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896" r:id="rId2"/>
    <p:sldId id="259" r:id="rId3"/>
    <p:sldId id="439" r:id="rId4"/>
    <p:sldId id="273" r:id="rId5"/>
    <p:sldId id="844" r:id="rId6"/>
    <p:sldId id="846" r:id="rId7"/>
    <p:sldId id="854" r:id="rId8"/>
    <p:sldId id="848" r:id="rId9"/>
    <p:sldId id="849" r:id="rId10"/>
    <p:sldId id="850" r:id="rId11"/>
    <p:sldId id="441" r:id="rId12"/>
    <p:sldId id="852" r:id="rId13"/>
    <p:sldId id="557" r:id="rId14"/>
    <p:sldId id="807" r:id="rId15"/>
    <p:sldId id="855" r:id="rId16"/>
    <p:sldId id="856" r:id="rId17"/>
    <p:sldId id="857" r:id="rId18"/>
    <p:sldId id="858" r:id="rId19"/>
    <p:sldId id="809" r:id="rId20"/>
    <p:sldId id="810" r:id="rId21"/>
    <p:sldId id="811" r:id="rId22"/>
    <p:sldId id="860" r:id="rId23"/>
    <p:sldId id="869" r:id="rId24"/>
    <p:sldId id="742" r:id="rId25"/>
    <p:sldId id="743" r:id="rId26"/>
    <p:sldId id="744" r:id="rId27"/>
    <p:sldId id="862" r:id="rId28"/>
    <p:sldId id="863" r:id="rId29"/>
    <p:sldId id="864" r:id="rId30"/>
    <p:sldId id="865" r:id="rId31"/>
    <p:sldId id="866" r:id="rId32"/>
    <p:sldId id="870" r:id="rId33"/>
    <p:sldId id="886" r:id="rId34"/>
    <p:sldId id="890" r:id="rId35"/>
    <p:sldId id="871" r:id="rId36"/>
    <p:sldId id="895" r:id="rId37"/>
    <p:sldId id="888" r:id="rId38"/>
    <p:sldId id="872" r:id="rId39"/>
    <p:sldId id="873" r:id="rId40"/>
    <p:sldId id="874" r:id="rId41"/>
    <p:sldId id="875" r:id="rId42"/>
    <p:sldId id="876" r:id="rId43"/>
    <p:sldId id="877" r:id="rId44"/>
    <p:sldId id="878" r:id="rId45"/>
    <p:sldId id="879" r:id="rId46"/>
    <p:sldId id="880" r:id="rId47"/>
    <p:sldId id="892" r:id="rId48"/>
    <p:sldId id="893" r:id="rId49"/>
    <p:sldId id="881" r:id="rId50"/>
    <p:sldId id="882" r:id="rId51"/>
    <p:sldId id="884" r:id="rId52"/>
    <p:sldId id="825" r:id="rId53"/>
    <p:sldId id="751" r:id="rId54"/>
    <p:sldId id="827" r:id="rId55"/>
    <p:sldId id="819" r:id="rId56"/>
    <p:sldId id="822" r:id="rId57"/>
    <p:sldId id="799" r:id="rId58"/>
    <p:sldId id="84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46"/>
    <a:srgbClr val="00FFFF"/>
    <a:srgbClr val="00FF00"/>
    <a:srgbClr val="FF66FF"/>
    <a:srgbClr val="FF8BFF"/>
    <a:srgbClr val="152A3F"/>
    <a:srgbClr val="14283C"/>
    <a:srgbClr val="FFCCFF"/>
    <a:srgbClr val="CAFEB0"/>
    <a:srgbClr val="183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13" autoAdjust="0"/>
    <p:restoredTop sz="94684" autoAdjust="0"/>
  </p:normalViewPr>
  <p:slideViewPr>
    <p:cSldViewPr>
      <p:cViewPr varScale="1">
        <p:scale>
          <a:sx n="63" d="100"/>
          <a:sy n="63" d="100"/>
        </p:scale>
        <p:origin x="93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77D82-E170-4263-9EB9-1A1945E5DDEF}"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en-IN"/>
        </a:p>
      </dgm:t>
    </dgm:pt>
    <dgm:pt modelId="{8061A4E1-2BFD-48A3-A876-205B4865E280}">
      <dgm:prSet phldrT="[Text]"/>
      <dgm:spPr/>
      <dgm:t>
        <a:bodyPr/>
        <a:lstStyle/>
        <a:p>
          <a:r>
            <a:rPr lang="en-US" b="1" dirty="0" smtClean="0">
              <a:latin typeface="Rockwell" pitchFamily="18" charset="0"/>
            </a:rPr>
            <a:t>Sensor</a:t>
          </a:r>
          <a:endParaRPr lang="en-IN" b="1" dirty="0">
            <a:latin typeface="Rockwell" pitchFamily="18" charset="0"/>
          </a:endParaRPr>
        </a:p>
      </dgm:t>
    </dgm:pt>
    <dgm:pt modelId="{25ACBBDE-167C-49B9-8456-0E2337926142}" type="parTrans" cxnId="{E0AA7E6B-6EE3-4767-850F-313334E6B15A}">
      <dgm:prSet/>
      <dgm:spPr/>
      <dgm:t>
        <a:bodyPr/>
        <a:lstStyle/>
        <a:p>
          <a:endParaRPr lang="en-IN"/>
        </a:p>
      </dgm:t>
    </dgm:pt>
    <dgm:pt modelId="{A1CB19FC-DBD5-4369-B539-F10F2C92C97B}" type="sibTrans" cxnId="{E0AA7E6B-6EE3-4767-850F-313334E6B15A}">
      <dgm:prSet/>
      <dgm:spPr/>
      <dgm:t>
        <a:bodyPr/>
        <a:lstStyle/>
        <a:p>
          <a:endParaRPr lang="en-IN"/>
        </a:p>
      </dgm:t>
    </dgm:pt>
    <dgm:pt modelId="{8FB2C1E9-EE48-4209-805B-84AC8486CE99}">
      <dgm:prSet phldrT="[Text]" custT="1"/>
      <dgm:spPr/>
      <dgm:t>
        <a:bodyPr/>
        <a:lstStyle/>
        <a:p>
          <a:r>
            <a:rPr lang="en-US" sz="1600" b="1" dirty="0" smtClean="0">
              <a:solidFill>
                <a:schemeClr val="tx1"/>
              </a:solidFill>
              <a:latin typeface="Rockwell" pitchFamily="18" charset="0"/>
            </a:rPr>
            <a:t>Highly sensitive &amp; selective</a:t>
          </a:r>
          <a:endParaRPr lang="en-IN" sz="1600" b="1" dirty="0">
            <a:solidFill>
              <a:schemeClr val="tx1"/>
            </a:solidFill>
            <a:latin typeface="Rockwell" pitchFamily="18" charset="0"/>
          </a:endParaRPr>
        </a:p>
      </dgm:t>
    </dgm:pt>
    <dgm:pt modelId="{968C1992-C3D2-4AAB-948B-577FD05E7454}" type="parTrans" cxnId="{61B977EA-0A8B-4535-970B-9B76C2CE5949}">
      <dgm:prSet/>
      <dgm:spPr/>
      <dgm:t>
        <a:bodyPr/>
        <a:lstStyle/>
        <a:p>
          <a:endParaRPr lang="en-IN"/>
        </a:p>
      </dgm:t>
    </dgm:pt>
    <dgm:pt modelId="{B8A0A63C-293B-48FC-928D-2B203A1336BE}" type="sibTrans" cxnId="{61B977EA-0A8B-4535-970B-9B76C2CE5949}">
      <dgm:prSet/>
      <dgm:spPr/>
      <dgm:t>
        <a:bodyPr/>
        <a:lstStyle/>
        <a:p>
          <a:endParaRPr lang="en-IN"/>
        </a:p>
      </dgm:t>
    </dgm:pt>
    <dgm:pt modelId="{3A0E9D4F-3C74-4F02-9806-6F1B9D538F19}">
      <dgm:prSet phldrT="[Text]" custT="1"/>
      <dgm:spPr/>
      <dgm:t>
        <a:bodyPr/>
        <a:lstStyle/>
        <a:p>
          <a:pPr marL="0" indent="0">
            <a:tabLst/>
          </a:pPr>
          <a:r>
            <a:rPr lang="en-US" sz="1600" b="1" dirty="0" smtClean="0">
              <a:solidFill>
                <a:schemeClr val="tx1"/>
              </a:solidFill>
              <a:latin typeface="Rockwell" pitchFamily="18" charset="0"/>
            </a:rPr>
            <a:t>Precise &amp; Accurate</a:t>
          </a:r>
          <a:endParaRPr lang="en-IN" sz="1600" b="1" dirty="0">
            <a:solidFill>
              <a:schemeClr val="tx1"/>
            </a:solidFill>
            <a:latin typeface="Rockwell" pitchFamily="18" charset="0"/>
          </a:endParaRPr>
        </a:p>
      </dgm:t>
    </dgm:pt>
    <dgm:pt modelId="{A6BA5F92-5A54-4681-B893-FD0AFC3AB9FC}" type="parTrans" cxnId="{3372CADB-BC24-4B61-B4D7-65675AD944AB}">
      <dgm:prSet/>
      <dgm:spPr/>
      <dgm:t>
        <a:bodyPr/>
        <a:lstStyle/>
        <a:p>
          <a:endParaRPr lang="en-IN"/>
        </a:p>
      </dgm:t>
    </dgm:pt>
    <dgm:pt modelId="{E616C13B-2ACD-4415-B3B2-6D4D8339CABF}" type="sibTrans" cxnId="{3372CADB-BC24-4B61-B4D7-65675AD944AB}">
      <dgm:prSet/>
      <dgm:spPr/>
      <dgm:t>
        <a:bodyPr/>
        <a:lstStyle/>
        <a:p>
          <a:endParaRPr lang="en-IN"/>
        </a:p>
      </dgm:t>
    </dgm:pt>
    <dgm:pt modelId="{B95F9344-7773-47F0-8FBE-59D95D53299C}">
      <dgm:prSet phldrT="[Text]" custT="1"/>
      <dgm:spPr/>
      <dgm:t>
        <a:bodyPr/>
        <a:lstStyle/>
        <a:p>
          <a:r>
            <a:rPr lang="en-US" sz="1600" b="1" dirty="0" smtClean="0">
              <a:solidFill>
                <a:schemeClr val="bg1"/>
              </a:solidFill>
              <a:latin typeface="Rockwell" pitchFamily="18" charset="0"/>
            </a:rPr>
            <a:t>Lower Detection limit</a:t>
          </a:r>
          <a:endParaRPr lang="en-IN" sz="1600" b="1" dirty="0">
            <a:solidFill>
              <a:schemeClr val="bg1"/>
            </a:solidFill>
            <a:latin typeface="Rockwell" pitchFamily="18" charset="0"/>
          </a:endParaRPr>
        </a:p>
      </dgm:t>
    </dgm:pt>
    <dgm:pt modelId="{D53877ED-8F06-42A6-B586-C007425D0D10}" type="parTrans" cxnId="{FD542F0E-D5D7-4F7C-B08E-6462C05ADD95}">
      <dgm:prSet/>
      <dgm:spPr/>
      <dgm:t>
        <a:bodyPr/>
        <a:lstStyle/>
        <a:p>
          <a:endParaRPr lang="en-IN"/>
        </a:p>
      </dgm:t>
    </dgm:pt>
    <dgm:pt modelId="{C22C7B43-C494-4072-A2F4-0F1BFC8566D4}" type="sibTrans" cxnId="{FD542F0E-D5D7-4F7C-B08E-6462C05ADD95}">
      <dgm:prSet/>
      <dgm:spPr/>
      <dgm:t>
        <a:bodyPr/>
        <a:lstStyle/>
        <a:p>
          <a:endParaRPr lang="en-IN"/>
        </a:p>
      </dgm:t>
    </dgm:pt>
    <dgm:pt modelId="{50803CE5-AF01-43AB-8767-6C5A4B61FD2E}">
      <dgm:prSet phldrT="[Text]" custT="1"/>
      <dgm:spPr/>
      <dgm:t>
        <a:bodyPr/>
        <a:lstStyle/>
        <a:p>
          <a:r>
            <a:rPr lang="en-US" sz="1600" b="1" dirty="0" smtClean="0">
              <a:solidFill>
                <a:schemeClr val="bg1"/>
              </a:solidFill>
              <a:latin typeface="Rockwell" pitchFamily="18" charset="0"/>
            </a:rPr>
            <a:t>Portable</a:t>
          </a:r>
          <a:endParaRPr lang="en-IN" sz="1600" b="1" dirty="0">
            <a:solidFill>
              <a:schemeClr val="bg1"/>
            </a:solidFill>
            <a:latin typeface="Rockwell" pitchFamily="18" charset="0"/>
          </a:endParaRPr>
        </a:p>
      </dgm:t>
    </dgm:pt>
    <dgm:pt modelId="{F96533A5-7F57-4DD5-A335-D9759CE40C5F}" type="parTrans" cxnId="{6AE4D87A-5864-425D-9F3A-F17D4B1B55A7}">
      <dgm:prSet/>
      <dgm:spPr/>
      <dgm:t>
        <a:bodyPr/>
        <a:lstStyle/>
        <a:p>
          <a:endParaRPr lang="en-IN"/>
        </a:p>
      </dgm:t>
    </dgm:pt>
    <dgm:pt modelId="{DB0E1C17-6C9B-4253-A531-7A212361C7DA}" type="sibTrans" cxnId="{6AE4D87A-5864-425D-9F3A-F17D4B1B55A7}">
      <dgm:prSet/>
      <dgm:spPr/>
      <dgm:t>
        <a:bodyPr/>
        <a:lstStyle/>
        <a:p>
          <a:endParaRPr lang="en-IN"/>
        </a:p>
      </dgm:t>
    </dgm:pt>
    <dgm:pt modelId="{088BF975-C977-4970-94BE-97BA613E1A1D}">
      <dgm:prSet custT="1"/>
      <dgm:spPr/>
      <dgm:t>
        <a:bodyPr/>
        <a:lstStyle/>
        <a:p>
          <a:r>
            <a:rPr lang="en-US" sz="1600" b="1" dirty="0" smtClean="0">
              <a:solidFill>
                <a:schemeClr val="tx1"/>
              </a:solidFill>
              <a:latin typeface="Rockwell" pitchFamily="18" charset="0"/>
            </a:rPr>
            <a:t>Low power </a:t>
          </a:r>
          <a:r>
            <a:rPr lang="en-US" sz="1600" b="1" dirty="0" err="1" smtClean="0">
              <a:solidFill>
                <a:schemeClr val="tx1"/>
              </a:solidFill>
              <a:latin typeface="Rockwell" pitchFamily="18" charset="0"/>
            </a:rPr>
            <a:t>consum-ption</a:t>
          </a:r>
          <a:endParaRPr lang="en-IN" sz="1600" b="1" dirty="0">
            <a:solidFill>
              <a:schemeClr val="tx1"/>
            </a:solidFill>
            <a:latin typeface="Rockwell" pitchFamily="18" charset="0"/>
          </a:endParaRPr>
        </a:p>
      </dgm:t>
    </dgm:pt>
    <dgm:pt modelId="{AD7CFEF0-4F77-4C8D-802F-C382FDB64DB8}" type="parTrans" cxnId="{FA22FD9F-6377-4E80-BAA8-1E93C43C7046}">
      <dgm:prSet/>
      <dgm:spPr/>
      <dgm:t>
        <a:bodyPr/>
        <a:lstStyle/>
        <a:p>
          <a:endParaRPr lang="en-IN"/>
        </a:p>
      </dgm:t>
    </dgm:pt>
    <dgm:pt modelId="{16176708-82C4-4971-87E1-1C0FB65F4B09}" type="sibTrans" cxnId="{FA22FD9F-6377-4E80-BAA8-1E93C43C7046}">
      <dgm:prSet/>
      <dgm:spPr/>
      <dgm:t>
        <a:bodyPr/>
        <a:lstStyle/>
        <a:p>
          <a:endParaRPr lang="en-IN"/>
        </a:p>
      </dgm:t>
    </dgm:pt>
    <dgm:pt modelId="{A96FDB81-831E-4E53-ABD5-121C773327B5}">
      <dgm:prSet custT="1"/>
      <dgm:spPr/>
      <dgm:t>
        <a:bodyPr/>
        <a:lstStyle/>
        <a:p>
          <a:r>
            <a:rPr lang="en-US" sz="1400" b="1" dirty="0" smtClean="0">
              <a:solidFill>
                <a:schemeClr val="bg1"/>
              </a:solidFill>
              <a:latin typeface="Rockwell" pitchFamily="18" charset="0"/>
            </a:rPr>
            <a:t>Mass fabrication</a:t>
          </a:r>
          <a:endParaRPr lang="en-IN" sz="1400" b="1" dirty="0">
            <a:solidFill>
              <a:schemeClr val="bg1"/>
            </a:solidFill>
            <a:latin typeface="Rockwell" pitchFamily="18" charset="0"/>
          </a:endParaRPr>
        </a:p>
      </dgm:t>
    </dgm:pt>
    <dgm:pt modelId="{1710BEA7-C6EA-499B-AF35-BE1C337870E3}" type="parTrans" cxnId="{FFC093EC-70F1-4075-ABED-FCC8AEF16FB9}">
      <dgm:prSet/>
      <dgm:spPr/>
      <dgm:t>
        <a:bodyPr/>
        <a:lstStyle/>
        <a:p>
          <a:endParaRPr lang="en-IN"/>
        </a:p>
      </dgm:t>
    </dgm:pt>
    <dgm:pt modelId="{952A07EC-7FBC-4716-8482-4C9E39C1F39D}" type="sibTrans" cxnId="{FFC093EC-70F1-4075-ABED-FCC8AEF16FB9}">
      <dgm:prSet/>
      <dgm:spPr/>
      <dgm:t>
        <a:bodyPr/>
        <a:lstStyle/>
        <a:p>
          <a:endParaRPr lang="en-IN"/>
        </a:p>
      </dgm:t>
    </dgm:pt>
    <dgm:pt modelId="{AE66E1E0-DD90-4825-B343-EB43AA2FF9BF}">
      <dgm:prSet custT="1"/>
      <dgm:spPr/>
      <dgm:t>
        <a:bodyPr/>
        <a:lstStyle/>
        <a:p>
          <a:r>
            <a:rPr lang="en-US" sz="1600" b="1" dirty="0" smtClean="0">
              <a:solidFill>
                <a:schemeClr val="tx1"/>
              </a:solidFill>
              <a:latin typeface="Rockwell" pitchFamily="18" charset="0"/>
            </a:rPr>
            <a:t>Durable</a:t>
          </a:r>
          <a:endParaRPr lang="en-IN" sz="1600" b="1" dirty="0">
            <a:solidFill>
              <a:schemeClr val="tx1"/>
            </a:solidFill>
            <a:latin typeface="Rockwell" pitchFamily="18" charset="0"/>
          </a:endParaRPr>
        </a:p>
      </dgm:t>
    </dgm:pt>
    <dgm:pt modelId="{823A553F-29AE-40FE-BAAF-75805CCBFCAB}" type="parTrans" cxnId="{DE99DEE9-5F18-4A75-AF9B-A8568FC8210A}">
      <dgm:prSet/>
      <dgm:spPr/>
      <dgm:t>
        <a:bodyPr/>
        <a:lstStyle/>
        <a:p>
          <a:endParaRPr lang="en-IN"/>
        </a:p>
      </dgm:t>
    </dgm:pt>
    <dgm:pt modelId="{DF518137-695B-4B5B-8D1C-6BECC2F7F0F2}" type="sibTrans" cxnId="{DE99DEE9-5F18-4A75-AF9B-A8568FC8210A}">
      <dgm:prSet/>
      <dgm:spPr/>
      <dgm:t>
        <a:bodyPr/>
        <a:lstStyle/>
        <a:p>
          <a:endParaRPr lang="en-IN"/>
        </a:p>
      </dgm:t>
    </dgm:pt>
    <dgm:pt modelId="{151FCC6C-FF0A-481C-961F-70DF8BB1A7A1}">
      <dgm:prSet phldrT="[Text]"/>
      <dgm:spPr/>
      <dgm:t>
        <a:bodyPr/>
        <a:lstStyle/>
        <a:p>
          <a:endParaRPr lang="en-IN"/>
        </a:p>
      </dgm:t>
    </dgm:pt>
    <dgm:pt modelId="{6DCC32D8-EA2D-447E-8BBD-24127AD5AA8D}" type="parTrans" cxnId="{C3D357BC-4042-4CEA-B4CD-062FAEF992D2}">
      <dgm:prSet/>
      <dgm:spPr/>
      <dgm:t>
        <a:bodyPr/>
        <a:lstStyle/>
        <a:p>
          <a:endParaRPr lang="en-IN"/>
        </a:p>
      </dgm:t>
    </dgm:pt>
    <dgm:pt modelId="{F1F8F278-541A-41C7-9CE7-9B01D4F1D626}" type="sibTrans" cxnId="{C3D357BC-4042-4CEA-B4CD-062FAEF992D2}">
      <dgm:prSet/>
      <dgm:spPr/>
      <dgm:t>
        <a:bodyPr/>
        <a:lstStyle/>
        <a:p>
          <a:endParaRPr lang="en-IN"/>
        </a:p>
      </dgm:t>
    </dgm:pt>
    <dgm:pt modelId="{141BFE42-19C6-4F4D-A47D-2311FC48153E}" type="pres">
      <dgm:prSet presAssocID="{41A77D82-E170-4263-9EB9-1A1945E5DDEF}" presName="Name0" presStyleCnt="0">
        <dgm:presLayoutVars>
          <dgm:chMax val="1"/>
          <dgm:dir/>
          <dgm:animLvl val="ctr"/>
          <dgm:resizeHandles val="exact"/>
        </dgm:presLayoutVars>
      </dgm:prSet>
      <dgm:spPr/>
      <dgm:t>
        <a:bodyPr/>
        <a:lstStyle/>
        <a:p>
          <a:endParaRPr lang="en-US"/>
        </a:p>
      </dgm:t>
    </dgm:pt>
    <dgm:pt modelId="{836C1859-76EF-4398-9074-1E54A79F63F6}" type="pres">
      <dgm:prSet presAssocID="{8061A4E1-2BFD-48A3-A876-205B4865E280}" presName="centerShape" presStyleLbl="node0" presStyleIdx="0" presStyleCnt="1"/>
      <dgm:spPr/>
      <dgm:t>
        <a:bodyPr/>
        <a:lstStyle/>
        <a:p>
          <a:endParaRPr lang="en-US"/>
        </a:p>
      </dgm:t>
    </dgm:pt>
    <dgm:pt modelId="{17DA3E9B-296F-4A4D-8F94-003F2DEFDA45}" type="pres">
      <dgm:prSet presAssocID="{968C1992-C3D2-4AAB-948B-577FD05E7454}" presName="parTrans" presStyleLbl="sibTrans2D1" presStyleIdx="0" presStyleCnt="7"/>
      <dgm:spPr/>
      <dgm:t>
        <a:bodyPr/>
        <a:lstStyle/>
        <a:p>
          <a:endParaRPr lang="en-US"/>
        </a:p>
      </dgm:t>
    </dgm:pt>
    <dgm:pt modelId="{3DCA706F-BB6E-4F8B-BE00-19EEE6F757F2}" type="pres">
      <dgm:prSet presAssocID="{968C1992-C3D2-4AAB-948B-577FD05E7454}" presName="connectorText" presStyleLbl="sibTrans2D1" presStyleIdx="0" presStyleCnt="7"/>
      <dgm:spPr/>
      <dgm:t>
        <a:bodyPr/>
        <a:lstStyle/>
        <a:p>
          <a:endParaRPr lang="en-US"/>
        </a:p>
      </dgm:t>
    </dgm:pt>
    <dgm:pt modelId="{58FC861A-CFE7-4188-913B-B5629CAB802C}" type="pres">
      <dgm:prSet presAssocID="{8FB2C1E9-EE48-4209-805B-84AC8486CE99}" presName="node" presStyleLbl="node1" presStyleIdx="0" presStyleCnt="7" custRadScaleRad="94966" custRadScaleInc="1146">
        <dgm:presLayoutVars>
          <dgm:bulletEnabled val="1"/>
        </dgm:presLayoutVars>
      </dgm:prSet>
      <dgm:spPr/>
      <dgm:t>
        <a:bodyPr/>
        <a:lstStyle/>
        <a:p>
          <a:endParaRPr lang="en-US"/>
        </a:p>
      </dgm:t>
    </dgm:pt>
    <dgm:pt modelId="{432D5E42-8BA4-46EA-B6A7-D934827DC149}" type="pres">
      <dgm:prSet presAssocID="{A6BA5F92-5A54-4681-B893-FD0AFC3AB9FC}" presName="parTrans" presStyleLbl="sibTrans2D1" presStyleIdx="1" presStyleCnt="7"/>
      <dgm:spPr/>
      <dgm:t>
        <a:bodyPr/>
        <a:lstStyle/>
        <a:p>
          <a:endParaRPr lang="en-US"/>
        </a:p>
      </dgm:t>
    </dgm:pt>
    <dgm:pt modelId="{CAB3386A-CA8C-4D3D-ADCC-41AAD3F5EB9A}" type="pres">
      <dgm:prSet presAssocID="{A6BA5F92-5A54-4681-B893-FD0AFC3AB9FC}" presName="connectorText" presStyleLbl="sibTrans2D1" presStyleIdx="1" presStyleCnt="7"/>
      <dgm:spPr/>
      <dgm:t>
        <a:bodyPr/>
        <a:lstStyle/>
        <a:p>
          <a:endParaRPr lang="en-US"/>
        </a:p>
      </dgm:t>
    </dgm:pt>
    <dgm:pt modelId="{35D20EBA-AD2A-4811-9137-33132429E321}" type="pres">
      <dgm:prSet presAssocID="{3A0E9D4F-3C74-4F02-9806-6F1B9D538F19}" presName="node" presStyleLbl="node1" presStyleIdx="1" presStyleCnt="7" custRadScaleRad="97950" custRadScaleInc="-15036">
        <dgm:presLayoutVars>
          <dgm:bulletEnabled val="1"/>
        </dgm:presLayoutVars>
      </dgm:prSet>
      <dgm:spPr/>
      <dgm:t>
        <a:bodyPr/>
        <a:lstStyle/>
        <a:p>
          <a:endParaRPr lang="en-IN"/>
        </a:p>
      </dgm:t>
    </dgm:pt>
    <dgm:pt modelId="{22491352-1A62-44B1-AE64-23FC073AB8AE}" type="pres">
      <dgm:prSet presAssocID="{AD7CFEF0-4F77-4C8D-802F-C382FDB64DB8}" presName="parTrans" presStyleLbl="sibTrans2D1" presStyleIdx="2" presStyleCnt="7"/>
      <dgm:spPr/>
      <dgm:t>
        <a:bodyPr/>
        <a:lstStyle/>
        <a:p>
          <a:endParaRPr lang="en-US"/>
        </a:p>
      </dgm:t>
    </dgm:pt>
    <dgm:pt modelId="{A33FDFFB-33FA-42CC-83EC-7DD0856F857A}" type="pres">
      <dgm:prSet presAssocID="{AD7CFEF0-4F77-4C8D-802F-C382FDB64DB8}" presName="connectorText" presStyleLbl="sibTrans2D1" presStyleIdx="2" presStyleCnt="7"/>
      <dgm:spPr/>
      <dgm:t>
        <a:bodyPr/>
        <a:lstStyle/>
        <a:p>
          <a:endParaRPr lang="en-US"/>
        </a:p>
      </dgm:t>
    </dgm:pt>
    <dgm:pt modelId="{6993678F-BFEB-48E4-A8E2-21EFFC5D4F9B}" type="pres">
      <dgm:prSet presAssocID="{088BF975-C977-4970-94BE-97BA613E1A1D}" presName="node" presStyleLbl="node1" presStyleIdx="2" presStyleCnt="7" custRadScaleRad="91203" custRadScaleInc="-45296">
        <dgm:presLayoutVars>
          <dgm:bulletEnabled val="1"/>
        </dgm:presLayoutVars>
      </dgm:prSet>
      <dgm:spPr/>
      <dgm:t>
        <a:bodyPr/>
        <a:lstStyle/>
        <a:p>
          <a:endParaRPr lang="en-US"/>
        </a:p>
      </dgm:t>
    </dgm:pt>
    <dgm:pt modelId="{78748AF2-405E-4FF5-9D0E-D19CC0822BAF}" type="pres">
      <dgm:prSet presAssocID="{823A553F-29AE-40FE-BAAF-75805CCBFCAB}" presName="parTrans" presStyleLbl="sibTrans2D1" presStyleIdx="3" presStyleCnt="7"/>
      <dgm:spPr/>
      <dgm:t>
        <a:bodyPr/>
        <a:lstStyle/>
        <a:p>
          <a:endParaRPr lang="en-US"/>
        </a:p>
      </dgm:t>
    </dgm:pt>
    <dgm:pt modelId="{19A1102D-9E21-4C85-8C22-0E47AC33EAF0}" type="pres">
      <dgm:prSet presAssocID="{823A553F-29AE-40FE-BAAF-75805CCBFCAB}" presName="connectorText" presStyleLbl="sibTrans2D1" presStyleIdx="3" presStyleCnt="7"/>
      <dgm:spPr/>
      <dgm:t>
        <a:bodyPr/>
        <a:lstStyle/>
        <a:p>
          <a:endParaRPr lang="en-US"/>
        </a:p>
      </dgm:t>
    </dgm:pt>
    <dgm:pt modelId="{BD1B493F-D8B5-4002-9D0B-41034A192051}" type="pres">
      <dgm:prSet presAssocID="{AE66E1E0-DD90-4825-B343-EB43AA2FF9BF}" presName="node" presStyleLbl="node1" presStyleIdx="3" presStyleCnt="7" custRadScaleRad="93522" custRadScaleInc="-74873">
        <dgm:presLayoutVars>
          <dgm:bulletEnabled val="1"/>
        </dgm:presLayoutVars>
      </dgm:prSet>
      <dgm:spPr/>
      <dgm:t>
        <a:bodyPr/>
        <a:lstStyle/>
        <a:p>
          <a:endParaRPr lang="en-US"/>
        </a:p>
      </dgm:t>
    </dgm:pt>
    <dgm:pt modelId="{241D2DB8-BE4F-4021-B785-9263E7EB7CAF}" type="pres">
      <dgm:prSet presAssocID="{1710BEA7-C6EA-499B-AF35-BE1C337870E3}" presName="parTrans" presStyleLbl="sibTrans2D1" presStyleIdx="4" presStyleCnt="7"/>
      <dgm:spPr/>
      <dgm:t>
        <a:bodyPr/>
        <a:lstStyle/>
        <a:p>
          <a:endParaRPr lang="en-US"/>
        </a:p>
      </dgm:t>
    </dgm:pt>
    <dgm:pt modelId="{6BC9276B-D712-48EF-856A-8242BF73B237}" type="pres">
      <dgm:prSet presAssocID="{1710BEA7-C6EA-499B-AF35-BE1C337870E3}" presName="connectorText" presStyleLbl="sibTrans2D1" presStyleIdx="4" presStyleCnt="7"/>
      <dgm:spPr/>
      <dgm:t>
        <a:bodyPr/>
        <a:lstStyle/>
        <a:p>
          <a:endParaRPr lang="en-US"/>
        </a:p>
      </dgm:t>
    </dgm:pt>
    <dgm:pt modelId="{C4FF2276-D8F6-499A-AF6C-515AC4AB3766}" type="pres">
      <dgm:prSet presAssocID="{A96FDB81-831E-4E53-ABD5-121C773327B5}" presName="node" presStyleLbl="node1" presStyleIdx="4" presStyleCnt="7" custScaleX="107920" custRadScaleRad="90318" custRadScaleInc="-88725">
        <dgm:presLayoutVars>
          <dgm:bulletEnabled val="1"/>
        </dgm:presLayoutVars>
      </dgm:prSet>
      <dgm:spPr/>
      <dgm:t>
        <a:bodyPr/>
        <a:lstStyle/>
        <a:p>
          <a:endParaRPr lang="en-IN"/>
        </a:p>
      </dgm:t>
    </dgm:pt>
    <dgm:pt modelId="{2D4A730B-D714-49AB-9EA0-7D3AD11AA55D}" type="pres">
      <dgm:prSet presAssocID="{D53877ED-8F06-42A6-B586-C007425D0D10}" presName="parTrans" presStyleLbl="sibTrans2D1" presStyleIdx="5" presStyleCnt="7"/>
      <dgm:spPr/>
      <dgm:t>
        <a:bodyPr/>
        <a:lstStyle/>
        <a:p>
          <a:endParaRPr lang="en-US"/>
        </a:p>
      </dgm:t>
    </dgm:pt>
    <dgm:pt modelId="{5C50DE05-3FD5-4041-9A71-2DE145A28967}" type="pres">
      <dgm:prSet presAssocID="{D53877ED-8F06-42A6-B586-C007425D0D10}" presName="connectorText" presStyleLbl="sibTrans2D1" presStyleIdx="5" presStyleCnt="7"/>
      <dgm:spPr/>
      <dgm:t>
        <a:bodyPr/>
        <a:lstStyle/>
        <a:p>
          <a:endParaRPr lang="en-US"/>
        </a:p>
      </dgm:t>
    </dgm:pt>
    <dgm:pt modelId="{C7DEFF49-05D2-4CF9-BCF2-22B5421987BF}" type="pres">
      <dgm:prSet presAssocID="{B95F9344-7773-47F0-8FBE-59D95D53299C}" presName="node" presStyleLbl="node1" presStyleIdx="5" presStyleCnt="7" custScaleX="115660" custRadScaleRad="101473" custRadScaleInc="-101357">
        <dgm:presLayoutVars>
          <dgm:bulletEnabled val="1"/>
        </dgm:presLayoutVars>
      </dgm:prSet>
      <dgm:spPr/>
      <dgm:t>
        <a:bodyPr/>
        <a:lstStyle/>
        <a:p>
          <a:endParaRPr lang="en-IN"/>
        </a:p>
      </dgm:t>
    </dgm:pt>
    <dgm:pt modelId="{BDFF56D4-EE3F-4F54-A241-3F40D5D4B6AC}" type="pres">
      <dgm:prSet presAssocID="{F96533A5-7F57-4DD5-A335-D9759CE40C5F}" presName="parTrans" presStyleLbl="sibTrans2D1" presStyleIdx="6" presStyleCnt="7"/>
      <dgm:spPr/>
      <dgm:t>
        <a:bodyPr/>
        <a:lstStyle/>
        <a:p>
          <a:endParaRPr lang="en-US"/>
        </a:p>
      </dgm:t>
    </dgm:pt>
    <dgm:pt modelId="{4F0F8C87-653B-49E1-8835-B1433CA7FC9B}" type="pres">
      <dgm:prSet presAssocID="{F96533A5-7F57-4DD5-A335-D9759CE40C5F}" presName="connectorText" presStyleLbl="sibTrans2D1" presStyleIdx="6" presStyleCnt="7"/>
      <dgm:spPr/>
      <dgm:t>
        <a:bodyPr/>
        <a:lstStyle/>
        <a:p>
          <a:endParaRPr lang="en-US"/>
        </a:p>
      </dgm:t>
    </dgm:pt>
    <dgm:pt modelId="{0BE88856-418E-444C-82B3-61BAE95B7339}" type="pres">
      <dgm:prSet presAssocID="{50803CE5-AF01-43AB-8767-6C5A4B61FD2E}" presName="node" presStyleLbl="node1" presStyleIdx="6" presStyleCnt="7" custRadScaleRad="104269" custRadScaleInc="32192">
        <dgm:presLayoutVars>
          <dgm:bulletEnabled val="1"/>
        </dgm:presLayoutVars>
      </dgm:prSet>
      <dgm:spPr/>
      <dgm:t>
        <a:bodyPr/>
        <a:lstStyle/>
        <a:p>
          <a:endParaRPr lang="en-US"/>
        </a:p>
      </dgm:t>
    </dgm:pt>
  </dgm:ptLst>
  <dgm:cxnLst>
    <dgm:cxn modelId="{FC522C4B-679C-404A-BE0E-E2A633AF3F77}" type="presOf" srcId="{AD7CFEF0-4F77-4C8D-802F-C382FDB64DB8}" destId="{22491352-1A62-44B1-AE64-23FC073AB8AE}" srcOrd="0" destOrd="0" presId="urn:microsoft.com/office/officeart/2005/8/layout/radial5"/>
    <dgm:cxn modelId="{9A48B87D-5ED3-45B3-8095-10890C17A999}" type="presOf" srcId="{8061A4E1-2BFD-48A3-A876-205B4865E280}" destId="{836C1859-76EF-4398-9074-1E54A79F63F6}" srcOrd="0" destOrd="0" presId="urn:microsoft.com/office/officeart/2005/8/layout/radial5"/>
    <dgm:cxn modelId="{C5867838-0DA1-4AE2-92E3-6C432A0454A3}" type="presOf" srcId="{A6BA5F92-5A54-4681-B893-FD0AFC3AB9FC}" destId="{CAB3386A-CA8C-4D3D-ADCC-41AAD3F5EB9A}" srcOrd="1" destOrd="0" presId="urn:microsoft.com/office/officeart/2005/8/layout/radial5"/>
    <dgm:cxn modelId="{C134E3C2-FD67-4AD5-AA97-F8367EB553F2}" type="presOf" srcId="{8FB2C1E9-EE48-4209-805B-84AC8486CE99}" destId="{58FC861A-CFE7-4188-913B-B5629CAB802C}" srcOrd="0" destOrd="0" presId="urn:microsoft.com/office/officeart/2005/8/layout/radial5"/>
    <dgm:cxn modelId="{FA22FD9F-6377-4E80-BAA8-1E93C43C7046}" srcId="{8061A4E1-2BFD-48A3-A876-205B4865E280}" destId="{088BF975-C977-4970-94BE-97BA613E1A1D}" srcOrd="2" destOrd="0" parTransId="{AD7CFEF0-4F77-4C8D-802F-C382FDB64DB8}" sibTransId="{16176708-82C4-4971-87E1-1C0FB65F4B09}"/>
    <dgm:cxn modelId="{D72161AA-13C4-446F-BF1D-0E405D8FF352}" type="presOf" srcId="{1710BEA7-C6EA-499B-AF35-BE1C337870E3}" destId="{241D2DB8-BE4F-4021-B785-9263E7EB7CAF}" srcOrd="0" destOrd="0" presId="urn:microsoft.com/office/officeart/2005/8/layout/radial5"/>
    <dgm:cxn modelId="{19EDE431-B587-481A-A419-51817E8A38CF}" type="presOf" srcId="{F96533A5-7F57-4DD5-A335-D9759CE40C5F}" destId="{4F0F8C87-653B-49E1-8835-B1433CA7FC9B}" srcOrd="1" destOrd="0" presId="urn:microsoft.com/office/officeart/2005/8/layout/radial5"/>
    <dgm:cxn modelId="{30925E8A-F5E9-4A3F-8DE6-B700839D8F00}" type="presOf" srcId="{3A0E9D4F-3C74-4F02-9806-6F1B9D538F19}" destId="{35D20EBA-AD2A-4811-9137-33132429E321}" srcOrd="0" destOrd="0" presId="urn:microsoft.com/office/officeart/2005/8/layout/radial5"/>
    <dgm:cxn modelId="{BF0B2A5E-370C-4503-AC91-6EB843D04580}" type="presOf" srcId="{1710BEA7-C6EA-499B-AF35-BE1C337870E3}" destId="{6BC9276B-D712-48EF-856A-8242BF73B237}" srcOrd="1" destOrd="0" presId="urn:microsoft.com/office/officeart/2005/8/layout/radial5"/>
    <dgm:cxn modelId="{D6AFB566-E342-4DA9-8F3F-DE08B3194CC4}" type="presOf" srcId="{AD7CFEF0-4F77-4C8D-802F-C382FDB64DB8}" destId="{A33FDFFB-33FA-42CC-83EC-7DD0856F857A}" srcOrd="1" destOrd="0" presId="urn:microsoft.com/office/officeart/2005/8/layout/radial5"/>
    <dgm:cxn modelId="{EADFD9F1-9474-42A1-BA7C-20373970C3F0}" type="presOf" srcId="{823A553F-29AE-40FE-BAAF-75805CCBFCAB}" destId="{78748AF2-405E-4FF5-9D0E-D19CC0822BAF}" srcOrd="0" destOrd="0" presId="urn:microsoft.com/office/officeart/2005/8/layout/radial5"/>
    <dgm:cxn modelId="{1D817D28-62B3-4832-878E-33BA66C75EBA}" type="presOf" srcId="{A6BA5F92-5A54-4681-B893-FD0AFC3AB9FC}" destId="{432D5E42-8BA4-46EA-B6A7-D934827DC149}" srcOrd="0" destOrd="0" presId="urn:microsoft.com/office/officeart/2005/8/layout/radial5"/>
    <dgm:cxn modelId="{61B977EA-0A8B-4535-970B-9B76C2CE5949}" srcId="{8061A4E1-2BFD-48A3-A876-205B4865E280}" destId="{8FB2C1E9-EE48-4209-805B-84AC8486CE99}" srcOrd="0" destOrd="0" parTransId="{968C1992-C3D2-4AAB-948B-577FD05E7454}" sibTransId="{B8A0A63C-293B-48FC-928D-2B203A1336BE}"/>
    <dgm:cxn modelId="{DE99DEE9-5F18-4A75-AF9B-A8568FC8210A}" srcId="{8061A4E1-2BFD-48A3-A876-205B4865E280}" destId="{AE66E1E0-DD90-4825-B343-EB43AA2FF9BF}" srcOrd="3" destOrd="0" parTransId="{823A553F-29AE-40FE-BAAF-75805CCBFCAB}" sibTransId="{DF518137-695B-4B5B-8D1C-6BECC2F7F0F2}"/>
    <dgm:cxn modelId="{C3D357BC-4042-4CEA-B4CD-062FAEF992D2}" srcId="{41A77D82-E170-4263-9EB9-1A1945E5DDEF}" destId="{151FCC6C-FF0A-481C-961F-70DF8BB1A7A1}" srcOrd="1" destOrd="0" parTransId="{6DCC32D8-EA2D-447E-8BBD-24127AD5AA8D}" sibTransId="{F1F8F278-541A-41C7-9CE7-9B01D4F1D626}"/>
    <dgm:cxn modelId="{332A8F6D-A28E-4186-8824-2E2F9736641E}" type="presOf" srcId="{823A553F-29AE-40FE-BAAF-75805CCBFCAB}" destId="{19A1102D-9E21-4C85-8C22-0E47AC33EAF0}" srcOrd="1" destOrd="0" presId="urn:microsoft.com/office/officeart/2005/8/layout/radial5"/>
    <dgm:cxn modelId="{3246BC88-A19D-444B-AF29-905B6E68CC8E}" type="presOf" srcId="{968C1992-C3D2-4AAB-948B-577FD05E7454}" destId="{17DA3E9B-296F-4A4D-8F94-003F2DEFDA45}" srcOrd="0" destOrd="0" presId="urn:microsoft.com/office/officeart/2005/8/layout/radial5"/>
    <dgm:cxn modelId="{A5D9679F-4CB1-4231-B297-F0A5C53A3971}" type="presOf" srcId="{AE66E1E0-DD90-4825-B343-EB43AA2FF9BF}" destId="{BD1B493F-D8B5-4002-9D0B-41034A192051}" srcOrd="0" destOrd="0" presId="urn:microsoft.com/office/officeart/2005/8/layout/radial5"/>
    <dgm:cxn modelId="{45524C37-6CA0-49C3-B9EE-38EBCBE59D4D}" type="presOf" srcId="{968C1992-C3D2-4AAB-948B-577FD05E7454}" destId="{3DCA706F-BB6E-4F8B-BE00-19EEE6F757F2}" srcOrd="1" destOrd="0" presId="urn:microsoft.com/office/officeart/2005/8/layout/radial5"/>
    <dgm:cxn modelId="{0529CCA3-1868-4C06-8D6E-BDA6AC8FD8C7}" type="presOf" srcId="{41A77D82-E170-4263-9EB9-1A1945E5DDEF}" destId="{141BFE42-19C6-4F4D-A47D-2311FC48153E}" srcOrd="0" destOrd="0" presId="urn:microsoft.com/office/officeart/2005/8/layout/radial5"/>
    <dgm:cxn modelId="{4F671BAC-0447-4999-B2E2-0150AA021798}" type="presOf" srcId="{D53877ED-8F06-42A6-B586-C007425D0D10}" destId="{2D4A730B-D714-49AB-9EA0-7D3AD11AA55D}" srcOrd="0" destOrd="0" presId="urn:microsoft.com/office/officeart/2005/8/layout/radial5"/>
    <dgm:cxn modelId="{6AE4D87A-5864-425D-9F3A-F17D4B1B55A7}" srcId="{8061A4E1-2BFD-48A3-A876-205B4865E280}" destId="{50803CE5-AF01-43AB-8767-6C5A4B61FD2E}" srcOrd="6" destOrd="0" parTransId="{F96533A5-7F57-4DD5-A335-D9759CE40C5F}" sibTransId="{DB0E1C17-6C9B-4253-A531-7A212361C7DA}"/>
    <dgm:cxn modelId="{520B49DC-08F8-407F-8704-76F279E0F5C9}" type="presOf" srcId="{F96533A5-7F57-4DD5-A335-D9759CE40C5F}" destId="{BDFF56D4-EE3F-4F54-A241-3F40D5D4B6AC}" srcOrd="0" destOrd="0" presId="urn:microsoft.com/office/officeart/2005/8/layout/radial5"/>
    <dgm:cxn modelId="{FFC093EC-70F1-4075-ABED-FCC8AEF16FB9}" srcId="{8061A4E1-2BFD-48A3-A876-205B4865E280}" destId="{A96FDB81-831E-4E53-ABD5-121C773327B5}" srcOrd="4" destOrd="0" parTransId="{1710BEA7-C6EA-499B-AF35-BE1C337870E3}" sibTransId="{952A07EC-7FBC-4716-8482-4C9E39C1F39D}"/>
    <dgm:cxn modelId="{D1B86A93-11A6-4694-9570-34F9DB8ECBFE}" type="presOf" srcId="{B95F9344-7773-47F0-8FBE-59D95D53299C}" destId="{C7DEFF49-05D2-4CF9-BCF2-22B5421987BF}" srcOrd="0" destOrd="0" presId="urn:microsoft.com/office/officeart/2005/8/layout/radial5"/>
    <dgm:cxn modelId="{40ADD3AA-65BD-4971-9463-E8C546EA63EC}" type="presOf" srcId="{088BF975-C977-4970-94BE-97BA613E1A1D}" destId="{6993678F-BFEB-48E4-A8E2-21EFFC5D4F9B}" srcOrd="0" destOrd="0" presId="urn:microsoft.com/office/officeart/2005/8/layout/radial5"/>
    <dgm:cxn modelId="{24CAAB5F-409A-429C-843B-42A62995B391}" type="presOf" srcId="{A96FDB81-831E-4E53-ABD5-121C773327B5}" destId="{C4FF2276-D8F6-499A-AF6C-515AC4AB3766}" srcOrd="0" destOrd="0" presId="urn:microsoft.com/office/officeart/2005/8/layout/radial5"/>
    <dgm:cxn modelId="{1FD020F1-2237-4819-80D2-AD9553A3A4E8}" type="presOf" srcId="{D53877ED-8F06-42A6-B586-C007425D0D10}" destId="{5C50DE05-3FD5-4041-9A71-2DE145A28967}" srcOrd="1" destOrd="0" presId="urn:microsoft.com/office/officeart/2005/8/layout/radial5"/>
    <dgm:cxn modelId="{FD542F0E-D5D7-4F7C-B08E-6462C05ADD95}" srcId="{8061A4E1-2BFD-48A3-A876-205B4865E280}" destId="{B95F9344-7773-47F0-8FBE-59D95D53299C}" srcOrd="5" destOrd="0" parTransId="{D53877ED-8F06-42A6-B586-C007425D0D10}" sibTransId="{C22C7B43-C494-4072-A2F4-0F1BFC8566D4}"/>
    <dgm:cxn modelId="{3372CADB-BC24-4B61-B4D7-65675AD944AB}" srcId="{8061A4E1-2BFD-48A3-A876-205B4865E280}" destId="{3A0E9D4F-3C74-4F02-9806-6F1B9D538F19}" srcOrd="1" destOrd="0" parTransId="{A6BA5F92-5A54-4681-B893-FD0AFC3AB9FC}" sibTransId="{E616C13B-2ACD-4415-B3B2-6D4D8339CABF}"/>
    <dgm:cxn modelId="{FAC4E036-49B8-4A81-8B52-B1EAF6DBE78F}" type="presOf" srcId="{50803CE5-AF01-43AB-8767-6C5A4B61FD2E}" destId="{0BE88856-418E-444C-82B3-61BAE95B7339}" srcOrd="0" destOrd="0" presId="urn:microsoft.com/office/officeart/2005/8/layout/radial5"/>
    <dgm:cxn modelId="{E0AA7E6B-6EE3-4767-850F-313334E6B15A}" srcId="{41A77D82-E170-4263-9EB9-1A1945E5DDEF}" destId="{8061A4E1-2BFD-48A3-A876-205B4865E280}" srcOrd="0" destOrd="0" parTransId="{25ACBBDE-167C-49B9-8456-0E2337926142}" sibTransId="{A1CB19FC-DBD5-4369-B539-F10F2C92C97B}"/>
    <dgm:cxn modelId="{24B1854C-E777-499E-8CAE-F68732916FA6}" type="presParOf" srcId="{141BFE42-19C6-4F4D-A47D-2311FC48153E}" destId="{836C1859-76EF-4398-9074-1E54A79F63F6}" srcOrd="0" destOrd="0" presId="urn:microsoft.com/office/officeart/2005/8/layout/radial5"/>
    <dgm:cxn modelId="{0DC8603B-8AE0-4E9E-8011-E6E804E9B286}" type="presParOf" srcId="{141BFE42-19C6-4F4D-A47D-2311FC48153E}" destId="{17DA3E9B-296F-4A4D-8F94-003F2DEFDA45}" srcOrd="1" destOrd="0" presId="urn:microsoft.com/office/officeart/2005/8/layout/radial5"/>
    <dgm:cxn modelId="{BC76BD4A-B22F-4A7E-958B-72D6DDB8B85E}" type="presParOf" srcId="{17DA3E9B-296F-4A4D-8F94-003F2DEFDA45}" destId="{3DCA706F-BB6E-4F8B-BE00-19EEE6F757F2}" srcOrd="0" destOrd="0" presId="urn:microsoft.com/office/officeart/2005/8/layout/radial5"/>
    <dgm:cxn modelId="{E97EE838-CEDA-4BC9-9632-BDE857B1B170}" type="presParOf" srcId="{141BFE42-19C6-4F4D-A47D-2311FC48153E}" destId="{58FC861A-CFE7-4188-913B-B5629CAB802C}" srcOrd="2" destOrd="0" presId="urn:microsoft.com/office/officeart/2005/8/layout/radial5"/>
    <dgm:cxn modelId="{7C8B4B31-43D4-49FA-9126-F0CD1F4DD3C1}" type="presParOf" srcId="{141BFE42-19C6-4F4D-A47D-2311FC48153E}" destId="{432D5E42-8BA4-46EA-B6A7-D934827DC149}" srcOrd="3" destOrd="0" presId="urn:microsoft.com/office/officeart/2005/8/layout/radial5"/>
    <dgm:cxn modelId="{3E5AD10C-446A-4C42-8F08-2236EFE9D009}" type="presParOf" srcId="{432D5E42-8BA4-46EA-B6A7-D934827DC149}" destId="{CAB3386A-CA8C-4D3D-ADCC-41AAD3F5EB9A}" srcOrd="0" destOrd="0" presId="urn:microsoft.com/office/officeart/2005/8/layout/radial5"/>
    <dgm:cxn modelId="{51919DC3-4F0A-4EDA-9C1F-461CBB605D81}" type="presParOf" srcId="{141BFE42-19C6-4F4D-A47D-2311FC48153E}" destId="{35D20EBA-AD2A-4811-9137-33132429E321}" srcOrd="4" destOrd="0" presId="urn:microsoft.com/office/officeart/2005/8/layout/radial5"/>
    <dgm:cxn modelId="{B9C7F329-023E-40B7-95FA-D30338606139}" type="presParOf" srcId="{141BFE42-19C6-4F4D-A47D-2311FC48153E}" destId="{22491352-1A62-44B1-AE64-23FC073AB8AE}" srcOrd="5" destOrd="0" presId="urn:microsoft.com/office/officeart/2005/8/layout/radial5"/>
    <dgm:cxn modelId="{34ABA765-EBBD-4704-A71E-3F1435EF5588}" type="presParOf" srcId="{22491352-1A62-44B1-AE64-23FC073AB8AE}" destId="{A33FDFFB-33FA-42CC-83EC-7DD0856F857A}" srcOrd="0" destOrd="0" presId="urn:microsoft.com/office/officeart/2005/8/layout/radial5"/>
    <dgm:cxn modelId="{D5AAD9B7-52ED-4333-8176-00A719A5A160}" type="presParOf" srcId="{141BFE42-19C6-4F4D-A47D-2311FC48153E}" destId="{6993678F-BFEB-48E4-A8E2-21EFFC5D4F9B}" srcOrd="6" destOrd="0" presId="urn:microsoft.com/office/officeart/2005/8/layout/radial5"/>
    <dgm:cxn modelId="{D8CE5B49-4CDE-44E0-B736-7E655998FA97}" type="presParOf" srcId="{141BFE42-19C6-4F4D-A47D-2311FC48153E}" destId="{78748AF2-405E-4FF5-9D0E-D19CC0822BAF}" srcOrd="7" destOrd="0" presId="urn:microsoft.com/office/officeart/2005/8/layout/radial5"/>
    <dgm:cxn modelId="{DAE0033B-608F-4BAD-BCC5-164BBC21A45C}" type="presParOf" srcId="{78748AF2-405E-4FF5-9D0E-D19CC0822BAF}" destId="{19A1102D-9E21-4C85-8C22-0E47AC33EAF0}" srcOrd="0" destOrd="0" presId="urn:microsoft.com/office/officeart/2005/8/layout/radial5"/>
    <dgm:cxn modelId="{381E2494-709B-4F81-87E2-4E64111B4D05}" type="presParOf" srcId="{141BFE42-19C6-4F4D-A47D-2311FC48153E}" destId="{BD1B493F-D8B5-4002-9D0B-41034A192051}" srcOrd="8" destOrd="0" presId="urn:microsoft.com/office/officeart/2005/8/layout/radial5"/>
    <dgm:cxn modelId="{F8A8264C-1501-4A10-99F5-6A63F981FFD0}" type="presParOf" srcId="{141BFE42-19C6-4F4D-A47D-2311FC48153E}" destId="{241D2DB8-BE4F-4021-B785-9263E7EB7CAF}" srcOrd="9" destOrd="0" presId="urn:microsoft.com/office/officeart/2005/8/layout/radial5"/>
    <dgm:cxn modelId="{D1799A5A-7DF2-43FB-B48A-A3439A925BBB}" type="presParOf" srcId="{241D2DB8-BE4F-4021-B785-9263E7EB7CAF}" destId="{6BC9276B-D712-48EF-856A-8242BF73B237}" srcOrd="0" destOrd="0" presId="urn:microsoft.com/office/officeart/2005/8/layout/radial5"/>
    <dgm:cxn modelId="{867D7E0D-7F5B-45CC-99CD-855F97D87C4D}" type="presParOf" srcId="{141BFE42-19C6-4F4D-A47D-2311FC48153E}" destId="{C4FF2276-D8F6-499A-AF6C-515AC4AB3766}" srcOrd="10" destOrd="0" presId="urn:microsoft.com/office/officeart/2005/8/layout/radial5"/>
    <dgm:cxn modelId="{CDA3FB9F-A675-45AC-BC70-7C2E6D31AAED}" type="presParOf" srcId="{141BFE42-19C6-4F4D-A47D-2311FC48153E}" destId="{2D4A730B-D714-49AB-9EA0-7D3AD11AA55D}" srcOrd="11" destOrd="0" presId="urn:microsoft.com/office/officeart/2005/8/layout/radial5"/>
    <dgm:cxn modelId="{90C1FDD6-1AD8-4B54-B46F-BA2A3FB7A1B1}" type="presParOf" srcId="{2D4A730B-D714-49AB-9EA0-7D3AD11AA55D}" destId="{5C50DE05-3FD5-4041-9A71-2DE145A28967}" srcOrd="0" destOrd="0" presId="urn:microsoft.com/office/officeart/2005/8/layout/radial5"/>
    <dgm:cxn modelId="{FF394391-542C-4DE6-9AE4-F11B82E466A3}" type="presParOf" srcId="{141BFE42-19C6-4F4D-A47D-2311FC48153E}" destId="{C7DEFF49-05D2-4CF9-BCF2-22B5421987BF}" srcOrd="12" destOrd="0" presId="urn:microsoft.com/office/officeart/2005/8/layout/radial5"/>
    <dgm:cxn modelId="{30BFAF1A-F96C-4F05-AC26-1CF3231BC921}" type="presParOf" srcId="{141BFE42-19C6-4F4D-A47D-2311FC48153E}" destId="{BDFF56D4-EE3F-4F54-A241-3F40D5D4B6AC}" srcOrd="13" destOrd="0" presId="urn:microsoft.com/office/officeart/2005/8/layout/radial5"/>
    <dgm:cxn modelId="{6DC7B870-8DED-4AD1-A4DB-DB3585BE1D95}" type="presParOf" srcId="{BDFF56D4-EE3F-4F54-A241-3F40D5D4B6AC}" destId="{4F0F8C87-653B-49E1-8835-B1433CA7FC9B}" srcOrd="0" destOrd="0" presId="urn:microsoft.com/office/officeart/2005/8/layout/radial5"/>
    <dgm:cxn modelId="{14956B64-6179-4C33-8B30-CB1F46FA2EB6}" type="presParOf" srcId="{141BFE42-19C6-4F4D-A47D-2311FC48153E}" destId="{0BE88856-418E-444C-82B3-61BAE95B7339}"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A77D82-E170-4263-9EB9-1A1945E5DDEF}"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en-IN"/>
        </a:p>
      </dgm:t>
    </dgm:pt>
    <dgm:pt modelId="{8061A4E1-2BFD-48A3-A876-205B4865E280}">
      <dgm:prSet phldrT="[Text]"/>
      <dgm:spPr/>
      <dgm:t>
        <a:bodyPr/>
        <a:lstStyle/>
        <a:p>
          <a:r>
            <a:rPr lang="en-US" b="1" dirty="0" smtClean="0">
              <a:latin typeface="Rockwell" pitchFamily="18" charset="0"/>
            </a:rPr>
            <a:t>Nano Sensor</a:t>
          </a:r>
          <a:endParaRPr lang="en-IN" b="1" dirty="0">
            <a:latin typeface="Rockwell" pitchFamily="18" charset="0"/>
          </a:endParaRPr>
        </a:p>
      </dgm:t>
    </dgm:pt>
    <dgm:pt modelId="{25ACBBDE-167C-49B9-8456-0E2337926142}" type="parTrans" cxnId="{E0AA7E6B-6EE3-4767-850F-313334E6B15A}">
      <dgm:prSet/>
      <dgm:spPr/>
      <dgm:t>
        <a:bodyPr/>
        <a:lstStyle/>
        <a:p>
          <a:endParaRPr lang="en-IN"/>
        </a:p>
      </dgm:t>
    </dgm:pt>
    <dgm:pt modelId="{A1CB19FC-DBD5-4369-B539-F10F2C92C97B}" type="sibTrans" cxnId="{E0AA7E6B-6EE3-4767-850F-313334E6B15A}">
      <dgm:prSet/>
      <dgm:spPr/>
      <dgm:t>
        <a:bodyPr/>
        <a:lstStyle/>
        <a:p>
          <a:endParaRPr lang="en-IN"/>
        </a:p>
      </dgm:t>
    </dgm:pt>
    <dgm:pt modelId="{8FB2C1E9-EE48-4209-805B-84AC8486CE99}">
      <dgm:prSet phldrT="[Text]" custT="1"/>
      <dgm:spPr/>
      <dgm:t>
        <a:bodyPr/>
        <a:lstStyle/>
        <a:p>
          <a:r>
            <a:rPr lang="en-US" sz="1600" b="1" dirty="0" smtClean="0">
              <a:solidFill>
                <a:schemeClr val="tx1"/>
              </a:solidFill>
              <a:latin typeface="Rockwell" pitchFamily="18" charset="0"/>
            </a:rPr>
            <a:t>Surface to Volume Ratio</a:t>
          </a:r>
          <a:endParaRPr lang="en-IN" sz="1600" b="1" dirty="0">
            <a:solidFill>
              <a:schemeClr val="tx1"/>
            </a:solidFill>
            <a:latin typeface="Rockwell" pitchFamily="18" charset="0"/>
          </a:endParaRPr>
        </a:p>
      </dgm:t>
    </dgm:pt>
    <dgm:pt modelId="{968C1992-C3D2-4AAB-948B-577FD05E7454}" type="parTrans" cxnId="{61B977EA-0A8B-4535-970B-9B76C2CE5949}">
      <dgm:prSet/>
      <dgm:spPr/>
      <dgm:t>
        <a:bodyPr/>
        <a:lstStyle/>
        <a:p>
          <a:endParaRPr lang="en-IN"/>
        </a:p>
      </dgm:t>
    </dgm:pt>
    <dgm:pt modelId="{B8A0A63C-293B-48FC-928D-2B203A1336BE}" type="sibTrans" cxnId="{61B977EA-0A8B-4535-970B-9B76C2CE5949}">
      <dgm:prSet/>
      <dgm:spPr/>
      <dgm:t>
        <a:bodyPr/>
        <a:lstStyle/>
        <a:p>
          <a:endParaRPr lang="en-IN"/>
        </a:p>
      </dgm:t>
    </dgm:pt>
    <dgm:pt modelId="{3A0E9D4F-3C74-4F02-9806-6F1B9D538F19}">
      <dgm:prSet phldrT="[Text]" custT="1"/>
      <dgm:spPr/>
      <dgm:t>
        <a:bodyPr/>
        <a:lstStyle/>
        <a:p>
          <a:pPr marL="0" indent="0">
            <a:tabLst/>
          </a:pPr>
          <a:r>
            <a:rPr lang="en-US" sz="1600" b="1" dirty="0" smtClean="0">
              <a:solidFill>
                <a:schemeClr val="tx1"/>
              </a:solidFill>
              <a:latin typeface="Rockwell" pitchFamily="18" charset="0"/>
            </a:rPr>
            <a:t>Response Time</a:t>
          </a:r>
          <a:endParaRPr lang="en-IN" sz="1600" b="1" dirty="0">
            <a:solidFill>
              <a:schemeClr val="tx1"/>
            </a:solidFill>
            <a:latin typeface="Rockwell" pitchFamily="18" charset="0"/>
          </a:endParaRPr>
        </a:p>
      </dgm:t>
    </dgm:pt>
    <dgm:pt modelId="{A6BA5F92-5A54-4681-B893-FD0AFC3AB9FC}" type="parTrans" cxnId="{3372CADB-BC24-4B61-B4D7-65675AD944AB}">
      <dgm:prSet/>
      <dgm:spPr/>
      <dgm:t>
        <a:bodyPr/>
        <a:lstStyle/>
        <a:p>
          <a:endParaRPr lang="en-IN"/>
        </a:p>
      </dgm:t>
    </dgm:pt>
    <dgm:pt modelId="{E616C13B-2ACD-4415-B3B2-6D4D8339CABF}" type="sibTrans" cxnId="{3372CADB-BC24-4B61-B4D7-65675AD944AB}">
      <dgm:prSet/>
      <dgm:spPr/>
      <dgm:t>
        <a:bodyPr/>
        <a:lstStyle/>
        <a:p>
          <a:endParaRPr lang="en-IN"/>
        </a:p>
      </dgm:t>
    </dgm:pt>
    <dgm:pt modelId="{B95F9344-7773-47F0-8FBE-59D95D53299C}">
      <dgm:prSet phldrT="[Text]" custT="1"/>
      <dgm:spPr/>
      <dgm:t>
        <a:bodyPr/>
        <a:lstStyle/>
        <a:p>
          <a:r>
            <a:rPr lang="en-US" sz="1600" b="1" dirty="0" smtClean="0">
              <a:solidFill>
                <a:schemeClr val="bg1"/>
              </a:solidFill>
              <a:latin typeface="Rockwell" pitchFamily="18" charset="0"/>
            </a:rPr>
            <a:t>Lower Detection limit</a:t>
          </a:r>
          <a:endParaRPr lang="en-IN" sz="1600" b="1" dirty="0">
            <a:solidFill>
              <a:schemeClr val="bg1"/>
            </a:solidFill>
            <a:latin typeface="Rockwell" pitchFamily="18" charset="0"/>
          </a:endParaRPr>
        </a:p>
      </dgm:t>
    </dgm:pt>
    <dgm:pt modelId="{D53877ED-8F06-42A6-B586-C007425D0D10}" type="parTrans" cxnId="{FD542F0E-D5D7-4F7C-B08E-6462C05ADD95}">
      <dgm:prSet/>
      <dgm:spPr/>
      <dgm:t>
        <a:bodyPr/>
        <a:lstStyle/>
        <a:p>
          <a:endParaRPr lang="en-IN"/>
        </a:p>
      </dgm:t>
    </dgm:pt>
    <dgm:pt modelId="{C22C7B43-C494-4072-A2F4-0F1BFC8566D4}" type="sibTrans" cxnId="{FD542F0E-D5D7-4F7C-B08E-6462C05ADD95}">
      <dgm:prSet/>
      <dgm:spPr/>
      <dgm:t>
        <a:bodyPr/>
        <a:lstStyle/>
        <a:p>
          <a:endParaRPr lang="en-IN"/>
        </a:p>
      </dgm:t>
    </dgm:pt>
    <dgm:pt modelId="{50803CE5-AF01-43AB-8767-6C5A4B61FD2E}">
      <dgm:prSet phldrT="[Text]" custT="1"/>
      <dgm:spPr/>
      <dgm:t>
        <a:bodyPr/>
        <a:lstStyle/>
        <a:p>
          <a:r>
            <a:rPr lang="en-US" sz="1600" b="1" dirty="0" smtClean="0">
              <a:solidFill>
                <a:schemeClr val="bg1"/>
              </a:solidFill>
              <a:latin typeface="Rockwell" pitchFamily="18" charset="0"/>
            </a:rPr>
            <a:t>Multi-</a:t>
          </a:r>
          <a:r>
            <a:rPr lang="en-US" sz="1600" b="1" dirty="0" err="1" smtClean="0">
              <a:solidFill>
                <a:schemeClr val="bg1"/>
              </a:solidFill>
              <a:latin typeface="Rockwell" pitchFamily="18" charset="0"/>
            </a:rPr>
            <a:t>analyte</a:t>
          </a:r>
          <a:r>
            <a:rPr lang="en-US" sz="1600" b="1" dirty="0" smtClean="0">
              <a:solidFill>
                <a:schemeClr val="bg1"/>
              </a:solidFill>
              <a:latin typeface="Rockwell" pitchFamily="18" charset="0"/>
            </a:rPr>
            <a:t> Sensing</a:t>
          </a:r>
          <a:endParaRPr lang="en-IN" sz="1600" b="1" dirty="0">
            <a:solidFill>
              <a:schemeClr val="bg1"/>
            </a:solidFill>
            <a:latin typeface="Rockwell" pitchFamily="18" charset="0"/>
          </a:endParaRPr>
        </a:p>
      </dgm:t>
    </dgm:pt>
    <dgm:pt modelId="{F96533A5-7F57-4DD5-A335-D9759CE40C5F}" type="parTrans" cxnId="{6AE4D87A-5864-425D-9F3A-F17D4B1B55A7}">
      <dgm:prSet/>
      <dgm:spPr/>
      <dgm:t>
        <a:bodyPr/>
        <a:lstStyle/>
        <a:p>
          <a:endParaRPr lang="en-IN"/>
        </a:p>
      </dgm:t>
    </dgm:pt>
    <dgm:pt modelId="{DB0E1C17-6C9B-4253-A531-7A212361C7DA}" type="sibTrans" cxnId="{6AE4D87A-5864-425D-9F3A-F17D4B1B55A7}">
      <dgm:prSet/>
      <dgm:spPr/>
      <dgm:t>
        <a:bodyPr/>
        <a:lstStyle/>
        <a:p>
          <a:endParaRPr lang="en-IN"/>
        </a:p>
      </dgm:t>
    </dgm:pt>
    <dgm:pt modelId="{088BF975-C977-4970-94BE-97BA613E1A1D}">
      <dgm:prSet custT="1"/>
      <dgm:spPr/>
      <dgm:t>
        <a:bodyPr/>
        <a:lstStyle/>
        <a:p>
          <a:r>
            <a:rPr lang="en-US" sz="1600" b="1" dirty="0" smtClean="0">
              <a:solidFill>
                <a:schemeClr val="tx1"/>
              </a:solidFill>
              <a:latin typeface="Rockwell" pitchFamily="18" charset="0"/>
            </a:rPr>
            <a:t>Recovery Time</a:t>
          </a:r>
          <a:endParaRPr lang="en-IN" sz="1600" b="1" dirty="0">
            <a:solidFill>
              <a:schemeClr val="tx1"/>
            </a:solidFill>
            <a:latin typeface="Rockwell" pitchFamily="18" charset="0"/>
          </a:endParaRPr>
        </a:p>
      </dgm:t>
    </dgm:pt>
    <dgm:pt modelId="{AD7CFEF0-4F77-4C8D-802F-C382FDB64DB8}" type="parTrans" cxnId="{FA22FD9F-6377-4E80-BAA8-1E93C43C7046}">
      <dgm:prSet/>
      <dgm:spPr/>
      <dgm:t>
        <a:bodyPr/>
        <a:lstStyle/>
        <a:p>
          <a:endParaRPr lang="en-IN"/>
        </a:p>
      </dgm:t>
    </dgm:pt>
    <dgm:pt modelId="{16176708-82C4-4971-87E1-1C0FB65F4B09}" type="sibTrans" cxnId="{FA22FD9F-6377-4E80-BAA8-1E93C43C7046}">
      <dgm:prSet/>
      <dgm:spPr/>
      <dgm:t>
        <a:bodyPr/>
        <a:lstStyle/>
        <a:p>
          <a:endParaRPr lang="en-IN"/>
        </a:p>
      </dgm:t>
    </dgm:pt>
    <dgm:pt modelId="{A96FDB81-831E-4E53-ABD5-121C773327B5}">
      <dgm:prSet custT="1"/>
      <dgm:spPr/>
      <dgm:t>
        <a:bodyPr/>
        <a:lstStyle/>
        <a:p>
          <a:r>
            <a:rPr lang="en-US" sz="1600" b="1" dirty="0" err="1" smtClean="0">
              <a:solidFill>
                <a:schemeClr val="tx1"/>
              </a:solidFill>
              <a:latin typeface="Rockwell" pitchFamily="18" charset="0"/>
            </a:rPr>
            <a:t>Minituri-zation</a:t>
          </a:r>
          <a:endParaRPr lang="en-IN" sz="1600" b="1" dirty="0">
            <a:solidFill>
              <a:schemeClr val="tx1"/>
            </a:solidFill>
            <a:latin typeface="Rockwell" pitchFamily="18" charset="0"/>
          </a:endParaRPr>
        </a:p>
      </dgm:t>
    </dgm:pt>
    <dgm:pt modelId="{1710BEA7-C6EA-499B-AF35-BE1C337870E3}" type="parTrans" cxnId="{FFC093EC-70F1-4075-ABED-FCC8AEF16FB9}">
      <dgm:prSet/>
      <dgm:spPr/>
      <dgm:t>
        <a:bodyPr/>
        <a:lstStyle/>
        <a:p>
          <a:endParaRPr lang="en-IN"/>
        </a:p>
      </dgm:t>
    </dgm:pt>
    <dgm:pt modelId="{952A07EC-7FBC-4716-8482-4C9E39C1F39D}" type="sibTrans" cxnId="{FFC093EC-70F1-4075-ABED-FCC8AEF16FB9}">
      <dgm:prSet/>
      <dgm:spPr/>
      <dgm:t>
        <a:bodyPr/>
        <a:lstStyle/>
        <a:p>
          <a:endParaRPr lang="en-IN"/>
        </a:p>
      </dgm:t>
    </dgm:pt>
    <dgm:pt modelId="{AE66E1E0-DD90-4825-B343-EB43AA2FF9BF}">
      <dgm:prSet custT="1"/>
      <dgm:spPr/>
      <dgm:t>
        <a:bodyPr/>
        <a:lstStyle/>
        <a:p>
          <a:r>
            <a:rPr lang="en-US" sz="1600" b="1" dirty="0" smtClean="0">
              <a:solidFill>
                <a:schemeClr val="tx1"/>
              </a:solidFill>
              <a:latin typeface="Rockwell" pitchFamily="18" charset="0"/>
            </a:rPr>
            <a:t>Durable</a:t>
          </a:r>
          <a:endParaRPr lang="en-IN" sz="1600" b="1" dirty="0">
            <a:solidFill>
              <a:schemeClr val="tx1"/>
            </a:solidFill>
            <a:latin typeface="Rockwell" pitchFamily="18" charset="0"/>
          </a:endParaRPr>
        </a:p>
      </dgm:t>
    </dgm:pt>
    <dgm:pt modelId="{823A553F-29AE-40FE-BAAF-75805CCBFCAB}" type="parTrans" cxnId="{DE99DEE9-5F18-4A75-AF9B-A8568FC8210A}">
      <dgm:prSet/>
      <dgm:spPr/>
      <dgm:t>
        <a:bodyPr/>
        <a:lstStyle/>
        <a:p>
          <a:endParaRPr lang="en-IN"/>
        </a:p>
      </dgm:t>
    </dgm:pt>
    <dgm:pt modelId="{DF518137-695B-4B5B-8D1C-6BECC2F7F0F2}" type="sibTrans" cxnId="{DE99DEE9-5F18-4A75-AF9B-A8568FC8210A}">
      <dgm:prSet/>
      <dgm:spPr/>
      <dgm:t>
        <a:bodyPr/>
        <a:lstStyle/>
        <a:p>
          <a:endParaRPr lang="en-IN"/>
        </a:p>
      </dgm:t>
    </dgm:pt>
    <dgm:pt modelId="{151FCC6C-FF0A-481C-961F-70DF8BB1A7A1}">
      <dgm:prSet phldrT="[Text]"/>
      <dgm:spPr/>
      <dgm:t>
        <a:bodyPr/>
        <a:lstStyle/>
        <a:p>
          <a:endParaRPr lang="en-IN"/>
        </a:p>
      </dgm:t>
    </dgm:pt>
    <dgm:pt modelId="{6DCC32D8-EA2D-447E-8BBD-24127AD5AA8D}" type="parTrans" cxnId="{C3D357BC-4042-4CEA-B4CD-062FAEF992D2}">
      <dgm:prSet/>
      <dgm:spPr/>
      <dgm:t>
        <a:bodyPr/>
        <a:lstStyle/>
        <a:p>
          <a:endParaRPr lang="en-IN"/>
        </a:p>
      </dgm:t>
    </dgm:pt>
    <dgm:pt modelId="{F1F8F278-541A-41C7-9CE7-9B01D4F1D626}" type="sibTrans" cxnId="{C3D357BC-4042-4CEA-B4CD-062FAEF992D2}">
      <dgm:prSet/>
      <dgm:spPr/>
      <dgm:t>
        <a:bodyPr/>
        <a:lstStyle/>
        <a:p>
          <a:endParaRPr lang="en-IN"/>
        </a:p>
      </dgm:t>
    </dgm:pt>
    <dgm:pt modelId="{141BFE42-19C6-4F4D-A47D-2311FC48153E}" type="pres">
      <dgm:prSet presAssocID="{41A77D82-E170-4263-9EB9-1A1945E5DDEF}" presName="Name0" presStyleCnt="0">
        <dgm:presLayoutVars>
          <dgm:chMax val="1"/>
          <dgm:dir/>
          <dgm:animLvl val="ctr"/>
          <dgm:resizeHandles val="exact"/>
        </dgm:presLayoutVars>
      </dgm:prSet>
      <dgm:spPr/>
      <dgm:t>
        <a:bodyPr/>
        <a:lstStyle/>
        <a:p>
          <a:endParaRPr lang="en-US"/>
        </a:p>
      </dgm:t>
    </dgm:pt>
    <dgm:pt modelId="{836C1859-76EF-4398-9074-1E54A79F63F6}" type="pres">
      <dgm:prSet presAssocID="{8061A4E1-2BFD-48A3-A876-205B4865E280}" presName="centerShape" presStyleLbl="node0" presStyleIdx="0" presStyleCnt="1"/>
      <dgm:spPr/>
      <dgm:t>
        <a:bodyPr/>
        <a:lstStyle/>
        <a:p>
          <a:endParaRPr lang="en-US"/>
        </a:p>
      </dgm:t>
    </dgm:pt>
    <dgm:pt modelId="{17DA3E9B-296F-4A4D-8F94-003F2DEFDA45}" type="pres">
      <dgm:prSet presAssocID="{968C1992-C3D2-4AAB-948B-577FD05E7454}" presName="parTrans" presStyleLbl="sibTrans2D1" presStyleIdx="0" presStyleCnt="7"/>
      <dgm:spPr/>
      <dgm:t>
        <a:bodyPr/>
        <a:lstStyle/>
        <a:p>
          <a:endParaRPr lang="en-US"/>
        </a:p>
      </dgm:t>
    </dgm:pt>
    <dgm:pt modelId="{3DCA706F-BB6E-4F8B-BE00-19EEE6F757F2}" type="pres">
      <dgm:prSet presAssocID="{968C1992-C3D2-4AAB-948B-577FD05E7454}" presName="connectorText" presStyleLbl="sibTrans2D1" presStyleIdx="0" presStyleCnt="7"/>
      <dgm:spPr/>
      <dgm:t>
        <a:bodyPr/>
        <a:lstStyle/>
        <a:p>
          <a:endParaRPr lang="en-US"/>
        </a:p>
      </dgm:t>
    </dgm:pt>
    <dgm:pt modelId="{58FC861A-CFE7-4188-913B-B5629CAB802C}" type="pres">
      <dgm:prSet presAssocID="{8FB2C1E9-EE48-4209-805B-84AC8486CE99}" presName="node" presStyleLbl="node1" presStyleIdx="0" presStyleCnt="7" custRadScaleRad="94966" custRadScaleInc="1146">
        <dgm:presLayoutVars>
          <dgm:bulletEnabled val="1"/>
        </dgm:presLayoutVars>
      </dgm:prSet>
      <dgm:spPr/>
      <dgm:t>
        <a:bodyPr/>
        <a:lstStyle/>
        <a:p>
          <a:endParaRPr lang="en-US"/>
        </a:p>
      </dgm:t>
    </dgm:pt>
    <dgm:pt modelId="{432D5E42-8BA4-46EA-B6A7-D934827DC149}" type="pres">
      <dgm:prSet presAssocID="{A6BA5F92-5A54-4681-B893-FD0AFC3AB9FC}" presName="parTrans" presStyleLbl="sibTrans2D1" presStyleIdx="1" presStyleCnt="7"/>
      <dgm:spPr/>
      <dgm:t>
        <a:bodyPr/>
        <a:lstStyle/>
        <a:p>
          <a:endParaRPr lang="en-US"/>
        </a:p>
      </dgm:t>
    </dgm:pt>
    <dgm:pt modelId="{CAB3386A-CA8C-4D3D-ADCC-41AAD3F5EB9A}" type="pres">
      <dgm:prSet presAssocID="{A6BA5F92-5A54-4681-B893-FD0AFC3AB9FC}" presName="connectorText" presStyleLbl="sibTrans2D1" presStyleIdx="1" presStyleCnt="7"/>
      <dgm:spPr/>
      <dgm:t>
        <a:bodyPr/>
        <a:lstStyle/>
        <a:p>
          <a:endParaRPr lang="en-US"/>
        </a:p>
      </dgm:t>
    </dgm:pt>
    <dgm:pt modelId="{35D20EBA-AD2A-4811-9137-33132429E321}" type="pres">
      <dgm:prSet presAssocID="{3A0E9D4F-3C74-4F02-9806-6F1B9D538F19}" presName="node" presStyleLbl="node1" presStyleIdx="1" presStyleCnt="7" custScaleX="115424" custRadScaleRad="97950" custRadScaleInc="-15036">
        <dgm:presLayoutVars>
          <dgm:bulletEnabled val="1"/>
        </dgm:presLayoutVars>
      </dgm:prSet>
      <dgm:spPr/>
      <dgm:t>
        <a:bodyPr/>
        <a:lstStyle/>
        <a:p>
          <a:endParaRPr lang="en-IN"/>
        </a:p>
      </dgm:t>
    </dgm:pt>
    <dgm:pt modelId="{22491352-1A62-44B1-AE64-23FC073AB8AE}" type="pres">
      <dgm:prSet presAssocID="{AD7CFEF0-4F77-4C8D-802F-C382FDB64DB8}" presName="parTrans" presStyleLbl="sibTrans2D1" presStyleIdx="2" presStyleCnt="7"/>
      <dgm:spPr/>
      <dgm:t>
        <a:bodyPr/>
        <a:lstStyle/>
        <a:p>
          <a:endParaRPr lang="en-US"/>
        </a:p>
      </dgm:t>
    </dgm:pt>
    <dgm:pt modelId="{A33FDFFB-33FA-42CC-83EC-7DD0856F857A}" type="pres">
      <dgm:prSet presAssocID="{AD7CFEF0-4F77-4C8D-802F-C382FDB64DB8}" presName="connectorText" presStyleLbl="sibTrans2D1" presStyleIdx="2" presStyleCnt="7"/>
      <dgm:spPr/>
      <dgm:t>
        <a:bodyPr/>
        <a:lstStyle/>
        <a:p>
          <a:endParaRPr lang="en-US"/>
        </a:p>
      </dgm:t>
    </dgm:pt>
    <dgm:pt modelId="{6993678F-BFEB-48E4-A8E2-21EFFC5D4F9B}" type="pres">
      <dgm:prSet presAssocID="{088BF975-C977-4970-94BE-97BA613E1A1D}" presName="node" presStyleLbl="node1" presStyleIdx="2" presStyleCnt="7" custScaleX="111337" custRadScaleRad="91203" custRadScaleInc="-45296">
        <dgm:presLayoutVars>
          <dgm:bulletEnabled val="1"/>
        </dgm:presLayoutVars>
      </dgm:prSet>
      <dgm:spPr/>
      <dgm:t>
        <a:bodyPr/>
        <a:lstStyle/>
        <a:p>
          <a:endParaRPr lang="en-US"/>
        </a:p>
      </dgm:t>
    </dgm:pt>
    <dgm:pt modelId="{78748AF2-405E-4FF5-9D0E-D19CC0822BAF}" type="pres">
      <dgm:prSet presAssocID="{823A553F-29AE-40FE-BAAF-75805CCBFCAB}" presName="parTrans" presStyleLbl="sibTrans2D1" presStyleIdx="3" presStyleCnt="7"/>
      <dgm:spPr/>
      <dgm:t>
        <a:bodyPr/>
        <a:lstStyle/>
        <a:p>
          <a:endParaRPr lang="en-US"/>
        </a:p>
      </dgm:t>
    </dgm:pt>
    <dgm:pt modelId="{19A1102D-9E21-4C85-8C22-0E47AC33EAF0}" type="pres">
      <dgm:prSet presAssocID="{823A553F-29AE-40FE-BAAF-75805CCBFCAB}" presName="connectorText" presStyleLbl="sibTrans2D1" presStyleIdx="3" presStyleCnt="7"/>
      <dgm:spPr/>
      <dgm:t>
        <a:bodyPr/>
        <a:lstStyle/>
        <a:p>
          <a:endParaRPr lang="en-US"/>
        </a:p>
      </dgm:t>
    </dgm:pt>
    <dgm:pt modelId="{BD1B493F-D8B5-4002-9D0B-41034A192051}" type="pres">
      <dgm:prSet presAssocID="{AE66E1E0-DD90-4825-B343-EB43AA2FF9BF}" presName="node" presStyleLbl="node1" presStyleIdx="3" presStyleCnt="7" custRadScaleRad="93522" custRadScaleInc="-74873">
        <dgm:presLayoutVars>
          <dgm:bulletEnabled val="1"/>
        </dgm:presLayoutVars>
      </dgm:prSet>
      <dgm:spPr/>
      <dgm:t>
        <a:bodyPr/>
        <a:lstStyle/>
        <a:p>
          <a:endParaRPr lang="en-US"/>
        </a:p>
      </dgm:t>
    </dgm:pt>
    <dgm:pt modelId="{241D2DB8-BE4F-4021-B785-9263E7EB7CAF}" type="pres">
      <dgm:prSet presAssocID="{1710BEA7-C6EA-499B-AF35-BE1C337870E3}" presName="parTrans" presStyleLbl="sibTrans2D1" presStyleIdx="4" presStyleCnt="7"/>
      <dgm:spPr/>
      <dgm:t>
        <a:bodyPr/>
        <a:lstStyle/>
        <a:p>
          <a:endParaRPr lang="en-US"/>
        </a:p>
      </dgm:t>
    </dgm:pt>
    <dgm:pt modelId="{6BC9276B-D712-48EF-856A-8242BF73B237}" type="pres">
      <dgm:prSet presAssocID="{1710BEA7-C6EA-499B-AF35-BE1C337870E3}" presName="connectorText" presStyleLbl="sibTrans2D1" presStyleIdx="4" presStyleCnt="7"/>
      <dgm:spPr/>
      <dgm:t>
        <a:bodyPr/>
        <a:lstStyle/>
        <a:p>
          <a:endParaRPr lang="en-US"/>
        </a:p>
      </dgm:t>
    </dgm:pt>
    <dgm:pt modelId="{C4FF2276-D8F6-499A-AF6C-515AC4AB3766}" type="pres">
      <dgm:prSet presAssocID="{A96FDB81-831E-4E53-ABD5-121C773327B5}" presName="node" presStyleLbl="node1" presStyleIdx="4" presStyleCnt="7" custScaleX="107920" custRadScaleRad="90318" custRadScaleInc="-88725">
        <dgm:presLayoutVars>
          <dgm:bulletEnabled val="1"/>
        </dgm:presLayoutVars>
      </dgm:prSet>
      <dgm:spPr/>
      <dgm:t>
        <a:bodyPr/>
        <a:lstStyle/>
        <a:p>
          <a:endParaRPr lang="en-IN"/>
        </a:p>
      </dgm:t>
    </dgm:pt>
    <dgm:pt modelId="{2D4A730B-D714-49AB-9EA0-7D3AD11AA55D}" type="pres">
      <dgm:prSet presAssocID="{D53877ED-8F06-42A6-B586-C007425D0D10}" presName="parTrans" presStyleLbl="sibTrans2D1" presStyleIdx="5" presStyleCnt="7"/>
      <dgm:spPr/>
      <dgm:t>
        <a:bodyPr/>
        <a:lstStyle/>
        <a:p>
          <a:endParaRPr lang="en-US"/>
        </a:p>
      </dgm:t>
    </dgm:pt>
    <dgm:pt modelId="{5C50DE05-3FD5-4041-9A71-2DE145A28967}" type="pres">
      <dgm:prSet presAssocID="{D53877ED-8F06-42A6-B586-C007425D0D10}" presName="connectorText" presStyleLbl="sibTrans2D1" presStyleIdx="5" presStyleCnt="7"/>
      <dgm:spPr/>
      <dgm:t>
        <a:bodyPr/>
        <a:lstStyle/>
        <a:p>
          <a:endParaRPr lang="en-US"/>
        </a:p>
      </dgm:t>
    </dgm:pt>
    <dgm:pt modelId="{C7DEFF49-05D2-4CF9-BCF2-22B5421987BF}" type="pres">
      <dgm:prSet presAssocID="{B95F9344-7773-47F0-8FBE-59D95D53299C}" presName="node" presStyleLbl="node1" presStyleIdx="5" presStyleCnt="7" custScaleX="115660" custRadScaleRad="101473" custRadScaleInc="-101357">
        <dgm:presLayoutVars>
          <dgm:bulletEnabled val="1"/>
        </dgm:presLayoutVars>
      </dgm:prSet>
      <dgm:spPr/>
      <dgm:t>
        <a:bodyPr/>
        <a:lstStyle/>
        <a:p>
          <a:endParaRPr lang="en-IN"/>
        </a:p>
      </dgm:t>
    </dgm:pt>
    <dgm:pt modelId="{BDFF56D4-EE3F-4F54-A241-3F40D5D4B6AC}" type="pres">
      <dgm:prSet presAssocID="{F96533A5-7F57-4DD5-A335-D9759CE40C5F}" presName="parTrans" presStyleLbl="sibTrans2D1" presStyleIdx="6" presStyleCnt="7"/>
      <dgm:spPr/>
      <dgm:t>
        <a:bodyPr/>
        <a:lstStyle/>
        <a:p>
          <a:endParaRPr lang="en-US"/>
        </a:p>
      </dgm:t>
    </dgm:pt>
    <dgm:pt modelId="{4F0F8C87-653B-49E1-8835-B1433CA7FC9B}" type="pres">
      <dgm:prSet presAssocID="{F96533A5-7F57-4DD5-A335-D9759CE40C5F}" presName="connectorText" presStyleLbl="sibTrans2D1" presStyleIdx="6" presStyleCnt="7"/>
      <dgm:spPr/>
      <dgm:t>
        <a:bodyPr/>
        <a:lstStyle/>
        <a:p>
          <a:endParaRPr lang="en-US"/>
        </a:p>
      </dgm:t>
    </dgm:pt>
    <dgm:pt modelId="{0BE88856-418E-444C-82B3-61BAE95B7339}" type="pres">
      <dgm:prSet presAssocID="{50803CE5-AF01-43AB-8767-6C5A4B61FD2E}" presName="node" presStyleLbl="node1" presStyleIdx="6" presStyleCnt="7" custRadScaleRad="104269" custRadScaleInc="32192">
        <dgm:presLayoutVars>
          <dgm:bulletEnabled val="1"/>
        </dgm:presLayoutVars>
      </dgm:prSet>
      <dgm:spPr/>
      <dgm:t>
        <a:bodyPr/>
        <a:lstStyle/>
        <a:p>
          <a:endParaRPr lang="en-US"/>
        </a:p>
      </dgm:t>
    </dgm:pt>
  </dgm:ptLst>
  <dgm:cxnLst>
    <dgm:cxn modelId="{6C7173AD-16C3-4254-A288-0C2B774093AA}" type="presOf" srcId="{8061A4E1-2BFD-48A3-A876-205B4865E280}" destId="{836C1859-76EF-4398-9074-1E54A79F63F6}" srcOrd="0" destOrd="0" presId="urn:microsoft.com/office/officeart/2005/8/layout/radial5"/>
    <dgm:cxn modelId="{FA22FD9F-6377-4E80-BAA8-1E93C43C7046}" srcId="{8061A4E1-2BFD-48A3-A876-205B4865E280}" destId="{088BF975-C977-4970-94BE-97BA613E1A1D}" srcOrd="2" destOrd="0" parTransId="{AD7CFEF0-4F77-4C8D-802F-C382FDB64DB8}" sibTransId="{16176708-82C4-4971-87E1-1C0FB65F4B09}"/>
    <dgm:cxn modelId="{1E1B95A2-8DE5-47BA-83CB-BEC947598286}" type="presOf" srcId="{AD7CFEF0-4F77-4C8D-802F-C382FDB64DB8}" destId="{22491352-1A62-44B1-AE64-23FC073AB8AE}" srcOrd="0" destOrd="0" presId="urn:microsoft.com/office/officeart/2005/8/layout/radial5"/>
    <dgm:cxn modelId="{9ECE77A8-1B6A-43FE-8677-0E48A1CC3034}" type="presOf" srcId="{D53877ED-8F06-42A6-B586-C007425D0D10}" destId="{2D4A730B-D714-49AB-9EA0-7D3AD11AA55D}" srcOrd="0" destOrd="0" presId="urn:microsoft.com/office/officeart/2005/8/layout/radial5"/>
    <dgm:cxn modelId="{E64E81D3-ACA5-4B16-B40F-0AAD26BE1BA4}" type="presOf" srcId="{A6BA5F92-5A54-4681-B893-FD0AFC3AB9FC}" destId="{CAB3386A-CA8C-4D3D-ADCC-41AAD3F5EB9A}" srcOrd="1" destOrd="0" presId="urn:microsoft.com/office/officeart/2005/8/layout/radial5"/>
    <dgm:cxn modelId="{07E3A16A-D3A7-4C77-90AD-76B4EF8128BF}" type="presOf" srcId="{823A553F-29AE-40FE-BAAF-75805CCBFCAB}" destId="{19A1102D-9E21-4C85-8C22-0E47AC33EAF0}" srcOrd="1" destOrd="0" presId="urn:microsoft.com/office/officeart/2005/8/layout/radial5"/>
    <dgm:cxn modelId="{85DDDA5E-A665-4329-884A-7C061CA62153}" type="presOf" srcId="{1710BEA7-C6EA-499B-AF35-BE1C337870E3}" destId="{6BC9276B-D712-48EF-856A-8242BF73B237}" srcOrd="1" destOrd="0" presId="urn:microsoft.com/office/officeart/2005/8/layout/radial5"/>
    <dgm:cxn modelId="{E6253966-AD2B-47A2-98A0-890207BBFC0B}" type="presOf" srcId="{F96533A5-7F57-4DD5-A335-D9759CE40C5F}" destId="{BDFF56D4-EE3F-4F54-A241-3F40D5D4B6AC}" srcOrd="0" destOrd="0" presId="urn:microsoft.com/office/officeart/2005/8/layout/radial5"/>
    <dgm:cxn modelId="{61B977EA-0A8B-4535-970B-9B76C2CE5949}" srcId="{8061A4E1-2BFD-48A3-A876-205B4865E280}" destId="{8FB2C1E9-EE48-4209-805B-84AC8486CE99}" srcOrd="0" destOrd="0" parTransId="{968C1992-C3D2-4AAB-948B-577FD05E7454}" sibTransId="{B8A0A63C-293B-48FC-928D-2B203A1336BE}"/>
    <dgm:cxn modelId="{CCD11AE3-381A-45B4-81C8-30F408327C73}" type="presOf" srcId="{41A77D82-E170-4263-9EB9-1A1945E5DDEF}" destId="{141BFE42-19C6-4F4D-A47D-2311FC48153E}" srcOrd="0" destOrd="0" presId="urn:microsoft.com/office/officeart/2005/8/layout/radial5"/>
    <dgm:cxn modelId="{3EA1972A-3A7D-4843-A72B-C8E3D1440F55}" type="presOf" srcId="{D53877ED-8F06-42A6-B586-C007425D0D10}" destId="{5C50DE05-3FD5-4041-9A71-2DE145A28967}" srcOrd="1" destOrd="0" presId="urn:microsoft.com/office/officeart/2005/8/layout/radial5"/>
    <dgm:cxn modelId="{CF8E75B4-136E-4333-B39F-2B82F60C9A16}" type="presOf" srcId="{088BF975-C977-4970-94BE-97BA613E1A1D}" destId="{6993678F-BFEB-48E4-A8E2-21EFFC5D4F9B}" srcOrd="0" destOrd="0" presId="urn:microsoft.com/office/officeart/2005/8/layout/radial5"/>
    <dgm:cxn modelId="{7DFCF48E-82CE-405C-B8BC-510B1AC302F4}" type="presOf" srcId="{823A553F-29AE-40FE-BAAF-75805CCBFCAB}" destId="{78748AF2-405E-4FF5-9D0E-D19CC0822BAF}" srcOrd="0" destOrd="0" presId="urn:microsoft.com/office/officeart/2005/8/layout/radial5"/>
    <dgm:cxn modelId="{DE99DEE9-5F18-4A75-AF9B-A8568FC8210A}" srcId="{8061A4E1-2BFD-48A3-A876-205B4865E280}" destId="{AE66E1E0-DD90-4825-B343-EB43AA2FF9BF}" srcOrd="3" destOrd="0" parTransId="{823A553F-29AE-40FE-BAAF-75805CCBFCAB}" sibTransId="{DF518137-695B-4B5B-8D1C-6BECC2F7F0F2}"/>
    <dgm:cxn modelId="{C3D357BC-4042-4CEA-B4CD-062FAEF992D2}" srcId="{41A77D82-E170-4263-9EB9-1A1945E5DDEF}" destId="{151FCC6C-FF0A-481C-961F-70DF8BB1A7A1}" srcOrd="1" destOrd="0" parTransId="{6DCC32D8-EA2D-447E-8BBD-24127AD5AA8D}" sibTransId="{F1F8F278-541A-41C7-9CE7-9B01D4F1D626}"/>
    <dgm:cxn modelId="{98331CA3-A264-49AA-BA57-E7D236396701}" type="presOf" srcId="{968C1992-C3D2-4AAB-948B-577FD05E7454}" destId="{17DA3E9B-296F-4A4D-8F94-003F2DEFDA45}" srcOrd="0" destOrd="0" presId="urn:microsoft.com/office/officeart/2005/8/layout/radial5"/>
    <dgm:cxn modelId="{533A1E54-274D-44E8-9029-7CA96F937A10}" type="presOf" srcId="{8FB2C1E9-EE48-4209-805B-84AC8486CE99}" destId="{58FC861A-CFE7-4188-913B-B5629CAB802C}" srcOrd="0" destOrd="0" presId="urn:microsoft.com/office/officeart/2005/8/layout/radial5"/>
    <dgm:cxn modelId="{E534B9AC-06AA-4978-8A9E-DC16B8E44761}" type="presOf" srcId="{F96533A5-7F57-4DD5-A335-D9759CE40C5F}" destId="{4F0F8C87-653B-49E1-8835-B1433CA7FC9B}" srcOrd="1" destOrd="0" presId="urn:microsoft.com/office/officeart/2005/8/layout/radial5"/>
    <dgm:cxn modelId="{729EF56F-EBB6-4A71-814A-A69D8714B183}" type="presOf" srcId="{A6BA5F92-5A54-4681-B893-FD0AFC3AB9FC}" destId="{432D5E42-8BA4-46EA-B6A7-D934827DC149}" srcOrd="0" destOrd="0" presId="urn:microsoft.com/office/officeart/2005/8/layout/radial5"/>
    <dgm:cxn modelId="{02A4E2A5-C69C-4AA4-8F95-5DD3470CDEA6}" type="presOf" srcId="{968C1992-C3D2-4AAB-948B-577FD05E7454}" destId="{3DCA706F-BB6E-4F8B-BE00-19EEE6F757F2}" srcOrd="1" destOrd="0" presId="urn:microsoft.com/office/officeart/2005/8/layout/radial5"/>
    <dgm:cxn modelId="{86C4365D-9D8B-42DE-99D0-A63213E611E0}" type="presOf" srcId="{3A0E9D4F-3C74-4F02-9806-6F1B9D538F19}" destId="{35D20EBA-AD2A-4811-9137-33132429E321}" srcOrd="0" destOrd="0" presId="urn:microsoft.com/office/officeart/2005/8/layout/radial5"/>
    <dgm:cxn modelId="{AE4DE693-DC89-4080-BD1A-FF2BE1D11DF8}" type="presOf" srcId="{1710BEA7-C6EA-499B-AF35-BE1C337870E3}" destId="{241D2DB8-BE4F-4021-B785-9263E7EB7CAF}" srcOrd="0" destOrd="0" presId="urn:microsoft.com/office/officeart/2005/8/layout/radial5"/>
    <dgm:cxn modelId="{6AE4D87A-5864-425D-9F3A-F17D4B1B55A7}" srcId="{8061A4E1-2BFD-48A3-A876-205B4865E280}" destId="{50803CE5-AF01-43AB-8767-6C5A4B61FD2E}" srcOrd="6" destOrd="0" parTransId="{F96533A5-7F57-4DD5-A335-D9759CE40C5F}" sibTransId="{DB0E1C17-6C9B-4253-A531-7A212361C7DA}"/>
    <dgm:cxn modelId="{FFC093EC-70F1-4075-ABED-FCC8AEF16FB9}" srcId="{8061A4E1-2BFD-48A3-A876-205B4865E280}" destId="{A96FDB81-831E-4E53-ABD5-121C773327B5}" srcOrd="4" destOrd="0" parTransId="{1710BEA7-C6EA-499B-AF35-BE1C337870E3}" sibTransId="{952A07EC-7FBC-4716-8482-4C9E39C1F39D}"/>
    <dgm:cxn modelId="{84488184-D977-4BDD-8591-4DF0E3BB3AFF}" type="presOf" srcId="{A96FDB81-831E-4E53-ABD5-121C773327B5}" destId="{C4FF2276-D8F6-499A-AF6C-515AC4AB3766}" srcOrd="0" destOrd="0" presId="urn:microsoft.com/office/officeart/2005/8/layout/radial5"/>
    <dgm:cxn modelId="{FD542F0E-D5D7-4F7C-B08E-6462C05ADD95}" srcId="{8061A4E1-2BFD-48A3-A876-205B4865E280}" destId="{B95F9344-7773-47F0-8FBE-59D95D53299C}" srcOrd="5" destOrd="0" parTransId="{D53877ED-8F06-42A6-B586-C007425D0D10}" sibTransId="{C22C7B43-C494-4072-A2F4-0F1BFC8566D4}"/>
    <dgm:cxn modelId="{23057013-7A82-49FE-95B8-77E8BC204FEA}" type="presOf" srcId="{B95F9344-7773-47F0-8FBE-59D95D53299C}" destId="{C7DEFF49-05D2-4CF9-BCF2-22B5421987BF}" srcOrd="0" destOrd="0" presId="urn:microsoft.com/office/officeart/2005/8/layout/radial5"/>
    <dgm:cxn modelId="{3372CADB-BC24-4B61-B4D7-65675AD944AB}" srcId="{8061A4E1-2BFD-48A3-A876-205B4865E280}" destId="{3A0E9D4F-3C74-4F02-9806-6F1B9D538F19}" srcOrd="1" destOrd="0" parTransId="{A6BA5F92-5A54-4681-B893-FD0AFC3AB9FC}" sibTransId="{E616C13B-2ACD-4415-B3B2-6D4D8339CABF}"/>
    <dgm:cxn modelId="{3FD130FB-6921-4EFC-8ECD-25B76E1B0303}" type="presOf" srcId="{50803CE5-AF01-43AB-8767-6C5A4B61FD2E}" destId="{0BE88856-418E-444C-82B3-61BAE95B7339}" srcOrd="0" destOrd="0" presId="urn:microsoft.com/office/officeart/2005/8/layout/radial5"/>
    <dgm:cxn modelId="{1B2C3896-1B72-46BE-97E7-A70BA54D4032}" type="presOf" srcId="{AE66E1E0-DD90-4825-B343-EB43AA2FF9BF}" destId="{BD1B493F-D8B5-4002-9D0B-41034A192051}" srcOrd="0" destOrd="0" presId="urn:microsoft.com/office/officeart/2005/8/layout/radial5"/>
    <dgm:cxn modelId="{D3764111-A808-4912-9539-55C6311244EE}" type="presOf" srcId="{AD7CFEF0-4F77-4C8D-802F-C382FDB64DB8}" destId="{A33FDFFB-33FA-42CC-83EC-7DD0856F857A}" srcOrd="1" destOrd="0" presId="urn:microsoft.com/office/officeart/2005/8/layout/radial5"/>
    <dgm:cxn modelId="{E0AA7E6B-6EE3-4767-850F-313334E6B15A}" srcId="{41A77D82-E170-4263-9EB9-1A1945E5DDEF}" destId="{8061A4E1-2BFD-48A3-A876-205B4865E280}" srcOrd="0" destOrd="0" parTransId="{25ACBBDE-167C-49B9-8456-0E2337926142}" sibTransId="{A1CB19FC-DBD5-4369-B539-F10F2C92C97B}"/>
    <dgm:cxn modelId="{29904C84-7032-4B39-934C-EA6CC614D21B}" type="presParOf" srcId="{141BFE42-19C6-4F4D-A47D-2311FC48153E}" destId="{836C1859-76EF-4398-9074-1E54A79F63F6}" srcOrd="0" destOrd="0" presId="urn:microsoft.com/office/officeart/2005/8/layout/radial5"/>
    <dgm:cxn modelId="{72D66E1B-84FD-4D28-9967-325D4C3B8157}" type="presParOf" srcId="{141BFE42-19C6-4F4D-A47D-2311FC48153E}" destId="{17DA3E9B-296F-4A4D-8F94-003F2DEFDA45}" srcOrd="1" destOrd="0" presId="urn:microsoft.com/office/officeart/2005/8/layout/radial5"/>
    <dgm:cxn modelId="{DFC3F6B0-CAFA-4CAE-8416-EF1A070E276E}" type="presParOf" srcId="{17DA3E9B-296F-4A4D-8F94-003F2DEFDA45}" destId="{3DCA706F-BB6E-4F8B-BE00-19EEE6F757F2}" srcOrd="0" destOrd="0" presId="urn:microsoft.com/office/officeart/2005/8/layout/radial5"/>
    <dgm:cxn modelId="{46FB0E14-6A95-4F3E-827D-DC24B828F038}" type="presParOf" srcId="{141BFE42-19C6-4F4D-A47D-2311FC48153E}" destId="{58FC861A-CFE7-4188-913B-B5629CAB802C}" srcOrd="2" destOrd="0" presId="urn:microsoft.com/office/officeart/2005/8/layout/radial5"/>
    <dgm:cxn modelId="{B7286B54-8B7B-4C4F-A5AB-E35DA1BC2B22}" type="presParOf" srcId="{141BFE42-19C6-4F4D-A47D-2311FC48153E}" destId="{432D5E42-8BA4-46EA-B6A7-D934827DC149}" srcOrd="3" destOrd="0" presId="urn:microsoft.com/office/officeart/2005/8/layout/radial5"/>
    <dgm:cxn modelId="{9E085D8F-4804-412C-9363-2755978DE1AF}" type="presParOf" srcId="{432D5E42-8BA4-46EA-B6A7-D934827DC149}" destId="{CAB3386A-CA8C-4D3D-ADCC-41AAD3F5EB9A}" srcOrd="0" destOrd="0" presId="urn:microsoft.com/office/officeart/2005/8/layout/radial5"/>
    <dgm:cxn modelId="{8C69A4F7-ED0C-4BE8-A7EC-7324655046C2}" type="presParOf" srcId="{141BFE42-19C6-4F4D-A47D-2311FC48153E}" destId="{35D20EBA-AD2A-4811-9137-33132429E321}" srcOrd="4" destOrd="0" presId="urn:microsoft.com/office/officeart/2005/8/layout/radial5"/>
    <dgm:cxn modelId="{A1D6311E-5D7A-4D50-9B25-5ED29B007B53}" type="presParOf" srcId="{141BFE42-19C6-4F4D-A47D-2311FC48153E}" destId="{22491352-1A62-44B1-AE64-23FC073AB8AE}" srcOrd="5" destOrd="0" presId="urn:microsoft.com/office/officeart/2005/8/layout/radial5"/>
    <dgm:cxn modelId="{39886790-BCBF-4F18-B7BA-8714BC599FD2}" type="presParOf" srcId="{22491352-1A62-44B1-AE64-23FC073AB8AE}" destId="{A33FDFFB-33FA-42CC-83EC-7DD0856F857A}" srcOrd="0" destOrd="0" presId="urn:microsoft.com/office/officeart/2005/8/layout/radial5"/>
    <dgm:cxn modelId="{A2EA3175-DF04-402D-BD83-F1ADBBC5191D}" type="presParOf" srcId="{141BFE42-19C6-4F4D-A47D-2311FC48153E}" destId="{6993678F-BFEB-48E4-A8E2-21EFFC5D4F9B}" srcOrd="6" destOrd="0" presId="urn:microsoft.com/office/officeart/2005/8/layout/radial5"/>
    <dgm:cxn modelId="{F087BFCE-B6A4-4332-B23A-E54A73007DB8}" type="presParOf" srcId="{141BFE42-19C6-4F4D-A47D-2311FC48153E}" destId="{78748AF2-405E-4FF5-9D0E-D19CC0822BAF}" srcOrd="7" destOrd="0" presId="urn:microsoft.com/office/officeart/2005/8/layout/radial5"/>
    <dgm:cxn modelId="{E83FD334-0E73-419F-8B0A-49246FED5C00}" type="presParOf" srcId="{78748AF2-405E-4FF5-9D0E-D19CC0822BAF}" destId="{19A1102D-9E21-4C85-8C22-0E47AC33EAF0}" srcOrd="0" destOrd="0" presId="urn:microsoft.com/office/officeart/2005/8/layout/radial5"/>
    <dgm:cxn modelId="{BC26A12A-0669-4470-98F8-29C9BE0550DB}" type="presParOf" srcId="{141BFE42-19C6-4F4D-A47D-2311FC48153E}" destId="{BD1B493F-D8B5-4002-9D0B-41034A192051}" srcOrd="8" destOrd="0" presId="urn:microsoft.com/office/officeart/2005/8/layout/radial5"/>
    <dgm:cxn modelId="{3D12F176-3501-4EB1-9860-9E3E1A4517CC}" type="presParOf" srcId="{141BFE42-19C6-4F4D-A47D-2311FC48153E}" destId="{241D2DB8-BE4F-4021-B785-9263E7EB7CAF}" srcOrd="9" destOrd="0" presId="urn:microsoft.com/office/officeart/2005/8/layout/radial5"/>
    <dgm:cxn modelId="{35B1F8C6-5433-4303-8925-25885BA0C424}" type="presParOf" srcId="{241D2DB8-BE4F-4021-B785-9263E7EB7CAF}" destId="{6BC9276B-D712-48EF-856A-8242BF73B237}" srcOrd="0" destOrd="0" presId="urn:microsoft.com/office/officeart/2005/8/layout/radial5"/>
    <dgm:cxn modelId="{615DB653-C3EB-48BC-9F12-7A8B5AD2E630}" type="presParOf" srcId="{141BFE42-19C6-4F4D-A47D-2311FC48153E}" destId="{C4FF2276-D8F6-499A-AF6C-515AC4AB3766}" srcOrd="10" destOrd="0" presId="urn:microsoft.com/office/officeart/2005/8/layout/radial5"/>
    <dgm:cxn modelId="{5A764D6F-FFF2-4717-8ACC-5B6181BB27DC}" type="presParOf" srcId="{141BFE42-19C6-4F4D-A47D-2311FC48153E}" destId="{2D4A730B-D714-49AB-9EA0-7D3AD11AA55D}" srcOrd="11" destOrd="0" presId="urn:microsoft.com/office/officeart/2005/8/layout/radial5"/>
    <dgm:cxn modelId="{8774FFE5-34B4-43A5-AC34-32C6D4ECF69D}" type="presParOf" srcId="{2D4A730B-D714-49AB-9EA0-7D3AD11AA55D}" destId="{5C50DE05-3FD5-4041-9A71-2DE145A28967}" srcOrd="0" destOrd="0" presId="urn:microsoft.com/office/officeart/2005/8/layout/radial5"/>
    <dgm:cxn modelId="{A730DB0E-9DC8-4026-9C6F-B598EBBEFA75}" type="presParOf" srcId="{141BFE42-19C6-4F4D-A47D-2311FC48153E}" destId="{C7DEFF49-05D2-4CF9-BCF2-22B5421987BF}" srcOrd="12" destOrd="0" presId="urn:microsoft.com/office/officeart/2005/8/layout/radial5"/>
    <dgm:cxn modelId="{8B1B96D9-9256-44D9-9005-A2F6F0DEE112}" type="presParOf" srcId="{141BFE42-19C6-4F4D-A47D-2311FC48153E}" destId="{BDFF56D4-EE3F-4F54-A241-3F40D5D4B6AC}" srcOrd="13" destOrd="0" presId="urn:microsoft.com/office/officeart/2005/8/layout/radial5"/>
    <dgm:cxn modelId="{0C15A7B7-4C84-409E-B69B-262F4BD7B61C}" type="presParOf" srcId="{BDFF56D4-EE3F-4F54-A241-3F40D5D4B6AC}" destId="{4F0F8C87-653B-49E1-8835-B1433CA7FC9B}" srcOrd="0" destOrd="0" presId="urn:microsoft.com/office/officeart/2005/8/layout/radial5"/>
    <dgm:cxn modelId="{59D6BB47-F59D-4A94-AA13-9044F098A985}" type="presParOf" srcId="{141BFE42-19C6-4F4D-A47D-2311FC48153E}" destId="{0BE88856-418E-444C-82B3-61BAE95B7339}"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84EEC0-95C8-433E-B7A7-4040D815C19D}" type="doc">
      <dgm:prSet loTypeId="urn:microsoft.com/office/officeart/2005/8/layout/list1" loCatId="list" qsTypeId="urn:microsoft.com/office/officeart/2005/8/quickstyle/3d9" qsCatId="3D" csTypeId="urn:microsoft.com/office/officeart/2005/8/colors/colorful1#1" csCatId="colorful" phldr="1"/>
      <dgm:spPr/>
      <dgm:t>
        <a:bodyPr/>
        <a:lstStyle/>
        <a:p>
          <a:endParaRPr lang="en-US"/>
        </a:p>
      </dgm:t>
    </dgm:pt>
    <dgm:pt modelId="{03BA3D99-B7C6-4795-92F1-41C3DF7BEBE1}">
      <dgm:prSet/>
      <dgm:spPr/>
      <dgm:t>
        <a:bodyPr/>
        <a:lstStyle/>
        <a:p>
          <a:r>
            <a:rPr lang="en-US" b="1" dirty="0" smtClean="0">
              <a:latin typeface="Copperplate Gothic Bold" pitchFamily="34" charset="0"/>
            </a:rPr>
            <a:t>PORPHYRINS(free base and metal substituted)</a:t>
          </a:r>
          <a:endParaRPr lang="en-US" b="1" dirty="0">
            <a:latin typeface="Copperplate Gothic Bold" pitchFamily="34" charset="0"/>
          </a:endParaRPr>
        </a:p>
      </dgm:t>
    </dgm:pt>
    <dgm:pt modelId="{DEFD3701-73AF-45ED-87A2-4A9CF666FC94}" type="parTrans" cxnId="{01DFEE70-DF9C-447C-A494-8834E78DA14D}">
      <dgm:prSet/>
      <dgm:spPr/>
      <dgm:t>
        <a:bodyPr/>
        <a:lstStyle/>
        <a:p>
          <a:endParaRPr lang="en-US"/>
        </a:p>
      </dgm:t>
    </dgm:pt>
    <dgm:pt modelId="{09A66C7F-9A34-45DE-94C0-23C3DA4E04FC}" type="sibTrans" cxnId="{01DFEE70-DF9C-447C-A494-8834E78DA14D}">
      <dgm:prSet/>
      <dgm:spPr/>
      <dgm:t>
        <a:bodyPr/>
        <a:lstStyle/>
        <a:p>
          <a:endParaRPr lang="en-US"/>
        </a:p>
      </dgm:t>
    </dgm:pt>
    <dgm:pt modelId="{A190F4AF-D79F-4320-872E-86EF3FD5801B}">
      <dgm:prSet phldrT="[Text]"/>
      <dgm:spPr/>
      <dgm:t>
        <a:bodyPr/>
        <a:lstStyle/>
        <a:p>
          <a:r>
            <a:rPr lang="en-US" b="1" dirty="0" smtClean="0">
              <a:latin typeface="Copperplate Gothic Bold" pitchFamily="34" charset="0"/>
            </a:rPr>
            <a:t>Carbon </a:t>
          </a:r>
          <a:r>
            <a:rPr lang="en-US" b="1" dirty="0" err="1" smtClean="0">
              <a:latin typeface="Copperplate Gothic Bold" pitchFamily="34" charset="0"/>
            </a:rPr>
            <a:t>Nanotubes</a:t>
          </a:r>
          <a:endParaRPr lang="en-US" b="1" dirty="0">
            <a:latin typeface="Copperplate Gothic Bold" pitchFamily="34" charset="0"/>
          </a:endParaRPr>
        </a:p>
      </dgm:t>
    </dgm:pt>
    <dgm:pt modelId="{60B532DB-9A0F-429A-A9B1-FCF18F3D51FB}" type="sibTrans" cxnId="{48320A81-7A9C-40EC-BAB0-1BA47AAB9671}">
      <dgm:prSet/>
      <dgm:spPr/>
      <dgm:t>
        <a:bodyPr/>
        <a:lstStyle/>
        <a:p>
          <a:endParaRPr lang="en-US"/>
        </a:p>
      </dgm:t>
    </dgm:pt>
    <dgm:pt modelId="{EF5614A9-BEFE-4404-961F-F9D79BCB05EA}" type="parTrans" cxnId="{48320A81-7A9C-40EC-BAB0-1BA47AAB9671}">
      <dgm:prSet/>
      <dgm:spPr/>
      <dgm:t>
        <a:bodyPr/>
        <a:lstStyle/>
        <a:p>
          <a:endParaRPr lang="en-US"/>
        </a:p>
      </dgm:t>
    </dgm:pt>
    <dgm:pt modelId="{89C27F09-D0F1-4C3C-A994-762817760BD5}">
      <dgm:prSet phldrT="[Text]"/>
      <dgm:spPr/>
      <dgm:t>
        <a:bodyPr/>
        <a:lstStyle/>
        <a:p>
          <a:r>
            <a:rPr lang="en-US" b="1" dirty="0" smtClean="0">
              <a:latin typeface="Copperplate Gothic Bold" pitchFamily="34" charset="0"/>
            </a:rPr>
            <a:t>Organic Conducting Polymers</a:t>
          </a:r>
          <a:endParaRPr lang="en-US" b="1" dirty="0">
            <a:latin typeface="Copperplate Gothic Bold" pitchFamily="34" charset="0"/>
          </a:endParaRPr>
        </a:p>
      </dgm:t>
    </dgm:pt>
    <dgm:pt modelId="{B61380B1-5586-4063-95F6-115CC729809D}" type="parTrans" cxnId="{273C5F39-0039-4582-8ED1-0C6ADD48345D}">
      <dgm:prSet/>
      <dgm:spPr/>
      <dgm:t>
        <a:bodyPr/>
        <a:lstStyle/>
        <a:p>
          <a:endParaRPr lang="en-US"/>
        </a:p>
      </dgm:t>
    </dgm:pt>
    <dgm:pt modelId="{7381D2FC-6488-477A-B3D3-17A76D1FE986}" type="sibTrans" cxnId="{273C5F39-0039-4582-8ED1-0C6ADD48345D}">
      <dgm:prSet/>
      <dgm:spPr/>
      <dgm:t>
        <a:bodyPr/>
        <a:lstStyle/>
        <a:p>
          <a:endParaRPr lang="en-US"/>
        </a:p>
      </dgm:t>
    </dgm:pt>
    <dgm:pt modelId="{D98033D1-2C59-4F37-8013-EB17D076B08C}">
      <dgm:prSet/>
      <dgm:spPr/>
      <dgm:t>
        <a:bodyPr/>
        <a:lstStyle/>
        <a:p>
          <a:r>
            <a:rPr lang="en-US" b="1" dirty="0" smtClean="0">
              <a:latin typeface="Copperplate Gothic Bold" pitchFamily="34" charset="0"/>
            </a:rPr>
            <a:t>Metal  nanoparticles</a:t>
          </a:r>
        </a:p>
      </dgm:t>
    </dgm:pt>
    <dgm:pt modelId="{8BEF3788-9C3E-42FF-ADC8-6AADA1D39C52}" type="parTrans" cxnId="{A1E9686E-67DF-437E-BF73-CCAF44DA69F5}">
      <dgm:prSet/>
      <dgm:spPr/>
      <dgm:t>
        <a:bodyPr/>
        <a:lstStyle/>
        <a:p>
          <a:endParaRPr lang="en-US"/>
        </a:p>
      </dgm:t>
    </dgm:pt>
    <dgm:pt modelId="{1A0054AB-7E2D-42F4-97E4-B53C0F2DA470}" type="sibTrans" cxnId="{A1E9686E-67DF-437E-BF73-CCAF44DA69F5}">
      <dgm:prSet/>
      <dgm:spPr/>
      <dgm:t>
        <a:bodyPr/>
        <a:lstStyle/>
        <a:p>
          <a:endParaRPr lang="en-US"/>
        </a:p>
      </dgm:t>
    </dgm:pt>
    <dgm:pt modelId="{9B697A2B-2989-4886-AFEB-6572CEE46EBB}" type="pres">
      <dgm:prSet presAssocID="{AC84EEC0-95C8-433E-B7A7-4040D815C19D}" presName="linear" presStyleCnt="0">
        <dgm:presLayoutVars>
          <dgm:dir/>
          <dgm:animLvl val="lvl"/>
          <dgm:resizeHandles val="exact"/>
        </dgm:presLayoutVars>
      </dgm:prSet>
      <dgm:spPr/>
      <dgm:t>
        <a:bodyPr/>
        <a:lstStyle/>
        <a:p>
          <a:endParaRPr lang="en-US"/>
        </a:p>
      </dgm:t>
    </dgm:pt>
    <dgm:pt modelId="{8F198FA2-A484-42D1-A768-19034B7E008A}" type="pres">
      <dgm:prSet presAssocID="{A190F4AF-D79F-4320-872E-86EF3FD5801B}" presName="parentLin" presStyleCnt="0"/>
      <dgm:spPr/>
      <dgm:t>
        <a:bodyPr/>
        <a:lstStyle/>
        <a:p>
          <a:endParaRPr lang="en-US"/>
        </a:p>
      </dgm:t>
    </dgm:pt>
    <dgm:pt modelId="{C24CFFED-9402-4852-87A9-B6A5F42D2C2B}" type="pres">
      <dgm:prSet presAssocID="{A190F4AF-D79F-4320-872E-86EF3FD5801B}" presName="parentLeftMargin" presStyleLbl="node1" presStyleIdx="0" presStyleCnt="4"/>
      <dgm:spPr/>
      <dgm:t>
        <a:bodyPr/>
        <a:lstStyle/>
        <a:p>
          <a:endParaRPr lang="en-US"/>
        </a:p>
      </dgm:t>
    </dgm:pt>
    <dgm:pt modelId="{5A44DEA2-82AE-4052-BDA4-301FAA833652}" type="pres">
      <dgm:prSet presAssocID="{A190F4AF-D79F-4320-872E-86EF3FD5801B}" presName="parentText" presStyleLbl="node1" presStyleIdx="0" presStyleCnt="4" custScaleX="124300">
        <dgm:presLayoutVars>
          <dgm:chMax val="0"/>
          <dgm:bulletEnabled val="1"/>
        </dgm:presLayoutVars>
      </dgm:prSet>
      <dgm:spPr/>
      <dgm:t>
        <a:bodyPr/>
        <a:lstStyle/>
        <a:p>
          <a:endParaRPr lang="en-US"/>
        </a:p>
      </dgm:t>
    </dgm:pt>
    <dgm:pt modelId="{8302E644-F166-4571-9C0C-1CDBC82BECC6}" type="pres">
      <dgm:prSet presAssocID="{A190F4AF-D79F-4320-872E-86EF3FD5801B}" presName="negativeSpace" presStyleCnt="0"/>
      <dgm:spPr/>
      <dgm:t>
        <a:bodyPr/>
        <a:lstStyle/>
        <a:p>
          <a:endParaRPr lang="en-US"/>
        </a:p>
      </dgm:t>
    </dgm:pt>
    <dgm:pt modelId="{4925D7C0-1AE4-4E36-BD6A-1A5BC74B02CA}" type="pres">
      <dgm:prSet presAssocID="{A190F4AF-D79F-4320-872E-86EF3FD5801B}" presName="childText" presStyleLbl="conFgAcc1" presStyleIdx="0" presStyleCnt="4">
        <dgm:presLayoutVars>
          <dgm:bulletEnabled val="1"/>
        </dgm:presLayoutVars>
      </dgm:prSet>
      <dgm:spPr/>
      <dgm:t>
        <a:bodyPr/>
        <a:lstStyle/>
        <a:p>
          <a:endParaRPr lang="en-US"/>
        </a:p>
      </dgm:t>
    </dgm:pt>
    <dgm:pt modelId="{7E9C2DC4-58E0-4ABE-8DBA-F66CDC11611B}" type="pres">
      <dgm:prSet presAssocID="{60B532DB-9A0F-429A-A9B1-FCF18F3D51FB}" presName="spaceBetweenRectangles" presStyleCnt="0"/>
      <dgm:spPr/>
      <dgm:t>
        <a:bodyPr/>
        <a:lstStyle/>
        <a:p>
          <a:endParaRPr lang="en-US"/>
        </a:p>
      </dgm:t>
    </dgm:pt>
    <dgm:pt modelId="{9682A6D9-25CB-4910-B576-0C2F943AC5DF}" type="pres">
      <dgm:prSet presAssocID="{89C27F09-D0F1-4C3C-A994-762817760BD5}" presName="parentLin" presStyleCnt="0"/>
      <dgm:spPr/>
      <dgm:t>
        <a:bodyPr/>
        <a:lstStyle/>
        <a:p>
          <a:endParaRPr lang="en-US"/>
        </a:p>
      </dgm:t>
    </dgm:pt>
    <dgm:pt modelId="{0C9E02DF-E13B-48AE-B02E-73647BC5ECD6}" type="pres">
      <dgm:prSet presAssocID="{89C27F09-D0F1-4C3C-A994-762817760BD5}" presName="parentLeftMargin" presStyleLbl="node1" presStyleIdx="0" presStyleCnt="4"/>
      <dgm:spPr/>
      <dgm:t>
        <a:bodyPr/>
        <a:lstStyle/>
        <a:p>
          <a:endParaRPr lang="en-US"/>
        </a:p>
      </dgm:t>
    </dgm:pt>
    <dgm:pt modelId="{12939BD7-6857-4D7C-B681-1E5B0D8D8CA6}" type="pres">
      <dgm:prSet presAssocID="{89C27F09-D0F1-4C3C-A994-762817760BD5}" presName="parentText" presStyleLbl="node1" presStyleIdx="1" presStyleCnt="4">
        <dgm:presLayoutVars>
          <dgm:chMax val="0"/>
          <dgm:bulletEnabled val="1"/>
        </dgm:presLayoutVars>
      </dgm:prSet>
      <dgm:spPr/>
      <dgm:t>
        <a:bodyPr/>
        <a:lstStyle/>
        <a:p>
          <a:endParaRPr lang="en-US"/>
        </a:p>
      </dgm:t>
    </dgm:pt>
    <dgm:pt modelId="{84A64F46-C3AD-419E-AE21-F41B85FFF362}" type="pres">
      <dgm:prSet presAssocID="{89C27F09-D0F1-4C3C-A994-762817760BD5}" presName="negativeSpace" presStyleCnt="0"/>
      <dgm:spPr/>
      <dgm:t>
        <a:bodyPr/>
        <a:lstStyle/>
        <a:p>
          <a:endParaRPr lang="en-US"/>
        </a:p>
      </dgm:t>
    </dgm:pt>
    <dgm:pt modelId="{C74879C7-52E1-4600-A951-4F69E529403D}" type="pres">
      <dgm:prSet presAssocID="{89C27F09-D0F1-4C3C-A994-762817760BD5}" presName="childText" presStyleLbl="conFgAcc1" presStyleIdx="1" presStyleCnt="4">
        <dgm:presLayoutVars>
          <dgm:bulletEnabled val="1"/>
        </dgm:presLayoutVars>
      </dgm:prSet>
      <dgm:spPr/>
      <dgm:t>
        <a:bodyPr/>
        <a:lstStyle/>
        <a:p>
          <a:endParaRPr lang="en-US"/>
        </a:p>
      </dgm:t>
    </dgm:pt>
    <dgm:pt modelId="{3CEBE06C-749C-4847-9C55-38C4B9B627BF}" type="pres">
      <dgm:prSet presAssocID="{7381D2FC-6488-477A-B3D3-17A76D1FE986}" presName="spaceBetweenRectangles" presStyleCnt="0"/>
      <dgm:spPr/>
      <dgm:t>
        <a:bodyPr/>
        <a:lstStyle/>
        <a:p>
          <a:endParaRPr lang="en-US"/>
        </a:p>
      </dgm:t>
    </dgm:pt>
    <dgm:pt modelId="{3FD0B8B5-254A-4F3B-9991-93B8F69249CB}" type="pres">
      <dgm:prSet presAssocID="{03BA3D99-B7C6-4795-92F1-41C3DF7BEBE1}" presName="parentLin" presStyleCnt="0"/>
      <dgm:spPr/>
      <dgm:t>
        <a:bodyPr/>
        <a:lstStyle/>
        <a:p>
          <a:endParaRPr lang="en-US"/>
        </a:p>
      </dgm:t>
    </dgm:pt>
    <dgm:pt modelId="{760A68F4-07A4-4682-97B7-921058B1E99E}" type="pres">
      <dgm:prSet presAssocID="{03BA3D99-B7C6-4795-92F1-41C3DF7BEBE1}" presName="parentLeftMargin" presStyleLbl="node1" presStyleIdx="1" presStyleCnt="4"/>
      <dgm:spPr/>
      <dgm:t>
        <a:bodyPr/>
        <a:lstStyle/>
        <a:p>
          <a:endParaRPr lang="en-US"/>
        </a:p>
      </dgm:t>
    </dgm:pt>
    <dgm:pt modelId="{F79B6124-F2E8-41C9-AE67-7AC537075A1C}" type="pres">
      <dgm:prSet presAssocID="{03BA3D99-B7C6-4795-92F1-41C3DF7BEBE1}" presName="parentText" presStyleLbl="node1" presStyleIdx="2" presStyleCnt="4" custScaleX="123939">
        <dgm:presLayoutVars>
          <dgm:chMax val="0"/>
          <dgm:bulletEnabled val="1"/>
        </dgm:presLayoutVars>
      </dgm:prSet>
      <dgm:spPr/>
      <dgm:t>
        <a:bodyPr/>
        <a:lstStyle/>
        <a:p>
          <a:endParaRPr lang="en-US"/>
        </a:p>
      </dgm:t>
    </dgm:pt>
    <dgm:pt modelId="{124CFC0A-FF77-4543-8E69-7EFC3AE6F83B}" type="pres">
      <dgm:prSet presAssocID="{03BA3D99-B7C6-4795-92F1-41C3DF7BEBE1}" presName="negativeSpace" presStyleCnt="0"/>
      <dgm:spPr/>
      <dgm:t>
        <a:bodyPr/>
        <a:lstStyle/>
        <a:p>
          <a:endParaRPr lang="en-US"/>
        </a:p>
      </dgm:t>
    </dgm:pt>
    <dgm:pt modelId="{EEC806F4-B631-4DCC-A224-37A69DE06FF9}" type="pres">
      <dgm:prSet presAssocID="{03BA3D99-B7C6-4795-92F1-41C3DF7BEBE1}" presName="childText" presStyleLbl="conFgAcc1" presStyleIdx="2" presStyleCnt="4">
        <dgm:presLayoutVars>
          <dgm:bulletEnabled val="1"/>
        </dgm:presLayoutVars>
      </dgm:prSet>
      <dgm:spPr/>
      <dgm:t>
        <a:bodyPr/>
        <a:lstStyle/>
        <a:p>
          <a:endParaRPr lang="en-US"/>
        </a:p>
      </dgm:t>
    </dgm:pt>
    <dgm:pt modelId="{31594C2D-37A1-4BA4-9598-5D47355332B1}" type="pres">
      <dgm:prSet presAssocID="{09A66C7F-9A34-45DE-94C0-23C3DA4E04FC}" presName="spaceBetweenRectangles" presStyleCnt="0"/>
      <dgm:spPr/>
    </dgm:pt>
    <dgm:pt modelId="{029CD5AE-A2D7-40DA-8B92-2E0FA29623C6}" type="pres">
      <dgm:prSet presAssocID="{D98033D1-2C59-4F37-8013-EB17D076B08C}" presName="parentLin" presStyleCnt="0"/>
      <dgm:spPr/>
    </dgm:pt>
    <dgm:pt modelId="{CAB374F1-953F-479F-8B0C-2952F9106D7B}" type="pres">
      <dgm:prSet presAssocID="{D98033D1-2C59-4F37-8013-EB17D076B08C}" presName="parentLeftMargin" presStyleLbl="node1" presStyleIdx="2" presStyleCnt="4"/>
      <dgm:spPr/>
      <dgm:t>
        <a:bodyPr/>
        <a:lstStyle/>
        <a:p>
          <a:endParaRPr lang="en-US"/>
        </a:p>
      </dgm:t>
    </dgm:pt>
    <dgm:pt modelId="{C159A1C0-3B01-4F7C-8F57-131AE1EE6C04}" type="pres">
      <dgm:prSet presAssocID="{D98033D1-2C59-4F37-8013-EB17D076B08C}" presName="parentText" presStyleLbl="node1" presStyleIdx="3" presStyleCnt="4" custLinFactNeighborY="-3688">
        <dgm:presLayoutVars>
          <dgm:chMax val="0"/>
          <dgm:bulletEnabled val="1"/>
        </dgm:presLayoutVars>
      </dgm:prSet>
      <dgm:spPr/>
      <dgm:t>
        <a:bodyPr/>
        <a:lstStyle/>
        <a:p>
          <a:endParaRPr lang="en-US"/>
        </a:p>
      </dgm:t>
    </dgm:pt>
    <dgm:pt modelId="{D3BB72B4-0577-40FE-8F52-FC9E6D516A5E}" type="pres">
      <dgm:prSet presAssocID="{D98033D1-2C59-4F37-8013-EB17D076B08C}" presName="negativeSpace" presStyleCnt="0"/>
      <dgm:spPr/>
    </dgm:pt>
    <dgm:pt modelId="{CE18F213-886C-40F6-AF1A-688F48F01193}" type="pres">
      <dgm:prSet presAssocID="{D98033D1-2C59-4F37-8013-EB17D076B08C}" presName="childText" presStyleLbl="conFgAcc1" presStyleIdx="3" presStyleCnt="4">
        <dgm:presLayoutVars>
          <dgm:bulletEnabled val="1"/>
        </dgm:presLayoutVars>
      </dgm:prSet>
      <dgm:spPr/>
    </dgm:pt>
  </dgm:ptLst>
  <dgm:cxnLst>
    <dgm:cxn modelId="{01DFEE70-DF9C-447C-A494-8834E78DA14D}" srcId="{AC84EEC0-95C8-433E-B7A7-4040D815C19D}" destId="{03BA3D99-B7C6-4795-92F1-41C3DF7BEBE1}" srcOrd="2" destOrd="0" parTransId="{DEFD3701-73AF-45ED-87A2-4A9CF666FC94}" sibTransId="{09A66C7F-9A34-45DE-94C0-23C3DA4E04FC}"/>
    <dgm:cxn modelId="{DFB2DAB3-BF31-4B29-9ABF-A8968400F212}" type="presOf" srcId="{89C27F09-D0F1-4C3C-A994-762817760BD5}" destId="{0C9E02DF-E13B-48AE-B02E-73647BC5ECD6}" srcOrd="0" destOrd="0" presId="urn:microsoft.com/office/officeart/2005/8/layout/list1"/>
    <dgm:cxn modelId="{9A6B0C10-2B8C-4FE2-A4AD-28B08483B4A4}" type="presOf" srcId="{D98033D1-2C59-4F37-8013-EB17D076B08C}" destId="{CAB374F1-953F-479F-8B0C-2952F9106D7B}" srcOrd="0" destOrd="0" presId="urn:microsoft.com/office/officeart/2005/8/layout/list1"/>
    <dgm:cxn modelId="{4E4B951A-4F53-49DF-A15D-25D8F9037099}" type="presOf" srcId="{A190F4AF-D79F-4320-872E-86EF3FD5801B}" destId="{C24CFFED-9402-4852-87A9-B6A5F42D2C2B}" srcOrd="0" destOrd="0" presId="urn:microsoft.com/office/officeart/2005/8/layout/list1"/>
    <dgm:cxn modelId="{273C5F39-0039-4582-8ED1-0C6ADD48345D}" srcId="{AC84EEC0-95C8-433E-B7A7-4040D815C19D}" destId="{89C27F09-D0F1-4C3C-A994-762817760BD5}" srcOrd="1" destOrd="0" parTransId="{B61380B1-5586-4063-95F6-115CC729809D}" sibTransId="{7381D2FC-6488-477A-B3D3-17A76D1FE986}"/>
    <dgm:cxn modelId="{FEC09C51-F9C7-47F2-A7D2-CE2348FB187B}" type="presOf" srcId="{03BA3D99-B7C6-4795-92F1-41C3DF7BEBE1}" destId="{760A68F4-07A4-4682-97B7-921058B1E99E}" srcOrd="0" destOrd="0" presId="urn:microsoft.com/office/officeart/2005/8/layout/list1"/>
    <dgm:cxn modelId="{A1E9686E-67DF-437E-BF73-CCAF44DA69F5}" srcId="{AC84EEC0-95C8-433E-B7A7-4040D815C19D}" destId="{D98033D1-2C59-4F37-8013-EB17D076B08C}" srcOrd="3" destOrd="0" parTransId="{8BEF3788-9C3E-42FF-ADC8-6AADA1D39C52}" sibTransId="{1A0054AB-7E2D-42F4-97E4-B53C0F2DA470}"/>
    <dgm:cxn modelId="{1F418D29-6673-489B-94A7-5D5FA24C7CCD}" type="presOf" srcId="{03BA3D99-B7C6-4795-92F1-41C3DF7BEBE1}" destId="{F79B6124-F2E8-41C9-AE67-7AC537075A1C}" srcOrd="1" destOrd="0" presId="urn:microsoft.com/office/officeart/2005/8/layout/list1"/>
    <dgm:cxn modelId="{688CF33B-9172-47F7-9814-5DD83FC49CD2}" type="presOf" srcId="{AC84EEC0-95C8-433E-B7A7-4040D815C19D}" destId="{9B697A2B-2989-4886-AFEB-6572CEE46EBB}" srcOrd="0" destOrd="0" presId="urn:microsoft.com/office/officeart/2005/8/layout/list1"/>
    <dgm:cxn modelId="{48320A81-7A9C-40EC-BAB0-1BA47AAB9671}" srcId="{AC84EEC0-95C8-433E-B7A7-4040D815C19D}" destId="{A190F4AF-D79F-4320-872E-86EF3FD5801B}" srcOrd="0" destOrd="0" parTransId="{EF5614A9-BEFE-4404-961F-F9D79BCB05EA}" sibTransId="{60B532DB-9A0F-429A-A9B1-FCF18F3D51FB}"/>
    <dgm:cxn modelId="{BE0EE8F3-C789-4371-8079-778B2DC148F3}" type="presOf" srcId="{89C27F09-D0F1-4C3C-A994-762817760BD5}" destId="{12939BD7-6857-4D7C-B681-1E5B0D8D8CA6}" srcOrd="1" destOrd="0" presId="urn:microsoft.com/office/officeart/2005/8/layout/list1"/>
    <dgm:cxn modelId="{3F01F680-1B29-4B53-9FFC-9CA3F12FD005}" type="presOf" srcId="{D98033D1-2C59-4F37-8013-EB17D076B08C}" destId="{C159A1C0-3B01-4F7C-8F57-131AE1EE6C04}" srcOrd="1" destOrd="0" presId="urn:microsoft.com/office/officeart/2005/8/layout/list1"/>
    <dgm:cxn modelId="{57B77A77-E8B4-41C2-878C-9C2BC53A988A}" type="presOf" srcId="{A190F4AF-D79F-4320-872E-86EF3FD5801B}" destId="{5A44DEA2-82AE-4052-BDA4-301FAA833652}" srcOrd="1" destOrd="0" presId="urn:microsoft.com/office/officeart/2005/8/layout/list1"/>
    <dgm:cxn modelId="{CA3A1228-F635-46F2-B8C9-D793B5BB1F11}" type="presParOf" srcId="{9B697A2B-2989-4886-AFEB-6572CEE46EBB}" destId="{8F198FA2-A484-42D1-A768-19034B7E008A}" srcOrd="0" destOrd="0" presId="urn:microsoft.com/office/officeart/2005/8/layout/list1"/>
    <dgm:cxn modelId="{A1490EE9-E616-45FE-91AA-2E1EDBA99146}" type="presParOf" srcId="{8F198FA2-A484-42D1-A768-19034B7E008A}" destId="{C24CFFED-9402-4852-87A9-B6A5F42D2C2B}" srcOrd="0" destOrd="0" presId="urn:microsoft.com/office/officeart/2005/8/layout/list1"/>
    <dgm:cxn modelId="{3A7E8349-90D7-452C-B620-03460218B66D}" type="presParOf" srcId="{8F198FA2-A484-42D1-A768-19034B7E008A}" destId="{5A44DEA2-82AE-4052-BDA4-301FAA833652}" srcOrd="1" destOrd="0" presId="urn:microsoft.com/office/officeart/2005/8/layout/list1"/>
    <dgm:cxn modelId="{742283D6-CF29-4698-8EC8-FED1C53F54D9}" type="presParOf" srcId="{9B697A2B-2989-4886-AFEB-6572CEE46EBB}" destId="{8302E644-F166-4571-9C0C-1CDBC82BECC6}" srcOrd="1" destOrd="0" presId="urn:microsoft.com/office/officeart/2005/8/layout/list1"/>
    <dgm:cxn modelId="{B97D30F8-9A26-4157-B367-C4EAB9E890DC}" type="presParOf" srcId="{9B697A2B-2989-4886-AFEB-6572CEE46EBB}" destId="{4925D7C0-1AE4-4E36-BD6A-1A5BC74B02CA}" srcOrd="2" destOrd="0" presId="urn:microsoft.com/office/officeart/2005/8/layout/list1"/>
    <dgm:cxn modelId="{E3952127-9397-4C6A-8584-397F958A71FE}" type="presParOf" srcId="{9B697A2B-2989-4886-AFEB-6572CEE46EBB}" destId="{7E9C2DC4-58E0-4ABE-8DBA-F66CDC11611B}" srcOrd="3" destOrd="0" presId="urn:microsoft.com/office/officeart/2005/8/layout/list1"/>
    <dgm:cxn modelId="{42DD2F6D-E97F-4672-9888-A4A04DE20AE4}" type="presParOf" srcId="{9B697A2B-2989-4886-AFEB-6572CEE46EBB}" destId="{9682A6D9-25CB-4910-B576-0C2F943AC5DF}" srcOrd="4" destOrd="0" presId="urn:microsoft.com/office/officeart/2005/8/layout/list1"/>
    <dgm:cxn modelId="{74904253-EEBB-4C6E-9AA8-90B84727B135}" type="presParOf" srcId="{9682A6D9-25CB-4910-B576-0C2F943AC5DF}" destId="{0C9E02DF-E13B-48AE-B02E-73647BC5ECD6}" srcOrd="0" destOrd="0" presId="urn:microsoft.com/office/officeart/2005/8/layout/list1"/>
    <dgm:cxn modelId="{3BA5FE3A-6D20-48CB-B4B2-CFEEFC36EAB4}" type="presParOf" srcId="{9682A6D9-25CB-4910-B576-0C2F943AC5DF}" destId="{12939BD7-6857-4D7C-B681-1E5B0D8D8CA6}" srcOrd="1" destOrd="0" presId="urn:microsoft.com/office/officeart/2005/8/layout/list1"/>
    <dgm:cxn modelId="{D80C92EB-B104-4A06-A3C1-9A5A0BEB91CA}" type="presParOf" srcId="{9B697A2B-2989-4886-AFEB-6572CEE46EBB}" destId="{84A64F46-C3AD-419E-AE21-F41B85FFF362}" srcOrd="5" destOrd="0" presId="urn:microsoft.com/office/officeart/2005/8/layout/list1"/>
    <dgm:cxn modelId="{FDDB0BE1-7749-4B6C-9E65-D123D59F3B12}" type="presParOf" srcId="{9B697A2B-2989-4886-AFEB-6572CEE46EBB}" destId="{C74879C7-52E1-4600-A951-4F69E529403D}" srcOrd="6" destOrd="0" presId="urn:microsoft.com/office/officeart/2005/8/layout/list1"/>
    <dgm:cxn modelId="{45A22C63-B08E-4CA7-B771-812056C89DAC}" type="presParOf" srcId="{9B697A2B-2989-4886-AFEB-6572CEE46EBB}" destId="{3CEBE06C-749C-4847-9C55-38C4B9B627BF}" srcOrd="7" destOrd="0" presId="urn:microsoft.com/office/officeart/2005/8/layout/list1"/>
    <dgm:cxn modelId="{D6CBAF71-D8F7-4D1E-AA2C-D39FCBC7640C}" type="presParOf" srcId="{9B697A2B-2989-4886-AFEB-6572CEE46EBB}" destId="{3FD0B8B5-254A-4F3B-9991-93B8F69249CB}" srcOrd="8" destOrd="0" presId="urn:microsoft.com/office/officeart/2005/8/layout/list1"/>
    <dgm:cxn modelId="{18E40E3B-5588-4372-B5A3-84B49288549D}" type="presParOf" srcId="{3FD0B8B5-254A-4F3B-9991-93B8F69249CB}" destId="{760A68F4-07A4-4682-97B7-921058B1E99E}" srcOrd="0" destOrd="0" presId="urn:microsoft.com/office/officeart/2005/8/layout/list1"/>
    <dgm:cxn modelId="{212DD1BD-6F26-44C6-9426-941BBBA3C177}" type="presParOf" srcId="{3FD0B8B5-254A-4F3B-9991-93B8F69249CB}" destId="{F79B6124-F2E8-41C9-AE67-7AC537075A1C}" srcOrd="1" destOrd="0" presId="urn:microsoft.com/office/officeart/2005/8/layout/list1"/>
    <dgm:cxn modelId="{B56154CC-8EA4-4340-91F4-62ABB38C62F5}" type="presParOf" srcId="{9B697A2B-2989-4886-AFEB-6572CEE46EBB}" destId="{124CFC0A-FF77-4543-8E69-7EFC3AE6F83B}" srcOrd="9" destOrd="0" presId="urn:microsoft.com/office/officeart/2005/8/layout/list1"/>
    <dgm:cxn modelId="{E1EF9C42-E268-48A8-8E72-6A169819DA17}" type="presParOf" srcId="{9B697A2B-2989-4886-AFEB-6572CEE46EBB}" destId="{EEC806F4-B631-4DCC-A224-37A69DE06FF9}" srcOrd="10" destOrd="0" presId="urn:microsoft.com/office/officeart/2005/8/layout/list1"/>
    <dgm:cxn modelId="{E6D43E93-7A61-4E04-95C6-06FF98A16D7B}" type="presParOf" srcId="{9B697A2B-2989-4886-AFEB-6572CEE46EBB}" destId="{31594C2D-37A1-4BA4-9598-5D47355332B1}" srcOrd="11" destOrd="0" presId="urn:microsoft.com/office/officeart/2005/8/layout/list1"/>
    <dgm:cxn modelId="{D095EFFE-1232-48DD-B4C7-2164318BBD27}" type="presParOf" srcId="{9B697A2B-2989-4886-AFEB-6572CEE46EBB}" destId="{029CD5AE-A2D7-40DA-8B92-2E0FA29623C6}" srcOrd="12" destOrd="0" presId="urn:microsoft.com/office/officeart/2005/8/layout/list1"/>
    <dgm:cxn modelId="{256599F7-FFEE-47CD-887B-C453B35DF629}" type="presParOf" srcId="{029CD5AE-A2D7-40DA-8B92-2E0FA29623C6}" destId="{CAB374F1-953F-479F-8B0C-2952F9106D7B}" srcOrd="0" destOrd="0" presId="urn:microsoft.com/office/officeart/2005/8/layout/list1"/>
    <dgm:cxn modelId="{81B01E4E-101E-4C20-B9BF-B21CE13E4539}" type="presParOf" srcId="{029CD5AE-A2D7-40DA-8B92-2E0FA29623C6}" destId="{C159A1C0-3B01-4F7C-8F57-131AE1EE6C04}" srcOrd="1" destOrd="0" presId="urn:microsoft.com/office/officeart/2005/8/layout/list1"/>
    <dgm:cxn modelId="{1D23B1E1-6275-409E-B7B2-17948B2A2915}" type="presParOf" srcId="{9B697A2B-2989-4886-AFEB-6572CEE46EBB}" destId="{D3BB72B4-0577-40FE-8F52-FC9E6D516A5E}" srcOrd="13" destOrd="0" presId="urn:microsoft.com/office/officeart/2005/8/layout/list1"/>
    <dgm:cxn modelId="{E901F586-EB28-4136-BE2A-18299089EC14}" type="presParOf" srcId="{9B697A2B-2989-4886-AFEB-6572CEE46EBB}" destId="{CE18F213-886C-40F6-AF1A-688F48F0119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70A5CF-838C-49E8-9B30-ED3B0A5DB18F}" type="doc">
      <dgm:prSet loTypeId="urn:microsoft.com/office/officeart/2005/8/layout/funnel1" loCatId="process" qsTypeId="urn:microsoft.com/office/officeart/2005/8/quickstyle/3d2" qsCatId="3D" csTypeId="urn:microsoft.com/office/officeart/2005/8/colors/colorful5" csCatId="colorful" phldr="1"/>
      <dgm:spPr/>
      <dgm:t>
        <a:bodyPr/>
        <a:lstStyle/>
        <a:p>
          <a:endParaRPr lang="en-US"/>
        </a:p>
      </dgm:t>
    </dgm:pt>
    <dgm:pt modelId="{52B7FC08-F5DD-403B-98E8-49F25A6F668A}">
      <dgm:prSet phldrT="[Text]" custT="1"/>
      <dgm:spPr/>
      <dgm:t>
        <a:bodyPr/>
        <a:lstStyle/>
        <a:p>
          <a:r>
            <a:rPr lang="en-US" sz="2000" dirty="0" smtClean="0"/>
            <a:t>NMP </a:t>
          </a:r>
          <a:r>
            <a:rPr lang="en-US" sz="1800" dirty="0" smtClean="0"/>
            <a:t>0.05M</a:t>
          </a:r>
          <a:endParaRPr lang="en-US" sz="1800" dirty="0"/>
        </a:p>
      </dgm:t>
    </dgm:pt>
    <dgm:pt modelId="{A80EB4E4-A861-488C-9B15-3161A58CA86A}" type="sibTrans" cxnId="{B8127BDC-6F6F-4899-AA6E-032F36DCC680}">
      <dgm:prSet/>
      <dgm:spPr/>
      <dgm:t>
        <a:bodyPr/>
        <a:lstStyle/>
        <a:p>
          <a:endParaRPr lang="en-US"/>
        </a:p>
      </dgm:t>
    </dgm:pt>
    <dgm:pt modelId="{2B300554-B661-40AD-B4FB-793A86AD471B}" type="parTrans" cxnId="{B8127BDC-6F6F-4899-AA6E-032F36DCC680}">
      <dgm:prSet/>
      <dgm:spPr/>
      <dgm:t>
        <a:bodyPr/>
        <a:lstStyle/>
        <a:p>
          <a:endParaRPr lang="en-US"/>
        </a:p>
      </dgm:t>
    </dgm:pt>
    <dgm:pt modelId="{D9734269-F359-4593-88C5-1E7936CB9CC6}">
      <dgm:prSet phldrT="[Text]"/>
      <dgm:spPr/>
      <dgm:t>
        <a:bodyPr/>
        <a:lstStyle/>
        <a:p>
          <a:r>
            <a:rPr lang="en-US" b="1" dirty="0" smtClean="0"/>
            <a:t>NaNO</a:t>
          </a:r>
          <a:r>
            <a:rPr lang="en-US" b="1" baseline="-25000" dirty="0" smtClean="0"/>
            <a:t>3 </a:t>
          </a:r>
          <a:r>
            <a:rPr lang="en-US" b="1" dirty="0" smtClean="0"/>
            <a:t>0.05M</a:t>
          </a:r>
          <a:endParaRPr lang="en-US" b="1" baseline="-25000" dirty="0"/>
        </a:p>
      </dgm:t>
    </dgm:pt>
    <dgm:pt modelId="{764DA05A-4BE8-42D3-A399-8F88B3E0A05B}" type="sibTrans" cxnId="{F5878768-D3C7-4430-B6D6-E351E37DB03A}">
      <dgm:prSet/>
      <dgm:spPr/>
      <dgm:t>
        <a:bodyPr/>
        <a:lstStyle/>
        <a:p>
          <a:endParaRPr lang="en-US"/>
        </a:p>
      </dgm:t>
    </dgm:pt>
    <dgm:pt modelId="{F20D7269-18CE-4752-94E4-D15B6BAB1CDB}" type="parTrans" cxnId="{F5878768-D3C7-4430-B6D6-E351E37DB03A}">
      <dgm:prSet/>
      <dgm:spPr/>
      <dgm:t>
        <a:bodyPr/>
        <a:lstStyle/>
        <a:p>
          <a:endParaRPr lang="en-US"/>
        </a:p>
      </dgm:t>
    </dgm:pt>
    <dgm:pt modelId="{A82C9692-6921-4AC6-A703-F380D09C337A}">
      <dgm:prSet phldrT="[Text]"/>
      <dgm:spPr/>
      <dgm:t>
        <a:bodyPr/>
        <a:lstStyle/>
        <a:p>
          <a:r>
            <a:rPr lang="en-US" b="1" dirty="0" err="1" smtClean="0"/>
            <a:t>HPLC</a:t>
          </a:r>
          <a:r>
            <a:rPr lang="en-US" b="1" dirty="0" smtClean="0"/>
            <a:t> water</a:t>
          </a:r>
          <a:endParaRPr lang="en-US" b="1" dirty="0"/>
        </a:p>
      </dgm:t>
    </dgm:pt>
    <dgm:pt modelId="{F6F23646-9380-427D-AF74-C2021C45231E}" type="sibTrans" cxnId="{F5BC4D67-71BC-41EE-BF4F-79C04C58DCDF}">
      <dgm:prSet/>
      <dgm:spPr/>
      <dgm:t>
        <a:bodyPr/>
        <a:lstStyle/>
        <a:p>
          <a:endParaRPr lang="en-US"/>
        </a:p>
      </dgm:t>
    </dgm:pt>
    <dgm:pt modelId="{1D0CA87C-4AD1-40CE-8C76-229613A0F056}" type="parTrans" cxnId="{F5BC4D67-71BC-41EE-BF4F-79C04C58DCDF}">
      <dgm:prSet/>
      <dgm:spPr/>
      <dgm:t>
        <a:bodyPr/>
        <a:lstStyle/>
        <a:p>
          <a:endParaRPr lang="en-US"/>
        </a:p>
      </dgm:t>
    </dgm:pt>
    <dgm:pt modelId="{AA4D2776-D192-45C0-8780-F02E7D032F86}">
      <dgm:prSet phldrT="[Text]"/>
      <dgm:spPr/>
      <dgm:t>
        <a:bodyPr/>
        <a:lstStyle/>
        <a:p>
          <a:r>
            <a:rPr lang="en-US" dirty="0" smtClean="0">
              <a:solidFill>
                <a:schemeClr val="tx2"/>
              </a:solidFill>
            </a:rPr>
            <a:t>Monomer Solution</a:t>
          </a:r>
          <a:endParaRPr lang="en-US" dirty="0">
            <a:solidFill>
              <a:schemeClr val="tx2"/>
            </a:solidFill>
          </a:endParaRPr>
        </a:p>
      </dgm:t>
    </dgm:pt>
    <dgm:pt modelId="{81981BAC-F193-4968-B742-9C7D5919E155}" type="sibTrans" cxnId="{D933AEED-E19C-4ACD-9246-AC0ADC134841}">
      <dgm:prSet/>
      <dgm:spPr/>
      <dgm:t>
        <a:bodyPr/>
        <a:lstStyle/>
        <a:p>
          <a:endParaRPr lang="en-US"/>
        </a:p>
      </dgm:t>
    </dgm:pt>
    <dgm:pt modelId="{67B202EE-9DFC-4264-BD0A-B400DA3EB5AA}" type="parTrans" cxnId="{D933AEED-E19C-4ACD-9246-AC0ADC134841}">
      <dgm:prSet/>
      <dgm:spPr/>
      <dgm:t>
        <a:bodyPr/>
        <a:lstStyle/>
        <a:p>
          <a:endParaRPr lang="en-US"/>
        </a:p>
      </dgm:t>
    </dgm:pt>
    <dgm:pt modelId="{C26E2D86-6630-47E7-AF71-99AB820C50A8}" type="pres">
      <dgm:prSet presAssocID="{3470A5CF-838C-49E8-9B30-ED3B0A5DB18F}" presName="Name0" presStyleCnt="0">
        <dgm:presLayoutVars>
          <dgm:chMax val="4"/>
          <dgm:resizeHandles val="exact"/>
        </dgm:presLayoutVars>
      </dgm:prSet>
      <dgm:spPr/>
      <dgm:t>
        <a:bodyPr/>
        <a:lstStyle/>
        <a:p>
          <a:endParaRPr lang="en-US"/>
        </a:p>
      </dgm:t>
    </dgm:pt>
    <dgm:pt modelId="{D5F5E324-086F-42C9-AA0D-A9C00DC248D6}" type="pres">
      <dgm:prSet presAssocID="{3470A5CF-838C-49E8-9B30-ED3B0A5DB18F}" presName="ellipse" presStyleLbl="trBgShp" presStyleIdx="0" presStyleCnt="1"/>
      <dgm:spPr/>
    </dgm:pt>
    <dgm:pt modelId="{64DE5768-3E36-48D0-AF2A-AB9EC1DDB06F}" type="pres">
      <dgm:prSet presAssocID="{3470A5CF-838C-49E8-9B30-ED3B0A5DB18F}" presName="arrow1" presStyleLbl="fgShp" presStyleIdx="0" presStyleCnt="1" custAng="10800000" custFlipVert="1" custScaleY="198102" custLinFactNeighborX="19579" custLinFactNeighborY="9312"/>
      <dgm:spPr/>
      <dgm:t>
        <a:bodyPr/>
        <a:lstStyle/>
        <a:p>
          <a:endParaRPr lang="en-US"/>
        </a:p>
      </dgm:t>
    </dgm:pt>
    <dgm:pt modelId="{71F79D06-B11D-487D-BB30-F378766D3666}" type="pres">
      <dgm:prSet presAssocID="{3470A5CF-838C-49E8-9B30-ED3B0A5DB18F}" presName="rectangle" presStyleLbl="revTx" presStyleIdx="0" presStyleCnt="1" custFlipVert="1" custScaleX="7382" custScaleY="12863" custLinFactX="15235" custLinFactY="-100000" custLinFactNeighborX="100000" custLinFactNeighborY="-134226">
        <dgm:presLayoutVars>
          <dgm:bulletEnabled val="1"/>
        </dgm:presLayoutVars>
      </dgm:prSet>
      <dgm:spPr/>
      <dgm:t>
        <a:bodyPr/>
        <a:lstStyle/>
        <a:p>
          <a:endParaRPr lang="en-US"/>
        </a:p>
      </dgm:t>
    </dgm:pt>
    <dgm:pt modelId="{FB8031EC-8885-4C0F-91DE-B90B1FD96C5C}" type="pres">
      <dgm:prSet presAssocID="{D9734269-F359-4593-88C5-1E7936CB9CC6}" presName="item1" presStyleLbl="node1" presStyleIdx="0" presStyleCnt="3">
        <dgm:presLayoutVars>
          <dgm:bulletEnabled val="1"/>
        </dgm:presLayoutVars>
      </dgm:prSet>
      <dgm:spPr/>
      <dgm:t>
        <a:bodyPr/>
        <a:lstStyle/>
        <a:p>
          <a:endParaRPr lang="en-US"/>
        </a:p>
      </dgm:t>
    </dgm:pt>
    <dgm:pt modelId="{F7100833-1066-4E3C-8121-6F22260C9BA3}" type="pres">
      <dgm:prSet presAssocID="{A82C9692-6921-4AC6-A703-F380D09C337A}" presName="item2" presStyleLbl="node1" presStyleIdx="1" presStyleCnt="3">
        <dgm:presLayoutVars>
          <dgm:bulletEnabled val="1"/>
        </dgm:presLayoutVars>
      </dgm:prSet>
      <dgm:spPr/>
      <dgm:t>
        <a:bodyPr/>
        <a:lstStyle/>
        <a:p>
          <a:endParaRPr lang="en-US"/>
        </a:p>
      </dgm:t>
    </dgm:pt>
    <dgm:pt modelId="{D3D9C7ED-7578-4B34-863C-991F56D18209}" type="pres">
      <dgm:prSet presAssocID="{AA4D2776-D192-45C0-8780-F02E7D032F86}" presName="item3" presStyleLbl="node1" presStyleIdx="2" presStyleCnt="3" custLinFactNeighborX="3521" custLinFactNeighborY="167">
        <dgm:presLayoutVars>
          <dgm:bulletEnabled val="1"/>
        </dgm:presLayoutVars>
      </dgm:prSet>
      <dgm:spPr/>
      <dgm:t>
        <a:bodyPr/>
        <a:lstStyle/>
        <a:p>
          <a:endParaRPr lang="en-US"/>
        </a:p>
      </dgm:t>
    </dgm:pt>
    <dgm:pt modelId="{4FD34915-F605-4F3D-8000-0C72F5BE17A9}" type="pres">
      <dgm:prSet presAssocID="{3470A5CF-838C-49E8-9B30-ED3B0A5DB18F}" presName="funnel" presStyleLbl="trAlignAcc1" presStyleIdx="0" presStyleCnt="1" custScaleX="96548" custScaleY="92352" custLinFactNeighborX="1907" custLinFactNeighborY="-1852"/>
      <dgm:spPr/>
      <dgm:t>
        <a:bodyPr/>
        <a:lstStyle/>
        <a:p>
          <a:endParaRPr lang="en-US"/>
        </a:p>
      </dgm:t>
    </dgm:pt>
  </dgm:ptLst>
  <dgm:cxnLst>
    <dgm:cxn modelId="{6E190C6E-C89B-40F0-9970-F7667BABFDA2}" type="presOf" srcId="{3470A5CF-838C-49E8-9B30-ED3B0A5DB18F}" destId="{C26E2D86-6630-47E7-AF71-99AB820C50A8}" srcOrd="0" destOrd="0" presId="urn:microsoft.com/office/officeart/2005/8/layout/funnel1"/>
    <dgm:cxn modelId="{6016B680-7183-4AAE-A5FF-F4A3A4AC5FC2}" type="presOf" srcId="{D9734269-F359-4593-88C5-1E7936CB9CC6}" destId="{F7100833-1066-4E3C-8121-6F22260C9BA3}" srcOrd="0" destOrd="0" presId="urn:microsoft.com/office/officeart/2005/8/layout/funnel1"/>
    <dgm:cxn modelId="{F5BC4D67-71BC-41EE-BF4F-79C04C58DCDF}" srcId="{3470A5CF-838C-49E8-9B30-ED3B0A5DB18F}" destId="{A82C9692-6921-4AC6-A703-F380D09C337A}" srcOrd="2" destOrd="0" parTransId="{1D0CA87C-4AD1-40CE-8C76-229613A0F056}" sibTransId="{F6F23646-9380-427D-AF74-C2021C45231E}"/>
    <dgm:cxn modelId="{736D8BAF-84AC-4B69-83B2-BFBEDA33935F}" type="presOf" srcId="{AA4D2776-D192-45C0-8780-F02E7D032F86}" destId="{71F79D06-B11D-487D-BB30-F378766D3666}" srcOrd="0" destOrd="0" presId="urn:microsoft.com/office/officeart/2005/8/layout/funnel1"/>
    <dgm:cxn modelId="{BACF26B4-F695-4A86-BCED-BB59ADC23F6A}" type="presOf" srcId="{52B7FC08-F5DD-403B-98E8-49F25A6F668A}" destId="{D3D9C7ED-7578-4B34-863C-991F56D18209}" srcOrd="0" destOrd="0" presId="urn:microsoft.com/office/officeart/2005/8/layout/funnel1"/>
    <dgm:cxn modelId="{F5878768-D3C7-4430-B6D6-E351E37DB03A}" srcId="{3470A5CF-838C-49E8-9B30-ED3B0A5DB18F}" destId="{D9734269-F359-4593-88C5-1E7936CB9CC6}" srcOrd="1" destOrd="0" parTransId="{F20D7269-18CE-4752-94E4-D15B6BAB1CDB}" sibTransId="{764DA05A-4BE8-42D3-A399-8F88B3E0A05B}"/>
    <dgm:cxn modelId="{B8127BDC-6F6F-4899-AA6E-032F36DCC680}" srcId="{3470A5CF-838C-49E8-9B30-ED3B0A5DB18F}" destId="{52B7FC08-F5DD-403B-98E8-49F25A6F668A}" srcOrd="0" destOrd="0" parTransId="{2B300554-B661-40AD-B4FB-793A86AD471B}" sibTransId="{A80EB4E4-A861-488C-9B15-3161A58CA86A}"/>
    <dgm:cxn modelId="{D933AEED-E19C-4ACD-9246-AC0ADC134841}" srcId="{3470A5CF-838C-49E8-9B30-ED3B0A5DB18F}" destId="{AA4D2776-D192-45C0-8780-F02E7D032F86}" srcOrd="3" destOrd="0" parTransId="{67B202EE-9DFC-4264-BD0A-B400DA3EB5AA}" sibTransId="{81981BAC-F193-4968-B742-9C7D5919E155}"/>
    <dgm:cxn modelId="{78CB20FB-A0F6-4F0B-820B-CF0B2EC6D6C3}" type="presOf" srcId="{A82C9692-6921-4AC6-A703-F380D09C337A}" destId="{FB8031EC-8885-4C0F-91DE-B90B1FD96C5C}" srcOrd="0" destOrd="0" presId="urn:microsoft.com/office/officeart/2005/8/layout/funnel1"/>
    <dgm:cxn modelId="{80B1F350-9436-44DE-B0C4-C6AF7018483C}" type="presParOf" srcId="{C26E2D86-6630-47E7-AF71-99AB820C50A8}" destId="{D5F5E324-086F-42C9-AA0D-A9C00DC248D6}" srcOrd="0" destOrd="0" presId="urn:microsoft.com/office/officeart/2005/8/layout/funnel1"/>
    <dgm:cxn modelId="{B6765EA4-08AF-46AC-98A4-837265362AE7}" type="presParOf" srcId="{C26E2D86-6630-47E7-AF71-99AB820C50A8}" destId="{64DE5768-3E36-48D0-AF2A-AB9EC1DDB06F}" srcOrd="1" destOrd="0" presId="urn:microsoft.com/office/officeart/2005/8/layout/funnel1"/>
    <dgm:cxn modelId="{1325F6D5-20B8-463C-A22D-A4EE9735E639}" type="presParOf" srcId="{C26E2D86-6630-47E7-AF71-99AB820C50A8}" destId="{71F79D06-B11D-487D-BB30-F378766D3666}" srcOrd="2" destOrd="0" presId="urn:microsoft.com/office/officeart/2005/8/layout/funnel1"/>
    <dgm:cxn modelId="{7CFACD4E-19F8-4679-9A27-EEB17FF6ABF2}" type="presParOf" srcId="{C26E2D86-6630-47E7-AF71-99AB820C50A8}" destId="{FB8031EC-8885-4C0F-91DE-B90B1FD96C5C}" srcOrd="3" destOrd="0" presId="urn:microsoft.com/office/officeart/2005/8/layout/funnel1"/>
    <dgm:cxn modelId="{49D34C21-1262-42DD-8196-7F76216C8E60}" type="presParOf" srcId="{C26E2D86-6630-47E7-AF71-99AB820C50A8}" destId="{F7100833-1066-4E3C-8121-6F22260C9BA3}" srcOrd="4" destOrd="0" presId="urn:microsoft.com/office/officeart/2005/8/layout/funnel1"/>
    <dgm:cxn modelId="{086F973A-8E31-47EA-B61C-E4338932297A}" type="presParOf" srcId="{C26E2D86-6630-47E7-AF71-99AB820C50A8}" destId="{D3D9C7ED-7578-4B34-863C-991F56D18209}" srcOrd="5" destOrd="0" presId="urn:microsoft.com/office/officeart/2005/8/layout/funnel1"/>
    <dgm:cxn modelId="{0614D25E-3C80-48F1-96F4-D2F4CA111F07}" type="presParOf" srcId="{C26E2D86-6630-47E7-AF71-99AB820C50A8}" destId="{4FD34915-F605-4F3D-8000-0C72F5BE17A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DD0F80-239B-4FC6-A5E9-4E6D05FEBD58}" type="doc">
      <dgm:prSet loTypeId="urn:microsoft.com/office/officeart/2005/8/layout/process2" loCatId="process" qsTypeId="urn:microsoft.com/office/officeart/2005/8/quickstyle/3d2" qsCatId="3D" csTypeId="urn:microsoft.com/office/officeart/2005/8/colors/accent1_5" csCatId="accent1" phldr="1"/>
      <dgm:spPr/>
    </dgm:pt>
    <dgm:pt modelId="{0F2BFC02-092F-47C1-8FFC-E43AD6A02BD6}">
      <dgm:prSet phldrT="[Text]" custT="1"/>
      <dgm:spPr/>
      <dgm:t>
        <a:bodyPr/>
        <a:lstStyle/>
        <a:p>
          <a:r>
            <a:rPr lang="en-US" sz="2400" b="1" dirty="0" smtClean="0">
              <a:solidFill>
                <a:srgbClr val="190882"/>
              </a:solidFill>
              <a:latin typeface="Times New Roman" pitchFamily="18" charset="0"/>
              <a:cs typeface="Times New Roman" pitchFamily="18" charset="0"/>
            </a:rPr>
            <a:t>2 </a:t>
          </a:r>
          <a:r>
            <a:rPr lang="el-GR" sz="2400" b="1" dirty="0" smtClean="0">
              <a:solidFill>
                <a:srgbClr val="190882"/>
              </a:solidFill>
              <a:latin typeface="Times New Roman" pitchFamily="18" charset="0"/>
              <a:cs typeface="Times New Roman" pitchFamily="18" charset="0"/>
            </a:rPr>
            <a:t>μ</a:t>
          </a:r>
          <a:r>
            <a:rPr lang="en-US" sz="2400" b="1" dirty="0" smtClean="0">
              <a:solidFill>
                <a:srgbClr val="190882"/>
              </a:solidFill>
              <a:latin typeface="Times New Roman" pitchFamily="18" charset="0"/>
              <a:cs typeface="Times New Roman" pitchFamily="18" charset="0"/>
            </a:rPr>
            <a:t>L drop of  monomer soln. on pre aligned SWNTs  (between Au  fingertips)</a:t>
          </a:r>
          <a:endParaRPr lang="en-US" sz="2400" b="1" dirty="0">
            <a:solidFill>
              <a:srgbClr val="190882"/>
            </a:solidFill>
            <a:latin typeface="Times New Roman" pitchFamily="18" charset="0"/>
            <a:cs typeface="Times New Roman" pitchFamily="18" charset="0"/>
          </a:endParaRPr>
        </a:p>
      </dgm:t>
    </dgm:pt>
    <dgm:pt modelId="{7C36E05A-45A3-41A1-80CF-5AFAF6355DB0}" type="parTrans" cxnId="{37361D61-43CB-4FA4-B70F-0F4EC90DFE1A}">
      <dgm:prSet/>
      <dgm:spPr/>
      <dgm:t>
        <a:bodyPr/>
        <a:lstStyle/>
        <a:p>
          <a:endParaRPr lang="en-US">
            <a:solidFill>
              <a:schemeClr val="bg1"/>
            </a:solidFill>
          </a:endParaRPr>
        </a:p>
      </dgm:t>
    </dgm:pt>
    <dgm:pt modelId="{F2025824-6D59-4153-9D12-628A22F39950}" type="sibTrans" cxnId="{37361D61-43CB-4FA4-B70F-0F4EC90DFE1A}">
      <dgm:prSet/>
      <dgm:spPr>
        <a:solidFill>
          <a:schemeClr val="accent3">
            <a:lumMod val="75000"/>
          </a:schemeClr>
        </a:solidFill>
      </dgm:spPr>
      <dgm:t>
        <a:bodyPr/>
        <a:lstStyle/>
        <a:p>
          <a:endParaRPr lang="en-US">
            <a:solidFill>
              <a:schemeClr val="bg1"/>
            </a:solidFill>
          </a:endParaRPr>
        </a:p>
      </dgm:t>
    </dgm:pt>
    <dgm:pt modelId="{715C9431-1C52-4C40-93B7-4A4470936C29}">
      <dgm:prSet phldrT="[Text]" custT="1"/>
      <dgm:spPr/>
      <dgm:t>
        <a:bodyPr/>
        <a:lstStyle/>
        <a:p>
          <a:r>
            <a:rPr lang="en-US" sz="2400" b="1" dirty="0" smtClean="0">
              <a:solidFill>
                <a:srgbClr val="190882"/>
              </a:solidFill>
              <a:latin typeface="Times New Roman" pitchFamily="18" charset="0"/>
              <a:cs typeface="Times New Roman" pitchFamily="18" charset="0"/>
            </a:rPr>
            <a:t>Charge Controlled </a:t>
          </a:r>
          <a:r>
            <a:rPr lang="en-US" sz="2400" b="1" dirty="0" err="1" smtClean="0">
              <a:solidFill>
                <a:srgbClr val="190882"/>
              </a:solidFill>
              <a:latin typeface="Times New Roman" pitchFamily="18" charset="0"/>
              <a:cs typeface="Times New Roman" pitchFamily="18" charset="0"/>
            </a:rPr>
            <a:t>Potentiostatic</a:t>
          </a:r>
          <a:r>
            <a:rPr lang="en-US" sz="2400" b="1" dirty="0" smtClean="0">
              <a:solidFill>
                <a:srgbClr val="190882"/>
              </a:solidFill>
              <a:latin typeface="Times New Roman" pitchFamily="18" charset="0"/>
              <a:cs typeface="Times New Roman" pitchFamily="18" charset="0"/>
            </a:rPr>
            <a:t> Deposition (+0.7V against Ag/</a:t>
          </a:r>
          <a:r>
            <a:rPr lang="en-US" sz="2400" b="1" dirty="0" err="1" smtClean="0">
              <a:solidFill>
                <a:srgbClr val="190882"/>
              </a:solidFill>
              <a:latin typeface="Times New Roman" pitchFamily="18" charset="0"/>
              <a:cs typeface="Times New Roman" pitchFamily="18" charset="0"/>
            </a:rPr>
            <a:t>AgCl</a:t>
          </a:r>
          <a:r>
            <a:rPr lang="en-US" sz="2400" b="1" dirty="0" smtClean="0">
              <a:solidFill>
                <a:srgbClr val="190882"/>
              </a:solidFill>
              <a:latin typeface="Times New Roman" pitchFamily="18" charset="0"/>
              <a:cs typeface="Times New Roman" pitchFamily="18" charset="0"/>
            </a:rPr>
            <a:t> ref. Electrode)</a:t>
          </a:r>
        </a:p>
      </dgm:t>
    </dgm:pt>
    <dgm:pt modelId="{DDE4A649-E40A-4518-A2B6-BD9F0A2DFEAD}" type="parTrans" cxnId="{965F8A18-B350-46F1-AC50-EAC564C5F5D4}">
      <dgm:prSet/>
      <dgm:spPr/>
      <dgm:t>
        <a:bodyPr/>
        <a:lstStyle/>
        <a:p>
          <a:endParaRPr lang="en-US">
            <a:solidFill>
              <a:schemeClr val="bg1"/>
            </a:solidFill>
          </a:endParaRPr>
        </a:p>
      </dgm:t>
    </dgm:pt>
    <dgm:pt modelId="{EF9D96D1-0E91-47A6-BC66-888BF74E3B88}" type="sibTrans" cxnId="{965F8A18-B350-46F1-AC50-EAC564C5F5D4}">
      <dgm:prSet/>
      <dgm:spPr>
        <a:solidFill>
          <a:schemeClr val="accent3">
            <a:lumMod val="75000"/>
          </a:schemeClr>
        </a:solidFill>
      </dgm:spPr>
      <dgm:t>
        <a:bodyPr/>
        <a:lstStyle/>
        <a:p>
          <a:endParaRPr lang="en-US">
            <a:solidFill>
              <a:schemeClr val="bg1"/>
            </a:solidFill>
          </a:endParaRPr>
        </a:p>
      </dgm:t>
    </dgm:pt>
    <dgm:pt modelId="{FA3D6F6C-5A3A-4014-BD9B-9DDD275326FB}">
      <dgm:prSet phldrT="[Text]" custT="1"/>
      <dgm:spPr/>
      <dgm:t>
        <a:bodyPr/>
        <a:lstStyle/>
        <a:p>
          <a:r>
            <a:rPr lang="en-US" sz="2400" b="1" dirty="0" smtClean="0">
              <a:solidFill>
                <a:srgbClr val="190882"/>
              </a:solidFill>
              <a:latin typeface="Times New Roman" pitchFamily="18" charset="0"/>
              <a:cs typeface="Times New Roman" pitchFamily="18" charset="0"/>
            </a:rPr>
            <a:t>Deposition Charge was varied for        01 </a:t>
          </a:r>
          <a:r>
            <a:rPr lang="el-GR" sz="2400" b="1" dirty="0" smtClean="0">
              <a:solidFill>
                <a:srgbClr val="190882"/>
              </a:solidFill>
              <a:latin typeface="Times New Roman" pitchFamily="18" charset="0"/>
              <a:cs typeface="Times New Roman" pitchFamily="18" charset="0"/>
            </a:rPr>
            <a:t>μ</a:t>
          </a:r>
          <a:r>
            <a:rPr lang="en-US" sz="2400" b="1" dirty="0" smtClean="0">
              <a:solidFill>
                <a:srgbClr val="190882"/>
              </a:solidFill>
              <a:latin typeface="Times New Roman" pitchFamily="18" charset="0"/>
              <a:cs typeface="Times New Roman" pitchFamily="18" charset="0"/>
            </a:rPr>
            <a:t>C, 03 </a:t>
          </a:r>
          <a:r>
            <a:rPr lang="el-GR" sz="2400" b="1" dirty="0" smtClean="0">
              <a:solidFill>
                <a:srgbClr val="190882"/>
              </a:solidFill>
              <a:latin typeface="Times New Roman" pitchFamily="18" charset="0"/>
              <a:cs typeface="Times New Roman" pitchFamily="18" charset="0"/>
            </a:rPr>
            <a:t>μ</a:t>
          </a:r>
          <a:r>
            <a:rPr lang="en-US" sz="2400" b="1" dirty="0" smtClean="0">
              <a:solidFill>
                <a:srgbClr val="190882"/>
              </a:solidFill>
              <a:latin typeface="Times New Roman" pitchFamily="18" charset="0"/>
              <a:cs typeface="Times New Roman" pitchFamily="18" charset="0"/>
            </a:rPr>
            <a:t>C &amp; 05 </a:t>
          </a:r>
          <a:r>
            <a:rPr lang="el-GR" sz="2400" b="1" dirty="0" smtClean="0">
              <a:solidFill>
                <a:srgbClr val="190882"/>
              </a:solidFill>
              <a:latin typeface="Times New Roman" pitchFamily="18" charset="0"/>
              <a:cs typeface="Times New Roman" pitchFamily="18" charset="0"/>
            </a:rPr>
            <a:t>μ</a:t>
          </a:r>
          <a:r>
            <a:rPr lang="en-US" sz="2400" b="1" dirty="0" smtClean="0">
              <a:solidFill>
                <a:srgbClr val="190882"/>
              </a:solidFill>
              <a:latin typeface="Times New Roman" pitchFamily="18" charset="0"/>
              <a:cs typeface="Times New Roman" pitchFamily="18" charset="0"/>
            </a:rPr>
            <a:t>C</a:t>
          </a:r>
        </a:p>
      </dgm:t>
    </dgm:pt>
    <dgm:pt modelId="{2E7B9461-28FD-4B6A-AB96-A16DE57B274F}" type="parTrans" cxnId="{797A8D67-831C-4938-9825-D511A5BFD558}">
      <dgm:prSet/>
      <dgm:spPr/>
      <dgm:t>
        <a:bodyPr/>
        <a:lstStyle/>
        <a:p>
          <a:endParaRPr lang="en-US">
            <a:solidFill>
              <a:schemeClr val="bg1"/>
            </a:solidFill>
          </a:endParaRPr>
        </a:p>
      </dgm:t>
    </dgm:pt>
    <dgm:pt modelId="{1538D70F-71E7-4AB3-B93A-3F8732552B3B}" type="sibTrans" cxnId="{797A8D67-831C-4938-9825-D511A5BFD558}">
      <dgm:prSet/>
      <dgm:spPr/>
      <dgm:t>
        <a:bodyPr/>
        <a:lstStyle/>
        <a:p>
          <a:endParaRPr lang="en-US">
            <a:solidFill>
              <a:schemeClr val="bg1"/>
            </a:solidFill>
          </a:endParaRPr>
        </a:p>
      </dgm:t>
    </dgm:pt>
    <dgm:pt modelId="{FD0F61E9-A501-44F1-895E-3C20D724A8F4}" type="pres">
      <dgm:prSet presAssocID="{9BDD0F80-239B-4FC6-A5E9-4E6D05FEBD58}" presName="linearFlow" presStyleCnt="0">
        <dgm:presLayoutVars>
          <dgm:resizeHandles val="exact"/>
        </dgm:presLayoutVars>
      </dgm:prSet>
      <dgm:spPr/>
    </dgm:pt>
    <dgm:pt modelId="{3E37E695-7FE0-4EA0-9104-65C8735DB1A5}" type="pres">
      <dgm:prSet presAssocID="{0F2BFC02-092F-47C1-8FFC-E43AD6A02BD6}" presName="node" presStyleLbl="node1" presStyleIdx="0" presStyleCnt="3" custScaleX="125869" custLinFactNeighborX="40491">
        <dgm:presLayoutVars>
          <dgm:bulletEnabled val="1"/>
        </dgm:presLayoutVars>
      </dgm:prSet>
      <dgm:spPr/>
      <dgm:t>
        <a:bodyPr/>
        <a:lstStyle/>
        <a:p>
          <a:endParaRPr lang="en-US"/>
        </a:p>
      </dgm:t>
    </dgm:pt>
    <dgm:pt modelId="{164A2BD1-22E3-43A8-AF58-2F65CEDD4766}" type="pres">
      <dgm:prSet presAssocID="{F2025824-6D59-4153-9D12-628A22F39950}" presName="sibTrans" presStyleLbl="sibTrans2D1" presStyleIdx="0" presStyleCnt="2"/>
      <dgm:spPr/>
      <dgm:t>
        <a:bodyPr/>
        <a:lstStyle/>
        <a:p>
          <a:endParaRPr lang="en-US"/>
        </a:p>
      </dgm:t>
    </dgm:pt>
    <dgm:pt modelId="{201C7D6F-07D9-45DA-A3CA-B4DF2BB768DF}" type="pres">
      <dgm:prSet presAssocID="{F2025824-6D59-4153-9D12-628A22F39950}" presName="connectorText" presStyleLbl="sibTrans2D1" presStyleIdx="0" presStyleCnt="2"/>
      <dgm:spPr/>
      <dgm:t>
        <a:bodyPr/>
        <a:lstStyle/>
        <a:p>
          <a:endParaRPr lang="en-US"/>
        </a:p>
      </dgm:t>
    </dgm:pt>
    <dgm:pt modelId="{4E009532-3957-4DE0-9FEC-6811F86C69B3}" type="pres">
      <dgm:prSet presAssocID="{715C9431-1C52-4C40-93B7-4A4470936C29}" presName="node" presStyleLbl="node1" presStyleIdx="1" presStyleCnt="3" custScaleX="126775" custLinFactNeighborX="22673">
        <dgm:presLayoutVars>
          <dgm:bulletEnabled val="1"/>
        </dgm:presLayoutVars>
      </dgm:prSet>
      <dgm:spPr/>
      <dgm:t>
        <a:bodyPr/>
        <a:lstStyle/>
        <a:p>
          <a:endParaRPr lang="en-US"/>
        </a:p>
      </dgm:t>
    </dgm:pt>
    <dgm:pt modelId="{20151E36-3CFE-4021-A678-60A0F41F06A9}" type="pres">
      <dgm:prSet presAssocID="{EF9D96D1-0E91-47A6-BC66-888BF74E3B88}" presName="sibTrans" presStyleLbl="sibTrans2D1" presStyleIdx="1" presStyleCnt="2" custLinFactNeighborX="17610"/>
      <dgm:spPr/>
      <dgm:t>
        <a:bodyPr/>
        <a:lstStyle/>
        <a:p>
          <a:endParaRPr lang="en-US"/>
        </a:p>
      </dgm:t>
    </dgm:pt>
    <dgm:pt modelId="{553E137B-7885-4252-950E-909A66C5D5A9}" type="pres">
      <dgm:prSet presAssocID="{EF9D96D1-0E91-47A6-BC66-888BF74E3B88}" presName="connectorText" presStyleLbl="sibTrans2D1" presStyleIdx="1" presStyleCnt="2"/>
      <dgm:spPr/>
      <dgm:t>
        <a:bodyPr/>
        <a:lstStyle/>
        <a:p>
          <a:endParaRPr lang="en-US"/>
        </a:p>
      </dgm:t>
    </dgm:pt>
    <dgm:pt modelId="{1E030B0D-4CD4-4952-A992-32ABD2996E7A}" type="pres">
      <dgm:prSet presAssocID="{FA3D6F6C-5A3A-4014-BD9B-9DDD275326FB}" presName="node" presStyleLbl="node1" presStyleIdx="2" presStyleCnt="3" custScaleX="128986" custLinFactNeighborX="35569" custLinFactNeighborY="12723">
        <dgm:presLayoutVars>
          <dgm:bulletEnabled val="1"/>
        </dgm:presLayoutVars>
      </dgm:prSet>
      <dgm:spPr/>
      <dgm:t>
        <a:bodyPr/>
        <a:lstStyle/>
        <a:p>
          <a:endParaRPr lang="en-US"/>
        </a:p>
      </dgm:t>
    </dgm:pt>
  </dgm:ptLst>
  <dgm:cxnLst>
    <dgm:cxn modelId="{E4DD56D2-70F6-4C61-AA2C-898BBD055796}" type="presOf" srcId="{F2025824-6D59-4153-9D12-628A22F39950}" destId="{201C7D6F-07D9-45DA-A3CA-B4DF2BB768DF}" srcOrd="1" destOrd="0" presId="urn:microsoft.com/office/officeart/2005/8/layout/process2"/>
    <dgm:cxn modelId="{965F8A18-B350-46F1-AC50-EAC564C5F5D4}" srcId="{9BDD0F80-239B-4FC6-A5E9-4E6D05FEBD58}" destId="{715C9431-1C52-4C40-93B7-4A4470936C29}" srcOrd="1" destOrd="0" parTransId="{DDE4A649-E40A-4518-A2B6-BD9F0A2DFEAD}" sibTransId="{EF9D96D1-0E91-47A6-BC66-888BF74E3B88}"/>
    <dgm:cxn modelId="{D9E8A6C5-AB9A-4534-A93E-7287C8600264}" type="presOf" srcId="{FA3D6F6C-5A3A-4014-BD9B-9DDD275326FB}" destId="{1E030B0D-4CD4-4952-A992-32ABD2996E7A}" srcOrd="0" destOrd="0" presId="urn:microsoft.com/office/officeart/2005/8/layout/process2"/>
    <dgm:cxn modelId="{4316C31A-B3D9-4926-8487-610E42EDE7F6}" type="presOf" srcId="{EF9D96D1-0E91-47A6-BC66-888BF74E3B88}" destId="{20151E36-3CFE-4021-A678-60A0F41F06A9}" srcOrd="0" destOrd="0" presId="urn:microsoft.com/office/officeart/2005/8/layout/process2"/>
    <dgm:cxn modelId="{0ED05970-A71C-4AD7-AB1E-D4CE4BE2AC60}" type="presOf" srcId="{0F2BFC02-092F-47C1-8FFC-E43AD6A02BD6}" destId="{3E37E695-7FE0-4EA0-9104-65C8735DB1A5}" srcOrd="0" destOrd="0" presId="urn:microsoft.com/office/officeart/2005/8/layout/process2"/>
    <dgm:cxn modelId="{7507265B-7BFE-4EB1-8303-E3670889E921}" type="presOf" srcId="{EF9D96D1-0E91-47A6-BC66-888BF74E3B88}" destId="{553E137B-7885-4252-950E-909A66C5D5A9}" srcOrd="1" destOrd="0" presId="urn:microsoft.com/office/officeart/2005/8/layout/process2"/>
    <dgm:cxn modelId="{CCC99F02-7080-4238-9BD7-DB636B696AE3}" type="presOf" srcId="{715C9431-1C52-4C40-93B7-4A4470936C29}" destId="{4E009532-3957-4DE0-9FEC-6811F86C69B3}" srcOrd="0" destOrd="0" presId="urn:microsoft.com/office/officeart/2005/8/layout/process2"/>
    <dgm:cxn modelId="{1E6D99D7-F159-4E88-A9CE-EF80D250B6FB}" type="presOf" srcId="{F2025824-6D59-4153-9D12-628A22F39950}" destId="{164A2BD1-22E3-43A8-AF58-2F65CEDD4766}" srcOrd="0" destOrd="0" presId="urn:microsoft.com/office/officeart/2005/8/layout/process2"/>
    <dgm:cxn modelId="{B09EDF55-2883-4DFD-9F3D-61272AEAECF6}" type="presOf" srcId="{9BDD0F80-239B-4FC6-A5E9-4E6D05FEBD58}" destId="{FD0F61E9-A501-44F1-895E-3C20D724A8F4}" srcOrd="0" destOrd="0" presId="urn:microsoft.com/office/officeart/2005/8/layout/process2"/>
    <dgm:cxn modelId="{797A8D67-831C-4938-9825-D511A5BFD558}" srcId="{9BDD0F80-239B-4FC6-A5E9-4E6D05FEBD58}" destId="{FA3D6F6C-5A3A-4014-BD9B-9DDD275326FB}" srcOrd="2" destOrd="0" parTransId="{2E7B9461-28FD-4B6A-AB96-A16DE57B274F}" sibTransId="{1538D70F-71E7-4AB3-B93A-3F8732552B3B}"/>
    <dgm:cxn modelId="{37361D61-43CB-4FA4-B70F-0F4EC90DFE1A}" srcId="{9BDD0F80-239B-4FC6-A5E9-4E6D05FEBD58}" destId="{0F2BFC02-092F-47C1-8FFC-E43AD6A02BD6}" srcOrd="0" destOrd="0" parTransId="{7C36E05A-45A3-41A1-80CF-5AFAF6355DB0}" sibTransId="{F2025824-6D59-4153-9D12-628A22F39950}"/>
    <dgm:cxn modelId="{06660833-A20B-4F87-8320-4F0A5B7B457E}" type="presParOf" srcId="{FD0F61E9-A501-44F1-895E-3C20D724A8F4}" destId="{3E37E695-7FE0-4EA0-9104-65C8735DB1A5}" srcOrd="0" destOrd="0" presId="urn:microsoft.com/office/officeart/2005/8/layout/process2"/>
    <dgm:cxn modelId="{69BF4812-641B-455C-B35B-5486CDA29CC4}" type="presParOf" srcId="{FD0F61E9-A501-44F1-895E-3C20D724A8F4}" destId="{164A2BD1-22E3-43A8-AF58-2F65CEDD4766}" srcOrd="1" destOrd="0" presId="urn:microsoft.com/office/officeart/2005/8/layout/process2"/>
    <dgm:cxn modelId="{211BDABA-6E08-49AD-8457-3FB206C37924}" type="presParOf" srcId="{164A2BD1-22E3-43A8-AF58-2F65CEDD4766}" destId="{201C7D6F-07D9-45DA-A3CA-B4DF2BB768DF}" srcOrd="0" destOrd="0" presId="urn:microsoft.com/office/officeart/2005/8/layout/process2"/>
    <dgm:cxn modelId="{CD70C8C1-DA8C-46D1-AFE6-4E7793CF62CD}" type="presParOf" srcId="{FD0F61E9-A501-44F1-895E-3C20D724A8F4}" destId="{4E009532-3957-4DE0-9FEC-6811F86C69B3}" srcOrd="2" destOrd="0" presId="urn:microsoft.com/office/officeart/2005/8/layout/process2"/>
    <dgm:cxn modelId="{E718E3F8-5357-43A8-8CF1-48A322E13CDF}" type="presParOf" srcId="{FD0F61E9-A501-44F1-895E-3C20D724A8F4}" destId="{20151E36-3CFE-4021-A678-60A0F41F06A9}" srcOrd="3" destOrd="0" presId="urn:microsoft.com/office/officeart/2005/8/layout/process2"/>
    <dgm:cxn modelId="{27049121-72AE-4880-937F-2FFD6E3DE812}" type="presParOf" srcId="{20151E36-3CFE-4021-A678-60A0F41F06A9}" destId="{553E137B-7885-4252-950E-909A66C5D5A9}" srcOrd="0" destOrd="0" presId="urn:microsoft.com/office/officeart/2005/8/layout/process2"/>
    <dgm:cxn modelId="{FC4ABE01-0798-45F7-BDA4-9AF927C5CC4B}" type="presParOf" srcId="{FD0F61E9-A501-44F1-895E-3C20D724A8F4}" destId="{1E030B0D-4CD4-4952-A992-32ABD2996E7A}"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37E695-7FE0-4EA0-9104-65C8735DB1A5}">
      <dsp:nvSpPr>
        <dsp:cNvPr id="0" name=""/>
        <dsp:cNvSpPr/>
      </dsp:nvSpPr>
      <dsp:spPr>
        <a:xfrm>
          <a:off x="1788385" y="2021"/>
          <a:ext cx="5206139" cy="1034039"/>
        </a:xfrm>
        <a:prstGeom prst="roundRect">
          <a:avLst>
            <a:gd name="adj" fmla="val 10000"/>
          </a:avLst>
        </a:prstGeom>
        <a:gradFill rotWithShape="0">
          <a:gsLst>
            <a:gs pos="0">
              <a:schemeClr val="accent1">
                <a:alpha val="90000"/>
                <a:hueOff val="0"/>
                <a:satOff val="0"/>
                <a:lumOff val="0"/>
                <a:alphaOff val="0"/>
                <a:tint val="75000"/>
                <a:shade val="85000"/>
                <a:satMod val="230000"/>
              </a:schemeClr>
            </a:gs>
            <a:gs pos="25000">
              <a:schemeClr val="accent1">
                <a:alpha val="90000"/>
                <a:hueOff val="0"/>
                <a:satOff val="0"/>
                <a:lumOff val="0"/>
                <a:alphaOff val="0"/>
                <a:tint val="90000"/>
                <a:shade val="70000"/>
                <a:satMod val="220000"/>
              </a:schemeClr>
            </a:gs>
            <a:gs pos="50000">
              <a:schemeClr val="accent1">
                <a:alpha val="90000"/>
                <a:hueOff val="0"/>
                <a:satOff val="0"/>
                <a:lumOff val="0"/>
                <a:alphaOff val="0"/>
                <a:tint val="90000"/>
                <a:shade val="58000"/>
                <a:satMod val="225000"/>
              </a:schemeClr>
            </a:gs>
            <a:gs pos="65000">
              <a:schemeClr val="accent1">
                <a:alpha val="90000"/>
                <a:hueOff val="0"/>
                <a:satOff val="0"/>
                <a:lumOff val="0"/>
                <a:alphaOff val="0"/>
                <a:tint val="90000"/>
                <a:shade val="58000"/>
                <a:satMod val="225000"/>
              </a:schemeClr>
            </a:gs>
            <a:gs pos="80000">
              <a:schemeClr val="accent1">
                <a:alpha val="90000"/>
                <a:hueOff val="0"/>
                <a:satOff val="0"/>
                <a:lumOff val="0"/>
                <a:alphaOff val="0"/>
                <a:tint val="90000"/>
                <a:shade val="69000"/>
                <a:satMod val="220000"/>
              </a:schemeClr>
            </a:gs>
            <a:gs pos="100000">
              <a:schemeClr val="accent1">
                <a:alpha val="9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190882"/>
              </a:solidFill>
              <a:latin typeface="Times New Roman" pitchFamily="18" charset="0"/>
              <a:cs typeface="Times New Roman" pitchFamily="18" charset="0"/>
            </a:rPr>
            <a:t>2 </a:t>
          </a:r>
          <a:r>
            <a:rPr lang="el-GR" sz="2400" b="1" kern="1200" dirty="0" smtClean="0">
              <a:solidFill>
                <a:srgbClr val="190882"/>
              </a:solidFill>
              <a:latin typeface="Times New Roman" pitchFamily="18" charset="0"/>
              <a:cs typeface="Times New Roman" pitchFamily="18" charset="0"/>
            </a:rPr>
            <a:t>μ</a:t>
          </a:r>
          <a:r>
            <a:rPr lang="en-US" sz="2400" b="1" kern="1200" dirty="0" smtClean="0">
              <a:solidFill>
                <a:srgbClr val="190882"/>
              </a:solidFill>
              <a:latin typeface="Times New Roman" pitchFamily="18" charset="0"/>
              <a:cs typeface="Times New Roman" pitchFamily="18" charset="0"/>
            </a:rPr>
            <a:t>L drop of  monomer soln. on pre aligned SWNTs  (between Au  fingertips)</a:t>
          </a:r>
          <a:endParaRPr lang="en-US" sz="2400" b="1" kern="1200" dirty="0">
            <a:solidFill>
              <a:srgbClr val="190882"/>
            </a:solidFill>
            <a:latin typeface="Times New Roman" pitchFamily="18" charset="0"/>
            <a:cs typeface="Times New Roman" pitchFamily="18" charset="0"/>
          </a:endParaRPr>
        </a:p>
      </dsp:txBody>
      <dsp:txXfrm>
        <a:off x="1818671" y="32307"/>
        <a:ext cx="5145567" cy="973467"/>
      </dsp:txXfrm>
    </dsp:sp>
    <dsp:sp modelId="{164A2BD1-22E3-43A8-AF58-2F65CEDD4766}">
      <dsp:nvSpPr>
        <dsp:cNvPr id="0" name=""/>
        <dsp:cNvSpPr/>
      </dsp:nvSpPr>
      <dsp:spPr>
        <a:xfrm rot="5441526">
          <a:off x="4188190" y="1061911"/>
          <a:ext cx="387792" cy="465317"/>
        </a:xfrm>
        <a:prstGeom prst="rightArrow">
          <a:avLst>
            <a:gd name="adj1" fmla="val 60000"/>
            <a:gd name="adj2" fmla="val 50000"/>
          </a:avLst>
        </a:prstGeom>
        <a:solidFill>
          <a:schemeClr val="accent3">
            <a:lumMod val="7500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chemeClr val="bg1"/>
            </a:solidFill>
          </a:endParaRPr>
        </a:p>
      </dsp:txBody>
      <dsp:txXfrm rot="-5400000">
        <a:off x="4243194" y="1100677"/>
        <a:ext cx="279191" cy="271454"/>
      </dsp:txXfrm>
    </dsp:sp>
    <dsp:sp modelId="{4E009532-3957-4DE0-9FEC-6811F86C69B3}">
      <dsp:nvSpPr>
        <dsp:cNvPr id="0" name=""/>
        <dsp:cNvSpPr/>
      </dsp:nvSpPr>
      <dsp:spPr>
        <a:xfrm>
          <a:off x="1750912" y="1553080"/>
          <a:ext cx="5243612" cy="1034039"/>
        </a:xfrm>
        <a:prstGeom prst="roundRect">
          <a:avLst>
            <a:gd name="adj" fmla="val 10000"/>
          </a:avLst>
        </a:prstGeom>
        <a:gradFill rotWithShape="0">
          <a:gsLst>
            <a:gs pos="0">
              <a:schemeClr val="accent1">
                <a:alpha val="90000"/>
                <a:hueOff val="0"/>
                <a:satOff val="0"/>
                <a:lumOff val="0"/>
                <a:alphaOff val="-20000"/>
                <a:tint val="75000"/>
                <a:shade val="85000"/>
                <a:satMod val="230000"/>
              </a:schemeClr>
            </a:gs>
            <a:gs pos="25000">
              <a:schemeClr val="accent1">
                <a:alpha val="90000"/>
                <a:hueOff val="0"/>
                <a:satOff val="0"/>
                <a:lumOff val="0"/>
                <a:alphaOff val="-20000"/>
                <a:tint val="90000"/>
                <a:shade val="70000"/>
                <a:satMod val="220000"/>
              </a:schemeClr>
            </a:gs>
            <a:gs pos="50000">
              <a:schemeClr val="accent1">
                <a:alpha val="90000"/>
                <a:hueOff val="0"/>
                <a:satOff val="0"/>
                <a:lumOff val="0"/>
                <a:alphaOff val="-20000"/>
                <a:tint val="90000"/>
                <a:shade val="58000"/>
                <a:satMod val="225000"/>
              </a:schemeClr>
            </a:gs>
            <a:gs pos="65000">
              <a:schemeClr val="accent1">
                <a:alpha val="90000"/>
                <a:hueOff val="0"/>
                <a:satOff val="0"/>
                <a:lumOff val="0"/>
                <a:alphaOff val="-20000"/>
                <a:tint val="90000"/>
                <a:shade val="58000"/>
                <a:satMod val="225000"/>
              </a:schemeClr>
            </a:gs>
            <a:gs pos="80000">
              <a:schemeClr val="accent1">
                <a:alpha val="90000"/>
                <a:hueOff val="0"/>
                <a:satOff val="0"/>
                <a:lumOff val="0"/>
                <a:alphaOff val="-20000"/>
                <a:tint val="90000"/>
                <a:shade val="69000"/>
                <a:satMod val="220000"/>
              </a:schemeClr>
            </a:gs>
            <a:gs pos="100000">
              <a:schemeClr val="accent1">
                <a:alpha val="90000"/>
                <a:hueOff val="0"/>
                <a:satOff val="0"/>
                <a:lumOff val="0"/>
                <a:alphaOff val="-2000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190882"/>
              </a:solidFill>
              <a:latin typeface="Times New Roman" pitchFamily="18" charset="0"/>
              <a:cs typeface="Times New Roman" pitchFamily="18" charset="0"/>
            </a:rPr>
            <a:t>Charge Controlled </a:t>
          </a:r>
          <a:r>
            <a:rPr lang="en-US" sz="2400" b="1" kern="1200" dirty="0" err="1" smtClean="0">
              <a:solidFill>
                <a:srgbClr val="190882"/>
              </a:solidFill>
              <a:latin typeface="Times New Roman" pitchFamily="18" charset="0"/>
              <a:cs typeface="Times New Roman" pitchFamily="18" charset="0"/>
            </a:rPr>
            <a:t>Potentiostatic</a:t>
          </a:r>
          <a:r>
            <a:rPr lang="en-US" sz="2400" b="1" kern="1200" dirty="0" smtClean="0">
              <a:solidFill>
                <a:srgbClr val="190882"/>
              </a:solidFill>
              <a:latin typeface="Times New Roman" pitchFamily="18" charset="0"/>
              <a:cs typeface="Times New Roman" pitchFamily="18" charset="0"/>
            </a:rPr>
            <a:t> Deposition (+0.7V against Ag/</a:t>
          </a:r>
          <a:r>
            <a:rPr lang="en-US" sz="2400" b="1" kern="1200" dirty="0" err="1" smtClean="0">
              <a:solidFill>
                <a:srgbClr val="190882"/>
              </a:solidFill>
              <a:latin typeface="Times New Roman" pitchFamily="18" charset="0"/>
              <a:cs typeface="Times New Roman" pitchFamily="18" charset="0"/>
            </a:rPr>
            <a:t>AgCl</a:t>
          </a:r>
          <a:r>
            <a:rPr lang="en-US" sz="2400" b="1" kern="1200" dirty="0" smtClean="0">
              <a:solidFill>
                <a:srgbClr val="190882"/>
              </a:solidFill>
              <a:latin typeface="Times New Roman" pitchFamily="18" charset="0"/>
              <a:cs typeface="Times New Roman" pitchFamily="18" charset="0"/>
            </a:rPr>
            <a:t> ref. Electrode)</a:t>
          </a:r>
        </a:p>
      </dsp:txBody>
      <dsp:txXfrm>
        <a:off x="1781198" y="1583366"/>
        <a:ext cx="5183040" cy="973467"/>
      </dsp:txXfrm>
    </dsp:sp>
    <dsp:sp modelId="{20151E36-3CFE-4021-A678-60A0F41F06A9}">
      <dsp:nvSpPr>
        <dsp:cNvPr id="0" name=""/>
        <dsp:cNvSpPr/>
      </dsp:nvSpPr>
      <dsp:spPr>
        <a:xfrm rot="5501184">
          <a:off x="4223713" y="2613981"/>
          <a:ext cx="389449" cy="465317"/>
        </a:xfrm>
        <a:prstGeom prst="rightArrow">
          <a:avLst>
            <a:gd name="adj1" fmla="val 60000"/>
            <a:gd name="adj2" fmla="val 50000"/>
          </a:avLst>
        </a:prstGeom>
        <a:solidFill>
          <a:schemeClr val="accent3">
            <a:lumMod val="7500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chemeClr val="bg1"/>
            </a:solidFill>
          </a:endParaRPr>
        </a:p>
      </dsp:txBody>
      <dsp:txXfrm rot="-5400000">
        <a:off x="4280562" y="2651940"/>
        <a:ext cx="279191" cy="272614"/>
      </dsp:txXfrm>
    </dsp:sp>
    <dsp:sp modelId="{1E030B0D-4CD4-4952-A992-32ABD2996E7A}">
      <dsp:nvSpPr>
        <dsp:cNvPr id="0" name=""/>
        <dsp:cNvSpPr/>
      </dsp:nvSpPr>
      <dsp:spPr>
        <a:xfrm>
          <a:off x="1659461" y="3106160"/>
          <a:ext cx="5335063" cy="1034039"/>
        </a:xfrm>
        <a:prstGeom prst="roundRect">
          <a:avLst>
            <a:gd name="adj" fmla="val 10000"/>
          </a:avLst>
        </a:prstGeom>
        <a:gradFill rotWithShape="0">
          <a:gsLst>
            <a:gs pos="0">
              <a:schemeClr val="accent1">
                <a:alpha val="90000"/>
                <a:hueOff val="0"/>
                <a:satOff val="0"/>
                <a:lumOff val="0"/>
                <a:alphaOff val="-40000"/>
                <a:tint val="75000"/>
                <a:shade val="85000"/>
                <a:satMod val="230000"/>
              </a:schemeClr>
            </a:gs>
            <a:gs pos="25000">
              <a:schemeClr val="accent1">
                <a:alpha val="90000"/>
                <a:hueOff val="0"/>
                <a:satOff val="0"/>
                <a:lumOff val="0"/>
                <a:alphaOff val="-40000"/>
                <a:tint val="90000"/>
                <a:shade val="70000"/>
                <a:satMod val="220000"/>
              </a:schemeClr>
            </a:gs>
            <a:gs pos="50000">
              <a:schemeClr val="accent1">
                <a:alpha val="90000"/>
                <a:hueOff val="0"/>
                <a:satOff val="0"/>
                <a:lumOff val="0"/>
                <a:alphaOff val="-40000"/>
                <a:tint val="90000"/>
                <a:shade val="58000"/>
                <a:satMod val="225000"/>
              </a:schemeClr>
            </a:gs>
            <a:gs pos="65000">
              <a:schemeClr val="accent1">
                <a:alpha val="90000"/>
                <a:hueOff val="0"/>
                <a:satOff val="0"/>
                <a:lumOff val="0"/>
                <a:alphaOff val="-40000"/>
                <a:tint val="90000"/>
                <a:shade val="58000"/>
                <a:satMod val="225000"/>
              </a:schemeClr>
            </a:gs>
            <a:gs pos="80000">
              <a:schemeClr val="accent1">
                <a:alpha val="90000"/>
                <a:hueOff val="0"/>
                <a:satOff val="0"/>
                <a:lumOff val="0"/>
                <a:alphaOff val="-40000"/>
                <a:tint val="90000"/>
                <a:shade val="69000"/>
                <a:satMod val="220000"/>
              </a:schemeClr>
            </a:gs>
            <a:gs pos="100000">
              <a:schemeClr val="accent1">
                <a:alpha val="90000"/>
                <a:hueOff val="0"/>
                <a:satOff val="0"/>
                <a:lumOff val="0"/>
                <a:alphaOff val="-4000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190882"/>
              </a:solidFill>
              <a:latin typeface="Times New Roman" pitchFamily="18" charset="0"/>
              <a:cs typeface="Times New Roman" pitchFamily="18" charset="0"/>
            </a:rPr>
            <a:t>Deposition Charge was varied for        01 </a:t>
          </a:r>
          <a:r>
            <a:rPr lang="el-GR" sz="2400" b="1" kern="1200" dirty="0" smtClean="0">
              <a:solidFill>
                <a:srgbClr val="190882"/>
              </a:solidFill>
              <a:latin typeface="Times New Roman" pitchFamily="18" charset="0"/>
              <a:cs typeface="Times New Roman" pitchFamily="18" charset="0"/>
            </a:rPr>
            <a:t>μ</a:t>
          </a:r>
          <a:r>
            <a:rPr lang="en-US" sz="2400" b="1" kern="1200" dirty="0" smtClean="0">
              <a:solidFill>
                <a:srgbClr val="190882"/>
              </a:solidFill>
              <a:latin typeface="Times New Roman" pitchFamily="18" charset="0"/>
              <a:cs typeface="Times New Roman" pitchFamily="18" charset="0"/>
            </a:rPr>
            <a:t>C, 03 </a:t>
          </a:r>
          <a:r>
            <a:rPr lang="el-GR" sz="2400" b="1" kern="1200" dirty="0" smtClean="0">
              <a:solidFill>
                <a:srgbClr val="190882"/>
              </a:solidFill>
              <a:latin typeface="Times New Roman" pitchFamily="18" charset="0"/>
              <a:cs typeface="Times New Roman" pitchFamily="18" charset="0"/>
            </a:rPr>
            <a:t>μ</a:t>
          </a:r>
          <a:r>
            <a:rPr lang="en-US" sz="2400" b="1" kern="1200" dirty="0" smtClean="0">
              <a:solidFill>
                <a:srgbClr val="190882"/>
              </a:solidFill>
              <a:latin typeface="Times New Roman" pitchFamily="18" charset="0"/>
              <a:cs typeface="Times New Roman" pitchFamily="18" charset="0"/>
            </a:rPr>
            <a:t>C &amp; 05 </a:t>
          </a:r>
          <a:r>
            <a:rPr lang="el-GR" sz="2400" b="1" kern="1200" dirty="0" smtClean="0">
              <a:solidFill>
                <a:srgbClr val="190882"/>
              </a:solidFill>
              <a:latin typeface="Times New Roman" pitchFamily="18" charset="0"/>
              <a:cs typeface="Times New Roman" pitchFamily="18" charset="0"/>
            </a:rPr>
            <a:t>μ</a:t>
          </a:r>
          <a:r>
            <a:rPr lang="en-US" sz="2400" b="1" kern="1200" dirty="0" smtClean="0">
              <a:solidFill>
                <a:srgbClr val="190882"/>
              </a:solidFill>
              <a:latin typeface="Times New Roman" pitchFamily="18" charset="0"/>
              <a:cs typeface="Times New Roman" pitchFamily="18" charset="0"/>
            </a:rPr>
            <a:t>C</a:t>
          </a:r>
        </a:p>
      </dsp:txBody>
      <dsp:txXfrm>
        <a:off x="1689747" y="3136446"/>
        <a:ext cx="5274491" cy="97346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44D0F1-AD4F-400F-A2B1-A572E04C9747}" type="datetimeFigureOut">
              <a:rPr lang="en-US" smtClean="0"/>
              <a:pPr/>
              <a:t>7/24/2018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CF876-9892-4468-B8C9-788239AE03C5}" type="slidenum">
              <a:rPr lang="en-US" smtClean="0"/>
              <a:pPr/>
              <a:t>‹#›</a:t>
            </a:fld>
            <a:endParaRPr lang="en-US"/>
          </a:p>
        </p:txBody>
      </p:sp>
    </p:spTree>
    <p:extLst>
      <p:ext uri="{BB962C8B-B14F-4D97-AF65-F5344CB8AC3E}">
        <p14:creationId xmlns:p14="http://schemas.microsoft.com/office/powerpoint/2010/main" val="126234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4B51FA03-22CF-418C-BCF9-6F92CDE407CD}" type="slidenum">
              <a:rPr lang="en-GB" smtClean="0"/>
              <a:pPr>
                <a:defRPr/>
              </a:pPr>
              <a:t>2</a:t>
            </a:fld>
            <a:endParaRPr lang="en-GB"/>
          </a:p>
        </p:txBody>
      </p:sp>
    </p:spTree>
    <p:extLst>
      <p:ext uri="{BB962C8B-B14F-4D97-AF65-F5344CB8AC3E}">
        <p14:creationId xmlns:p14="http://schemas.microsoft.com/office/powerpoint/2010/main" val="150916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0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56536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87C8846-E921-46C9-B573-F09B8ED766FC}" type="slidenum">
              <a:rPr lang="en-US" smtClean="0"/>
              <a:pPr/>
              <a:t>12</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343281"/>
            <a:ext cx="5029200" cy="4115358"/>
          </a:xfrm>
          <a:noFill/>
          <a:ln/>
        </p:spPr>
        <p:txBody>
          <a:bodyPr/>
          <a:lstStyle/>
          <a:p>
            <a:pPr eaLnBrk="1" hangingPunct="1"/>
            <a:endParaRPr lang="en-US" smtClean="0"/>
          </a:p>
        </p:txBody>
      </p:sp>
    </p:spTree>
    <p:extLst>
      <p:ext uri="{BB962C8B-B14F-4D97-AF65-F5344CB8AC3E}">
        <p14:creationId xmlns:p14="http://schemas.microsoft.com/office/powerpoint/2010/main" val="396474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4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422738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59A5B56A-95E0-4E6E-9162-E95850D0017E}" type="slidenum">
              <a:rPr lang="en-US" smtClean="0"/>
              <a:pPr/>
              <a:t>18</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43281"/>
            <a:ext cx="5029200" cy="4115358"/>
          </a:xfrm>
          <a:noFill/>
          <a:ln/>
        </p:spPr>
        <p:txBody>
          <a:bodyPr/>
          <a:lstStyle/>
          <a:p>
            <a:pPr eaLnBrk="1" hangingPunct="1"/>
            <a:endParaRPr lang="en-US" smtClean="0"/>
          </a:p>
        </p:txBody>
      </p:sp>
    </p:spTree>
    <p:extLst>
      <p:ext uri="{BB962C8B-B14F-4D97-AF65-F5344CB8AC3E}">
        <p14:creationId xmlns:p14="http://schemas.microsoft.com/office/powerpoint/2010/main" val="157996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436C3ED4-CE43-4DD5-B591-49AD77A61030}" type="slidenum">
              <a:rPr lang="en-US" smtClean="0"/>
              <a:pPr>
                <a:defRPr/>
              </a:pPr>
              <a:t>32</a:t>
            </a:fld>
            <a:endParaRPr lang="en-US" smtClean="0"/>
          </a:p>
        </p:txBody>
      </p:sp>
      <p:sp>
        <p:nvSpPr>
          <p:cNvPr id="1075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EDE78D2-9790-4003-8E0F-4E15B2FEAFB7}" type="slidenum">
              <a:rPr lang="zh-CN" altLang="en-US" sz="1200"/>
              <a:pPr algn="r"/>
              <a:t>32</a:t>
            </a:fld>
            <a:endParaRPr lang="en-US" altLang="zh-CN" sz="1200"/>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eaLnBrk="1" hangingPunct="1"/>
            <a:r>
              <a:rPr lang="en-US" smtClean="0"/>
              <a:t>It starts from sensor fabrication. 1</a:t>
            </a:r>
            <a:r>
              <a:rPr lang="en-US" baseline="30000" smtClean="0"/>
              <a:t>st</a:t>
            </a:r>
            <a:r>
              <a:rPr lang="en-US" smtClean="0"/>
              <a:t>, 3 um gap gold electrodes were microfabricated by standard lithography. TO insulate the substrate, 100 nm thick SiO2 was developed on silicon wafer by chemical vapor deposition. After photolithographically defining the electrode area, 20 nm Cr adhesion layer &amp; 180 nm Au layer were e-beam evaporated. Electrodes were finally defined using lift-off techniques. Only for FET study we used 300 nm thick SiO2 and highly doped Si substrate.</a:t>
            </a:r>
          </a:p>
          <a:p>
            <a:pPr eaLnBrk="1" hangingPunct="1"/>
            <a:r>
              <a:rPr lang="en-US" smtClean="0"/>
              <a:t> 2</a:t>
            </a:r>
            <a:r>
              <a:rPr lang="en-US" baseline="30000" smtClean="0"/>
              <a:t>nd</a:t>
            </a:r>
            <a:r>
              <a:rPr lang="en-US" smtClean="0"/>
              <a:t>, 10 ug/ml SWNTs-COOH solution was prepare by suspending P-3 SWNTs in DMF. Sonicate for 90 mins and followed by centrifuged 90 mins with the speed of 31,000 G. Supernatane was then taken and ready to be used for CNT assembly </a:t>
            </a:r>
          </a:p>
        </p:txBody>
      </p:sp>
    </p:spTree>
    <p:extLst>
      <p:ext uri="{BB962C8B-B14F-4D97-AF65-F5344CB8AC3E}">
        <p14:creationId xmlns:p14="http://schemas.microsoft.com/office/powerpoint/2010/main" val="42157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C9F9FC8-91C5-47DA-88E7-64490D21A152}" type="slidenum">
              <a:rPr lang="en-IN" smtClean="0"/>
              <a:pPr/>
              <a:t>33</a:t>
            </a:fld>
            <a:endParaRPr lang="en-IN"/>
          </a:p>
        </p:txBody>
      </p:sp>
    </p:spTree>
    <p:extLst>
      <p:ext uri="{BB962C8B-B14F-4D97-AF65-F5344CB8AC3E}">
        <p14:creationId xmlns:p14="http://schemas.microsoft.com/office/powerpoint/2010/main" val="3085572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C9F9FC8-91C5-47DA-88E7-64490D21A152}" type="slidenum">
              <a:rPr lang="en-IN" smtClean="0"/>
              <a:pPr/>
              <a:t>34</a:t>
            </a:fld>
            <a:endParaRPr lang="en-IN"/>
          </a:p>
        </p:txBody>
      </p:sp>
    </p:spTree>
    <p:extLst>
      <p:ext uri="{BB962C8B-B14F-4D97-AF65-F5344CB8AC3E}">
        <p14:creationId xmlns:p14="http://schemas.microsoft.com/office/powerpoint/2010/main" val="3624918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C9F9FC8-91C5-47DA-88E7-64490D21A152}" type="slidenum">
              <a:rPr lang="en-IN" smtClean="0"/>
              <a:pPr/>
              <a:t>37</a:t>
            </a:fld>
            <a:endParaRPr lang="en-IN"/>
          </a:p>
        </p:txBody>
      </p:sp>
    </p:spTree>
    <p:extLst>
      <p:ext uri="{BB962C8B-B14F-4D97-AF65-F5344CB8AC3E}">
        <p14:creationId xmlns:p14="http://schemas.microsoft.com/office/powerpoint/2010/main" val="2698666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C9F9FC8-91C5-47DA-88E7-64490D21A152}" type="slidenum">
              <a:rPr lang="en-IN" smtClean="0"/>
              <a:pPr/>
              <a:t>47</a:t>
            </a:fld>
            <a:endParaRPr lang="en-IN"/>
          </a:p>
        </p:txBody>
      </p:sp>
    </p:spTree>
    <p:extLst>
      <p:ext uri="{BB962C8B-B14F-4D97-AF65-F5344CB8AC3E}">
        <p14:creationId xmlns:p14="http://schemas.microsoft.com/office/powerpoint/2010/main" val="335753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C9F9FC8-91C5-47DA-88E7-64490D21A152}" type="slidenum">
              <a:rPr lang="en-IN" smtClean="0"/>
              <a:pPr/>
              <a:t>53</a:t>
            </a:fld>
            <a:endParaRPr lang="en-IN"/>
          </a:p>
        </p:txBody>
      </p:sp>
    </p:spTree>
    <p:extLst>
      <p:ext uri="{BB962C8B-B14F-4D97-AF65-F5344CB8AC3E}">
        <p14:creationId xmlns:p14="http://schemas.microsoft.com/office/powerpoint/2010/main" val="256646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55136195-F138-4F59-8FF0-209B21BDFE06}" type="slidenum">
              <a:rPr lang="en-US" smtClean="0"/>
              <a:pPr>
                <a:defRPr/>
              </a:pPr>
              <a:t>3</a:t>
            </a:fld>
            <a:endParaRPr lang="en-US"/>
          </a:p>
        </p:txBody>
      </p:sp>
    </p:spTree>
    <p:extLst>
      <p:ext uri="{BB962C8B-B14F-4D97-AF65-F5344CB8AC3E}">
        <p14:creationId xmlns:p14="http://schemas.microsoft.com/office/powerpoint/2010/main" val="2005442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4B51FA03-22CF-418C-BCF9-6F92CDE407CD}" type="slidenum">
              <a:rPr lang="en-GB" smtClean="0"/>
              <a:pPr>
                <a:defRPr/>
              </a:pPr>
              <a:t>54</a:t>
            </a:fld>
            <a:endParaRPr lang="en-GB"/>
          </a:p>
        </p:txBody>
      </p:sp>
    </p:spTree>
    <p:extLst>
      <p:ext uri="{BB962C8B-B14F-4D97-AF65-F5344CB8AC3E}">
        <p14:creationId xmlns:p14="http://schemas.microsoft.com/office/powerpoint/2010/main" val="4217449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C9F9FC8-91C5-47DA-88E7-64490D21A152}" type="slidenum">
              <a:rPr lang="en-IN" smtClean="0"/>
              <a:pPr/>
              <a:t>57</a:t>
            </a:fld>
            <a:endParaRPr lang="en-IN"/>
          </a:p>
        </p:txBody>
      </p:sp>
    </p:spTree>
    <p:extLst>
      <p:ext uri="{BB962C8B-B14F-4D97-AF65-F5344CB8AC3E}">
        <p14:creationId xmlns:p14="http://schemas.microsoft.com/office/powerpoint/2010/main" val="208788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4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mtClean="0"/>
          </a:p>
        </p:txBody>
      </p:sp>
    </p:spTree>
    <p:extLst>
      <p:ext uri="{BB962C8B-B14F-4D97-AF65-F5344CB8AC3E}">
        <p14:creationId xmlns:p14="http://schemas.microsoft.com/office/powerpoint/2010/main" val="137390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067C3B8-ABEC-48DF-A7CC-620026921DA2}" type="slidenum">
              <a:rPr lang="en-US" smtClean="0"/>
              <a:pPr/>
              <a:t>5</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14400" y="4343281"/>
            <a:ext cx="5029200" cy="4115358"/>
          </a:xfrm>
          <a:noFill/>
          <a:ln/>
        </p:spPr>
        <p:txBody>
          <a:bodyPr/>
          <a:lstStyle/>
          <a:p>
            <a:pPr eaLnBrk="1" hangingPunct="1"/>
            <a:endParaRPr lang="en-US" smtClean="0"/>
          </a:p>
        </p:txBody>
      </p:sp>
    </p:spTree>
    <p:extLst>
      <p:ext uri="{BB962C8B-B14F-4D97-AF65-F5344CB8AC3E}">
        <p14:creationId xmlns:p14="http://schemas.microsoft.com/office/powerpoint/2010/main" val="90924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0AD71ED-03AE-45C5-899E-FA9E204D1284}" type="slidenum">
              <a:rPr lang="en-US" smtClean="0"/>
              <a:pPr/>
              <a:t>6</a:t>
            </a:fld>
            <a:endParaRPr lang="en-US" smtClean="0"/>
          </a:p>
        </p:txBody>
      </p:sp>
      <p:sp>
        <p:nvSpPr>
          <p:cNvPr id="123907" name="Rectangle 2"/>
          <p:cNvSpPr>
            <a:spLocks noChangeArrowheads="1"/>
          </p:cNvSpPr>
          <p:nvPr/>
        </p:nvSpPr>
        <p:spPr bwMode="auto">
          <a:xfrm>
            <a:off x="4164014" y="0"/>
            <a:ext cx="3184525" cy="457440"/>
          </a:xfrm>
          <a:prstGeom prst="rect">
            <a:avLst/>
          </a:prstGeom>
          <a:noFill/>
          <a:ln w="12700">
            <a:noFill/>
            <a:miter lim="800000"/>
            <a:headEnd/>
            <a:tailEnd/>
          </a:ln>
        </p:spPr>
        <p:txBody>
          <a:bodyPr/>
          <a:lstStyle/>
          <a:p>
            <a:endParaRPr lang="en-US"/>
          </a:p>
        </p:txBody>
      </p:sp>
      <p:sp>
        <p:nvSpPr>
          <p:cNvPr id="123908" name="Rectangle 3"/>
          <p:cNvSpPr>
            <a:spLocks noChangeArrowheads="1"/>
          </p:cNvSpPr>
          <p:nvPr/>
        </p:nvSpPr>
        <p:spPr bwMode="auto">
          <a:xfrm>
            <a:off x="4164014" y="8686561"/>
            <a:ext cx="3184525" cy="457440"/>
          </a:xfrm>
          <a:prstGeom prst="rect">
            <a:avLst/>
          </a:prstGeom>
          <a:noFill/>
          <a:ln w="12700">
            <a:noFill/>
            <a:miter lim="800000"/>
            <a:headEnd/>
            <a:tailEnd/>
          </a:ln>
        </p:spPr>
        <p:txBody>
          <a:bodyPr lIns="90488" tIns="44450" rIns="90488" bIns="44450" anchor="b"/>
          <a:lstStyle/>
          <a:p>
            <a:pPr algn="r" eaLnBrk="0" hangingPunct="0"/>
            <a:r>
              <a:rPr lang="en-US" sz="1200">
                <a:latin typeface="Times"/>
              </a:rPr>
              <a:t>3</a:t>
            </a:r>
          </a:p>
        </p:txBody>
      </p:sp>
      <p:sp>
        <p:nvSpPr>
          <p:cNvPr id="123909" name="Rectangle 4"/>
          <p:cNvSpPr>
            <a:spLocks noChangeArrowheads="1"/>
          </p:cNvSpPr>
          <p:nvPr/>
        </p:nvSpPr>
        <p:spPr bwMode="auto">
          <a:xfrm>
            <a:off x="0" y="8686561"/>
            <a:ext cx="3184525" cy="457440"/>
          </a:xfrm>
          <a:prstGeom prst="rect">
            <a:avLst/>
          </a:prstGeom>
          <a:noFill/>
          <a:ln w="12700">
            <a:noFill/>
            <a:miter lim="800000"/>
            <a:headEnd/>
            <a:tailEnd/>
          </a:ln>
        </p:spPr>
        <p:txBody>
          <a:bodyPr/>
          <a:lstStyle/>
          <a:p>
            <a:endParaRPr lang="en-US"/>
          </a:p>
        </p:txBody>
      </p:sp>
      <p:sp>
        <p:nvSpPr>
          <p:cNvPr id="123910" name="Rectangle 5"/>
          <p:cNvSpPr>
            <a:spLocks noChangeArrowheads="1"/>
          </p:cNvSpPr>
          <p:nvPr/>
        </p:nvSpPr>
        <p:spPr bwMode="auto">
          <a:xfrm>
            <a:off x="0" y="0"/>
            <a:ext cx="3184525" cy="457440"/>
          </a:xfrm>
          <a:prstGeom prst="rect">
            <a:avLst/>
          </a:prstGeom>
          <a:noFill/>
          <a:ln w="12700">
            <a:noFill/>
            <a:miter lim="800000"/>
            <a:headEnd/>
            <a:tailEnd/>
          </a:ln>
        </p:spPr>
        <p:txBody>
          <a:bodyPr/>
          <a:lstStyle/>
          <a:p>
            <a:endParaRPr lang="en-US"/>
          </a:p>
        </p:txBody>
      </p:sp>
      <p:sp>
        <p:nvSpPr>
          <p:cNvPr id="123911" name="Rectangle 6"/>
          <p:cNvSpPr>
            <a:spLocks noGrp="1" noRot="1" noChangeAspect="1" noChangeArrowheads="1" noTextEdit="1"/>
          </p:cNvSpPr>
          <p:nvPr>
            <p:ph type="sldImg"/>
          </p:nvPr>
        </p:nvSpPr>
        <p:spPr>
          <a:ln w="12700" cap="flat"/>
        </p:spPr>
      </p:sp>
      <p:sp>
        <p:nvSpPr>
          <p:cNvPr id="123912" name="Rectangle 7"/>
          <p:cNvSpPr>
            <a:spLocks noGrp="1" noChangeArrowheads="1"/>
          </p:cNvSpPr>
          <p:nvPr>
            <p:ph type="body" idx="1"/>
          </p:nvPr>
        </p:nvSpPr>
        <p:spPr>
          <a:xfrm>
            <a:off x="985838" y="4343281"/>
            <a:ext cx="5029200" cy="4115358"/>
          </a:xfrm>
          <a:noFill/>
          <a:ln/>
        </p:spPr>
        <p:txBody>
          <a:bodyPr lIns="90488" tIns="44450" rIns="90488" bIns="44450"/>
          <a:lstStyle/>
          <a:p>
            <a:pPr eaLnBrk="1" hangingPunct="1"/>
            <a:endParaRPr lang="en-US" smtClean="0"/>
          </a:p>
        </p:txBody>
      </p:sp>
    </p:spTree>
    <p:extLst>
      <p:ext uri="{BB962C8B-B14F-4D97-AF65-F5344CB8AC3E}">
        <p14:creationId xmlns:p14="http://schemas.microsoft.com/office/powerpoint/2010/main" val="7128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581F4C9-254C-4F0C-B117-A7F360EDCDE8}" type="slidenum">
              <a:rPr lang="en-US" smtClean="0"/>
              <a:pPr/>
              <a:t>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914400" y="4343281"/>
            <a:ext cx="5029200" cy="4115358"/>
          </a:xfrm>
          <a:noFill/>
          <a:ln/>
        </p:spPr>
        <p:txBody>
          <a:bodyPr/>
          <a:lstStyle/>
          <a:p>
            <a:pPr eaLnBrk="1" hangingPunct="1"/>
            <a:endParaRPr lang="en-US" smtClean="0"/>
          </a:p>
        </p:txBody>
      </p:sp>
    </p:spTree>
    <p:extLst>
      <p:ext uri="{BB962C8B-B14F-4D97-AF65-F5344CB8AC3E}">
        <p14:creationId xmlns:p14="http://schemas.microsoft.com/office/powerpoint/2010/main" val="255769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61A05D1-EDE9-4785-94B7-5F435559ABD9}" type="slidenum">
              <a:rPr lang="en-US" smtClean="0"/>
              <a:pPr/>
              <a:t>8</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281"/>
            <a:ext cx="5029200" cy="4115358"/>
          </a:xfrm>
          <a:noFill/>
          <a:ln/>
        </p:spPr>
        <p:txBody>
          <a:bodyPr/>
          <a:lstStyle/>
          <a:p>
            <a:pPr eaLnBrk="1" hangingPunct="1"/>
            <a:endParaRPr lang="en-US" smtClean="0"/>
          </a:p>
        </p:txBody>
      </p:sp>
    </p:spTree>
    <p:extLst>
      <p:ext uri="{BB962C8B-B14F-4D97-AF65-F5344CB8AC3E}">
        <p14:creationId xmlns:p14="http://schemas.microsoft.com/office/powerpoint/2010/main" val="282619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E1106157-51B8-46D7-A68A-4DAEC7E53A16}" type="slidenum">
              <a:rPr lang="en-US" smtClean="0"/>
              <a:pPr/>
              <a:t>9</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43281"/>
            <a:ext cx="5029200" cy="4115358"/>
          </a:xfrm>
          <a:noFill/>
          <a:ln/>
        </p:spPr>
        <p:txBody>
          <a:bodyPr/>
          <a:lstStyle/>
          <a:p>
            <a:pPr eaLnBrk="1" hangingPunct="1"/>
            <a:endParaRPr lang="en-US" smtClean="0"/>
          </a:p>
        </p:txBody>
      </p:sp>
    </p:spTree>
    <p:extLst>
      <p:ext uri="{BB962C8B-B14F-4D97-AF65-F5344CB8AC3E}">
        <p14:creationId xmlns:p14="http://schemas.microsoft.com/office/powerpoint/2010/main" val="3044246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59C209A-C4E1-4F92-A17D-447FABBCFF16}" type="slidenum">
              <a:rPr lang="en-US" smtClean="0"/>
              <a:pPr/>
              <a:t>10</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4343281"/>
            <a:ext cx="5029200" cy="4115358"/>
          </a:xfrm>
          <a:noFill/>
          <a:ln/>
        </p:spPr>
        <p:txBody>
          <a:bodyPr/>
          <a:lstStyle/>
          <a:p>
            <a:pPr eaLnBrk="1" hangingPunct="1"/>
            <a:endParaRPr lang="en-US" smtClean="0"/>
          </a:p>
        </p:txBody>
      </p:sp>
    </p:spTree>
    <p:extLst>
      <p:ext uri="{BB962C8B-B14F-4D97-AF65-F5344CB8AC3E}">
        <p14:creationId xmlns:p14="http://schemas.microsoft.com/office/powerpoint/2010/main" val="111643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7443B2-8942-40A8-9DDF-3D66B9129DD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443B2-8942-40A8-9DDF-3D66B9129DD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443B2-8942-40A8-9DDF-3D66B9129DD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F17AA6-4C37-4F69-8EE8-B87E1D8614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7443B2-8942-40A8-9DDF-3D66B9129DD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7443B2-8942-40A8-9DDF-3D66B9129DD2}" type="datetimeFigureOut">
              <a:rPr lang="en-US" smtClean="0"/>
              <a:pPr/>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7443B2-8942-40A8-9DDF-3D66B9129DD2}"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7443B2-8942-40A8-9DDF-3D66B9129DD2}" type="datetimeFigureOut">
              <a:rPr lang="en-US" smtClean="0"/>
              <a:pPr/>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7443B2-8942-40A8-9DDF-3D66B9129DD2}" type="datetimeFigureOut">
              <a:rPr lang="en-US" smtClean="0"/>
              <a:pPr/>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443B2-8942-40A8-9DDF-3D66B9129DD2}" type="datetimeFigureOut">
              <a:rPr lang="en-US" smtClean="0"/>
              <a:pPr/>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443B2-8942-40A8-9DDF-3D66B9129DD2}"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7443B2-8942-40A8-9DDF-3D66B9129DD2}" type="datetimeFigureOut">
              <a:rPr lang="en-US" smtClean="0"/>
              <a:pPr/>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D0907-24DA-477C-90BA-7E43FDEE07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443B2-8942-40A8-9DDF-3D66B9129DD2}" type="datetimeFigureOut">
              <a:rPr lang="en-US" smtClean="0"/>
              <a:pPr/>
              <a:t>7/24/2018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0907-24DA-477C-90BA-7E43FDEE07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2.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3.wmf"/><Relationship Id="rId5" Type="http://schemas.openxmlformats.org/officeDocument/2006/relationships/oleObject" Target="../embeddings/oleObject2.bin"/><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4.wmf"/><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 Id="rId9" Type="http://schemas.openxmlformats.org/officeDocument/2006/relationships/image" Target="../media/image9.wmf"/></Relationships>
</file>

<file path=ppt/slides/_rels/slide5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0.jpeg"/><Relationship Id="rId7" Type="http://schemas.openxmlformats.org/officeDocument/2006/relationships/image" Target="../media/image57.wmf"/><Relationship Id="rId12" Type="http://schemas.openxmlformats.org/officeDocument/2006/relationships/image" Target="../media/image59.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56.wmf"/><Relationship Id="rId10" Type="http://schemas.openxmlformats.org/officeDocument/2006/relationships/image" Target="../media/image58.wmf"/><Relationship Id="rId4" Type="http://schemas.openxmlformats.org/officeDocument/2006/relationships/oleObject" Target="../embeddings/oleObject4.bin"/><Relationship Id="rId9"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3.wmf"/><Relationship Id="rId5" Type="http://schemas.openxmlformats.org/officeDocument/2006/relationships/oleObject" Target="../embeddings/oleObject9.bin"/><Relationship Id="rId4" Type="http://schemas.openxmlformats.org/officeDocument/2006/relationships/image" Target="../media/image62.wmf"/></Relationships>
</file>

<file path=ppt/slides/_rels/slide5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133600"/>
            <a:ext cx="6934200" cy="1200329"/>
          </a:xfrm>
          <a:prstGeom prst="rect">
            <a:avLst/>
          </a:prstGeom>
        </p:spPr>
        <p:txBody>
          <a:bodyPr wrap="square">
            <a:spAutoFit/>
          </a:bodyPr>
          <a:lstStyle/>
          <a:p>
            <a:pPr algn="ctr"/>
            <a:r>
              <a:rPr lang="en-US" sz="2400" b="1" u="sng" dirty="0">
                <a:solidFill>
                  <a:schemeClr val="bg1"/>
                </a:solidFill>
                <a:latin typeface="Times New Roman" panose="02020603050405020304" pitchFamily="18" charset="0"/>
                <a:ea typeface="Times New Roman" panose="02020603050405020304" pitchFamily="18" charset="0"/>
              </a:rPr>
              <a:t>PHYE-413 – Generic Electives 6 (A6): </a:t>
            </a:r>
            <a:endParaRPr lang="en-US" sz="2400" b="1" u="sng" dirty="0" smtClean="0">
              <a:solidFill>
                <a:schemeClr val="bg1"/>
              </a:solidFill>
              <a:latin typeface="Times New Roman" panose="02020603050405020304" pitchFamily="18" charset="0"/>
              <a:ea typeface="Times New Roman" panose="02020603050405020304" pitchFamily="18" charset="0"/>
            </a:endParaRPr>
          </a:p>
          <a:p>
            <a:endParaRPr lang="en-US" sz="2400" b="1" u="sng" dirty="0">
              <a:solidFill>
                <a:schemeClr val="bg1"/>
              </a:solidFill>
              <a:latin typeface="Times New Roman" panose="02020603050405020304" pitchFamily="18" charset="0"/>
              <a:ea typeface="Times New Roman" panose="02020603050405020304" pitchFamily="18" charset="0"/>
            </a:endParaRPr>
          </a:p>
          <a:p>
            <a:pPr algn="ctr"/>
            <a:r>
              <a:rPr lang="en-US" sz="2400" b="1" u="sng" dirty="0" smtClean="0">
                <a:solidFill>
                  <a:schemeClr val="bg1"/>
                </a:solidFill>
                <a:latin typeface="Times New Roman" panose="02020603050405020304" pitchFamily="18" charset="0"/>
                <a:ea typeface="Times New Roman" panose="02020603050405020304" pitchFamily="18" charset="0"/>
              </a:rPr>
              <a:t>Advanced </a:t>
            </a:r>
            <a:r>
              <a:rPr lang="en-US" sz="2400" b="1" u="sng" dirty="0">
                <a:solidFill>
                  <a:schemeClr val="bg1"/>
                </a:solidFill>
                <a:latin typeface="Times New Roman" panose="02020603050405020304" pitchFamily="18" charset="0"/>
                <a:ea typeface="Times New Roman" panose="02020603050405020304" pitchFamily="18" charset="0"/>
              </a:rPr>
              <a:t>Sensor Technology   </a:t>
            </a:r>
            <a:r>
              <a:rPr lang="en-US" sz="2400" b="1" u="sng" dirty="0" smtClean="0">
                <a:solidFill>
                  <a:schemeClr val="bg1"/>
                </a:solidFill>
                <a:latin typeface="Times New Roman" panose="02020603050405020304" pitchFamily="18" charset="0"/>
                <a:ea typeface="Times New Roman" panose="02020603050405020304" pitchFamily="18" charset="0"/>
              </a:rPr>
              <a:t> </a:t>
            </a:r>
            <a:endParaRPr lang="en-US" sz="2400" dirty="0">
              <a:solidFill>
                <a:schemeClr val="bg1"/>
              </a:solidFill>
            </a:endParaRPr>
          </a:p>
        </p:txBody>
      </p:sp>
    </p:spTree>
    <p:extLst>
      <p:ext uri="{BB962C8B-B14F-4D97-AF65-F5344CB8AC3E}">
        <p14:creationId xmlns:p14="http://schemas.microsoft.com/office/powerpoint/2010/main" val="340671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8153400" y="76200"/>
            <a:ext cx="914400" cy="914400"/>
          </a:xfrm>
          <a:prstGeom prst="rect">
            <a:avLst/>
          </a:prstGeom>
          <a:noFill/>
          <a:ln w="9525">
            <a:noFill/>
            <a:miter lim="800000"/>
            <a:headEnd/>
            <a:tailEnd/>
          </a:ln>
        </p:spPr>
      </p:pic>
      <p:sp>
        <p:nvSpPr>
          <p:cNvPr id="37891" name="Rectangle 4"/>
          <p:cNvSpPr>
            <a:spLocks noChangeArrowheads="1"/>
          </p:cNvSpPr>
          <p:nvPr/>
        </p:nvSpPr>
        <p:spPr bwMode="auto">
          <a:xfrm>
            <a:off x="0" y="1066800"/>
            <a:ext cx="9144000" cy="304800"/>
          </a:xfrm>
          <a:prstGeom prst="rect">
            <a:avLst/>
          </a:prstGeom>
          <a:gradFill rotWithShape="0">
            <a:gsLst>
              <a:gs pos="0">
                <a:srgbClr val="0033CC"/>
              </a:gs>
              <a:gs pos="100000">
                <a:srgbClr val="00185E"/>
              </a:gs>
            </a:gsLst>
            <a:path path="rect">
              <a:fillToRect r="100000" b="100000"/>
            </a:path>
          </a:gradFill>
          <a:ln w="9525">
            <a:solidFill>
              <a:schemeClr val="tx1"/>
            </a:solidFill>
            <a:miter lim="800000"/>
            <a:headEnd/>
            <a:tailEnd/>
          </a:ln>
        </p:spPr>
        <p:txBody>
          <a:bodyPr wrap="none" anchor="ctr"/>
          <a:lstStyle/>
          <a:p>
            <a:endParaRPr lang="en-US"/>
          </a:p>
        </p:txBody>
      </p:sp>
      <p:sp>
        <p:nvSpPr>
          <p:cNvPr id="37892" name="Rectangle 5"/>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US"/>
          </a:p>
        </p:txBody>
      </p:sp>
      <p:pic>
        <p:nvPicPr>
          <p:cNvPr id="37893" name="Picture 7"/>
          <p:cNvPicPr>
            <a:picLocks noChangeAspect="1" noChangeArrowheads="1"/>
          </p:cNvPicPr>
          <p:nvPr/>
        </p:nvPicPr>
        <p:blipFill>
          <a:blip r:embed="rId4" cstate="print"/>
          <a:srcRect/>
          <a:stretch>
            <a:fillRect/>
          </a:stretch>
        </p:blipFill>
        <p:spPr bwMode="auto">
          <a:xfrm>
            <a:off x="1371600" y="1447800"/>
            <a:ext cx="6324600" cy="5334000"/>
          </a:xfrm>
          <a:prstGeom prst="rect">
            <a:avLst/>
          </a:prstGeom>
          <a:noFill/>
          <a:ln w="9525">
            <a:noFill/>
            <a:miter lim="800000"/>
            <a:headEnd/>
            <a:tailEnd/>
          </a:ln>
        </p:spPr>
      </p:pic>
      <p:sp>
        <p:nvSpPr>
          <p:cNvPr id="37894" name="Text Box 9"/>
          <p:cNvSpPr txBox="1">
            <a:spLocks noChangeArrowheads="1"/>
          </p:cNvSpPr>
          <p:nvPr/>
        </p:nvSpPr>
        <p:spPr bwMode="auto">
          <a:xfrm>
            <a:off x="914400" y="196850"/>
            <a:ext cx="7010400" cy="641350"/>
          </a:xfrm>
          <a:prstGeom prst="rect">
            <a:avLst/>
          </a:prstGeom>
          <a:noFill/>
          <a:ln w="9525">
            <a:noFill/>
            <a:miter lim="800000"/>
            <a:headEnd/>
            <a:tailEnd/>
          </a:ln>
        </p:spPr>
        <p:txBody>
          <a:bodyPr>
            <a:spAutoFit/>
          </a:bodyPr>
          <a:lstStyle/>
          <a:p>
            <a:pPr algn="ctr">
              <a:spcBef>
                <a:spcPct val="50000"/>
              </a:spcBef>
            </a:pPr>
            <a:r>
              <a:rPr lang="en-US" sz="3600" b="1">
                <a:solidFill>
                  <a:schemeClr val="folHlink"/>
                </a:solidFill>
                <a:latin typeface="Times New Roman" pitchFamily="18" charset="0"/>
              </a:rPr>
              <a:t>Percentage of Surface Atoms   </a:t>
            </a:r>
          </a:p>
        </p:txBody>
      </p:sp>
      <p:pic>
        <p:nvPicPr>
          <p:cNvPr id="37895" name="Picture 10"/>
          <p:cNvPicPr>
            <a:picLocks noChangeAspect="1" noChangeArrowheads="1"/>
          </p:cNvPicPr>
          <p:nvPr/>
        </p:nvPicPr>
        <p:blipFill>
          <a:blip r:embed="rId5" cstate="print">
            <a:lum bright="24000"/>
          </a:blip>
          <a:srcRect/>
          <a:stretch>
            <a:fillRect/>
          </a:stretch>
        </p:blipFill>
        <p:spPr bwMode="auto">
          <a:xfrm>
            <a:off x="7759700" y="0"/>
            <a:ext cx="13843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609600" y="76200"/>
            <a:ext cx="7772400" cy="685800"/>
          </a:xfrm>
          <a:noFill/>
          <a:ln/>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200" b="1" dirty="0" smtClean="0">
                <a:ln/>
                <a:solidFill>
                  <a:schemeClr val="accent3"/>
                </a:solidFill>
                <a:latin typeface="Rockwell" pitchFamily="18" charset="0"/>
              </a:rPr>
              <a:t>Importance of  1D Structure</a:t>
            </a:r>
          </a:p>
        </p:txBody>
      </p:sp>
      <p:sp>
        <p:nvSpPr>
          <p:cNvPr id="289832" name="Text Box 40"/>
          <p:cNvSpPr txBox="1">
            <a:spLocks noChangeArrowheads="1"/>
          </p:cNvSpPr>
          <p:nvPr/>
        </p:nvSpPr>
        <p:spPr bwMode="auto">
          <a:xfrm>
            <a:off x="381000" y="5013325"/>
            <a:ext cx="4191000" cy="1006475"/>
          </a:xfrm>
          <a:prstGeom prst="rect">
            <a:avLst/>
          </a:prstGeom>
          <a:noFill/>
          <a:ln w="9525">
            <a:noFill/>
            <a:miter lim="800000"/>
            <a:headEnd/>
            <a:tailEnd/>
          </a:ln>
          <a:effectLst/>
        </p:spPr>
        <p:txBody>
          <a:bodyPr>
            <a:spAutoFit/>
          </a:bodyPr>
          <a:lstStyle/>
          <a:p>
            <a:pPr algn="just">
              <a:spcBef>
                <a:spcPct val="50000"/>
              </a:spcBef>
            </a:pPr>
            <a:r>
              <a:rPr lang="en-US" sz="2000" b="0" dirty="0">
                <a:solidFill>
                  <a:srgbClr val="00FF00"/>
                </a:solidFill>
                <a:latin typeface="Rockwell" pitchFamily="18" charset="0"/>
              </a:rPr>
              <a:t>Divergence in current causes the attenuation in the signal (</a:t>
            </a:r>
            <a:r>
              <a:rPr lang="en-US" sz="2000" b="0" dirty="0">
                <a:solidFill>
                  <a:srgbClr val="00FF00"/>
                </a:solidFill>
                <a:latin typeface="Rockwell" pitchFamily="18" charset="0"/>
                <a:cs typeface="Arial" pitchFamily="34" charset="0"/>
              </a:rPr>
              <a:t>ΔR) leading to lesser sensitivity.</a:t>
            </a:r>
            <a:endParaRPr lang="en-US" sz="2000" b="0" dirty="0">
              <a:solidFill>
                <a:srgbClr val="00FF00"/>
              </a:solidFill>
              <a:latin typeface="Rockwell" pitchFamily="18" charset="0"/>
            </a:endParaRPr>
          </a:p>
        </p:txBody>
      </p:sp>
      <p:grpSp>
        <p:nvGrpSpPr>
          <p:cNvPr id="2" name="Group 44"/>
          <p:cNvGrpSpPr>
            <a:grpSpLocks/>
          </p:cNvGrpSpPr>
          <p:nvPr/>
        </p:nvGrpSpPr>
        <p:grpSpPr bwMode="auto">
          <a:xfrm>
            <a:off x="4724400" y="1066800"/>
            <a:ext cx="4191000" cy="5502275"/>
            <a:chOff x="2976" y="672"/>
            <a:chExt cx="2640" cy="3466"/>
          </a:xfrm>
        </p:grpSpPr>
        <p:sp>
          <p:nvSpPr>
            <p:cNvPr id="289833" name="Text Box 41"/>
            <p:cNvSpPr txBox="1">
              <a:spLocks noChangeArrowheads="1"/>
            </p:cNvSpPr>
            <p:nvPr/>
          </p:nvSpPr>
          <p:spPr bwMode="auto">
            <a:xfrm>
              <a:off x="2976" y="3110"/>
              <a:ext cx="2640" cy="1028"/>
            </a:xfrm>
            <a:prstGeom prst="rect">
              <a:avLst/>
            </a:prstGeom>
            <a:noFill/>
            <a:ln w="9525">
              <a:noFill/>
              <a:miter lim="800000"/>
              <a:headEnd/>
              <a:tailEnd/>
            </a:ln>
            <a:effectLst/>
          </p:spPr>
          <p:txBody>
            <a:bodyPr>
              <a:spAutoFit/>
            </a:bodyPr>
            <a:lstStyle/>
            <a:p>
              <a:pPr algn="just">
                <a:spcBef>
                  <a:spcPct val="50000"/>
                </a:spcBef>
              </a:pPr>
              <a:r>
                <a:rPr lang="en-US" sz="2000" dirty="0">
                  <a:solidFill>
                    <a:srgbClr val="00FF00"/>
                  </a:solidFill>
                  <a:latin typeface="Rockwell" pitchFamily="18" charset="0"/>
                </a:rPr>
                <a:t>Charge depletion/addition area covers almost the entire cross-sectional area. Current shows maximum change leading to maximum sensitivity.</a:t>
              </a:r>
            </a:p>
          </p:txBody>
        </p:sp>
        <p:sp>
          <p:nvSpPr>
            <p:cNvPr id="289834" name="Text Box 42"/>
            <p:cNvSpPr txBox="1">
              <a:spLocks noChangeArrowheads="1"/>
            </p:cNvSpPr>
            <p:nvPr/>
          </p:nvSpPr>
          <p:spPr bwMode="auto">
            <a:xfrm>
              <a:off x="3120" y="672"/>
              <a:ext cx="2208" cy="523"/>
            </a:xfrm>
            <a:prstGeom prst="rect">
              <a:avLst/>
            </a:prstGeom>
            <a:noFill/>
            <a:ln w="9525">
              <a:noFill/>
              <a:miter lim="800000"/>
              <a:headEnd/>
              <a:tailEnd/>
            </a:ln>
            <a:effectLst/>
          </p:spPr>
          <p:txBody>
            <a:bodyPr>
              <a:spAutoFit/>
            </a:bodyPr>
            <a:lstStyle/>
            <a:p>
              <a:pPr algn="ctr">
                <a:spcBef>
                  <a:spcPct val="50000"/>
                </a:spcBef>
              </a:pPr>
              <a:r>
                <a:rPr lang="en-US" sz="2400" dirty="0">
                  <a:solidFill>
                    <a:srgbClr val="FFFF00"/>
                  </a:solidFill>
                </a:rPr>
                <a:t>Nanowire</a:t>
              </a:r>
              <a:r>
                <a:rPr lang="en-US" sz="2400" dirty="0">
                  <a:solidFill>
                    <a:srgbClr val="92D050"/>
                  </a:solidFill>
                </a:rPr>
                <a:t> </a:t>
              </a:r>
              <a:r>
                <a:rPr lang="en-US" sz="2400" dirty="0">
                  <a:solidFill>
                    <a:srgbClr val="FFFF00"/>
                  </a:solidFill>
                </a:rPr>
                <a:t>based Field Effect Transistor</a:t>
              </a:r>
            </a:p>
          </p:txBody>
        </p:sp>
      </p:grpSp>
      <p:sp>
        <p:nvSpPr>
          <p:cNvPr id="289835" name="Text Box 43"/>
          <p:cNvSpPr txBox="1">
            <a:spLocks noChangeArrowheads="1"/>
          </p:cNvSpPr>
          <p:nvPr/>
        </p:nvSpPr>
        <p:spPr bwMode="auto">
          <a:xfrm>
            <a:off x="685800" y="1143000"/>
            <a:ext cx="3505200" cy="830997"/>
          </a:xfrm>
          <a:prstGeom prst="rect">
            <a:avLst/>
          </a:prstGeom>
          <a:noFill/>
          <a:ln w="9525">
            <a:noFill/>
            <a:miter lim="800000"/>
            <a:headEnd/>
            <a:tailEnd/>
          </a:ln>
          <a:effectLst/>
        </p:spPr>
        <p:txBody>
          <a:bodyPr>
            <a:spAutoFit/>
          </a:bodyPr>
          <a:lstStyle/>
          <a:p>
            <a:pPr algn="ctr">
              <a:spcBef>
                <a:spcPct val="50000"/>
              </a:spcBef>
            </a:pPr>
            <a:r>
              <a:rPr lang="en-US" sz="2400" b="0" dirty="0">
                <a:solidFill>
                  <a:srgbClr val="FFFF00"/>
                </a:solidFill>
              </a:rPr>
              <a:t>Thin film based Field Effect Transistor</a:t>
            </a:r>
          </a:p>
        </p:txBody>
      </p:sp>
      <p:grpSp>
        <p:nvGrpSpPr>
          <p:cNvPr id="3" name="Group 9"/>
          <p:cNvGrpSpPr/>
          <p:nvPr/>
        </p:nvGrpSpPr>
        <p:grpSpPr>
          <a:xfrm>
            <a:off x="0" y="23184"/>
            <a:ext cx="9126747" cy="868680"/>
            <a:chOff x="0" y="23184"/>
            <a:chExt cx="9126747" cy="868680"/>
          </a:xfrm>
        </p:grpSpPr>
        <p:pic>
          <p:nvPicPr>
            <p:cNvPr id="15" name="Picture 14"/>
            <p:cNvPicPr/>
            <p:nvPr/>
          </p:nvPicPr>
          <p:blipFill>
            <a:blip r:embed="rId3" cstate="print"/>
            <a:srcRect/>
            <a:stretch>
              <a:fillRect/>
            </a:stretch>
          </p:blipFill>
          <p:spPr bwMode="auto">
            <a:xfrm>
              <a:off x="8212347" y="23184"/>
              <a:ext cx="914400" cy="868680"/>
            </a:xfrm>
            <a:prstGeom prst="rect">
              <a:avLst/>
            </a:prstGeom>
            <a:ln>
              <a:noFill/>
            </a:ln>
            <a:effectLst>
              <a:softEdge rad="31750"/>
            </a:effectLst>
          </p:spPr>
        </p:pic>
        <p:cxnSp>
          <p:nvCxnSpPr>
            <p:cNvPr id="16" name="Straight Connector 15"/>
            <p:cNvCxnSpPr/>
            <p:nvPr/>
          </p:nvCxnSpPr>
          <p:spPr>
            <a:xfrm>
              <a:off x="0" y="838716"/>
              <a:ext cx="82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632833" name="Picture 1"/>
          <p:cNvPicPr>
            <a:picLocks noChangeAspect="1" noChangeArrowheads="1"/>
          </p:cNvPicPr>
          <p:nvPr/>
        </p:nvPicPr>
        <p:blipFill>
          <a:blip r:embed="rId4" cstate="print"/>
          <a:srcRect/>
          <a:stretch>
            <a:fillRect/>
          </a:stretch>
        </p:blipFill>
        <p:spPr bwMode="auto">
          <a:xfrm>
            <a:off x="685800" y="2133600"/>
            <a:ext cx="3019425" cy="2552700"/>
          </a:xfrm>
          <a:prstGeom prst="rect">
            <a:avLst/>
          </a:prstGeom>
          <a:noFill/>
          <a:ln w="9525">
            <a:noFill/>
            <a:miter lim="800000"/>
            <a:headEnd/>
            <a:tailEnd/>
          </a:ln>
          <a:effectLst/>
        </p:spPr>
      </p:pic>
      <p:pic>
        <p:nvPicPr>
          <p:cNvPr id="632834" name="Picture 2"/>
          <p:cNvPicPr>
            <a:picLocks noChangeAspect="1" noChangeArrowheads="1"/>
          </p:cNvPicPr>
          <p:nvPr/>
        </p:nvPicPr>
        <p:blipFill>
          <a:blip r:embed="rId5" cstate="print"/>
          <a:srcRect/>
          <a:stretch>
            <a:fillRect/>
          </a:stretch>
        </p:blipFill>
        <p:spPr bwMode="auto">
          <a:xfrm>
            <a:off x="5276850" y="2152650"/>
            <a:ext cx="3028950" cy="255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2"/>
          <p:cNvPicPr>
            <a:picLocks noChangeArrowheads="1"/>
          </p:cNvPicPr>
          <p:nvPr/>
        </p:nvPicPr>
        <p:blipFill>
          <a:blip r:embed="rId3" cstate="print"/>
          <a:srcRect/>
          <a:stretch>
            <a:fillRect/>
          </a:stretch>
        </p:blipFill>
        <p:spPr bwMode="auto">
          <a:xfrm>
            <a:off x="8234363" y="152400"/>
            <a:ext cx="774700" cy="774700"/>
          </a:xfrm>
          <a:prstGeom prst="rect">
            <a:avLst/>
          </a:prstGeom>
          <a:noFill/>
          <a:ln w="12700">
            <a:noFill/>
            <a:miter lim="800000"/>
            <a:headEnd/>
            <a:tailEnd/>
          </a:ln>
        </p:spPr>
      </p:pic>
      <p:sp>
        <p:nvSpPr>
          <p:cNvPr id="39939" name="Rectangle 4"/>
          <p:cNvSpPr>
            <a:spLocks noChangeArrowheads="1"/>
          </p:cNvSpPr>
          <p:nvPr/>
        </p:nvSpPr>
        <p:spPr bwMode="auto">
          <a:xfrm>
            <a:off x="0" y="990600"/>
            <a:ext cx="9153525" cy="314325"/>
          </a:xfrm>
          <a:prstGeom prst="rect">
            <a:avLst/>
          </a:prstGeom>
          <a:gradFill rotWithShape="0">
            <a:gsLst>
              <a:gs pos="0">
                <a:srgbClr val="0033CC"/>
              </a:gs>
              <a:gs pos="100000">
                <a:srgbClr val="001966"/>
              </a:gs>
            </a:gsLst>
            <a:path path="rect">
              <a:fillToRect r="100000" b="100000"/>
            </a:path>
          </a:gradFill>
          <a:ln w="12700">
            <a:solidFill>
              <a:schemeClr val="tx1"/>
            </a:solidFill>
            <a:miter lim="800000"/>
            <a:headEnd/>
            <a:tailEnd/>
          </a:ln>
        </p:spPr>
        <p:txBody>
          <a:bodyPr/>
          <a:lstStyle/>
          <a:p>
            <a:endParaRPr lang="en-US"/>
          </a:p>
        </p:txBody>
      </p:sp>
      <p:sp>
        <p:nvSpPr>
          <p:cNvPr id="39940" name="Rectangle 5"/>
          <p:cNvSpPr>
            <a:spLocks noChangeArrowheads="1"/>
          </p:cNvSpPr>
          <p:nvPr/>
        </p:nvSpPr>
        <p:spPr bwMode="auto">
          <a:xfrm>
            <a:off x="0" y="0"/>
            <a:ext cx="9144000" cy="6858000"/>
          </a:xfrm>
          <a:prstGeom prst="rect">
            <a:avLst/>
          </a:prstGeom>
          <a:noFill/>
          <a:ln w="12700">
            <a:solidFill>
              <a:schemeClr val="tx1"/>
            </a:solidFill>
            <a:miter lim="800000"/>
            <a:headEnd/>
            <a:tailEnd/>
          </a:ln>
        </p:spPr>
        <p:txBody>
          <a:bodyPr wrap="none" anchor="ctr"/>
          <a:lstStyle/>
          <a:p>
            <a:endParaRPr lang="en-US"/>
          </a:p>
        </p:txBody>
      </p:sp>
      <p:sp>
        <p:nvSpPr>
          <p:cNvPr id="39941" name="Text Box 7"/>
          <p:cNvSpPr txBox="1">
            <a:spLocks noChangeArrowheads="1"/>
          </p:cNvSpPr>
          <p:nvPr/>
        </p:nvSpPr>
        <p:spPr bwMode="auto">
          <a:xfrm>
            <a:off x="212725" y="1600200"/>
            <a:ext cx="8702675" cy="4984750"/>
          </a:xfrm>
          <a:prstGeom prst="rect">
            <a:avLst/>
          </a:prstGeom>
          <a:noFill/>
          <a:ln w="9525">
            <a:noFill/>
            <a:miter lim="800000"/>
            <a:headEnd/>
            <a:tailEnd/>
          </a:ln>
        </p:spPr>
        <p:txBody>
          <a:bodyPr>
            <a:spAutoFit/>
          </a:bodyPr>
          <a:lstStyle/>
          <a:p>
            <a:pPr marL="292100" indent="-292100" algn="just" eaLnBrk="0" hangingPunct="0">
              <a:tabLst>
                <a:tab pos="285750" algn="l"/>
                <a:tab pos="571500" algn="l"/>
              </a:tabLst>
            </a:pPr>
            <a:r>
              <a:rPr lang="en-US" sz="2000">
                <a:latin typeface="Times"/>
              </a:rPr>
              <a:t>•	</a:t>
            </a:r>
            <a:r>
              <a:rPr lang="en-US" sz="2400">
                <a:latin typeface="Times New Roman" pitchFamily="18" charset="0"/>
              </a:rPr>
              <a:t>In materials where strong chemical bonding is present, delocalization of valence 	electrons can be extensive.  The extent of 	delocalization can vary with the size 	of the system.</a:t>
            </a:r>
          </a:p>
          <a:p>
            <a:pPr marL="292100" indent="-292100" eaLnBrk="0" hangingPunct="0">
              <a:lnSpc>
                <a:spcPct val="70000"/>
              </a:lnSpc>
              <a:tabLst>
                <a:tab pos="285750" algn="l"/>
                <a:tab pos="571500" algn="l"/>
              </a:tabLst>
            </a:pPr>
            <a:endParaRPr lang="en-US" sz="2400">
              <a:latin typeface="Times New Roman" pitchFamily="18" charset="0"/>
            </a:endParaRPr>
          </a:p>
          <a:p>
            <a:pPr marL="292100" indent="-292100" eaLnBrk="0" hangingPunct="0">
              <a:tabLst>
                <a:tab pos="285750" algn="l"/>
                <a:tab pos="571500" algn="l"/>
              </a:tabLst>
            </a:pPr>
            <a:r>
              <a:rPr lang="en-US" sz="2400">
                <a:latin typeface="Times New Roman" pitchFamily="18" charset="0"/>
              </a:rPr>
              <a:t>•	Structure also changes with size.</a:t>
            </a:r>
          </a:p>
          <a:p>
            <a:pPr marL="292100" indent="-292100" eaLnBrk="0" hangingPunct="0">
              <a:lnSpc>
                <a:spcPct val="70000"/>
              </a:lnSpc>
              <a:tabLst>
                <a:tab pos="285750" algn="l"/>
                <a:tab pos="571500" algn="l"/>
              </a:tabLst>
            </a:pPr>
            <a:endParaRPr lang="en-US" sz="2400">
              <a:latin typeface="Times New Roman" pitchFamily="18" charset="0"/>
            </a:endParaRPr>
          </a:p>
          <a:p>
            <a:pPr marL="292100" indent="-292100" eaLnBrk="0" hangingPunct="0">
              <a:tabLst>
                <a:tab pos="285750" algn="l"/>
                <a:tab pos="571500" algn="l"/>
              </a:tabLst>
            </a:pPr>
            <a:r>
              <a:rPr lang="en-US" sz="2400">
                <a:latin typeface="Times New Roman" pitchFamily="18" charset="0"/>
              </a:rPr>
              <a:t>•	The above two changes can lead to different physical and chemical</a:t>
            </a:r>
          </a:p>
          <a:p>
            <a:pPr marL="292100" indent="-292100" eaLnBrk="0" hangingPunct="0">
              <a:tabLst>
                <a:tab pos="285750" algn="l"/>
                <a:tab pos="571500" algn="l"/>
              </a:tabLst>
            </a:pPr>
            <a:r>
              <a:rPr lang="en-US" sz="2400">
                <a:latin typeface="Times New Roman" pitchFamily="18" charset="0"/>
              </a:rPr>
              <a:t>	properties, </a:t>
            </a:r>
            <a:r>
              <a:rPr lang="en-US" sz="2400" b="1">
                <a:latin typeface="Times New Roman" pitchFamily="18" charset="0"/>
              </a:rPr>
              <a:t>depending on size</a:t>
            </a:r>
          </a:p>
          <a:p>
            <a:pPr marL="292100" indent="-292100" eaLnBrk="0" hangingPunct="0">
              <a:tabLst>
                <a:tab pos="285750" algn="l"/>
                <a:tab pos="571500" algn="l"/>
              </a:tabLst>
            </a:pPr>
            <a:endParaRPr lang="en-US" sz="2400">
              <a:latin typeface="Times New Roman" pitchFamily="18" charset="0"/>
            </a:endParaRPr>
          </a:p>
          <a:p>
            <a:pPr marL="292100" indent="-292100" eaLnBrk="0" hangingPunct="0">
              <a:tabLst>
                <a:tab pos="285750" algn="l"/>
                <a:tab pos="571500" algn="l"/>
              </a:tabLst>
            </a:pPr>
            <a:r>
              <a:rPr lang="en-US" sz="2400">
                <a:latin typeface="Times New Roman" pitchFamily="18" charset="0"/>
              </a:rPr>
              <a:t>		-	Optical properties</a:t>
            </a:r>
          </a:p>
          <a:p>
            <a:pPr marL="292100" indent="-292100" eaLnBrk="0" hangingPunct="0">
              <a:tabLst>
                <a:tab pos="285750" algn="l"/>
                <a:tab pos="571500" algn="l"/>
              </a:tabLst>
            </a:pPr>
            <a:r>
              <a:rPr lang="en-US" sz="2400">
                <a:latin typeface="Times New Roman" pitchFamily="18" charset="0"/>
              </a:rPr>
              <a:t>		-	Bandgap</a:t>
            </a:r>
          </a:p>
          <a:p>
            <a:pPr marL="292100" indent="-292100" eaLnBrk="0" hangingPunct="0">
              <a:tabLst>
                <a:tab pos="285750" algn="l"/>
                <a:tab pos="571500" algn="l"/>
              </a:tabLst>
            </a:pPr>
            <a:r>
              <a:rPr lang="en-US" sz="2400">
                <a:latin typeface="Times New Roman" pitchFamily="18" charset="0"/>
              </a:rPr>
              <a:t>		-	Melting point</a:t>
            </a:r>
          </a:p>
          <a:p>
            <a:pPr marL="292100" indent="-292100" eaLnBrk="0" hangingPunct="0">
              <a:tabLst>
                <a:tab pos="285750" algn="l"/>
                <a:tab pos="571500" algn="l"/>
              </a:tabLst>
            </a:pPr>
            <a:r>
              <a:rPr lang="en-US" sz="2400">
                <a:latin typeface="Times New Roman" pitchFamily="18" charset="0"/>
              </a:rPr>
              <a:t>		-	Specific heat</a:t>
            </a:r>
          </a:p>
          <a:p>
            <a:pPr marL="292100" indent="-292100" eaLnBrk="0" hangingPunct="0">
              <a:tabLst>
                <a:tab pos="285750" algn="l"/>
                <a:tab pos="571500" algn="l"/>
              </a:tabLst>
            </a:pPr>
            <a:r>
              <a:rPr lang="en-US" sz="2400">
                <a:latin typeface="Times New Roman" pitchFamily="18" charset="0"/>
              </a:rPr>
              <a:t>		-	Surface reactivity</a:t>
            </a:r>
            <a:endParaRPr lang="en-US" sz="2400">
              <a:latin typeface="Times"/>
            </a:endParaRPr>
          </a:p>
        </p:txBody>
      </p:sp>
      <p:sp>
        <p:nvSpPr>
          <p:cNvPr id="39942" name="Text Box 8"/>
          <p:cNvSpPr txBox="1">
            <a:spLocks noChangeArrowheads="1"/>
          </p:cNvSpPr>
          <p:nvPr/>
        </p:nvSpPr>
        <p:spPr bwMode="auto">
          <a:xfrm>
            <a:off x="228600" y="152400"/>
            <a:ext cx="8305800" cy="830997"/>
          </a:xfrm>
          <a:prstGeom prst="rect">
            <a:avLst/>
          </a:prstGeom>
          <a:noFill/>
          <a:ln w="9525">
            <a:noFill/>
            <a:miter lim="800000"/>
            <a:headEnd/>
            <a:tailEnd/>
          </a:ln>
        </p:spPr>
        <p:txBody>
          <a:bodyPr wrap="square">
            <a:spAutoFit/>
          </a:bodyPr>
          <a:lstStyle/>
          <a:p>
            <a:pPr>
              <a:spcBef>
                <a:spcPct val="50000"/>
              </a:spcBef>
            </a:pPr>
            <a:r>
              <a:rPr lang="en-US" sz="2400" b="1" dirty="0" smtClean="0">
                <a:solidFill>
                  <a:schemeClr val="folHlink"/>
                </a:solidFill>
                <a:latin typeface="Times New Roman" pitchFamily="18" charset="0"/>
              </a:rPr>
              <a:t>Importance of size dependent Properties for sensing applications  </a:t>
            </a:r>
            <a:endParaRPr lang="en-US" sz="2400" b="1" dirty="0">
              <a:solidFill>
                <a:schemeClr val="folHlink"/>
              </a:solidFill>
              <a:latin typeface="Times New Roman" pitchFamily="18" charset="0"/>
            </a:endParaRPr>
          </a:p>
        </p:txBody>
      </p:sp>
      <p:pic>
        <p:nvPicPr>
          <p:cNvPr id="39943" name="Picture 9"/>
          <p:cNvPicPr>
            <a:picLocks noChangeAspect="1" noChangeArrowheads="1"/>
          </p:cNvPicPr>
          <p:nvPr/>
        </p:nvPicPr>
        <p:blipFill>
          <a:blip r:embed="rId4" cstate="print">
            <a:lum bright="24000"/>
          </a:blip>
          <a:srcRect/>
          <a:stretch>
            <a:fillRect/>
          </a:stretch>
        </p:blipFill>
        <p:spPr bwMode="auto">
          <a:xfrm>
            <a:off x="7886700" y="-38100"/>
            <a:ext cx="13843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685800" y="-152400"/>
            <a:ext cx="77724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200" b="1" dirty="0" smtClean="0">
                <a:ln/>
                <a:solidFill>
                  <a:schemeClr val="accent3"/>
                </a:solidFill>
                <a:latin typeface="Rockwell" pitchFamily="18" charset="0"/>
              </a:rPr>
              <a:t>Why Nano-Sensor ?</a:t>
            </a:r>
          </a:p>
        </p:txBody>
      </p:sp>
      <p:graphicFrame>
        <p:nvGraphicFramePr>
          <p:cNvPr id="7" name="Diagram 6"/>
          <p:cNvGraphicFramePr/>
          <p:nvPr/>
        </p:nvGraphicFramePr>
        <p:xfrm>
          <a:off x="1219200" y="1143000"/>
          <a:ext cx="6858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9"/>
          <p:cNvGrpSpPr/>
          <p:nvPr/>
        </p:nvGrpSpPr>
        <p:grpSpPr>
          <a:xfrm>
            <a:off x="0" y="23184"/>
            <a:ext cx="9126747" cy="868680"/>
            <a:chOff x="0" y="23184"/>
            <a:chExt cx="9126747" cy="868680"/>
          </a:xfrm>
        </p:grpSpPr>
        <p:pic>
          <p:nvPicPr>
            <p:cNvPr id="9" name="Picture 8"/>
            <p:cNvPicPr/>
            <p:nvPr/>
          </p:nvPicPr>
          <p:blipFill>
            <a:blip r:embed="rId8" cstate="print"/>
            <a:srcRect/>
            <a:stretch>
              <a:fillRect/>
            </a:stretch>
          </p:blipFill>
          <p:spPr bwMode="auto">
            <a:xfrm>
              <a:off x="8212347" y="23184"/>
              <a:ext cx="914400" cy="868680"/>
            </a:xfrm>
            <a:prstGeom prst="rect">
              <a:avLst/>
            </a:prstGeom>
            <a:ln>
              <a:noFill/>
            </a:ln>
            <a:effectLst>
              <a:softEdge rad="31750"/>
            </a:effectLst>
          </p:spPr>
        </p:pic>
        <p:cxnSp>
          <p:nvCxnSpPr>
            <p:cNvPr id="10" name="Straight Connector 9"/>
            <p:cNvCxnSpPr/>
            <p:nvPr/>
          </p:nvCxnSpPr>
          <p:spPr>
            <a:xfrm>
              <a:off x="0" y="838716"/>
              <a:ext cx="82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 name="Group 10"/>
          <p:cNvGrpSpPr/>
          <p:nvPr/>
        </p:nvGrpSpPr>
        <p:grpSpPr>
          <a:xfrm>
            <a:off x="1524000" y="2999259"/>
            <a:ext cx="1981199" cy="1344141"/>
            <a:chOff x="1233036" y="761344"/>
            <a:chExt cx="1344141" cy="1344141"/>
          </a:xfrm>
          <a:scene3d>
            <a:camera prst="orthographicFront"/>
            <a:lightRig rig="flat" dir="t"/>
          </a:scene3d>
        </p:grpSpPr>
        <p:sp>
          <p:nvSpPr>
            <p:cNvPr id="12" name="Oval 11"/>
            <p:cNvSpPr/>
            <p:nvPr/>
          </p:nvSpPr>
          <p:spPr>
            <a:xfrm>
              <a:off x="1233036" y="761344"/>
              <a:ext cx="1344141" cy="1344141"/>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3" name="Oval 4"/>
            <p:cNvSpPr/>
            <p:nvPr/>
          </p:nvSpPr>
          <p:spPr>
            <a:xfrm>
              <a:off x="1429881" y="958189"/>
              <a:ext cx="950451" cy="950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dirty="0" smtClean="0">
                  <a:solidFill>
                    <a:schemeClr val="bg1"/>
                  </a:solidFill>
                  <a:latin typeface="Rockwell" pitchFamily="18" charset="0"/>
                </a:rPr>
                <a:t>Low Power   consumption</a:t>
              </a:r>
              <a:endParaRPr lang="en-IN" sz="1600" b="1" kern="1200" dirty="0">
                <a:solidFill>
                  <a:schemeClr val="bg1"/>
                </a:solidFill>
                <a:latin typeface="Rockwell" pitchFamily="18" charset="0"/>
              </a:endParaRPr>
            </a:p>
          </p:txBody>
        </p:sp>
      </p:grpSp>
      <p:grpSp>
        <p:nvGrpSpPr>
          <p:cNvPr id="4" name="Group 13"/>
          <p:cNvGrpSpPr/>
          <p:nvPr/>
        </p:nvGrpSpPr>
        <p:grpSpPr>
          <a:xfrm rot="19006998">
            <a:off x="3526484" y="3487854"/>
            <a:ext cx="523439" cy="492058"/>
            <a:chOff x="2514962" y="1606933"/>
            <a:chExt cx="507786" cy="553945"/>
          </a:xfrm>
          <a:scene3d>
            <a:camera prst="orthographicFront"/>
            <a:lightRig rig="flat" dir="t"/>
          </a:scene3d>
        </p:grpSpPr>
        <p:sp>
          <p:nvSpPr>
            <p:cNvPr id="15" name="Right Arrow 14"/>
            <p:cNvSpPr/>
            <p:nvPr/>
          </p:nvSpPr>
          <p:spPr>
            <a:xfrm rot="13712328">
              <a:off x="2491882" y="1630013"/>
              <a:ext cx="553945" cy="507786"/>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6" name="Right Arrow 4"/>
            <p:cNvSpPr/>
            <p:nvPr/>
          </p:nvSpPr>
          <p:spPr>
            <a:xfrm rot="24512328">
              <a:off x="2618482" y="1788651"/>
              <a:ext cx="401609" cy="30467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N" sz="1400" kern="120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533400" y="152400"/>
            <a:ext cx="8382000" cy="584775"/>
          </a:xfrm>
          <a:prstGeom prst="rect">
            <a:avLst/>
          </a:prstGeom>
          <a:noFill/>
          <a:ln w="9525">
            <a:noFill/>
            <a:miter lim="800000"/>
            <a:headEnd/>
            <a:tailEnd/>
          </a:ln>
          <a:effectLst/>
        </p:spPr>
        <p:txBody>
          <a:bodyPr wrap="square">
            <a:spAutoFit/>
          </a:bodyPr>
          <a:lstStyle/>
          <a:p>
            <a:pPr algn="ctr">
              <a:spcBef>
                <a:spcPct val="50000"/>
              </a:spcBef>
              <a:buClr>
                <a:srgbClr val="FFFF99"/>
              </a:buClr>
              <a:buSzPct val="110000"/>
              <a:buFont typeface="Wingdings" pitchFamily="2" charset="2"/>
              <a:buNone/>
            </a:pPr>
            <a:r>
              <a:rPr lang="en-US" sz="3200" dirty="0" smtClean="0">
                <a:solidFill>
                  <a:srgbClr val="00FF00"/>
                </a:solidFill>
                <a:latin typeface="Times New Roman" pitchFamily="18" charset="0"/>
                <a:cs typeface="Times New Roman" pitchFamily="18" charset="0"/>
              </a:rPr>
              <a:t>Promising   Sensing Materials  </a:t>
            </a:r>
            <a:endParaRPr lang="en-US" sz="2400" dirty="0">
              <a:solidFill>
                <a:srgbClr val="0000FF"/>
              </a:solidFill>
            </a:endParaRPr>
          </a:p>
        </p:txBody>
      </p:sp>
      <p:graphicFrame>
        <p:nvGraphicFramePr>
          <p:cNvPr id="7" name="Diagram 6"/>
          <p:cNvGraphicFramePr/>
          <p:nvPr/>
        </p:nvGraphicFramePr>
        <p:xfrm>
          <a:off x="609600" y="152400"/>
          <a:ext cx="7543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04800" y="5791200"/>
            <a:ext cx="8839200" cy="1107996"/>
          </a:xfrm>
          <a:prstGeom prst="rect">
            <a:avLst/>
          </a:prstGeom>
          <a:noFill/>
        </p:spPr>
        <p:txBody>
          <a:bodyPr wrap="square" rtlCol="0">
            <a:spAutoFit/>
          </a:bodyPr>
          <a:lstStyle/>
          <a:p>
            <a:r>
              <a:rPr lang="en-US" sz="2400" b="1" i="1" dirty="0" smtClean="0">
                <a:solidFill>
                  <a:srgbClr val="00FFFF"/>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However, SELECTIVITY</a:t>
            </a:r>
            <a:r>
              <a:rPr lang="en-US" sz="2400" b="1" dirty="0" smtClean="0">
                <a:solidFill>
                  <a:srgbClr val="00FFFF"/>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 </a:t>
            </a:r>
            <a:r>
              <a:rPr lang="en-US" sz="2400" b="1" dirty="0" smtClean="0">
                <a:solidFill>
                  <a:srgbClr val="00FFFF"/>
                </a:solidFill>
                <a:latin typeface="Times New Roman" pitchFamily="18" charset="0"/>
                <a:ea typeface="Arial Unicode MS" pitchFamily="34" charset="-128"/>
                <a:cs typeface="Times New Roman" pitchFamily="18" charset="0"/>
              </a:rPr>
              <a:t>altogether</a:t>
            </a:r>
            <a:r>
              <a:rPr lang="en-US" sz="2400" b="1" dirty="0" smtClean="0">
                <a:solidFill>
                  <a:srgbClr val="00FFFF"/>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 </a:t>
            </a:r>
            <a:r>
              <a:rPr lang="en-US" sz="2400" b="1" dirty="0" smtClean="0">
                <a:solidFill>
                  <a:srgbClr val="00FFFF"/>
                </a:solidFill>
                <a:latin typeface="Times New Roman" pitchFamily="18" charset="0"/>
                <a:ea typeface="Arial Unicode MS" pitchFamily="34" charset="-128"/>
                <a:cs typeface="Times New Roman" pitchFamily="18" charset="0"/>
              </a:rPr>
              <a:t>has remained an unresolved and yet most challenging mystery for gas sensors. </a:t>
            </a:r>
          </a:p>
          <a:p>
            <a:endParaRPr lang="en-IN" dirty="0"/>
          </a:p>
        </p:txBody>
      </p:sp>
      <p:grpSp>
        <p:nvGrpSpPr>
          <p:cNvPr id="2" name="Group 4"/>
          <p:cNvGrpSpPr/>
          <p:nvPr/>
        </p:nvGrpSpPr>
        <p:grpSpPr>
          <a:xfrm>
            <a:off x="7620" y="15240"/>
            <a:ext cx="9075420" cy="838200"/>
            <a:chOff x="22860" y="45720"/>
            <a:chExt cx="9075420" cy="838200"/>
          </a:xfrm>
        </p:grpSpPr>
        <p:pic>
          <p:nvPicPr>
            <p:cNvPr id="8" name="Picture 14" descr="unilogo"/>
            <p:cNvPicPr>
              <a:picLocks noChangeAspect="1" noChangeArrowheads="1"/>
            </p:cNvPicPr>
            <p:nvPr/>
          </p:nvPicPr>
          <p:blipFill>
            <a:blip r:embed="rId7" cstate="print"/>
            <a:srcRect/>
            <a:stretch>
              <a:fillRect/>
            </a:stretch>
          </p:blipFill>
          <p:spPr bwMode="auto">
            <a:xfrm>
              <a:off x="22860" y="45720"/>
              <a:ext cx="864394" cy="838200"/>
            </a:xfrm>
            <a:prstGeom prst="rect">
              <a:avLst/>
            </a:prstGeom>
            <a:ln>
              <a:noFill/>
            </a:ln>
            <a:effectLst>
              <a:softEdge rad="112500"/>
            </a:effectLst>
          </p:spPr>
        </p:pic>
        <p:sp>
          <p:nvSpPr>
            <p:cNvPr id="9" name="Rectangle 8"/>
            <p:cNvSpPr/>
            <p:nvPr/>
          </p:nvSpPr>
          <p:spPr>
            <a:xfrm>
              <a:off x="106680" y="883920"/>
              <a:ext cx="8991600" cy="0"/>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8458200" cy="1143000"/>
          </a:xfrm>
        </p:spPr>
        <p:txBody>
          <a:bodyPr/>
          <a:lstStyle/>
          <a:p>
            <a:pPr eaLnBrk="1" hangingPunct="1"/>
            <a:r>
              <a:rPr lang="en-US" sz="3200" b="1" u="sng" dirty="0" smtClean="0">
                <a:solidFill>
                  <a:srgbClr val="0070C0"/>
                </a:solidFill>
              </a:rPr>
              <a:t>Carbon Nanotubes</a:t>
            </a:r>
          </a:p>
        </p:txBody>
      </p:sp>
      <p:sp>
        <p:nvSpPr>
          <p:cNvPr id="73731" name="Rectangle 3"/>
          <p:cNvSpPr>
            <a:spLocks noGrp="1" noChangeArrowheads="1"/>
          </p:cNvSpPr>
          <p:nvPr>
            <p:ph type="body" idx="1"/>
          </p:nvPr>
        </p:nvSpPr>
        <p:spPr>
          <a:xfrm>
            <a:off x="685800" y="1143000"/>
            <a:ext cx="7772400" cy="4114800"/>
          </a:xfrm>
        </p:spPr>
        <p:txBody>
          <a:bodyPr/>
          <a:lstStyle/>
          <a:p>
            <a:pPr eaLnBrk="1" hangingPunct="1"/>
            <a:r>
              <a:rPr lang="en-US" sz="2400" smtClean="0"/>
              <a:t>Discovered in 1991 by Iijima</a:t>
            </a:r>
          </a:p>
          <a:p>
            <a:pPr eaLnBrk="1" hangingPunct="1"/>
            <a:r>
              <a:rPr lang="en-US" sz="2400" smtClean="0"/>
              <a:t>Unique material properties</a:t>
            </a:r>
          </a:p>
          <a:p>
            <a:pPr eaLnBrk="1" hangingPunct="1"/>
            <a:r>
              <a:rPr lang="en-US" sz="2400" smtClean="0"/>
              <a:t>Nearly one-dimensional structures</a:t>
            </a:r>
          </a:p>
          <a:p>
            <a:pPr eaLnBrk="1" hangingPunct="1"/>
            <a:r>
              <a:rPr lang="en-US" sz="2400" smtClean="0"/>
              <a:t>Single- and multi-walled</a:t>
            </a:r>
          </a:p>
        </p:txBody>
      </p:sp>
      <p:pic>
        <p:nvPicPr>
          <p:cNvPr id="73732" name="Picture 4" descr="swnt"/>
          <p:cNvPicPr>
            <a:picLocks noChangeAspect="1" noChangeArrowheads="1"/>
          </p:cNvPicPr>
          <p:nvPr/>
        </p:nvPicPr>
        <p:blipFill>
          <a:blip r:embed="rId2" cstate="print"/>
          <a:srcRect/>
          <a:stretch>
            <a:fillRect/>
          </a:stretch>
        </p:blipFill>
        <p:spPr bwMode="auto">
          <a:xfrm>
            <a:off x="0" y="3600450"/>
            <a:ext cx="2182813" cy="3257550"/>
          </a:xfrm>
          <a:prstGeom prst="rect">
            <a:avLst/>
          </a:prstGeom>
          <a:noFill/>
          <a:ln w="9525">
            <a:noFill/>
            <a:miter lim="800000"/>
            <a:headEnd/>
            <a:tailEnd/>
          </a:ln>
        </p:spPr>
      </p:pic>
      <p:pic>
        <p:nvPicPr>
          <p:cNvPr id="73733" name="Picture 5" descr="zettl3"/>
          <p:cNvPicPr>
            <a:picLocks noChangeAspect="1" noChangeArrowheads="1"/>
          </p:cNvPicPr>
          <p:nvPr/>
        </p:nvPicPr>
        <p:blipFill>
          <a:blip r:embed="rId3" cstate="print"/>
          <a:srcRect/>
          <a:stretch>
            <a:fillRect/>
          </a:stretch>
        </p:blipFill>
        <p:spPr bwMode="auto">
          <a:xfrm>
            <a:off x="6559550" y="3429000"/>
            <a:ext cx="2584450" cy="3429000"/>
          </a:xfrm>
          <a:prstGeom prst="rect">
            <a:avLst/>
          </a:prstGeom>
          <a:noFill/>
          <a:ln w="9525">
            <a:noFill/>
            <a:miter lim="800000"/>
            <a:headEnd/>
            <a:tailEnd/>
          </a:ln>
        </p:spPr>
      </p:pic>
      <p:pic>
        <p:nvPicPr>
          <p:cNvPr id="73734" name="Picture 6" descr="noid_multi"/>
          <p:cNvPicPr>
            <a:picLocks noChangeAspect="1" noChangeArrowheads="1"/>
          </p:cNvPicPr>
          <p:nvPr/>
        </p:nvPicPr>
        <p:blipFill>
          <a:blip r:embed="rId4" cstate="print"/>
          <a:srcRect/>
          <a:stretch>
            <a:fillRect/>
          </a:stretch>
        </p:blipFill>
        <p:spPr bwMode="auto">
          <a:xfrm>
            <a:off x="3200400" y="3429000"/>
            <a:ext cx="2743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10-10"/>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4755" name="Text Box 3"/>
          <p:cNvSpPr txBox="1">
            <a:spLocks noChangeArrowheads="1"/>
          </p:cNvSpPr>
          <p:nvPr/>
        </p:nvSpPr>
        <p:spPr bwMode="auto">
          <a:xfrm>
            <a:off x="-3886200" y="2286000"/>
            <a:ext cx="6400800" cy="579438"/>
          </a:xfrm>
          <a:prstGeom prst="rect">
            <a:avLst/>
          </a:prstGeom>
          <a:noFill/>
          <a:ln w="9525">
            <a:noFill/>
            <a:miter lim="800000"/>
            <a:headEnd/>
            <a:tailEnd/>
          </a:ln>
        </p:spPr>
        <p:txBody>
          <a:bodyPr>
            <a:spAutoFit/>
          </a:bodyPr>
          <a:lstStyle/>
          <a:p>
            <a:pPr>
              <a:spcBef>
                <a:spcPct val="50000"/>
              </a:spcBef>
            </a:pPr>
            <a:endParaRPr lang="en-US"/>
          </a:p>
        </p:txBody>
      </p:sp>
      <p:sp>
        <p:nvSpPr>
          <p:cNvPr id="74756" name="Text Box 4"/>
          <p:cNvSpPr txBox="1">
            <a:spLocks noChangeArrowheads="1"/>
          </p:cNvSpPr>
          <p:nvPr/>
        </p:nvSpPr>
        <p:spPr bwMode="auto">
          <a:xfrm>
            <a:off x="1219200" y="0"/>
            <a:ext cx="6934200" cy="1066800"/>
          </a:xfrm>
          <a:prstGeom prst="rect">
            <a:avLst/>
          </a:prstGeom>
          <a:noFill/>
          <a:ln w="9525">
            <a:noFill/>
            <a:miter lim="800000"/>
            <a:headEnd/>
            <a:tailEnd/>
          </a:ln>
        </p:spPr>
        <p:txBody>
          <a:bodyPr>
            <a:spAutoFit/>
          </a:bodyPr>
          <a:lstStyle/>
          <a:p>
            <a:pPr algn="ctr">
              <a:spcBef>
                <a:spcPct val="50000"/>
              </a:spcBef>
            </a:pPr>
            <a:r>
              <a:rPr lang="en-US" b="1">
                <a:latin typeface="Tahoma" pitchFamily="34" charset="0"/>
              </a:rPr>
              <a:t>Rolling - up of Graphene Sheet           ( Zig Zag Structure)</a:t>
            </a:r>
          </a:p>
        </p:txBody>
      </p:sp>
      <p:sp>
        <p:nvSpPr>
          <p:cNvPr id="5" name="TextBox 4"/>
          <p:cNvSpPr txBox="1"/>
          <p:nvPr/>
        </p:nvSpPr>
        <p:spPr>
          <a:xfrm>
            <a:off x="1524000" y="457200"/>
            <a:ext cx="5943600" cy="523220"/>
          </a:xfrm>
          <a:prstGeom prst="rect">
            <a:avLst/>
          </a:prstGeom>
          <a:noFill/>
        </p:spPr>
        <p:txBody>
          <a:bodyPr wrap="square" rtlCol="0">
            <a:spAutoFit/>
          </a:bodyPr>
          <a:lstStyle/>
          <a:p>
            <a:pPr algn="ctr"/>
            <a:r>
              <a:rPr lang="en-US" sz="2800" b="1" dirty="0" smtClean="0">
                <a:solidFill>
                  <a:schemeClr val="bg1"/>
                </a:solidFill>
              </a:rPr>
              <a:t>Single walled Carbon Nanotubes </a:t>
            </a:r>
            <a:endParaRPr lang="en-IN"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mwnt"/>
          <p:cNvPicPr>
            <a:picLocks noChangeAspect="1" noChangeArrowheads="1" noCrop="1"/>
          </p:cNvPicPr>
          <p:nvPr/>
        </p:nvPicPr>
        <p:blipFill>
          <a:blip r:embed="rId2" cstate="print"/>
          <a:srcRect/>
          <a:stretch>
            <a:fillRect/>
          </a:stretch>
        </p:blipFill>
        <p:spPr bwMode="auto">
          <a:xfrm>
            <a:off x="762000" y="533400"/>
            <a:ext cx="7848600" cy="5673725"/>
          </a:xfrm>
          <a:prstGeom prst="rect">
            <a:avLst/>
          </a:prstGeom>
          <a:noFill/>
          <a:ln w="9525">
            <a:noFill/>
            <a:miter lim="800000"/>
            <a:headEnd/>
            <a:tailEnd/>
          </a:ln>
        </p:spPr>
      </p:pic>
      <p:sp>
        <p:nvSpPr>
          <p:cNvPr id="75779" name="Text Box 3"/>
          <p:cNvSpPr txBox="1">
            <a:spLocks noChangeArrowheads="1"/>
          </p:cNvSpPr>
          <p:nvPr/>
        </p:nvSpPr>
        <p:spPr bwMode="auto">
          <a:xfrm>
            <a:off x="0" y="102576"/>
            <a:ext cx="9144000" cy="430824"/>
          </a:xfrm>
          <a:prstGeom prst="rect">
            <a:avLst/>
          </a:prstGeom>
          <a:noFill/>
          <a:ln w="9525">
            <a:noFill/>
            <a:miter lim="800000"/>
            <a:headEnd/>
            <a:tailEnd/>
          </a:ln>
        </p:spPr>
        <p:txBody>
          <a:bodyPr>
            <a:spAutoFit/>
          </a:bodyPr>
          <a:lstStyle/>
          <a:p>
            <a:pPr algn="ctr">
              <a:lnSpc>
                <a:spcPct val="75000"/>
              </a:lnSpc>
              <a:spcBef>
                <a:spcPct val="5000"/>
              </a:spcBef>
            </a:pPr>
            <a:r>
              <a:rPr lang="en-US" sz="2800" b="1" dirty="0">
                <a:solidFill>
                  <a:schemeClr val="bg1"/>
                </a:solidFill>
                <a:latin typeface="Book Antiqua" pitchFamily="18" charset="0"/>
              </a:rPr>
              <a:t>Multi </a:t>
            </a:r>
            <a:r>
              <a:rPr lang="en-US" sz="2800" b="1" dirty="0" smtClean="0">
                <a:solidFill>
                  <a:schemeClr val="bg1"/>
                </a:solidFill>
                <a:latin typeface="Book Antiqua" pitchFamily="18" charset="0"/>
              </a:rPr>
              <a:t>walled </a:t>
            </a:r>
            <a:r>
              <a:rPr lang="en-US" sz="2800" b="1" dirty="0">
                <a:solidFill>
                  <a:schemeClr val="bg1"/>
                </a:solidFill>
                <a:latin typeface="Book Antiqua" pitchFamily="18" charset="0"/>
              </a:rPr>
              <a:t>Carbon Nanotube </a:t>
            </a:r>
            <a:r>
              <a:rPr lang="en-US" b="1" dirty="0">
                <a:solidFill>
                  <a:schemeClr val="bg1"/>
                </a:solidFill>
                <a:latin typeface="Tahoma" pitchFamily="34" charset="0"/>
              </a:rPr>
              <a:t>         </a:t>
            </a:r>
          </a:p>
        </p:txBody>
      </p:sp>
      <p:sp>
        <p:nvSpPr>
          <p:cNvPr id="75780" name="Text Box 4"/>
          <p:cNvSpPr txBox="1">
            <a:spLocks noChangeArrowheads="1"/>
          </p:cNvSpPr>
          <p:nvPr/>
        </p:nvSpPr>
        <p:spPr bwMode="auto">
          <a:xfrm>
            <a:off x="0" y="6056313"/>
            <a:ext cx="9144000" cy="801687"/>
          </a:xfrm>
          <a:prstGeom prst="rect">
            <a:avLst/>
          </a:prstGeom>
          <a:noFill/>
          <a:ln w="9525">
            <a:noFill/>
            <a:miter lim="800000"/>
            <a:headEnd/>
            <a:tailEnd/>
          </a:ln>
        </p:spPr>
        <p:txBody>
          <a:bodyPr>
            <a:spAutoFit/>
          </a:bodyPr>
          <a:lstStyle/>
          <a:p>
            <a:pPr algn="ctr">
              <a:lnSpc>
                <a:spcPct val="75000"/>
              </a:lnSpc>
              <a:spcBef>
                <a:spcPct val="5000"/>
              </a:spcBef>
            </a:pPr>
            <a:r>
              <a:rPr lang="en-US" sz="2800" b="1">
                <a:latin typeface="Book Antiqua" pitchFamily="18" charset="0"/>
              </a:rPr>
              <a:t> </a:t>
            </a:r>
          </a:p>
          <a:p>
            <a:pPr algn="ctr">
              <a:lnSpc>
                <a:spcPct val="75000"/>
              </a:lnSpc>
              <a:spcBef>
                <a:spcPct val="5000"/>
              </a:spcBef>
            </a:pPr>
            <a:r>
              <a:rPr lang="en-US" sz="2800" b="1">
                <a:latin typeface="Book Antiqua" pitchFamily="18" charset="0"/>
              </a:rPr>
              <a:t>Three graphene sheets stacked co-axially</a:t>
            </a:r>
            <a:r>
              <a:rPr lang="en-US" b="1">
                <a:latin typeface="Tahoma"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8229600" y="152400"/>
            <a:ext cx="762000" cy="762000"/>
          </a:xfrm>
          <a:prstGeom prst="rect">
            <a:avLst/>
          </a:prstGeom>
          <a:noFill/>
          <a:ln w="9525">
            <a:noFill/>
            <a:miter lim="800000"/>
            <a:headEnd/>
            <a:tailEnd/>
          </a:ln>
        </p:spPr>
      </p:pic>
      <p:sp>
        <p:nvSpPr>
          <p:cNvPr id="76803" name="Rectangle 3"/>
          <p:cNvSpPr>
            <a:spLocks noChangeArrowheads="1"/>
          </p:cNvSpPr>
          <p:nvPr/>
        </p:nvSpPr>
        <p:spPr bwMode="auto">
          <a:xfrm>
            <a:off x="0" y="1066800"/>
            <a:ext cx="9144000" cy="304800"/>
          </a:xfrm>
          <a:prstGeom prst="rect">
            <a:avLst/>
          </a:prstGeom>
          <a:gradFill rotWithShape="0">
            <a:gsLst>
              <a:gs pos="0">
                <a:srgbClr val="0033CC"/>
              </a:gs>
              <a:gs pos="100000">
                <a:srgbClr val="00185E"/>
              </a:gs>
            </a:gsLst>
            <a:path path="rect">
              <a:fillToRect r="100000" b="100000"/>
            </a:path>
          </a:gradFill>
          <a:ln w="9525">
            <a:solidFill>
              <a:schemeClr val="tx1"/>
            </a:solidFill>
            <a:miter lim="800000"/>
            <a:headEnd/>
            <a:tailEnd/>
          </a:ln>
        </p:spPr>
        <p:txBody>
          <a:bodyPr wrap="none" anchor="ctr"/>
          <a:lstStyle/>
          <a:p>
            <a:endParaRPr lang="en-US"/>
          </a:p>
        </p:txBody>
      </p:sp>
      <p:sp>
        <p:nvSpPr>
          <p:cNvPr id="76804" name="Rectangle 4"/>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US"/>
          </a:p>
        </p:txBody>
      </p:sp>
      <p:sp>
        <p:nvSpPr>
          <p:cNvPr id="778245" name="Text Box 5"/>
          <p:cNvSpPr txBox="1">
            <a:spLocks noChangeArrowheads="1"/>
          </p:cNvSpPr>
          <p:nvPr/>
        </p:nvSpPr>
        <p:spPr bwMode="auto">
          <a:xfrm>
            <a:off x="228600" y="1447800"/>
            <a:ext cx="8763000" cy="822325"/>
          </a:xfrm>
          <a:prstGeom prst="rect">
            <a:avLst/>
          </a:prstGeom>
          <a:noFill/>
          <a:ln w="9525">
            <a:noFill/>
            <a:miter lim="800000"/>
            <a:headEnd/>
            <a:tailEnd/>
          </a:ln>
        </p:spPr>
        <p:txBody>
          <a:bodyPr>
            <a:spAutoFit/>
          </a:bodyPr>
          <a:lstStyle/>
          <a:p>
            <a:pPr eaLnBrk="0" hangingPunct="0">
              <a:tabLst>
                <a:tab pos="282575" algn="l"/>
              </a:tabLst>
            </a:pPr>
            <a:r>
              <a:rPr lang="en-US" sz="2400">
                <a:latin typeface="Times"/>
              </a:rPr>
              <a:t>•	CNT is extraordinarily strong: 100 times stronger than steel, but 		weighs only 1/6th.</a:t>
            </a:r>
          </a:p>
        </p:txBody>
      </p:sp>
      <p:sp>
        <p:nvSpPr>
          <p:cNvPr id="778246" name="Text Box 6"/>
          <p:cNvSpPr txBox="1">
            <a:spLocks noChangeArrowheads="1"/>
          </p:cNvSpPr>
          <p:nvPr/>
        </p:nvSpPr>
        <p:spPr bwMode="auto">
          <a:xfrm>
            <a:off x="228600" y="2514600"/>
            <a:ext cx="4681538" cy="1187450"/>
          </a:xfrm>
          <a:prstGeom prst="rect">
            <a:avLst/>
          </a:prstGeom>
          <a:noFill/>
          <a:ln w="9525">
            <a:noFill/>
            <a:miter lim="800000"/>
            <a:headEnd/>
            <a:tailEnd/>
          </a:ln>
        </p:spPr>
        <p:txBody>
          <a:bodyPr wrap="none">
            <a:spAutoFit/>
          </a:bodyPr>
          <a:lstStyle/>
          <a:p>
            <a:pPr eaLnBrk="0" hangingPunct="0">
              <a:tabLst>
                <a:tab pos="282575" algn="l"/>
              </a:tabLst>
            </a:pPr>
            <a:r>
              <a:rPr lang="en-US" sz="2400">
                <a:latin typeface="Times"/>
              </a:rPr>
              <a:t>•	CNT can be metallic (like metals) </a:t>
            </a:r>
          </a:p>
          <a:p>
            <a:pPr eaLnBrk="0" hangingPunct="0">
              <a:tabLst>
                <a:tab pos="282575" algn="l"/>
              </a:tabLst>
            </a:pPr>
            <a:r>
              <a:rPr lang="en-US" sz="2400">
                <a:latin typeface="Times"/>
              </a:rPr>
              <a:t>	or semiconducting (like silicon in </a:t>
            </a:r>
          </a:p>
          <a:p>
            <a:pPr eaLnBrk="0" hangingPunct="0">
              <a:tabLst>
                <a:tab pos="282575" algn="l"/>
              </a:tabLst>
            </a:pPr>
            <a:r>
              <a:rPr lang="en-US" sz="2400">
                <a:latin typeface="Times"/>
              </a:rPr>
              <a:t>	the computer chip).</a:t>
            </a:r>
          </a:p>
        </p:txBody>
      </p:sp>
      <p:grpSp>
        <p:nvGrpSpPr>
          <p:cNvPr id="2" name="Group 7"/>
          <p:cNvGrpSpPr>
            <a:grpSpLocks/>
          </p:cNvGrpSpPr>
          <p:nvPr/>
        </p:nvGrpSpPr>
        <p:grpSpPr bwMode="auto">
          <a:xfrm>
            <a:off x="228600" y="2209800"/>
            <a:ext cx="8526463" cy="4375150"/>
            <a:chOff x="144" y="1392"/>
            <a:chExt cx="5371" cy="2756"/>
          </a:xfrm>
        </p:grpSpPr>
        <p:grpSp>
          <p:nvGrpSpPr>
            <p:cNvPr id="3" name="Group 8"/>
            <p:cNvGrpSpPr>
              <a:grpSpLocks/>
            </p:cNvGrpSpPr>
            <p:nvPr/>
          </p:nvGrpSpPr>
          <p:grpSpPr bwMode="auto">
            <a:xfrm>
              <a:off x="3312" y="1392"/>
              <a:ext cx="2203" cy="2756"/>
              <a:chOff x="3840" y="2064"/>
              <a:chExt cx="1746" cy="2184"/>
            </a:xfrm>
          </p:grpSpPr>
          <p:grpSp>
            <p:nvGrpSpPr>
              <p:cNvPr id="4" name="Group 9"/>
              <p:cNvGrpSpPr>
                <a:grpSpLocks/>
              </p:cNvGrpSpPr>
              <p:nvPr/>
            </p:nvGrpSpPr>
            <p:grpSpPr bwMode="auto">
              <a:xfrm>
                <a:off x="3840" y="2064"/>
                <a:ext cx="1746" cy="2016"/>
                <a:chOff x="3504" y="2044"/>
                <a:chExt cx="1920" cy="2217"/>
              </a:xfrm>
            </p:grpSpPr>
            <p:pic>
              <p:nvPicPr>
                <p:cNvPr id="778250" name="Picture 10" descr="halftime"/>
                <p:cNvPicPr>
                  <a:picLocks noChangeAspect="1" noChangeArrowheads="1"/>
                </p:cNvPicPr>
                <p:nvPr/>
              </p:nvPicPr>
              <p:blipFill>
                <a:blip r:embed="rId4" cstate="print"/>
                <a:srcRect/>
                <a:stretch>
                  <a:fillRect/>
                </a:stretch>
              </p:blipFill>
              <p:spPr bwMode="auto">
                <a:xfrm>
                  <a:off x="3504" y="2044"/>
                  <a:ext cx="1920" cy="1268"/>
                </a:xfrm>
                <a:prstGeom prst="rect">
                  <a:avLst/>
                </a:prstGeom>
                <a:noFill/>
                <a:effectLst>
                  <a:outerShdw dist="107763" dir="13500000" algn="ctr" rotWithShape="0">
                    <a:srgbClr val="808080"/>
                  </a:outerShdw>
                </a:effectLst>
              </p:spPr>
            </p:pic>
            <p:pic>
              <p:nvPicPr>
                <p:cNvPr id="76816" name="Picture 11" descr="swcnt"/>
                <p:cNvPicPr>
                  <a:picLocks noChangeAspect="1" noChangeArrowheads="1"/>
                </p:cNvPicPr>
                <p:nvPr/>
              </p:nvPicPr>
              <p:blipFill>
                <a:blip r:embed="rId5" cstate="print"/>
                <a:srcRect/>
                <a:stretch>
                  <a:fillRect/>
                </a:stretch>
              </p:blipFill>
              <p:spPr bwMode="auto">
                <a:xfrm>
                  <a:off x="3936" y="3504"/>
                  <a:ext cx="1056" cy="757"/>
                </a:xfrm>
                <a:prstGeom prst="rect">
                  <a:avLst/>
                </a:prstGeom>
                <a:noFill/>
                <a:ln w="9525">
                  <a:noFill/>
                  <a:miter lim="800000"/>
                  <a:headEnd/>
                  <a:tailEnd/>
                </a:ln>
              </p:spPr>
            </p:pic>
            <p:sp>
              <p:nvSpPr>
                <p:cNvPr id="76817" name="AutoShape 12"/>
                <p:cNvSpPr>
                  <a:spLocks noChangeArrowheads="1"/>
                </p:cNvSpPr>
                <p:nvPr/>
              </p:nvSpPr>
              <p:spPr bwMode="auto">
                <a:xfrm>
                  <a:off x="4272" y="3120"/>
                  <a:ext cx="288" cy="480"/>
                </a:xfrm>
                <a:prstGeom prst="upArrow">
                  <a:avLst>
                    <a:gd name="adj1" fmla="val 50000"/>
                    <a:gd name="adj2" fmla="val 41667"/>
                  </a:avLst>
                </a:prstGeom>
                <a:gradFill rotWithShape="0">
                  <a:gsLst>
                    <a:gs pos="0">
                      <a:srgbClr val="0080FF"/>
                    </a:gs>
                    <a:gs pos="100000">
                      <a:srgbClr val="FFFF00"/>
                    </a:gs>
                  </a:gsLst>
                  <a:lin ang="5400000" scaled="1"/>
                </a:gradFill>
                <a:ln w="9525">
                  <a:solidFill>
                    <a:schemeClr val="tx1"/>
                  </a:solidFill>
                  <a:miter lim="800000"/>
                  <a:headEnd/>
                  <a:tailEnd/>
                </a:ln>
              </p:spPr>
              <p:txBody>
                <a:bodyPr wrap="none" anchor="ctr"/>
                <a:lstStyle/>
                <a:p>
                  <a:endParaRPr lang="en-US"/>
                </a:p>
              </p:txBody>
            </p:sp>
          </p:grpSp>
          <p:sp>
            <p:nvSpPr>
              <p:cNvPr id="76814" name="Text Box 13"/>
              <p:cNvSpPr txBox="1">
                <a:spLocks noChangeArrowheads="1"/>
              </p:cNvSpPr>
              <p:nvPr/>
            </p:nvSpPr>
            <p:spPr bwMode="auto">
              <a:xfrm>
                <a:off x="4368" y="4065"/>
                <a:ext cx="542" cy="183"/>
              </a:xfrm>
              <a:prstGeom prst="rect">
                <a:avLst/>
              </a:prstGeom>
              <a:noFill/>
              <a:ln w="9525">
                <a:noFill/>
                <a:miter lim="800000"/>
                <a:headEnd/>
                <a:tailEnd/>
              </a:ln>
            </p:spPr>
            <p:txBody>
              <a:bodyPr wrap="none">
                <a:spAutoFit/>
              </a:bodyPr>
              <a:lstStyle/>
              <a:p>
                <a:pPr eaLnBrk="0" hangingPunct="0"/>
                <a:r>
                  <a:rPr lang="en-US" sz="1800">
                    <a:latin typeface="Times"/>
                  </a:rPr>
                  <a:t>   4 grams</a:t>
                </a:r>
                <a:endParaRPr lang="en-US" sz="2400">
                  <a:latin typeface="Times"/>
                </a:endParaRPr>
              </a:p>
            </p:txBody>
          </p:sp>
        </p:grpSp>
        <p:sp>
          <p:nvSpPr>
            <p:cNvPr id="76812" name="Text Box 14"/>
            <p:cNvSpPr txBox="1">
              <a:spLocks noChangeArrowheads="1"/>
            </p:cNvSpPr>
            <p:nvPr/>
          </p:nvSpPr>
          <p:spPr bwMode="auto">
            <a:xfrm>
              <a:off x="144" y="2420"/>
              <a:ext cx="2970" cy="748"/>
            </a:xfrm>
            <a:prstGeom prst="rect">
              <a:avLst/>
            </a:prstGeom>
            <a:noFill/>
            <a:ln w="9525">
              <a:noFill/>
              <a:miter lim="800000"/>
              <a:headEnd/>
              <a:tailEnd/>
            </a:ln>
          </p:spPr>
          <p:txBody>
            <a:bodyPr wrap="none">
              <a:spAutoFit/>
            </a:bodyPr>
            <a:lstStyle/>
            <a:p>
              <a:pPr eaLnBrk="0" hangingPunct="0">
                <a:tabLst>
                  <a:tab pos="282575" algn="l"/>
                </a:tabLst>
              </a:pPr>
              <a:r>
                <a:rPr lang="en-US" sz="2400">
                  <a:latin typeface="Times"/>
                </a:rPr>
                <a:t>•	Large surface area: 4 gm of </a:t>
              </a:r>
            </a:p>
            <a:p>
              <a:pPr eaLnBrk="0" hangingPunct="0">
                <a:tabLst>
                  <a:tab pos="282575" algn="l"/>
                </a:tabLst>
              </a:pPr>
              <a:r>
                <a:rPr lang="en-US" sz="2400">
                  <a:latin typeface="Times"/>
                </a:rPr>
                <a:t>	material has the same surface area </a:t>
              </a:r>
            </a:p>
            <a:p>
              <a:pPr eaLnBrk="0" hangingPunct="0">
                <a:tabLst>
                  <a:tab pos="282575" algn="l"/>
                </a:tabLst>
              </a:pPr>
              <a:r>
                <a:rPr lang="en-US" sz="2400">
                  <a:latin typeface="Times"/>
                </a:rPr>
                <a:t>	of a football field</a:t>
              </a:r>
            </a:p>
          </p:txBody>
        </p:sp>
      </p:grpSp>
      <p:sp>
        <p:nvSpPr>
          <p:cNvPr id="778255" name="Text Box 15"/>
          <p:cNvSpPr txBox="1">
            <a:spLocks noChangeArrowheads="1"/>
          </p:cNvSpPr>
          <p:nvPr/>
        </p:nvSpPr>
        <p:spPr bwMode="auto">
          <a:xfrm>
            <a:off x="228600" y="5213350"/>
            <a:ext cx="3868738" cy="1187450"/>
          </a:xfrm>
          <a:prstGeom prst="rect">
            <a:avLst/>
          </a:prstGeom>
          <a:noFill/>
          <a:ln w="9525">
            <a:noFill/>
            <a:miter lim="800000"/>
            <a:headEnd/>
            <a:tailEnd/>
          </a:ln>
        </p:spPr>
        <p:txBody>
          <a:bodyPr wrap="none">
            <a:spAutoFit/>
          </a:bodyPr>
          <a:lstStyle/>
          <a:p>
            <a:pPr eaLnBrk="0" hangingPunct="0">
              <a:tabLst>
                <a:tab pos="282575" algn="l"/>
              </a:tabLst>
            </a:pPr>
            <a:r>
              <a:rPr lang="en-US" sz="2400">
                <a:latin typeface="Times"/>
              </a:rPr>
              <a:t>•	High electrical conductivity</a:t>
            </a:r>
          </a:p>
          <a:p>
            <a:pPr eaLnBrk="0" hangingPunct="0">
              <a:tabLst>
                <a:tab pos="282575" algn="l"/>
              </a:tabLst>
            </a:pPr>
            <a:endParaRPr lang="en-US" sz="2400">
              <a:latin typeface="Times"/>
            </a:endParaRPr>
          </a:p>
          <a:p>
            <a:pPr eaLnBrk="0" hangingPunct="0">
              <a:tabLst>
                <a:tab pos="282575" algn="l"/>
              </a:tabLst>
            </a:pPr>
            <a:r>
              <a:rPr lang="en-US" sz="2400">
                <a:latin typeface="Times"/>
              </a:rPr>
              <a:t>•	High thermal conductivity</a:t>
            </a:r>
          </a:p>
        </p:txBody>
      </p:sp>
      <p:pic>
        <p:nvPicPr>
          <p:cNvPr id="76809" name="Picture 16"/>
          <p:cNvPicPr>
            <a:picLocks noChangeAspect="1" noChangeArrowheads="1"/>
          </p:cNvPicPr>
          <p:nvPr/>
        </p:nvPicPr>
        <p:blipFill>
          <a:blip r:embed="rId6" cstate="print">
            <a:lum bright="24000"/>
          </a:blip>
          <a:srcRect/>
          <a:stretch>
            <a:fillRect/>
          </a:stretch>
        </p:blipFill>
        <p:spPr bwMode="auto">
          <a:xfrm>
            <a:off x="0" y="0"/>
            <a:ext cx="1066800" cy="990600"/>
          </a:xfrm>
          <a:prstGeom prst="rect">
            <a:avLst/>
          </a:prstGeom>
          <a:noFill/>
          <a:ln w="9525">
            <a:noFill/>
            <a:miter lim="800000"/>
            <a:headEnd/>
            <a:tailEnd/>
          </a:ln>
        </p:spPr>
      </p:pic>
      <p:sp>
        <p:nvSpPr>
          <p:cNvPr id="76810" name="Text Box 17"/>
          <p:cNvSpPr txBox="1">
            <a:spLocks noChangeArrowheads="1"/>
          </p:cNvSpPr>
          <p:nvPr/>
        </p:nvSpPr>
        <p:spPr bwMode="auto">
          <a:xfrm>
            <a:off x="719572" y="228600"/>
            <a:ext cx="8210550" cy="519113"/>
          </a:xfrm>
          <a:prstGeom prst="rect">
            <a:avLst/>
          </a:prstGeom>
          <a:noFill/>
          <a:ln w="9525">
            <a:noFill/>
            <a:miter lim="800000"/>
            <a:headEnd/>
            <a:tailEnd/>
          </a:ln>
        </p:spPr>
        <p:txBody>
          <a:bodyPr wrap="square">
            <a:spAutoFit/>
          </a:bodyPr>
          <a:lstStyle/>
          <a:p>
            <a:pPr>
              <a:spcBef>
                <a:spcPct val="50000"/>
              </a:spcBef>
            </a:pPr>
            <a:r>
              <a:rPr lang="en-US" sz="2800" b="1" dirty="0"/>
              <a:t>Interesting Properties of Carbon Nanotubes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45"/>
                                        </p:tgtEl>
                                        <p:attrNameLst>
                                          <p:attrName>style.visibility</p:attrName>
                                        </p:attrNameLst>
                                      </p:cBhvr>
                                      <p:to>
                                        <p:strVal val="visible"/>
                                      </p:to>
                                    </p:set>
                                    <p:animEffect transition="in" filter="fade">
                                      <p:cBhvr>
                                        <p:cTn id="7" dur="2000"/>
                                        <p:tgtEl>
                                          <p:spTgt spid="778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8246"/>
                                        </p:tgtEl>
                                        <p:attrNameLst>
                                          <p:attrName>style.visibility</p:attrName>
                                        </p:attrNameLst>
                                      </p:cBhvr>
                                      <p:to>
                                        <p:strVal val="visible"/>
                                      </p:to>
                                    </p:set>
                                    <p:animEffect transition="in" filter="fade">
                                      <p:cBhvr>
                                        <p:cTn id="12" dur="2000"/>
                                        <p:tgtEl>
                                          <p:spTgt spid="7782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8255"/>
                                        </p:tgtEl>
                                        <p:attrNameLst>
                                          <p:attrName>style.visibility</p:attrName>
                                        </p:attrNameLst>
                                      </p:cBhvr>
                                      <p:to>
                                        <p:strVal val="visible"/>
                                      </p:to>
                                    </p:set>
                                    <p:animEffect transition="in" filter="fade">
                                      <p:cBhvr>
                                        <p:cTn id="22" dur="2000"/>
                                        <p:tgtEl>
                                          <p:spTgt spid="778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5" grpId="0"/>
      <p:bldP spid="778246" grpId="0"/>
      <p:bldP spid="7782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182880"/>
            <a:ext cx="8229600" cy="914400"/>
          </a:xfrm>
        </p:spPr>
        <p:txBody>
          <a:bodyPr>
            <a:normAutofit/>
          </a:bodyPr>
          <a:lstStyle/>
          <a:p>
            <a:r>
              <a:rPr lang="en-US" sz="2400" b="1" dirty="0" smtClean="0">
                <a:solidFill>
                  <a:srgbClr val="00FF00"/>
                </a:solidFill>
                <a:latin typeface="Book Antiqua" pitchFamily="18" charset="0"/>
                <a:ea typeface="Arial Unicode MS" pitchFamily="34" charset="-128"/>
                <a:cs typeface="Times New Roman" pitchFamily="18" charset="0"/>
              </a:rPr>
              <a:t>Advantageous Aspects CNT as Gas Sensor</a:t>
            </a:r>
            <a:endParaRPr lang="en-US" sz="2400" b="1" dirty="0">
              <a:solidFill>
                <a:srgbClr val="00FF00"/>
              </a:solidFill>
              <a:latin typeface="Book Antiqua" pitchFamily="18" charset="0"/>
              <a:ea typeface="Arial Unicode MS" pitchFamily="34" charset="-128"/>
              <a:cs typeface="Times New Roman" pitchFamily="18" charset="0"/>
            </a:endParaRPr>
          </a:p>
        </p:txBody>
      </p:sp>
      <p:grpSp>
        <p:nvGrpSpPr>
          <p:cNvPr id="3" name="Group 57"/>
          <p:cNvGrpSpPr/>
          <p:nvPr/>
        </p:nvGrpSpPr>
        <p:grpSpPr>
          <a:xfrm>
            <a:off x="685800" y="1250858"/>
            <a:ext cx="7425922" cy="1720942"/>
            <a:chOff x="685800" y="1535668"/>
            <a:chExt cx="7425922" cy="2350532"/>
          </a:xfrm>
        </p:grpSpPr>
        <p:grpSp>
          <p:nvGrpSpPr>
            <p:cNvPr id="4" name="Group 135"/>
            <p:cNvGrpSpPr/>
            <p:nvPr/>
          </p:nvGrpSpPr>
          <p:grpSpPr>
            <a:xfrm>
              <a:off x="685800" y="1611868"/>
              <a:ext cx="2895600" cy="2274332"/>
              <a:chOff x="685800" y="1828800"/>
              <a:chExt cx="2895600" cy="2274332"/>
            </a:xfrm>
          </p:grpSpPr>
          <p:sp>
            <p:nvSpPr>
              <p:cNvPr id="17" name="TextBox 16"/>
              <p:cNvSpPr txBox="1"/>
              <p:nvPr/>
            </p:nvSpPr>
            <p:spPr>
              <a:xfrm>
                <a:off x="2819400" y="2463800"/>
                <a:ext cx="381000" cy="523220"/>
              </a:xfrm>
              <a:prstGeom prst="rect">
                <a:avLst/>
              </a:prstGeom>
              <a:noFill/>
            </p:spPr>
            <p:txBody>
              <a:bodyPr wrap="square" rtlCol="0">
                <a:spAutoFit/>
              </a:bodyPr>
              <a:lstStyle/>
              <a:p>
                <a:endParaRPr lang="en-US" sz="2800" b="1" dirty="0">
                  <a:solidFill>
                    <a:schemeClr val="bg1"/>
                  </a:solidFill>
                </a:endParaRPr>
              </a:p>
            </p:txBody>
          </p:sp>
          <p:grpSp>
            <p:nvGrpSpPr>
              <p:cNvPr id="5" name="Group 44"/>
              <p:cNvGrpSpPr/>
              <p:nvPr/>
            </p:nvGrpSpPr>
            <p:grpSpPr>
              <a:xfrm>
                <a:off x="762000" y="1828800"/>
                <a:ext cx="2819400" cy="1928293"/>
                <a:chOff x="762000" y="1828800"/>
                <a:chExt cx="2819400" cy="1928293"/>
              </a:xfrm>
            </p:grpSpPr>
            <p:cxnSp>
              <p:nvCxnSpPr>
                <p:cNvPr id="21" name="Straight Connector 20"/>
                <p:cNvCxnSpPr/>
                <p:nvPr/>
              </p:nvCxnSpPr>
              <p:spPr>
                <a:xfrm>
                  <a:off x="3276600" y="2730500"/>
                  <a:ext cx="304800" cy="1588"/>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8" name="Group 25"/>
                <p:cNvGrpSpPr/>
                <p:nvPr/>
              </p:nvGrpSpPr>
              <p:grpSpPr>
                <a:xfrm>
                  <a:off x="762000" y="1828800"/>
                  <a:ext cx="635000" cy="1928292"/>
                  <a:chOff x="762000" y="1828800"/>
                  <a:chExt cx="635000" cy="1928292"/>
                </a:xfrm>
              </p:grpSpPr>
              <p:grpSp>
                <p:nvGrpSpPr>
                  <p:cNvPr id="9" name="Group 21"/>
                  <p:cNvGrpSpPr/>
                  <p:nvPr/>
                </p:nvGrpSpPr>
                <p:grpSpPr>
                  <a:xfrm>
                    <a:off x="762000" y="2463800"/>
                    <a:ext cx="635000" cy="523220"/>
                    <a:chOff x="762000" y="2463800"/>
                    <a:chExt cx="635000" cy="523220"/>
                  </a:xfrm>
                </p:grpSpPr>
                <p:cxnSp>
                  <p:nvCxnSpPr>
                    <p:cNvPr id="6" name="Straight Connector 5"/>
                    <p:cNvCxnSpPr/>
                    <p:nvPr/>
                  </p:nvCxnSpPr>
                  <p:spPr>
                    <a:xfrm>
                      <a:off x="762000" y="2743200"/>
                      <a:ext cx="3048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16000" y="2463800"/>
                      <a:ext cx="381000" cy="523220"/>
                    </a:xfrm>
                    <a:prstGeom prst="rect">
                      <a:avLst/>
                    </a:prstGeom>
                    <a:noFill/>
                  </p:spPr>
                  <p:txBody>
                    <a:bodyPr wrap="square" rtlCol="0">
                      <a:spAutoFit/>
                    </a:bodyPr>
                    <a:lstStyle/>
                    <a:p>
                      <a:r>
                        <a:rPr lang="en-US" sz="2800" b="1" dirty="0" smtClean="0">
                          <a:solidFill>
                            <a:schemeClr val="bg1"/>
                          </a:solidFill>
                        </a:rPr>
                        <a:t>C</a:t>
                      </a:r>
                      <a:endParaRPr lang="en-US" sz="2800" b="1" dirty="0">
                        <a:solidFill>
                          <a:schemeClr val="bg1"/>
                        </a:solidFill>
                      </a:endParaRPr>
                    </a:p>
                  </p:txBody>
                </p:sp>
              </p:grpSp>
              <p:sp>
                <p:nvSpPr>
                  <p:cNvPr id="24" name="Oval 23"/>
                  <p:cNvSpPr/>
                  <p:nvPr/>
                </p:nvSpPr>
                <p:spPr>
                  <a:xfrm>
                    <a:off x="1143000" y="1828800"/>
                    <a:ext cx="152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143000" y="3071293"/>
                    <a:ext cx="152400" cy="685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6"/>
                <p:cNvGrpSpPr/>
                <p:nvPr/>
              </p:nvGrpSpPr>
              <p:grpSpPr>
                <a:xfrm>
                  <a:off x="1384300" y="1828800"/>
                  <a:ext cx="635000" cy="1928293"/>
                  <a:chOff x="762000" y="1828800"/>
                  <a:chExt cx="635000" cy="1928293"/>
                </a:xfrm>
              </p:grpSpPr>
              <p:grpSp>
                <p:nvGrpSpPr>
                  <p:cNvPr id="11" name="Group 21"/>
                  <p:cNvGrpSpPr/>
                  <p:nvPr/>
                </p:nvGrpSpPr>
                <p:grpSpPr>
                  <a:xfrm>
                    <a:off x="762000" y="2463800"/>
                    <a:ext cx="635000" cy="523220"/>
                    <a:chOff x="762000" y="2463800"/>
                    <a:chExt cx="635000" cy="523220"/>
                  </a:xfrm>
                </p:grpSpPr>
                <p:cxnSp>
                  <p:nvCxnSpPr>
                    <p:cNvPr id="31" name="Straight Connector 30"/>
                    <p:cNvCxnSpPr/>
                    <p:nvPr/>
                  </p:nvCxnSpPr>
                  <p:spPr>
                    <a:xfrm>
                      <a:off x="762000" y="2743200"/>
                      <a:ext cx="3048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16000" y="2463800"/>
                      <a:ext cx="381000" cy="523220"/>
                    </a:xfrm>
                    <a:prstGeom prst="rect">
                      <a:avLst/>
                    </a:prstGeom>
                    <a:noFill/>
                  </p:spPr>
                  <p:txBody>
                    <a:bodyPr wrap="square" rtlCol="0">
                      <a:spAutoFit/>
                    </a:bodyPr>
                    <a:lstStyle/>
                    <a:p>
                      <a:r>
                        <a:rPr lang="en-US" sz="2800" b="1" dirty="0" smtClean="0">
                          <a:solidFill>
                            <a:schemeClr val="bg1"/>
                          </a:solidFill>
                        </a:rPr>
                        <a:t>C</a:t>
                      </a:r>
                      <a:endParaRPr lang="en-US" sz="2800" b="1" dirty="0">
                        <a:solidFill>
                          <a:schemeClr val="bg1"/>
                        </a:solidFill>
                      </a:endParaRPr>
                    </a:p>
                  </p:txBody>
                </p:sp>
              </p:grpSp>
              <p:sp>
                <p:nvSpPr>
                  <p:cNvPr id="29" name="Oval 28"/>
                  <p:cNvSpPr/>
                  <p:nvPr/>
                </p:nvSpPr>
                <p:spPr>
                  <a:xfrm>
                    <a:off x="1143000" y="1828800"/>
                    <a:ext cx="152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43000" y="3071293"/>
                    <a:ext cx="152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2"/>
                <p:cNvGrpSpPr/>
                <p:nvPr/>
              </p:nvGrpSpPr>
              <p:grpSpPr>
                <a:xfrm>
                  <a:off x="2006600" y="1828800"/>
                  <a:ext cx="635000" cy="1928293"/>
                  <a:chOff x="762000" y="1828800"/>
                  <a:chExt cx="635000" cy="1928293"/>
                </a:xfrm>
              </p:grpSpPr>
              <p:grpSp>
                <p:nvGrpSpPr>
                  <p:cNvPr id="13" name="Group 21"/>
                  <p:cNvGrpSpPr/>
                  <p:nvPr/>
                </p:nvGrpSpPr>
                <p:grpSpPr>
                  <a:xfrm>
                    <a:off x="762000" y="2463800"/>
                    <a:ext cx="635000" cy="523220"/>
                    <a:chOff x="762000" y="2463800"/>
                    <a:chExt cx="635000" cy="523220"/>
                  </a:xfrm>
                </p:grpSpPr>
                <p:cxnSp>
                  <p:nvCxnSpPr>
                    <p:cNvPr id="37" name="Straight Connector 36"/>
                    <p:cNvCxnSpPr/>
                    <p:nvPr/>
                  </p:nvCxnSpPr>
                  <p:spPr>
                    <a:xfrm>
                      <a:off x="762000" y="2743200"/>
                      <a:ext cx="3048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16000" y="2463800"/>
                      <a:ext cx="381000" cy="523220"/>
                    </a:xfrm>
                    <a:prstGeom prst="rect">
                      <a:avLst/>
                    </a:prstGeom>
                    <a:noFill/>
                  </p:spPr>
                  <p:txBody>
                    <a:bodyPr wrap="square" rtlCol="0">
                      <a:spAutoFit/>
                    </a:bodyPr>
                    <a:lstStyle/>
                    <a:p>
                      <a:r>
                        <a:rPr lang="en-US" sz="2800" b="1" dirty="0" smtClean="0">
                          <a:solidFill>
                            <a:schemeClr val="bg1"/>
                          </a:solidFill>
                        </a:rPr>
                        <a:t>C</a:t>
                      </a:r>
                      <a:endParaRPr lang="en-US" sz="2800" b="1" dirty="0">
                        <a:solidFill>
                          <a:schemeClr val="bg1"/>
                        </a:solidFill>
                      </a:endParaRPr>
                    </a:p>
                  </p:txBody>
                </p:sp>
              </p:grpSp>
              <p:sp>
                <p:nvSpPr>
                  <p:cNvPr id="35" name="Oval 34"/>
                  <p:cNvSpPr/>
                  <p:nvPr/>
                </p:nvSpPr>
                <p:spPr>
                  <a:xfrm>
                    <a:off x="1143000" y="1828800"/>
                    <a:ext cx="152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43000" y="3071293"/>
                    <a:ext cx="152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8"/>
                <p:cNvGrpSpPr/>
                <p:nvPr/>
              </p:nvGrpSpPr>
              <p:grpSpPr>
                <a:xfrm>
                  <a:off x="2628900" y="1828800"/>
                  <a:ext cx="635000" cy="1928293"/>
                  <a:chOff x="762000" y="1828800"/>
                  <a:chExt cx="635000" cy="1928293"/>
                </a:xfrm>
              </p:grpSpPr>
              <p:grpSp>
                <p:nvGrpSpPr>
                  <p:cNvPr id="15" name="Group 21"/>
                  <p:cNvGrpSpPr/>
                  <p:nvPr/>
                </p:nvGrpSpPr>
                <p:grpSpPr>
                  <a:xfrm>
                    <a:off x="762000" y="2463800"/>
                    <a:ext cx="635000" cy="523220"/>
                    <a:chOff x="762000" y="2463800"/>
                    <a:chExt cx="635000" cy="523220"/>
                  </a:xfrm>
                </p:grpSpPr>
                <p:cxnSp>
                  <p:nvCxnSpPr>
                    <p:cNvPr id="43" name="Straight Connector 42"/>
                    <p:cNvCxnSpPr/>
                    <p:nvPr/>
                  </p:nvCxnSpPr>
                  <p:spPr>
                    <a:xfrm>
                      <a:off x="762000" y="2743200"/>
                      <a:ext cx="3048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16000" y="2463800"/>
                      <a:ext cx="381000" cy="523220"/>
                    </a:xfrm>
                    <a:prstGeom prst="rect">
                      <a:avLst/>
                    </a:prstGeom>
                    <a:noFill/>
                  </p:spPr>
                  <p:txBody>
                    <a:bodyPr wrap="square" rtlCol="0">
                      <a:spAutoFit/>
                    </a:bodyPr>
                    <a:lstStyle/>
                    <a:p>
                      <a:r>
                        <a:rPr lang="en-US" sz="2800" b="1" dirty="0" smtClean="0">
                          <a:solidFill>
                            <a:schemeClr val="bg1"/>
                          </a:solidFill>
                        </a:rPr>
                        <a:t>C</a:t>
                      </a:r>
                      <a:endParaRPr lang="en-US" sz="2800" b="1" dirty="0">
                        <a:solidFill>
                          <a:schemeClr val="bg1"/>
                        </a:solidFill>
                      </a:endParaRPr>
                    </a:p>
                  </p:txBody>
                </p:sp>
              </p:grpSp>
              <p:sp>
                <p:nvSpPr>
                  <p:cNvPr id="41" name="Oval 40"/>
                  <p:cNvSpPr/>
                  <p:nvPr/>
                </p:nvSpPr>
                <p:spPr>
                  <a:xfrm>
                    <a:off x="1143000" y="1828800"/>
                    <a:ext cx="152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143000" y="3071293"/>
                    <a:ext cx="152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p:cNvSpPr txBox="1"/>
              <p:nvPr/>
            </p:nvSpPr>
            <p:spPr>
              <a:xfrm>
                <a:off x="685800" y="3733800"/>
                <a:ext cx="2819400" cy="369332"/>
              </a:xfrm>
              <a:prstGeom prst="rect">
                <a:avLst/>
              </a:prstGeom>
              <a:noFill/>
            </p:spPr>
            <p:txBody>
              <a:bodyPr wrap="square" rtlCol="0">
                <a:spAutoFit/>
              </a:bodyPr>
              <a:lstStyle/>
              <a:p>
                <a:pPr algn="ctr"/>
                <a:r>
                  <a:rPr lang="en-US" dirty="0" smtClean="0">
                    <a:solidFill>
                      <a:srgbClr val="FFFF00"/>
                    </a:solidFill>
                  </a:rPr>
                  <a:t>Graphene sheet</a:t>
                </a:r>
                <a:endParaRPr lang="en-US" dirty="0">
                  <a:solidFill>
                    <a:srgbClr val="FFFF00"/>
                  </a:solidFill>
                </a:endParaRPr>
              </a:p>
            </p:txBody>
          </p:sp>
        </p:grpSp>
        <p:grpSp>
          <p:nvGrpSpPr>
            <p:cNvPr id="16" name="Group 136"/>
            <p:cNvGrpSpPr/>
            <p:nvPr/>
          </p:nvGrpSpPr>
          <p:grpSpPr>
            <a:xfrm>
              <a:off x="4724400" y="1535668"/>
              <a:ext cx="3387322" cy="2350532"/>
              <a:chOff x="4724400" y="1752600"/>
              <a:chExt cx="3387322" cy="2350532"/>
            </a:xfrm>
          </p:grpSpPr>
          <p:grpSp>
            <p:nvGrpSpPr>
              <p:cNvPr id="18" name="Group 131"/>
              <p:cNvGrpSpPr/>
              <p:nvPr/>
            </p:nvGrpSpPr>
            <p:grpSpPr>
              <a:xfrm>
                <a:off x="4724400" y="1752600"/>
                <a:ext cx="3387322" cy="1666647"/>
                <a:chOff x="4070860" y="1762354"/>
                <a:chExt cx="3387322" cy="1666647"/>
              </a:xfrm>
            </p:grpSpPr>
            <p:cxnSp>
              <p:nvCxnSpPr>
                <p:cNvPr id="47" name="Straight Connector 46"/>
                <p:cNvCxnSpPr/>
                <p:nvPr/>
              </p:nvCxnSpPr>
              <p:spPr>
                <a:xfrm>
                  <a:off x="5638800" y="2513012"/>
                  <a:ext cx="457200" cy="1588"/>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19" name="Group 90"/>
                <p:cNvGrpSpPr/>
                <p:nvPr/>
              </p:nvGrpSpPr>
              <p:grpSpPr>
                <a:xfrm>
                  <a:off x="4070860" y="2414926"/>
                  <a:ext cx="1282060" cy="1014075"/>
                  <a:chOff x="4070860" y="2414926"/>
                  <a:chExt cx="1282060" cy="1014075"/>
                </a:xfrm>
              </p:grpSpPr>
              <p:cxnSp>
                <p:nvCxnSpPr>
                  <p:cNvPr id="70" name="Straight Connector 5"/>
                  <p:cNvCxnSpPr/>
                  <p:nvPr/>
                </p:nvCxnSpPr>
                <p:spPr>
                  <a:xfrm rot="5400000" flipH="1" flipV="1">
                    <a:off x="4459748" y="3133654"/>
                    <a:ext cx="331401" cy="259293"/>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1" name="TextBox 6"/>
                  <p:cNvSpPr txBox="1"/>
                  <p:nvPr/>
                </p:nvSpPr>
                <p:spPr>
                  <a:xfrm rot="18569924">
                    <a:off x="4638502" y="2715865"/>
                    <a:ext cx="381000" cy="523220"/>
                  </a:xfrm>
                  <a:prstGeom prst="rect">
                    <a:avLst/>
                  </a:prstGeom>
                  <a:noFill/>
                </p:spPr>
                <p:txBody>
                  <a:bodyPr wrap="square" rtlCol="0">
                    <a:spAutoFit/>
                  </a:bodyPr>
                  <a:lstStyle/>
                  <a:p>
                    <a:r>
                      <a:rPr lang="en-US" sz="2800" b="1" dirty="0" smtClean="0">
                        <a:solidFill>
                          <a:schemeClr val="bg1"/>
                        </a:solidFill>
                      </a:rPr>
                      <a:t>C</a:t>
                    </a:r>
                    <a:endParaRPr lang="en-US" sz="2800" b="1" dirty="0">
                      <a:solidFill>
                        <a:schemeClr val="bg1"/>
                      </a:solidFill>
                    </a:endParaRPr>
                  </a:p>
                </p:txBody>
              </p:sp>
              <p:sp>
                <p:nvSpPr>
                  <p:cNvPr id="68" name="Oval 67"/>
                  <p:cNvSpPr/>
                  <p:nvPr/>
                </p:nvSpPr>
                <p:spPr>
                  <a:xfrm rot="18569924">
                    <a:off x="4231525" y="2254261"/>
                    <a:ext cx="36447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8569924">
                    <a:off x="5086765" y="3021417"/>
                    <a:ext cx="114564" cy="417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91"/>
                <p:cNvGrpSpPr/>
                <p:nvPr/>
              </p:nvGrpSpPr>
              <p:grpSpPr>
                <a:xfrm rot="1248342">
                  <a:off x="4711700" y="1955800"/>
                  <a:ext cx="1282060" cy="1014075"/>
                  <a:chOff x="4070860" y="2414926"/>
                  <a:chExt cx="1282060" cy="1014075"/>
                </a:xfrm>
              </p:grpSpPr>
              <p:cxnSp>
                <p:nvCxnSpPr>
                  <p:cNvPr id="93" name="Straight Connector 5"/>
                  <p:cNvCxnSpPr/>
                  <p:nvPr/>
                </p:nvCxnSpPr>
                <p:spPr>
                  <a:xfrm rot="5400000" flipH="1" flipV="1">
                    <a:off x="4459748" y="3133654"/>
                    <a:ext cx="331401" cy="259293"/>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4" name="TextBox 6"/>
                  <p:cNvSpPr txBox="1"/>
                  <p:nvPr/>
                </p:nvSpPr>
                <p:spPr>
                  <a:xfrm rot="18569924">
                    <a:off x="4638502" y="2715865"/>
                    <a:ext cx="381000" cy="523220"/>
                  </a:xfrm>
                  <a:prstGeom prst="rect">
                    <a:avLst/>
                  </a:prstGeom>
                  <a:noFill/>
                </p:spPr>
                <p:txBody>
                  <a:bodyPr wrap="square" rtlCol="0">
                    <a:spAutoFit/>
                  </a:bodyPr>
                  <a:lstStyle/>
                  <a:p>
                    <a:r>
                      <a:rPr lang="en-US" sz="2800" b="1" dirty="0" smtClean="0">
                        <a:solidFill>
                          <a:schemeClr val="bg1"/>
                        </a:solidFill>
                      </a:rPr>
                      <a:t>C</a:t>
                    </a:r>
                    <a:endParaRPr lang="en-US" sz="2800" b="1" dirty="0">
                      <a:solidFill>
                        <a:schemeClr val="bg1"/>
                      </a:solidFill>
                    </a:endParaRPr>
                  </a:p>
                </p:txBody>
              </p:sp>
              <p:sp>
                <p:nvSpPr>
                  <p:cNvPr id="95" name="Oval 94"/>
                  <p:cNvSpPr/>
                  <p:nvPr/>
                </p:nvSpPr>
                <p:spPr>
                  <a:xfrm rot="18569924">
                    <a:off x="4231525" y="2254261"/>
                    <a:ext cx="36447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8569924">
                    <a:off x="5086765" y="3021417"/>
                    <a:ext cx="114564" cy="417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20"/>
                <p:cNvGrpSpPr/>
                <p:nvPr/>
              </p:nvGrpSpPr>
              <p:grpSpPr>
                <a:xfrm rot="4443145">
                  <a:off x="5694423" y="1967060"/>
                  <a:ext cx="1282060" cy="872647"/>
                  <a:chOff x="3918458" y="4270326"/>
                  <a:chExt cx="1282060" cy="872647"/>
                </a:xfrm>
              </p:grpSpPr>
              <p:sp>
                <p:nvSpPr>
                  <p:cNvPr id="99" name="TextBox 6"/>
                  <p:cNvSpPr txBox="1"/>
                  <p:nvPr/>
                </p:nvSpPr>
                <p:spPr>
                  <a:xfrm rot="18569924">
                    <a:off x="4486100" y="4571265"/>
                    <a:ext cx="381000" cy="523220"/>
                  </a:xfrm>
                  <a:prstGeom prst="rect">
                    <a:avLst/>
                  </a:prstGeom>
                  <a:noFill/>
                </p:spPr>
                <p:txBody>
                  <a:bodyPr wrap="square" rtlCol="0">
                    <a:spAutoFit/>
                  </a:bodyPr>
                  <a:lstStyle/>
                  <a:p>
                    <a:r>
                      <a:rPr lang="en-US" sz="2800" b="1" dirty="0" smtClean="0">
                        <a:solidFill>
                          <a:schemeClr val="bg1"/>
                        </a:solidFill>
                      </a:rPr>
                      <a:t>C</a:t>
                    </a:r>
                    <a:endParaRPr lang="en-US" sz="2800" b="1" dirty="0">
                      <a:solidFill>
                        <a:schemeClr val="bg1"/>
                      </a:solidFill>
                    </a:endParaRPr>
                  </a:p>
                </p:txBody>
              </p:sp>
              <p:sp>
                <p:nvSpPr>
                  <p:cNvPr id="100" name="Oval 99"/>
                  <p:cNvSpPr/>
                  <p:nvPr/>
                </p:nvSpPr>
                <p:spPr>
                  <a:xfrm rot="18569924">
                    <a:off x="4079123" y="4109661"/>
                    <a:ext cx="36447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8569924">
                    <a:off x="4934363" y="4876817"/>
                    <a:ext cx="114564" cy="417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2" name="Straight Connector 121"/>
                <p:cNvCxnSpPr/>
                <p:nvPr/>
              </p:nvCxnSpPr>
              <p:spPr>
                <a:xfrm>
                  <a:off x="6413500" y="2628900"/>
                  <a:ext cx="368300" cy="190500"/>
                </a:xfrm>
                <a:prstGeom prst="line">
                  <a:avLst/>
                </a:prstGeom>
                <a:ln w="22225"/>
              </p:spPr>
              <p:style>
                <a:lnRef idx="1">
                  <a:schemeClr val="accent1"/>
                </a:lnRef>
                <a:fillRef idx="0">
                  <a:schemeClr val="accent1"/>
                </a:fillRef>
                <a:effectRef idx="0">
                  <a:schemeClr val="accent1"/>
                </a:effectRef>
                <a:fontRef idx="minor">
                  <a:schemeClr val="tx1"/>
                </a:fontRef>
              </p:style>
            </p:cxnSp>
            <p:grpSp>
              <p:nvGrpSpPr>
                <p:cNvPr id="23" name="Group 125"/>
                <p:cNvGrpSpPr/>
                <p:nvPr/>
              </p:nvGrpSpPr>
              <p:grpSpPr>
                <a:xfrm rot="5586884">
                  <a:off x="6380829" y="2319220"/>
                  <a:ext cx="1282060" cy="872647"/>
                  <a:chOff x="3918458" y="4270326"/>
                  <a:chExt cx="1282060" cy="872647"/>
                </a:xfrm>
              </p:grpSpPr>
              <p:sp>
                <p:nvSpPr>
                  <p:cNvPr id="127" name="TextBox 6"/>
                  <p:cNvSpPr txBox="1"/>
                  <p:nvPr/>
                </p:nvSpPr>
                <p:spPr>
                  <a:xfrm rot="18569924">
                    <a:off x="4486100" y="4571265"/>
                    <a:ext cx="381000" cy="523220"/>
                  </a:xfrm>
                  <a:prstGeom prst="rect">
                    <a:avLst/>
                  </a:prstGeom>
                  <a:noFill/>
                </p:spPr>
                <p:txBody>
                  <a:bodyPr wrap="square" rtlCol="0">
                    <a:spAutoFit/>
                  </a:bodyPr>
                  <a:lstStyle/>
                  <a:p>
                    <a:r>
                      <a:rPr lang="en-US" sz="2800" b="1" dirty="0" smtClean="0">
                        <a:solidFill>
                          <a:schemeClr val="bg1"/>
                        </a:solidFill>
                      </a:rPr>
                      <a:t>C</a:t>
                    </a:r>
                    <a:endParaRPr lang="en-US" sz="2800" b="1" dirty="0">
                      <a:solidFill>
                        <a:schemeClr val="bg1"/>
                      </a:solidFill>
                    </a:endParaRPr>
                  </a:p>
                </p:txBody>
              </p:sp>
              <p:sp>
                <p:nvSpPr>
                  <p:cNvPr id="128" name="Oval 127"/>
                  <p:cNvSpPr/>
                  <p:nvPr/>
                </p:nvSpPr>
                <p:spPr>
                  <a:xfrm rot="18569924">
                    <a:off x="4079123" y="4109661"/>
                    <a:ext cx="36447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8569924">
                    <a:off x="4934363" y="4876817"/>
                    <a:ext cx="114564" cy="417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0" name="Straight Connector 129"/>
                <p:cNvCxnSpPr/>
                <p:nvPr/>
              </p:nvCxnSpPr>
              <p:spPr>
                <a:xfrm rot="16200000" flipH="1">
                  <a:off x="6972300" y="3009900"/>
                  <a:ext cx="381000" cy="30480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135" name="TextBox 134"/>
              <p:cNvSpPr txBox="1"/>
              <p:nvPr/>
            </p:nvSpPr>
            <p:spPr>
              <a:xfrm>
                <a:off x="5029200" y="3733800"/>
                <a:ext cx="2819400" cy="369332"/>
              </a:xfrm>
              <a:prstGeom prst="rect">
                <a:avLst/>
              </a:prstGeom>
              <a:noFill/>
            </p:spPr>
            <p:txBody>
              <a:bodyPr wrap="square" rtlCol="0">
                <a:spAutoFit/>
              </a:bodyPr>
              <a:lstStyle/>
              <a:p>
                <a:pPr algn="ctr"/>
                <a:r>
                  <a:rPr lang="en-US" dirty="0" smtClean="0">
                    <a:solidFill>
                      <a:srgbClr val="FFFF00"/>
                    </a:solidFill>
                  </a:rPr>
                  <a:t>Carbon Nanotube</a:t>
                </a:r>
                <a:endParaRPr lang="en-US" dirty="0">
                  <a:solidFill>
                    <a:srgbClr val="FFFF00"/>
                  </a:solidFill>
                </a:endParaRPr>
              </a:p>
            </p:txBody>
          </p:sp>
        </p:grpSp>
      </p:grpSp>
      <p:sp>
        <p:nvSpPr>
          <p:cNvPr id="138" name="TextBox 137"/>
          <p:cNvSpPr txBox="1"/>
          <p:nvPr/>
        </p:nvSpPr>
        <p:spPr>
          <a:xfrm>
            <a:off x="304800" y="3352800"/>
            <a:ext cx="8686800" cy="3323987"/>
          </a:xfrm>
          <a:prstGeom prst="rect">
            <a:avLst/>
          </a:prstGeom>
          <a:noFill/>
        </p:spPr>
        <p:txBody>
          <a:bodyPr wrap="square" rtlCol="0">
            <a:spAutoFit/>
          </a:bodyPr>
          <a:lstStyle/>
          <a:p>
            <a:pPr marL="223838" indent="-223838" algn="just">
              <a:buClr>
                <a:srgbClr val="FFFF00"/>
              </a:buClr>
              <a:buFont typeface="Wingdings" pitchFamily="2" charset="2"/>
              <a:buChar char="§"/>
            </a:pPr>
            <a:r>
              <a:rPr lang="en-US" sz="2100" b="1" dirty="0" smtClean="0">
                <a:solidFill>
                  <a:srgbClr val="00FFFF"/>
                </a:solidFill>
                <a:latin typeface="Times New Roman" pitchFamily="18" charset="0"/>
                <a:ea typeface="Arial Unicode MS" pitchFamily="34" charset="-128"/>
                <a:cs typeface="Times New Roman" pitchFamily="18" charset="0"/>
              </a:rPr>
              <a:t>Due to the curvature of carbon </a:t>
            </a:r>
            <a:r>
              <a:rPr lang="en-US" sz="2100" b="1" dirty="0" err="1" smtClean="0">
                <a:solidFill>
                  <a:srgbClr val="00FFFF"/>
                </a:solidFill>
                <a:latin typeface="Times New Roman" pitchFamily="18" charset="0"/>
                <a:ea typeface="Arial Unicode MS" pitchFamily="34" charset="-128"/>
                <a:cs typeface="Times New Roman" pitchFamily="18" charset="0"/>
              </a:rPr>
              <a:t>graphene</a:t>
            </a:r>
            <a:r>
              <a:rPr lang="en-US" sz="2100" b="1" dirty="0" smtClean="0">
                <a:solidFill>
                  <a:srgbClr val="00FFFF"/>
                </a:solidFill>
                <a:latin typeface="Times New Roman" pitchFamily="18" charset="0"/>
                <a:ea typeface="Arial Unicode MS" pitchFamily="34" charset="-128"/>
                <a:cs typeface="Times New Roman" pitchFamily="18" charset="0"/>
              </a:rPr>
              <a:t> sheet in nanotubes, the electron clouds are distorted and a rich </a:t>
            </a:r>
            <a:r>
              <a:rPr lang="el-GR" sz="2100" b="1" dirty="0" smtClean="0">
                <a:solidFill>
                  <a:srgbClr val="00FFFF"/>
                </a:solidFill>
                <a:latin typeface="Times New Roman" pitchFamily="18" charset="0"/>
                <a:ea typeface="Arial Unicode MS" pitchFamily="34" charset="-128"/>
                <a:cs typeface="Times New Roman" pitchFamily="18" charset="0"/>
              </a:rPr>
              <a:t>π </a:t>
            </a:r>
            <a:r>
              <a:rPr lang="en-US" sz="2100" b="1" dirty="0" smtClean="0">
                <a:solidFill>
                  <a:srgbClr val="00FFFF"/>
                </a:solidFill>
                <a:latin typeface="Times New Roman" pitchFamily="18" charset="0"/>
                <a:ea typeface="Arial Unicode MS" pitchFamily="34" charset="-128"/>
                <a:cs typeface="Times New Roman" pitchFamily="18" charset="0"/>
              </a:rPr>
              <a:t>- electron conjugation forms outside the tube making the surface of CNT  electrochemically active.</a:t>
            </a:r>
          </a:p>
          <a:p>
            <a:pPr marL="223838" indent="-223838" algn="just">
              <a:buClr>
                <a:srgbClr val="FFFF00"/>
              </a:buClr>
              <a:buFont typeface="Wingdings" pitchFamily="2" charset="2"/>
              <a:buChar char="§"/>
            </a:pPr>
            <a:endParaRPr lang="en-US" sz="2100" b="1" dirty="0" smtClean="0">
              <a:solidFill>
                <a:srgbClr val="00FFFF"/>
              </a:solidFill>
              <a:latin typeface="Times New Roman" pitchFamily="18" charset="0"/>
              <a:ea typeface="Arial Unicode MS" pitchFamily="34" charset="-128"/>
              <a:cs typeface="Times New Roman" pitchFamily="18" charset="0"/>
            </a:endParaRPr>
          </a:p>
          <a:p>
            <a:pPr algn="just">
              <a:buClr>
                <a:srgbClr val="FFFF00"/>
              </a:buClr>
              <a:buFont typeface="Wingdings" pitchFamily="2" charset="2"/>
              <a:buChar char="§"/>
            </a:pPr>
            <a:endParaRPr lang="en-US" sz="2100" b="1" dirty="0" smtClean="0">
              <a:solidFill>
                <a:srgbClr val="00FFFF"/>
              </a:solidFill>
              <a:latin typeface="Times New Roman" pitchFamily="18" charset="0"/>
              <a:ea typeface="Arial Unicode MS" pitchFamily="34" charset="-128"/>
              <a:cs typeface="Times New Roman" pitchFamily="18" charset="0"/>
            </a:endParaRPr>
          </a:p>
          <a:p>
            <a:pPr algn="just">
              <a:buClr>
                <a:srgbClr val="FFFF00"/>
              </a:buClr>
              <a:buFont typeface="Wingdings" pitchFamily="2" charset="2"/>
              <a:buChar char="§"/>
            </a:pPr>
            <a:endParaRPr lang="en-US" sz="2100" b="1" dirty="0" smtClean="0">
              <a:solidFill>
                <a:srgbClr val="00FFFF"/>
              </a:solidFill>
              <a:latin typeface="Times New Roman" pitchFamily="18" charset="0"/>
              <a:ea typeface="Arial Unicode MS" pitchFamily="34" charset="-128"/>
              <a:cs typeface="Times New Roman" pitchFamily="18" charset="0"/>
            </a:endParaRPr>
          </a:p>
          <a:p>
            <a:pPr marL="223838" indent="-223838" algn="just">
              <a:buClr>
                <a:srgbClr val="FFFF00"/>
              </a:buClr>
              <a:buFont typeface="Wingdings" pitchFamily="2" charset="2"/>
              <a:buChar char="§"/>
            </a:pPr>
            <a:r>
              <a:rPr lang="en-US" sz="2100" b="1" dirty="0" smtClean="0">
                <a:solidFill>
                  <a:srgbClr val="00FFFF"/>
                </a:solidFill>
                <a:latin typeface="Times New Roman" pitchFamily="18" charset="0"/>
                <a:ea typeface="Arial Unicode MS" pitchFamily="34" charset="-128"/>
                <a:cs typeface="Times New Roman" pitchFamily="18" charset="0"/>
              </a:rPr>
              <a:t>High aspect ratio of CNTs enable them to act as molecular wires.</a:t>
            </a:r>
          </a:p>
          <a:p>
            <a:pPr marL="223838" indent="-223838" algn="just">
              <a:buClr>
                <a:srgbClr val="FFFF00"/>
              </a:buClr>
              <a:buFont typeface="Wingdings" pitchFamily="2" charset="2"/>
              <a:buChar char="§"/>
            </a:pPr>
            <a:endParaRPr lang="en-US" sz="2100" b="1" dirty="0" smtClean="0">
              <a:solidFill>
                <a:srgbClr val="00FFFF"/>
              </a:solidFill>
              <a:latin typeface="Times New Roman" pitchFamily="18" charset="0"/>
              <a:ea typeface="Arial Unicode MS" pitchFamily="34" charset="-128"/>
              <a:cs typeface="Times New Roman" pitchFamily="18" charset="0"/>
            </a:endParaRPr>
          </a:p>
          <a:p>
            <a:pPr marL="223838" indent="-223838" algn="just">
              <a:buClr>
                <a:srgbClr val="FFFF00"/>
              </a:buClr>
              <a:buFont typeface="Wingdings" pitchFamily="2" charset="2"/>
              <a:buChar char="§"/>
            </a:pPr>
            <a:r>
              <a:rPr lang="en-US" sz="2100" b="1" dirty="0" smtClean="0">
                <a:solidFill>
                  <a:srgbClr val="00FFFF"/>
                </a:solidFill>
                <a:latin typeface="Times New Roman" pitchFamily="18" charset="0"/>
                <a:ea typeface="Arial Unicode MS" pitchFamily="34" charset="-128"/>
                <a:cs typeface="Times New Roman" pitchFamily="18" charset="0"/>
              </a:rPr>
              <a:t>Excellent thermal, mechanical and electrical properties for harsh environmental conditions.</a:t>
            </a:r>
          </a:p>
        </p:txBody>
      </p:sp>
      <p:sp>
        <p:nvSpPr>
          <p:cNvPr id="139" name="TextBox 138"/>
          <p:cNvSpPr txBox="1"/>
          <p:nvPr/>
        </p:nvSpPr>
        <p:spPr>
          <a:xfrm>
            <a:off x="76200" y="4800600"/>
            <a:ext cx="8915400" cy="400110"/>
          </a:xfrm>
          <a:prstGeom prst="rect">
            <a:avLst/>
          </a:prstGeom>
          <a:noFill/>
        </p:spPr>
        <p:txBody>
          <a:bodyPr wrap="square" rtlCol="0">
            <a:spAutoFit/>
          </a:bodyPr>
          <a:lstStyle/>
          <a:p>
            <a:pPr algn="ctr"/>
            <a:r>
              <a:rPr lang="en-US" sz="2000" b="1" dirty="0" smtClean="0">
                <a:solidFill>
                  <a:srgbClr val="FF33CC"/>
                </a:solidFill>
                <a:latin typeface="Times New Roman" pitchFamily="18" charset="0"/>
                <a:ea typeface="Arial Unicode MS" pitchFamily="34" charset="-128"/>
                <a:cs typeface="Times New Roman" pitchFamily="18" charset="0"/>
              </a:rPr>
              <a:t>CNT  +  Gas ----------- CNT</a:t>
            </a:r>
            <a:r>
              <a:rPr lang="el-GR" sz="2000" b="1" baseline="30000" dirty="0" smtClean="0">
                <a:solidFill>
                  <a:srgbClr val="FF33CC"/>
                </a:solidFill>
                <a:latin typeface="Times New Roman" pitchFamily="18" charset="0"/>
                <a:ea typeface="Arial Unicode MS" pitchFamily="34" charset="-128"/>
                <a:cs typeface="Times New Roman" pitchFamily="18" charset="0"/>
              </a:rPr>
              <a:t>δ</a:t>
            </a:r>
            <a:r>
              <a:rPr lang="en-US" sz="2000" b="1" baseline="30000" dirty="0" smtClean="0">
                <a:solidFill>
                  <a:srgbClr val="FF33CC"/>
                </a:solidFill>
                <a:latin typeface="Times New Roman" pitchFamily="18" charset="0"/>
                <a:ea typeface="Arial Unicode MS" pitchFamily="34" charset="-128"/>
                <a:cs typeface="Times New Roman" pitchFamily="18" charset="0"/>
              </a:rPr>
              <a:t>e   </a:t>
            </a:r>
            <a:r>
              <a:rPr lang="en-US" sz="2000" b="1" dirty="0" smtClean="0">
                <a:solidFill>
                  <a:srgbClr val="FF33CC"/>
                </a:solidFill>
                <a:latin typeface="Times New Roman" pitchFamily="18" charset="0"/>
                <a:ea typeface="Arial Unicode MS" pitchFamily="34" charset="-128"/>
                <a:cs typeface="Times New Roman" pitchFamily="18" charset="0"/>
              </a:rPr>
              <a:t>Gas</a:t>
            </a:r>
            <a:r>
              <a:rPr lang="el-GR" sz="2000" b="1" baseline="30000" dirty="0" smtClean="0">
                <a:solidFill>
                  <a:srgbClr val="FF33CC"/>
                </a:solidFill>
                <a:latin typeface="Times New Roman" pitchFamily="18" charset="0"/>
                <a:ea typeface="Arial Unicode MS" pitchFamily="34" charset="-128"/>
                <a:cs typeface="Times New Roman" pitchFamily="18" charset="0"/>
              </a:rPr>
              <a:t> δ</a:t>
            </a:r>
            <a:r>
              <a:rPr lang="en-US" sz="2000" b="1" baseline="30000" dirty="0" smtClean="0">
                <a:solidFill>
                  <a:srgbClr val="FF33CC"/>
                </a:solidFill>
                <a:latin typeface="Times New Roman" pitchFamily="18" charset="0"/>
                <a:ea typeface="Arial Unicode MS" pitchFamily="34" charset="-128"/>
                <a:cs typeface="Times New Roman" pitchFamily="18" charset="0"/>
              </a:rPr>
              <a:t>+   </a:t>
            </a:r>
            <a:r>
              <a:rPr lang="en-US" sz="2000" b="1" dirty="0" smtClean="0">
                <a:solidFill>
                  <a:srgbClr val="FF33CC"/>
                </a:solidFill>
                <a:latin typeface="Times New Roman" pitchFamily="18" charset="0"/>
                <a:ea typeface="Arial Unicode MS" pitchFamily="34" charset="-128"/>
                <a:cs typeface="Times New Roman" pitchFamily="18" charset="0"/>
              </a:rPr>
              <a:t> or   CNT</a:t>
            </a:r>
            <a:r>
              <a:rPr lang="el-GR" sz="2000" b="1" baseline="30000" dirty="0" smtClean="0">
                <a:solidFill>
                  <a:srgbClr val="FF33CC"/>
                </a:solidFill>
                <a:latin typeface="Times New Roman" pitchFamily="18" charset="0"/>
                <a:ea typeface="Arial Unicode MS" pitchFamily="34" charset="-128"/>
                <a:cs typeface="Times New Roman" pitchFamily="18" charset="0"/>
              </a:rPr>
              <a:t>δ</a:t>
            </a:r>
            <a:r>
              <a:rPr lang="en-US" sz="2000" b="1" baseline="30000" dirty="0" smtClean="0">
                <a:solidFill>
                  <a:srgbClr val="FF33CC"/>
                </a:solidFill>
                <a:latin typeface="Times New Roman" pitchFamily="18" charset="0"/>
                <a:ea typeface="Arial Unicode MS" pitchFamily="34" charset="-128"/>
                <a:cs typeface="Times New Roman" pitchFamily="18" charset="0"/>
              </a:rPr>
              <a:t>+   </a:t>
            </a:r>
            <a:r>
              <a:rPr lang="en-US" sz="2000" b="1" dirty="0" smtClean="0">
                <a:solidFill>
                  <a:srgbClr val="FF33CC"/>
                </a:solidFill>
                <a:latin typeface="Times New Roman" pitchFamily="18" charset="0"/>
                <a:ea typeface="Arial Unicode MS" pitchFamily="34" charset="-128"/>
                <a:cs typeface="Times New Roman" pitchFamily="18" charset="0"/>
              </a:rPr>
              <a:t>Gas</a:t>
            </a:r>
            <a:r>
              <a:rPr lang="el-GR" sz="2000" b="1" baseline="30000" dirty="0" smtClean="0">
                <a:solidFill>
                  <a:srgbClr val="FF33CC"/>
                </a:solidFill>
                <a:latin typeface="Times New Roman" pitchFamily="18" charset="0"/>
                <a:ea typeface="Arial Unicode MS" pitchFamily="34" charset="-128"/>
                <a:cs typeface="Times New Roman" pitchFamily="18" charset="0"/>
              </a:rPr>
              <a:t> δ</a:t>
            </a:r>
            <a:r>
              <a:rPr lang="en-US" sz="2000" b="1" baseline="30000" dirty="0" smtClean="0">
                <a:solidFill>
                  <a:srgbClr val="FF33CC"/>
                </a:solidFill>
                <a:latin typeface="Times New Roman" pitchFamily="18" charset="0"/>
                <a:ea typeface="Arial Unicode MS" pitchFamily="34" charset="-128"/>
                <a:cs typeface="Times New Roman" pitchFamily="18" charset="0"/>
              </a:rPr>
              <a:t>e</a:t>
            </a:r>
            <a:r>
              <a:rPr lang="en-US" sz="2000" b="1" dirty="0" smtClean="0">
                <a:solidFill>
                  <a:srgbClr val="FF33CC"/>
                </a:solidFill>
                <a:latin typeface="Times New Roman" pitchFamily="18" charset="0"/>
                <a:ea typeface="Arial Unicode MS" pitchFamily="34" charset="-128"/>
                <a:cs typeface="Times New Roman" pitchFamily="18" charset="0"/>
              </a:rPr>
              <a:t> </a:t>
            </a:r>
            <a:endParaRPr lang="en-US" sz="2000" b="1" dirty="0">
              <a:solidFill>
                <a:srgbClr val="FF33CC"/>
              </a:solidFill>
              <a:latin typeface="Times New Roman" pitchFamily="18" charset="0"/>
              <a:ea typeface="Arial Unicode MS" pitchFamily="34" charset="-128"/>
              <a:cs typeface="Times New Roman" pitchFamily="18" charset="0"/>
            </a:endParaRPr>
          </a:p>
        </p:txBody>
      </p:sp>
      <p:sp>
        <p:nvSpPr>
          <p:cNvPr id="59" name="TextBox 58"/>
          <p:cNvSpPr txBox="1"/>
          <p:nvPr/>
        </p:nvSpPr>
        <p:spPr>
          <a:xfrm>
            <a:off x="5715000" y="4343401"/>
            <a:ext cx="3581400" cy="304800"/>
          </a:xfrm>
          <a:prstGeom prst="rect">
            <a:avLst/>
          </a:prstGeom>
          <a:noFill/>
        </p:spPr>
        <p:txBody>
          <a:bodyPr wrap="square" rtlCol="0">
            <a:spAutoFit/>
          </a:bodyPr>
          <a:lstStyle/>
          <a:p>
            <a:r>
              <a:rPr lang="en-US" sz="1400" b="1" dirty="0" smtClean="0">
                <a:solidFill>
                  <a:srgbClr val="009900"/>
                </a:solidFill>
                <a:latin typeface="Times New Roman" pitchFamily="18" charset="0"/>
                <a:cs typeface="Times New Roman" pitchFamily="18" charset="0"/>
              </a:rPr>
              <a:t>Ting Zhang et al Nanotechnology 19 (2008)</a:t>
            </a:r>
            <a:endParaRPr lang="en-US" sz="1400" b="1" dirty="0">
              <a:solidFill>
                <a:srgbClr val="009900"/>
              </a:solidFill>
              <a:latin typeface="Times New Roman" pitchFamily="18" charset="0"/>
              <a:cs typeface="Times New Roman" pitchFamily="18" charset="0"/>
            </a:endParaRPr>
          </a:p>
        </p:txBody>
      </p:sp>
      <p:grpSp>
        <p:nvGrpSpPr>
          <p:cNvPr id="26" name="Group 59"/>
          <p:cNvGrpSpPr/>
          <p:nvPr/>
        </p:nvGrpSpPr>
        <p:grpSpPr>
          <a:xfrm>
            <a:off x="-7620" y="45720"/>
            <a:ext cx="9075420" cy="838200"/>
            <a:chOff x="22860" y="45720"/>
            <a:chExt cx="9075420" cy="838200"/>
          </a:xfrm>
        </p:grpSpPr>
        <p:pic>
          <p:nvPicPr>
            <p:cNvPr id="61" name="Picture 14" descr="unilogo"/>
            <p:cNvPicPr>
              <a:picLocks noChangeAspect="1" noChangeArrowheads="1"/>
            </p:cNvPicPr>
            <p:nvPr/>
          </p:nvPicPr>
          <p:blipFill>
            <a:blip r:embed="rId2" cstate="print"/>
            <a:srcRect/>
            <a:stretch>
              <a:fillRect/>
            </a:stretch>
          </p:blipFill>
          <p:spPr bwMode="auto">
            <a:xfrm>
              <a:off x="22860" y="45720"/>
              <a:ext cx="864394" cy="838200"/>
            </a:xfrm>
            <a:prstGeom prst="rect">
              <a:avLst/>
            </a:prstGeom>
            <a:ln>
              <a:noFill/>
            </a:ln>
            <a:effectLst>
              <a:softEdge rad="112500"/>
            </a:effectLst>
          </p:spPr>
        </p:pic>
        <p:sp>
          <p:nvSpPr>
            <p:cNvPr id="62" name="Rectangle 61"/>
            <p:cNvSpPr/>
            <p:nvPr/>
          </p:nvSpPr>
          <p:spPr>
            <a:xfrm>
              <a:off x="106680" y="883920"/>
              <a:ext cx="8991600" cy="0"/>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F612A96F-F76D-4CE3-8360-57D516FB62CC}" type="slidenum">
              <a:rPr lang="en-GB" smtClean="0"/>
              <a:pPr>
                <a:defRPr/>
              </a:pPr>
              <a:t>2</a:t>
            </a:fld>
            <a:endParaRPr lang="en-GB" dirty="0"/>
          </a:p>
        </p:txBody>
      </p:sp>
      <p:cxnSp>
        <p:nvCxnSpPr>
          <p:cNvPr id="12" name="Straight Connector 11"/>
          <p:cNvCxnSpPr/>
          <p:nvPr/>
        </p:nvCxnSpPr>
        <p:spPr>
          <a:xfrm>
            <a:off x="0" y="1447800"/>
            <a:ext cx="89916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609600" y="3352800"/>
            <a:ext cx="7620000" cy="1908215"/>
          </a:xfrm>
          <a:prstGeom prst="rect">
            <a:avLst/>
          </a:prstGeom>
        </p:spPr>
        <p:txBody>
          <a:bodyPr wrap="square">
            <a:spAutoFit/>
          </a:bodyPr>
          <a:lstStyle/>
          <a:p>
            <a:pPr lvl="0" algn="ctr" eaLnBrk="0" hangingPunct="0"/>
            <a:r>
              <a:rPr lang="en-US" sz="2400" b="1" dirty="0" smtClean="0">
                <a:ln/>
                <a:solidFill>
                  <a:srgbClr val="FFFF00"/>
                </a:solidFill>
                <a:latin typeface="Book Antiqua" pitchFamily="18" charset="0"/>
              </a:rPr>
              <a:t>Mahendra D. Shirsat</a:t>
            </a:r>
          </a:p>
          <a:p>
            <a:pPr lvl="0" algn="ctr" eaLnBrk="0" hangingPunct="0"/>
            <a:endParaRPr lang="en-US" sz="2400" b="1" dirty="0" smtClean="0">
              <a:ln/>
              <a:solidFill>
                <a:srgbClr val="FFFF00"/>
              </a:solidFill>
              <a:latin typeface="Book Antiqua" pitchFamily="18" charset="0"/>
            </a:endParaRPr>
          </a:p>
          <a:p>
            <a:pPr lvl="0" algn="ctr" eaLnBrk="0" hangingPunct="0"/>
            <a:r>
              <a:rPr lang="en-US" sz="2400" b="1" dirty="0" smtClean="0">
                <a:ln/>
                <a:solidFill>
                  <a:srgbClr val="FFFF00"/>
                </a:solidFill>
                <a:latin typeface="Book Antiqua" pitchFamily="18" charset="0"/>
              </a:rPr>
              <a:t>Professor </a:t>
            </a:r>
            <a:r>
              <a:rPr lang="en-US" sz="2400" b="1" dirty="0" smtClean="0">
                <a:ln/>
                <a:solidFill>
                  <a:srgbClr val="FFFF00"/>
                </a:solidFill>
                <a:latin typeface="Book Antiqua" pitchFamily="18" charset="0"/>
              </a:rPr>
              <a:t> </a:t>
            </a:r>
            <a:endParaRPr lang="en-US" b="1" dirty="0" smtClean="0">
              <a:ln/>
              <a:solidFill>
                <a:srgbClr val="FFFF00"/>
              </a:solidFill>
              <a:latin typeface="Book Antiqua" pitchFamily="18" charset="0"/>
            </a:endParaRPr>
          </a:p>
          <a:p>
            <a:pPr lvl="0" algn="ctr" eaLnBrk="0" hangingPunct="0"/>
            <a:r>
              <a:rPr lang="en-US" sz="2000" b="1" dirty="0" smtClean="0">
                <a:ln/>
                <a:solidFill>
                  <a:srgbClr val="00FF00"/>
                </a:solidFill>
                <a:latin typeface="Book Antiqua" pitchFamily="18" charset="0"/>
              </a:rPr>
              <a:t> </a:t>
            </a:r>
            <a:r>
              <a:rPr lang="en-US" sz="2800" b="1" dirty="0" smtClean="0">
                <a:ln/>
                <a:solidFill>
                  <a:srgbClr val="00FF00"/>
                </a:solidFill>
                <a:latin typeface="Book Antiqua" pitchFamily="18" charset="0"/>
              </a:rPr>
              <a:t>Department of Physics</a:t>
            </a:r>
            <a:endParaRPr lang="en-US" b="1" dirty="0" smtClean="0">
              <a:ln/>
              <a:solidFill>
                <a:srgbClr val="FFFF00"/>
              </a:solidFill>
              <a:latin typeface="Book Antiqua" pitchFamily="18" charset="0"/>
            </a:endParaRPr>
          </a:p>
          <a:p>
            <a:pPr lvl="0" algn="ctr" eaLnBrk="0" hangingPunct="0"/>
            <a:r>
              <a:rPr lang="en-US" b="1" dirty="0" smtClean="0">
                <a:ln/>
                <a:solidFill>
                  <a:srgbClr val="FFFF00"/>
                </a:solidFill>
                <a:latin typeface="Book Antiqua" pitchFamily="18" charset="0"/>
              </a:rPr>
              <a:t> </a:t>
            </a:r>
            <a:endParaRPr lang="en-US" sz="2000" b="1" dirty="0" smtClean="0">
              <a:ln/>
              <a:solidFill>
                <a:srgbClr val="00FF00"/>
              </a:solidFill>
              <a:latin typeface="Book Antiqua" pitchFamily="18" charset="0"/>
            </a:endParaRPr>
          </a:p>
        </p:txBody>
      </p:sp>
      <p:sp>
        <p:nvSpPr>
          <p:cNvPr id="25601" name="Rectangle 1"/>
          <p:cNvSpPr>
            <a:spLocks noChangeArrowheads="1"/>
          </p:cNvSpPr>
          <p:nvPr/>
        </p:nvSpPr>
        <p:spPr bwMode="auto">
          <a:xfrm>
            <a:off x="71718" y="665704"/>
            <a:ext cx="9144001" cy="104644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a:r>
              <a:rPr lang="en-US" sz="2400" b="1" dirty="0" smtClean="0">
                <a:solidFill>
                  <a:srgbClr val="FFFF00"/>
                </a:solidFill>
                <a:latin typeface="Times New Roman" pitchFamily="18" charset="0"/>
                <a:cs typeface="Times New Roman" pitchFamily="18" charset="0"/>
              </a:rPr>
              <a:t> Chapter 1 : </a:t>
            </a:r>
            <a:r>
              <a:rPr lang="en-IN" sz="2400" b="1" dirty="0" smtClean="0">
                <a:solidFill>
                  <a:srgbClr val="FFFF00"/>
                </a:solidFill>
                <a:latin typeface="Times New Roman" pitchFamily="18" charset="0"/>
                <a:cs typeface="Times New Roman" pitchFamily="18" charset="0"/>
              </a:rPr>
              <a:t>Sensor Materials and </a:t>
            </a:r>
            <a:r>
              <a:rPr lang="en-US" sz="2400" b="1" dirty="0" smtClean="0">
                <a:solidFill>
                  <a:srgbClr val="FFFF00"/>
                </a:solidFill>
                <a:latin typeface="Times New Roman" pitchFamily="18" charset="0"/>
                <a:cs typeface="Times New Roman" pitchFamily="18" charset="0"/>
              </a:rPr>
              <a:t>and </a:t>
            </a:r>
            <a:r>
              <a:rPr lang="en-US" sz="2400" b="1" dirty="0">
                <a:solidFill>
                  <a:srgbClr val="FFFF00"/>
                </a:solidFill>
                <a:latin typeface="Times New Roman" pitchFamily="18" charset="0"/>
                <a:cs typeface="Times New Roman" pitchFamily="18" charset="0"/>
              </a:rPr>
              <a:t>Sensor Matrix  </a:t>
            </a:r>
          </a:p>
          <a:p>
            <a:pPr algn="ctr" fontAlgn="base">
              <a:spcBef>
                <a:spcPct val="0"/>
              </a:spcBef>
              <a:spcAft>
                <a:spcPct val="0"/>
              </a:spcAft>
            </a:pPr>
            <a:endParaRPr lang="en-US" sz="2400" b="1" dirty="0">
              <a:solidFill>
                <a:srgbClr val="FFFF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6FF33"/>
              </a:solidFill>
              <a:effectLst/>
              <a:latin typeface="Georgia" pitchFamily="18" charset="0"/>
              <a:cs typeface="Arial" pitchFamily="34" charset="0"/>
            </a:endParaRPr>
          </a:p>
        </p:txBody>
      </p:sp>
      <p:sp>
        <p:nvSpPr>
          <p:cNvPr id="16" name="Rectangle 15"/>
          <p:cNvSpPr/>
          <p:nvPr/>
        </p:nvSpPr>
        <p:spPr>
          <a:xfrm>
            <a:off x="76200" y="5029200"/>
            <a:ext cx="8839200" cy="954107"/>
          </a:xfrm>
          <a:prstGeom prst="rect">
            <a:avLst/>
          </a:prstGeom>
        </p:spPr>
        <p:txBody>
          <a:bodyPr wrap="square">
            <a:spAutoFit/>
          </a:bodyPr>
          <a:lstStyle/>
          <a:p>
            <a:pPr lvl="0" algn="ctr" eaLnBrk="0" hangingPunct="0"/>
            <a:r>
              <a:rPr lang="it-CH" b="1" dirty="0" smtClean="0">
                <a:ln/>
                <a:solidFill>
                  <a:schemeClr val="accent3"/>
                </a:solidFill>
                <a:latin typeface="Book Antiqua" pitchFamily="18" charset="0"/>
              </a:rPr>
              <a:t>  </a:t>
            </a:r>
            <a:r>
              <a:rPr lang="en-US" sz="2800" b="1" dirty="0" smtClean="0">
                <a:ln/>
                <a:solidFill>
                  <a:srgbClr val="99CCFF"/>
                </a:solidFill>
                <a:effectLst>
                  <a:innerShdw blurRad="63500" dist="50800" dir="16200000">
                    <a:prstClr val="black">
                      <a:alpha val="50000"/>
                    </a:prstClr>
                  </a:innerShdw>
                </a:effectLst>
                <a:latin typeface="Book Antiqua" pitchFamily="18" charset="0"/>
              </a:rPr>
              <a:t>Dr. Babasaheb Ambedkar Marathwada University,</a:t>
            </a:r>
          </a:p>
          <a:p>
            <a:pPr lvl="0" algn="ctr" eaLnBrk="0" hangingPunct="0"/>
            <a:r>
              <a:rPr lang="it-CH" sz="2800" b="1" dirty="0" smtClean="0">
                <a:ln/>
                <a:solidFill>
                  <a:srgbClr val="99CCFF"/>
                </a:solidFill>
                <a:effectLst>
                  <a:innerShdw blurRad="63500" dist="50800" dir="16200000">
                    <a:prstClr val="black">
                      <a:alpha val="50000"/>
                    </a:prstClr>
                  </a:innerShdw>
                </a:effectLst>
                <a:latin typeface="Book Antiqua" pitchFamily="18" charset="0"/>
              </a:rPr>
              <a:t>Aurangabad (MS)-431 004</a:t>
            </a:r>
          </a:p>
        </p:txBody>
      </p:sp>
      <p:cxnSp>
        <p:nvCxnSpPr>
          <p:cNvPr id="15" name="Straight Connector 14"/>
          <p:cNvCxnSpPr/>
          <p:nvPr/>
        </p:nvCxnSpPr>
        <p:spPr>
          <a:xfrm>
            <a:off x="0" y="4953000"/>
            <a:ext cx="91440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0" y="6019800"/>
            <a:ext cx="91440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914400" y="6096000"/>
            <a:ext cx="7010400" cy="400110"/>
          </a:xfrm>
          <a:prstGeom prst="rect">
            <a:avLst/>
          </a:prstGeom>
          <a:noFill/>
        </p:spPr>
        <p:txBody>
          <a:bodyPr wrap="square" rtlCol="0">
            <a:spAutoFit/>
          </a:bodyPr>
          <a:lstStyle/>
          <a:p>
            <a:pPr algn="ctr"/>
            <a:r>
              <a:rPr lang="en-US" sz="2000" b="1" dirty="0" smtClean="0">
                <a:solidFill>
                  <a:srgbClr val="FFFF00"/>
                </a:solidFill>
                <a:latin typeface="Times New Roman" pitchFamily="18" charset="0"/>
                <a:cs typeface="Times New Roman" pitchFamily="18" charset="0"/>
              </a:rPr>
              <a:t>Email: mdshirsat@gmail.com</a:t>
            </a:r>
            <a:endParaRPr lang="en-IN" sz="2000" b="1" dirty="0">
              <a:solidFill>
                <a:srgbClr val="FFFF00"/>
              </a:solidFill>
              <a:latin typeface="Times New Roman" pitchFamily="18" charset="0"/>
              <a:cs typeface="Times New Roman" pitchFamily="18" charset="0"/>
            </a:endParaRPr>
          </a:p>
        </p:txBody>
      </p:sp>
      <p:cxnSp>
        <p:nvCxnSpPr>
          <p:cNvPr id="13" name="Straight Connector 12"/>
          <p:cNvCxnSpPr/>
          <p:nvPr/>
        </p:nvCxnSpPr>
        <p:spPr>
          <a:xfrm>
            <a:off x="71718" y="381000"/>
            <a:ext cx="8991600" cy="0"/>
          </a:xfrm>
          <a:prstGeom prst="line">
            <a:avLst/>
          </a:prstGeom>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182880"/>
            <a:ext cx="8763000" cy="792162"/>
          </a:xfrm>
        </p:spPr>
        <p:txBody>
          <a:bodyPr>
            <a:normAutofit/>
          </a:bodyPr>
          <a:lstStyle/>
          <a:p>
            <a:r>
              <a:rPr lang="en-US" sz="2400" b="1" dirty="0" smtClean="0">
                <a:solidFill>
                  <a:srgbClr val="00FF00"/>
                </a:solidFill>
                <a:latin typeface="Book Antiqua" pitchFamily="18" charset="0"/>
                <a:cs typeface="Times New Roman" pitchFamily="18" charset="0"/>
              </a:rPr>
              <a:t>Disadvantages of Pristine CNT Sensor</a:t>
            </a:r>
            <a:endParaRPr lang="en-US" sz="2400" b="1" dirty="0">
              <a:solidFill>
                <a:srgbClr val="00FF00"/>
              </a:solidFill>
              <a:latin typeface="Book Antiqua" pitchFamily="18" charset="0"/>
              <a:cs typeface="Times New Roman" pitchFamily="18" charset="0"/>
            </a:endParaRPr>
          </a:p>
        </p:txBody>
      </p:sp>
      <p:sp>
        <p:nvSpPr>
          <p:cNvPr id="3" name="Content Placeholder 2"/>
          <p:cNvSpPr>
            <a:spLocks noGrp="1"/>
          </p:cNvSpPr>
          <p:nvPr>
            <p:ph idx="1"/>
          </p:nvPr>
        </p:nvSpPr>
        <p:spPr>
          <a:xfrm>
            <a:off x="304800" y="685800"/>
            <a:ext cx="8610600" cy="5867400"/>
          </a:xfrm>
        </p:spPr>
        <p:txBody>
          <a:bodyPr/>
          <a:lstStyle/>
          <a:p>
            <a:pPr algn="just"/>
            <a:r>
              <a:rPr lang="en-US" sz="2000" b="1" dirty="0" smtClean="0">
                <a:solidFill>
                  <a:srgbClr val="FFFF00"/>
                </a:solidFill>
                <a:latin typeface="Times New Roman" pitchFamily="18" charset="0"/>
                <a:ea typeface="Arial Unicode MS" pitchFamily="34" charset="-128"/>
                <a:cs typeface="Times New Roman" pitchFamily="18" charset="0"/>
              </a:rPr>
              <a:t>Poor</a:t>
            </a:r>
            <a:r>
              <a:rPr lang="en-US" sz="2800" b="1" dirty="0" smtClean="0">
                <a:solidFill>
                  <a:srgbClr val="FFFF00"/>
                </a:solidFill>
                <a:latin typeface="Times New Roman" pitchFamily="18" charset="0"/>
                <a:ea typeface="Arial Unicode MS" pitchFamily="34" charset="-128"/>
                <a:cs typeface="Times New Roman" pitchFamily="18" charset="0"/>
              </a:rPr>
              <a:t> </a:t>
            </a:r>
            <a:r>
              <a:rPr lang="en-US" sz="2000" b="1" dirty="0" smtClean="0">
                <a:solidFill>
                  <a:srgbClr val="FFFF00"/>
                </a:solidFill>
                <a:latin typeface="Times New Roman" pitchFamily="18" charset="0"/>
                <a:ea typeface="Arial Unicode MS" pitchFamily="34" charset="-128"/>
                <a:cs typeface="Times New Roman" pitchFamily="18" charset="0"/>
              </a:rPr>
              <a:t>Recovery</a:t>
            </a:r>
            <a:r>
              <a:rPr lang="en-US" sz="2800" b="1" dirty="0" smtClean="0">
                <a:solidFill>
                  <a:srgbClr val="FFFF00"/>
                </a:solidFill>
                <a:latin typeface="Times New Roman" pitchFamily="18" charset="0"/>
                <a:ea typeface="Arial Unicode MS" pitchFamily="34" charset="-128"/>
                <a:cs typeface="Times New Roman" pitchFamily="18" charset="0"/>
              </a:rPr>
              <a:t> </a:t>
            </a:r>
            <a:r>
              <a:rPr lang="en-US" sz="2800" dirty="0" smtClean="0">
                <a:solidFill>
                  <a:schemeClr val="bg1">
                    <a:lumMod val="95000"/>
                  </a:schemeClr>
                </a:solidFill>
                <a:latin typeface="Times New Roman" pitchFamily="18" charset="0"/>
                <a:ea typeface="Arial Unicode MS" pitchFamily="34" charset="-128"/>
                <a:cs typeface="Times New Roman" pitchFamily="18" charset="0"/>
              </a:rPr>
              <a:t>(</a:t>
            </a:r>
            <a:r>
              <a:rPr lang="en-US" sz="1800" b="1" dirty="0" smtClean="0">
                <a:solidFill>
                  <a:schemeClr val="bg1">
                    <a:lumMod val="95000"/>
                  </a:schemeClr>
                </a:solidFill>
                <a:latin typeface="Times New Roman" pitchFamily="18" charset="0"/>
                <a:ea typeface="Arial Unicode MS" pitchFamily="34" charset="-128"/>
                <a:cs typeface="Times New Roman" pitchFamily="18" charset="0"/>
              </a:rPr>
              <a:t>due to high specific surface area contribution of CNTs in binding of the </a:t>
            </a:r>
            <a:r>
              <a:rPr lang="en-US" sz="1800" b="1" dirty="0" err="1" smtClean="0">
                <a:solidFill>
                  <a:schemeClr val="bg1">
                    <a:lumMod val="95000"/>
                  </a:schemeClr>
                </a:solidFill>
                <a:latin typeface="Times New Roman" pitchFamily="18" charset="0"/>
                <a:ea typeface="Arial Unicode MS" pitchFamily="34" charset="-128"/>
                <a:cs typeface="Times New Roman" pitchFamily="18" charset="0"/>
              </a:rPr>
              <a:t>analytes</a:t>
            </a:r>
            <a:r>
              <a:rPr lang="en-US" sz="1800" b="1" dirty="0" smtClean="0">
                <a:solidFill>
                  <a:schemeClr val="bg1">
                    <a:lumMod val="95000"/>
                  </a:schemeClr>
                </a:solidFill>
                <a:latin typeface="Times New Roman" pitchFamily="18" charset="0"/>
                <a:ea typeface="Arial Unicode MS" pitchFamily="34" charset="-128"/>
                <a:cs typeface="Times New Roman" pitchFamily="18" charset="0"/>
              </a:rPr>
              <a:t>. )</a:t>
            </a:r>
          </a:p>
          <a:p>
            <a:pPr algn="just"/>
            <a:r>
              <a:rPr lang="en-US" sz="2000" b="1" dirty="0" smtClean="0">
                <a:solidFill>
                  <a:srgbClr val="FFFF00"/>
                </a:solidFill>
                <a:latin typeface="Times New Roman" pitchFamily="18" charset="0"/>
                <a:ea typeface="Arial Unicode MS" pitchFamily="34" charset="-128"/>
                <a:cs typeface="Times New Roman" pitchFamily="18" charset="0"/>
              </a:rPr>
              <a:t>Poor Selectivity  </a:t>
            </a:r>
            <a:r>
              <a:rPr lang="en-US" sz="2000" b="1" dirty="0" smtClean="0">
                <a:solidFill>
                  <a:schemeClr val="bg1">
                    <a:lumMod val="95000"/>
                  </a:schemeClr>
                </a:solidFill>
                <a:latin typeface="Times New Roman" pitchFamily="18" charset="0"/>
                <a:ea typeface="Arial Unicode MS" pitchFamily="34" charset="-128"/>
                <a:cs typeface="Times New Roman" pitchFamily="18" charset="0"/>
              </a:rPr>
              <a:t>(due to  limited transduction mechanism employed )</a:t>
            </a:r>
          </a:p>
          <a:p>
            <a:pPr algn="just">
              <a:buNone/>
            </a:pPr>
            <a:endParaRPr lang="en-US" sz="2000" b="1" dirty="0" smtClean="0">
              <a:solidFill>
                <a:schemeClr val="bg1">
                  <a:lumMod val="95000"/>
                </a:schemeClr>
              </a:solidFill>
              <a:latin typeface="Times New Roman" pitchFamily="18" charset="0"/>
              <a:ea typeface="Arial Unicode MS" pitchFamily="34" charset="-128"/>
              <a:cs typeface="Times New Roman" pitchFamily="18" charset="0"/>
            </a:endParaRPr>
          </a:p>
          <a:p>
            <a:pPr algn="just"/>
            <a:endParaRPr lang="en-US" sz="1600" b="1" dirty="0" smtClean="0">
              <a:solidFill>
                <a:schemeClr val="bg1">
                  <a:lumMod val="95000"/>
                </a:schemeClr>
              </a:solidFill>
              <a:latin typeface="Times New Roman" pitchFamily="18" charset="0"/>
              <a:ea typeface="Arial Unicode MS" pitchFamily="34" charset="-128"/>
              <a:cs typeface="Times New Roman" pitchFamily="18" charset="0"/>
            </a:endParaRPr>
          </a:p>
          <a:p>
            <a:pPr algn="just"/>
            <a:r>
              <a:rPr lang="en-US" sz="2000" b="1" dirty="0" smtClean="0">
                <a:solidFill>
                  <a:srgbClr val="FFFF00"/>
                </a:solidFill>
                <a:latin typeface="Times New Roman" pitchFamily="18" charset="0"/>
                <a:ea typeface="Arial Unicode MS" pitchFamily="34" charset="-128"/>
                <a:cs typeface="Times New Roman" pitchFamily="18" charset="0"/>
              </a:rPr>
              <a:t>Dearth of efficient methodology for incorporation of CNTs in sensor matrix.  </a:t>
            </a:r>
            <a:endParaRPr lang="en-US" sz="1600" b="1" dirty="0" smtClean="0">
              <a:solidFill>
                <a:srgbClr val="FFFF00"/>
              </a:solidFill>
              <a:latin typeface="Times New Roman" pitchFamily="18" charset="0"/>
              <a:ea typeface="Arial Unicode MS" pitchFamily="34" charset="-128"/>
              <a:cs typeface="Times New Roman" pitchFamily="18" charset="0"/>
            </a:endParaRPr>
          </a:p>
          <a:p>
            <a:pPr algn="just"/>
            <a:endParaRPr lang="en-US" sz="2000" dirty="0" smtClean="0">
              <a:solidFill>
                <a:srgbClr val="00FFFF"/>
              </a:solidFill>
              <a:latin typeface="Century Schoolbook" pitchFamily="18" charset="0"/>
            </a:endParaRPr>
          </a:p>
          <a:p>
            <a:pPr algn="just"/>
            <a:endParaRPr lang="en-US" sz="2000" dirty="0" smtClean="0">
              <a:solidFill>
                <a:srgbClr val="00FFFF"/>
              </a:solidFill>
              <a:latin typeface="Century Schoolbook" pitchFamily="18" charset="0"/>
            </a:endParaRPr>
          </a:p>
          <a:p>
            <a:pPr algn="just">
              <a:buNone/>
            </a:pPr>
            <a:r>
              <a:rPr lang="en-US" sz="2000" b="1" u="sng" dirty="0" smtClean="0">
                <a:solidFill>
                  <a:srgbClr val="FF66CC"/>
                </a:solidFill>
                <a:latin typeface="Times New Roman" pitchFamily="18" charset="0"/>
                <a:ea typeface="Arial Unicode MS" pitchFamily="34" charset="-128"/>
                <a:cs typeface="Times New Roman" pitchFamily="18" charset="0"/>
              </a:rPr>
              <a:t>Recovery:</a:t>
            </a:r>
          </a:p>
          <a:p>
            <a:pPr marL="457200" indent="-457200" algn="just">
              <a:buAutoNum type="arabicParenR"/>
            </a:pPr>
            <a:r>
              <a:rPr lang="en-US" sz="2000" b="1" dirty="0" smtClean="0">
                <a:solidFill>
                  <a:srgbClr val="FFFF00"/>
                </a:solidFill>
                <a:latin typeface="Times New Roman" pitchFamily="18" charset="0"/>
                <a:ea typeface="Arial Unicode MS" pitchFamily="34" charset="-128"/>
                <a:cs typeface="Times New Roman" pitchFamily="18" charset="0"/>
              </a:rPr>
              <a:t>UV light exposure for 2-3 hours, (2) High temperature exposure for 15-20 min.  </a:t>
            </a:r>
          </a:p>
          <a:p>
            <a:pPr marL="457200" indent="-457200" algn="just">
              <a:buAutoNum type="arabicParenR"/>
            </a:pPr>
            <a:endParaRPr lang="en-US" sz="2000" b="1" dirty="0" smtClean="0">
              <a:solidFill>
                <a:srgbClr val="FFFF00"/>
              </a:solidFill>
              <a:latin typeface="Times New Roman" pitchFamily="18" charset="0"/>
              <a:ea typeface="Arial Unicode MS" pitchFamily="34" charset="-128"/>
              <a:cs typeface="Times New Roman" pitchFamily="18" charset="0"/>
            </a:endParaRPr>
          </a:p>
          <a:p>
            <a:pPr marL="457200" indent="-457200" algn="just">
              <a:buAutoNum type="arabicParenR"/>
            </a:pPr>
            <a:endParaRPr lang="en-US" sz="2000" b="1" dirty="0">
              <a:solidFill>
                <a:srgbClr val="00FFFF"/>
              </a:solidFill>
              <a:latin typeface="Times New Roman" pitchFamily="18" charset="0"/>
              <a:cs typeface="Times New Roman" pitchFamily="18" charset="0"/>
            </a:endParaRPr>
          </a:p>
        </p:txBody>
      </p:sp>
      <p:sp>
        <p:nvSpPr>
          <p:cNvPr id="4" name="Title 1"/>
          <p:cNvSpPr txBox="1">
            <a:spLocks/>
          </p:cNvSpPr>
          <p:nvPr/>
        </p:nvSpPr>
        <p:spPr bwMode="auto">
          <a:xfrm>
            <a:off x="381000" y="36274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sng"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WAY OUTs</a:t>
            </a:r>
            <a:endParaRPr kumimoji="0" lang="en-US" sz="2800"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5" name="TextBox 4"/>
          <p:cNvSpPr txBox="1"/>
          <p:nvPr/>
        </p:nvSpPr>
        <p:spPr>
          <a:xfrm>
            <a:off x="5791200" y="5144973"/>
            <a:ext cx="3352800" cy="584775"/>
          </a:xfrm>
          <a:prstGeom prst="rect">
            <a:avLst/>
          </a:prstGeom>
          <a:solidFill>
            <a:srgbClr val="FFBF93"/>
          </a:solidFill>
          <a:ln>
            <a:solidFill>
              <a:srgbClr val="FFBF93"/>
            </a:solidFill>
          </a:ln>
        </p:spPr>
        <p:txBody>
          <a:bodyPr wrap="square" rtlCol="0">
            <a:spAutoFit/>
          </a:bodyPr>
          <a:lstStyle/>
          <a:p>
            <a:r>
              <a:rPr lang="en-US" sz="1600" b="1" dirty="0" smtClean="0">
                <a:solidFill>
                  <a:srgbClr val="800000"/>
                </a:solidFill>
                <a:latin typeface="Arial Unicode MS" pitchFamily="34" charset="-128"/>
                <a:ea typeface="Arial Unicode MS" pitchFamily="34" charset="-128"/>
                <a:cs typeface="Arial Unicode MS" pitchFamily="34" charset="-128"/>
              </a:rPr>
              <a:t>Not feasible for mobile sensing applications.</a:t>
            </a:r>
            <a:endParaRPr lang="en-US" sz="1600" b="1" dirty="0">
              <a:solidFill>
                <a:srgbClr val="800000"/>
              </a:solidFill>
              <a:latin typeface="Arial Unicode MS" pitchFamily="34" charset="-128"/>
              <a:ea typeface="Arial Unicode MS" pitchFamily="34" charset="-128"/>
              <a:cs typeface="Arial Unicode MS" pitchFamily="34" charset="-128"/>
            </a:endParaRPr>
          </a:p>
        </p:txBody>
      </p:sp>
      <p:sp>
        <p:nvSpPr>
          <p:cNvPr id="6" name="Rectangle 5"/>
          <p:cNvSpPr/>
          <p:nvPr/>
        </p:nvSpPr>
        <p:spPr>
          <a:xfrm>
            <a:off x="152400" y="5334000"/>
            <a:ext cx="8382000" cy="1046440"/>
          </a:xfrm>
          <a:prstGeom prst="rect">
            <a:avLst/>
          </a:prstGeom>
        </p:spPr>
        <p:txBody>
          <a:bodyPr wrap="square">
            <a:spAutoFit/>
          </a:bodyPr>
          <a:lstStyle/>
          <a:p>
            <a:pPr>
              <a:buNone/>
            </a:pPr>
            <a:r>
              <a:rPr lang="en-US" sz="2000" b="1" dirty="0" smtClean="0">
                <a:solidFill>
                  <a:srgbClr val="FF66CC"/>
                </a:solidFill>
                <a:latin typeface="Times New Roman" pitchFamily="18" charset="0"/>
                <a:ea typeface="Arial Unicode MS" pitchFamily="34" charset="-128"/>
                <a:cs typeface="Times New Roman" pitchFamily="18" charset="0"/>
              </a:rPr>
              <a:t>  </a:t>
            </a:r>
            <a:r>
              <a:rPr lang="en-US" sz="2000" b="1" u="sng" dirty="0" smtClean="0">
                <a:solidFill>
                  <a:srgbClr val="FF66CC"/>
                </a:solidFill>
                <a:latin typeface="Times New Roman" pitchFamily="18" charset="0"/>
                <a:ea typeface="Arial Unicode MS" pitchFamily="34" charset="-128"/>
                <a:cs typeface="Times New Roman" pitchFamily="18" charset="0"/>
              </a:rPr>
              <a:t> Selectivity:</a:t>
            </a:r>
          </a:p>
          <a:p>
            <a:pPr>
              <a:buNone/>
            </a:pPr>
            <a:endParaRPr lang="en-US" sz="400" b="1" u="sng" dirty="0" smtClean="0">
              <a:solidFill>
                <a:srgbClr val="FF66CC"/>
              </a:solidFill>
              <a:latin typeface="Times New Roman" pitchFamily="18" charset="0"/>
              <a:ea typeface="Arial Unicode MS" pitchFamily="34" charset="-128"/>
              <a:cs typeface="Times New Roman" pitchFamily="18" charset="0"/>
            </a:endParaRPr>
          </a:p>
          <a:p>
            <a:pPr>
              <a:buNone/>
            </a:pPr>
            <a:r>
              <a:rPr lang="en-US" sz="2000" dirty="0" smtClean="0">
                <a:solidFill>
                  <a:srgbClr val="FF66CC"/>
                </a:solidFill>
                <a:latin typeface="Times New Roman" pitchFamily="18" charset="0"/>
                <a:ea typeface="Arial Unicode MS" pitchFamily="34" charset="-128"/>
                <a:cs typeface="Times New Roman" pitchFamily="18" charset="0"/>
              </a:rPr>
              <a:t> </a:t>
            </a:r>
            <a:r>
              <a:rPr lang="en-US" b="1" dirty="0" smtClean="0">
                <a:solidFill>
                  <a:srgbClr val="FFFF00"/>
                </a:solidFill>
                <a:latin typeface="Times New Roman" pitchFamily="18" charset="0"/>
                <a:ea typeface="Arial Unicode MS" pitchFamily="34" charset="-128"/>
                <a:cs typeface="Times New Roman" pitchFamily="18" charset="0"/>
              </a:rPr>
              <a:t>Affinity towards specific </a:t>
            </a:r>
            <a:r>
              <a:rPr lang="en-US" b="1" dirty="0" err="1" smtClean="0">
                <a:solidFill>
                  <a:srgbClr val="FFFF00"/>
                </a:solidFill>
                <a:latin typeface="Times New Roman" pitchFamily="18" charset="0"/>
                <a:ea typeface="Arial Unicode MS" pitchFamily="34" charset="-128"/>
                <a:cs typeface="Times New Roman" pitchFamily="18" charset="0"/>
              </a:rPr>
              <a:t>analyte</a:t>
            </a:r>
            <a:r>
              <a:rPr lang="en-US" b="1" dirty="0" smtClean="0">
                <a:solidFill>
                  <a:srgbClr val="FFFF00"/>
                </a:solidFill>
                <a:latin typeface="Times New Roman" pitchFamily="18" charset="0"/>
                <a:ea typeface="Arial Unicode MS" pitchFamily="34" charset="-128"/>
                <a:cs typeface="Times New Roman" pitchFamily="18" charset="0"/>
              </a:rPr>
              <a:t> can be inculcated by decorating CNTs with      </a:t>
            </a:r>
          </a:p>
          <a:p>
            <a:pPr>
              <a:buNone/>
            </a:pPr>
            <a:r>
              <a:rPr lang="en-US" b="1" dirty="0" smtClean="0">
                <a:solidFill>
                  <a:srgbClr val="FFFF00"/>
                </a:solidFill>
                <a:latin typeface="Times New Roman" pitchFamily="18" charset="0"/>
                <a:ea typeface="Arial Unicode MS" pitchFamily="34" charset="-128"/>
                <a:cs typeface="Times New Roman" pitchFamily="18" charset="0"/>
              </a:rPr>
              <a:t> Metal / Metal-oxide Nanoparticles</a:t>
            </a:r>
            <a:r>
              <a:rPr lang="en-US" b="1" dirty="0" smtClean="0">
                <a:solidFill>
                  <a:srgbClr val="FFFF00"/>
                </a:solidFill>
                <a:latin typeface="Arial Unicode MS" pitchFamily="34" charset="-128"/>
                <a:ea typeface="Arial Unicode MS" pitchFamily="34" charset="-128"/>
                <a:cs typeface="Arial Unicode MS" pitchFamily="34" charset="-128"/>
              </a:rPr>
              <a:t>.</a:t>
            </a:r>
          </a:p>
        </p:txBody>
      </p:sp>
      <p:sp>
        <p:nvSpPr>
          <p:cNvPr id="7" name="TextBox 6"/>
          <p:cNvSpPr txBox="1"/>
          <p:nvPr/>
        </p:nvSpPr>
        <p:spPr>
          <a:xfrm>
            <a:off x="5546558" y="6120825"/>
            <a:ext cx="3597442" cy="584775"/>
          </a:xfrm>
          <a:prstGeom prst="rect">
            <a:avLst/>
          </a:prstGeom>
          <a:solidFill>
            <a:srgbClr val="FFBF93"/>
          </a:solidFill>
          <a:ln>
            <a:solidFill>
              <a:srgbClr val="FFBF93"/>
            </a:solidFill>
          </a:ln>
        </p:spPr>
        <p:txBody>
          <a:bodyPr wrap="square" rtlCol="0">
            <a:spAutoFit/>
          </a:bodyPr>
          <a:lstStyle/>
          <a:p>
            <a:r>
              <a:rPr lang="en-US" sz="1600" b="1" dirty="0" smtClean="0">
                <a:solidFill>
                  <a:srgbClr val="800000"/>
                </a:solidFill>
                <a:latin typeface="Arial Unicode MS" pitchFamily="34" charset="-128"/>
                <a:ea typeface="Arial Unicode MS" pitchFamily="34" charset="-128"/>
                <a:cs typeface="Arial Unicode MS" pitchFamily="34" charset="-128"/>
              </a:rPr>
              <a:t>Binding sites in CNTs altogether remains exposed to analytes.</a:t>
            </a:r>
            <a:endParaRPr lang="en-US" sz="1600" b="1" dirty="0">
              <a:solidFill>
                <a:srgbClr val="800000"/>
              </a:solidFill>
              <a:latin typeface="Arial Unicode MS" pitchFamily="34" charset="-128"/>
              <a:ea typeface="Arial Unicode MS" pitchFamily="34" charset="-128"/>
              <a:cs typeface="Arial Unicode MS" pitchFamily="34" charset="-128"/>
            </a:endParaRPr>
          </a:p>
        </p:txBody>
      </p:sp>
      <p:sp>
        <p:nvSpPr>
          <p:cNvPr id="8" name="TextBox 7"/>
          <p:cNvSpPr txBox="1"/>
          <p:nvPr/>
        </p:nvSpPr>
        <p:spPr>
          <a:xfrm>
            <a:off x="4572000" y="1143000"/>
            <a:ext cx="5029200" cy="307777"/>
          </a:xfrm>
          <a:prstGeom prst="rect">
            <a:avLst/>
          </a:prstGeom>
          <a:noFill/>
        </p:spPr>
        <p:txBody>
          <a:bodyPr wrap="square" rtlCol="0">
            <a:spAutoFit/>
          </a:bodyPr>
          <a:lstStyle/>
          <a:p>
            <a:r>
              <a:rPr lang="en-US" sz="1400" b="1" i="1" dirty="0" err="1" smtClean="0">
                <a:solidFill>
                  <a:srgbClr val="FFFF00"/>
                </a:solidFill>
                <a:latin typeface="Times New Roman" pitchFamily="18" charset="0"/>
                <a:ea typeface="Arial Unicode MS" pitchFamily="34" charset="-128"/>
                <a:cs typeface="Times New Roman" pitchFamily="18" charset="0"/>
              </a:rPr>
              <a:t>Deshusses</a:t>
            </a:r>
            <a:r>
              <a:rPr lang="en-US" sz="1400" b="1" i="1" dirty="0" smtClean="0">
                <a:solidFill>
                  <a:srgbClr val="FFFF00"/>
                </a:solidFill>
                <a:latin typeface="Times New Roman" pitchFamily="18" charset="0"/>
                <a:ea typeface="Arial Unicode MS" pitchFamily="34" charset="-128"/>
                <a:cs typeface="Times New Roman" pitchFamily="18" charset="0"/>
              </a:rPr>
              <a:t> et al; 2008, NANOTECHNOLOGY 19, 332001</a:t>
            </a:r>
            <a:endParaRPr lang="en-US" sz="1400" b="1" dirty="0">
              <a:solidFill>
                <a:srgbClr val="FFFF00"/>
              </a:solidFill>
              <a:latin typeface="Times New Roman" pitchFamily="18" charset="0"/>
              <a:cs typeface="Times New Roman" pitchFamily="18" charset="0"/>
            </a:endParaRPr>
          </a:p>
        </p:txBody>
      </p:sp>
      <p:sp>
        <p:nvSpPr>
          <p:cNvPr id="9" name="TextBox 8"/>
          <p:cNvSpPr txBox="1"/>
          <p:nvPr/>
        </p:nvSpPr>
        <p:spPr>
          <a:xfrm>
            <a:off x="4800600" y="1828800"/>
            <a:ext cx="4343400" cy="292388"/>
          </a:xfrm>
          <a:prstGeom prst="rect">
            <a:avLst/>
          </a:prstGeom>
          <a:noFill/>
        </p:spPr>
        <p:txBody>
          <a:bodyPr wrap="square" rtlCol="0">
            <a:spAutoFit/>
          </a:bodyPr>
          <a:lstStyle/>
          <a:p>
            <a:r>
              <a:rPr lang="en-US" sz="1300" b="1" i="1" dirty="0" smtClean="0">
                <a:solidFill>
                  <a:srgbClr val="FFFF00"/>
                </a:solidFill>
                <a:latin typeface="Times New Roman" pitchFamily="18" charset="0"/>
                <a:ea typeface="Arial Unicode MS" pitchFamily="34" charset="-128"/>
                <a:cs typeface="Times New Roman" pitchFamily="18" charset="0"/>
              </a:rPr>
              <a:t>Star et al; 2008, ANGEWANDTE CHEMIE INT. ED., 47</a:t>
            </a:r>
            <a:endParaRPr lang="en-US" sz="1300" b="1" dirty="0">
              <a:solidFill>
                <a:srgbClr val="FFFF00"/>
              </a:solidFill>
              <a:latin typeface="Times New Roman" pitchFamily="18" charset="0"/>
              <a:cs typeface="Times New Roman" pitchFamily="18" charset="0"/>
            </a:endParaRPr>
          </a:p>
        </p:txBody>
      </p:sp>
      <p:sp>
        <p:nvSpPr>
          <p:cNvPr id="11" name="TextBox 10"/>
          <p:cNvSpPr txBox="1"/>
          <p:nvPr/>
        </p:nvSpPr>
        <p:spPr>
          <a:xfrm>
            <a:off x="5410200" y="3200400"/>
            <a:ext cx="3581400" cy="307777"/>
          </a:xfrm>
          <a:prstGeom prst="rect">
            <a:avLst/>
          </a:prstGeom>
          <a:noFill/>
        </p:spPr>
        <p:txBody>
          <a:bodyPr wrap="square" rtlCol="0">
            <a:spAutoFit/>
          </a:bodyPr>
          <a:lstStyle/>
          <a:p>
            <a:r>
              <a:rPr lang="en-US" sz="1400" b="1" i="1" dirty="0" smtClean="0">
                <a:solidFill>
                  <a:schemeClr val="bg1"/>
                </a:solidFill>
                <a:latin typeface="Times New Roman" pitchFamily="18" charset="0"/>
                <a:ea typeface="Arial Unicode MS" pitchFamily="34" charset="-128"/>
                <a:cs typeface="Times New Roman" pitchFamily="18" charset="0"/>
              </a:rPr>
              <a:t>Chen et al; 2008, J. NANOPART .RES., 10.</a:t>
            </a:r>
            <a:endParaRPr lang="en-US" sz="1400" b="1" dirty="0">
              <a:solidFill>
                <a:schemeClr val="bg1"/>
              </a:solidFill>
              <a:latin typeface="Times New Roman" pitchFamily="18" charset="0"/>
              <a:cs typeface="Times New Roman" pitchFamily="18" charset="0"/>
            </a:endParaRPr>
          </a:p>
        </p:txBody>
      </p:sp>
      <p:sp>
        <p:nvSpPr>
          <p:cNvPr id="12" name="TextBox 11"/>
          <p:cNvSpPr txBox="1"/>
          <p:nvPr/>
        </p:nvSpPr>
        <p:spPr>
          <a:xfrm>
            <a:off x="1981200" y="5029200"/>
            <a:ext cx="3581400" cy="307777"/>
          </a:xfrm>
          <a:prstGeom prst="rect">
            <a:avLst/>
          </a:prstGeom>
          <a:noFill/>
        </p:spPr>
        <p:txBody>
          <a:bodyPr wrap="square" rtlCol="0">
            <a:spAutoFit/>
          </a:bodyPr>
          <a:lstStyle/>
          <a:p>
            <a:r>
              <a:rPr lang="en-US" sz="1400" i="1" dirty="0" smtClean="0">
                <a:solidFill>
                  <a:schemeClr val="bg1"/>
                </a:solidFill>
                <a:latin typeface="Times New Roman" pitchFamily="18" charset="0"/>
                <a:ea typeface="Arial Unicode MS" pitchFamily="34" charset="-128"/>
                <a:cs typeface="Times New Roman" pitchFamily="18" charset="0"/>
              </a:rPr>
              <a:t>Dai et al;2000, SCIENCE, 287</a:t>
            </a:r>
            <a:endParaRPr lang="en-US" sz="1400" b="1" dirty="0">
              <a:solidFill>
                <a:srgbClr val="FFFF00"/>
              </a:solidFill>
              <a:latin typeface="Times New Roman" pitchFamily="18" charset="0"/>
              <a:cs typeface="Times New Roman" pitchFamily="18" charset="0"/>
            </a:endParaRPr>
          </a:p>
        </p:txBody>
      </p:sp>
      <p:sp>
        <p:nvSpPr>
          <p:cNvPr id="13" name="TextBox 12"/>
          <p:cNvSpPr txBox="1"/>
          <p:nvPr/>
        </p:nvSpPr>
        <p:spPr>
          <a:xfrm>
            <a:off x="1143000" y="6400800"/>
            <a:ext cx="3581400" cy="307777"/>
          </a:xfrm>
          <a:prstGeom prst="rect">
            <a:avLst/>
          </a:prstGeom>
          <a:noFill/>
        </p:spPr>
        <p:txBody>
          <a:bodyPr wrap="square" rtlCol="0">
            <a:spAutoFit/>
          </a:bodyPr>
          <a:lstStyle/>
          <a:p>
            <a:r>
              <a:rPr lang="en-US" sz="1400" i="1" dirty="0" smtClean="0">
                <a:solidFill>
                  <a:schemeClr val="bg1"/>
                </a:solidFill>
                <a:latin typeface="Times New Roman" pitchFamily="18" charset="0"/>
                <a:ea typeface="Arial Unicode MS" pitchFamily="34" charset="-128"/>
                <a:cs typeface="Times New Roman" pitchFamily="18" charset="0"/>
              </a:rPr>
              <a:t>Gabriel et al; 2006, J. PHYS. CHEM. B, 110.</a:t>
            </a:r>
            <a:endParaRPr lang="en-US" sz="1400" b="1" dirty="0">
              <a:solidFill>
                <a:srgbClr val="FFFF00"/>
              </a:solidFill>
              <a:latin typeface="Times New Roman" pitchFamily="18" charset="0"/>
              <a:cs typeface="Times New Roman" pitchFamily="18" charset="0"/>
            </a:endParaRPr>
          </a:p>
        </p:txBody>
      </p:sp>
      <p:grpSp>
        <p:nvGrpSpPr>
          <p:cNvPr id="14" name="Group 13"/>
          <p:cNvGrpSpPr/>
          <p:nvPr/>
        </p:nvGrpSpPr>
        <p:grpSpPr>
          <a:xfrm>
            <a:off x="-7620" y="0"/>
            <a:ext cx="9075420" cy="838200"/>
            <a:chOff x="22860" y="45720"/>
            <a:chExt cx="9075420" cy="838200"/>
          </a:xfrm>
        </p:grpSpPr>
        <p:pic>
          <p:nvPicPr>
            <p:cNvPr id="15" name="Picture 14" descr="unilogo"/>
            <p:cNvPicPr>
              <a:picLocks noChangeAspect="1" noChangeArrowheads="1"/>
            </p:cNvPicPr>
            <p:nvPr/>
          </p:nvPicPr>
          <p:blipFill>
            <a:blip r:embed="rId2" cstate="print"/>
            <a:srcRect/>
            <a:stretch>
              <a:fillRect/>
            </a:stretch>
          </p:blipFill>
          <p:spPr bwMode="auto">
            <a:xfrm>
              <a:off x="22860" y="45720"/>
              <a:ext cx="864394" cy="838200"/>
            </a:xfrm>
            <a:prstGeom prst="rect">
              <a:avLst/>
            </a:prstGeom>
            <a:ln>
              <a:noFill/>
            </a:ln>
            <a:effectLst>
              <a:softEdge rad="112500"/>
            </a:effectLst>
          </p:spPr>
        </p:pic>
        <p:sp>
          <p:nvSpPr>
            <p:cNvPr id="16" name="Rectangle 15"/>
            <p:cNvSpPr/>
            <p:nvPr/>
          </p:nvSpPr>
          <p:spPr>
            <a:xfrm>
              <a:off x="106680" y="883920"/>
              <a:ext cx="8991600" cy="0"/>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8229600" cy="1143000"/>
          </a:xfrm>
        </p:spPr>
        <p:txBody>
          <a:bodyPr>
            <a:normAutofit/>
          </a:bodyPr>
          <a:lstStyle/>
          <a:p>
            <a:pPr algn="l"/>
            <a:r>
              <a:rPr lang="en-US" sz="2400" dirty="0" smtClean="0">
                <a:solidFill>
                  <a:srgbClr val="00FF00"/>
                </a:solidFill>
                <a:latin typeface="Book Antiqua" pitchFamily="18" charset="0"/>
                <a:cs typeface="Times New Roman" pitchFamily="18" charset="0"/>
              </a:rPr>
              <a:t>WAY OUTs (Our Approach)</a:t>
            </a:r>
            <a:endParaRPr lang="en-US" sz="2400" dirty="0">
              <a:solidFill>
                <a:srgbClr val="00FF00"/>
              </a:solidFill>
              <a:latin typeface="Book Antiqua" pitchFamily="18" charset="0"/>
              <a:cs typeface="Times New Roman" pitchFamily="18" charset="0"/>
            </a:endParaRPr>
          </a:p>
        </p:txBody>
      </p:sp>
      <p:sp>
        <p:nvSpPr>
          <p:cNvPr id="11" name="Content Placeholder 10"/>
          <p:cNvSpPr>
            <a:spLocks noGrp="1"/>
          </p:cNvSpPr>
          <p:nvPr>
            <p:ph idx="1"/>
          </p:nvPr>
        </p:nvSpPr>
        <p:spPr>
          <a:xfrm>
            <a:off x="533400" y="1295400"/>
            <a:ext cx="8229600" cy="5257800"/>
          </a:xfrm>
        </p:spPr>
        <p:txBody>
          <a:bodyPr>
            <a:normAutofit/>
          </a:bodyPr>
          <a:lstStyle/>
          <a:p>
            <a:pPr lvl="0" algn="just" fontAlgn="base">
              <a:spcAft>
                <a:spcPct val="0"/>
              </a:spcAft>
              <a:buClr>
                <a:srgbClr val="FF3399"/>
              </a:buClr>
              <a:buSzPct val="150000"/>
              <a:buNone/>
            </a:pPr>
            <a:r>
              <a:rPr kumimoji="0" lang="en-US" sz="2000" i="0" u="none" strike="noStrike" kern="0" cap="none" spc="0" normalizeH="0" baseline="0" noProof="0" dirty="0" smtClean="0">
                <a:ln>
                  <a:noFill/>
                </a:ln>
                <a:solidFill>
                  <a:srgbClr val="FF33CC"/>
                </a:solidFill>
                <a:effectLst/>
                <a:uLnTx/>
                <a:uFillTx/>
                <a:latin typeface="Times New Roman" pitchFamily="18" charset="0"/>
                <a:ea typeface="Arial Unicode MS" pitchFamily="34" charset="-128"/>
                <a:cs typeface="Times New Roman" pitchFamily="18" charset="0"/>
              </a:rPr>
              <a:t> </a:t>
            </a:r>
            <a:endParaRPr lang="en-US" sz="1800" b="1" dirty="0" smtClean="0">
              <a:solidFill>
                <a:schemeClr val="bg1"/>
              </a:solidFill>
              <a:latin typeface="Times New Roman" pitchFamily="18" charset="0"/>
              <a:ea typeface="Arial Unicode MS" pitchFamily="34" charset="-128"/>
              <a:cs typeface="Times New Roman" pitchFamily="18" charset="0"/>
            </a:endParaRPr>
          </a:p>
          <a:p>
            <a:pPr marL="403225" indent="0" algn="just">
              <a:buClr>
                <a:srgbClr val="FF3399"/>
              </a:buClr>
              <a:buSzPct val="150000"/>
              <a:defRPr/>
            </a:pPr>
            <a:endParaRPr lang="en-US" sz="1800" b="1" dirty="0" smtClean="0">
              <a:solidFill>
                <a:schemeClr val="bg1"/>
              </a:solidFill>
              <a:latin typeface="Times New Roman" pitchFamily="18" charset="0"/>
              <a:ea typeface="Arial Unicode MS" pitchFamily="34" charset="-128"/>
              <a:cs typeface="Times New Roman" pitchFamily="18" charset="0"/>
            </a:endParaRPr>
          </a:p>
          <a:p>
            <a:pPr lvl="0" algn="just">
              <a:buClr>
                <a:srgbClr val="FF3399"/>
              </a:buClr>
              <a:buSzPct val="150000"/>
              <a:buNone/>
              <a:defRPr/>
            </a:pPr>
            <a:r>
              <a:rPr lang="en-US" sz="2000" b="1" dirty="0" smtClean="0">
                <a:solidFill>
                  <a:srgbClr val="FF66CC"/>
                </a:solidFill>
                <a:latin typeface="Times New Roman" pitchFamily="18" charset="0"/>
                <a:ea typeface="Arial Unicode MS" pitchFamily="34" charset="-128"/>
                <a:cs typeface="Times New Roman" pitchFamily="18" charset="0"/>
              </a:rPr>
              <a:t> 1)  </a:t>
            </a:r>
            <a:r>
              <a:rPr lang="en-US" sz="2000" b="1" dirty="0" smtClean="0">
                <a:solidFill>
                  <a:srgbClr val="FFFF00"/>
                </a:solidFill>
                <a:latin typeface="Times New Roman" pitchFamily="18" charset="0"/>
                <a:ea typeface="Arial Unicode MS" pitchFamily="34" charset="-128"/>
                <a:cs typeface="Times New Roman" pitchFamily="18" charset="0"/>
              </a:rPr>
              <a:t>Functionalization of SWNTs (Non-Covalent)</a:t>
            </a:r>
          </a:p>
          <a:p>
            <a:pPr lvl="0" algn="just">
              <a:buClr>
                <a:srgbClr val="FF3399"/>
              </a:buClr>
              <a:buSzPct val="150000"/>
              <a:buNone/>
              <a:defRPr/>
            </a:pPr>
            <a:endParaRPr lang="en-US" sz="2000" b="1" dirty="0" smtClean="0">
              <a:solidFill>
                <a:srgbClr val="FFFF00"/>
              </a:solidFill>
              <a:latin typeface="Times New Roman" pitchFamily="18" charset="0"/>
              <a:ea typeface="Arial Unicode MS" pitchFamily="34" charset="-128"/>
              <a:cs typeface="Times New Roman" pitchFamily="18" charset="0"/>
            </a:endParaRPr>
          </a:p>
          <a:p>
            <a:pPr marL="857250" lvl="1" indent="-457200" algn="just">
              <a:buClr>
                <a:srgbClr val="FF66CC"/>
              </a:buClr>
              <a:buFont typeface="Arial" pitchFamily="34" charset="0"/>
              <a:buChar char="•"/>
              <a:defRPr/>
            </a:pPr>
            <a:r>
              <a:rPr lang="en-US" sz="1800" b="1" dirty="0" smtClean="0">
                <a:solidFill>
                  <a:schemeClr val="bg1"/>
                </a:solidFill>
                <a:latin typeface="Times New Roman" pitchFamily="18" charset="0"/>
                <a:ea typeface="Arial Unicode MS" pitchFamily="34" charset="-128"/>
                <a:cs typeface="Times New Roman" pitchFamily="18" charset="0"/>
              </a:rPr>
              <a:t>Enable to functionalize SWNTs with </a:t>
            </a:r>
            <a:r>
              <a:rPr lang="en-US" sz="1800" b="1" dirty="0" err="1" smtClean="0">
                <a:solidFill>
                  <a:schemeClr val="bg1"/>
                </a:solidFill>
                <a:latin typeface="Times New Roman" pitchFamily="18" charset="0"/>
                <a:ea typeface="Arial Unicode MS" pitchFamily="34" charset="-128"/>
                <a:cs typeface="Times New Roman" pitchFamily="18" charset="0"/>
              </a:rPr>
              <a:t>analyte</a:t>
            </a:r>
            <a:r>
              <a:rPr lang="en-US" sz="1800" b="1" dirty="0" smtClean="0">
                <a:solidFill>
                  <a:schemeClr val="bg1"/>
                </a:solidFill>
                <a:latin typeface="Times New Roman" pitchFamily="18" charset="0"/>
                <a:ea typeface="Arial Unicode MS" pitchFamily="34" charset="-128"/>
                <a:cs typeface="Times New Roman" pitchFamily="18" charset="0"/>
              </a:rPr>
              <a:t> specific entities                                 ( Selectivity).</a:t>
            </a:r>
          </a:p>
          <a:p>
            <a:pPr marL="857250" lvl="1" indent="-457200" algn="just">
              <a:buClr>
                <a:srgbClr val="FF66CC"/>
              </a:buClr>
              <a:buFont typeface="Arial" pitchFamily="34" charset="0"/>
              <a:buChar char="•"/>
              <a:defRPr/>
            </a:pPr>
            <a:r>
              <a:rPr lang="en-US" sz="1800" b="1" dirty="0" smtClean="0">
                <a:solidFill>
                  <a:schemeClr val="bg1"/>
                </a:solidFill>
                <a:latin typeface="Times New Roman" pitchFamily="18" charset="0"/>
                <a:ea typeface="Arial Unicode MS" pitchFamily="34" charset="-128"/>
                <a:cs typeface="Times New Roman" pitchFamily="18" charset="0"/>
              </a:rPr>
              <a:t>Especially non-covalent </a:t>
            </a:r>
            <a:r>
              <a:rPr lang="en-US" sz="1800" b="1" dirty="0" err="1" smtClean="0">
                <a:solidFill>
                  <a:schemeClr val="bg1"/>
                </a:solidFill>
                <a:latin typeface="Times New Roman" pitchFamily="18" charset="0"/>
                <a:ea typeface="Arial Unicode MS" pitchFamily="34" charset="-128"/>
                <a:cs typeface="Times New Roman" pitchFamily="18" charset="0"/>
              </a:rPr>
              <a:t>functionalization</a:t>
            </a:r>
            <a:r>
              <a:rPr lang="en-US" sz="1800" b="1" dirty="0" smtClean="0">
                <a:solidFill>
                  <a:schemeClr val="bg1"/>
                </a:solidFill>
                <a:latin typeface="Times New Roman" pitchFamily="18" charset="0"/>
                <a:ea typeface="Arial Unicode MS" pitchFamily="34" charset="-128"/>
                <a:cs typeface="Times New Roman" pitchFamily="18" charset="0"/>
              </a:rPr>
              <a:t> enables to wrap up the entire SWNT surface while retaining its surface activity. </a:t>
            </a:r>
          </a:p>
          <a:p>
            <a:pPr lvl="0" algn="just" fontAlgn="base">
              <a:spcAft>
                <a:spcPct val="0"/>
              </a:spcAft>
              <a:buClr>
                <a:srgbClr val="FF3399"/>
              </a:buClr>
              <a:buSzPct val="150000"/>
            </a:pPr>
            <a:endParaRPr lang="en-US" sz="2400" dirty="0" smtClean="0">
              <a:solidFill>
                <a:srgbClr val="00FFFF"/>
              </a:solidFill>
              <a:latin typeface="Times New Roman" pitchFamily="18" charset="0"/>
              <a:cs typeface="Times New Roman" pitchFamily="18" charset="0"/>
            </a:endParaRPr>
          </a:p>
          <a:p>
            <a:pPr marL="457200" indent="-457200" algn="just">
              <a:buClr>
                <a:srgbClr val="FF66CC"/>
              </a:buClr>
              <a:buNone/>
            </a:pPr>
            <a:r>
              <a:rPr lang="en-US" sz="2000" b="1" dirty="0" smtClean="0">
                <a:solidFill>
                  <a:srgbClr val="FFFF00"/>
                </a:solidFill>
                <a:latin typeface="Times New Roman" pitchFamily="18" charset="0"/>
                <a:ea typeface="Arial Unicode MS" pitchFamily="34" charset="-128"/>
                <a:cs typeface="Times New Roman" pitchFamily="18" charset="0"/>
              </a:rPr>
              <a:t>2) AC </a:t>
            </a:r>
            <a:r>
              <a:rPr lang="en-US" sz="2000" b="1" dirty="0" err="1" smtClean="0">
                <a:solidFill>
                  <a:srgbClr val="FFFF00"/>
                </a:solidFill>
                <a:latin typeface="Times New Roman" pitchFamily="18" charset="0"/>
                <a:ea typeface="Arial Unicode MS" pitchFamily="34" charset="-128"/>
                <a:cs typeface="Times New Roman" pitchFamily="18" charset="0"/>
              </a:rPr>
              <a:t>dielectrophoretic</a:t>
            </a:r>
            <a:r>
              <a:rPr lang="en-US" sz="2000" b="1" dirty="0" smtClean="0">
                <a:solidFill>
                  <a:srgbClr val="FFFF00"/>
                </a:solidFill>
                <a:latin typeface="Times New Roman" pitchFamily="18" charset="0"/>
                <a:ea typeface="Arial Unicode MS" pitchFamily="34" charset="-128"/>
                <a:cs typeface="Times New Roman" pitchFamily="18" charset="0"/>
              </a:rPr>
              <a:t> Alignment of SWNTs between </a:t>
            </a:r>
            <a:r>
              <a:rPr lang="en-US" sz="2000" b="1" dirty="0" err="1" smtClean="0">
                <a:solidFill>
                  <a:srgbClr val="FFFF00"/>
                </a:solidFill>
                <a:latin typeface="Times New Roman" pitchFamily="18" charset="0"/>
                <a:ea typeface="Arial Unicode MS" pitchFamily="34" charset="-128"/>
                <a:cs typeface="Times New Roman" pitchFamily="18" charset="0"/>
              </a:rPr>
              <a:t>microfabricated</a:t>
            </a:r>
            <a:r>
              <a:rPr lang="en-US" sz="2000" b="1" dirty="0" smtClean="0">
                <a:solidFill>
                  <a:srgbClr val="FFFF00"/>
                </a:solidFill>
                <a:latin typeface="Times New Roman" pitchFamily="18" charset="0"/>
                <a:ea typeface="Arial Unicode MS" pitchFamily="34" charset="-128"/>
                <a:cs typeface="Times New Roman" pitchFamily="18" charset="0"/>
              </a:rPr>
              <a:t> electrodes</a:t>
            </a:r>
          </a:p>
          <a:p>
            <a:pPr marL="457200" indent="-457200">
              <a:buClr>
                <a:srgbClr val="FF66CC"/>
              </a:buClr>
              <a:buFont typeface="+mj-lt"/>
              <a:buAutoNum type="arabicParenR"/>
            </a:pPr>
            <a:endParaRPr lang="en-US" sz="1000" dirty="0" smtClean="0">
              <a:solidFill>
                <a:srgbClr val="FFFF00"/>
              </a:solidFill>
              <a:latin typeface="Times New Roman" pitchFamily="18" charset="0"/>
              <a:ea typeface="Arial Unicode MS" pitchFamily="34" charset="-128"/>
              <a:cs typeface="Times New Roman" pitchFamily="18" charset="0"/>
            </a:endParaRPr>
          </a:p>
          <a:p>
            <a:pPr marL="857250" lvl="1" indent="-457200" algn="just">
              <a:buClr>
                <a:srgbClr val="FF66CC"/>
              </a:buClr>
              <a:buFont typeface="Arial" pitchFamily="34" charset="0"/>
              <a:buChar char="•"/>
            </a:pPr>
            <a:r>
              <a:rPr lang="en-US" sz="1800" b="1" dirty="0" smtClean="0">
                <a:solidFill>
                  <a:schemeClr val="bg1"/>
                </a:solidFill>
                <a:latin typeface="Times New Roman" pitchFamily="18" charset="0"/>
                <a:ea typeface="Arial Unicode MS" pitchFamily="34" charset="-128"/>
                <a:cs typeface="Times New Roman" pitchFamily="18" charset="0"/>
              </a:rPr>
              <a:t>Ensures well defined pathway for charge carriers during signal transduction.</a:t>
            </a:r>
            <a:endParaRPr lang="en-US" sz="2000" dirty="0" smtClean="0">
              <a:solidFill>
                <a:srgbClr val="FFFF00"/>
              </a:solidFill>
              <a:latin typeface="Times New Roman" pitchFamily="18" charset="0"/>
              <a:ea typeface="Arial Unicode MS" pitchFamily="34" charset="-128"/>
              <a:cs typeface="Times New Roman" pitchFamily="18" charset="0"/>
            </a:endParaRPr>
          </a:p>
          <a:p>
            <a:pPr marL="857250" lvl="1" indent="-457200" algn="just">
              <a:buClr>
                <a:srgbClr val="FF66CC"/>
              </a:buClr>
              <a:buNone/>
            </a:pPr>
            <a:endParaRPr lang="en-US" sz="2000" dirty="0" smtClean="0">
              <a:solidFill>
                <a:schemeClr val="bg1"/>
              </a:solidFill>
              <a:latin typeface="Arial Unicode MS" pitchFamily="34" charset="-128"/>
              <a:ea typeface="Arial Unicode MS" pitchFamily="34" charset="-128"/>
              <a:cs typeface="Arial Unicode MS" pitchFamily="34" charset="-128"/>
            </a:endParaRPr>
          </a:p>
          <a:p>
            <a:pPr marL="457200" indent="-457200">
              <a:buClr>
                <a:srgbClr val="FF66CC"/>
              </a:buClr>
              <a:buNone/>
            </a:pPr>
            <a:endParaRPr lang="en-US" sz="2400" dirty="0">
              <a:solidFill>
                <a:srgbClr val="00FFFF"/>
              </a:solidFill>
              <a:latin typeface="Century Schoolbook" pitchFamily="18" charset="0"/>
            </a:endParaRPr>
          </a:p>
        </p:txBody>
      </p:sp>
      <p:grpSp>
        <p:nvGrpSpPr>
          <p:cNvPr id="3" name="Group 3"/>
          <p:cNvGrpSpPr/>
          <p:nvPr/>
        </p:nvGrpSpPr>
        <p:grpSpPr>
          <a:xfrm>
            <a:off x="-7620" y="0"/>
            <a:ext cx="9075420" cy="838200"/>
            <a:chOff x="22860" y="45720"/>
            <a:chExt cx="9075420" cy="838200"/>
          </a:xfrm>
        </p:grpSpPr>
        <p:pic>
          <p:nvPicPr>
            <p:cNvPr id="5" name="Picture 4" descr="unilogo"/>
            <p:cNvPicPr>
              <a:picLocks noChangeAspect="1" noChangeArrowheads="1"/>
            </p:cNvPicPr>
            <p:nvPr/>
          </p:nvPicPr>
          <p:blipFill>
            <a:blip r:embed="rId2" cstate="print"/>
            <a:srcRect/>
            <a:stretch>
              <a:fillRect/>
            </a:stretch>
          </p:blipFill>
          <p:spPr bwMode="auto">
            <a:xfrm>
              <a:off x="22860" y="45720"/>
              <a:ext cx="864394" cy="838200"/>
            </a:xfrm>
            <a:prstGeom prst="rect">
              <a:avLst/>
            </a:prstGeom>
            <a:ln>
              <a:noFill/>
            </a:ln>
            <a:effectLst>
              <a:softEdge rad="112500"/>
            </a:effectLst>
          </p:spPr>
        </p:pic>
        <p:sp>
          <p:nvSpPr>
            <p:cNvPr id="6" name="Rectangle 5"/>
            <p:cNvSpPr/>
            <p:nvPr/>
          </p:nvSpPr>
          <p:spPr>
            <a:xfrm>
              <a:off x="106680" y="883920"/>
              <a:ext cx="8991600" cy="0"/>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B95CD-CCEA-4356-89B1-ABA86CD62D36}" type="slidenum">
              <a:rPr lang="en-US" smtClean="0"/>
              <a:pPr/>
              <a:t>22</a:t>
            </a:fld>
            <a:endParaRPr lang="en-US"/>
          </a:p>
        </p:txBody>
      </p:sp>
      <p:grpSp>
        <p:nvGrpSpPr>
          <p:cNvPr id="3" name="Group 2"/>
          <p:cNvGrpSpPr/>
          <p:nvPr/>
        </p:nvGrpSpPr>
        <p:grpSpPr>
          <a:xfrm>
            <a:off x="-14990" y="16625"/>
            <a:ext cx="9144000" cy="975563"/>
            <a:chOff x="-14990" y="16625"/>
            <a:chExt cx="9144000" cy="975563"/>
          </a:xfrm>
        </p:grpSpPr>
        <p:cxnSp>
          <p:nvCxnSpPr>
            <p:cNvPr id="4" name="Straight Connector 3"/>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5" name="Picture 4"/>
            <p:cNvPicPr/>
            <p:nvPr/>
          </p:nvPicPr>
          <p:blipFill>
            <a:blip r:embed="rId2" cstate="print"/>
            <a:srcRect/>
            <a:stretch>
              <a:fillRect/>
            </a:stretch>
          </p:blipFill>
          <p:spPr bwMode="auto">
            <a:xfrm>
              <a:off x="16625" y="16625"/>
              <a:ext cx="914400" cy="971200"/>
            </a:xfrm>
            <a:prstGeom prst="rect">
              <a:avLst/>
            </a:prstGeom>
            <a:ln>
              <a:noFill/>
            </a:ln>
            <a:effectLst>
              <a:softEdge rad="112500"/>
            </a:effectLst>
          </p:spPr>
        </p:pic>
      </p:grpSp>
      <p:sp>
        <p:nvSpPr>
          <p:cNvPr id="6" name="Rectangle 5"/>
          <p:cNvSpPr/>
          <p:nvPr/>
        </p:nvSpPr>
        <p:spPr>
          <a:xfrm>
            <a:off x="1416717" y="228600"/>
            <a:ext cx="6631945"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rgbClr val="800080"/>
                </a:solidFill>
                <a:latin typeface="Century Schoolbook" pitchFamily="18" charset="0"/>
              </a:rPr>
              <a:t>Organic Conducting Polymers</a:t>
            </a:r>
            <a:endParaRPr lang="en-US" sz="3200" b="1" dirty="0">
              <a:ln w="50800"/>
              <a:solidFill>
                <a:srgbClr val="800080"/>
              </a:solidFill>
              <a:latin typeface="Century Schoolbook" pitchFamily="18" charset="0"/>
            </a:endParaRPr>
          </a:p>
        </p:txBody>
      </p:sp>
      <p:pic>
        <p:nvPicPr>
          <p:cNvPr id="7" name="Picture 6" descr="shirakawa_friends1"/>
          <p:cNvPicPr>
            <a:picLocks noChangeAspect="1" noChangeArrowheads="1"/>
          </p:cNvPicPr>
          <p:nvPr/>
        </p:nvPicPr>
        <p:blipFill>
          <a:blip r:embed="rId3" cstate="print"/>
          <a:srcRect/>
          <a:stretch>
            <a:fillRect/>
          </a:stretch>
        </p:blipFill>
        <p:spPr>
          <a:xfrm>
            <a:off x="228599" y="1219200"/>
            <a:ext cx="3179884" cy="2133600"/>
          </a:xfrm>
          <a:prstGeom prst="rect">
            <a:avLst/>
          </a:prstGeom>
          <a:ln>
            <a:noFill/>
          </a:ln>
          <a:effectLst>
            <a:softEdge rad="112500"/>
          </a:effectLst>
        </p:spPr>
      </p:pic>
      <p:sp>
        <p:nvSpPr>
          <p:cNvPr id="8" name="Rectangle 3"/>
          <p:cNvSpPr>
            <a:spLocks noChangeArrowheads="1"/>
          </p:cNvSpPr>
          <p:nvPr/>
        </p:nvSpPr>
        <p:spPr bwMode="auto">
          <a:xfrm>
            <a:off x="304800" y="2971800"/>
            <a:ext cx="8610600" cy="3046988"/>
          </a:xfrm>
          <a:prstGeom prst="rect">
            <a:avLst/>
          </a:prstGeom>
          <a:noFill/>
          <a:ln w="9525">
            <a:noFill/>
            <a:miter lim="800000"/>
            <a:headEnd/>
            <a:tailEnd/>
          </a:ln>
        </p:spPr>
        <p:txBody>
          <a:bodyPr wrap="square">
            <a:spAutoFit/>
          </a:bodyPr>
          <a:lstStyle/>
          <a:p>
            <a:pPr algn="just" eaLnBrk="1" hangingPunct="1"/>
            <a:endParaRPr lang="en-US" sz="2400" dirty="0" smtClean="0">
              <a:solidFill>
                <a:srgbClr val="00FFFF"/>
              </a:solidFill>
            </a:endParaRPr>
          </a:p>
          <a:p>
            <a:pPr marL="449263" indent="-449263" algn="just">
              <a:buClr>
                <a:srgbClr val="FFFF00"/>
              </a:buClr>
              <a:buFont typeface="Wingdings" pitchFamily="2" charset="2"/>
              <a:buChar char="ü"/>
            </a:pPr>
            <a:r>
              <a:rPr lang="en-US" sz="2400" dirty="0" smtClean="0">
                <a:solidFill>
                  <a:srgbClr val="000099"/>
                </a:solidFill>
                <a:latin typeface="Cambria Math" pitchFamily="18" charset="0"/>
                <a:ea typeface="Cambria Math" pitchFamily="18" charset="0"/>
              </a:rPr>
              <a:t>Can be synthesized by aplenty facile routes</a:t>
            </a:r>
          </a:p>
          <a:p>
            <a:pPr marL="449263" indent="-449263" algn="just">
              <a:buClr>
                <a:srgbClr val="FFFF00"/>
              </a:buClr>
              <a:buFont typeface="Wingdings" pitchFamily="2" charset="2"/>
              <a:buChar char="ü"/>
            </a:pPr>
            <a:endParaRPr lang="en-US" sz="2400" dirty="0" smtClean="0">
              <a:solidFill>
                <a:srgbClr val="000099"/>
              </a:solidFill>
              <a:latin typeface="Cambria Math" pitchFamily="18" charset="0"/>
              <a:ea typeface="Cambria Math" pitchFamily="18" charset="0"/>
            </a:endParaRPr>
          </a:p>
          <a:p>
            <a:pPr algn="just">
              <a:buClr>
                <a:srgbClr val="FFFF00"/>
              </a:buClr>
              <a:buFont typeface="Wingdings" pitchFamily="2" charset="2"/>
              <a:buChar char="ü"/>
            </a:pPr>
            <a:r>
              <a:rPr lang="en-US" altLang="ko-KR" sz="2400" dirty="0" smtClean="0">
                <a:solidFill>
                  <a:srgbClr val="000099"/>
                </a:solidFill>
                <a:latin typeface="Cambria Math" pitchFamily="18" charset="0"/>
                <a:ea typeface="Cambria Math" pitchFamily="18" charset="0"/>
              </a:rPr>
              <a:t>   Conductivity can be modulated over 15-orders of magnitude</a:t>
            </a:r>
          </a:p>
          <a:p>
            <a:pPr algn="just">
              <a:buClr>
                <a:schemeClr val="hlink"/>
              </a:buClr>
            </a:pPr>
            <a:r>
              <a:rPr lang="en-US" altLang="ko-KR" sz="2400" dirty="0" smtClean="0">
                <a:solidFill>
                  <a:srgbClr val="000099"/>
                </a:solidFill>
                <a:latin typeface="Cambria Math" pitchFamily="18" charset="0"/>
                <a:ea typeface="Cambria Math" pitchFamily="18" charset="0"/>
              </a:rPr>
              <a:t> </a:t>
            </a:r>
            <a:endParaRPr lang="en-US" sz="2400" dirty="0" smtClean="0">
              <a:solidFill>
                <a:srgbClr val="000099"/>
              </a:solidFill>
              <a:latin typeface="Cambria Math" pitchFamily="18" charset="0"/>
              <a:ea typeface="Cambria Math" pitchFamily="18" charset="0"/>
            </a:endParaRPr>
          </a:p>
          <a:p>
            <a:pPr marL="449263" indent="-449263" algn="just">
              <a:buClr>
                <a:srgbClr val="FFFF00"/>
              </a:buClr>
              <a:buFont typeface="Wingdings" pitchFamily="2" charset="2"/>
              <a:buChar char="ü"/>
            </a:pPr>
            <a:r>
              <a:rPr lang="en-US" sz="2400" i="1" dirty="0" smtClean="0">
                <a:solidFill>
                  <a:srgbClr val="000099"/>
                </a:solidFill>
                <a:latin typeface="Cambria Math" pitchFamily="18" charset="0"/>
                <a:ea typeface="Cambria Math" pitchFamily="18" charset="0"/>
              </a:rPr>
              <a:t>Applicable as conductometric, potentiometric, amperometric  and    voltammetric transducers and as active layers of FETs</a:t>
            </a:r>
          </a:p>
          <a:p>
            <a:pPr marL="449263" indent="-449263" algn="just">
              <a:buClr>
                <a:srgbClr val="FFFF00"/>
              </a:buClr>
            </a:pPr>
            <a:endParaRPr lang="en-US" sz="2400" dirty="0" smtClean="0">
              <a:solidFill>
                <a:srgbClr val="000099"/>
              </a:solidFill>
              <a:latin typeface="Cambria Math" pitchFamily="18" charset="0"/>
              <a:ea typeface="Cambria Math" pitchFamily="18" charset="0"/>
            </a:endParaRPr>
          </a:p>
        </p:txBody>
      </p:sp>
      <p:sp>
        <p:nvSpPr>
          <p:cNvPr id="10" name="TextBox 9"/>
          <p:cNvSpPr txBox="1"/>
          <p:nvPr/>
        </p:nvSpPr>
        <p:spPr>
          <a:xfrm>
            <a:off x="3276600" y="1066800"/>
            <a:ext cx="5715000" cy="2215991"/>
          </a:xfrm>
          <a:prstGeom prst="rect">
            <a:avLst/>
          </a:prstGeom>
          <a:noFill/>
        </p:spPr>
        <p:txBody>
          <a:bodyPr wrap="square" rtlCol="0">
            <a:spAutoFit/>
          </a:bodyPr>
          <a:lstStyle/>
          <a:p>
            <a:pPr marL="179388" indent="-179388" algn="just">
              <a:buClr>
                <a:srgbClr val="FFFF00"/>
              </a:buClr>
              <a:buFont typeface="Wingdings" pitchFamily="2" charset="2"/>
              <a:buChar char="ü"/>
            </a:pPr>
            <a:r>
              <a:rPr lang="en-US" dirty="0" smtClean="0">
                <a:solidFill>
                  <a:schemeClr val="bg1"/>
                </a:solidFill>
                <a:latin typeface="Arial" charset="0"/>
              </a:rPr>
              <a:t> </a:t>
            </a:r>
            <a:r>
              <a:rPr lang="en-US" sz="2400" dirty="0" smtClean="0">
                <a:solidFill>
                  <a:srgbClr val="000099"/>
                </a:solidFill>
                <a:latin typeface="Georgia" pitchFamily="18" charset="0"/>
                <a:ea typeface="Cambria Math" pitchFamily="18" charset="0"/>
              </a:rPr>
              <a:t>Exhibit electrical, electronic, magnetic and optical properties of metals or </a:t>
            </a:r>
            <a:r>
              <a:rPr lang="en-US" sz="2400" u="sng" dirty="0" smtClean="0">
                <a:solidFill>
                  <a:srgbClr val="000099"/>
                </a:solidFill>
                <a:latin typeface="Georgia" pitchFamily="18" charset="0"/>
                <a:ea typeface="Cambria Math" pitchFamily="18" charset="0"/>
              </a:rPr>
              <a:t>semiconductors</a:t>
            </a:r>
            <a:r>
              <a:rPr lang="en-US" sz="2400" dirty="0" smtClean="0">
                <a:solidFill>
                  <a:srgbClr val="000099"/>
                </a:solidFill>
                <a:latin typeface="Georgia" pitchFamily="18" charset="0"/>
                <a:ea typeface="Cambria Math" pitchFamily="18" charset="0"/>
              </a:rPr>
              <a:t> while retaining the attractive mechanical properties and processing advantages</a:t>
            </a:r>
          </a:p>
          <a:p>
            <a:endParaRPr lang="en-IN" dirty="0">
              <a:solidFill>
                <a:srgbClr val="000099"/>
              </a:solidFill>
              <a:latin typeface="Georgia" pitchFamily="18" charset="0"/>
            </a:endParaRPr>
          </a:p>
        </p:txBody>
      </p:sp>
      <p:sp>
        <p:nvSpPr>
          <p:cNvPr id="11" name="Rectangle 10"/>
          <p:cNvSpPr/>
          <p:nvPr/>
        </p:nvSpPr>
        <p:spPr>
          <a:xfrm>
            <a:off x="457200" y="5638800"/>
            <a:ext cx="8229600" cy="923330"/>
          </a:xfrm>
          <a:prstGeom prst="rect">
            <a:avLst/>
          </a:prstGeom>
        </p:spPr>
        <p:txBody>
          <a:bodyPr wrap="square">
            <a:spAutoFit/>
          </a:bodyPr>
          <a:lstStyle/>
          <a:p>
            <a:pPr marL="401638" indent="-287338" algn="ctr" defTabSz="912813">
              <a:buClr>
                <a:srgbClr val="FFFF00"/>
              </a:buClr>
              <a:buSzPct val="145000"/>
            </a:pPr>
            <a:r>
              <a:rPr lang="en-US" sz="2400" b="1" i="1" dirty="0" smtClean="0">
                <a:solidFill>
                  <a:srgbClr val="000099"/>
                </a:solidFill>
                <a:latin typeface="Rockwell" pitchFamily="18" charset="0"/>
                <a:ea typeface="Arial Unicode MS" pitchFamily="34" charset="-128"/>
                <a:cs typeface="Times New Roman" pitchFamily="18" charset="0"/>
              </a:rPr>
              <a:t>However …..</a:t>
            </a:r>
          </a:p>
          <a:p>
            <a:pPr marL="401638" indent="-287338" algn="ctr" defTabSz="912813">
              <a:buClr>
                <a:srgbClr val="FFFF00"/>
              </a:buClr>
              <a:buSzPct val="145000"/>
            </a:pPr>
            <a:endParaRPr lang="en-US" sz="1200" b="1" i="1" dirty="0" smtClean="0">
              <a:solidFill>
                <a:srgbClr val="000099"/>
              </a:solidFill>
              <a:latin typeface="Rockwell" pitchFamily="18" charset="0"/>
              <a:ea typeface="Arial Unicode MS" pitchFamily="34" charset="-128"/>
              <a:cs typeface="Times New Roman" pitchFamily="18" charset="0"/>
            </a:endParaRPr>
          </a:p>
          <a:p>
            <a:pPr marL="401638" indent="-287338" algn="ctr" defTabSz="912813">
              <a:buClr>
                <a:srgbClr val="FFFF00"/>
              </a:buClr>
              <a:buSzPct val="145000"/>
            </a:pPr>
            <a:r>
              <a:rPr lang="en-US" b="1" i="1" dirty="0" smtClean="0">
                <a:solidFill>
                  <a:srgbClr val="000099"/>
                </a:solidFill>
                <a:latin typeface="Rockwell" pitchFamily="18" charset="0"/>
                <a:ea typeface="Arial Unicode MS" pitchFamily="34" charset="-128"/>
                <a:cs typeface="Times New Roman" pitchFamily="18" charset="0"/>
              </a:rPr>
              <a:t>(</a:t>
            </a:r>
            <a:r>
              <a:rPr lang="en-US" b="1" i="1" dirty="0" err="1" smtClean="0">
                <a:solidFill>
                  <a:srgbClr val="000099"/>
                </a:solidFill>
                <a:latin typeface="Rockwell" pitchFamily="18" charset="0"/>
                <a:ea typeface="Arial Unicode MS" pitchFamily="34" charset="-128"/>
                <a:cs typeface="Times New Roman" pitchFamily="18" charset="0"/>
              </a:rPr>
              <a:t>i</a:t>
            </a:r>
            <a:r>
              <a:rPr lang="en-US" b="1" i="1" dirty="0" smtClean="0">
                <a:solidFill>
                  <a:srgbClr val="000099"/>
                </a:solidFill>
                <a:latin typeface="Rockwell" pitchFamily="18" charset="0"/>
                <a:ea typeface="Arial Unicode MS" pitchFamily="34" charset="-128"/>
                <a:cs typeface="Times New Roman" pitchFamily="18" charset="0"/>
              </a:rPr>
              <a:t>) Low electrochemical activity (ii) Hyste</a:t>
            </a:r>
            <a:r>
              <a:rPr lang="en-US" b="1" i="1" dirty="0" smtClean="0">
                <a:latin typeface="Rockwell" pitchFamily="18" charset="0"/>
                <a:ea typeface="Arial Unicode MS" pitchFamily="34" charset="-128"/>
                <a:cs typeface="Times New Roman" pitchFamily="18" charset="0"/>
              </a:rPr>
              <a:t>resis</a:t>
            </a:r>
            <a:r>
              <a:rPr lang="en-US" b="1" i="1" dirty="0" smtClean="0">
                <a:solidFill>
                  <a:srgbClr val="FFC000"/>
                </a:solidFill>
                <a:latin typeface="Rockwell" pitchFamily="18" charset="0"/>
                <a:ea typeface="Arial Unicode MS" pitchFamily="34" charset="-128"/>
                <a:cs typeface="Times New Roman"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09600" y="228600"/>
            <a:ext cx="7848600" cy="596900"/>
          </a:xfrm>
          <a:prstGeom prst="rect">
            <a:avLst/>
          </a:prstGeom>
          <a:noFill/>
          <a:ln w="9525">
            <a:noFill/>
            <a:miter lim="800000"/>
            <a:headEnd/>
            <a:tailEnd/>
          </a:ln>
        </p:spPr>
        <p:txBody>
          <a:bodyPr anchor="ctr"/>
          <a:lstStyle/>
          <a:p>
            <a:pPr algn="ctr" eaLnBrk="0" hangingPunct="0"/>
            <a:r>
              <a:rPr lang="en-US" sz="4000" dirty="0" smtClean="0">
                <a:solidFill>
                  <a:srgbClr val="FFFF66"/>
                </a:solidFill>
                <a:latin typeface="Times New Roman" pitchFamily="18" charset="0"/>
              </a:rPr>
              <a:t>Organic Conducting </a:t>
            </a:r>
            <a:r>
              <a:rPr lang="en-US" sz="4000" dirty="0">
                <a:solidFill>
                  <a:srgbClr val="FFFF66"/>
                </a:solidFill>
                <a:latin typeface="Times New Roman" pitchFamily="18" charset="0"/>
              </a:rPr>
              <a:t>Polymers</a:t>
            </a:r>
            <a:r>
              <a:rPr lang="en-US" sz="4000" b="1" dirty="0">
                <a:solidFill>
                  <a:srgbClr val="FFFF66"/>
                </a:solidFill>
              </a:rPr>
              <a:t> </a:t>
            </a:r>
          </a:p>
        </p:txBody>
      </p:sp>
      <p:grpSp>
        <p:nvGrpSpPr>
          <p:cNvPr id="2" name="Group 3"/>
          <p:cNvGrpSpPr>
            <a:grpSpLocks/>
          </p:cNvGrpSpPr>
          <p:nvPr/>
        </p:nvGrpSpPr>
        <p:grpSpPr bwMode="auto">
          <a:xfrm>
            <a:off x="7493000" y="1219200"/>
            <a:ext cx="1651000" cy="5029200"/>
            <a:chOff x="48" y="672"/>
            <a:chExt cx="1040" cy="3648"/>
          </a:xfrm>
        </p:grpSpPr>
        <p:pic>
          <p:nvPicPr>
            <p:cNvPr id="55352" name="Picture 4"/>
            <p:cNvPicPr>
              <a:picLocks noChangeAspect="1" noChangeArrowheads="1"/>
            </p:cNvPicPr>
            <p:nvPr/>
          </p:nvPicPr>
          <p:blipFill>
            <a:blip r:embed="rId2" cstate="print"/>
            <a:srcRect/>
            <a:stretch>
              <a:fillRect/>
            </a:stretch>
          </p:blipFill>
          <p:spPr bwMode="auto">
            <a:xfrm>
              <a:off x="48" y="672"/>
              <a:ext cx="1040" cy="3648"/>
            </a:xfrm>
            <a:prstGeom prst="rect">
              <a:avLst/>
            </a:prstGeom>
            <a:noFill/>
            <a:ln w="9525">
              <a:noFill/>
              <a:miter lim="800000"/>
              <a:headEnd/>
              <a:tailEnd/>
            </a:ln>
          </p:spPr>
        </p:pic>
        <p:sp>
          <p:nvSpPr>
            <p:cNvPr id="55353" name="Text Box 5"/>
            <p:cNvSpPr txBox="1">
              <a:spLocks noChangeArrowheads="1"/>
            </p:cNvSpPr>
            <p:nvPr/>
          </p:nvSpPr>
          <p:spPr bwMode="auto">
            <a:xfrm>
              <a:off x="104" y="3937"/>
              <a:ext cx="912" cy="331"/>
            </a:xfrm>
            <a:prstGeom prst="rect">
              <a:avLst/>
            </a:prstGeom>
            <a:noFill/>
            <a:ln w="9525">
              <a:noFill/>
              <a:miter lim="800000"/>
              <a:headEnd/>
              <a:tailEnd/>
            </a:ln>
          </p:spPr>
          <p:txBody>
            <a:bodyPr>
              <a:spAutoFit/>
            </a:bodyPr>
            <a:lstStyle/>
            <a:p>
              <a:pPr algn="ctr">
                <a:spcBef>
                  <a:spcPct val="50000"/>
                </a:spcBef>
              </a:pPr>
              <a:r>
                <a:rPr lang="en-US" sz="2400">
                  <a:latin typeface="Times New Roman" pitchFamily="18" charset="0"/>
                </a:rPr>
                <a:t>PANI</a:t>
              </a:r>
            </a:p>
          </p:txBody>
        </p:sp>
      </p:grpSp>
      <p:grpSp>
        <p:nvGrpSpPr>
          <p:cNvPr id="3" name="Group 6"/>
          <p:cNvGrpSpPr>
            <a:grpSpLocks/>
          </p:cNvGrpSpPr>
          <p:nvPr/>
        </p:nvGrpSpPr>
        <p:grpSpPr bwMode="auto">
          <a:xfrm>
            <a:off x="0" y="1295400"/>
            <a:ext cx="990600" cy="5029200"/>
            <a:chOff x="5136" y="672"/>
            <a:chExt cx="624" cy="3648"/>
          </a:xfrm>
        </p:grpSpPr>
        <p:pic>
          <p:nvPicPr>
            <p:cNvPr id="55350" name="Picture 7"/>
            <p:cNvPicPr>
              <a:picLocks noChangeAspect="1" noChangeArrowheads="1"/>
            </p:cNvPicPr>
            <p:nvPr/>
          </p:nvPicPr>
          <p:blipFill>
            <a:blip r:embed="rId3" cstate="print"/>
            <a:srcRect/>
            <a:stretch>
              <a:fillRect/>
            </a:stretch>
          </p:blipFill>
          <p:spPr bwMode="auto">
            <a:xfrm>
              <a:off x="5136" y="672"/>
              <a:ext cx="624" cy="3648"/>
            </a:xfrm>
            <a:prstGeom prst="rect">
              <a:avLst/>
            </a:prstGeom>
            <a:noFill/>
            <a:ln w="9525">
              <a:noFill/>
              <a:miter lim="800000"/>
              <a:headEnd/>
              <a:tailEnd/>
            </a:ln>
          </p:spPr>
        </p:pic>
        <p:sp>
          <p:nvSpPr>
            <p:cNvPr id="55351" name="Text Box 8"/>
            <p:cNvSpPr txBox="1">
              <a:spLocks noChangeArrowheads="1"/>
            </p:cNvSpPr>
            <p:nvPr/>
          </p:nvSpPr>
          <p:spPr bwMode="auto">
            <a:xfrm>
              <a:off x="5184" y="3937"/>
              <a:ext cx="528" cy="331"/>
            </a:xfrm>
            <a:prstGeom prst="rect">
              <a:avLst/>
            </a:prstGeom>
            <a:noFill/>
            <a:ln w="9525">
              <a:noFill/>
              <a:miter lim="800000"/>
              <a:headEnd/>
              <a:tailEnd/>
            </a:ln>
          </p:spPr>
          <p:txBody>
            <a:bodyPr>
              <a:spAutoFit/>
            </a:bodyPr>
            <a:lstStyle/>
            <a:p>
              <a:pPr algn="ctr">
                <a:spcBef>
                  <a:spcPct val="50000"/>
                </a:spcBef>
              </a:pPr>
              <a:r>
                <a:rPr lang="en-US" sz="2400">
                  <a:latin typeface="Times New Roman" pitchFamily="18" charset="0"/>
                </a:rPr>
                <a:t>PPY</a:t>
              </a:r>
            </a:p>
          </p:txBody>
        </p:sp>
      </p:grpSp>
      <p:grpSp>
        <p:nvGrpSpPr>
          <p:cNvPr id="4" name="Group 9"/>
          <p:cNvGrpSpPr>
            <a:grpSpLocks/>
          </p:cNvGrpSpPr>
          <p:nvPr/>
        </p:nvGrpSpPr>
        <p:grpSpPr bwMode="auto">
          <a:xfrm>
            <a:off x="1600200" y="1219200"/>
            <a:ext cx="5943600" cy="5145088"/>
            <a:chOff x="1008" y="623"/>
            <a:chExt cx="3744" cy="3732"/>
          </a:xfrm>
        </p:grpSpPr>
        <p:sp>
          <p:nvSpPr>
            <p:cNvPr id="55303" name="Text Box 10"/>
            <p:cNvSpPr txBox="1">
              <a:spLocks noChangeArrowheads="1"/>
            </p:cNvSpPr>
            <p:nvPr/>
          </p:nvSpPr>
          <p:spPr bwMode="auto">
            <a:xfrm>
              <a:off x="3360" y="2976"/>
              <a:ext cx="816" cy="266"/>
            </a:xfrm>
            <a:prstGeom prst="rect">
              <a:avLst/>
            </a:prstGeom>
            <a:noFill/>
            <a:ln w="9525">
              <a:noFill/>
              <a:miter lim="800000"/>
              <a:headEnd/>
              <a:tailEnd/>
            </a:ln>
          </p:spPr>
          <p:txBody>
            <a:bodyPr>
              <a:spAutoFit/>
            </a:bodyPr>
            <a:lstStyle/>
            <a:p>
              <a:pPr>
                <a:spcBef>
                  <a:spcPct val="50000"/>
                </a:spcBef>
              </a:pPr>
              <a:r>
                <a:rPr lang="en-US">
                  <a:solidFill>
                    <a:srgbClr val="FFFF66"/>
                  </a:solidFill>
                </a:rPr>
                <a:t>Polyaniline</a:t>
              </a:r>
            </a:p>
          </p:txBody>
        </p:sp>
        <p:sp>
          <p:nvSpPr>
            <p:cNvPr id="55304" name="Text Box 11"/>
            <p:cNvSpPr txBox="1">
              <a:spLocks noChangeArrowheads="1"/>
            </p:cNvSpPr>
            <p:nvPr/>
          </p:nvSpPr>
          <p:spPr bwMode="auto">
            <a:xfrm>
              <a:off x="3360" y="1152"/>
              <a:ext cx="1392" cy="266"/>
            </a:xfrm>
            <a:prstGeom prst="rect">
              <a:avLst/>
            </a:prstGeom>
            <a:noFill/>
            <a:ln w="9525">
              <a:noFill/>
              <a:miter lim="800000"/>
              <a:headEnd/>
              <a:tailEnd/>
            </a:ln>
          </p:spPr>
          <p:txBody>
            <a:bodyPr>
              <a:spAutoFit/>
            </a:bodyPr>
            <a:lstStyle/>
            <a:p>
              <a:pPr>
                <a:spcBef>
                  <a:spcPct val="50000"/>
                </a:spcBef>
              </a:pPr>
              <a:r>
                <a:rPr lang="en-US">
                  <a:solidFill>
                    <a:srgbClr val="FFFF66"/>
                  </a:solidFill>
                </a:rPr>
                <a:t>Doped Polyaniline</a:t>
              </a:r>
            </a:p>
          </p:txBody>
        </p:sp>
        <p:sp>
          <p:nvSpPr>
            <p:cNvPr id="55305" name="Text Box 12"/>
            <p:cNvSpPr txBox="1">
              <a:spLocks noChangeArrowheads="1"/>
            </p:cNvSpPr>
            <p:nvPr/>
          </p:nvSpPr>
          <p:spPr bwMode="auto">
            <a:xfrm rot="-5400000">
              <a:off x="852" y="780"/>
              <a:ext cx="717" cy="404"/>
            </a:xfrm>
            <a:prstGeom prst="rect">
              <a:avLst/>
            </a:prstGeom>
            <a:noFill/>
            <a:ln w="9525">
              <a:noFill/>
              <a:miter lim="800000"/>
              <a:headEnd/>
              <a:tailEnd/>
            </a:ln>
          </p:spPr>
          <p:txBody>
            <a:bodyPr>
              <a:spAutoFit/>
            </a:bodyPr>
            <a:lstStyle/>
            <a:p>
              <a:pPr>
                <a:spcBef>
                  <a:spcPct val="50000"/>
                </a:spcBef>
              </a:pPr>
              <a:r>
                <a:rPr lang="en-US">
                  <a:solidFill>
                    <a:srgbClr val="FFFF66"/>
                  </a:solidFill>
                </a:rPr>
                <a:t>METALS</a:t>
              </a:r>
            </a:p>
          </p:txBody>
        </p:sp>
        <p:sp>
          <p:nvSpPr>
            <p:cNvPr id="55306" name="Rectangle 13"/>
            <p:cNvSpPr>
              <a:spLocks noChangeArrowheads="1"/>
            </p:cNvSpPr>
            <p:nvPr/>
          </p:nvSpPr>
          <p:spPr bwMode="auto">
            <a:xfrm>
              <a:off x="1943" y="672"/>
              <a:ext cx="192" cy="3456"/>
            </a:xfrm>
            <a:prstGeom prst="rect">
              <a:avLst/>
            </a:prstGeom>
            <a:gradFill rotWithShape="0">
              <a:gsLst>
                <a:gs pos="0">
                  <a:srgbClr val="FC1402"/>
                </a:gs>
                <a:gs pos="100000">
                  <a:srgbClr val="750901"/>
                </a:gs>
              </a:gsLst>
              <a:lin ang="5400000" scaled="1"/>
            </a:gradFill>
            <a:ln w="9525">
              <a:solidFill>
                <a:schemeClr val="tx1"/>
              </a:solidFill>
              <a:miter lim="800000"/>
              <a:headEnd/>
              <a:tailEnd/>
            </a:ln>
          </p:spPr>
          <p:txBody>
            <a:bodyPr wrap="none" anchor="ctr"/>
            <a:lstStyle/>
            <a:p>
              <a:endParaRPr lang="en-US"/>
            </a:p>
          </p:txBody>
        </p:sp>
        <p:sp>
          <p:nvSpPr>
            <p:cNvPr id="55307" name="Rectangle 14"/>
            <p:cNvSpPr>
              <a:spLocks noChangeArrowheads="1"/>
            </p:cNvSpPr>
            <p:nvPr/>
          </p:nvSpPr>
          <p:spPr bwMode="auto">
            <a:xfrm>
              <a:off x="2567" y="672"/>
              <a:ext cx="192" cy="3456"/>
            </a:xfrm>
            <a:prstGeom prst="rect">
              <a:avLst/>
            </a:prstGeom>
            <a:gradFill rotWithShape="0">
              <a:gsLst>
                <a:gs pos="0">
                  <a:srgbClr val="FC1402"/>
                </a:gs>
                <a:gs pos="100000">
                  <a:srgbClr val="750901"/>
                </a:gs>
              </a:gsLst>
              <a:lin ang="5400000" scaled="1"/>
            </a:gradFill>
            <a:ln w="9525">
              <a:solidFill>
                <a:schemeClr val="tx1"/>
              </a:solidFill>
              <a:miter lim="800000"/>
              <a:headEnd/>
              <a:tailEnd/>
            </a:ln>
          </p:spPr>
          <p:txBody>
            <a:bodyPr wrap="none" anchor="ctr"/>
            <a:lstStyle/>
            <a:p>
              <a:endParaRPr lang="en-US"/>
            </a:p>
          </p:txBody>
        </p:sp>
        <p:sp>
          <p:nvSpPr>
            <p:cNvPr id="55308" name="Line 15"/>
            <p:cNvSpPr>
              <a:spLocks noChangeShapeType="1"/>
            </p:cNvSpPr>
            <p:nvPr/>
          </p:nvSpPr>
          <p:spPr bwMode="auto">
            <a:xfrm>
              <a:off x="1943" y="3552"/>
              <a:ext cx="816" cy="0"/>
            </a:xfrm>
            <a:prstGeom prst="line">
              <a:avLst/>
            </a:prstGeom>
            <a:noFill/>
            <a:ln w="9525">
              <a:solidFill>
                <a:schemeClr val="bg1"/>
              </a:solidFill>
              <a:round/>
              <a:headEnd/>
              <a:tailEnd/>
            </a:ln>
          </p:spPr>
          <p:txBody>
            <a:bodyPr/>
            <a:lstStyle/>
            <a:p>
              <a:endParaRPr lang="en-IN"/>
            </a:p>
          </p:txBody>
        </p:sp>
        <p:sp>
          <p:nvSpPr>
            <p:cNvPr id="55309" name="Line 16"/>
            <p:cNvSpPr>
              <a:spLocks noChangeShapeType="1"/>
            </p:cNvSpPr>
            <p:nvPr/>
          </p:nvSpPr>
          <p:spPr bwMode="auto">
            <a:xfrm>
              <a:off x="1943" y="3840"/>
              <a:ext cx="816" cy="0"/>
            </a:xfrm>
            <a:prstGeom prst="line">
              <a:avLst/>
            </a:prstGeom>
            <a:noFill/>
            <a:ln w="9525">
              <a:solidFill>
                <a:schemeClr val="bg1"/>
              </a:solidFill>
              <a:round/>
              <a:headEnd/>
              <a:tailEnd/>
            </a:ln>
          </p:spPr>
          <p:txBody>
            <a:bodyPr/>
            <a:lstStyle/>
            <a:p>
              <a:endParaRPr lang="en-IN"/>
            </a:p>
          </p:txBody>
        </p:sp>
        <p:sp>
          <p:nvSpPr>
            <p:cNvPr id="55310" name="Line 17"/>
            <p:cNvSpPr>
              <a:spLocks noChangeShapeType="1"/>
            </p:cNvSpPr>
            <p:nvPr/>
          </p:nvSpPr>
          <p:spPr bwMode="auto">
            <a:xfrm>
              <a:off x="1943" y="4128"/>
              <a:ext cx="816" cy="0"/>
            </a:xfrm>
            <a:prstGeom prst="line">
              <a:avLst/>
            </a:prstGeom>
            <a:noFill/>
            <a:ln w="9525">
              <a:solidFill>
                <a:schemeClr val="bg1"/>
              </a:solidFill>
              <a:round/>
              <a:headEnd/>
              <a:tailEnd/>
            </a:ln>
          </p:spPr>
          <p:txBody>
            <a:bodyPr/>
            <a:lstStyle/>
            <a:p>
              <a:endParaRPr lang="en-IN"/>
            </a:p>
          </p:txBody>
        </p:sp>
        <p:sp>
          <p:nvSpPr>
            <p:cNvPr id="55311" name="Text Box 18"/>
            <p:cNvSpPr txBox="1">
              <a:spLocks noChangeArrowheads="1"/>
            </p:cNvSpPr>
            <p:nvPr/>
          </p:nvSpPr>
          <p:spPr bwMode="auto">
            <a:xfrm>
              <a:off x="1415" y="624"/>
              <a:ext cx="576" cy="266"/>
            </a:xfrm>
            <a:prstGeom prst="rect">
              <a:avLst/>
            </a:prstGeom>
            <a:noFill/>
            <a:ln w="9525">
              <a:noFill/>
              <a:miter lim="800000"/>
              <a:headEnd/>
              <a:tailEnd/>
            </a:ln>
          </p:spPr>
          <p:txBody>
            <a:bodyPr>
              <a:spAutoFit/>
            </a:bodyPr>
            <a:lstStyle/>
            <a:p>
              <a:pPr>
                <a:spcBef>
                  <a:spcPct val="50000"/>
                </a:spcBef>
              </a:pPr>
              <a:r>
                <a:rPr lang="en-US">
                  <a:solidFill>
                    <a:srgbClr val="FFFF66"/>
                  </a:solidFill>
                </a:rPr>
                <a:t>Au, Cu</a:t>
              </a:r>
            </a:p>
          </p:txBody>
        </p:sp>
        <p:sp>
          <p:nvSpPr>
            <p:cNvPr id="55312" name="Text Box 19"/>
            <p:cNvSpPr txBox="1">
              <a:spLocks noChangeArrowheads="1"/>
            </p:cNvSpPr>
            <p:nvPr/>
          </p:nvSpPr>
          <p:spPr bwMode="auto">
            <a:xfrm>
              <a:off x="1671" y="768"/>
              <a:ext cx="288" cy="266"/>
            </a:xfrm>
            <a:prstGeom prst="rect">
              <a:avLst/>
            </a:prstGeom>
            <a:noFill/>
            <a:ln w="9525">
              <a:noFill/>
              <a:miter lim="800000"/>
              <a:headEnd/>
              <a:tailEnd/>
            </a:ln>
          </p:spPr>
          <p:txBody>
            <a:bodyPr>
              <a:spAutoFit/>
            </a:bodyPr>
            <a:lstStyle/>
            <a:p>
              <a:pPr>
                <a:spcBef>
                  <a:spcPct val="50000"/>
                </a:spcBef>
              </a:pPr>
              <a:r>
                <a:rPr lang="en-US">
                  <a:solidFill>
                    <a:srgbClr val="FFFF66"/>
                  </a:solidFill>
                </a:rPr>
                <a:t>Fe</a:t>
              </a:r>
            </a:p>
          </p:txBody>
        </p:sp>
        <p:sp>
          <p:nvSpPr>
            <p:cNvPr id="55313" name="Text Box 20"/>
            <p:cNvSpPr txBox="1">
              <a:spLocks noChangeArrowheads="1"/>
            </p:cNvSpPr>
            <p:nvPr/>
          </p:nvSpPr>
          <p:spPr bwMode="auto">
            <a:xfrm>
              <a:off x="1647" y="960"/>
              <a:ext cx="336" cy="266"/>
            </a:xfrm>
            <a:prstGeom prst="rect">
              <a:avLst/>
            </a:prstGeom>
            <a:noFill/>
            <a:ln w="9525">
              <a:noFill/>
              <a:miter lim="800000"/>
              <a:headEnd/>
              <a:tailEnd/>
            </a:ln>
          </p:spPr>
          <p:txBody>
            <a:bodyPr>
              <a:spAutoFit/>
            </a:bodyPr>
            <a:lstStyle/>
            <a:p>
              <a:pPr>
                <a:spcBef>
                  <a:spcPct val="50000"/>
                </a:spcBef>
              </a:pPr>
              <a:r>
                <a:rPr lang="en-US">
                  <a:solidFill>
                    <a:srgbClr val="FFFF66"/>
                  </a:solidFill>
                </a:rPr>
                <a:t>Mg</a:t>
              </a:r>
            </a:p>
          </p:txBody>
        </p:sp>
        <p:sp>
          <p:nvSpPr>
            <p:cNvPr id="55314" name="Text Box 21"/>
            <p:cNvSpPr txBox="1">
              <a:spLocks noChangeArrowheads="1"/>
            </p:cNvSpPr>
            <p:nvPr/>
          </p:nvSpPr>
          <p:spPr bwMode="auto">
            <a:xfrm>
              <a:off x="1463" y="1295"/>
              <a:ext cx="528" cy="266"/>
            </a:xfrm>
            <a:prstGeom prst="rect">
              <a:avLst/>
            </a:prstGeom>
            <a:noFill/>
            <a:ln w="9525">
              <a:noFill/>
              <a:miter lim="800000"/>
              <a:headEnd/>
              <a:tailEnd/>
            </a:ln>
          </p:spPr>
          <p:txBody>
            <a:bodyPr>
              <a:spAutoFit/>
            </a:bodyPr>
            <a:lstStyle/>
            <a:p>
              <a:pPr>
                <a:spcBef>
                  <a:spcPct val="50000"/>
                </a:spcBef>
              </a:pPr>
              <a:r>
                <a:rPr lang="en-US">
                  <a:solidFill>
                    <a:srgbClr val="FFFF66"/>
                  </a:solidFill>
                </a:rPr>
                <a:t>In, Sn</a:t>
              </a:r>
            </a:p>
          </p:txBody>
        </p:sp>
        <p:sp>
          <p:nvSpPr>
            <p:cNvPr id="55315" name="Text Box 22"/>
            <p:cNvSpPr txBox="1">
              <a:spLocks noChangeArrowheads="1"/>
            </p:cNvSpPr>
            <p:nvPr/>
          </p:nvSpPr>
          <p:spPr bwMode="auto">
            <a:xfrm>
              <a:off x="1655" y="1679"/>
              <a:ext cx="384" cy="266"/>
            </a:xfrm>
            <a:prstGeom prst="rect">
              <a:avLst/>
            </a:prstGeom>
            <a:noFill/>
            <a:ln w="9525">
              <a:noFill/>
              <a:miter lim="800000"/>
              <a:headEnd/>
              <a:tailEnd/>
            </a:ln>
          </p:spPr>
          <p:txBody>
            <a:bodyPr>
              <a:spAutoFit/>
            </a:bodyPr>
            <a:lstStyle/>
            <a:p>
              <a:pPr>
                <a:spcBef>
                  <a:spcPct val="50000"/>
                </a:spcBef>
              </a:pPr>
              <a:r>
                <a:rPr lang="en-US">
                  <a:solidFill>
                    <a:srgbClr val="FFFF66"/>
                  </a:solidFill>
                </a:rPr>
                <a:t>Ge</a:t>
              </a:r>
            </a:p>
          </p:txBody>
        </p:sp>
        <p:sp>
          <p:nvSpPr>
            <p:cNvPr id="55316" name="Text Box 23"/>
            <p:cNvSpPr txBox="1">
              <a:spLocks noChangeArrowheads="1"/>
            </p:cNvSpPr>
            <p:nvPr/>
          </p:nvSpPr>
          <p:spPr bwMode="auto">
            <a:xfrm>
              <a:off x="1463" y="3024"/>
              <a:ext cx="528" cy="266"/>
            </a:xfrm>
            <a:prstGeom prst="rect">
              <a:avLst/>
            </a:prstGeom>
            <a:noFill/>
            <a:ln w="9525">
              <a:noFill/>
              <a:miter lim="800000"/>
              <a:headEnd/>
              <a:tailEnd/>
            </a:ln>
          </p:spPr>
          <p:txBody>
            <a:bodyPr>
              <a:spAutoFit/>
            </a:bodyPr>
            <a:lstStyle/>
            <a:p>
              <a:pPr>
                <a:spcBef>
                  <a:spcPct val="50000"/>
                </a:spcBef>
              </a:pPr>
              <a:r>
                <a:rPr lang="en-US">
                  <a:solidFill>
                    <a:srgbClr val="FFFF66"/>
                  </a:solidFill>
                </a:rPr>
                <a:t>Glass</a:t>
              </a:r>
            </a:p>
          </p:txBody>
        </p:sp>
        <p:sp>
          <p:nvSpPr>
            <p:cNvPr id="55317" name="Text Box 24"/>
            <p:cNvSpPr txBox="1">
              <a:spLocks noChangeArrowheads="1"/>
            </p:cNvSpPr>
            <p:nvPr/>
          </p:nvSpPr>
          <p:spPr bwMode="auto">
            <a:xfrm>
              <a:off x="1271" y="3312"/>
              <a:ext cx="720" cy="266"/>
            </a:xfrm>
            <a:prstGeom prst="rect">
              <a:avLst/>
            </a:prstGeom>
            <a:noFill/>
            <a:ln w="9525">
              <a:noFill/>
              <a:miter lim="800000"/>
              <a:headEnd/>
              <a:tailEnd/>
            </a:ln>
          </p:spPr>
          <p:txBody>
            <a:bodyPr>
              <a:spAutoFit/>
            </a:bodyPr>
            <a:lstStyle/>
            <a:p>
              <a:pPr>
                <a:spcBef>
                  <a:spcPct val="50000"/>
                </a:spcBef>
              </a:pPr>
              <a:r>
                <a:rPr lang="en-US">
                  <a:solidFill>
                    <a:srgbClr val="FFFF66"/>
                  </a:solidFill>
                </a:rPr>
                <a:t>Diamond</a:t>
              </a:r>
            </a:p>
          </p:txBody>
        </p:sp>
        <p:sp>
          <p:nvSpPr>
            <p:cNvPr id="55318" name="Text Box 25"/>
            <p:cNvSpPr txBox="1">
              <a:spLocks noChangeArrowheads="1"/>
            </p:cNvSpPr>
            <p:nvPr/>
          </p:nvSpPr>
          <p:spPr bwMode="auto">
            <a:xfrm>
              <a:off x="1463" y="3552"/>
              <a:ext cx="576" cy="266"/>
            </a:xfrm>
            <a:prstGeom prst="rect">
              <a:avLst/>
            </a:prstGeom>
            <a:noFill/>
            <a:ln w="9525">
              <a:noFill/>
              <a:miter lim="800000"/>
              <a:headEnd/>
              <a:tailEnd/>
            </a:ln>
          </p:spPr>
          <p:txBody>
            <a:bodyPr>
              <a:spAutoFit/>
            </a:bodyPr>
            <a:lstStyle/>
            <a:p>
              <a:pPr>
                <a:spcBef>
                  <a:spcPct val="50000"/>
                </a:spcBef>
              </a:pPr>
              <a:r>
                <a:rPr lang="en-US">
                  <a:solidFill>
                    <a:srgbClr val="FFFF66"/>
                  </a:solidFill>
                </a:rPr>
                <a:t>Nylon</a:t>
              </a:r>
            </a:p>
          </p:txBody>
        </p:sp>
        <p:sp>
          <p:nvSpPr>
            <p:cNvPr id="55319" name="Text Box 26"/>
            <p:cNvSpPr txBox="1">
              <a:spLocks noChangeArrowheads="1"/>
            </p:cNvSpPr>
            <p:nvPr/>
          </p:nvSpPr>
          <p:spPr bwMode="auto">
            <a:xfrm>
              <a:off x="1415" y="3840"/>
              <a:ext cx="576" cy="266"/>
            </a:xfrm>
            <a:prstGeom prst="rect">
              <a:avLst/>
            </a:prstGeom>
            <a:noFill/>
            <a:ln w="9525">
              <a:noFill/>
              <a:miter lim="800000"/>
              <a:headEnd/>
              <a:tailEnd/>
            </a:ln>
          </p:spPr>
          <p:txBody>
            <a:bodyPr>
              <a:spAutoFit/>
            </a:bodyPr>
            <a:lstStyle/>
            <a:p>
              <a:pPr>
                <a:spcBef>
                  <a:spcPct val="50000"/>
                </a:spcBef>
              </a:pPr>
              <a:r>
                <a:rPr lang="en-US">
                  <a:solidFill>
                    <a:srgbClr val="FFFF66"/>
                  </a:solidFill>
                </a:rPr>
                <a:t>Quartz</a:t>
              </a:r>
            </a:p>
          </p:txBody>
        </p:sp>
        <p:sp>
          <p:nvSpPr>
            <p:cNvPr id="55320" name="AutoShape 27"/>
            <p:cNvSpPr>
              <a:spLocks noChangeArrowheads="1"/>
            </p:cNvSpPr>
            <p:nvPr/>
          </p:nvSpPr>
          <p:spPr bwMode="auto">
            <a:xfrm>
              <a:off x="2928" y="1280"/>
              <a:ext cx="192" cy="1776"/>
            </a:xfrm>
            <a:prstGeom prst="upArrow">
              <a:avLst>
                <a:gd name="adj1" fmla="val 33333"/>
                <a:gd name="adj2" fmla="val 148600"/>
              </a:avLst>
            </a:prstGeom>
            <a:solidFill>
              <a:schemeClr val="bg2"/>
            </a:solidFill>
            <a:ln w="9525">
              <a:solidFill>
                <a:schemeClr val="tx1"/>
              </a:solidFill>
              <a:miter lim="800000"/>
              <a:headEnd/>
              <a:tailEnd/>
            </a:ln>
          </p:spPr>
          <p:txBody>
            <a:bodyPr wrap="none" anchor="ctr"/>
            <a:lstStyle/>
            <a:p>
              <a:endParaRPr lang="en-US"/>
            </a:p>
          </p:txBody>
        </p:sp>
        <p:sp>
          <p:nvSpPr>
            <p:cNvPr id="55321" name="Text Box 28"/>
            <p:cNvSpPr txBox="1">
              <a:spLocks noChangeArrowheads="1"/>
            </p:cNvSpPr>
            <p:nvPr/>
          </p:nvSpPr>
          <p:spPr bwMode="auto">
            <a:xfrm rot="-5400000">
              <a:off x="1994" y="2370"/>
              <a:ext cx="2593" cy="442"/>
            </a:xfrm>
            <a:prstGeom prst="rect">
              <a:avLst/>
            </a:prstGeom>
            <a:noFill/>
            <a:ln w="9525">
              <a:noFill/>
              <a:miter lim="800000"/>
              <a:headEnd/>
              <a:tailEnd/>
            </a:ln>
          </p:spPr>
          <p:txBody>
            <a:bodyPr>
              <a:spAutoFit/>
            </a:bodyPr>
            <a:lstStyle/>
            <a:p>
              <a:pPr>
                <a:spcBef>
                  <a:spcPct val="50000"/>
                </a:spcBef>
              </a:pPr>
              <a:r>
                <a:rPr lang="en-US" sz="2000">
                  <a:solidFill>
                    <a:srgbClr val="FFFF66"/>
                  </a:solidFill>
                </a:rPr>
                <a:t>INCREASING DOPANT LEVELS</a:t>
              </a:r>
            </a:p>
          </p:txBody>
        </p:sp>
        <p:sp>
          <p:nvSpPr>
            <p:cNvPr id="55322" name="Text Box 29"/>
            <p:cNvSpPr txBox="1">
              <a:spLocks noChangeArrowheads="1"/>
            </p:cNvSpPr>
            <p:nvPr/>
          </p:nvSpPr>
          <p:spPr bwMode="auto">
            <a:xfrm rot="-5400000">
              <a:off x="536" y="3412"/>
              <a:ext cx="1200" cy="231"/>
            </a:xfrm>
            <a:prstGeom prst="rect">
              <a:avLst/>
            </a:prstGeom>
            <a:noFill/>
            <a:ln w="9525">
              <a:noFill/>
              <a:miter lim="800000"/>
              <a:headEnd/>
              <a:tailEnd/>
            </a:ln>
          </p:spPr>
          <p:txBody>
            <a:bodyPr>
              <a:spAutoFit/>
            </a:bodyPr>
            <a:lstStyle/>
            <a:p>
              <a:pPr>
                <a:spcBef>
                  <a:spcPct val="50000"/>
                </a:spcBef>
              </a:pPr>
              <a:r>
                <a:rPr lang="en-US">
                  <a:solidFill>
                    <a:srgbClr val="FFFF66"/>
                  </a:solidFill>
                </a:rPr>
                <a:t>INSULATORS</a:t>
              </a:r>
            </a:p>
          </p:txBody>
        </p:sp>
        <p:sp>
          <p:nvSpPr>
            <p:cNvPr id="55323" name="Text Box 30"/>
            <p:cNvSpPr txBox="1">
              <a:spLocks noChangeArrowheads="1"/>
            </p:cNvSpPr>
            <p:nvPr/>
          </p:nvSpPr>
          <p:spPr bwMode="auto">
            <a:xfrm rot="-5400000">
              <a:off x="260" y="1949"/>
              <a:ext cx="1727" cy="231"/>
            </a:xfrm>
            <a:prstGeom prst="rect">
              <a:avLst/>
            </a:prstGeom>
            <a:noFill/>
            <a:ln w="9525">
              <a:noFill/>
              <a:miter lim="800000"/>
              <a:headEnd/>
              <a:tailEnd/>
            </a:ln>
          </p:spPr>
          <p:txBody>
            <a:bodyPr>
              <a:spAutoFit/>
            </a:bodyPr>
            <a:lstStyle/>
            <a:p>
              <a:pPr>
                <a:spcBef>
                  <a:spcPct val="50000"/>
                </a:spcBef>
              </a:pPr>
              <a:r>
                <a:rPr lang="en-US">
                  <a:solidFill>
                    <a:srgbClr val="FFFF66"/>
                  </a:solidFill>
                </a:rPr>
                <a:t>SEMICONDUCTORS</a:t>
              </a:r>
            </a:p>
          </p:txBody>
        </p:sp>
        <p:sp>
          <p:nvSpPr>
            <p:cNvPr id="55324" name="Text Box 31"/>
            <p:cNvSpPr txBox="1">
              <a:spLocks noChangeArrowheads="1"/>
            </p:cNvSpPr>
            <p:nvPr/>
          </p:nvSpPr>
          <p:spPr bwMode="auto">
            <a:xfrm>
              <a:off x="2135" y="3840"/>
              <a:ext cx="528" cy="288"/>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-16</a:t>
              </a:r>
              <a:endParaRPr lang="en-US" sz="2000">
                <a:solidFill>
                  <a:srgbClr val="FFFF66"/>
                </a:solidFill>
              </a:endParaRPr>
            </a:p>
          </p:txBody>
        </p:sp>
        <p:sp>
          <p:nvSpPr>
            <p:cNvPr id="55325" name="Text Box 32"/>
            <p:cNvSpPr txBox="1">
              <a:spLocks noChangeArrowheads="1"/>
            </p:cNvSpPr>
            <p:nvPr/>
          </p:nvSpPr>
          <p:spPr bwMode="auto">
            <a:xfrm>
              <a:off x="2135" y="3600"/>
              <a:ext cx="528" cy="287"/>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-14</a:t>
              </a:r>
              <a:endParaRPr lang="en-US" sz="2000">
                <a:solidFill>
                  <a:srgbClr val="FFFF66"/>
                </a:solidFill>
              </a:endParaRPr>
            </a:p>
          </p:txBody>
        </p:sp>
        <p:sp>
          <p:nvSpPr>
            <p:cNvPr id="55326" name="Text Box 33"/>
            <p:cNvSpPr txBox="1">
              <a:spLocks noChangeArrowheads="1"/>
            </p:cNvSpPr>
            <p:nvPr/>
          </p:nvSpPr>
          <p:spPr bwMode="auto">
            <a:xfrm>
              <a:off x="2135" y="3312"/>
              <a:ext cx="528" cy="288"/>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-12</a:t>
              </a:r>
              <a:endParaRPr lang="en-US" sz="2000">
                <a:solidFill>
                  <a:srgbClr val="FFFF66"/>
                </a:solidFill>
              </a:endParaRPr>
            </a:p>
          </p:txBody>
        </p:sp>
        <p:sp>
          <p:nvSpPr>
            <p:cNvPr id="55327" name="Text Box 34"/>
            <p:cNvSpPr txBox="1">
              <a:spLocks noChangeArrowheads="1"/>
            </p:cNvSpPr>
            <p:nvPr/>
          </p:nvSpPr>
          <p:spPr bwMode="auto">
            <a:xfrm>
              <a:off x="2160" y="3014"/>
              <a:ext cx="528" cy="287"/>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-10</a:t>
              </a:r>
              <a:endParaRPr lang="en-US" sz="2000">
                <a:solidFill>
                  <a:srgbClr val="FFFF66"/>
                </a:solidFill>
              </a:endParaRPr>
            </a:p>
          </p:txBody>
        </p:sp>
        <p:sp>
          <p:nvSpPr>
            <p:cNvPr id="55328" name="Text Box 35"/>
            <p:cNvSpPr txBox="1">
              <a:spLocks noChangeArrowheads="1"/>
            </p:cNvSpPr>
            <p:nvPr/>
          </p:nvSpPr>
          <p:spPr bwMode="auto">
            <a:xfrm>
              <a:off x="2160" y="2726"/>
              <a:ext cx="528" cy="288"/>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-8</a:t>
              </a:r>
              <a:endParaRPr lang="en-US" sz="2000">
                <a:solidFill>
                  <a:srgbClr val="FFFF66"/>
                </a:solidFill>
              </a:endParaRPr>
            </a:p>
          </p:txBody>
        </p:sp>
        <p:sp>
          <p:nvSpPr>
            <p:cNvPr id="55329" name="Text Box 36"/>
            <p:cNvSpPr txBox="1">
              <a:spLocks noChangeArrowheads="1"/>
            </p:cNvSpPr>
            <p:nvPr/>
          </p:nvSpPr>
          <p:spPr bwMode="auto">
            <a:xfrm>
              <a:off x="2160" y="2448"/>
              <a:ext cx="528" cy="288"/>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-6</a:t>
              </a:r>
              <a:endParaRPr lang="en-US" sz="2000">
                <a:solidFill>
                  <a:srgbClr val="FFFF66"/>
                </a:solidFill>
              </a:endParaRPr>
            </a:p>
          </p:txBody>
        </p:sp>
        <p:sp>
          <p:nvSpPr>
            <p:cNvPr id="55330" name="Text Box 37"/>
            <p:cNvSpPr txBox="1">
              <a:spLocks noChangeArrowheads="1"/>
            </p:cNvSpPr>
            <p:nvPr/>
          </p:nvSpPr>
          <p:spPr bwMode="auto">
            <a:xfrm>
              <a:off x="2160" y="2159"/>
              <a:ext cx="528" cy="288"/>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-4</a:t>
              </a:r>
              <a:endParaRPr lang="en-US" sz="2000">
                <a:solidFill>
                  <a:srgbClr val="FFFF66"/>
                </a:solidFill>
              </a:endParaRPr>
            </a:p>
          </p:txBody>
        </p:sp>
        <p:sp>
          <p:nvSpPr>
            <p:cNvPr id="55331" name="Text Box 38"/>
            <p:cNvSpPr txBox="1">
              <a:spLocks noChangeArrowheads="1"/>
            </p:cNvSpPr>
            <p:nvPr/>
          </p:nvSpPr>
          <p:spPr bwMode="auto">
            <a:xfrm>
              <a:off x="2160" y="1862"/>
              <a:ext cx="528" cy="288"/>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-2</a:t>
              </a:r>
              <a:endParaRPr lang="en-US" sz="2000">
                <a:solidFill>
                  <a:srgbClr val="FFFF66"/>
                </a:solidFill>
              </a:endParaRPr>
            </a:p>
          </p:txBody>
        </p:sp>
        <p:sp>
          <p:nvSpPr>
            <p:cNvPr id="55332" name="Text Box 39"/>
            <p:cNvSpPr txBox="1">
              <a:spLocks noChangeArrowheads="1"/>
            </p:cNvSpPr>
            <p:nvPr/>
          </p:nvSpPr>
          <p:spPr bwMode="auto">
            <a:xfrm>
              <a:off x="2160" y="1574"/>
              <a:ext cx="528" cy="288"/>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0</a:t>
              </a:r>
              <a:endParaRPr lang="en-US" sz="2000">
                <a:solidFill>
                  <a:srgbClr val="FFFF66"/>
                </a:solidFill>
              </a:endParaRPr>
            </a:p>
          </p:txBody>
        </p:sp>
        <p:sp>
          <p:nvSpPr>
            <p:cNvPr id="55333" name="Text Box 40"/>
            <p:cNvSpPr txBox="1">
              <a:spLocks noChangeArrowheads="1"/>
            </p:cNvSpPr>
            <p:nvPr/>
          </p:nvSpPr>
          <p:spPr bwMode="auto">
            <a:xfrm>
              <a:off x="2160" y="1286"/>
              <a:ext cx="528" cy="288"/>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2</a:t>
              </a:r>
              <a:endParaRPr lang="en-US" sz="2000">
                <a:solidFill>
                  <a:srgbClr val="FFFF66"/>
                </a:solidFill>
              </a:endParaRPr>
            </a:p>
          </p:txBody>
        </p:sp>
        <p:sp>
          <p:nvSpPr>
            <p:cNvPr id="55334" name="Text Box 41"/>
            <p:cNvSpPr txBox="1">
              <a:spLocks noChangeArrowheads="1"/>
            </p:cNvSpPr>
            <p:nvPr/>
          </p:nvSpPr>
          <p:spPr bwMode="auto">
            <a:xfrm>
              <a:off x="2160" y="998"/>
              <a:ext cx="528" cy="288"/>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4</a:t>
              </a:r>
              <a:endParaRPr lang="en-US" sz="2000">
                <a:solidFill>
                  <a:srgbClr val="FFFF66"/>
                </a:solidFill>
              </a:endParaRPr>
            </a:p>
          </p:txBody>
        </p:sp>
        <p:sp>
          <p:nvSpPr>
            <p:cNvPr id="55335" name="Text Box 42"/>
            <p:cNvSpPr txBox="1">
              <a:spLocks noChangeArrowheads="1"/>
            </p:cNvSpPr>
            <p:nvPr/>
          </p:nvSpPr>
          <p:spPr bwMode="auto">
            <a:xfrm>
              <a:off x="2160" y="711"/>
              <a:ext cx="528" cy="287"/>
            </a:xfrm>
            <a:prstGeom prst="rect">
              <a:avLst/>
            </a:prstGeom>
            <a:noFill/>
            <a:ln w="9525">
              <a:noFill/>
              <a:miter lim="800000"/>
              <a:headEnd/>
              <a:tailEnd/>
            </a:ln>
          </p:spPr>
          <p:txBody>
            <a:bodyPr>
              <a:spAutoFit/>
            </a:bodyPr>
            <a:lstStyle/>
            <a:p>
              <a:pPr>
                <a:spcBef>
                  <a:spcPct val="50000"/>
                </a:spcBef>
              </a:pPr>
              <a:r>
                <a:rPr lang="en-US" sz="2000">
                  <a:solidFill>
                    <a:srgbClr val="FFFF66"/>
                  </a:solidFill>
                </a:rPr>
                <a:t>10</a:t>
              </a:r>
              <a:r>
                <a:rPr lang="en-US" sz="2000" baseline="30000">
                  <a:solidFill>
                    <a:srgbClr val="FFFF66"/>
                  </a:solidFill>
                </a:rPr>
                <a:t>6</a:t>
              </a:r>
              <a:endParaRPr lang="en-US" sz="2000">
                <a:solidFill>
                  <a:srgbClr val="FFFF66"/>
                </a:solidFill>
              </a:endParaRPr>
            </a:p>
          </p:txBody>
        </p:sp>
        <p:sp>
          <p:nvSpPr>
            <p:cNvPr id="55336" name="Text Box 43"/>
            <p:cNvSpPr txBox="1">
              <a:spLocks noChangeArrowheads="1"/>
            </p:cNvSpPr>
            <p:nvPr/>
          </p:nvSpPr>
          <p:spPr bwMode="auto">
            <a:xfrm>
              <a:off x="1752" y="2289"/>
              <a:ext cx="192" cy="266"/>
            </a:xfrm>
            <a:prstGeom prst="rect">
              <a:avLst/>
            </a:prstGeom>
            <a:noFill/>
            <a:ln w="9525">
              <a:noFill/>
              <a:miter lim="800000"/>
              <a:headEnd/>
              <a:tailEnd/>
            </a:ln>
          </p:spPr>
          <p:txBody>
            <a:bodyPr>
              <a:spAutoFit/>
            </a:bodyPr>
            <a:lstStyle/>
            <a:p>
              <a:pPr>
                <a:spcBef>
                  <a:spcPct val="50000"/>
                </a:spcBef>
              </a:pPr>
              <a:r>
                <a:rPr lang="en-US">
                  <a:solidFill>
                    <a:srgbClr val="FFFF66"/>
                  </a:solidFill>
                </a:rPr>
                <a:t>S</a:t>
              </a:r>
            </a:p>
          </p:txBody>
        </p:sp>
        <p:sp>
          <p:nvSpPr>
            <p:cNvPr id="55337" name="Line 44"/>
            <p:cNvSpPr>
              <a:spLocks noChangeShapeType="1"/>
            </p:cNvSpPr>
            <p:nvPr/>
          </p:nvSpPr>
          <p:spPr bwMode="auto">
            <a:xfrm>
              <a:off x="1944" y="3264"/>
              <a:ext cx="816" cy="0"/>
            </a:xfrm>
            <a:prstGeom prst="line">
              <a:avLst/>
            </a:prstGeom>
            <a:noFill/>
            <a:ln w="9525">
              <a:solidFill>
                <a:schemeClr val="bg1"/>
              </a:solidFill>
              <a:round/>
              <a:headEnd/>
              <a:tailEnd/>
            </a:ln>
          </p:spPr>
          <p:txBody>
            <a:bodyPr/>
            <a:lstStyle/>
            <a:p>
              <a:endParaRPr lang="en-IN"/>
            </a:p>
          </p:txBody>
        </p:sp>
        <p:sp>
          <p:nvSpPr>
            <p:cNvPr id="55338" name="Line 45"/>
            <p:cNvSpPr>
              <a:spLocks noChangeShapeType="1"/>
            </p:cNvSpPr>
            <p:nvPr/>
          </p:nvSpPr>
          <p:spPr bwMode="auto">
            <a:xfrm>
              <a:off x="1944" y="2976"/>
              <a:ext cx="816" cy="0"/>
            </a:xfrm>
            <a:prstGeom prst="line">
              <a:avLst/>
            </a:prstGeom>
            <a:noFill/>
            <a:ln w="9525">
              <a:solidFill>
                <a:schemeClr val="bg1"/>
              </a:solidFill>
              <a:round/>
              <a:headEnd/>
              <a:tailEnd/>
            </a:ln>
          </p:spPr>
          <p:txBody>
            <a:bodyPr/>
            <a:lstStyle/>
            <a:p>
              <a:endParaRPr lang="en-IN"/>
            </a:p>
          </p:txBody>
        </p:sp>
        <p:sp>
          <p:nvSpPr>
            <p:cNvPr id="55339" name="Line 46"/>
            <p:cNvSpPr>
              <a:spLocks noChangeShapeType="1"/>
            </p:cNvSpPr>
            <p:nvPr/>
          </p:nvSpPr>
          <p:spPr bwMode="auto">
            <a:xfrm>
              <a:off x="1944" y="2400"/>
              <a:ext cx="816" cy="0"/>
            </a:xfrm>
            <a:prstGeom prst="line">
              <a:avLst/>
            </a:prstGeom>
            <a:noFill/>
            <a:ln w="9525">
              <a:solidFill>
                <a:schemeClr val="bg1"/>
              </a:solidFill>
              <a:round/>
              <a:headEnd/>
              <a:tailEnd/>
            </a:ln>
          </p:spPr>
          <p:txBody>
            <a:bodyPr/>
            <a:lstStyle/>
            <a:p>
              <a:endParaRPr lang="en-IN"/>
            </a:p>
          </p:txBody>
        </p:sp>
        <p:sp>
          <p:nvSpPr>
            <p:cNvPr id="55340" name="Line 47"/>
            <p:cNvSpPr>
              <a:spLocks noChangeShapeType="1"/>
            </p:cNvSpPr>
            <p:nvPr/>
          </p:nvSpPr>
          <p:spPr bwMode="auto">
            <a:xfrm>
              <a:off x="1944" y="2688"/>
              <a:ext cx="816" cy="0"/>
            </a:xfrm>
            <a:prstGeom prst="line">
              <a:avLst/>
            </a:prstGeom>
            <a:noFill/>
            <a:ln w="9525">
              <a:solidFill>
                <a:schemeClr val="bg1"/>
              </a:solidFill>
              <a:round/>
              <a:headEnd/>
              <a:tailEnd/>
            </a:ln>
          </p:spPr>
          <p:txBody>
            <a:bodyPr/>
            <a:lstStyle/>
            <a:p>
              <a:endParaRPr lang="en-IN"/>
            </a:p>
          </p:txBody>
        </p:sp>
        <p:sp>
          <p:nvSpPr>
            <p:cNvPr id="55341" name="Line 48"/>
            <p:cNvSpPr>
              <a:spLocks noChangeShapeType="1"/>
            </p:cNvSpPr>
            <p:nvPr/>
          </p:nvSpPr>
          <p:spPr bwMode="auto">
            <a:xfrm>
              <a:off x="1945" y="2112"/>
              <a:ext cx="816" cy="0"/>
            </a:xfrm>
            <a:prstGeom prst="line">
              <a:avLst/>
            </a:prstGeom>
            <a:noFill/>
            <a:ln w="9525">
              <a:solidFill>
                <a:schemeClr val="bg1"/>
              </a:solidFill>
              <a:round/>
              <a:headEnd/>
              <a:tailEnd/>
            </a:ln>
          </p:spPr>
          <p:txBody>
            <a:bodyPr/>
            <a:lstStyle/>
            <a:p>
              <a:endParaRPr lang="en-IN"/>
            </a:p>
          </p:txBody>
        </p:sp>
        <p:sp>
          <p:nvSpPr>
            <p:cNvPr id="55342" name="Line 49"/>
            <p:cNvSpPr>
              <a:spLocks noChangeShapeType="1"/>
            </p:cNvSpPr>
            <p:nvPr/>
          </p:nvSpPr>
          <p:spPr bwMode="auto">
            <a:xfrm>
              <a:off x="1945" y="1824"/>
              <a:ext cx="816" cy="0"/>
            </a:xfrm>
            <a:prstGeom prst="line">
              <a:avLst/>
            </a:prstGeom>
            <a:noFill/>
            <a:ln w="9525">
              <a:solidFill>
                <a:schemeClr val="bg1"/>
              </a:solidFill>
              <a:round/>
              <a:headEnd/>
              <a:tailEnd/>
            </a:ln>
          </p:spPr>
          <p:txBody>
            <a:bodyPr/>
            <a:lstStyle/>
            <a:p>
              <a:endParaRPr lang="en-IN"/>
            </a:p>
          </p:txBody>
        </p:sp>
        <p:sp>
          <p:nvSpPr>
            <p:cNvPr id="55343" name="Line 50"/>
            <p:cNvSpPr>
              <a:spLocks noChangeShapeType="1"/>
            </p:cNvSpPr>
            <p:nvPr/>
          </p:nvSpPr>
          <p:spPr bwMode="auto">
            <a:xfrm>
              <a:off x="1944" y="1248"/>
              <a:ext cx="816" cy="0"/>
            </a:xfrm>
            <a:prstGeom prst="line">
              <a:avLst/>
            </a:prstGeom>
            <a:noFill/>
            <a:ln w="9525">
              <a:solidFill>
                <a:schemeClr val="bg1"/>
              </a:solidFill>
              <a:round/>
              <a:headEnd/>
              <a:tailEnd/>
            </a:ln>
          </p:spPr>
          <p:txBody>
            <a:bodyPr/>
            <a:lstStyle/>
            <a:p>
              <a:endParaRPr lang="en-IN"/>
            </a:p>
          </p:txBody>
        </p:sp>
        <p:sp>
          <p:nvSpPr>
            <p:cNvPr id="55344" name="Line 51"/>
            <p:cNvSpPr>
              <a:spLocks noChangeShapeType="1"/>
            </p:cNvSpPr>
            <p:nvPr/>
          </p:nvSpPr>
          <p:spPr bwMode="auto">
            <a:xfrm>
              <a:off x="1944" y="1536"/>
              <a:ext cx="816" cy="0"/>
            </a:xfrm>
            <a:prstGeom prst="line">
              <a:avLst/>
            </a:prstGeom>
            <a:noFill/>
            <a:ln w="9525">
              <a:solidFill>
                <a:schemeClr val="bg1"/>
              </a:solidFill>
              <a:round/>
              <a:headEnd/>
              <a:tailEnd/>
            </a:ln>
          </p:spPr>
          <p:txBody>
            <a:bodyPr/>
            <a:lstStyle/>
            <a:p>
              <a:endParaRPr lang="en-IN"/>
            </a:p>
          </p:txBody>
        </p:sp>
        <p:sp>
          <p:nvSpPr>
            <p:cNvPr id="55345" name="Line 52"/>
            <p:cNvSpPr>
              <a:spLocks noChangeShapeType="1"/>
            </p:cNvSpPr>
            <p:nvPr/>
          </p:nvSpPr>
          <p:spPr bwMode="auto">
            <a:xfrm>
              <a:off x="1945" y="960"/>
              <a:ext cx="816" cy="0"/>
            </a:xfrm>
            <a:prstGeom prst="line">
              <a:avLst/>
            </a:prstGeom>
            <a:noFill/>
            <a:ln w="9525">
              <a:solidFill>
                <a:schemeClr val="bg1"/>
              </a:solidFill>
              <a:round/>
              <a:headEnd/>
              <a:tailEnd/>
            </a:ln>
          </p:spPr>
          <p:txBody>
            <a:bodyPr/>
            <a:lstStyle/>
            <a:p>
              <a:endParaRPr lang="en-IN"/>
            </a:p>
          </p:txBody>
        </p:sp>
        <p:sp>
          <p:nvSpPr>
            <p:cNvPr id="55346" name="Line 53"/>
            <p:cNvSpPr>
              <a:spLocks noChangeShapeType="1"/>
            </p:cNvSpPr>
            <p:nvPr/>
          </p:nvSpPr>
          <p:spPr bwMode="auto">
            <a:xfrm>
              <a:off x="1945" y="672"/>
              <a:ext cx="816" cy="0"/>
            </a:xfrm>
            <a:prstGeom prst="line">
              <a:avLst/>
            </a:prstGeom>
            <a:noFill/>
            <a:ln w="9525">
              <a:solidFill>
                <a:schemeClr val="bg1"/>
              </a:solidFill>
              <a:round/>
              <a:headEnd/>
              <a:tailEnd/>
            </a:ln>
          </p:spPr>
          <p:txBody>
            <a:bodyPr/>
            <a:lstStyle/>
            <a:p>
              <a:endParaRPr lang="en-IN"/>
            </a:p>
          </p:txBody>
        </p:sp>
        <p:sp>
          <p:nvSpPr>
            <p:cNvPr id="55347" name="Line 54"/>
            <p:cNvSpPr>
              <a:spLocks noChangeShapeType="1"/>
            </p:cNvSpPr>
            <p:nvPr/>
          </p:nvSpPr>
          <p:spPr bwMode="auto">
            <a:xfrm flipH="1">
              <a:off x="2736" y="1248"/>
              <a:ext cx="624" cy="0"/>
            </a:xfrm>
            <a:prstGeom prst="line">
              <a:avLst/>
            </a:prstGeom>
            <a:noFill/>
            <a:ln w="9525">
              <a:solidFill>
                <a:schemeClr val="bg1"/>
              </a:solidFill>
              <a:prstDash val="dash"/>
              <a:round/>
              <a:headEnd/>
              <a:tailEnd type="triangle" w="med" len="med"/>
            </a:ln>
          </p:spPr>
          <p:txBody>
            <a:bodyPr/>
            <a:lstStyle/>
            <a:p>
              <a:endParaRPr lang="en-IN"/>
            </a:p>
          </p:txBody>
        </p:sp>
        <p:sp>
          <p:nvSpPr>
            <p:cNvPr id="55348" name="Line 55"/>
            <p:cNvSpPr>
              <a:spLocks noChangeShapeType="1"/>
            </p:cNvSpPr>
            <p:nvPr/>
          </p:nvSpPr>
          <p:spPr bwMode="auto">
            <a:xfrm flipH="1">
              <a:off x="2744" y="3096"/>
              <a:ext cx="624" cy="0"/>
            </a:xfrm>
            <a:prstGeom prst="line">
              <a:avLst/>
            </a:prstGeom>
            <a:noFill/>
            <a:ln w="9525">
              <a:solidFill>
                <a:schemeClr val="bg1"/>
              </a:solidFill>
              <a:prstDash val="dash"/>
              <a:round/>
              <a:headEnd/>
              <a:tailEnd type="triangle" w="med" len="med"/>
            </a:ln>
          </p:spPr>
          <p:txBody>
            <a:bodyPr/>
            <a:lstStyle/>
            <a:p>
              <a:endParaRPr lang="en-IN"/>
            </a:p>
          </p:txBody>
        </p:sp>
        <p:sp>
          <p:nvSpPr>
            <p:cNvPr id="55349" name="Text Box 56"/>
            <p:cNvSpPr txBox="1">
              <a:spLocks noChangeArrowheads="1"/>
            </p:cNvSpPr>
            <p:nvPr/>
          </p:nvSpPr>
          <p:spPr bwMode="auto">
            <a:xfrm>
              <a:off x="2112" y="4089"/>
              <a:ext cx="576" cy="266"/>
            </a:xfrm>
            <a:prstGeom prst="rect">
              <a:avLst/>
            </a:prstGeom>
            <a:noFill/>
            <a:ln w="9525">
              <a:noFill/>
              <a:miter lim="800000"/>
              <a:headEnd/>
              <a:tailEnd/>
            </a:ln>
          </p:spPr>
          <p:txBody>
            <a:bodyPr>
              <a:spAutoFit/>
            </a:bodyPr>
            <a:lstStyle/>
            <a:p>
              <a:pPr>
                <a:spcBef>
                  <a:spcPct val="50000"/>
                </a:spcBef>
              </a:pPr>
              <a:r>
                <a:rPr lang="en-US">
                  <a:solidFill>
                    <a:srgbClr val="FFFF66"/>
                  </a:solidFill>
                </a:rPr>
                <a:t>(S/cm)</a:t>
              </a:r>
            </a:p>
          </p:txBody>
        </p:sp>
      </p:grpSp>
      <p:pic>
        <p:nvPicPr>
          <p:cNvPr id="55302" name="Picture 4" descr="5383A6B5"/>
          <p:cNvPicPr>
            <a:picLocks noChangeAspect="1" noChangeArrowheads="1"/>
          </p:cNvPicPr>
          <p:nvPr/>
        </p:nvPicPr>
        <p:blipFill>
          <a:blip r:embed="rId4" cstate="print"/>
          <a:srcRect/>
          <a:stretch>
            <a:fillRect/>
          </a:stretch>
        </p:blipFill>
        <p:spPr bwMode="auto">
          <a:xfrm>
            <a:off x="7975600" y="0"/>
            <a:ext cx="1219200" cy="90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B95CD-CCEA-4356-89B1-ABA86CD62D36}" type="slidenum">
              <a:rPr lang="en-US" smtClean="0"/>
              <a:pPr/>
              <a:t>24</a:t>
            </a:fld>
            <a:endParaRPr lang="en-US"/>
          </a:p>
        </p:txBody>
      </p:sp>
      <p:grpSp>
        <p:nvGrpSpPr>
          <p:cNvPr id="3" name="Group 3"/>
          <p:cNvGrpSpPr/>
          <p:nvPr/>
        </p:nvGrpSpPr>
        <p:grpSpPr>
          <a:xfrm>
            <a:off x="-14990" y="16625"/>
            <a:ext cx="9144000" cy="975563"/>
            <a:chOff x="-14990" y="16625"/>
            <a:chExt cx="9144000" cy="975563"/>
          </a:xfrm>
        </p:grpSpPr>
        <p:cxnSp>
          <p:nvCxnSpPr>
            <p:cNvPr id="5" name="Straight Connector 4"/>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6" name="Picture 5"/>
            <p:cNvPicPr/>
            <p:nvPr/>
          </p:nvPicPr>
          <p:blipFill>
            <a:blip r:embed="rId2" cstate="print"/>
            <a:srcRect/>
            <a:stretch>
              <a:fillRect/>
            </a:stretch>
          </p:blipFill>
          <p:spPr bwMode="auto">
            <a:xfrm>
              <a:off x="16625" y="16625"/>
              <a:ext cx="914400" cy="971200"/>
            </a:xfrm>
            <a:prstGeom prst="rect">
              <a:avLst/>
            </a:prstGeom>
            <a:ln>
              <a:noFill/>
            </a:ln>
            <a:effectLst>
              <a:softEdge rad="112500"/>
            </a:effectLst>
          </p:spPr>
        </p:pic>
      </p:grpSp>
      <p:sp>
        <p:nvSpPr>
          <p:cNvPr id="8" name="Rectangle 2"/>
          <p:cNvSpPr txBox="1">
            <a:spLocks noChangeArrowheads="1"/>
          </p:cNvSpPr>
          <p:nvPr/>
        </p:nvSpPr>
        <p:spPr>
          <a:xfrm>
            <a:off x="914400" y="304800"/>
            <a:ext cx="7620000" cy="457200"/>
          </a:xfrm>
          <a:prstGeom prst="rect">
            <a:avLst/>
          </a:prstGeom>
        </p:spPr>
        <p:txBody>
          <a:bodyPr>
            <a:scene3d>
              <a:camera prst="orthographicFront"/>
              <a:lightRig rig="balanced" dir="t">
                <a:rot lat="0" lon="0" rev="2100000"/>
              </a:lightRig>
            </a:scene3d>
            <a:sp3d extrusionH="57150" prstMaterial="metal">
              <a:bevelT w="38100" h="25400"/>
              <a:contourClr>
                <a:schemeClr val="bg2"/>
              </a:contourClr>
            </a:sp3d>
          </a:bodyPr>
          <a:lstStyle/>
          <a:p>
            <a:pPr marR="0" lvl="0" indent="0" algn="ctr" fontAlgn="auto">
              <a:lnSpc>
                <a:spcPct val="100000"/>
              </a:lnSpc>
              <a:spcBef>
                <a:spcPct val="0"/>
              </a:spcBef>
              <a:spcAft>
                <a:spcPts val="0"/>
              </a:spcAft>
              <a:buClrTx/>
              <a:buSzTx/>
              <a:buFontTx/>
              <a:buNone/>
              <a:tabLst/>
              <a:defRPr/>
            </a:pPr>
            <a:r>
              <a:rPr lang="en-US" sz="2800" b="1" dirty="0" smtClean="0">
                <a:ln w="50800"/>
                <a:solidFill>
                  <a:srgbClr val="FFFF00"/>
                </a:solidFill>
                <a:latin typeface="Century Schoolbook" pitchFamily="18" charset="0"/>
              </a:rPr>
              <a:t>Why Conducting  Polymers ?</a:t>
            </a:r>
          </a:p>
        </p:txBody>
      </p:sp>
      <p:sp>
        <p:nvSpPr>
          <p:cNvPr id="9" name="Rectangle 5"/>
          <p:cNvSpPr>
            <a:spLocks noChangeArrowheads="1"/>
          </p:cNvSpPr>
          <p:nvPr/>
        </p:nvSpPr>
        <p:spPr bwMode="auto">
          <a:xfrm>
            <a:off x="0" y="1371600"/>
            <a:ext cx="8915400" cy="914400"/>
          </a:xfrm>
          <a:prstGeom prst="rect">
            <a:avLst/>
          </a:prstGeom>
          <a:noFill/>
          <a:ln w="9525">
            <a:noFill/>
            <a:miter lim="800000"/>
            <a:headEnd/>
            <a:tailEnd/>
          </a:ln>
        </p:spPr>
        <p:txBody>
          <a:bodyPr/>
          <a:lstStyle/>
          <a:p>
            <a:pPr marL="401638" indent="-287338" algn="just">
              <a:lnSpc>
                <a:spcPct val="150000"/>
              </a:lnSpc>
              <a:spcBef>
                <a:spcPct val="20000"/>
              </a:spcBef>
              <a:buClr>
                <a:srgbClr val="92D050"/>
              </a:buClr>
              <a:buFont typeface="Wingdings" pitchFamily="2" charset="2"/>
              <a:buChar char="§"/>
              <a:defRPr/>
            </a:pPr>
            <a:r>
              <a:rPr lang="en-US" b="1" dirty="0" smtClean="0">
                <a:solidFill>
                  <a:schemeClr val="bg1"/>
                </a:solidFill>
                <a:latin typeface="Georgia" pitchFamily="18" charset="0"/>
                <a:ea typeface="Times New Roman" pitchFamily="18" charset="0"/>
                <a:cs typeface="Arial" pitchFamily="34" charset="0"/>
              </a:rPr>
              <a:t>The ability of Conducting Polymers to maintain </a:t>
            </a:r>
            <a:r>
              <a:rPr lang="en-US" b="1" u="sng" dirty="0" smtClean="0">
                <a:solidFill>
                  <a:srgbClr val="00FF00"/>
                </a:solidFill>
                <a:latin typeface="Georgia" pitchFamily="18" charset="0"/>
                <a:ea typeface="Times New Roman" pitchFamily="18" charset="0"/>
                <a:cs typeface="Arial" pitchFamily="34" charset="0"/>
              </a:rPr>
              <a:t>intimate contact with the SWNT  sidewall is due to </a:t>
            </a:r>
            <a:r>
              <a:rPr lang="el-GR" b="1" u="sng" dirty="0" smtClean="0">
                <a:solidFill>
                  <a:srgbClr val="00FF00"/>
                </a:solidFill>
                <a:latin typeface="Georgia" pitchFamily="18" charset="0"/>
                <a:ea typeface="Times New Roman" pitchFamily="18" charset="0"/>
                <a:cs typeface="Arial" pitchFamily="34" charset="0"/>
              </a:rPr>
              <a:t>π</a:t>
            </a:r>
            <a:r>
              <a:rPr lang="en-US" b="1" u="sng" dirty="0" smtClean="0">
                <a:solidFill>
                  <a:srgbClr val="00FF00"/>
                </a:solidFill>
                <a:latin typeface="Georgia" pitchFamily="18" charset="0"/>
                <a:ea typeface="Times New Roman" pitchFamily="18" charset="0"/>
                <a:cs typeface="Arial" pitchFamily="34" charset="0"/>
              </a:rPr>
              <a:t>-</a:t>
            </a:r>
            <a:r>
              <a:rPr lang="el-GR" b="1" u="sng" dirty="0" smtClean="0">
                <a:solidFill>
                  <a:srgbClr val="00FF00"/>
                </a:solidFill>
                <a:latin typeface="Georgia" pitchFamily="18" charset="0"/>
                <a:ea typeface="Times New Roman" pitchFamily="18" charset="0"/>
                <a:cs typeface="Arial" pitchFamily="34" charset="0"/>
              </a:rPr>
              <a:t>π</a:t>
            </a:r>
            <a:r>
              <a:rPr lang="en-US" b="1" u="sng" dirty="0" smtClean="0">
                <a:solidFill>
                  <a:srgbClr val="00FF00"/>
                </a:solidFill>
                <a:latin typeface="Georgia" pitchFamily="18" charset="0"/>
                <a:ea typeface="Times New Roman" pitchFamily="18" charset="0"/>
                <a:cs typeface="Arial" pitchFamily="34" charset="0"/>
              </a:rPr>
              <a:t> stacking</a:t>
            </a:r>
            <a:r>
              <a:rPr lang="en-US" b="1" dirty="0" smtClean="0">
                <a:solidFill>
                  <a:schemeClr val="bg1"/>
                </a:solidFill>
                <a:latin typeface="Georgia" pitchFamily="18" charset="0"/>
                <a:ea typeface="Times New Roman" pitchFamily="18" charset="0"/>
                <a:cs typeface="Arial" pitchFamily="34" charset="0"/>
              </a:rPr>
              <a:t> between the SWNT and aromatic Conducting Polymers.</a:t>
            </a:r>
          </a:p>
          <a:p>
            <a:pPr marL="401638" indent="-287338" algn="just">
              <a:lnSpc>
                <a:spcPct val="150000"/>
              </a:lnSpc>
              <a:spcBef>
                <a:spcPct val="20000"/>
              </a:spcBef>
              <a:buClr>
                <a:srgbClr val="92D050"/>
              </a:buClr>
              <a:buFont typeface="Wingdings" pitchFamily="2" charset="2"/>
              <a:buChar char="§"/>
              <a:defRPr/>
            </a:pPr>
            <a:endParaRPr lang="en-US" sz="1700" dirty="0" smtClean="0">
              <a:solidFill>
                <a:schemeClr val="bg1"/>
              </a:solidFill>
              <a:latin typeface="Georgia" pitchFamily="18" charset="0"/>
              <a:ea typeface="Times New Roman" pitchFamily="18" charset="0"/>
              <a:cs typeface="Arial" pitchFamily="34" charset="0"/>
            </a:endParaRPr>
          </a:p>
          <a:p>
            <a:pPr marL="401638" indent="-287338" algn="just" defTabSz="912813">
              <a:spcBef>
                <a:spcPct val="20000"/>
              </a:spcBef>
              <a:buClr>
                <a:srgbClr val="CC3300"/>
              </a:buClr>
              <a:buSzPct val="145000"/>
              <a:buFont typeface="Wingdings" pitchFamily="2" charset="2"/>
              <a:buChar char="§"/>
            </a:pPr>
            <a:endParaRPr lang="en-US" sz="2400" b="1" dirty="0" smtClean="0">
              <a:solidFill>
                <a:schemeClr val="bg1"/>
              </a:solidFill>
              <a:latin typeface="Times New Roman" pitchFamily="18" charset="0"/>
              <a:ea typeface="Arial Unicode MS" pitchFamily="34" charset="-128"/>
              <a:cs typeface="Times New Roman" pitchFamily="18" charset="0"/>
            </a:endParaRPr>
          </a:p>
          <a:p>
            <a:pPr marL="401638" indent="-287338" algn="just" defTabSz="912813">
              <a:spcBef>
                <a:spcPct val="20000"/>
              </a:spcBef>
              <a:buFontTx/>
              <a:buChar char="•"/>
            </a:pPr>
            <a:endParaRPr lang="en-US" sz="2000" b="1" dirty="0" smtClean="0">
              <a:solidFill>
                <a:schemeClr val="bg1"/>
              </a:solidFill>
              <a:latin typeface="Century Schoolbook" pitchFamily="18" charset="0"/>
              <a:ea typeface="Arial Unicode MS" pitchFamily="34" charset="-128"/>
              <a:cs typeface="Times New Roman" pitchFamily="18" charset="0"/>
            </a:endParaRPr>
          </a:p>
          <a:p>
            <a:pPr marL="401638" indent="-287338" algn="just" defTabSz="912813">
              <a:spcBef>
                <a:spcPct val="20000"/>
              </a:spcBef>
            </a:pPr>
            <a:endParaRPr lang="en-US" sz="2000" b="1" dirty="0" smtClean="0">
              <a:solidFill>
                <a:schemeClr val="bg1"/>
              </a:solidFill>
              <a:latin typeface="Century Schoolbook" pitchFamily="18" charset="0"/>
              <a:ea typeface="Arial Unicode MS" pitchFamily="34" charset="-128"/>
              <a:cs typeface="Times New Roman" pitchFamily="18" charset="0"/>
            </a:endParaRPr>
          </a:p>
          <a:p>
            <a:pPr marL="401638" indent="-287338" algn="just" defTabSz="912813">
              <a:spcBef>
                <a:spcPct val="20000"/>
              </a:spcBef>
              <a:buFontTx/>
              <a:buChar char="•"/>
            </a:pPr>
            <a:endParaRPr lang="en-US" sz="2000" b="1" dirty="0">
              <a:solidFill>
                <a:schemeClr val="bg1"/>
              </a:solidFill>
              <a:latin typeface="Times New Roman" pitchFamily="18" charset="0"/>
              <a:ea typeface="Arial Unicode MS" pitchFamily="34" charset="-128"/>
              <a:cs typeface="Times New Roman" pitchFamily="18" charset="0"/>
            </a:endParaRPr>
          </a:p>
          <a:p>
            <a:pPr marL="401638" indent="-287338" algn="just" defTabSz="912813">
              <a:spcBef>
                <a:spcPct val="20000"/>
              </a:spcBef>
            </a:pPr>
            <a:r>
              <a:rPr lang="en-US" sz="2000" b="1" i="1" dirty="0">
                <a:solidFill>
                  <a:schemeClr val="bg1"/>
                </a:solidFill>
                <a:latin typeface="Times New Roman" pitchFamily="18" charset="0"/>
                <a:ea typeface="Arial Unicode MS" pitchFamily="34" charset="-128"/>
                <a:cs typeface="Times New Roman" pitchFamily="18" charset="0"/>
              </a:rPr>
              <a:t>       </a:t>
            </a:r>
            <a:r>
              <a:rPr lang="en-US" sz="2000" i="1" dirty="0">
                <a:solidFill>
                  <a:schemeClr val="bg1"/>
                </a:solidFill>
                <a:latin typeface="Times New Roman" pitchFamily="18" charset="0"/>
                <a:ea typeface="Arial Unicode MS" pitchFamily="34" charset="-128"/>
                <a:cs typeface="Times New Roman" pitchFamily="18" charset="0"/>
              </a:rPr>
              <a:t> </a:t>
            </a:r>
            <a:endParaRPr lang="en-US" sz="2000" b="1" dirty="0">
              <a:solidFill>
                <a:schemeClr val="bg1"/>
              </a:solidFill>
              <a:latin typeface="Times New Roman" pitchFamily="18" charset="0"/>
              <a:ea typeface="Arial Unicode MS" pitchFamily="34" charset="-128"/>
              <a:cs typeface="Times New Roman" pitchFamily="18" charset="0"/>
            </a:endParaRPr>
          </a:p>
          <a:p>
            <a:pPr marL="401638" indent="-287338" algn="just" defTabSz="912813">
              <a:spcBef>
                <a:spcPct val="20000"/>
              </a:spcBef>
              <a:buFontTx/>
              <a:buChar char="•"/>
            </a:pPr>
            <a:endParaRPr lang="en-US" sz="2000" b="1" dirty="0">
              <a:solidFill>
                <a:schemeClr val="bg1"/>
              </a:solidFill>
              <a:latin typeface="Times New Roman" pitchFamily="18" charset="0"/>
              <a:ea typeface="Arial Unicode MS" pitchFamily="34" charset="-128"/>
              <a:cs typeface="Times New Roman" pitchFamily="18" charset="0"/>
            </a:endParaRPr>
          </a:p>
        </p:txBody>
      </p:sp>
      <p:pic>
        <p:nvPicPr>
          <p:cNvPr id="107" name="Picture 2"/>
          <p:cNvPicPr>
            <a:picLocks noChangeAspect="1" noChangeArrowheads="1"/>
          </p:cNvPicPr>
          <p:nvPr/>
        </p:nvPicPr>
        <p:blipFill>
          <a:blip r:embed="rId3" cstate="print"/>
          <a:srcRect/>
          <a:stretch>
            <a:fillRect/>
          </a:stretch>
        </p:blipFill>
        <p:spPr bwMode="auto">
          <a:xfrm>
            <a:off x="2819400" y="2751809"/>
            <a:ext cx="3276600" cy="3572791"/>
          </a:xfrm>
          <a:prstGeom prst="rect">
            <a:avLst/>
          </a:prstGeom>
          <a:noFill/>
          <a:ln w="9525">
            <a:noFill/>
            <a:miter lim="800000"/>
            <a:headEnd/>
            <a:tailEnd/>
          </a:ln>
          <a:effectLst/>
        </p:spPr>
      </p:pic>
      <p:grpSp>
        <p:nvGrpSpPr>
          <p:cNvPr id="4" name="Group 107"/>
          <p:cNvGrpSpPr/>
          <p:nvPr/>
        </p:nvGrpSpPr>
        <p:grpSpPr>
          <a:xfrm>
            <a:off x="914400" y="1295400"/>
            <a:ext cx="8077200" cy="5715000"/>
            <a:chOff x="647343" y="2667000"/>
            <a:chExt cx="8077200" cy="5957340"/>
          </a:xfrm>
        </p:grpSpPr>
        <p:grpSp>
          <p:nvGrpSpPr>
            <p:cNvPr id="7" name="Group 104"/>
            <p:cNvGrpSpPr/>
            <p:nvPr/>
          </p:nvGrpSpPr>
          <p:grpSpPr>
            <a:xfrm>
              <a:off x="647343" y="2667000"/>
              <a:ext cx="8077200" cy="4054261"/>
              <a:chOff x="647343" y="2667000"/>
              <a:chExt cx="8077200" cy="4054261"/>
            </a:xfrm>
          </p:grpSpPr>
          <p:grpSp>
            <p:nvGrpSpPr>
              <p:cNvPr id="10" name="Group 136"/>
              <p:cNvGrpSpPr/>
              <p:nvPr/>
            </p:nvGrpSpPr>
            <p:grpSpPr>
              <a:xfrm>
                <a:off x="1981200" y="4355078"/>
                <a:ext cx="4076343" cy="2366183"/>
                <a:chOff x="4724400" y="1752610"/>
                <a:chExt cx="3907558" cy="2366183"/>
              </a:xfrm>
            </p:grpSpPr>
            <p:grpSp>
              <p:nvGrpSpPr>
                <p:cNvPr id="11" name="Group 131"/>
                <p:cNvGrpSpPr/>
                <p:nvPr/>
              </p:nvGrpSpPr>
              <p:grpSpPr>
                <a:xfrm>
                  <a:off x="4724400" y="1752610"/>
                  <a:ext cx="3387322" cy="1666637"/>
                  <a:chOff x="4070860" y="1762364"/>
                  <a:chExt cx="3387322" cy="1666637"/>
                </a:xfrm>
              </p:grpSpPr>
              <p:cxnSp>
                <p:nvCxnSpPr>
                  <p:cNvPr id="138" name="Straight Connector 137"/>
                  <p:cNvCxnSpPr/>
                  <p:nvPr/>
                </p:nvCxnSpPr>
                <p:spPr>
                  <a:xfrm>
                    <a:off x="5638800" y="2513012"/>
                    <a:ext cx="457200" cy="1588"/>
                  </a:xfrm>
                  <a:prstGeom prst="line">
                    <a:avLst/>
                  </a:prstGeom>
                  <a:ln/>
                </p:spPr>
                <p:style>
                  <a:lnRef idx="2">
                    <a:schemeClr val="accent6"/>
                  </a:lnRef>
                  <a:fillRef idx="0">
                    <a:schemeClr val="accent6"/>
                  </a:fillRef>
                  <a:effectRef idx="1">
                    <a:schemeClr val="accent6"/>
                  </a:effectRef>
                  <a:fontRef idx="minor">
                    <a:schemeClr val="tx1"/>
                  </a:fontRef>
                </p:style>
              </p:cxnSp>
              <p:grpSp>
                <p:nvGrpSpPr>
                  <p:cNvPr id="12" name="Group 90"/>
                  <p:cNvGrpSpPr/>
                  <p:nvPr/>
                </p:nvGrpSpPr>
                <p:grpSpPr>
                  <a:xfrm>
                    <a:off x="4070860" y="2414926"/>
                    <a:ext cx="1282060" cy="1014075"/>
                    <a:chOff x="4070860" y="2414926"/>
                    <a:chExt cx="1282060" cy="1014075"/>
                  </a:xfrm>
                </p:grpSpPr>
                <p:cxnSp>
                  <p:nvCxnSpPr>
                    <p:cNvPr id="155" name="Straight Connector 5"/>
                    <p:cNvCxnSpPr/>
                    <p:nvPr/>
                  </p:nvCxnSpPr>
                  <p:spPr>
                    <a:xfrm rot="5400000" flipH="1" flipV="1">
                      <a:off x="4459748" y="3133654"/>
                      <a:ext cx="331401" cy="259293"/>
                    </a:xfrm>
                    <a:prstGeom prst="line">
                      <a:avLst/>
                    </a:prstGeom>
                    <a:ln/>
                  </p:spPr>
                  <p:style>
                    <a:lnRef idx="2">
                      <a:schemeClr val="accent6"/>
                    </a:lnRef>
                    <a:fillRef idx="0">
                      <a:schemeClr val="accent6"/>
                    </a:fillRef>
                    <a:effectRef idx="1">
                      <a:schemeClr val="accent6"/>
                    </a:effectRef>
                    <a:fontRef idx="minor">
                      <a:schemeClr val="tx1"/>
                    </a:fontRef>
                  </p:style>
                </p:cxnSp>
                <p:sp>
                  <p:nvSpPr>
                    <p:cNvPr id="156" name="TextBox 6"/>
                    <p:cNvSpPr txBox="1"/>
                    <p:nvPr/>
                  </p:nvSpPr>
                  <p:spPr>
                    <a:xfrm rot="18569924">
                      <a:off x="4638502" y="2726697"/>
                      <a:ext cx="381000" cy="501556"/>
                    </a:xfrm>
                    <a:prstGeom prst="rect">
                      <a:avLst/>
                    </a:prstGeom>
                    <a:noFill/>
                  </p:spPr>
                  <p:txBody>
                    <a:bodyPr wrap="square" rtlCol="0">
                      <a:spAutoFit/>
                    </a:bodyPr>
                    <a:lstStyle/>
                    <a:p>
                      <a:r>
                        <a:rPr lang="en-US" sz="2800" b="1" dirty="0" smtClean="0">
                          <a:solidFill>
                            <a:srgbClr val="F9BDD2"/>
                          </a:solidFill>
                        </a:rPr>
                        <a:t>C</a:t>
                      </a:r>
                      <a:endParaRPr lang="en-US" sz="2800" b="1" dirty="0">
                        <a:solidFill>
                          <a:srgbClr val="F9BDD2"/>
                        </a:solidFill>
                      </a:endParaRPr>
                    </a:p>
                  </p:txBody>
                </p:sp>
                <p:sp>
                  <p:nvSpPr>
                    <p:cNvPr id="157" name="Oval 33"/>
                    <p:cNvSpPr/>
                    <p:nvPr/>
                  </p:nvSpPr>
                  <p:spPr>
                    <a:xfrm rot="18569924">
                      <a:off x="4231525" y="2254261"/>
                      <a:ext cx="364470" cy="685800"/>
                    </a:xfrm>
                    <a:prstGeom prst="ellipse">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18569924">
                      <a:off x="5086765" y="3021417"/>
                      <a:ext cx="114564" cy="417747"/>
                    </a:xfrm>
                    <a:prstGeom prst="ellipse">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91"/>
                  <p:cNvGrpSpPr/>
                  <p:nvPr/>
                </p:nvGrpSpPr>
                <p:grpSpPr>
                  <a:xfrm rot="1248342">
                    <a:off x="4735366" y="1952581"/>
                    <a:ext cx="1258986" cy="1021645"/>
                    <a:chOff x="4093934" y="2407356"/>
                    <a:chExt cx="1258986" cy="1021645"/>
                  </a:xfrm>
                </p:grpSpPr>
                <p:cxnSp>
                  <p:nvCxnSpPr>
                    <p:cNvPr id="151" name="Straight Connector 5"/>
                    <p:cNvCxnSpPr/>
                    <p:nvPr/>
                  </p:nvCxnSpPr>
                  <p:spPr>
                    <a:xfrm rot="5400000" flipH="1" flipV="1">
                      <a:off x="4459748" y="3133654"/>
                      <a:ext cx="331401" cy="259293"/>
                    </a:xfrm>
                    <a:prstGeom prst="line">
                      <a:avLst/>
                    </a:prstGeom>
                    <a:ln/>
                  </p:spPr>
                  <p:style>
                    <a:lnRef idx="2">
                      <a:schemeClr val="accent6"/>
                    </a:lnRef>
                    <a:fillRef idx="0">
                      <a:schemeClr val="accent6"/>
                    </a:fillRef>
                    <a:effectRef idx="1">
                      <a:schemeClr val="accent6"/>
                    </a:effectRef>
                    <a:fontRef idx="minor">
                      <a:schemeClr val="tx1"/>
                    </a:fontRef>
                  </p:style>
                </p:cxnSp>
                <p:sp>
                  <p:nvSpPr>
                    <p:cNvPr id="152" name="TextBox 6"/>
                    <p:cNvSpPr txBox="1"/>
                    <p:nvPr/>
                  </p:nvSpPr>
                  <p:spPr>
                    <a:xfrm rot="18569924">
                      <a:off x="4638510" y="2726883"/>
                      <a:ext cx="381000" cy="501556"/>
                    </a:xfrm>
                    <a:prstGeom prst="rect">
                      <a:avLst/>
                    </a:prstGeom>
                    <a:noFill/>
                  </p:spPr>
                  <p:txBody>
                    <a:bodyPr wrap="square" rtlCol="0">
                      <a:spAutoFit/>
                    </a:bodyPr>
                    <a:lstStyle/>
                    <a:p>
                      <a:r>
                        <a:rPr lang="en-US" sz="2800" b="1" dirty="0" smtClean="0">
                          <a:solidFill>
                            <a:srgbClr val="F9BDD2"/>
                          </a:solidFill>
                        </a:rPr>
                        <a:t>C</a:t>
                      </a:r>
                      <a:endParaRPr lang="en-US" sz="2800" b="1" dirty="0">
                        <a:solidFill>
                          <a:srgbClr val="F9BDD2"/>
                        </a:solidFill>
                      </a:endParaRPr>
                    </a:p>
                  </p:txBody>
                </p:sp>
                <p:sp>
                  <p:nvSpPr>
                    <p:cNvPr id="153" name="Oval 152"/>
                    <p:cNvSpPr/>
                    <p:nvPr/>
                  </p:nvSpPr>
                  <p:spPr>
                    <a:xfrm rot="18731935">
                      <a:off x="4254599" y="2246691"/>
                      <a:ext cx="364470" cy="685800"/>
                    </a:xfrm>
                    <a:prstGeom prst="ellipse">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8569924">
                      <a:off x="5086765" y="3021417"/>
                      <a:ext cx="114564" cy="417747"/>
                    </a:xfrm>
                    <a:prstGeom prst="ellipse">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20"/>
                  <p:cNvGrpSpPr/>
                  <p:nvPr/>
                </p:nvGrpSpPr>
                <p:grpSpPr>
                  <a:xfrm rot="4443145">
                    <a:off x="5694423" y="1967070"/>
                    <a:ext cx="1282060" cy="872647"/>
                    <a:chOff x="3918458" y="4270326"/>
                    <a:chExt cx="1282060" cy="872647"/>
                  </a:xfrm>
                </p:grpSpPr>
                <p:sp>
                  <p:nvSpPr>
                    <p:cNvPr id="148" name="TextBox 6"/>
                    <p:cNvSpPr txBox="1"/>
                    <p:nvPr/>
                  </p:nvSpPr>
                  <p:spPr>
                    <a:xfrm rot="18569924">
                      <a:off x="4486100" y="4571265"/>
                      <a:ext cx="381000" cy="523220"/>
                    </a:xfrm>
                    <a:prstGeom prst="rect">
                      <a:avLst/>
                    </a:prstGeom>
                    <a:noFill/>
                  </p:spPr>
                  <p:txBody>
                    <a:bodyPr wrap="square" rtlCol="0">
                      <a:spAutoFit/>
                    </a:bodyPr>
                    <a:lstStyle/>
                    <a:p>
                      <a:r>
                        <a:rPr lang="en-US" sz="2800" b="1" dirty="0" smtClean="0">
                          <a:solidFill>
                            <a:srgbClr val="F9BDD2"/>
                          </a:solidFill>
                        </a:rPr>
                        <a:t>C</a:t>
                      </a:r>
                      <a:endParaRPr lang="en-US" sz="2800" b="1" dirty="0">
                        <a:solidFill>
                          <a:srgbClr val="F9BDD2"/>
                        </a:solidFill>
                      </a:endParaRPr>
                    </a:p>
                  </p:txBody>
                </p:sp>
                <p:sp>
                  <p:nvSpPr>
                    <p:cNvPr id="149" name="Oval 148"/>
                    <p:cNvSpPr/>
                    <p:nvPr/>
                  </p:nvSpPr>
                  <p:spPr>
                    <a:xfrm rot="18569924">
                      <a:off x="4079123" y="4109661"/>
                      <a:ext cx="364470" cy="685800"/>
                    </a:xfrm>
                    <a:prstGeom prst="ellipse">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8569924">
                      <a:off x="4934363" y="4876817"/>
                      <a:ext cx="114564" cy="417747"/>
                    </a:xfrm>
                    <a:prstGeom prst="ellipse">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2" name="Straight Connector 141"/>
                  <p:cNvCxnSpPr/>
                  <p:nvPr/>
                </p:nvCxnSpPr>
                <p:spPr>
                  <a:xfrm>
                    <a:off x="6413500" y="2628900"/>
                    <a:ext cx="368300" cy="190500"/>
                  </a:xfrm>
                  <a:prstGeom prst="line">
                    <a:avLst/>
                  </a:prstGeom>
                  <a:ln/>
                </p:spPr>
                <p:style>
                  <a:lnRef idx="2">
                    <a:schemeClr val="accent6"/>
                  </a:lnRef>
                  <a:fillRef idx="0">
                    <a:schemeClr val="accent6"/>
                  </a:fillRef>
                  <a:effectRef idx="1">
                    <a:schemeClr val="accent6"/>
                  </a:effectRef>
                  <a:fontRef idx="minor">
                    <a:schemeClr val="tx1"/>
                  </a:fontRef>
                </p:style>
              </p:cxnSp>
              <p:grpSp>
                <p:nvGrpSpPr>
                  <p:cNvPr id="15" name="Group 125"/>
                  <p:cNvGrpSpPr/>
                  <p:nvPr/>
                </p:nvGrpSpPr>
                <p:grpSpPr>
                  <a:xfrm rot="5586884">
                    <a:off x="6380829" y="2319220"/>
                    <a:ext cx="1282060" cy="872647"/>
                    <a:chOff x="3918458" y="4270326"/>
                    <a:chExt cx="1282060" cy="872647"/>
                  </a:xfrm>
                </p:grpSpPr>
                <p:sp>
                  <p:nvSpPr>
                    <p:cNvPr id="145" name="TextBox 6"/>
                    <p:cNvSpPr txBox="1"/>
                    <p:nvPr/>
                  </p:nvSpPr>
                  <p:spPr>
                    <a:xfrm rot="18569924">
                      <a:off x="4486100" y="4571265"/>
                      <a:ext cx="381000" cy="523220"/>
                    </a:xfrm>
                    <a:prstGeom prst="rect">
                      <a:avLst/>
                    </a:prstGeom>
                    <a:noFill/>
                  </p:spPr>
                  <p:txBody>
                    <a:bodyPr wrap="square" rtlCol="0">
                      <a:spAutoFit/>
                    </a:bodyPr>
                    <a:lstStyle/>
                    <a:p>
                      <a:r>
                        <a:rPr lang="en-US" sz="2800" b="1" dirty="0" smtClean="0">
                          <a:solidFill>
                            <a:srgbClr val="F9BDD2"/>
                          </a:solidFill>
                        </a:rPr>
                        <a:t>C</a:t>
                      </a:r>
                      <a:endParaRPr lang="en-US" sz="2800" b="1" dirty="0">
                        <a:solidFill>
                          <a:srgbClr val="F9BDD2"/>
                        </a:solidFill>
                      </a:endParaRPr>
                    </a:p>
                  </p:txBody>
                </p:sp>
                <p:sp>
                  <p:nvSpPr>
                    <p:cNvPr id="146" name="Oval 145"/>
                    <p:cNvSpPr/>
                    <p:nvPr/>
                  </p:nvSpPr>
                  <p:spPr>
                    <a:xfrm rot="18569924">
                      <a:off x="4079123" y="4109661"/>
                      <a:ext cx="364470" cy="685800"/>
                    </a:xfrm>
                    <a:prstGeom prst="ellipse">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8569924">
                      <a:off x="4934363" y="4876817"/>
                      <a:ext cx="114564" cy="417747"/>
                    </a:xfrm>
                    <a:prstGeom prst="ellipse">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4" name="Straight Connector 143"/>
                  <p:cNvCxnSpPr/>
                  <p:nvPr/>
                </p:nvCxnSpPr>
                <p:spPr>
                  <a:xfrm rot="16200000" flipH="1">
                    <a:off x="6972300" y="3009900"/>
                    <a:ext cx="381000" cy="304800"/>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137" name="TextBox 136"/>
                <p:cNvSpPr txBox="1"/>
                <p:nvPr/>
              </p:nvSpPr>
              <p:spPr>
                <a:xfrm>
                  <a:off x="5029200" y="3733800"/>
                  <a:ext cx="3602758" cy="384993"/>
                </a:xfrm>
                <a:prstGeom prst="rect">
                  <a:avLst/>
                </a:prstGeom>
                <a:noFill/>
              </p:spPr>
              <p:txBody>
                <a:bodyPr wrap="square" rtlCol="0">
                  <a:spAutoFit/>
                </a:bodyPr>
                <a:lstStyle/>
                <a:p>
                  <a:pPr algn="ctr"/>
                  <a:r>
                    <a:rPr lang="en-US" b="1" dirty="0" smtClean="0">
                      <a:solidFill>
                        <a:schemeClr val="bg1"/>
                      </a:solidFill>
                      <a:latin typeface="Georgia" pitchFamily="18" charset="0"/>
                    </a:rPr>
                    <a:t>Single Wall Carbon Nanotube</a:t>
                  </a:r>
                  <a:endParaRPr lang="en-US" b="1" dirty="0">
                    <a:solidFill>
                      <a:schemeClr val="bg1"/>
                    </a:solidFill>
                    <a:latin typeface="Georgia" pitchFamily="18" charset="0"/>
                  </a:endParaRPr>
                </a:p>
              </p:txBody>
            </p:sp>
          </p:grpSp>
          <p:sp>
            <p:nvSpPr>
              <p:cNvPr id="113" name="Oval 112"/>
              <p:cNvSpPr/>
              <p:nvPr/>
            </p:nvSpPr>
            <p:spPr>
              <a:xfrm>
                <a:off x="3785611" y="4191000"/>
                <a:ext cx="152400" cy="685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171165">
                <a:off x="4957480" y="4388970"/>
                <a:ext cx="134243" cy="685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8865882">
                <a:off x="2618869" y="4508036"/>
                <a:ext cx="159855" cy="685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657600" y="3124200"/>
                <a:ext cx="380213" cy="685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171165">
                <a:off x="5423581" y="3535303"/>
                <a:ext cx="380213" cy="685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2286000" y="2667000"/>
                <a:ext cx="2941183" cy="384993"/>
              </a:xfrm>
              <a:prstGeom prst="rect">
                <a:avLst/>
              </a:prstGeom>
              <a:noFill/>
            </p:spPr>
            <p:txBody>
              <a:bodyPr wrap="square" rtlCol="0">
                <a:spAutoFit/>
              </a:bodyPr>
              <a:lstStyle/>
              <a:p>
                <a:pPr algn="ctr"/>
                <a:r>
                  <a:rPr lang="en-US" b="1" dirty="0" smtClean="0">
                    <a:solidFill>
                      <a:schemeClr val="bg1"/>
                    </a:solidFill>
                    <a:latin typeface="Georgia" pitchFamily="18" charset="0"/>
                  </a:rPr>
                  <a:t>Conducting polymer</a:t>
                </a:r>
                <a:endParaRPr lang="en-US" b="1" dirty="0">
                  <a:solidFill>
                    <a:schemeClr val="bg1"/>
                  </a:solidFill>
                  <a:latin typeface="Georgia" pitchFamily="18" charset="0"/>
                </a:endParaRPr>
              </a:p>
            </p:txBody>
          </p:sp>
          <p:sp>
            <p:nvSpPr>
              <p:cNvPr id="119" name="TextBox 118"/>
              <p:cNvSpPr txBox="1"/>
              <p:nvPr/>
            </p:nvSpPr>
            <p:spPr>
              <a:xfrm>
                <a:off x="5828943" y="5923679"/>
                <a:ext cx="2895600" cy="673738"/>
              </a:xfrm>
              <a:prstGeom prst="rect">
                <a:avLst/>
              </a:prstGeom>
              <a:noFill/>
            </p:spPr>
            <p:txBody>
              <a:bodyPr wrap="square" rtlCol="0">
                <a:spAutoFit/>
              </a:bodyPr>
              <a:lstStyle/>
              <a:p>
                <a:pPr algn="ctr"/>
                <a:r>
                  <a:rPr lang="en-US" dirty="0" smtClean="0">
                    <a:solidFill>
                      <a:schemeClr val="bg1"/>
                    </a:solidFill>
                    <a:latin typeface="Georgia" pitchFamily="18" charset="0"/>
                  </a:rPr>
                  <a:t>High density</a:t>
                </a:r>
                <a:r>
                  <a:rPr lang="en-US" dirty="0" smtClean="0">
                    <a:solidFill>
                      <a:srgbClr val="F9BDD2"/>
                    </a:solidFill>
                    <a:latin typeface="Georgia" pitchFamily="18" charset="0"/>
                  </a:rPr>
                  <a:t> </a:t>
                </a:r>
                <a:r>
                  <a:rPr lang="el-GR" i="1" dirty="0" smtClean="0">
                    <a:solidFill>
                      <a:srgbClr val="00FF00"/>
                    </a:solidFill>
                    <a:latin typeface="Georgia" pitchFamily="18" charset="0"/>
                  </a:rPr>
                  <a:t>π</a:t>
                </a:r>
                <a:r>
                  <a:rPr lang="en-US" i="1" dirty="0" smtClean="0">
                    <a:solidFill>
                      <a:srgbClr val="00FF00"/>
                    </a:solidFill>
                    <a:latin typeface="Georgia" pitchFamily="18" charset="0"/>
                  </a:rPr>
                  <a:t> </a:t>
                </a:r>
                <a:r>
                  <a:rPr lang="en-US" i="1" baseline="-25000" dirty="0" smtClean="0">
                    <a:solidFill>
                      <a:srgbClr val="00FF00"/>
                    </a:solidFill>
                    <a:latin typeface="Georgia" pitchFamily="18" charset="0"/>
                  </a:rPr>
                  <a:t>CP</a:t>
                </a:r>
                <a:r>
                  <a:rPr lang="en-US" i="1" dirty="0" smtClean="0">
                    <a:solidFill>
                      <a:srgbClr val="00FF00"/>
                    </a:solidFill>
                    <a:latin typeface="Georgia" pitchFamily="18" charset="0"/>
                  </a:rPr>
                  <a:t> - </a:t>
                </a:r>
                <a:r>
                  <a:rPr lang="el-GR" i="1" dirty="0" smtClean="0">
                    <a:solidFill>
                      <a:srgbClr val="00FF00"/>
                    </a:solidFill>
                    <a:latin typeface="Georgia" pitchFamily="18" charset="0"/>
                  </a:rPr>
                  <a:t>π</a:t>
                </a:r>
                <a:r>
                  <a:rPr lang="en-US" i="1" dirty="0" smtClean="0">
                    <a:solidFill>
                      <a:srgbClr val="00FF00"/>
                    </a:solidFill>
                    <a:latin typeface="Georgia" pitchFamily="18" charset="0"/>
                  </a:rPr>
                  <a:t> </a:t>
                </a:r>
                <a:r>
                  <a:rPr lang="en-US" i="1" baseline="-25000" dirty="0" smtClean="0">
                    <a:solidFill>
                      <a:srgbClr val="00FF00"/>
                    </a:solidFill>
                    <a:latin typeface="Georgia" pitchFamily="18" charset="0"/>
                  </a:rPr>
                  <a:t>SWNT</a:t>
                </a:r>
                <a:r>
                  <a:rPr lang="en-US" i="1" dirty="0" smtClean="0">
                    <a:solidFill>
                      <a:srgbClr val="00FF00"/>
                    </a:solidFill>
                    <a:latin typeface="Georgia" pitchFamily="18" charset="0"/>
                  </a:rPr>
                  <a:t> </a:t>
                </a:r>
                <a:r>
                  <a:rPr lang="en-US" dirty="0" smtClean="0">
                    <a:solidFill>
                      <a:schemeClr val="bg1"/>
                    </a:solidFill>
                    <a:latin typeface="Georgia" pitchFamily="18" charset="0"/>
                  </a:rPr>
                  <a:t>delocalization</a:t>
                </a:r>
                <a:endParaRPr lang="en-US" dirty="0">
                  <a:solidFill>
                    <a:schemeClr val="bg1"/>
                  </a:solidFill>
                  <a:latin typeface="Georgia" pitchFamily="18" charset="0"/>
                </a:endParaRPr>
              </a:p>
            </p:txBody>
          </p:sp>
          <p:sp>
            <p:nvSpPr>
              <p:cNvPr id="120" name="Oval 119"/>
              <p:cNvSpPr/>
              <p:nvPr/>
            </p:nvSpPr>
            <p:spPr>
              <a:xfrm rot="18980831">
                <a:off x="1784342" y="3694027"/>
                <a:ext cx="380213" cy="685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flipV="1">
                <a:off x="2471056" y="3962400"/>
                <a:ext cx="1143000" cy="381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2" name="Straight Connector 121"/>
              <p:cNvCxnSpPr/>
              <p:nvPr/>
            </p:nvCxnSpPr>
            <p:spPr>
              <a:xfrm rot="10800000" flipV="1">
                <a:off x="1524002" y="4572001"/>
                <a:ext cx="609599" cy="533397"/>
              </a:xfrm>
              <a:prstGeom prst="line">
                <a:avLst/>
              </a:prstGeom>
            </p:spPr>
            <p:style>
              <a:lnRef idx="3">
                <a:schemeClr val="accent1"/>
              </a:lnRef>
              <a:fillRef idx="0">
                <a:schemeClr val="accent1"/>
              </a:fillRef>
              <a:effectRef idx="2">
                <a:schemeClr val="accent1"/>
              </a:effectRef>
              <a:fontRef idx="minor">
                <a:schemeClr val="tx1"/>
              </a:fontRef>
            </p:style>
          </p:cxnSp>
          <p:cxnSp>
            <p:nvCxnSpPr>
              <p:cNvPr id="123" name="Straight Connector 122"/>
              <p:cNvCxnSpPr/>
              <p:nvPr/>
            </p:nvCxnSpPr>
            <p:spPr>
              <a:xfrm>
                <a:off x="4038600" y="3962400"/>
                <a:ext cx="106680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4" name="Straight Connector 123"/>
              <p:cNvCxnSpPr/>
              <p:nvPr/>
            </p:nvCxnSpPr>
            <p:spPr>
              <a:xfrm>
                <a:off x="5562600" y="4495800"/>
                <a:ext cx="533400" cy="457200"/>
              </a:xfrm>
              <a:prstGeom prst="line">
                <a:avLst/>
              </a:prstGeom>
            </p:spPr>
            <p:style>
              <a:lnRef idx="3">
                <a:schemeClr val="accent1"/>
              </a:lnRef>
              <a:fillRef idx="0">
                <a:schemeClr val="accent1"/>
              </a:fillRef>
              <a:effectRef idx="2">
                <a:schemeClr val="accent1"/>
              </a:effectRef>
              <a:fontRef idx="minor">
                <a:schemeClr val="tx1"/>
              </a:fontRef>
            </p:style>
          </p:cxnSp>
          <p:sp>
            <p:nvSpPr>
              <p:cNvPr id="125" name="Oval 124"/>
              <p:cNvSpPr/>
              <p:nvPr/>
            </p:nvSpPr>
            <p:spPr>
              <a:xfrm rot="2827603">
                <a:off x="5752544" y="5121118"/>
                <a:ext cx="157199" cy="685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979750">
                <a:off x="6442721" y="4443564"/>
                <a:ext cx="380213" cy="685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8409261" flipH="1">
                <a:off x="800136" y="4601723"/>
                <a:ext cx="380213" cy="685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8620250" flipH="1">
                <a:off x="1739742" y="5304884"/>
                <a:ext cx="172507" cy="6858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p:nvPr/>
            </p:nvCxnSpPr>
            <p:spPr>
              <a:xfrm rot="16200000" flipH="1">
                <a:off x="6172200" y="5334000"/>
                <a:ext cx="45720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0" name="Straight Connector 129"/>
              <p:cNvCxnSpPr/>
              <p:nvPr/>
            </p:nvCxnSpPr>
            <p:spPr>
              <a:xfrm rot="5400000">
                <a:off x="914400" y="5486400"/>
                <a:ext cx="457200" cy="304800"/>
              </a:xfrm>
              <a:prstGeom prst="line">
                <a:avLst/>
              </a:prstGeom>
            </p:spPr>
            <p:style>
              <a:lnRef idx="3">
                <a:schemeClr val="accent1"/>
              </a:lnRef>
              <a:fillRef idx="0">
                <a:schemeClr val="accent1"/>
              </a:fillRef>
              <a:effectRef idx="2">
                <a:schemeClr val="accent1"/>
              </a:effectRef>
              <a:fontRef idx="minor">
                <a:schemeClr val="tx1"/>
              </a:fontRef>
            </p:style>
          </p:cxnSp>
          <p:sp>
            <p:nvSpPr>
              <p:cNvPr id="131" name="TextBox 6"/>
              <p:cNvSpPr txBox="1"/>
              <p:nvPr/>
            </p:nvSpPr>
            <p:spPr>
              <a:xfrm rot="18569924">
                <a:off x="1199339" y="5026558"/>
                <a:ext cx="381000" cy="523220"/>
              </a:xfrm>
              <a:prstGeom prst="rect">
                <a:avLst/>
              </a:prstGeom>
              <a:noFill/>
            </p:spPr>
            <p:txBody>
              <a:bodyPr wrap="square" rtlCol="0">
                <a:spAutoFit/>
              </a:bodyPr>
              <a:lstStyle/>
              <a:p>
                <a:r>
                  <a:rPr lang="en-US" sz="2800" b="1" dirty="0" smtClean="0">
                    <a:solidFill>
                      <a:srgbClr val="66FF66"/>
                    </a:solidFill>
                  </a:rPr>
                  <a:t>C</a:t>
                </a:r>
                <a:endParaRPr lang="en-US" sz="2800" b="1" dirty="0">
                  <a:solidFill>
                    <a:srgbClr val="66FF66"/>
                  </a:solidFill>
                </a:endParaRPr>
              </a:p>
            </p:txBody>
          </p:sp>
          <p:sp>
            <p:nvSpPr>
              <p:cNvPr id="132" name="TextBox 6"/>
              <p:cNvSpPr txBox="1"/>
              <p:nvPr/>
            </p:nvSpPr>
            <p:spPr>
              <a:xfrm rot="3112533">
                <a:off x="6000310" y="4850361"/>
                <a:ext cx="381000" cy="523220"/>
              </a:xfrm>
              <a:prstGeom prst="rect">
                <a:avLst/>
              </a:prstGeom>
              <a:noFill/>
            </p:spPr>
            <p:txBody>
              <a:bodyPr wrap="square" rtlCol="0">
                <a:spAutoFit/>
              </a:bodyPr>
              <a:lstStyle/>
              <a:p>
                <a:r>
                  <a:rPr lang="en-US" sz="2800" b="1" dirty="0" smtClean="0">
                    <a:solidFill>
                      <a:srgbClr val="66FF66"/>
                    </a:solidFill>
                  </a:rPr>
                  <a:t>C</a:t>
                </a:r>
                <a:endParaRPr lang="en-US" sz="2800" b="1" dirty="0">
                  <a:solidFill>
                    <a:srgbClr val="66FF66"/>
                  </a:solidFill>
                </a:endParaRPr>
              </a:p>
            </p:txBody>
          </p:sp>
          <p:sp>
            <p:nvSpPr>
              <p:cNvPr id="133" name="TextBox 6"/>
              <p:cNvSpPr txBox="1"/>
              <p:nvPr/>
            </p:nvSpPr>
            <p:spPr>
              <a:xfrm rot="18800326">
                <a:off x="2113738" y="4220891"/>
                <a:ext cx="381000" cy="523220"/>
              </a:xfrm>
              <a:prstGeom prst="rect">
                <a:avLst/>
              </a:prstGeom>
              <a:noFill/>
            </p:spPr>
            <p:txBody>
              <a:bodyPr wrap="square" rtlCol="0">
                <a:spAutoFit/>
              </a:bodyPr>
              <a:lstStyle/>
              <a:p>
                <a:r>
                  <a:rPr lang="en-US" sz="2800" b="1" dirty="0" smtClean="0">
                    <a:solidFill>
                      <a:srgbClr val="66FF66"/>
                    </a:solidFill>
                  </a:rPr>
                  <a:t>C</a:t>
                </a:r>
                <a:endParaRPr lang="en-US" sz="2800" b="1" dirty="0">
                  <a:solidFill>
                    <a:srgbClr val="66FF66"/>
                  </a:solidFill>
                </a:endParaRPr>
              </a:p>
            </p:txBody>
          </p:sp>
          <p:sp>
            <p:nvSpPr>
              <p:cNvPr id="134" name="TextBox 6"/>
              <p:cNvSpPr txBox="1"/>
              <p:nvPr/>
            </p:nvSpPr>
            <p:spPr>
              <a:xfrm>
                <a:off x="3654979" y="3743980"/>
                <a:ext cx="381000" cy="523220"/>
              </a:xfrm>
              <a:prstGeom prst="rect">
                <a:avLst/>
              </a:prstGeom>
              <a:noFill/>
            </p:spPr>
            <p:txBody>
              <a:bodyPr wrap="square" rtlCol="0">
                <a:spAutoFit/>
              </a:bodyPr>
              <a:lstStyle/>
              <a:p>
                <a:r>
                  <a:rPr lang="en-US" sz="2800" b="1" dirty="0" smtClean="0">
                    <a:solidFill>
                      <a:srgbClr val="66FF66"/>
                    </a:solidFill>
                  </a:rPr>
                  <a:t>C</a:t>
                </a:r>
                <a:endParaRPr lang="en-US" sz="2800" b="1" dirty="0">
                  <a:solidFill>
                    <a:srgbClr val="66FF66"/>
                  </a:solidFill>
                </a:endParaRPr>
              </a:p>
            </p:txBody>
          </p:sp>
          <p:sp>
            <p:nvSpPr>
              <p:cNvPr id="135" name="TextBox 6"/>
              <p:cNvSpPr txBox="1"/>
              <p:nvPr/>
            </p:nvSpPr>
            <p:spPr>
              <a:xfrm rot="2106338">
                <a:off x="5123225" y="4057024"/>
                <a:ext cx="381000" cy="523220"/>
              </a:xfrm>
              <a:prstGeom prst="rect">
                <a:avLst/>
              </a:prstGeom>
              <a:noFill/>
            </p:spPr>
            <p:txBody>
              <a:bodyPr wrap="square" rtlCol="0">
                <a:spAutoFit/>
              </a:bodyPr>
              <a:lstStyle/>
              <a:p>
                <a:r>
                  <a:rPr lang="en-US" sz="2800" b="1" dirty="0" smtClean="0">
                    <a:solidFill>
                      <a:srgbClr val="66FF66"/>
                    </a:solidFill>
                  </a:rPr>
                  <a:t>C</a:t>
                </a:r>
                <a:endParaRPr lang="en-US" sz="2800" b="1" dirty="0">
                  <a:solidFill>
                    <a:srgbClr val="66FF66"/>
                  </a:solidFill>
                </a:endParaRPr>
              </a:p>
            </p:txBody>
          </p:sp>
        </p:grpSp>
        <p:sp>
          <p:nvSpPr>
            <p:cNvPr id="111" name="Arc 110"/>
            <p:cNvSpPr/>
            <p:nvPr/>
          </p:nvSpPr>
          <p:spPr>
            <a:xfrm>
              <a:off x="1676400" y="4495800"/>
              <a:ext cx="4495800" cy="4128540"/>
            </a:xfrm>
            <a:prstGeom prst="arc">
              <a:avLst>
                <a:gd name="adj1" fmla="val 11683811"/>
                <a:gd name="adj2" fmla="val 20572783"/>
              </a:avLst>
            </a:prstGeom>
            <a:ln w="76200" cmpd="dbl">
              <a:prstDash val="sysDot"/>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07"/>
                                        </p:tgtEl>
                                      </p:cBhvr>
                                    </p:animEffect>
                                    <p:set>
                                      <p:cBhvr>
                                        <p:cTn id="16" dur="1" fill="hold">
                                          <p:stCondLst>
                                            <p:cond delay="499"/>
                                          </p:stCondLst>
                                        </p:cTn>
                                        <p:tgtEl>
                                          <p:spTgt spid="10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B95CD-CCEA-4356-89B1-ABA86CD62D36}" type="slidenum">
              <a:rPr lang="en-US" smtClean="0"/>
              <a:pPr/>
              <a:t>25</a:t>
            </a:fld>
            <a:endParaRPr lang="en-US"/>
          </a:p>
        </p:txBody>
      </p:sp>
      <p:sp>
        <p:nvSpPr>
          <p:cNvPr id="3" name="Rectangle 2"/>
          <p:cNvSpPr/>
          <p:nvPr/>
        </p:nvSpPr>
        <p:spPr>
          <a:xfrm>
            <a:off x="228600" y="1295400"/>
            <a:ext cx="8534400" cy="3500958"/>
          </a:xfrm>
          <a:prstGeom prst="rect">
            <a:avLst/>
          </a:prstGeom>
        </p:spPr>
        <p:txBody>
          <a:bodyPr wrap="square">
            <a:spAutoFit/>
          </a:bodyPr>
          <a:lstStyle/>
          <a:p>
            <a:pPr marL="401638" indent="-287338" algn="just">
              <a:lnSpc>
                <a:spcPct val="150000"/>
              </a:lnSpc>
              <a:buClr>
                <a:srgbClr val="92D050"/>
              </a:buClr>
              <a:buFont typeface="Wingdings" pitchFamily="2" charset="2"/>
              <a:buChar char="§"/>
              <a:defRPr/>
            </a:pPr>
            <a:endParaRPr lang="en-US" sz="1600" dirty="0" smtClean="0">
              <a:solidFill>
                <a:schemeClr val="bg1"/>
              </a:solidFill>
              <a:latin typeface="Georgia" pitchFamily="18" charset="0"/>
              <a:ea typeface="Times New Roman" pitchFamily="18" charset="0"/>
              <a:cs typeface="Arial" pitchFamily="34" charset="0"/>
            </a:endParaRPr>
          </a:p>
          <a:p>
            <a:pPr marL="401638" indent="-287338" algn="just">
              <a:lnSpc>
                <a:spcPct val="150000"/>
              </a:lnSpc>
              <a:buClr>
                <a:srgbClr val="FFFF00"/>
              </a:buClr>
              <a:buFont typeface="Wingdings" pitchFamily="2" charset="2"/>
              <a:buChar char="§"/>
              <a:defRPr/>
            </a:pPr>
            <a:r>
              <a:rPr lang="en-US" sz="2000" b="1" dirty="0" smtClean="0">
                <a:solidFill>
                  <a:schemeClr val="bg1"/>
                </a:solidFill>
                <a:latin typeface="Georgia" pitchFamily="18" charset="0"/>
                <a:ea typeface="Times New Roman" pitchFamily="18" charset="0"/>
                <a:cs typeface="Arial" pitchFamily="34" charset="0"/>
              </a:rPr>
              <a:t>During Polymerization, </a:t>
            </a:r>
            <a:r>
              <a:rPr lang="en-US" sz="2000" b="1" u="sng" dirty="0" smtClean="0">
                <a:solidFill>
                  <a:srgbClr val="00FF00"/>
                </a:solidFill>
                <a:latin typeface="Georgia" pitchFamily="18" charset="0"/>
                <a:ea typeface="Times New Roman" pitchFamily="18" charset="0"/>
                <a:cs typeface="Arial" pitchFamily="34" charset="0"/>
              </a:rPr>
              <a:t>different supporting electrolytes </a:t>
            </a:r>
            <a:r>
              <a:rPr lang="en-US" sz="2000" b="1" dirty="0" smtClean="0">
                <a:solidFill>
                  <a:schemeClr val="bg1"/>
                </a:solidFill>
                <a:latin typeface="Georgia" pitchFamily="18" charset="0"/>
                <a:ea typeface="Times New Roman" pitchFamily="18" charset="0"/>
                <a:cs typeface="Arial" pitchFamily="34" charset="0"/>
              </a:rPr>
              <a:t>can be employed to tune the affinity of the Conducting Polymer for particular  analytes</a:t>
            </a:r>
          </a:p>
          <a:p>
            <a:pPr marL="401638" indent="-287338" algn="just">
              <a:lnSpc>
                <a:spcPct val="150000"/>
              </a:lnSpc>
              <a:buClr>
                <a:srgbClr val="FFFF00"/>
              </a:buClr>
              <a:buFont typeface="Wingdings" pitchFamily="2" charset="2"/>
              <a:buChar char="§"/>
              <a:defRPr/>
            </a:pPr>
            <a:endParaRPr lang="en-US" sz="900" b="1" dirty="0" smtClean="0">
              <a:solidFill>
                <a:schemeClr val="bg1"/>
              </a:solidFill>
              <a:latin typeface="Georgia" pitchFamily="18" charset="0"/>
              <a:ea typeface="Times New Roman" pitchFamily="18" charset="0"/>
              <a:cs typeface="Arial" pitchFamily="34" charset="0"/>
            </a:endParaRPr>
          </a:p>
          <a:p>
            <a:pPr marL="401638" indent="-287338" algn="just">
              <a:lnSpc>
                <a:spcPct val="150000"/>
              </a:lnSpc>
              <a:spcBef>
                <a:spcPct val="20000"/>
              </a:spcBef>
              <a:buClr>
                <a:srgbClr val="FFFF00"/>
              </a:buClr>
              <a:buFont typeface="Wingdings" pitchFamily="2" charset="2"/>
              <a:buChar char="§"/>
              <a:defRPr/>
            </a:pPr>
            <a:r>
              <a:rPr lang="en-US" sz="2000" b="1" dirty="0" smtClean="0">
                <a:solidFill>
                  <a:schemeClr val="bg1"/>
                </a:solidFill>
                <a:latin typeface="Georgia" pitchFamily="18" charset="0"/>
                <a:ea typeface="Times New Roman" pitchFamily="18" charset="0"/>
                <a:cs typeface="Arial" pitchFamily="34" charset="0"/>
              </a:rPr>
              <a:t>Conducting polymer does not allow to </a:t>
            </a:r>
            <a:r>
              <a:rPr lang="en-US" sz="2000" b="1" u="sng" dirty="0" smtClean="0">
                <a:solidFill>
                  <a:srgbClr val="00FF00"/>
                </a:solidFill>
                <a:latin typeface="Georgia" pitchFamily="18" charset="0"/>
                <a:ea typeface="Times New Roman" pitchFamily="18" charset="0"/>
                <a:cs typeface="Arial" pitchFamily="34" charset="0"/>
              </a:rPr>
              <a:t>analyte to get direct contact with SWNTs </a:t>
            </a:r>
            <a:r>
              <a:rPr lang="en-US" sz="2000" b="1" dirty="0" smtClean="0">
                <a:solidFill>
                  <a:schemeClr val="bg1"/>
                </a:solidFill>
                <a:latin typeface="Georgia" pitchFamily="18" charset="0"/>
                <a:ea typeface="Times New Roman" pitchFamily="18" charset="0"/>
                <a:cs typeface="Arial" pitchFamily="34" charset="0"/>
              </a:rPr>
              <a:t>which helps in betterment of the recovery characteristics of the sensor</a:t>
            </a:r>
          </a:p>
        </p:txBody>
      </p:sp>
      <p:grpSp>
        <p:nvGrpSpPr>
          <p:cNvPr id="4" name="Group 3"/>
          <p:cNvGrpSpPr/>
          <p:nvPr/>
        </p:nvGrpSpPr>
        <p:grpSpPr>
          <a:xfrm>
            <a:off x="-14990" y="16625"/>
            <a:ext cx="9144000" cy="975563"/>
            <a:chOff x="-14990" y="16625"/>
            <a:chExt cx="9144000" cy="975563"/>
          </a:xfrm>
        </p:grpSpPr>
        <p:cxnSp>
          <p:nvCxnSpPr>
            <p:cNvPr id="5" name="Straight Connector 4"/>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6" name="Picture 5"/>
            <p:cNvPicPr/>
            <p:nvPr/>
          </p:nvPicPr>
          <p:blipFill>
            <a:blip r:embed="rId2" cstate="print"/>
            <a:srcRect/>
            <a:stretch>
              <a:fillRect/>
            </a:stretch>
          </p:blipFill>
          <p:spPr bwMode="auto">
            <a:xfrm>
              <a:off x="16625" y="16625"/>
              <a:ext cx="914400" cy="971200"/>
            </a:xfrm>
            <a:prstGeom prst="rect">
              <a:avLst/>
            </a:prstGeom>
            <a:ln>
              <a:noFill/>
            </a:ln>
            <a:effectLst>
              <a:softEdge rad="112500"/>
            </a:effectLst>
          </p:spPr>
        </p:pic>
      </p:grpSp>
      <p:sp>
        <p:nvSpPr>
          <p:cNvPr id="7" name="Rectangle 2"/>
          <p:cNvSpPr txBox="1">
            <a:spLocks noChangeArrowheads="1"/>
          </p:cNvSpPr>
          <p:nvPr/>
        </p:nvSpPr>
        <p:spPr>
          <a:xfrm>
            <a:off x="914400" y="304800"/>
            <a:ext cx="7620000" cy="457200"/>
          </a:xfrm>
          <a:prstGeom prst="rect">
            <a:avLst/>
          </a:prstGeom>
        </p:spPr>
        <p:txBody>
          <a:bodyPr>
            <a:scene3d>
              <a:camera prst="orthographicFront"/>
              <a:lightRig rig="balanced" dir="t">
                <a:rot lat="0" lon="0" rev="2100000"/>
              </a:lightRig>
            </a:scene3d>
            <a:sp3d extrusionH="57150" prstMaterial="metal">
              <a:bevelT w="38100" h="25400"/>
              <a:contourClr>
                <a:schemeClr val="bg2"/>
              </a:contourClr>
            </a:sp3d>
          </a:bodyPr>
          <a:lstStyle/>
          <a:p>
            <a:pPr marR="0" lvl="0" indent="0" algn="ctr" fontAlgn="auto">
              <a:lnSpc>
                <a:spcPct val="100000"/>
              </a:lnSpc>
              <a:spcBef>
                <a:spcPct val="0"/>
              </a:spcBef>
              <a:spcAft>
                <a:spcPts val="0"/>
              </a:spcAft>
              <a:buClrTx/>
              <a:buSzTx/>
              <a:buFontTx/>
              <a:buNone/>
              <a:tabLst/>
              <a:defRPr/>
            </a:pPr>
            <a:r>
              <a:rPr lang="en-US" sz="2800" b="1" dirty="0" smtClean="0">
                <a:ln w="50800"/>
                <a:solidFill>
                  <a:srgbClr val="FFFF00"/>
                </a:solidFill>
                <a:latin typeface="Century Schoolbook" pitchFamily="18" charset="0"/>
              </a:rPr>
              <a:t>Why Organic Conducting  Polymers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B95CD-CCEA-4356-89B1-ABA86CD62D36}" type="slidenum">
              <a:rPr lang="en-US" smtClean="0"/>
              <a:pPr/>
              <a:t>26</a:t>
            </a:fld>
            <a:endParaRPr lang="en-US"/>
          </a:p>
        </p:txBody>
      </p:sp>
      <p:grpSp>
        <p:nvGrpSpPr>
          <p:cNvPr id="3" name="Group 14"/>
          <p:cNvGrpSpPr/>
          <p:nvPr/>
        </p:nvGrpSpPr>
        <p:grpSpPr>
          <a:xfrm>
            <a:off x="838200" y="1447800"/>
            <a:ext cx="7239000" cy="1985962"/>
            <a:chOff x="838200" y="1447800"/>
            <a:chExt cx="7239000" cy="1985962"/>
          </a:xfrm>
          <a:effectLst>
            <a:outerShdw blurRad="152400" dist="317500" dir="5400000" sx="90000" sy="-19000" rotWithShape="0">
              <a:prstClr val="black">
                <a:alpha val="15000"/>
              </a:prstClr>
            </a:outerShdw>
          </a:effectLst>
        </p:grpSpPr>
        <p:grpSp>
          <p:nvGrpSpPr>
            <p:cNvPr id="4" name="Group 8"/>
            <p:cNvGrpSpPr>
              <a:grpSpLocks/>
            </p:cNvGrpSpPr>
            <p:nvPr/>
          </p:nvGrpSpPr>
          <p:grpSpPr bwMode="auto">
            <a:xfrm>
              <a:off x="1143000" y="1600200"/>
              <a:ext cx="6934200" cy="1833562"/>
              <a:chOff x="1143000" y="1135570"/>
              <a:chExt cx="6934200" cy="1833563"/>
            </a:xfrm>
          </p:grpSpPr>
          <p:sp>
            <p:nvSpPr>
              <p:cNvPr id="5" name="Text Box 3"/>
              <p:cNvSpPr txBox="1">
                <a:spLocks noChangeArrowheads="1"/>
              </p:cNvSpPr>
              <p:nvPr/>
            </p:nvSpPr>
            <p:spPr bwMode="auto">
              <a:xfrm>
                <a:off x="5943600" y="1207007"/>
                <a:ext cx="2133600" cy="1192214"/>
              </a:xfrm>
              <a:prstGeom prst="rect">
                <a:avLst/>
              </a:prstGeom>
              <a:noFill/>
              <a:ln w="9525">
                <a:noFill/>
                <a:miter lim="800000"/>
                <a:headEnd/>
                <a:tailEnd/>
              </a:ln>
            </p:spPr>
            <p:txBody>
              <a:bodyPr>
                <a:spAutoFit/>
              </a:bodyPr>
              <a:lstStyle/>
              <a:p>
                <a:pPr>
                  <a:lnSpc>
                    <a:spcPct val="85000"/>
                  </a:lnSpc>
                  <a:spcBef>
                    <a:spcPct val="20000"/>
                  </a:spcBef>
                  <a:defRPr/>
                </a:pPr>
                <a:r>
                  <a:rPr lang="en-US" altLang="zh-CN" b="1" dirty="0">
                    <a:solidFill>
                      <a:srgbClr val="91D2F3"/>
                    </a:solidFill>
                    <a:ea typeface="SimSun" pitchFamily="2" charset="-122"/>
                  </a:rPr>
                  <a:t>Enhanced-</a:t>
                </a:r>
              </a:p>
              <a:p>
                <a:pPr marL="223838" indent="-223838">
                  <a:lnSpc>
                    <a:spcPct val="85000"/>
                  </a:lnSpc>
                  <a:spcBef>
                    <a:spcPct val="20000"/>
                  </a:spcBef>
                  <a:buClr>
                    <a:srgbClr val="FFFF00"/>
                  </a:buClr>
                  <a:buFont typeface="Arial" pitchFamily="34" charset="0"/>
                  <a:buChar char="•"/>
                  <a:defRPr/>
                </a:pPr>
                <a:r>
                  <a:rPr lang="en-US" altLang="zh-CN" b="1" dirty="0">
                    <a:solidFill>
                      <a:srgbClr val="91D2F3"/>
                    </a:solidFill>
                    <a:ea typeface="SimSun" pitchFamily="2" charset="-122"/>
                  </a:rPr>
                  <a:t>Sensitivity</a:t>
                </a:r>
              </a:p>
              <a:p>
                <a:pPr marL="223838" indent="-223838">
                  <a:lnSpc>
                    <a:spcPct val="85000"/>
                  </a:lnSpc>
                  <a:spcBef>
                    <a:spcPct val="20000"/>
                  </a:spcBef>
                  <a:buClr>
                    <a:srgbClr val="FFFF00"/>
                  </a:buClr>
                  <a:buFont typeface="Arial" pitchFamily="34" charset="0"/>
                  <a:buChar char="•"/>
                  <a:defRPr/>
                </a:pPr>
                <a:r>
                  <a:rPr lang="en-US" altLang="zh-CN" b="1" dirty="0">
                    <a:solidFill>
                      <a:srgbClr val="91D2F3"/>
                    </a:solidFill>
                    <a:ea typeface="SimSun" pitchFamily="2" charset="-122"/>
                  </a:rPr>
                  <a:t>Selectivity </a:t>
                </a:r>
              </a:p>
              <a:p>
                <a:pPr marL="223838" indent="-223838">
                  <a:lnSpc>
                    <a:spcPct val="85000"/>
                  </a:lnSpc>
                  <a:spcBef>
                    <a:spcPct val="20000"/>
                  </a:spcBef>
                  <a:buClr>
                    <a:srgbClr val="FFFF00"/>
                  </a:buClr>
                  <a:buFont typeface="Arial" pitchFamily="34" charset="0"/>
                  <a:buChar char="•"/>
                  <a:defRPr/>
                </a:pPr>
                <a:r>
                  <a:rPr lang="en-US" altLang="zh-CN" b="1" dirty="0">
                    <a:solidFill>
                      <a:srgbClr val="91D2F3"/>
                    </a:solidFill>
                    <a:ea typeface="SimSun" pitchFamily="2" charset="-122"/>
                  </a:rPr>
                  <a:t>Response time</a:t>
                </a:r>
              </a:p>
            </p:txBody>
          </p:sp>
          <p:sp>
            <p:nvSpPr>
              <p:cNvPr id="6" name="Text Box 4"/>
              <p:cNvSpPr txBox="1">
                <a:spLocks noChangeArrowheads="1"/>
              </p:cNvSpPr>
              <p:nvPr/>
            </p:nvSpPr>
            <p:spPr bwMode="auto">
              <a:xfrm>
                <a:off x="1143000" y="1135570"/>
                <a:ext cx="1524000" cy="1833563"/>
              </a:xfrm>
              <a:prstGeom prst="rect">
                <a:avLst/>
              </a:prstGeom>
              <a:noFill/>
              <a:ln w="9525">
                <a:noFill/>
                <a:miter lim="800000"/>
                <a:headEnd/>
                <a:tailEnd/>
              </a:ln>
            </p:spPr>
            <p:txBody>
              <a:bodyPr>
                <a:spAutoFit/>
              </a:bodyPr>
              <a:lstStyle/>
              <a:p>
                <a:pPr algn="ctr" defTabSz="912813" eaLnBrk="0" hangingPunct="0">
                  <a:spcBef>
                    <a:spcPct val="50000"/>
                  </a:spcBef>
                </a:pPr>
                <a:r>
                  <a:rPr lang="en-US" altLang="zh-CN" b="1" dirty="0">
                    <a:solidFill>
                      <a:srgbClr val="91D2F3"/>
                    </a:solidFill>
                    <a:ea typeface="SimSun" pitchFamily="2" charset="-122"/>
                  </a:rPr>
                  <a:t>SWNTs </a:t>
                </a:r>
              </a:p>
              <a:p>
                <a:pPr algn="ctr" defTabSz="912813" eaLnBrk="0" hangingPunct="0">
                  <a:spcBef>
                    <a:spcPct val="50000"/>
                  </a:spcBef>
                </a:pPr>
                <a:r>
                  <a:rPr lang="en-US" altLang="zh-CN" b="1" dirty="0">
                    <a:solidFill>
                      <a:srgbClr val="91D2F3"/>
                    </a:solidFill>
                    <a:ea typeface="SimSun" pitchFamily="2" charset="-122"/>
                  </a:rPr>
                  <a:t>+</a:t>
                </a:r>
              </a:p>
              <a:p>
                <a:pPr algn="ctr" defTabSz="912813" eaLnBrk="0" hangingPunct="0">
                  <a:spcBef>
                    <a:spcPct val="50000"/>
                  </a:spcBef>
                </a:pPr>
                <a:r>
                  <a:rPr lang="en-US" altLang="zh-CN" b="1" dirty="0">
                    <a:solidFill>
                      <a:srgbClr val="91D2F3"/>
                    </a:solidFill>
                    <a:ea typeface="SimSun" pitchFamily="2" charset="-122"/>
                  </a:rPr>
                  <a:t>Conducting Polymer</a:t>
                </a:r>
              </a:p>
              <a:p>
                <a:pPr algn="ctr" defTabSz="912813" eaLnBrk="0" hangingPunct="0">
                  <a:spcBef>
                    <a:spcPct val="50000"/>
                  </a:spcBef>
                </a:pPr>
                <a:endParaRPr lang="en-US" altLang="zh-CN" sz="1600" b="1" dirty="0">
                  <a:solidFill>
                    <a:srgbClr val="91D2F3"/>
                  </a:solidFill>
                  <a:ea typeface="SimSun" pitchFamily="2" charset="-122"/>
                </a:endParaRPr>
              </a:p>
            </p:txBody>
          </p:sp>
          <p:sp>
            <p:nvSpPr>
              <p:cNvPr id="7" name="Line 5"/>
              <p:cNvSpPr>
                <a:spLocks noChangeShapeType="1"/>
              </p:cNvSpPr>
              <p:nvPr/>
            </p:nvSpPr>
            <p:spPr bwMode="auto">
              <a:xfrm>
                <a:off x="3200400" y="1826132"/>
                <a:ext cx="2590800" cy="0"/>
              </a:xfrm>
              <a:prstGeom prst="line">
                <a:avLst/>
              </a:prstGeom>
              <a:ln>
                <a:headEnd/>
                <a:tailEnd type="arrow" w="med" len="med"/>
              </a:ln>
              <a:effectLst>
                <a:outerShdw blurRad="40000" dist="20000" dir="5400000" rotWithShape="0">
                  <a:srgbClr val="000000">
                    <a:alpha val="38000"/>
                  </a:srgbClr>
                </a:outerShdw>
                <a:reflection blurRad="6350" stA="52000" endA="300" endPos="35000" dir="5400000" sy="-100000" algn="bl" rotWithShape="0"/>
              </a:effectLst>
            </p:spPr>
            <p:style>
              <a:lnRef idx="2">
                <a:schemeClr val="accent6"/>
              </a:lnRef>
              <a:fillRef idx="0">
                <a:schemeClr val="accent6"/>
              </a:fillRef>
              <a:effectRef idx="1">
                <a:schemeClr val="accent6"/>
              </a:effectRef>
              <a:fontRef idx="minor">
                <a:schemeClr val="tx1"/>
              </a:fontRef>
            </p:style>
            <p:txBody>
              <a:bodyPr/>
              <a:lstStyle/>
              <a:p>
                <a:pPr>
                  <a:defRPr/>
                </a:pPr>
                <a:endParaRPr lang="en-US">
                  <a:latin typeface="Arial" pitchFamily="34" charset="0"/>
                </a:endParaRPr>
              </a:p>
            </p:txBody>
          </p:sp>
          <p:sp>
            <p:nvSpPr>
              <p:cNvPr id="8" name="Text Box 6"/>
              <p:cNvSpPr txBox="1">
                <a:spLocks noChangeArrowheads="1"/>
              </p:cNvSpPr>
              <p:nvPr/>
            </p:nvSpPr>
            <p:spPr bwMode="auto">
              <a:xfrm>
                <a:off x="3352800" y="1233995"/>
                <a:ext cx="2209800" cy="1192213"/>
              </a:xfrm>
              <a:prstGeom prst="rect">
                <a:avLst/>
              </a:prstGeom>
              <a:noFill/>
              <a:ln w="9525">
                <a:noFill/>
                <a:miter lim="800000"/>
                <a:headEnd/>
                <a:tailEnd/>
              </a:ln>
              <a:effectLst/>
            </p:spPr>
            <p:txBody>
              <a:bodyPr>
                <a:spAutoFit/>
              </a:bodyPr>
              <a:lstStyle/>
              <a:p>
                <a:pPr eaLnBrk="0" hangingPunct="0">
                  <a:spcBef>
                    <a:spcPct val="50000"/>
                  </a:spcBef>
                  <a:defRPr/>
                </a:pPr>
                <a:r>
                  <a:rPr lang="en-US" altLang="zh-CN" b="1" dirty="0">
                    <a:solidFill>
                      <a:srgbClr val="CCFF33"/>
                    </a:solidFill>
                    <a:latin typeface="Arial" pitchFamily="34" charset="0"/>
                    <a:ea typeface="SimSun" pitchFamily="2" charset="-122"/>
                  </a:rPr>
                  <a:t>Electrochemical</a:t>
                </a:r>
              </a:p>
              <a:p>
                <a:pPr eaLnBrk="0" hangingPunct="0">
                  <a:spcBef>
                    <a:spcPct val="50000"/>
                  </a:spcBef>
                  <a:defRPr/>
                </a:pPr>
                <a:endParaRPr lang="en-US" altLang="zh-CN" b="1" dirty="0">
                  <a:solidFill>
                    <a:srgbClr val="CCFF33"/>
                  </a:solidFill>
                  <a:effectLst>
                    <a:outerShdw blurRad="38100" dist="38100" dir="2700000" algn="tl">
                      <a:srgbClr val="FFFFFF"/>
                    </a:outerShdw>
                  </a:effectLst>
                  <a:latin typeface="Arial" pitchFamily="34" charset="0"/>
                  <a:ea typeface="SimSun" pitchFamily="2" charset="-122"/>
                </a:endParaRPr>
              </a:p>
              <a:p>
                <a:pPr eaLnBrk="0" hangingPunct="0">
                  <a:spcBef>
                    <a:spcPct val="50000"/>
                  </a:spcBef>
                  <a:defRPr/>
                </a:pPr>
                <a:r>
                  <a:rPr lang="en-US" altLang="zh-CN" b="1" dirty="0">
                    <a:solidFill>
                      <a:srgbClr val="CCFF33"/>
                    </a:solidFill>
                    <a:latin typeface="Arial" pitchFamily="34" charset="0"/>
                    <a:ea typeface="SimSun" pitchFamily="2" charset="-122"/>
                  </a:rPr>
                  <a:t>Functionalization</a:t>
                </a:r>
              </a:p>
            </p:txBody>
          </p:sp>
        </p:grpSp>
        <p:sp>
          <p:nvSpPr>
            <p:cNvPr id="9" name="Rectangle 7"/>
            <p:cNvSpPr>
              <a:spLocks noChangeArrowheads="1"/>
            </p:cNvSpPr>
            <p:nvPr/>
          </p:nvSpPr>
          <p:spPr bwMode="auto">
            <a:xfrm>
              <a:off x="838200" y="1447800"/>
              <a:ext cx="7162800" cy="1752600"/>
            </a:xfrm>
            <a:prstGeom prst="rect">
              <a:avLst/>
            </a:prstGeom>
            <a:noFill/>
            <a:ln w="28575">
              <a:solidFill>
                <a:srgbClr val="FFCCFF"/>
              </a:solidFill>
              <a:miter lim="800000"/>
              <a:headEnd/>
              <a:tailEnd/>
            </a:ln>
            <a:effectLst>
              <a:outerShdw blurRad="152400" dist="317500" dir="5400000" sx="90000" sy="-19000" rotWithShape="0">
                <a:prstClr val="black">
                  <a:alpha val="15000"/>
                </a:prstClr>
              </a:outerShdw>
            </a:effectLst>
          </p:spPr>
          <p:txBody>
            <a:bodyPr wrap="none" anchor="ctr"/>
            <a:lstStyle/>
            <a:p>
              <a:pPr>
                <a:defRPr/>
              </a:pPr>
              <a:endParaRPr lang="en-US">
                <a:latin typeface="Arial" pitchFamily="34" charset="0"/>
              </a:endParaRPr>
            </a:p>
          </p:txBody>
        </p:sp>
      </p:grpSp>
      <p:sp>
        <p:nvSpPr>
          <p:cNvPr id="10" name="Rectangle 8"/>
          <p:cNvSpPr>
            <a:spLocks noChangeArrowheads="1"/>
          </p:cNvSpPr>
          <p:nvPr/>
        </p:nvSpPr>
        <p:spPr bwMode="auto">
          <a:xfrm>
            <a:off x="76200" y="3505200"/>
            <a:ext cx="8915400" cy="3124200"/>
          </a:xfrm>
          <a:prstGeom prst="rect">
            <a:avLst/>
          </a:prstGeom>
          <a:noFill/>
          <a:ln w="9525">
            <a:noFill/>
            <a:miter lim="800000"/>
            <a:headEnd/>
            <a:tailEnd/>
          </a:ln>
        </p:spPr>
        <p:txBody>
          <a:bodyPr/>
          <a:lstStyle/>
          <a:p>
            <a:pPr fontAlgn="base">
              <a:spcBef>
                <a:spcPct val="0"/>
              </a:spcBef>
              <a:spcAft>
                <a:spcPct val="0"/>
              </a:spcAft>
              <a:tabLst>
                <a:tab pos="171450" algn="l"/>
              </a:tabLst>
            </a:pPr>
            <a:r>
              <a:rPr lang="en-US" altLang="zh-CN" sz="2400" b="1" i="1" dirty="0" smtClean="0">
                <a:ln/>
                <a:solidFill>
                  <a:srgbClr val="00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eorgia" pitchFamily="18" charset="0"/>
                <a:ea typeface="Calibri" pitchFamily="34" charset="0"/>
                <a:cs typeface="Arial" pitchFamily="34" charset="0"/>
              </a:rPr>
              <a:t>Advantages:</a:t>
            </a:r>
          </a:p>
          <a:p>
            <a:pPr marL="341313" indent="-341313" defTabSz="912813" eaLnBrk="0" hangingPunct="0"/>
            <a:endParaRPr lang="en-US" altLang="zh-CN" sz="800" b="1" dirty="0">
              <a:solidFill>
                <a:srgbClr val="660033"/>
              </a:solidFill>
              <a:latin typeface="Times New Roman" pitchFamily="18" charset="0"/>
              <a:ea typeface="SimSun" pitchFamily="2" charset="-122"/>
            </a:endParaRPr>
          </a:p>
          <a:p>
            <a:pPr marL="401638" indent="-287338" algn="just">
              <a:lnSpc>
                <a:spcPct val="150000"/>
              </a:lnSpc>
              <a:buClr>
                <a:srgbClr val="92D050"/>
              </a:buClr>
              <a:buSzPct val="125000"/>
              <a:buFont typeface="Wingdings" pitchFamily="2" charset="2"/>
              <a:buChar char="§"/>
              <a:defRPr/>
            </a:pPr>
            <a:r>
              <a:rPr lang="en-US" altLang="zh-CN" sz="1600" b="1" dirty="0" smtClean="0">
                <a:solidFill>
                  <a:schemeClr val="bg1"/>
                </a:solidFill>
                <a:latin typeface="Georgia" pitchFamily="18" charset="0"/>
                <a:ea typeface="Times New Roman" pitchFamily="18" charset="0"/>
                <a:cs typeface="Arial" pitchFamily="34" charset="0"/>
              </a:rPr>
              <a:t>Low cost</a:t>
            </a:r>
          </a:p>
          <a:p>
            <a:pPr marL="401638" indent="-287338" algn="just">
              <a:lnSpc>
                <a:spcPct val="150000"/>
              </a:lnSpc>
              <a:buClr>
                <a:srgbClr val="92D050"/>
              </a:buClr>
              <a:buSzPct val="125000"/>
              <a:buFont typeface="Wingdings" pitchFamily="2" charset="2"/>
              <a:buChar char="§"/>
              <a:defRPr/>
            </a:pPr>
            <a:r>
              <a:rPr lang="en-US" altLang="zh-CN" sz="1600" b="1" dirty="0" smtClean="0">
                <a:solidFill>
                  <a:schemeClr val="bg1"/>
                </a:solidFill>
                <a:latin typeface="Georgia" pitchFamily="18" charset="0"/>
                <a:ea typeface="Times New Roman" pitchFamily="18" charset="0"/>
                <a:cs typeface="Arial" pitchFamily="34" charset="0"/>
              </a:rPr>
              <a:t>Site-specific non-covalent </a:t>
            </a:r>
            <a:r>
              <a:rPr lang="en-US" altLang="zh-CN" sz="1600" b="1" dirty="0" err="1" smtClean="0">
                <a:solidFill>
                  <a:schemeClr val="bg1"/>
                </a:solidFill>
                <a:latin typeface="Georgia" pitchFamily="18" charset="0"/>
                <a:ea typeface="Times New Roman" pitchFamily="18" charset="0"/>
                <a:cs typeface="Arial" pitchFamily="34" charset="0"/>
              </a:rPr>
              <a:t>functionalization</a:t>
            </a:r>
            <a:endParaRPr lang="en-US" altLang="zh-CN" sz="1600" b="1" dirty="0" smtClean="0">
              <a:solidFill>
                <a:schemeClr val="bg1"/>
              </a:solidFill>
              <a:latin typeface="Georgia" pitchFamily="18" charset="0"/>
              <a:ea typeface="Times New Roman" pitchFamily="18" charset="0"/>
              <a:cs typeface="Arial" pitchFamily="34" charset="0"/>
            </a:endParaRPr>
          </a:p>
          <a:p>
            <a:pPr marL="401638" indent="-287338" algn="just">
              <a:lnSpc>
                <a:spcPct val="150000"/>
              </a:lnSpc>
              <a:buClr>
                <a:srgbClr val="92D050"/>
              </a:buClr>
              <a:buSzPct val="125000"/>
              <a:buFont typeface="Wingdings" pitchFamily="2" charset="2"/>
              <a:buChar char="§"/>
              <a:defRPr/>
            </a:pPr>
            <a:r>
              <a:rPr lang="en-US" altLang="zh-CN" sz="1600" b="1" dirty="0" smtClean="0">
                <a:solidFill>
                  <a:schemeClr val="bg1"/>
                </a:solidFill>
                <a:latin typeface="Georgia" pitchFamily="18" charset="0"/>
                <a:ea typeface="Times New Roman" pitchFamily="18" charset="0"/>
                <a:cs typeface="Arial" pitchFamily="34" charset="0"/>
              </a:rPr>
              <a:t>Simple and high manufacturability</a:t>
            </a:r>
          </a:p>
          <a:p>
            <a:pPr marL="401638" indent="-287338" algn="just">
              <a:lnSpc>
                <a:spcPct val="150000"/>
              </a:lnSpc>
              <a:buClr>
                <a:srgbClr val="92D050"/>
              </a:buClr>
              <a:buSzPct val="125000"/>
              <a:buFont typeface="Wingdings" pitchFamily="2" charset="2"/>
              <a:buChar char="§"/>
              <a:defRPr/>
            </a:pPr>
            <a:r>
              <a:rPr lang="en-US" altLang="zh-CN" sz="1600" b="1" dirty="0" smtClean="0">
                <a:solidFill>
                  <a:schemeClr val="bg1"/>
                </a:solidFill>
                <a:latin typeface="Georgia" pitchFamily="18" charset="0"/>
                <a:ea typeface="Times New Roman" pitchFamily="18" charset="0"/>
                <a:cs typeface="Arial" pitchFamily="34" charset="0"/>
              </a:rPr>
              <a:t>High throughput</a:t>
            </a:r>
          </a:p>
          <a:p>
            <a:pPr marL="401638" indent="-287338" algn="just">
              <a:lnSpc>
                <a:spcPct val="150000"/>
              </a:lnSpc>
              <a:buClr>
                <a:srgbClr val="92D050"/>
              </a:buClr>
              <a:buSzPct val="125000"/>
              <a:buFont typeface="Wingdings" pitchFamily="2" charset="2"/>
              <a:buChar char="§"/>
              <a:defRPr/>
            </a:pPr>
            <a:r>
              <a:rPr lang="en-US" altLang="zh-CN" sz="1600" b="1" dirty="0" smtClean="0">
                <a:solidFill>
                  <a:schemeClr val="bg1"/>
                </a:solidFill>
                <a:latin typeface="Georgia" pitchFamily="18" charset="0"/>
                <a:ea typeface="Times New Roman" pitchFamily="18" charset="0"/>
                <a:cs typeface="Arial" pitchFamily="34" charset="0"/>
              </a:rPr>
              <a:t>Ability to functionalize various materials</a:t>
            </a:r>
          </a:p>
          <a:p>
            <a:pPr marL="401638" indent="-287338" algn="just">
              <a:lnSpc>
                <a:spcPct val="150000"/>
              </a:lnSpc>
              <a:buClr>
                <a:srgbClr val="92D050"/>
              </a:buClr>
              <a:buSzPct val="125000"/>
              <a:buFont typeface="Wingdings" pitchFamily="2" charset="2"/>
              <a:buChar char="§"/>
              <a:defRPr/>
            </a:pPr>
            <a:r>
              <a:rPr lang="en-US" altLang="zh-CN" sz="1600" b="1" dirty="0" smtClean="0">
                <a:solidFill>
                  <a:schemeClr val="bg1"/>
                </a:solidFill>
                <a:latin typeface="Georgia" pitchFamily="18" charset="0"/>
                <a:ea typeface="Times New Roman" pitchFamily="18" charset="0"/>
                <a:cs typeface="Arial" pitchFamily="34" charset="0"/>
              </a:rPr>
              <a:t>Ability to tailor the morphology, material and electrical   properties</a:t>
            </a:r>
          </a:p>
          <a:p>
            <a:pPr marL="401638" indent="-287338" algn="just">
              <a:lnSpc>
                <a:spcPct val="150000"/>
              </a:lnSpc>
              <a:buClr>
                <a:srgbClr val="92D050"/>
              </a:buClr>
              <a:buSzPct val="125000"/>
              <a:buFont typeface="Wingdings" pitchFamily="2" charset="2"/>
              <a:buChar char="§"/>
              <a:defRPr/>
            </a:pPr>
            <a:r>
              <a:rPr lang="en-US" altLang="zh-CN" sz="1600" b="1" dirty="0" smtClean="0">
                <a:solidFill>
                  <a:schemeClr val="bg1"/>
                </a:solidFill>
                <a:latin typeface="Georgia" pitchFamily="18" charset="0"/>
                <a:ea typeface="Times New Roman" pitchFamily="18" charset="0"/>
                <a:cs typeface="Arial" pitchFamily="34" charset="0"/>
              </a:rPr>
              <a:t>Fabrication of high density nanosensor arrays</a:t>
            </a:r>
          </a:p>
          <a:p>
            <a:pPr marL="401638" indent="-287338" algn="just">
              <a:lnSpc>
                <a:spcPct val="150000"/>
              </a:lnSpc>
              <a:buClr>
                <a:srgbClr val="92D050"/>
              </a:buClr>
              <a:buFont typeface="Wingdings" pitchFamily="2" charset="2"/>
              <a:buChar char="§"/>
              <a:defRPr/>
            </a:pPr>
            <a:endParaRPr lang="en-US" altLang="zh-CN" sz="1600" b="1" dirty="0" smtClean="0">
              <a:solidFill>
                <a:schemeClr val="bg1"/>
              </a:solidFill>
              <a:latin typeface="Georgia" pitchFamily="18" charset="0"/>
              <a:ea typeface="Times New Roman" pitchFamily="18" charset="0"/>
              <a:cs typeface="Arial" pitchFamily="34" charset="0"/>
            </a:endParaRPr>
          </a:p>
        </p:txBody>
      </p:sp>
      <p:grpSp>
        <p:nvGrpSpPr>
          <p:cNvPr id="11" name="Group 10"/>
          <p:cNvGrpSpPr/>
          <p:nvPr/>
        </p:nvGrpSpPr>
        <p:grpSpPr>
          <a:xfrm>
            <a:off x="-14990" y="16625"/>
            <a:ext cx="9144000" cy="975563"/>
            <a:chOff x="-14990" y="16625"/>
            <a:chExt cx="9144000" cy="975563"/>
          </a:xfrm>
        </p:grpSpPr>
        <p:cxnSp>
          <p:nvCxnSpPr>
            <p:cNvPr id="12" name="Straight Connector 11"/>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cstate="print"/>
            <a:srcRect/>
            <a:stretch>
              <a:fillRect/>
            </a:stretch>
          </p:blipFill>
          <p:spPr bwMode="auto">
            <a:xfrm>
              <a:off x="16625" y="16625"/>
              <a:ext cx="914400" cy="971200"/>
            </a:xfrm>
            <a:prstGeom prst="rect">
              <a:avLst/>
            </a:prstGeom>
            <a:ln>
              <a:noFill/>
            </a:ln>
            <a:effectLst>
              <a:softEdge rad="112500"/>
            </a:effectLst>
          </p:spPr>
        </p:pic>
      </p:grpSp>
      <p:sp>
        <p:nvSpPr>
          <p:cNvPr id="14" name="Rectangle 13"/>
          <p:cNvSpPr/>
          <p:nvPr/>
        </p:nvSpPr>
        <p:spPr>
          <a:xfrm>
            <a:off x="1557581" y="255020"/>
            <a:ext cx="6672019" cy="52322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rgbClr val="FFFF00"/>
                </a:solidFill>
                <a:latin typeface="Century Schoolbook" pitchFamily="18" charset="0"/>
              </a:rPr>
              <a:t>Electrochemical Functionalization</a:t>
            </a:r>
            <a:endParaRPr lang="en-US" sz="2800" b="1" dirty="0">
              <a:ln w="50800"/>
              <a:solidFill>
                <a:srgbClr val="FFFF00"/>
              </a:solidFill>
              <a:latin typeface="Century Schoolbook"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0"/>
            <a:ext cx="8229600" cy="1143000"/>
          </a:xfrm>
        </p:spPr>
        <p:txBody>
          <a:bodyPr/>
          <a:lstStyle/>
          <a:p>
            <a:r>
              <a:rPr lang="en-US" b="1" u="sng" smtClean="0">
                <a:solidFill>
                  <a:srgbClr val="00FF00"/>
                </a:solidFill>
                <a:latin typeface="Century Schoolbook" pitchFamily="18" charset="0"/>
              </a:rPr>
              <a:t>Metalloporphyrins</a:t>
            </a:r>
            <a:endParaRPr lang="en-US" u="sng" smtClean="0"/>
          </a:p>
        </p:txBody>
      </p:sp>
      <p:sp>
        <p:nvSpPr>
          <p:cNvPr id="48131" name="Rectangle 4"/>
          <p:cNvSpPr>
            <a:spLocks noGrp="1" noChangeArrowheads="1"/>
          </p:cNvSpPr>
          <p:nvPr>
            <p:ph type="body" idx="1"/>
          </p:nvPr>
        </p:nvSpPr>
        <p:spPr>
          <a:xfrm>
            <a:off x="457200" y="1600200"/>
            <a:ext cx="8382000" cy="5029200"/>
          </a:xfrm>
        </p:spPr>
        <p:txBody>
          <a:bodyPr/>
          <a:lstStyle/>
          <a:p>
            <a:pPr marL="228600" indent="-228600" algn="just">
              <a:buClr>
                <a:srgbClr val="FF0000"/>
              </a:buClr>
            </a:pPr>
            <a:r>
              <a:rPr lang="en-US" sz="2200" b="1" smtClean="0">
                <a:solidFill>
                  <a:srgbClr val="00FFFF"/>
                </a:solidFill>
                <a:latin typeface="Times New Roman" pitchFamily="18" charset="0"/>
                <a:ea typeface="Arial Unicode MS" pitchFamily="34" charset="-128"/>
                <a:cs typeface="Times New Roman" pitchFamily="18" charset="0"/>
              </a:rPr>
              <a:t>Porphyrin and metallo-porphyrin compounds represents a large family of functional molecular material with high chemical, thermal and environmental stability.</a:t>
            </a:r>
          </a:p>
          <a:p>
            <a:pPr marL="228600" indent="-228600" algn="just">
              <a:buClr>
                <a:srgbClr val="FF0000"/>
              </a:buClr>
            </a:pPr>
            <a:endParaRPr lang="en-US" sz="2200" b="1" smtClean="0">
              <a:solidFill>
                <a:srgbClr val="00FFFF"/>
              </a:solidFill>
              <a:latin typeface="Times New Roman" pitchFamily="18" charset="0"/>
              <a:ea typeface="Arial Unicode MS" pitchFamily="34" charset="-128"/>
              <a:cs typeface="Times New Roman" pitchFamily="18" charset="0"/>
            </a:endParaRPr>
          </a:p>
          <a:p>
            <a:pPr marL="228600" indent="-228600" algn="just">
              <a:buClr>
                <a:srgbClr val="FF0000"/>
              </a:buClr>
            </a:pPr>
            <a:r>
              <a:rPr lang="en-US" sz="2200" b="1" smtClean="0">
                <a:solidFill>
                  <a:srgbClr val="00FFFF"/>
                </a:solidFill>
                <a:latin typeface="Times New Roman" pitchFamily="18" charset="0"/>
                <a:ea typeface="Arial Unicode MS" pitchFamily="34" charset="-128"/>
                <a:cs typeface="Times New Roman" pitchFamily="18" charset="0"/>
              </a:rPr>
              <a:t>The porphyrin basic blocks (Peripheral group and Central metal) that constitutes the macrocyclic skeleton can be combined together to produce a large manifold of sensors.</a:t>
            </a:r>
          </a:p>
          <a:p>
            <a:pPr marL="228600" indent="-228600" algn="just">
              <a:buClr>
                <a:srgbClr val="FF0000"/>
              </a:buClr>
            </a:pPr>
            <a:endParaRPr lang="en-US" sz="2200" b="1" smtClean="0">
              <a:solidFill>
                <a:srgbClr val="00FFFF"/>
              </a:solidFill>
              <a:latin typeface="Times New Roman" pitchFamily="18" charset="0"/>
              <a:ea typeface="Arial Unicode MS" pitchFamily="34" charset="-128"/>
              <a:cs typeface="Times New Roman" pitchFamily="18" charset="0"/>
            </a:endParaRPr>
          </a:p>
          <a:p>
            <a:pPr marL="228600" indent="-228600" algn="just">
              <a:buClr>
                <a:srgbClr val="FF0000"/>
              </a:buClr>
            </a:pPr>
            <a:r>
              <a:rPr lang="en-US" sz="2200" b="1" smtClean="0">
                <a:solidFill>
                  <a:srgbClr val="00FFFF"/>
                </a:solidFill>
                <a:latin typeface="Times New Roman" pitchFamily="18" charset="0"/>
                <a:ea typeface="Arial Unicode MS" pitchFamily="34" charset="-128"/>
                <a:cs typeface="Times New Roman" pitchFamily="18" charset="0"/>
              </a:rPr>
              <a:t>Almost all metals present in the periodic table can be coordinated to porphyrins.</a:t>
            </a:r>
          </a:p>
          <a:p>
            <a:pPr marL="228600" indent="-228600" algn="just">
              <a:buClr>
                <a:srgbClr val="FF0000"/>
              </a:buClr>
            </a:pPr>
            <a:endParaRPr lang="en-US" sz="2200" b="1" smtClean="0">
              <a:solidFill>
                <a:srgbClr val="00FFFF"/>
              </a:solidFill>
              <a:latin typeface="Times New Roman" pitchFamily="18" charset="0"/>
              <a:ea typeface="Arial Unicode MS" pitchFamily="34" charset="-128"/>
              <a:cs typeface="Times New Roman" pitchFamily="18" charset="0"/>
            </a:endParaRPr>
          </a:p>
          <a:p>
            <a:pPr marL="228600" indent="-228600" algn="just">
              <a:buClr>
                <a:srgbClr val="FF0000"/>
              </a:buClr>
            </a:pPr>
            <a:r>
              <a:rPr lang="en-US" sz="2200" b="1" smtClean="0">
                <a:solidFill>
                  <a:srgbClr val="00FFFF"/>
                </a:solidFill>
                <a:latin typeface="Times New Roman" pitchFamily="18" charset="0"/>
                <a:ea typeface="Arial Unicode MS" pitchFamily="34" charset="-128"/>
                <a:cs typeface="Times New Roman" pitchFamily="18" charset="0"/>
              </a:rPr>
              <a:t>A wide range of different  substituent can be introduced at their peripheral positions.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76200"/>
            <a:ext cx="8229600" cy="944563"/>
          </a:xfrm>
        </p:spPr>
        <p:txBody>
          <a:bodyPr/>
          <a:lstStyle/>
          <a:p>
            <a:r>
              <a:rPr lang="en-US" sz="4000" b="1" u="sng" smtClean="0">
                <a:solidFill>
                  <a:schemeClr val="tx1"/>
                </a:solidFill>
                <a:latin typeface="Century Schoolbook" pitchFamily="18" charset="0"/>
              </a:rPr>
              <a:t>Metalloporphyrins</a:t>
            </a:r>
            <a:endParaRPr lang="en-US" sz="4000" u="sng" smtClean="0">
              <a:solidFill>
                <a:schemeClr val="tx1"/>
              </a:solidFill>
            </a:endParaRPr>
          </a:p>
        </p:txBody>
      </p:sp>
      <p:pic>
        <p:nvPicPr>
          <p:cNvPr id="49155" name="image1" descr="mfcd00213349"/>
          <p:cNvPicPr>
            <a:picLocks noChangeAspect="1" noChangeArrowheads="1"/>
          </p:cNvPicPr>
          <p:nvPr/>
        </p:nvPicPr>
        <p:blipFill>
          <a:blip r:embed="rId2" cstate="print"/>
          <a:srcRect/>
          <a:stretch>
            <a:fillRect/>
          </a:stretch>
        </p:blipFill>
        <p:spPr bwMode="auto">
          <a:xfrm>
            <a:off x="4572000" y="3962400"/>
            <a:ext cx="4243388" cy="2565400"/>
          </a:xfrm>
          <a:prstGeom prst="rect">
            <a:avLst/>
          </a:prstGeom>
          <a:noFill/>
          <a:ln w="9525">
            <a:noFill/>
            <a:miter lim="800000"/>
            <a:headEnd/>
            <a:tailEnd/>
          </a:ln>
        </p:spPr>
      </p:pic>
      <p:pic>
        <p:nvPicPr>
          <p:cNvPr id="49156" name="image1" descr="mfcd00135460"/>
          <p:cNvPicPr>
            <a:picLocks noChangeAspect="1" noChangeArrowheads="1"/>
          </p:cNvPicPr>
          <p:nvPr/>
        </p:nvPicPr>
        <p:blipFill>
          <a:blip r:embed="rId3" cstate="print"/>
          <a:srcRect/>
          <a:stretch>
            <a:fillRect/>
          </a:stretch>
        </p:blipFill>
        <p:spPr bwMode="auto">
          <a:xfrm>
            <a:off x="228600" y="1066800"/>
            <a:ext cx="3505200" cy="2806700"/>
          </a:xfrm>
          <a:prstGeom prst="rect">
            <a:avLst/>
          </a:prstGeom>
          <a:noFill/>
          <a:ln w="9525">
            <a:noFill/>
            <a:miter lim="800000"/>
            <a:headEnd/>
            <a:tailEnd/>
          </a:ln>
        </p:spPr>
      </p:pic>
      <p:sp>
        <p:nvSpPr>
          <p:cNvPr id="49157" name="TextBox 37"/>
          <p:cNvSpPr txBox="1">
            <a:spLocks noChangeArrowheads="1"/>
          </p:cNvSpPr>
          <p:nvPr/>
        </p:nvSpPr>
        <p:spPr bwMode="auto">
          <a:xfrm>
            <a:off x="5334000" y="1143000"/>
            <a:ext cx="3200400" cy="923925"/>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Octaethyl porphyrin with ruthenium(II) carbonyl  at the centre </a:t>
            </a:r>
          </a:p>
        </p:txBody>
      </p:sp>
      <p:sp>
        <p:nvSpPr>
          <p:cNvPr id="49158" name="TextBox 38"/>
          <p:cNvSpPr txBox="1">
            <a:spLocks noChangeArrowheads="1"/>
          </p:cNvSpPr>
          <p:nvPr/>
        </p:nvSpPr>
        <p:spPr bwMode="auto">
          <a:xfrm>
            <a:off x="228600" y="4419600"/>
            <a:ext cx="3352800" cy="923925"/>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Tetraphenyl porphyrin with ruthenium(II) carbonyl  at the centre </a:t>
            </a:r>
          </a:p>
        </p:txBody>
      </p:sp>
      <p:sp>
        <p:nvSpPr>
          <p:cNvPr id="41" name="Left Arrow 40"/>
          <p:cNvSpPr/>
          <p:nvPr/>
        </p:nvSpPr>
        <p:spPr>
          <a:xfrm>
            <a:off x="3810000" y="1524000"/>
            <a:ext cx="1295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ight Arrow 41"/>
          <p:cNvSpPr/>
          <p:nvPr/>
        </p:nvSpPr>
        <p:spPr>
          <a:xfrm>
            <a:off x="3505200" y="4648200"/>
            <a:ext cx="1371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61" name="TextBox 42"/>
          <p:cNvSpPr txBox="1">
            <a:spLocks noChangeArrowheads="1"/>
          </p:cNvSpPr>
          <p:nvPr/>
        </p:nvSpPr>
        <p:spPr bwMode="auto">
          <a:xfrm>
            <a:off x="5105400" y="2438400"/>
            <a:ext cx="3429000" cy="1200150"/>
          </a:xfrm>
          <a:prstGeom prst="rect">
            <a:avLst/>
          </a:prstGeom>
          <a:noFill/>
          <a:ln w="9525">
            <a:noFill/>
            <a:miter lim="800000"/>
            <a:headEnd/>
            <a:tailEnd/>
          </a:ln>
        </p:spPr>
        <p:txBody>
          <a:bodyPr>
            <a:spAutoFit/>
          </a:bodyPr>
          <a:lstStyle/>
          <a:p>
            <a:r>
              <a:rPr lang="en-US" b="1">
                <a:solidFill>
                  <a:srgbClr val="0000FF"/>
                </a:solidFill>
                <a:latin typeface="Times New Roman" pitchFamily="18" charset="0"/>
                <a:cs typeface="Times New Roman" pitchFamily="18" charset="0"/>
              </a:rPr>
              <a:t>The coordinated metal plays an important role and the selectivity could be modified by changing the central metal.</a:t>
            </a:r>
          </a:p>
        </p:txBody>
      </p:sp>
      <p:sp>
        <p:nvSpPr>
          <p:cNvPr id="49162" name="TextBox 43"/>
          <p:cNvSpPr txBox="1">
            <a:spLocks noChangeArrowheads="1"/>
          </p:cNvSpPr>
          <p:nvPr/>
        </p:nvSpPr>
        <p:spPr bwMode="auto">
          <a:xfrm>
            <a:off x="304800" y="5486400"/>
            <a:ext cx="3962400" cy="1200150"/>
          </a:xfrm>
          <a:prstGeom prst="rect">
            <a:avLst/>
          </a:prstGeom>
          <a:noFill/>
          <a:ln w="9525">
            <a:noFill/>
            <a:miter lim="800000"/>
            <a:headEnd/>
            <a:tailEnd/>
          </a:ln>
        </p:spPr>
        <p:txBody>
          <a:bodyPr>
            <a:spAutoFit/>
          </a:bodyPr>
          <a:lstStyle/>
          <a:p>
            <a:r>
              <a:rPr lang="en-US" b="1">
                <a:solidFill>
                  <a:srgbClr val="0000FF"/>
                </a:solidFill>
                <a:latin typeface="Times New Roman" pitchFamily="18" charset="0"/>
                <a:cs typeface="Times New Roman" pitchFamily="18" charset="0"/>
              </a:rPr>
              <a:t>The peripheral substitution  influences the electronic distribution of the </a:t>
            </a:r>
            <a:r>
              <a:rPr lang="el-GR" b="1">
                <a:solidFill>
                  <a:srgbClr val="0000FF"/>
                </a:solidFill>
                <a:latin typeface="Times New Roman" pitchFamily="18" charset="0"/>
                <a:ea typeface="Arial Unicode MS" pitchFamily="34" charset="-128"/>
                <a:cs typeface="Times New Roman" pitchFamily="18" charset="0"/>
              </a:rPr>
              <a:t>π</a:t>
            </a:r>
            <a:r>
              <a:rPr lang="en-US" b="1">
                <a:solidFill>
                  <a:srgbClr val="0000FF"/>
                </a:solidFill>
                <a:latin typeface="Times New Roman" pitchFamily="18" charset="0"/>
                <a:cs typeface="Times New Roman" pitchFamily="18" charset="0"/>
              </a:rPr>
              <a:t> aromatic system which is responsible  for deciding the selectivity.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0" y="1219200"/>
            <a:ext cx="8839200" cy="1016000"/>
          </a:xfrm>
          <a:prstGeom prst="rect">
            <a:avLst/>
          </a:prstGeom>
          <a:noFill/>
          <a:ln w="9525">
            <a:noFill/>
            <a:miter lim="800000"/>
            <a:headEnd/>
            <a:tailEnd/>
          </a:ln>
        </p:spPr>
        <p:txBody>
          <a:bodyPr>
            <a:spAutoFit/>
          </a:bodyPr>
          <a:lstStyle/>
          <a:p>
            <a:pPr marL="342900" indent="-342900" algn="just">
              <a:spcBef>
                <a:spcPct val="20000"/>
              </a:spcBef>
              <a:buFontTx/>
              <a:buChar char="•"/>
            </a:pPr>
            <a:r>
              <a:rPr lang="en-US" sz="2000" b="1">
                <a:solidFill>
                  <a:schemeClr val="bg1"/>
                </a:solidFill>
                <a:latin typeface="Arial Unicode MS" pitchFamily="34" charset="-128"/>
                <a:ea typeface="Arial Unicode MS" pitchFamily="34" charset="-128"/>
                <a:cs typeface="Arial Unicode MS" pitchFamily="34" charset="-128"/>
              </a:rPr>
              <a:t>The ability of porphyrins to maintain intimate contact with the CNT sidewall is due to </a:t>
            </a:r>
            <a:r>
              <a:rPr lang="el-GR" sz="2000" b="1">
                <a:solidFill>
                  <a:schemeClr val="bg1"/>
                </a:solidFill>
                <a:latin typeface="Times New Roman" pitchFamily="18" charset="0"/>
                <a:ea typeface="Arial Unicode MS" pitchFamily="34" charset="-128"/>
                <a:cs typeface="Times New Roman" pitchFamily="18" charset="0"/>
              </a:rPr>
              <a:t>π</a:t>
            </a:r>
            <a:r>
              <a:rPr lang="en-US" sz="2000" b="1">
                <a:solidFill>
                  <a:schemeClr val="bg1"/>
                </a:solidFill>
                <a:latin typeface="Times New Roman" pitchFamily="18" charset="0"/>
                <a:ea typeface="Arial Unicode MS" pitchFamily="34" charset="-128"/>
                <a:cs typeface="Times New Roman" pitchFamily="18" charset="0"/>
              </a:rPr>
              <a:t>-</a:t>
            </a:r>
            <a:r>
              <a:rPr lang="el-GR" sz="2000" b="1">
                <a:solidFill>
                  <a:schemeClr val="bg1"/>
                </a:solidFill>
                <a:latin typeface="Times New Roman" pitchFamily="18" charset="0"/>
                <a:ea typeface="Arial Unicode MS" pitchFamily="34" charset="-128"/>
                <a:cs typeface="Times New Roman" pitchFamily="18" charset="0"/>
              </a:rPr>
              <a:t>π</a:t>
            </a:r>
            <a:r>
              <a:rPr lang="en-US" sz="2000" b="1">
                <a:solidFill>
                  <a:schemeClr val="bg1"/>
                </a:solidFill>
                <a:latin typeface="Arial Unicode MS" pitchFamily="34" charset="-128"/>
                <a:ea typeface="Arial Unicode MS" pitchFamily="34" charset="-128"/>
                <a:cs typeface="Arial Unicode MS" pitchFamily="34" charset="-128"/>
              </a:rPr>
              <a:t> stacking between the CNT and aromatic porphyrin. This  enhances  the probability of </a:t>
            </a:r>
            <a:r>
              <a:rPr lang="el-GR" sz="2000" b="1">
                <a:solidFill>
                  <a:schemeClr val="bg1"/>
                </a:solidFill>
                <a:latin typeface="Times New Roman" pitchFamily="18" charset="0"/>
                <a:ea typeface="Arial Unicode MS" pitchFamily="34" charset="-128"/>
                <a:cs typeface="Arial Unicode MS" pitchFamily="34" charset="-128"/>
              </a:rPr>
              <a:t>π</a:t>
            </a:r>
            <a:r>
              <a:rPr lang="en-US" sz="2000" b="1" baseline="-25000">
                <a:solidFill>
                  <a:schemeClr val="bg1"/>
                </a:solidFill>
                <a:latin typeface="Arial Unicode MS" pitchFamily="34" charset="-128"/>
                <a:ea typeface="Arial Unicode MS" pitchFamily="34" charset="-128"/>
                <a:cs typeface="Arial Unicode MS" pitchFamily="34" charset="-128"/>
              </a:rPr>
              <a:t>metalloporphyrin</a:t>
            </a:r>
            <a:r>
              <a:rPr lang="en-US" sz="2000" b="1">
                <a:solidFill>
                  <a:schemeClr val="bg1"/>
                </a:solidFill>
                <a:latin typeface="Arial Unicode MS" pitchFamily="34" charset="-128"/>
                <a:ea typeface="Arial Unicode MS" pitchFamily="34" charset="-128"/>
                <a:cs typeface="Arial Unicode MS" pitchFamily="34" charset="-128"/>
              </a:rPr>
              <a:t>- </a:t>
            </a:r>
            <a:r>
              <a:rPr lang="el-GR" sz="2000" b="1">
                <a:solidFill>
                  <a:schemeClr val="bg1"/>
                </a:solidFill>
                <a:latin typeface="Times New Roman" pitchFamily="18" charset="0"/>
                <a:ea typeface="Arial Unicode MS" pitchFamily="34" charset="-128"/>
                <a:cs typeface="Arial Unicode MS" pitchFamily="34" charset="-128"/>
              </a:rPr>
              <a:t>π</a:t>
            </a:r>
            <a:r>
              <a:rPr lang="en-US" sz="2000" b="1" baseline="-25000">
                <a:solidFill>
                  <a:schemeClr val="bg1"/>
                </a:solidFill>
                <a:latin typeface="Arial Unicode MS" pitchFamily="34" charset="-128"/>
                <a:ea typeface="Arial Unicode MS" pitchFamily="34" charset="-128"/>
                <a:cs typeface="Arial Unicode MS" pitchFamily="34" charset="-128"/>
              </a:rPr>
              <a:t>CNT  </a:t>
            </a:r>
            <a:r>
              <a:rPr lang="en-US" sz="2000" b="1">
                <a:solidFill>
                  <a:schemeClr val="bg1"/>
                </a:solidFill>
                <a:latin typeface="Arial Unicode MS" pitchFamily="34" charset="-128"/>
                <a:ea typeface="Arial Unicode MS" pitchFamily="34" charset="-128"/>
                <a:cs typeface="Arial Unicode MS" pitchFamily="34" charset="-128"/>
              </a:rPr>
              <a:t>delocalization.</a:t>
            </a:r>
          </a:p>
        </p:txBody>
      </p:sp>
      <p:sp>
        <p:nvSpPr>
          <p:cNvPr id="3" name="Rectangle 2"/>
          <p:cNvSpPr txBox="1">
            <a:spLocks noChangeArrowheads="1"/>
          </p:cNvSpPr>
          <p:nvPr/>
        </p:nvSpPr>
        <p:spPr>
          <a:xfrm>
            <a:off x="136525" y="350838"/>
            <a:ext cx="8915400" cy="868362"/>
          </a:xfrm>
          <a:prstGeom prst="rect">
            <a:avLst/>
          </a:prstGeom>
        </p:spPr>
        <p:txBody>
          <a:bodyPr/>
          <a:lstStyle/>
          <a:p>
            <a:pPr>
              <a:defRPr/>
            </a:pPr>
            <a:r>
              <a:rPr lang="en-US" sz="3600" b="1" u="sng" kern="0" dirty="0">
                <a:solidFill>
                  <a:srgbClr val="00FF00"/>
                </a:solidFill>
                <a:latin typeface="Century Schoolbook" pitchFamily="18" charset="0"/>
                <a:ea typeface="+mj-ea"/>
                <a:cs typeface="+mj-cs"/>
              </a:rPr>
              <a:t>Metalloporphyrins: Special Features</a:t>
            </a:r>
            <a:endParaRPr lang="en-US" sz="3600" u="sng" kern="0" dirty="0">
              <a:solidFill>
                <a:schemeClr val="tx2"/>
              </a:solidFill>
              <a:latin typeface="+mj-lt"/>
              <a:ea typeface="+mj-ea"/>
              <a:cs typeface="+mj-cs"/>
            </a:endParaRPr>
          </a:p>
        </p:txBody>
      </p:sp>
      <p:pic>
        <p:nvPicPr>
          <p:cNvPr id="50180" name="Picture 2"/>
          <p:cNvPicPr>
            <a:picLocks noChangeAspect="1" noChangeArrowheads="1"/>
          </p:cNvPicPr>
          <p:nvPr/>
        </p:nvPicPr>
        <p:blipFill>
          <a:blip r:embed="rId2" cstate="print"/>
          <a:srcRect/>
          <a:stretch>
            <a:fillRect/>
          </a:stretch>
        </p:blipFill>
        <p:spPr bwMode="auto">
          <a:xfrm>
            <a:off x="1828800" y="2659063"/>
            <a:ext cx="4724400" cy="3208337"/>
          </a:xfrm>
          <a:prstGeom prst="rect">
            <a:avLst/>
          </a:prstGeom>
          <a:noFill/>
          <a:ln w="9525">
            <a:noFill/>
            <a:miter lim="800000"/>
            <a:headEnd/>
            <a:tailEnd/>
          </a:ln>
        </p:spPr>
      </p:pic>
      <p:sp>
        <p:nvSpPr>
          <p:cNvPr id="50181" name="TextBox 4"/>
          <p:cNvSpPr txBox="1">
            <a:spLocks noChangeArrowheads="1"/>
          </p:cNvSpPr>
          <p:nvPr/>
        </p:nvSpPr>
        <p:spPr bwMode="auto">
          <a:xfrm>
            <a:off x="0" y="6172200"/>
            <a:ext cx="8915400" cy="338138"/>
          </a:xfrm>
          <a:prstGeom prst="rect">
            <a:avLst/>
          </a:prstGeom>
          <a:noFill/>
          <a:ln w="9525">
            <a:noFill/>
            <a:miter lim="800000"/>
            <a:headEnd/>
            <a:tailEnd/>
          </a:ln>
        </p:spPr>
        <p:txBody>
          <a:bodyPr>
            <a:spAutoFit/>
          </a:bodyPr>
          <a:lstStyle/>
          <a:p>
            <a:r>
              <a:rPr lang="en-US" sz="1600" i="1">
                <a:solidFill>
                  <a:schemeClr val="bg1"/>
                </a:solidFill>
                <a:latin typeface="Arial Unicode MS" pitchFamily="34" charset="-128"/>
                <a:ea typeface="Arial Unicode MS" pitchFamily="34" charset="-128"/>
                <a:cs typeface="Arial Unicode MS" pitchFamily="34" charset="-128"/>
              </a:rPr>
              <a:t>       [ Star et al; 2007, J. PHYS. CHEM. C, 111 ]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152400" y="2362200"/>
            <a:ext cx="4191000" cy="2554545"/>
          </a:xfrm>
          <a:prstGeom prst="rect">
            <a:avLst/>
          </a:prstGeom>
          <a:noFill/>
          <a:ln w="9525" algn="ctr">
            <a:noFill/>
            <a:miter lim="800000"/>
            <a:headEnd/>
            <a:tailEnd/>
          </a:ln>
        </p:spPr>
        <p:txBody>
          <a:bodyPr>
            <a:spAutoFit/>
          </a:bodyPr>
          <a:lstStyle/>
          <a:p>
            <a:pPr algn="just">
              <a:spcBef>
                <a:spcPct val="50000"/>
              </a:spcBef>
            </a:pPr>
            <a:r>
              <a:rPr lang="en-GB" altLang="zh-CN" sz="2000" dirty="0">
                <a:solidFill>
                  <a:schemeClr val="bg2"/>
                </a:solidFill>
                <a:latin typeface="Rockwell" pitchFamily="18" charset="0"/>
                <a:ea typeface="宋体" pitchFamily="2" charset="-122"/>
              </a:rPr>
              <a:t>A device, after exposure to a chemical/biological compound or mixture of chemical/biological compounds, alters one or more of its properties (e.g. mass, resistance, or capacitance) in a way that can be measured and quantified directly or indirectly.</a:t>
            </a:r>
            <a:endParaRPr lang="en-US" altLang="zh-CN" sz="2000" dirty="0">
              <a:solidFill>
                <a:schemeClr val="bg2"/>
              </a:solidFill>
              <a:latin typeface="Rockwell" pitchFamily="18" charset="0"/>
              <a:ea typeface="宋体" pitchFamily="2" charset="-122"/>
            </a:endParaRPr>
          </a:p>
        </p:txBody>
      </p:sp>
      <p:sp>
        <p:nvSpPr>
          <p:cNvPr id="76804" name="Text Box 6"/>
          <p:cNvSpPr txBox="1">
            <a:spLocks noChangeArrowheads="1"/>
          </p:cNvSpPr>
          <p:nvPr/>
        </p:nvSpPr>
        <p:spPr bwMode="auto">
          <a:xfrm>
            <a:off x="4114800" y="5715000"/>
            <a:ext cx="4876800" cy="400110"/>
          </a:xfrm>
          <a:prstGeom prst="rect">
            <a:avLst/>
          </a:prstGeom>
          <a:noFill/>
          <a:ln w="9525" algn="ctr">
            <a:noFill/>
            <a:miter lim="800000"/>
            <a:headEnd/>
            <a:tailEnd/>
          </a:ln>
        </p:spPr>
        <p:txBody>
          <a:bodyPr wrap="square">
            <a:spAutoFit/>
          </a:bodyPr>
          <a:lstStyle/>
          <a:p>
            <a:pPr algn="ctr">
              <a:spcBef>
                <a:spcPct val="50000"/>
              </a:spcBef>
            </a:pPr>
            <a:r>
              <a:rPr lang="en-US" altLang="zh-CN" sz="1600" b="1" dirty="0">
                <a:solidFill>
                  <a:srgbClr val="FFFF00"/>
                </a:solidFill>
                <a:latin typeface="Rockwell" pitchFamily="18" charset="0"/>
                <a:ea typeface="宋体" pitchFamily="2" charset="-122"/>
              </a:rPr>
              <a:t> </a:t>
            </a:r>
            <a:r>
              <a:rPr lang="en-US" altLang="zh-CN" sz="2000" b="1" dirty="0">
                <a:solidFill>
                  <a:srgbClr val="FFFF00"/>
                </a:solidFill>
                <a:latin typeface="Rockwell" pitchFamily="18" charset="0"/>
                <a:ea typeface="宋体" pitchFamily="2" charset="-122"/>
              </a:rPr>
              <a:t>An example of gas sensor </a:t>
            </a:r>
            <a:r>
              <a:rPr lang="en-US" altLang="zh-CN" sz="2000" b="1" dirty="0" smtClean="0">
                <a:solidFill>
                  <a:srgbClr val="FFFF00"/>
                </a:solidFill>
                <a:latin typeface="Rockwell" pitchFamily="18" charset="0"/>
                <a:ea typeface="宋体" pitchFamily="2" charset="-122"/>
              </a:rPr>
              <a:t>response</a:t>
            </a:r>
            <a:endParaRPr lang="en-US" altLang="zh-CN" sz="2000" b="1" dirty="0">
              <a:solidFill>
                <a:srgbClr val="FFFF00"/>
              </a:solidFill>
              <a:latin typeface="Rockwell" pitchFamily="18" charset="0"/>
              <a:ea typeface="宋体" pitchFamily="2" charset="-122"/>
            </a:endParaRPr>
          </a:p>
        </p:txBody>
      </p:sp>
      <p:pic>
        <p:nvPicPr>
          <p:cNvPr id="76805" name="Picture 7" descr="Snap2"/>
          <p:cNvPicPr>
            <a:picLocks noChangeAspect="1" noChangeArrowheads="1"/>
          </p:cNvPicPr>
          <p:nvPr/>
        </p:nvPicPr>
        <p:blipFill>
          <a:blip r:embed="rId3" cstate="print"/>
          <a:srcRect/>
          <a:stretch>
            <a:fillRect/>
          </a:stretch>
        </p:blipFill>
        <p:spPr bwMode="auto">
          <a:xfrm>
            <a:off x="4495800" y="1752600"/>
            <a:ext cx="4267200" cy="3771900"/>
          </a:xfrm>
          <a:prstGeom prst="rect">
            <a:avLst/>
          </a:prstGeom>
          <a:noFill/>
          <a:ln w="9525">
            <a:noFill/>
            <a:miter lim="800000"/>
            <a:headEnd/>
            <a:tailEnd/>
          </a:ln>
        </p:spPr>
      </p:pic>
      <p:sp>
        <p:nvSpPr>
          <p:cNvPr id="6" name="Rectangle 2"/>
          <p:cNvSpPr txBox="1">
            <a:spLocks noChangeArrowheads="1"/>
          </p:cNvSpPr>
          <p:nvPr/>
        </p:nvSpPr>
        <p:spPr>
          <a:xfrm>
            <a:off x="685800" y="152400"/>
            <a:ext cx="7772400" cy="1143000"/>
          </a:xfrm>
          <a:prstGeom prst="rect">
            <a:avLst/>
          </a:prstGeo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ln/>
                <a:solidFill>
                  <a:schemeClr val="accent3"/>
                </a:solidFill>
                <a:uLnTx/>
                <a:uFillTx/>
                <a:latin typeface="Rockwell" pitchFamily="18" charset="0"/>
                <a:ea typeface="+mj-ea"/>
                <a:cs typeface="+mj-cs"/>
              </a:rPr>
              <a:t>Ideal chemiresistive Sensor</a:t>
            </a:r>
          </a:p>
        </p:txBody>
      </p:sp>
      <p:grpSp>
        <p:nvGrpSpPr>
          <p:cNvPr id="2" name="Group 9"/>
          <p:cNvGrpSpPr/>
          <p:nvPr/>
        </p:nvGrpSpPr>
        <p:grpSpPr>
          <a:xfrm>
            <a:off x="0" y="23184"/>
            <a:ext cx="9126747" cy="868680"/>
            <a:chOff x="0" y="23184"/>
            <a:chExt cx="9126747" cy="868680"/>
          </a:xfrm>
        </p:grpSpPr>
        <p:pic>
          <p:nvPicPr>
            <p:cNvPr id="11" name="Picture 10"/>
            <p:cNvPicPr/>
            <p:nvPr/>
          </p:nvPicPr>
          <p:blipFill>
            <a:blip r:embed="rId4" cstate="print"/>
            <a:srcRect/>
            <a:stretch>
              <a:fillRect/>
            </a:stretch>
          </p:blipFill>
          <p:spPr bwMode="auto">
            <a:xfrm>
              <a:off x="8212347" y="23184"/>
              <a:ext cx="914400" cy="868680"/>
            </a:xfrm>
            <a:prstGeom prst="rect">
              <a:avLst/>
            </a:prstGeom>
            <a:ln>
              <a:noFill/>
            </a:ln>
            <a:effectLst>
              <a:softEdge rad="31750"/>
            </a:effectLst>
          </p:spPr>
        </p:pic>
        <p:cxnSp>
          <p:nvCxnSpPr>
            <p:cNvPr id="12" name="Straight Connector 11"/>
            <p:cNvCxnSpPr/>
            <p:nvPr/>
          </p:nvCxnSpPr>
          <p:spPr>
            <a:xfrm>
              <a:off x="0" y="838716"/>
              <a:ext cx="82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6525" y="76200"/>
            <a:ext cx="8915400" cy="1096963"/>
          </a:xfrm>
          <a:prstGeom prst="rect">
            <a:avLst/>
          </a:prstGeom>
        </p:spPr>
        <p:txBody>
          <a:bodyPr/>
          <a:lstStyle/>
          <a:p>
            <a:pPr algn="ctr">
              <a:defRPr/>
            </a:pPr>
            <a:r>
              <a:rPr lang="en-US" sz="3200" b="1" u="sng" kern="0" dirty="0">
                <a:solidFill>
                  <a:srgbClr val="00FF00"/>
                </a:solidFill>
                <a:latin typeface="Times New Roman" pitchFamily="18" charset="0"/>
                <a:ea typeface="+mj-ea"/>
                <a:cs typeface="Times New Roman" pitchFamily="18" charset="0"/>
              </a:rPr>
              <a:t>Interaction of  Gas Analyte and Hybrid Structure</a:t>
            </a:r>
            <a:endParaRPr lang="en-US" sz="3200" u="sng" kern="0" dirty="0">
              <a:solidFill>
                <a:schemeClr val="tx2"/>
              </a:solidFill>
              <a:latin typeface="Times New Roman" pitchFamily="18" charset="0"/>
              <a:ea typeface="+mj-ea"/>
              <a:cs typeface="Times New Roman" pitchFamily="18" charset="0"/>
            </a:endParaRPr>
          </a:p>
        </p:txBody>
      </p:sp>
      <p:sp>
        <p:nvSpPr>
          <p:cNvPr id="3" name="TextBox 2"/>
          <p:cNvSpPr txBox="1"/>
          <p:nvPr/>
        </p:nvSpPr>
        <p:spPr>
          <a:xfrm>
            <a:off x="228600" y="1143000"/>
            <a:ext cx="8686800" cy="5108575"/>
          </a:xfrm>
          <a:prstGeom prst="rect">
            <a:avLst/>
          </a:prstGeom>
          <a:noFill/>
        </p:spPr>
        <p:txBody>
          <a:bodyPr>
            <a:spAutoFit/>
          </a:bodyPr>
          <a:lstStyle/>
          <a:p>
            <a:pPr marL="346075" indent="-346075" algn="just">
              <a:buClr>
                <a:srgbClr val="FF0000"/>
              </a:buClr>
              <a:buFont typeface="Wingdings" pitchFamily="2" charset="2"/>
              <a:buChar char="q"/>
              <a:defRPr/>
            </a:pPr>
            <a:r>
              <a:rPr lang="en-US" b="1" dirty="0">
                <a:solidFill>
                  <a:srgbClr val="00FFFF"/>
                </a:solidFill>
                <a:latin typeface="Times New Roman" pitchFamily="18" charset="0"/>
                <a:ea typeface="Arial Unicode MS" pitchFamily="34" charset="-128"/>
                <a:cs typeface="Times New Roman" pitchFamily="18" charset="0"/>
              </a:rPr>
              <a:t>Metalloporphyrins are well known electron donors. They donate electrons to SWNTs in hybrid     configurations</a:t>
            </a:r>
            <a:r>
              <a:rPr lang="en-US" i="1" dirty="0">
                <a:solidFill>
                  <a:srgbClr val="00FFFF"/>
                </a:solidFill>
                <a:latin typeface="Arial Unicode MS" pitchFamily="34" charset="-128"/>
                <a:ea typeface="Arial Unicode MS" pitchFamily="34" charset="-128"/>
                <a:cs typeface="Arial Unicode MS" pitchFamily="34" charset="-128"/>
              </a:rPr>
              <a:t>.  </a:t>
            </a:r>
            <a:r>
              <a:rPr lang="en-US" i="1" dirty="0">
                <a:solidFill>
                  <a:schemeClr val="bg1"/>
                </a:solidFill>
                <a:latin typeface="Arial Unicode MS" pitchFamily="34" charset="-128"/>
                <a:ea typeface="Arial Unicode MS" pitchFamily="34" charset="-128"/>
                <a:cs typeface="Arial Unicode MS" pitchFamily="34" charset="-128"/>
              </a:rPr>
              <a:t>[Star et al; 2007, J. PHYS. CHEM. C, 111 ]</a:t>
            </a:r>
          </a:p>
          <a:p>
            <a:pPr marL="346075" indent="-346075" algn="just">
              <a:buClr>
                <a:srgbClr val="FF0000"/>
              </a:buClr>
              <a:buFont typeface="Wingdings" pitchFamily="2" charset="2"/>
              <a:buChar char="q"/>
              <a:defRPr/>
            </a:pPr>
            <a:endParaRPr lang="en-US" dirty="0">
              <a:solidFill>
                <a:srgbClr val="00FFFF"/>
              </a:solidFill>
              <a:latin typeface="Arial Unicode MS" pitchFamily="34" charset="-128"/>
              <a:ea typeface="Arial Unicode MS" pitchFamily="34" charset="-128"/>
              <a:cs typeface="Arial Unicode MS" pitchFamily="34" charset="-128"/>
            </a:endParaRPr>
          </a:p>
          <a:p>
            <a:pPr marL="346075" indent="-346075" algn="just">
              <a:buClr>
                <a:srgbClr val="FF0000"/>
              </a:buClr>
              <a:buFont typeface="Wingdings" pitchFamily="2" charset="2"/>
              <a:buChar char="q"/>
              <a:defRPr/>
            </a:pPr>
            <a:r>
              <a:rPr lang="en-US" b="1" dirty="0">
                <a:solidFill>
                  <a:srgbClr val="00FFFF"/>
                </a:solidFill>
                <a:latin typeface="Times New Roman" pitchFamily="18" charset="0"/>
                <a:ea typeface="Arial Unicode MS" pitchFamily="34" charset="-128"/>
                <a:cs typeface="Times New Roman" pitchFamily="18" charset="0"/>
              </a:rPr>
              <a:t>On interaction with the synthesized hybrid structure, the analyte acts as the axial     ligands to the central metal ion and transferring of electrons in between central metal ion and / or peripheral rings takes place in accordance to the oxidizing / reducing nature of the gas.</a:t>
            </a:r>
          </a:p>
          <a:p>
            <a:pPr marL="346075" indent="-346075" algn="just">
              <a:buClr>
                <a:srgbClr val="FF0000"/>
              </a:buClr>
              <a:buFont typeface="Wingdings" pitchFamily="2" charset="2"/>
              <a:buChar char="q"/>
              <a:defRPr/>
            </a:pPr>
            <a:endParaRPr lang="en-US" b="1" dirty="0">
              <a:solidFill>
                <a:srgbClr val="00FFFF"/>
              </a:solidFill>
              <a:latin typeface="Times New Roman" pitchFamily="18" charset="0"/>
              <a:ea typeface="Arial Unicode MS" pitchFamily="34" charset="-128"/>
              <a:cs typeface="Times New Roman" pitchFamily="18" charset="0"/>
            </a:endParaRPr>
          </a:p>
          <a:p>
            <a:pPr marL="346075" indent="-346075" algn="just">
              <a:buClr>
                <a:srgbClr val="FF0000"/>
              </a:buClr>
              <a:buFont typeface="Wingdings" pitchFamily="2" charset="2"/>
              <a:buChar char="q"/>
              <a:defRPr/>
            </a:pPr>
            <a:r>
              <a:rPr lang="en-US" b="1" dirty="0">
                <a:solidFill>
                  <a:srgbClr val="00FFFF"/>
                </a:solidFill>
                <a:latin typeface="Times New Roman" pitchFamily="18" charset="0"/>
                <a:ea typeface="Arial Unicode MS" pitchFamily="34" charset="-128"/>
                <a:cs typeface="Times New Roman" pitchFamily="18" charset="0"/>
              </a:rPr>
              <a:t>This ultimately enhances / reduces the overall electron donating effect of     metalloporphyrins and leads to a device characteristics that is consistence with    inclusion / removal of electrons from the metalloporphyrin membrane.</a:t>
            </a:r>
            <a:r>
              <a:rPr lang="en-US" dirty="0">
                <a:solidFill>
                  <a:srgbClr val="00FFFF"/>
                </a:solidFill>
                <a:latin typeface="Arial Unicode MS" pitchFamily="34" charset="-128"/>
                <a:ea typeface="Arial Unicode MS" pitchFamily="34" charset="-128"/>
                <a:cs typeface="Arial Unicode MS" pitchFamily="34" charset="-128"/>
              </a:rPr>
              <a:t>  </a:t>
            </a:r>
            <a:r>
              <a:rPr lang="en-US" i="1" dirty="0">
                <a:solidFill>
                  <a:schemeClr val="bg1"/>
                </a:solidFill>
                <a:latin typeface="Arial Unicode MS" pitchFamily="34" charset="-128"/>
                <a:ea typeface="Arial Unicode MS" pitchFamily="34" charset="-128"/>
                <a:cs typeface="Arial Unicode MS" pitchFamily="34" charset="-128"/>
              </a:rPr>
              <a:t>[ </a:t>
            </a:r>
            <a:r>
              <a:rPr lang="en-US" i="1" dirty="0" err="1">
                <a:solidFill>
                  <a:schemeClr val="bg1"/>
                </a:solidFill>
                <a:latin typeface="Arial Unicode MS" pitchFamily="34" charset="-128"/>
                <a:ea typeface="Arial Unicode MS" pitchFamily="34" charset="-128"/>
                <a:cs typeface="Arial Unicode MS" pitchFamily="34" charset="-128"/>
              </a:rPr>
              <a:t>Gruner</a:t>
            </a:r>
            <a:r>
              <a:rPr lang="en-US" i="1" dirty="0">
                <a:solidFill>
                  <a:schemeClr val="bg1"/>
                </a:solidFill>
                <a:latin typeface="Arial Unicode MS" pitchFamily="34" charset="-128"/>
                <a:ea typeface="Arial Unicode MS" pitchFamily="34" charset="-128"/>
                <a:cs typeface="Arial Unicode MS" pitchFamily="34" charset="-128"/>
              </a:rPr>
              <a:t> et al; 204, ADV. MATER., 16]  </a:t>
            </a:r>
          </a:p>
          <a:p>
            <a:pPr marL="346075" indent="-346075" algn="just">
              <a:buClr>
                <a:srgbClr val="FF0000"/>
              </a:buClr>
              <a:buFont typeface="Wingdings" pitchFamily="2" charset="2"/>
              <a:buChar char="q"/>
              <a:defRPr/>
            </a:pPr>
            <a:endParaRPr lang="en-US" dirty="0">
              <a:solidFill>
                <a:schemeClr val="bg1"/>
              </a:solidFill>
              <a:latin typeface="Arial Unicode MS" pitchFamily="34" charset="-128"/>
              <a:ea typeface="Arial Unicode MS" pitchFamily="34" charset="-128"/>
              <a:cs typeface="Arial Unicode MS" pitchFamily="34" charset="-128"/>
            </a:endParaRPr>
          </a:p>
          <a:p>
            <a:pPr marL="346075" indent="-346075" algn="just">
              <a:buClr>
                <a:srgbClr val="FF0000"/>
              </a:buClr>
              <a:buFont typeface="Wingdings" pitchFamily="2" charset="2"/>
              <a:buChar char="q"/>
              <a:defRPr/>
            </a:pPr>
            <a:r>
              <a:rPr lang="en-US" b="1" dirty="0">
                <a:solidFill>
                  <a:srgbClr val="00FFFF"/>
                </a:solidFill>
                <a:latin typeface="Times New Roman" pitchFamily="18" charset="0"/>
                <a:ea typeface="Arial Unicode MS" pitchFamily="34" charset="-128"/>
                <a:cs typeface="Times New Roman" pitchFamily="18" charset="0"/>
              </a:rPr>
              <a:t>In addition to above upon physical adsorption of the analyte at the metalloporphyrin site causes geometric deformations in the porphyrin layer  leading to possible scattering sites in SWNT, thereby  causing change in overall conductance of the device. </a:t>
            </a:r>
          </a:p>
          <a:p>
            <a:pPr>
              <a:defRPr/>
            </a:pPr>
            <a:endParaRPr lang="en-US" sz="2000"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33400" y="990600"/>
          <a:ext cx="8153400" cy="5638801"/>
        </p:xfrm>
        <a:graphic>
          <a:graphicData uri="http://schemas.openxmlformats.org/drawingml/2006/table">
            <a:tbl>
              <a:tblPr/>
              <a:tblGrid>
                <a:gridCol w="4076700"/>
                <a:gridCol w="4076700"/>
              </a:tblGrid>
              <a:tr h="433755">
                <a:tc>
                  <a:txBody>
                    <a:bodyPr/>
                    <a:lstStyle/>
                    <a:p>
                      <a:pPr marL="0" marR="0" algn="ctr">
                        <a:spcBef>
                          <a:spcPts val="0"/>
                        </a:spcBef>
                        <a:spcAft>
                          <a:spcPts val="0"/>
                        </a:spcAft>
                      </a:pPr>
                      <a:r>
                        <a:rPr lang="en-US" sz="2000" b="1" dirty="0">
                          <a:solidFill>
                            <a:srgbClr val="FFFF00"/>
                          </a:solidFill>
                          <a:latin typeface="Arial Unicode MS" pitchFamily="34" charset="-128"/>
                          <a:ea typeface="Arial Unicode MS" pitchFamily="34" charset="-128"/>
                          <a:cs typeface="Arial Unicode MS" pitchFamily="34" charset="-128"/>
                        </a:rPr>
                        <a:t>Name of the Porphyrins </a:t>
                      </a:r>
                      <a:endParaRPr lang="en-US" sz="2000" dirty="0">
                        <a:solidFill>
                          <a:srgbClr val="FFFF00"/>
                        </a:solidFill>
                        <a:latin typeface="Arial Unicode MS" pitchFamily="34" charset="-128"/>
                        <a:ea typeface="Arial Unicode MS" pitchFamily="34" charset="-128"/>
                        <a:cs typeface="Arial Unicode MS" pitchFamily="34" charset="-128"/>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FF00"/>
                          </a:solidFill>
                          <a:latin typeface="Arial Unicode MS" pitchFamily="34" charset="-128"/>
                          <a:ea typeface="Arial Unicode MS" pitchFamily="34" charset="-128"/>
                          <a:cs typeface="Arial Unicode MS" pitchFamily="34" charset="-128"/>
                        </a:rPr>
                        <a:t>Probable Analyte </a:t>
                      </a:r>
                      <a:endParaRPr lang="en-US" sz="2000" dirty="0">
                        <a:solidFill>
                          <a:srgbClr val="FFFF00"/>
                        </a:solidFill>
                        <a:latin typeface="Arial Unicode MS" pitchFamily="34" charset="-128"/>
                        <a:ea typeface="Arial Unicode MS" pitchFamily="34" charset="-128"/>
                        <a:cs typeface="Arial Unicode MS" pitchFamily="34" charset="-128"/>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743578">
                <a:tc>
                  <a:txBody>
                    <a:bodyPr/>
                    <a:lstStyle/>
                    <a:p>
                      <a:pPr marL="0" marR="0">
                        <a:spcBef>
                          <a:spcPts val="0"/>
                        </a:spcBef>
                        <a:spcAft>
                          <a:spcPts val="0"/>
                        </a:spcAft>
                      </a:pPr>
                      <a:r>
                        <a:rPr lang="en-US" sz="1800" b="1" dirty="0">
                          <a:solidFill>
                            <a:srgbClr val="00FFFF"/>
                          </a:solidFill>
                          <a:latin typeface="Times New Roman" pitchFamily="18" charset="0"/>
                          <a:ea typeface="Arial Unicode MS" pitchFamily="34" charset="-128"/>
                          <a:cs typeface="Times New Roman" pitchFamily="18" charset="0"/>
                        </a:rPr>
                        <a:t>M –OEP ( </a:t>
                      </a:r>
                      <a:r>
                        <a:rPr lang="en-US" sz="1800" b="1" dirty="0" err="1">
                          <a:solidFill>
                            <a:srgbClr val="00FFFF"/>
                          </a:solidFill>
                          <a:latin typeface="Times New Roman" pitchFamily="18" charset="0"/>
                          <a:ea typeface="Arial Unicode MS" pitchFamily="34" charset="-128"/>
                          <a:cs typeface="Times New Roman" pitchFamily="18" charset="0"/>
                        </a:rPr>
                        <a:t>Metallo</a:t>
                      </a:r>
                      <a:r>
                        <a:rPr lang="en-US" sz="1800" b="1" dirty="0">
                          <a:solidFill>
                            <a:srgbClr val="00FFFF"/>
                          </a:solidFill>
                          <a:latin typeface="Times New Roman" pitchFamily="18" charset="0"/>
                          <a:ea typeface="Arial Unicode MS" pitchFamily="34" charset="-128"/>
                          <a:cs typeface="Times New Roman" pitchFamily="18" charset="0"/>
                        </a:rPr>
                        <a:t>- Octaethyl Porphyrins) </a:t>
                      </a:r>
                      <a:r>
                        <a:rPr lang="en-US" sz="1800" b="1" dirty="0" err="1">
                          <a:solidFill>
                            <a:srgbClr val="00FFFF"/>
                          </a:solidFill>
                          <a:latin typeface="Times New Roman" pitchFamily="18" charset="0"/>
                          <a:ea typeface="Arial Unicode MS" pitchFamily="34" charset="-128"/>
                          <a:cs typeface="Times New Roman" pitchFamily="18" charset="0"/>
                        </a:rPr>
                        <a:t>e.g</a:t>
                      </a:r>
                      <a:r>
                        <a:rPr lang="en-US" sz="1800" b="1" dirty="0">
                          <a:solidFill>
                            <a:srgbClr val="00FFFF"/>
                          </a:solidFill>
                          <a:latin typeface="Times New Roman" pitchFamily="18" charset="0"/>
                          <a:ea typeface="Arial Unicode MS" pitchFamily="34" charset="-128"/>
                          <a:cs typeface="Times New Roman" pitchFamily="18" charset="0"/>
                        </a:rPr>
                        <a:t> </a:t>
                      </a:r>
                      <a:r>
                        <a:rPr lang="en-US" sz="1800" b="1" dirty="0" err="1">
                          <a:solidFill>
                            <a:srgbClr val="00FFFF"/>
                          </a:solidFill>
                          <a:latin typeface="Times New Roman" pitchFamily="18" charset="0"/>
                          <a:ea typeface="Arial Unicode MS" pitchFamily="34" charset="-128"/>
                          <a:cs typeface="Times New Roman" pitchFamily="18" charset="0"/>
                        </a:rPr>
                        <a:t>Ru</a:t>
                      </a:r>
                      <a:r>
                        <a:rPr lang="en-US" sz="1800" b="1" dirty="0">
                          <a:solidFill>
                            <a:srgbClr val="00FFFF"/>
                          </a:solidFill>
                          <a:latin typeface="Times New Roman" pitchFamily="18" charset="0"/>
                          <a:ea typeface="Arial Unicode MS" pitchFamily="34" charset="-128"/>
                          <a:cs typeface="Times New Roman" pitchFamily="18" charset="0"/>
                        </a:rPr>
                        <a:t>, </a:t>
                      </a:r>
                      <a:r>
                        <a:rPr lang="en-US" sz="1800" b="1" dirty="0" err="1">
                          <a:solidFill>
                            <a:srgbClr val="00FFFF"/>
                          </a:solidFill>
                          <a:latin typeface="Times New Roman" pitchFamily="18" charset="0"/>
                          <a:ea typeface="Arial Unicode MS" pitchFamily="34" charset="-128"/>
                          <a:cs typeface="Times New Roman" pitchFamily="18" charset="0"/>
                        </a:rPr>
                        <a:t>Mn</a:t>
                      </a:r>
                      <a:r>
                        <a:rPr lang="en-US" sz="1800" b="1" dirty="0">
                          <a:solidFill>
                            <a:srgbClr val="00FFFF"/>
                          </a:solidFill>
                          <a:latin typeface="Times New Roman" pitchFamily="18" charset="0"/>
                          <a:ea typeface="Arial Unicode MS" pitchFamily="34" charset="-128"/>
                          <a:cs typeface="Times New Roman" pitchFamily="18" charset="0"/>
                        </a:rPr>
                        <a:t>, Fe, Zn  etc</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00FFFF"/>
                          </a:solidFill>
                          <a:latin typeface="Times New Roman" pitchFamily="18" charset="0"/>
                          <a:ea typeface="Arial Unicode MS" pitchFamily="34" charset="-128"/>
                          <a:cs typeface="Times New Roman" pitchFamily="18" charset="0"/>
                        </a:rPr>
                        <a:t>Acetone, Ethanol, Methanol, </a:t>
                      </a:r>
                      <a:r>
                        <a:rPr lang="en-US" sz="1800" b="1" dirty="0" err="1">
                          <a:solidFill>
                            <a:srgbClr val="00FFFF"/>
                          </a:solidFill>
                          <a:latin typeface="Times New Roman" pitchFamily="18" charset="0"/>
                          <a:ea typeface="Arial Unicode MS" pitchFamily="34" charset="-128"/>
                          <a:cs typeface="Times New Roman" pitchFamily="18" charset="0"/>
                        </a:rPr>
                        <a:t>Propanol</a:t>
                      </a:r>
                      <a:r>
                        <a:rPr lang="en-US" sz="1800" b="1" dirty="0">
                          <a:solidFill>
                            <a:srgbClr val="00FFFF"/>
                          </a:solidFill>
                          <a:latin typeface="Times New Roman" pitchFamily="18" charset="0"/>
                          <a:ea typeface="Arial Unicode MS" pitchFamily="34" charset="-128"/>
                          <a:cs typeface="Times New Roman" pitchFamily="18" charset="0"/>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1115367">
                <a:tc>
                  <a:txBody>
                    <a:bodyPr/>
                    <a:lstStyle/>
                    <a:p>
                      <a:pPr marL="0" marR="0">
                        <a:spcBef>
                          <a:spcPts val="0"/>
                        </a:spcBef>
                        <a:spcAft>
                          <a:spcPts val="0"/>
                        </a:spcAft>
                      </a:pPr>
                      <a:r>
                        <a:rPr lang="en-US" sz="1800" b="1" dirty="0">
                          <a:solidFill>
                            <a:srgbClr val="00FFFF"/>
                          </a:solidFill>
                          <a:latin typeface="Times New Roman" pitchFamily="18" charset="0"/>
                          <a:ea typeface="Arial Unicode MS" pitchFamily="34" charset="-128"/>
                          <a:cs typeface="Times New Roman" pitchFamily="18" charset="0"/>
                        </a:rPr>
                        <a:t>M – TPP ( </a:t>
                      </a:r>
                      <a:r>
                        <a:rPr lang="en-US" sz="1800" b="1" dirty="0" err="1">
                          <a:solidFill>
                            <a:srgbClr val="00FFFF"/>
                          </a:solidFill>
                          <a:latin typeface="Times New Roman" pitchFamily="18" charset="0"/>
                          <a:ea typeface="Arial Unicode MS" pitchFamily="34" charset="-128"/>
                          <a:cs typeface="Times New Roman" pitchFamily="18" charset="0"/>
                        </a:rPr>
                        <a:t>Metallo</a:t>
                      </a:r>
                      <a:r>
                        <a:rPr lang="en-US" sz="1800" b="1" dirty="0">
                          <a:solidFill>
                            <a:srgbClr val="00FFFF"/>
                          </a:solidFill>
                          <a:latin typeface="Times New Roman" pitchFamily="18" charset="0"/>
                          <a:ea typeface="Arial Unicode MS" pitchFamily="34" charset="-128"/>
                          <a:cs typeface="Times New Roman" pitchFamily="18" charset="0"/>
                        </a:rPr>
                        <a:t> – </a:t>
                      </a:r>
                      <a:r>
                        <a:rPr lang="en-US" sz="1800" b="1" dirty="0" err="1">
                          <a:solidFill>
                            <a:srgbClr val="00FFFF"/>
                          </a:solidFill>
                          <a:latin typeface="Times New Roman" pitchFamily="18" charset="0"/>
                          <a:ea typeface="Arial Unicode MS" pitchFamily="34" charset="-128"/>
                          <a:cs typeface="Times New Roman" pitchFamily="18" charset="0"/>
                        </a:rPr>
                        <a:t>Tetraphenylporphyrins</a:t>
                      </a:r>
                      <a:r>
                        <a:rPr lang="en-US" sz="1800" b="1" dirty="0">
                          <a:solidFill>
                            <a:srgbClr val="00FFFF"/>
                          </a:solidFill>
                          <a:latin typeface="Times New Roman" pitchFamily="18" charset="0"/>
                          <a:ea typeface="Arial Unicode MS" pitchFamily="34" charset="-128"/>
                          <a:cs typeface="Times New Roman" pitchFamily="18" charset="0"/>
                        </a:rPr>
                        <a:t> ) </a:t>
                      </a:r>
                      <a:r>
                        <a:rPr lang="en-US" sz="1800" b="1" dirty="0" err="1">
                          <a:solidFill>
                            <a:srgbClr val="00FFFF"/>
                          </a:solidFill>
                          <a:latin typeface="Times New Roman" pitchFamily="18" charset="0"/>
                          <a:ea typeface="Arial Unicode MS" pitchFamily="34" charset="-128"/>
                          <a:cs typeface="Times New Roman" pitchFamily="18" charset="0"/>
                        </a:rPr>
                        <a:t>e.g</a:t>
                      </a:r>
                      <a:r>
                        <a:rPr lang="en-US" sz="1800" b="1" dirty="0">
                          <a:solidFill>
                            <a:srgbClr val="00FFFF"/>
                          </a:solidFill>
                          <a:latin typeface="Times New Roman" pitchFamily="18" charset="0"/>
                          <a:ea typeface="Arial Unicode MS" pitchFamily="34" charset="-128"/>
                          <a:cs typeface="Times New Roman" pitchFamily="18" charset="0"/>
                        </a:rPr>
                        <a:t> </a:t>
                      </a:r>
                      <a:r>
                        <a:rPr lang="en-US" sz="1800" b="1" dirty="0" err="1">
                          <a:solidFill>
                            <a:srgbClr val="00FFFF"/>
                          </a:solidFill>
                          <a:latin typeface="Times New Roman" pitchFamily="18" charset="0"/>
                          <a:ea typeface="Arial Unicode MS" pitchFamily="34" charset="-128"/>
                          <a:cs typeface="Times New Roman" pitchFamily="18" charset="0"/>
                        </a:rPr>
                        <a:t>Rh</a:t>
                      </a:r>
                      <a:r>
                        <a:rPr lang="en-US" sz="1800" b="1" dirty="0">
                          <a:solidFill>
                            <a:srgbClr val="00FFFF"/>
                          </a:solidFill>
                          <a:latin typeface="Times New Roman" pitchFamily="18" charset="0"/>
                          <a:ea typeface="Arial Unicode MS" pitchFamily="34" charset="-128"/>
                          <a:cs typeface="Times New Roman" pitchFamily="18" charset="0"/>
                        </a:rPr>
                        <a:t> TPP, Co TPP, </a:t>
                      </a:r>
                      <a:r>
                        <a:rPr lang="en-US" sz="1800" b="1" dirty="0" err="1">
                          <a:solidFill>
                            <a:srgbClr val="00FFFF"/>
                          </a:solidFill>
                          <a:latin typeface="Times New Roman" pitchFamily="18" charset="0"/>
                          <a:ea typeface="Arial Unicode MS" pitchFamily="34" charset="-128"/>
                          <a:cs typeface="Times New Roman" pitchFamily="18" charset="0"/>
                        </a:rPr>
                        <a:t>Mn</a:t>
                      </a:r>
                      <a:r>
                        <a:rPr lang="en-US" sz="1800" b="1" dirty="0">
                          <a:solidFill>
                            <a:srgbClr val="00FFFF"/>
                          </a:solidFill>
                          <a:latin typeface="Times New Roman" pitchFamily="18" charset="0"/>
                          <a:ea typeface="Arial Unicode MS" pitchFamily="34" charset="-128"/>
                          <a:cs typeface="Times New Roman" pitchFamily="18" charset="0"/>
                        </a:rPr>
                        <a:t> TPP,  Zn TPP</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00FFFF"/>
                          </a:solidFill>
                          <a:latin typeface="Times New Roman" pitchFamily="18" charset="0"/>
                          <a:ea typeface="Arial Unicode MS" pitchFamily="34" charset="-128"/>
                          <a:cs typeface="Times New Roman" pitchFamily="18" charset="0"/>
                        </a:rPr>
                        <a:t>Ethanol, Methanol, </a:t>
                      </a:r>
                      <a:r>
                        <a:rPr lang="en-US" sz="1800" b="1" dirty="0" err="1">
                          <a:solidFill>
                            <a:srgbClr val="00FFFF"/>
                          </a:solidFill>
                          <a:latin typeface="Times New Roman" pitchFamily="18" charset="0"/>
                          <a:ea typeface="Arial Unicode MS" pitchFamily="34" charset="-128"/>
                          <a:cs typeface="Times New Roman" pitchFamily="18" charset="0"/>
                        </a:rPr>
                        <a:t>Triethylamine</a:t>
                      </a:r>
                      <a:r>
                        <a:rPr lang="en-US" sz="1800" b="1" dirty="0">
                          <a:solidFill>
                            <a:srgbClr val="00FFFF"/>
                          </a:solidFill>
                          <a:latin typeface="Times New Roman" pitchFamily="18" charset="0"/>
                          <a:ea typeface="Arial Unicode MS" pitchFamily="34" charset="-128"/>
                          <a:cs typeface="Times New Roman" pitchFamily="18" charset="0"/>
                        </a:rPr>
                        <a:t>, </a:t>
                      </a:r>
                      <a:r>
                        <a:rPr lang="en-US" sz="1800" b="1" dirty="0" err="1">
                          <a:solidFill>
                            <a:srgbClr val="00FFFF"/>
                          </a:solidFill>
                          <a:latin typeface="Times New Roman" pitchFamily="18" charset="0"/>
                          <a:ea typeface="Arial Unicode MS" pitchFamily="34" charset="-128"/>
                          <a:cs typeface="Times New Roman" pitchFamily="18" charset="0"/>
                        </a:rPr>
                        <a:t>Ethylenediamine</a:t>
                      </a:r>
                      <a:r>
                        <a:rPr lang="en-US" sz="1800" b="1" dirty="0">
                          <a:solidFill>
                            <a:srgbClr val="00FFFF"/>
                          </a:solidFill>
                          <a:latin typeface="Times New Roman" pitchFamily="18" charset="0"/>
                          <a:ea typeface="Arial Unicode MS" pitchFamily="34" charset="-128"/>
                          <a:cs typeface="Times New Roman" pitchFamily="18" charset="0"/>
                        </a:rPr>
                        <a:t>, </a:t>
                      </a:r>
                      <a:r>
                        <a:rPr lang="en-US" sz="1800" b="1" dirty="0" err="1">
                          <a:solidFill>
                            <a:srgbClr val="00FFFF"/>
                          </a:solidFill>
                          <a:latin typeface="Times New Roman" pitchFamily="18" charset="0"/>
                          <a:ea typeface="Arial Unicode MS" pitchFamily="34" charset="-128"/>
                          <a:cs typeface="Times New Roman" pitchFamily="18" charset="0"/>
                        </a:rPr>
                        <a:t>Propanol</a:t>
                      </a:r>
                      <a:r>
                        <a:rPr lang="en-US" sz="1800" b="1" dirty="0">
                          <a:solidFill>
                            <a:srgbClr val="00FFFF"/>
                          </a:solidFill>
                          <a:latin typeface="Times New Roman" pitchFamily="18" charset="0"/>
                          <a:ea typeface="Arial Unicode MS" pitchFamily="34" charset="-128"/>
                          <a:cs typeface="Times New Roman" pitchFamily="18" charset="0"/>
                        </a:rPr>
                        <a:t>, Acetic acid, Hexane,  4- aminophenol</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1115367">
                <a:tc>
                  <a:txBody>
                    <a:bodyPr/>
                    <a:lstStyle/>
                    <a:p>
                      <a:pPr marL="0" marR="0">
                        <a:spcBef>
                          <a:spcPts val="0"/>
                        </a:spcBef>
                        <a:spcAft>
                          <a:spcPts val="0"/>
                        </a:spcAft>
                      </a:pPr>
                      <a:r>
                        <a:rPr lang="en-US" sz="1800" b="1" dirty="0">
                          <a:solidFill>
                            <a:srgbClr val="00FFFF"/>
                          </a:solidFill>
                          <a:latin typeface="Times New Roman" pitchFamily="18" charset="0"/>
                          <a:ea typeface="Arial Unicode MS" pitchFamily="34" charset="-128"/>
                          <a:cs typeface="Times New Roman" pitchFamily="18" charset="0"/>
                        </a:rPr>
                        <a:t>M-TMHPP ( </a:t>
                      </a:r>
                      <a:r>
                        <a:rPr lang="en-US" sz="1800" b="1" dirty="0" err="1">
                          <a:solidFill>
                            <a:srgbClr val="00FFFF"/>
                          </a:solidFill>
                          <a:latin typeface="Times New Roman" pitchFamily="18" charset="0"/>
                          <a:ea typeface="Arial Unicode MS" pitchFamily="34" charset="-128"/>
                          <a:cs typeface="Times New Roman" pitchFamily="18" charset="0"/>
                        </a:rPr>
                        <a:t>Metallo</a:t>
                      </a:r>
                      <a:r>
                        <a:rPr lang="en-US" sz="1800" b="1" dirty="0">
                          <a:solidFill>
                            <a:srgbClr val="00FFFF"/>
                          </a:solidFill>
                          <a:latin typeface="Times New Roman" pitchFamily="18" charset="0"/>
                          <a:ea typeface="Arial Unicode MS" pitchFamily="34" charset="-128"/>
                          <a:cs typeface="Times New Roman" pitchFamily="18" charset="0"/>
                        </a:rPr>
                        <a:t>- Tetra  </a:t>
                      </a:r>
                      <a:r>
                        <a:rPr lang="en-US" sz="1800" b="1" dirty="0" err="1">
                          <a:solidFill>
                            <a:srgbClr val="00FFFF"/>
                          </a:solidFill>
                          <a:latin typeface="Times New Roman" pitchFamily="18" charset="0"/>
                          <a:ea typeface="Arial Unicode MS" pitchFamily="34" charset="-128"/>
                          <a:cs typeface="Times New Roman" pitchFamily="18" charset="0"/>
                        </a:rPr>
                        <a:t>Methoxy-Hydroxyphenyl</a:t>
                      </a:r>
                      <a:r>
                        <a:rPr lang="en-US" sz="1800" b="1" dirty="0">
                          <a:solidFill>
                            <a:srgbClr val="00FFFF"/>
                          </a:solidFill>
                          <a:latin typeface="Times New Roman" pitchFamily="18" charset="0"/>
                          <a:ea typeface="Arial Unicode MS" pitchFamily="34" charset="-128"/>
                          <a:cs typeface="Times New Roman" pitchFamily="18" charset="0"/>
                        </a:rPr>
                        <a:t> Porphyrins) </a:t>
                      </a:r>
                      <a:r>
                        <a:rPr lang="en-US" sz="1800" b="1" dirty="0" err="1">
                          <a:solidFill>
                            <a:srgbClr val="00FFFF"/>
                          </a:solidFill>
                          <a:latin typeface="Times New Roman" pitchFamily="18" charset="0"/>
                          <a:ea typeface="Arial Unicode MS" pitchFamily="34" charset="-128"/>
                          <a:cs typeface="Times New Roman" pitchFamily="18" charset="0"/>
                        </a:rPr>
                        <a:t>e.g</a:t>
                      </a:r>
                      <a:r>
                        <a:rPr lang="en-US" sz="1800" b="1" dirty="0">
                          <a:solidFill>
                            <a:srgbClr val="00FFFF"/>
                          </a:solidFill>
                          <a:latin typeface="Times New Roman" pitchFamily="18" charset="0"/>
                          <a:ea typeface="Arial Unicode MS" pitchFamily="34" charset="-128"/>
                          <a:cs typeface="Times New Roman" pitchFamily="18" charset="0"/>
                        </a:rPr>
                        <a:t> </a:t>
                      </a:r>
                      <a:r>
                        <a:rPr lang="en-US" sz="1800" b="1" dirty="0" err="1">
                          <a:solidFill>
                            <a:srgbClr val="00FFFF"/>
                          </a:solidFill>
                          <a:latin typeface="Times New Roman" pitchFamily="18" charset="0"/>
                          <a:ea typeface="Arial Unicode MS" pitchFamily="34" charset="-128"/>
                          <a:cs typeface="Times New Roman" pitchFamily="18" charset="0"/>
                        </a:rPr>
                        <a:t>Mn</a:t>
                      </a:r>
                      <a:r>
                        <a:rPr lang="en-US" sz="1800" b="1" dirty="0">
                          <a:solidFill>
                            <a:srgbClr val="00FFFF"/>
                          </a:solidFill>
                          <a:latin typeface="Times New Roman" pitchFamily="18" charset="0"/>
                          <a:ea typeface="Arial Unicode MS" pitchFamily="34" charset="-128"/>
                          <a:cs typeface="Times New Roman" pitchFamily="18" charset="0"/>
                        </a:rPr>
                        <a:t>, Fe, Co, Ni etc</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00FFFF"/>
                          </a:solidFill>
                          <a:latin typeface="Times New Roman" pitchFamily="18" charset="0"/>
                          <a:ea typeface="Arial Unicode MS" pitchFamily="34" charset="-128"/>
                          <a:cs typeface="Times New Roman" pitchFamily="18" charset="0"/>
                        </a:rPr>
                        <a:t>Ethanol, Methanol, Isobutyl Alcohol, Acetic acid, Ammonia, Ethanol</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1115367">
                <a:tc>
                  <a:txBody>
                    <a:bodyPr/>
                    <a:lstStyle/>
                    <a:p>
                      <a:pPr marL="0" marR="0">
                        <a:spcBef>
                          <a:spcPts val="0"/>
                        </a:spcBef>
                        <a:spcAft>
                          <a:spcPts val="0"/>
                        </a:spcAft>
                      </a:pPr>
                      <a:r>
                        <a:rPr lang="en-US" sz="1800" b="1" dirty="0">
                          <a:solidFill>
                            <a:srgbClr val="00FFFF"/>
                          </a:solidFill>
                          <a:latin typeface="Times New Roman" pitchFamily="18" charset="0"/>
                          <a:ea typeface="Arial Unicode MS" pitchFamily="34" charset="-128"/>
                          <a:cs typeface="Times New Roman" pitchFamily="18" charset="0"/>
                        </a:rPr>
                        <a:t>M- TBPP ( </a:t>
                      </a:r>
                      <a:r>
                        <a:rPr lang="en-US" sz="1800" b="1" dirty="0" err="1">
                          <a:solidFill>
                            <a:srgbClr val="00FFFF"/>
                          </a:solidFill>
                          <a:latin typeface="Times New Roman" pitchFamily="18" charset="0"/>
                          <a:ea typeface="Arial Unicode MS" pitchFamily="34" charset="-128"/>
                          <a:cs typeface="Times New Roman" pitchFamily="18" charset="0"/>
                        </a:rPr>
                        <a:t>Metallo</a:t>
                      </a:r>
                      <a:r>
                        <a:rPr lang="en-US" sz="1800" b="1" dirty="0">
                          <a:solidFill>
                            <a:srgbClr val="00FFFF"/>
                          </a:solidFill>
                          <a:latin typeface="Times New Roman" pitchFamily="18" charset="0"/>
                          <a:ea typeface="Arial Unicode MS" pitchFamily="34" charset="-128"/>
                          <a:cs typeface="Times New Roman" pitchFamily="18" charset="0"/>
                        </a:rPr>
                        <a:t>- Tetra </a:t>
                      </a:r>
                      <a:r>
                        <a:rPr lang="en-US" sz="1800" b="1" dirty="0" err="1">
                          <a:solidFill>
                            <a:srgbClr val="00FFFF"/>
                          </a:solidFill>
                          <a:latin typeface="Times New Roman" pitchFamily="18" charset="0"/>
                          <a:ea typeface="Arial Unicode MS" pitchFamily="34" charset="-128"/>
                          <a:cs typeface="Times New Roman" pitchFamily="18" charset="0"/>
                        </a:rPr>
                        <a:t>Butyloxyphenyl</a:t>
                      </a:r>
                      <a:r>
                        <a:rPr lang="en-US" sz="1800" b="1" dirty="0">
                          <a:solidFill>
                            <a:srgbClr val="00FFFF"/>
                          </a:solidFill>
                          <a:latin typeface="Times New Roman" pitchFamily="18" charset="0"/>
                          <a:ea typeface="Arial Unicode MS" pitchFamily="34" charset="-128"/>
                          <a:cs typeface="Times New Roman" pitchFamily="18" charset="0"/>
                        </a:rPr>
                        <a:t> Porphyrins and THPP ( </a:t>
                      </a:r>
                      <a:r>
                        <a:rPr lang="en-US" sz="1800" b="1" dirty="0" err="1">
                          <a:solidFill>
                            <a:srgbClr val="00FFFF"/>
                          </a:solidFill>
                          <a:latin typeface="Times New Roman" pitchFamily="18" charset="0"/>
                          <a:ea typeface="Arial Unicode MS" pitchFamily="34" charset="-128"/>
                          <a:cs typeface="Times New Roman" pitchFamily="18" charset="0"/>
                        </a:rPr>
                        <a:t>Metallo</a:t>
                      </a:r>
                      <a:r>
                        <a:rPr lang="en-US" sz="1800" b="1" dirty="0">
                          <a:solidFill>
                            <a:srgbClr val="00FFFF"/>
                          </a:solidFill>
                          <a:latin typeface="Times New Roman" pitchFamily="18" charset="0"/>
                          <a:ea typeface="Arial Unicode MS" pitchFamily="34" charset="-128"/>
                          <a:cs typeface="Times New Roman" pitchFamily="18" charset="0"/>
                        </a:rPr>
                        <a:t> – Tetra  </a:t>
                      </a:r>
                      <a:r>
                        <a:rPr lang="en-US" sz="1800" b="1" dirty="0" err="1">
                          <a:solidFill>
                            <a:srgbClr val="00FFFF"/>
                          </a:solidFill>
                          <a:latin typeface="Times New Roman" pitchFamily="18" charset="0"/>
                          <a:ea typeface="Arial Unicode MS" pitchFamily="34" charset="-128"/>
                          <a:cs typeface="Times New Roman" pitchFamily="18" charset="0"/>
                        </a:rPr>
                        <a:t>Hepthyloxyphenyl</a:t>
                      </a:r>
                      <a:r>
                        <a:rPr lang="en-US" sz="1800" b="1" dirty="0">
                          <a:solidFill>
                            <a:srgbClr val="00FFFF"/>
                          </a:solidFill>
                          <a:latin typeface="Times New Roman" pitchFamily="18" charset="0"/>
                          <a:ea typeface="Arial Unicode MS" pitchFamily="34" charset="-128"/>
                          <a:cs typeface="Times New Roman" pitchFamily="18" charset="0"/>
                        </a:rPr>
                        <a:t> Porphyrins) </a:t>
                      </a:r>
                      <a:r>
                        <a:rPr lang="en-US" sz="1800" b="1" dirty="0" err="1">
                          <a:solidFill>
                            <a:srgbClr val="00FFFF"/>
                          </a:solidFill>
                          <a:latin typeface="Times New Roman" pitchFamily="18" charset="0"/>
                          <a:ea typeface="Arial Unicode MS" pitchFamily="34" charset="-128"/>
                          <a:cs typeface="Times New Roman" pitchFamily="18" charset="0"/>
                        </a:rPr>
                        <a:t>e.g</a:t>
                      </a:r>
                      <a:r>
                        <a:rPr lang="en-US" sz="1800" b="1" dirty="0">
                          <a:solidFill>
                            <a:srgbClr val="00FFFF"/>
                          </a:solidFill>
                          <a:latin typeface="Times New Roman" pitchFamily="18" charset="0"/>
                          <a:ea typeface="Arial Unicode MS" pitchFamily="34" charset="-128"/>
                          <a:cs typeface="Times New Roman" pitchFamily="18" charset="0"/>
                        </a:rPr>
                        <a:t> Zn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00FFFF"/>
                          </a:solidFill>
                          <a:latin typeface="Times New Roman" pitchFamily="18" charset="0"/>
                          <a:ea typeface="Arial Unicode MS" pitchFamily="34" charset="-128"/>
                          <a:cs typeface="Times New Roman" pitchFamily="18" charset="0"/>
                        </a:rPr>
                        <a:t>Acetic Acid, </a:t>
                      </a:r>
                      <a:r>
                        <a:rPr lang="en-US" sz="1800" b="1" dirty="0" err="1">
                          <a:solidFill>
                            <a:srgbClr val="00FFFF"/>
                          </a:solidFill>
                          <a:latin typeface="Times New Roman" pitchFamily="18" charset="0"/>
                          <a:ea typeface="Arial Unicode MS" pitchFamily="34" charset="-128"/>
                          <a:cs typeface="Times New Roman" pitchFamily="18" charset="0"/>
                        </a:rPr>
                        <a:t>Cyclopentane</a:t>
                      </a:r>
                      <a:r>
                        <a:rPr lang="en-US" sz="1800" b="1" dirty="0">
                          <a:solidFill>
                            <a:srgbClr val="00FFFF"/>
                          </a:solidFill>
                          <a:latin typeface="Times New Roman" pitchFamily="18" charset="0"/>
                          <a:ea typeface="Arial Unicode MS" pitchFamily="34" charset="-128"/>
                          <a:cs typeface="Times New Roman" pitchFamily="18" charset="0"/>
                        </a:rPr>
                        <a:t>, Toluene, Benzene, </a:t>
                      </a:r>
                      <a:r>
                        <a:rPr lang="en-US" sz="1800" b="1" dirty="0" err="1">
                          <a:solidFill>
                            <a:srgbClr val="00FFFF"/>
                          </a:solidFill>
                          <a:latin typeface="Times New Roman" pitchFamily="18" charset="0"/>
                          <a:ea typeface="Arial Unicode MS" pitchFamily="34" charset="-128"/>
                          <a:cs typeface="Times New Roman" pitchFamily="18" charset="0"/>
                        </a:rPr>
                        <a:t>Triethylamine</a:t>
                      </a:r>
                      <a:r>
                        <a:rPr lang="en-US" sz="1800" b="1" dirty="0">
                          <a:solidFill>
                            <a:srgbClr val="00FFFF"/>
                          </a:solidFill>
                          <a:latin typeface="Times New Roman" pitchFamily="18" charset="0"/>
                          <a:ea typeface="Arial Unicode MS" pitchFamily="34" charset="-128"/>
                          <a:cs typeface="Times New Roman" pitchFamily="18" charset="0"/>
                        </a:rPr>
                        <a:t>, n-</a:t>
                      </a:r>
                      <a:r>
                        <a:rPr lang="en-US" sz="1800" b="1" dirty="0" err="1">
                          <a:solidFill>
                            <a:srgbClr val="00FFFF"/>
                          </a:solidFill>
                          <a:latin typeface="Times New Roman" pitchFamily="18" charset="0"/>
                          <a:ea typeface="Arial Unicode MS" pitchFamily="34" charset="-128"/>
                          <a:cs typeface="Times New Roman" pitchFamily="18" charset="0"/>
                        </a:rPr>
                        <a:t>Butylamine</a:t>
                      </a:r>
                      <a:endParaRPr lang="en-US" sz="1800" b="1" dirty="0">
                        <a:solidFill>
                          <a:srgbClr val="00FFFF"/>
                        </a:solidFill>
                        <a:latin typeface="Times New Roman" pitchFamily="18" charset="0"/>
                        <a:ea typeface="Arial Unicode MS" pitchFamily="34" charset="-128"/>
                        <a:cs typeface="Times New Roman" pitchFamily="18" charset="0"/>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371789">
                <a:tc>
                  <a:txBody>
                    <a:bodyPr/>
                    <a:lstStyle/>
                    <a:p>
                      <a:pPr marL="0" marR="0">
                        <a:spcBef>
                          <a:spcPts val="0"/>
                        </a:spcBef>
                        <a:spcAft>
                          <a:spcPts val="0"/>
                        </a:spcAft>
                      </a:pPr>
                      <a:r>
                        <a:rPr lang="it-CH" sz="1800" b="1">
                          <a:solidFill>
                            <a:srgbClr val="00FFFF"/>
                          </a:solidFill>
                          <a:latin typeface="Times New Roman" pitchFamily="18" charset="0"/>
                          <a:ea typeface="Arial Unicode MS" pitchFamily="34" charset="-128"/>
                          <a:cs typeface="Times New Roman" pitchFamily="18" charset="0"/>
                        </a:rPr>
                        <a:t>Tetra (N-methyl-4-pyridino)porphyrins</a:t>
                      </a:r>
                      <a:endParaRPr lang="en-US" sz="1800" b="1">
                        <a:solidFill>
                          <a:srgbClr val="00FFFF"/>
                        </a:solidFill>
                        <a:latin typeface="Times New Roman" pitchFamily="18" charset="0"/>
                        <a:ea typeface="Arial Unicode MS" pitchFamily="34" charset="-128"/>
                        <a:cs typeface="Times New Roman" pitchFamily="18" charset="0"/>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marR="0">
                        <a:spcBef>
                          <a:spcPts val="0"/>
                        </a:spcBef>
                        <a:spcAft>
                          <a:spcPts val="0"/>
                        </a:spcAft>
                      </a:pPr>
                      <a:r>
                        <a:rPr lang="it-CH" sz="1800" b="1" dirty="0">
                          <a:solidFill>
                            <a:srgbClr val="00FFFF"/>
                          </a:solidFill>
                          <a:latin typeface="Times New Roman" pitchFamily="18" charset="0"/>
                          <a:ea typeface="Arial Unicode MS" pitchFamily="34" charset="-128"/>
                          <a:cs typeface="Times New Roman" pitchFamily="18" charset="0"/>
                        </a:rPr>
                        <a:t>Formaldehyde, Acetaldehyde</a:t>
                      </a:r>
                      <a:endParaRPr lang="en-US" sz="1800" b="1" dirty="0">
                        <a:solidFill>
                          <a:srgbClr val="00FFFF"/>
                        </a:solidFill>
                        <a:latin typeface="Times New Roman" pitchFamily="18" charset="0"/>
                        <a:ea typeface="Arial Unicode MS" pitchFamily="34" charset="-128"/>
                        <a:cs typeface="Times New Roman" pitchFamily="18" charset="0"/>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743578">
                <a:tc>
                  <a:txBody>
                    <a:bodyPr/>
                    <a:lstStyle/>
                    <a:p>
                      <a:pPr marL="0" marR="0">
                        <a:spcBef>
                          <a:spcPts val="0"/>
                        </a:spcBef>
                        <a:spcAft>
                          <a:spcPts val="0"/>
                        </a:spcAft>
                      </a:pPr>
                      <a:r>
                        <a:rPr lang="it-CH" sz="1800" b="1">
                          <a:solidFill>
                            <a:srgbClr val="00FFFF"/>
                          </a:solidFill>
                          <a:latin typeface="Times New Roman" pitchFamily="18" charset="0"/>
                          <a:ea typeface="Arial Unicode MS" pitchFamily="34" charset="-128"/>
                          <a:cs typeface="Times New Roman" pitchFamily="18" charset="0"/>
                        </a:rPr>
                        <a:t>M-PP ( Metallo – Protoporphyrins ) e.g. Co PP, Cu PP, Zn PP, Ni PP</a:t>
                      </a:r>
                      <a:endParaRPr lang="en-US" sz="1800" b="1">
                        <a:solidFill>
                          <a:srgbClr val="00FFFF"/>
                        </a:solidFill>
                        <a:latin typeface="Times New Roman" pitchFamily="18" charset="0"/>
                        <a:ea typeface="Arial Unicode MS" pitchFamily="34" charset="-128"/>
                        <a:cs typeface="Times New Roman" pitchFamily="18" charset="0"/>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marL="0" marR="0">
                        <a:spcBef>
                          <a:spcPts val="0"/>
                        </a:spcBef>
                        <a:spcAft>
                          <a:spcPts val="0"/>
                        </a:spcAft>
                      </a:pPr>
                      <a:r>
                        <a:rPr lang="en-US" sz="1800" b="1" dirty="0" err="1">
                          <a:solidFill>
                            <a:srgbClr val="00FFFF"/>
                          </a:solidFill>
                          <a:latin typeface="Times New Roman" pitchFamily="18" charset="0"/>
                          <a:ea typeface="Arial Unicode MS" pitchFamily="34" charset="-128"/>
                          <a:cs typeface="Times New Roman" pitchFamily="18" charset="0"/>
                        </a:rPr>
                        <a:t>Triethylamine</a:t>
                      </a:r>
                      <a:r>
                        <a:rPr lang="en-US" sz="1800" b="1" dirty="0">
                          <a:solidFill>
                            <a:srgbClr val="00FFFF"/>
                          </a:solidFill>
                          <a:latin typeface="Times New Roman" pitchFamily="18" charset="0"/>
                          <a:ea typeface="Arial Unicode MS" pitchFamily="34" charset="-128"/>
                          <a:cs typeface="Times New Roman" pitchFamily="18" charset="0"/>
                        </a:rPr>
                        <a:t>, Acetic acid, Ethanol, Toluene</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bl>
          </a:graphicData>
        </a:graphic>
      </p:graphicFrame>
      <p:sp>
        <p:nvSpPr>
          <p:cNvPr id="52252" name="Rectangle 1"/>
          <p:cNvSpPr>
            <a:spLocks noChangeArrowheads="1"/>
          </p:cNvSpPr>
          <p:nvPr/>
        </p:nvSpPr>
        <p:spPr bwMode="auto">
          <a:xfrm>
            <a:off x="882650" y="112713"/>
            <a:ext cx="7569200" cy="584200"/>
          </a:xfrm>
          <a:prstGeom prst="rect">
            <a:avLst/>
          </a:prstGeom>
          <a:noFill/>
          <a:ln w="9525">
            <a:noFill/>
            <a:miter lim="800000"/>
            <a:headEnd/>
            <a:tailEnd/>
          </a:ln>
        </p:spPr>
        <p:txBody>
          <a:bodyPr wrap="none" anchor="ctr">
            <a:spAutoFit/>
          </a:bodyPr>
          <a:lstStyle/>
          <a:p>
            <a:pPr algn="ctr"/>
            <a:r>
              <a:rPr lang="en-US" altLang="ko-KR" sz="3200" b="1" u="sng">
                <a:solidFill>
                  <a:srgbClr val="00FF00"/>
                </a:solidFill>
                <a:latin typeface="Arial Unicode MS" pitchFamily="34" charset="-128"/>
                <a:ea typeface="Arial Unicode MS" pitchFamily="34" charset="-128"/>
                <a:cs typeface="Arial Unicode MS" pitchFamily="34" charset="-128"/>
              </a:rPr>
              <a:t>List of Porphyrins and probable Analytes</a:t>
            </a:r>
            <a:endParaRPr lang="en-US" altLang="ko-KR" sz="3200" u="sng">
              <a:solidFill>
                <a:srgbClr val="00FF00"/>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
          <p:cNvSpPr>
            <a:spLocks noChangeArrowheads="1"/>
          </p:cNvSpPr>
          <p:nvPr/>
        </p:nvSpPr>
        <p:spPr bwMode="auto">
          <a:xfrm>
            <a:off x="304800" y="533400"/>
            <a:ext cx="8001000" cy="430213"/>
          </a:xfrm>
          <a:prstGeom prst="rect">
            <a:avLst/>
          </a:prstGeom>
          <a:noFill/>
          <a:ln w="9525">
            <a:noFill/>
            <a:miter lim="800000"/>
            <a:headEnd/>
            <a:tailEnd/>
          </a:ln>
        </p:spPr>
        <p:txBody>
          <a:bodyPr>
            <a:spAutoFit/>
          </a:bodyPr>
          <a:lstStyle/>
          <a:p>
            <a:pPr>
              <a:spcBef>
                <a:spcPct val="20000"/>
              </a:spcBef>
            </a:pPr>
            <a:r>
              <a:rPr lang="en-US" sz="2200" b="1">
                <a:solidFill>
                  <a:srgbClr val="FFFF00"/>
                </a:solidFill>
              </a:rPr>
              <a:t> </a:t>
            </a:r>
            <a:r>
              <a:rPr lang="en-US" sz="2200" b="1">
                <a:solidFill>
                  <a:srgbClr val="FFFF00"/>
                </a:solidFill>
                <a:latin typeface="Times New Roman" pitchFamily="18" charset="0"/>
                <a:cs typeface="Times New Roman" pitchFamily="18" charset="0"/>
              </a:rPr>
              <a:t>Preparation of SWNTs suspension in DMF (</a:t>
            </a:r>
            <a:r>
              <a:rPr lang="en-US" b="1">
                <a:solidFill>
                  <a:schemeClr val="bg1"/>
                </a:solidFill>
                <a:latin typeface="Times New Roman" pitchFamily="18" charset="0"/>
                <a:cs typeface="Times New Roman" pitchFamily="18" charset="0"/>
              </a:rPr>
              <a:t>Dimethylformamide) </a:t>
            </a:r>
          </a:p>
        </p:txBody>
      </p:sp>
      <p:grpSp>
        <p:nvGrpSpPr>
          <p:cNvPr id="2" name="Group 15"/>
          <p:cNvGrpSpPr>
            <a:grpSpLocks/>
          </p:cNvGrpSpPr>
          <p:nvPr/>
        </p:nvGrpSpPr>
        <p:grpSpPr bwMode="auto">
          <a:xfrm>
            <a:off x="609600" y="1143000"/>
            <a:ext cx="7467600" cy="1600200"/>
            <a:chOff x="1870075" y="1600200"/>
            <a:chExt cx="5140324" cy="1600200"/>
          </a:xfrm>
        </p:grpSpPr>
        <p:sp>
          <p:nvSpPr>
            <p:cNvPr id="52227" name="Text Box 44"/>
            <p:cNvSpPr txBox="1">
              <a:spLocks noChangeArrowheads="1"/>
            </p:cNvSpPr>
            <p:nvPr/>
          </p:nvSpPr>
          <p:spPr bwMode="auto">
            <a:xfrm>
              <a:off x="2447050" y="1752600"/>
              <a:ext cx="1416212" cy="1200150"/>
            </a:xfrm>
            <a:prstGeom prst="rect">
              <a:avLst/>
            </a:prstGeom>
            <a:noFill/>
            <a:ln w="9525">
              <a:noFill/>
              <a:miter lim="800000"/>
              <a:headEnd/>
              <a:tailEnd/>
            </a:ln>
          </p:spPr>
          <p:txBody>
            <a:bodyPr>
              <a:spAutoFit/>
            </a:bodyPr>
            <a:lstStyle/>
            <a:p>
              <a:pPr algn="ctr">
                <a:spcBef>
                  <a:spcPct val="50000"/>
                </a:spcBef>
                <a:defRPr/>
              </a:pPr>
              <a:r>
                <a:rPr lang="en-US" b="1" dirty="0" err="1">
                  <a:solidFill>
                    <a:schemeClr val="accent2">
                      <a:lumMod val="20000"/>
                      <a:lumOff val="80000"/>
                    </a:schemeClr>
                  </a:solidFill>
                  <a:latin typeface="Times New Roman" pitchFamily="18" charset="0"/>
                  <a:cs typeface="Times New Roman" pitchFamily="18" charset="0"/>
                </a:rPr>
                <a:t>Sonication</a:t>
              </a:r>
              <a:r>
                <a:rPr lang="en-US" b="1" dirty="0">
                  <a:solidFill>
                    <a:schemeClr val="accent2">
                      <a:lumMod val="20000"/>
                      <a:lumOff val="80000"/>
                    </a:schemeClr>
                  </a:solidFill>
                  <a:latin typeface="Times New Roman" pitchFamily="18" charset="0"/>
                  <a:cs typeface="Times New Roman" pitchFamily="18" charset="0"/>
                </a:rPr>
                <a:t> </a:t>
              </a:r>
            </a:p>
            <a:p>
              <a:pPr algn="ctr">
                <a:spcBef>
                  <a:spcPct val="50000"/>
                </a:spcBef>
                <a:defRPr/>
              </a:pPr>
              <a:r>
                <a:rPr lang="en-US" b="1" dirty="0">
                  <a:solidFill>
                    <a:schemeClr val="accent2">
                      <a:lumMod val="20000"/>
                      <a:lumOff val="80000"/>
                    </a:schemeClr>
                  </a:solidFill>
                  <a:latin typeface="Times New Roman" pitchFamily="18" charset="0"/>
                  <a:cs typeface="Times New Roman" pitchFamily="18" charset="0"/>
                </a:rPr>
                <a:t>&amp; </a:t>
              </a:r>
            </a:p>
            <a:p>
              <a:pPr algn="ctr">
                <a:spcBef>
                  <a:spcPct val="50000"/>
                </a:spcBef>
                <a:defRPr/>
              </a:pPr>
              <a:r>
                <a:rPr lang="en-US" b="1" dirty="0">
                  <a:solidFill>
                    <a:schemeClr val="accent2">
                      <a:lumMod val="20000"/>
                      <a:lumOff val="80000"/>
                    </a:schemeClr>
                  </a:solidFill>
                  <a:latin typeface="Times New Roman" pitchFamily="18" charset="0"/>
                  <a:cs typeface="Times New Roman" pitchFamily="18" charset="0"/>
                </a:rPr>
                <a:t>Centrifugation</a:t>
              </a:r>
            </a:p>
          </p:txBody>
        </p:sp>
        <p:pic>
          <p:nvPicPr>
            <p:cNvPr id="70671" name="Picture 38" descr="DSC_0485_resize1"/>
            <p:cNvPicPr>
              <a:picLocks noChangeAspect="1" noChangeArrowheads="1"/>
            </p:cNvPicPr>
            <p:nvPr/>
          </p:nvPicPr>
          <p:blipFill>
            <a:blip r:embed="rId3" cstate="print"/>
            <a:srcRect/>
            <a:stretch>
              <a:fillRect/>
            </a:stretch>
          </p:blipFill>
          <p:spPr bwMode="auto">
            <a:xfrm>
              <a:off x="1870075" y="1600200"/>
              <a:ext cx="681880" cy="1600200"/>
            </a:xfrm>
            <a:prstGeom prst="rect">
              <a:avLst/>
            </a:prstGeom>
            <a:noFill/>
            <a:ln w="9525">
              <a:noFill/>
              <a:miter lim="800000"/>
              <a:headEnd/>
              <a:tailEnd/>
            </a:ln>
          </p:spPr>
        </p:pic>
        <p:pic>
          <p:nvPicPr>
            <p:cNvPr id="70672" name="Picture 37" descr="DSC_0485_resize3"/>
            <p:cNvPicPr>
              <a:picLocks noChangeAspect="1" noChangeArrowheads="1"/>
            </p:cNvPicPr>
            <p:nvPr/>
          </p:nvPicPr>
          <p:blipFill>
            <a:blip r:embed="rId4" cstate="print"/>
            <a:srcRect/>
            <a:stretch>
              <a:fillRect/>
            </a:stretch>
          </p:blipFill>
          <p:spPr bwMode="auto">
            <a:xfrm>
              <a:off x="6485877" y="1600200"/>
              <a:ext cx="524522" cy="1600200"/>
            </a:xfrm>
            <a:prstGeom prst="rect">
              <a:avLst/>
            </a:prstGeom>
            <a:noFill/>
            <a:ln w="9525">
              <a:noFill/>
              <a:miter lim="800000"/>
              <a:headEnd/>
              <a:tailEnd/>
            </a:ln>
          </p:spPr>
        </p:pic>
      </p:grpSp>
      <p:grpSp>
        <p:nvGrpSpPr>
          <p:cNvPr id="3" name="Group 40"/>
          <p:cNvGrpSpPr>
            <a:grpSpLocks/>
          </p:cNvGrpSpPr>
          <p:nvPr/>
        </p:nvGrpSpPr>
        <p:grpSpPr bwMode="auto">
          <a:xfrm>
            <a:off x="-685800" y="3657600"/>
            <a:ext cx="5410200" cy="3167063"/>
            <a:chOff x="-825725" y="3514899"/>
            <a:chExt cx="5410200" cy="3346579"/>
          </a:xfrm>
        </p:grpSpPr>
        <p:pic>
          <p:nvPicPr>
            <p:cNvPr id="70668" name="Picture 33" descr="Drop Deposition"/>
            <p:cNvPicPr>
              <a:picLocks noChangeAspect="1" noChangeArrowheads="1"/>
            </p:cNvPicPr>
            <p:nvPr/>
          </p:nvPicPr>
          <p:blipFill>
            <a:blip r:embed="rId5" cstate="print"/>
            <a:srcRect/>
            <a:stretch>
              <a:fillRect/>
            </a:stretch>
          </p:blipFill>
          <p:spPr bwMode="auto">
            <a:xfrm>
              <a:off x="180825" y="3514899"/>
              <a:ext cx="3324376" cy="2362201"/>
            </a:xfrm>
            <a:prstGeom prst="rect">
              <a:avLst/>
            </a:prstGeom>
            <a:noFill/>
            <a:ln w="9525">
              <a:noFill/>
              <a:miter lim="800000"/>
              <a:headEnd/>
              <a:tailEnd/>
            </a:ln>
          </p:spPr>
        </p:pic>
        <p:sp>
          <p:nvSpPr>
            <p:cNvPr id="70669" name="Text Box 32"/>
            <p:cNvSpPr txBox="1">
              <a:spLocks noChangeArrowheads="1"/>
            </p:cNvSpPr>
            <p:nvPr/>
          </p:nvSpPr>
          <p:spPr bwMode="auto">
            <a:xfrm>
              <a:off x="-825725" y="6032000"/>
              <a:ext cx="5410200" cy="829478"/>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Times New Roman" pitchFamily="18" charset="0"/>
                  <a:cs typeface="Times New Roman" pitchFamily="18" charset="0"/>
                </a:rPr>
                <a:t>0.1 </a:t>
              </a:r>
              <a:r>
                <a:rPr lang="el-GR" b="1">
                  <a:solidFill>
                    <a:schemeClr val="bg1"/>
                  </a:solidFill>
                  <a:latin typeface="Times New Roman" pitchFamily="18" charset="0"/>
                  <a:cs typeface="Times New Roman" pitchFamily="18" charset="0"/>
                </a:rPr>
                <a:t>μ</a:t>
              </a:r>
              <a:r>
                <a:rPr lang="en-US" b="1">
                  <a:solidFill>
                    <a:schemeClr val="bg1"/>
                  </a:solidFill>
                  <a:latin typeface="Times New Roman" pitchFamily="18" charset="0"/>
                  <a:cs typeface="Times New Roman" pitchFamily="18" charset="0"/>
                </a:rPr>
                <a:t>L SWNTs suspension in DMF </a:t>
              </a:r>
              <a:endParaRPr lang="el-GR" b="1">
                <a:solidFill>
                  <a:schemeClr val="bg1"/>
                </a:solidFill>
                <a:latin typeface="Times New Roman" pitchFamily="18" charset="0"/>
                <a:cs typeface="Times New Roman" pitchFamily="18" charset="0"/>
              </a:endParaRPr>
            </a:p>
            <a:p>
              <a:pPr>
                <a:spcBef>
                  <a:spcPct val="50000"/>
                </a:spcBef>
              </a:pPr>
              <a:endParaRPr lang="en-US"/>
            </a:p>
          </p:txBody>
        </p:sp>
      </p:grpSp>
      <p:grpSp>
        <p:nvGrpSpPr>
          <p:cNvPr id="4" name="Group 37"/>
          <p:cNvGrpSpPr>
            <a:grpSpLocks/>
          </p:cNvGrpSpPr>
          <p:nvPr/>
        </p:nvGrpSpPr>
        <p:grpSpPr bwMode="auto">
          <a:xfrm>
            <a:off x="4191000" y="3657600"/>
            <a:ext cx="5105400" cy="2860675"/>
            <a:chOff x="1371600" y="1295400"/>
            <a:chExt cx="6700838" cy="5003889"/>
          </a:xfrm>
        </p:grpSpPr>
        <p:pic>
          <p:nvPicPr>
            <p:cNvPr id="70666" name="Picture 1" descr="C:\Users\Mubeen\Documents\SWNT ac alignment-4.bmp"/>
            <p:cNvPicPr>
              <a:picLocks noChangeAspect="1" noChangeArrowheads="1"/>
            </p:cNvPicPr>
            <p:nvPr/>
          </p:nvPicPr>
          <p:blipFill>
            <a:blip r:embed="rId6" cstate="print"/>
            <a:srcRect/>
            <a:stretch>
              <a:fillRect/>
            </a:stretch>
          </p:blipFill>
          <p:spPr bwMode="auto">
            <a:xfrm>
              <a:off x="1371600" y="1295400"/>
              <a:ext cx="6096000" cy="4038600"/>
            </a:xfrm>
            <a:prstGeom prst="rect">
              <a:avLst/>
            </a:prstGeom>
            <a:noFill/>
            <a:ln w="9525">
              <a:noFill/>
              <a:miter lim="800000"/>
              <a:headEnd/>
              <a:tailEnd/>
            </a:ln>
          </p:spPr>
        </p:pic>
        <p:sp>
          <p:nvSpPr>
            <p:cNvPr id="70667" name="TextBox 29"/>
            <p:cNvSpPr txBox="1">
              <a:spLocks noChangeArrowheads="1"/>
            </p:cNvSpPr>
            <p:nvPr/>
          </p:nvSpPr>
          <p:spPr bwMode="auto">
            <a:xfrm>
              <a:off x="1671638" y="5653088"/>
              <a:ext cx="6400800" cy="646201"/>
            </a:xfrm>
            <a:prstGeom prst="rect">
              <a:avLst/>
            </a:prstGeom>
            <a:noFill/>
            <a:ln w="9525">
              <a:noFill/>
              <a:miter lim="800000"/>
              <a:headEnd/>
              <a:tailEnd/>
            </a:ln>
          </p:spPr>
          <p:txBody>
            <a:bodyPr>
              <a:spAutoFit/>
            </a:bodyPr>
            <a:lstStyle/>
            <a:p>
              <a:r>
                <a:rPr lang="en-US" b="1">
                  <a:solidFill>
                    <a:schemeClr val="bg1"/>
                  </a:solidFill>
                  <a:latin typeface="Times New Roman" pitchFamily="18" charset="0"/>
                </a:rPr>
                <a:t>AC Dielectrophoretic alignment setup   </a:t>
              </a:r>
            </a:p>
          </p:txBody>
        </p:sp>
      </p:grpSp>
      <p:sp>
        <p:nvSpPr>
          <p:cNvPr id="70662" name="Rectangle 10"/>
          <p:cNvSpPr>
            <a:spLocks noChangeArrowheads="1"/>
          </p:cNvSpPr>
          <p:nvPr/>
        </p:nvSpPr>
        <p:spPr bwMode="auto">
          <a:xfrm>
            <a:off x="304800" y="2846388"/>
            <a:ext cx="8001000" cy="706437"/>
          </a:xfrm>
          <a:prstGeom prst="rect">
            <a:avLst/>
          </a:prstGeom>
          <a:noFill/>
          <a:ln w="9525">
            <a:noFill/>
            <a:miter lim="800000"/>
            <a:headEnd/>
            <a:tailEnd/>
          </a:ln>
        </p:spPr>
        <p:txBody>
          <a:bodyPr>
            <a:spAutoFit/>
          </a:bodyPr>
          <a:lstStyle/>
          <a:p>
            <a:pPr>
              <a:spcBef>
                <a:spcPct val="20000"/>
              </a:spcBef>
            </a:pPr>
            <a:r>
              <a:rPr lang="en-US" sz="2200" b="1">
                <a:solidFill>
                  <a:srgbClr val="FFFF00"/>
                </a:solidFill>
              </a:rPr>
              <a:t> </a:t>
            </a:r>
            <a:r>
              <a:rPr lang="en-US" sz="2200" b="1">
                <a:solidFill>
                  <a:srgbClr val="FFFF00"/>
                </a:solidFill>
                <a:latin typeface="Times New Roman" pitchFamily="18" charset="0"/>
                <a:cs typeface="Times New Roman" pitchFamily="18" charset="0"/>
              </a:rPr>
              <a:t>AC dielectrophoretic alignment of SWNTs </a:t>
            </a:r>
            <a:r>
              <a:rPr lang="en-US" sz="2200" b="1">
                <a:solidFill>
                  <a:srgbClr val="00FFFF"/>
                </a:solidFill>
                <a:latin typeface="Times New Roman" pitchFamily="18" charset="0"/>
                <a:cs typeface="Times New Roman" pitchFamily="18" charset="0"/>
              </a:rPr>
              <a:t> </a:t>
            </a:r>
            <a:r>
              <a:rPr lang="en-US" sz="2200" b="1">
                <a:solidFill>
                  <a:schemeClr val="bg1"/>
                </a:solidFill>
                <a:latin typeface="Times New Roman" pitchFamily="18" charset="0"/>
                <a:cs typeface="Times New Roman" pitchFamily="18" charset="0"/>
              </a:rPr>
              <a:t>(</a:t>
            </a:r>
            <a:r>
              <a:rPr lang="en-US" b="1">
                <a:solidFill>
                  <a:schemeClr val="bg1"/>
                </a:solidFill>
                <a:latin typeface="Times New Roman" pitchFamily="18" charset="0"/>
                <a:cs typeface="Times New Roman" pitchFamily="18" charset="0"/>
              </a:rPr>
              <a:t>to bridge 3 </a:t>
            </a:r>
            <a:r>
              <a:rPr lang="en-US" b="1">
                <a:solidFill>
                  <a:schemeClr val="bg1"/>
                </a:solidFill>
                <a:latin typeface="Symbol" pitchFamily="18" charset="2"/>
                <a:cs typeface="Times New Roman" pitchFamily="18" charset="0"/>
              </a:rPr>
              <a:t>m</a:t>
            </a:r>
            <a:r>
              <a:rPr lang="en-US" b="1">
                <a:solidFill>
                  <a:schemeClr val="bg1"/>
                </a:solidFill>
                <a:latin typeface="Times New Roman" pitchFamily="18" charset="0"/>
                <a:cs typeface="Times New Roman" pitchFamily="18" charset="0"/>
              </a:rPr>
              <a:t>m gap between two gold microelectrodes on Si / SiO2 substrate )</a:t>
            </a:r>
          </a:p>
        </p:txBody>
      </p:sp>
      <p:sp>
        <p:nvSpPr>
          <p:cNvPr id="17" name="Right Arrow 16"/>
          <p:cNvSpPr/>
          <p:nvPr/>
        </p:nvSpPr>
        <p:spPr>
          <a:xfrm>
            <a:off x="3352800" y="17526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4114800" y="1438275"/>
            <a:ext cx="2514600" cy="923925"/>
          </a:xfrm>
          <a:prstGeom prst="rect">
            <a:avLst/>
          </a:prstGeom>
          <a:noFill/>
        </p:spPr>
        <p:txBody>
          <a:bodyPr>
            <a:spAutoFit/>
          </a:bodyPr>
          <a:lstStyle/>
          <a:p>
            <a:pPr>
              <a:defRPr/>
            </a:pPr>
            <a:r>
              <a:rPr lang="en-US" b="1" dirty="0">
                <a:solidFill>
                  <a:schemeClr val="bg1">
                    <a:lumMod val="95000"/>
                  </a:schemeClr>
                </a:solidFill>
                <a:latin typeface="Times New Roman" pitchFamily="18" charset="0"/>
                <a:cs typeface="Times New Roman" pitchFamily="18" charset="0"/>
              </a:rPr>
              <a:t>Supernatant  will  have to be decanted to have fine suspension SWNTs</a:t>
            </a:r>
          </a:p>
        </p:txBody>
      </p:sp>
      <p:sp>
        <p:nvSpPr>
          <p:cNvPr id="20" name="Right Arrow 19"/>
          <p:cNvSpPr/>
          <p:nvPr/>
        </p:nvSpPr>
        <p:spPr>
          <a:xfrm>
            <a:off x="6477000" y="17526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p:cNvSpPr txBox="1"/>
          <p:nvPr/>
        </p:nvSpPr>
        <p:spPr>
          <a:xfrm>
            <a:off x="1143000" y="76200"/>
            <a:ext cx="6705600" cy="523220"/>
          </a:xfrm>
          <a:prstGeom prst="rect">
            <a:avLst/>
          </a:prstGeom>
          <a:noFill/>
        </p:spPr>
        <p:txBody>
          <a:bodyPr wrap="square" rtlCol="0">
            <a:spAutoFit/>
          </a:bodyPr>
          <a:lstStyle/>
          <a:p>
            <a:pPr algn="ctr"/>
            <a:r>
              <a:rPr lang="en-IN" sz="2800" b="1" dirty="0" smtClean="0">
                <a:solidFill>
                  <a:schemeClr val="bg1"/>
                </a:solidFill>
              </a:rPr>
              <a:t>Sensor Fabrication Technologies </a:t>
            </a:r>
            <a:endParaRPr lang="en-IN" sz="28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90" y="16625"/>
            <a:ext cx="9144000" cy="975563"/>
            <a:chOff x="-14990" y="16625"/>
            <a:chExt cx="9144000" cy="975563"/>
          </a:xfrm>
        </p:grpSpPr>
        <p:cxnSp>
          <p:nvCxnSpPr>
            <p:cNvPr id="3" name="Straight Connector 2"/>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4" name="Picture 3"/>
            <p:cNvPicPr/>
            <p:nvPr/>
          </p:nvPicPr>
          <p:blipFill>
            <a:blip r:embed="rId3" cstate="print"/>
            <a:srcRect/>
            <a:stretch>
              <a:fillRect/>
            </a:stretch>
          </p:blipFill>
          <p:spPr bwMode="auto">
            <a:xfrm>
              <a:off x="16625" y="16625"/>
              <a:ext cx="914400" cy="971200"/>
            </a:xfrm>
            <a:prstGeom prst="rect">
              <a:avLst/>
            </a:prstGeom>
            <a:ln>
              <a:noFill/>
            </a:ln>
            <a:effectLst>
              <a:softEdge rad="112500"/>
            </a:effectLst>
          </p:spPr>
        </p:pic>
      </p:grpSp>
      <p:sp>
        <p:nvSpPr>
          <p:cNvPr id="25" name="Rectangle 24"/>
          <p:cNvSpPr/>
          <p:nvPr/>
        </p:nvSpPr>
        <p:spPr>
          <a:xfrm>
            <a:off x="990600" y="76200"/>
            <a:ext cx="7696200" cy="369332"/>
          </a:xfrm>
          <a:prstGeom prst="rect">
            <a:avLst/>
          </a:prstGeom>
        </p:spPr>
        <p:txBody>
          <a:bodyPr wrap="square">
            <a:spAutoFit/>
          </a:bodyPr>
          <a:lstStyle/>
          <a:p>
            <a:pPr lvl="0" algn="ctr" fontAlgn="base">
              <a:spcBef>
                <a:spcPct val="0"/>
              </a:spcBef>
              <a:spcAft>
                <a:spcPct val="0"/>
              </a:spcAft>
              <a:tabLst>
                <a:tab pos="720725" algn="l"/>
              </a:tabLst>
            </a:pPr>
            <a:r>
              <a:rPr lang="en-GB" b="1" dirty="0" smtClean="0">
                <a:ln w="50800"/>
                <a:solidFill>
                  <a:srgbClr val="FFFF00"/>
                </a:solidFill>
                <a:latin typeface="Century Schoolbook" pitchFamily="18" charset="0"/>
              </a:rPr>
              <a:t>Synthesis of P (NMP) functionalized aligned SWNTs structures </a:t>
            </a:r>
          </a:p>
        </p:txBody>
      </p:sp>
      <p:sp>
        <p:nvSpPr>
          <p:cNvPr id="26" name="Rectangle 25"/>
          <p:cNvSpPr/>
          <p:nvPr/>
        </p:nvSpPr>
        <p:spPr>
          <a:xfrm>
            <a:off x="228600" y="1066800"/>
            <a:ext cx="8686800" cy="1431161"/>
          </a:xfrm>
          <a:prstGeom prst="rect">
            <a:avLst/>
          </a:prstGeom>
        </p:spPr>
        <p:txBody>
          <a:bodyPr wrap="square">
            <a:spAutoFit/>
          </a:bodyPr>
          <a:lstStyle/>
          <a:p>
            <a:pPr marL="354013" indent="-354013" algn="just">
              <a:lnSpc>
                <a:spcPct val="150000"/>
              </a:lnSpc>
              <a:buClr>
                <a:srgbClr val="FFFF00"/>
              </a:buClr>
              <a:buFont typeface="Wingdings" pitchFamily="2" charset="2"/>
              <a:buChar char="§"/>
            </a:pPr>
            <a:r>
              <a:rPr lang="en-GB" b="1" dirty="0" smtClean="0">
                <a:solidFill>
                  <a:srgbClr val="00FF00"/>
                </a:solidFill>
                <a:latin typeface="Georgia" pitchFamily="18" charset="0"/>
                <a:ea typeface="Times New Roman" pitchFamily="18" charset="0"/>
                <a:cs typeface="Arial" pitchFamily="34" charset="0"/>
              </a:rPr>
              <a:t>COOH-SWNTs </a:t>
            </a:r>
            <a:r>
              <a:rPr lang="en-GB" b="1" dirty="0" smtClean="0">
                <a:solidFill>
                  <a:schemeClr val="bg1"/>
                </a:solidFill>
                <a:latin typeface="Georgia" pitchFamily="18" charset="0"/>
                <a:ea typeface="Times New Roman" pitchFamily="18" charset="0"/>
                <a:cs typeface="Arial" pitchFamily="34" charset="0"/>
              </a:rPr>
              <a:t>were ultrasonically dispersed in </a:t>
            </a:r>
            <a:r>
              <a:rPr lang="en-GB" b="1" i="1" dirty="0" smtClean="0">
                <a:solidFill>
                  <a:srgbClr val="FFFF00"/>
                </a:solidFill>
                <a:latin typeface="Georgia" pitchFamily="18" charset="0"/>
                <a:ea typeface="Times New Roman" pitchFamily="18" charset="0"/>
                <a:cs typeface="Arial" pitchFamily="34" charset="0"/>
              </a:rPr>
              <a:t>N-N </a:t>
            </a:r>
            <a:r>
              <a:rPr lang="en-GB" b="1" i="1" dirty="0" err="1" smtClean="0">
                <a:solidFill>
                  <a:srgbClr val="FFFF00"/>
                </a:solidFill>
                <a:latin typeface="Georgia" pitchFamily="18" charset="0"/>
                <a:ea typeface="Times New Roman" pitchFamily="18" charset="0"/>
                <a:cs typeface="Arial" pitchFamily="34" charset="0"/>
              </a:rPr>
              <a:t>dimethyl</a:t>
            </a:r>
            <a:r>
              <a:rPr lang="en-GB" b="1" i="1" dirty="0" smtClean="0">
                <a:solidFill>
                  <a:srgbClr val="FFFF00"/>
                </a:solidFill>
                <a:latin typeface="Georgia" pitchFamily="18" charset="0"/>
                <a:ea typeface="Times New Roman" pitchFamily="18" charset="0"/>
                <a:cs typeface="Arial" pitchFamily="34" charset="0"/>
              </a:rPr>
              <a:t> </a:t>
            </a:r>
            <a:r>
              <a:rPr lang="en-GB" b="1" i="1" dirty="0" err="1" smtClean="0">
                <a:solidFill>
                  <a:srgbClr val="FFFF00"/>
                </a:solidFill>
                <a:latin typeface="Georgia" pitchFamily="18" charset="0"/>
                <a:ea typeface="Times New Roman" pitchFamily="18" charset="0"/>
                <a:cs typeface="Arial" pitchFamily="34" charset="0"/>
              </a:rPr>
              <a:t>formamide</a:t>
            </a:r>
            <a:r>
              <a:rPr lang="en-GB" b="1" i="1" dirty="0" smtClean="0">
                <a:solidFill>
                  <a:schemeClr val="bg1"/>
                </a:solidFill>
                <a:latin typeface="Georgia" pitchFamily="18" charset="0"/>
                <a:ea typeface="Times New Roman" pitchFamily="18" charset="0"/>
                <a:cs typeface="Arial" pitchFamily="34" charset="0"/>
              </a:rPr>
              <a:t> </a:t>
            </a:r>
            <a:r>
              <a:rPr lang="en-GB" b="1" dirty="0" smtClean="0">
                <a:solidFill>
                  <a:schemeClr val="bg1"/>
                </a:solidFill>
                <a:latin typeface="Georgia" pitchFamily="18" charset="0"/>
                <a:ea typeface="Times New Roman" pitchFamily="18" charset="0"/>
                <a:cs typeface="Arial" pitchFamily="34" charset="0"/>
              </a:rPr>
              <a:t>at a concentration of  </a:t>
            </a:r>
            <a:r>
              <a:rPr lang="en-GB" sz="2000" b="1" dirty="0" smtClean="0">
                <a:solidFill>
                  <a:srgbClr val="FFFF00"/>
                </a:solidFill>
                <a:latin typeface="Georgia" pitchFamily="18" charset="0"/>
                <a:ea typeface="Times New Roman" pitchFamily="18" charset="0"/>
                <a:cs typeface="Arial" pitchFamily="34" charset="0"/>
              </a:rPr>
              <a:t>0.01 mgmL</a:t>
            </a:r>
            <a:r>
              <a:rPr lang="en-GB" sz="2000" b="1" baseline="30000" dirty="0" smtClean="0">
                <a:solidFill>
                  <a:srgbClr val="FFFF00"/>
                </a:solidFill>
                <a:latin typeface="Georgia" pitchFamily="18" charset="0"/>
                <a:ea typeface="Times New Roman" pitchFamily="18" charset="0"/>
                <a:cs typeface="Arial" pitchFamily="34" charset="0"/>
              </a:rPr>
              <a:t>-1</a:t>
            </a:r>
            <a:r>
              <a:rPr lang="en-GB" sz="2000" b="1" dirty="0" smtClean="0">
                <a:solidFill>
                  <a:srgbClr val="FFFF00"/>
                </a:solidFill>
                <a:latin typeface="Georgia" pitchFamily="18" charset="0"/>
                <a:ea typeface="Times New Roman" pitchFamily="18" charset="0"/>
                <a:cs typeface="Arial" pitchFamily="34" charset="0"/>
              </a:rPr>
              <a:t> </a:t>
            </a:r>
            <a:r>
              <a:rPr lang="en-GB" b="1" dirty="0" smtClean="0">
                <a:solidFill>
                  <a:schemeClr val="bg1"/>
                </a:solidFill>
                <a:latin typeface="Georgia" pitchFamily="18" charset="0"/>
                <a:ea typeface="Times New Roman" pitchFamily="18" charset="0"/>
                <a:cs typeface="Arial" pitchFamily="34" charset="0"/>
              </a:rPr>
              <a:t>followed by a centrifugation at 14000 RPM for 90 min.</a:t>
            </a:r>
            <a:endParaRPr lang="en-IN" b="1" dirty="0"/>
          </a:p>
        </p:txBody>
      </p:sp>
      <p:sp>
        <p:nvSpPr>
          <p:cNvPr id="27" name="Slide Number Placeholder 26"/>
          <p:cNvSpPr>
            <a:spLocks noGrp="1"/>
          </p:cNvSpPr>
          <p:nvPr>
            <p:ph type="sldNum" sz="quarter" idx="12"/>
          </p:nvPr>
        </p:nvSpPr>
        <p:spPr/>
        <p:txBody>
          <a:bodyPr/>
          <a:lstStyle/>
          <a:p>
            <a:fld id="{A51B95CD-CCEA-4356-89B1-ABA86CD62D36}" type="slidenum">
              <a:rPr lang="en-US" smtClean="0"/>
              <a:pPr/>
              <a:t>33</a:t>
            </a:fld>
            <a:endParaRPr lang="en-US"/>
          </a:p>
        </p:txBody>
      </p:sp>
      <p:grpSp>
        <p:nvGrpSpPr>
          <p:cNvPr id="5" name="Group 6"/>
          <p:cNvGrpSpPr>
            <a:grpSpLocks/>
          </p:cNvGrpSpPr>
          <p:nvPr/>
        </p:nvGrpSpPr>
        <p:grpSpPr bwMode="auto">
          <a:xfrm>
            <a:off x="2262450" y="2895600"/>
            <a:ext cx="4419600" cy="1524000"/>
            <a:chOff x="990600" y="1981198"/>
            <a:chExt cx="6019800" cy="2320971"/>
          </a:xfrm>
        </p:grpSpPr>
        <p:sp>
          <p:nvSpPr>
            <p:cNvPr id="29" name="Line 41"/>
            <p:cNvSpPr>
              <a:spLocks noChangeShapeType="1"/>
            </p:cNvSpPr>
            <p:nvPr/>
          </p:nvSpPr>
          <p:spPr bwMode="auto">
            <a:xfrm>
              <a:off x="3352800" y="3124200"/>
              <a:ext cx="1427797" cy="0"/>
            </a:xfrm>
            <a:prstGeom prst="line">
              <a:avLst/>
            </a:prstGeom>
            <a:ln>
              <a:headEnd/>
              <a:tailEnd type="triangle" w="med" len="med"/>
            </a:ln>
          </p:spPr>
          <p:style>
            <a:lnRef idx="3">
              <a:schemeClr val="accent3"/>
            </a:lnRef>
            <a:fillRef idx="0">
              <a:schemeClr val="accent3"/>
            </a:fillRef>
            <a:effectRef idx="2">
              <a:schemeClr val="accent3"/>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30" name="Text Box 44"/>
            <p:cNvSpPr txBox="1">
              <a:spLocks noChangeArrowheads="1"/>
            </p:cNvSpPr>
            <p:nvPr/>
          </p:nvSpPr>
          <p:spPr bwMode="auto">
            <a:xfrm>
              <a:off x="2372194" y="1981198"/>
              <a:ext cx="3391017" cy="2119464"/>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pPr>
              <a:r>
                <a:rPr lang="en-US" sz="1400" b="1" dirty="0">
                  <a:solidFill>
                    <a:srgbClr val="00FF00"/>
                  </a:solidFill>
                  <a:latin typeface="Georgia" pitchFamily="18" charset="0"/>
                  <a:cs typeface="Times New Roman" pitchFamily="18" charset="0"/>
                </a:rPr>
                <a:t>90 </a:t>
              </a:r>
              <a:r>
                <a:rPr lang="en-US" sz="1400" b="1" dirty="0" smtClean="0">
                  <a:solidFill>
                    <a:srgbClr val="00FF00"/>
                  </a:solidFill>
                  <a:latin typeface="Georgia" pitchFamily="18" charset="0"/>
                  <a:cs typeface="Times New Roman" pitchFamily="18" charset="0"/>
                </a:rPr>
                <a:t>min. </a:t>
              </a:r>
              <a:r>
                <a:rPr lang="en-US" sz="1400" b="1" dirty="0">
                  <a:solidFill>
                    <a:srgbClr val="00FF00"/>
                  </a:solidFill>
                  <a:latin typeface="Georgia" pitchFamily="18" charset="0"/>
                  <a:cs typeface="Times New Roman" pitchFamily="18" charset="0"/>
                </a:rPr>
                <a:t>sonication </a:t>
              </a:r>
            </a:p>
            <a:p>
              <a:pPr algn="ctr">
                <a:spcBef>
                  <a:spcPct val="50000"/>
                </a:spcBef>
              </a:pPr>
              <a:r>
                <a:rPr lang="en-US" sz="1400" b="1" dirty="0">
                  <a:solidFill>
                    <a:srgbClr val="00FF00"/>
                  </a:solidFill>
                  <a:latin typeface="Georgia" pitchFamily="18" charset="0"/>
                  <a:cs typeface="Times New Roman" pitchFamily="18" charset="0"/>
                </a:rPr>
                <a:t>&amp; </a:t>
              </a:r>
              <a:endParaRPr lang="en-US" sz="1400" b="1" dirty="0" smtClean="0">
                <a:solidFill>
                  <a:srgbClr val="00FF00"/>
                </a:solidFill>
                <a:latin typeface="Georgia" pitchFamily="18" charset="0"/>
                <a:cs typeface="Times New Roman" pitchFamily="18" charset="0"/>
              </a:endParaRPr>
            </a:p>
            <a:p>
              <a:pPr algn="ctr">
                <a:spcBef>
                  <a:spcPct val="50000"/>
                </a:spcBef>
              </a:pPr>
              <a:endParaRPr lang="en-US" sz="1400" b="1" dirty="0">
                <a:solidFill>
                  <a:srgbClr val="00FF00"/>
                </a:solidFill>
                <a:latin typeface="Georgia" pitchFamily="18" charset="0"/>
                <a:cs typeface="Times New Roman" pitchFamily="18" charset="0"/>
              </a:endParaRPr>
            </a:p>
            <a:p>
              <a:pPr algn="ctr">
                <a:spcBef>
                  <a:spcPct val="50000"/>
                </a:spcBef>
              </a:pPr>
              <a:r>
                <a:rPr lang="en-US" sz="1400" b="1" dirty="0">
                  <a:solidFill>
                    <a:srgbClr val="00FF00"/>
                  </a:solidFill>
                  <a:latin typeface="Georgia" pitchFamily="18" charset="0"/>
                  <a:cs typeface="Times New Roman" pitchFamily="18" charset="0"/>
                </a:rPr>
                <a:t>90 </a:t>
              </a:r>
              <a:r>
                <a:rPr lang="en-US" sz="1400" b="1" dirty="0" smtClean="0">
                  <a:solidFill>
                    <a:srgbClr val="00FF00"/>
                  </a:solidFill>
                  <a:latin typeface="Georgia" pitchFamily="18" charset="0"/>
                  <a:cs typeface="Times New Roman" pitchFamily="18" charset="0"/>
                </a:rPr>
                <a:t>min. centrifugation</a:t>
              </a:r>
            </a:p>
            <a:p>
              <a:pPr algn="ctr">
                <a:spcBef>
                  <a:spcPct val="50000"/>
                </a:spcBef>
              </a:pPr>
              <a:r>
                <a:rPr lang="en-US" sz="1400" b="1" dirty="0" smtClean="0">
                  <a:solidFill>
                    <a:srgbClr val="00FF00"/>
                  </a:solidFill>
                  <a:latin typeface="Georgia" pitchFamily="18" charset="0"/>
                  <a:cs typeface="Times New Roman" pitchFamily="18" charset="0"/>
                </a:rPr>
                <a:t>at 14,000 RPM</a:t>
              </a:r>
              <a:endParaRPr lang="en-US" sz="1400" b="1" dirty="0">
                <a:solidFill>
                  <a:srgbClr val="00FF00"/>
                </a:solidFill>
                <a:latin typeface="Georgia" pitchFamily="18" charset="0"/>
                <a:cs typeface="Times New Roman" pitchFamily="18" charset="0"/>
              </a:endParaRPr>
            </a:p>
          </p:txBody>
        </p:sp>
        <p:pic>
          <p:nvPicPr>
            <p:cNvPr id="31" name="Picture 30" descr="DSC_0485_resize1"/>
            <p:cNvPicPr>
              <a:picLocks noChangeAspect="1" noChangeArrowheads="1"/>
            </p:cNvPicPr>
            <p:nvPr/>
          </p:nvPicPr>
          <p:blipFill>
            <a:blip r:embed="rId4" cstate="print"/>
            <a:srcRect/>
            <a:stretch>
              <a:fillRect/>
            </a:stretch>
          </p:blipFill>
          <p:spPr bwMode="auto">
            <a:xfrm>
              <a:off x="990600" y="1981200"/>
              <a:ext cx="1200985" cy="2320969"/>
            </a:xfrm>
            <a:prstGeom prst="rect">
              <a:avLst/>
            </a:prstGeom>
            <a:noFill/>
            <a:ln w="9525">
              <a:noFill/>
              <a:miter lim="800000"/>
              <a:headEnd/>
              <a:tailEnd/>
            </a:ln>
          </p:spPr>
        </p:pic>
        <p:pic>
          <p:nvPicPr>
            <p:cNvPr id="32" name="Picture 31" descr="DSC_0485_resize3"/>
            <p:cNvPicPr>
              <a:picLocks noChangeAspect="1" noChangeArrowheads="1"/>
            </p:cNvPicPr>
            <p:nvPr/>
          </p:nvPicPr>
          <p:blipFill>
            <a:blip r:embed="rId5" cstate="print"/>
            <a:srcRect/>
            <a:stretch>
              <a:fillRect/>
            </a:stretch>
          </p:blipFill>
          <p:spPr bwMode="auto">
            <a:xfrm>
              <a:off x="6028790" y="1981200"/>
              <a:ext cx="981610" cy="2320969"/>
            </a:xfrm>
            <a:prstGeom prst="rect">
              <a:avLst/>
            </a:prstGeom>
            <a:noFill/>
            <a:ln w="9525">
              <a:noFill/>
              <a:miter lim="800000"/>
              <a:headEnd/>
              <a:tailEnd/>
            </a:ln>
          </p:spPr>
        </p:pic>
      </p:grpSp>
      <p:pic>
        <p:nvPicPr>
          <p:cNvPr id="13" name="Picture 1"/>
          <p:cNvPicPr>
            <a:picLocks noChangeAspect="1" noChangeArrowheads="1"/>
          </p:cNvPicPr>
          <p:nvPr/>
        </p:nvPicPr>
        <p:blipFill>
          <a:blip r:embed="rId6" cstate="print"/>
          <a:srcRect/>
          <a:stretch>
            <a:fillRect/>
          </a:stretch>
        </p:blipFill>
        <p:spPr bwMode="auto">
          <a:xfrm>
            <a:off x="5943600" y="4419600"/>
            <a:ext cx="2971800" cy="2204884"/>
          </a:xfrm>
          <a:prstGeom prst="rect">
            <a:avLst/>
          </a:prstGeom>
          <a:ln>
            <a:noFill/>
          </a:ln>
          <a:effectLst>
            <a:softEdge rad="112500"/>
          </a:effectLst>
        </p:spPr>
      </p:pic>
      <p:pic>
        <p:nvPicPr>
          <p:cNvPr id="14" name="Picture 2"/>
          <p:cNvPicPr>
            <a:picLocks noChangeAspect="1" noChangeArrowheads="1"/>
          </p:cNvPicPr>
          <p:nvPr/>
        </p:nvPicPr>
        <p:blipFill>
          <a:blip r:embed="rId7" cstate="print"/>
          <a:srcRect/>
          <a:stretch>
            <a:fillRect/>
          </a:stretch>
        </p:blipFill>
        <p:spPr bwMode="auto">
          <a:xfrm>
            <a:off x="228600" y="4495800"/>
            <a:ext cx="2743200" cy="2133600"/>
          </a:xfrm>
          <a:prstGeom prst="rect">
            <a:avLst/>
          </a:prstGeom>
          <a:ln>
            <a:noFill/>
          </a:ln>
          <a:effectLst>
            <a:softEdge rad="112500"/>
          </a:effectLst>
        </p:spPr>
      </p:pic>
      <p:sp>
        <p:nvSpPr>
          <p:cNvPr id="15" name="Rectangle 14"/>
          <p:cNvSpPr/>
          <p:nvPr/>
        </p:nvSpPr>
        <p:spPr>
          <a:xfrm>
            <a:off x="762000" y="609600"/>
            <a:ext cx="7696200" cy="369332"/>
          </a:xfrm>
          <a:prstGeom prst="rect">
            <a:avLst/>
          </a:prstGeom>
        </p:spPr>
        <p:txBody>
          <a:bodyPr wrap="square">
            <a:spAutoFit/>
          </a:bodyPr>
          <a:lstStyle/>
          <a:p>
            <a:pPr lvl="0" algn="ctr" fontAlgn="base">
              <a:spcBef>
                <a:spcPct val="0"/>
              </a:spcBef>
              <a:spcAft>
                <a:spcPct val="0"/>
              </a:spcAft>
              <a:tabLst>
                <a:tab pos="720725" algn="l"/>
              </a:tabLst>
            </a:pPr>
            <a:r>
              <a:rPr lang="en-GB" b="1" dirty="0" smtClean="0">
                <a:ln w="50800"/>
                <a:solidFill>
                  <a:srgbClr val="00FFFF"/>
                </a:solidFill>
                <a:latin typeface="Century Schoolbook" pitchFamily="18" charset="0"/>
              </a:rPr>
              <a:t>Preparation of suspension of SWNTs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90" y="16625"/>
            <a:ext cx="9144000" cy="975563"/>
            <a:chOff x="-14990" y="16625"/>
            <a:chExt cx="9144000" cy="975563"/>
          </a:xfrm>
        </p:grpSpPr>
        <p:cxnSp>
          <p:nvCxnSpPr>
            <p:cNvPr id="3" name="Straight Connector 2"/>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4" name="Picture 3"/>
            <p:cNvPicPr/>
            <p:nvPr/>
          </p:nvPicPr>
          <p:blipFill>
            <a:blip r:embed="rId3" cstate="print"/>
            <a:srcRect/>
            <a:stretch>
              <a:fillRect/>
            </a:stretch>
          </p:blipFill>
          <p:spPr bwMode="auto">
            <a:xfrm>
              <a:off x="16625" y="16625"/>
              <a:ext cx="914400" cy="971200"/>
            </a:xfrm>
            <a:prstGeom prst="rect">
              <a:avLst/>
            </a:prstGeom>
            <a:ln>
              <a:noFill/>
            </a:ln>
            <a:effectLst>
              <a:softEdge rad="112500"/>
            </a:effectLst>
          </p:spPr>
        </p:pic>
      </p:grpSp>
      <p:sp>
        <p:nvSpPr>
          <p:cNvPr id="5" name="Rectangle 4"/>
          <p:cNvSpPr/>
          <p:nvPr/>
        </p:nvSpPr>
        <p:spPr>
          <a:xfrm>
            <a:off x="3377340" y="228600"/>
            <a:ext cx="2496196"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rgbClr val="FFFF00"/>
                </a:solidFill>
                <a:latin typeface="Century Schoolbook" pitchFamily="18" charset="0"/>
              </a:rPr>
              <a:t>Substrate  </a:t>
            </a:r>
            <a:endParaRPr lang="en-US" sz="3200" b="1" dirty="0">
              <a:ln w="50800"/>
              <a:solidFill>
                <a:srgbClr val="FFFF00"/>
              </a:solidFill>
              <a:latin typeface="Century Schoolbook" pitchFamily="18" charset="0"/>
            </a:endParaRPr>
          </a:p>
        </p:txBody>
      </p:sp>
      <p:grpSp>
        <p:nvGrpSpPr>
          <p:cNvPr id="6" name="Group 83"/>
          <p:cNvGrpSpPr/>
          <p:nvPr/>
        </p:nvGrpSpPr>
        <p:grpSpPr>
          <a:xfrm>
            <a:off x="304800" y="5029200"/>
            <a:ext cx="2462064" cy="1686906"/>
            <a:chOff x="304800" y="4267200"/>
            <a:chExt cx="2462064" cy="1686906"/>
          </a:xfrm>
        </p:grpSpPr>
        <p:grpSp>
          <p:nvGrpSpPr>
            <p:cNvPr id="7" name="Group 13"/>
            <p:cNvGrpSpPr/>
            <p:nvPr/>
          </p:nvGrpSpPr>
          <p:grpSpPr>
            <a:xfrm>
              <a:off x="381000" y="4267200"/>
              <a:ext cx="2385864" cy="1216417"/>
              <a:chOff x="4343400" y="4648200"/>
              <a:chExt cx="2385864" cy="1216417"/>
            </a:xfrm>
          </p:grpSpPr>
          <p:sp>
            <p:nvSpPr>
              <p:cNvPr id="14" name="Cube 13"/>
              <p:cNvSpPr/>
              <p:nvPr/>
            </p:nvSpPr>
            <p:spPr>
              <a:xfrm rot="155328">
                <a:off x="4343400" y="4700536"/>
                <a:ext cx="2385864" cy="1164081"/>
              </a:xfrm>
              <a:prstGeom prst="cube">
                <a:avLst>
                  <a:gd name="adj" fmla="val 90539"/>
                </a:avLst>
              </a:prstGeom>
              <a:solidFill>
                <a:srgbClr val="0000CC"/>
              </a:solidFill>
              <a:ln>
                <a:solidFill>
                  <a:srgbClr val="0000CC"/>
                </a:solidFill>
              </a:ln>
              <a:scene3d>
                <a:camera prst="orthographicFront"/>
                <a:lightRig rig="morning"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rot="173669">
                <a:off x="5136924" y="5276898"/>
                <a:ext cx="923235" cy="457370"/>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p:cNvSpPr/>
              <p:nvPr/>
            </p:nvSpPr>
            <p:spPr>
              <a:xfrm rot="172271">
                <a:off x="4723794" y="4648200"/>
                <a:ext cx="831104" cy="702745"/>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p:cNvSpPr/>
              <p:nvPr/>
            </p:nvSpPr>
            <p:spPr>
              <a:xfrm rot="172271">
                <a:off x="4390890" y="5213192"/>
                <a:ext cx="877531" cy="457370"/>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rot="172271">
                <a:off x="5884276" y="4696290"/>
                <a:ext cx="844147" cy="665466"/>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p:cNvCxnSpPr/>
            <p:nvPr/>
          </p:nvCxnSpPr>
          <p:spPr>
            <a:xfrm>
              <a:off x="1145448" y="5303509"/>
              <a:ext cx="15948" cy="37732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01264" y="5242034"/>
              <a:ext cx="15948" cy="37732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 y="5486400"/>
              <a:ext cx="609600" cy="777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1145630" y="5573106"/>
              <a:ext cx="683170" cy="656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375489">
              <a:off x="625366" y="5573106"/>
              <a:ext cx="838200" cy="381000"/>
            </a:xfrm>
            <a:prstGeom prst="rect">
              <a:avLst/>
            </a:prstGeom>
            <a:noFill/>
          </p:spPr>
          <p:txBody>
            <a:bodyPr wrap="square" rtlCol="0">
              <a:spAutoFit/>
            </a:bodyPr>
            <a:lstStyle/>
            <a:p>
              <a:r>
                <a:rPr lang="en-US" b="1" dirty="0" smtClean="0">
                  <a:solidFill>
                    <a:schemeClr val="accent5">
                      <a:lumMod val="60000"/>
                      <a:lumOff val="40000"/>
                    </a:schemeClr>
                  </a:solidFill>
                  <a:latin typeface="Times New Roman" pitchFamily="18" charset="0"/>
                  <a:cs typeface="Times New Roman" pitchFamily="18" charset="0"/>
                </a:rPr>
                <a:t>3 </a:t>
              </a:r>
              <a:r>
                <a:rPr lang="el-GR" b="1" dirty="0" smtClean="0">
                  <a:solidFill>
                    <a:schemeClr val="accent5">
                      <a:lumMod val="60000"/>
                      <a:lumOff val="40000"/>
                    </a:schemeClr>
                  </a:solidFill>
                  <a:latin typeface="Times New Roman" pitchFamily="18" charset="0"/>
                  <a:cs typeface="Times New Roman" pitchFamily="18" charset="0"/>
                </a:rPr>
                <a:t>μ</a:t>
              </a:r>
              <a:r>
                <a:rPr lang="en-US" b="1" dirty="0" smtClean="0">
                  <a:solidFill>
                    <a:schemeClr val="accent5">
                      <a:lumMod val="60000"/>
                      <a:lumOff val="40000"/>
                    </a:schemeClr>
                  </a:solidFill>
                  <a:latin typeface="Times New Roman" pitchFamily="18" charset="0"/>
                  <a:cs typeface="Times New Roman" pitchFamily="18" charset="0"/>
                </a:rPr>
                <a:t>m</a:t>
              </a:r>
              <a:endParaRPr lang="en-US" b="1" dirty="0">
                <a:solidFill>
                  <a:schemeClr val="accent5">
                    <a:lumMod val="60000"/>
                    <a:lumOff val="40000"/>
                  </a:schemeClr>
                </a:solidFill>
                <a:latin typeface="Times New Roman" pitchFamily="18" charset="0"/>
                <a:cs typeface="Times New Roman" pitchFamily="18" charset="0"/>
              </a:endParaRPr>
            </a:p>
          </p:txBody>
        </p:sp>
      </p:grpSp>
      <p:pic>
        <p:nvPicPr>
          <p:cNvPr id="19" name="Picture 2"/>
          <p:cNvPicPr>
            <a:picLocks noChangeAspect="1" noChangeArrowheads="1"/>
          </p:cNvPicPr>
          <p:nvPr/>
        </p:nvPicPr>
        <p:blipFill>
          <a:blip r:embed="rId4" cstate="print"/>
          <a:srcRect/>
          <a:stretch>
            <a:fillRect/>
          </a:stretch>
        </p:blipFill>
        <p:spPr bwMode="auto">
          <a:xfrm>
            <a:off x="529651" y="2425644"/>
            <a:ext cx="2057400" cy="1993956"/>
          </a:xfrm>
          <a:prstGeom prst="rect">
            <a:avLst/>
          </a:prstGeom>
          <a:noFill/>
          <a:ln w="9525">
            <a:noFill/>
            <a:miter lim="800000"/>
            <a:headEnd/>
            <a:tailEnd/>
          </a:ln>
          <a:effectLst/>
        </p:spPr>
      </p:pic>
      <p:sp>
        <p:nvSpPr>
          <p:cNvPr id="20" name="Rectangle 19"/>
          <p:cNvSpPr/>
          <p:nvPr/>
        </p:nvSpPr>
        <p:spPr>
          <a:xfrm>
            <a:off x="4397829" y="4306467"/>
            <a:ext cx="2514600" cy="457200"/>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397829" y="4154067"/>
            <a:ext cx="2514600" cy="1524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5"/>
          <p:cNvGrpSpPr/>
          <p:nvPr/>
        </p:nvGrpSpPr>
        <p:grpSpPr>
          <a:xfrm>
            <a:off x="4425635" y="3816594"/>
            <a:ext cx="2471016" cy="261237"/>
            <a:chOff x="4463172" y="2819400"/>
            <a:chExt cx="2471016" cy="261237"/>
          </a:xfrm>
        </p:grpSpPr>
        <p:sp>
          <p:nvSpPr>
            <p:cNvPr id="23" name="Rectangle 22"/>
            <p:cNvSpPr/>
            <p:nvPr/>
          </p:nvSpPr>
          <p:spPr>
            <a:xfrm>
              <a:off x="5791200" y="2819400"/>
              <a:ext cx="1142988" cy="26123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63172" y="2819403"/>
              <a:ext cx="1142988" cy="26123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6"/>
          <p:cNvGrpSpPr/>
          <p:nvPr/>
        </p:nvGrpSpPr>
        <p:grpSpPr>
          <a:xfrm>
            <a:off x="4425584" y="4066971"/>
            <a:ext cx="2471022" cy="91443"/>
            <a:chOff x="4463175" y="3102429"/>
            <a:chExt cx="2471022" cy="91443"/>
          </a:xfrm>
        </p:grpSpPr>
        <p:sp>
          <p:nvSpPr>
            <p:cNvPr id="26" name="Rectangle 25"/>
            <p:cNvSpPr/>
            <p:nvPr/>
          </p:nvSpPr>
          <p:spPr>
            <a:xfrm>
              <a:off x="4463175" y="3102429"/>
              <a:ext cx="1142988" cy="914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91209" y="3102432"/>
              <a:ext cx="1142988" cy="914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Connector 27"/>
          <p:cNvCxnSpPr/>
          <p:nvPr/>
        </p:nvCxnSpPr>
        <p:spPr>
          <a:xfrm rot="5400000">
            <a:off x="-298056" y="4314074"/>
            <a:ext cx="2478529" cy="11655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375241" y="4882559"/>
            <a:ext cx="2538690" cy="8877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19600" y="4992267"/>
            <a:ext cx="2590800" cy="369332"/>
          </a:xfrm>
          <a:prstGeom prst="rect">
            <a:avLst/>
          </a:prstGeom>
          <a:noFill/>
        </p:spPr>
        <p:txBody>
          <a:bodyPr wrap="square" rtlCol="0">
            <a:spAutoFit/>
          </a:bodyPr>
          <a:lstStyle/>
          <a:p>
            <a:pPr algn="ctr"/>
            <a:r>
              <a:rPr lang="en-US" b="1" dirty="0" smtClean="0">
                <a:ln w="1905"/>
                <a:solidFill>
                  <a:srgbClr val="00FFFF"/>
                </a:solidFill>
                <a:effectLst>
                  <a:innerShdw blurRad="69850" dist="43180" dir="5400000">
                    <a:srgbClr val="000000">
                      <a:alpha val="65000"/>
                    </a:srgbClr>
                  </a:innerShdw>
                </a:effectLst>
                <a:latin typeface="Times New Roman" pitchFamily="18" charset="0"/>
                <a:cs typeface="Times New Roman" pitchFamily="18" charset="0"/>
              </a:rPr>
              <a:t>Cross Sectional View</a:t>
            </a:r>
            <a:endParaRPr lang="en-US" b="1" dirty="0">
              <a:ln w="1905"/>
              <a:solidFill>
                <a:srgbClr val="00FFFF"/>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1" name="Text Box 10"/>
          <p:cNvSpPr txBox="1">
            <a:spLocks noChangeArrowheads="1"/>
          </p:cNvSpPr>
          <p:nvPr/>
        </p:nvSpPr>
        <p:spPr bwMode="auto">
          <a:xfrm>
            <a:off x="2971800" y="5714559"/>
            <a:ext cx="5943600" cy="991041"/>
          </a:xfrm>
          <a:prstGeom prst="rect">
            <a:avLst/>
          </a:prstGeom>
          <a:noFill/>
          <a:ln w="9525">
            <a:noFill/>
            <a:miter lim="800000"/>
            <a:headEnd/>
            <a:tailEnd/>
          </a:ln>
          <a:effectLst/>
        </p:spPr>
        <p:txBody>
          <a:bodyPr wrap="square">
            <a:spAutoFit/>
          </a:bodyPr>
          <a:lstStyle/>
          <a:p>
            <a:pPr algn="just">
              <a:spcBef>
                <a:spcPct val="20000"/>
              </a:spcBef>
            </a:pPr>
            <a:r>
              <a:rPr lang="en-US" sz="1600" i="1" dirty="0">
                <a:solidFill>
                  <a:srgbClr val="00FF00"/>
                </a:solidFill>
                <a:latin typeface="Georgia" pitchFamily="18" charset="0"/>
                <a:ea typeface="Arial Unicode MS" pitchFamily="34" charset="-128"/>
                <a:cs typeface="Times New Roman" pitchFamily="18" charset="0"/>
              </a:rPr>
              <a:t>The </a:t>
            </a:r>
            <a:r>
              <a:rPr lang="en-US" sz="1600" i="1" dirty="0" smtClean="0">
                <a:solidFill>
                  <a:srgbClr val="00FF00"/>
                </a:solidFill>
                <a:latin typeface="Georgia" pitchFamily="18" charset="0"/>
                <a:ea typeface="Arial Unicode MS" pitchFamily="34" charset="-128"/>
                <a:cs typeface="Times New Roman" pitchFamily="18" charset="0"/>
              </a:rPr>
              <a:t>Au microelectrodes were photolithographically  patterned on Si/SiO2 </a:t>
            </a:r>
            <a:r>
              <a:rPr lang="en-US" sz="1600" i="1" dirty="0">
                <a:solidFill>
                  <a:srgbClr val="00FF00"/>
                </a:solidFill>
                <a:latin typeface="Georgia" pitchFamily="18" charset="0"/>
                <a:ea typeface="Arial Unicode MS" pitchFamily="34" charset="-128"/>
                <a:cs typeface="Times New Roman" pitchFamily="18" charset="0"/>
              </a:rPr>
              <a:t>wafers (having 3 </a:t>
            </a:r>
            <a:r>
              <a:rPr lang="en-US" sz="1600" i="1" dirty="0" smtClean="0">
                <a:solidFill>
                  <a:srgbClr val="00FF00"/>
                </a:solidFill>
                <a:latin typeface="Georgia" pitchFamily="18" charset="0"/>
                <a:ea typeface="Arial Unicode MS" pitchFamily="34" charset="-128"/>
                <a:cs typeface="Times New Roman" pitchFamily="18" charset="0"/>
              </a:rPr>
              <a:t>µm gap </a:t>
            </a:r>
            <a:r>
              <a:rPr lang="en-US" sz="1600" i="1" dirty="0">
                <a:solidFill>
                  <a:srgbClr val="00FF00"/>
                </a:solidFill>
                <a:latin typeface="Georgia" pitchFamily="18" charset="0"/>
                <a:ea typeface="Arial Unicode MS" pitchFamily="34" charset="-128"/>
                <a:cs typeface="Times New Roman" pitchFamily="18" charset="0"/>
              </a:rPr>
              <a:t> </a:t>
            </a:r>
            <a:r>
              <a:rPr lang="en-US" sz="1600" i="1" dirty="0" smtClean="0">
                <a:solidFill>
                  <a:srgbClr val="00FF00"/>
                </a:solidFill>
                <a:latin typeface="Georgia" pitchFamily="18" charset="0"/>
                <a:ea typeface="Arial Unicode MS" pitchFamily="34" charset="-128"/>
                <a:cs typeface="Times New Roman" pitchFamily="18" charset="0"/>
              </a:rPr>
              <a:t>between </a:t>
            </a:r>
            <a:r>
              <a:rPr lang="en-US" sz="1600" i="1" dirty="0">
                <a:solidFill>
                  <a:srgbClr val="00FF00"/>
                </a:solidFill>
                <a:latin typeface="Georgia" pitchFamily="18" charset="0"/>
                <a:ea typeface="Arial Unicode MS" pitchFamily="34" charset="-128"/>
                <a:cs typeface="Times New Roman" pitchFamily="18" charset="0"/>
              </a:rPr>
              <a:t>two electrodes) </a:t>
            </a:r>
            <a:endParaRPr lang="en-US" sz="1600" i="1" dirty="0" smtClean="0">
              <a:solidFill>
                <a:srgbClr val="00FF00"/>
              </a:solidFill>
              <a:latin typeface="Georgia" pitchFamily="18" charset="0"/>
              <a:ea typeface="Arial Unicode MS" pitchFamily="34" charset="-128"/>
              <a:cs typeface="Times New Roman" pitchFamily="18" charset="0"/>
            </a:endParaRPr>
          </a:p>
          <a:p>
            <a:pPr algn="just">
              <a:spcBef>
                <a:spcPct val="20000"/>
              </a:spcBef>
            </a:pPr>
            <a:endParaRPr lang="en-US" sz="800" i="1" dirty="0" smtClean="0">
              <a:solidFill>
                <a:srgbClr val="00FF00"/>
              </a:solidFill>
              <a:latin typeface="Georgia" pitchFamily="18" charset="0"/>
              <a:ea typeface="Arial Unicode MS" pitchFamily="34" charset="-128"/>
              <a:cs typeface="Times New Roman" pitchFamily="18" charset="0"/>
            </a:endParaRPr>
          </a:p>
          <a:p>
            <a:pPr algn="just">
              <a:spcBef>
                <a:spcPct val="20000"/>
              </a:spcBef>
            </a:pPr>
            <a:r>
              <a:rPr lang="en-US" sz="1400" b="1" i="1" dirty="0" smtClean="0">
                <a:solidFill>
                  <a:srgbClr val="FFFF00"/>
                </a:solidFill>
                <a:latin typeface="Georgia" pitchFamily="18" charset="0"/>
                <a:ea typeface="Arial Unicode MS" pitchFamily="34" charset="-128"/>
                <a:cs typeface="Times New Roman" pitchFamily="18" charset="0"/>
              </a:rPr>
              <a:t> </a:t>
            </a:r>
            <a:endParaRPr lang="en-US" sz="1400" b="1" i="1" dirty="0">
              <a:solidFill>
                <a:srgbClr val="FFFF00"/>
              </a:solidFill>
              <a:latin typeface="Georgia" pitchFamily="18" charset="0"/>
              <a:ea typeface="Arial Unicode MS" pitchFamily="34" charset="-128"/>
              <a:cs typeface="Times New Roman" pitchFamily="18" charset="0"/>
            </a:endParaRPr>
          </a:p>
        </p:txBody>
      </p:sp>
      <p:grpSp>
        <p:nvGrpSpPr>
          <p:cNvPr id="25" name="Group 41"/>
          <p:cNvGrpSpPr/>
          <p:nvPr/>
        </p:nvGrpSpPr>
        <p:grpSpPr>
          <a:xfrm>
            <a:off x="7010400" y="2281725"/>
            <a:ext cx="2133600" cy="3110649"/>
            <a:chOff x="7010400" y="1328058"/>
            <a:chExt cx="2133600" cy="3110649"/>
          </a:xfrm>
        </p:grpSpPr>
        <p:sp>
          <p:nvSpPr>
            <p:cNvPr id="33" name="TextBox 32"/>
            <p:cNvSpPr txBox="1"/>
            <p:nvPr/>
          </p:nvSpPr>
          <p:spPr>
            <a:xfrm>
              <a:off x="7010400" y="1328058"/>
              <a:ext cx="2133600"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Au -180nm</a:t>
              </a:r>
              <a:endParaRPr lang="en-US" sz="2000" b="1" dirty="0">
                <a:solidFill>
                  <a:schemeClr val="bg1"/>
                </a:solidFill>
                <a:latin typeface="Times New Roman" pitchFamily="18" charset="0"/>
                <a:cs typeface="Times New Roman" pitchFamily="18" charset="0"/>
              </a:endParaRPr>
            </a:p>
          </p:txBody>
        </p:sp>
        <p:sp>
          <p:nvSpPr>
            <p:cNvPr id="34" name="TextBox 33"/>
            <p:cNvSpPr txBox="1"/>
            <p:nvPr/>
          </p:nvSpPr>
          <p:spPr>
            <a:xfrm>
              <a:off x="7010400" y="2013858"/>
              <a:ext cx="2133600"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Cr - 20nm</a:t>
              </a:r>
              <a:endParaRPr lang="en-US" sz="2000" b="1" dirty="0">
                <a:solidFill>
                  <a:schemeClr val="bg1"/>
                </a:solidFill>
                <a:latin typeface="Times New Roman" pitchFamily="18" charset="0"/>
                <a:cs typeface="Times New Roman" pitchFamily="18" charset="0"/>
              </a:endParaRPr>
            </a:p>
          </p:txBody>
        </p:sp>
        <p:sp>
          <p:nvSpPr>
            <p:cNvPr id="35" name="TextBox 34"/>
            <p:cNvSpPr txBox="1"/>
            <p:nvPr/>
          </p:nvSpPr>
          <p:spPr>
            <a:xfrm>
              <a:off x="7010400" y="3069771"/>
              <a:ext cx="2133600"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SiO</a:t>
              </a:r>
              <a:r>
                <a:rPr lang="en-US" sz="1200" b="1" dirty="0" smtClean="0">
                  <a:solidFill>
                    <a:schemeClr val="bg1"/>
                  </a:solidFill>
                  <a:latin typeface="Times New Roman" pitchFamily="18" charset="0"/>
                  <a:cs typeface="Times New Roman" pitchFamily="18" charset="0"/>
                </a:rPr>
                <a:t>2</a:t>
              </a:r>
              <a:r>
                <a:rPr lang="en-US" sz="2000" b="1" dirty="0" smtClean="0">
                  <a:solidFill>
                    <a:schemeClr val="bg1"/>
                  </a:solidFill>
                  <a:latin typeface="Times New Roman" pitchFamily="18" charset="0"/>
                  <a:cs typeface="Times New Roman" pitchFamily="18" charset="0"/>
                </a:rPr>
                <a:t> - 300nm</a:t>
              </a:r>
              <a:endParaRPr lang="en-US" sz="2000" b="1" dirty="0">
                <a:solidFill>
                  <a:schemeClr val="bg1"/>
                </a:solidFill>
                <a:latin typeface="Times New Roman" pitchFamily="18" charset="0"/>
                <a:cs typeface="Times New Roman" pitchFamily="18" charset="0"/>
              </a:endParaRPr>
            </a:p>
          </p:txBody>
        </p:sp>
        <p:sp>
          <p:nvSpPr>
            <p:cNvPr id="36" name="TextBox 35"/>
            <p:cNvSpPr txBox="1"/>
            <p:nvPr/>
          </p:nvSpPr>
          <p:spPr>
            <a:xfrm>
              <a:off x="7010400" y="4038597"/>
              <a:ext cx="2133600"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Si - 525</a:t>
              </a:r>
              <a:r>
                <a:rPr lang="el-GR" sz="2000" b="1" dirty="0" smtClean="0">
                  <a:solidFill>
                    <a:schemeClr val="bg1"/>
                  </a:solidFill>
                  <a:latin typeface="Times New Roman"/>
                  <a:cs typeface="Times New Roman"/>
                </a:rPr>
                <a:t>μ</a:t>
              </a:r>
              <a:r>
                <a:rPr lang="en-US" sz="2000" b="1" dirty="0" smtClean="0">
                  <a:solidFill>
                    <a:schemeClr val="bg1"/>
                  </a:solidFill>
                  <a:latin typeface="Times New Roman" pitchFamily="18" charset="0"/>
                  <a:cs typeface="Times New Roman" pitchFamily="18" charset="0"/>
                </a:rPr>
                <a:t>m</a:t>
              </a:r>
              <a:endParaRPr lang="en-US" sz="2000" b="1" dirty="0">
                <a:solidFill>
                  <a:schemeClr val="bg1"/>
                </a:solidFill>
                <a:latin typeface="Times New Roman" pitchFamily="18" charset="0"/>
                <a:cs typeface="Times New Roman" pitchFamily="18" charset="0"/>
              </a:endParaRPr>
            </a:p>
          </p:txBody>
        </p:sp>
      </p:grpSp>
      <p:grpSp>
        <p:nvGrpSpPr>
          <p:cNvPr id="32" name="Group 51"/>
          <p:cNvGrpSpPr/>
          <p:nvPr/>
        </p:nvGrpSpPr>
        <p:grpSpPr>
          <a:xfrm>
            <a:off x="4894053" y="1782201"/>
            <a:ext cx="1394598" cy="816830"/>
            <a:chOff x="4953000" y="2159463"/>
            <a:chExt cx="1394598" cy="816830"/>
          </a:xfrm>
        </p:grpSpPr>
        <p:grpSp>
          <p:nvGrpSpPr>
            <p:cNvPr id="37" name="Group 50"/>
            <p:cNvGrpSpPr/>
            <p:nvPr/>
          </p:nvGrpSpPr>
          <p:grpSpPr>
            <a:xfrm>
              <a:off x="4953000" y="2494469"/>
              <a:ext cx="1394598" cy="481824"/>
              <a:chOff x="4953000" y="2494469"/>
              <a:chExt cx="1394598" cy="481824"/>
            </a:xfrm>
          </p:grpSpPr>
          <p:cxnSp>
            <p:nvCxnSpPr>
              <p:cNvPr id="40" name="Straight Connector 39"/>
              <p:cNvCxnSpPr/>
              <p:nvPr/>
            </p:nvCxnSpPr>
            <p:spPr>
              <a:xfrm rot="16200000" flipH="1">
                <a:off x="5343391" y="2733808"/>
                <a:ext cx="478947" cy="6023"/>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p:nvPr/>
            </p:nvCxnSpPr>
            <p:spPr>
              <a:xfrm rot="16200000" flipH="1">
                <a:off x="5495791" y="2730931"/>
                <a:ext cx="478947" cy="6023"/>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p:nvPr/>
            </p:nvCxnSpPr>
            <p:spPr>
              <a:xfrm>
                <a:off x="4953000" y="2667000"/>
                <a:ext cx="60960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p:nvPr/>
            </p:nvCxnSpPr>
            <p:spPr>
              <a:xfrm rot="10800000" flipV="1">
                <a:off x="5734950" y="2667000"/>
                <a:ext cx="612648"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39" name="TextBox 38"/>
            <p:cNvSpPr txBox="1"/>
            <p:nvPr/>
          </p:nvSpPr>
          <p:spPr>
            <a:xfrm>
              <a:off x="5303387" y="2159463"/>
              <a:ext cx="838200" cy="381000"/>
            </a:xfrm>
            <a:prstGeom prst="rect">
              <a:avLst/>
            </a:prstGeom>
            <a:noFill/>
          </p:spPr>
          <p:txBody>
            <a:bodyPr wrap="square" rtlCol="0">
              <a:spAutoFit/>
            </a:bodyPr>
            <a:lstStyle/>
            <a:p>
              <a:r>
                <a:rPr lang="en-US" b="1" dirty="0" smtClean="0">
                  <a:solidFill>
                    <a:schemeClr val="accent5">
                      <a:lumMod val="60000"/>
                      <a:lumOff val="40000"/>
                    </a:schemeClr>
                  </a:solidFill>
                  <a:latin typeface="Times New Roman" pitchFamily="18" charset="0"/>
                  <a:cs typeface="Times New Roman" pitchFamily="18" charset="0"/>
                </a:rPr>
                <a:t>3 </a:t>
              </a:r>
              <a:r>
                <a:rPr lang="el-GR" b="1" dirty="0" smtClean="0">
                  <a:solidFill>
                    <a:schemeClr val="accent5">
                      <a:lumMod val="60000"/>
                      <a:lumOff val="40000"/>
                    </a:schemeClr>
                  </a:solidFill>
                  <a:latin typeface="Times New Roman" pitchFamily="18" charset="0"/>
                  <a:cs typeface="Times New Roman" pitchFamily="18" charset="0"/>
                </a:rPr>
                <a:t>μ</a:t>
              </a:r>
              <a:r>
                <a:rPr lang="en-US" b="1" dirty="0" smtClean="0">
                  <a:solidFill>
                    <a:schemeClr val="accent5">
                      <a:lumMod val="60000"/>
                      <a:lumOff val="40000"/>
                    </a:schemeClr>
                  </a:solidFill>
                  <a:latin typeface="Times New Roman" pitchFamily="18" charset="0"/>
                  <a:cs typeface="Times New Roman" pitchFamily="18" charset="0"/>
                </a:rPr>
                <a:t>m</a:t>
              </a:r>
              <a:endParaRPr lang="en-US" b="1" dirty="0">
                <a:solidFill>
                  <a:schemeClr val="accent5">
                    <a:lumMod val="60000"/>
                    <a:lumOff val="40000"/>
                  </a:schemeClr>
                </a:solidFill>
                <a:latin typeface="Times New Roman" pitchFamily="18" charset="0"/>
                <a:cs typeface="Times New Roman" pitchFamily="18" charset="0"/>
              </a:endParaRPr>
            </a:p>
          </p:txBody>
        </p:sp>
      </p:grpSp>
      <p:sp>
        <p:nvSpPr>
          <p:cNvPr id="44" name="Slide Number Placeholder 43"/>
          <p:cNvSpPr>
            <a:spLocks noGrp="1"/>
          </p:cNvSpPr>
          <p:nvPr>
            <p:ph type="sldNum" sz="quarter" idx="12"/>
          </p:nvPr>
        </p:nvSpPr>
        <p:spPr/>
        <p:txBody>
          <a:bodyPr/>
          <a:lstStyle/>
          <a:p>
            <a:fld id="{A51B95CD-CCEA-4356-89B1-ABA86CD62D36}" type="slidenum">
              <a:rPr lang="en-US" smtClean="0"/>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2.59259E-6 L -0.00416 -0.21412 " pathEditMode="relative" rAng="0" ptsTypes="AA">
                                      <p:cBhvr>
                                        <p:cTn id="6" dur="500" fill="hold"/>
                                        <p:tgtEl>
                                          <p:spTgt spid="8"/>
                                        </p:tgtEl>
                                        <p:attrNameLst>
                                          <p:attrName>ppt_x</p:attrName>
                                          <p:attrName>ppt_y</p:attrName>
                                        </p:attrNameLst>
                                      </p:cBhvr>
                                      <p:rCtr x="-200" y="-10700"/>
                                    </p:animMotion>
                                  </p:childTnLst>
                                </p:cTn>
                              </p:par>
                              <p:par>
                                <p:cTn id="7" presetID="64" presetClass="path" presetSubtype="0" accel="50000" decel="50000" fill="hold" nodeType="withEffect">
                                  <p:stCondLst>
                                    <p:cond delay="0"/>
                                  </p:stCondLst>
                                  <p:childTnLst>
                                    <p:animMotion origin="layout" path="M -3.33333E-6 1.85185E-6 L -0.00416 -0.13843 " pathEditMode="relative" rAng="0" ptsTypes="AA">
                                      <p:cBhvr>
                                        <p:cTn id="8" dur="500" fill="hold"/>
                                        <p:tgtEl>
                                          <p:spTgt spid="22"/>
                                        </p:tgtEl>
                                        <p:attrNameLst>
                                          <p:attrName>ppt_x</p:attrName>
                                          <p:attrName>ppt_y</p:attrName>
                                        </p:attrNameLst>
                                      </p:cBhvr>
                                      <p:rCtr x="-200" y="-6900"/>
                                    </p:animMotion>
                                  </p:childTnLst>
                                </p:cTn>
                              </p:par>
                              <p:par>
                                <p:cTn id="9" presetID="42" presetClass="path" presetSubtype="0" accel="50000" decel="50000" fill="hold" grpId="0" nodeType="withEffect">
                                  <p:stCondLst>
                                    <p:cond delay="0"/>
                                  </p:stCondLst>
                                  <p:childTnLst>
                                    <p:animMotion origin="layout" path="M -2.77778E-6 -2.22222E-6 L -0.00173 0.11111 " pathEditMode="relative" rAng="0" ptsTypes="AA">
                                      <p:cBhvr>
                                        <p:cTn id="10" dur="500" fill="hold"/>
                                        <p:tgtEl>
                                          <p:spTgt spid="20"/>
                                        </p:tgtEl>
                                        <p:attrNameLst>
                                          <p:attrName>ppt_x</p:attrName>
                                          <p:attrName>ppt_y</p:attrName>
                                        </p:attrNameLst>
                                      </p:cBhvr>
                                      <p:rCtr x="-100" y="5600"/>
                                    </p:animMotion>
                                  </p:childTnLst>
                                </p:cTn>
                              </p:par>
                              <p:par>
                                <p:cTn id="11" presetID="10" presetClass="exit" presetSubtype="0" fill="hold" grpId="0" nodeType="with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C:\Users\Mubeen\Documents\SWNT ac alignment-4.bmp"/>
          <p:cNvPicPr>
            <a:picLocks noChangeAspect="1" noChangeArrowheads="1"/>
          </p:cNvPicPr>
          <p:nvPr/>
        </p:nvPicPr>
        <p:blipFill>
          <a:blip r:embed="rId2" cstate="print"/>
          <a:srcRect/>
          <a:stretch>
            <a:fillRect/>
          </a:stretch>
        </p:blipFill>
        <p:spPr bwMode="auto">
          <a:xfrm>
            <a:off x="1371600" y="1295400"/>
            <a:ext cx="6096000" cy="4038600"/>
          </a:xfrm>
          <a:prstGeom prst="rect">
            <a:avLst/>
          </a:prstGeom>
          <a:noFill/>
          <a:ln w="9525">
            <a:noFill/>
            <a:miter lim="800000"/>
            <a:headEnd/>
            <a:tailEnd/>
          </a:ln>
        </p:spPr>
      </p:pic>
      <p:sp>
        <p:nvSpPr>
          <p:cNvPr id="71683" name="TextBox 29"/>
          <p:cNvSpPr txBox="1">
            <a:spLocks noChangeArrowheads="1"/>
          </p:cNvSpPr>
          <p:nvPr/>
        </p:nvSpPr>
        <p:spPr bwMode="auto">
          <a:xfrm>
            <a:off x="1066800" y="242888"/>
            <a:ext cx="6702425" cy="519112"/>
          </a:xfrm>
          <a:prstGeom prst="rect">
            <a:avLst/>
          </a:prstGeom>
          <a:noFill/>
          <a:ln w="9525">
            <a:noFill/>
            <a:miter lim="800000"/>
            <a:headEnd/>
            <a:tailEnd/>
          </a:ln>
        </p:spPr>
        <p:txBody>
          <a:bodyPr wrap="none">
            <a:spAutoFit/>
          </a:bodyPr>
          <a:lstStyle/>
          <a:p>
            <a:r>
              <a:rPr lang="en-US" sz="2800" b="1" u="sng" dirty="0">
                <a:solidFill>
                  <a:srgbClr val="00FF00"/>
                </a:solidFill>
                <a:latin typeface="Times New Roman" pitchFamily="18" charset="0"/>
              </a:rPr>
              <a:t>AC </a:t>
            </a:r>
            <a:r>
              <a:rPr lang="en-US" sz="2800" b="1" u="sng" dirty="0" smtClean="0">
                <a:solidFill>
                  <a:srgbClr val="00FF00"/>
                </a:solidFill>
                <a:latin typeface="Times New Roman" pitchFamily="18" charset="0"/>
              </a:rPr>
              <a:t>Dielectrophoretic </a:t>
            </a:r>
            <a:r>
              <a:rPr lang="en-US" sz="2800" b="1" u="sng" dirty="0">
                <a:solidFill>
                  <a:srgbClr val="00FF00"/>
                </a:solidFill>
                <a:latin typeface="Times New Roman" pitchFamily="18" charset="0"/>
              </a:rPr>
              <a:t>alignment of SWNTs</a:t>
            </a:r>
          </a:p>
        </p:txBody>
      </p:sp>
      <p:sp>
        <p:nvSpPr>
          <p:cNvPr id="71684" name="TextBox 29"/>
          <p:cNvSpPr txBox="1">
            <a:spLocks noChangeArrowheads="1"/>
          </p:cNvSpPr>
          <p:nvPr/>
        </p:nvSpPr>
        <p:spPr bwMode="auto">
          <a:xfrm>
            <a:off x="2286000" y="5653088"/>
            <a:ext cx="4495800" cy="366712"/>
          </a:xfrm>
          <a:prstGeom prst="rect">
            <a:avLst/>
          </a:prstGeom>
          <a:noFill/>
          <a:ln w="9525">
            <a:noFill/>
            <a:miter lim="800000"/>
            <a:headEnd/>
            <a:tailEnd/>
          </a:ln>
        </p:spPr>
        <p:txBody>
          <a:bodyPr>
            <a:spAutoFit/>
          </a:bodyPr>
          <a:lstStyle/>
          <a:p>
            <a:r>
              <a:rPr lang="en-US" b="1">
                <a:solidFill>
                  <a:srgbClr val="FFFF66"/>
                </a:solidFill>
                <a:latin typeface="Times New Roman" pitchFamily="18" charset="0"/>
              </a:rPr>
              <a:t>Aligned conditions</a:t>
            </a:r>
            <a:r>
              <a:rPr lang="en-US" b="1">
                <a:solidFill>
                  <a:schemeClr val="bg1"/>
                </a:solidFill>
                <a:latin typeface="Times New Roman" pitchFamily="18" charset="0"/>
              </a:rPr>
              <a:t> : 0.36 AC V + 4 MHz</a:t>
            </a:r>
          </a:p>
        </p:txBody>
      </p:sp>
      <p:pic>
        <p:nvPicPr>
          <p:cNvPr id="71685" name="Picture 4" descr="5383A6B5"/>
          <p:cNvPicPr>
            <a:picLocks noChangeAspect="1" noChangeArrowheads="1"/>
          </p:cNvPicPr>
          <p:nvPr/>
        </p:nvPicPr>
        <p:blipFill>
          <a:blip r:embed="rId3" cstate="print"/>
          <a:srcRect/>
          <a:stretch>
            <a:fillRect/>
          </a:stretch>
        </p:blipFill>
        <p:spPr bwMode="auto">
          <a:xfrm>
            <a:off x="7975600" y="0"/>
            <a:ext cx="1219200" cy="90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370" name="Group 24"/>
          <p:cNvGrpSpPr>
            <a:grpSpLocks/>
          </p:cNvGrpSpPr>
          <p:nvPr/>
        </p:nvGrpSpPr>
        <p:grpSpPr bwMode="auto">
          <a:xfrm>
            <a:off x="2667000" y="838200"/>
            <a:ext cx="5070475" cy="5257800"/>
            <a:chOff x="1920" y="192"/>
            <a:chExt cx="3194" cy="3312"/>
          </a:xfrm>
        </p:grpSpPr>
        <p:grpSp>
          <p:nvGrpSpPr>
            <p:cNvPr id="58388" name="Group 10"/>
            <p:cNvGrpSpPr>
              <a:grpSpLocks/>
            </p:cNvGrpSpPr>
            <p:nvPr/>
          </p:nvGrpSpPr>
          <p:grpSpPr bwMode="auto">
            <a:xfrm>
              <a:off x="1920" y="480"/>
              <a:ext cx="768" cy="624"/>
              <a:chOff x="1920" y="480"/>
              <a:chExt cx="768" cy="624"/>
            </a:xfrm>
          </p:grpSpPr>
          <p:sp>
            <p:nvSpPr>
              <p:cNvPr id="58404" name="AutoShape 6"/>
              <p:cNvSpPr>
                <a:spLocks noChangeArrowheads="1"/>
              </p:cNvSpPr>
              <p:nvPr/>
            </p:nvSpPr>
            <p:spPr bwMode="auto">
              <a:xfrm>
                <a:off x="1920" y="480"/>
                <a:ext cx="768" cy="624"/>
              </a:xfrm>
              <a:prstGeom prst="cube">
                <a:avLst>
                  <a:gd name="adj" fmla="val 6088"/>
                </a:avLst>
              </a:prstGeom>
              <a:solidFill>
                <a:srgbClr val="E5E000"/>
              </a:solidFill>
              <a:ln w="9525">
                <a:solidFill>
                  <a:srgbClr val="FFFFB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05" name="AutoShape 8"/>
              <p:cNvSpPr>
                <a:spLocks noChangeArrowheads="1"/>
              </p:cNvSpPr>
              <p:nvPr/>
            </p:nvSpPr>
            <p:spPr bwMode="auto">
              <a:xfrm>
                <a:off x="2208" y="537"/>
                <a:ext cx="132" cy="1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109 h 21600"/>
                  <a:gd name="T26" fmla="*/ 18491 w 21600"/>
                  <a:gd name="T27" fmla="*/ 1849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FF0000"/>
                </a:solidFill>
                <a:round/>
                <a:headEnd/>
                <a:tailEnd/>
              </a:ln>
            </p:spPr>
            <p:txBody>
              <a:bodyPr wrap="none" anchor="ctr"/>
              <a:lstStyle/>
              <a:p>
                <a:endParaRPr lang="en-US"/>
              </a:p>
            </p:txBody>
          </p:sp>
        </p:grpSp>
        <p:grpSp>
          <p:nvGrpSpPr>
            <p:cNvPr id="58389" name="Group 11"/>
            <p:cNvGrpSpPr>
              <a:grpSpLocks/>
            </p:cNvGrpSpPr>
            <p:nvPr/>
          </p:nvGrpSpPr>
          <p:grpSpPr bwMode="auto">
            <a:xfrm>
              <a:off x="1920" y="2592"/>
              <a:ext cx="768" cy="624"/>
              <a:chOff x="1920" y="2592"/>
              <a:chExt cx="768" cy="624"/>
            </a:xfrm>
          </p:grpSpPr>
          <p:sp>
            <p:nvSpPr>
              <p:cNvPr id="58402" name="AutoShape 7"/>
              <p:cNvSpPr>
                <a:spLocks noChangeArrowheads="1"/>
              </p:cNvSpPr>
              <p:nvPr/>
            </p:nvSpPr>
            <p:spPr bwMode="auto">
              <a:xfrm rot="10800000">
                <a:off x="1920" y="2592"/>
                <a:ext cx="768" cy="624"/>
              </a:xfrm>
              <a:prstGeom prst="cube">
                <a:avLst>
                  <a:gd name="adj" fmla="val 6088"/>
                </a:avLst>
              </a:prstGeom>
              <a:solidFill>
                <a:srgbClr val="E5E000"/>
              </a:solidFill>
              <a:ln w="9525">
                <a:solidFill>
                  <a:srgbClr val="FFFFB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03" name="AutoShape 9"/>
              <p:cNvSpPr>
                <a:spLocks noChangeArrowheads="1"/>
              </p:cNvSpPr>
              <p:nvPr/>
            </p:nvSpPr>
            <p:spPr bwMode="auto">
              <a:xfrm>
                <a:off x="2239" y="3027"/>
                <a:ext cx="132" cy="1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109 h 21600"/>
                  <a:gd name="T26" fmla="*/ 18491 w 21600"/>
                  <a:gd name="T27" fmla="*/ 1849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wrap="none" anchor="ctr"/>
              <a:lstStyle/>
              <a:p>
                <a:endParaRPr lang="en-US"/>
              </a:p>
            </p:txBody>
          </p:sp>
        </p:grpSp>
        <p:grpSp>
          <p:nvGrpSpPr>
            <p:cNvPr id="58390" name="Group 22"/>
            <p:cNvGrpSpPr>
              <a:grpSpLocks/>
            </p:cNvGrpSpPr>
            <p:nvPr/>
          </p:nvGrpSpPr>
          <p:grpSpPr bwMode="auto">
            <a:xfrm>
              <a:off x="2256" y="192"/>
              <a:ext cx="2819" cy="1296"/>
              <a:chOff x="2256" y="192"/>
              <a:chExt cx="2819" cy="1296"/>
            </a:xfrm>
          </p:grpSpPr>
          <p:grpSp>
            <p:nvGrpSpPr>
              <p:cNvPr id="58397" name="Group 18"/>
              <p:cNvGrpSpPr>
                <a:grpSpLocks/>
              </p:cNvGrpSpPr>
              <p:nvPr/>
            </p:nvGrpSpPr>
            <p:grpSpPr bwMode="auto">
              <a:xfrm>
                <a:off x="2256" y="192"/>
                <a:ext cx="2256" cy="1296"/>
                <a:chOff x="2256" y="192"/>
                <a:chExt cx="2256" cy="1296"/>
              </a:xfrm>
            </p:grpSpPr>
            <p:sp>
              <p:nvSpPr>
                <p:cNvPr id="58399" name="Line 12"/>
                <p:cNvSpPr>
                  <a:spLocks noChangeShapeType="1"/>
                </p:cNvSpPr>
                <p:nvPr/>
              </p:nvSpPr>
              <p:spPr bwMode="auto">
                <a:xfrm flipV="1">
                  <a:off x="2269" y="192"/>
                  <a:ext cx="0" cy="43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0" name="Line 13"/>
                <p:cNvSpPr>
                  <a:spLocks noChangeShapeType="1"/>
                </p:cNvSpPr>
                <p:nvPr/>
              </p:nvSpPr>
              <p:spPr bwMode="auto">
                <a:xfrm>
                  <a:off x="2256" y="205"/>
                  <a:ext cx="2256"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1" name="Line 16"/>
                <p:cNvSpPr>
                  <a:spLocks noChangeShapeType="1"/>
                </p:cNvSpPr>
                <p:nvPr/>
              </p:nvSpPr>
              <p:spPr bwMode="auto">
                <a:xfrm>
                  <a:off x="4512" y="192"/>
                  <a:ext cx="0" cy="1296"/>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398" name="Line 20"/>
              <p:cNvSpPr>
                <a:spLocks noChangeShapeType="1"/>
              </p:cNvSpPr>
              <p:nvPr/>
            </p:nvSpPr>
            <p:spPr bwMode="auto">
              <a:xfrm>
                <a:off x="4499" y="1466"/>
                <a:ext cx="576"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8391" name="Group 23"/>
            <p:cNvGrpSpPr>
              <a:grpSpLocks/>
            </p:cNvGrpSpPr>
            <p:nvPr/>
          </p:nvGrpSpPr>
          <p:grpSpPr bwMode="auto">
            <a:xfrm>
              <a:off x="2300" y="2208"/>
              <a:ext cx="2814" cy="1296"/>
              <a:chOff x="2300" y="2208"/>
              <a:chExt cx="2814" cy="1296"/>
            </a:xfrm>
          </p:grpSpPr>
          <p:grpSp>
            <p:nvGrpSpPr>
              <p:cNvPr id="58392" name="Group 19"/>
              <p:cNvGrpSpPr>
                <a:grpSpLocks/>
              </p:cNvGrpSpPr>
              <p:nvPr/>
            </p:nvGrpSpPr>
            <p:grpSpPr bwMode="auto">
              <a:xfrm>
                <a:off x="2300" y="2208"/>
                <a:ext cx="2256" cy="1296"/>
                <a:chOff x="2300" y="2208"/>
                <a:chExt cx="2256" cy="1296"/>
              </a:xfrm>
            </p:grpSpPr>
            <p:sp>
              <p:nvSpPr>
                <p:cNvPr id="58394" name="Line 14"/>
                <p:cNvSpPr>
                  <a:spLocks noChangeShapeType="1"/>
                </p:cNvSpPr>
                <p:nvPr/>
              </p:nvSpPr>
              <p:spPr bwMode="auto">
                <a:xfrm flipV="1">
                  <a:off x="2304" y="3068"/>
                  <a:ext cx="0" cy="43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5" name="Line 15"/>
                <p:cNvSpPr>
                  <a:spLocks noChangeShapeType="1"/>
                </p:cNvSpPr>
                <p:nvPr/>
              </p:nvSpPr>
              <p:spPr bwMode="auto">
                <a:xfrm>
                  <a:off x="2300" y="3482"/>
                  <a:ext cx="225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6" name="Line 17"/>
                <p:cNvSpPr>
                  <a:spLocks noChangeShapeType="1"/>
                </p:cNvSpPr>
                <p:nvPr/>
              </p:nvSpPr>
              <p:spPr bwMode="auto">
                <a:xfrm>
                  <a:off x="4547" y="2208"/>
                  <a:ext cx="0" cy="12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393" name="Line 21"/>
              <p:cNvSpPr>
                <a:spLocks noChangeShapeType="1"/>
              </p:cNvSpPr>
              <p:nvPr/>
            </p:nvSpPr>
            <p:spPr bwMode="auto">
              <a:xfrm>
                <a:off x="4538" y="2221"/>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076" name="Freeform 28"/>
          <p:cNvSpPr>
            <a:spLocks/>
          </p:cNvSpPr>
          <p:nvPr/>
        </p:nvSpPr>
        <p:spPr bwMode="auto">
          <a:xfrm rot="4213546">
            <a:off x="2756693" y="2132807"/>
            <a:ext cx="735013" cy="2743200"/>
          </a:xfrm>
          <a:custGeom>
            <a:avLst/>
            <a:gdLst>
              <a:gd name="T0" fmla="*/ 0 w 463"/>
              <a:gd name="T1" fmla="*/ 0 h 2367"/>
              <a:gd name="T2" fmla="*/ 2147483647 w 463"/>
              <a:gd name="T3" fmla="*/ 2147483647 h 2367"/>
              <a:gd name="T4" fmla="*/ 2147483647 w 463"/>
              <a:gd name="T5" fmla="*/ 2147483647 h 2367"/>
              <a:gd name="T6" fmla="*/ 2147483647 w 463"/>
              <a:gd name="T7" fmla="*/ 2147483647 h 2367"/>
              <a:gd name="T8" fmla="*/ 2147483647 w 463"/>
              <a:gd name="T9" fmla="*/ 2147483647 h 2367"/>
              <a:gd name="T10" fmla="*/ 2147483647 w 463"/>
              <a:gd name="T11" fmla="*/ 2147483647 h 2367"/>
              <a:gd name="T12" fmla="*/ 2147483647 w 463"/>
              <a:gd name="T13" fmla="*/ 2147483647 h 2367"/>
              <a:gd name="T14" fmla="*/ 2147483647 w 463"/>
              <a:gd name="T15" fmla="*/ 2147483647 h 2367"/>
              <a:gd name="T16" fmla="*/ 2147483647 w 463"/>
              <a:gd name="T17" fmla="*/ 2147483647 h 2367"/>
              <a:gd name="T18" fmla="*/ 2147483647 w 463"/>
              <a:gd name="T19" fmla="*/ 2147483647 h 2367"/>
              <a:gd name="T20" fmla="*/ 2147483647 w 463"/>
              <a:gd name="T21" fmla="*/ 2147483647 h 2367"/>
              <a:gd name="T22" fmla="*/ 2147483647 w 463"/>
              <a:gd name="T23" fmla="*/ 2147483647 h 2367"/>
              <a:gd name="T24" fmla="*/ 2147483647 w 463"/>
              <a:gd name="T25" fmla="*/ 2147483647 h 2367"/>
              <a:gd name="T26" fmla="*/ 2147483647 w 463"/>
              <a:gd name="T27" fmla="*/ 2147483647 h 2367"/>
              <a:gd name="T28" fmla="*/ 2147483647 w 463"/>
              <a:gd name="T29" fmla="*/ 2147483647 h 23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3"/>
              <a:gd name="T46" fmla="*/ 0 h 2367"/>
              <a:gd name="T47" fmla="*/ 463 w 463"/>
              <a:gd name="T48" fmla="*/ 2367 h 23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3" h="2367">
                <a:moveTo>
                  <a:pt x="0" y="0"/>
                </a:moveTo>
                <a:cubicBezTo>
                  <a:pt x="24" y="127"/>
                  <a:pt x="18" y="254"/>
                  <a:pt x="112" y="351"/>
                </a:cubicBezTo>
                <a:cubicBezTo>
                  <a:pt x="116" y="363"/>
                  <a:pt x="119" y="377"/>
                  <a:pt x="125" y="388"/>
                </a:cubicBezTo>
                <a:cubicBezTo>
                  <a:pt x="140" y="414"/>
                  <a:pt x="175" y="464"/>
                  <a:pt x="175" y="464"/>
                </a:cubicBezTo>
                <a:cubicBezTo>
                  <a:pt x="179" y="476"/>
                  <a:pt x="181" y="489"/>
                  <a:pt x="187" y="501"/>
                </a:cubicBezTo>
                <a:cubicBezTo>
                  <a:pt x="194" y="515"/>
                  <a:pt x="207" y="525"/>
                  <a:pt x="213" y="539"/>
                </a:cubicBezTo>
                <a:cubicBezTo>
                  <a:pt x="220" y="555"/>
                  <a:pt x="218" y="573"/>
                  <a:pt x="225" y="589"/>
                </a:cubicBezTo>
                <a:cubicBezTo>
                  <a:pt x="231" y="603"/>
                  <a:pt x="244" y="612"/>
                  <a:pt x="250" y="626"/>
                </a:cubicBezTo>
                <a:cubicBezTo>
                  <a:pt x="266" y="662"/>
                  <a:pt x="276" y="701"/>
                  <a:pt x="288" y="739"/>
                </a:cubicBezTo>
                <a:cubicBezTo>
                  <a:pt x="292" y="752"/>
                  <a:pt x="300" y="777"/>
                  <a:pt x="300" y="777"/>
                </a:cubicBezTo>
                <a:cubicBezTo>
                  <a:pt x="290" y="1011"/>
                  <a:pt x="284" y="1060"/>
                  <a:pt x="238" y="1252"/>
                </a:cubicBezTo>
                <a:cubicBezTo>
                  <a:pt x="244" y="1406"/>
                  <a:pt x="233" y="1694"/>
                  <a:pt x="300" y="1853"/>
                </a:cubicBezTo>
                <a:cubicBezTo>
                  <a:pt x="325" y="1912"/>
                  <a:pt x="364" y="1963"/>
                  <a:pt x="400" y="2016"/>
                </a:cubicBezTo>
                <a:cubicBezTo>
                  <a:pt x="401" y="2018"/>
                  <a:pt x="459" y="2154"/>
                  <a:pt x="463" y="2166"/>
                </a:cubicBezTo>
                <a:cubicBezTo>
                  <a:pt x="450" y="2358"/>
                  <a:pt x="450" y="2291"/>
                  <a:pt x="450" y="2367"/>
                </a:cubicBezTo>
              </a:path>
            </a:pathLst>
          </a:custGeom>
          <a:noFill/>
          <a:ln w="98425">
            <a:pattFill prst="openDmnd">
              <a:fgClr>
                <a:schemeClr val="tx1"/>
              </a:fgClr>
              <a:bgClr>
                <a:srgbClr val="9F9F9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 name="Group 68"/>
          <p:cNvGrpSpPr>
            <a:grpSpLocks/>
          </p:cNvGrpSpPr>
          <p:nvPr/>
        </p:nvGrpSpPr>
        <p:grpSpPr bwMode="auto">
          <a:xfrm>
            <a:off x="1558925" y="1752600"/>
            <a:ext cx="3182938" cy="3502025"/>
            <a:chOff x="1001" y="1117"/>
            <a:chExt cx="2005" cy="2206"/>
          </a:xfrm>
        </p:grpSpPr>
        <p:sp>
          <p:nvSpPr>
            <p:cNvPr id="58384" name="Text Box 35"/>
            <p:cNvSpPr txBox="1">
              <a:spLocks noChangeArrowheads="1"/>
            </p:cNvSpPr>
            <p:nvPr/>
          </p:nvSpPr>
          <p:spPr bwMode="auto">
            <a:xfrm>
              <a:off x="2212" y="1458"/>
              <a:ext cx="79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60000"/>
                </a:lnSpc>
                <a:spcBef>
                  <a:spcPct val="50000"/>
                </a:spcBef>
              </a:pPr>
              <a:r>
                <a:rPr lang="en-US" altLang="en-US" sz="2400" b="1"/>
                <a:t>-  -  - -  -  -  -  -  -  -  -  -</a:t>
              </a:r>
            </a:p>
            <a:p>
              <a:pPr eaLnBrk="1" hangingPunct="1">
                <a:lnSpc>
                  <a:spcPct val="40000"/>
                </a:lnSpc>
                <a:spcBef>
                  <a:spcPct val="50000"/>
                </a:spcBef>
              </a:pPr>
              <a:r>
                <a:rPr lang="en-US" altLang="en-US" sz="2400" b="1"/>
                <a:t> -  -  - - </a:t>
              </a:r>
            </a:p>
          </p:txBody>
        </p:sp>
        <p:sp>
          <p:nvSpPr>
            <p:cNvPr id="58385" name="Text Box 30"/>
            <p:cNvSpPr txBox="1">
              <a:spLocks noChangeArrowheads="1"/>
            </p:cNvSpPr>
            <p:nvPr/>
          </p:nvSpPr>
          <p:spPr bwMode="auto">
            <a:xfrm>
              <a:off x="1724" y="1117"/>
              <a:ext cx="81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60000"/>
                </a:lnSpc>
                <a:spcBef>
                  <a:spcPct val="50000"/>
                </a:spcBef>
              </a:pPr>
              <a:r>
                <a:rPr lang="en-US" altLang="en-US" sz="2400" b="1"/>
                <a:t>+ + + + + + + +</a:t>
              </a:r>
              <a:r>
                <a:rPr lang="en-US" altLang="en-US" sz="2400"/>
                <a:t> </a:t>
              </a:r>
            </a:p>
          </p:txBody>
        </p:sp>
        <p:sp>
          <p:nvSpPr>
            <p:cNvPr id="58386" name="Text Box 31"/>
            <p:cNvSpPr txBox="1">
              <a:spLocks noChangeArrowheads="1"/>
            </p:cNvSpPr>
            <p:nvPr/>
          </p:nvSpPr>
          <p:spPr bwMode="auto">
            <a:xfrm>
              <a:off x="1750" y="2989"/>
              <a:ext cx="76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60000"/>
                </a:lnSpc>
                <a:spcBef>
                  <a:spcPct val="50000"/>
                </a:spcBef>
              </a:pPr>
              <a:r>
                <a:rPr lang="en-US" altLang="en-US" sz="2400" b="1"/>
                <a:t>-  -  -  -  -  -  -  -  </a:t>
              </a:r>
            </a:p>
          </p:txBody>
        </p:sp>
        <p:sp>
          <p:nvSpPr>
            <p:cNvPr id="58387" name="Text Box 32"/>
            <p:cNvSpPr txBox="1">
              <a:spLocks noChangeArrowheads="1"/>
            </p:cNvSpPr>
            <p:nvPr/>
          </p:nvSpPr>
          <p:spPr bwMode="auto">
            <a:xfrm>
              <a:off x="1001" y="2299"/>
              <a:ext cx="732"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60000"/>
                </a:lnSpc>
                <a:spcBef>
                  <a:spcPct val="50000"/>
                </a:spcBef>
              </a:pPr>
              <a:r>
                <a:rPr lang="en-US" altLang="en-US" sz="2400" b="1"/>
                <a:t>+ + + +</a:t>
              </a:r>
            </a:p>
            <a:p>
              <a:pPr eaLnBrk="1" hangingPunct="1">
                <a:lnSpc>
                  <a:spcPct val="60000"/>
                </a:lnSpc>
                <a:spcBef>
                  <a:spcPct val="50000"/>
                </a:spcBef>
              </a:pPr>
              <a:r>
                <a:rPr lang="en-US" altLang="en-US" sz="2400" b="1"/>
                <a:t> + + + + + + + + + + +</a:t>
              </a:r>
              <a:r>
                <a:rPr lang="en-US" altLang="en-US" sz="2400"/>
                <a:t> </a:t>
              </a:r>
            </a:p>
          </p:txBody>
        </p:sp>
      </p:grpSp>
      <p:sp>
        <p:nvSpPr>
          <p:cNvPr id="58373" name="Line 47"/>
          <p:cNvSpPr>
            <a:spLocks noChangeShapeType="1"/>
          </p:cNvSpPr>
          <p:nvPr/>
        </p:nvSpPr>
        <p:spPr bwMode="auto">
          <a:xfrm>
            <a:off x="6184900" y="3429000"/>
            <a:ext cx="2209800" cy="158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6" name="Freeform 48"/>
          <p:cNvSpPr>
            <a:spLocks/>
          </p:cNvSpPr>
          <p:nvPr/>
        </p:nvSpPr>
        <p:spPr bwMode="auto">
          <a:xfrm rot="10800000">
            <a:off x="7234238" y="3444875"/>
            <a:ext cx="792162" cy="496888"/>
          </a:xfrm>
          <a:custGeom>
            <a:avLst/>
            <a:gdLst>
              <a:gd name="T0" fmla="*/ 0 w 768"/>
              <a:gd name="T1" fmla="*/ 2147483647 h 576"/>
              <a:gd name="T2" fmla="*/ 2147483647 w 768"/>
              <a:gd name="T3" fmla="*/ 0 h 576"/>
              <a:gd name="T4" fmla="*/ 2147483647 w 768"/>
              <a:gd name="T5" fmla="*/ 2147483647 h 576"/>
              <a:gd name="T6" fmla="*/ 0 60000 65536"/>
              <a:gd name="T7" fmla="*/ 0 60000 65536"/>
              <a:gd name="T8" fmla="*/ 0 60000 65536"/>
              <a:gd name="T9" fmla="*/ 0 w 768"/>
              <a:gd name="T10" fmla="*/ 0 h 576"/>
              <a:gd name="T11" fmla="*/ 768 w 768"/>
              <a:gd name="T12" fmla="*/ 576 h 576"/>
            </a:gdLst>
            <a:ahLst/>
            <a:cxnLst>
              <a:cxn ang="T6">
                <a:pos x="T0" y="T1"/>
              </a:cxn>
              <a:cxn ang="T7">
                <a:pos x="T2" y="T3"/>
              </a:cxn>
              <a:cxn ang="T8">
                <a:pos x="T4" y="T5"/>
              </a:cxn>
            </a:cxnLst>
            <a:rect l="T9" t="T10" r="T11" b="T12"/>
            <a:pathLst>
              <a:path w="768" h="576">
                <a:moveTo>
                  <a:pt x="0" y="576"/>
                </a:moveTo>
                <a:cubicBezTo>
                  <a:pt x="128" y="288"/>
                  <a:pt x="256" y="0"/>
                  <a:pt x="384" y="0"/>
                </a:cubicBezTo>
                <a:cubicBezTo>
                  <a:pt x="512" y="0"/>
                  <a:pt x="640" y="288"/>
                  <a:pt x="768" y="576"/>
                </a:cubicBez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7" name="Freeform 49"/>
          <p:cNvSpPr>
            <a:spLocks/>
          </p:cNvSpPr>
          <p:nvPr/>
        </p:nvSpPr>
        <p:spPr bwMode="auto">
          <a:xfrm>
            <a:off x="6448425" y="2943225"/>
            <a:ext cx="792163" cy="496888"/>
          </a:xfrm>
          <a:custGeom>
            <a:avLst/>
            <a:gdLst>
              <a:gd name="T0" fmla="*/ 0 w 768"/>
              <a:gd name="T1" fmla="*/ 2147483647 h 576"/>
              <a:gd name="T2" fmla="*/ 2147483647 w 768"/>
              <a:gd name="T3" fmla="*/ 0 h 576"/>
              <a:gd name="T4" fmla="*/ 2147483647 w 768"/>
              <a:gd name="T5" fmla="*/ 2147483647 h 576"/>
              <a:gd name="T6" fmla="*/ 0 60000 65536"/>
              <a:gd name="T7" fmla="*/ 0 60000 65536"/>
              <a:gd name="T8" fmla="*/ 0 60000 65536"/>
              <a:gd name="T9" fmla="*/ 0 w 768"/>
              <a:gd name="T10" fmla="*/ 0 h 576"/>
              <a:gd name="T11" fmla="*/ 768 w 768"/>
              <a:gd name="T12" fmla="*/ 576 h 576"/>
            </a:gdLst>
            <a:ahLst/>
            <a:cxnLst>
              <a:cxn ang="T6">
                <a:pos x="T0" y="T1"/>
              </a:cxn>
              <a:cxn ang="T7">
                <a:pos x="T2" y="T3"/>
              </a:cxn>
              <a:cxn ang="T8">
                <a:pos x="T4" y="T5"/>
              </a:cxn>
            </a:cxnLst>
            <a:rect l="T9" t="T10" r="T11" b="T12"/>
            <a:pathLst>
              <a:path w="768" h="576">
                <a:moveTo>
                  <a:pt x="0" y="576"/>
                </a:moveTo>
                <a:cubicBezTo>
                  <a:pt x="128" y="288"/>
                  <a:pt x="256" y="0"/>
                  <a:pt x="384" y="0"/>
                </a:cubicBezTo>
                <a:cubicBezTo>
                  <a:pt x="512" y="0"/>
                  <a:pt x="640" y="288"/>
                  <a:pt x="768" y="576"/>
                </a:cubicBezTo>
              </a:path>
            </a:pathLst>
          </a:custGeom>
          <a:noFill/>
          <a:ln w="412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 name="Group 71"/>
          <p:cNvGrpSpPr>
            <a:grpSpLocks/>
          </p:cNvGrpSpPr>
          <p:nvPr/>
        </p:nvGrpSpPr>
        <p:grpSpPr bwMode="auto">
          <a:xfrm>
            <a:off x="2209800" y="1752600"/>
            <a:ext cx="2230438" cy="3478213"/>
            <a:chOff x="1392" y="1104"/>
            <a:chExt cx="1405" cy="2191"/>
          </a:xfrm>
        </p:grpSpPr>
        <p:sp>
          <p:nvSpPr>
            <p:cNvPr id="58380" name="Text Box 53"/>
            <p:cNvSpPr txBox="1">
              <a:spLocks noChangeArrowheads="1"/>
            </p:cNvSpPr>
            <p:nvPr/>
          </p:nvSpPr>
          <p:spPr bwMode="auto">
            <a:xfrm>
              <a:off x="1728" y="1104"/>
              <a:ext cx="76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60000"/>
                </a:lnSpc>
                <a:spcBef>
                  <a:spcPct val="50000"/>
                </a:spcBef>
              </a:pPr>
              <a:r>
                <a:rPr lang="en-US" altLang="en-US" sz="2400" b="1"/>
                <a:t>-  -  -  -  -  -  -  -  </a:t>
              </a:r>
            </a:p>
          </p:txBody>
        </p:sp>
        <p:sp>
          <p:nvSpPr>
            <p:cNvPr id="58381" name="Text Box 54"/>
            <p:cNvSpPr txBox="1">
              <a:spLocks noChangeArrowheads="1"/>
            </p:cNvSpPr>
            <p:nvPr/>
          </p:nvSpPr>
          <p:spPr bwMode="auto">
            <a:xfrm>
              <a:off x="1728" y="2961"/>
              <a:ext cx="816"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60000"/>
                </a:lnSpc>
                <a:spcBef>
                  <a:spcPct val="50000"/>
                </a:spcBef>
              </a:pPr>
              <a:r>
                <a:rPr lang="en-US" altLang="en-US" sz="2400" b="1"/>
                <a:t>+ + + + + + + + </a:t>
              </a:r>
            </a:p>
          </p:txBody>
        </p:sp>
        <p:sp>
          <p:nvSpPr>
            <p:cNvPr id="58382" name="Text Box 55"/>
            <p:cNvSpPr txBox="1">
              <a:spLocks noChangeArrowheads="1"/>
            </p:cNvSpPr>
            <p:nvPr/>
          </p:nvSpPr>
          <p:spPr bwMode="auto">
            <a:xfrm>
              <a:off x="2064" y="1447"/>
              <a:ext cx="733"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60000"/>
                </a:lnSpc>
                <a:spcBef>
                  <a:spcPct val="50000"/>
                </a:spcBef>
              </a:pPr>
              <a:r>
                <a:rPr lang="en-US" altLang="en-US" sz="2400" b="1"/>
                <a:t>++ + + + +</a:t>
              </a:r>
            </a:p>
            <a:p>
              <a:pPr eaLnBrk="1" hangingPunct="1">
                <a:lnSpc>
                  <a:spcPct val="60000"/>
                </a:lnSpc>
                <a:spcBef>
                  <a:spcPct val="50000"/>
                </a:spcBef>
              </a:pPr>
              <a:r>
                <a:rPr lang="en-US" altLang="en-US" sz="2400" b="1"/>
                <a:t> + + + + + + + + + +</a:t>
              </a:r>
            </a:p>
            <a:p>
              <a:pPr eaLnBrk="1" hangingPunct="1">
                <a:lnSpc>
                  <a:spcPct val="60000"/>
                </a:lnSpc>
                <a:spcBef>
                  <a:spcPct val="50000"/>
                </a:spcBef>
              </a:pPr>
              <a:r>
                <a:rPr lang="en-US" altLang="en-US" sz="2400" b="1"/>
                <a:t> </a:t>
              </a:r>
              <a:endParaRPr lang="en-US" altLang="en-US" sz="2400"/>
            </a:p>
          </p:txBody>
        </p:sp>
        <p:sp>
          <p:nvSpPr>
            <p:cNvPr id="58383" name="Text Box 56"/>
            <p:cNvSpPr txBox="1">
              <a:spLocks noChangeArrowheads="1"/>
            </p:cNvSpPr>
            <p:nvPr/>
          </p:nvSpPr>
          <p:spPr bwMode="auto">
            <a:xfrm>
              <a:off x="1392" y="2279"/>
              <a:ext cx="720"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55000"/>
                </a:lnSpc>
                <a:spcBef>
                  <a:spcPct val="50000"/>
                </a:spcBef>
              </a:pPr>
              <a:r>
                <a:rPr lang="en-US" altLang="en-US" sz="2400" b="1"/>
                <a:t>- -   </a:t>
              </a:r>
            </a:p>
            <a:p>
              <a:pPr eaLnBrk="1" hangingPunct="1">
                <a:lnSpc>
                  <a:spcPct val="55000"/>
                </a:lnSpc>
                <a:spcBef>
                  <a:spcPct val="50000"/>
                </a:spcBef>
              </a:pPr>
              <a:r>
                <a:rPr lang="en-US" altLang="en-US" sz="2400" b="1"/>
                <a:t> - -  - - - - - - - - - - - - - </a:t>
              </a:r>
            </a:p>
          </p:txBody>
        </p:sp>
      </p:grpSp>
      <p:sp>
        <p:nvSpPr>
          <p:cNvPr id="2118" name="Freeform 70"/>
          <p:cNvSpPr>
            <a:spLocks/>
          </p:cNvSpPr>
          <p:nvPr/>
        </p:nvSpPr>
        <p:spPr bwMode="auto">
          <a:xfrm rot="2929311">
            <a:off x="2985294" y="2147094"/>
            <a:ext cx="735012" cy="2743200"/>
          </a:xfrm>
          <a:custGeom>
            <a:avLst/>
            <a:gdLst>
              <a:gd name="T0" fmla="*/ 0 w 463"/>
              <a:gd name="T1" fmla="*/ 0 h 2367"/>
              <a:gd name="T2" fmla="*/ 2147483647 w 463"/>
              <a:gd name="T3" fmla="*/ 2147483647 h 2367"/>
              <a:gd name="T4" fmla="*/ 2147483647 w 463"/>
              <a:gd name="T5" fmla="*/ 2147483647 h 2367"/>
              <a:gd name="T6" fmla="*/ 2147483647 w 463"/>
              <a:gd name="T7" fmla="*/ 2147483647 h 2367"/>
              <a:gd name="T8" fmla="*/ 2147483647 w 463"/>
              <a:gd name="T9" fmla="*/ 2147483647 h 2367"/>
              <a:gd name="T10" fmla="*/ 2147483647 w 463"/>
              <a:gd name="T11" fmla="*/ 2147483647 h 2367"/>
              <a:gd name="T12" fmla="*/ 2147483647 w 463"/>
              <a:gd name="T13" fmla="*/ 2147483647 h 2367"/>
              <a:gd name="T14" fmla="*/ 2147483647 w 463"/>
              <a:gd name="T15" fmla="*/ 2147483647 h 2367"/>
              <a:gd name="T16" fmla="*/ 2147483647 w 463"/>
              <a:gd name="T17" fmla="*/ 2147483647 h 2367"/>
              <a:gd name="T18" fmla="*/ 2147483647 w 463"/>
              <a:gd name="T19" fmla="*/ 2147483647 h 2367"/>
              <a:gd name="T20" fmla="*/ 2147483647 w 463"/>
              <a:gd name="T21" fmla="*/ 2147483647 h 2367"/>
              <a:gd name="T22" fmla="*/ 2147483647 w 463"/>
              <a:gd name="T23" fmla="*/ 2147483647 h 2367"/>
              <a:gd name="T24" fmla="*/ 2147483647 w 463"/>
              <a:gd name="T25" fmla="*/ 2147483647 h 2367"/>
              <a:gd name="T26" fmla="*/ 2147483647 w 463"/>
              <a:gd name="T27" fmla="*/ 2147483647 h 2367"/>
              <a:gd name="T28" fmla="*/ 2147483647 w 463"/>
              <a:gd name="T29" fmla="*/ 2147483647 h 23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3"/>
              <a:gd name="T46" fmla="*/ 0 h 2367"/>
              <a:gd name="T47" fmla="*/ 463 w 463"/>
              <a:gd name="T48" fmla="*/ 2367 h 23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3" h="2367">
                <a:moveTo>
                  <a:pt x="0" y="0"/>
                </a:moveTo>
                <a:cubicBezTo>
                  <a:pt x="24" y="127"/>
                  <a:pt x="18" y="254"/>
                  <a:pt x="112" y="351"/>
                </a:cubicBezTo>
                <a:cubicBezTo>
                  <a:pt x="116" y="363"/>
                  <a:pt x="119" y="377"/>
                  <a:pt x="125" y="388"/>
                </a:cubicBezTo>
                <a:cubicBezTo>
                  <a:pt x="140" y="414"/>
                  <a:pt x="175" y="464"/>
                  <a:pt x="175" y="464"/>
                </a:cubicBezTo>
                <a:cubicBezTo>
                  <a:pt x="179" y="476"/>
                  <a:pt x="181" y="489"/>
                  <a:pt x="187" y="501"/>
                </a:cubicBezTo>
                <a:cubicBezTo>
                  <a:pt x="194" y="515"/>
                  <a:pt x="207" y="525"/>
                  <a:pt x="213" y="539"/>
                </a:cubicBezTo>
                <a:cubicBezTo>
                  <a:pt x="220" y="555"/>
                  <a:pt x="218" y="573"/>
                  <a:pt x="225" y="589"/>
                </a:cubicBezTo>
                <a:cubicBezTo>
                  <a:pt x="231" y="603"/>
                  <a:pt x="244" y="612"/>
                  <a:pt x="250" y="626"/>
                </a:cubicBezTo>
                <a:cubicBezTo>
                  <a:pt x="266" y="662"/>
                  <a:pt x="276" y="701"/>
                  <a:pt x="288" y="739"/>
                </a:cubicBezTo>
                <a:cubicBezTo>
                  <a:pt x="292" y="752"/>
                  <a:pt x="300" y="777"/>
                  <a:pt x="300" y="777"/>
                </a:cubicBezTo>
                <a:cubicBezTo>
                  <a:pt x="290" y="1011"/>
                  <a:pt x="284" y="1060"/>
                  <a:pt x="238" y="1252"/>
                </a:cubicBezTo>
                <a:cubicBezTo>
                  <a:pt x="244" y="1406"/>
                  <a:pt x="233" y="1694"/>
                  <a:pt x="300" y="1853"/>
                </a:cubicBezTo>
                <a:cubicBezTo>
                  <a:pt x="325" y="1912"/>
                  <a:pt x="364" y="1963"/>
                  <a:pt x="400" y="2016"/>
                </a:cubicBezTo>
                <a:cubicBezTo>
                  <a:pt x="401" y="2018"/>
                  <a:pt x="459" y="2154"/>
                  <a:pt x="463" y="2166"/>
                </a:cubicBezTo>
                <a:cubicBezTo>
                  <a:pt x="450" y="2358"/>
                  <a:pt x="450" y="2291"/>
                  <a:pt x="450" y="2367"/>
                </a:cubicBezTo>
              </a:path>
            </a:pathLst>
          </a:custGeom>
          <a:noFill/>
          <a:ln w="98425">
            <a:pattFill prst="openDmnd">
              <a:fgClr>
                <a:schemeClr val="tx1"/>
              </a:fgClr>
              <a:bgClr>
                <a:srgbClr val="9F9F9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8" name="Rectangle 2"/>
          <p:cNvSpPr txBox="1">
            <a:spLocks noChangeArrowheads="1"/>
          </p:cNvSpPr>
          <p:nvPr/>
        </p:nvSpPr>
        <p:spPr bwMode="auto">
          <a:xfrm>
            <a:off x="304800" y="-76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u="sng">
                <a:solidFill>
                  <a:srgbClr val="002060"/>
                </a:solidFill>
                <a:latin typeface="Times New Roman" panose="02020603050405020304" pitchFamily="18" charset="0"/>
              </a:rPr>
              <a:t>Dielectrophoretic Alignment</a:t>
            </a:r>
          </a:p>
        </p:txBody>
      </p:sp>
      <p:pic>
        <p:nvPicPr>
          <p:cNvPr id="58379" name="Picture 66" descr="5383A6B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0" y="0"/>
            <a:ext cx="1219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306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7"/>
                                        </p:tgtEl>
                                        <p:attrNameLst>
                                          <p:attrName>style.visibility</p:attrName>
                                        </p:attrNameLst>
                                      </p:cBhvr>
                                      <p:to>
                                        <p:strVal val="visible"/>
                                      </p:to>
                                    </p:set>
                                    <p:animEffect transition="in" filter="fade">
                                      <p:cBhvr>
                                        <p:cTn id="7" dur="2000"/>
                                        <p:tgtEl>
                                          <p:spTgt spid="209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8" presetClass="emph" presetSubtype="0" fill="hold" grpId="0" nodeType="withEffect">
                                  <p:stCondLst>
                                    <p:cond delay="1000"/>
                                  </p:stCondLst>
                                  <p:childTnLst>
                                    <p:animRot by="-1080000">
                                      <p:cBhvr>
                                        <p:cTn id="12" dur="2000" fill="hold"/>
                                        <p:tgtEl>
                                          <p:spTgt spid="2076"/>
                                        </p:tgtEl>
                                        <p:attrNameLst>
                                          <p:attrName>r</p:attrName>
                                        </p:attrNameLst>
                                      </p:cBhvr>
                                    </p:animRot>
                                  </p:childTnLst>
                                  <p:subTnLst>
                                    <p:set>
                                      <p:cBhvr override="childStyle">
                                        <p:cTn dur="1" fill="hold" display="0" masterRel="nextClick" afterEffect="1"/>
                                        <p:tgtEl>
                                          <p:spTgt spid="2076"/>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96"/>
                                        </p:tgtEl>
                                        <p:attrNameLst>
                                          <p:attrName>style.visibility</p:attrName>
                                        </p:attrNameLst>
                                      </p:cBhvr>
                                      <p:to>
                                        <p:strVal val="visible"/>
                                      </p:to>
                                    </p:set>
                                    <p:animEffect transition="in" filter="fade">
                                      <p:cBhvr>
                                        <p:cTn id="17" dur="2000"/>
                                        <p:tgtEl>
                                          <p:spTgt spid="2096"/>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18"/>
                                        </p:tgtEl>
                                        <p:attrNameLst>
                                          <p:attrName>style.visibility</p:attrName>
                                        </p:attrNameLst>
                                      </p:cBhvr>
                                      <p:to>
                                        <p:strVal val="visible"/>
                                      </p:to>
                                    </p:set>
                                    <p:animEffect transition="in" filter="fade">
                                      <p:cBhvr>
                                        <p:cTn id="23" dur="500"/>
                                        <p:tgtEl>
                                          <p:spTgt spid="2118"/>
                                        </p:tgtEl>
                                      </p:cBhvr>
                                    </p:animEffect>
                                  </p:childTnLst>
                                </p:cTn>
                              </p:par>
                              <p:par>
                                <p:cTn id="24" presetID="8" presetClass="emph" presetSubtype="0" fill="hold" grpId="1" nodeType="withEffect">
                                  <p:stCondLst>
                                    <p:cond delay="1000"/>
                                  </p:stCondLst>
                                  <p:childTnLst>
                                    <p:animRot by="-1080000">
                                      <p:cBhvr>
                                        <p:cTn id="25" dur="2000" fill="hold"/>
                                        <p:tgtEl>
                                          <p:spTgt spid="2118"/>
                                        </p:tgtEl>
                                        <p:attrNameLst>
                                          <p:attrName>r</p:attrName>
                                        </p:attrNameLst>
                                      </p:cBhvr>
                                    </p:animRot>
                                  </p:childTnLst>
                                  <p:subTnLst>
                                    <p:set>
                                      <p:cBhvr override="childStyle">
                                        <p:cTn dur="1" fill="hold" display="0" masterRel="nextClick" afterEffect="1"/>
                                        <p:tgtEl>
                                          <p:spTgt spid="21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6" grpId="0" animBg="1"/>
      <p:bldP spid="2096" grpId="0" animBg="1"/>
      <p:bldP spid="2097" grpId="0" animBg="1"/>
      <p:bldP spid="2118" grpId="0" animBg="1"/>
      <p:bldP spid="211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90" y="16625"/>
            <a:ext cx="9144000" cy="975563"/>
            <a:chOff x="-14990" y="16625"/>
            <a:chExt cx="9144000" cy="975563"/>
          </a:xfrm>
        </p:grpSpPr>
        <p:cxnSp>
          <p:nvCxnSpPr>
            <p:cNvPr id="4" name="Straight Connector 3"/>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5" name="Picture 4"/>
            <p:cNvPicPr/>
            <p:nvPr/>
          </p:nvPicPr>
          <p:blipFill>
            <a:blip r:embed="rId3" cstate="print"/>
            <a:srcRect/>
            <a:stretch>
              <a:fillRect/>
            </a:stretch>
          </p:blipFill>
          <p:spPr bwMode="auto">
            <a:xfrm>
              <a:off x="16625" y="16625"/>
              <a:ext cx="914400" cy="971200"/>
            </a:xfrm>
            <a:prstGeom prst="rect">
              <a:avLst/>
            </a:prstGeom>
            <a:ln>
              <a:noFill/>
            </a:ln>
            <a:effectLst>
              <a:softEdge rad="112500"/>
            </a:effectLst>
          </p:spPr>
        </p:pic>
      </p:grpSp>
      <p:sp>
        <p:nvSpPr>
          <p:cNvPr id="13" name="Rectangle 12"/>
          <p:cNvSpPr/>
          <p:nvPr/>
        </p:nvSpPr>
        <p:spPr>
          <a:xfrm>
            <a:off x="0" y="990600"/>
            <a:ext cx="8915400" cy="2550698"/>
          </a:xfrm>
          <a:prstGeom prst="rect">
            <a:avLst/>
          </a:prstGeom>
        </p:spPr>
        <p:txBody>
          <a:bodyPr wrap="square">
            <a:spAutoFit/>
          </a:bodyPr>
          <a:lstStyle/>
          <a:p>
            <a:pPr marL="354013" indent="-354013" algn="just">
              <a:lnSpc>
                <a:spcPct val="150000"/>
              </a:lnSpc>
              <a:buClr>
                <a:srgbClr val="FFFF00"/>
              </a:buClr>
              <a:buFont typeface="Wingdings" pitchFamily="2" charset="2"/>
              <a:buChar char="§"/>
            </a:pPr>
            <a:r>
              <a:rPr lang="en-GB" b="1" dirty="0" smtClean="0">
                <a:solidFill>
                  <a:schemeClr val="bg1"/>
                </a:solidFill>
                <a:latin typeface="Georgia" pitchFamily="18" charset="0"/>
                <a:ea typeface="Times New Roman" pitchFamily="18" charset="0"/>
                <a:cs typeface="Arial" pitchFamily="34" charset="0"/>
              </a:rPr>
              <a:t>A </a:t>
            </a:r>
            <a:r>
              <a:rPr lang="en-GB" b="1" u="sng" dirty="0" smtClean="0">
                <a:solidFill>
                  <a:srgbClr val="00FF00"/>
                </a:solidFill>
                <a:latin typeface="Georgia" pitchFamily="18" charset="0"/>
                <a:ea typeface="Times New Roman" pitchFamily="18" charset="0"/>
                <a:cs typeface="Arial" pitchFamily="34" charset="0"/>
              </a:rPr>
              <a:t>0.1 </a:t>
            </a:r>
            <a:r>
              <a:rPr lang="en-US" b="1" u="sng" dirty="0" smtClean="0">
                <a:solidFill>
                  <a:srgbClr val="00FF00"/>
                </a:solidFill>
                <a:latin typeface="Georgia" pitchFamily="18" charset="0"/>
                <a:ea typeface="Times New Roman" pitchFamily="18" charset="0"/>
                <a:cs typeface="Arial" pitchFamily="34" charset="0"/>
              </a:rPr>
              <a:t>µ</a:t>
            </a:r>
            <a:r>
              <a:rPr lang="en-GB" b="1" u="sng" dirty="0" smtClean="0">
                <a:solidFill>
                  <a:srgbClr val="00FF00"/>
                </a:solidFill>
                <a:latin typeface="Georgia" pitchFamily="18" charset="0"/>
                <a:ea typeface="Times New Roman" pitchFamily="18" charset="0"/>
                <a:cs typeface="Arial" pitchFamily="34" charset="0"/>
              </a:rPr>
              <a:t>l drop of final decanted suspension </a:t>
            </a:r>
            <a:r>
              <a:rPr lang="en-GB" b="1" dirty="0" smtClean="0">
                <a:solidFill>
                  <a:schemeClr val="bg1"/>
                </a:solidFill>
                <a:latin typeface="Georgia" pitchFamily="18" charset="0"/>
                <a:ea typeface="Times New Roman" pitchFamily="18" charset="0"/>
                <a:cs typeface="Arial" pitchFamily="34" charset="0"/>
              </a:rPr>
              <a:t>was placed on top of Au electrodes</a:t>
            </a:r>
          </a:p>
          <a:p>
            <a:pPr marL="354013" indent="-354013" algn="just">
              <a:lnSpc>
                <a:spcPct val="150000"/>
              </a:lnSpc>
              <a:buClr>
                <a:srgbClr val="FFFF00"/>
              </a:buClr>
              <a:buFont typeface="Wingdings" pitchFamily="2" charset="2"/>
              <a:buChar char="§"/>
            </a:pPr>
            <a:endParaRPr lang="en-GB" sz="1050" b="1" dirty="0" smtClean="0">
              <a:solidFill>
                <a:schemeClr val="bg1"/>
              </a:solidFill>
              <a:latin typeface="Georgia" pitchFamily="18" charset="0"/>
              <a:ea typeface="Times New Roman" pitchFamily="18" charset="0"/>
              <a:cs typeface="Arial" pitchFamily="34" charset="0"/>
            </a:endParaRPr>
          </a:p>
          <a:p>
            <a:pPr marL="354013" indent="-354013" algn="just">
              <a:lnSpc>
                <a:spcPct val="150000"/>
              </a:lnSpc>
              <a:buClr>
                <a:srgbClr val="FFFF00"/>
              </a:buClr>
              <a:buFont typeface="Wingdings" pitchFamily="2" charset="2"/>
              <a:buChar char="§"/>
            </a:pPr>
            <a:r>
              <a:rPr lang="en-GB" sz="2400" b="1" dirty="0" smtClean="0">
                <a:solidFill>
                  <a:srgbClr val="FFFF00"/>
                </a:solidFill>
                <a:latin typeface="Georgia" pitchFamily="18" charset="0"/>
                <a:ea typeface="Times New Roman" pitchFamily="18" charset="0"/>
                <a:cs typeface="Arial" pitchFamily="34" charset="0"/>
              </a:rPr>
              <a:t>Dielectrophoretic alignment </a:t>
            </a:r>
            <a:r>
              <a:rPr lang="en-GB" b="1" dirty="0" smtClean="0">
                <a:solidFill>
                  <a:schemeClr val="bg1"/>
                </a:solidFill>
                <a:latin typeface="Georgia" pitchFamily="18" charset="0"/>
                <a:ea typeface="Times New Roman" pitchFamily="18" charset="0"/>
                <a:cs typeface="Arial" pitchFamily="34" charset="0"/>
              </a:rPr>
              <a:t>of SWNTs was carried out by applying           </a:t>
            </a:r>
            <a:r>
              <a:rPr lang="en-GB" b="1" u="sng" dirty="0" smtClean="0">
                <a:solidFill>
                  <a:srgbClr val="00FF00"/>
                </a:solidFill>
                <a:latin typeface="Georgia" pitchFamily="18" charset="0"/>
                <a:ea typeface="Times New Roman" pitchFamily="18" charset="0"/>
                <a:cs typeface="Arial" pitchFamily="34" charset="0"/>
              </a:rPr>
              <a:t>1 V</a:t>
            </a:r>
            <a:r>
              <a:rPr lang="en-GB" b="1" u="sng" baseline="-30000" dirty="0" smtClean="0">
                <a:solidFill>
                  <a:srgbClr val="00FF00"/>
                </a:solidFill>
                <a:latin typeface="Georgia" pitchFamily="18" charset="0"/>
                <a:ea typeface="Times New Roman" pitchFamily="18" charset="0"/>
                <a:cs typeface="Arial" pitchFamily="34" charset="0"/>
              </a:rPr>
              <a:t>RMS </a:t>
            </a:r>
            <a:r>
              <a:rPr lang="en-GB" b="1" u="sng" dirty="0" smtClean="0">
                <a:solidFill>
                  <a:srgbClr val="00FF00"/>
                </a:solidFill>
                <a:latin typeface="Georgia" pitchFamily="18" charset="0"/>
                <a:ea typeface="Times New Roman" pitchFamily="18" charset="0"/>
                <a:cs typeface="Arial" pitchFamily="34" charset="0"/>
              </a:rPr>
              <a:t>at 4 MHz</a:t>
            </a:r>
            <a:r>
              <a:rPr lang="en-GB" b="1" u="sng" baseline="-30000" dirty="0" smtClean="0">
                <a:solidFill>
                  <a:srgbClr val="00FF00"/>
                </a:solidFill>
                <a:latin typeface="Georgia" pitchFamily="18" charset="0"/>
                <a:ea typeface="Times New Roman" pitchFamily="18" charset="0"/>
                <a:cs typeface="Arial" pitchFamily="34" charset="0"/>
              </a:rPr>
              <a:t> </a:t>
            </a:r>
            <a:r>
              <a:rPr lang="en-GB" b="1" u="sng" dirty="0" smtClean="0">
                <a:solidFill>
                  <a:srgbClr val="00FF00"/>
                </a:solidFill>
                <a:latin typeface="Georgia" pitchFamily="18" charset="0"/>
                <a:ea typeface="Times New Roman" pitchFamily="18" charset="0"/>
                <a:cs typeface="Arial" pitchFamily="34" charset="0"/>
              </a:rPr>
              <a:t>frequency </a:t>
            </a:r>
            <a:r>
              <a:rPr lang="en-GB" b="1" dirty="0" smtClean="0">
                <a:solidFill>
                  <a:schemeClr val="bg1"/>
                </a:solidFill>
                <a:latin typeface="Georgia" pitchFamily="18" charset="0"/>
                <a:ea typeface="Times New Roman" pitchFamily="18" charset="0"/>
                <a:cs typeface="Arial" pitchFamily="34" charset="0"/>
              </a:rPr>
              <a:t>between electrodes</a:t>
            </a:r>
          </a:p>
          <a:p>
            <a:pPr marL="354013" indent="-354013" algn="just">
              <a:lnSpc>
                <a:spcPct val="150000"/>
              </a:lnSpc>
              <a:buClr>
                <a:srgbClr val="FFFF00"/>
              </a:buClr>
            </a:pPr>
            <a:endParaRPr lang="en-GB" b="1" dirty="0" smtClean="0">
              <a:solidFill>
                <a:schemeClr val="bg1"/>
              </a:solidFill>
              <a:latin typeface="Georgia" pitchFamily="18" charset="0"/>
              <a:ea typeface="Times New Roman" pitchFamily="18" charset="0"/>
              <a:cs typeface="Arial" pitchFamily="34" charset="0"/>
            </a:endParaRPr>
          </a:p>
        </p:txBody>
      </p:sp>
      <p:sp>
        <p:nvSpPr>
          <p:cNvPr id="58" name="Slide Number Placeholder 57"/>
          <p:cNvSpPr>
            <a:spLocks noGrp="1"/>
          </p:cNvSpPr>
          <p:nvPr>
            <p:ph type="sldNum" sz="quarter" idx="12"/>
          </p:nvPr>
        </p:nvSpPr>
        <p:spPr/>
        <p:txBody>
          <a:bodyPr/>
          <a:lstStyle/>
          <a:p>
            <a:fld id="{A51B95CD-CCEA-4356-89B1-ABA86CD62D36}" type="slidenum">
              <a:rPr lang="en-US" smtClean="0"/>
              <a:pPr/>
              <a:t>37</a:t>
            </a:fld>
            <a:endParaRPr lang="en-US"/>
          </a:p>
        </p:txBody>
      </p:sp>
      <p:grpSp>
        <p:nvGrpSpPr>
          <p:cNvPr id="3" name="Group 7"/>
          <p:cNvGrpSpPr/>
          <p:nvPr/>
        </p:nvGrpSpPr>
        <p:grpSpPr>
          <a:xfrm>
            <a:off x="4724400" y="3962400"/>
            <a:ext cx="3687773" cy="2141900"/>
            <a:chOff x="5105400" y="4495800"/>
            <a:chExt cx="3687773" cy="2141900"/>
          </a:xfrm>
        </p:grpSpPr>
        <p:grpSp>
          <p:nvGrpSpPr>
            <p:cNvPr id="6" name="Group 129045"/>
            <p:cNvGrpSpPr>
              <a:grpSpLocks/>
            </p:cNvGrpSpPr>
            <p:nvPr/>
          </p:nvGrpSpPr>
          <p:grpSpPr bwMode="auto">
            <a:xfrm>
              <a:off x="5105400" y="4495800"/>
              <a:ext cx="3687773" cy="2141900"/>
              <a:chOff x="0" y="768"/>
              <a:chExt cx="3024" cy="1750"/>
            </a:xfrm>
          </p:grpSpPr>
          <p:grpSp>
            <p:nvGrpSpPr>
              <p:cNvPr id="7" name="Group 129046"/>
              <p:cNvGrpSpPr>
                <a:grpSpLocks/>
              </p:cNvGrpSpPr>
              <p:nvPr/>
            </p:nvGrpSpPr>
            <p:grpSpPr bwMode="auto">
              <a:xfrm>
                <a:off x="0" y="768"/>
                <a:ext cx="3024" cy="1750"/>
                <a:chOff x="0" y="689"/>
                <a:chExt cx="4361" cy="2710"/>
              </a:xfrm>
            </p:grpSpPr>
            <p:sp>
              <p:nvSpPr>
                <p:cNvPr id="71" name="AutoShape 26"/>
                <p:cNvSpPr>
                  <a:spLocks noChangeArrowheads="1"/>
                </p:cNvSpPr>
                <p:nvPr/>
              </p:nvSpPr>
              <p:spPr bwMode="auto">
                <a:xfrm rot="2015175">
                  <a:off x="86" y="689"/>
                  <a:ext cx="4058" cy="2710"/>
                </a:xfrm>
                <a:prstGeom prst="cube">
                  <a:avLst>
                    <a:gd name="adj" fmla="val 93458"/>
                  </a:avLst>
                </a:prstGeom>
                <a:solidFill>
                  <a:srgbClr val="0000FF"/>
                </a:solidFill>
                <a:ln w="28575">
                  <a:solidFill>
                    <a:srgbClr val="333399"/>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72" name="AutoShape 27"/>
                <p:cNvSpPr>
                  <a:spLocks noChangeArrowheads="1"/>
                </p:cNvSpPr>
                <p:nvPr/>
              </p:nvSpPr>
              <p:spPr bwMode="auto">
                <a:xfrm rot="10121146" flipV="1">
                  <a:off x="2586" y="2150"/>
                  <a:ext cx="1775" cy="179"/>
                </a:xfrm>
                <a:prstGeom prst="cube">
                  <a:avLst>
                    <a:gd name="adj" fmla="val 67759"/>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73" name="AutoShape 28"/>
                <p:cNvSpPr>
                  <a:spLocks noChangeArrowheads="1"/>
                </p:cNvSpPr>
                <p:nvPr/>
              </p:nvSpPr>
              <p:spPr bwMode="auto">
                <a:xfrm rot="10108975" flipV="1">
                  <a:off x="864" y="2219"/>
                  <a:ext cx="1980" cy="457"/>
                </a:xfrm>
                <a:prstGeom prst="cube">
                  <a:avLst>
                    <a:gd name="adj" fmla="val 80556"/>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74" name="AutoShape 29"/>
                <p:cNvSpPr>
                  <a:spLocks noChangeArrowheads="1"/>
                </p:cNvSpPr>
                <p:nvPr/>
              </p:nvSpPr>
              <p:spPr bwMode="auto">
                <a:xfrm rot="10121146" flipV="1">
                  <a:off x="1462" y="1334"/>
                  <a:ext cx="1639" cy="199"/>
                </a:xfrm>
                <a:prstGeom prst="cube">
                  <a:avLst>
                    <a:gd name="adj" fmla="val 67759"/>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75" name="AutoShape 30"/>
                <p:cNvSpPr>
                  <a:spLocks noChangeArrowheads="1"/>
                </p:cNvSpPr>
                <p:nvPr/>
              </p:nvSpPr>
              <p:spPr bwMode="auto">
                <a:xfrm rot="10108975" flipV="1">
                  <a:off x="0" y="1619"/>
                  <a:ext cx="1980" cy="457"/>
                </a:xfrm>
                <a:prstGeom prst="cube">
                  <a:avLst>
                    <a:gd name="adj" fmla="val 80556"/>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grpSp>
          <p:grpSp>
            <p:nvGrpSpPr>
              <p:cNvPr id="8" name="Group 129054"/>
              <p:cNvGrpSpPr>
                <a:grpSpLocks/>
              </p:cNvGrpSpPr>
              <p:nvPr/>
            </p:nvGrpSpPr>
            <p:grpSpPr bwMode="auto">
              <a:xfrm>
                <a:off x="814" y="1423"/>
                <a:ext cx="552" cy="491"/>
                <a:chOff x="828" y="1436"/>
                <a:chExt cx="599" cy="553"/>
              </a:xfrm>
            </p:grpSpPr>
            <p:sp>
              <p:nvSpPr>
                <p:cNvPr id="66" name="Freeform 129055"/>
                <p:cNvSpPr>
                  <a:spLocks/>
                </p:cNvSpPr>
                <p:nvPr/>
              </p:nvSpPr>
              <p:spPr bwMode="auto">
                <a:xfrm>
                  <a:off x="1297" y="1436"/>
                  <a:ext cx="130" cy="431"/>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67" name="Freeform 32"/>
                <p:cNvSpPr>
                  <a:spLocks/>
                </p:cNvSpPr>
                <p:nvPr/>
              </p:nvSpPr>
              <p:spPr bwMode="auto">
                <a:xfrm>
                  <a:off x="1205" y="1477"/>
                  <a:ext cx="129" cy="431"/>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68" name="Freeform 33"/>
                <p:cNvSpPr>
                  <a:spLocks/>
                </p:cNvSpPr>
                <p:nvPr/>
              </p:nvSpPr>
              <p:spPr bwMode="auto">
                <a:xfrm>
                  <a:off x="1106" y="1519"/>
                  <a:ext cx="129" cy="431"/>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69" name="Freeform 34"/>
                <p:cNvSpPr>
                  <a:spLocks/>
                </p:cNvSpPr>
                <p:nvPr/>
              </p:nvSpPr>
              <p:spPr bwMode="auto">
                <a:xfrm>
                  <a:off x="906" y="1531"/>
                  <a:ext cx="130" cy="431"/>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70" name="Freeform 35"/>
                <p:cNvSpPr>
                  <a:spLocks/>
                </p:cNvSpPr>
                <p:nvPr/>
              </p:nvSpPr>
              <p:spPr bwMode="auto">
                <a:xfrm>
                  <a:off x="828" y="1558"/>
                  <a:ext cx="130" cy="431"/>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grpSp>
        </p:grpSp>
        <p:sp>
          <p:nvSpPr>
            <p:cNvPr id="61" name="Freeform 35"/>
            <p:cNvSpPr>
              <a:spLocks/>
            </p:cNvSpPr>
            <p:nvPr/>
          </p:nvSpPr>
          <p:spPr bwMode="auto">
            <a:xfrm>
              <a:off x="6331012" y="5399482"/>
              <a:ext cx="145988" cy="467918"/>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62" name="Freeform 35"/>
            <p:cNvSpPr>
              <a:spLocks/>
            </p:cNvSpPr>
            <p:nvPr/>
          </p:nvSpPr>
          <p:spPr bwMode="auto">
            <a:xfrm>
              <a:off x="5986456" y="5449956"/>
              <a:ext cx="145988" cy="467918"/>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63" name="Freeform 35"/>
            <p:cNvSpPr>
              <a:spLocks/>
            </p:cNvSpPr>
            <p:nvPr/>
          </p:nvSpPr>
          <p:spPr bwMode="auto">
            <a:xfrm>
              <a:off x="5873812" y="5486400"/>
              <a:ext cx="145988" cy="467918"/>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grpSp>
      <p:sp>
        <p:nvSpPr>
          <p:cNvPr id="93" name="Oval 92"/>
          <p:cNvSpPr/>
          <p:nvPr/>
        </p:nvSpPr>
        <p:spPr>
          <a:xfrm>
            <a:off x="1371600" y="5105400"/>
            <a:ext cx="1295400" cy="685800"/>
          </a:xfrm>
          <a:prstGeom prst="ellipse">
            <a:avLst/>
          </a:prstGeom>
          <a:solidFill>
            <a:srgbClr val="00B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 name="Group 53"/>
          <p:cNvGrpSpPr/>
          <p:nvPr/>
        </p:nvGrpSpPr>
        <p:grpSpPr>
          <a:xfrm>
            <a:off x="7071360" y="3200400"/>
            <a:ext cx="1159828" cy="1874520"/>
            <a:chOff x="7071360" y="3352800"/>
            <a:chExt cx="1159828" cy="1874520"/>
          </a:xfrm>
        </p:grpSpPr>
        <p:cxnSp>
          <p:nvCxnSpPr>
            <p:cNvPr id="102" name="Straight Connector 101"/>
            <p:cNvCxnSpPr/>
            <p:nvPr/>
          </p:nvCxnSpPr>
          <p:spPr>
            <a:xfrm rot="5400000" flipH="1" flipV="1">
              <a:off x="6477000" y="3962400"/>
              <a:ext cx="1219200" cy="158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flipH="1" flipV="1">
              <a:off x="7620794" y="4616926"/>
              <a:ext cx="1219200" cy="158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071360" y="3352800"/>
              <a:ext cx="1158240" cy="68580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7315200" y="3429000"/>
              <a:ext cx="7620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9" name="Freeform 108"/>
            <p:cNvSpPr/>
            <p:nvPr/>
          </p:nvSpPr>
          <p:spPr>
            <a:xfrm>
              <a:off x="7467600" y="3467100"/>
              <a:ext cx="472440" cy="469900"/>
            </a:xfrm>
            <a:custGeom>
              <a:avLst/>
              <a:gdLst>
                <a:gd name="connsiteX0" fmla="*/ 0 w 472440"/>
                <a:gd name="connsiteY0" fmla="*/ 190500 h 469900"/>
                <a:gd name="connsiteX1" fmla="*/ 213360 w 472440"/>
                <a:gd name="connsiteY1" fmla="*/ 38100 h 469900"/>
                <a:gd name="connsiteX2" fmla="*/ 243840 w 472440"/>
                <a:gd name="connsiteY2" fmla="*/ 419100 h 469900"/>
                <a:gd name="connsiteX3" fmla="*/ 472440 w 472440"/>
                <a:gd name="connsiteY3" fmla="*/ 342900 h 469900"/>
                <a:gd name="connsiteX4" fmla="*/ 472440 w 472440"/>
                <a:gd name="connsiteY4" fmla="*/ 342900 h 469900"/>
                <a:gd name="connsiteX5" fmla="*/ 457200 w 472440"/>
                <a:gd name="connsiteY5" fmla="*/ 373380 h 46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440" h="469900">
                  <a:moveTo>
                    <a:pt x="0" y="190500"/>
                  </a:moveTo>
                  <a:cubicBezTo>
                    <a:pt x="86360" y="95250"/>
                    <a:pt x="172720" y="0"/>
                    <a:pt x="213360" y="38100"/>
                  </a:cubicBezTo>
                  <a:cubicBezTo>
                    <a:pt x="254000" y="76200"/>
                    <a:pt x="200660" y="368300"/>
                    <a:pt x="243840" y="419100"/>
                  </a:cubicBezTo>
                  <a:cubicBezTo>
                    <a:pt x="287020" y="469900"/>
                    <a:pt x="472440" y="342900"/>
                    <a:pt x="472440" y="342900"/>
                  </a:cubicBezTo>
                  <a:lnTo>
                    <a:pt x="472440" y="342900"/>
                  </a:lnTo>
                  <a:lnTo>
                    <a:pt x="457200" y="37338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111" name="TextBox 110"/>
          <p:cNvSpPr txBox="1"/>
          <p:nvPr/>
        </p:nvSpPr>
        <p:spPr>
          <a:xfrm>
            <a:off x="3886200" y="3200400"/>
            <a:ext cx="2514600" cy="369332"/>
          </a:xfrm>
          <a:prstGeom prst="rect">
            <a:avLst/>
          </a:prstGeom>
          <a:noFill/>
        </p:spPr>
        <p:txBody>
          <a:bodyPr wrap="square" rtlCol="0">
            <a:spAutoFit/>
          </a:bodyPr>
          <a:lstStyle/>
          <a:p>
            <a:r>
              <a:rPr lang="en-IN" dirty="0" smtClean="0">
                <a:solidFill>
                  <a:srgbClr val="00FFFF"/>
                </a:solidFill>
                <a:latin typeface="Cambria Math" pitchFamily="18" charset="0"/>
                <a:ea typeface="Cambria Math" pitchFamily="18" charset="0"/>
              </a:rPr>
              <a:t>Aligned SWNTs  </a:t>
            </a:r>
            <a:endParaRPr lang="en-IN" dirty="0">
              <a:solidFill>
                <a:srgbClr val="00FFFF"/>
              </a:solidFill>
              <a:latin typeface="Cambria Math" pitchFamily="18" charset="0"/>
              <a:ea typeface="Cambria Math" pitchFamily="18" charset="0"/>
            </a:endParaRPr>
          </a:p>
        </p:txBody>
      </p:sp>
      <p:grpSp>
        <p:nvGrpSpPr>
          <p:cNvPr id="10" name="Group 51"/>
          <p:cNvGrpSpPr/>
          <p:nvPr/>
        </p:nvGrpSpPr>
        <p:grpSpPr>
          <a:xfrm>
            <a:off x="609600" y="3276600"/>
            <a:ext cx="3869441" cy="2980100"/>
            <a:chOff x="762000" y="3505200"/>
            <a:chExt cx="3869441" cy="2980100"/>
          </a:xfrm>
        </p:grpSpPr>
        <p:grpSp>
          <p:nvGrpSpPr>
            <p:cNvPr id="11" name="Group 7"/>
            <p:cNvGrpSpPr/>
            <p:nvPr/>
          </p:nvGrpSpPr>
          <p:grpSpPr>
            <a:xfrm>
              <a:off x="914400" y="4343400"/>
              <a:ext cx="3717041" cy="2141900"/>
              <a:chOff x="5105400" y="4495800"/>
              <a:chExt cx="3717041" cy="2141900"/>
            </a:xfrm>
          </p:grpSpPr>
          <p:grpSp>
            <p:nvGrpSpPr>
              <p:cNvPr id="12" name="Group 129045"/>
              <p:cNvGrpSpPr>
                <a:grpSpLocks/>
              </p:cNvGrpSpPr>
              <p:nvPr/>
            </p:nvGrpSpPr>
            <p:grpSpPr bwMode="auto">
              <a:xfrm>
                <a:off x="5105400" y="4495800"/>
                <a:ext cx="3717041" cy="2141900"/>
                <a:chOff x="0" y="768"/>
                <a:chExt cx="3048" cy="1750"/>
              </a:xfrm>
            </p:grpSpPr>
            <p:grpSp>
              <p:nvGrpSpPr>
                <p:cNvPr id="14" name="Group 129046"/>
                <p:cNvGrpSpPr>
                  <a:grpSpLocks/>
                </p:cNvGrpSpPr>
                <p:nvPr/>
              </p:nvGrpSpPr>
              <p:grpSpPr bwMode="auto">
                <a:xfrm>
                  <a:off x="0" y="768"/>
                  <a:ext cx="3048" cy="1750"/>
                  <a:chOff x="0" y="689"/>
                  <a:chExt cx="4397" cy="2710"/>
                </a:xfrm>
              </p:grpSpPr>
              <p:sp>
                <p:nvSpPr>
                  <p:cNvPr id="88" name="AutoShape 26"/>
                  <p:cNvSpPr>
                    <a:spLocks noChangeArrowheads="1"/>
                  </p:cNvSpPr>
                  <p:nvPr/>
                </p:nvSpPr>
                <p:spPr bwMode="auto">
                  <a:xfrm rot="2015175">
                    <a:off x="86" y="689"/>
                    <a:ext cx="4058" cy="2710"/>
                  </a:xfrm>
                  <a:prstGeom prst="cube">
                    <a:avLst>
                      <a:gd name="adj" fmla="val 93458"/>
                    </a:avLst>
                  </a:prstGeom>
                  <a:solidFill>
                    <a:srgbClr val="0000FF"/>
                  </a:solidFill>
                  <a:ln w="28575">
                    <a:solidFill>
                      <a:srgbClr val="333399"/>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89" name="AutoShape 27"/>
                  <p:cNvSpPr>
                    <a:spLocks noChangeArrowheads="1"/>
                  </p:cNvSpPr>
                  <p:nvPr/>
                </p:nvSpPr>
                <p:spPr bwMode="auto">
                  <a:xfrm rot="10121146" flipV="1">
                    <a:off x="2622" y="2149"/>
                    <a:ext cx="1775" cy="179"/>
                  </a:xfrm>
                  <a:prstGeom prst="cube">
                    <a:avLst>
                      <a:gd name="adj" fmla="val 67759"/>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90" name="AutoShape 28"/>
                  <p:cNvSpPr>
                    <a:spLocks noChangeArrowheads="1"/>
                  </p:cNvSpPr>
                  <p:nvPr/>
                </p:nvSpPr>
                <p:spPr bwMode="auto">
                  <a:xfrm rot="10108975" flipV="1">
                    <a:off x="864" y="2219"/>
                    <a:ext cx="1980" cy="457"/>
                  </a:xfrm>
                  <a:prstGeom prst="cube">
                    <a:avLst>
                      <a:gd name="adj" fmla="val 80556"/>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91" name="AutoShape 29"/>
                  <p:cNvSpPr>
                    <a:spLocks noChangeArrowheads="1"/>
                  </p:cNvSpPr>
                  <p:nvPr/>
                </p:nvSpPr>
                <p:spPr bwMode="auto">
                  <a:xfrm rot="10121146" flipV="1">
                    <a:off x="1498" y="1334"/>
                    <a:ext cx="1639" cy="199"/>
                  </a:xfrm>
                  <a:prstGeom prst="cube">
                    <a:avLst>
                      <a:gd name="adj" fmla="val 67759"/>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92" name="AutoShape 30"/>
                  <p:cNvSpPr>
                    <a:spLocks noChangeArrowheads="1"/>
                  </p:cNvSpPr>
                  <p:nvPr/>
                </p:nvSpPr>
                <p:spPr bwMode="auto">
                  <a:xfrm rot="10108975" flipV="1">
                    <a:off x="0" y="1619"/>
                    <a:ext cx="1980" cy="457"/>
                  </a:xfrm>
                  <a:prstGeom prst="cube">
                    <a:avLst>
                      <a:gd name="adj" fmla="val 80556"/>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grpSp>
            <p:grpSp>
              <p:nvGrpSpPr>
                <p:cNvPr id="15" name="Group 129054"/>
                <p:cNvGrpSpPr>
                  <a:grpSpLocks/>
                </p:cNvGrpSpPr>
                <p:nvPr/>
              </p:nvGrpSpPr>
              <p:grpSpPr bwMode="auto">
                <a:xfrm>
                  <a:off x="695" y="1517"/>
                  <a:ext cx="782" cy="401"/>
                  <a:chOff x="701" y="1538"/>
                  <a:chExt cx="848" cy="451"/>
                </a:xfrm>
              </p:grpSpPr>
              <p:sp>
                <p:nvSpPr>
                  <p:cNvPr id="83" name="Freeform 129055"/>
                  <p:cNvSpPr>
                    <a:spLocks/>
                  </p:cNvSpPr>
                  <p:nvPr/>
                </p:nvSpPr>
                <p:spPr bwMode="auto">
                  <a:xfrm rot="17064614">
                    <a:off x="1276" y="1541"/>
                    <a:ext cx="247" cy="298"/>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84" name="Freeform 32"/>
                  <p:cNvSpPr>
                    <a:spLocks/>
                  </p:cNvSpPr>
                  <p:nvPr/>
                </p:nvSpPr>
                <p:spPr bwMode="auto">
                  <a:xfrm rot="3527096">
                    <a:off x="1170" y="1551"/>
                    <a:ext cx="184" cy="273"/>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85" name="Freeform 33"/>
                  <p:cNvSpPr>
                    <a:spLocks/>
                  </p:cNvSpPr>
                  <p:nvPr/>
                </p:nvSpPr>
                <p:spPr bwMode="auto">
                  <a:xfrm>
                    <a:off x="761" y="1538"/>
                    <a:ext cx="474" cy="410"/>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86" name="Freeform 34"/>
                  <p:cNvSpPr>
                    <a:spLocks/>
                  </p:cNvSpPr>
                  <p:nvPr/>
                </p:nvSpPr>
                <p:spPr bwMode="auto">
                  <a:xfrm rot="6031033">
                    <a:off x="876" y="1458"/>
                    <a:ext cx="109" cy="460"/>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87" name="Freeform 35"/>
                  <p:cNvSpPr>
                    <a:spLocks/>
                  </p:cNvSpPr>
                  <p:nvPr/>
                </p:nvSpPr>
                <p:spPr bwMode="auto">
                  <a:xfrm>
                    <a:off x="828" y="1558"/>
                    <a:ext cx="130" cy="431"/>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grpSp>
          </p:grpSp>
          <p:sp>
            <p:nvSpPr>
              <p:cNvPr id="78" name="Freeform 35"/>
              <p:cNvSpPr>
                <a:spLocks/>
              </p:cNvSpPr>
              <p:nvPr/>
            </p:nvSpPr>
            <p:spPr bwMode="auto">
              <a:xfrm>
                <a:off x="6331012" y="5399482"/>
                <a:ext cx="145988" cy="467918"/>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79" name="Freeform 35"/>
              <p:cNvSpPr>
                <a:spLocks/>
              </p:cNvSpPr>
              <p:nvPr/>
            </p:nvSpPr>
            <p:spPr bwMode="auto">
              <a:xfrm>
                <a:off x="5867400" y="5562600"/>
                <a:ext cx="457200" cy="355274"/>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80" name="Freeform 35"/>
              <p:cNvSpPr>
                <a:spLocks/>
              </p:cNvSpPr>
              <p:nvPr/>
            </p:nvSpPr>
            <p:spPr bwMode="auto">
              <a:xfrm rot="4447096">
                <a:off x="5638800" y="5562600"/>
                <a:ext cx="381000" cy="391718"/>
              </a:xfrm>
              <a:custGeom>
                <a:avLst/>
                <a:gdLst>
                  <a:gd name="T0" fmla="*/ 1 w 183"/>
                  <a:gd name="T1" fmla="*/ 0 h 446"/>
                  <a:gd name="T2" fmla="*/ 1 w 183"/>
                  <a:gd name="T3" fmla="*/ 1 h 446"/>
                  <a:gd name="T4" fmla="*/ 1 w 183"/>
                  <a:gd name="T5" fmla="*/ 1 h 446"/>
                  <a:gd name="T6" fmla="*/ 1 w 183"/>
                  <a:gd name="T7" fmla="*/ 1 h 446"/>
                  <a:gd name="T8" fmla="*/ 0 60000 65536"/>
                  <a:gd name="T9" fmla="*/ 0 60000 65536"/>
                  <a:gd name="T10" fmla="*/ 0 60000 65536"/>
                  <a:gd name="T11" fmla="*/ 0 60000 65536"/>
                  <a:gd name="T12" fmla="*/ 0 w 183"/>
                  <a:gd name="T13" fmla="*/ 0 h 446"/>
                  <a:gd name="T14" fmla="*/ 183 w 183"/>
                  <a:gd name="T15" fmla="*/ 446 h 446"/>
                </a:gdLst>
                <a:ahLst/>
                <a:cxnLst>
                  <a:cxn ang="T8">
                    <a:pos x="T0" y="T1"/>
                  </a:cxn>
                  <a:cxn ang="T9">
                    <a:pos x="T2" y="T3"/>
                  </a:cxn>
                  <a:cxn ang="T10">
                    <a:pos x="T4" y="T5"/>
                  </a:cxn>
                  <a:cxn ang="T11">
                    <a:pos x="T6" y="T7"/>
                  </a:cxn>
                </a:cxnLst>
                <a:rect l="T12" t="T13" r="T14" b="T15"/>
                <a:pathLst>
                  <a:path w="183" h="446">
                    <a:moveTo>
                      <a:pt x="43" y="0"/>
                    </a:moveTo>
                    <a:cubicBezTo>
                      <a:pt x="35" y="65"/>
                      <a:pt x="0" y="231"/>
                      <a:pt x="43" y="300"/>
                    </a:cubicBezTo>
                    <a:cubicBezTo>
                      <a:pt x="58" y="323"/>
                      <a:pt x="96" y="313"/>
                      <a:pt x="123" y="320"/>
                    </a:cubicBezTo>
                  </a:path>
                </a:pathLst>
              </a:cu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grpSp>
        <p:sp>
          <p:nvSpPr>
            <p:cNvPr id="110" name="TextBox 109"/>
            <p:cNvSpPr txBox="1"/>
            <p:nvPr/>
          </p:nvSpPr>
          <p:spPr>
            <a:xfrm>
              <a:off x="762000" y="3505200"/>
              <a:ext cx="2514600" cy="369332"/>
            </a:xfrm>
            <a:prstGeom prst="rect">
              <a:avLst/>
            </a:prstGeom>
            <a:noFill/>
          </p:spPr>
          <p:txBody>
            <a:bodyPr wrap="square" rtlCol="0">
              <a:spAutoFit/>
            </a:bodyPr>
            <a:lstStyle/>
            <a:p>
              <a:r>
                <a:rPr lang="en-IN" dirty="0" smtClean="0">
                  <a:solidFill>
                    <a:srgbClr val="00FFFF"/>
                  </a:solidFill>
                  <a:latin typeface="Cambria Math" pitchFamily="18" charset="0"/>
                  <a:ea typeface="Cambria Math" pitchFamily="18" charset="0"/>
                </a:rPr>
                <a:t>SWNTs Suspension </a:t>
              </a:r>
              <a:endParaRPr lang="en-IN" dirty="0">
                <a:solidFill>
                  <a:srgbClr val="00FFFF"/>
                </a:solidFill>
                <a:latin typeface="Cambria Math" pitchFamily="18" charset="0"/>
                <a:ea typeface="Cambria Math" pitchFamily="18" charset="0"/>
              </a:endParaRPr>
            </a:p>
          </p:txBody>
        </p:sp>
        <p:cxnSp>
          <p:nvCxnSpPr>
            <p:cNvPr id="113" name="Straight Arrow Connector 112"/>
            <p:cNvCxnSpPr/>
            <p:nvPr/>
          </p:nvCxnSpPr>
          <p:spPr>
            <a:xfrm rot="5400000">
              <a:off x="1409700" y="4457700"/>
              <a:ext cx="1219200" cy="228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114" name="Straight Arrow Connector 113"/>
          <p:cNvCxnSpPr/>
          <p:nvPr/>
        </p:nvCxnSpPr>
        <p:spPr>
          <a:xfrm rot="16200000" flipH="1">
            <a:off x="4457700" y="3695701"/>
            <a:ext cx="1447800" cy="1219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838200" y="381000"/>
            <a:ext cx="7696200" cy="461665"/>
          </a:xfrm>
          <a:prstGeom prst="rect">
            <a:avLst/>
          </a:prstGeom>
        </p:spPr>
        <p:txBody>
          <a:bodyPr wrap="square">
            <a:spAutoFit/>
          </a:bodyPr>
          <a:lstStyle/>
          <a:p>
            <a:pPr lvl="0" algn="ctr" fontAlgn="base">
              <a:spcBef>
                <a:spcPct val="0"/>
              </a:spcBef>
              <a:spcAft>
                <a:spcPct val="0"/>
              </a:spcAft>
              <a:tabLst>
                <a:tab pos="720725" algn="l"/>
              </a:tabLst>
            </a:pPr>
            <a:r>
              <a:rPr lang="en-GB" sz="2400" b="1" dirty="0" smtClean="0">
                <a:ln w="50800"/>
                <a:solidFill>
                  <a:srgbClr val="FFFF00"/>
                </a:solidFill>
                <a:latin typeface="Century Schoolbook" pitchFamily="18" charset="0"/>
              </a:rPr>
              <a:t>Alignment of SWNTs structures </a:t>
            </a:r>
          </a:p>
        </p:txBody>
      </p:sp>
      <p:sp>
        <p:nvSpPr>
          <p:cNvPr id="53" name="AutoShape 46"/>
          <p:cNvSpPr>
            <a:spLocks noChangeArrowheads="1"/>
          </p:cNvSpPr>
          <p:nvPr/>
        </p:nvSpPr>
        <p:spPr bwMode="auto">
          <a:xfrm rot="20575030">
            <a:off x="1256378" y="4891459"/>
            <a:ext cx="1250965" cy="756092"/>
          </a:xfrm>
          <a:prstGeom prst="wedgeEllipseCallout">
            <a:avLst>
              <a:gd name="adj1" fmla="val 13886"/>
              <a:gd name="adj2" fmla="val 47566"/>
            </a:avLst>
          </a:prstGeom>
          <a:solidFill>
            <a:schemeClr val="bg2">
              <a:lumMod val="50000"/>
              <a:alpha val="68000"/>
            </a:schemeClr>
          </a:solidFill>
          <a:ln w="9525">
            <a:noFill/>
            <a:miter lim="800000"/>
            <a:headEnd/>
            <a:tailEnd/>
          </a:ln>
        </p:spPr>
        <p:txBody>
          <a:bodyPr vert="horz" wrap="square" lIns="47876" tIns="23939" rIns="47876" bIns="2393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55" name="Rectangle 54"/>
          <p:cNvSpPr/>
          <p:nvPr/>
        </p:nvSpPr>
        <p:spPr>
          <a:xfrm>
            <a:off x="0" y="5934670"/>
            <a:ext cx="8991600" cy="923330"/>
          </a:xfrm>
          <a:prstGeom prst="rect">
            <a:avLst/>
          </a:prstGeom>
        </p:spPr>
        <p:txBody>
          <a:bodyPr wrap="square">
            <a:spAutoFit/>
          </a:bodyPr>
          <a:lstStyle/>
          <a:p>
            <a:pPr marL="354013" indent="-354013" algn="just">
              <a:lnSpc>
                <a:spcPct val="150000"/>
              </a:lnSpc>
              <a:buClr>
                <a:srgbClr val="FFFF00"/>
              </a:buClr>
              <a:buFont typeface="Wingdings" pitchFamily="2" charset="2"/>
              <a:buChar char="§"/>
            </a:pPr>
            <a:r>
              <a:rPr lang="en-GB" dirty="0" smtClean="0">
                <a:solidFill>
                  <a:schemeClr val="bg1"/>
                </a:solidFill>
                <a:latin typeface="Georgia" pitchFamily="18" charset="0"/>
                <a:ea typeface="Times New Roman" pitchFamily="18" charset="0"/>
                <a:cs typeface="Arial" pitchFamily="34" charset="0"/>
              </a:rPr>
              <a:t>Devices were </a:t>
            </a:r>
            <a:r>
              <a:rPr lang="en-GB" dirty="0" smtClean="0">
                <a:solidFill>
                  <a:srgbClr val="00FF00"/>
                </a:solidFill>
                <a:latin typeface="Georgia" pitchFamily="18" charset="0"/>
                <a:ea typeface="Times New Roman" pitchFamily="18" charset="0"/>
                <a:cs typeface="Arial" pitchFamily="34" charset="0"/>
              </a:rPr>
              <a:t>annealed at 300</a:t>
            </a:r>
            <a:r>
              <a:rPr lang="en-GB" baseline="30000" dirty="0" smtClean="0">
                <a:solidFill>
                  <a:srgbClr val="00FF00"/>
                </a:solidFill>
                <a:latin typeface="Georgia" pitchFamily="18" charset="0"/>
                <a:ea typeface="Times New Roman" pitchFamily="18" charset="0"/>
                <a:cs typeface="Arial" pitchFamily="34" charset="0"/>
              </a:rPr>
              <a:t>0</a:t>
            </a:r>
            <a:r>
              <a:rPr lang="en-GB" dirty="0" smtClean="0">
                <a:solidFill>
                  <a:srgbClr val="00FF00"/>
                </a:solidFill>
                <a:latin typeface="Georgia" pitchFamily="18" charset="0"/>
                <a:ea typeface="Times New Roman" pitchFamily="18" charset="0"/>
                <a:cs typeface="Arial" pitchFamily="34" charset="0"/>
              </a:rPr>
              <a:t>C for 1 hr under a reduced atmosphere </a:t>
            </a:r>
            <a:r>
              <a:rPr lang="en-GB" dirty="0" smtClean="0">
                <a:solidFill>
                  <a:schemeClr val="bg1"/>
                </a:solidFill>
                <a:latin typeface="Georgia" pitchFamily="18" charset="0"/>
                <a:ea typeface="Times New Roman" pitchFamily="18" charset="0"/>
                <a:cs typeface="Arial" pitchFamily="34" charset="0"/>
              </a:rPr>
              <a:t>(continuous flow of 5% H</a:t>
            </a:r>
            <a:r>
              <a:rPr lang="en-GB" baseline="-30000" dirty="0" smtClean="0">
                <a:solidFill>
                  <a:schemeClr val="bg1"/>
                </a:solidFill>
                <a:latin typeface="Georgia" pitchFamily="18" charset="0"/>
                <a:ea typeface="Times New Roman" pitchFamily="18" charset="0"/>
                <a:cs typeface="Arial" pitchFamily="34" charset="0"/>
              </a:rPr>
              <a:t>2</a:t>
            </a:r>
            <a:r>
              <a:rPr lang="en-GB" dirty="0" smtClean="0">
                <a:solidFill>
                  <a:schemeClr val="bg1"/>
                </a:solidFill>
                <a:latin typeface="Georgia" pitchFamily="18" charset="0"/>
                <a:ea typeface="Times New Roman" pitchFamily="18" charset="0"/>
                <a:cs typeface="Arial" pitchFamily="34" charset="0"/>
              </a:rPr>
              <a:t> in N</a:t>
            </a:r>
            <a:r>
              <a:rPr lang="en-GB" baseline="-30000" dirty="0" smtClean="0">
                <a:solidFill>
                  <a:schemeClr val="bg1"/>
                </a:solidFill>
                <a:latin typeface="Georgia" pitchFamily="18" charset="0"/>
                <a:ea typeface="Times New Roman" pitchFamily="18" charset="0"/>
                <a:cs typeface="Arial" pitchFamily="34" charset="0"/>
              </a:rPr>
              <a:t>2</a:t>
            </a:r>
            <a:r>
              <a:rPr lang="en-GB" dirty="0" smtClean="0">
                <a:solidFill>
                  <a:schemeClr val="bg1"/>
                </a:solidFill>
                <a:latin typeface="Georgia" pitchFamily="18" charset="0"/>
                <a:ea typeface="Times New Roman" pitchFamily="18" charset="0"/>
                <a:cs typeface="Arial" pitchFamily="34"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4"/>
          <p:cNvGrpSpPr>
            <a:grpSpLocks/>
          </p:cNvGrpSpPr>
          <p:nvPr/>
        </p:nvGrpSpPr>
        <p:grpSpPr bwMode="auto">
          <a:xfrm>
            <a:off x="2667000" y="838200"/>
            <a:ext cx="5070475" cy="5257800"/>
            <a:chOff x="1920" y="192"/>
            <a:chExt cx="3194" cy="3312"/>
          </a:xfrm>
        </p:grpSpPr>
        <p:grpSp>
          <p:nvGrpSpPr>
            <p:cNvPr id="3" name="Group 10"/>
            <p:cNvGrpSpPr>
              <a:grpSpLocks/>
            </p:cNvGrpSpPr>
            <p:nvPr/>
          </p:nvGrpSpPr>
          <p:grpSpPr bwMode="auto">
            <a:xfrm>
              <a:off x="1920" y="480"/>
              <a:ext cx="768" cy="624"/>
              <a:chOff x="1920" y="480"/>
              <a:chExt cx="768" cy="624"/>
            </a:xfrm>
          </p:grpSpPr>
          <p:sp>
            <p:nvSpPr>
              <p:cNvPr id="72740" name="AutoShape 6"/>
              <p:cNvSpPr>
                <a:spLocks noChangeArrowheads="1"/>
              </p:cNvSpPr>
              <p:nvPr/>
            </p:nvSpPr>
            <p:spPr bwMode="auto">
              <a:xfrm>
                <a:off x="1920" y="480"/>
                <a:ext cx="768" cy="624"/>
              </a:xfrm>
              <a:prstGeom prst="cube">
                <a:avLst>
                  <a:gd name="adj" fmla="val 6088"/>
                </a:avLst>
              </a:prstGeom>
              <a:solidFill>
                <a:srgbClr val="E5E000"/>
              </a:solidFill>
              <a:ln w="9525">
                <a:solidFill>
                  <a:srgbClr val="FFFFB1"/>
                </a:solidFill>
                <a:miter lim="800000"/>
                <a:headEnd/>
                <a:tailEnd/>
              </a:ln>
            </p:spPr>
            <p:txBody>
              <a:bodyPr wrap="none" anchor="ctr"/>
              <a:lstStyle/>
              <a:p>
                <a:endParaRPr lang="en-US"/>
              </a:p>
            </p:txBody>
          </p:sp>
          <p:sp>
            <p:nvSpPr>
              <p:cNvPr id="72741" name="AutoShape 8"/>
              <p:cNvSpPr>
                <a:spLocks noChangeArrowheads="1"/>
              </p:cNvSpPr>
              <p:nvPr/>
            </p:nvSpPr>
            <p:spPr bwMode="auto">
              <a:xfrm>
                <a:off x="2208" y="537"/>
                <a:ext cx="132" cy="1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109 h 21600"/>
                  <a:gd name="T26" fmla="*/ 18491 w 21600"/>
                  <a:gd name="T27" fmla="*/ 1849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FF0000"/>
                </a:solidFill>
                <a:round/>
                <a:headEnd/>
                <a:tailEnd/>
              </a:ln>
            </p:spPr>
            <p:txBody>
              <a:bodyPr wrap="none" anchor="ctr"/>
              <a:lstStyle/>
              <a:p>
                <a:endParaRPr lang="en-IN"/>
              </a:p>
            </p:txBody>
          </p:sp>
        </p:grpSp>
        <p:grpSp>
          <p:nvGrpSpPr>
            <p:cNvPr id="4" name="Group 11"/>
            <p:cNvGrpSpPr>
              <a:grpSpLocks/>
            </p:cNvGrpSpPr>
            <p:nvPr/>
          </p:nvGrpSpPr>
          <p:grpSpPr bwMode="auto">
            <a:xfrm>
              <a:off x="1920" y="2592"/>
              <a:ext cx="768" cy="624"/>
              <a:chOff x="1920" y="2592"/>
              <a:chExt cx="768" cy="624"/>
            </a:xfrm>
          </p:grpSpPr>
          <p:sp>
            <p:nvSpPr>
              <p:cNvPr id="72738" name="AutoShape 7"/>
              <p:cNvSpPr>
                <a:spLocks noChangeArrowheads="1"/>
              </p:cNvSpPr>
              <p:nvPr/>
            </p:nvSpPr>
            <p:spPr bwMode="auto">
              <a:xfrm rot="10800000">
                <a:off x="1920" y="2592"/>
                <a:ext cx="768" cy="624"/>
              </a:xfrm>
              <a:prstGeom prst="cube">
                <a:avLst>
                  <a:gd name="adj" fmla="val 6088"/>
                </a:avLst>
              </a:prstGeom>
              <a:solidFill>
                <a:srgbClr val="E5E000"/>
              </a:solidFill>
              <a:ln w="9525">
                <a:solidFill>
                  <a:srgbClr val="FFFFB1"/>
                </a:solidFill>
                <a:miter lim="800000"/>
                <a:headEnd/>
                <a:tailEnd/>
              </a:ln>
            </p:spPr>
            <p:txBody>
              <a:bodyPr wrap="none" anchor="ctr"/>
              <a:lstStyle/>
              <a:p>
                <a:endParaRPr lang="en-US"/>
              </a:p>
            </p:txBody>
          </p:sp>
          <p:sp>
            <p:nvSpPr>
              <p:cNvPr id="72739" name="AutoShape 9"/>
              <p:cNvSpPr>
                <a:spLocks noChangeArrowheads="1"/>
              </p:cNvSpPr>
              <p:nvPr/>
            </p:nvSpPr>
            <p:spPr bwMode="auto">
              <a:xfrm>
                <a:off x="2239" y="3027"/>
                <a:ext cx="132" cy="1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109 h 21600"/>
                  <a:gd name="T26" fmla="*/ 18491 w 21600"/>
                  <a:gd name="T27" fmla="*/ 1849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solidFill>
                  <a:schemeClr val="tx1"/>
                </a:solidFill>
                <a:round/>
                <a:headEnd/>
                <a:tailEnd/>
              </a:ln>
            </p:spPr>
            <p:txBody>
              <a:bodyPr wrap="none" anchor="ctr"/>
              <a:lstStyle/>
              <a:p>
                <a:endParaRPr lang="en-IN"/>
              </a:p>
            </p:txBody>
          </p:sp>
        </p:grpSp>
        <p:grpSp>
          <p:nvGrpSpPr>
            <p:cNvPr id="5" name="Group 22"/>
            <p:cNvGrpSpPr>
              <a:grpSpLocks/>
            </p:cNvGrpSpPr>
            <p:nvPr/>
          </p:nvGrpSpPr>
          <p:grpSpPr bwMode="auto">
            <a:xfrm>
              <a:off x="2256" y="192"/>
              <a:ext cx="2819" cy="1296"/>
              <a:chOff x="2256" y="192"/>
              <a:chExt cx="2819" cy="1296"/>
            </a:xfrm>
          </p:grpSpPr>
          <p:grpSp>
            <p:nvGrpSpPr>
              <p:cNvPr id="6" name="Group 18"/>
              <p:cNvGrpSpPr>
                <a:grpSpLocks/>
              </p:cNvGrpSpPr>
              <p:nvPr/>
            </p:nvGrpSpPr>
            <p:grpSpPr bwMode="auto">
              <a:xfrm>
                <a:off x="2256" y="192"/>
                <a:ext cx="2256" cy="1296"/>
                <a:chOff x="2256" y="192"/>
                <a:chExt cx="2256" cy="1296"/>
              </a:xfrm>
            </p:grpSpPr>
            <p:sp>
              <p:nvSpPr>
                <p:cNvPr id="72735" name="Line 12"/>
                <p:cNvSpPr>
                  <a:spLocks noChangeShapeType="1"/>
                </p:cNvSpPr>
                <p:nvPr/>
              </p:nvSpPr>
              <p:spPr bwMode="auto">
                <a:xfrm flipV="1">
                  <a:off x="2269" y="192"/>
                  <a:ext cx="0" cy="432"/>
                </a:xfrm>
                <a:prstGeom prst="line">
                  <a:avLst/>
                </a:prstGeom>
                <a:noFill/>
                <a:ln w="57150">
                  <a:solidFill>
                    <a:srgbClr val="FF0000"/>
                  </a:solidFill>
                  <a:round/>
                  <a:headEnd/>
                  <a:tailEnd/>
                </a:ln>
              </p:spPr>
              <p:txBody>
                <a:bodyPr/>
                <a:lstStyle/>
                <a:p>
                  <a:endParaRPr lang="en-IN"/>
                </a:p>
              </p:txBody>
            </p:sp>
            <p:sp>
              <p:nvSpPr>
                <p:cNvPr id="72736" name="Line 13"/>
                <p:cNvSpPr>
                  <a:spLocks noChangeShapeType="1"/>
                </p:cNvSpPr>
                <p:nvPr/>
              </p:nvSpPr>
              <p:spPr bwMode="auto">
                <a:xfrm>
                  <a:off x="2256" y="205"/>
                  <a:ext cx="2256" cy="0"/>
                </a:xfrm>
                <a:prstGeom prst="line">
                  <a:avLst/>
                </a:prstGeom>
                <a:noFill/>
                <a:ln w="57150">
                  <a:solidFill>
                    <a:srgbClr val="FF0000"/>
                  </a:solidFill>
                  <a:round/>
                  <a:headEnd/>
                  <a:tailEnd/>
                </a:ln>
              </p:spPr>
              <p:txBody>
                <a:bodyPr/>
                <a:lstStyle/>
                <a:p>
                  <a:endParaRPr lang="en-IN"/>
                </a:p>
              </p:txBody>
            </p:sp>
            <p:sp>
              <p:nvSpPr>
                <p:cNvPr id="72737" name="Line 16"/>
                <p:cNvSpPr>
                  <a:spLocks noChangeShapeType="1"/>
                </p:cNvSpPr>
                <p:nvPr/>
              </p:nvSpPr>
              <p:spPr bwMode="auto">
                <a:xfrm>
                  <a:off x="4512" y="192"/>
                  <a:ext cx="0" cy="1296"/>
                </a:xfrm>
                <a:prstGeom prst="line">
                  <a:avLst/>
                </a:prstGeom>
                <a:noFill/>
                <a:ln w="57150">
                  <a:solidFill>
                    <a:srgbClr val="FF0000"/>
                  </a:solidFill>
                  <a:round/>
                  <a:headEnd/>
                  <a:tailEnd/>
                </a:ln>
              </p:spPr>
              <p:txBody>
                <a:bodyPr/>
                <a:lstStyle/>
                <a:p>
                  <a:endParaRPr lang="en-IN"/>
                </a:p>
              </p:txBody>
            </p:sp>
          </p:grpSp>
          <p:sp>
            <p:nvSpPr>
              <p:cNvPr id="72734" name="Line 20"/>
              <p:cNvSpPr>
                <a:spLocks noChangeShapeType="1"/>
              </p:cNvSpPr>
              <p:nvPr/>
            </p:nvSpPr>
            <p:spPr bwMode="auto">
              <a:xfrm>
                <a:off x="4499" y="1466"/>
                <a:ext cx="576" cy="0"/>
              </a:xfrm>
              <a:prstGeom prst="line">
                <a:avLst/>
              </a:prstGeom>
              <a:noFill/>
              <a:ln w="57150">
                <a:solidFill>
                  <a:srgbClr val="FF0000"/>
                </a:solidFill>
                <a:round/>
                <a:headEnd/>
                <a:tailEnd type="triangle" w="med" len="med"/>
              </a:ln>
            </p:spPr>
            <p:txBody>
              <a:bodyPr/>
              <a:lstStyle/>
              <a:p>
                <a:endParaRPr lang="en-IN"/>
              </a:p>
            </p:txBody>
          </p:sp>
        </p:grpSp>
        <p:grpSp>
          <p:nvGrpSpPr>
            <p:cNvPr id="7" name="Group 23"/>
            <p:cNvGrpSpPr>
              <a:grpSpLocks/>
            </p:cNvGrpSpPr>
            <p:nvPr/>
          </p:nvGrpSpPr>
          <p:grpSpPr bwMode="auto">
            <a:xfrm>
              <a:off x="2300" y="2208"/>
              <a:ext cx="2814" cy="1296"/>
              <a:chOff x="2300" y="2208"/>
              <a:chExt cx="2814" cy="1296"/>
            </a:xfrm>
          </p:grpSpPr>
          <p:grpSp>
            <p:nvGrpSpPr>
              <p:cNvPr id="8" name="Group 19"/>
              <p:cNvGrpSpPr>
                <a:grpSpLocks/>
              </p:cNvGrpSpPr>
              <p:nvPr/>
            </p:nvGrpSpPr>
            <p:grpSpPr bwMode="auto">
              <a:xfrm>
                <a:off x="2300" y="2208"/>
                <a:ext cx="2256" cy="1296"/>
                <a:chOff x="2300" y="2208"/>
                <a:chExt cx="2256" cy="1296"/>
              </a:xfrm>
            </p:grpSpPr>
            <p:sp>
              <p:nvSpPr>
                <p:cNvPr id="72730" name="Line 14"/>
                <p:cNvSpPr>
                  <a:spLocks noChangeShapeType="1"/>
                </p:cNvSpPr>
                <p:nvPr/>
              </p:nvSpPr>
              <p:spPr bwMode="auto">
                <a:xfrm flipV="1">
                  <a:off x="2304" y="3068"/>
                  <a:ext cx="0" cy="432"/>
                </a:xfrm>
                <a:prstGeom prst="line">
                  <a:avLst/>
                </a:prstGeom>
                <a:noFill/>
                <a:ln w="57150">
                  <a:solidFill>
                    <a:schemeClr val="tx1"/>
                  </a:solidFill>
                  <a:round/>
                  <a:headEnd/>
                  <a:tailEnd/>
                </a:ln>
              </p:spPr>
              <p:txBody>
                <a:bodyPr/>
                <a:lstStyle/>
                <a:p>
                  <a:endParaRPr lang="en-IN"/>
                </a:p>
              </p:txBody>
            </p:sp>
            <p:sp>
              <p:nvSpPr>
                <p:cNvPr id="72731" name="Line 15"/>
                <p:cNvSpPr>
                  <a:spLocks noChangeShapeType="1"/>
                </p:cNvSpPr>
                <p:nvPr/>
              </p:nvSpPr>
              <p:spPr bwMode="auto">
                <a:xfrm>
                  <a:off x="2300" y="3482"/>
                  <a:ext cx="2256" cy="0"/>
                </a:xfrm>
                <a:prstGeom prst="line">
                  <a:avLst/>
                </a:prstGeom>
                <a:noFill/>
                <a:ln w="57150">
                  <a:solidFill>
                    <a:schemeClr val="tx1"/>
                  </a:solidFill>
                  <a:round/>
                  <a:headEnd/>
                  <a:tailEnd/>
                </a:ln>
              </p:spPr>
              <p:txBody>
                <a:bodyPr/>
                <a:lstStyle/>
                <a:p>
                  <a:endParaRPr lang="en-IN"/>
                </a:p>
              </p:txBody>
            </p:sp>
            <p:sp>
              <p:nvSpPr>
                <p:cNvPr id="72732" name="Line 17"/>
                <p:cNvSpPr>
                  <a:spLocks noChangeShapeType="1"/>
                </p:cNvSpPr>
                <p:nvPr/>
              </p:nvSpPr>
              <p:spPr bwMode="auto">
                <a:xfrm>
                  <a:off x="4547" y="2208"/>
                  <a:ext cx="0" cy="1296"/>
                </a:xfrm>
                <a:prstGeom prst="line">
                  <a:avLst/>
                </a:prstGeom>
                <a:noFill/>
                <a:ln w="57150">
                  <a:solidFill>
                    <a:schemeClr val="tx1"/>
                  </a:solidFill>
                  <a:round/>
                  <a:headEnd/>
                  <a:tailEnd/>
                </a:ln>
              </p:spPr>
              <p:txBody>
                <a:bodyPr/>
                <a:lstStyle/>
                <a:p>
                  <a:endParaRPr lang="en-IN"/>
                </a:p>
              </p:txBody>
            </p:sp>
          </p:grpSp>
          <p:sp>
            <p:nvSpPr>
              <p:cNvPr id="72729" name="Line 21"/>
              <p:cNvSpPr>
                <a:spLocks noChangeShapeType="1"/>
              </p:cNvSpPr>
              <p:nvPr/>
            </p:nvSpPr>
            <p:spPr bwMode="auto">
              <a:xfrm>
                <a:off x="4538" y="2221"/>
                <a:ext cx="576" cy="0"/>
              </a:xfrm>
              <a:prstGeom prst="line">
                <a:avLst/>
              </a:prstGeom>
              <a:noFill/>
              <a:ln w="57150">
                <a:solidFill>
                  <a:schemeClr val="tx1"/>
                </a:solidFill>
                <a:round/>
                <a:headEnd/>
                <a:tailEnd type="triangle" w="med" len="med"/>
              </a:ln>
            </p:spPr>
            <p:txBody>
              <a:bodyPr/>
              <a:lstStyle/>
              <a:p>
                <a:endParaRPr lang="en-IN"/>
              </a:p>
            </p:txBody>
          </p:sp>
        </p:grpSp>
      </p:grpSp>
      <p:sp>
        <p:nvSpPr>
          <p:cNvPr id="2076" name="Freeform 28"/>
          <p:cNvSpPr>
            <a:spLocks/>
          </p:cNvSpPr>
          <p:nvPr/>
        </p:nvSpPr>
        <p:spPr bwMode="auto">
          <a:xfrm rot="4213546">
            <a:off x="2756693" y="2132807"/>
            <a:ext cx="735013" cy="2743200"/>
          </a:xfrm>
          <a:custGeom>
            <a:avLst/>
            <a:gdLst>
              <a:gd name="T0" fmla="*/ 0 w 463"/>
              <a:gd name="T1" fmla="*/ 0 h 2367"/>
              <a:gd name="T2" fmla="*/ 2147483647 w 463"/>
              <a:gd name="T3" fmla="*/ 2147483647 h 2367"/>
              <a:gd name="T4" fmla="*/ 2147483647 w 463"/>
              <a:gd name="T5" fmla="*/ 2147483647 h 2367"/>
              <a:gd name="T6" fmla="*/ 2147483647 w 463"/>
              <a:gd name="T7" fmla="*/ 2147483647 h 2367"/>
              <a:gd name="T8" fmla="*/ 2147483647 w 463"/>
              <a:gd name="T9" fmla="*/ 2147483647 h 2367"/>
              <a:gd name="T10" fmla="*/ 2147483647 w 463"/>
              <a:gd name="T11" fmla="*/ 2147483647 h 2367"/>
              <a:gd name="T12" fmla="*/ 2147483647 w 463"/>
              <a:gd name="T13" fmla="*/ 2147483647 h 2367"/>
              <a:gd name="T14" fmla="*/ 2147483647 w 463"/>
              <a:gd name="T15" fmla="*/ 2147483647 h 2367"/>
              <a:gd name="T16" fmla="*/ 2147483647 w 463"/>
              <a:gd name="T17" fmla="*/ 2147483647 h 2367"/>
              <a:gd name="T18" fmla="*/ 2147483647 w 463"/>
              <a:gd name="T19" fmla="*/ 2147483647 h 2367"/>
              <a:gd name="T20" fmla="*/ 2147483647 w 463"/>
              <a:gd name="T21" fmla="*/ 2147483647 h 2367"/>
              <a:gd name="T22" fmla="*/ 2147483647 w 463"/>
              <a:gd name="T23" fmla="*/ 2147483647 h 2367"/>
              <a:gd name="T24" fmla="*/ 2147483647 w 463"/>
              <a:gd name="T25" fmla="*/ 2147483647 h 2367"/>
              <a:gd name="T26" fmla="*/ 2147483647 w 463"/>
              <a:gd name="T27" fmla="*/ 2147483647 h 2367"/>
              <a:gd name="T28" fmla="*/ 2147483647 w 463"/>
              <a:gd name="T29" fmla="*/ 2147483647 h 23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3"/>
              <a:gd name="T46" fmla="*/ 0 h 2367"/>
              <a:gd name="T47" fmla="*/ 463 w 463"/>
              <a:gd name="T48" fmla="*/ 2367 h 23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3" h="2367">
                <a:moveTo>
                  <a:pt x="0" y="0"/>
                </a:moveTo>
                <a:cubicBezTo>
                  <a:pt x="24" y="127"/>
                  <a:pt x="18" y="254"/>
                  <a:pt x="112" y="351"/>
                </a:cubicBezTo>
                <a:cubicBezTo>
                  <a:pt x="116" y="363"/>
                  <a:pt x="119" y="377"/>
                  <a:pt x="125" y="388"/>
                </a:cubicBezTo>
                <a:cubicBezTo>
                  <a:pt x="140" y="414"/>
                  <a:pt x="175" y="464"/>
                  <a:pt x="175" y="464"/>
                </a:cubicBezTo>
                <a:cubicBezTo>
                  <a:pt x="179" y="476"/>
                  <a:pt x="181" y="489"/>
                  <a:pt x="187" y="501"/>
                </a:cubicBezTo>
                <a:cubicBezTo>
                  <a:pt x="194" y="515"/>
                  <a:pt x="207" y="525"/>
                  <a:pt x="213" y="539"/>
                </a:cubicBezTo>
                <a:cubicBezTo>
                  <a:pt x="220" y="555"/>
                  <a:pt x="218" y="573"/>
                  <a:pt x="225" y="589"/>
                </a:cubicBezTo>
                <a:cubicBezTo>
                  <a:pt x="231" y="603"/>
                  <a:pt x="244" y="612"/>
                  <a:pt x="250" y="626"/>
                </a:cubicBezTo>
                <a:cubicBezTo>
                  <a:pt x="266" y="662"/>
                  <a:pt x="276" y="701"/>
                  <a:pt x="288" y="739"/>
                </a:cubicBezTo>
                <a:cubicBezTo>
                  <a:pt x="292" y="752"/>
                  <a:pt x="300" y="777"/>
                  <a:pt x="300" y="777"/>
                </a:cubicBezTo>
                <a:cubicBezTo>
                  <a:pt x="290" y="1011"/>
                  <a:pt x="284" y="1060"/>
                  <a:pt x="238" y="1252"/>
                </a:cubicBezTo>
                <a:cubicBezTo>
                  <a:pt x="244" y="1406"/>
                  <a:pt x="233" y="1694"/>
                  <a:pt x="300" y="1853"/>
                </a:cubicBezTo>
                <a:cubicBezTo>
                  <a:pt x="325" y="1912"/>
                  <a:pt x="364" y="1963"/>
                  <a:pt x="400" y="2016"/>
                </a:cubicBezTo>
                <a:cubicBezTo>
                  <a:pt x="401" y="2018"/>
                  <a:pt x="459" y="2154"/>
                  <a:pt x="463" y="2166"/>
                </a:cubicBezTo>
                <a:cubicBezTo>
                  <a:pt x="450" y="2358"/>
                  <a:pt x="450" y="2291"/>
                  <a:pt x="450" y="2367"/>
                </a:cubicBezTo>
              </a:path>
            </a:pathLst>
          </a:custGeom>
          <a:noFill/>
          <a:ln w="98425">
            <a:pattFill prst="openDmnd">
              <a:fgClr>
                <a:schemeClr val="tx1"/>
              </a:fgClr>
              <a:bgClr>
                <a:srgbClr val="9F9F9F"/>
              </a:bgClr>
            </a:pattFill>
            <a:round/>
            <a:headEnd/>
            <a:tailEnd/>
          </a:ln>
        </p:spPr>
        <p:txBody>
          <a:bodyPr/>
          <a:lstStyle/>
          <a:p>
            <a:endParaRPr lang="en-IN"/>
          </a:p>
        </p:txBody>
      </p:sp>
      <p:grpSp>
        <p:nvGrpSpPr>
          <p:cNvPr id="9" name="Group 68"/>
          <p:cNvGrpSpPr>
            <a:grpSpLocks/>
          </p:cNvGrpSpPr>
          <p:nvPr/>
        </p:nvGrpSpPr>
        <p:grpSpPr bwMode="auto">
          <a:xfrm>
            <a:off x="1558925" y="1752600"/>
            <a:ext cx="3182938" cy="3502025"/>
            <a:chOff x="1001" y="1117"/>
            <a:chExt cx="2005" cy="2206"/>
          </a:xfrm>
        </p:grpSpPr>
        <p:sp>
          <p:nvSpPr>
            <p:cNvPr id="72720" name="Text Box 35"/>
            <p:cNvSpPr txBox="1">
              <a:spLocks noChangeArrowheads="1"/>
            </p:cNvSpPr>
            <p:nvPr/>
          </p:nvSpPr>
          <p:spPr bwMode="auto">
            <a:xfrm>
              <a:off x="2212" y="1458"/>
              <a:ext cx="794" cy="679"/>
            </a:xfrm>
            <a:prstGeom prst="rect">
              <a:avLst/>
            </a:prstGeom>
            <a:noFill/>
            <a:ln w="9525">
              <a:noFill/>
              <a:miter lim="800000"/>
              <a:headEnd/>
              <a:tailEnd/>
            </a:ln>
          </p:spPr>
          <p:txBody>
            <a:bodyPr>
              <a:spAutoFit/>
            </a:bodyPr>
            <a:lstStyle/>
            <a:p>
              <a:pPr>
                <a:lnSpc>
                  <a:spcPct val="60000"/>
                </a:lnSpc>
                <a:spcBef>
                  <a:spcPct val="50000"/>
                </a:spcBef>
              </a:pPr>
              <a:r>
                <a:rPr lang="en-US" sz="2400" b="1"/>
                <a:t>-  -  - -  -  -  -  -  -  -  -  -</a:t>
              </a:r>
            </a:p>
            <a:p>
              <a:pPr>
                <a:lnSpc>
                  <a:spcPct val="40000"/>
                </a:lnSpc>
                <a:spcBef>
                  <a:spcPct val="50000"/>
                </a:spcBef>
              </a:pPr>
              <a:r>
                <a:rPr lang="en-US" sz="2400" b="1"/>
                <a:t> -  -  - - </a:t>
              </a:r>
            </a:p>
          </p:txBody>
        </p:sp>
        <p:sp>
          <p:nvSpPr>
            <p:cNvPr id="72721" name="Text Box 30"/>
            <p:cNvSpPr txBox="1">
              <a:spLocks noChangeArrowheads="1"/>
            </p:cNvSpPr>
            <p:nvPr/>
          </p:nvSpPr>
          <p:spPr bwMode="auto">
            <a:xfrm>
              <a:off x="1724" y="1117"/>
              <a:ext cx="816" cy="334"/>
            </a:xfrm>
            <a:prstGeom prst="rect">
              <a:avLst/>
            </a:prstGeom>
            <a:noFill/>
            <a:ln w="9525">
              <a:noFill/>
              <a:miter lim="800000"/>
              <a:headEnd/>
              <a:tailEnd/>
            </a:ln>
          </p:spPr>
          <p:txBody>
            <a:bodyPr>
              <a:spAutoFit/>
            </a:bodyPr>
            <a:lstStyle/>
            <a:p>
              <a:pPr>
                <a:lnSpc>
                  <a:spcPct val="60000"/>
                </a:lnSpc>
                <a:spcBef>
                  <a:spcPct val="50000"/>
                </a:spcBef>
              </a:pPr>
              <a:r>
                <a:rPr lang="en-US" sz="2400" b="1"/>
                <a:t>+ + + + + + + +</a:t>
              </a:r>
              <a:r>
                <a:rPr lang="en-US" sz="2400"/>
                <a:t> </a:t>
              </a:r>
            </a:p>
          </p:txBody>
        </p:sp>
        <p:sp>
          <p:nvSpPr>
            <p:cNvPr id="72722" name="Text Box 31"/>
            <p:cNvSpPr txBox="1">
              <a:spLocks noChangeArrowheads="1"/>
            </p:cNvSpPr>
            <p:nvPr/>
          </p:nvSpPr>
          <p:spPr bwMode="auto">
            <a:xfrm>
              <a:off x="1750" y="2989"/>
              <a:ext cx="768" cy="334"/>
            </a:xfrm>
            <a:prstGeom prst="rect">
              <a:avLst/>
            </a:prstGeom>
            <a:noFill/>
            <a:ln w="9525">
              <a:noFill/>
              <a:miter lim="800000"/>
              <a:headEnd/>
              <a:tailEnd/>
            </a:ln>
          </p:spPr>
          <p:txBody>
            <a:bodyPr>
              <a:spAutoFit/>
            </a:bodyPr>
            <a:lstStyle/>
            <a:p>
              <a:pPr>
                <a:lnSpc>
                  <a:spcPct val="60000"/>
                </a:lnSpc>
                <a:spcBef>
                  <a:spcPct val="50000"/>
                </a:spcBef>
              </a:pPr>
              <a:r>
                <a:rPr lang="en-US" sz="2400" b="1"/>
                <a:t>-  -  -  -  -  -  -  -  </a:t>
              </a:r>
            </a:p>
          </p:txBody>
        </p:sp>
        <p:sp>
          <p:nvSpPr>
            <p:cNvPr id="72723" name="Text Box 32"/>
            <p:cNvSpPr txBox="1">
              <a:spLocks noChangeArrowheads="1"/>
            </p:cNvSpPr>
            <p:nvPr/>
          </p:nvSpPr>
          <p:spPr bwMode="auto">
            <a:xfrm>
              <a:off x="1001" y="2299"/>
              <a:ext cx="732" cy="725"/>
            </a:xfrm>
            <a:prstGeom prst="rect">
              <a:avLst/>
            </a:prstGeom>
            <a:noFill/>
            <a:ln w="9525">
              <a:noFill/>
              <a:miter lim="800000"/>
              <a:headEnd/>
              <a:tailEnd/>
            </a:ln>
          </p:spPr>
          <p:txBody>
            <a:bodyPr>
              <a:spAutoFit/>
            </a:bodyPr>
            <a:lstStyle/>
            <a:p>
              <a:pPr>
                <a:lnSpc>
                  <a:spcPct val="60000"/>
                </a:lnSpc>
                <a:spcBef>
                  <a:spcPct val="50000"/>
                </a:spcBef>
              </a:pPr>
              <a:r>
                <a:rPr lang="en-US" sz="2400" b="1"/>
                <a:t>+ + + +</a:t>
              </a:r>
            </a:p>
            <a:p>
              <a:pPr>
                <a:lnSpc>
                  <a:spcPct val="60000"/>
                </a:lnSpc>
                <a:spcBef>
                  <a:spcPct val="50000"/>
                </a:spcBef>
              </a:pPr>
              <a:r>
                <a:rPr lang="en-US" sz="2400" b="1"/>
                <a:t> + + + + + + + + + + +</a:t>
              </a:r>
              <a:r>
                <a:rPr lang="en-US" sz="2400"/>
                <a:t> </a:t>
              </a:r>
            </a:p>
          </p:txBody>
        </p:sp>
      </p:grpSp>
      <p:sp>
        <p:nvSpPr>
          <p:cNvPr id="72709" name="Line 47"/>
          <p:cNvSpPr>
            <a:spLocks noChangeShapeType="1"/>
          </p:cNvSpPr>
          <p:nvPr/>
        </p:nvSpPr>
        <p:spPr bwMode="auto">
          <a:xfrm>
            <a:off x="6184900" y="3429000"/>
            <a:ext cx="2209800" cy="1588"/>
          </a:xfrm>
          <a:prstGeom prst="line">
            <a:avLst/>
          </a:prstGeom>
          <a:noFill/>
          <a:ln w="38100">
            <a:solidFill>
              <a:srgbClr val="008000"/>
            </a:solidFill>
            <a:round/>
            <a:headEnd/>
            <a:tailEnd/>
          </a:ln>
        </p:spPr>
        <p:txBody>
          <a:bodyPr/>
          <a:lstStyle/>
          <a:p>
            <a:endParaRPr lang="en-IN"/>
          </a:p>
        </p:txBody>
      </p:sp>
      <p:sp>
        <p:nvSpPr>
          <p:cNvPr id="2096" name="Freeform 48"/>
          <p:cNvSpPr>
            <a:spLocks/>
          </p:cNvSpPr>
          <p:nvPr/>
        </p:nvSpPr>
        <p:spPr bwMode="auto">
          <a:xfrm rot="10800000">
            <a:off x="7234238" y="3444875"/>
            <a:ext cx="792162" cy="496888"/>
          </a:xfrm>
          <a:custGeom>
            <a:avLst/>
            <a:gdLst>
              <a:gd name="T0" fmla="*/ 0 w 768"/>
              <a:gd name="T1" fmla="*/ 2147483647 h 576"/>
              <a:gd name="T2" fmla="*/ 2147483647 w 768"/>
              <a:gd name="T3" fmla="*/ 0 h 576"/>
              <a:gd name="T4" fmla="*/ 2147483647 w 768"/>
              <a:gd name="T5" fmla="*/ 2147483647 h 576"/>
              <a:gd name="T6" fmla="*/ 0 60000 65536"/>
              <a:gd name="T7" fmla="*/ 0 60000 65536"/>
              <a:gd name="T8" fmla="*/ 0 60000 65536"/>
              <a:gd name="T9" fmla="*/ 0 w 768"/>
              <a:gd name="T10" fmla="*/ 0 h 576"/>
              <a:gd name="T11" fmla="*/ 768 w 768"/>
              <a:gd name="T12" fmla="*/ 576 h 576"/>
            </a:gdLst>
            <a:ahLst/>
            <a:cxnLst>
              <a:cxn ang="T6">
                <a:pos x="T0" y="T1"/>
              </a:cxn>
              <a:cxn ang="T7">
                <a:pos x="T2" y="T3"/>
              </a:cxn>
              <a:cxn ang="T8">
                <a:pos x="T4" y="T5"/>
              </a:cxn>
            </a:cxnLst>
            <a:rect l="T9" t="T10" r="T11" b="T12"/>
            <a:pathLst>
              <a:path w="768" h="576">
                <a:moveTo>
                  <a:pt x="0" y="576"/>
                </a:moveTo>
                <a:cubicBezTo>
                  <a:pt x="128" y="288"/>
                  <a:pt x="256" y="0"/>
                  <a:pt x="384" y="0"/>
                </a:cubicBezTo>
                <a:cubicBezTo>
                  <a:pt x="512" y="0"/>
                  <a:pt x="640" y="288"/>
                  <a:pt x="768" y="576"/>
                </a:cubicBezTo>
              </a:path>
            </a:pathLst>
          </a:custGeom>
          <a:noFill/>
          <a:ln w="41275">
            <a:solidFill>
              <a:srgbClr val="FF0000"/>
            </a:solidFill>
            <a:round/>
            <a:headEnd/>
            <a:tailEnd/>
          </a:ln>
        </p:spPr>
        <p:txBody>
          <a:bodyPr/>
          <a:lstStyle/>
          <a:p>
            <a:endParaRPr lang="en-IN"/>
          </a:p>
        </p:txBody>
      </p:sp>
      <p:sp>
        <p:nvSpPr>
          <p:cNvPr id="2097" name="Freeform 49"/>
          <p:cNvSpPr>
            <a:spLocks/>
          </p:cNvSpPr>
          <p:nvPr/>
        </p:nvSpPr>
        <p:spPr bwMode="auto">
          <a:xfrm>
            <a:off x="6448425" y="2943225"/>
            <a:ext cx="792163" cy="496888"/>
          </a:xfrm>
          <a:custGeom>
            <a:avLst/>
            <a:gdLst>
              <a:gd name="T0" fmla="*/ 0 w 768"/>
              <a:gd name="T1" fmla="*/ 2147483647 h 576"/>
              <a:gd name="T2" fmla="*/ 2147483647 w 768"/>
              <a:gd name="T3" fmla="*/ 0 h 576"/>
              <a:gd name="T4" fmla="*/ 2147483647 w 768"/>
              <a:gd name="T5" fmla="*/ 2147483647 h 576"/>
              <a:gd name="T6" fmla="*/ 0 60000 65536"/>
              <a:gd name="T7" fmla="*/ 0 60000 65536"/>
              <a:gd name="T8" fmla="*/ 0 60000 65536"/>
              <a:gd name="T9" fmla="*/ 0 w 768"/>
              <a:gd name="T10" fmla="*/ 0 h 576"/>
              <a:gd name="T11" fmla="*/ 768 w 768"/>
              <a:gd name="T12" fmla="*/ 576 h 576"/>
            </a:gdLst>
            <a:ahLst/>
            <a:cxnLst>
              <a:cxn ang="T6">
                <a:pos x="T0" y="T1"/>
              </a:cxn>
              <a:cxn ang="T7">
                <a:pos x="T2" y="T3"/>
              </a:cxn>
              <a:cxn ang="T8">
                <a:pos x="T4" y="T5"/>
              </a:cxn>
            </a:cxnLst>
            <a:rect l="T9" t="T10" r="T11" b="T12"/>
            <a:pathLst>
              <a:path w="768" h="576">
                <a:moveTo>
                  <a:pt x="0" y="576"/>
                </a:moveTo>
                <a:cubicBezTo>
                  <a:pt x="128" y="288"/>
                  <a:pt x="256" y="0"/>
                  <a:pt x="384" y="0"/>
                </a:cubicBezTo>
                <a:cubicBezTo>
                  <a:pt x="512" y="0"/>
                  <a:pt x="640" y="288"/>
                  <a:pt x="768" y="576"/>
                </a:cubicBezTo>
              </a:path>
            </a:pathLst>
          </a:custGeom>
          <a:noFill/>
          <a:ln w="41275">
            <a:solidFill>
              <a:srgbClr val="FF0000"/>
            </a:solidFill>
            <a:round/>
            <a:headEnd/>
            <a:tailEnd/>
          </a:ln>
        </p:spPr>
        <p:txBody>
          <a:bodyPr/>
          <a:lstStyle/>
          <a:p>
            <a:endParaRPr lang="en-IN"/>
          </a:p>
        </p:txBody>
      </p:sp>
      <p:grpSp>
        <p:nvGrpSpPr>
          <p:cNvPr id="10" name="Group 71"/>
          <p:cNvGrpSpPr>
            <a:grpSpLocks/>
          </p:cNvGrpSpPr>
          <p:nvPr/>
        </p:nvGrpSpPr>
        <p:grpSpPr bwMode="auto">
          <a:xfrm>
            <a:off x="2209800" y="1752600"/>
            <a:ext cx="2230438" cy="3478213"/>
            <a:chOff x="1392" y="1104"/>
            <a:chExt cx="1405" cy="2191"/>
          </a:xfrm>
        </p:grpSpPr>
        <p:sp>
          <p:nvSpPr>
            <p:cNvPr id="72716" name="Text Box 53"/>
            <p:cNvSpPr txBox="1">
              <a:spLocks noChangeArrowheads="1"/>
            </p:cNvSpPr>
            <p:nvPr/>
          </p:nvSpPr>
          <p:spPr bwMode="auto">
            <a:xfrm>
              <a:off x="1728" y="1104"/>
              <a:ext cx="768" cy="334"/>
            </a:xfrm>
            <a:prstGeom prst="rect">
              <a:avLst/>
            </a:prstGeom>
            <a:noFill/>
            <a:ln w="9525">
              <a:noFill/>
              <a:miter lim="800000"/>
              <a:headEnd/>
              <a:tailEnd/>
            </a:ln>
          </p:spPr>
          <p:txBody>
            <a:bodyPr>
              <a:spAutoFit/>
            </a:bodyPr>
            <a:lstStyle/>
            <a:p>
              <a:pPr>
                <a:lnSpc>
                  <a:spcPct val="60000"/>
                </a:lnSpc>
                <a:spcBef>
                  <a:spcPct val="50000"/>
                </a:spcBef>
              </a:pPr>
              <a:r>
                <a:rPr lang="en-US" sz="2400" b="1"/>
                <a:t>-  -  -  -  -  -  -  -  </a:t>
              </a:r>
            </a:p>
          </p:txBody>
        </p:sp>
        <p:sp>
          <p:nvSpPr>
            <p:cNvPr id="72717" name="Text Box 54"/>
            <p:cNvSpPr txBox="1">
              <a:spLocks noChangeArrowheads="1"/>
            </p:cNvSpPr>
            <p:nvPr/>
          </p:nvSpPr>
          <p:spPr bwMode="auto">
            <a:xfrm>
              <a:off x="1728" y="2961"/>
              <a:ext cx="816" cy="334"/>
            </a:xfrm>
            <a:prstGeom prst="rect">
              <a:avLst/>
            </a:prstGeom>
            <a:noFill/>
            <a:ln w="9525">
              <a:noFill/>
              <a:miter lim="800000"/>
              <a:headEnd/>
              <a:tailEnd/>
            </a:ln>
          </p:spPr>
          <p:txBody>
            <a:bodyPr>
              <a:spAutoFit/>
            </a:bodyPr>
            <a:lstStyle/>
            <a:p>
              <a:pPr>
                <a:lnSpc>
                  <a:spcPct val="60000"/>
                </a:lnSpc>
                <a:spcBef>
                  <a:spcPct val="50000"/>
                </a:spcBef>
              </a:pPr>
              <a:r>
                <a:rPr lang="en-US" sz="2400" b="1"/>
                <a:t>+ + + + + + + + </a:t>
              </a:r>
            </a:p>
          </p:txBody>
        </p:sp>
        <p:sp>
          <p:nvSpPr>
            <p:cNvPr id="72718" name="Text Box 55"/>
            <p:cNvSpPr txBox="1">
              <a:spLocks noChangeArrowheads="1"/>
            </p:cNvSpPr>
            <p:nvPr/>
          </p:nvSpPr>
          <p:spPr bwMode="auto">
            <a:xfrm>
              <a:off x="2064" y="1447"/>
              <a:ext cx="733" cy="1116"/>
            </a:xfrm>
            <a:prstGeom prst="rect">
              <a:avLst/>
            </a:prstGeom>
            <a:noFill/>
            <a:ln w="9525">
              <a:noFill/>
              <a:miter lim="800000"/>
              <a:headEnd/>
              <a:tailEnd/>
            </a:ln>
          </p:spPr>
          <p:txBody>
            <a:bodyPr>
              <a:spAutoFit/>
            </a:bodyPr>
            <a:lstStyle/>
            <a:p>
              <a:pPr>
                <a:lnSpc>
                  <a:spcPct val="60000"/>
                </a:lnSpc>
                <a:spcBef>
                  <a:spcPct val="50000"/>
                </a:spcBef>
              </a:pPr>
              <a:r>
                <a:rPr lang="en-US" sz="2400" b="1"/>
                <a:t>++ + + + +</a:t>
              </a:r>
            </a:p>
            <a:p>
              <a:pPr>
                <a:lnSpc>
                  <a:spcPct val="60000"/>
                </a:lnSpc>
                <a:spcBef>
                  <a:spcPct val="50000"/>
                </a:spcBef>
              </a:pPr>
              <a:r>
                <a:rPr lang="en-US" sz="2400" b="1"/>
                <a:t> + + + + + + + + + +</a:t>
              </a:r>
            </a:p>
            <a:p>
              <a:pPr>
                <a:lnSpc>
                  <a:spcPct val="60000"/>
                </a:lnSpc>
                <a:spcBef>
                  <a:spcPct val="50000"/>
                </a:spcBef>
              </a:pPr>
              <a:r>
                <a:rPr lang="en-US" sz="2400" b="1"/>
                <a:t> </a:t>
              </a:r>
              <a:endParaRPr lang="en-US" sz="2400"/>
            </a:p>
          </p:txBody>
        </p:sp>
        <p:sp>
          <p:nvSpPr>
            <p:cNvPr id="72719" name="Text Box 56"/>
            <p:cNvSpPr txBox="1">
              <a:spLocks noChangeArrowheads="1"/>
            </p:cNvSpPr>
            <p:nvPr/>
          </p:nvSpPr>
          <p:spPr bwMode="auto">
            <a:xfrm>
              <a:off x="1392" y="2279"/>
              <a:ext cx="720" cy="808"/>
            </a:xfrm>
            <a:prstGeom prst="rect">
              <a:avLst/>
            </a:prstGeom>
            <a:noFill/>
            <a:ln w="9525">
              <a:noFill/>
              <a:miter lim="800000"/>
              <a:headEnd/>
              <a:tailEnd/>
            </a:ln>
          </p:spPr>
          <p:txBody>
            <a:bodyPr>
              <a:spAutoFit/>
            </a:bodyPr>
            <a:lstStyle/>
            <a:p>
              <a:pPr>
                <a:lnSpc>
                  <a:spcPct val="55000"/>
                </a:lnSpc>
                <a:spcBef>
                  <a:spcPct val="50000"/>
                </a:spcBef>
              </a:pPr>
              <a:r>
                <a:rPr lang="en-US" sz="2400" b="1"/>
                <a:t>- -   </a:t>
              </a:r>
            </a:p>
            <a:p>
              <a:pPr>
                <a:lnSpc>
                  <a:spcPct val="55000"/>
                </a:lnSpc>
                <a:spcBef>
                  <a:spcPct val="50000"/>
                </a:spcBef>
              </a:pPr>
              <a:r>
                <a:rPr lang="en-US" sz="2400" b="1"/>
                <a:t> - -  - - - - - - - - - - - - - </a:t>
              </a:r>
            </a:p>
          </p:txBody>
        </p:sp>
      </p:grpSp>
      <p:sp>
        <p:nvSpPr>
          <p:cNvPr id="2118" name="Freeform 70"/>
          <p:cNvSpPr>
            <a:spLocks/>
          </p:cNvSpPr>
          <p:nvPr/>
        </p:nvSpPr>
        <p:spPr bwMode="auto">
          <a:xfrm rot="2929311">
            <a:off x="2985294" y="2147094"/>
            <a:ext cx="735012" cy="2743200"/>
          </a:xfrm>
          <a:custGeom>
            <a:avLst/>
            <a:gdLst>
              <a:gd name="T0" fmla="*/ 0 w 463"/>
              <a:gd name="T1" fmla="*/ 0 h 2367"/>
              <a:gd name="T2" fmla="*/ 2147483647 w 463"/>
              <a:gd name="T3" fmla="*/ 2147483647 h 2367"/>
              <a:gd name="T4" fmla="*/ 2147483647 w 463"/>
              <a:gd name="T5" fmla="*/ 2147483647 h 2367"/>
              <a:gd name="T6" fmla="*/ 2147483647 w 463"/>
              <a:gd name="T7" fmla="*/ 2147483647 h 2367"/>
              <a:gd name="T8" fmla="*/ 2147483647 w 463"/>
              <a:gd name="T9" fmla="*/ 2147483647 h 2367"/>
              <a:gd name="T10" fmla="*/ 2147483647 w 463"/>
              <a:gd name="T11" fmla="*/ 2147483647 h 2367"/>
              <a:gd name="T12" fmla="*/ 2147483647 w 463"/>
              <a:gd name="T13" fmla="*/ 2147483647 h 2367"/>
              <a:gd name="T14" fmla="*/ 2147483647 w 463"/>
              <a:gd name="T15" fmla="*/ 2147483647 h 2367"/>
              <a:gd name="T16" fmla="*/ 2147483647 w 463"/>
              <a:gd name="T17" fmla="*/ 2147483647 h 2367"/>
              <a:gd name="T18" fmla="*/ 2147483647 w 463"/>
              <a:gd name="T19" fmla="*/ 2147483647 h 2367"/>
              <a:gd name="T20" fmla="*/ 2147483647 w 463"/>
              <a:gd name="T21" fmla="*/ 2147483647 h 2367"/>
              <a:gd name="T22" fmla="*/ 2147483647 w 463"/>
              <a:gd name="T23" fmla="*/ 2147483647 h 2367"/>
              <a:gd name="T24" fmla="*/ 2147483647 w 463"/>
              <a:gd name="T25" fmla="*/ 2147483647 h 2367"/>
              <a:gd name="T26" fmla="*/ 2147483647 w 463"/>
              <a:gd name="T27" fmla="*/ 2147483647 h 2367"/>
              <a:gd name="T28" fmla="*/ 2147483647 w 463"/>
              <a:gd name="T29" fmla="*/ 2147483647 h 23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3"/>
              <a:gd name="T46" fmla="*/ 0 h 2367"/>
              <a:gd name="T47" fmla="*/ 463 w 463"/>
              <a:gd name="T48" fmla="*/ 2367 h 23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3" h="2367">
                <a:moveTo>
                  <a:pt x="0" y="0"/>
                </a:moveTo>
                <a:cubicBezTo>
                  <a:pt x="24" y="127"/>
                  <a:pt x="18" y="254"/>
                  <a:pt x="112" y="351"/>
                </a:cubicBezTo>
                <a:cubicBezTo>
                  <a:pt x="116" y="363"/>
                  <a:pt x="119" y="377"/>
                  <a:pt x="125" y="388"/>
                </a:cubicBezTo>
                <a:cubicBezTo>
                  <a:pt x="140" y="414"/>
                  <a:pt x="175" y="464"/>
                  <a:pt x="175" y="464"/>
                </a:cubicBezTo>
                <a:cubicBezTo>
                  <a:pt x="179" y="476"/>
                  <a:pt x="181" y="489"/>
                  <a:pt x="187" y="501"/>
                </a:cubicBezTo>
                <a:cubicBezTo>
                  <a:pt x="194" y="515"/>
                  <a:pt x="207" y="525"/>
                  <a:pt x="213" y="539"/>
                </a:cubicBezTo>
                <a:cubicBezTo>
                  <a:pt x="220" y="555"/>
                  <a:pt x="218" y="573"/>
                  <a:pt x="225" y="589"/>
                </a:cubicBezTo>
                <a:cubicBezTo>
                  <a:pt x="231" y="603"/>
                  <a:pt x="244" y="612"/>
                  <a:pt x="250" y="626"/>
                </a:cubicBezTo>
                <a:cubicBezTo>
                  <a:pt x="266" y="662"/>
                  <a:pt x="276" y="701"/>
                  <a:pt x="288" y="739"/>
                </a:cubicBezTo>
                <a:cubicBezTo>
                  <a:pt x="292" y="752"/>
                  <a:pt x="300" y="777"/>
                  <a:pt x="300" y="777"/>
                </a:cubicBezTo>
                <a:cubicBezTo>
                  <a:pt x="290" y="1011"/>
                  <a:pt x="284" y="1060"/>
                  <a:pt x="238" y="1252"/>
                </a:cubicBezTo>
                <a:cubicBezTo>
                  <a:pt x="244" y="1406"/>
                  <a:pt x="233" y="1694"/>
                  <a:pt x="300" y="1853"/>
                </a:cubicBezTo>
                <a:cubicBezTo>
                  <a:pt x="325" y="1912"/>
                  <a:pt x="364" y="1963"/>
                  <a:pt x="400" y="2016"/>
                </a:cubicBezTo>
                <a:cubicBezTo>
                  <a:pt x="401" y="2018"/>
                  <a:pt x="459" y="2154"/>
                  <a:pt x="463" y="2166"/>
                </a:cubicBezTo>
                <a:cubicBezTo>
                  <a:pt x="450" y="2358"/>
                  <a:pt x="450" y="2291"/>
                  <a:pt x="450" y="2367"/>
                </a:cubicBezTo>
              </a:path>
            </a:pathLst>
          </a:custGeom>
          <a:noFill/>
          <a:ln w="98425">
            <a:pattFill prst="openDmnd">
              <a:fgClr>
                <a:schemeClr val="tx1"/>
              </a:fgClr>
              <a:bgClr>
                <a:srgbClr val="9F9F9F"/>
              </a:bgClr>
            </a:pattFill>
            <a:round/>
            <a:headEnd/>
            <a:tailEnd/>
          </a:ln>
        </p:spPr>
        <p:txBody>
          <a:bodyPr/>
          <a:lstStyle/>
          <a:p>
            <a:endParaRPr lang="en-IN"/>
          </a:p>
        </p:txBody>
      </p:sp>
      <p:sp>
        <p:nvSpPr>
          <p:cNvPr id="72714" name="Rectangle 2"/>
          <p:cNvSpPr txBox="1">
            <a:spLocks noChangeArrowheads="1"/>
          </p:cNvSpPr>
          <p:nvPr/>
        </p:nvSpPr>
        <p:spPr bwMode="auto">
          <a:xfrm>
            <a:off x="304800" y="-76200"/>
            <a:ext cx="8229600" cy="685800"/>
          </a:xfrm>
          <a:prstGeom prst="rect">
            <a:avLst/>
          </a:prstGeom>
          <a:noFill/>
          <a:ln w="9525">
            <a:noFill/>
            <a:miter lim="800000"/>
            <a:headEnd/>
            <a:tailEnd/>
          </a:ln>
        </p:spPr>
        <p:txBody>
          <a:bodyPr anchor="ctr"/>
          <a:lstStyle/>
          <a:p>
            <a:pPr algn="ctr"/>
            <a:r>
              <a:rPr lang="en-US" sz="3200" b="1" u="sng">
                <a:solidFill>
                  <a:srgbClr val="002060"/>
                </a:solidFill>
                <a:latin typeface="Times New Roman" pitchFamily="18" charset="0"/>
              </a:rPr>
              <a:t>Dielectrophoretic Alignment</a:t>
            </a:r>
          </a:p>
        </p:txBody>
      </p:sp>
      <p:pic>
        <p:nvPicPr>
          <p:cNvPr id="72715" name="Picture 66" descr="5383A6B5"/>
          <p:cNvPicPr>
            <a:picLocks noChangeAspect="1" noChangeArrowheads="1"/>
          </p:cNvPicPr>
          <p:nvPr/>
        </p:nvPicPr>
        <p:blipFill>
          <a:blip r:embed="rId2" cstate="print"/>
          <a:srcRect/>
          <a:stretch>
            <a:fillRect/>
          </a:stretch>
        </p:blipFill>
        <p:spPr bwMode="auto">
          <a:xfrm>
            <a:off x="7886700" y="0"/>
            <a:ext cx="1219200" cy="903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7"/>
                                        </p:tgtEl>
                                        <p:attrNameLst>
                                          <p:attrName>style.visibility</p:attrName>
                                        </p:attrNameLst>
                                      </p:cBhvr>
                                      <p:to>
                                        <p:strVal val="visible"/>
                                      </p:to>
                                    </p:set>
                                    <p:animEffect transition="in" filter="fade">
                                      <p:cBhvr>
                                        <p:cTn id="7" dur="2000"/>
                                        <p:tgtEl>
                                          <p:spTgt spid="209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8" presetClass="emph" presetSubtype="0" fill="hold" grpId="0" nodeType="withEffect">
                                  <p:stCondLst>
                                    <p:cond delay="1000"/>
                                  </p:stCondLst>
                                  <p:childTnLst>
                                    <p:animRot by="-1080000">
                                      <p:cBhvr>
                                        <p:cTn id="12" dur="2000" fill="hold"/>
                                        <p:tgtEl>
                                          <p:spTgt spid="2076"/>
                                        </p:tgtEl>
                                        <p:attrNameLst>
                                          <p:attrName>r</p:attrName>
                                        </p:attrNameLst>
                                      </p:cBhvr>
                                    </p:animRot>
                                  </p:childTnLst>
                                  <p:subTnLst>
                                    <p:set>
                                      <p:cBhvr override="childStyle">
                                        <p:cTn dur="1" fill="hold" display="0" masterRel="nextClick" afterEffect="1"/>
                                        <p:tgtEl>
                                          <p:spTgt spid="207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96"/>
                                        </p:tgtEl>
                                        <p:attrNameLst>
                                          <p:attrName>style.visibility</p:attrName>
                                        </p:attrNameLst>
                                      </p:cBhvr>
                                      <p:to>
                                        <p:strVal val="visible"/>
                                      </p:to>
                                    </p:set>
                                    <p:animEffect transition="in" filter="fade">
                                      <p:cBhvr>
                                        <p:cTn id="17" dur="2000"/>
                                        <p:tgtEl>
                                          <p:spTgt spid="2096"/>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18"/>
                                        </p:tgtEl>
                                        <p:attrNameLst>
                                          <p:attrName>style.visibility</p:attrName>
                                        </p:attrNameLst>
                                      </p:cBhvr>
                                      <p:to>
                                        <p:strVal val="visible"/>
                                      </p:to>
                                    </p:set>
                                    <p:animEffect transition="in" filter="fade">
                                      <p:cBhvr>
                                        <p:cTn id="23" dur="500"/>
                                        <p:tgtEl>
                                          <p:spTgt spid="2118"/>
                                        </p:tgtEl>
                                      </p:cBhvr>
                                    </p:animEffect>
                                  </p:childTnLst>
                                </p:cTn>
                              </p:par>
                              <p:par>
                                <p:cTn id="24" presetID="8" presetClass="emph" presetSubtype="0" fill="hold" grpId="1" nodeType="withEffect">
                                  <p:stCondLst>
                                    <p:cond delay="1000"/>
                                  </p:stCondLst>
                                  <p:childTnLst>
                                    <p:animRot by="-1080000">
                                      <p:cBhvr>
                                        <p:cTn id="25" dur="2000" fill="hold"/>
                                        <p:tgtEl>
                                          <p:spTgt spid="2118"/>
                                        </p:tgtEl>
                                        <p:attrNameLst>
                                          <p:attrName>r</p:attrName>
                                        </p:attrNameLst>
                                      </p:cBhvr>
                                    </p:animRot>
                                  </p:childTnLst>
                                  <p:subTnLst>
                                    <p:set>
                                      <p:cBhvr override="childStyle">
                                        <p:cTn dur="1" fill="hold" display="0" masterRel="nextClick" afterEffect="1"/>
                                        <p:tgtEl>
                                          <p:spTgt spid="21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6" grpId="0" animBg="1"/>
      <p:bldP spid="2096" grpId="0" animBg="1"/>
      <p:bldP spid="2097" grpId="0" animBg="1"/>
      <p:bldP spid="2118" grpId="0" animBg="1"/>
      <p:bldP spid="211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p>
            <a:fld id="{BB49A545-4100-4947-A036-5A557D477F0F}" type="slidenum">
              <a:rPr lang="en-US" smtClean="0">
                <a:cs typeface="Arial" pitchFamily="34" charset="0"/>
              </a:rPr>
              <a:pPr/>
              <a:t>39</a:t>
            </a:fld>
            <a:endParaRPr lang="en-US" smtClean="0">
              <a:cs typeface="Arial" pitchFamily="34" charset="0"/>
            </a:endParaRPr>
          </a:p>
        </p:txBody>
      </p:sp>
      <p:sp>
        <p:nvSpPr>
          <p:cNvPr id="73731" name="Rectangle 2"/>
          <p:cNvSpPr txBox="1">
            <a:spLocks noChangeArrowheads="1"/>
          </p:cNvSpPr>
          <p:nvPr/>
        </p:nvSpPr>
        <p:spPr bwMode="auto">
          <a:xfrm>
            <a:off x="400050" y="0"/>
            <a:ext cx="8458200" cy="406400"/>
          </a:xfrm>
          <a:prstGeom prst="rect">
            <a:avLst/>
          </a:prstGeom>
          <a:noFill/>
          <a:ln w="9525">
            <a:noFill/>
            <a:miter lim="800000"/>
            <a:headEnd/>
            <a:tailEnd/>
          </a:ln>
        </p:spPr>
        <p:txBody>
          <a:bodyPr/>
          <a:lstStyle/>
          <a:p>
            <a:pPr marL="342900" indent="-342900" algn="ctr">
              <a:spcBef>
                <a:spcPct val="20000"/>
              </a:spcBef>
            </a:pPr>
            <a:r>
              <a:rPr lang="en-US" sz="3200" b="1" u="sng">
                <a:solidFill>
                  <a:srgbClr val="FFFF00"/>
                </a:solidFill>
                <a:cs typeface="Times New Roman" pitchFamily="18" charset="0"/>
              </a:rPr>
              <a:t>Ecopia EPS1000 Probe Station</a:t>
            </a:r>
          </a:p>
        </p:txBody>
      </p:sp>
      <p:pic>
        <p:nvPicPr>
          <p:cNvPr id="73732" name="Picture 2" descr="E:\Mahendra\BAMU_2009\Picture\koinkar_Photo\IMG_0419.JPG"/>
          <p:cNvPicPr>
            <a:picLocks noChangeAspect="1" noChangeArrowheads="1"/>
          </p:cNvPicPr>
          <p:nvPr/>
        </p:nvPicPr>
        <p:blipFill>
          <a:blip r:embed="rId2" cstate="print"/>
          <a:srcRect/>
          <a:stretch>
            <a:fillRect/>
          </a:stretch>
        </p:blipFill>
        <p:spPr bwMode="auto">
          <a:xfrm>
            <a:off x="381000" y="642938"/>
            <a:ext cx="8367713" cy="575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685800" y="-152400"/>
            <a:ext cx="7772400" cy="11430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200" b="1" dirty="0" smtClean="0">
                <a:ln/>
                <a:solidFill>
                  <a:schemeClr val="accent3"/>
                </a:solidFill>
                <a:latin typeface="Rockwell" pitchFamily="18" charset="0"/>
              </a:rPr>
              <a:t>Ideal Sensor - requisites</a:t>
            </a:r>
          </a:p>
        </p:txBody>
      </p:sp>
      <p:graphicFrame>
        <p:nvGraphicFramePr>
          <p:cNvPr id="7" name="Diagram 6"/>
          <p:cNvGraphicFramePr/>
          <p:nvPr/>
        </p:nvGraphicFramePr>
        <p:xfrm>
          <a:off x="1219200" y="1143000"/>
          <a:ext cx="6858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9"/>
          <p:cNvGrpSpPr/>
          <p:nvPr/>
        </p:nvGrpSpPr>
        <p:grpSpPr>
          <a:xfrm>
            <a:off x="0" y="23184"/>
            <a:ext cx="9126747" cy="868680"/>
            <a:chOff x="0" y="23184"/>
            <a:chExt cx="9126747" cy="868680"/>
          </a:xfrm>
        </p:grpSpPr>
        <p:pic>
          <p:nvPicPr>
            <p:cNvPr id="9" name="Picture 8"/>
            <p:cNvPicPr/>
            <p:nvPr/>
          </p:nvPicPr>
          <p:blipFill>
            <a:blip r:embed="rId8" cstate="print"/>
            <a:srcRect/>
            <a:stretch>
              <a:fillRect/>
            </a:stretch>
          </p:blipFill>
          <p:spPr bwMode="auto">
            <a:xfrm>
              <a:off x="8212347" y="23184"/>
              <a:ext cx="914400" cy="868680"/>
            </a:xfrm>
            <a:prstGeom prst="rect">
              <a:avLst/>
            </a:prstGeom>
            <a:ln>
              <a:noFill/>
            </a:ln>
            <a:effectLst>
              <a:softEdge rad="31750"/>
            </a:effectLst>
          </p:spPr>
        </p:pic>
        <p:cxnSp>
          <p:nvCxnSpPr>
            <p:cNvPr id="10" name="Straight Connector 9"/>
            <p:cNvCxnSpPr/>
            <p:nvPr/>
          </p:nvCxnSpPr>
          <p:spPr>
            <a:xfrm>
              <a:off x="0" y="838716"/>
              <a:ext cx="82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932459" y="2999259"/>
            <a:ext cx="1572741" cy="1344141"/>
            <a:chOff x="1233036" y="761344"/>
            <a:chExt cx="1344141" cy="1344141"/>
          </a:xfrm>
          <a:scene3d>
            <a:camera prst="orthographicFront"/>
            <a:lightRig rig="flat" dir="t"/>
          </a:scene3d>
        </p:grpSpPr>
        <p:sp>
          <p:nvSpPr>
            <p:cNvPr id="12" name="Oval 11"/>
            <p:cNvSpPr/>
            <p:nvPr/>
          </p:nvSpPr>
          <p:spPr>
            <a:xfrm>
              <a:off x="1233036" y="761344"/>
              <a:ext cx="1344141" cy="1344141"/>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3" name="Oval 4"/>
            <p:cNvSpPr/>
            <p:nvPr/>
          </p:nvSpPr>
          <p:spPr>
            <a:xfrm>
              <a:off x="1429881" y="958189"/>
              <a:ext cx="950451" cy="9504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Rockwell" pitchFamily="18" charset="0"/>
                </a:rPr>
                <a:t>Lower Recovery Time</a:t>
              </a:r>
              <a:endParaRPr lang="en-IN" sz="1600" b="1" kern="1200" dirty="0">
                <a:solidFill>
                  <a:schemeClr val="bg1"/>
                </a:solidFill>
                <a:latin typeface="Rockwell" pitchFamily="18" charset="0"/>
              </a:endParaRPr>
            </a:p>
          </p:txBody>
        </p:sp>
      </p:grpSp>
      <p:grpSp>
        <p:nvGrpSpPr>
          <p:cNvPr id="14" name="Group 13"/>
          <p:cNvGrpSpPr/>
          <p:nvPr/>
        </p:nvGrpSpPr>
        <p:grpSpPr>
          <a:xfrm rot="19006998">
            <a:off x="3526484" y="3487854"/>
            <a:ext cx="523439" cy="492058"/>
            <a:chOff x="2514962" y="1606933"/>
            <a:chExt cx="507786" cy="553945"/>
          </a:xfrm>
          <a:scene3d>
            <a:camera prst="orthographicFront"/>
            <a:lightRig rig="flat" dir="t"/>
          </a:scene3d>
        </p:grpSpPr>
        <p:sp>
          <p:nvSpPr>
            <p:cNvPr id="15" name="Right Arrow 14"/>
            <p:cNvSpPr/>
            <p:nvPr/>
          </p:nvSpPr>
          <p:spPr>
            <a:xfrm rot="13712328">
              <a:off x="2491882" y="1630013"/>
              <a:ext cx="553945" cy="507786"/>
            </a:xfrm>
            <a:prstGeom prst="rightArrow">
              <a:avLst>
                <a:gd name="adj1" fmla="val 60000"/>
                <a:gd name="adj2" fmla="val 50000"/>
              </a:avLst>
            </a:prstGeom>
            <a:sp3d z="-80000" prstMaterial="plastic">
              <a:bevelT w="50800" h="50800"/>
              <a:bevelB w="25400" h="25400" prst="angle"/>
            </a:sp3d>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6" name="Right Arrow 4"/>
            <p:cNvSpPr/>
            <p:nvPr/>
          </p:nvSpPr>
          <p:spPr>
            <a:xfrm rot="24512328">
              <a:off x="2618482" y="1788651"/>
              <a:ext cx="401609" cy="304672"/>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N" sz="1400" kern="120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en-IN" smtClean="0"/>
          </a:p>
        </p:txBody>
      </p:sp>
      <p:sp>
        <p:nvSpPr>
          <p:cNvPr id="74755" name="Content Placeholder 2"/>
          <p:cNvSpPr>
            <a:spLocks noGrp="1"/>
          </p:cNvSpPr>
          <p:nvPr>
            <p:ph idx="1"/>
          </p:nvPr>
        </p:nvSpPr>
        <p:spPr/>
        <p:txBody>
          <a:bodyPr/>
          <a:lstStyle/>
          <a:p>
            <a:endParaRPr lang="en-IN" smtClean="0"/>
          </a:p>
        </p:txBody>
      </p:sp>
      <p:pic>
        <p:nvPicPr>
          <p:cNvPr id="74756" name="Picture 2" descr="E:\Mahendra\BAMU_2009\Picture\koinkar_Photo\IMG_04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778" name="Picture 1" descr="D:\Documents and Settings\PC HOME\Desktop\JAPAN CONFERENCE\FINAL DATA_JAPAN\SEM\Bare.jpg"/>
          <p:cNvPicPr>
            <a:picLocks noChangeAspect="1" noChangeArrowheads="1"/>
          </p:cNvPicPr>
          <p:nvPr/>
        </p:nvPicPr>
        <p:blipFill>
          <a:blip r:embed="rId2" cstate="print"/>
          <a:srcRect/>
          <a:stretch>
            <a:fillRect/>
          </a:stretch>
        </p:blipFill>
        <p:spPr bwMode="auto">
          <a:xfrm>
            <a:off x="2133600" y="1017588"/>
            <a:ext cx="5638800" cy="4776787"/>
          </a:xfrm>
          <a:prstGeom prst="rect">
            <a:avLst/>
          </a:prstGeom>
          <a:noFill/>
          <a:ln w="9525">
            <a:noFill/>
            <a:miter lim="800000"/>
            <a:headEnd/>
            <a:tailEnd/>
          </a:ln>
        </p:spPr>
      </p:pic>
      <p:sp>
        <p:nvSpPr>
          <p:cNvPr id="4" name="Rectangle 3"/>
          <p:cNvSpPr/>
          <p:nvPr/>
        </p:nvSpPr>
        <p:spPr>
          <a:xfrm>
            <a:off x="857250" y="247650"/>
            <a:ext cx="8382000" cy="523875"/>
          </a:xfrm>
          <a:prstGeom prst="rect">
            <a:avLst/>
          </a:prstGeom>
        </p:spPr>
        <p:txBody>
          <a:bodyPr>
            <a:spAutoFit/>
          </a:bodyPr>
          <a:lstStyle/>
          <a:p>
            <a:pPr algn="ctr">
              <a:spcBef>
                <a:spcPct val="50000"/>
              </a:spcBef>
              <a:buClr>
                <a:srgbClr val="FFFF99"/>
              </a:buClr>
              <a:buSzPct val="110000"/>
              <a:defRPr/>
            </a:pPr>
            <a:r>
              <a:rPr lang="en-US" sz="28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AC </a:t>
            </a:r>
            <a:r>
              <a:rPr lang="en-US" sz="2800" b="1" u="sng"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Dielectrophoretic</a:t>
            </a:r>
            <a:r>
              <a:rPr lang="en-US" sz="28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Alignment of SWNTs </a:t>
            </a:r>
            <a:r>
              <a:rPr lang="en-US" sz="2000" b="1" u="sng" dirty="0">
                <a:solidFill>
                  <a:srgbClr val="C00000"/>
                </a:solidFill>
                <a:effectLst>
                  <a:outerShdw blurRad="38100" dist="38100" dir="2700000" algn="tl">
                    <a:srgbClr val="000000">
                      <a:alpha val="43137"/>
                    </a:srgbClr>
                  </a:outerShdw>
                </a:effectLst>
                <a:latin typeface="Century Schoolbook" pitchFamily="18" charset="0"/>
              </a:rPr>
              <a:t>(contd..) </a:t>
            </a:r>
          </a:p>
        </p:txBody>
      </p:sp>
      <p:pic>
        <p:nvPicPr>
          <p:cNvPr id="5" name="Picture 14" descr="unilogo"/>
          <p:cNvPicPr>
            <a:picLocks noChangeAspect="1" noChangeArrowheads="1"/>
          </p:cNvPicPr>
          <p:nvPr/>
        </p:nvPicPr>
        <p:blipFill>
          <a:blip r:embed="rId3" cstate="print"/>
          <a:srcRect/>
          <a:stretch>
            <a:fillRect/>
          </a:stretch>
        </p:blipFill>
        <p:spPr bwMode="auto">
          <a:xfrm>
            <a:off x="114300" y="0"/>
            <a:ext cx="864394" cy="838200"/>
          </a:xfrm>
          <a:prstGeom prst="rect">
            <a:avLst/>
          </a:prstGeom>
          <a:ln>
            <a:noFill/>
          </a:ln>
          <a:effectLst>
            <a:softEdge rad="112500"/>
          </a:effectLst>
        </p:spPr>
      </p:pic>
      <p:cxnSp>
        <p:nvCxnSpPr>
          <p:cNvPr id="6" name="Straight Connector 5"/>
          <p:cNvCxnSpPr/>
          <p:nvPr/>
        </p:nvCxnSpPr>
        <p:spPr>
          <a:xfrm flipV="1">
            <a:off x="133350" y="762000"/>
            <a:ext cx="9010650" cy="3810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5782" name="Rectangle 7"/>
          <p:cNvSpPr>
            <a:spLocks noChangeArrowheads="1"/>
          </p:cNvSpPr>
          <p:nvPr/>
        </p:nvSpPr>
        <p:spPr bwMode="auto">
          <a:xfrm>
            <a:off x="3124200" y="5867400"/>
            <a:ext cx="3886200"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SEM image of Aligned  bare SWNTs</a:t>
            </a:r>
          </a:p>
        </p:txBody>
      </p:sp>
      <p:sp>
        <p:nvSpPr>
          <p:cNvPr id="75783" name="TextBox 9"/>
          <p:cNvSpPr txBox="1">
            <a:spLocks noChangeArrowheads="1"/>
          </p:cNvSpPr>
          <p:nvPr/>
        </p:nvSpPr>
        <p:spPr bwMode="auto">
          <a:xfrm>
            <a:off x="6172200" y="1066800"/>
            <a:ext cx="1524000" cy="400050"/>
          </a:xfrm>
          <a:prstGeom prst="rect">
            <a:avLst/>
          </a:prstGeom>
          <a:solidFill>
            <a:schemeClr val="tx1"/>
          </a:solidFill>
          <a:ln w="9525">
            <a:noFill/>
            <a:miter lim="800000"/>
            <a:headEnd/>
            <a:tailEnd/>
          </a:ln>
        </p:spPr>
        <p:txBody>
          <a:bodyPr>
            <a:spAutoFit/>
          </a:bodyPr>
          <a:lstStyle/>
          <a:p>
            <a:pPr algn="ctr"/>
            <a:r>
              <a:rPr lang="en-US" sz="2000" b="1">
                <a:solidFill>
                  <a:schemeClr val="bg1"/>
                </a:solidFill>
                <a:latin typeface="Times New Roman" pitchFamily="18" charset="0"/>
                <a:cs typeface="Times New Roman" pitchFamily="18" charset="0"/>
              </a:rPr>
              <a:t>9 nm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857250" y="247650"/>
            <a:ext cx="8382000" cy="523875"/>
          </a:xfrm>
          <a:prstGeom prst="rect">
            <a:avLst/>
          </a:prstGeom>
        </p:spPr>
        <p:txBody>
          <a:bodyPr>
            <a:spAutoFit/>
          </a:bodyPr>
          <a:lstStyle/>
          <a:p>
            <a:pPr algn="ctr">
              <a:spcBef>
                <a:spcPct val="50000"/>
              </a:spcBef>
              <a:buClr>
                <a:srgbClr val="FFFF99"/>
              </a:buClr>
              <a:buSzPct val="110000"/>
              <a:defRPr/>
            </a:pPr>
            <a:r>
              <a:rPr lang="en-US" sz="28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Surface Modification of SWNTs by OCP</a:t>
            </a:r>
            <a:endParaRPr lang="en-US" sz="28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14" descr="unilogo"/>
          <p:cNvPicPr>
            <a:picLocks noChangeAspect="1" noChangeArrowheads="1"/>
          </p:cNvPicPr>
          <p:nvPr/>
        </p:nvPicPr>
        <p:blipFill>
          <a:blip r:embed="rId2" cstate="print"/>
          <a:srcRect/>
          <a:stretch>
            <a:fillRect/>
          </a:stretch>
        </p:blipFill>
        <p:spPr bwMode="auto">
          <a:xfrm>
            <a:off x="114300" y="0"/>
            <a:ext cx="864394" cy="838200"/>
          </a:xfrm>
          <a:prstGeom prst="rect">
            <a:avLst/>
          </a:prstGeom>
          <a:ln>
            <a:noFill/>
          </a:ln>
          <a:effectLst>
            <a:softEdge rad="112500"/>
          </a:effectLst>
        </p:spPr>
      </p:pic>
      <p:cxnSp>
        <p:nvCxnSpPr>
          <p:cNvPr id="6" name="Straight Connector 5"/>
          <p:cNvCxnSpPr/>
          <p:nvPr/>
        </p:nvCxnSpPr>
        <p:spPr>
          <a:xfrm flipV="1">
            <a:off x="133350" y="762000"/>
            <a:ext cx="9010650" cy="3810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graphicFrame>
        <p:nvGraphicFramePr>
          <p:cNvPr id="21" name="Diagram 20"/>
          <p:cNvGraphicFramePr/>
          <p:nvPr/>
        </p:nvGraphicFramePr>
        <p:xfrm>
          <a:off x="-2682240" y="815340"/>
          <a:ext cx="8686800" cy="378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21"/>
          <p:cNvGrpSpPr>
            <a:grpSpLocks/>
          </p:cNvGrpSpPr>
          <p:nvPr/>
        </p:nvGrpSpPr>
        <p:grpSpPr bwMode="auto">
          <a:xfrm>
            <a:off x="998538" y="4321175"/>
            <a:ext cx="1600200" cy="1524000"/>
            <a:chOff x="838200" y="4114800"/>
            <a:chExt cx="1600200" cy="1524000"/>
          </a:xfrm>
        </p:grpSpPr>
        <p:sp>
          <p:nvSpPr>
            <p:cNvPr id="23" name="Oval 22"/>
            <p:cNvSpPr/>
            <p:nvPr/>
          </p:nvSpPr>
          <p:spPr>
            <a:xfrm>
              <a:off x="838200" y="4114800"/>
              <a:ext cx="1600200" cy="1524000"/>
            </a:xfrm>
            <a:prstGeom prst="ellipse">
              <a:avLst/>
            </a:prstGeom>
            <a:scene3d>
              <a:camera prst="orthographicFront"/>
              <a:lightRig rig="flood" dir="t"/>
            </a:scene3d>
            <a:sp3d prstMaterial="softEdge">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13" name="TextBox 23"/>
            <p:cNvSpPr txBox="1">
              <a:spLocks noChangeArrowheads="1"/>
            </p:cNvSpPr>
            <p:nvPr/>
          </p:nvSpPr>
          <p:spPr bwMode="auto">
            <a:xfrm>
              <a:off x="1066800" y="4495800"/>
              <a:ext cx="1219200" cy="646331"/>
            </a:xfrm>
            <a:prstGeom prst="rect">
              <a:avLst/>
            </a:prstGeom>
            <a:noFill/>
            <a:ln w="9525">
              <a:noFill/>
              <a:miter lim="800000"/>
              <a:headEnd/>
              <a:tailEnd/>
            </a:ln>
          </p:spPr>
          <p:txBody>
            <a:bodyPr>
              <a:spAutoFit/>
            </a:bodyPr>
            <a:lstStyle/>
            <a:p>
              <a:pPr algn="ctr"/>
              <a:r>
                <a:rPr lang="en-US" b="1">
                  <a:solidFill>
                    <a:srgbClr val="190882"/>
                  </a:solidFill>
                  <a:latin typeface="Times New Roman" pitchFamily="18" charset="0"/>
                  <a:cs typeface="Times New Roman" pitchFamily="18" charset="0"/>
                </a:rPr>
                <a:t>Monomer  Soln</a:t>
              </a:r>
            </a:p>
          </p:txBody>
        </p:sp>
      </p:grpSp>
      <p:grpSp>
        <p:nvGrpSpPr>
          <p:cNvPr id="3" name="Group 29"/>
          <p:cNvGrpSpPr>
            <a:grpSpLocks/>
          </p:cNvGrpSpPr>
          <p:nvPr/>
        </p:nvGrpSpPr>
        <p:grpSpPr bwMode="auto">
          <a:xfrm>
            <a:off x="2035175" y="1524000"/>
            <a:ext cx="6994525" cy="4140200"/>
            <a:chOff x="2034540" y="1524000"/>
            <a:chExt cx="6995160" cy="4140200"/>
          </a:xfrm>
        </p:grpSpPr>
        <p:graphicFrame>
          <p:nvGraphicFramePr>
            <p:cNvPr id="28" name="Diagram 27"/>
            <p:cNvGraphicFramePr/>
            <p:nvPr/>
          </p:nvGraphicFramePr>
          <p:xfrm>
            <a:off x="2034540" y="1524000"/>
            <a:ext cx="6995160" cy="414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Rectangle 28"/>
            <p:cNvSpPr/>
            <p:nvPr/>
          </p:nvSpPr>
          <p:spPr>
            <a:xfrm>
              <a:off x="4495388" y="2590800"/>
              <a:ext cx="83827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1104900" y="1563688"/>
            <a:ext cx="6245225" cy="4246562"/>
            <a:chOff x="696" y="785"/>
            <a:chExt cx="3934" cy="2675"/>
          </a:xfrm>
        </p:grpSpPr>
        <p:grpSp>
          <p:nvGrpSpPr>
            <p:cNvPr id="3" name="Group 12"/>
            <p:cNvGrpSpPr>
              <a:grpSpLocks/>
            </p:cNvGrpSpPr>
            <p:nvPr/>
          </p:nvGrpSpPr>
          <p:grpSpPr bwMode="auto">
            <a:xfrm>
              <a:off x="696" y="785"/>
              <a:ext cx="3934" cy="2675"/>
              <a:chOff x="1088" y="1038"/>
              <a:chExt cx="3072" cy="2046"/>
            </a:xfrm>
          </p:grpSpPr>
          <p:pic>
            <p:nvPicPr>
              <p:cNvPr id="77834" name="Picture 39" descr="Electrochemical functionalization"/>
              <p:cNvPicPr>
                <a:picLocks noChangeAspect="1" noChangeArrowheads="1"/>
              </p:cNvPicPr>
              <p:nvPr/>
            </p:nvPicPr>
            <p:blipFill>
              <a:blip r:embed="rId2" cstate="print"/>
              <a:srcRect/>
              <a:stretch>
                <a:fillRect/>
              </a:stretch>
            </p:blipFill>
            <p:spPr bwMode="auto">
              <a:xfrm>
                <a:off x="1088" y="1038"/>
                <a:ext cx="2967" cy="2046"/>
              </a:xfrm>
              <a:prstGeom prst="rect">
                <a:avLst/>
              </a:prstGeom>
              <a:noFill/>
              <a:ln w="9525">
                <a:noFill/>
                <a:miter lim="800000"/>
                <a:headEnd/>
                <a:tailEnd/>
              </a:ln>
            </p:spPr>
          </p:pic>
          <p:sp>
            <p:nvSpPr>
              <p:cNvPr id="77835" name="Text Box 40"/>
              <p:cNvSpPr txBox="1">
                <a:spLocks noChangeArrowheads="1"/>
              </p:cNvSpPr>
              <p:nvPr/>
            </p:nvSpPr>
            <p:spPr bwMode="auto">
              <a:xfrm>
                <a:off x="2023" y="1867"/>
                <a:ext cx="2137" cy="191"/>
              </a:xfrm>
              <a:prstGeom prst="rect">
                <a:avLst/>
              </a:prstGeom>
              <a:noFill/>
              <a:ln w="9525">
                <a:noFill/>
                <a:miter lim="800000"/>
                <a:headEnd/>
                <a:tailEnd/>
              </a:ln>
            </p:spPr>
            <p:txBody>
              <a:bodyPr>
                <a:spAutoFit/>
              </a:bodyPr>
              <a:lstStyle/>
              <a:p>
                <a:endParaRPr lang="th-TH" sz="2000" b="1">
                  <a:solidFill>
                    <a:schemeClr val="bg1"/>
                  </a:solidFill>
                </a:endParaRPr>
              </a:p>
            </p:txBody>
          </p:sp>
          <p:sp>
            <p:nvSpPr>
              <p:cNvPr id="77836" name="Text Box 42"/>
              <p:cNvSpPr txBox="1">
                <a:spLocks noChangeArrowheads="1"/>
              </p:cNvSpPr>
              <p:nvPr/>
            </p:nvSpPr>
            <p:spPr bwMode="auto">
              <a:xfrm>
                <a:off x="1257" y="2891"/>
                <a:ext cx="279" cy="162"/>
              </a:xfrm>
              <a:prstGeom prst="rect">
                <a:avLst/>
              </a:prstGeom>
              <a:noFill/>
              <a:ln w="9525">
                <a:noFill/>
                <a:miter lim="800000"/>
                <a:headEnd/>
                <a:tailEnd/>
              </a:ln>
            </p:spPr>
            <p:txBody>
              <a:bodyPr wrap="none">
                <a:spAutoFit/>
              </a:bodyPr>
              <a:lstStyle/>
              <a:p>
                <a:r>
                  <a:rPr lang="en-US" sz="1600" b="1"/>
                  <a:t>W.E</a:t>
                </a:r>
              </a:p>
            </p:txBody>
          </p:sp>
          <p:sp>
            <p:nvSpPr>
              <p:cNvPr id="77837" name="Text Box 43"/>
              <p:cNvSpPr txBox="1">
                <a:spLocks noChangeArrowheads="1"/>
              </p:cNvSpPr>
              <p:nvPr/>
            </p:nvSpPr>
            <p:spPr bwMode="auto">
              <a:xfrm>
                <a:off x="3731" y="2891"/>
                <a:ext cx="279" cy="162"/>
              </a:xfrm>
              <a:prstGeom prst="rect">
                <a:avLst/>
              </a:prstGeom>
              <a:noFill/>
              <a:ln w="9525">
                <a:noFill/>
                <a:miter lim="800000"/>
                <a:headEnd/>
                <a:tailEnd/>
              </a:ln>
            </p:spPr>
            <p:txBody>
              <a:bodyPr wrap="none">
                <a:spAutoFit/>
              </a:bodyPr>
              <a:lstStyle/>
              <a:p>
                <a:r>
                  <a:rPr lang="en-US" sz="1600" b="1"/>
                  <a:t>W.E</a:t>
                </a:r>
              </a:p>
            </p:txBody>
          </p:sp>
          <p:sp>
            <p:nvSpPr>
              <p:cNvPr id="77838" name="Text Box 44"/>
              <p:cNvSpPr txBox="1">
                <a:spLocks noChangeArrowheads="1"/>
              </p:cNvSpPr>
              <p:nvPr/>
            </p:nvSpPr>
            <p:spPr bwMode="auto">
              <a:xfrm>
                <a:off x="1622" y="1122"/>
                <a:ext cx="257" cy="162"/>
              </a:xfrm>
              <a:prstGeom prst="rect">
                <a:avLst/>
              </a:prstGeom>
              <a:noFill/>
              <a:ln w="9525">
                <a:noFill/>
                <a:miter lim="800000"/>
                <a:headEnd/>
                <a:tailEnd/>
              </a:ln>
            </p:spPr>
            <p:txBody>
              <a:bodyPr wrap="none">
                <a:spAutoFit/>
              </a:bodyPr>
              <a:lstStyle/>
              <a:p>
                <a:r>
                  <a:rPr lang="en-US" sz="1600" b="1"/>
                  <a:t>C.E</a:t>
                </a:r>
              </a:p>
            </p:txBody>
          </p:sp>
          <p:sp>
            <p:nvSpPr>
              <p:cNvPr id="77839" name="Text Box 45"/>
              <p:cNvSpPr txBox="1">
                <a:spLocks noChangeArrowheads="1"/>
              </p:cNvSpPr>
              <p:nvPr/>
            </p:nvSpPr>
            <p:spPr bwMode="auto">
              <a:xfrm>
                <a:off x="3643" y="1236"/>
                <a:ext cx="257" cy="162"/>
              </a:xfrm>
              <a:prstGeom prst="rect">
                <a:avLst/>
              </a:prstGeom>
              <a:noFill/>
              <a:ln w="9525">
                <a:noFill/>
                <a:miter lim="800000"/>
                <a:headEnd/>
                <a:tailEnd/>
              </a:ln>
            </p:spPr>
            <p:txBody>
              <a:bodyPr wrap="none">
                <a:spAutoFit/>
              </a:bodyPr>
              <a:lstStyle/>
              <a:p>
                <a:r>
                  <a:rPr lang="en-US" sz="1600" b="1"/>
                  <a:t>R.E</a:t>
                </a:r>
              </a:p>
            </p:txBody>
          </p:sp>
        </p:grpSp>
        <p:sp>
          <p:nvSpPr>
            <p:cNvPr id="77831" name="Rectangle 11"/>
            <p:cNvSpPr>
              <a:spLocks noChangeArrowheads="1"/>
            </p:cNvSpPr>
            <p:nvPr/>
          </p:nvSpPr>
          <p:spPr bwMode="auto">
            <a:xfrm>
              <a:off x="1680" y="1585"/>
              <a:ext cx="2172" cy="756"/>
            </a:xfrm>
            <a:prstGeom prst="rect">
              <a:avLst/>
            </a:prstGeom>
            <a:noFill/>
            <a:ln w="9525">
              <a:noFill/>
              <a:miter lim="800000"/>
              <a:headEnd/>
              <a:tailEnd/>
            </a:ln>
          </p:spPr>
          <p:txBody>
            <a:bodyPr wrap="none">
              <a:spAutoFit/>
            </a:bodyPr>
            <a:lstStyle/>
            <a:p>
              <a:pPr algn="ctr"/>
              <a:r>
                <a:rPr lang="en-US" sz="2400" b="1">
                  <a:solidFill>
                    <a:schemeClr val="bg1"/>
                  </a:solidFill>
                </a:rPr>
                <a:t>Supporting electrolyte</a:t>
              </a:r>
            </a:p>
            <a:p>
              <a:pPr algn="ctr"/>
              <a:r>
                <a:rPr lang="en-US" sz="2400" b="1">
                  <a:solidFill>
                    <a:schemeClr val="bg1"/>
                  </a:solidFill>
                </a:rPr>
                <a:t>+</a:t>
              </a:r>
            </a:p>
            <a:p>
              <a:pPr algn="ctr"/>
              <a:r>
                <a:rPr lang="en-US" sz="2400" b="1">
                  <a:solidFill>
                    <a:schemeClr val="bg1"/>
                  </a:solidFill>
                </a:rPr>
                <a:t>Monomer</a:t>
              </a:r>
              <a:endParaRPr lang="th-TH" sz="2400" b="1">
                <a:solidFill>
                  <a:schemeClr val="bg1"/>
                </a:solidFill>
              </a:endParaRPr>
            </a:p>
          </p:txBody>
        </p:sp>
        <p:sp>
          <p:nvSpPr>
            <p:cNvPr id="77832" name="Rectangle 13"/>
            <p:cNvSpPr>
              <a:spLocks noChangeArrowheads="1"/>
            </p:cNvSpPr>
            <p:nvPr/>
          </p:nvSpPr>
          <p:spPr bwMode="auto">
            <a:xfrm>
              <a:off x="792" y="1027"/>
              <a:ext cx="965" cy="192"/>
            </a:xfrm>
            <a:prstGeom prst="rect">
              <a:avLst/>
            </a:prstGeom>
            <a:noFill/>
            <a:ln w="9525">
              <a:noFill/>
              <a:miter lim="800000"/>
              <a:headEnd/>
              <a:tailEnd/>
            </a:ln>
          </p:spPr>
          <p:txBody>
            <a:bodyPr wrap="none">
              <a:spAutoFit/>
            </a:bodyPr>
            <a:lstStyle/>
            <a:p>
              <a:r>
                <a:rPr lang="en-US" altLang="zh-CN" sz="1400" b="1">
                  <a:ea typeface="SimSun" pitchFamily="2" charset="-122"/>
                </a:rPr>
                <a:t>(Stainless steel)</a:t>
              </a:r>
            </a:p>
          </p:txBody>
        </p:sp>
        <p:sp>
          <p:nvSpPr>
            <p:cNvPr id="77833" name="Rectangle 14"/>
            <p:cNvSpPr>
              <a:spLocks noChangeArrowheads="1"/>
            </p:cNvSpPr>
            <p:nvPr/>
          </p:nvSpPr>
          <p:spPr bwMode="auto">
            <a:xfrm>
              <a:off x="3881" y="1176"/>
              <a:ext cx="631" cy="192"/>
            </a:xfrm>
            <a:prstGeom prst="rect">
              <a:avLst/>
            </a:prstGeom>
            <a:noFill/>
            <a:ln w="9525">
              <a:noFill/>
              <a:miter lim="800000"/>
              <a:headEnd/>
              <a:tailEnd/>
            </a:ln>
          </p:spPr>
          <p:txBody>
            <a:bodyPr wrap="none">
              <a:spAutoFit/>
            </a:bodyPr>
            <a:lstStyle/>
            <a:p>
              <a:r>
                <a:rPr lang="en-US" altLang="zh-CN" sz="1400" b="1">
                  <a:ea typeface="SimSun" pitchFamily="2" charset="-122"/>
                </a:rPr>
                <a:t>(Ag/AgCl)</a:t>
              </a:r>
            </a:p>
          </p:txBody>
        </p:sp>
      </p:grpSp>
      <p:sp>
        <p:nvSpPr>
          <p:cNvPr id="77827" name="Rectangle 2"/>
          <p:cNvSpPr>
            <a:spLocks noChangeArrowheads="1"/>
          </p:cNvSpPr>
          <p:nvPr/>
        </p:nvSpPr>
        <p:spPr bwMode="auto">
          <a:xfrm>
            <a:off x="533400" y="76200"/>
            <a:ext cx="7391400" cy="685800"/>
          </a:xfrm>
          <a:prstGeom prst="rect">
            <a:avLst/>
          </a:prstGeom>
          <a:noFill/>
          <a:ln w="9525">
            <a:noFill/>
            <a:miter lim="800000"/>
            <a:headEnd/>
            <a:tailEnd/>
          </a:ln>
        </p:spPr>
        <p:txBody>
          <a:bodyPr/>
          <a:lstStyle/>
          <a:p>
            <a:pPr algn="ctr"/>
            <a:r>
              <a:rPr lang="en-US" altLang="zh-CN" sz="2400" b="1" u="sng" dirty="0" smtClean="0">
                <a:solidFill>
                  <a:srgbClr val="00FF00"/>
                </a:solidFill>
                <a:latin typeface="Times New Roman" pitchFamily="18" charset="0"/>
                <a:ea typeface="SimSun" pitchFamily="2" charset="-122"/>
                <a:cs typeface="Times New Roman" pitchFamily="18" charset="0"/>
              </a:rPr>
              <a:t>Surface modification of SWNTs by OCP ( contd..)</a:t>
            </a:r>
            <a:endParaRPr lang="en-US" altLang="zh-CN" sz="2400" b="1" u="sng" dirty="0">
              <a:solidFill>
                <a:srgbClr val="00FF00"/>
              </a:solidFill>
              <a:latin typeface="Times New Roman" pitchFamily="18" charset="0"/>
              <a:ea typeface="SimSun" pitchFamily="2" charset="-122"/>
              <a:cs typeface="Times New Roman" pitchFamily="18" charset="0"/>
            </a:endParaRPr>
          </a:p>
        </p:txBody>
      </p:sp>
      <p:sp>
        <p:nvSpPr>
          <p:cNvPr id="77828" name="Rectangle 19"/>
          <p:cNvSpPr>
            <a:spLocks noChangeArrowheads="1"/>
          </p:cNvSpPr>
          <p:nvPr/>
        </p:nvSpPr>
        <p:spPr bwMode="auto">
          <a:xfrm>
            <a:off x="1096963" y="6167438"/>
            <a:ext cx="6840537" cy="457200"/>
          </a:xfrm>
          <a:prstGeom prst="rect">
            <a:avLst/>
          </a:prstGeom>
          <a:noFill/>
          <a:ln w="9525">
            <a:noFill/>
            <a:miter lim="800000"/>
            <a:headEnd/>
            <a:tailEnd/>
          </a:ln>
        </p:spPr>
        <p:txBody>
          <a:bodyPr wrap="none">
            <a:spAutoFit/>
          </a:bodyPr>
          <a:lstStyle/>
          <a:p>
            <a:r>
              <a:rPr lang="en-US" sz="2400">
                <a:solidFill>
                  <a:schemeClr val="bg1"/>
                </a:solidFill>
                <a:latin typeface="Corbel" pitchFamily="34" charset="0"/>
              </a:rPr>
              <a:t>Conditions: E = 1 V, C = 0.12 mC at room temperature</a:t>
            </a:r>
          </a:p>
        </p:txBody>
      </p:sp>
      <p:pic>
        <p:nvPicPr>
          <p:cNvPr id="77829" name="Picture 15" descr="5383A6B5"/>
          <p:cNvPicPr>
            <a:picLocks noChangeAspect="1" noChangeArrowheads="1"/>
          </p:cNvPicPr>
          <p:nvPr/>
        </p:nvPicPr>
        <p:blipFill>
          <a:blip r:embed="rId3" cstate="print"/>
          <a:srcRect/>
          <a:stretch>
            <a:fillRect/>
          </a:stretch>
        </p:blipFill>
        <p:spPr bwMode="auto">
          <a:xfrm>
            <a:off x="7988300" y="0"/>
            <a:ext cx="1219200" cy="90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C:\Users\Anjali\Desktop\New Folder\IMG_0376.JPG"/>
          <p:cNvPicPr>
            <a:picLocks noChangeAspect="1" noChangeArrowheads="1"/>
          </p:cNvPicPr>
          <p:nvPr/>
        </p:nvPicPr>
        <p:blipFill>
          <a:blip r:embed="rId2" cstate="print"/>
          <a:srcRect/>
          <a:stretch>
            <a:fillRect/>
          </a:stretch>
        </p:blipFill>
        <p:spPr bwMode="auto">
          <a:xfrm>
            <a:off x="685800" y="457200"/>
            <a:ext cx="77216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8363" y="247650"/>
            <a:ext cx="8382000" cy="523875"/>
          </a:xfrm>
          <a:prstGeom prst="rect">
            <a:avLst/>
          </a:prstGeom>
        </p:spPr>
        <p:txBody>
          <a:bodyPr>
            <a:spAutoFit/>
          </a:bodyPr>
          <a:lstStyle/>
          <a:p>
            <a:pPr algn="ctr">
              <a:spcBef>
                <a:spcPct val="50000"/>
              </a:spcBef>
              <a:buClr>
                <a:srgbClr val="FFFF99"/>
              </a:buClr>
              <a:buSzPct val="110000"/>
              <a:defRPr/>
            </a:pPr>
            <a:r>
              <a:rPr lang="en-US" sz="28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OCP modified Aligned </a:t>
            </a:r>
            <a:r>
              <a:rPr lang="en-US" sz="28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SWNTs </a:t>
            </a:r>
            <a:r>
              <a:rPr lang="en-US" sz="20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20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14" descr="unilogo"/>
          <p:cNvPicPr>
            <a:picLocks noChangeAspect="1" noChangeArrowheads="1"/>
          </p:cNvPicPr>
          <p:nvPr/>
        </p:nvPicPr>
        <p:blipFill>
          <a:blip r:embed="rId2" cstate="print"/>
          <a:srcRect/>
          <a:stretch>
            <a:fillRect/>
          </a:stretch>
        </p:blipFill>
        <p:spPr bwMode="auto">
          <a:xfrm>
            <a:off x="114300" y="0"/>
            <a:ext cx="864394" cy="838200"/>
          </a:xfrm>
          <a:prstGeom prst="rect">
            <a:avLst/>
          </a:prstGeom>
          <a:ln>
            <a:noFill/>
          </a:ln>
          <a:effectLst>
            <a:softEdge rad="112500"/>
          </a:effectLst>
        </p:spPr>
      </p:pic>
      <p:cxnSp>
        <p:nvCxnSpPr>
          <p:cNvPr id="6" name="Straight Connector 5"/>
          <p:cNvCxnSpPr/>
          <p:nvPr/>
        </p:nvCxnSpPr>
        <p:spPr>
          <a:xfrm flipV="1">
            <a:off x="133350" y="762000"/>
            <a:ext cx="9010650" cy="3810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79877" name="TextBox 33"/>
          <p:cNvSpPr txBox="1">
            <a:spLocks noChangeArrowheads="1"/>
          </p:cNvSpPr>
          <p:nvPr/>
        </p:nvSpPr>
        <p:spPr bwMode="auto">
          <a:xfrm>
            <a:off x="2743200" y="5924550"/>
            <a:ext cx="3886200" cy="400050"/>
          </a:xfrm>
          <a:prstGeom prst="rect">
            <a:avLst/>
          </a:prstGeom>
          <a:noFill/>
          <a:ln w="9525">
            <a:noFill/>
            <a:miter lim="800000"/>
            <a:headEnd/>
            <a:tailEnd/>
          </a:ln>
        </p:spPr>
        <p:txBody>
          <a:bodyPr>
            <a:spAutoFit/>
          </a:bodyPr>
          <a:lstStyle/>
          <a:p>
            <a:pPr algn="ctr" defTabSz="1066800"/>
            <a:r>
              <a:rPr lang="en-US" sz="2000" b="1">
                <a:solidFill>
                  <a:schemeClr val="bg1"/>
                </a:solidFill>
                <a:latin typeface="Times New Roman" pitchFamily="18" charset="0"/>
                <a:cs typeface="Times New Roman" pitchFamily="18" charset="0"/>
              </a:rPr>
              <a:t>One step galvanostatic deposition</a:t>
            </a:r>
          </a:p>
        </p:txBody>
      </p:sp>
      <p:sp>
        <p:nvSpPr>
          <p:cNvPr id="79878" name="Rectangle 10"/>
          <p:cNvSpPr>
            <a:spLocks noChangeArrowheads="1"/>
          </p:cNvSpPr>
          <p:nvPr/>
        </p:nvSpPr>
        <p:spPr bwMode="auto">
          <a:xfrm>
            <a:off x="1447800" y="5867400"/>
            <a:ext cx="7239000"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SEM image of 1 </a:t>
            </a:r>
            <a:r>
              <a:rPr lang="el-GR" b="1">
                <a:latin typeface="Times New Roman" pitchFamily="18" charset="0"/>
                <a:cs typeface="Times New Roman" pitchFamily="18" charset="0"/>
              </a:rPr>
              <a:t>μ</a:t>
            </a:r>
            <a:r>
              <a:rPr lang="en-US" b="1">
                <a:latin typeface="Times New Roman" pitchFamily="18" charset="0"/>
                <a:cs typeface="Times New Roman" pitchFamily="18" charset="0"/>
              </a:rPr>
              <a:t>C Charged deposited P(NMP) functionalized SWNT</a:t>
            </a:r>
          </a:p>
        </p:txBody>
      </p:sp>
      <p:pic>
        <p:nvPicPr>
          <p:cNvPr id="79879" name="Picture 1" descr="D:\Documents and Settings\PC HOME\Desktop\JAPAN CONFERENCE\FINAL DATA_JAPAN\SEM\coated.jpg"/>
          <p:cNvPicPr>
            <a:picLocks noChangeAspect="1" noChangeArrowheads="1"/>
          </p:cNvPicPr>
          <p:nvPr/>
        </p:nvPicPr>
        <p:blipFill>
          <a:blip r:embed="rId3" cstate="print"/>
          <a:srcRect/>
          <a:stretch>
            <a:fillRect/>
          </a:stretch>
        </p:blipFill>
        <p:spPr bwMode="auto">
          <a:xfrm>
            <a:off x="2667000" y="990600"/>
            <a:ext cx="4024313" cy="4840288"/>
          </a:xfrm>
          <a:prstGeom prst="rect">
            <a:avLst/>
          </a:prstGeom>
          <a:noFill/>
          <a:ln w="9525">
            <a:noFill/>
            <a:miter lim="800000"/>
            <a:headEnd/>
            <a:tailEnd/>
          </a:ln>
        </p:spPr>
      </p:pic>
      <p:sp>
        <p:nvSpPr>
          <p:cNvPr id="79880" name="TextBox 7"/>
          <p:cNvSpPr txBox="1">
            <a:spLocks noChangeArrowheads="1"/>
          </p:cNvSpPr>
          <p:nvPr/>
        </p:nvSpPr>
        <p:spPr bwMode="auto">
          <a:xfrm>
            <a:off x="5157788" y="990600"/>
            <a:ext cx="1524000" cy="400050"/>
          </a:xfrm>
          <a:prstGeom prst="rect">
            <a:avLst/>
          </a:prstGeom>
          <a:solidFill>
            <a:schemeClr val="tx1"/>
          </a:solidFill>
          <a:ln w="9525">
            <a:noFill/>
            <a:miter lim="800000"/>
            <a:headEnd/>
            <a:tailEnd/>
          </a:ln>
        </p:spPr>
        <p:txBody>
          <a:bodyPr>
            <a:spAutoFit/>
          </a:bodyPr>
          <a:lstStyle/>
          <a:p>
            <a:pPr algn="ctr"/>
            <a:r>
              <a:rPr lang="en-US" sz="2000" b="1">
                <a:solidFill>
                  <a:schemeClr val="bg1"/>
                </a:solidFill>
                <a:latin typeface="Times New Roman" pitchFamily="18" charset="0"/>
                <a:cs typeface="Times New Roman" pitchFamily="18" charset="0"/>
              </a:rPr>
              <a:t>20 nm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4" descr="unilogo"/>
          <p:cNvPicPr>
            <a:picLocks noChangeAspect="1" noChangeArrowheads="1"/>
          </p:cNvPicPr>
          <p:nvPr/>
        </p:nvPicPr>
        <p:blipFill>
          <a:blip r:embed="rId3" cstate="print"/>
          <a:srcRect/>
          <a:stretch>
            <a:fillRect/>
          </a:stretch>
        </p:blipFill>
        <p:spPr bwMode="auto">
          <a:xfrm>
            <a:off x="114300" y="0"/>
            <a:ext cx="864394" cy="838200"/>
          </a:xfrm>
          <a:prstGeom prst="rect">
            <a:avLst/>
          </a:prstGeom>
          <a:ln>
            <a:noFill/>
          </a:ln>
          <a:effectLst>
            <a:softEdge rad="112500"/>
          </a:effectLst>
        </p:spPr>
      </p:pic>
      <p:cxnSp>
        <p:nvCxnSpPr>
          <p:cNvPr id="5" name="Straight Connector 4"/>
          <p:cNvCxnSpPr/>
          <p:nvPr/>
        </p:nvCxnSpPr>
        <p:spPr>
          <a:xfrm flipV="1">
            <a:off x="133350" y="762000"/>
            <a:ext cx="9010650" cy="3810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62000" y="228600"/>
            <a:ext cx="8382000" cy="523875"/>
          </a:xfrm>
          <a:prstGeom prst="rect">
            <a:avLst/>
          </a:prstGeom>
        </p:spPr>
        <p:txBody>
          <a:bodyPr>
            <a:spAutoFit/>
          </a:bodyPr>
          <a:lstStyle/>
          <a:p>
            <a:pPr algn="ctr">
              <a:spcBef>
                <a:spcPct val="50000"/>
              </a:spcBef>
              <a:buClr>
                <a:srgbClr val="FFFF99"/>
              </a:buClr>
              <a:buSzPct val="110000"/>
              <a:defRPr/>
            </a:pPr>
            <a:r>
              <a:rPr lang="en-US" sz="28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Electrochemical Characterization</a:t>
            </a:r>
            <a:r>
              <a:rPr lang="en-US" sz="20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grpSp>
        <p:nvGrpSpPr>
          <p:cNvPr id="2" name="Group 8"/>
          <p:cNvGrpSpPr>
            <a:grpSpLocks/>
          </p:cNvGrpSpPr>
          <p:nvPr/>
        </p:nvGrpSpPr>
        <p:grpSpPr bwMode="auto">
          <a:xfrm>
            <a:off x="2057400" y="914400"/>
            <a:ext cx="6019800" cy="5249863"/>
            <a:chOff x="1981200" y="1295400"/>
            <a:chExt cx="5421193" cy="4650534"/>
          </a:xfrm>
        </p:grpSpPr>
        <p:sp>
          <p:nvSpPr>
            <p:cNvPr id="7176" name="TextBox 6"/>
            <p:cNvSpPr txBox="1">
              <a:spLocks noChangeArrowheads="1"/>
            </p:cNvSpPr>
            <p:nvPr/>
          </p:nvSpPr>
          <p:spPr bwMode="auto">
            <a:xfrm>
              <a:off x="1981200" y="5373469"/>
              <a:ext cx="5421193" cy="572465"/>
            </a:xfrm>
            <a:prstGeom prst="rect">
              <a:avLst/>
            </a:prstGeom>
            <a:noFill/>
            <a:ln w="9525">
              <a:noFill/>
              <a:miter lim="800000"/>
              <a:headEnd/>
              <a:tailEnd/>
            </a:ln>
          </p:spPr>
          <p:txBody>
            <a:bodyPr>
              <a:spAutoFit/>
            </a:bodyPr>
            <a:lstStyle/>
            <a:p>
              <a:pPr algn="just"/>
              <a:r>
                <a:rPr lang="en-US" b="1">
                  <a:latin typeface="Times New Roman" pitchFamily="18" charset="0"/>
                  <a:cs typeface="Times New Roman" pitchFamily="18" charset="0"/>
                </a:rPr>
                <a:t>Cyclic Voltammogram of  Bare SWNTs and 1 </a:t>
              </a:r>
              <a:r>
                <a:rPr lang="el-GR" b="1">
                  <a:latin typeface="Times New Roman" pitchFamily="18" charset="0"/>
                  <a:cs typeface="Times New Roman" pitchFamily="18" charset="0"/>
                </a:rPr>
                <a:t>μ</a:t>
              </a:r>
              <a:r>
                <a:rPr lang="en-US" b="1">
                  <a:latin typeface="Times New Roman" pitchFamily="18" charset="0"/>
                  <a:cs typeface="Times New Roman" pitchFamily="18" charset="0"/>
                </a:rPr>
                <a:t>C Charged deposited P(NMP) functionalized SWNTs  (3rd cycle)</a:t>
              </a:r>
            </a:p>
          </p:txBody>
        </p:sp>
        <p:graphicFrame>
          <p:nvGraphicFramePr>
            <p:cNvPr id="7170" name="Object 2"/>
            <p:cNvGraphicFramePr>
              <a:graphicFrameLocks noChangeAspect="1"/>
            </p:cNvGraphicFramePr>
            <p:nvPr/>
          </p:nvGraphicFramePr>
          <p:xfrm>
            <a:off x="1981200" y="1295400"/>
            <a:ext cx="5295597" cy="4062465"/>
          </p:xfrm>
          <a:graphic>
            <a:graphicData uri="http://schemas.openxmlformats.org/presentationml/2006/ole">
              <mc:AlternateContent xmlns:mc="http://schemas.openxmlformats.org/markup-compatibility/2006">
                <mc:Choice xmlns:v="urn:schemas-microsoft-com:vml" Requires="v">
                  <p:oleObj spid="_x0000_s1788933" name="Graph" r:id="rId4" imgW="3913920" imgH="3002400" progId="Origin50.Graph">
                    <p:embed/>
                  </p:oleObj>
                </mc:Choice>
                <mc:Fallback>
                  <p:oleObj name="Graph" r:id="rId4" imgW="3913920" imgH="3002400" progId="Origin50.Grap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295400"/>
                          <a:ext cx="5295597" cy="406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90" y="16625"/>
            <a:ext cx="9144000" cy="975563"/>
            <a:chOff x="-14990" y="16625"/>
            <a:chExt cx="9144000" cy="975563"/>
          </a:xfrm>
        </p:grpSpPr>
        <p:cxnSp>
          <p:nvCxnSpPr>
            <p:cNvPr id="3" name="Straight Connector 2"/>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4" name="Picture 3"/>
            <p:cNvPicPr/>
            <p:nvPr/>
          </p:nvPicPr>
          <p:blipFill>
            <a:blip r:embed="rId4" cstate="print"/>
            <a:srcRect/>
            <a:stretch>
              <a:fillRect/>
            </a:stretch>
          </p:blipFill>
          <p:spPr bwMode="auto">
            <a:xfrm>
              <a:off x="16625" y="16625"/>
              <a:ext cx="914400" cy="971200"/>
            </a:xfrm>
            <a:prstGeom prst="rect">
              <a:avLst/>
            </a:prstGeom>
            <a:ln>
              <a:noFill/>
            </a:ln>
            <a:effectLst>
              <a:softEdge rad="112500"/>
            </a:effectLst>
          </p:spPr>
        </p:pic>
      </p:grpSp>
      <p:sp>
        <p:nvSpPr>
          <p:cNvPr id="5" name="Rectangle 1"/>
          <p:cNvSpPr>
            <a:spLocks noChangeArrowheads="1"/>
          </p:cNvSpPr>
          <p:nvPr/>
        </p:nvSpPr>
        <p:spPr bwMode="auto">
          <a:xfrm>
            <a:off x="228600" y="1066800"/>
            <a:ext cx="6477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R="0" lvl="0" indent="0" fontAlgn="base">
              <a:lnSpc>
                <a:spcPct val="100000"/>
              </a:lnSpc>
              <a:spcBef>
                <a:spcPct val="0"/>
              </a:spcBef>
              <a:spcAft>
                <a:spcPct val="0"/>
              </a:spcAft>
              <a:buClrTx/>
              <a:buSzTx/>
              <a:buFontTx/>
              <a:buNone/>
              <a:tabLst>
                <a:tab pos="171450" algn="l"/>
              </a:tabLst>
            </a:pPr>
            <a:r>
              <a:rPr lang="en-US" b="1" dirty="0" smtClean="0">
                <a:solidFill>
                  <a:schemeClr val="bg1"/>
                </a:solidFill>
                <a:latin typeface="Georgia" pitchFamily="18" charset="0"/>
              </a:rPr>
              <a:t>Room Temperature Electrical (I/V) Measurements </a:t>
            </a:r>
          </a:p>
        </p:txBody>
      </p:sp>
      <p:sp>
        <p:nvSpPr>
          <p:cNvPr id="14" name="Slide Number Placeholder 13"/>
          <p:cNvSpPr>
            <a:spLocks noGrp="1"/>
          </p:cNvSpPr>
          <p:nvPr>
            <p:ph type="sldNum" sz="quarter" idx="12"/>
          </p:nvPr>
        </p:nvSpPr>
        <p:spPr/>
        <p:txBody>
          <a:bodyPr/>
          <a:lstStyle/>
          <a:p>
            <a:fld id="{A51B95CD-CCEA-4356-89B1-ABA86CD62D36}" type="slidenum">
              <a:rPr lang="en-US" smtClean="0"/>
              <a:pPr/>
              <a:t>47</a:t>
            </a:fld>
            <a:endParaRPr lang="en-US"/>
          </a:p>
        </p:txBody>
      </p:sp>
      <p:grpSp>
        <p:nvGrpSpPr>
          <p:cNvPr id="6" name="Group 17"/>
          <p:cNvGrpSpPr/>
          <p:nvPr/>
        </p:nvGrpSpPr>
        <p:grpSpPr>
          <a:xfrm>
            <a:off x="1127845" y="1600201"/>
            <a:ext cx="6553115" cy="4953000"/>
            <a:chOff x="1447885" y="1371387"/>
            <a:chExt cx="6094393" cy="4229206"/>
          </a:xfrm>
        </p:grpSpPr>
        <p:graphicFrame>
          <p:nvGraphicFramePr>
            <p:cNvPr id="137219" name="Object 3"/>
            <p:cNvGraphicFramePr>
              <a:graphicFrameLocks noChangeAspect="1"/>
            </p:cNvGraphicFramePr>
            <p:nvPr/>
          </p:nvGraphicFramePr>
          <p:xfrm>
            <a:off x="1447885" y="1371387"/>
            <a:ext cx="6094393" cy="4229206"/>
          </p:xfrm>
          <a:graphic>
            <a:graphicData uri="http://schemas.openxmlformats.org/presentationml/2006/ole">
              <mc:AlternateContent xmlns:mc="http://schemas.openxmlformats.org/markup-compatibility/2006">
                <mc:Choice xmlns:v="urn:schemas-microsoft-com:vml" Requires="v">
                  <p:oleObj spid="_x0000_s1792005" name="Graph" r:id="rId5" imgW="4160160" imgH="2908800" progId="Origin50.Graph">
                    <p:embed/>
                  </p:oleObj>
                </mc:Choice>
                <mc:Fallback>
                  <p:oleObj name="Graph" r:id="rId5" imgW="4160160" imgH="2908800" progId="Origin50.Grap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85" y="1371387"/>
                          <a:ext cx="6094393" cy="4229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514600" y="1557996"/>
              <a:ext cx="4876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a:off x="5704364" y="3241517"/>
              <a:ext cx="333756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711010" y="177225"/>
            <a:ext cx="5908990"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rgbClr val="FFFF00"/>
                </a:solidFill>
                <a:latin typeface="Century Schoolbook" pitchFamily="18" charset="0"/>
              </a:rPr>
              <a:t>Results &amp; Discussion </a:t>
            </a:r>
            <a:r>
              <a:rPr lang="en-US" b="1" dirty="0" smtClean="0">
                <a:ln w="50800"/>
                <a:solidFill>
                  <a:srgbClr val="FFFF00"/>
                </a:solidFill>
                <a:latin typeface="Georgia" pitchFamily="18" charset="0"/>
              </a:rPr>
              <a:t>(</a:t>
            </a:r>
            <a:r>
              <a:rPr lang="en-US" b="1" dirty="0" err="1" smtClean="0">
                <a:ln w="50800"/>
                <a:solidFill>
                  <a:srgbClr val="FFFF00"/>
                </a:solidFill>
                <a:latin typeface="Georgia" pitchFamily="18" charset="0"/>
              </a:rPr>
              <a:t>Contd</a:t>
            </a:r>
            <a:r>
              <a:rPr lang="en-US" b="1" dirty="0" smtClean="0">
                <a:ln w="50800"/>
                <a:solidFill>
                  <a:srgbClr val="FFFF00"/>
                </a:solidFill>
                <a:latin typeface="Georgia" pitchFamily="18" charset="0"/>
              </a:rPr>
              <a:t>…)</a:t>
            </a:r>
            <a:endParaRPr lang="en-US" b="1" dirty="0">
              <a:ln w="50800"/>
              <a:solidFill>
                <a:srgbClr val="FFFF00"/>
              </a:solidFill>
              <a:latin typeface="Georgia"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1B95CD-CCEA-4356-89B1-ABA86CD62D36}" type="slidenum">
              <a:rPr lang="en-US" smtClean="0"/>
              <a:pPr/>
              <a:t>48</a:t>
            </a:fld>
            <a:endParaRPr lang="en-US"/>
          </a:p>
        </p:txBody>
      </p:sp>
      <p:grpSp>
        <p:nvGrpSpPr>
          <p:cNvPr id="3" name="Group 2"/>
          <p:cNvGrpSpPr/>
          <p:nvPr/>
        </p:nvGrpSpPr>
        <p:grpSpPr>
          <a:xfrm>
            <a:off x="-14990" y="16625"/>
            <a:ext cx="9144000" cy="975563"/>
            <a:chOff x="-14990" y="16625"/>
            <a:chExt cx="9144000" cy="975563"/>
          </a:xfrm>
        </p:grpSpPr>
        <p:cxnSp>
          <p:nvCxnSpPr>
            <p:cNvPr id="4" name="Straight Connector 3"/>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5" name="Picture 4"/>
            <p:cNvPicPr/>
            <p:nvPr/>
          </p:nvPicPr>
          <p:blipFill>
            <a:blip r:embed="rId3" cstate="print"/>
            <a:srcRect/>
            <a:stretch>
              <a:fillRect/>
            </a:stretch>
          </p:blipFill>
          <p:spPr bwMode="auto">
            <a:xfrm>
              <a:off x="16625" y="16625"/>
              <a:ext cx="914400" cy="971200"/>
            </a:xfrm>
            <a:prstGeom prst="rect">
              <a:avLst/>
            </a:prstGeom>
            <a:ln>
              <a:noFill/>
            </a:ln>
            <a:effectLst>
              <a:softEdge rad="112500"/>
            </a:effectLst>
          </p:spPr>
        </p:pic>
      </p:grpSp>
      <p:sp>
        <p:nvSpPr>
          <p:cNvPr id="7" name="Rectangle 4"/>
          <p:cNvSpPr>
            <a:spLocks noChangeArrowheads="1"/>
          </p:cNvSpPr>
          <p:nvPr/>
        </p:nvSpPr>
        <p:spPr bwMode="auto">
          <a:xfrm>
            <a:off x="228600" y="1230868"/>
            <a:ext cx="5562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fontAlgn="base">
              <a:spcBef>
                <a:spcPct val="0"/>
              </a:spcBef>
              <a:spcAft>
                <a:spcPct val="0"/>
              </a:spcAft>
              <a:tabLst>
                <a:tab pos="171450" algn="l"/>
              </a:tabLst>
            </a:pPr>
            <a:r>
              <a:rPr lang="en-US" b="1" dirty="0" smtClean="0">
                <a:solidFill>
                  <a:schemeClr val="bg1"/>
                </a:solidFill>
                <a:latin typeface="Georgia" pitchFamily="18" charset="0"/>
              </a:rPr>
              <a:t>Room Temperature FET Measurements </a:t>
            </a:r>
          </a:p>
        </p:txBody>
      </p:sp>
      <p:graphicFrame>
        <p:nvGraphicFramePr>
          <p:cNvPr id="10" name="Object 6"/>
          <p:cNvGraphicFramePr>
            <a:graphicFrameLocks noChangeAspect="1"/>
          </p:cNvGraphicFramePr>
          <p:nvPr/>
        </p:nvGraphicFramePr>
        <p:xfrm>
          <a:off x="1676400" y="1905000"/>
          <a:ext cx="5652258" cy="4419600"/>
        </p:xfrm>
        <a:graphic>
          <a:graphicData uri="http://schemas.openxmlformats.org/presentationml/2006/ole">
            <mc:AlternateContent xmlns:mc="http://schemas.openxmlformats.org/markup-compatibility/2006">
              <mc:Choice xmlns:v="urn:schemas-microsoft-com:vml" Requires="v">
                <p:oleObj spid="_x0000_s1793029" name="Graph" r:id="rId4" imgW="4160160" imgH="2908800" progId="Origin50.Graph">
                  <p:embed/>
                </p:oleObj>
              </mc:Choice>
              <mc:Fallback>
                <p:oleObj name="Graph" r:id="rId4" imgW="4160160" imgH="2908800" progId="Origin50.Grap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905000"/>
                        <a:ext cx="5652258" cy="441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1787210" y="177225"/>
            <a:ext cx="5908990"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rgbClr val="FFFF00"/>
                </a:solidFill>
                <a:latin typeface="Century Schoolbook" pitchFamily="18" charset="0"/>
              </a:rPr>
              <a:t>Results &amp; Discussion </a:t>
            </a:r>
            <a:r>
              <a:rPr lang="en-US" b="1" dirty="0" smtClean="0">
                <a:ln w="50800"/>
                <a:solidFill>
                  <a:srgbClr val="FFFF00"/>
                </a:solidFill>
                <a:latin typeface="Georgia" pitchFamily="18" charset="0"/>
              </a:rPr>
              <a:t>(</a:t>
            </a:r>
            <a:r>
              <a:rPr lang="en-US" b="1" dirty="0" err="1" smtClean="0">
                <a:ln w="50800"/>
                <a:solidFill>
                  <a:srgbClr val="FFFF00"/>
                </a:solidFill>
                <a:latin typeface="Georgia" pitchFamily="18" charset="0"/>
              </a:rPr>
              <a:t>Contd</a:t>
            </a:r>
            <a:r>
              <a:rPr lang="en-US" b="1" dirty="0" smtClean="0">
                <a:ln w="50800"/>
                <a:solidFill>
                  <a:srgbClr val="FFFF00"/>
                </a:solidFill>
                <a:latin typeface="Georgia" pitchFamily="18" charset="0"/>
              </a:rPr>
              <a:t>…)</a:t>
            </a:r>
            <a:endParaRPr lang="en-US" b="1" dirty="0">
              <a:ln w="50800"/>
              <a:solidFill>
                <a:srgbClr val="FFFF00"/>
              </a:solidFill>
              <a:latin typeface="Georgia"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Text Box 13"/>
          <p:cNvSpPr txBox="1">
            <a:spLocks noChangeArrowheads="1"/>
          </p:cNvSpPr>
          <p:nvPr/>
        </p:nvSpPr>
        <p:spPr bwMode="auto">
          <a:xfrm>
            <a:off x="457200" y="457200"/>
            <a:ext cx="8001000" cy="830263"/>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rPr>
              <a:t>Solid Casting of Metalloporphyrins on Aligned SWNTs   ( Non Covalent Functionalization of SWNTs )</a:t>
            </a:r>
          </a:p>
        </p:txBody>
      </p:sp>
      <p:grpSp>
        <p:nvGrpSpPr>
          <p:cNvPr id="2" name="Group 43"/>
          <p:cNvGrpSpPr>
            <a:grpSpLocks/>
          </p:cNvGrpSpPr>
          <p:nvPr/>
        </p:nvGrpSpPr>
        <p:grpSpPr bwMode="auto">
          <a:xfrm>
            <a:off x="1981200" y="1600200"/>
            <a:ext cx="4114800" cy="4876800"/>
            <a:chOff x="1349688" y="2209800"/>
            <a:chExt cx="2490787" cy="3924130"/>
          </a:xfrm>
        </p:grpSpPr>
        <p:grpSp>
          <p:nvGrpSpPr>
            <p:cNvPr id="3" name="Group 49"/>
            <p:cNvGrpSpPr>
              <a:grpSpLocks/>
            </p:cNvGrpSpPr>
            <p:nvPr/>
          </p:nvGrpSpPr>
          <p:grpSpPr bwMode="auto">
            <a:xfrm>
              <a:off x="1693553" y="2209800"/>
              <a:ext cx="1871222" cy="2057402"/>
              <a:chOff x="3657257" y="2285999"/>
              <a:chExt cx="1871222" cy="2272008"/>
            </a:xfrm>
          </p:grpSpPr>
          <p:sp>
            <p:nvSpPr>
              <p:cNvPr id="45" name="Down Arrow 44"/>
              <p:cNvSpPr/>
              <p:nvPr/>
            </p:nvSpPr>
            <p:spPr>
              <a:xfrm>
                <a:off x="4318547" y="4173421"/>
                <a:ext cx="512188" cy="385102"/>
              </a:xfrm>
              <a:prstGeom prst="downArrow">
                <a:avLst/>
              </a:prstGeom>
              <a:solidFill>
                <a:schemeClr val="tx1"/>
              </a:solidFill>
              <a:ln>
                <a:solidFill>
                  <a:schemeClr val="tx1"/>
                </a:solid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6" name=" 4"/>
              <p:cNvSpPr/>
              <p:nvPr/>
            </p:nvSpPr>
            <p:spPr>
              <a:xfrm>
                <a:off x="3657413" y="2300105"/>
                <a:ext cx="1828691" cy="1808427"/>
              </a:xfrm>
              <a:prstGeom prst="funnel">
                <a:avLst/>
              </a:prstGeom>
              <a:ln>
                <a:solidFill>
                  <a:schemeClr val="tx1"/>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4" name="Group 46"/>
              <p:cNvGrpSpPr>
                <a:grpSpLocks/>
              </p:cNvGrpSpPr>
              <p:nvPr/>
            </p:nvGrpSpPr>
            <p:grpSpPr bwMode="auto">
              <a:xfrm>
                <a:off x="3657257" y="2285999"/>
                <a:ext cx="1871222" cy="968491"/>
                <a:chOff x="3216339" y="479307"/>
                <a:chExt cx="1871222" cy="968491"/>
              </a:xfrm>
            </p:grpSpPr>
            <p:sp>
              <p:nvSpPr>
                <p:cNvPr id="48" name="Oval 47"/>
                <p:cNvSpPr/>
                <p:nvPr/>
              </p:nvSpPr>
              <p:spPr>
                <a:xfrm>
                  <a:off x="3216495" y="479307"/>
                  <a:ext cx="1870973" cy="969102"/>
                </a:xfrm>
                <a:prstGeom prst="ellipse">
                  <a:avLst/>
                </a:prstGeom>
                <a:solidFill>
                  <a:srgbClr val="4188C3">
                    <a:alpha val="78039"/>
                  </a:srgbClr>
                </a:solidFill>
                <a:ln>
                  <a:solidFill>
                    <a:srgbClr val="4188C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
                <p:cNvSpPr/>
                <p:nvPr/>
              </p:nvSpPr>
              <p:spPr>
                <a:xfrm>
                  <a:off x="3496132" y="621781"/>
                  <a:ext cx="1270378" cy="684154"/>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400" b="1" dirty="0">
                      <a:solidFill>
                        <a:schemeClr val="bg1"/>
                      </a:solidFill>
                    </a:rPr>
                    <a:t>Metalloporphyrin Solution</a:t>
                  </a:r>
                </a:p>
              </p:txBody>
            </p:sp>
          </p:grpSp>
        </p:grpSp>
        <p:pic>
          <p:nvPicPr>
            <p:cNvPr id="80901" name="Picture 3"/>
            <p:cNvPicPr>
              <a:picLocks noChangeAspect="1" noChangeArrowheads="1"/>
            </p:cNvPicPr>
            <p:nvPr/>
          </p:nvPicPr>
          <p:blipFill>
            <a:blip r:embed="rId2" cstate="print"/>
            <a:srcRect/>
            <a:stretch>
              <a:fillRect/>
            </a:stretch>
          </p:blipFill>
          <p:spPr bwMode="auto">
            <a:xfrm>
              <a:off x="1349688" y="4376650"/>
              <a:ext cx="2490787" cy="175728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914400"/>
            <a:ext cx="9144000" cy="228600"/>
          </a:xfrm>
          <a:prstGeom prst="rect">
            <a:avLst/>
          </a:prstGeom>
          <a:gradFill rotWithShape="0">
            <a:gsLst>
              <a:gs pos="0">
                <a:srgbClr val="0033CC"/>
              </a:gs>
              <a:gs pos="100000">
                <a:srgbClr val="00185E"/>
              </a:gs>
            </a:gsLst>
            <a:path path="rect">
              <a:fillToRect r="100000" b="100000"/>
            </a:path>
          </a:gradFill>
          <a:ln w="9525">
            <a:solidFill>
              <a:schemeClr val="tx1"/>
            </a:solidFill>
            <a:miter lim="800000"/>
            <a:headEnd/>
            <a:tailEnd/>
          </a:ln>
        </p:spPr>
        <p:txBody>
          <a:bodyPr wrap="none" anchor="ctr"/>
          <a:lstStyle/>
          <a:p>
            <a:endParaRPr lang="en-US"/>
          </a:p>
        </p:txBody>
      </p:sp>
      <p:sp>
        <p:nvSpPr>
          <p:cNvPr id="30723" name="Rectangle 4"/>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US"/>
          </a:p>
        </p:txBody>
      </p:sp>
      <p:grpSp>
        <p:nvGrpSpPr>
          <p:cNvPr id="2" name="Group 7"/>
          <p:cNvGrpSpPr>
            <a:grpSpLocks/>
          </p:cNvGrpSpPr>
          <p:nvPr/>
        </p:nvGrpSpPr>
        <p:grpSpPr bwMode="auto">
          <a:xfrm>
            <a:off x="228600" y="3657600"/>
            <a:ext cx="3727450" cy="1143000"/>
            <a:chOff x="144" y="2304"/>
            <a:chExt cx="2348" cy="720"/>
          </a:xfrm>
        </p:grpSpPr>
        <p:pic>
          <p:nvPicPr>
            <p:cNvPr id="30756" name="Picture 8"/>
            <p:cNvPicPr>
              <a:picLocks noChangeAspect="1" noChangeArrowheads="1"/>
            </p:cNvPicPr>
            <p:nvPr/>
          </p:nvPicPr>
          <p:blipFill>
            <a:blip r:embed="rId3" cstate="print"/>
            <a:srcRect/>
            <a:stretch>
              <a:fillRect/>
            </a:stretch>
          </p:blipFill>
          <p:spPr bwMode="auto">
            <a:xfrm>
              <a:off x="144" y="2304"/>
              <a:ext cx="960" cy="720"/>
            </a:xfrm>
            <a:prstGeom prst="rect">
              <a:avLst/>
            </a:prstGeom>
            <a:noFill/>
            <a:ln w="9525">
              <a:noFill/>
              <a:miter lim="800000"/>
              <a:headEnd/>
              <a:tailEnd/>
            </a:ln>
          </p:spPr>
        </p:pic>
        <p:sp>
          <p:nvSpPr>
            <p:cNvPr id="30757" name="Text Box 9"/>
            <p:cNvSpPr txBox="1">
              <a:spLocks noChangeArrowheads="1"/>
            </p:cNvSpPr>
            <p:nvPr/>
          </p:nvSpPr>
          <p:spPr bwMode="auto">
            <a:xfrm>
              <a:off x="1152" y="2400"/>
              <a:ext cx="1340" cy="558"/>
            </a:xfrm>
            <a:prstGeom prst="rect">
              <a:avLst/>
            </a:prstGeom>
            <a:noFill/>
            <a:ln w="9525">
              <a:noFill/>
              <a:miter lim="800000"/>
              <a:headEnd/>
              <a:tailEnd/>
            </a:ln>
          </p:spPr>
          <p:txBody>
            <a:bodyPr wrap="none">
              <a:spAutoFit/>
            </a:bodyPr>
            <a:lstStyle/>
            <a:p>
              <a:pPr eaLnBrk="0" hangingPunct="0"/>
              <a:r>
                <a:rPr lang="en-US" sz="2000" u="sng">
                  <a:latin typeface="Times"/>
                </a:rPr>
                <a:t>Ant</a:t>
              </a:r>
              <a:endParaRPr lang="en-US" sz="1600">
                <a:latin typeface="Times"/>
              </a:endParaRPr>
            </a:p>
            <a:p>
              <a:pPr eaLnBrk="0" hangingPunct="0"/>
              <a:r>
                <a:rPr lang="en-US" sz="1600">
                  <a:latin typeface="Times"/>
                </a:rPr>
                <a:t>= about 5 millimeters</a:t>
              </a:r>
            </a:p>
            <a:p>
              <a:pPr eaLnBrk="0" hangingPunct="0"/>
              <a:r>
                <a:rPr lang="en-US" sz="1600">
                  <a:latin typeface="Times"/>
                </a:rPr>
                <a:t>= 5 million nanometers </a:t>
              </a:r>
            </a:p>
          </p:txBody>
        </p:sp>
      </p:grpSp>
      <p:grpSp>
        <p:nvGrpSpPr>
          <p:cNvPr id="3" name="Group 10"/>
          <p:cNvGrpSpPr>
            <a:grpSpLocks/>
          </p:cNvGrpSpPr>
          <p:nvPr/>
        </p:nvGrpSpPr>
        <p:grpSpPr bwMode="auto">
          <a:xfrm>
            <a:off x="4038600" y="3200400"/>
            <a:ext cx="4546600" cy="1571625"/>
            <a:chOff x="2544" y="2016"/>
            <a:chExt cx="2864" cy="990"/>
          </a:xfrm>
        </p:grpSpPr>
        <p:pic>
          <p:nvPicPr>
            <p:cNvPr id="30754" name="Picture 11"/>
            <p:cNvPicPr>
              <a:picLocks noChangeAspect="1" noChangeArrowheads="1"/>
            </p:cNvPicPr>
            <p:nvPr/>
          </p:nvPicPr>
          <p:blipFill>
            <a:blip r:embed="rId4" cstate="print"/>
            <a:srcRect/>
            <a:stretch>
              <a:fillRect/>
            </a:stretch>
          </p:blipFill>
          <p:spPr bwMode="auto">
            <a:xfrm>
              <a:off x="2544" y="2016"/>
              <a:ext cx="1248" cy="986"/>
            </a:xfrm>
            <a:prstGeom prst="rect">
              <a:avLst/>
            </a:prstGeom>
            <a:noFill/>
            <a:ln w="9525">
              <a:noFill/>
              <a:miter lim="800000"/>
              <a:headEnd/>
              <a:tailEnd/>
            </a:ln>
          </p:spPr>
        </p:pic>
        <p:sp>
          <p:nvSpPr>
            <p:cNvPr id="30755" name="Text Box 12"/>
            <p:cNvSpPr txBox="1">
              <a:spLocks noChangeArrowheads="1"/>
            </p:cNvSpPr>
            <p:nvPr/>
          </p:nvSpPr>
          <p:spPr bwMode="auto">
            <a:xfrm>
              <a:off x="3984" y="2448"/>
              <a:ext cx="1424" cy="558"/>
            </a:xfrm>
            <a:prstGeom prst="rect">
              <a:avLst/>
            </a:prstGeom>
            <a:noFill/>
            <a:ln w="9525">
              <a:noFill/>
              <a:miter lim="800000"/>
              <a:headEnd/>
              <a:tailEnd/>
            </a:ln>
          </p:spPr>
          <p:txBody>
            <a:bodyPr wrap="none">
              <a:spAutoFit/>
            </a:bodyPr>
            <a:lstStyle/>
            <a:p>
              <a:pPr eaLnBrk="0" hangingPunct="0"/>
              <a:r>
                <a:rPr lang="en-US" sz="2000" u="sng">
                  <a:latin typeface="Times"/>
                </a:rPr>
                <a:t>Human Hair</a:t>
              </a:r>
              <a:endParaRPr lang="en-US" sz="2000">
                <a:latin typeface="Times"/>
              </a:endParaRPr>
            </a:p>
            <a:p>
              <a:pPr eaLnBrk="0" hangingPunct="0"/>
              <a:r>
                <a:rPr lang="en-US" sz="1600">
                  <a:latin typeface="Times"/>
                </a:rPr>
                <a:t>= 10 µm wide on average</a:t>
              </a:r>
            </a:p>
            <a:p>
              <a:pPr eaLnBrk="0" hangingPunct="0"/>
              <a:r>
                <a:rPr lang="en-US" sz="1600">
                  <a:latin typeface="Times"/>
                </a:rPr>
                <a:t>= 10,000 nanometers</a:t>
              </a:r>
            </a:p>
          </p:txBody>
        </p:sp>
      </p:grpSp>
      <p:grpSp>
        <p:nvGrpSpPr>
          <p:cNvPr id="4" name="Group 13"/>
          <p:cNvGrpSpPr>
            <a:grpSpLocks/>
          </p:cNvGrpSpPr>
          <p:nvPr/>
        </p:nvGrpSpPr>
        <p:grpSpPr bwMode="auto">
          <a:xfrm>
            <a:off x="152400" y="5486400"/>
            <a:ext cx="3992563" cy="823913"/>
            <a:chOff x="96" y="3456"/>
            <a:chExt cx="2515" cy="519"/>
          </a:xfrm>
        </p:grpSpPr>
        <p:pic>
          <p:nvPicPr>
            <p:cNvPr id="30752" name="Picture 14"/>
            <p:cNvPicPr>
              <a:picLocks noChangeAspect="1" noChangeArrowheads="1"/>
            </p:cNvPicPr>
            <p:nvPr/>
          </p:nvPicPr>
          <p:blipFill>
            <a:blip r:embed="rId5" cstate="print"/>
            <a:srcRect/>
            <a:stretch>
              <a:fillRect/>
            </a:stretch>
          </p:blipFill>
          <p:spPr bwMode="auto">
            <a:xfrm rot="5400000">
              <a:off x="457" y="3191"/>
              <a:ext cx="423" cy="1146"/>
            </a:xfrm>
            <a:prstGeom prst="rect">
              <a:avLst/>
            </a:prstGeom>
            <a:noFill/>
            <a:ln w="9525">
              <a:noFill/>
              <a:miter lim="800000"/>
              <a:headEnd/>
              <a:tailEnd/>
            </a:ln>
          </p:spPr>
        </p:pic>
        <p:sp>
          <p:nvSpPr>
            <p:cNvPr id="30753" name="Text Box 15"/>
            <p:cNvSpPr txBox="1">
              <a:spLocks noChangeArrowheads="1"/>
            </p:cNvSpPr>
            <p:nvPr/>
          </p:nvSpPr>
          <p:spPr bwMode="auto">
            <a:xfrm>
              <a:off x="1296" y="3456"/>
              <a:ext cx="1315" cy="404"/>
            </a:xfrm>
            <a:prstGeom prst="rect">
              <a:avLst/>
            </a:prstGeom>
            <a:noFill/>
            <a:ln w="9525">
              <a:noFill/>
              <a:miter lim="800000"/>
              <a:headEnd/>
              <a:tailEnd/>
            </a:ln>
          </p:spPr>
          <p:txBody>
            <a:bodyPr wrap="none">
              <a:spAutoFit/>
            </a:bodyPr>
            <a:lstStyle/>
            <a:p>
              <a:pPr eaLnBrk="0" hangingPunct="0"/>
              <a:r>
                <a:rPr lang="en-US" sz="2000" u="sng">
                  <a:latin typeface="Times"/>
                </a:rPr>
                <a:t>DNA</a:t>
              </a:r>
              <a:endParaRPr lang="en-US" sz="1600">
                <a:latin typeface="Times"/>
              </a:endParaRPr>
            </a:p>
            <a:p>
              <a:pPr eaLnBrk="0" hangingPunct="0"/>
              <a:r>
                <a:rPr lang="en-US" sz="1600">
                  <a:latin typeface="Times"/>
                </a:rPr>
                <a:t>= 2.5 nanometers wide </a:t>
              </a:r>
            </a:p>
          </p:txBody>
        </p:sp>
      </p:grpSp>
      <p:grpSp>
        <p:nvGrpSpPr>
          <p:cNvPr id="5" name="Group 16"/>
          <p:cNvGrpSpPr>
            <a:grpSpLocks/>
          </p:cNvGrpSpPr>
          <p:nvPr/>
        </p:nvGrpSpPr>
        <p:grpSpPr bwMode="auto">
          <a:xfrm>
            <a:off x="4343400" y="5486400"/>
            <a:ext cx="4240213" cy="885825"/>
            <a:chOff x="2736" y="3456"/>
            <a:chExt cx="2671" cy="558"/>
          </a:xfrm>
        </p:grpSpPr>
        <p:grpSp>
          <p:nvGrpSpPr>
            <p:cNvPr id="6" name="Group 17"/>
            <p:cNvGrpSpPr>
              <a:grpSpLocks/>
            </p:cNvGrpSpPr>
            <p:nvPr/>
          </p:nvGrpSpPr>
          <p:grpSpPr bwMode="auto">
            <a:xfrm>
              <a:off x="2736" y="3600"/>
              <a:ext cx="960" cy="96"/>
              <a:chOff x="2832" y="3360"/>
              <a:chExt cx="960" cy="96"/>
            </a:xfrm>
          </p:grpSpPr>
          <p:grpSp>
            <p:nvGrpSpPr>
              <p:cNvPr id="7" name="Group 18"/>
              <p:cNvGrpSpPr>
                <a:grpSpLocks/>
              </p:cNvGrpSpPr>
              <p:nvPr/>
            </p:nvGrpSpPr>
            <p:grpSpPr bwMode="auto">
              <a:xfrm>
                <a:off x="2832" y="3360"/>
                <a:ext cx="288" cy="96"/>
                <a:chOff x="2832" y="3360"/>
                <a:chExt cx="288" cy="96"/>
              </a:xfrm>
            </p:grpSpPr>
            <p:sp>
              <p:nvSpPr>
                <p:cNvPr id="30749" name="Oval 19"/>
                <p:cNvSpPr>
                  <a:spLocks noChangeArrowheads="1"/>
                </p:cNvSpPr>
                <p:nvPr/>
              </p:nvSpPr>
              <p:spPr bwMode="auto">
                <a:xfrm>
                  <a:off x="2832" y="3360"/>
                  <a:ext cx="96" cy="96"/>
                </a:xfrm>
                <a:prstGeom prst="ellipse">
                  <a:avLst/>
                </a:prstGeom>
                <a:solidFill>
                  <a:srgbClr val="0080FF"/>
                </a:solidFill>
                <a:ln w="9525">
                  <a:solidFill>
                    <a:schemeClr val="tx1"/>
                  </a:solidFill>
                  <a:round/>
                  <a:headEnd/>
                  <a:tailEnd/>
                </a:ln>
              </p:spPr>
              <p:txBody>
                <a:bodyPr wrap="none" anchor="ctr"/>
                <a:lstStyle/>
                <a:p>
                  <a:endParaRPr lang="en-US"/>
                </a:p>
              </p:txBody>
            </p:sp>
            <p:sp>
              <p:nvSpPr>
                <p:cNvPr id="30750" name="Oval 20"/>
                <p:cNvSpPr>
                  <a:spLocks noChangeArrowheads="1"/>
                </p:cNvSpPr>
                <p:nvPr/>
              </p:nvSpPr>
              <p:spPr bwMode="auto">
                <a:xfrm>
                  <a:off x="2928" y="3360"/>
                  <a:ext cx="96" cy="96"/>
                </a:xfrm>
                <a:prstGeom prst="ellipse">
                  <a:avLst/>
                </a:prstGeom>
                <a:solidFill>
                  <a:srgbClr val="0080FF"/>
                </a:solidFill>
                <a:ln w="9525">
                  <a:solidFill>
                    <a:schemeClr val="tx1"/>
                  </a:solidFill>
                  <a:round/>
                  <a:headEnd/>
                  <a:tailEnd/>
                </a:ln>
              </p:spPr>
              <p:txBody>
                <a:bodyPr wrap="none" anchor="ctr"/>
                <a:lstStyle/>
                <a:p>
                  <a:endParaRPr lang="en-US"/>
                </a:p>
              </p:txBody>
            </p:sp>
            <p:sp>
              <p:nvSpPr>
                <p:cNvPr id="30751" name="Oval 21"/>
                <p:cNvSpPr>
                  <a:spLocks noChangeArrowheads="1"/>
                </p:cNvSpPr>
                <p:nvPr/>
              </p:nvSpPr>
              <p:spPr bwMode="auto">
                <a:xfrm>
                  <a:off x="3024" y="3360"/>
                  <a:ext cx="96" cy="96"/>
                </a:xfrm>
                <a:prstGeom prst="ellipse">
                  <a:avLst/>
                </a:prstGeom>
                <a:solidFill>
                  <a:srgbClr val="0080FF"/>
                </a:solidFill>
                <a:ln w="9525">
                  <a:solidFill>
                    <a:schemeClr val="tx1"/>
                  </a:solidFill>
                  <a:round/>
                  <a:headEnd/>
                  <a:tailEnd/>
                </a:ln>
              </p:spPr>
              <p:txBody>
                <a:bodyPr wrap="none" anchor="ctr"/>
                <a:lstStyle/>
                <a:p>
                  <a:endParaRPr lang="en-US"/>
                </a:p>
              </p:txBody>
            </p:sp>
          </p:grpSp>
          <p:grpSp>
            <p:nvGrpSpPr>
              <p:cNvPr id="8" name="Group 22"/>
              <p:cNvGrpSpPr>
                <a:grpSpLocks/>
              </p:cNvGrpSpPr>
              <p:nvPr/>
            </p:nvGrpSpPr>
            <p:grpSpPr bwMode="auto">
              <a:xfrm>
                <a:off x="3120" y="3360"/>
                <a:ext cx="288" cy="96"/>
                <a:chOff x="2832" y="3360"/>
                <a:chExt cx="288" cy="96"/>
              </a:xfrm>
            </p:grpSpPr>
            <p:sp>
              <p:nvSpPr>
                <p:cNvPr id="30746" name="Oval 23"/>
                <p:cNvSpPr>
                  <a:spLocks noChangeArrowheads="1"/>
                </p:cNvSpPr>
                <p:nvPr/>
              </p:nvSpPr>
              <p:spPr bwMode="auto">
                <a:xfrm>
                  <a:off x="2832" y="3360"/>
                  <a:ext cx="96" cy="96"/>
                </a:xfrm>
                <a:prstGeom prst="ellipse">
                  <a:avLst/>
                </a:prstGeom>
                <a:solidFill>
                  <a:srgbClr val="0080FF"/>
                </a:solidFill>
                <a:ln w="9525">
                  <a:solidFill>
                    <a:schemeClr val="tx1"/>
                  </a:solidFill>
                  <a:round/>
                  <a:headEnd/>
                  <a:tailEnd/>
                </a:ln>
              </p:spPr>
              <p:txBody>
                <a:bodyPr wrap="none" anchor="ctr"/>
                <a:lstStyle/>
                <a:p>
                  <a:endParaRPr lang="en-US"/>
                </a:p>
              </p:txBody>
            </p:sp>
            <p:sp>
              <p:nvSpPr>
                <p:cNvPr id="30747" name="Oval 24"/>
                <p:cNvSpPr>
                  <a:spLocks noChangeArrowheads="1"/>
                </p:cNvSpPr>
                <p:nvPr/>
              </p:nvSpPr>
              <p:spPr bwMode="auto">
                <a:xfrm>
                  <a:off x="2928" y="3360"/>
                  <a:ext cx="96" cy="96"/>
                </a:xfrm>
                <a:prstGeom prst="ellipse">
                  <a:avLst/>
                </a:prstGeom>
                <a:solidFill>
                  <a:srgbClr val="0080FF"/>
                </a:solidFill>
                <a:ln w="9525">
                  <a:solidFill>
                    <a:schemeClr val="tx1"/>
                  </a:solidFill>
                  <a:round/>
                  <a:headEnd/>
                  <a:tailEnd/>
                </a:ln>
              </p:spPr>
              <p:txBody>
                <a:bodyPr wrap="none" anchor="ctr"/>
                <a:lstStyle/>
                <a:p>
                  <a:endParaRPr lang="en-US"/>
                </a:p>
              </p:txBody>
            </p:sp>
            <p:sp>
              <p:nvSpPr>
                <p:cNvPr id="30748" name="Oval 25"/>
                <p:cNvSpPr>
                  <a:spLocks noChangeArrowheads="1"/>
                </p:cNvSpPr>
                <p:nvPr/>
              </p:nvSpPr>
              <p:spPr bwMode="auto">
                <a:xfrm>
                  <a:off x="3024" y="3360"/>
                  <a:ext cx="96" cy="96"/>
                </a:xfrm>
                <a:prstGeom prst="ellipse">
                  <a:avLst/>
                </a:prstGeom>
                <a:solidFill>
                  <a:srgbClr val="0080FF"/>
                </a:solidFill>
                <a:ln w="9525">
                  <a:solidFill>
                    <a:schemeClr val="tx1"/>
                  </a:solidFill>
                  <a:round/>
                  <a:headEnd/>
                  <a:tailEnd/>
                </a:ln>
              </p:spPr>
              <p:txBody>
                <a:bodyPr wrap="none" anchor="ctr"/>
                <a:lstStyle/>
                <a:p>
                  <a:endParaRPr lang="en-US"/>
                </a:p>
              </p:txBody>
            </p:sp>
          </p:grpSp>
          <p:sp>
            <p:nvSpPr>
              <p:cNvPr id="30742" name="Oval 26"/>
              <p:cNvSpPr>
                <a:spLocks noChangeArrowheads="1"/>
              </p:cNvSpPr>
              <p:nvPr/>
            </p:nvSpPr>
            <p:spPr bwMode="auto">
              <a:xfrm>
                <a:off x="3408" y="3360"/>
                <a:ext cx="96" cy="96"/>
              </a:xfrm>
              <a:prstGeom prst="ellipse">
                <a:avLst/>
              </a:prstGeom>
              <a:solidFill>
                <a:srgbClr val="0080FF"/>
              </a:solidFill>
              <a:ln w="9525">
                <a:solidFill>
                  <a:schemeClr val="tx1"/>
                </a:solidFill>
                <a:round/>
                <a:headEnd/>
                <a:tailEnd/>
              </a:ln>
            </p:spPr>
            <p:txBody>
              <a:bodyPr wrap="none" anchor="ctr"/>
              <a:lstStyle/>
              <a:p>
                <a:endParaRPr lang="en-US"/>
              </a:p>
            </p:txBody>
          </p:sp>
          <p:sp>
            <p:nvSpPr>
              <p:cNvPr id="30743" name="Oval 27"/>
              <p:cNvSpPr>
                <a:spLocks noChangeArrowheads="1"/>
              </p:cNvSpPr>
              <p:nvPr/>
            </p:nvSpPr>
            <p:spPr bwMode="auto">
              <a:xfrm>
                <a:off x="3504" y="3360"/>
                <a:ext cx="96" cy="96"/>
              </a:xfrm>
              <a:prstGeom prst="ellipse">
                <a:avLst/>
              </a:prstGeom>
              <a:solidFill>
                <a:srgbClr val="0080FF"/>
              </a:solidFill>
              <a:ln w="9525">
                <a:solidFill>
                  <a:schemeClr val="tx1"/>
                </a:solidFill>
                <a:round/>
                <a:headEnd/>
                <a:tailEnd/>
              </a:ln>
            </p:spPr>
            <p:txBody>
              <a:bodyPr wrap="none" anchor="ctr"/>
              <a:lstStyle/>
              <a:p>
                <a:endParaRPr lang="en-US"/>
              </a:p>
            </p:txBody>
          </p:sp>
          <p:sp>
            <p:nvSpPr>
              <p:cNvPr id="30744" name="Oval 28"/>
              <p:cNvSpPr>
                <a:spLocks noChangeArrowheads="1"/>
              </p:cNvSpPr>
              <p:nvPr/>
            </p:nvSpPr>
            <p:spPr bwMode="auto">
              <a:xfrm>
                <a:off x="3600" y="3360"/>
                <a:ext cx="96" cy="96"/>
              </a:xfrm>
              <a:prstGeom prst="ellipse">
                <a:avLst/>
              </a:prstGeom>
              <a:solidFill>
                <a:srgbClr val="0080FF"/>
              </a:solidFill>
              <a:ln w="9525">
                <a:solidFill>
                  <a:schemeClr val="tx1"/>
                </a:solidFill>
                <a:round/>
                <a:headEnd/>
                <a:tailEnd/>
              </a:ln>
            </p:spPr>
            <p:txBody>
              <a:bodyPr wrap="none" anchor="ctr"/>
              <a:lstStyle/>
              <a:p>
                <a:endParaRPr lang="en-US"/>
              </a:p>
            </p:txBody>
          </p:sp>
          <p:sp>
            <p:nvSpPr>
              <p:cNvPr id="30745" name="Oval 29"/>
              <p:cNvSpPr>
                <a:spLocks noChangeArrowheads="1"/>
              </p:cNvSpPr>
              <p:nvPr/>
            </p:nvSpPr>
            <p:spPr bwMode="auto">
              <a:xfrm>
                <a:off x="3696" y="3360"/>
                <a:ext cx="96" cy="96"/>
              </a:xfrm>
              <a:prstGeom prst="ellipse">
                <a:avLst/>
              </a:prstGeom>
              <a:solidFill>
                <a:srgbClr val="0080FF"/>
              </a:solidFill>
              <a:ln w="9525">
                <a:solidFill>
                  <a:schemeClr val="tx1"/>
                </a:solidFill>
                <a:round/>
                <a:headEnd/>
                <a:tailEnd/>
              </a:ln>
            </p:spPr>
            <p:txBody>
              <a:bodyPr wrap="none" anchor="ctr"/>
              <a:lstStyle/>
              <a:p>
                <a:endParaRPr lang="en-US"/>
              </a:p>
            </p:txBody>
          </p:sp>
        </p:grpSp>
        <p:sp>
          <p:nvSpPr>
            <p:cNvPr id="30739" name="Text Box 30"/>
            <p:cNvSpPr txBox="1">
              <a:spLocks noChangeArrowheads="1"/>
            </p:cNvSpPr>
            <p:nvPr/>
          </p:nvSpPr>
          <p:spPr bwMode="auto">
            <a:xfrm>
              <a:off x="3984" y="3456"/>
              <a:ext cx="1423" cy="558"/>
            </a:xfrm>
            <a:prstGeom prst="rect">
              <a:avLst/>
            </a:prstGeom>
            <a:noFill/>
            <a:ln w="9525">
              <a:noFill/>
              <a:miter lim="800000"/>
              <a:headEnd/>
              <a:tailEnd/>
            </a:ln>
          </p:spPr>
          <p:txBody>
            <a:bodyPr wrap="none">
              <a:spAutoFit/>
            </a:bodyPr>
            <a:lstStyle/>
            <a:p>
              <a:pPr eaLnBrk="0" hangingPunct="0"/>
              <a:r>
                <a:rPr lang="en-US" sz="2000" u="sng">
                  <a:latin typeface="Times"/>
                </a:rPr>
                <a:t>10 Hydrogen Atoms</a:t>
              </a:r>
              <a:endParaRPr lang="en-US" sz="2000">
                <a:latin typeface="Times"/>
              </a:endParaRPr>
            </a:p>
            <a:p>
              <a:pPr eaLnBrk="0" hangingPunct="0"/>
              <a:r>
                <a:rPr lang="en-US" sz="1600">
                  <a:latin typeface="Times"/>
                </a:rPr>
                <a:t>(side by side)</a:t>
              </a:r>
            </a:p>
            <a:p>
              <a:pPr eaLnBrk="0" hangingPunct="0"/>
              <a:r>
                <a:rPr lang="en-US" sz="1600">
                  <a:latin typeface="Times"/>
                </a:rPr>
                <a:t>= 1 nanometer</a:t>
              </a:r>
            </a:p>
          </p:txBody>
        </p:sp>
      </p:grpSp>
      <p:grpSp>
        <p:nvGrpSpPr>
          <p:cNvPr id="9" name="Group 31"/>
          <p:cNvGrpSpPr>
            <a:grpSpLocks/>
          </p:cNvGrpSpPr>
          <p:nvPr/>
        </p:nvGrpSpPr>
        <p:grpSpPr bwMode="auto">
          <a:xfrm>
            <a:off x="381000" y="1689100"/>
            <a:ext cx="3270250" cy="1524000"/>
            <a:chOff x="240" y="1064"/>
            <a:chExt cx="2060" cy="960"/>
          </a:xfrm>
        </p:grpSpPr>
        <p:pic>
          <p:nvPicPr>
            <p:cNvPr id="30736" name="Picture 32"/>
            <p:cNvPicPr>
              <a:picLocks noChangeAspect="1" noChangeArrowheads="1"/>
            </p:cNvPicPr>
            <p:nvPr/>
          </p:nvPicPr>
          <p:blipFill>
            <a:blip r:embed="rId6" cstate="print"/>
            <a:srcRect/>
            <a:stretch>
              <a:fillRect/>
            </a:stretch>
          </p:blipFill>
          <p:spPr bwMode="auto">
            <a:xfrm>
              <a:off x="240" y="1064"/>
              <a:ext cx="432" cy="960"/>
            </a:xfrm>
            <a:prstGeom prst="rect">
              <a:avLst/>
            </a:prstGeom>
            <a:noFill/>
            <a:ln w="9525">
              <a:noFill/>
              <a:miter lim="800000"/>
              <a:headEnd/>
              <a:tailEnd/>
            </a:ln>
          </p:spPr>
        </p:pic>
        <p:sp>
          <p:nvSpPr>
            <p:cNvPr id="30737" name="Text Box 33"/>
            <p:cNvSpPr txBox="1">
              <a:spLocks noChangeArrowheads="1"/>
            </p:cNvSpPr>
            <p:nvPr/>
          </p:nvSpPr>
          <p:spPr bwMode="auto">
            <a:xfrm>
              <a:off x="768" y="1304"/>
              <a:ext cx="1532" cy="712"/>
            </a:xfrm>
            <a:prstGeom prst="rect">
              <a:avLst/>
            </a:prstGeom>
            <a:noFill/>
            <a:ln w="9525">
              <a:noFill/>
              <a:miter lim="800000"/>
              <a:headEnd/>
              <a:tailEnd/>
            </a:ln>
          </p:spPr>
          <p:txBody>
            <a:bodyPr wrap="none">
              <a:spAutoFit/>
            </a:bodyPr>
            <a:lstStyle/>
            <a:p>
              <a:pPr eaLnBrk="0" hangingPunct="0"/>
              <a:r>
                <a:rPr lang="en-US" sz="2000" u="sng">
                  <a:latin typeface="Times"/>
                </a:rPr>
                <a:t>School Girl</a:t>
              </a:r>
              <a:endParaRPr lang="en-US" sz="1600">
                <a:latin typeface="Times"/>
              </a:endParaRPr>
            </a:p>
            <a:p>
              <a:pPr eaLnBrk="0" hangingPunct="0"/>
              <a:r>
                <a:rPr lang="en-US" sz="1600">
                  <a:latin typeface="Times"/>
                </a:rPr>
                <a:t>= 4 feet</a:t>
              </a:r>
            </a:p>
            <a:p>
              <a:pPr eaLnBrk="0" hangingPunct="0"/>
              <a:r>
                <a:rPr lang="en-US" sz="1600">
                  <a:latin typeface="Times"/>
                </a:rPr>
                <a:t>= 1.219 meters</a:t>
              </a:r>
            </a:p>
            <a:p>
              <a:pPr eaLnBrk="0" hangingPunct="0"/>
              <a:r>
                <a:rPr lang="en-US" sz="1600">
                  <a:latin typeface="Times"/>
                </a:rPr>
                <a:t>= 1.219 billion nanometers </a:t>
              </a:r>
            </a:p>
          </p:txBody>
        </p:sp>
      </p:grpSp>
      <p:grpSp>
        <p:nvGrpSpPr>
          <p:cNvPr id="10" name="Group 34"/>
          <p:cNvGrpSpPr>
            <a:grpSpLocks/>
          </p:cNvGrpSpPr>
          <p:nvPr/>
        </p:nvGrpSpPr>
        <p:grpSpPr bwMode="auto">
          <a:xfrm>
            <a:off x="3886200" y="1600200"/>
            <a:ext cx="4948238" cy="1676400"/>
            <a:chOff x="2448" y="1008"/>
            <a:chExt cx="3117" cy="1056"/>
          </a:xfrm>
        </p:grpSpPr>
        <p:pic>
          <p:nvPicPr>
            <p:cNvPr id="30732" name="Picture 35"/>
            <p:cNvPicPr>
              <a:picLocks noChangeAspect="1" noChangeArrowheads="1"/>
            </p:cNvPicPr>
            <p:nvPr/>
          </p:nvPicPr>
          <p:blipFill>
            <a:blip r:embed="rId7" cstate="print"/>
            <a:srcRect/>
            <a:stretch>
              <a:fillRect/>
            </a:stretch>
          </p:blipFill>
          <p:spPr bwMode="auto">
            <a:xfrm>
              <a:off x="2448" y="1304"/>
              <a:ext cx="1440" cy="673"/>
            </a:xfrm>
            <a:prstGeom prst="rect">
              <a:avLst/>
            </a:prstGeom>
            <a:noFill/>
            <a:ln w="9525">
              <a:noFill/>
              <a:miter lim="800000"/>
              <a:headEnd/>
              <a:tailEnd/>
            </a:ln>
          </p:spPr>
        </p:pic>
        <p:sp>
          <p:nvSpPr>
            <p:cNvPr id="30733" name="Text Box 36"/>
            <p:cNvSpPr txBox="1">
              <a:spLocks noChangeArrowheads="1"/>
            </p:cNvSpPr>
            <p:nvPr/>
          </p:nvSpPr>
          <p:spPr bwMode="auto">
            <a:xfrm>
              <a:off x="3984" y="1352"/>
              <a:ext cx="1532" cy="712"/>
            </a:xfrm>
            <a:prstGeom prst="rect">
              <a:avLst/>
            </a:prstGeom>
            <a:noFill/>
            <a:ln w="9525">
              <a:noFill/>
              <a:miter lim="800000"/>
              <a:headEnd/>
              <a:tailEnd/>
            </a:ln>
          </p:spPr>
          <p:txBody>
            <a:bodyPr wrap="none">
              <a:spAutoFit/>
            </a:bodyPr>
            <a:lstStyle/>
            <a:p>
              <a:pPr eaLnBrk="0" hangingPunct="0"/>
              <a:r>
                <a:rPr lang="en-US" sz="2000" u="sng">
                  <a:latin typeface="Times"/>
                </a:rPr>
                <a:t>Cat</a:t>
              </a:r>
              <a:endParaRPr lang="en-US" sz="2000">
                <a:latin typeface="Times"/>
              </a:endParaRPr>
            </a:p>
            <a:p>
              <a:pPr eaLnBrk="0" hangingPunct="0"/>
              <a:r>
                <a:rPr lang="en-US" sz="1600">
                  <a:latin typeface="Times"/>
                </a:rPr>
                <a:t>= 1 ft. tall</a:t>
              </a:r>
            </a:p>
            <a:p>
              <a:pPr eaLnBrk="0" hangingPunct="0"/>
              <a:r>
                <a:rPr lang="en-US" sz="1600">
                  <a:latin typeface="Times"/>
                </a:rPr>
                <a:t>= 0.3048 meter</a:t>
              </a:r>
            </a:p>
            <a:p>
              <a:pPr eaLnBrk="0" hangingPunct="0"/>
              <a:r>
                <a:rPr lang="en-US" sz="1600">
                  <a:latin typeface="Times"/>
                </a:rPr>
                <a:t>= 304.8 million nanometers</a:t>
              </a:r>
            </a:p>
          </p:txBody>
        </p:sp>
        <p:pic>
          <p:nvPicPr>
            <p:cNvPr id="30734" name="Picture 37"/>
            <p:cNvPicPr>
              <a:picLocks noChangeAspect="1" noChangeArrowheads="1"/>
            </p:cNvPicPr>
            <p:nvPr/>
          </p:nvPicPr>
          <p:blipFill>
            <a:blip r:embed="rId8" cstate="print"/>
            <a:srcRect/>
            <a:stretch>
              <a:fillRect/>
            </a:stretch>
          </p:blipFill>
          <p:spPr bwMode="auto">
            <a:xfrm>
              <a:off x="4992" y="1008"/>
              <a:ext cx="528" cy="528"/>
            </a:xfrm>
            <a:prstGeom prst="rect">
              <a:avLst/>
            </a:prstGeom>
            <a:noFill/>
            <a:ln w="9525">
              <a:noFill/>
              <a:miter lim="800000"/>
              <a:headEnd/>
              <a:tailEnd/>
            </a:ln>
          </p:spPr>
        </p:pic>
        <p:sp>
          <p:nvSpPr>
            <p:cNvPr id="30735" name="Text Box 38"/>
            <p:cNvSpPr txBox="1">
              <a:spLocks noChangeArrowheads="1"/>
            </p:cNvSpPr>
            <p:nvPr/>
          </p:nvSpPr>
          <p:spPr bwMode="auto">
            <a:xfrm>
              <a:off x="4777" y="1488"/>
              <a:ext cx="788" cy="192"/>
            </a:xfrm>
            <a:prstGeom prst="rect">
              <a:avLst/>
            </a:prstGeom>
            <a:noFill/>
            <a:ln w="9525">
              <a:noFill/>
              <a:miter lim="800000"/>
              <a:headEnd/>
              <a:tailEnd/>
            </a:ln>
          </p:spPr>
          <p:txBody>
            <a:bodyPr wrap="none">
              <a:spAutoFit/>
            </a:bodyPr>
            <a:lstStyle/>
            <a:p>
              <a:pPr eaLnBrk="0" hangingPunct="0"/>
              <a:r>
                <a:rPr lang="en-US" sz="1400">
                  <a:latin typeface="Times"/>
                </a:rPr>
                <a:t>11 inches wide</a:t>
              </a:r>
            </a:p>
          </p:txBody>
        </p:sp>
      </p:grpSp>
      <p:pic>
        <p:nvPicPr>
          <p:cNvPr id="30730" name="Picture 39"/>
          <p:cNvPicPr>
            <a:picLocks noChangeAspect="1" noChangeArrowheads="1"/>
          </p:cNvPicPr>
          <p:nvPr/>
        </p:nvPicPr>
        <p:blipFill>
          <a:blip r:embed="rId9" cstate="print">
            <a:lum bright="24000"/>
          </a:blip>
          <a:srcRect/>
          <a:stretch>
            <a:fillRect/>
          </a:stretch>
        </p:blipFill>
        <p:spPr bwMode="auto">
          <a:xfrm>
            <a:off x="0" y="0"/>
            <a:ext cx="1384300" cy="914400"/>
          </a:xfrm>
          <a:prstGeom prst="rect">
            <a:avLst/>
          </a:prstGeom>
          <a:noFill/>
          <a:ln w="9525">
            <a:noFill/>
            <a:miter lim="800000"/>
            <a:headEnd/>
            <a:tailEnd/>
          </a:ln>
        </p:spPr>
      </p:pic>
      <p:sp>
        <p:nvSpPr>
          <p:cNvPr id="30731" name="Text Box 40"/>
          <p:cNvSpPr txBox="1">
            <a:spLocks noChangeArrowheads="1"/>
          </p:cNvSpPr>
          <p:nvPr/>
        </p:nvSpPr>
        <p:spPr bwMode="auto">
          <a:xfrm>
            <a:off x="1676400" y="0"/>
            <a:ext cx="6400800" cy="823913"/>
          </a:xfrm>
          <a:prstGeom prst="rect">
            <a:avLst/>
          </a:prstGeom>
          <a:noFill/>
          <a:ln w="9525">
            <a:noFill/>
            <a:miter lim="800000"/>
            <a:headEnd/>
            <a:tailEnd/>
          </a:ln>
        </p:spPr>
        <p:txBody>
          <a:bodyPr>
            <a:spAutoFit/>
          </a:bodyPr>
          <a:lstStyle/>
          <a:p>
            <a:pPr algn="ctr">
              <a:spcBef>
                <a:spcPct val="50000"/>
              </a:spcBef>
            </a:pPr>
            <a:r>
              <a:rPr lang="en-US" sz="4800" b="1">
                <a:latin typeface="Times New Roman" pitchFamily="18" charset="0"/>
              </a:rPr>
              <a:t>Nano Scale</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Text Box 14"/>
          <p:cNvSpPr txBox="1">
            <a:spLocks noChangeArrowheads="1"/>
          </p:cNvSpPr>
          <p:nvPr/>
        </p:nvSpPr>
        <p:spPr bwMode="auto">
          <a:xfrm>
            <a:off x="2971800" y="2998788"/>
            <a:ext cx="6172200" cy="1039812"/>
          </a:xfrm>
          <a:prstGeom prst="rect">
            <a:avLst/>
          </a:prstGeom>
          <a:noFill/>
          <a:ln w="9525">
            <a:noFill/>
            <a:miter lim="800000"/>
            <a:headEnd/>
            <a:tailEnd/>
          </a:ln>
        </p:spPr>
        <p:txBody>
          <a:bodyPr/>
          <a:lstStyle/>
          <a:p>
            <a:pPr algn="just"/>
            <a:r>
              <a:rPr lang="en-US" sz="1200" b="1">
                <a:latin typeface="Times New Roman" pitchFamily="18" charset="0"/>
                <a:cs typeface="Angsana New" pitchFamily="18" charset="-34"/>
              </a:rPr>
              <a:t>Figure  (a) SEM image of Ru OEP functionalised SWNT ; (</a:t>
            </a:r>
            <a:r>
              <a:rPr lang="en-US" sz="1200" b="1">
                <a:solidFill>
                  <a:srgbClr val="000000"/>
                </a:solidFill>
                <a:latin typeface="Times New Roman" pitchFamily="18" charset="0"/>
                <a:cs typeface="Angsana New" pitchFamily="18" charset="-34"/>
              </a:rPr>
              <a:t>b) AFM image </a:t>
            </a:r>
            <a:r>
              <a:rPr lang="en-US" sz="1200" b="1">
                <a:latin typeface="Times New Roman" pitchFamily="18" charset="0"/>
                <a:cs typeface="Angsana New" pitchFamily="18" charset="-34"/>
              </a:rPr>
              <a:t> </a:t>
            </a:r>
            <a:r>
              <a:rPr lang="en-US" sz="1200" b="1">
                <a:solidFill>
                  <a:srgbClr val="000000"/>
                </a:solidFill>
                <a:latin typeface="Times New Roman" pitchFamily="18" charset="0"/>
                <a:cs typeface="Angsana New" pitchFamily="18" charset="-34"/>
              </a:rPr>
              <a:t>Ru OEP functionalised SWNT ; (</a:t>
            </a:r>
            <a:r>
              <a:rPr lang="en-US" sz="1200" b="1">
                <a:latin typeface="Times New Roman" pitchFamily="18" charset="0"/>
                <a:cs typeface="Angsana New" pitchFamily="18" charset="-34"/>
              </a:rPr>
              <a:t>c) </a:t>
            </a:r>
            <a:r>
              <a:rPr lang="en-US" sz="1200" b="1">
                <a:solidFill>
                  <a:srgbClr val="000000"/>
                </a:solidFill>
                <a:latin typeface="Times New Roman" pitchFamily="18" charset="0"/>
                <a:cs typeface="Angsana New" pitchFamily="18" charset="-34"/>
              </a:rPr>
              <a:t>Energy dispersive X-ray analysis (EDAX) spectrum Ru OEP functionalised SWNT ; (d) Height distribution histogram of bare and Ru OEP functionalised SWNTs</a:t>
            </a:r>
            <a:endParaRPr lang="en-US" sz="1200" b="1">
              <a:latin typeface="Times New Roman" pitchFamily="18" charset="0"/>
              <a:cs typeface="Angsana New" pitchFamily="18" charset="-34"/>
            </a:endParaRPr>
          </a:p>
          <a:p>
            <a:endParaRPr lang="en-US" sz="1200" b="1">
              <a:latin typeface="Times New Roman" pitchFamily="18" charset="0"/>
            </a:endParaRPr>
          </a:p>
        </p:txBody>
      </p:sp>
      <p:sp>
        <p:nvSpPr>
          <p:cNvPr id="8200" name="Text Box 18"/>
          <p:cNvSpPr txBox="1">
            <a:spLocks noChangeArrowheads="1"/>
          </p:cNvSpPr>
          <p:nvPr/>
        </p:nvSpPr>
        <p:spPr bwMode="auto">
          <a:xfrm>
            <a:off x="838200" y="0"/>
            <a:ext cx="7315200" cy="703263"/>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Nanosensor array based on Porphyrin functionalised SWNTs</a:t>
            </a:r>
          </a:p>
          <a:p>
            <a:pPr algn="ctr">
              <a:spcBef>
                <a:spcPct val="50000"/>
              </a:spcBef>
            </a:pPr>
            <a:r>
              <a:rPr lang="en-US" sz="1600" b="1">
                <a:latin typeface="Times New Roman" pitchFamily="18" charset="0"/>
              </a:rPr>
              <a:t> </a:t>
            </a:r>
          </a:p>
        </p:txBody>
      </p:sp>
      <p:sp>
        <p:nvSpPr>
          <p:cNvPr id="8201" name="Text Box 24"/>
          <p:cNvSpPr txBox="1">
            <a:spLocks noChangeArrowheads="1"/>
          </p:cNvSpPr>
          <p:nvPr/>
        </p:nvSpPr>
        <p:spPr bwMode="auto">
          <a:xfrm>
            <a:off x="3810000" y="6042025"/>
            <a:ext cx="5334000" cy="968375"/>
          </a:xfrm>
          <a:prstGeom prst="rect">
            <a:avLst/>
          </a:prstGeom>
          <a:noFill/>
          <a:ln w="9525">
            <a:noFill/>
            <a:miter lim="800000"/>
            <a:headEnd/>
            <a:tailEnd/>
          </a:ln>
        </p:spPr>
        <p:txBody>
          <a:bodyPr/>
          <a:lstStyle/>
          <a:p>
            <a:pPr algn="just"/>
            <a:r>
              <a:rPr lang="en-US" sz="1200" b="1">
                <a:latin typeface="Times New Roman" pitchFamily="18" charset="0"/>
                <a:cs typeface="Angsana New" pitchFamily="18" charset="-34"/>
              </a:rPr>
              <a:t>Figure  (e) Transient response of methyl ethyl ketone (SWNT \ OEP : octaethyl porphyrins functionalised SWNT);    ( f) histogram showing comparison of responses of bare and free base and metal substituted functionalised devices towards acetone, methanol, ethanol, DCM, MEK and water vapor.  </a:t>
            </a:r>
          </a:p>
          <a:p>
            <a:pPr algn="just"/>
            <a:r>
              <a:rPr lang="en-US" sz="1200">
                <a:latin typeface="Angsana New" pitchFamily="18" charset="-34"/>
                <a:cs typeface="Angsana New" pitchFamily="18" charset="-34"/>
              </a:rPr>
              <a:t>.  </a:t>
            </a:r>
          </a:p>
          <a:p>
            <a:endParaRPr lang="en-US"/>
          </a:p>
        </p:txBody>
      </p:sp>
      <p:grpSp>
        <p:nvGrpSpPr>
          <p:cNvPr id="2" name="Group 28"/>
          <p:cNvGrpSpPr>
            <a:grpSpLocks/>
          </p:cNvGrpSpPr>
          <p:nvPr/>
        </p:nvGrpSpPr>
        <p:grpSpPr bwMode="auto">
          <a:xfrm>
            <a:off x="228600" y="736600"/>
            <a:ext cx="8534400" cy="6124575"/>
            <a:chOff x="144" y="464"/>
            <a:chExt cx="5376" cy="3858"/>
          </a:xfrm>
        </p:grpSpPr>
        <p:grpSp>
          <p:nvGrpSpPr>
            <p:cNvPr id="3" name="Group 5"/>
            <p:cNvGrpSpPr>
              <a:grpSpLocks/>
            </p:cNvGrpSpPr>
            <p:nvPr/>
          </p:nvGrpSpPr>
          <p:grpSpPr bwMode="auto">
            <a:xfrm>
              <a:off x="2064" y="768"/>
              <a:ext cx="1344" cy="864"/>
              <a:chOff x="5760" y="1440"/>
              <a:chExt cx="3600" cy="2700"/>
            </a:xfrm>
          </p:grpSpPr>
          <p:pic>
            <p:nvPicPr>
              <p:cNvPr id="8216" name="Picture 6" descr="AFM_Image"/>
              <p:cNvPicPr>
                <a:picLocks noChangeAspect="1" noChangeArrowheads="1"/>
              </p:cNvPicPr>
              <p:nvPr/>
            </p:nvPicPr>
            <p:blipFill>
              <a:blip r:embed="rId3" cstate="print"/>
              <a:srcRect/>
              <a:stretch>
                <a:fillRect/>
              </a:stretch>
            </p:blipFill>
            <p:spPr bwMode="auto">
              <a:xfrm>
                <a:off x="5760" y="1440"/>
                <a:ext cx="3600" cy="2700"/>
              </a:xfrm>
              <a:prstGeom prst="rect">
                <a:avLst/>
              </a:prstGeom>
              <a:noFill/>
              <a:ln w="9525">
                <a:noFill/>
                <a:miter lim="800000"/>
                <a:headEnd/>
                <a:tailEnd/>
              </a:ln>
            </p:spPr>
          </p:pic>
          <p:sp>
            <p:nvSpPr>
              <p:cNvPr id="8217" name="Text Box 7"/>
              <p:cNvSpPr txBox="1">
                <a:spLocks noChangeArrowheads="1"/>
              </p:cNvSpPr>
              <p:nvPr/>
            </p:nvSpPr>
            <p:spPr bwMode="auto">
              <a:xfrm>
                <a:off x="5940" y="1575"/>
                <a:ext cx="720" cy="540"/>
              </a:xfrm>
              <a:prstGeom prst="rect">
                <a:avLst/>
              </a:prstGeom>
              <a:noFill/>
              <a:ln w="9525">
                <a:noFill/>
                <a:miter lim="800000"/>
                <a:headEnd/>
                <a:tailEnd/>
              </a:ln>
            </p:spPr>
            <p:txBody>
              <a:bodyPr/>
              <a:lstStyle/>
              <a:p>
                <a:r>
                  <a:rPr lang="en-US" sz="1200" b="1">
                    <a:solidFill>
                      <a:srgbClr val="FFFFFF"/>
                    </a:solidFill>
                    <a:latin typeface="Angsana New" pitchFamily="18" charset="-34"/>
                    <a:cs typeface="Angsana New" pitchFamily="18" charset="-34"/>
                  </a:rPr>
                  <a:t>(b)</a:t>
                </a:r>
                <a:endParaRPr lang="en-US"/>
              </a:p>
            </p:txBody>
          </p:sp>
        </p:grpSp>
        <p:grpSp>
          <p:nvGrpSpPr>
            <p:cNvPr id="4" name="Group 8"/>
            <p:cNvGrpSpPr>
              <a:grpSpLocks/>
            </p:cNvGrpSpPr>
            <p:nvPr/>
          </p:nvGrpSpPr>
          <p:grpSpPr bwMode="auto">
            <a:xfrm>
              <a:off x="3696" y="672"/>
              <a:ext cx="1488" cy="1008"/>
              <a:chOff x="2340" y="4320"/>
              <a:chExt cx="3420" cy="2820"/>
            </a:xfrm>
          </p:grpSpPr>
          <p:graphicFrame>
            <p:nvGraphicFramePr>
              <p:cNvPr id="8197" name="Object 5"/>
              <p:cNvGraphicFramePr>
                <a:graphicFrameLocks noChangeAspect="1"/>
              </p:cNvGraphicFramePr>
              <p:nvPr/>
            </p:nvGraphicFramePr>
            <p:xfrm>
              <a:off x="2340" y="4320"/>
              <a:ext cx="3420" cy="2820"/>
            </p:xfrm>
            <a:graphic>
              <a:graphicData uri="http://schemas.openxmlformats.org/presentationml/2006/ole">
                <mc:AlternateContent xmlns:mc="http://schemas.openxmlformats.org/markup-compatibility/2006">
                  <mc:Choice xmlns:v="urn:schemas-microsoft-com:vml" Requires="v">
                    <p:oleObj spid="_x0000_s1789966" name="Graph" r:id="rId4" imgW="3876480" imgH="2973600" progId="Origin50.Graph">
                      <p:embed/>
                    </p:oleObj>
                  </mc:Choice>
                  <mc:Fallback>
                    <p:oleObj name="Graph" r:id="rId4" imgW="3876480" imgH="2973600" progId="Origin50.Grap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 y="4320"/>
                            <a:ext cx="3420" cy="28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5" name="Text Box 10"/>
              <p:cNvSpPr txBox="1">
                <a:spLocks noChangeArrowheads="1"/>
              </p:cNvSpPr>
              <p:nvPr/>
            </p:nvSpPr>
            <p:spPr bwMode="auto">
              <a:xfrm>
                <a:off x="2700" y="4575"/>
                <a:ext cx="720" cy="540"/>
              </a:xfrm>
              <a:prstGeom prst="rect">
                <a:avLst/>
              </a:prstGeom>
              <a:noFill/>
              <a:ln w="9525">
                <a:noFill/>
                <a:miter lim="800000"/>
                <a:headEnd/>
                <a:tailEnd/>
              </a:ln>
            </p:spPr>
            <p:txBody>
              <a:bodyPr/>
              <a:lstStyle/>
              <a:p>
                <a:r>
                  <a:rPr lang="en-US" sz="1200" b="1">
                    <a:latin typeface="Angsana New" pitchFamily="18" charset="-34"/>
                    <a:cs typeface="Angsana New" pitchFamily="18" charset="-34"/>
                  </a:rPr>
                  <a:t>(c)</a:t>
                </a:r>
                <a:endParaRPr lang="en-US"/>
              </a:p>
            </p:txBody>
          </p:sp>
        </p:grpSp>
        <p:grpSp>
          <p:nvGrpSpPr>
            <p:cNvPr id="5" name="Group 11"/>
            <p:cNvGrpSpPr>
              <a:grpSpLocks/>
            </p:cNvGrpSpPr>
            <p:nvPr/>
          </p:nvGrpSpPr>
          <p:grpSpPr bwMode="auto">
            <a:xfrm>
              <a:off x="192" y="1584"/>
              <a:ext cx="1632" cy="1200"/>
              <a:chOff x="5760" y="4320"/>
              <a:chExt cx="3780" cy="2809"/>
            </a:xfrm>
          </p:grpSpPr>
          <p:graphicFrame>
            <p:nvGraphicFramePr>
              <p:cNvPr id="8196" name="Object 4"/>
              <p:cNvGraphicFramePr>
                <a:graphicFrameLocks noChangeAspect="1"/>
              </p:cNvGraphicFramePr>
              <p:nvPr/>
            </p:nvGraphicFramePr>
            <p:xfrm>
              <a:off x="5760" y="4320"/>
              <a:ext cx="3780" cy="2809"/>
            </p:xfrm>
            <a:graphic>
              <a:graphicData uri="http://schemas.openxmlformats.org/presentationml/2006/ole">
                <mc:AlternateContent xmlns:mc="http://schemas.openxmlformats.org/markup-compatibility/2006">
                  <mc:Choice xmlns:v="urn:schemas-microsoft-com:vml" Requires="v">
                    <p:oleObj spid="_x0000_s1789967" name="Graph" r:id="rId6" imgW="3876480" imgH="2988000" progId="Origin50.Graph">
                      <p:embed/>
                    </p:oleObj>
                  </mc:Choice>
                  <mc:Fallback>
                    <p:oleObj name="Graph" r:id="rId6" imgW="3876480" imgH="2988000" progId="Origin50.Graph">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0" y="4320"/>
                            <a:ext cx="3780" cy="28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4" name="Text Box 13"/>
              <p:cNvSpPr txBox="1">
                <a:spLocks noChangeArrowheads="1"/>
              </p:cNvSpPr>
              <p:nvPr/>
            </p:nvSpPr>
            <p:spPr bwMode="auto">
              <a:xfrm>
                <a:off x="6195" y="4620"/>
                <a:ext cx="720" cy="540"/>
              </a:xfrm>
              <a:prstGeom prst="rect">
                <a:avLst/>
              </a:prstGeom>
              <a:noFill/>
              <a:ln w="9525">
                <a:noFill/>
                <a:miter lim="800000"/>
                <a:headEnd/>
                <a:tailEnd/>
              </a:ln>
            </p:spPr>
            <p:txBody>
              <a:bodyPr/>
              <a:lstStyle/>
              <a:p>
                <a:r>
                  <a:rPr lang="en-US" sz="1200" b="1">
                    <a:latin typeface="Angsana New" pitchFamily="18" charset="-34"/>
                    <a:cs typeface="Angsana New" pitchFamily="18" charset="-34"/>
                  </a:rPr>
                  <a:t>(d)</a:t>
                </a:r>
                <a:endParaRPr lang="en-US"/>
              </a:p>
            </p:txBody>
          </p:sp>
        </p:grpSp>
        <p:grpSp>
          <p:nvGrpSpPr>
            <p:cNvPr id="6" name="Group 15"/>
            <p:cNvGrpSpPr>
              <a:grpSpLocks/>
            </p:cNvGrpSpPr>
            <p:nvPr/>
          </p:nvGrpSpPr>
          <p:grpSpPr bwMode="auto">
            <a:xfrm>
              <a:off x="288" y="720"/>
              <a:ext cx="1536" cy="864"/>
              <a:chOff x="1800" y="1440"/>
              <a:chExt cx="3600" cy="2707"/>
            </a:xfrm>
          </p:grpSpPr>
          <p:pic>
            <p:nvPicPr>
              <p:cNvPr id="8212" name="Picture 16" descr="Final_SEM_Image"/>
              <p:cNvPicPr preferRelativeResize="0">
                <a:picLocks noChangeArrowheads="1"/>
              </p:cNvPicPr>
              <p:nvPr/>
            </p:nvPicPr>
            <p:blipFill>
              <a:blip r:embed="rId8" cstate="print"/>
              <a:srcRect/>
              <a:stretch>
                <a:fillRect/>
              </a:stretch>
            </p:blipFill>
            <p:spPr bwMode="auto">
              <a:xfrm>
                <a:off x="1800" y="1440"/>
                <a:ext cx="3600" cy="2707"/>
              </a:xfrm>
              <a:prstGeom prst="rect">
                <a:avLst/>
              </a:prstGeom>
              <a:noFill/>
              <a:ln w="9525">
                <a:noFill/>
                <a:miter lim="800000"/>
                <a:headEnd/>
                <a:tailEnd/>
              </a:ln>
            </p:spPr>
          </p:pic>
          <p:sp>
            <p:nvSpPr>
              <p:cNvPr id="8213" name="Text Box 17"/>
              <p:cNvSpPr txBox="1">
                <a:spLocks noChangeArrowheads="1"/>
              </p:cNvSpPr>
              <p:nvPr/>
            </p:nvSpPr>
            <p:spPr bwMode="auto">
              <a:xfrm>
                <a:off x="1815" y="1515"/>
                <a:ext cx="720" cy="540"/>
              </a:xfrm>
              <a:prstGeom prst="rect">
                <a:avLst/>
              </a:prstGeom>
              <a:noFill/>
              <a:ln w="9525">
                <a:noFill/>
                <a:miter lim="800000"/>
                <a:headEnd/>
                <a:tailEnd/>
              </a:ln>
            </p:spPr>
            <p:txBody>
              <a:bodyPr/>
              <a:lstStyle/>
              <a:p>
                <a:r>
                  <a:rPr lang="en-US" sz="1200" b="1">
                    <a:solidFill>
                      <a:srgbClr val="FFFFFF"/>
                    </a:solidFill>
                    <a:latin typeface="Angsana New" pitchFamily="18" charset="-34"/>
                    <a:cs typeface="Angsana New" pitchFamily="18" charset="-34"/>
                  </a:rPr>
                  <a:t>(a)</a:t>
                </a:r>
                <a:endParaRPr lang="en-US"/>
              </a:p>
            </p:txBody>
          </p:sp>
        </p:grpSp>
        <p:graphicFrame>
          <p:nvGraphicFramePr>
            <p:cNvPr id="8194" name="Object 2"/>
            <p:cNvGraphicFramePr>
              <a:graphicFrameLocks noChangeAspect="1"/>
            </p:cNvGraphicFramePr>
            <p:nvPr/>
          </p:nvGraphicFramePr>
          <p:xfrm>
            <a:off x="240" y="2736"/>
            <a:ext cx="2064" cy="1344"/>
          </p:xfrm>
          <a:graphic>
            <a:graphicData uri="http://schemas.openxmlformats.org/presentationml/2006/ole">
              <mc:AlternateContent xmlns:mc="http://schemas.openxmlformats.org/markup-compatibility/2006">
                <mc:Choice xmlns:v="urn:schemas-microsoft-com:vml" Requires="v">
                  <p:oleObj spid="_x0000_s1789968" name="Graph" r:id="rId9" imgW="3876480" imgH="2973600" progId="Origin50.Graph">
                    <p:embed/>
                  </p:oleObj>
                </mc:Choice>
                <mc:Fallback>
                  <p:oleObj name="Graph" r:id="rId9" imgW="3876480" imgH="2973600" progId="Origin50.Graph">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 y="2736"/>
                          <a:ext cx="2064" cy="1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21"/>
            <p:cNvGrpSpPr>
              <a:grpSpLocks/>
            </p:cNvGrpSpPr>
            <p:nvPr/>
          </p:nvGrpSpPr>
          <p:grpSpPr bwMode="auto">
            <a:xfrm>
              <a:off x="2592" y="2397"/>
              <a:ext cx="2382" cy="1395"/>
              <a:chOff x="2700" y="4860"/>
              <a:chExt cx="6300" cy="3600"/>
            </a:xfrm>
          </p:grpSpPr>
          <p:graphicFrame>
            <p:nvGraphicFramePr>
              <p:cNvPr id="8195" name="Object 3"/>
              <p:cNvGraphicFramePr>
                <a:graphicFrameLocks noChangeAspect="1"/>
              </p:cNvGraphicFramePr>
              <p:nvPr/>
            </p:nvGraphicFramePr>
            <p:xfrm>
              <a:off x="2700" y="4860"/>
              <a:ext cx="6300" cy="3600"/>
            </p:xfrm>
            <a:graphic>
              <a:graphicData uri="http://schemas.openxmlformats.org/presentationml/2006/ole">
                <mc:AlternateContent xmlns:mc="http://schemas.openxmlformats.org/markup-compatibility/2006">
                  <mc:Choice xmlns:v="urn:schemas-microsoft-com:vml" Requires="v">
                    <p:oleObj spid="_x0000_s1789969" name="Graph" r:id="rId11" imgW="3876480" imgH="2986560" progId="Origin50.Graph">
                      <p:embed/>
                    </p:oleObj>
                  </mc:Choice>
                  <mc:Fallback>
                    <p:oleObj name="Graph" r:id="rId11" imgW="3876480" imgH="2986560" progId="Origin50.Graph">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0" y="4860"/>
                            <a:ext cx="6300" cy="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1" name="Text Box 23"/>
              <p:cNvSpPr txBox="1">
                <a:spLocks noChangeArrowheads="1"/>
              </p:cNvSpPr>
              <p:nvPr/>
            </p:nvSpPr>
            <p:spPr bwMode="auto">
              <a:xfrm>
                <a:off x="3450" y="5070"/>
                <a:ext cx="720" cy="540"/>
              </a:xfrm>
              <a:prstGeom prst="rect">
                <a:avLst/>
              </a:prstGeom>
              <a:noFill/>
              <a:ln w="9525">
                <a:noFill/>
                <a:miter lim="800000"/>
                <a:headEnd/>
                <a:tailEnd/>
              </a:ln>
            </p:spPr>
            <p:txBody>
              <a:bodyPr/>
              <a:lstStyle/>
              <a:p>
                <a:r>
                  <a:rPr lang="en-US" sz="1600" b="1">
                    <a:latin typeface="Angsana New" pitchFamily="18" charset="-34"/>
                    <a:cs typeface="Angsana New" pitchFamily="18" charset="-34"/>
                  </a:rPr>
                  <a:t>( f )</a:t>
                </a:r>
                <a:endParaRPr lang="en-US" sz="1600" b="1"/>
              </a:p>
            </p:txBody>
          </p:sp>
        </p:grpSp>
        <p:sp>
          <p:nvSpPr>
            <p:cNvPr id="8208" name="Text Box 25"/>
            <p:cNvSpPr txBox="1">
              <a:spLocks noChangeArrowheads="1"/>
            </p:cNvSpPr>
            <p:nvPr/>
          </p:nvSpPr>
          <p:spPr bwMode="auto">
            <a:xfrm>
              <a:off x="576" y="2976"/>
              <a:ext cx="288" cy="212"/>
            </a:xfrm>
            <a:prstGeom prst="rect">
              <a:avLst/>
            </a:prstGeom>
            <a:noFill/>
            <a:ln w="9525">
              <a:noFill/>
              <a:miter lim="800000"/>
              <a:headEnd/>
              <a:tailEnd/>
            </a:ln>
          </p:spPr>
          <p:txBody>
            <a:bodyPr>
              <a:spAutoFit/>
            </a:bodyPr>
            <a:lstStyle/>
            <a:p>
              <a:pPr>
                <a:spcBef>
                  <a:spcPct val="50000"/>
                </a:spcBef>
              </a:pPr>
              <a:r>
                <a:rPr lang="en-US" sz="1600" b="1">
                  <a:latin typeface="Times New Roman" pitchFamily="18" charset="0"/>
                </a:rPr>
                <a:t>(e)</a:t>
              </a:r>
            </a:p>
          </p:txBody>
        </p:sp>
        <p:sp>
          <p:nvSpPr>
            <p:cNvPr id="8209" name="Text Box 26"/>
            <p:cNvSpPr txBox="1">
              <a:spLocks noChangeArrowheads="1"/>
            </p:cNvSpPr>
            <p:nvPr/>
          </p:nvSpPr>
          <p:spPr bwMode="auto">
            <a:xfrm>
              <a:off x="144" y="4089"/>
              <a:ext cx="2448" cy="233"/>
            </a:xfrm>
            <a:prstGeom prst="rect">
              <a:avLst/>
            </a:prstGeom>
            <a:noFill/>
            <a:ln w="9525">
              <a:noFill/>
              <a:miter lim="800000"/>
              <a:headEnd/>
              <a:tailEnd/>
            </a:ln>
          </p:spPr>
          <p:txBody>
            <a:bodyPr>
              <a:spAutoFit/>
            </a:bodyPr>
            <a:lstStyle/>
            <a:p>
              <a:pPr>
                <a:spcBef>
                  <a:spcPct val="50000"/>
                </a:spcBef>
              </a:pPr>
              <a:r>
                <a:rPr lang="en-US" b="1">
                  <a:latin typeface="Times New Roman" pitchFamily="18" charset="0"/>
                </a:rPr>
                <a:t> ACS Physical Chemistry C  </a:t>
              </a:r>
            </a:p>
          </p:txBody>
        </p:sp>
        <p:sp>
          <p:nvSpPr>
            <p:cNvPr id="8210" name="Text Box 27"/>
            <p:cNvSpPr txBox="1">
              <a:spLocks noChangeArrowheads="1"/>
            </p:cNvSpPr>
            <p:nvPr/>
          </p:nvSpPr>
          <p:spPr bwMode="auto">
            <a:xfrm>
              <a:off x="144" y="464"/>
              <a:ext cx="5376" cy="173"/>
            </a:xfrm>
            <a:prstGeom prst="rect">
              <a:avLst/>
            </a:prstGeom>
            <a:noFill/>
            <a:ln w="9525">
              <a:noFill/>
              <a:miter lim="800000"/>
              <a:headEnd/>
              <a:tailEnd/>
            </a:ln>
          </p:spPr>
          <p:txBody>
            <a:bodyPr>
              <a:spAutoFit/>
            </a:bodyPr>
            <a:lstStyle/>
            <a:p>
              <a:pPr>
                <a:spcBef>
                  <a:spcPct val="50000"/>
                </a:spcBef>
              </a:pPr>
              <a:r>
                <a:rPr lang="en-US" sz="1200" b="1">
                  <a:latin typeface="Times New Roman" pitchFamily="18" charset="0"/>
                </a:rPr>
                <a:t>Porphyrin : A porphyrin is a heterocyclic macrocycle consisting of four pyrrole rings connected through methane bridges </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Title 1"/>
          <p:cNvSpPr>
            <a:spLocks noGrp="1"/>
          </p:cNvSpPr>
          <p:nvPr>
            <p:ph type="title"/>
          </p:nvPr>
        </p:nvSpPr>
        <p:spPr>
          <a:xfrm>
            <a:off x="381000" y="5334000"/>
            <a:ext cx="8229600" cy="1143000"/>
          </a:xfrm>
        </p:spPr>
        <p:txBody>
          <a:bodyPr>
            <a:normAutofit fontScale="90000"/>
          </a:bodyPr>
          <a:lstStyle/>
          <a:p>
            <a:pPr algn="just"/>
            <a:r>
              <a:rPr lang="de-DE" sz="2000" b="1" dirty="0" smtClean="0">
                <a:latin typeface="Times New Roman" pitchFamily="18" charset="0"/>
                <a:cs typeface="Times New Roman" pitchFamily="18" charset="0"/>
              </a:rPr>
              <a:t/>
            </a:r>
            <a:br>
              <a:rPr lang="de-DE" sz="2000" b="1" dirty="0" smtClean="0">
                <a:latin typeface="Times New Roman" pitchFamily="18" charset="0"/>
                <a:cs typeface="Times New Roman" pitchFamily="18" charset="0"/>
              </a:rPr>
            </a:br>
            <a:r>
              <a:rPr lang="de-DE" sz="2000" b="1" dirty="0" smtClean="0">
                <a:latin typeface="Times New Roman" pitchFamily="18" charset="0"/>
                <a:cs typeface="Times New Roman" pitchFamily="18" charset="0"/>
              </a:rPr>
              <a:t/>
            </a:r>
            <a:br>
              <a:rPr lang="de-DE" sz="2000" b="1" dirty="0" smtClean="0">
                <a:latin typeface="Times New Roman" pitchFamily="18" charset="0"/>
                <a:cs typeface="Times New Roman" pitchFamily="18" charset="0"/>
              </a:rPr>
            </a:br>
            <a:r>
              <a:rPr lang="de-DE" sz="2000" b="1" dirty="0" smtClean="0">
                <a:latin typeface="Times New Roman" pitchFamily="18" charset="0"/>
                <a:cs typeface="Times New Roman" pitchFamily="18" charset="0"/>
              </a:rPr>
              <a:t/>
            </a:r>
            <a:br>
              <a:rPr lang="de-DE" sz="2000" b="1" dirty="0" smtClean="0">
                <a:latin typeface="Times New Roman" pitchFamily="18" charset="0"/>
                <a:cs typeface="Times New Roman" pitchFamily="18" charset="0"/>
              </a:rPr>
            </a:br>
            <a:r>
              <a:rPr lang="de-DE" sz="2000" b="1" dirty="0" smtClean="0">
                <a:latin typeface="Times New Roman" pitchFamily="18" charset="0"/>
                <a:cs typeface="Times New Roman" pitchFamily="18" charset="0"/>
              </a:rPr>
              <a:t>FET measurement  of   Bare SWNT and   Ru OEP functionalised SWNT device    a) I</a:t>
            </a:r>
            <a:r>
              <a:rPr lang="de-DE" sz="2000" b="1" baseline="-25000" dirty="0" smtClean="0">
                <a:latin typeface="Times New Roman" pitchFamily="18" charset="0"/>
                <a:cs typeface="Times New Roman" pitchFamily="18" charset="0"/>
              </a:rPr>
              <a:t>DS</a:t>
            </a:r>
            <a:r>
              <a:rPr lang="de-DE" sz="2000" b="1" dirty="0" smtClean="0">
                <a:latin typeface="Times New Roman" pitchFamily="18" charset="0"/>
                <a:cs typeface="Times New Roman" pitchFamily="18" charset="0"/>
              </a:rPr>
              <a:t>- V</a:t>
            </a:r>
            <a:r>
              <a:rPr lang="de-DE" sz="2000" b="1" baseline="-25000" dirty="0" smtClean="0">
                <a:latin typeface="Times New Roman" pitchFamily="18" charset="0"/>
                <a:cs typeface="Times New Roman" pitchFamily="18" charset="0"/>
              </a:rPr>
              <a:t>DS</a:t>
            </a:r>
            <a:r>
              <a:rPr lang="de-DE" sz="2000" b="1" dirty="0" smtClean="0">
                <a:latin typeface="Times New Roman" pitchFamily="18" charset="0"/>
                <a:cs typeface="Times New Roman" pitchFamily="18" charset="0"/>
              </a:rPr>
              <a:t>  curve  ( at V</a:t>
            </a:r>
            <a:r>
              <a:rPr lang="de-DE" sz="2000" b="1" baseline="-25000" dirty="0" smtClean="0">
                <a:latin typeface="Times New Roman" pitchFamily="18" charset="0"/>
                <a:cs typeface="Times New Roman" pitchFamily="18" charset="0"/>
              </a:rPr>
              <a:t>GS</a:t>
            </a:r>
            <a:r>
              <a:rPr lang="de-DE" sz="2000" b="1" dirty="0" smtClean="0">
                <a:latin typeface="Times New Roman" pitchFamily="18" charset="0"/>
                <a:cs typeface="Times New Roman" pitchFamily="18" charset="0"/>
              </a:rPr>
              <a:t> = 0 V) b) I</a:t>
            </a:r>
            <a:r>
              <a:rPr lang="de-DE" sz="2000" b="1" baseline="-25000" dirty="0" smtClean="0">
                <a:latin typeface="Times New Roman" pitchFamily="18" charset="0"/>
                <a:cs typeface="Times New Roman" pitchFamily="18" charset="0"/>
              </a:rPr>
              <a:t>DS</a:t>
            </a:r>
            <a:r>
              <a:rPr lang="de-DE" sz="2000" b="1" dirty="0" smtClean="0">
                <a:latin typeface="Times New Roman" pitchFamily="18" charset="0"/>
                <a:cs typeface="Times New Roman" pitchFamily="18" charset="0"/>
              </a:rPr>
              <a:t> – V</a:t>
            </a:r>
            <a:r>
              <a:rPr lang="de-DE" sz="2000" b="1" baseline="-25000" dirty="0" smtClean="0">
                <a:latin typeface="Times New Roman" pitchFamily="18" charset="0"/>
                <a:cs typeface="Times New Roman" pitchFamily="18" charset="0"/>
              </a:rPr>
              <a:t>GS</a:t>
            </a:r>
            <a:r>
              <a:rPr lang="de-DE" sz="2000" b="1" dirty="0" smtClean="0">
                <a:latin typeface="Times New Roman" pitchFamily="18" charset="0"/>
                <a:cs typeface="Times New Roman" pitchFamily="18" charset="0"/>
              </a:rPr>
              <a:t> curve </a:t>
            </a:r>
            <a:br>
              <a:rPr lang="de-DE" sz="2000" b="1" dirty="0" smtClean="0">
                <a:latin typeface="Times New Roman" pitchFamily="18" charset="0"/>
                <a:cs typeface="Times New Roman" pitchFamily="18" charset="0"/>
              </a:rPr>
            </a:br>
            <a:r>
              <a:rPr lang="de-DE" sz="2000" b="1" dirty="0" smtClean="0">
                <a:latin typeface="Times New Roman" pitchFamily="18" charset="0"/>
                <a:cs typeface="Times New Roman" pitchFamily="18" charset="0"/>
              </a:rPr>
              <a:t>(atV</a:t>
            </a:r>
            <a:r>
              <a:rPr lang="de-DE" sz="2000" b="1" baseline="-25000" dirty="0" smtClean="0">
                <a:latin typeface="Times New Roman" pitchFamily="18" charset="0"/>
                <a:cs typeface="Times New Roman" pitchFamily="18" charset="0"/>
              </a:rPr>
              <a:t>DS</a:t>
            </a:r>
            <a:r>
              <a:rPr lang="de-DE" sz="2000" b="1" dirty="0" smtClean="0">
                <a:latin typeface="Times New Roman" pitchFamily="18" charset="0"/>
                <a:cs typeface="Times New Roman" pitchFamily="18" charset="0"/>
              </a:rPr>
              <a:t>=-1V).</a:t>
            </a:r>
            <a:br>
              <a:rPr lang="de-DE" sz="2000" b="1" dirty="0" smtClean="0">
                <a:latin typeface="Times New Roman" pitchFamily="18" charset="0"/>
                <a:cs typeface="Times New Roman" pitchFamily="18" charset="0"/>
              </a:rPr>
            </a:br>
            <a:r>
              <a:rPr lang="de-DE" sz="2000" b="1" dirty="0" smtClean="0">
                <a:latin typeface="Times New Roman" pitchFamily="18" charset="0"/>
                <a:cs typeface="Times New Roman" pitchFamily="18" charset="0"/>
              </a:rPr>
              <a:t>    </a:t>
            </a:r>
            <a:r>
              <a:rPr lang="en-US" dirty="0" smtClean="0"/>
              <a:t/>
            </a:r>
            <a:br>
              <a:rPr lang="en-US" dirty="0" smtClean="0"/>
            </a:br>
            <a:endParaRPr lang="en-US" dirty="0" smtClean="0"/>
          </a:p>
        </p:txBody>
      </p:sp>
      <p:grpSp>
        <p:nvGrpSpPr>
          <p:cNvPr id="2" name="Group 4"/>
          <p:cNvGrpSpPr>
            <a:grpSpLocks/>
          </p:cNvGrpSpPr>
          <p:nvPr/>
        </p:nvGrpSpPr>
        <p:grpSpPr bwMode="auto">
          <a:xfrm>
            <a:off x="533400" y="990600"/>
            <a:ext cx="8077200" cy="3571875"/>
            <a:chOff x="2041" y="3254"/>
            <a:chExt cx="7892" cy="3029"/>
          </a:xfrm>
        </p:grpSpPr>
        <p:sp>
          <p:nvSpPr>
            <p:cNvPr id="9223" name="Text Box 5"/>
            <p:cNvSpPr txBox="1">
              <a:spLocks noChangeArrowheads="1"/>
            </p:cNvSpPr>
            <p:nvPr/>
          </p:nvSpPr>
          <p:spPr bwMode="auto">
            <a:xfrm>
              <a:off x="2869" y="3578"/>
              <a:ext cx="720" cy="540"/>
            </a:xfrm>
            <a:prstGeom prst="rect">
              <a:avLst/>
            </a:prstGeom>
            <a:noFill/>
            <a:ln w="9525">
              <a:noFill/>
              <a:miter lim="800000"/>
              <a:headEnd/>
              <a:tailEnd/>
            </a:ln>
          </p:spPr>
          <p:txBody>
            <a:bodyPr/>
            <a:lstStyle/>
            <a:p>
              <a:pPr>
                <a:spcAft>
                  <a:spcPts val="1000"/>
                </a:spcAft>
              </a:pPr>
              <a:r>
                <a:rPr lang="en-US" sz="1400" b="1">
                  <a:latin typeface="Calibri" pitchFamily="34" charset="0"/>
                </a:rPr>
                <a:t>(a)</a:t>
              </a:r>
              <a:endParaRPr lang="en-US"/>
            </a:p>
          </p:txBody>
        </p:sp>
        <p:sp>
          <p:nvSpPr>
            <p:cNvPr id="9224" name="Text Box 6"/>
            <p:cNvSpPr txBox="1">
              <a:spLocks noChangeArrowheads="1"/>
            </p:cNvSpPr>
            <p:nvPr/>
          </p:nvSpPr>
          <p:spPr bwMode="auto">
            <a:xfrm>
              <a:off x="9109" y="3554"/>
              <a:ext cx="720" cy="540"/>
            </a:xfrm>
            <a:prstGeom prst="rect">
              <a:avLst/>
            </a:prstGeom>
            <a:noFill/>
            <a:ln w="9525">
              <a:noFill/>
              <a:miter lim="800000"/>
              <a:headEnd/>
              <a:tailEnd/>
            </a:ln>
          </p:spPr>
          <p:txBody>
            <a:bodyPr/>
            <a:lstStyle/>
            <a:p>
              <a:pPr>
                <a:spcAft>
                  <a:spcPts val="1000"/>
                </a:spcAft>
              </a:pPr>
              <a:r>
                <a:rPr lang="en-US" sz="1400" b="1">
                  <a:latin typeface="Calibri" pitchFamily="34" charset="0"/>
                </a:rPr>
                <a:t>(b)</a:t>
              </a:r>
              <a:endParaRPr lang="en-US"/>
            </a:p>
          </p:txBody>
        </p:sp>
        <p:graphicFrame>
          <p:nvGraphicFramePr>
            <p:cNvPr id="9218" name="Object 7"/>
            <p:cNvGraphicFramePr>
              <a:graphicFrameLocks noChangeAspect="1"/>
            </p:cNvGraphicFramePr>
            <p:nvPr/>
          </p:nvGraphicFramePr>
          <p:xfrm>
            <a:off x="2041" y="3254"/>
            <a:ext cx="3932" cy="3029"/>
          </p:xfrm>
          <a:graphic>
            <a:graphicData uri="http://schemas.openxmlformats.org/presentationml/2006/ole">
              <mc:AlternateContent xmlns:mc="http://schemas.openxmlformats.org/markup-compatibility/2006">
                <mc:Choice xmlns:v="urn:schemas-microsoft-com:vml" Requires="v">
                  <p:oleObj spid="_x0000_s1790984" name="Graph" r:id="rId3" imgW="3876480" imgH="2986560" progId="Origin50.Graph">
                    <p:embed/>
                  </p:oleObj>
                </mc:Choice>
                <mc:Fallback>
                  <p:oleObj name="Graph" r:id="rId3" imgW="3876480" imgH="2986560" progId="Origin50.Graph">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 y="3254"/>
                          <a:ext cx="3932" cy="3029"/>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9219" name="Object 8"/>
            <p:cNvGraphicFramePr>
              <a:graphicFrameLocks noChangeAspect="1"/>
            </p:cNvGraphicFramePr>
            <p:nvPr/>
          </p:nvGraphicFramePr>
          <p:xfrm>
            <a:off x="6001" y="3254"/>
            <a:ext cx="3932" cy="3024"/>
          </p:xfrm>
          <a:graphic>
            <a:graphicData uri="http://schemas.openxmlformats.org/presentationml/2006/ole">
              <mc:AlternateContent xmlns:mc="http://schemas.openxmlformats.org/markup-compatibility/2006">
                <mc:Choice xmlns:v="urn:schemas-microsoft-com:vml" Requires="v">
                  <p:oleObj spid="_x0000_s1790985" name="Graph" r:id="rId5" imgW="3876480" imgH="2986560" progId="Origin50.Graph">
                    <p:embed/>
                  </p:oleObj>
                </mc:Choice>
                <mc:Fallback>
                  <p:oleObj name="Graph" r:id="rId5" imgW="3876480" imgH="2986560" progId="Origin50.Graph">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1" y="3254"/>
                          <a:ext cx="3932" cy="3024"/>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C7FF6CD7-34AB-4AB8-9B43-91C9D4F0C70C}" type="slidenum">
              <a:rPr lang="en-US" altLang="en-US" smtClean="0">
                <a:latin typeface="Arial" charset="0"/>
              </a:rPr>
              <a:pPr/>
              <a:t>52</a:t>
            </a:fld>
            <a:endParaRPr lang="zh-CN" altLang="en-US" sz="1800" smtClean="0">
              <a:solidFill>
                <a:schemeClr val="tx1"/>
              </a:solidFill>
              <a:latin typeface="Arial" charset="0"/>
            </a:endParaRPr>
          </a:p>
        </p:txBody>
      </p:sp>
      <p:cxnSp>
        <p:nvCxnSpPr>
          <p:cNvPr id="20" name="Straight Arrow Connector 19"/>
          <p:cNvCxnSpPr/>
          <p:nvPr/>
        </p:nvCxnSpPr>
        <p:spPr>
          <a:xfrm>
            <a:off x="1891125" y="1595865"/>
            <a:ext cx="584208" cy="1588"/>
          </a:xfrm>
          <a:prstGeom prst="straightConnector1">
            <a:avLst/>
          </a:prstGeom>
          <a:ln w="57150">
            <a:tailEnd type="arrow"/>
          </a:ln>
          <a:scene3d>
            <a:camera prst="orthographicFront"/>
            <a:lightRig rig="threePt" dir="t"/>
          </a:scene3d>
          <a:sp3d>
            <a:bevelT w="165100" prst="coolSlant"/>
          </a:sp3d>
        </p:spPr>
        <p:style>
          <a:lnRef idx="3">
            <a:schemeClr val="accent6"/>
          </a:lnRef>
          <a:fillRef idx="0">
            <a:schemeClr val="accent6"/>
          </a:fillRef>
          <a:effectRef idx="2">
            <a:schemeClr val="accent6"/>
          </a:effectRef>
          <a:fontRef idx="minor">
            <a:schemeClr val="tx1"/>
          </a:fontRef>
        </p:style>
      </p:cxnSp>
      <p:cxnSp>
        <p:nvCxnSpPr>
          <p:cNvPr id="91" name="Straight Arrow Connector 90"/>
          <p:cNvCxnSpPr/>
          <p:nvPr/>
        </p:nvCxnSpPr>
        <p:spPr>
          <a:xfrm>
            <a:off x="4097331" y="1603350"/>
            <a:ext cx="584208" cy="1588"/>
          </a:xfrm>
          <a:prstGeom prst="straightConnector1">
            <a:avLst/>
          </a:prstGeom>
          <a:ln w="57150">
            <a:tailEnd type="arrow"/>
          </a:ln>
          <a:scene3d>
            <a:camera prst="orthographicFront"/>
            <a:lightRig rig="threePt" dir="t"/>
          </a:scene3d>
          <a:sp3d>
            <a:bevelT w="165100" prst="coolSlant"/>
          </a:sp3d>
        </p:spPr>
        <p:style>
          <a:lnRef idx="3">
            <a:schemeClr val="accent6"/>
          </a:lnRef>
          <a:fillRef idx="0">
            <a:schemeClr val="accent6"/>
          </a:fillRef>
          <a:effectRef idx="2">
            <a:schemeClr val="accent6"/>
          </a:effectRef>
          <a:fontRef idx="minor">
            <a:schemeClr val="tx1"/>
          </a:fontRef>
        </p:style>
      </p:cxnSp>
      <p:cxnSp>
        <p:nvCxnSpPr>
          <p:cNvPr id="92" name="Straight Arrow Connector 91"/>
          <p:cNvCxnSpPr/>
          <p:nvPr/>
        </p:nvCxnSpPr>
        <p:spPr>
          <a:xfrm>
            <a:off x="6361137" y="1639863"/>
            <a:ext cx="584208" cy="1588"/>
          </a:xfrm>
          <a:prstGeom prst="straightConnector1">
            <a:avLst/>
          </a:prstGeom>
          <a:ln w="57150">
            <a:tailEnd type="arrow"/>
          </a:ln>
          <a:scene3d>
            <a:camera prst="orthographicFront"/>
            <a:lightRig rig="threePt" dir="t"/>
          </a:scene3d>
          <a:sp3d>
            <a:bevelT w="165100" prst="coolSlant"/>
          </a:sp3d>
        </p:spPr>
        <p:style>
          <a:lnRef idx="3">
            <a:schemeClr val="accent6"/>
          </a:lnRef>
          <a:fillRef idx="0">
            <a:schemeClr val="accent6"/>
          </a:fillRef>
          <a:effectRef idx="2">
            <a:schemeClr val="accent6"/>
          </a:effectRef>
          <a:fontRef idx="minor">
            <a:schemeClr val="tx1"/>
          </a:fontRef>
        </p:style>
      </p:cxnSp>
      <p:cxnSp>
        <p:nvCxnSpPr>
          <p:cNvPr id="93" name="Straight Arrow Connector 92"/>
          <p:cNvCxnSpPr/>
          <p:nvPr/>
        </p:nvCxnSpPr>
        <p:spPr>
          <a:xfrm rot="5400000">
            <a:off x="8186908" y="2728681"/>
            <a:ext cx="365920" cy="792"/>
          </a:xfrm>
          <a:prstGeom prst="straightConnector1">
            <a:avLst/>
          </a:prstGeom>
          <a:ln w="57150">
            <a:tailEnd type="arrow"/>
          </a:ln>
          <a:scene3d>
            <a:camera prst="orthographicFront"/>
            <a:lightRig rig="threePt" dir="t"/>
          </a:scene3d>
          <a:sp3d>
            <a:bevelT w="165100" prst="coolSlant"/>
          </a:sp3d>
        </p:spPr>
        <p:style>
          <a:lnRef idx="3">
            <a:schemeClr val="accent6"/>
          </a:lnRef>
          <a:fillRef idx="0">
            <a:schemeClr val="accent6"/>
          </a:fillRef>
          <a:effectRef idx="2">
            <a:schemeClr val="accent6"/>
          </a:effectRef>
          <a:fontRef idx="minor">
            <a:schemeClr val="tx1"/>
          </a:fontRef>
        </p:style>
      </p:cxnSp>
      <p:cxnSp>
        <p:nvCxnSpPr>
          <p:cNvPr id="106" name="Straight Arrow Connector 105"/>
          <p:cNvCxnSpPr/>
          <p:nvPr/>
        </p:nvCxnSpPr>
        <p:spPr>
          <a:xfrm rot="10800000" flipV="1">
            <a:off x="7785145" y="4816494"/>
            <a:ext cx="620721" cy="365131"/>
          </a:xfrm>
          <a:prstGeom prst="straightConnector1">
            <a:avLst/>
          </a:prstGeom>
          <a:ln w="57150">
            <a:tailEnd type="arrow"/>
          </a:ln>
          <a:scene3d>
            <a:camera prst="orthographicFront"/>
            <a:lightRig rig="threePt" dir="t"/>
          </a:scene3d>
          <a:sp3d>
            <a:bevelT w="165100" prst="coolSlant"/>
          </a:sp3d>
        </p:spPr>
        <p:style>
          <a:lnRef idx="3">
            <a:schemeClr val="accent6"/>
          </a:lnRef>
          <a:fillRef idx="0">
            <a:schemeClr val="accent6"/>
          </a:fillRef>
          <a:effectRef idx="2">
            <a:schemeClr val="accent6"/>
          </a:effectRef>
          <a:fontRef idx="minor">
            <a:schemeClr val="tx1"/>
          </a:fontRef>
        </p:style>
      </p:cxnSp>
      <p:cxnSp>
        <p:nvCxnSpPr>
          <p:cNvPr id="110" name="Straight Arrow Connector 109"/>
          <p:cNvCxnSpPr/>
          <p:nvPr/>
        </p:nvCxnSpPr>
        <p:spPr>
          <a:xfrm rot="10800000" flipV="1">
            <a:off x="5302260" y="5619780"/>
            <a:ext cx="547695" cy="1588"/>
          </a:xfrm>
          <a:prstGeom prst="straightConnector1">
            <a:avLst/>
          </a:prstGeom>
          <a:ln w="57150">
            <a:tailEnd type="arrow"/>
          </a:ln>
          <a:scene3d>
            <a:camera prst="orthographicFront"/>
            <a:lightRig rig="threePt" dir="t"/>
          </a:scene3d>
          <a:sp3d>
            <a:bevelT w="165100" prst="coolSlant"/>
          </a:sp3d>
        </p:spPr>
        <p:style>
          <a:lnRef idx="3">
            <a:schemeClr val="accent6"/>
          </a:lnRef>
          <a:fillRef idx="0">
            <a:schemeClr val="accent6"/>
          </a:fillRef>
          <a:effectRef idx="2">
            <a:schemeClr val="accent6"/>
          </a:effectRef>
          <a:fontRef idx="minor">
            <a:schemeClr val="tx1"/>
          </a:fontRef>
        </p:style>
      </p:cxnSp>
      <p:cxnSp>
        <p:nvCxnSpPr>
          <p:cNvPr id="112" name="Straight Arrow Connector 111"/>
          <p:cNvCxnSpPr/>
          <p:nvPr/>
        </p:nvCxnSpPr>
        <p:spPr>
          <a:xfrm rot="5400000" flipH="1" flipV="1">
            <a:off x="4072046" y="4733153"/>
            <a:ext cx="474213" cy="14514"/>
          </a:xfrm>
          <a:prstGeom prst="straightConnector1">
            <a:avLst/>
          </a:prstGeom>
          <a:ln w="57150">
            <a:tailEnd type="arrow"/>
          </a:ln>
          <a:scene3d>
            <a:camera prst="orthographicFront"/>
            <a:lightRig rig="threePt" dir="t"/>
          </a:scene3d>
          <a:sp3d>
            <a:bevelT w="165100" prst="coolSlant"/>
          </a:sp3d>
        </p:spPr>
        <p:style>
          <a:lnRef idx="3">
            <a:schemeClr val="accent6"/>
          </a:lnRef>
          <a:fillRef idx="0">
            <a:schemeClr val="accent6"/>
          </a:fillRef>
          <a:effectRef idx="2">
            <a:schemeClr val="accent6"/>
          </a:effectRef>
          <a:fontRef idx="minor">
            <a:schemeClr val="tx1"/>
          </a:fontRef>
        </p:style>
      </p:cxnSp>
      <p:cxnSp>
        <p:nvCxnSpPr>
          <p:cNvPr id="115" name="Straight Arrow Connector 114"/>
          <p:cNvCxnSpPr/>
          <p:nvPr/>
        </p:nvCxnSpPr>
        <p:spPr>
          <a:xfrm rot="10800000" flipV="1">
            <a:off x="2767437" y="3619506"/>
            <a:ext cx="547695" cy="1588"/>
          </a:xfrm>
          <a:prstGeom prst="straightConnector1">
            <a:avLst/>
          </a:prstGeom>
          <a:ln w="57150">
            <a:tailEnd type="arrow"/>
          </a:ln>
          <a:scene3d>
            <a:camera prst="orthographicFront"/>
            <a:lightRig rig="threePt" dir="t"/>
          </a:scene3d>
          <a:sp3d>
            <a:bevelT w="165100" prst="coolSlant"/>
          </a:sp3d>
        </p:spPr>
        <p:style>
          <a:lnRef idx="3">
            <a:schemeClr val="accent6"/>
          </a:lnRef>
          <a:fillRef idx="0">
            <a:schemeClr val="accent6"/>
          </a:fillRef>
          <a:effectRef idx="2">
            <a:schemeClr val="accent6"/>
          </a:effectRef>
          <a:fontRef idx="minor">
            <a:schemeClr val="tx1"/>
          </a:fontRef>
        </p:style>
      </p:cxnSp>
      <p:sp>
        <p:nvSpPr>
          <p:cNvPr id="116" name="Rectangle 2"/>
          <p:cNvSpPr txBox="1">
            <a:spLocks noChangeArrowheads="1"/>
          </p:cNvSpPr>
          <p:nvPr/>
        </p:nvSpPr>
        <p:spPr bwMode="auto">
          <a:xfrm>
            <a:off x="685800" y="-58738"/>
            <a:ext cx="8229600" cy="833438"/>
          </a:xfrm>
          <a:prstGeom prst="rect">
            <a:avLst/>
          </a:prstGeom>
          <a:noFill/>
          <a:ln w="9525">
            <a:noFill/>
            <a:miter lim="800000"/>
            <a:headEnd/>
            <a:tailEnd/>
          </a:ln>
        </p:spPr>
        <p:txBody>
          <a:bodyPr anchor="ctr"/>
          <a:lstStyle/>
          <a:p>
            <a:pPr algn="ctr">
              <a:defRPr/>
            </a:pPr>
            <a:r>
              <a:rPr lang="es-ES" sz="2400" u="sng" kern="0" dirty="0" err="1">
                <a:solidFill>
                  <a:srgbClr val="002060"/>
                </a:solidFill>
                <a:latin typeface="Rockwell" pitchFamily="18" charset="0"/>
                <a:ea typeface="+mj-ea"/>
                <a:cs typeface="Times New Roman" pitchFamily="18" charset="0"/>
              </a:rPr>
              <a:t>Hierarchy</a:t>
            </a:r>
            <a:r>
              <a:rPr lang="es-ES" sz="2400" u="sng" kern="0" dirty="0">
                <a:solidFill>
                  <a:srgbClr val="002060"/>
                </a:solidFill>
                <a:latin typeface="Rockwell" pitchFamily="18" charset="0"/>
                <a:ea typeface="+mj-ea"/>
                <a:cs typeface="Times New Roman" pitchFamily="18" charset="0"/>
              </a:rPr>
              <a:t> </a:t>
            </a:r>
            <a:r>
              <a:rPr lang="es-ES" sz="2400" u="sng" kern="0" dirty="0" err="1">
                <a:solidFill>
                  <a:srgbClr val="002060"/>
                </a:solidFill>
                <a:latin typeface="Rockwell" pitchFamily="18" charset="0"/>
                <a:ea typeface="+mj-ea"/>
                <a:cs typeface="Times New Roman" pitchFamily="18" charset="0"/>
              </a:rPr>
              <a:t>towards</a:t>
            </a:r>
            <a:r>
              <a:rPr lang="es-ES" sz="2400" u="sng" kern="0" dirty="0">
                <a:solidFill>
                  <a:srgbClr val="002060"/>
                </a:solidFill>
                <a:latin typeface="Rockwell" pitchFamily="18" charset="0"/>
                <a:ea typeface="+mj-ea"/>
                <a:cs typeface="Times New Roman" pitchFamily="18" charset="0"/>
              </a:rPr>
              <a:t> final </a:t>
            </a:r>
            <a:r>
              <a:rPr lang="es-ES" sz="2400" u="sng" kern="0" dirty="0" err="1">
                <a:solidFill>
                  <a:srgbClr val="002060"/>
                </a:solidFill>
                <a:latin typeface="Rockwell" pitchFamily="18" charset="0"/>
                <a:ea typeface="+mj-ea"/>
                <a:cs typeface="Times New Roman" pitchFamily="18" charset="0"/>
              </a:rPr>
              <a:t>objective</a:t>
            </a:r>
            <a:r>
              <a:rPr lang="es-ES" sz="2400" u="sng" kern="0" dirty="0">
                <a:solidFill>
                  <a:srgbClr val="002060"/>
                </a:solidFill>
                <a:latin typeface="Rockwell" pitchFamily="18" charset="0"/>
                <a:ea typeface="+mj-ea"/>
                <a:cs typeface="Times New Roman" pitchFamily="18" charset="0"/>
              </a:rPr>
              <a:t> (</a:t>
            </a:r>
            <a:r>
              <a:rPr lang="es-ES" sz="2400" u="sng" kern="0" dirty="0" err="1">
                <a:solidFill>
                  <a:srgbClr val="002060"/>
                </a:solidFill>
                <a:latin typeface="Rockwell" pitchFamily="18" charset="0"/>
                <a:ea typeface="+mj-ea"/>
                <a:cs typeface="Times New Roman" pitchFamily="18" charset="0"/>
              </a:rPr>
              <a:t>simplified</a:t>
            </a:r>
            <a:r>
              <a:rPr lang="es-ES" sz="2400" u="sng" kern="0" dirty="0">
                <a:solidFill>
                  <a:srgbClr val="002060"/>
                </a:solidFill>
                <a:latin typeface="Rockwell" pitchFamily="18" charset="0"/>
                <a:ea typeface="+mj-ea"/>
                <a:cs typeface="Times New Roman" pitchFamily="18" charset="0"/>
              </a:rPr>
              <a:t>)</a:t>
            </a:r>
          </a:p>
        </p:txBody>
      </p:sp>
      <p:grpSp>
        <p:nvGrpSpPr>
          <p:cNvPr id="2" name="Group 162"/>
          <p:cNvGrpSpPr>
            <a:grpSpLocks/>
          </p:cNvGrpSpPr>
          <p:nvPr/>
        </p:nvGrpSpPr>
        <p:grpSpPr bwMode="auto">
          <a:xfrm>
            <a:off x="320675" y="1128713"/>
            <a:ext cx="1752600" cy="1473200"/>
            <a:chOff x="321066" y="1128681"/>
            <a:chExt cx="1752624" cy="1472558"/>
          </a:xfrm>
        </p:grpSpPr>
        <p:grpSp>
          <p:nvGrpSpPr>
            <p:cNvPr id="3" name="Group 13"/>
            <p:cNvGrpSpPr>
              <a:grpSpLocks/>
            </p:cNvGrpSpPr>
            <p:nvPr/>
          </p:nvGrpSpPr>
          <p:grpSpPr bwMode="auto">
            <a:xfrm>
              <a:off x="466662" y="1128681"/>
              <a:ext cx="1533546" cy="839799"/>
              <a:chOff x="4343400" y="4648200"/>
              <a:chExt cx="2385864" cy="1216417"/>
            </a:xfrm>
          </p:grpSpPr>
          <p:sp>
            <p:nvSpPr>
              <p:cNvPr id="12" name="Cube 11"/>
              <p:cNvSpPr/>
              <p:nvPr/>
            </p:nvSpPr>
            <p:spPr>
              <a:xfrm rot="155328">
                <a:off x="4343400" y="4700536"/>
                <a:ext cx="2385864" cy="1164081"/>
              </a:xfrm>
              <a:prstGeom prst="cube">
                <a:avLst>
                  <a:gd name="adj" fmla="val 90539"/>
                </a:avLst>
              </a:prstGeom>
              <a:solidFill>
                <a:srgbClr val="0000CC"/>
              </a:solidFill>
              <a:ln>
                <a:solidFill>
                  <a:srgbClr val="0000CC"/>
                </a:solidFill>
              </a:ln>
              <a:scene3d>
                <a:camera prst="orthographicFront"/>
                <a:lightRig rig="morning"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Cube 12"/>
              <p:cNvSpPr/>
              <p:nvPr/>
            </p:nvSpPr>
            <p:spPr>
              <a:xfrm rot="173669">
                <a:off x="5136928" y="5275671"/>
                <a:ext cx="923720" cy="457389"/>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Cube 13"/>
              <p:cNvSpPr/>
              <p:nvPr/>
            </p:nvSpPr>
            <p:spPr>
              <a:xfrm rot="172271">
                <a:off x="4724465" y="4648200"/>
                <a:ext cx="832336" cy="703320"/>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Cube 14"/>
              <p:cNvSpPr/>
              <p:nvPr/>
            </p:nvSpPr>
            <p:spPr>
              <a:xfrm rot="172271">
                <a:off x="4391037" y="5213614"/>
                <a:ext cx="879263" cy="457387"/>
              </a:xfrm>
              <a:prstGeom prst="cube">
                <a:avLst>
                  <a:gd name="adj" fmla="val 86923"/>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ube 15"/>
              <p:cNvSpPr/>
              <p:nvPr/>
            </p:nvSpPr>
            <p:spPr>
              <a:xfrm rot="172271">
                <a:off x="5885289" y="4696466"/>
                <a:ext cx="844685" cy="664248"/>
              </a:xfrm>
              <a:prstGeom prst="cube">
                <a:avLst>
                  <a:gd name="adj" fmla="val 9588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449" name="TextBox 120"/>
            <p:cNvSpPr txBox="1">
              <a:spLocks noChangeArrowheads="1"/>
            </p:cNvSpPr>
            <p:nvPr/>
          </p:nvSpPr>
          <p:spPr bwMode="auto">
            <a:xfrm>
              <a:off x="321066" y="2078019"/>
              <a:ext cx="1752624" cy="523220"/>
            </a:xfrm>
            <a:prstGeom prst="rect">
              <a:avLst/>
            </a:prstGeom>
            <a:noFill/>
            <a:ln w="9525">
              <a:noFill/>
              <a:miter lim="800000"/>
              <a:headEnd/>
              <a:tailEnd/>
            </a:ln>
          </p:spPr>
          <p:txBody>
            <a:bodyPr>
              <a:spAutoFit/>
            </a:bodyPr>
            <a:lstStyle/>
            <a:p>
              <a:r>
                <a:rPr lang="en-US" sz="1400" b="1">
                  <a:latin typeface="Rockwell Condensed" pitchFamily="18" charset="0"/>
                </a:rPr>
                <a:t>3 µm apart Au fingertips on Si/SiO2</a:t>
              </a:r>
            </a:p>
          </p:txBody>
        </p:sp>
      </p:grpSp>
      <p:grpSp>
        <p:nvGrpSpPr>
          <p:cNvPr id="4" name="Group 143"/>
          <p:cNvGrpSpPr>
            <a:grpSpLocks/>
          </p:cNvGrpSpPr>
          <p:nvPr/>
        </p:nvGrpSpPr>
        <p:grpSpPr bwMode="auto">
          <a:xfrm>
            <a:off x="2308225" y="1055688"/>
            <a:ext cx="1752600" cy="1684337"/>
            <a:chOff x="2308194" y="1055655"/>
            <a:chExt cx="1752624" cy="1685063"/>
          </a:xfrm>
        </p:grpSpPr>
        <p:pic>
          <p:nvPicPr>
            <p:cNvPr id="16446" name="Picture 1" descr="C:\Users\Mubeen\Documents\SWNT ac alignment-4.bmp"/>
            <p:cNvPicPr>
              <a:picLocks noChangeAspect="1" noChangeArrowheads="1"/>
            </p:cNvPicPr>
            <p:nvPr/>
          </p:nvPicPr>
          <p:blipFill>
            <a:blip r:embed="rId2" cstate="print"/>
            <a:srcRect/>
            <a:stretch>
              <a:fillRect/>
            </a:stretch>
          </p:blipFill>
          <p:spPr bwMode="auto">
            <a:xfrm>
              <a:off x="2600298" y="1055655"/>
              <a:ext cx="1339743" cy="1204929"/>
            </a:xfrm>
            <a:prstGeom prst="rect">
              <a:avLst/>
            </a:prstGeom>
            <a:noFill/>
            <a:ln w="9525">
              <a:noFill/>
              <a:miter lim="800000"/>
              <a:headEnd/>
              <a:tailEnd/>
            </a:ln>
          </p:spPr>
        </p:pic>
        <p:sp>
          <p:nvSpPr>
            <p:cNvPr id="16447" name="TextBox 121"/>
            <p:cNvSpPr txBox="1">
              <a:spLocks noChangeArrowheads="1"/>
            </p:cNvSpPr>
            <p:nvPr/>
          </p:nvSpPr>
          <p:spPr bwMode="auto">
            <a:xfrm>
              <a:off x="2308194" y="2217498"/>
              <a:ext cx="1752624" cy="523220"/>
            </a:xfrm>
            <a:prstGeom prst="rect">
              <a:avLst/>
            </a:prstGeom>
            <a:noFill/>
            <a:ln w="9525">
              <a:noFill/>
              <a:miter lim="800000"/>
              <a:headEnd/>
              <a:tailEnd/>
            </a:ln>
          </p:spPr>
          <p:txBody>
            <a:bodyPr>
              <a:spAutoFit/>
            </a:bodyPr>
            <a:lstStyle/>
            <a:p>
              <a:r>
                <a:rPr lang="en-US" sz="1400" b="1">
                  <a:latin typeface="Rockwell Condensed" pitchFamily="18" charset="0"/>
                </a:rPr>
                <a:t>AC dielectrophorectic alignment</a:t>
              </a:r>
            </a:p>
          </p:txBody>
        </p:sp>
      </p:grpSp>
      <p:grpSp>
        <p:nvGrpSpPr>
          <p:cNvPr id="5" name="Group 142"/>
          <p:cNvGrpSpPr>
            <a:grpSpLocks/>
          </p:cNvGrpSpPr>
          <p:nvPr/>
        </p:nvGrpSpPr>
        <p:grpSpPr bwMode="auto">
          <a:xfrm>
            <a:off x="4783138" y="982663"/>
            <a:ext cx="4491037" cy="1608137"/>
            <a:chOff x="4782681" y="982629"/>
            <a:chExt cx="4491945" cy="1608187"/>
          </a:xfrm>
        </p:grpSpPr>
        <p:pic>
          <p:nvPicPr>
            <p:cNvPr id="17" name="Picture 2" descr="C:\Documents and Settings\KunalPac\Desktop\SEM problem\fig 2a.JPG"/>
            <p:cNvPicPr>
              <a:picLocks noChangeAspect="1" noChangeArrowheads="1"/>
            </p:cNvPicPr>
            <p:nvPr/>
          </p:nvPicPr>
          <p:blipFill>
            <a:blip r:embed="rId3" cstate="print"/>
            <a:srcRect/>
            <a:stretch>
              <a:fillRect/>
            </a:stretch>
          </p:blipFill>
          <p:spPr bwMode="auto">
            <a:xfrm>
              <a:off x="4864104" y="1055655"/>
              <a:ext cx="1373633" cy="1204929"/>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sp>
          <p:nvSpPr>
            <p:cNvPr id="16440" name="TextBox 122"/>
            <p:cNvSpPr txBox="1">
              <a:spLocks noChangeArrowheads="1"/>
            </p:cNvSpPr>
            <p:nvPr/>
          </p:nvSpPr>
          <p:spPr bwMode="auto">
            <a:xfrm>
              <a:off x="4782681" y="2261040"/>
              <a:ext cx="1460520" cy="307777"/>
            </a:xfrm>
            <a:prstGeom prst="rect">
              <a:avLst/>
            </a:prstGeom>
            <a:noFill/>
            <a:ln w="9525">
              <a:noFill/>
              <a:miter lim="800000"/>
              <a:headEnd/>
              <a:tailEnd/>
            </a:ln>
          </p:spPr>
          <p:txBody>
            <a:bodyPr>
              <a:spAutoFit/>
            </a:bodyPr>
            <a:lstStyle/>
            <a:p>
              <a:pPr algn="ctr"/>
              <a:r>
                <a:rPr lang="en-US" sz="1400" b="1">
                  <a:latin typeface="Rockwell Condensed" pitchFamily="18" charset="0"/>
                </a:rPr>
                <a:t>Aligned SWNTs</a:t>
              </a:r>
            </a:p>
          </p:txBody>
        </p:sp>
        <p:grpSp>
          <p:nvGrpSpPr>
            <p:cNvPr id="6" name="Group 141"/>
            <p:cNvGrpSpPr>
              <a:grpSpLocks/>
            </p:cNvGrpSpPr>
            <p:nvPr/>
          </p:nvGrpSpPr>
          <p:grpSpPr bwMode="auto">
            <a:xfrm>
              <a:off x="6564789" y="982629"/>
              <a:ext cx="2709837" cy="1608187"/>
              <a:chOff x="6564789" y="982629"/>
              <a:chExt cx="2709837" cy="1608187"/>
            </a:xfrm>
          </p:grpSpPr>
          <p:grpSp>
            <p:nvGrpSpPr>
              <p:cNvPr id="7" name="Group 12"/>
              <p:cNvGrpSpPr>
                <a:grpSpLocks/>
              </p:cNvGrpSpPr>
              <p:nvPr/>
            </p:nvGrpSpPr>
            <p:grpSpPr bwMode="auto">
              <a:xfrm>
                <a:off x="7018371" y="982629"/>
                <a:ext cx="1825650" cy="1358885"/>
                <a:chOff x="1424" y="1038"/>
                <a:chExt cx="2966" cy="2046"/>
              </a:xfrm>
            </p:grpSpPr>
            <p:pic>
              <p:nvPicPr>
                <p:cNvPr id="16444" name="Picture 39" descr="Electrochemical functionalization"/>
                <p:cNvPicPr>
                  <a:picLocks noChangeAspect="1" noChangeArrowheads="1"/>
                </p:cNvPicPr>
                <p:nvPr/>
              </p:nvPicPr>
              <p:blipFill>
                <a:blip r:embed="rId4" cstate="print"/>
                <a:srcRect/>
                <a:stretch>
                  <a:fillRect/>
                </a:stretch>
              </p:blipFill>
              <p:spPr bwMode="auto">
                <a:xfrm>
                  <a:off x="1424" y="1038"/>
                  <a:ext cx="2966" cy="2046"/>
                </a:xfrm>
                <a:prstGeom prst="rect">
                  <a:avLst/>
                </a:prstGeom>
                <a:noFill/>
                <a:ln w="9525">
                  <a:noFill/>
                  <a:miter lim="800000"/>
                  <a:headEnd/>
                  <a:tailEnd/>
                </a:ln>
              </p:spPr>
            </p:pic>
            <p:sp>
              <p:nvSpPr>
                <p:cNvPr id="16445" name="Text Box 40"/>
                <p:cNvSpPr txBox="1">
                  <a:spLocks noChangeArrowheads="1"/>
                </p:cNvSpPr>
                <p:nvPr/>
              </p:nvSpPr>
              <p:spPr bwMode="auto">
                <a:xfrm>
                  <a:off x="2023" y="1867"/>
                  <a:ext cx="2137" cy="191"/>
                </a:xfrm>
                <a:prstGeom prst="rect">
                  <a:avLst/>
                </a:prstGeom>
                <a:noFill/>
                <a:ln w="9525">
                  <a:noFill/>
                  <a:miter lim="800000"/>
                  <a:headEnd/>
                  <a:tailEnd/>
                </a:ln>
              </p:spPr>
              <p:txBody>
                <a:bodyPr>
                  <a:spAutoFit/>
                </a:bodyPr>
                <a:lstStyle/>
                <a:p>
                  <a:endParaRPr lang="th-TH" sz="2000" b="1">
                    <a:solidFill>
                      <a:schemeClr val="bg1"/>
                    </a:solidFill>
                  </a:endParaRPr>
                </a:p>
              </p:txBody>
            </p:sp>
          </p:grpSp>
          <p:sp>
            <p:nvSpPr>
              <p:cNvPr id="16443" name="TextBox 125"/>
              <p:cNvSpPr txBox="1">
                <a:spLocks noChangeArrowheads="1"/>
              </p:cNvSpPr>
              <p:nvPr/>
            </p:nvSpPr>
            <p:spPr bwMode="auto">
              <a:xfrm>
                <a:off x="6564789" y="2283039"/>
                <a:ext cx="2709837" cy="307777"/>
              </a:xfrm>
              <a:prstGeom prst="rect">
                <a:avLst/>
              </a:prstGeom>
              <a:noFill/>
              <a:ln w="9525">
                <a:noFill/>
                <a:miter lim="800000"/>
                <a:headEnd/>
                <a:tailEnd/>
              </a:ln>
            </p:spPr>
            <p:txBody>
              <a:bodyPr>
                <a:spAutoFit/>
              </a:bodyPr>
              <a:lstStyle/>
              <a:p>
                <a:r>
                  <a:rPr lang="en-US" sz="1400" b="1">
                    <a:latin typeface="Rockwell Condensed" pitchFamily="18" charset="0"/>
                  </a:rPr>
                  <a:t>Electrochemical functionalization</a:t>
                </a:r>
              </a:p>
            </p:txBody>
          </p:sp>
        </p:grpSp>
      </p:grpSp>
      <p:cxnSp>
        <p:nvCxnSpPr>
          <p:cNvPr id="136" name="Straight Arrow Connector 135"/>
          <p:cNvCxnSpPr/>
          <p:nvPr/>
        </p:nvCxnSpPr>
        <p:spPr>
          <a:xfrm rot="5400000">
            <a:off x="6726268" y="2735941"/>
            <a:ext cx="365920" cy="792"/>
          </a:xfrm>
          <a:prstGeom prst="straightConnector1">
            <a:avLst/>
          </a:prstGeom>
          <a:ln w="57150">
            <a:tailEnd type="arrow"/>
          </a:ln>
          <a:scene3d>
            <a:camera prst="orthographicFront"/>
            <a:lightRig rig="threePt" dir="t"/>
          </a:scene3d>
          <a:sp3d>
            <a:bevelT w="165100" prst="coolSlant"/>
          </a:sp3d>
        </p:spPr>
        <p:style>
          <a:lnRef idx="3">
            <a:schemeClr val="accent6"/>
          </a:lnRef>
          <a:fillRef idx="0">
            <a:schemeClr val="accent6"/>
          </a:fillRef>
          <a:effectRef idx="2">
            <a:schemeClr val="accent6"/>
          </a:effectRef>
          <a:fontRef idx="minor">
            <a:schemeClr val="tx1"/>
          </a:fontRef>
        </p:style>
      </p:cxnSp>
      <p:grpSp>
        <p:nvGrpSpPr>
          <p:cNvPr id="8" name="Group 161"/>
          <p:cNvGrpSpPr>
            <a:grpSpLocks/>
          </p:cNvGrpSpPr>
          <p:nvPr/>
        </p:nvGrpSpPr>
        <p:grpSpPr bwMode="auto">
          <a:xfrm>
            <a:off x="3171825" y="5051425"/>
            <a:ext cx="2884488" cy="1676400"/>
            <a:chOff x="3172005" y="5051454"/>
            <a:chExt cx="2884527" cy="1675920"/>
          </a:xfrm>
        </p:grpSpPr>
        <p:pic>
          <p:nvPicPr>
            <p:cNvPr id="16437" name="Picture 4"/>
            <p:cNvPicPr>
              <a:picLocks noChangeAspect="1" noChangeArrowheads="1"/>
            </p:cNvPicPr>
            <p:nvPr/>
          </p:nvPicPr>
          <p:blipFill>
            <a:blip r:embed="rId5" cstate="print"/>
            <a:srcRect/>
            <a:stretch>
              <a:fillRect/>
            </a:stretch>
          </p:blipFill>
          <p:spPr bwMode="auto">
            <a:xfrm>
              <a:off x="3432612" y="5051454"/>
              <a:ext cx="1751011" cy="1211535"/>
            </a:xfrm>
            <a:prstGeom prst="rect">
              <a:avLst/>
            </a:prstGeom>
            <a:noFill/>
            <a:ln w="9525">
              <a:noFill/>
              <a:miter lim="800000"/>
              <a:headEnd/>
              <a:tailEnd/>
            </a:ln>
          </p:spPr>
        </p:pic>
        <p:sp>
          <p:nvSpPr>
            <p:cNvPr id="16438" name="TextBox 147"/>
            <p:cNvSpPr txBox="1">
              <a:spLocks noChangeArrowheads="1"/>
            </p:cNvSpPr>
            <p:nvPr/>
          </p:nvSpPr>
          <p:spPr bwMode="auto">
            <a:xfrm>
              <a:off x="3172005" y="6204154"/>
              <a:ext cx="2884527" cy="523220"/>
            </a:xfrm>
            <a:prstGeom prst="rect">
              <a:avLst/>
            </a:prstGeom>
            <a:noFill/>
            <a:ln w="9525">
              <a:noFill/>
              <a:miter lim="800000"/>
              <a:headEnd/>
              <a:tailEnd/>
            </a:ln>
          </p:spPr>
          <p:txBody>
            <a:bodyPr>
              <a:spAutoFit/>
            </a:bodyPr>
            <a:lstStyle/>
            <a:p>
              <a:r>
                <a:rPr lang="en-US" sz="1400" b="1">
                  <a:latin typeface="Rockwell Condensed" pitchFamily="18" charset="0"/>
                </a:rPr>
                <a:t>Validation of sensors under individual and complex atmosphere</a:t>
              </a:r>
            </a:p>
          </p:txBody>
        </p:sp>
      </p:grpSp>
      <p:grpSp>
        <p:nvGrpSpPr>
          <p:cNvPr id="9" name="Group 160"/>
          <p:cNvGrpSpPr>
            <a:grpSpLocks/>
          </p:cNvGrpSpPr>
          <p:nvPr/>
        </p:nvGrpSpPr>
        <p:grpSpPr bwMode="auto">
          <a:xfrm>
            <a:off x="3087688" y="2968625"/>
            <a:ext cx="2482850" cy="1571625"/>
            <a:chOff x="3088113" y="2969301"/>
            <a:chExt cx="2482884" cy="1571218"/>
          </a:xfrm>
        </p:grpSpPr>
        <p:grpSp>
          <p:nvGrpSpPr>
            <p:cNvPr id="10" name="Group 87"/>
            <p:cNvGrpSpPr>
              <a:grpSpLocks/>
            </p:cNvGrpSpPr>
            <p:nvPr/>
          </p:nvGrpSpPr>
          <p:grpSpPr bwMode="auto">
            <a:xfrm>
              <a:off x="3659175" y="2969301"/>
              <a:ext cx="1310392" cy="1269984"/>
              <a:chOff x="2892402" y="3355974"/>
              <a:chExt cx="1310392" cy="1269984"/>
            </a:xfrm>
          </p:grpSpPr>
          <p:pic>
            <p:nvPicPr>
              <p:cNvPr id="16420" name="Picture 2"/>
              <p:cNvPicPr>
                <a:picLocks noChangeAspect="1" noChangeArrowheads="1"/>
              </p:cNvPicPr>
              <p:nvPr/>
            </p:nvPicPr>
            <p:blipFill>
              <a:blip r:embed="rId6" cstate="print"/>
              <a:srcRect/>
              <a:stretch>
                <a:fillRect/>
              </a:stretch>
            </p:blipFill>
            <p:spPr bwMode="auto">
              <a:xfrm>
                <a:off x="2892402" y="3355974"/>
                <a:ext cx="1310392" cy="1269984"/>
              </a:xfrm>
              <a:prstGeom prst="rect">
                <a:avLst/>
              </a:prstGeom>
              <a:solidFill>
                <a:srgbClr val="FF0066"/>
              </a:solidFill>
              <a:ln w="9525">
                <a:noFill/>
                <a:miter lim="800000"/>
                <a:headEnd/>
                <a:tailEnd/>
              </a:ln>
            </p:spPr>
          </p:pic>
          <p:sp>
            <p:nvSpPr>
              <p:cNvPr id="37" name="Oval 36"/>
              <p:cNvSpPr/>
              <p:nvPr/>
            </p:nvSpPr>
            <p:spPr>
              <a:xfrm>
                <a:off x="3505631" y="3751160"/>
                <a:ext cx="92076" cy="9046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3327829" y="3927326"/>
                <a:ext cx="90488" cy="92051"/>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p:cNvSpPr/>
              <p:nvPr/>
            </p:nvSpPr>
            <p:spPr>
              <a:xfrm>
                <a:off x="3643745" y="3925739"/>
                <a:ext cx="92076" cy="90464"/>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p:cNvSpPr/>
              <p:nvPr/>
            </p:nvSpPr>
            <p:spPr>
              <a:xfrm>
                <a:off x="3494518" y="4066990"/>
                <a:ext cx="92076" cy="92051"/>
              </a:xfrm>
              <a:prstGeom prst="ellipse">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p:cNvSpPr/>
              <p:nvPr/>
            </p:nvSpPr>
            <p:spPr>
              <a:xfrm>
                <a:off x="3348466" y="3590863"/>
                <a:ext cx="92076" cy="920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p:cNvSpPr/>
              <p:nvPr/>
            </p:nvSpPr>
            <p:spPr>
              <a:xfrm>
                <a:off x="3677084" y="3586102"/>
                <a:ext cx="92076" cy="920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a:off x="3111926" y="3532141"/>
                <a:ext cx="90488" cy="90464"/>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3908862" y="3536902"/>
                <a:ext cx="92076" cy="92051"/>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a:off x="3161139" y="3762269"/>
                <a:ext cx="92076" cy="90465"/>
              </a:xfrm>
              <a:prstGeom prst="ellipse">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p:cNvSpPr/>
              <p:nvPr/>
            </p:nvSpPr>
            <p:spPr>
              <a:xfrm>
                <a:off x="3150027" y="4086035"/>
                <a:ext cx="92076" cy="90465"/>
              </a:xfrm>
              <a:prstGeom prst="ellipse">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p:cNvSpPr/>
              <p:nvPr/>
            </p:nvSpPr>
            <p:spPr>
              <a:xfrm>
                <a:off x="3858061" y="3760682"/>
                <a:ext cx="90488" cy="92051"/>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p:cNvSpPr/>
              <p:nvPr/>
            </p:nvSpPr>
            <p:spPr>
              <a:xfrm>
                <a:off x="3094463" y="4317750"/>
                <a:ext cx="90489" cy="92051"/>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a:off x="3329416" y="4276486"/>
                <a:ext cx="92076" cy="920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a:off x="3658034" y="4268551"/>
                <a:ext cx="92076" cy="920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a:off x="3896162" y="4322512"/>
                <a:ext cx="92076" cy="92051"/>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a:off x="3856473" y="4086035"/>
                <a:ext cx="90489" cy="92051"/>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419" name="TextBox 148"/>
            <p:cNvSpPr txBox="1">
              <a:spLocks noChangeArrowheads="1"/>
            </p:cNvSpPr>
            <p:nvPr/>
          </p:nvSpPr>
          <p:spPr bwMode="auto">
            <a:xfrm>
              <a:off x="3088113" y="4232742"/>
              <a:ext cx="2482884" cy="307777"/>
            </a:xfrm>
            <a:prstGeom prst="rect">
              <a:avLst/>
            </a:prstGeom>
            <a:noFill/>
            <a:ln w="9525">
              <a:noFill/>
              <a:miter lim="800000"/>
              <a:headEnd/>
              <a:tailEnd/>
            </a:ln>
          </p:spPr>
          <p:txBody>
            <a:bodyPr>
              <a:spAutoFit/>
            </a:bodyPr>
            <a:lstStyle/>
            <a:p>
              <a:r>
                <a:rPr lang="en-US" sz="1400" b="1">
                  <a:latin typeface="Rockwell Condensed" pitchFamily="18" charset="0"/>
                </a:rPr>
                <a:t>Multianalyte sensor platform</a:t>
              </a:r>
            </a:p>
          </p:txBody>
        </p:sp>
      </p:grpSp>
      <p:grpSp>
        <p:nvGrpSpPr>
          <p:cNvPr id="11" name="Group 159"/>
          <p:cNvGrpSpPr>
            <a:grpSpLocks/>
          </p:cNvGrpSpPr>
          <p:nvPr/>
        </p:nvGrpSpPr>
        <p:grpSpPr bwMode="auto">
          <a:xfrm>
            <a:off x="1147763" y="2881313"/>
            <a:ext cx="1716087" cy="1695450"/>
            <a:chOff x="1147719" y="2881305"/>
            <a:chExt cx="1716111" cy="1695727"/>
          </a:xfrm>
        </p:grpSpPr>
        <p:pic>
          <p:nvPicPr>
            <p:cNvPr id="16416" name="Picture 6"/>
            <p:cNvPicPr>
              <a:picLocks noChangeAspect="1" noChangeArrowheads="1"/>
            </p:cNvPicPr>
            <p:nvPr/>
          </p:nvPicPr>
          <p:blipFill>
            <a:blip r:embed="rId7" cstate="print"/>
            <a:srcRect/>
            <a:stretch>
              <a:fillRect/>
            </a:stretch>
          </p:blipFill>
          <p:spPr bwMode="auto">
            <a:xfrm>
              <a:off x="1249317" y="2881305"/>
              <a:ext cx="1241442" cy="1405093"/>
            </a:xfrm>
            <a:prstGeom prst="rect">
              <a:avLst/>
            </a:prstGeom>
            <a:noFill/>
            <a:ln w="9525">
              <a:solidFill>
                <a:srgbClr val="002060"/>
              </a:solidFill>
              <a:miter lim="800000"/>
              <a:headEnd/>
              <a:tailEnd/>
            </a:ln>
          </p:spPr>
        </p:pic>
        <p:sp>
          <p:nvSpPr>
            <p:cNvPr id="16417" name="TextBox 152"/>
            <p:cNvSpPr txBox="1">
              <a:spLocks noChangeArrowheads="1"/>
            </p:cNvSpPr>
            <p:nvPr/>
          </p:nvSpPr>
          <p:spPr bwMode="auto">
            <a:xfrm>
              <a:off x="1147719" y="4269255"/>
              <a:ext cx="1716111" cy="307777"/>
            </a:xfrm>
            <a:prstGeom prst="rect">
              <a:avLst/>
            </a:prstGeom>
            <a:noFill/>
            <a:ln w="9525">
              <a:noFill/>
              <a:miter lim="800000"/>
              <a:headEnd/>
              <a:tailEnd/>
            </a:ln>
          </p:spPr>
          <p:txBody>
            <a:bodyPr>
              <a:spAutoFit/>
            </a:bodyPr>
            <a:lstStyle/>
            <a:p>
              <a:r>
                <a:rPr lang="en-US" sz="1400" b="1">
                  <a:latin typeface="Rockwell Condensed" pitchFamily="18" charset="0"/>
                </a:rPr>
                <a:t>Design of hardware</a:t>
              </a:r>
            </a:p>
          </p:txBody>
        </p:sp>
      </p:grpSp>
      <p:cxnSp>
        <p:nvCxnSpPr>
          <p:cNvPr id="156" name="Elbow Connector 155"/>
          <p:cNvCxnSpPr/>
          <p:nvPr/>
        </p:nvCxnSpPr>
        <p:spPr>
          <a:xfrm rot="5400000">
            <a:off x="405548" y="3980666"/>
            <a:ext cx="1095390" cy="357189"/>
          </a:xfrm>
          <a:prstGeom prst="bentConnector3">
            <a:avLst>
              <a:gd name="adj1" fmla="val -3001"/>
            </a:avLst>
          </a:prstGeom>
          <a:ln w="57150">
            <a:tailEnd type="arrow"/>
          </a:ln>
          <a:scene3d>
            <a:camera prst="orthographicFront"/>
            <a:lightRig rig="threePt" dir="t"/>
          </a:scene3d>
          <a:sp3d>
            <a:bevelT w="165100" prst="coolSlant"/>
          </a:sp3d>
        </p:spPr>
        <p:style>
          <a:lnRef idx="3">
            <a:schemeClr val="accent6"/>
          </a:lnRef>
          <a:fillRef idx="0">
            <a:schemeClr val="accent6"/>
          </a:fillRef>
          <a:effectRef idx="2">
            <a:schemeClr val="accent6"/>
          </a:effectRef>
          <a:fontRef idx="minor">
            <a:schemeClr val="tx1"/>
          </a:fontRef>
        </p:style>
      </p:cxnSp>
      <p:grpSp>
        <p:nvGrpSpPr>
          <p:cNvPr id="19" name="Group 158"/>
          <p:cNvGrpSpPr>
            <a:grpSpLocks/>
          </p:cNvGrpSpPr>
          <p:nvPr/>
        </p:nvGrpSpPr>
        <p:grpSpPr bwMode="auto">
          <a:xfrm>
            <a:off x="592138" y="4926013"/>
            <a:ext cx="1831975" cy="1787525"/>
            <a:chOff x="592083" y="4926033"/>
            <a:chExt cx="1831767" cy="1786827"/>
          </a:xfrm>
        </p:grpSpPr>
        <p:pic>
          <p:nvPicPr>
            <p:cNvPr id="87045" name="Picture 5"/>
            <p:cNvPicPr>
              <a:picLocks noChangeAspect="1" noChangeArrowheads="1"/>
            </p:cNvPicPr>
            <p:nvPr/>
          </p:nvPicPr>
          <p:blipFill>
            <a:blip r:embed="rId8" cstate="print"/>
            <a:srcRect/>
            <a:stretch>
              <a:fillRect/>
            </a:stretch>
          </p:blipFill>
          <p:spPr bwMode="auto">
            <a:xfrm>
              <a:off x="592083" y="4926033"/>
              <a:ext cx="1641289" cy="1409150"/>
            </a:xfrm>
            <a:prstGeom prst="rect">
              <a:avLst/>
            </a:prstGeom>
            <a:ln w="38100" cap="sq">
              <a:solidFill>
                <a:srgbClr val="002060"/>
              </a:solidFill>
              <a:prstDash val="sysDash"/>
              <a:miter lim="800000"/>
            </a:ln>
            <a:effectLst>
              <a:outerShdw blurRad="50800" dist="38100" dir="2700000" algn="tl" rotWithShape="0">
                <a:srgbClr val="000000">
                  <a:alpha val="43000"/>
                </a:srgbClr>
              </a:outerShdw>
            </a:effectLst>
          </p:spPr>
        </p:pic>
        <p:sp>
          <p:nvSpPr>
            <p:cNvPr id="16415" name="TextBox 157"/>
            <p:cNvSpPr txBox="1">
              <a:spLocks noChangeArrowheads="1"/>
            </p:cNvSpPr>
            <p:nvPr/>
          </p:nvSpPr>
          <p:spPr bwMode="auto">
            <a:xfrm>
              <a:off x="707739" y="6405083"/>
              <a:ext cx="1716111" cy="307777"/>
            </a:xfrm>
            <a:prstGeom prst="rect">
              <a:avLst/>
            </a:prstGeom>
            <a:noFill/>
            <a:ln w="9525">
              <a:noFill/>
              <a:miter lim="800000"/>
              <a:headEnd/>
              <a:tailEnd/>
            </a:ln>
          </p:spPr>
          <p:txBody>
            <a:bodyPr>
              <a:spAutoFit/>
            </a:bodyPr>
            <a:lstStyle/>
            <a:p>
              <a:r>
                <a:rPr lang="en-US" sz="1400" b="1">
                  <a:latin typeface="Rockwell Condensed" pitchFamily="18" charset="0"/>
                </a:rPr>
                <a:t>Sensing Gadget</a:t>
              </a:r>
            </a:p>
          </p:txBody>
        </p:sp>
      </p:grpSp>
      <p:grpSp>
        <p:nvGrpSpPr>
          <p:cNvPr id="21" name="Group 74"/>
          <p:cNvGrpSpPr>
            <a:grpSpLocks/>
          </p:cNvGrpSpPr>
          <p:nvPr/>
        </p:nvGrpSpPr>
        <p:grpSpPr bwMode="auto">
          <a:xfrm>
            <a:off x="5991225" y="5003800"/>
            <a:ext cx="2857500" cy="1751013"/>
            <a:chOff x="2976" y="1152"/>
            <a:chExt cx="1800" cy="1103"/>
          </a:xfrm>
        </p:grpSpPr>
        <p:pic>
          <p:nvPicPr>
            <p:cNvPr id="16411" name="Picture 75"/>
            <p:cNvPicPr>
              <a:picLocks noChangeAspect="1" noChangeArrowheads="1"/>
            </p:cNvPicPr>
            <p:nvPr/>
          </p:nvPicPr>
          <p:blipFill>
            <a:blip r:embed="rId9" cstate="print"/>
            <a:srcRect/>
            <a:stretch>
              <a:fillRect/>
            </a:stretch>
          </p:blipFill>
          <p:spPr bwMode="auto">
            <a:xfrm>
              <a:off x="3936" y="1344"/>
              <a:ext cx="840" cy="666"/>
            </a:xfrm>
            <a:prstGeom prst="rect">
              <a:avLst/>
            </a:prstGeom>
            <a:noFill/>
            <a:ln w="9525">
              <a:solidFill>
                <a:schemeClr val="tx1"/>
              </a:solidFill>
              <a:miter lim="800000"/>
              <a:headEnd/>
              <a:tailEnd/>
            </a:ln>
          </p:spPr>
        </p:pic>
        <p:pic>
          <p:nvPicPr>
            <p:cNvPr id="16412" name="Picture 2"/>
            <p:cNvPicPr>
              <a:picLocks noChangeAspect="1" noChangeArrowheads="1"/>
            </p:cNvPicPr>
            <p:nvPr/>
          </p:nvPicPr>
          <p:blipFill>
            <a:blip r:embed="rId10" cstate="print"/>
            <a:srcRect/>
            <a:stretch>
              <a:fillRect/>
            </a:stretch>
          </p:blipFill>
          <p:spPr bwMode="auto">
            <a:xfrm>
              <a:off x="2976" y="1152"/>
              <a:ext cx="1004" cy="707"/>
            </a:xfrm>
            <a:prstGeom prst="rect">
              <a:avLst/>
            </a:prstGeom>
            <a:noFill/>
            <a:ln w="9525">
              <a:solidFill>
                <a:schemeClr val="tx1"/>
              </a:solidFill>
              <a:miter lim="800000"/>
              <a:headEnd/>
              <a:tailEnd/>
            </a:ln>
          </p:spPr>
        </p:pic>
        <p:sp>
          <p:nvSpPr>
            <p:cNvPr id="16413" name="TextBox 145"/>
            <p:cNvSpPr txBox="1">
              <a:spLocks noChangeArrowheads="1"/>
            </p:cNvSpPr>
            <p:nvPr/>
          </p:nvSpPr>
          <p:spPr bwMode="auto">
            <a:xfrm>
              <a:off x="3287" y="1929"/>
              <a:ext cx="1104" cy="326"/>
            </a:xfrm>
            <a:prstGeom prst="rect">
              <a:avLst/>
            </a:prstGeom>
            <a:noFill/>
            <a:ln w="9525">
              <a:noFill/>
              <a:miter lim="800000"/>
              <a:headEnd/>
              <a:tailEnd/>
            </a:ln>
          </p:spPr>
          <p:txBody>
            <a:bodyPr>
              <a:spAutoFit/>
            </a:bodyPr>
            <a:lstStyle/>
            <a:p>
              <a:r>
                <a:rPr lang="en-US" sz="1400" b="1">
                  <a:latin typeface="Rockwell Condensed" pitchFamily="18" charset="0"/>
                </a:rPr>
                <a:t>CHEMFET &amp; CHEMIRESISTOR</a:t>
              </a:r>
            </a:p>
          </p:txBody>
        </p:sp>
      </p:grpSp>
      <p:grpSp>
        <p:nvGrpSpPr>
          <p:cNvPr id="22" name="Group 79"/>
          <p:cNvGrpSpPr>
            <a:grpSpLocks/>
          </p:cNvGrpSpPr>
          <p:nvPr/>
        </p:nvGrpSpPr>
        <p:grpSpPr bwMode="auto">
          <a:xfrm>
            <a:off x="5835650" y="2924175"/>
            <a:ext cx="3176588" cy="1687513"/>
            <a:chOff x="3676" y="1842"/>
            <a:chExt cx="2001" cy="1063"/>
          </a:xfrm>
        </p:grpSpPr>
        <p:pic>
          <p:nvPicPr>
            <p:cNvPr id="18" name="Picture 1" descr="C:\Documents and Settings\KunalPac\Desktop\SEM problem\fig 2b.JPG"/>
            <p:cNvPicPr>
              <a:picLocks noChangeAspect="1" noChangeArrowheads="1"/>
            </p:cNvPicPr>
            <p:nvPr/>
          </p:nvPicPr>
          <p:blipFill>
            <a:blip r:embed="rId11" cstate="print"/>
            <a:srcRect/>
            <a:stretch>
              <a:fillRect/>
            </a:stretch>
          </p:blipFill>
          <p:spPr bwMode="auto">
            <a:xfrm>
              <a:off x="4803" y="1862"/>
              <a:ext cx="861" cy="725"/>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pic>
        <p:sp>
          <p:nvSpPr>
            <p:cNvPr id="16408" name="TextBox 137"/>
            <p:cNvSpPr txBox="1">
              <a:spLocks noChangeArrowheads="1"/>
            </p:cNvSpPr>
            <p:nvPr/>
          </p:nvSpPr>
          <p:spPr bwMode="auto">
            <a:xfrm>
              <a:off x="4757" y="2579"/>
              <a:ext cx="920" cy="326"/>
            </a:xfrm>
            <a:prstGeom prst="rect">
              <a:avLst/>
            </a:prstGeom>
            <a:noFill/>
            <a:ln w="9525">
              <a:noFill/>
              <a:miter lim="800000"/>
              <a:headEnd/>
              <a:tailEnd/>
            </a:ln>
          </p:spPr>
          <p:txBody>
            <a:bodyPr>
              <a:spAutoFit/>
            </a:bodyPr>
            <a:lstStyle/>
            <a:p>
              <a:pPr algn="ctr"/>
              <a:r>
                <a:rPr lang="en-US" sz="1400" b="1">
                  <a:latin typeface="Rockwell Condensed" pitchFamily="18" charset="0"/>
                </a:rPr>
                <a:t>Con. Polymer func. SWNTs</a:t>
              </a:r>
            </a:p>
          </p:txBody>
        </p:sp>
        <p:sp>
          <p:nvSpPr>
            <p:cNvPr id="16409" name="TextBox 138"/>
            <p:cNvSpPr txBox="1">
              <a:spLocks noChangeArrowheads="1"/>
            </p:cNvSpPr>
            <p:nvPr/>
          </p:nvSpPr>
          <p:spPr bwMode="auto">
            <a:xfrm>
              <a:off x="3676" y="2579"/>
              <a:ext cx="1058" cy="326"/>
            </a:xfrm>
            <a:prstGeom prst="rect">
              <a:avLst/>
            </a:prstGeom>
            <a:noFill/>
            <a:ln w="9525">
              <a:noFill/>
              <a:miter lim="800000"/>
              <a:headEnd/>
              <a:tailEnd/>
            </a:ln>
          </p:spPr>
          <p:txBody>
            <a:bodyPr>
              <a:spAutoFit/>
            </a:bodyPr>
            <a:lstStyle/>
            <a:p>
              <a:pPr algn="ctr"/>
              <a:r>
                <a:rPr lang="en-US" sz="1400" b="1">
                  <a:latin typeface="Rockwell Condensed" pitchFamily="18" charset="0"/>
                </a:rPr>
                <a:t>Tailoring of Metal nanoparticles</a:t>
              </a:r>
            </a:p>
          </p:txBody>
        </p:sp>
        <p:pic>
          <p:nvPicPr>
            <p:cNvPr id="153601" name="Picture 1"/>
            <p:cNvPicPr>
              <a:picLocks noChangeAspect="1" noChangeArrowheads="1"/>
            </p:cNvPicPr>
            <p:nvPr/>
          </p:nvPicPr>
          <p:blipFill>
            <a:blip r:embed="rId12" cstate="print">
              <a:duotone>
                <a:schemeClr val="bg2">
                  <a:shade val="45000"/>
                  <a:satMod val="135000"/>
                </a:schemeClr>
                <a:prstClr val="white"/>
              </a:duotone>
            </a:blip>
            <a:srcRect/>
            <a:stretch>
              <a:fillRect/>
            </a:stretch>
          </p:blipFill>
          <p:spPr bwMode="auto">
            <a:xfrm>
              <a:off x="3747" y="1844"/>
              <a:ext cx="921" cy="726"/>
            </a:xfrm>
            <a:prstGeom prst="rect">
              <a:avLst/>
            </a:prstGeom>
            <a:noFill/>
            <a:ln w="9525">
              <a:noFill/>
              <a:miter lim="800000"/>
              <a:headEnd/>
              <a:tailEnd/>
            </a:ln>
            <a:effectLst/>
          </p:spPr>
        </p:pic>
      </p:grpSp>
      <p:sp>
        <p:nvSpPr>
          <p:cNvPr id="71" name="Date Placeholder 70"/>
          <p:cNvSpPr>
            <a:spLocks noGrp="1"/>
          </p:cNvSpPr>
          <p:nvPr>
            <p:ph type="dt" sz="half" idx="10"/>
          </p:nvPr>
        </p:nvSpPr>
        <p:spPr/>
        <p:txBody>
          <a:bodyPr/>
          <a:lstStyle/>
          <a:p>
            <a:pPr>
              <a:defRPr/>
            </a:pPr>
            <a:fld id="{A1F433C7-E3C7-4B05-A1D9-A22A28E51239}" type="datetime2">
              <a:rPr lang="en-US" altLang="en-US" smtClean="0"/>
              <a:pPr>
                <a:defRPr/>
              </a:pPr>
              <a:t>Tuesday, July 24, 2018</a:t>
            </a:fld>
            <a:endParaRPr lang="zh-CN" altLang="en-US" sz="180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90" y="16625"/>
            <a:ext cx="9144000" cy="975563"/>
            <a:chOff x="-14990" y="16625"/>
            <a:chExt cx="9144000" cy="975563"/>
          </a:xfrm>
        </p:grpSpPr>
        <p:cxnSp>
          <p:nvCxnSpPr>
            <p:cNvPr id="3" name="Straight Connector 2"/>
            <p:cNvCxnSpPr/>
            <p:nvPr/>
          </p:nvCxnSpPr>
          <p:spPr>
            <a:xfrm>
              <a:off x="-14990" y="990600"/>
              <a:ext cx="9144000" cy="1588"/>
            </a:xfrm>
            <a:prstGeom prst="line">
              <a:avLst/>
            </a:prstGeom>
            <a:ln w="9525" cap="rnd">
              <a:solidFill>
                <a:srgbClr val="66FF66"/>
              </a:solidFill>
            </a:ln>
          </p:spPr>
          <p:style>
            <a:lnRef idx="2">
              <a:schemeClr val="accent1"/>
            </a:lnRef>
            <a:fillRef idx="0">
              <a:schemeClr val="accent1"/>
            </a:fillRef>
            <a:effectRef idx="1">
              <a:schemeClr val="accent1"/>
            </a:effectRef>
            <a:fontRef idx="minor">
              <a:schemeClr val="tx1"/>
            </a:fontRef>
          </p:style>
        </p:cxnSp>
        <p:pic>
          <p:nvPicPr>
            <p:cNvPr id="4" name="Picture 3"/>
            <p:cNvPicPr/>
            <p:nvPr/>
          </p:nvPicPr>
          <p:blipFill>
            <a:blip r:embed="rId3" cstate="print"/>
            <a:srcRect/>
            <a:stretch>
              <a:fillRect/>
            </a:stretch>
          </p:blipFill>
          <p:spPr bwMode="auto">
            <a:xfrm>
              <a:off x="16625" y="16625"/>
              <a:ext cx="914400" cy="971200"/>
            </a:xfrm>
            <a:prstGeom prst="rect">
              <a:avLst/>
            </a:prstGeom>
            <a:ln>
              <a:noFill/>
            </a:ln>
            <a:effectLst>
              <a:softEdge rad="112500"/>
            </a:effectLst>
          </p:spPr>
        </p:pic>
      </p:grpSp>
      <p:sp>
        <p:nvSpPr>
          <p:cNvPr id="5" name="Rectangle 4"/>
          <p:cNvSpPr/>
          <p:nvPr/>
        </p:nvSpPr>
        <p:spPr>
          <a:xfrm>
            <a:off x="2286000" y="228600"/>
            <a:ext cx="5293437"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rgbClr val="FFFF00"/>
                </a:solidFill>
                <a:latin typeface="Century Schoolbook" pitchFamily="18" charset="0"/>
              </a:rPr>
              <a:t>Electrochemical Circuit</a:t>
            </a:r>
            <a:endParaRPr lang="en-US" b="1" dirty="0">
              <a:ln w="50800"/>
              <a:solidFill>
                <a:srgbClr val="FFFF00"/>
              </a:solidFill>
              <a:latin typeface="Century Schoolbook" pitchFamily="18" charset="0"/>
            </a:endParaRPr>
          </a:p>
        </p:txBody>
      </p:sp>
      <p:sp>
        <p:nvSpPr>
          <p:cNvPr id="58" name="Slide Number Placeholder 57"/>
          <p:cNvSpPr>
            <a:spLocks noGrp="1"/>
          </p:cNvSpPr>
          <p:nvPr>
            <p:ph type="sldNum" sz="quarter" idx="12"/>
          </p:nvPr>
        </p:nvSpPr>
        <p:spPr/>
        <p:txBody>
          <a:bodyPr/>
          <a:lstStyle/>
          <a:p>
            <a:fld id="{A51B95CD-CCEA-4356-89B1-ABA86CD62D36}" type="slidenum">
              <a:rPr lang="en-US" smtClean="0"/>
              <a:pPr/>
              <a:t>53</a:t>
            </a:fld>
            <a:endParaRPr lang="en-US"/>
          </a:p>
        </p:txBody>
      </p:sp>
      <p:sp>
        <p:nvSpPr>
          <p:cNvPr id="57" name="AutoShape 103"/>
          <p:cNvSpPr>
            <a:spLocks noChangeArrowheads="1"/>
          </p:cNvSpPr>
          <p:nvPr/>
        </p:nvSpPr>
        <p:spPr bwMode="auto">
          <a:xfrm rot="1248100">
            <a:off x="2678275" y="4225813"/>
            <a:ext cx="3919703" cy="2217045"/>
          </a:xfrm>
          <a:prstGeom prst="cube">
            <a:avLst>
              <a:gd name="adj" fmla="val 98181"/>
            </a:avLst>
          </a:prstGeom>
          <a:solidFill>
            <a:srgbClr val="76923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4" name="AutoShape 105"/>
          <p:cNvSpPr>
            <a:spLocks noChangeArrowheads="1"/>
          </p:cNvSpPr>
          <p:nvPr/>
        </p:nvSpPr>
        <p:spPr bwMode="auto">
          <a:xfrm rot="1200000">
            <a:off x="4802247" y="4491340"/>
            <a:ext cx="883838" cy="429197"/>
          </a:xfrm>
          <a:prstGeom prst="cube">
            <a:avLst>
              <a:gd name="adj" fmla="val 88657"/>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5" name="AutoShape 105"/>
          <p:cNvSpPr>
            <a:spLocks noChangeArrowheads="1"/>
          </p:cNvSpPr>
          <p:nvPr/>
        </p:nvSpPr>
        <p:spPr bwMode="auto">
          <a:xfrm rot="1200000">
            <a:off x="5548006" y="4796140"/>
            <a:ext cx="883838" cy="429197"/>
          </a:xfrm>
          <a:prstGeom prst="cube">
            <a:avLst>
              <a:gd name="adj" fmla="val 88657"/>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66" name="AutoShape 105"/>
          <p:cNvSpPr>
            <a:spLocks noChangeArrowheads="1"/>
          </p:cNvSpPr>
          <p:nvPr/>
        </p:nvSpPr>
        <p:spPr bwMode="auto">
          <a:xfrm rot="1292591">
            <a:off x="3798587" y="5263015"/>
            <a:ext cx="883838" cy="429197"/>
          </a:xfrm>
          <a:prstGeom prst="cube">
            <a:avLst>
              <a:gd name="adj" fmla="val 100000"/>
            </a:avLst>
          </a:prstGeom>
          <a:solidFill>
            <a:schemeClr val="tx2">
              <a:lumMod val="75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IN"/>
          </a:p>
        </p:txBody>
      </p:sp>
      <p:grpSp>
        <p:nvGrpSpPr>
          <p:cNvPr id="6" name="Group 76"/>
          <p:cNvGrpSpPr/>
          <p:nvPr/>
        </p:nvGrpSpPr>
        <p:grpSpPr>
          <a:xfrm>
            <a:off x="2848681" y="4698842"/>
            <a:ext cx="2825839" cy="1506551"/>
            <a:chOff x="2523043" y="2839867"/>
            <a:chExt cx="2825839" cy="1506551"/>
          </a:xfrm>
        </p:grpSpPr>
        <p:sp>
          <p:nvSpPr>
            <p:cNvPr id="109" name="AutoShape 104"/>
            <p:cNvSpPr>
              <a:spLocks noChangeArrowheads="1"/>
            </p:cNvSpPr>
            <p:nvPr/>
          </p:nvSpPr>
          <p:spPr bwMode="auto">
            <a:xfrm rot="1248100">
              <a:off x="2523043" y="2921920"/>
              <a:ext cx="2825839" cy="1424498"/>
            </a:xfrm>
            <a:prstGeom prst="cube">
              <a:avLst>
                <a:gd name="adj" fmla="val 93153"/>
              </a:avLst>
            </a:prstGeom>
            <a:solidFill>
              <a:srgbClr val="7030A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0" name="AutoShape 108"/>
            <p:cNvSpPr>
              <a:spLocks noChangeArrowheads="1"/>
            </p:cNvSpPr>
            <p:nvPr/>
          </p:nvSpPr>
          <p:spPr bwMode="auto">
            <a:xfrm rot="1241125">
              <a:off x="3017792" y="2839867"/>
              <a:ext cx="1263246" cy="1008000"/>
            </a:xfrm>
            <a:prstGeom prst="cube">
              <a:avLst>
                <a:gd name="adj" fmla="val 95231"/>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1" name="AutoShape 107"/>
            <p:cNvSpPr>
              <a:spLocks noChangeArrowheads="1"/>
            </p:cNvSpPr>
            <p:nvPr/>
          </p:nvSpPr>
          <p:spPr bwMode="auto">
            <a:xfrm rot="1316448">
              <a:off x="2661050" y="3600754"/>
              <a:ext cx="756000" cy="236353"/>
            </a:xfrm>
            <a:prstGeom prst="cube">
              <a:avLst>
                <a:gd name="adj" fmla="val 80833"/>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2" name="AutoShape 108"/>
            <p:cNvSpPr>
              <a:spLocks noChangeArrowheads="1"/>
            </p:cNvSpPr>
            <p:nvPr/>
          </p:nvSpPr>
          <p:spPr bwMode="auto">
            <a:xfrm rot="1241125">
              <a:off x="3829752" y="3232106"/>
              <a:ext cx="1263246" cy="1008000"/>
            </a:xfrm>
            <a:prstGeom prst="cube">
              <a:avLst>
                <a:gd name="adj" fmla="val 95231"/>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113" name="AutoShape 107"/>
            <p:cNvSpPr>
              <a:spLocks noChangeArrowheads="1"/>
            </p:cNvSpPr>
            <p:nvPr/>
          </p:nvSpPr>
          <p:spPr bwMode="auto">
            <a:xfrm rot="1316448">
              <a:off x="3321511" y="3881338"/>
              <a:ext cx="720000" cy="236353"/>
            </a:xfrm>
            <a:prstGeom prst="cube">
              <a:avLst>
                <a:gd name="adj" fmla="val 80833"/>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7" name="Group 82"/>
          <p:cNvGrpSpPr/>
          <p:nvPr/>
        </p:nvGrpSpPr>
        <p:grpSpPr>
          <a:xfrm>
            <a:off x="4287070" y="4364062"/>
            <a:ext cx="1817214" cy="995900"/>
            <a:chOff x="3982969" y="2514600"/>
            <a:chExt cx="1817214" cy="995900"/>
          </a:xfrm>
        </p:grpSpPr>
        <p:sp>
          <p:nvSpPr>
            <p:cNvPr id="106" name="Freeform 112"/>
            <p:cNvSpPr>
              <a:spLocks/>
            </p:cNvSpPr>
            <p:nvPr/>
          </p:nvSpPr>
          <p:spPr bwMode="auto">
            <a:xfrm rot="21194070">
              <a:off x="3982969" y="2662886"/>
              <a:ext cx="955420" cy="455374"/>
            </a:xfrm>
            <a:custGeom>
              <a:avLst/>
              <a:gdLst/>
              <a:ahLst/>
              <a:cxnLst>
                <a:cxn ang="0">
                  <a:pos x="41" y="506"/>
                </a:cxn>
                <a:cxn ang="0">
                  <a:pos x="109" y="48"/>
                </a:cxn>
                <a:cxn ang="0">
                  <a:pos x="696" y="219"/>
                </a:cxn>
              </a:cxnLst>
              <a:rect l="0" t="0" r="r" b="b"/>
              <a:pathLst>
                <a:path w="696" h="506">
                  <a:moveTo>
                    <a:pt x="41" y="506"/>
                  </a:moveTo>
                  <a:cubicBezTo>
                    <a:pt x="20" y="301"/>
                    <a:pt x="0" y="96"/>
                    <a:pt x="109" y="48"/>
                  </a:cubicBezTo>
                  <a:cubicBezTo>
                    <a:pt x="218" y="0"/>
                    <a:pt x="457" y="109"/>
                    <a:pt x="696" y="219"/>
                  </a:cubicBezTo>
                </a:path>
              </a:pathLst>
            </a:custGeom>
            <a:noFill/>
            <a:ln w="38100">
              <a:solidFill>
                <a:srgbClr val="00FFFF"/>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112"/>
            <p:cNvSpPr>
              <a:spLocks/>
            </p:cNvSpPr>
            <p:nvPr/>
          </p:nvSpPr>
          <p:spPr bwMode="auto">
            <a:xfrm rot="21194070">
              <a:off x="4844763" y="3055126"/>
              <a:ext cx="955420" cy="455374"/>
            </a:xfrm>
            <a:custGeom>
              <a:avLst/>
              <a:gdLst/>
              <a:ahLst/>
              <a:cxnLst>
                <a:cxn ang="0">
                  <a:pos x="41" y="506"/>
                </a:cxn>
                <a:cxn ang="0">
                  <a:pos x="109" y="48"/>
                </a:cxn>
                <a:cxn ang="0">
                  <a:pos x="696" y="219"/>
                </a:cxn>
              </a:cxnLst>
              <a:rect l="0" t="0" r="r" b="b"/>
              <a:pathLst>
                <a:path w="696" h="506">
                  <a:moveTo>
                    <a:pt x="41" y="506"/>
                  </a:moveTo>
                  <a:cubicBezTo>
                    <a:pt x="20" y="301"/>
                    <a:pt x="0" y="96"/>
                    <a:pt x="109" y="48"/>
                  </a:cubicBezTo>
                  <a:cubicBezTo>
                    <a:pt x="218" y="0"/>
                    <a:pt x="457" y="109"/>
                    <a:pt x="696" y="219"/>
                  </a:cubicBezTo>
                </a:path>
              </a:pathLst>
            </a:custGeom>
            <a:noFill/>
            <a:ln w="38100">
              <a:solidFill>
                <a:srgbClr val="00FFFF"/>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113"/>
            <p:cNvSpPr>
              <a:spLocks/>
            </p:cNvSpPr>
            <p:nvPr/>
          </p:nvSpPr>
          <p:spPr bwMode="auto">
            <a:xfrm>
              <a:off x="5181600" y="2514600"/>
              <a:ext cx="543289" cy="589369"/>
            </a:xfrm>
            <a:custGeom>
              <a:avLst/>
              <a:gdLst/>
              <a:ahLst/>
              <a:cxnLst>
                <a:cxn ang="0">
                  <a:pos x="0" y="110"/>
                </a:cxn>
                <a:cxn ang="0">
                  <a:pos x="355" y="40"/>
                </a:cxn>
                <a:cxn ang="0">
                  <a:pos x="512" y="349"/>
                </a:cxn>
              </a:cxnLst>
              <a:rect l="0" t="0" r="r" b="b"/>
              <a:pathLst>
                <a:path w="512" h="349">
                  <a:moveTo>
                    <a:pt x="0" y="110"/>
                  </a:moveTo>
                  <a:cubicBezTo>
                    <a:pt x="135" y="55"/>
                    <a:pt x="270" y="0"/>
                    <a:pt x="355" y="40"/>
                  </a:cubicBezTo>
                  <a:cubicBezTo>
                    <a:pt x="440" y="80"/>
                    <a:pt x="486" y="297"/>
                    <a:pt x="512" y="349"/>
                  </a:cubicBezTo>
                </a:path>
              </a:pathLst>
            </a:custGeom>
            <a:noFill/>
            <a:ln w="28575">
              <a:solidFill>
                <a:srgbClr val="00FFFF"/>
              </a:solid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9" name="AutoShape 118"/>
          <p:cNvSpPr>
            <a:spLocks noChangeArrowheads="1"/>
          </p:cNvSpPr>
          <p:nvPr/>
        </p:nvSpPr>
        <p:spPr bwMode="auto">
          <a:xfrm rot="1251557">
            <a:off x="3435271" y="4796553"/>
            <a:ext cx="2235306" cy="1000325"/>
          </a:xfrm>
          <a:prstGeom prst="cube">
            <a:avLst>
              <a:gd name="adj" fmla="val 87977"/>
            </a:avLst>
          </a:prstGeom>
          <a:solidFill>
            <a:schemeClr val="accent2">
              <a:lumMod val="75000"/>
              <a:alpha val="83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grpSp>
        <p:nvGrpSpPr>
          <p:cNvPr id="8" name="Group 86"/>
          <p:cNvGrpSpPr>
            <a:grpSpLocks/>
          </p:cNvGrpSpPr>
          <p:nvPr/>
        </p:nvGrpSpPr>
        <p:grpSpPr bwMode="auto">
          <a:xfrm rot="20757068" flipH="1">
            <a:off x="5991361" y="3332944"/>
            <a:ext cx="1670121" cy="1479852"/>
            <a:chOff x="6038" y="4233"/>
            <a:chExt cx="1527" cy="1068"/>
          </a:xfrm>
        </p:grpSpPr>
        <p:cxnSp>
          <p:nvCxnSpPr>
            <p:cNvPr id="101" name="AutoShape 87"/>
            <p:cNvCxnSpPr>
              <a:cxnSpLocks noChangeShapeType="1"/>
            </p:cNvCxnSpPr>
            <p:nvPr/>
          </p:nvCxnSpPr>
          <p:spPr bwMode="auto">
            <a:xfrm flipH="1" flipV="1">
              <a:off x="7151" y="4536"/>
              <a:ext cx="414" cy="765"/>
            </a:xfrm>
            <a:prstGeom prst="straightConnector1">
              <a:avLst/>
            </a:prstGeom>
            <a:noFill/>
            <a:ln w="38100">
              <a:solidFill>
                <a:schemeClr val="bg1"/>
              </a:solidFill>
              <a:round/>
              <a:headEnd/>
              <a:tailEnd/>
            </a:ln>
          </p:spPr>
        </p:cxnSp>
        <p:grpSp>
          <p:nvGrpSpPr>
            <p:cNvPr id="9" name="Group 88"/>
            <p:cNvGrpSpPr>
              <a:grpSpLocks/>
            </p:cNvGrpSpPr>
            <p:nvPr/>
          </p:nvGrpSpPr>
          <p:grpSpPr bwMode="auto">
            <a:xfrm>
              <a:off x="6038" y="4233"/>
              <a:ext cx="1527" cy="1061"/>
              <a:chOff x="4679" y="6047"/>
              <a:chExt cx="1527" cy="1061"/>
            </a:xfrm>
          </p:grpSpPr>
          <p:cxnSp>
            <p:nvCxnSpPr>
              <p:cNvPr id="103" name="AutoShape 89"/>
              <p:cNvCxnSpPr>
                <a:cxnSpLocks noChangeShapeType="1"/>
              </p:cNvCxnSpPr>
              <p:nvPr/>
            </p:nvCxnSpPr>
            <p:spPr bwMode="auto">
              <a:xfrm flipH="1" flipV="1">
                <a:off x="4715" y="6047"/>
                <a:ext cx="1083" cy="302"/>
              </a:xfrm>
              <a:prstGeom prst="straightConnector1">
                <a:avLst/>
              </a:prstGeom>
              <a:noFill/>
              <a:ln w="38100">
                <a:solidFill>
                  <a:schemeClr val="bg1"/>
                </a:solidFill>
                <a:round/>
                <a:headEnd/>
                <a:tailEnd/>
              </a:ln>
            </p:spPr>
          </p:cxnSp>
          <p:cxnSp>
            <p:nvCxnSpPr>
              <p:cNvPr id="104" name="AutoShape 90"/>
              <p:cNvCxnSpPr>
                <a:cxnSpLocks noChangeShapeType="1"/>
              </p:cNvCxnSpPr>
              <p:nvPr/>
            </p:nvCxnSpPr>
            <p:spPr bwMode="auto">
              <a:xfrm flipH="1" flipV="1">
                <a:off x="5756" y="6418"/>
                <a:ext cx="450" cy="690"/>
              </a:xfrm>
              <a:prstGeom prst="straightConnector1">
                <a:avLst/>
              </a:prstGeom>
              <a:noFill/>
              <a:ln w="38100">
                <a:solidFill>
                  <a:schemeClr val="bg1"/>
                </a:solidFill>
                <a:round/>
                <a:headEnd/>
                <a:tailEnd/>
              </a:ln>
            </p:spPr>
          </p:cxnSp>
          <p:cxnSp>
            <p:nvCxnSpPr>
              <p:cNvPr id="105" name="AutoShape 91"/>
              <p:cNvCxnSpPr>
                <a:cxnSpLocks noChangeShapeType="1"/>
              </p:cNvCxnSpPr>
              <p:nvPr/>
            </p:nvCxnSpPr>
            <p:spPr bwMode="auto">
              <a:xfrm flipH="1" flipV="1">
                <a:off x="4679" y="6118"/>
                <a:ext cx="1083" cy="303"/>
              </a:xfrm>
              <a:prstGeom prst="straightConnector1">
                <a:avLst/>
              </a:prstGeom>
              <a:noFill/>
              <a:ln w="38100">
                <a:solidFill>
                  <a:schemeClr val="bg1"/>
                </a:solidFill>
                <a:round/>
                <a:headEnd/>
                <a:tailEnd/>
              </a:ln>
            </p:spPr>
          </p:cxnSp>
        </p:grpSp>
      </p:grpSp>
      <p:cxnSp>
        <p:nvCxnSpPr>
          <p:cNvPr id="71" name="AutoShape 55"/>
          <p:cNvCxnSpPr>
            <a:cxnSpLocks noChangeShapeType="1"/>
          </p:cNvCxnSpPr>
          <p:nvPr/>
        </p:nvCxnSpPr>
        <p:spPr bwMode="auto">
          <a:xfrm>
            <a:off x="6575269" y="1721390"/>
            <a:ext cx="603439" cy="1627"/>
          </a:xfrm>
          <a:prstGeom prst="straightConnector1">
            <a:avLst/>
          </a:prstGeom>
          <a:noFill/>
          <a:ln w="19050">
            <a:solidFill>
              <a:srgbClr val="00FFFF"/>
            </a:solidFill>
            <a:round/>
            <a:headEnd/>
            <a:tailEnd/>
          </a:ln>
        </p:spPr>
      </p:cxnSp>
      <p:cxnSp>
        <p:nvCxnSpPr>
          <p:cNvPr id="72" name="AutoShape 56"/>
          <p:cNvCxnSpPr>
            <a:cxnSpLocks noChangeShapeType="1"/>
          </p:cNvCxnSpPr>
          <p:nvPr/>
        </p:nvCxnSpPr>
        <p:spPr bwMode="auto">
          <a:xfrm>
            <a:off x="6803503" y="1496916"/>
            <a:ext cx="603439" cy="1627"/>
          </a:xfrm>
          <a:prstGeom prst="straightConnector1">
            <a:avLst/>
          </a:prstGeom>
          <a:noFill/>
          <a:ln w="19050">
            <a:solidFill>
              <a:srgbClr val="00FFFF"/>
            </a:solidFill>
            <a:round/>
            <a:headEnd/>
            <a:tailEnd/>
          </a:ln>
        </p:spPr>
      </p:cxnSp>
      <p:cxnSp>
        <p:nvCxnSpPr>
          <p:cNvPr id="73" name="AutoShape 57"/>
          <p:cNvCxnSpPr>
            <a:cxnSpLocks noChangeShapeType="1"/>
          </p:cNvCxnSpPr>
          <p:nvPr/>
        </p:nvCxnSpPr>
        <p:spPr bwMode="auto">
          <a:xfrm>
            <a:off x="6710135" y="1619613"/>
            <a:ext cx="603439" cy="1627"/>
          </a:xfrm>
          <a:prstGeom prst="straightConnector1">
            <a:avLst/>
          </a:prstGeom>
          <a:noFill/>
          <a:ln w="19050">
            <a:solidFill>
              <a:srgbClr val="00FFFF"/>
            </a:solidFill>
            <a:round/>
            <a:headEnd/>
            <a:tailEnd/>
          </a:ln>
        </p:spPr>
      </p:cxnSp>
      <p:cxnSp>
        <p:nvCxnSpPr>
          <p:cNvPr id="74" name="AutoShape 58"/>
          <p:cNvCxnSpPr>
            <a:cxnSpLocks noChangeShapeType="1"/>
          </p:cNvCxnSpPr>
          <p:nvPr/>
        </p:nvCxnSpPr>
        <p:spPr bwMode="auto">
          <a:xfrm>
            <a:off x="7426548" y="1499243"/>
            <a:ext cx="0" cy="1745371"/>
          </a:xfrm>
          <a:prstGeom prst="straightConnector1">
            <a:avLst/>
          </a:prstGeom>
          <a:noFill/>
          <a:ln w="19050">
            <a:solidFill>
              <a:srgbClr val="00FFFF"/>
            </a:solidFill>
            <a:round/>
            <a:headEnd/>
            <a:tailEnd/>
          </a:ln>
        </p:spPr>
      </p:cxnSp>
      <p:cxnSp>
        <p:nvCxnSpPr>
          <p:cNvPr id="75" name="AutoShape 59"/>
          <p:cNvCxnSpPr>
            <a:cxnSpLocks noChangeShapeType="1"/>
          </p:cNvCxnSpPr>
          <p:nvPr/>
        </p:nvCxnSpPr>
        <p:spPr bwMode="auto">
          <a:xfrm>
            <a:off x="7317617" y="1614734"/>
            <a:ext cx="0" cy="1301302"/>
          </a:xfrm>
          <a:prstGeom prst="straightConnector1">
            <a:avLst/>
          </a:prstGeom>
          <a:noFill/>
          <a:ln w="19050">
            <a:solidFill>
              <a:srgbClr val="00FFFF"/>
            </a:solidFill>
            <a:round/>
            <a:headEnd/>
            <a:tailEnd/>
          </a:ln>
        </p:spPr>
      </p:cxnSp>
      <p:cxnSp>
        <p:nvCxnSpPr>
          <p:cNvPr id="76" name="AutoShape 60"/>
          <p:cNvCxnSpPr>
            <a:cxnSpLocks noChangeShapeType="1"/>
          </p:cNvCxnSpPr>
          <p:nvPr/>
        </p:nvCxnSpPr>
        <p:spPr bwMode="auto">
          <a:xfrm>
            <a:off x="4984950" y="2927772"/>
            <a:ext cx="2304000" cy="0"/>
          </a:xfrm>
          <a:prstGeom prst="straightConnector1">
            <a:avLst/>
          </a:prstGeom>
          <a:noFill/>
          <a:ln w="19050">
            <a:solidFill>
              <a:srgbClr val="00FFFF"/>
            </a:solidFill>
            <a:round/>
            <a:headEnd/>
            <a:tailEnd/>
          </a:ln>
        </p:spPr>
      </p:cxnSp>
      <p:cxnSp>
        <p:nvCxnSpPr>
          <p:cNvPr id="77" name="AutoShape 61"/>
          <p:cNvCxnSpPr>
            <a:cxnSpLocks noChangeShapeType="1"/>
          </p:cNvCxnSpPr>
          <p:nvPr/>
        </p:nvCxnSpPr>
        <p:spPr bwMode="auto">
          <a:xfrm rot="16200000" flipH="1">
            <a:off x="4478935" y="3424625"/>
            <a:ext cx="1021830" cy="13740"/>
          </a:xfrm>
          <a:prstGeom prst="straightConnector1">
            <a:avLst/>
          </a:prstGeom>
          <a:noFill/>
          <a:ln w="19050">
            <a:solidFill>
              <a:srgbClr val="00FFFF"/>
            </a:solidFill>
            <a:round/>
            <a:headEnd/>
            <a:tailEnd/>
          </a:ln>
        </p:spPr>
      </p:cxnSp>
      <p:cxnSp>
        <p:nvCxnSpPr>
          <p:cNvPr id="78" name="AutoShape 62"/>
          <p:cNvCxnSpPr>
            <a:cxnSpLocks noChangeShapeType="1"/>
          </p:cNvCxnSpPr>
          <p:nvPr/>
        </p:nvCxnSpPr>
        <p:spPr bwMode="auto">
          <a:xfrm>
            <a:off x="2044013" y="2774519"/>
            <a:ext cx="1729" cy="881632"/>
          </a:xfrm>
          <a:prstGeom prst="straightConnector1">
            <a:avLst/>
          </a:prstGeom>
          <a:noFill/>
          <a:ln w="19050">
            <a:solidFill>
              <a:srgbClr val="00FFFF"/>
            </a:solidFill>
            <a:round/>
            <a:headEnd/>
            <a:tailEnd/>
          </a:ln>
        </p:spPr>
      </p:cxnSp>
      <p:cxnSp>
        <p:nvCxnSpPr>
          <p:cNvPr id="79" name="AutoShape 63"/>
          <p:cNvCxnSpPr>
            <a:cxnSpLocks noChangeShapeType="1"/>
          </p:cNvCxnSpPr>
          <p:nvPr/>
        </p:nvCxnSpPr>
        <p:spPr bwMode="auto">
          <a:xfrm>
            <a:off x="2026722" y="2774519"/>
            <a:ext cx="5156030" cy="0"/>
          </a:xfrm>
          <a:prstGeom prst="straightConnector1">
            <a:avLst/>
          </a:prstGeom>
          <a:noFill/>
          <a:ln w="19050">
            <a:solidFill>
              <a:srgbClr val="00FFFF"/>
            </a:solidFill>
            <a:round/>
            <a:headEnd/>
            <a:tailEnd/>
          </a:ln>
        </p:spPr>
      </p:cxnSp>
      <p:cxnSp>
        <p:nvCxnSpPr>
          <p:cNvPr id="80" name="AutoShape 64"/>
          <p:cNvCxnSpPr>
            <a:cxnSpLocks noChangeShapeType="1"/>
          </p:cNvCxnSpPr>
          <p:nvPr/>
        </p:nvCxnSpPr>
        <p:spPr bwMode="auto">
          <a:xfrm>
            <a:off x="7182752" y="1728597"/>
            <a:ext cx="0" cy="1042668"/>
          </a:xfrm>
          <a:prstGeom prst="straightConnector1">
            <a:avLst/>
          </a:prstGeom>
          <a:noFill/>
          <a:ln w="19050">
            <a:solidFill>
              <a:srgbClr val="00FFFF"/>
            </a:solidFill>
            <a:round/>
            <a:headEnd/>
            <a:tailEnd/>
          </a:ln>
        </p:spPr>
      </p:cxnSp>
      <p:sp>
        <p:nvSpPr>
          <p:cNvPr id="81" name="Text Box 101"/>
          <p:cNvSpPr txBox="1">
            <a:spLocks noChangeArrowheads="1"/>
          </p:cNvSpPr>
          <p:nvPr/>
        </p:nvSpPr>
        <p:spPr bwMode="auto">
          <a:xfrm>
            <a:off x="7282720" y="3485210"/>
            <a:ext cx="1524000" cy="610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9625" marR="0" lvl="0" indent="-809625" algn="l" defTabSz="914400" rtl="0" eaLnBrk="1" fontAlgn="base" latinLnBrk="0" hangingPunct="1">
              <a:lnSpc>
                <a:spcPct val="100000"/>
              </a:lnSpc>
              <a:spcBef>
                <a:spcPct val="0"/>
              </a:spcBef>
              <a:spcAft>
                <a:spcPct val="0"/>
              </a:spcAft>
              <a:buClrTx/>
              <a:buSzTx/>
              <a:buFontTx/>
              <a:buNone/>
              <a:tabLst/>
            </a:pPr>
            <a:r>
              <a:rPr lang="en-IN" sz="2000" b="1" dirty="0" smtClean="0">
                <a:solidFill>
                  <a:srgbClr val="00FF00"/>
                </a:solidFill>
                <a:latin typeface="Cambria Math" pitchFamily="18" charset="0"/>
                <a:ea typeface="Cambria Math" pitchFamily="18" charset="0"/>
                <a:cs typeface="Arial" pitchFamily="34" charset="0"/>
              </a:rPr>
              <a:t>Working </a:t>
            </a:r>
          </a:p>
          <a:p>
            <a:pPr marL="809625" marR="0" lvl="0" indent="-809625" algn="l" defTabSz="914400" rtl="0" eaLnBrk="1" fontAlgn="base" latinLnBrk="0" hangingPunct="1">
              <a:lnSpc>
                <a:spcPct val="100000"/>
              </a:lnSpc>
              <a:spcBef>
                <a:spcPct val="0"/>
              </a:spcBef>
              <a:spcAft>
                <a:spcPct val="0"/>
              </a:spcAft>
              <a:buClrTx/>
              <a:buSzTx/>
              <a:buFontTx/>
              <a:buNone/>
              <a:tabLst/>
            </a:pPr>
            <a:r>
              <a:rPr lang="en-IN" sz="2000" b="1" dirty="0" smtClean="0">
                <a:solidFill>
                  <a:srgbClr val="00FF00"/>
                </a:solidFill>
                <a:latin typeface="Cambria Math" pitchFamily="18" charset="0"/>
                <a:ea typeface="Cambria Math" pitchFamily="18" charset="0"/>
                <a:cs typeface="Arial" pitchFamily="34" charset="0"/>
              </a:rPr>
              <a:t>Electrode</a:t>
            </a:r>
            <a:endParaRPr kumimoji="0" lang="en-US" sz="2000" b="0" i="0" u="none" strike="noStrike" cap="none" normalizeH="0" baseline="0" dirty="0" smtClean="0">
              <a:ln>
                <a:noFill/>
              </a:ln>
              <a:solidFill>
                <a:srgbClr val="00FFFF"/>
              </a:solidFill>
              <a:effectLst/>
              <a:latin typeface="Cambria Math" pitchFamily="18" charset="0"/>
              <a:ea typeface="Cambria Math" pitchFamily="18" charset="0"/>
              <a:cs typeface="Arial" pitchFamily="34" charset="0"/>
            </a:endParaRPr>
          </a:p>
        </p:txBody>
      </p:sp>
      <p:sp>
        <p:nvSpPr>
          <p:cNvPr id="82" name="Text Box 101"/>
          <p:cNvSpPr txBox="1">
            <a:spLocks noChangeArrowheads="1"/>
          </p:cNvSpPr>
          <p:nvPr/>
        </p:nvSpPr>
        <p:spPr bwMode="auto">
          <a:xfrm>
            <a:off x="729520" y="3455230"/>
            <a:ext cx="2209800" cy="610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9625" marR="0" lvl="0" indent="-809625" algn="l" defTabSz="914400" rtl="0" eaLnBrk="1" fontAlgn="base" latinLnBrk="0" hangingPunct="1">
              <a:lnSpc>
                <a:spcPct val="100000"/>
              </a:lnSpc>
              <a:spcBef>
                <a:spcPct val="0"/>
              </a:spcBef>
              <a:spcAft>
                <a:spcPct val="0"/>
              </a:spcAft>
              <a:buClrTx/>
              <a:buSzTx/>
              <a:buFontTx/>
              <a:buNone/>
              <a:tabLst/>
            </a:pPr>
            <a:r>
              <a:rPr lang="en-IN" sz="2000" b="1" dirty="0" smtClean="0">
                <a:solidFill>
                  <a:srgbClr val="00FF00"/>
                </a:solidFill>
                <a:latin typeface="Cambria Math" pitchFamily="18" charset="0"/>
                <a:ea typeface="Cambria Math" pitchFamily="18" charset="0"/>
                <a:cs typeface="Arial" pitchFamily="34" charset="0"/>
              </a:rPr>
              <a:t> Counter </a:t>
            </a:r>
          </a:p>
          <a:p>
            <a:pPr marL="809625" marR="0" lvl="0" indent="-809625" algn="l" defTabSz="914400" rtl="0" eaLnBrk="1" fontAlgn="base" latinLnBrk="0" hangingPunct="1">
              <a:lnSpc>
                <a:spcPct val="100000"/>
              </a:lnSpc>
              <a:spcBef>
                <a:spcPct val="0"/>
              </a:spcBef>
              <a:spcAft>
                <a:spcPct val="0"/>
              </a:spcAft>
              <a:buClrTx/>
              <a:buSzTx/>
              <a:buFontTx/>
              <a:buNone/>
              <a:tabLst/>
            </a:pPr>
            <a:r>
              <a:rPr lang="en-IN" sz="2000" b="1" dirty="0" smtClean="0">
                <a:solidFill>
                  <a:srgbClr val="00FF00"/>
                </a:solidFill>
                <a:latin typeface="Cambria Math" pitchFamily="18" charset="0"/>
                <a:ea typeface="Cambria Math" pitchFamily="18" charset="0"/>
                <a:cs typeface="Arial" pitchFamily="34" charset="0"/>
              </a:rPr>
              <a:t>electrode</a:t>
            </a:r>
            <a:endParaRPr kumimoji="0" lang="en-US" sz="2000" b="0" i="0" u="none" strike="noStrike" cap="none" normalizeH="0" baseline="0" dirty="0" smtClean="0">
              <a:ln>
                <a:noFill/>
              </a:ln>
              <a:solidFill>
                <a:srgbClr val="00FFFF"/>
              </a:solidFill>
              <a:effectLst/>
              <a:latin typeface="Cambria Math" pitchFamily="18" charset="0"/>
              <a:ea typeface="Cambria Math" pitchFamily="18" charset="0"/>
              <a:cs typeface="Arial" pitchFamily="34" charset="0"/>
            </a:endParaRPr>
          </a:p>
        </p:txBody>
      </p:sp>
      <p:sp>
        <p:nvSpPr>
          <p:cNvPr id="83" name="Text Box 101"/>
          <p:cNvSpPr txBox="1">
            <a:spLocks noChangeArrowheads="1"/>
          </p:cNvSpPr>
          <p:nvPr/>
        </p:nvSpPr>
        <p:spPr bwMode="auto">
          <a:xfrm>
            <a:off x="2786920" y="3637610"/>
            <a:ext cx="3505200" cy="610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0363" marR="0" lvl="0" indent="-360363" algn="l" defTabSz="914400" rtl="0" eaLnBrk="1" fontAlgn="base" latinLnBrk="0" hangingPunct="1">
              <a:lnSpc>
                <a:spcPct val="100000"/>
              </a:lnSpc>
              <a:spcBef>
                <a:spcPct val="0"/>
              </a:spcBef>
              <a:spcAft>
                <a:spcPct val="0"/>
              </a:spcAft>
              <a:buClrTx/>
              <a:buSzTx/>
              <a:buFontTx/>
              <a:buNone/>
              <a:tabLst/>
            </a:pPr>
            <a:r>
              <a:rPr lang="en-IN" sz="2000" b="1" dirty="0" smtClean="0">
                <a:solidFill>
                  <a:srgbClr val="00FF00"/>
                </a:solidFill>
                <a:latin typeface="Cambria Math" pitchFamily="18" charset="0"/>
                <a:ea typeface="Cambria Math" pitchFamily="18" charset="0"/>
                <a:cs typeface="Arial" pitchFamily="34" charset="0"/>
              </a:rPr>
              <a:t>           Reference </a:t>
            </a:r>
          </a:p>
          <a:p>
            <a:pPr marL="360363" marR="0" lvl="0" indent="-360363" algn="l" defTabSz="914400" rtl="0" eaLnBrk="1" fontAlgn="base" latinLnBrk="0" hangingPunct="1">
              <a:lnSpc>
                <a:spcPct val="100000"/>
              </a:lnSpc>
              <a:spcBef>
                <a:spcPct val="0"/>
              </a:spcBef>
              <a:spcAft>
                <a:spcPct val="0"/>
              </a:spcAft>
              <a:buClrTx/>
              <a:buSzTx/>
              <a:buFontTx/>
              <a:buNone/>
              <a:tabLst/>
            </a:pPr>
            <a:r>
              <a:rPr lang="en-IN" sz="2000" b="1" dirty="0" smtClean="0">
                <a:solidFill>
                  <a:srgbClr val="00FF00"/>
                </a:solidFill>
                <a:latin typeface="Cambria Math" pitchFamily="18" charset="0"/>
                <a:ea typeface="Cambria Math" pitchFamily="18" charset="0"/>
                <a:cs typeface="Arial" pitchFamily="34" charset="0"/>
              </a:rPr>
              <a:t>           electrode</a:t>
            </a:r>
            <a:endParaRPr kumimoji="0" lang="en-US" sz="2000" b="0" i="0" u="none" strike="noStrike" cap="none" normalizeH="0" baseline="0" dirty="0" smtClean="0">
              <a:ln>
                <a:noFill/>
              </a:ln>
              <a:solidFill>
                <a:srgbClr val="00FFFF"/>
              </a:solidFill>
              <a:effectLst/>
              <a:latin typeface="Cambria Math" pitchFamily="18" charset="0"/>
              <a:ea typeface="Cambria Math" pitchFamily="18" charset="0"/>
              <a:cs typeface="Arial" pitchFamily="34" charset="0"/>
            </a:endParaRPr>
          </a:p>
        </p:txBody>
      </p:sp>
      <p:sp>
        <p:nvSpPr>
          <p:cNvPr id="84" name="AutoShape 97"/>
          <p:cNvSpPr>
            <a:spLocks noChangeArrowheads="1"/>
          </p:cNvSpPr>
          <p:nvPr/>
        </p:nvSpPr>
        <p:spPr bwMode="auto">
          <a:xfrm>
            <a:off x="4463320" y="1351610"/>
            <a:ext cx="2383865" cy="914400"/>
          </a:xfrm>
          <a:prstGeom prst="cube">
            <a:avLst>
              <a:gd name="adj" fmla="val 42361"/>
            </a:avLst>
          </a:prstGeom>
          <a:gradFill rotWithShape="0">
            <a:gsLst>
              <a:gs pos="0">
                <a:srgbClr val="A5A5A5"/>
              </a:gs>
              <a:gs pos="100000">
                <a:srgbClr val="A5A5A5">
                  <a:gamma/>
                  <a:tint val="20000"/>
                  <a:invGamma/>
                </a:srgbClr>
              </a:gs>
            </a:gsLst>
            <a:lin ang="2700000" scaled="1"/>
          </a:gradFill>
          <a:ln w="12700">
            <a:solidFill>
              <a:srgbClr val="7F7F7F"/>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en-IN"/>
          </a:p>
        </p:txBody>
      </p:sp>
      <p:sp>
        <p:nvSpPr>
          <p:cNvPr id="85" name="TextBox 84"/>
          <p:cNvSpPr txBox="1"/>
          <p:nvPr/>
        </p:nvSpPr>
        <p:spPr>
          <a:xfrm>
            <a:off x="4495800" y="1673900"/>
            <a:ext cx="1905000" cy="656590"/>
          </a:xfrm>
          <a:prstGeom prst="rect">
            <a:avLst/>
          </a:prstGeom>
          <a:noFill/>
        </p:spPr>
        <p:txBody>
          <a:bodyPr wrap="square" rtlCol="0">
            <a:spAutoFit/>
          </a:bodyPr>
          <a:lstStyle/>
          <a:p>
            <a:pPr algn="ctr">
              <a:lnSpc>
                <a:spcPts val="2160"/>
              </a:lnSpc>
            </a:pPr>
            <a:r>
              <a:rPr lang="en-IN" sz="1600" b="1" dirty="0" smtClean="0">
                <a:latin typeface="Georgia" pitchFamily="18" charset="0"/>
              </a:rPr>
              <a:t>Electrochemical workstation</a:t>
            </a:r>
            <a:endParaRPr lang="en-IN" sz="1600" b="1" dirty="0">
              <a:latin typeface="Georgia" pitchFamily="18" charset="0"/>
            </a:endParaRPr>
          </a:p>
        </p:txBody>
      </p:sp>
      <p:sp>
        <p:nvSpPr>
          <p:cNvPr id="86" name="Oval 85"/>
          <p:cNvSpPr/>
          <p:nvPr/>
        </p:nvSpPr>
        <p:spPr>
          <a:xfrm>
            <a:off x="3048000" y="5257800"/>
            <a:ext cx="1143000" cy="685800"/>
          </a:xfrm>
          <a:prstGeom prst="ellipse">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0" name="Group 86"/>
          <p:cNvGrpSpPr>
            <a:grpSpLocks/>
          </p:cNvGrpSpPr>
          <p:nvPr/>
        </p:nvGrpSpPr>
        <p:grpSpPr bwMode="auto">
          <a:xfrm rot="842932">
            <a:off x="1802313" y="3748630"/>
            <a:ext cx="1743830" cy="1634051"/>
            <a:chOff x="6038" y="4233"/>
            <a:chExt cx="1527" cy="1068"/>
          </a:xfrm>
        </p:grpSpPr>
        <p:cxnSp>
          <p:nvCxnSpPr>
            <p:cNvPr id="96" name="AutoShape 87"/>
            <p:cNvCxnSpPr>
              <a:cxnSpLocks noChangeShapeType="1"/>
            </p:cNvCxnSpPr>
            <p:nvPr/>
          </p:nvCxnSpPr>
          <p:spPr bwMode="auto">
            <a:xfrm flipH="1" flipV="1">
              <a:off x="7151" y="4536"/>
              <a:ext cx="414" cy="765"/>
            </a:xfrm>
            <a:prstGeom prst="straightConnector1">
              <a:avLst/>
            </a:prstGeom>
            <a:noFill/>
            <a:ln w="34925">
              <a:solidFill>
                <a:schemeClr val="bg1"/>
              </a:solidFill>
              <a:round/>
              <a:headEnd/>
              <a:tailEnd/>
            </a:ln>
          </p:spPr>
        </p:cxnSp>
        <p:grpSp>
          <p:nvGrpSpPr>
            <p:cNvPr id="11" name="Group 88"/>
            <p:cNvGrpSpPr>
              <a:grpSpLocks/>
            </p:cNvGrpSpPr>
            <p:nvPr/>
          </p:nvGrpSpPr>
          <p:grpSpPr bwMode="auto">
            <a:xfrm>
              <a:off x="6038" y="4233"/>
              <a:ext cx="1527" cy="1061"/>
              <a:chOff x="4679" y="6047"/>
              <a:chExt cx="1527" cy="1061"/>
            </a:xfrm>
          </p:grpSpPr>
          <p:cxnSp>
            <p:nvCxnSpPr>
              <p:cNvPr id="98" name="AutoShape 89"/>
              <p:cNvCxnSpPr>
                <a:cxnSpLocks noChangeShapeType="1"/>
              </p:cNvCxnSpPr>
              <p:nvPr/>
            </p:nvCxnSpPr>
            <p:spPr bwMode="auto">
              <a:xfrm flipH="1" flipV="1">
                <a:off x="4715" y="6047"/>
                <a:ext cx="1083" cy="302"/>
              </a:xfrm>
              <a:prstGeom prst="straightConnector1">
                <a:avLst/>
              </a:prstGeom>
              <a:noFill/>
              <a:ln w="34925">
                <a:solidFill>
                  <a:schemeClr val="bg1"/>
                </a:solidFill>
                <a:round/>
                <a:headEnd/>
                <a:tailEnd/>
              </a:ln>
            </p:spPr>
          </p:cxnSp>
          <p:cxnSp>
            <p:nvCxnSpPr>
              <p:cNvPr id="99" name="AutoShape 90"/>
              <p:cNvCxnSpPr>
                <a:cxnSpLocks noChangeShapeType="1"/>
              </p:cNvCxnSpPr>
              <p:nvPr/>
            </p:nvCxnSpPr>
            <p:spPr bwMode="auto">
              <a:xfrm flipH="1" flipV="1">
                <a:off x="5756" y="6418"/>
                <a:ext cx="450" cy="690"/>
              </a:xfrm>
              <a:prstGeom prst="straightConnector1">
                <a:avLst/>
              </a:prstGeom>
              <a:noFill/>
              <a:ln w="38100">
                <a:solidFill>
                  <a:schemeClr val="bg1"/>
                </a:solidFill>
                <a:round/>
                <a:headEnd/>
                <a:tailEnd/>
              </a:ln>
            </p:spPr>
          </p:cxnSp>
          <p:cxnSp>
            <p:nvCxnSpPr>
              <p:cNvPr id="100" name="AutoShape 91"/>
              <p:cNvCxnSpPr>
                <a:cxnSpLocks noChangeShapeType="1"/>
              </p:cNvCxnSpPr>
              <p:nvPr/>
            </p:nvCxnSpPr>
            <p:spPr bwMode="auto">
              <a:xfrm flipH="1" flipV="1">
                <a:off x="4679" y="6118"/>
                <a:ext cx="1083" cy="303"/>
              </a:xfrm>
              <a:prstGeom prst="straightConnector1">
                <a:avLst/>
              </a:prstGeom>
              <a:noFill/>
              <a:ln w="34925">
                <a:solidFill>
                  <a:schemeClr val="bg1"/>
                </a:solidFill>
                <a:round/>
                <a:headEnd/>
                <a:tailEnd/>
              </a:ln>
            </p:spPr>
          </p:cxnSp>
        </p:grpSp>
      </p:grpSp>
      <p:grpSp>
        <p:nvGrpSpPr>
          <p:cNvPr id="12" name="Group 86"/>
          <p:cNvGrpSpPr>
            <a:grpSpLocks/>
          </p:cNvGrpSpPr>
          <p:nvPr/>
        </p:nvGrpSpPr>
        <p:grpSpPr bwMode="auto">
          <a:xfrm rot="20757068" flipH="1">
            <a:off x="3552961" y="4094945"/>
            <a:ext cx="1670121" cy="1479852"/>
            <a:chOff x="6038" y="4233"/>
            <a:chExt cx="1527" cy="1068"/>
          </a:xfrm>
        </p:grpSpPr>
        <p:cxnSp>
          <p:nvCxnSpPr>
            <p:cNvPr id="91" name="AutoShape 87"/>
            <p:cNvCxnSpPr>
              <a:cxnSpLocks noChangeShapeType="1"/>
            </p:cNvCxnSpPr>
            <p:nvPr/>
          </p:nvCxnSpPr>
          <p:spPr bwMode="auto">
            <a:xfrm flipH="1" flipV="1">
              <a:off x="7151" y="4536"/>
              <a:ext cx="414" cy="765"/>
            </a:xfrm>
            <a:prstGeom prst="straightConnector1">
              <a:avLst/>
            </a:prstGeom>
            <a:noFill/>
            <a:ln w="38100">
              <a:solidFill>
                <a:schemeClr val="bg1"/>
              </a:solidFill>
              <a:round/>
              <a:headEnd/>
              <a:tailEnd/>
            </a:ln>
          </p:spPr>
        </p:cxnSp>
        <p:grpSp>
          <p:nvGrpSpPr>
            <p:cNvPr id="13" name="Group 88"/>
            <p:cNvGrpSpPr>
              <a:grpSpLocks/>
            </p:cNvGrpSpPr>
            <p:nvPr/>
          </p:nvGrpSpPr>
          <p:grpSpPr bwMode="auto">
            <a:xfrm>
              <a:off x="6038" y="4233"/>
              <a:ext cx="1527" cy="1061"/>
              <a:chOff x="4679" y="6047"/>
              <a:chExt cx="1527" cy="1061"/>
            </a:xfrm>
          </p:grpSpPr>
          <p:cxnSp>
            <p:nvCxnSpPr>
              <p:cNvPr id="93" name="AutoShape 89"/>
              <p:cNvCxnSpPr>
                <a:cxnSpLocks noChangeShapeType="1"/>
              </p:cNvCxnSpPr>
              <p:nvPr/>
            </p:nvCxnSpPr>
            <p:spPr bwMode="auto">
              <a:xfrm flipH="1" flipV="1">
                <a:off x="4715" y="6047"/>
                <a:ext cx="1083" cy="302"/>
              </a:xfrm>
              <a:prstGeom prst="straightConnector1">
                <a:avLst/>
              </a:prstGeom>
              <a:noFill/>
              <a:ln w="38100">
                <a:solidFill>
                  <a:schemeClr val="bg1"/>
                </a:solidFill>
                <a:round/>
                <a:headEnd/>
                <a:tailEnd/>
              </a:ln>
            </p:spPr>
          </p:cxnSp>
          <p:cxnSp>
            <p:nvCxnSpPr>
              <p:cNvPr id="94" name="AutoShape 90"/>
              <p:cNvCxnSpPr>
                <a:cxnSpLocks noChangeShapeType="1"/>
              </p:cNvCxnSpPr>
              <p:nvPr/>
            </p:nvCxnSpPr>
            <p:spPr bwMode="auto">
              <a:xfrm flipH="1" flipV="1">
                <a:off x="5756" y="6418"/>
                <a:ext cx="450" cy="690"/>
              </a:xfrm>
              <a:prstGeom prst="straightConnector1">
                <a:avLst/>
              </a:prstGeom>
              <a:noFill/>
              <a:ln w="38100">
                <a:solidFill>
                  <a:schemeClr val="bg1"/>
                </a:solidFill>
                <a:round/>
                <a:headEnd/>
                <a:tailEnd/>
              </a:ln>
            </p:spPr>
          </p:cxnSp>
          <p:cxnSp>
            <p:nvCxnSpPr>
              <p:cNvPr id="95" name="AutoShape 91"/>
              <p:cNvCxnSpPr>
                <a:cxnSpLocks noChangeShapeType="1"/>
              </p:cNvCxnSpPr>
              <p:nvPr/>
            </p:nvCxnSpPr>
            <p:spPr bwMode="auto">
              <a:xfrm flipH="1" flipV="1">
                <a:off x="4679" y="6118"/>
                <a:ext cx="1083" cy="303"/>
              </a:xfrm>
              <a:prstGeom prst="straightConnector1">
                <a:avLst/>
              </a:prstGeom>
              <a:noFill/>
              <a:ln w="38100">
                <a:solidFill>
                  <a:schemeClr val="bg1"/>
                </a:solidFill>
                <a:round/>
                <a:headEnd/>
                <a:tailEnd/>
              </a:ln>
            </p:spPr>
          </p:cxnSp>
        </p:grpSp>
      </p:grpSp>
      <p:sp>
        <p:nvSpPr>
          <p:cNvPr id="89" name="Text Box 101"/>
          <p:cNvSpPr txBox="1">
            <a:spLocks noChangeArrowheads="1"/>
          </p:cNvSpPr>
          <p:nvPr/>
        </p:nvSpPr>
        <p:spPr bwMode="auto">
          <a:xfrm>
            <a:off x="119920" y="4343400"/>
            <a:ext cx="2743200" cy="610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9625" marR="0" lvl="0" indent="-809625" algn="l" defTabSz="914400" rtl="0" eaLnBrk="1" fontAlgn="base" latinLnBrk="0" hangingPunct="1">
              <a:lnSpc>
                <a:spcPct val="100000"/>
              </a:lnSpc>
              <a:spcBef>
                <a:spcPct val="0"/>
              </a:spcBef>
              <a:spcAft>
                <a:spcPct val="0"/>
              </a:spcAft>
              <a:buClrTx/>
              <a:buSzTx/>
              <a:buFontTx/>
              <a:buNone/>
              <a:tabLst/>
            </a:pPr>
            <a:r>
              <a:rPr lang="en-IN" sz="2000" b="1" dirty="0" smtClean="0">
                <a:solidFill>
                  <a:srgbClr val="00FF00"/>
                </a:solidFill>
                <a:latin typeface="Cambria Math" pitchFamily="18" charset="0"/>
                <a:ea typeface="Cambria Math" pitchFamily="18" charset="0"/>
                <a:cs typeface="Arial" pitchFamily="34" charset="0"/>
              </a:rPr>
              <a:t>Electrolyte Solution</a:t>
            </a:r>
          </a:p>
          <a:p>
            <a:pPr marL="809625" marR="0" lvl="0" indent="-809625" algn="l"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dirty="0" smtClean="0">
                <a:ln>
                  <a:noFill/>
                </a:ln>
                <a:solidFill>
                  <a:srgbClr val="00FF00"/>
                </a:solidFill>
                <a:effectLst/>
                <a:latin typeface="Cambria Math" pitchFamily="18" charset="0"/>
                <a:ea typeface="Cambria Math" pitchFamily="18" charset="0"/>
                <a:cs typeface="Arial" pitchFamily="34" charset="0"/>
              </a:rPr>
              <a:t>  (02</a:t>
            </a:r>
            <a:r>
              <a:rPr kumimoji="0" lang="en-IN" sz="2000" b="1" i="0" u="none" strike="noStrike" cap="none" normalizeH="0" dirty="0" smtClean="0">
                <a:ln>
                  <a:noFill/>
                </a:ln>
                <a:solidFill>
                  <a:srgbClr val="00FF00"/>
                </a:solidFill>
                <a:effectLst/>
                <a:latin typeface="Cambria Math" pitchFamily="18" charset="0"/>
                <a:ea typeface="Cambria Math" pitchFamily="18" charset="0"/>
                <a:cs typeface="Arial" pitchFamily="34" charset="0"/>
              </a:rPr>
              <a:t> µL deoxygenated)</a:t>
            </a:r>
            <a:endParaRPr kumimoji="0" lang="en-IN" sz="2000" b="1" i="0" u="none" strike="noStrike" cap="none" normalizeH="0" baseline="0" dirty="0" smtClean="0">
              <a:ln>
                <a:noFill/>
              </a:ln>
              <a:solidFill>
                <a:srgbClr val="00FF00"/>
              </a:solidFill>
              <a:effectLst/>
              <a:latin typeface="Cambria Math" pitchFamily="18" charset="0"/>
              <a:ea typeface="Cambria Math" pitchFamily="18" charset="0"/>
              <a:cs typeface="Arial" pitchFamily="34" charset="0"/>
            </a:endParaRPr>
          </a:p>
          <a:p>
            <a:pPr marL="809625" marR="0" lvl="0" indent="-809625" algn="l" defTabSz="914400" rtl="0" eaLnBrk="1" fontAlgn="base" latinLnBrk="0" hangingPunct="1">
              <a:lnSpc>
                <a:spcPct val="100000"/>
              </a:lnSpc>
              <a:spcBef>
                <a:spcPct val="0"/>
              </a:spcBef>
              <a:spcAft>
                <a:spcPct val="0"/>
              </a:spcAft>
              <a:buClrTx/>
              <a:buSzTx/>
              <a:buFontTx/>
              <a:buNone/>
              <a:tabLst/>
            </a:pPr>
            <a:r>
              <a:rPr lang="en-IN" sz="2000" b="1" dirty="0" smtClean="0">
                <a:solidFill>
                  <a:srgbClr val="00FF00"/>
                </a:solidFill>
                <a:latin typeface="Cambria Math" pitchFamily="18" charset="0"/>
                <a:ea typeface="Cambria Math" pitchFamily="18" charset="0"/>
                <a:cs typeface="Arial" pitchFamily="34" charset="0"/>
              </a:rPr>
              <a:t> </a:t>
            </a:r>
            <a:endParaRPr kumimoji="0" lang="en-US" sz="2000" b="0" i="0" u="none" strike="noStrike" cap="none" normalizeH="0" baseline="0" dirty="0" smtClean="0">
              <a:ln>
                <a:noFill/>
              </a:ln>
              <a:solidFill>
                <a:srgbClr val="00FFFF"/>
              </a:solidFill>
              <a:effectLst/>
              <a:latin typeface="Cambria Math" pitchFamily="18" charset="0"/>
              <a:ea typeface="Cambria Math" pitchFamily="18" charset="0"/>
              <a:cs typeface="Arial" pitchFamily="34" charset="0"/>
            </a:endParaRPr>
          </a:p>
        </p:txBody>
      </p:sp>
      <p:cxnSp>
        <p:nvCxnSpPr>
          <p:cNvPr id="90" name="AutoShape 119"/>
          <p:cNvCxnSpPr>
            <a:cxnSpLocks noChangeShapeType="1"/>
          </p:cNvCxnSpPr>
          <p:nvPr/>
        </p:nvCxnSpPr>
        <p:spPr bwMode="auto">
          <a:xfrm>
            <a:off x="2024920" y="4979230"/>
            <a:ext cx="1295400" cy="609600"/>
          </a:xfrm>
          <a:prstGeom prst="straightConnector1">
            <a:avLst/>
          </a:prstGeom>
          <a:noFill/>
          <a:ln w="28575">
            <a:solidFill>
              <a:srgbClr val="FF3300"/>
            </a:solidFill>
            <a:round/>
            <a:headEnd/>
            <a:tailEnd type="triangle" w="med" len="med"/>
          </a:ln>
        </p:spPr>
      </p:cxnSp>
      <p:cxnSp>
        <p:nvCxnSpPr>
          <p:cNvPr id="115" name="Straight Connector 114"/>
          <p:cNvCxnSpPr/>
          <p:nvPr/>
        </p:nvCxnSpPr>
        <p:spPr>
          <a:xfrm>
            <a:off x="3581400" y="5638800"/>
            <a:ext cx="304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514900" y="5674825"/>
            <a:ext cx="304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484425" y="5710850"/>
            <a:ext cx="304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620200" y="5597250"/>
            <a:ext cx="304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23184"/>
            <a:ext cx="9126747" cy="868680"/>
            <a:chOff x="0" y="23184"/>
            <a:chExt cx="9126747" cy="868680"/>
          </a:xfrm>
        </p:grpSpPr>
        <p:pic>
          <p:nvPicPr>
            <p:cNvPr id="8" name="Picture 7"/>
            <p:cNvPicPr/>
            <p:nvPr/>
          </p:nvPicPr>
          <p:blipFill>
            <a:blip r:embed="rId3" cstate="print"/>
            <a:srcRect/>
            <a:stretch>
              <a:fillRect/>
            </a:stretch>
          </p:blipFill>
          <p:spPr bwMode="auto">
            <a:xfrm>
              <a:off x="8212347" y="23184"/>
              <a:ext cx="914400" cy="868680"/>
            </a:xfrm>
            <a:prstGeom prst="rect">
              <a:avLst/>
            </a:prstGeom>
            <a:ln>
              <a:noFill/>
            </a:ln>
            <a:effectLst>
              <a:softEdge rad="31750"/>
            </a:effectLst>
          </p:spPr>
        </p:pic>
        <p:cxnSp>
          <p:nvCxnSpPr>
            <p:cNvPr id="9" name="Straight Connector 8"/>
            <p:cNvCxnSpPr/>
            <p:nvPr/>
          </p:nvCxnSpPr>
          <p:spPr>
            <a:xfrm>
              <a:off x="0" y="838716"/>
              <a:ext cx="8244000"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27" name="Picture 2" descr="E:\Mahendra\BAMU_2009\Picture\koinkar_Photo\IMG_0419.JPG"/>
          <p:cNvPicPr>
            <a:picLocks noChangeAspect="1" noChangeArrowheads="1"/>
          </p:cNvPicPr>
          <p:nvPr/>
        </p:nvPicPr>
        <p:blipFill>
          <a:blip r:embed="rId4" cstate="print"/>
          <a:srcRect/>
          <a:stretch>
            <a:fillRect/>
          </a:stretch>
        </p:blipFill>
        <p:spPr bwMode="auto">
          <a:xfrm>
            <a:off x="4572000" y="1149922"/>
            <a:ext cx="3719888" cy="2534572"/>
          </a:xfrm>
          <a:prstGeom prst="rect">
            <a:avLst/>
          </a:prstGeom>
          <a:noFill/>
          <a:ln w="31750">
            <a:solidFill>
              <a:schemeClr val="bg1">
                <a:lumMod val="75000"/>
              </a:schemeClr>
            </a:solidFill>
            <a:miter lim="800000"/>
            <a:headEnd/>
            <a:tailEnd/>
          </a:ln>
        </p:spPr>
      </p:pic>
      <p:sp>
        <p:nvSpPr>
          <p:cNvPr id="99" name="Rectangle 98"/>
          <p:cNvSpPr/>
          <p:nvPr/>
        </p:nvSpPr>
        <p:spPr>
          <a:xfrm>
            <a:off x="381000" y="152400"/>
            <a:ext cx="7942997" cy="5232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chemeClr val="accent3"/>
                </a:solidFill>
                <a:latin typeface="Rockwell" pitchFamily="18" charset="0"/>
                <a:ea typeface="Gungsuh" pitchFamily="18" charset="-127"/>
              </a:rPr>
              <a:t>Three electrode Set-up &amp; Instrumentation </a:t>
            </a:r>
            <a:endParaRPr lang="en-US" sz="2800" b="1" dirty="0">
              <a:ln/>
              <a:solidFill>
                <a:schemeClr val="accent3"/>
              </a:solidFill>
              <a:latin typeface="Rockwell" pitchFamily="18" charset="0"/>
              <a:ea typeface="Gungsuh" pitchFamily="18" charset="-127"/>
            </a:endParaRPr>
          </a:p>
        </p:txBody>
      </p:sp>
      <p:sp>
        <p:nvSpPr>
          <p:cNvPr id="61" name="Slide Number Placeholder 60"/>
          <p:cNvSpPr>
            <a:spLocks noGrp="1"/>
          </p:cNvSpPr>
          <p:nvPr>
            <p:ph type="sldNum" sz="quarter" idx="12"/>
          </p:nvPr>
        </p:nvSpPr>
        <p:spPr/>
        <p:txBody>
          <a:bodyPr/>
          <a:lstStyle/>
          <a:p>
            <a:pPr>
              <a:defRPr/>
            </a:pPr>
            <a:fld id="{F612A96F-F76D-4CE3-8360-57D516FB62CC}" type="slidenum">
              <a:rPr lang="en-GB" smtClean="0"/>
              <a:pPr>
                <a:defRPr/>
              </a:pPr>
              <a:t>54</a:t>
            </a:fld>
            <a:endParaRPr lang="en-GB"/>
          </a:p>
        </p:txBody>
      </p:sp>
      <p:pic>
        <p:nvPicPr>
          <p:cNvPr id="443394" name="Picture 2" descr="I:\PhD_PPT_Kunal_Pac\PS Photo\P05-10-13_10.13.jpg"/>
          <p:cNvPicPr>
            <a:picLocks noChangeAspect="1" noChangeArrowheads="1"/>
          </p:cNvPicPr>
          <p:nvPr/>
        </p:nvPicPr>
        <p:blipFill>
          <a:blip r:embed="rId5" cstate="print"/>
          <a:srcRect/>
          <a:stretch>
            <a:fillRect/>
          </a:stretch>
        </p:blipFill>
        <p:spPr bwMode="auto">
          <a:xfrm>
            <a:off x="1447800" y="4038600"/>
            <a:ext cx="3200400" cy="2400300"/>
          </a:xfrm>
          <a:prstGeom prst="rect">
            <a:avLst/>
          </a:prstGeom>
          <a:noFill/>
          <a:ln w="31750">
            <a:solidFill>
              <a:schemeClr val="bg1">
                <a:lumMod val="75000"/>
              </a:schemeClr>
            </a:solidFill>
          </a:ln>
        </p:spPr>
      </p:pic>
      <p:pic>
        <p:nvPicPr>
          <p:cNvPr id="443395" name="Picture 3" descr="I:\PhD_PPT_Kunal_Pac\PS Photo\P05-10-13_10.15[01].jpg"/>
          <p:cNvPicPr>
            <a:picLocks noChangeAspect="1" noChangeArrowheads="1"/>
          </p:cNvPicPr>
          <p:nvPr/>
        </p:nvPicPr>
        <p:blipFill>
          <a:blip r:embed="rId6" cstate="print"/>
          <a:srcRect/>
          <a:stretch>
            <a:fillRect/>
          </a:stretch>
        </p:blipFill>
        <p:spPr bwMode="auto">
          <a:xfrm>
            <a:off x="4876800" y="4038600"/>
            <a:ext cx="3251200" cy="2438400"/>
          </a:xfrm>
          <a:prstGeom prst="rect">
            <a:avLst/>
          </a:prstGeom>
          <a:noFill/>
          <a:ln w="31750">
            <a:solidFill>
              <a:schemeClr val="bg1">
                <a:lumMod val="75000"/>
              </a:schemeClr>
            </a:solidFill>
          </a:ln>
        </p:spPr>
      </p:pic>
      <p:grpSp>
        <p:nvGrpSpPr>
          <p:cNvPr id="3" name="Group 69"/>
          <p:cNvGrpSpPr/>
          <p:nvPr/>
        </p:nvGrpSpPr>
        <p:grpSpPr>
          <a:xfrm>
            <a:off x="0" y="1008882"/>
            <a:ext cx="4191000" cy="3782299"/>
            <a:chOff x="-55730" y="761971"/>
            <a:chExt cx="4191000" cy="3782299"/>
          </a:xfrm>
        </p:grpSpPr>
        <p:sp>
          <p:nvSpPr>
            <p:cNvPr id="58" name="Text Box 41"/>
            <p:cNvSpPr txBox="1">
              <a:spLocks noChangeArrowheads="1"/>
            </p:cNvSpPr>
            <p:nvPr/>
          </p:nvSpPr>
          <p:spPr bwMode="auto">
            <a:xfrm>
              <a:off x="-55730" y="3944089"/>
              <a:ext cx="1381760" cy="6001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lang="en-US" sz="1400" b="1" dirty="0" smtClean="0">
                  <a:solidFill>
                    <a:schemeClr val="bg1"/>
                  </a:solidFill>
                  <a:latin typeface="Arial" pitchFamily="34" charset="0"/>
                  <a:cs typeface="Arial" pitchFamily="34" charset="0"/>
                </a:rPr>
                <a:t>Electrolyte solution </a:t>
              </a:r>
            </a:p>
          </p:txBody>
        </p:sp>
        <p:cxnSp>
          <p:nvCxnSpPr>
            <p:cNvPr id="62" name="Straight Arrow Connector 61"/>
            <p:cNvCxnSpPr/>
            <p:nvPr/>
          </p:nvCxnSpPr>
          <p:spPr>
            <a:xfrm rot="5400000" flipH="1" flipV="1">
              <a:off x="228750" y="3354809"/>
              <a:ext cx="508000" cy="4673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4" name="Group 67"/>
            <p:cNvGrpSpPr/>
            <p:nvPr/>
          </p:nvGrpSpPr>
          <p:grpSpPr>
            <a:xfrm>
              <a:off x="76186" y="761971"/>
              <a:ext cx="4059084" cy="3047999"/>
              <a:chOff x="76186" y="914400"/>
              <a:chExt cx="4059084" cy="3047999"/>
            </a:xfrm>
          </p:grpSpPr>
          <p:grpSp>
            <p:nvGrpSpPr>
              <p:cNvPr id="5" name="Group 96"/>
              <p:cNvGrpSpPr/>
              <p:nvPr/>
            </p:nvGrpSpPr>
            <p:grpSpPr>
              <a:xfrm>
                <a:off x="76186" y="914400"/>
                <a:ext cx="4059084" cy="3047999"/>
                <a:chOff x="185370" y="1053152"/>
                <a:chExt cx="4059084" cy="3047999"/>
              </a:xfrm>
            </p:grpSpPr>
            <p:cxnSp>
              <p:nvCxnSpPr>
                <p:cNvPr id="77" name="Straight Connector 76"/>
                <p:cNvCxnSpPr/>
                <p:nvPr/>
              </p:nvCxnSpPr>
              <p:spPr>
                <a:xfrm flipV="1">
                  <a:off x="3673522" y="2893325"/>
                  <a:ext cx="570932" cy="247937"/>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grpSp>
              <p:nvGrpSpPr>
                <p:cNvPr id="6" name="Group 95"/>
                <p:cNvGrpSpPr/>
                <p:nvPr/>
              </p:nvGrpSpPr>
              <p:grpSpPr>
                <a:xfrm>
                  <a:off x="185370" y="1053152"/>
                  <a:ext cx="4059084" cy="3047999"/>
                  <a:chOff x="185370" y="1053152"/>
                  <a:chExt cx="4059084" cy="3047999"/>
                </a:xfrm>
              </p:grpSpPr>
              <p:grpSp>
                <p:nvGrpSpPr>
                  <p:cNvPr id="7" name="Group 15"/>
                  <p:cNvGrpSpPr>
                    <a:grpSpLocks/>
                  </p:cNvGrpSpPr>
                  <p:nvPr/>
                </p:nvGrpSpPr>
                <p:grpSpPr bwMode="auto">
                  <a:xfrm>
                    <a:off x="185370" y="1053152"/>
                    <a:ext cx="3977197" cy="3047999"/>
                    <a:chOff x="-1738" y="-2247"/>
                    <a:chExt cx="42143" cy="34173"/>
                  </a:xfrm>
                </p:grpSpPr>
                <p:sp>
                  <p:nvSpPr>
                    <p:cNvPr id="11" name="Text Box 22"/>
                    <p:cNvSpPr txBox="1">
                      <a:spLocks noChangeArrowheads="1"/>
                    </p:cNvSpPr>
                    <p:nvPr/>
                  </p:nvSpPr>
                  <p:spPr bwMode="auto">
                    <a:xfrm>
                      <a:off x="31627" y="13339"/>
                      <a:ext cx="8778" cy="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WE</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10" name="Group 129045"/>
                    <p:cNvGrpSpPr>
                      <a:grpSpLocks/>
                    </p:cNvGrpSpPr>
                    <p:nvPr/>
                  </p:nvGrpSpPr>
                  <p:grpSpPr bwMode="auto">
                    <a:xfrm>
                      <a:off x="0" y="4546"/>
                      <a:ext cx="37010" cy="27380"/>
                      <a:chOff x="0" y="321"/>
                      <a:chExt cx="3036" cy="2197"/>
                    </a:xfrm>
                  </p:grpSpPr>
                  <p:grpSp>
                    <p:nvGrpSpPr>
                      <p:cNvPr id="12" name="Group 129046"/>
                      <p:cNvGrpSpPr>
                        <a:grpSpLocks/>
                      </p:cNvGrpSpPr>
                      <p:nvPr/>
                    </p:nvGrpSpPr>
                    <p:grpSpPr bwMode="auto">
                      <a:xfrm>
                        <a:off x="0" y="768"/>
                        <a:ext cx="3036" cy="1750"/>
                        <a:chOff x="0" y="689"/>
                        <a:chExt cx="4379" cy="2710"/>
                      </a:xfrm>
                    </p:grpSpPr>
                    <p:sp>
                      <p:nvSpPr>
                        <p:cNvPr id="22" name="AutoShape 26"/>
                        <p:cNvSpPr>
                          <a:spLocks noChangeArrowheads="1"/>
                        </p:cNvSpPr>
                        <p:nvPr/>
                      </p:nvSpPr>
                      <p:spPr bwMode="auto">
                        <a:xfrm rot="2015175">
                          <a:off x="86" y="689"/>
                          <a:ext cx="4058" cy="2710"/>
                        </a:xfrm>
                        <a:prstGeom prst="cube">
                          <a:avLst>
                            <a:gd name="adj" fmla="val 93458"/>
                          </a:avLst>
                        </a:prstGeom>
                        <a:solidFill>
                          <a:srgbClr val="0000FF"/>
                        </a:solidFill>
                        <a:ln w="28575">
                          <a:solidFill>
                            <a:srgbClr val="333399"/>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2">
                                <a:lumMod val="75000"/>
                              </a:schemeClr>
                            </a:solidFill>
                            <a:effectLst/>
                            <a:latin typeface="Arial" pitchFamily="34" charset="0"/>
                            <a:cs typeface="Arial" pitchFamily="34" charset="0"/>
                          </a:endParaRPr>
                        </a:p>
                      </p:txBody>
                    </p:sp>
                    <p:sp>
                      <p:nvSpPr>
                        <p:cNvPr id="23" name="AutoShape 27"/>
                        <p:cNvSpPr>
                          <a:spLocks noChangeArrowheads="1"/>
                        </p:cNvSpPr>
                        <p:nvPr/>
                      </p:nvSpPr>
                      <p:spPr bwMode="auto">
                        <a:xfrm rot="10121146" flipV="1">
                          <a:off x="2604" y="2119"/>
                          <a:ext cx="1775" cy="179"/>
                        </a:xfrm>
                        <a:prstGeom prst="cube">
                          <a:avLst>
                            <a:gd name="adj" fmla="val 67759"/>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2">
                                <a:lumMod val="75000"/>
                              </a:schemeClr>
                            </a:solidFill>
                            <a:effectLst/>
                            <a:latin typeface="Arial" pitchFamily="34" charset="0"/>
                            <a:cs typeface="Arial" pitchFamily="34" charset="0"/>
                          </a:endParaRPr>
                        </a:p>
                      </p:txBody>
                    </p:sp>
                    <p:sp>
                      <p:nvSpPr>
                        <p:cNvPr id="24" name="AutoShape 28"/>
                        <p:cNvSpPr>
                          <a:spLocks noChangeArrowheads="1"/>
                        </p:cNvSpPr>
                        <p:nvPr/>
                      </p:nvSpPr>
                      <p:spPr bwMode="auto">
                        <a:xfrm rot="10108975" flipV="1">
                          <a:off x="864" y="2219"/>
                          <a:ext cx="1980" cy="457"/>
                        </a:xfrm>
                        <a:prstGeom prst="cube">
                          <a:avLst>
                            <a:gd name="adj" fmla="val 80556"/>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2">
                                <a:lumMod val="75000"/>
                              </a:schemeClr>
                            </a:solidFill>
                            <a:effectLst/>
                            <a:latin typeface="Arial" pitchFamily="34" charset="0"/>
                            <a:cs typeface="Arial" pitchFamily="34" charset="0"/>
                          </a:endParaRPr>
                        </a:p>
                      </p:txBody>
                    </p:sp>
                    <p:sp>
                      <p:nvSpPr>
                        <p:cNvPr id="25" name="AutoShape 29"/>
                        <p:cNvSpPr>
                          <a:spLocks noChangeArrowheads="1"/>
                        </p:cNvSpPr>
                        <p:nvPr/>
                      </p:nvSpPr>
                      <p:spPr bwMode="auto">
                        <a:xfrm rot="10121146" flipV="1">
                          <a:off x="1480" y="1328"/>
                          <a:ext cx="1639" cy="199"/>
                        </a:xfrm>
                        <a:prstGeom prst="cube">
                          <a:avLst>
                            <a:gd name="adj" fmla="val 67759"/>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2">
                                <a:lumMod val="75000"/>
                              </a:schemeClr>
                            </a:solidFill>
                            <a:effectLst/>
                            <a:latin typeface="Arial" pitchFamily="34" charset="0"/>
                            <a:cs typeface="Arial" pitchFamily="34" charset="0"/>
                          </a:endParaRPr>
                        </a:p>
                      </p:txBody>
                    </p:sp>
                    <p:sp>
                      <p:nvSpPr>
                        <p:cNvPr id="26" name="AutoShape 30"/>
                        <p:cNvSpPr>
                          <a:spLocks noChangeArrowheads="1"/>
                        </p:cNvSpPr>
                        <p:nvPr/>
                      </p:nvSpPr>
                      <p:spPr bwMode="auto">
                        <a:xfrm rot="10108975" flipV="1">
                          <a:off x="0" y="1619"/>
                          <a:ext cx="1980" cy="457"/>
                        </a:xfrm>
                        <a:prstGeom prst="cube">
                          <a:avLst>
                            <a:gd name="adj" fmla="val 80556"/>
                          </a:avLst>
                        </a:prstGeom>
                        <a:solidFill>
                          <a:srgbClr val="FFCC00"/>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2">
                                <a:lumMod val="75000"/>
                              </a:schemeClr>
                            </a:solidFill>
                            <a:effectLst/>
                            <a:latin typeface="Arial" pitchFamily="34" charset="0"/>
                            <a:cs typeface="Arial" pitchFamily="34" charset="0"/>
                          </a:endParaRPr>
                        </a:p>
                      </p:txBody>
                    </p:sp>
                  </p:grpSp>
                  <p:sp>
                    <p:nvSpPr>
                      <p:cNvPr id="20" name="AutoShape 31"/>
                      <p:cNvSpPr>
                        <a:spLocks noChangeArrowheads="1"/>
                      </p:cNvSpPr>
                      <p:nvPr/>
                    </p:nvSpPr>
                    <p:spPr bwMode="auto">
                      <a:xfrm rot="4855653">
                        <a:off x="-145" y="955"/>
                        <a:ext cx="1339" cy="72"/>
                      </a:xfrm>
                      <a:prstGeom prst="flowChartDelay">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9525">
                        <a:noFill/>
                        <a:miter lim="800000"/>
                        <a:headEnd/>
                        <a:tailEnd/>
                      </a:ln>
                      <a:effectLst>
                        <a:outerShdw dist="27940" dir="5400000" algn="ctr" rotWithShape="0">
                          <a:srgbClr val="000000">
                            <a:alpha val="31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2">
                              <a:lumMod val="75000"/>
                            </a:schemeClr>
                          </a:solidFill>
                          <a:effectLst/>
                          <a:latin typeface="Arial" pitchFamily="34" charset="0"/>
                          <a:cs typeface="Arial" pitchFamily="34" charset="0"/>
                        </a:endParaRPr>
                      </a:p>
                    </p:txBody>
                  </p:sp>
                </p:grpSp>
                <p:sp>
                  <p:nvSpPr>
                    <p:cNvPr id="13" name="Text Box 40"/>
                    <p:cNvSpPr txBox="1">
                      <a:spLocks noChangeArrowheads="1"/>
                    </p:cNvSpPr>
                    <p:nvPr/>
                  </p:nvSpPr>
                  <p:spPr bwMode="auto">
                    <a:xfrm>
                      <a:off x="-1738" y="-2247"/>
                      <a:ext cx="14894" cy="6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CE</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000" b="1" i="0" u="none" strike="noStrike" cap="none" normalizeH="0" baseline="0" dirty="0" smtClean="0">
                          <a:ln>
                            <a:noFill/>
                          </a:ln>
                          <a:solidFill>
                            <a:schemeClr val="bg1"/>
                          </a:solidFill>
                          <a:effectLst/>
                          <a:latin typeface="Georgia" pitchFamily="18" charset="0"/>
                          <a:cs typeface="Arial" pitchFamily="34" charset="0"/>
                        </a:rPr>
                        <a:t>(Platinum wire)</a:t>
                      </a:r>
                      <a:endParaRPr kumimoji="0" lang="en-US" sz="1000"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4" name="Text Box 41"/>
                    <p:cNvSpPr txBox="1">
                      <a:spLocks noChangeArrowheads="1"/>
                    </p:cNvSpPr>
                    <p:nvPr/>
                  </p:nvSpPr>
                  <p:spPr bwMode="auto">
                    <a:xfrm>
                      <a:off x="11398" y="-1598"/>
                      <a:ext cx="22704" cy="6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RE</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000" b="1" i="0" u="none" strike="noStrike" cap="none" normalizeH="0" baseline="0" dirty="0" smtClean="0">
                          <a:ln>
                            <a:noFill/>
                          </a:ln>
                          <a:solidFill>
                            <a:schemeClr val="bg1"/>
                          </a:solidFill>
                          <a:effectLst/>
                          <a:latin typeface="Georgia" pitchFamily="18" charset="0"/>
                          <a:cs typeface="Arial" pitchFamily="34" charset="0"/>
                        </a:rPr>
                        <a:t>(Chlorinated</a:t>
                      </a:r>
                      <a:r>
                        <a:rPr lang="en-US" sz="1000" dirty="0" smtClean="0">
                          <a:solidFill>
                            <a:schemeClr val="bg1"/>
                          </a:solidFill>
                          <a:latin typeface="Times New Roman" pitchFamily="18" charset="0"/>
                          <a:cs typeface="Arial" pitchFamily="34" charset="0"/>
                        </a:rPr>
                        <a:t> </a:t>
                      </a:r>
                      <a:r>
                        <a:rPr kumimoji="0" lang="en-US" sz="1000" b="1" i="0" u="none" strike="noStrike" cap="none" normalizeH="0" baseline="0" dirty="0" smtClean="0">
                          <a:ln>
                            <a:noFill/>
                          </a:ln>
                          <a:solidFill>
                            <a:schemeClr val="bg1"/>
                          </a:solidFill>
                          <a:effectLst/>
                          <a:latin typeface="Georgia" pitchFamily="18" charset="0"/>
                          <a:cs typeface="Arial" pitchFamily="34" charset="0"/>
                        </a:rPr>
                        <a:t>Ag/</a:t>
                      </a:r>
                      <a:r>
                        <a:rPr kumimoji="0" lang="en-US" sz="1000" b="1" i="0" u="none" strike="noStrike" cap="none" normalizeH="0" baseline="0" dirty="0" err="1" smtClean="0">
                          <a:ln>
                            <a:noFill/>
                          </a:ln>
                          <a:solidFill>
                            <a:schemeClr val="bg1"/>
                          </a:solidFill>
                          <a:effectLst/>
                          <a:latin typeface="Georgia" pitchFamily="18" charset="0"/>
                          <a:cs typeface="Arial" pitchFamily="34" charset="0"/>
                        </a:rPr>
                        <a:t>AgCl</a:t>
                      </a:r>
                      <a:r>
                        <a:rPr kumimoji="0" lang="en-US" sz="1000" b="1" i="0" u="none" strike="noStrike" cap="none" normalizeH="0" baseline="0" dirty="0" smtClean="0">
                          <a:ln>
                            <a:noFill/>
                          </a:ln>
                          <a:solidFill>
                            <a:schemeClr val="bg1"/>
                          </a:solidFill>
                          <a:effectLst/>
                          <a:latin typeface="Georgia" pitchFamily="18" charset="0"/>
                          <a:cs typeface="Arial" pitchFamily="34" charset="0"/>
                        </a:rPr>
                        <a:t> wire)</a:t>
                      </a:r>
                      <a:endParaRPr kumimoji="0" lang="en-US" sz="1000"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cs typeface="Arial" pitchFamily="34" charset="0"/>
                      </a:endParaRPr>
                    </a:p>
                  </p:txBody>
                </p:sp>
              </p:grpSp>
              <p:grpSp>
                <p:nvGrpSpPr>
                  <p:cNvPr id="15" name="Group 70"/>
                  <p:cNvGrpSpPr/>
                  <p:nvPr/>
                </p:nvGrpSpPr>
                <p:grpSpPr>
                  <a:xfrm>
                    <a:off x="2647666" y="2220038"/>
                    <a:ext cx="718318" cy="373038"/>
                    <a:chOff x="2647666" y="2151798"/>
                    <a:chExt cx="718318" cy="373038"/>
                  </a:xfrm>
                </p:grpSpPr>
                <p:cxnSp>
                  <p:nvCxnSpPr>
                    <p:cNvPr id="59" name="Straight Connector 58"/>
                    <p:cNvCxnSpPr/>
                    <p:nvPr/>
                  </p:nvCxnSpPr>
                  <p:spPr>
                    <a:xfrm rot="5400000" flipH="1" flipV="1">
                      <a:off x="2613546" y="2190466"/>
                      <a:ext cx="368490" cy="300250"/>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2938354" y="2151798"/>
                      <a:ext cx="427630" cy="113731"/>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674961" y="2265528"/>
                      <a:ext cx="286603" cy="245662"/>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2942903" y="2279176"/>
                      <a:ext cx="327546" cy="81886"/>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grpSp>
              <p:grpSp>
                <p:nvGrpSpPr>
                  <p:cNvPr id="16" name="Group 94"/>
                  <p:cNvGrpSpPr/>
                  <p:nvPr/>
                </p:nvGrpSpPr>
                <p:grpSpPr>
                  <a:xfrm>
                    <a:off x="3700819" y="2647665"/>
                    <a:ext cx="543635" cy="493597"/>
                    <a:chOff x="3700819" y="2647665"/>
                    <a:chExt cx="543635" cy="493597"/>
                  </a:xfrm>
                </p:grpSpPr>
                <p:cxnSp>
                  <p:nvCxnSpPr>
                    <p:cNvPr id="79" name="Straight Connector 78"/>
                    <p:cNvCxnSpPr/>
                    <p:nvPr/>
                  </p:nvCxnSpPr>
                  <p:spPr>
                    <a:xfrm flipV="1">
                      <a:off x="3700819" y="2920621"/>
                      <a:ext cx="379862" cy="220641"/>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3743108" y="2729552"/>
                      <a:ext cx="327552" cy="177424"/>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75964" y="2647665"/>
                      <a:ext cx="368490" cy="245658"/>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grpSp>
            </p:grpSp>
          </p:grpSp>
          <p:sp>
            <p:nvSpPr>
              <p:cNvPr id="63" name="AutoShape 118"/>
              <p:cNvSpPr>
                <a:spLocks noChangeArrowheads="1"/>
              </p:cNvSpPr>
              <p:nvPr/>
            </p:nvSpPr>
            <p:spPr bwMode="auto">
              <a:xfrm rot="2118209">
                <a:off x="1362615" y="2531785"/>
                <a:ext cx="1930982" cy="701531"/>
              </a:xfrm>
              <a:prstGeom prst="cube">
                <a:avLst>
                  <a:gd name="adj" fmla="val 87977"/>
                </a:avLst>
              </a:prstGeom>
              <a:gradFill>
                <a:gsLst>
                  <a:gs pos="0">
                    <a:schemeClr val="dk1">
                      <a:tint val="30000"/>
                      <a:satMod val="250000"/>
                      <a:alpha val="65000"/>
                    </a:schemeClr>
                  </a:gs>
                  <a:gs pos="72000">
                    <a:schemeClr val="dk1">
                      <a:tint val="75000"/>
                      <a:satMod val="210000"/>
                    </a:schemeClr>
                  </a:gs>
                  <a:gs pos="100000">
                    <a:schemeClr val="dk1">
                      <a:tint val="85000"/>
                      <a:satMod val="210000"/>
                    </a:schemeClr>
                  </a:gs>
                </a:gsLst>
              </a:gra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IN" dirty="0">
                  <a:solidFill>
                    <a:schemeClr val="bg1">
                      <a:lumMod val="75000"/>
                    </a:schemeClr>
                  </a:solidFill>
                </a:endParaRPr>
              </a:p>
            </p:txBody>
          </p:sp>
        </p:grpSp>
      </p:grpSp>
      <p:sp>
        <p:nvSpPr>
          <p:cNvPr id="65" name="AutoShape 31"/>
          <p:cNvSpPr>
            <a:spLocks noChangeArrowheads="1"/>
          </p:cNvSpPr>
          <p:nvPr/>
        </p:nvSpPr>
        <p:spPr bwMode="auto">
          <a:xfrm rot="6640387">
            <a:off x="700281" y="2345883"/>
            <a:ext cx="1488393" cy="82833"/>
          </a:xfrm>
          <a:prstGeom prst="flowChartDelay">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9525">
            <a:noFill/>
            <a:miter lim="800000"/>
            <a:headEnd/>
            <a:tailEnd/>
          </a:ln>
          <a:effectLst>
            <a:outerShdw dist="27940" dir="5400000" algn="ctr" rotWithShape="0">
              <a:srgbClr val="000000">
                <a:alpha val="31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2">
                  <a:lumMod val="75000"/>
                </a:schemeClr>
              </a:solidFill>
              <a:effectLst/>
              <a:latin typeface="Arial" pitchFamily="34" charset="0"/>
              <a:cs typeface="Arial" pitchFamily="34" charset="0"/>
            </a:endParaRPr>
          </a:p>
        </p:txBody>
      </p:sp>
      <p:sp>
        <p:nvSpPr>
          <p:cNvPr id="71" name="AutoShape 39"/>
          <p:cNvSpPr>
            <a:spLocks noChangeArrowheads="1"/>
          </p:cNvSpPr>
          <p:nvPr/>
        </p:nvSpPr>
        <p:spPr bwMode="auto">
          <a:xfrm rot="1474525">
            <a:off x="698519" y="2812484"/>
            <a:ext cx="1147002" cy="775876"/>
          </a:xfrm>
          <a:prstGeom prst="wedgeEllipseCallout">
            <a:avLst>
              <a:gd name="adj1" fmla="val 10241"/>
              <a:gd name="adj2" fmla="val 40366"/>
            </a:avLst>
          </a:prstGeom>
          <a:solidFill>
            <a:schemeClr val="bg1">
              <a:lumMod val="95000"/>
              <a:alpha val="70195"/>
            </a:schemeClr>
          </a:solidFill>
          <a:ln w="9525">
            <a:noFill/>
            <a:miter lim="800000"/>
            <a:headEnd/>
            <a:tailEnd/>
          </a:ln>
        </p:spPr>
        <p:txBody>
          <a:bodyPr vert="horz" wrap="square" lIns="47876" tIns="23939" rIns="47876" bIns="2393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2">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72"/>
          <p:cNvGrpSpPr/>
          <p:nvPr/>
        </p:nvGrpSpPr>
        <p:grpSpPr>
          <a:xfrm>
            <a:off x="1043940" y="1291533"/>
            <a:ext cx="7947660" cy="4956867"/>
            <a:chOff x="541020" y="1196283"/>
            <a:chExt cx="7947660" cy="4956867"/>
          </a:xfrm>
        </p:grpSpPr>
        <p:sp>
          <p:nvSpPr>
            <p:cNvPr id="71" name="AutoShape 37"/>
            <p:cNvSpPr>
              <a:spLocks noChangeArrowheads="1"/>
            </p:cNvSpPr>
            <p:nvPr/>
          </p:nvSpPr>
          <p:spPr bwMode="auto">
            <a:xfrm rot="18393576">
              <a:off x="3108391" y="2354772"/>
              <a:ext cx="1142910" cy="45719"/>
            </a:xfrm>
            <a:prstGeom prst="flowChartAlternateProcess">
              <a:avLst/>
            </a:prstGeom>
            <a:solidFill>
              <a:srgbClr val="000099"/>
            </a:solidFill>
            <a:ln w="0">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AutoShape 37"/>
            <p:cNvSpPr>
              <a:spLocks noChangeArrowheads="1"/>
            </p:cNvSpPr>
            <p:nvPr/>
          </p:nvSpPr>
          <p:spPr bwMode="auto">
            <a:xfrm rot="5400000">
              <a:off x="4259624" y="5303564"/>
              <a:ext cx="1142910" cy="45720"/>
            </a:xfrm>
            <a:prstGeom prst="flowChartAlternateProcess">
              <a:avLst/>
            </a:prstGeom>
            <a:solidFill>
              <a:srgbClr val="000099"/>
            </a:solidFill>
            <a:ln w="0">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72" name="Text Box 4"/>
            <p:cNvSpPr txBox="1">
              <a:spLocks noChangeArrowheads="1"/>
            </p:cNvSpPr>
            <p:nvPr/>
          </p:nvSpPr>
          <p:spPr bwMode="auto">
            <a:xfrm>
              <a:off x="1485900" y="1273433"/>
              <a:ext cx="1565113" cy="4029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rPr>
                <a:t>CARRIER</a:t>
              </a:r>
              <a:endParaRPr kumimoji="0" lang="en-US" sz="2000" b="0" i="0" u="none" strike="noStrike" cap="none" normalizeH="0" baseline="0" dirty="0" smtClean="0">
                <a:ln>
                  <a:noFill/>
                </a:ln>
                <a:solidFill>
                  <a:schemeClr val="tx1"/>
                </a:solidFill>
                <a:effectLst/>
                <a:latin typeface="Arial" pitchFamily="34" charset="0"/>
              </a:endParaRPr>
            </a:p>
          </p:txBody>
        </p:sp>
        <p:sp>
          <p:nvSpPr>
            <p:cNvPr id="32773" name="Text Box 5"/>
            <p:cNvSpPr txBox="1">
              <a:spLocks noChangeArrowheads="1"/>
            </p:cNvSpPr>
            <p:nvPr/>
          </p:nvSpPr>
          <p:spPr bwMode="auto">
            <a:xfrm>
              <a:off x="541020" y="3276600"/>
              <a:ext cx="1564845" cy="448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rPr>
                <a:t>ANALYTE</a:t>
              </a:r>
              <a:endParaRPr kumimoji="0" lang="en-US" sz="2000" b="0" i="0" u="none" strike="noStrike" cap="none" normalizeH="0" baseline="0" dirty="0" smtClean="0">
                <a:ln>
                  <a:noFill/>
                </a:ln>
                <a:solidFill>
                  <a:schemeClr val="tx1"/>
                </a:solidFill>
                <a:effectLst/>
                <a:latin typeface="Arial" pitchFamily="34" charset="0"/>
              </a:endParaRPr>
            </a:p>
          </p:txBody>
        </p:sp>
        <p:sp>
          <p:nvSpPr>
            <p:cNvPr id="32776" name="Text Box 8"/>
            <p:cNvSpPr txBox="1">
              <a:spLocks noChangeArrowheads="1"/>
            </p:cNvSpPr>
            <p:nvPr/>
          </p:nvSpPr>
          <p:spPr bwMode="auto">
            <a:xfrm>
              <a:off x="5289604" y="2225040"/>
              <a:ext cx="2536136" cy="59668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rPr>
                <a:t>SENS. CHAMBER</a:t>
              </a:r>
              <a:endParaRPr kumimoji="0" lang="en-US" sz="2000" b="0" i="0" u="none" strike="noStrike" cap="none" normalizeH="0" baseline="0" dirty="0" smtClean="0">
                <a:ln>
                  <a:noFill/>
                </a:ln>
                <a:solidFill>
                  <a:schemeClr val="tx1"/>
                </a:solidFill>
                <a:effectLst/>
                <a:latin typeface="Arial" pitchFamily="34" charset="0"/>
              </a:endParaRPr>
            </a:p>
          </p:txBody>
        </p:sp>
        <p:sp>
          <p:nvSpPr>
            <p:cNvPr id="32777" name="Text Box 9"/>
            <p:cNvSpPr txBox="1">
              <a:spLocks noChangeArrowheads="1"/>
            </p:cNvSpPr>
            <p:nvPr/>
          </p:nvSpPr>
          <p:spPr bwMode="auto">
            <a:xfrm>
              <a:off x="6355080" y="2735580"/>
              <a:ext cx="2133600" cy="40620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rPr>
                <a:t>TO EXHAUST </a:t>
              </a:r>
              <a:endParaRPr kumimoji="0" lang="en-US" sz="2000" b="0" i="0" u="none" strike="noStrike" cap="none" normalizeH="0" baseline="0" dirty="0" smtClean="0">
                <a:ln>
                  <a:noFill/>
                </a:ln>
                <a:solidFill>
                  <a:schemeClr val="tx1"/>
                </a:solidFill>
                <a:effectLst/>
                <a:latin typeface="Arial" pitchFamily="34" charset="0"/>
              </a:endParaRPr>
            </a:p>
          </p:txBody>
        </p:sp>
        <p:sp>
          <p:nvSpPr>
            <p:cNvPr id="32785" name="AutoShape 17"/>
            <p:cNvSpPr>
              <a:spLocks noChangeArrowheads="1"/>
            </p:cNvSpPr>
            <p:nvPr/>
          </p:nvSpPr>
          <p:spPr bwMode="auto">
            <a:xfrm rot="1080000">
              <a:off x="5000362" y="2948032"/>
              <a:ext cx="312571" cy="50114"/>
            </a:xfrm>
            <a:prstGeom prst="flowChartAlternateProcess">
              <a:avLst/>
            </a:prstGeom>
            <a:solidFill>
              <a:srgbClr val="000099"/>
            </a:solidFill>
            <a:ln w="317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86" name="AutoShape 18"/>
            <p:cNvSpPr>
              <a:spLocks noChangeArrowheads="1"/>
            </p:cNvSpPr>
            <p:nvPr/>
          </p:nvSpPr>
          <p:spPr bwMode="auto">
            <a:xfrm>
              <a:off x="2605547" y="1649533"/>
              <a:ext cx="1049347" cy="2184954"/>
            </a:xfrm>
            <a:prstGeom prst="flowChartMagneticDisk">
              <a:avLst/>
            </a:prstGeom>
            <a:solidFill>
              <a:schemeClr val="accent1">
                <a:lumMod val="75000"/>
              </a:schemeClr>
            </a:solidFill>
            <a:ln w="9525">
              <a:solidFill>
                <a:schemeClr val="accent4">
                  <a:lumMod val="50000"/>
                </a:schemeClr>
              </a:solidFill>
              <a:round/>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endParaRPr lang="en-US"/>
            </a:p>
          </p:txBody>
        </p:sp>
        <p:sp>
          <p:nvSpPr>
            <p:cNvPr id="32787" name="AutoShape 19"/>
            <p:cNvSpPr>
              <a:spLocks noChangeArrowheads="1"/>
            </p:cNvSpPr>
            <p:nvPr/>
          </p:nvSpPr>
          <p:spPr bwMode="auto">
            <a:xfrm>
              <a:off x="1972179" y="2479191"/>
              <a:ext cx="1049347" cy="2186067"/>
            </a:xfrm>
            <a:prstGeom prst="flowChartMagneticDisk">
              <a:avLst/>
            </a:prstGeom>
            <a:solidFill>
              <a:schemeClr val="accent3">
                <a:lumMod val="75000"/>
              </a:schemeClr>
            </a:solidFill>
            <a:ln w="9525">
              <a:solidFill>
                <a:schemeClr val="accent3">
                  <a:lumMod val="50000"/>
                </a:schemeClr>
              </a:solidFill>
              <a:round/>
              <a:headEnd/>
              <a:tailEnd/>
            </a:ln>
            <a:scene3d>
              <a:camera prst="orthographicFront"/>
              <a:lightRig rig="threePt" dir="t"/>
            </a:scene3d>
            <a:sp3d prstMaterial="softEdge">
              <a:bevelT w="152400" h="50800" prst="softRound"/>
            </a:sp3d>
          </p:spPr>
          <p:txBody>
            <a:bodyPr vert="horz" wrap="square" lIns="91440" tIns="45720" rIns="91440" bIns="45720" numCol="1" anchor="t" anchorCtr="0" compatLnSpc="1">
              <a:prstTxWarp prst="textNoShape">
                <a:avLst/>
              </a:prstTxWarp>
            </a:bodyPr>
            <a:lstStyle/>
            <a:p>
              <a:endParaRPr lang="en-US"/>
            </a:p>
          </p:txBody>
        </p:sp>
        <p:sp>
          <p:nvSpPr>
            <p:cNvPr id="32788" name="AutoShape 20"/>
            <p:cNvSpPr>
              <a:spLocks noChangeArrowheads="1"/>
            </p:cNvSpPr>
            <p:nvPr/>
          </p:nvSpPr>
          <p:spPr bwMode="auto">
            <a:xfrm>
              <a:off x="2370531" y="2215260"/>
              <a:ext cx="235016" cy="628091"/>
            </a:xfrm>
            <a:prstGeom prst="flowChartMagneticDisk">
              <a:avLst/>
            </a:pr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89" name="AutoShape 21"/>
            <p:cNvSpPr>
              <a:spLocks noChangeArrowheads="1"/>
            </p:cNvSpPr>
            <p:nvPr/>
          </p:nvSpPr>
          <p:spPr bwMode="auto">
            <a:xfrm>
              <a:off x="3001550" y="1453533"/>
              <a:ext cx="236191" cy="628091"/>
            </a:xfrm>
            <a:prstGeom prst="flowChartMagneticDisk">
              <a:avLst/>
            </a:pr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90" name="AutoShape 22"/>
            <p:cNvSpPr>
              <a:spLocks noChangeArrowheads="1"/>
            </p:cNvSpPr>
            <p:nvPr/>
          </p:nvSpPr>
          <p:spPr bwMode="auto">
            <a:xfrm>
              <a:off x="2265308" y="1954669"/>
              <a:ext cx="471207" cy="687113"/>
            </a:xfrm>
            <a:prstGeom prst="flowChartMagneticDisk">
              <a:avLst/>
            </a:prstGeom>
            <a:solidFill>
              <a:schemeClr val="accent3">
                <a:lumMod val="60000"/>
                <a:lumOff val="40000"/>
              </a:schemeClr>
            </a:solidFill>
            <a:ln w="9525">
              <a:solidFill>
                <a:schemeClr val="accent3">
                  <a:lumMod val="50000"/>
                </a:schemeClr>
              </a:solidFill>
              <a:round/>
              <a:headEnd/>
              <a:tailEnd/>
            </a:ln>
            <a:scene3d>
              <a:camera prst="orthographicFront"/>
              <a:lightRig rig="morning" dir="t"/>
            </a:scene3d>
            <a:sp3d prstMaterial="dkEdge">
              <a:bevelT w="152400" h="50800" prst="softRound"/>
            </a:sp3d>
          </p:spPr>
          <p:txBody>
            <a:bodyPr vert="horz" wrap="square" lIns="91440" tIns="45720" rIns="91440" bIns="45720" numCol="1" anchor="t" anchorCtr="0" compatLnSpc="1">
              <a:prstTxWarp prst="textNoShape">
                <a:avLst/>
              </a:prstTxWarp>
            </a:bodyPr>
            <a:lstStyle/>
            <a:p>
              <a:endParaRPr lang="en-US"/>
            </a:p>
          </p:txBody>
        </p:sp>
        <p:sp>
          <p:nvSpPr>
            <p:cNvPr id="32791" name="AutoShape 23"/>
            <p:cNvSpPr>
              <a:spLocks noChangeArrowheads="1"/>
            </p:cNvSpPr>
            <p:nvPr/>
          </p:nvSpPr>
          <p:spPr bwMode="auto">
            <a:xfrm>
              <a:off x="2874641" y="1196283"/>
              <a:ext cx="471207" cy="687113"/>
            </a:xfrm>
            <a:prstGeom prst="flowChartMagneticDisk">
              <a:avLst/>
            </a:prstGeom>
            <a:solidFill>
              <a:schemeClr val="accent1">
                <a:lumMod val="60000"/>
                <a:lumOff val="40000"/>
              </a:schemeClr>
            </a:solidFill>
            <a:ln w="9525">
              <a:solidFill>
                <a:srgbClr val="000000"/>
              </a:solidFill>
              <a:round/>
              <a:headEnd/>
              <a:tailEnd/>
            </a:ln>
            <a:scene3d>
              <a:camera prst="orthographicFront"/>
              <a:lightRig rig="morning" dir="t"/>
            </a:scene3d>
            <a:sp3d prstMaterial="softEdge">
              <a:bevelT w="152400" h="50800" prst="softRound"/>
            </a:sp3d>
          </p:spPr>
          <p:txBody>
            <a:bodyPr vert="horz" wrap="square" lIns="91440" tIns="45720" rIns="91440" bIns="45720" numCol="1" anchor="t" anchorCtr="0" compatLnSpc="1">
              <a:prstTxWarp prst="textNoShape">
                <a:avLst/>
              </a:prstTxWarp>
            </a:bodyPr>
            <a:lstStyle/>
            <a:p>
              <a:endParaRPr lang="en-US"/>
            </a:p>
          </p:txBody>
        </p:sp>
        <p:sp>
          <p:nvSpPr>
            <p:cNvPr id="32792" name="AutoShape 24"/>
            <p:cNvSpPr>
              <a:spLocks noChangeArrowheads="1"/>
            </p:cNvSpPr>
            <p:nvPr/>
          </p:nvSpPr>
          <p:spPr bwMode="auto">
            <a:xfrm rot="1106096">
              <a:off x="3147260" y="1699646"/>
              <a:ext cx="726200" cy="122500"/>
            </a:xfrm>
            <a:prstGeom prst="flowChartAlternateProcess">
              <a:avLst/>
            </a:prstGeom>
            <a:solidFill>
              <a:schemeClr val="accent6">
                <a:lumMod val="60000"/>
                <a:lumOff val="40000"/>
                <a:alpha val="54000"/>
              </a:schemeClr>
            </a:solidFill>
            <a:ln w="9525">
              <a:solidFill>
                <a:schemeClr val="accent6">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93" name="AutoShape 25"/>
            <p:cNvSpPr>
              <a:spLocks noChangeArrowheads="1"/>
            </p:cNvSpPr>
            <p:nvPr/>
          </p:nvSpPr>
          <p:spPr bwMode="auto">
            <a:xfrm>
              <a:off x="3780629" y="1548192"/>
              <a:ext cx="562771" cy="810727"/>
            </a:xfrm>
            <a:prstGeom prst="cube">
              <a:avLst>
                <a:gd name="adj" fmla="val 56209"/>
              </a:avLst>
            </a:prstGeom>
            <a:solidFill>
              <a:schemeClr val="accent4">
                <a:lumMod val="75000"/>
              </a:schemeClr>
            </a:solidFill>
            <a:ln w="9525">
              <a:solidFill>
                <a:schemeClr val="accent4">
                  <a:lumMod val="50000"/>
                </a:schemeClr>
              </a:solidFill>
              <a:miter lim="800000"/>
              <a:headEnd/>
              <a:tailEnd/>
            </a:ln>
            <a:scene3d>
              <a:camera prst="orthographicFront"/>
              <a:lightRig rig="morning" dir="t"/>
            </a:scene3d>
            <a:sp3d prstMaterial="dkEdge"/>
          </p:spPr>
          <p:txBody>
            <a:bodyPr vert="horz" wrap="square" lIns="91440" tIns="45720" rIns="91440" bIns="45720" numCol="1" anchor="t" anchorCtr="0" compatLnSpc="1">
              <a:prstTxWarp prst="textNoShape">
                <a:avLst/>
              </a:prstTxWarp>
            </a:bodyPr>
            <a:lstStyle/>
            <a:p>
              <a:endParaRPr lang="en-US"/>
            </a:p>
          </p:txBody>
        </p:sp>
        <p:sp>
          <p:nvSpPr>
            <p:cNvPr id="32794" name="AutoShape 26"/>
            <p:cNvSpPr>
              <a:spLocks noChangeArrowheads="1"/>
            </p:cNvSpPr>
            <p:nvPr/>
          </p:nvSpPr>
          <p:spPr bwMode="auto">
            <a:xfrm rot="1106096">
              <a:off x="4055597" y="2066033"/>
              <a:ext cx="1145704" cy="121386"/>
            </a:xfrm>
            <a:prstGeom prst="flowChartAlternateProcess">
              <a:avLst/>
            </a:prstGeom>
            <a:solidFill>
              <a:schemeClr val="accent6">
                <a:lumMod val="60000"/>
                <a:lumOff val="40000"/>
                <a:alpha val="54000"/>
              </a:schemeClr>
            </a:solidFill>
            <a:ln w="9525">
              <a:solidFill>
                <a:schemeClr val="accent6">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95" name="AutoShape 27"/>
            <p:cNvSpPr>
              <a:spLocks noChangeArrowheads="1"/>
            </p:cNvSpPr>
            <p:nvPr/>
          </p:nvSpPr>
          <p:spPr bwMode="auto">
            <a:xfrm rot="1106096">
              <a:off x="2470413" y="2378964"/>
              <a:ext cx="886011" cy="134750"/>
            </a:xfrm>
            <a:prstGeom prst="flowChartAlternateProcess">
              <a:avLst/>
            </a:prstGeom>
            <a:solidFill>
              <a:schemeClr val="accent6">
                <a:lumMod val="60000"/>
                <a:lumOff val="40000"/>
                <a:alpha val="54000"/>
              </a:schemeClr>
            </a:solidFill>
            <a:ln w="9525">
              <a:solidFill>
                <a:schemeClr val="accent6">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98" name="AutoShape 30"/>
            <p:cNvSpPr>
              <a:spLocks noChangeArrowheads="1"/>
            </p:cNvSpPr>
            <p:nvPr/>
          </p:nvSpPr>
          <p:spPr bwMode="auto">
            <a:xfrm rot="7680000" flipH="1">
              <a:off x="4394267" y="2609011"/>
              <a:ext cx="1031227" cy="103407"/>
            </a:xfrm>
            <a:prstGeom prst="flowChartAlternateProcess">
              <a:avLst/>
            </a:prstGeom>
            <a:solidFill>
              <a:schemeClr val="accent6">
                <a:lumMod val="60000"/>
                <a:lumOff val="40000"/>
                <a:alpha val="54000"/>
              </a:schemeClr>
            </a:solidFill>
            <a:ln w="9525">
              <a:solidFill>
                <a:schemeClr val="accent6">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99" name="AutoShape 31"/>
            <p:cNvSpPr>
              <a:spLocks noChangeArrowheads="1"/>
            </p:cNvSpPr>
            <p:nvPr/>
          </p:nvSpPr>
          <p:spPr bwMode="auto">
            <a:xfrm rot="1080000">
              <a:off x="4841726" y="2720850"/>
              <a:ext cx="726200" cy="121386"/>
            </a:xfrm>
            <a:prstGeom prst="flowChartAlternateProcess">
              <a:avLst/>
            </a:prstGeom>
            <a:solidFill>
              <a:schemeClr val="accent6">
                <a:lumMod val="60000"/>
                <a:lumOff val="40000"/>
              </a:schemeClr>
            </a:solidFill>
            <a:ln w="9525">
              <a:solidFill>
                <a:schemeClr val="accent6">
                  <a:lumMod val="50000"/>
                  <a:alpha val="54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00" name="AutoShape 32"/>
            <p:cNvSpPr>
              <a:spLocks noChangeArrowheads="1"/>
            </p:cNvSpPr>
            <p:nvPr/>
          </p:nvSpPr>
          <p:spPr bwMode="auto">
            <a:xfrm rot="1080000">
              <a:off x="5347011" y="3038237"/>
              <a:ext cx="652170" cy="154795"/>
            </a:xfrm>
            <a:prstGeom prst="cube">
              <a:avLst>
                <a:gd name="adj" fmla="val 8763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2801" name="AutoShape 33"/>
            <p:cNvCxnSpPr>
              <a:cxnSpLocks noChangeShapeType="1"/>
            </p:cNvCxnSpPr>
            <p:nvPr/>
          </p:nvCxnSpPr>
          <p:spPr bwMode="auto">
            <a:xfrm rot="21420000">
              <a:off x="6894592" y="3333350"/>
              <a:ext cx="788479" cy="278409"/>
            </a:xfrm>
            <a:prstGeom prst="straightConnector1">
              <a:avLst/>
            </a:prstGeom>
            <a:noFill/>
            <a:ln w="34925">
              <a:solidFill>
                <a:srgbClr val="000000"/>
              </a:solidFill>
              <a:round/>
              <a:headEnd/>
              <a:tailEnd type="triangle" w="med" len="med"/>
            </a:ln>
          </p:spPr>
        </p:cxnSp>
        <p:sp>
          <p:nvSpPr>
            <p:cNvPr id="32802" name="AutoShape 34"/>
            <p:cNvSpPr>
              <a:spLocks noChangeArrowheads="1"/>
            </p:cNvSpPr>
            <p:nvPr/>
          </p:nvSpPr>
          <p:spPr bwMode="auto">
            <a:xfrm rot="6479474">
              <a:off x="5502352" y="2406589"/>
              <a:ext cx="604704" cy="1200932"/>
            </a:xfrm>
            <a:prstGeom prst="flowChartMagneticDisk">
              <a:avLst/>
            </a:prstGeom>
            <a:solidFill>
              <a:schemeClr val="bg1">
                <a:lumMod val="50000"/>
              </a:schemeClr>
            </a:solidFill>
            <a:ln w="9525">
              <a:solidFill>
                <a:srgbClr val="000000"/>
              </a:solidFill>
              <a:round/>
              <a:headEnd/>
              <a:tailEnd/>
            </a:ln>
            <a:scene3d>
              <a:camera prst="orthographicFront"/>
              <a:lightRig rig="morning" dir="t"/>
            </a:scene3d>
            <a:sp3d>
              <a:bevelT w="152400" h="50800" prst="softRound"/>
            </a:sp3d>
          </p:spPr>
          <p:txBody>
            <a:bodyPr vert="horz" wrap="square" lIns="91440" tIns="45720" rIns="91440" bIns="45720" numCol="1" anchor="t" anchorCtr="0" compatLnSpc="1">
              <a:prstTxWarp prst="textNoShape">
                <a:avLst/>
              </a:prstTxWarp>
            </a:bodyPr>
            <a:lstStyle/>
            <a:p>
              <a:endParaRPr lang="en-US"/>
            </a:p>
          </p:txBody>
        </p:sp>
        <p:sp>
          <p:nvSpPr>
            <p:cNvPr id="32805" name="AutoShape 37"/>
            <p:cNvSpPr>
              <a:spLocks noChangeArrowheads="1"/>
            </p:cNvSpPr>
            <p:nvPr/>
          </p:nvSpPr>
          <p:spPr bwMode="auto">
            <a:xfrm rot="5400000" flipV="1">
              <a:off x="4465364" y="3444287"/>
              <a:ext cx="1142910" cy="45720"/>
            </a:xfrm>
            <a:prstGeom prst="flowChartAlternateProcess">
              <a:avLst/>
            </a:prstGeom>
            <a:solidFill>
              <a:srgbClr val="000099"/>
            </a:solidFill>
            <a:ln w="0">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07" name="AutoShape 39"/>
            <p:cNvSpPr>
              <a:spLocks noChangeArrowheads="1"/>
            </p:cNvSpPr>
            <p:nvPr/>
          </p:nvSpPr>
          <p:spPr bwMode="auto">
            <a:xfrm rot="969365">
              <a:off x="5392839" y="3116191"/>
              <a:ext cx="531136" cy="102454"/>
            </a:xfrm>
            <a:prstGeom prst="cube">
              <a:avLst>
                <a:gd name="adj" fmla="val 7697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08" name="AutoShape 40"/>
            <p:cNvSpPr>
              <a:spLocks noChangeArrowheads="1"/>
            </p:cNvSpPr>
            <p:nvPr/>
          </p:nvSpPr>
          <p:spPr bwMode="auto">
            <a:xfrm rot="1080000">
              <a:off x="6178968" y="3185237"/>
              <a:ext cx="654520" cy="108023"/>
            </a:xfrm>
            <a:prstGeom prst="flowChartAlternateProcess">
              <a:avLst/>
            </a:prstGeom>
            <a:solidFill>
              <a:schemeClr val="accent6">
                <a:lumMod val="60000"/>
                <a:lumOff val="40000"/>
                <a:alpha val="54000"/>
              </a:schemeClr>
            </a:solidFill>
            <a:ln w="9525">
              <a:solidFill>
                <a:schemeClr val="accent6">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AutoShape 25"/>
            <p:cNvSpPr>
              <a:spLocks noChangeArrowheads="1"/>
            </p:cNvSpPr>
            <p:nvPr/>
          </p:nvSpPr>
          <p:spPr bwMode="auto">
            <a:xfrm>
              <a:off x="3124200" y="2249232"/>
              <a:ext cx="562771" cy="810727"/>
            </a:xfrm>
            <a:prstGeom prst="cube">
              <a:avLst>
                <a:gd name="adj" fmla="val 56209"/>
              </a:avLst>
            </a:prstGeom>
            <a:solidFill>
              <a:schemeClr val="accent4">
                <a:lumMod val="75000"/>
              </a:schemeClr>
            </a:solidFill>
            <a:ln w="9525">
              <a:solidFill>
                <a:schemeClr val="accent4">
                  <a:lumMod val="50000"/>
                </a:schemeClr>
              </a:solidFill>
              <a:miter lim="800000"/>
              <a:headEnd/>
              <a:tailEnd/>
            </a:ln>
            <a:scene3d>
              <a:camera prst="orthographicFront"/>
              <a:lightRig rig="morning" dir="t"/>
            </a:scene3d>
            <a:sp3d prstMaterial="dkEdge"/>
          </p:spPr>
          <p:txBody>
            <a:bodyPr vert="horz" wrap="square" lIns="91440" tIns="45720" rIns="91440" bIns="45720" numCol="1" anchor="t" anchorCtr="0" compatLnSpc="1">
              <a:prstTxWarp prst="textNoShape">
                <a:avLst/>
              </a:prstTxWarp>
            </a:bodyPr>
            <a:lstStyle/>
            <a:p>
              <a:endParaRPr lang="en-US"/>
            </a:p>
          </p:txBody>
        </p:sp>
        <p:sp>
          <p:nvSpPr>
            <p:cNvPr id="32797" name="AutoShape 29"/>
            <p:cNvSpPr>
              <a:spLocks noChangeArrowheads="1"/>
            </p:cNvSpPr>
            <p:nvPr/>
          </p:nvSpPr>
          <p:spPr bwMode="auto">
            <a:xfrm rot="1106096">
              <a:off x="3511497" y="2797876"/>
              <a:ext cx="1171555" cy="114194"/>
            </a:xfrm>
            <a:prstGeom prst="flowChartAlternateProcess">
              <a:avLst/>
            </a:prstGeom>
            <a:solidFill>
              <a:schemeClr val="accent6">
                <a:lumMod val="60000"/>
                <a:lumOff val="40000"/>
                <a:alpha val="54000"/>
              </a:schemeClr>
            </a:solidFill>
            <a:ln w="9525">
              <a:solidFill>
                <a:schemeClr val="accent6">
                  <a:lumMod val="50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Cube 59"/>
            <p:cNvSpPr/>
            <p:nvPr/>
          </p:nvSpPr>
          <p:spPr>
            <a:xfrm>
              <a:off x="4876800" y="3611881"/>
              <a:ext cx="1150620" cy="579119"/>
            </a:xfrm>
            <a:prstGeom prst="cube">
              <a:avLst>
                <a:gd name="adj" fmla="val 47232"/>
              </a:avLst>
            </a:prstGeom>
            <a:solidFill>
              <a:schemeClr val="bg1"/>
            </a:solidFill>
            <a:ln>
              <a:solidFill>
                <a:schemeClr val="tx1">
                  <a:lumMod val="65000"/>
                  <a:lumOff val="35000"/>
                </a:schemeClr>
              </a:solidFill>
            </a:ln>
            <a:scene3d>
              <a:camera prst="orthographicFront"/>
              <a:lightRig rig="morning"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907280" y="3924300"/>
              <a:ext cx="579120" cy="1143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9"/>
            <p:cNvSpPr txBox="1">
              <a:spLocks noChangeArrowheads="1"/>
            </p:cNvSpPr>
            <p:nvPr/>
          </p:nvSpPr>
          <p:spPr bwMode="auto">
            <a:xfrm>
              <a:off x="4098411" y="4208685"/>
              <a:ext cx="2133600" cy="406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US" sz="2000" b="1" dirty="0" err="1" smtClean="0">
                  <a:latin typeface="Arial Narrow" pitchFamily="34" charset="0"/>
                </a:rPr>
                <a:t>Keithley</a:t>
              </a:r>
              <a:r>
                <a:rPr lang="en-US" sz="2000" b="1" dirty="0" smtClean="0">
                  <a:latin typeface="Arial Narrow" pitchFamily="34" charset="0"/>
                </a:rPr>
                <a:t> 2400 SMU</a:t>
              </a:r>
            </a:p>
          </p:txBody>
        </p:sp>
        <p:sp>
          <p:nvSpPr>
            <p:cNvPr id="63" name="AutoShape 37"/>
            <p:cNvSpPr>
              <a:spLocks noChangeArrowheads="1"/>
            </p:cNvSpPr>
            <p:nvPr/>
          </p:nvSpPr>
          <p:spPr bwMode="auto">
            <a:xfrm rot="5400000" flipV="1">
              <a:off x="5669324" y="4579667"/>
              <a:ext cx="1142910" cy="45720"/>
            </a:xfrm>
            <a:prstGeom prst="flowChartAlternateProcess">
              <a:avLst/>
            </a:prstGeom>
            <a:solidFill>
              <a:srgbClr val="000099"/>
            </a:solidFill>
            <a:ln w="0">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AutoShape 17"/>
            <p:cNvSpPr>
              <a:spLocks noChangeArrowheads="1"/>
            </p:cNvSpPr>
            <p:nvPr/>
          </p:nvSpPr>
          <p:spPr bwMode="auto">
            <a:xfrm rot="1080000">
              <a:off x="6010646" y="3986949"/>
              <a:ext cx="242896" cy="45719"/>
            </a:xfrm>
            <a:prstGeom prst="flowChartAlternateProcess">
              <a:avLst/>
            </a:prstGeom>
            <a:solidFill>
              <a:srgbClr val="000099"/>
            </a:solidFill>
            <a:ln w="317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823" name="Picture 55"/>
            <p:cNvPicPr>
              <a:picLocks noChangeAspect="1" noChangeArrowheads="1"/>
            </p:cNvPicPr>
            <p:nvPr/>
          </p:nvPicPr>
          <p:blipFill>
            <a:blip r:embed="rId2" cstate="print"/>
            <a:srcRect/>
            <a:stretch>
              <a:fillRect/>
            </a:stretch>
          </p:blipFill>
          <p:spPr bwMode="auto">
            <a:xfrm>
              <a:off x="3429000" y="5029200"/>
              <a:ext cx="1828800" cy="1123950"/>
            </a:xfrm>
            <a:prstGeom prst="rect">
              <a:avLst/>
            </a:prstGeom>
            <a:noFill/>
            <a:ln w="9525">
              <a:noFill/>
              <a:miter lim="800000"/>
              <a:headEnd/>
              <a:tailEnd/>
            </a:ln>
            <a:effectLst/>
          </p:spPr>
        </p:pic>
        <p:sp>
          <p:nvSpPr>
            <p:cNvPr id="66" name="Text Box 6"/>
            <p:cNvSpPr txBox="1">
              <a:spLocks noChangeArrowheads="1"/>
            </p:cNvSpPr>
            <p:nvPr/>
          </p:nvSpPr>
          <p:spPr bwMode="auto">
            <a:xfrm>
              <a:off x="3124200" y="3124200"/>
              <a:ext cx="1825383" cy="742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rPr>
                <a:t>MFC 1 (MC 200;</a:t>
              </a:r>
              <a:r>
                <a:rPr kumimoji="0" lang="en-US" sz="2000" b="1" i="0" u="none" strike="noStrike" cap="none" normalizeH="0" dirty="0" smtClean="0">
                  <a:ln>
                    <a:noFill/>
                  </a:ln>
                  <a:solidFill>
                    <a:schemeClr val="tx1"/>
                  </a:solidFill>
                  <a:effectLst/>
                  <a:latin typeface="Arial Narrow" pitchFamily="34" charset="0"/>
                </a:rPr>
                <a:t> </a:t>
              </a:r>
              <a:r>
                <a:rPr kumimoji="0" lang="en-US" sz="2000" b="1" i="0" u="none" strike="noStrike" cap="none" normalizeH="0" dirty="0" err="1" smtClean="0">
                  <a:ln>
                    <a:noFill/>
                  </a:ln>
                  <a:solidFill>
                    <a:schemeClr val="tx1"/>
                  </a:solidFill>
                  <a:effectLst/>
                  <a:latin typeface="Arial Narrow" pitchFamily="34" charset="0"/>
                </a:rPr>
                <a:t>Alicat</a:t>
              </a:r>
              <a:r>
                <a:rPr kumimoji="0" lang="en-US" sz="2000" b="1" i="0" u="none" strike="noStrike" cap="none" normalizeH="0" baseline="0" dirty="0" smtClean="0">
                  <a:ln>
                    <a:noFill/>
                  </a:ln>
                  <a:solidFill>
                    <a:schemeClr val="tx1"/>
                  </a:solidFill>
                  <a:effectLst/>
                  <a:latin typeface="Arial Narrow" pitchFamily="34" charset="0"/>
                </a:rPr>
                <a:t>)</a:t>
              </a:r>
              <a:endParaRPr kumimoji="0" lang="en-US" sz="2000" b="0" i="0" u="none" strike="noStrike" cap="none" normalizeH="0" baseline="0" dirty="0" smtClean="0">
                <a:ln>
                  <a:noFill/>
                </a:ln>
                <a:solidFill>
                  <a:schemeClr val="tx1"/>
                </a:solidFill>
                <a:effectLst/>
                <a:latin typeface="Arial" pitchFamily="34" charset="0"/>
              </a:endParaRPr>
            </a:p>
          </p:txBody>
        </p:sp>
        <p:sp>
          <p:nvSpPr>
            <p:cNvPr id="67" name="AutoShape 17"/>
            <p:cNvSpPr>
              <a:spLocks noChangeArrowheads="1"/>
            </p:cNvSpPr>
            <p:nvPr/>
          </p:nvSpPr>
          <p:spPr bwMode="auto">
            <a:xfrm rot="1080000">
              <a:off x="4772877" y="4960003"/>
              <a:ext cx="1532092" cy="45720"/>
            </a:xfrm>
            <a:prstGeom prst="flowChartAlternateProcess">
              <a:avLst/>
            </a:prstGeom>
            <a:solidFill>
              <a:srgbClr val="000099"/>
            </a:solidFill>
            <a:ln w="317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AutoShape 37"/>
            <p:cNvSpPr>
              <a:spLocks noChangeArrowheads="1"/>
            </p:cNvSpPr>
            <p:nvPr/>
          </p:nvSpPr>
          <p:spPr bwMode="auto">
            <a:xfrm rot="5400000">
              <a:off x="1988818" y="4236721"/>
              <a:ext cx="2468880" cy="45719"/>
            </a:xfrm>
            <a:prstGeom prst="flowChartAlternateProcess">
              <a:avLst/>
            </a:prstGeom>
            <a:solidFill>
              <a:srgbClr val="000099"/>
            </a:solidFill>
            <a:ln w="0">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AutoShape 17"/>
            <p:cNvSpPr>
              <a:spLocks noChangeArrowheads="1"/>
            </p:cNvSpPr>
            <p:nvPr/>
          </p:nvSpPr>
          <p:spPr bwMode="auto">
            <a:xfrm rot="1080000">
              <a:off x="3228993" y="5522313"/>
              <a:ext cx="365760" cy="45719"/>
            </a:xfrm>
            <a:prstGeom prst="flowChartAlternateProcess">
              <a:avLst/>
            </a:prstGeom>
            <a:solidFill>
              <a:srgbClr val="000099"/>
            </a:solidFill>
            <a:ln w="3175">
              <a:solidFill>
                <a:srgbClr val="7F7F7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74" name="Text Box 6"/>
            <p:cNvSpPr txBox="1">
              <a:spLocks noChangeArrowheads="1"/>
            </p:cNvSpPr>
            <p:nvPr/>
          </p:nvSpPr>
          <p:spPr bwMode="auto">
            <a:xfrm>
              <a:off x="4238988" y="1356360"/>
              <a:ext cx="1825383" cy="758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rPr>
                <a:t>MFC 2 (MC 200;</a:t>
              </a:r>
              <a:r>
                <a:rPr kumimoji="0" lang="en-US" sz="2000" b="1" i="0" u="none" strike="noStrike" cap="none" normalizeH="0" dirty="0" smtClean="0">
                  <a:ln>
                    <a:noFill/>
                  </a:ln>
                  <a:solidFill>
                    <a:schemeClr val="tx1"/>
                  </a:solidFill>
                  <a:effectLst/>
                  <a:latin typeface="Arial Narrow" pitchFamily="34" charset="0"/>
                </a:rPr>
                <a:t> </a:t>
              </a:r>
              <a:r>
                <a:rPr kumimoji="0" lang="en-US" sz="2000" b="1" i="0" u="none" strike="noStrike" cap="none" normalizeH="0" dirty="0" err="1" smtClean="0">
                  <a:ln>
                    <a:noFill/>
                  </a:ln>
                  <a:solidFill>
                    <a:schemeClr val="tx1"/>
                  </a:solidFill>
                  <a:effectLst/>
                  <a:latin typeface="Arial Narrow" pitchFamily="34" charset="0"/>
                </a:rPr>
                <a:t>Alicat</a:t>
              </a:r>
              <a:r>
                <a:rPr kumimoji="0" lang="en-US" sz="2000" b="1" i="0" u="none" strike="noStrike" cap="none" normalizeH="0" baseline="0" dirty="0" smtClean="0">
                  <a:ln>
                    <a:noFill/>
                  </a:ln>
                  <a:solidFill>
                    <a:schemeClr val="tx1"/>
                  </a:solidFill>
                  <a:effectLst/>
                  <a:latin typeface="Arial Narrow" pitchFamily="34" charset="0"/>
                </a:rPr>
                <a:t>)</a:t>
              </a:r>
              <a:endParaRPr kumimoji="0" lang="en-US" sz="2000" b="0" i="0" u="none" strike="noStrike" cap="none" normalizeH="0" baseline="0" dirty="0" smtClean="0">
                <a:ln>
                  <a:noFill/>
                </a:ln>
                <a:solidFill>
                  <a:schemeClr val="tx1"/>
                </a:solidFill>
                <a:effectLst/>
                <a:latin typeface="Arial" pitchFamily="34" charset="0"/>
              </a:endParaRPr>
            </a:p>
          </p:txBody>
        </p:sp>
      </p:grpSp>
      <p:sp>
        <p:nvSpPr>
          <p:cNvPr id="76" name="Rectangle 75"/>
          <p:cNvSpPr/>
          <p:nvPr/>
        </p:nvSpPr>
        <p:spPr>
          <a:xfrm>
            <a:off x="788670" y="365760"/>
            <a:ext cx="8382000" cy="523220"/>
          </a:xfrm>
          <a:prstGeom prst="rect">
            <a:avLst/>
          </a:prstGeom>
        </p:spPr>
        <p:txBody>
          <a:bodyPr wrap="square">
            <a:spAutoFit/>
          </a:bodyPr>
          <a:lstStyle/>
          <a:p>
            <a:pPr>
              <a:spcBef>
                <a:spcPct val="50000"/>
              </a:spcBef>
              <a:buClr>
                <a:srgbClr val="FFFF99"/>
              </a:buClr>
              <a:buSzPct val="110000"/>
              <a:defRPr/>
            </a:pPr>
            <a:r>
              <a:rPr lang="en-US" sz="2800" dirty="0" smtClean="0">
                <a:solidFill>
                  <a:srgbClr val="0033CC"/>
                </a:solidFill>
                <a:latin typeface="Times New Roman" pitchFamily="18" charset="0"/>
                <a:ea typeface="+mj-ea"/>
                <a:cs typeface="Times New Roman" pitchFamily="18" charset="0"/>
              </a:rPr>
              <a:t>Schematic of the Gas Sensing Setup</a:t>
            </a:r>
          </a:p>
        </p:txBody>
      </p:sp>
      <p:grpSp>
        <p:nvGrpSpPr>
          <p:cNvPr id="3" name="Group 41"/>
          <p:cNvGrpSpPr/>
          <p:nvPr/>
        </p:nvGrpSpPr>
        <p:grpSpPr>
          <a:xfrm>
            <a:off x="22860" y="45720"/>
            <a:ext cx="9075420" cy="838200"/>
            <a:chOff x="22860" y="45720"/>
            <a:chExt cx="9075420" cy="838200"/>
          </a:xfrm>
        </p:grpSpPr>
        <p:pic>
          <p:nvPicPr>
            <p:cNvPr id="43" name="Picture 14" descr="unilogo"/>
            <p:cNvPicPr>
              <a:picLocks noChangeAspect="1" noChangeArrowheads="1"/>
            </p:cNvPicPr>
            <p:nvPr/>
          </p:nvPicPr>
          <p:blipFill>
            <a:blip r:embed="rId3" cstate="print"/>
            <a:srcRect/>
            <a:stretch>
              <a:fillRect/>
            </a:stretch>
          </p:blipFill>
          <p:spPr bwMode="auto">
            <a:xfrm>
              <a:off x="22860" y="45720"/>
              <a:ext cx="864394" cy="838200"/>
            </a:xfrm>
            <a:prstGeom prst="rect">
              <a:avLst/>
            </a:prstGeom>
            <a:ln>
              <a:noFill/>
            </a:ln>
            <a:effectLst>
              <a:softEdge rad="112500"/>
            </a:effectLst>
          </p:spPr>
        </p:pic>
        <p:sp>
          <p:nvSpPr>
            <p:cNvPr id="44" name="Rectangle 43"/>
            <p:cNvSpPr/>
            <p:nvPr/>
          </p:nvSpPr>
          <p:spPr>
            <a:xfrm>
              <a:off x="106680" y="883920"/>
              <a:ext cx="8991600" cy="0"/>
            </a:xfrm>
            <a:prstGeom prst="rect">
              <a:avLst/>
            </a:prstGeom>
            <a:solidFill>
              <a:schemeClr val="accent1">
                <a:alpha val="6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90600" y="152400"/>
            <a:ext cx="8229600" cy="725487"/>
          </a:xfrm>
        </p:spPr>
        <p:txBody>
          <a:bodyPr>
            <a:noAutofit/>
          </a:bodyPr>
          <a:lstStyle/>
          <a:p>
            <a:pPr algn="l"/>
            <a:r>
              <a:rPr lang="en-IN" sz="2600" b="1" dirty="0" smtClean="0">
                <a:solidFill>
                  <a:srgbClr val="00FF00"/>
                </a:solidFill>
                <a:latin typeface="Times New Roman" pitchFamily="18" charset="0"/>
                <a:ea typeface="+mn-ea"/>
                <a:cs typeface="+mn-cs"/>
              </a:rPr>
              <a:t>Indigenously Developed Dynamic Gas Sensing System</a:t>
            </a:r>
          </a:p>
        </p:txBody>
      </p:sp>
      <p:pic>
        <p:nvPicPr>
          <p:cNvPr id="24580" name="Picture 2" descr="E:\Mahendra\BAMU_2009\Picture\koinkar_Photo\IMG_0422.JPG"/>
          <p:cNvPicPr>
            <a:picLocks noChangeAspect="1" noChangeArrowheads="1"/>
          </p:cNvPicPr>
          <p:nvPr/>
        </p:nvPicPr>
        <p:blipFill>
          <a:blip r:embed="rId2" cstate="print"/>
          <a:srcRect/>
          <a:stretch>
            <a:fillRect/>
          </a:stretch>
        </p:blipFill>
        <p:spPr bwMode="auto">
          <a:xfrm>
            <a:off x="804862" y="1000124"/>
            <a:ext cx="7500938" cy="5400675"/>
          </a:xfrm>
          <a:prstGeom prst="rect">
            <a:avLst/>
          </a:prstGeom>
          <a:noFill/>
          <a:ln w="9525">
            <a:noFill/>
            <a:miter lim="800000"/>
            <a:headEnd/>
            <a:tailEnd/>
          </a:ln>
        </p:spPr>
      </p:pic>
      <p:grpSp>
        <p:nvGrpSpPr>
          <p:cNvPr id="2" name="Group 3"/>
          <p:cNvGrpSpPr/>
          <p:nvPr/>
        </p:nvGrpSpPr>
        <p:grpSpPr>
          <a:xfrm>
            <a:off x="-7620" y="60960"/>
            <a:ext cx="9075420" cy="838200"/>
            <a:chOff x="22860" y="45720"/>
            <a:chExt cx="9075420" cy="838200"/>
          </a:xfrm>
        </p:grpSpPr>
        <p:pic>
          <p:nvPicPr>
            <p:cNvPr id="5" name="Picture 4" descr="unilogo"/>
            <p:cNvPicPr>
              <a:picLocks noChangeAspect="1" noChangeArrowheads="1"/>
            </p:cNvPicPr>
            <p:nvPr/>
          </p:nvPicPr>
          <p:blipFill>
            <a:blip r:embed="rId3" cstate="print"/>
            <a:srcRect/>
            <a:stretch>
              <a:fillRect/>
            </a:stretch>
          </p:blipFill>
          <p:spPr bwMode="auto">
            <a:xfrm>
              <a:off x="22860" y="45720"/>
              <a:ext cx="864394" cy="838200"/>
            </a:xfrm>
            <a:prstGeom prst="rect">
              <a:avLst/>
            </a:prstGeom>
            <a:ln>
              <a:noFill/>
            </a:ln>
            <a:effectLst>
              <a:softEdge rad="112500"/>
            </a:effectLst>
          </p:spPr>
        </p:pic>
        <p:sp>
          <p:nvSpPr>
            <p:cNvPr id="6" name="Rectangle 5"/>
            <p:cNvSpPr/>
            <p:nvPr/>
          </p:nvSpPr>
          <p:spPr>
            <a:xfrm>
              <a:off x="106680" y="883920"/>
              <a:ext cx="8991600" cy="0"/>
            </a:xfrm>
            <a:prstGeom prst="rect">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9525">
                  <a:solidFill>
                    <a:schemeClr val="tx1"/>
                  </a:solidFill>
                </a:ln>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Slide Number Placeholder 2"/>
          <p:cNvSpPr>
            <a:spLocks noGrp="1"/>
          </p:cNvSpPr>
          <p:nvPr>
            <p:ph type="sldNum" sz="quarter" idx="12"/>
          </p:nvPr>
        </p:nvSpPr>
        <p:spPr/>
        <p:txBody>
          <a:bodyPr/>
          <a:lstStyle/>
          <a:p>
            <a:fld id="{A51B95CD-CCEA-4356-89B1-ABA86CD62D36}" type="slidenum">
              <a:rPr lang="en-US" smtClean="0"/>
              <a:pPr/>
              <a:t>57</a:t>
            </a:fld>
            <a:endParaRPr lang="en-US"/>
          </a:p>
        </p:txBody>
      </p:sp>
      <p:pic>
        <p:nvPicPr>
          <p:cNvPr id="698369" name="Picture 1" descr="L:\images 4 ppt\123.jpg"/>
          <p:cNvPicPr>
            <a:picLocks noChangeAspect="1" noChangeArrowheads="1"/>
          </p:cNvPicPr>
          <p:nvPr/>
        </p:nvPicPr>
        <p:blipFill>
          <a:blip r:embed="rId3" cstate="print"/>
          <a:srcRect/>
          <a:stretch>
            <a:fillRect/>
          </a:stretch>
        </p:blipFill>
        <p:spPr bwMode="auto">
          <a:xfrm>
            <a:off x="990600" y="272142"/>
            <a:ext cx="7391400" cy="625426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6572" name="Picture 12" descr="ag00174_"/>
          <p:cNvPicPr>
            <a:picLocks noChangeAspect="1" noChangeArrowheads="1" noCrop="1"/>
          </p:cNvPicPr>
          <p:nvPr/>
        </p:nvPicPr>
        <p:blipFill>
          <a:blip r:embed="rId2" cstate="print"/>
          <a:srcRect/>
          <a:stretch>
            <a:fillRect/>
          </a:stretch>
        </p:blipFill>
        <p:spPr bwMode="auto">
          <a:xfrm>
            <a:off x="6324600" y="838200"/>
            <a:ext cx="2209800" cy="2039938"/>
          </a:xfrm>
          <a:prstGeom prst="rect">
            <a:avLst/>
          </a:prstGeom>
          <a:noFill/>
          <a:ln w="9525">
            <a:noFill/>
            <a:miter lim="800000"/>
            <a:headEnd/>
            <a:tailEnd/>
          </a:ln>
        </p:spPr>
      </p:pic>
      <p:sp>
        <p:nvSpPr>
          <p:cNvPr id="80899" name="Rectangle 14"/>
          <p:cNvSpPr>
            <a:spLocks noChangeArrowheads="1"/>
          </p:cNvSpPr>
          <p:nvPr/>
        </p:nvSpPr>
        <p:spPr bwMode="auto">
          <a:xfrm>
            <a:off x="990600" y="76200"/>
            <a:ext cx="7467600" cy="762000"/>
          </a:xfrm>
          <a:prstGeom prst="rect">
            <a:avLst/>
          </a:prstGeom>
          <a:noFill/>
          <a:ln w="9525">
            <a:noFill/>
            <a:miter lim="800000"/>
            <a:headEnd/>
            <a:tailEnd/>
          </a:ln>
        </p:spPr>
        <p:txBody>
          <a:bodyPr lIns="92075" tIns="46038" rIns="92075" bIns="46038" anchor="ctr"/>
          <a:lstStyle/>
          <a:p>
            <a:pPr algn="ctr"/>
            <a:r>
              <a:rPr lang="en-US" sz="4000" b="1" dirty="0">
                <a:solidFill>
                  <a:srgbClr val="002346"/>
                </a:solidFill>
                <a:cs typeface="Times New Roman" pitchFamily="18" charset="0"/>
              </a:rPr>
              <a:t>Any Questions / Queries ?</a:t>
            </a:r>
          </a:p>
        </p:txBody>
      </p:sp>
      <p:pic>
        <p:nvPicPr>
          <p:cNvPr id="80900" name="Picture 15" descr="ag00013_"/>
          <p:cNvPicPr>
            <a:picLocks noChangeAspect="1" noChangeArrowheads="1" noCrop="1"/>
          </p:cNvPicPr>
          <p:nvPr/>
        </p:nvPicPr>
        <p:blipFill>
          <a:blip r:embed="rId3" cstate="print"/>
          <a:srcRect/>
          <a:stretch>
            <a:fillRect/>
          </a:stretch>
        </p:blipFill>
        <p:spPr bwMode="auto">
          <a:xfrm>
            <a:off x="685800" y="1524000"/>
            <a:ext cx="7848600" cy="4800600"/>
          </a:xfrm>
          <a:prstGeom prst="rect">
            <a:avLst/>
          </a:prstGeom>
          <a:noFill/>
          <a:ln w="9525">
            <a:noFill/>
            <a:miter lim="800000"/>
            <a:headEnd/>
            <a:tailEnd/>
          </a:ln>
        </p:spPr>
      </p:pic>
      <p:sp>
        <p:nvSpPr>
          <p:cNvPr id="80901" name="Slide Number Placeholder 6"/>
          <p:cNvSpPr>
            <a:spLocks noGrp="1"/>
          </p:cNvSpPr>
          <p:nvPr>
            <p:ph type="sldNum" sz="quarter" idx="12"/>
          </p:nvPr>
        </p:nvSpPr>
        <p:spPr>
          <a:noFill/>
        </p:spPr>
        <p:txBody>
          <a:bodyPr/>
          <a:lstStyle/>
          <a:p>
            <a:fld id="{011DA277-9AE8-4E29-A4D4-F5DDD8363C2E}" type="slidenum">
              <a:rPr lang="en-US" smtClean="0">
                <a:cs typeface="Arial" charset="0"/>
              </a:rPr>
              <a:pPr/>
              <a:t>58</a:t>
            </a:fld>
            <a:endParaRPr lang="en-US" smtClean="0">
              <a:cs typeface="Arial" charset="0"/>
            </a:endParaRPr>
          </a:p>
        </p:txBody>
      </p:sp>
      <p:sp>
        <p:nvSpPr>
          <p:cNvPr id="6" name="Date Placeholder 5"/>
          <p:cNvSpPr>
            <a:spLocks noGrp="1"/>
          </p:cNvSpPr>
          <p:nvPr>
            <p:ph type="dt" sz="half" idx="10"/>
          </p:nvPr>
        </p:nvSpPr>
        <p:spPr/>
        <p:txBody>
          <a:bodyPr/>
          <a:lstStyle/>
          <a:p>
            <a:pPr>
              <a:defRPr/>
            </a:pPr>
            <a:fld id="{20456F7B-EBCB-4D15-ACD1-353C26A43A51}" type="datetime2">
              <a:rPr lang="en-US" altLang="en-US" smtClean="0"/>
              <a:pPr>
                <a:defRPr/>
              </a:pPr>
              <a:t>Tuesday, July 24, 2018</a:t>
            </a:fld>
            <a:endParaRPr lang="zh-CN" altLang="en-US" sz="1800">
              <a:solidFill>
                <a:schemeClr val="tx1"/>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572"/>
                                        </p:tgtEl>
                                        <p:attrNameLst>
                                          <p:attrName>style.visibility</p:attrName>
                                        </p:attrNameLst>
                                      </p:cBhvr>
                                      <p:to>
                                        <p:strVal val="visible"/>
                                      </p:to>
                                    </p:set>
                                    <p:animEffect transition="in" filter="dissolve">
                                      <p:cBhvr>
                                        <p:cTn id="7" dur="500"/>
                                        <p:tgtEl>
                                          <p:spTgt spid="66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6248400"/>
            <a:ext cx="1905000" cy="457200"/>
          </a:xfrm>
          <a:prstGeom prst="rect">
            <a:avLst/>
          </a:prstGeom>
          <a:noFill/>
          <a:ln w="12700">
            <a:noFill/>
            <a:miter lim="800000"/>
            <a:headEnd/>
            <a:tailEnd/>
          </a:ln>
        </p:spPr>
        <p:txBody>
          <a:bodyPr/>
          <a:lstStyle/>
          <a:p>
            <a:endParaRPr lang="en-US"/>
          </a:p>
        </p:txBody>
      </p:sp>
      <p:sp>
        <p:nvSpPr>
          <p:cNvPr id="31747" name="Rectangle 3"/>
          <p:cNvSpPr>
            <a:spLocks noChangeArrowheads="1"/>
          </p:cNvSpPr>
          <p:nvPr/>
        </p:nvSpPr>
        <p:spPr bwMode="auto">
          <a:xfrm>
            <a:off x="3124200" y="6248400"/>
            <a:ext cx="2895600" cy="457200"/>
          </a:xfrm>
          <a:prstGeom prst="rect">
            <a:avLst/>
          </a:prstGeom>
          <a:noFill/>
          <a:ln w="12700">
            <a:noFill/>
            <a:miter lim="800000"/>
            <a:headEnd/>
            <a:tailEnd/>
          </a:ln>
        </p:spPr>
        <p:txBody>
          <a:bodyPr/>
          <a:lstStyle/>
          <a:p>
            <a:endParaRPr lang="en-US"/>
          </a:p>
        </p:txBody>
      </p:sp>
      <p:pic>
        <p:nvPicPr>
          <p:cNvPr id="31748" name="Picture 4"/>
          <p:cNvPicPr>
            <a:picLocks noChangeArrowheads="1"/>
          </p:cNvPicPr>
          <p:nvPr/>
        </p:nvPicPr>
        <p:blipFill>
          <a:blip r:embed="rId3" cstate="print"/>
          <a:srcRect/>
          <a:stretch>
            <a:fillRect/>
          </a:stretch>
        </p:blipFill>
        <p:spPr bwMode="auto">
          <a:xfrm>
            <a:off x="8229600" y="152400"/>
            <a:ext cx="774700" cy="774700"/>
          </a:xfrm>
          <a:prstGeom prst="rect">
            <a:avLst/>
          </a:prstGeom>
          <a:noFill/>
          <a:ln w="12700">
            <a:noFill/>
            <a:miter lim="800000"/>
            <a:headEnd/>
            <a:tailEnd/>
          </a:ln>
        </p:spPr>
      </p:pic>
      <p:sp>
        <p:nvSpPr>
          <p:cNvPr id="31749" name="Rectangle 7"/>
          <p:cNvSpPr>
            <a:spLocks noChangeArrowheads="1"/>
          </p:cNvSpPr>
          <p:nvPr/>
        </p:nvSpPr>
        <p:spPr bwMode="auto">
          <a:xfrm>
            <a:off x="-4763" y="1062038"/>
            <a:ext cx="9153526" cy="314325"/>
          </a:xfrm>
          <a:prstGeom prst="rect">
            <a:avLst/>
          </a:prstGeom>
          <a:gradFill rotWithShape="0">
            <a:gsLst>
              <a:gs pos="0">
                <a:srgbClr val="0033CC"/>
              </a:gs>
              <a:gs pos="100000">
                <a:srgbClr val="001966"/>
              </a:gs>
            </a:gsLst>
            <a:path path="rect">
              <a:fillToRect r="100000" b="100000"/>
            </a:path>
          </a:gradFill>
          <a:ln w="12700">
            <a:solidFill>
              <a:schemeClr val="tx1"/>
            </a:solidFill>
            <a:miter lim="800000"/>
            <a:headEnd/>
            <a:tailEnd/>
          </a:ln>
        </p:spPr>
        <p:txBody>
          <a:bodyPr/>
          <a:lstStyle/>
          <a:p>
            <a:endParaRPr lang="en-US"/>
          </a:p>
        </p:txBody>
      </p:sp>
      <p:sp>
        <p:nvSpPr>
          <p:cNvPr id="31750" name="Rectangle 8"/>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US"/>
          </a:p>
        </p:txBody>
      </p:sp>
      <p:sp>
        <p:nvSpPr>
          <p:cNvPr id="31751" name="Text Box 9"/>
          <p:cNvSpPr txBox="1">
            <a:spLocks noChangeArrowheads="1"/>
          </p:cNvSpPr>
          <p:nvPr/>
        </p:nvSpPr>
        <p:spPr bwMode="auto">
          <a:xfrm>
            <a:off x="3962400" y="3505200"/>
            <a:ext cx="4664075" cy="457200"/>
          </a:xfrm>
          <a:prstGeom prst="rect">
            <a:avLst/>
          </a:prstGeom>
          <a:noFill/>
          <a:ln w="12700">
            <a:noFill/>
            <a:miter lim="800000"/>
            <a:headEnd/>
            <a:tailEnd/>
          </a:ln>
        </p:spPr>
        <p:txBody>
          <a:bodyPr>
            <a:spAutoFit/>
          </a:bodyPr>
          <a:lstStyle/>
          <a:p>
            <a:pPr eaLnBrk="0" hangingPunct="0"/>
            <a:endParaRPr lang="en-US" sz="2400">
              <a:latin typeface="Geneva" pitchFamily="-97" charset="0"/>
            </a:endParaRPr>
          </a:p>
        </p:txBody>
      </p:sp>
      <p:sp>
        <p:nvSpPr>
          <p:cNvPr id="31752" name="Text Box 10"/>
          <p:cNvSpPr txBox="1">
            <a:spLocks noChangeArrowheads="1"/>
          </p:cNvSpPr>
          <p:nvPr/>
        </p:nvSpPr>
        <p:spPr bwMode="auto">
          <a:xfrm>
            <a:off x="304800" y="3962400"/>
            <a:ext cx="5562600" cy="1917700"/>
          </a:xfrm>
          <a:prstGeom prst="rect">
            <a:avLst/>
          </a:prstGeom>
          <a:noFill/>
          <a:ln w="12700">
            <a:noFill/>
            <a:miter lim="800000"/>
            <a:headEnd/>
            <a:tailEnd/>
          </a:ln>
        </p:spPr>
        <p:txBody>
          <a:bodyPr>
            <a:spAutoFit/>
          </a:bodyPr>
          <a:lstStyle/>
          <a:p>
            <a:pPr eaLnBrk="0" hangingPunct="0">
              <a:tabLst>
                <a:tab pos="287338" algn="l"/>
              </a:tabLst>
            </a:pPr>
            <a:r>
              <a:rPr lang="en-US" sz="2400" u="sng">
                <a:latin typeface="Times New Roman" pitchFamily="18" charset="0"/>
              </a:rPr>
              <a:t>Nanometer</a:t>
            </a:r>
          </a:p>
          <a:p>
            <a:pPr eaLnBrk="0" hangingPunct="0">
              <a:tabLst>
                <a:tab pos="287338" algn="l"/>
              </a:tabLst>
            </a:pPr>
            <a:endParaRPr lang="en-US" sz="2400">
              <a:latin typeface="Times New Roman" pitchFamily="18" charset="0"/>
            </a:endParaRPr>
          </a:p>
          <a:p>
            <a:pPr eaLnBrk="0" hangingPunct="0">
              <a:tabLst>
                <a:tab pos="287338" algn="l"/>
              </a:tabLst>
            </a:pPr>
            <a:r>
              <a:rPr lang="en-US" sz="2400">
                <a:latin typeface="Times New Roman" pitchFamily="18" charset="0"/>
              </a:rPr>
              <a:t>•	One billionth (10</a:t>
            </a:r>
            <a:r>
              <a:rPr lang="en-US" sz="2400" baseline="30000">
                <a:latin typeface="Times New Roman" pitchFamily="18" charset="0"/>
              </a:rPr>
              <a:t>-9</a:t>
            </a:r>
            <a:r>
              <a:rPr lang="en-US" sz="2400">
                <a:latin typeface="Times New Roman" pitchFamily="18" charset="0"/>
              </a:rPr>
              <a:t>) of a meter</a:t>
            </a:r>
          </a:p>
          <a:p>
            <a:pPr eaLnBrk="0" hangingPunct="0">
              <a:tabLst>
                <a:tab pos="287338" algn="l"/>
              </a:tabLst>
            </a:pPr>
            <a:r>
              <a:rPr lang="en-US" sz="2400">
                <a:latin typeface="Times New Roman" pitchFamily="18" charset="0"/>
              </a:rPr>
              <a:t>•	Proteins ~ 1-20 nm</a:t>
            </a:r>
          </a:p>
          <a:p>
            <a:pPr eaLnBrk="0" hangingPunct="0">
              <a:tabLst>
                <a:tab pos="287338" algn="l"/>
              </a:tabLst>
            </a:pPr>
            <a:r>
              <a:rPr lang="en-US" sz="2400">
                <a:latin typeface="Times New Roman" pitchFamily="18" charset="0"/>
              </a:rPr>
              <a:t>•	Diameter of human hair ~ 10 µm	</a:t>
            </a:r>
          </a:p>
        </p:txBody>
      </p:sp>
      <p:sp>
        <p:nvSpPr>
          <p:cNvPr id="31753" name="Text Box 11"/>
          <p:cNvSpPr txBox="1">
            <a:spLocks noChangeArrowheads="1"/>
          </p:cNvSpPr>
          <p:nvPr/>
        </p:nvSpPr>
        <p:spPr bwMode="auto">
          <a:xfrm>
            <a:off x="236538" y="1524000"/>
            <a:ext cx="8755062" cy="1917700"/>
          </a:xfrm>
          <a:prstGeom prst="rect">
            <a:avLst/>
          </a:prstGeom>
          <a:noFill/>
          <a:ln w="9525">
            <a:noFill/>
            <a:miter lim="800000"/>
            <a:headEnd/>
            <a:tailEnd/>
          </a:ln>
        </p:spPr>
        <p:txBody>
          <a:bodyPr>
            <a:spAutoFit/>
          </a:bodyPr>
          <a:lstStyle/>
          <a:p>
            <a:pPr algn="just" eaLnBrk="0" hangingPunct="0"/>
            <a:r>
              <a:rPr lang="en-US" sz="2400">
                <a:latin typeface="Times"/>
              </a:rPr>
              <a:t>Nanotechnology is the creation of </a:t>
            </a:r>
            <a:r>
              <a:rPr lang="en-US" sz="2400" b="1">
                <a:latin typeface="Times"/>
              </a:rPr>
              <a:t>USEFUL / FUNCTIONAL</a:t>
            </a:r>
            <a:r>
              <a:rPr lang="en-US" sz="2400">
                <a:latin typeface="Times"/>
              </a:rPr>
              <a:t> materials, devices and systems (</a:t>
            </a:r>
            <a:r>
              <a:rPr lang="en-US" sz="2400">
                <a:solidFill>
                  <a:schemeClr val="folHlink"/>
                </a:solidFill>
                <a:latin typeface="Times"/>
              </a:rPr>
              <a:t>of any useful size</a:t>
            </a:r>
            <a:r>
              <a:rPr lang="en-US" sz="2400">
                <a:latin typeface="Times"/>
              </a:rPr>
              <a:t>) by manipulation of matter on the nanometer length scale and exploitation of novel phenomena and properties which arise because of the nanometer length scale:</a:t>
            </a:r>
          </a:p>
        </p:txBody>
      </p:sp>
      <p:sp>
        <p:nvSpPr>
          <p:cNvPr id="31754" name="Rectangle 12"/>
          <p:cNvSpPr>
            <a:spLocks noChangeArrowheads="1"/>
          </p:cNvSpPr>
          <p:nvPr/>
        </p:nvSpPr>
        <p:spPr bwMode="auto">
          <a:xfrm>
            <a:off x="6096000" y="3505200"/>
            <a:ext cx="2819400" cy="3124200"/>
          </a:xfrm>
          <a:prstGeom prst="rect">
            <a:avLst/>
          </a:prstGeom>
          <a:gradFill rotWithShape="0">
            <a:gsLst>
              <a:gs pos="0">
                <a:srgbClr val="5B87F2"/>
              </a:gs>
              <a:gs pos="100000">
                <a:schemeClr val="bg1"/>
              </a:gs>
            </a:gsLst>
            <a:lin ang="5400000" scaled="1"/>
          </a:gradFill>
          <a:ln w="9525">
            <a:solidFill>
              <a:schemeClr val="tx1"/>
            </a:solidFill>
            <a:miter lim="800000"/>
            <a:headEnd/>
            <a:tailEnd/>
          </a:ln>
        </p:spPr>
        <p:txBody>
          <a:bodyPr wrap="none" anchor="ctr"/>
          <a:lstStyle/>
          <a:p>
            <a:endParaRPr lang="en-US"/>
          </a:p>
        </p:txBody>
      </p:sp>
      <p:sp>
        <p:nvSpPr>
          <p:cNvPr id="31755" name="Text Box 13"/>
          <p:cNvSpPr txBox="1">
            <a:spLocks noChangeArrowheads="1"/>
          </p:cNvSpPr>
          <p:nvPr/>
        </p:nvSpPr>
        <p:spPr bwMode="auto">
          <a:xfrm>
            <a:off x="6477000" y="3733800"/>
            <a:ext cx="1828800" cy="2282825"/>
          </a:xfrm>
          <a:prstGeom prst="rect">
            <a:avLst/>
          </a:prstGeom>
          <a:noFill/>
          <a:ln w="9525">
            <a:noFill/>
            <a:miter lim="800000"/>
            <a:headEnd/>
            <a:tailEnd/>
          </a:ln>
        </p:spPr>
        <p:txBody>
          <a:bodyPr wrap="none">
            <a:spAutoFit/>
          </a:bodyPr>
          <a:lstStyle/>
          <a:p>
            <a:pPr eaLnBrk="0" hangingPunct="0">
              <a:tabLst>
                <a:tab pos="225425" algn="l"/>
              </a:tabLst>
            </a:pPr>
            <a:r>
              <a:rPr lang="en-US" sz="2400">
                <a:latin typeface="Times"/>
              </a:rPr>
              <a:t>•	Physical</a:t>
            </a:r>
          </a:p>
          <a:p>
            <a:pPr eaLnBrk="0" hangingPunct="0">
              <a:tabLst>
                <a:tab pos="225425" algn="l"/>
              </a:tabLst>
            </a:pPr>
            <a:r>
              <a:rPr lang="en-US" sz="2400">
                <a:latin typeface="Times"/>
              </a:rPr>
              <a:t>•	Chemical</a:t>
            </a:r>
          </a:p>
          <a:p>
            <a:pPr eaLnBrk="0" hangingPunct="0">
              <a:tabLst>
                <a:tab pos="225425" algn="l"/>
              </a:tabLst>
            </a:pPr>
            <a:r>
              <a:rPr lang="en-US" sz="2400">
                <a:latin typeface="Times"/>
              </a:rPr>
              <a:t>•	Electrical</a:t>
            </a:r>
          </a:p>
          <a:p>
            <a:pPr eaLnBrk="0" hangingPunct="0">
              <a:tabLst>
                <a:tab pos="225425" algn="l"/>
              </a:tabLst>
            </a:pPr>
            <a:r>
              <a:rPr lang="en-US" sz="2400">
                <a:latin typeface="Times"/>
              </a:rPr>
              <a:t>•	Mechanical</a:t>
            </a:r>
          </a:p>
          <a:p>
            <a:pPr eaLnBrk="0" hangingPunct="0">
              <a:tabLst>
                <a:tab pos="225425" algn="l"/>
              </a:tabLst>
            </a:pPr>
            <a:r>
              <a:rPr lang="en-US" sz="2400">
                <a:latin typeface="Times"/>
              </a:rPr>
              <a:t>•	Optical</a:t>
            </a:r>
          </a:p>
          <a:p>
            <a:pPr eaLnBrk="0" hangingPunct="0">
              <a:tabLst>
                <a:tab pos="225425" algn="l"/>
              </a:tabLst>
            </a:pPr>
            <a:r>
              <a:rPr lang="en-US" sz="2400">
                <a:latin typeface="Times"/>
              </a:rPr>
              <a:t>•	Magnetic</a:t>
            </a:r>
          </a:p>
        </p:txBody>
      </p:sp>
      <p:sp>
        <p:nvSpPr>
          <p:cNvPr id="31756" name="AutoShape 14"/>
          <p:cNvSpPr>
            <a:spLocks noChangeArrowheads="1"/>
          </p:cNvSpPr>
          <p:nvPr/>
        </p:nvSpPr>
        <p:spPr bwMode="auto">
          <a:xfrm rot="-4062685">
            <a:off x="4498975" y="2744788"/>
            <a:ext cx="304800" cy="2667000"/>
          </a:xfrm>
          <a:prstGeom prst="downArrow">
            <a:avLst>
              <a:gd name="adj1" fmla="val 50000"/>
              <a:gd name="adj2" fmla="val 218750"/>
            </a:avLst>
          </a:prstGeom>
          <a:gradFill rotWithShape="0">
            <a:gsLst>
              <a:gs pos="0">
                <a:srgbClr val="0033CC"/>
              </a:gs>
              <a:gs pos="100000">
                <a:srgbClr val="3399FF"/>
              </a:gs>
            </a:gsLst>
            <a:lin ang="5400000" scaled="1"/>
          </a:gradFill>
          <a:ln w="12700">
            <a:solidFill>
              <a:schemeClr val="tx1"/>
            </a:solidFill>
            <a:miter lim="800000"/>
            <a:headEnd/>
            <a:tailEnd/>
          </a:ln>
        </p:spPr>
        <p:txBody>
          <a:bodyPr wrap="none" anchor="ctr"/>
          <a:lstStyle/>
          <a:p>
            <a:endParaRPr lang="en-US"/>
          </a:p>
        </p:txBody>
      </p:sp>
      <p:sp>
        <p:nvSpPr>
          <p:cNvPr id="31757" name="Text Box 15"/>
          <p:cNvSpPr txBox="1">
            <a:spLocks noChangeArrowheads="1"/>
          </p:cNvSpPr>
          <p:nvPr/>
        </p:nvSpPr>
        <p:spPr bwMode="auto">
          <a:xfrm>
            <a:off x="1219200" y="228600"/>
            <a:ext cx="6858000" cy="701675"/>
          </a:xfrm>
          <a:prstGeom prst="rect">
            <a:avLst/>
          </a:prstGeom>
          <a:noFill/>
          <a:ln w="9525">
            <a:noFill/>
            <a:miter lim="800000"/>
            <a:headEnd/>
            <a:tailEnd/>
          </a:ln>
        </p:spPr>
        <p:txBody>
          <a:bodyPr>
            <a:spAutoFit/>
          </a:bodyPr>
          <a:lstStyle/>
          <a:p>
            <a:pPr algn="ctr">
              <a:spcBef>
                <a:spcPct val="50000"/>
              </a:spcBef>
            </a:pPr>
            <a:r>
              <a:rPr lang="en-US" sz="4000" b="1">
                <a:solidFill>
                  <a:schemeClr val="folHlink"/>
                </a:solidFill>
                <a:latin typeface="Times New Roman" pitchFamily="18" charset="0"/>
              </a:rPr>
              <a:t>What is Nanotechnology ?</a:t>
            </a:r>
          </a:p>
        </p:txBody>
      </p:sp>
      <p:pic>
        <p:nvPicPr>
          <p:cNvPr id="31758" name="Picture 16"/>
          <p:cNvPicPr>
            <a:picLocks noChangeAspect="1" noChangeArrowheads="1"/>
          </p:cNvPicPr>
          <p:nvPr/>
        </p:nvPicPr>
        <p:blipFill>
          <a:blip r:embed="rId4" cstate="print">
            <a:lum bright="24000"/>
          </a:blip>
          <a:srcRect/>
          <a:stretch>
            <a:fillRect/>
          </a:stretch>
        </p:blipFill>
        <p:spPr bwMode="auto">
          <a:xfrm>
            <a:off x="7810500" y="38100"/>
            <a:ext cx="1384300" cy="9525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1219200" y="1371600"/>
            <a:ext cx="6629400" cy="3079750"/>
          </a:xfrm>
          <a:prstGeom prst="rect">
            <a:avLst/>
          </a:prstGeom>
          <a:noFill/>
          <a:ln w="9525">
            <a:noFill/>
            <a:miter lim="800000"/>
            <a:headEnd/>
            <a:tailEnd/>
          </a:ln>
        </p:spPr>
      </p:pic>
      <p:sp>
        <p:nvSpPr>
          <p:cNvPr id="45059" name="Rectangle 3"/>
          <p:cNvSpPr>
            <a:spLocks noChangeArrowheads="1"/>
          </p:cNvSpPr>
          <p:nvPr/>
        </p:nvSpPr>
        <p:spPr bwMode="auto">
          <a:xfrm>
            <a:off x="228600" y="4648200"/>
            <a:ext cx="8839200" cy="2133600"/>
          </a:xfrm>
          <a:prstGeom prst="rect">
            <a:avLst/>
          </a:prstGeom>
          <a:solidFill>
            <a:srgbClr val="FFFF66"/>
          </a:solidFill>
          <a:ln w="12700">
            <a:solidFill>
              <a:schemeClr val="tx1"/>
            </a:solidFill>
            <a:miter lim="800000"/>
            <a:headEnd/>
            <a:tailEnd/>
          </a:ln>
        </p:spPr>
        <p:txBody>
          <a:bodyPr wrap="none" anchor="ctr"/>
          <a:lstStyle/>
          <a:p>
            <a:endParaRPr lang="en-US"/>
          </a:p>
        </p:txBody>
      </p:sp>
      <p:sp>
        <p:nvSpPr>
          <p:cNvPr id="45060" name="Rectangle 6"/>
          <p:cNvSpPr>
            <a:spLocks noChangeArrowheads="1"/>
          </p:cNvSpPr>
          <p:nvPr/>
        </p:nvSpPr>
        <p:spPr bwMode="auto">
          <a:xfrm>
            <a:off x="0" y="1066800"/>
            <a:ext cx="9144000" cy="304800"/>
          </a:xfrm>
          <a:prstGeom prst="rect">
            <a:avLst/>
          </a:prstGeom>
          <a:gradFill rotWithShape="0">
            <a:gsLst>
              <a:gs pos="0">
                <a:srgbClr val="0033CC"/>
              </a:gs>
              <a:gs pos="100000">
                <a:srgbClr val="00185E"/>
              </a:gs>
            </a:gsLst>
            <a:path path="rect">
              <a:fillToRect r="100000" b="100000"/>
            </a:path>
          </a:gradFill>
          <a:ln w="9525">
            <a:solidFill>
              <a:schemeClr val="tx1"/>
            </a:solidFill>
            <a:miter lim="800000"/>
            <a:headEnd/>
            <a:tailEnd/>
          </a:ln>
        </p:spPr>
        <p:txBody>
          <a:bodyPr wrap="none" anchor="ctr"/>
          <a:lstStyle/>
          <a:p>
            <a:endParaRPr lang="en-US"/>
          </a:p>
        </p:txBody>
      </p:sp>
      <p:sp>
        <p:nvSpPr>
          <p:cNvPr id="45061" name="Rectangle 7"/>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US"/>
          </a:p>
        </p:txBody>
      </p:sp>
      <p:grpSp>
        <p:nvGrpSpPr>
          <p:cNvPr id="2" name="Group 8"/>
          <p:cNvGrpSpPr>
            <a:grpSpLocks/>
          </p:cNvGrpSpPr>
          <p:nvPr/>
        </p:nvGrpSpPr>
        <p:grpSpPr bwMode="auto">
          <a:xfrm>
            <a:off x="2400300" y="228600"/>
            <a:ext cx="4610100" cy="558800"/>
            <a:chOff x="1296" y="192"/>
            <a:chExt cx="2904" cy="352"/>
          </a:xfrm>
        </p:grpSpPr>
        <p:sp>
          <p:nvSpPr>
            <p:cNvPr id="45066" name="AutoShape 9"/>
            <p:cNvSpPr>
              <a:spLocks noChangeArrowheads="1"/>
            </p:cNvSpPr>
            <p:nvPr/>
          </p:nvSpPr>
          <p:spPr bwMode="auto">
            <a:xfrm>
              <a:off x="1680" y="288"/>
              <a:ext cx="432" cy="144"/>
            </a:xfrm>
            <a:prstGeom prst="rightArrow">
              <a:avLst>
                <a:gd name="adj1" fmla="val 50000"/>
                <a:gd name="adj2" fmla="val 75000"/>
              </a:avLst>
            </a:prstGeom>
            <a:solidFill>
              <a:srgbClr val="0033CC"/>
            </a:solidFill>
            <a:ln w="12700">
              <a:solidFill>
                <a:schemeClr val="tx1"/>
              </a:solidFill>
              <a:miter lim="800000"/>
              <a:headEnd/>
              <a:tailEnd/>
            </a:ln>
          </p:spPr>
          <p:txBody>
            <a:bodyPr wrap="none" anchor="ctr"/>
            <a:lstStyle/>
            <a:p>
              <a:endParaRPr lang="en-US"/>
            </a:p>
          </p:txBody>
        </p:sp>
        <p:sp>
          <p:nvSpPr>
            <p:cNvPr id="45067" name="WordArt 10"/>
            <p:cNvSpPr>
              <a:spLocks noChangeArrowheads="1" noChangeShapeType="1" noTextEdit="1"/>
            </p:cNvSpPr>
            <p:nvPr/>
          </p:nvSpPr>
          <p:spPr bwMode="auto">
            <a:xfrm>
              <a:off x="1296" y="192"/>
              <a:ext cx="312" cy="352"/>
            </a:xfrm>
            <a:prstGeom prst="rect">
              <a:avLst/>
            </a:prstGeom>
          </p:spPr>
          <p:txBody>
            <a:bodyPr wrap="none" fromWordArt="1">
              <a:prstTxWarp prst="textPlain">
                <a:avLst>
                  <a:gd name="adj" fmla="val 50000"/>
                </a:avLst>
              </a:prstTxWarp>
            </a:bodyPr>
            <a:lstStyle/>
            <a:p>
              <a:pPr algn="ctr"/>
              <a:r>
                <a:rPr lang="en-IN" sz="3600" kern="10">
                  <a:ln w="9525">
                    <a:noFill/>
                    <a:round/>
                    <a:headEnd/>
                    <a:tailEnd/>
                  </a:ln>
                  <a:gradFill rotWithShape="1">
                    <a:gsLst>
                      <a:gs pos="0">
                        <a:srgbClr val="3399FF"/>
                      </a:gs>
                      <a:gs pos="100000">
                        <a:srgbClr val="0033CC"/>
                      </a:gs>
                    </a:gsLst>
                    <a:path path="rect">
                      <a:fillToRect l="50000" t="50000" r="50000" b="50000"/>
                    </a:path>
                  </a:gradFill>
                  <a:effectLst>
                    <a:outerShdw dist="35921" dir="2700000" algn="ctr" rotWithShape="0">
                      <a:srgbClr val="C0C0C0"/>
                    </a:outerShdw>
                  </a:effectLst>
                  <a:latin typeface="Impact"/>
                </a:rPr>
                <a:t>3D</a:t>
              </a:r>
            </a:p>
          </p:txBody>
        </p:sp>
        <p:sp>
          <p:nvSpPr>
            <p:cNvPr id="45068" name="WordArt 11"/>
            <p:cNvSpPr>
              <a:spLocks noChangeArrowheads="1" noChangeShapeType="1" noTextEdit="1"/>
            </p:cNvSpPr>
            <p:nvPr/>
          </p:nvSpPr>
          <p:spPr bwMode="auto">
            <a:xfrm>
              <a:off x="2160" y="192"/>
              <a:ext cx="304" cy="352"/>
            </a:xfrm>
            <a:prstGeom prst="rect">
              <a:avLst/>
            </a:prstGeom>
          </p:spPr>
          <p:txBody>
            <a:bodyPr wrap="none" fromWordArt="1">
              <a:prstTxWarp prst="textPlain">
                <a:avLst>
                  <a:gd name="adj" fmla="val 50000"/>
                </a:avLst>
              </a:prstTxWarp>
            </a:bodyPr>
            <a:lstStyle/>
            <a:p>
              <a:pPr algn="ctr"/>
              <a:r>
                <a:rPr lang="en-IN" sz="3600" kern="10">
                  <a:ln w="9525">
                    <a:noFill/>
                    <a:round/>
                    <a:headEnd/>
                    <a:tailEnd/>
                  </a:ln>
                  <a:gradFill rotWithShape="1">
                    <a:gsLst>
                      <a:gs pos="0">
                        <a:srgbClr val="3399FF"/>
                      </a:gs>
                      <a:gs pos="100000">
                        <a:srgbClr val="0033CC"/>
                      </a:gs>
                    </a:gsLst>
                    <a:path path="rect">
                      <a:fillToRect l="50000" t="50000" r="50000" b="50000"/>
                    </a:path>
                  </a:gradFill>
                  <a:effectLst>
                    <a:outerShdw dist="35921" dir="2700000" algn="ctr" rotWithShape="0">
                      <a:srgbClr val="C0C0C0"/>
                    </a:outerShdw>
                  </a:effectLst>
                  <a:latin typeface="Impact"/>
                </a:rPr>
                <a:t>2D</a:t>
              </a:r>
            </a:p>
          </p:txBody>
        </p:sp>
        <p:sp>
          <p:nvSpPr>
            <p:cNvPr id="45069" name="AutoShape 12"/>
            <p:cNvSpPr>
              <a:spLocks noChangeArrowheads="1"/>
            </p:cNvSpPr>
            <p:nvPr/>
          </p:nvSpPr>
          <p:spPr bwMode="auto">
            <a:xfrm>
              <a:off x="2544" y="288"/>
              <a:ext cx="432" cy="144"/>
            </a:xfrm>
            <a:prstGeom prst="rightArrow">
              <a:avLst>
                <a:gd name="adj1" fmla="val 50000"/>
                <a:gd name="adj2" fmla="val 75000"/>
              </a:avLst>
            </a:prstGeom>
            <a:solidFill>
              <a:srgbClr val="0033CC"/>
            </a:solidFill>
            <a:ln w="12700">
              <a:solidFill>
                <a:schemeClr val="tx1"/>
              </a:solidFill>
              <a:miter lim="800000"/>
              <a:headEnd/>
              <a:tailEnd/>
            </a:ln>
          </p:spPr>
          <p:txBody>
            <a:bodyPr wrap="none" anchor="ctr"/>
            <a:lstStyle/>
            <a:p>
              <a:pPr algn="ctr" eaLnBrk="0" hangingPunct="0"/>
              <a:endParaRPr lang="en-US" sz="2400" b="1">
                <a:latin typeface="Geneva" pitchFamily="-97" charset="0"/>
              </a:endParaRPr>
            </a:p>
          </p:txBody>
        </p:sp>
        <p:sp>
          <p:nvSpPr>
            <p:cNvPr id="45070" name="WordArt 13"/>
            <p:cNvSpPr>
              <a:spLocks noChangeArrowheads="1" noChangeShapeType="1" noTextEdit="1"/>
            </p:cNvSpPr>
            <p:nvPr/>
          </p:nvSpPr>
          <p:spPr bwMode="auto">
            <a:xfrm>
              <a:off x="3024" y="192"/>
              <a:ext cx="272" cy="352"/>
            </a:xfrm>
            <a:prstGeom prst="rect">
              <a:avLst/>
            </a:prstGeom>
          </p:spPr>
          <p:txBody>
            <a:bodyPr wrap="none" fromWordArt="1">
              <a:prstTxWarp prst="textPlain">
                <a:avLst>
                  <a:gd name="adj" fmla="val 50000"/>
                </a:avLst>
              </a:prstTxWarp>
            </a:bodyPr>
            <a:lstStyle/>
            <a:p>
              <a:pPr algn="ctr"/>
              <a:r>
                <a:rPr lang="en-IN" sz="3600" kern="10">
                  <a:ln w="9525">
                    <a:noFill/>
                    <a:round/>
                    <a:headEnd/>
                    <a:tailEnd/>
                  </a:ln>
                  <a:gradFill rotWithShape="1">
                    <a:gsLst>
                      <a:gs pos="0">
                        <a:srgbClr val="3399FF"/>
                      </a:gs>
                      <a:gs pos="100000">
                        <a:srgbClr val="0033CC"/>
                      </a:gs>
                    </a:gsLst>
                    <a:path path="rect">
                      <a:fillToRect l="50000" t="50000" r="50000" b="50000"/>
                    </a:path>
                  </a:gradFill>
                  <a:effectLst>
                    <a:outerShdw dist="35921" dir="2700000" algn="ctr" rotWithShape="0">
                      <a:srgbClr val="C0C0C0"/>
                    </a:outerShdw>
                  </a:effectLst>
                  <a:latin typeface="Impact"/>
                </a:rPr>
                <a:t>1D</a:t>
              </a:r>
            </a:p>
          </p:txBody>
        </p:sp>
        <p:sp>
          <p:nvSpPr>
            <p:cNvPr id="45071" name="AutoShape 14"/>
            <p:cNvSpPr>
              <a:spLocks noChangeArrowheads="1"/>
            </p:cNvSpPr>
            <p:nvPr/>
          </p:nvSpPr>
          <p:spPr bwMode="auto">
            <a:xfrm>
              <a:off x="3408" y="288"/>
              <a:ext cx="432" cy="144"/>
            </a:xfrm>
            <a:prstGeom prst="rightArrow">
              <a:avLst>
                <a:gd name="adj1" fmla="val 50000"/>
                <a:gd name="adj2" fmla="val 75000"/>
              </a:avLst>
            </a:prstGeom>
            <a:solidFill>
              <a:srgbClr val="0033CC"/>
            </a:solidFill>
            <a:ln w="12700">
              <a:solidFill>
                <a:schemeClr val="tx1"/>
              </a:solidFill>
              <a:miter lim="800000"/>
              <a:headEnd/>
              <a:tailEnd/>
            </a:ln>
          </p:spPr>
          <p:txBody>
            <a:bodyPr wrap="none" anchor="ctr"/>
            <a:lstStyle/>
            <a:p>
              <a:pPr algn="ctr" eaLnBrk="0" hangingPunct="0"/>
              <a:endParaRPr lang="en-US" sz="2400" b="1">
                <a:latin typeface="Geneva" pitchFamily="-97" charset="0"/>
              </a:endParaRPr>
            </a:p>
          </p:txBody>
        </p:sp>
        <p:sp>
          <p:nvSpPr>
            <p:cNvPr id="45072" name="WordArt 15"/>
            <p:cNvSpPr>
              <a:spLocks noChangeArrowheads="1" noChangeShapeType="1" noTextEdit="1"/>
            </p:cNvSpPr>
            <p:nvPr/>
          </p:nvSpPr>
          <p:spPr bwMode="auto">
            <a:xfrm>
              <a:off x="3888" y="192"/>
              <a:ext cx="312" cy="352"/>
            </a:xfrm>
            <a:prstGeom prst="rect">
              <a:avLst/>
            </a:prstGeom>
          </p:spPr>
          <p:txBody>
            <a:bodyPr wrap="none" fromWordArt="1">
              <a:prstTxWarp prst="textPlain">
                <a:avLst>
                  <a:gd name="adj" fmla="val 50000"/>
                </a:avLst>
              </a:prstTxWarp>
            </a:bodyPr>
            <a:lstStyle/>
            <a:p>
              <a:pPr algn="ctr"/>
              <a:r>
                <a:rPr lang="en-IN" sz="3600" kern="10">
                  <a:ln w="9525">
                    <a:noFill/>
                    <a:round/>
                    <a:headEnd/>
                    <a:tailEnd/>
                  </a:ln>
                  <a:gradFill rotWithShape="1">
                    <a:gsLst>
                      <a:gs pos="0">
                        <a:srgbClr val="3399FF"/>
                      </a:gs>
                      <a:gs pos="100000">
                        <a:srgbClr val="0033CC"/>
                      </a:gs>
                    </a:gsLst>
                    <a:path path="rect">
                      <a:fillToRect l="50000" t="50000" r="50000" b="50000"/>
                    </a:path>
                  </a:gradFill>
                  <a:effectLst>
                    <a:outerShdw dist="35921" dir="2700000" algn="ctr" rotWithShape="0">
                      <a:srgbClr val="C0C0C0"/>
                    </a:outerShdw>
                  </a:effectLst>
                  <a:latin typeface="Impact"/>
                </a:rPr>
                <a:t>0D</a:t>
              </a:r>
            </a:p>
          </p:txBody>
        </p:sp>
      </p:grpSp>
      <p:sp>
        <p:nvSpPr>
          <p:cNvPr id="45063" name="Text Box 16"/>
          <p:cNvSpPr txBox="1">
            <a:spLocks noChangeArrowheads="1"/>
          </p:cNvSpPr>
          <p:nvPr/>
        </p:nvSpPr>
        <p:spPr bwMode="auto">
          <a:xfrm>
            <a:off x="228600" y="4648200"/>
            <a:ext cx="8839200" cy="2160591"/>
          </a:xfrm>
          <a:prstGeom prst="rect">
            <a:avLst/>
          </a:prstGeom>
          <a:noFill/>
          <a:ln w="12700">
            <a:noFill/>
            <a:miter lim="800000"/>
            <a:headEnd/>
            <a:tailEnd/>
          </a:ln>
        </p:spPr>
        <p:txBody>
          <a:bodyPr>
            <a:spAutoFit/>
          </a:bodyPr>
          <a:lstStyle/>
          <a:p>
            <a:pPr eaLnBrk="0" hangingPunct="0">
              <a:tabLst>
                <a:tab pos="341313" algn="l"/>
              </a:tabLst>
            </a:pPr>
            <a:r>
              <a:rPr lang="en-US" sz="2400" dirty="0">
                <a:latin typeface="Times"/>
              </a:rPr>
              <a:t>•</a:t>
            </a:r>
            <a:r>
              <a:rPr lang="en-US" sz="2400" dirty="0">
                <a:solidFill>
                  <a:srgbClr val="000099"/>
                </a:solidFill>
                <a:latin typeface="Times"/>
              </a:rPr>
              <a:t>	If a bulk metal is made thinner and thinner, until the electrons can 	move only in two dimensions (instead of 3), then it is “2D quantum 	confinement.”</a:t>
            </a:r>
          </a:p>
          <a:p>
            <a:pPr eaLnBrk="0" hangingPunct="0">
              <a:lnSpc>
                <a:spcPct val="30000"/>
              </a:lnSpc>
              <a:tabLst>
                <a:tab pos="341313" algn="l"/>
              </a:tabLst>
            </a:pPr>
            <a:endParaRPr lang="en-US" sz="2400" dirty="0">
              <a:solidFill>
                <a:srgbClr val="000099"/>
              </a:solidFill>
              <a:latin typeface="Times"/>
            </a:endParaRPr>
          </a:p>
          <a:p>
            <a:pPr eaLnBrk="0" hangingPunct="0">
              <a:tabLst>
                <a:tab pos="341313" algn="l"/>
              </a:tabLst>
            </a:pPr>
            <a:r>
              <a:rPr lang="en-US" sz="2400" dirty="0">
                <a:solidFill>
                  <a:srgbClr val="000099"/>
                </a:solidFill>
                <a:latin typeface="Times"/>
              </a:rPr>
              <a:t>•	Next level is ‘quantum wire</a:t>
            </a:r>
          </a:p>
          <a:p>
            <a:pPr eaLnBrk="0" hangingPunct="0">
              <a:lnSpc>
                <a:spcPct val="30000"/>
              </a:lnSpc>
              <a:tabLst>
                <a:tab pos="341313" algn="l"/>
              </a:tabLst>
            </a:pPr>
            <a:endParaRPr lang="en-US" sz="2400" dirty="0">
              <a:solidFill>
                <a:srgbClr val="000099"/>
              </a:solidFill>
              <a:latin typeface="Times"/>
            </a:endParaRPr>
          </a:p>
          <a:p>
            <a:pPr eaLnBrk="0" hangingPunct="0">
              <a:tabLst>
                <a:tab pos="341313" algn="l"/>
              </a:tabLst>
            </a:pPr>
            <a:r>
              <a:rPr lang="en-US" sz="2400" dirty="0">
                <a:solidFill>
                  <a:srgbClr val="000099"/>
                </a:solidFill>
                <a:latin typeface="Times"/>
              </a:rPr>
              <a:t>•	Ultimately ‘quantum dot’</a:t>
            </a:r>
          </a:p>
        </p:txBody>
      </p:sp>
      <p:sp>
        <p:nvSpPr>
          <p:cNvPr id="45064" name="Text Box 17"/>
          <p:cNvSpPr txBox="1">
            <a:spLocks noChangeArrowheads="1"/>
          </p:cNvSpPr>
          <p:nvPr/>
        </p:nvSpPr>
        <p:spPr bwMode="auto">
          <a:xfrm>
            <a:off x="5334000" y="4419600"/>
            <a:ext cx="3733800" cy="274638"/>
          </a:xfrm>
          <a:prstGeom prst="rect">
            <a:avLst/>
          </a:prstGeom>
          <a:noFill/>
          <a:ln w="12700">
            <a:noFill/>
            <a:miter lim="800000"/>
            <a:headEnd/>
            <a:tailEnd/>
          </a:ln>
        </p:spPr>
        <p:txBody>
          <a:bodyPr>
            <a:spAutoFit/>
          </a:bodyPr>
          <a:lstStyle/>
          <a:p>
            <a:pPr eaLnBrk="0" hangingPunct="0"/>
            <a:r>
              <a:rPr lang="en-US" sz="1200">
                <a:latin typeface="Times"/>
              </a:rPr>
              <a:t>Source: Nanoscale Materials in Chemistry, Wiley, 2001</a:t>
            </a:r>
          </a:p>
        </p:txBody>
      </p:sp>
      <p:pic>
        <p:nvPicPr>
          <p:cNvPr id="45065" name="Picture 18"/>
          <p:cNvPicPr>
            <a:picLocks noChangeAspect="1" noChangeArrowheads="1"/>
          </p:cNvPicPr>
          <p:nvPr/>
        </p:nvPicPr>
        <p:blipFill>
          <a:blip r:embed="rId4" cstate="print">
            <a:lum bright="24000"/>
          </a:blip>
          <a:srcRect/>
          <a:stretch>
            <a:fillRect/>
          </a:stretch>
        </p:blipFill>
        <p:spPr bwMode="auto">
          <a:xfrm>
            <a:off x="7886700" y="-38100"/>
            <a:ext cx="13843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3714" name="Picture 2"/>
          <p:cNvPicPr>
            <a:picLocks noChangeAspect="1" noChangeArrowheads="1"/>
          </p:cNvPicPr>
          <p:nvPr/>
        </p:nvPicPr>
        <p:blipFill>
          <a:blip r:embed="rId3" cstate="print"/>
          <a:srcRect/>
          <a:stretch>
            <a:fillRect/>
          </a:stretch>
        </p:blipFill>
        <p:spPr bwMode="auto">
          <a:xfrm rot="-1664952">
            <a:off x="2895600" y="1371600"/>
            <a:ext cx="2552700" cy="2590800"/>
          </a:xfrm>
          <a:prstGeom prst="rect">
            <a:avLst/>
          </a:prstGeom>
          <a:noFill/>
          <a:ln w="9525">
            <a:noFill/>
            <a:miter lim="800000"/>
            <a:headEnd/>
            <a:tailEnd/>
          </a:ln>
        </p:spPr>
      </p:pic>
      <p:pic>
        <p:nvPicPr>
          <p:cNvPr id="883715" name="Picture 3"/>
          <p:cNvPicPr>
            <a:picLocks noChangeAspect="1" noChangeArrowheads="1"/>
          </p:cNvPicPr>
          <p:nvPr/>
        </p:nvPicPr>
        <p:blipFill>
          <a:blip r:embed="rId4" cstate="print"/>
          <a:srcRect/>
          <a:stretch>
            <a:fillRect/>
          </a:stretch>
        </p:blipFill>
        <p:spPr bwMode="auto">
          <a:xfrm rot="-1721708">
            <a:off x="342900" y="1562100"/>
            <a:ext cx="2133600" cy="2119313"/>
          </a:xfrm>
          <a:prstGeom prst="rect">
            <a:avLst/>
          </a:prstGeom>
          <a:noFill/>
          <a:ln w="9525">
            <a:noFill/>
            <a:miter lim="800000"/>
            <a:headEnd/>
            <a:tailEnd/>
          </a:ln>
        </p:spPr>
      </p:pic>
      <p:sp>
        <p:nvSpPr>
          <p:cNvPr id="35844" name="AutoShape 4"/>
          <p:cNvSpPr>
            <a:spLocks noChangeArrowheads="1"/>
          </p:cNvSpPr>
          <p:nvPr/>
        </p:nvSpPr>
        <p:spPr bwMode="auto">
          <a:xfrm>
            <a:off x="2514600" y="2438400"/>
            <a:ext cx="609600" cy="457200"/>
          </a:xfrm>
          <a:prstGeom prst="rightArrow">
            <a:avLst>
              <a:gd name="adj1" fmla="val 50000"/>
              <a:gd name="adj2" fmla="val 33333"/>
            </a:avLst>
          </a:prstGeom>
          <a:gradFill rotWithShape="0">
            <a:gsLst>
              <a:gs pos="0">
                <a:srgbClr val="66CCFF"/>
              </a:gs>
              <a:gs pos="100000">
                <a:srgbClr val="0000FF"/>
              </a:gs>
            </a:gsLst>
            <a:lin ang="5400000" scaled="1"/>
          </a:gradFill>
          <a:ln w="9525">
            <a:solidFill>
              <a:schemeClr val="tx1"/>
            </a:solidFill>
            <a:miter lim="800000"/>
            <a:headEnd/>
            <a:tailEnd/>
          </a:ln>
        </p:spPr>
        <p:txBody>
          <a:bodyPr wrap="none" anchor="ctr"/>
          <a:lstStyle/>
          <a:p>
            <a:endParaRPr lang="en-US"/>
          </a:p>
        </p:txBody>
      </p:sp>
      <p:sp>
        <p:nvSpPr>
          <p:cNvPr id="883717" name="Text Box 5"/>
          <p:cNvSpPr txBox="1">
            <a:spLocks noChangeArrowheads="1"/>
          </p:cNvSpPr>
          <p:nvPr/>
        </p:nvSpPr>
        <p:spPr bwMode="auto">
          <a:xfrm>
            <a:off x="5715000" y="1676400"/>
            <a:ext cx="3733800" cy="1187450"/>
          </a:xfrm>
          <a:prstGeom prst="rect">
            <a:avLst/>
          </a:prstGeom>
          <a:noFill/>
          <a:ln w="9525">
            <a:noFill/>
            <a:miter lim="800000"/>
            <a:headEnd/>
            <a:tailEnd/>
          </a:ln>
        </p:spPr>
        <p:txBody>
          <a:bodyPr>
            <a:spAutoFit/>
          </a:bodyPr>
          <a:lstStyle/>
          <a:p>
            <a:pPr eaLnBrk="0" hangingPunct="0"/>
            <a:r>
              <a:rPr lang="en-US" sz="2400">
                <a:latin typeface="Times"/>
              </a:rPr>
              <a:t>Nanomaterials have a large surface area for a given volume.  </a:t>
            </a:r>
          </a:p>
        </p:txBody>
      </p:sp>
      <p:sp>
        <p:nvSpPr>
          <p:cNvPr id="35846" name="Rectangle 7"/>
          <p:cNvSpPr>
            <a:spLocks noChangeArrowheads="1"/>
          </p:cNvSpPr>
          <p:nvPr/>
        </p:nvSpPr>
        <p:spPr bwMode="auto">
          <a:xfrm>
            <a:off x="0" y="914400"/>
            <a:ext cx="9144000" cy="304800"/>
          </a:xfrm>
          <a:prstGeom prst="rect">
            <a:avLst/>
          </a:prstGeom>
          <a:gradFill rotWithShape="0">
            <a:gsLst>
              <a:gs pos="0">
                <a:srgbClr val="0033CC"/>
              </a:gs>
              <a:gs pos="100000">
                <a:srgbClr val="00185E"/>
              </a:gs>
            </a:gsLst>
            <a:path path="rect">
              <a:fillToRect r="100000" b="100000"/>
            </a:path>
          </a:gradFill>
          <a:ln w="9525">
            <a:solidFill>
              <a:schemeClr val="tx1"/>
            </a:solidFill>
            <a:miter lim="800000"/>
            <a:headEnd/>
            <a:tailEnd/>
          </a:ln>
        </p:spPr>
        <p:txBody>
          <a:bodyPr wrap="none" anchor="ctr"/>
          <a:lstStyle/>
          <a:p>
            <a:endParaRPr lang="en-US"/>
          </a:p>
        </p:txBody>
      </p:sp>
      <p:sp>
        <p:nvSpPr>
          <p:cNvPr id="35847" name="Rectangle 8"/>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US"/>
          </a:p>
        </p:txBody>
      </p:sp>
      <p:pic>
        <p:nvPicPr>
          <p:cNvPr id="35848" name="Picture 13"/>
          <p:cNvPicPr>
            <a:picLocks noChangeAspect="1" noChangeArrowheads="1"/>
          </p:cNvPicPr>
          <p:nvPr/>
        </p:nvPicPr>
        <p:blipFill>
          <a:blip r:embed="rId5" cstate="print">
            <a:lum bright="24000"/>
          </a:blip>
          <a:srcRect/>
          <a:stretch>
            <a:fillRect/>
          </a:stretch>
        </p:blipFill>
        <p:spPr bwMode="auto">
          <a:xfrm>
            <a:off x="0" y="0"/>
            <a:ext cx="1143000" cy="838200"/>
          </a:xfrm>
          <a:prstGeom prst="rect">
            <a:avLst/>
          </a:prstGeom>
          <a:noFill/>
          <a:ln w="9525">
            <a:noFill/>
            <a:miter lim="800000"/>
            <a:headEnd/>
            <a:tailEnd/>
          </a:ln>
        </p:spPr>
      </p:pic>
      <p:sp>
        <p:nvSpPr>
          <p:cNvPr id="35849" name="Text Box 14"/>
          <p:cNvSpPr txBox="1">
            <a:spLocks noChangeArrowheads="1"/>
          </p:cNvSpPr>
          <p:nvPr/>
        </p:nvSpPr>
        <p:spPr bwMode="auto">
          <a:xfrm>
            <a:off x="1219200" y="152400"/>
            <a:ext cx="7010400" cy="641350"/>
          </a:xfrm>
          <a:prstGeom prst="rect">
            <a:avLst/>
          </a:prstGeom>
          <a:noFill/>
          <a:ln w="9525">
            <a:noFill/>
            <a:miter lim="800000"/>
            <a:headEnd/>
            <a:tailEnd/>
          </a:ln>
        </p:spPr>
        <p:txBody>
          <a:bodyPr>
            <a:spAutoFit/>
          </a:bodyPr>
          <a:lstStyle/>
          <a:p>
            <a:pPr algn="ctr">
              <a:spcBef>
                <a:spcPct val="50000"/>
              </a:spcBef>
            </a:pPr>
            <a:r>
              <a:rPr lang="en-US" sz="3600" b="1">
                <a:solidFill>
                  <a:schemeClr val="folHlink"/>
                </a:solidFill>
                <a:latin typeface="Times New Roman" pitchFamily="18" charset="0"/>
              </a:rPr>
              <a:t>What  is special about Nanoscale ?</a:t>
            </a:r>
          </a:p>
        </p:txBody>
      </p:sp>
      <p:sp>
        <p:nvSpPr>
          <p:cNvPr id="35850" name="Text Box 15"/>
          <p:cNvSpPr txBox="1">
            <a:spLocks noChangeArrowheads="1"/>
          </p:cNvSpPr>
          <p:nvPr/>
        </p:nvSpPr>
        <p:spPr bwMode="auto">
          <a:xfrm>
            <a:off x="152400" y="4127500"/>
            <a:ext cx="8839200" cy="2501900"/>
          </a:xfrm>
          <a:prstGeom prst="rect">
            <a:avLst/>
          </a:prstGeom>
          <a:noFill/>
          <a:ln w="12700">
            <a:noFill/>
            <a:miter lim="800000"/>
            <a:headEnd/>
            <a:tailEnd/>
          </a:ln>
        </p:spPr>
        <p:txBody>
          <a:bodyPr>
            <a:spAutoFit/>
          </a:bodyPr>
          <a:lstStyle/>
          <a:p>
            <a:pPr eaLnBrk="0" hangingPunct="0">
              <a:tabLst>
                <a:tab pos="341313" algn="l"/>
                <a:tab pos="1255713" algn="l"/>
              </a:tabLst>
            </a:pPr>
            <a:endParaRPr lang="en-US" sz="2400" dirty="0">
              <a:latin typeface="Times New Roman" pitchFamily="18" charset="0"/>
            </a:endParaRPr>
          </a:p>
          <a:p>
            <a:pPr eaLnBrk="0" hangingPunct="0">
              <a:lnSpc>
                <a:spcPct val="30000"/>
              </a:lnSpc>
              <a:tabLst>
                <a:tab pos="341313" algn="l"/>
                <a:tab pos="1255713" algn="l"/>
              </a:tabLst>
            </a:pPr>
            <a:endParaRPr lang="en-US" sz="2400" dirty="0">
              <a:latin typeface="Times New Roman" pitchFamily="18" charset="0"/>
            </a:endParaRPr>
          </a:p>
          <a:p>
            <a:pPr eaLnBrk="0" hangingPunct="0">
              <a:tabLst>
                <a:tab pos="341313" algn="l"/>
                <a:tab pos="1255713" algn="l"/>
              </a:tabLst>
            </a:pPr>
            <a:r>
              <a:rPr lang="en-US" sz="2400" dirty="0">
                <a:latin typeface="Times New Roman" pitchFamily="18" charset="0"/>
              </a:rPr>
              <a:t>•	Size-dependent properties</a:t>
            </a:r>
          </a:p>
          <a:p>
            <a:pPr eaLnBrk="0" hangingPunct="0">
              <a:lnSpc>
                <a:spcPct val="30000"/>
              </a:lnSpc>
              <a:tabLst>
                <a:tab pos="341313" algn="l"/>
                <a:tab pos="1255713" algn="l"/>
              </a:tabLst>
            </a:pPr>
            <a:endParaRPr lang="en-US" sz="2400" dirty="0">
              <a:latin typeface="Times New Roman" pitchFamily="18" charset="0"/>
            </a:endParaRPr>
          </a:p>
          <a:p>
            <a:pPr eaLnBrk="0" hangingPunct="0">
              <a:tabLst>
                <a:tab pos="341313" algn="l"/>
                <a:tab pos="1255713" algn="l"/>
              </a:tabLst>
            </a:pPr>
            <a:r>
              <a:rPr lang="en-US" sz="2400" dirty="0">
                <a:latin typeface="Times New Roman" pitchFamily="18" charset="0"/>
              </a:rPr>
              <a:t>•	Surface to volume ratio</a:t>
            </a:r>
          </a:p>
          <a:p>
            <a:pPr eaLnBrk="0" hangingPunct="0">
              <a:tabLst>
                <a:tab pos="341313" algn="l"/>
                <a:tab pos="1255713" algn="l"/>
              </a:tabLst>
            </a:pPr>
            <a:r>
              <a:rPr lang="en-US" sz="2400" dirty="0">
                <a:latin typeface="Times New Roman" pitchFamily="18" charset="0"/>
              </a:rPr>
              <a:t>		-	A 3 nm iron particle has 50% atoms on the surface</a:t>
            </a:r>
          </a:p>
          <a:p>
            <a:pPr eaLnBrk="0" hangingPunct="0">
              <a:tabLst>
                <a:tab pos="341313" algn="l"/>
                <a:tab pos="1255713" algn="l"/>
              </a:tabLst>
            </a:pPr>
            <a:r>
              <a:rPr lang="en-US" sz="2400" dirty="0">
                <a:latin typeface="Times New Roman" pitchFamily="18" charset="0"/>
              </a:rPr>
              <a:t>		-	A 10 nm particle             20% on the surface</a:t>
            </a:r>
          </a:p>
          <a:p>
            <a:pPr eaLnBrk="0" hangingPunct="0">
              <a:tabLst>
                <a:tab pos="341313" algn="l"/>
                <a:tab pos="1255713" algn="l"/>
              </a:tabLst>
            </a:pPr>
            <a:r>
              <a:rPr lang="en-US" sz="2400" dirty="0">
                <a:latin typeface="Times New Roman" pitchFamily="18" charset="0"/>
              </a:rPr>
              <a:t>		-	A 30 nm particle             only 5% on the surface</a:t>
            </a:r>
          </a:p>
        </p:txBody>
      </p:sp>
      <p:sp>
        <p:nvSpPr>
          <p:cNvPr id="35851" name="AutoShape 16"/>
          <p:cNvSpPr>
            <a:spLocks noChangeArrowheads="1"/>
          </p:cNvSpPr>
          <p:nvPr/>
        </p:nvSpPr>
        <p:spPr bwMode="auto">
          <a:xfrm>
            <a:off x="4191000" y="5981700"/>
            <a:ext cx="838200" cy="152400"/>
          </a:xfrm>
          <a:prstGeom prst="rightArrow">
            <a:avLst>
              <a:gd name="adj1" fmla="val 50000"/>
              <a:gd name="adj2" fmla="val 137500"/>
            </a:avLst>
          </a:prstGeom>
          <a:solidFill>
            <a:srgbClr val="0033CC"/>
          </a:solidFill>
          <a:ln w="12700">
            <a:solidFill>
              <a:schemeClr val="tx1"/>
            </a:solidFill>
            <a:miter lim="800000"/>
            <a:headEnd/>
            <a:tailEnd/>
          </a:ln>
        </p:spPr>
        <p:txBody>
          <a:bodyPr wrap="none" anchor="ctr"/>
          <a:lstStyle/>
          <a:p>
            <a:endParaRPr lang="en-US"/>
          </a:p>
        </p:txBody>
      </p:sp>
      <p:sp>
        <p:nvSpPr>
          <p:cNvPr id="35852" name="AutoShape 17"/>
          <p:cNvSpPr>
            <a:spLocks noChangeArrowheads="1"/>
          </p:cNvSpPr>
          <p:nvPr/>
        </p:nvSpPr>
        <p:spPr bwMode="auto">
          <a:xfrm>
            <a:off x="4191000" y="6350000"/>
            <a:ext cx="838200" cy="152400"/>
          </a:xfrm>
          <a:prstGeom prst="rightArrow">
            <a:avLst>
              <a:gd name="adj1" fmla="val 50000"/>
              <a:gd name="adj2" fmla="val 137500"/>
            </a:avLst>
          </a:prstGeom>
          <a:solidFill>
            <a:srgbClr val="0033CC"/>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3715"/>
                                        </p:tgtEl>
                                        <p:attrNameLst>
                                          <p:attrName>style.visibility</p:attrName>
                                        </p:attrNameLst>
                                      </p:cBhvr>
                                      <p:to>
                                        <p:strVal val="visible"/>
                                      </p:to>
                                    </p:set>
                                    <p:anim calcmode="lin" valueType="num">
                                      <p:cBhvr additive="base">
                                        <p:cTn id="7" dur="500" fill="hold"/>
                                        <p:tgtEl>
                                          <p:spTgt spid="883715"/>
                                        </p:tgtEl>
                                        <p:attrNameLst>
                                          <p:attrName>ppt_x</p:attrName>
                                        </p:attrNameLst>
                                      </p:cBhvr>
                                      <p:tavLst>
                                        <p:tav tm="0">
                                          <p:val>
                                            <p:strVal val="#ppt_x"/>
                                          </p:val>
                                        </p:tav>
                                        <p:tav tm="100000">
                                          <p:val>
                                            <p:strVal val="#ppt_x"/>
                                          </p:val>
                                        </p:tav>
                                      </p:tavLst>
                                    </p:anim>
                                    <p:anim calcmode="lin" valueType="num">
                                      <p:cBhvr additive="base">
                                        <p:cTn id="8" dur="500" fill="hold"/>
                                        <p:tgtEl>
                                          <p:spTgt spid="8837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3714"/>
                                        </p:tgtEl>
                                        <p:attrNameLst>
                                          <p:attrName>style.visibility</p:attrName>
                                        </p:attrNameLst>
                                      </p:cBhvr>
                                      <p:to>
                                        <p:strVal val="visible"/>
                                      </p:to>
                                    </p:set>
                                    <p:anim calcmode="lin" valueType="num">
                                      <p:cBhvr additive="base">
                                        <p:cTn id="13" dur="500" fill="hold"/>
                                        <p:tgtEl>
                                          <p:spTgt spid="883714"/>
                                        </p:tgtEl>
                                        <p:attrNameLst>
                                          <p:attrName>ppt_x</p:attrName>
                                        </p:attrNameLst>
                                      </p:cBhvr>
                                      <p:tavLst>
                                        <p:tav tm="0">
                                          <p:val>
                                            <p:strVal val="#ppt_x"/>
                                          </p:val>
                                        </p:tav>
                                        <p:tav tm="100000">
                                          <p:val>
                                            <p:strVal val="#ppt_x"/>
                                          </p:val>
                                        </p:tav>
                                      </p:tavLst>
                                    </p:anim>
                                    <p:anim calcmode="lin" valueType="num">
                                      <p:cBhvr additive="base">
                                        <p:cTn id="14" dur="500" fill="hold"/>
                                        <p:tgtEl>
                                          <p:spTgt spid="8837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3717"/>
                                        </p:tgtEl>
                                        <p:attrNameLst>
                                          <p:attrName>style.visibility</p:attrName>
                                        </p:attrNameLst>
                                      </p:cBhvr>
                                      <p:to>
                                        <p:strVal val="visible"/>
                                      </p:to>
                                    </p:set>
                                    <p:anim calcmode="lin" valueType="num">
                                      <p:cBhvr additive="base">
                                        <p:cTn id="19" dur="500" fill="hold"/>
                                        <p:tgtEl>
                                          <p:spTgt spid="883717"/>
                                        </p:tgtEl>
                                        <p:attrNameLst>
                                          <p:attrName>ppt_x</p:attrName>
                                        </p:attrNameLst>
                                      </p:cBhvr>
                                      <p:tavLst>
                                        <p:tav tm="0">
                                          <p:val>
                                            <p:strVal val="#ppt_x"/>
                                          </p:val>
                                        </p:tav>
                                        <p:tav tm="100000">
                                          <p:val>
                                            <p:strVal val="#ppt_x"/>
                                          </p:val>
                                        </p:tav>
                                      </p:tavLst>
                                    </p:anim>
                                    <p:anim calcmode="lin" valueType="num">
                                      <p:cBhvr additive="base">
                                        <p:cTn id="20" dur="500" fill="hold"/>
                                        <p:tgtEl>
                                          <p:spTgt spid="8837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8229600" y="0"/>
            <a:ext cx="914400" cy="914400"/>
          </a:xfrm>
          <a:prstGeom prst="rect">
            <a:avLst/>
          </a:prstGeom>
          <a:noFill/>
          <a:ln w="9525">
            <a:noFill/>
            <a:miter lim="800000"/>
            <a:headEnd/>
            <a:tailEnd/>
          </a:ln>
        </p:spPr>
      </p:pic>
      <p:sp>
        <p:nvSpPr>
          <p:cNvPr id="36867" name="Rectangle 4"/>
          <p:cNvSpPr>
            <a:spLocks noChangeArrowheads="1"/>
          </p:cNvSpPr>
          <p:nvPr/>
        </p:nvSpPr>
        <p:spPr bwMode="auto">
          <a:xfrm>
            <a:off x="0" y="1066800"/>
            <a:ext cx="9144000" cy="304800"/>
          </a:xfrm>
          <a:prstGeom prst="rect">
            <a:avLst/>
          </a:prstGeom>
          <a:gradFill rotWithShape="0">
            <a:gsLst>
              <a:gs pos="0">
                <a:srgbClr val="0033CC"/>
              </a:gs>
              <a:gs pos="100000">
                <a:srgbClr val="00185E"/>
              </a:gs>
            </a:gsLst>
            <a:path path="rect">
              <a:fillToRect r="100000" b="100000"/>
            </a:path>
          </a:gradFill>
          <a:ln w="9525">
            <a:solidFill>
              <a:schemeClr val="tx1"/>
            </a:solidFill>
            <a:miter lim="800000"/>
            <a:headEnd/>
            <a:tailEnd/>
          </a:ln>
        </p:spPr>
        <p:txBody>
          <a:bodyPr wrap="none" anchor="ctr"/>
          <a:lstStyle/>
          <a:p>
            <a:endParaRPr lang="en-US"/>
          </a:p>
        </p:txBody>
      </p:sp>
      <p:sp>
        <p:nvSpPr>
          <p:cNvPr id="36868" name="Rectangle 5"/>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US"/>
          </a:p>
        </p:txBody>
      </p:sp>
      <p:pic>
        <p:nvPicPr>
          <p:cNvPr id="36869" name="Picture 8"/>
          <p:cNvPicPr>
            <a:picLocks noChangeAspect="1" noChangeArrowheads="1"/>
          </p:cNvPicPr>
          <p:nvPr/>
        </p:nvPicPr>
        <p:blipFill>
          <a:blip r:embed="rId4" cstate="print"/>
          <a:srcRect/>
          <a:stretch>
            <a:fillRect/>
          </a:stretch>
        </p:blipFill>
        <p:spPr bwMode="auto">
          <a:xfrm>
            <a:off x="1371600" y="1524000"/>
            <a:ext cx="6450013" cy="5105400"/>
          </a:xfrm>
          <a:prstGeom prst="rect">
            <a:avLst/>
          </a:prstGeom>
          <a:noFill/>
          <a:ln w="9525">
            <a:noFill/>
            <a:miter lim="800000"/>
            <a:headEnd/>
            <a:tailEnd/>
          </a:ln>
        </p:spPr>
      </p:pic>
      <p:sp>
        <p:nvSpPr>
          <p:cNvPr id="36870" name="Text Box 9"/>
          <p:cNvSpPr txBox="1">
            <a:spLocks noChangeArrowheads="1"/>
          </p:cNvSpPr>
          <p:nvPr/>
        </p:nvSpPr>
        <p:spPr bwMode="auto">
          <a:xfrm>
            <a:off x="1219200" y="152400"/>
            <a:ext cx="7010400" cy="641350"/>
          </a:xfrm>
          <a:prstGeom prst="rect">
            <a:avLst/>
          </a:prstGeom>
          <a:noFill/>
          <a:ln w="9525">
            <a:noFill/>
            <a:miter lim="800000"/>
            <a:headEnd/>
            <a:tailEnd/>
          </a:ln>
        </p:spPr>
        <p:txBody>
          <a:bodyPr>
            <a:spAutoFit/>
          </a:bodyPr>
          <a:lstStyle/>
          <a:p>
            <a:pPr algn="ctr">
              <a:spcBef>
                <a:spcPct val="50000"/>
              </a:spcBef>
            </a:pPr>
            <a:r>
              <a:rPr lang="en-US" sz="3600" b="1">
                <a:solidFill>
                  <a:schemeClr val="folHlink"/>
                </a:solidFill>
                <a:latin typeface="Times New Roman" pitchFamily="18" charset="0"/>
              </a:rPr>
              <a:t>Surface to Bulk Atom Ratio </a:t>
            </a:r>
          </a:p>
        </p:txBody>
      </p:sp>
      <p:pic>
        <p:nvPicPr>
          <p:cNvPr id="36871" name="Picture 10"/>
          <p:cNvPicPr>
            <a:picLocks noChangeAspect="1" noChangeArrowheads="1"/>
          </p:cNvPicPr>
          <p:nvPr/>
        </p:nvPicPr>
        <p:blipFill>
          <a:blip r:embed="rId5" cstate="print">
            <a:lum bright="24000"/>
          </a:blip>
          <a:srcRect/>
          <a:stretch>
            <a:fillRect/>
          </a:stretch>
        </p:blipFill>
        <p:spPr bwMode="auto">
          <a:xfrm>
            <a:off x="7886700" y="-76200"/>
            <a:ext cx="13843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10939</TotalTime>
  <Words>2683</Words>
  <Application>Microsoft Office PowerPoint</Application>
  <PresentationFormat>On-screen Show (4:3)</PresentationFormat>
  <Paragraphs>514</Paragraphs>
  <Slides>58</Slides>
  <Notes>21</Notes>
  <HiddenSlides>0</HiddenSlides>
  <MMClips>0</MMClips>
  <ScaleCrop>false</ScaleCrop>
  <HeadingPairs>
    <vt:vector size="8" baseType="variant">
      <vt:variant>
        <vt:lpstr>Fonts Used</vt:lpstr>
      </vt:variant>
      <vt:variant>
        <vt:i4>24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84" baseType="lpstr">
      <vt:lpstr>Arial Unicode MS</vt:lpstr>
      <vt:lpstr>宋体</vt:lpstr>
      <vt:lpstr>宋体</vt:lpstr>
      <vt:lpstr>Angsana New</vt:lpstr>
      <vt:lpstr>Arial</vt:lpstr>
      <vt:lpstr>Arial Narrow</vt:lpstr>
      <vt:lpstr>Book Antiqua</vt:lpstr>
      <vt:lpstr>Calibri</vt:lpstr>
      <vt:lpstr>Cambria Math</vt:lpstr>
      <vt:lpstr>Century Schoolbook</vt:lpstr>
      <vt:lpstr>Copperplate Gothic Bold</vt:lpstr>
      <vt:lpstr>Corbel</vt:lpstr>
      <vt:lpstr>Cordia New</vt:lpstr>
      <vt:lpstr>Geneva</vt:lpstr>
      <vt:lpstr>Georgia</vt:lpstr>
      <vt:lpstr>Gungsuh</vt:lpstr>
      <vt:lpstr>Impact</vt:lpstr>
      <vt:lpstr>Rockwell</vt:lpstr>
      <vt:lpstr>Rockwell Condensed</vt:lpstr>
      <vt:lpstr>Symbol</vt:lpstr>
      <vt:lpstr>Tahoma</vt:lpstr>
      <vt:lpstr>Times</vt:lpstr>
      <vt:lpstr>Times New Roman</vt:lpstr>
      <vt:lpstr>Wingdings</vt:lpstr>
      <vt:lpstr>Office Theme</vt:lpstr>
      <vt:lpstr>Graph</vt:lpstr>
      <vt:lpstr>PowerPoint Presentation</vt:lpstr>
      <vt:lpstr>PowerPoint Presentation</vt:lpstr>
      <vt:lpstr>PowerPoint Presentation</vt:lpstr>
      <vt:lpstr>Ideal Sensor - requisites</vt:lpstr>
      <vt:lpstr>PowerPoint Presentation</vt:lpstr>
      <vt:lpstr>PowerPoint Presentation</vt:lpstr>
      <vt:lpstr>PowerPoint Presentation</vt:lpstr>
      <vt:lpstr>PowerPoint Presentation</vt:lpstr>
      <vt:lpstr>PowerPoint Presentation</vt:lpstr>
      <vt:lpstr>PowerPoint Presentation</vt:lpstr>
      <vt:lpstr>Importance of  1D Structure</vt:lpstr>
      <vt:lpstr>PowerPoint Presentation</vt:lpstr>
      <vt:lpstr>Why Nano-Sensor ?</vt:lpstr>
      <vt:lpstr>PowerPoint Presentation</vt:lpstr>
      <vt:lpstr>Carbon Nanotubes</vt:lpstr>
      <vt:lpstr>PowerPoint Presentation</vt:lpstr>
      <vt:lpstr>PowerPoint Presentation</vt:lpstr>
      <vt:lpstr>PowerPoint Presentation</vt:lpstr>
      <vt:lpstr>Advantageous Aspects CNT as Gas Sensor</vt:lpstr>
      <vt:lpstr>Disadvantages of Pristine CNT Sensor</vt:lpstr>
      <vt:lpstr>WAY OUTs (Our Approach)</vt:lpstr>
      <vt:lpstr>PowerPoint Presentation</vt:lpstr>
      <vt:lpstr>PowerPoint Presentation</vt:lpstr>
      <vt:lpstr>PowerPoint Presentation</vt:lpstr>
      <vt:lpstr>PowerPoint Presentation</vt:lpstr>
      <vt:lpstr>PowerPoint Presentation</vt:lpstr>
      <vt:lpstr>Metalloporphyrins</vt:lpstr>
      <vt:lpstr>Metalloporphyrins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FET measurement  of   Bare SWNT and   Ru OEP functionalised SWNT device    a) IDS- VDS  curve  ( at VGS = 0 V) b) IDS – VGS curve  (atVDS=-1V).      </vt:lpstr>
      <vt:lpstr>PowerPoint Presentation</vt:lpstr>
      <vt:lpstr>PowerPoint Presentation</vt:lpstr>
      <vt:lpstr>PowerPoint Presentation</vt:lpstr>
      <vt:lpstr>PowerPoint Presentation</vt:lpstr>
      <vt:lpstr>Indigenously Developed Dynamic Gas Sensing System</vt:lpstr>
      <vt:lpstr>PowerPoint Presentation</vt:lpstr>
      <vt:lpstr>PowerPoint Presentation</vt:lpstr>
    </vt:vector>
  </TitlesOfParts>
  <Company>AIT_BAMU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ARUNA</dc:creator>
  <cp:lastModifiedBy>HP</cp:lastModifiedBy>
  <cp:revision>633</cp:revision>
  <dcterms:created xsi:type="dcterms:W3CDTF">2012-02-13T06:55:55Z</dcterms:created>
  <dcterms:modified xsi:type="dcterms:W3CDTF">2018-07-24T14:24:08Z</dcterms:modified>
</cp:coreProperties>
</file>