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3" r:id="rId2"/>
  </p:sldMasterIdLst>
  <p:notesMasterIdLst>
    <p:notesMasterId r:id="rId38"/>
  </p:notesMasterIdLst>
  <p:sldIdLst>
    <p:sldId id="287" r:id="rId3"/>
    <p:sldId id="257" r:id="rId4"/>
    <p:sldId id="258" r:id="rId5"/>
    <p:sldId id="289" r:id="rId6"/>
    <p:sldId id="318" r:id="rId7"/>
    <p:sldId id="294" r:id="rId8"/>
    <p:sldId id="295" r:id="rId9"/>
    <p:sldId id="296" r:id="rId10"/>
    <p:sldId id="336" r:id="rId11"/>
    <p:sldId id="324" r:id="rId12"/>
    <p:sldId id="325" r:id="rId13"/>
    <p:sldId id="326" r:id="rId14"/>
    <p:sldId id="327" r:id="rId15"/>
    <p:sldId id="329" r:id="rId16"/>
    <p:sldId id="332" r:id="rId17"/>
    <p:sldId id="333" r:id="rId18"/>
    <p:sldId id="334" r:id="rId19"/>
    <p:sldId id="335" r:id="rId20"/>
    <p:sldId id="330" r:id="rId21"/>
    <p:sldId id="331" r:id="rId22"/>
    <p:sldId id="298" r:id="rId23"/>
    <p:sldId id="299" r:id="rId24"/>
    <p:sldId id="312" r:id="rId25"/>
    <p:sldId id="313" r:id="rId26"/>
    <p:sldId id="314" r:id="rId27"/>
    <p:sldId id="315" r:id="rId28"/>
    <p:sldId id="317" r:id="rId29"/>
    <p:sldId id="270" r:id="rId30"/>
    <p:sldId id="271" r:id="rId31"/>
    <p:sldId id="285" r:id="rId32"/>
    <p:sldId id="286" r:id="rId33"/>
    <p:sldId id="316" r:id="rId34"/>
    <p:sldId id="268" r:id="rId35"/>
    <p:sldId id="278" r:id="rId36"/>
    <p:sldId id="27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7477A-81BD-429A-9A80-CA9D60198F5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27552-1B1E-4FF2-AE4B-C866A3619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2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EUV: Extreme ultraviolet lithography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49359-222C-4F3A-A788-75C7A39A938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7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 line (436 nm),</a:t>
            </a:r>
            <a:r>
              <a:rPr lang="en-US" baseline="0" dirty="0" smtClean="0"/>
              <a:t> h line (</a:t>
            </a:r>
            <a:r>
              <a:rPr lang="en-US" dirty="0" smtClean="0"/>
              <a:t>405 nm) and I line (365 nm)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7552-1B1E-4FF2-AE4B-C866A36195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0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 line (436 nm),</a:t>
            </a:r>
            <a:r>
              <a:rPr lang="en-US" baseline="0" dirty="0" smtClean="0"/>
              <a:t> h line (</a:t>
            </a:r>
            <a:r>
              <a:rPr lang="en-US" dirty="0" smtClean="0"/>
              <a:t>405 nm) and I line (365 nm)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7552-1B1E-4FF2-AE4B-C866A36195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 line (436 nm),</a:t>
            </a:r>
            <a:r>
              <a:rPr lang="en-US" baseline="0" dirty="0" smtClean="0"/>
              <a:t> h line (</a:t>
            </a:r>
            <a:r>
              <a:rPr lang="en-US" dirty="0" smtClean="0"/>
              <a:t>405 nm) and I line (365 nm)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7552-1B1E-4FF2-AE4B-C866A36195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1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8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0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35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4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11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9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B5EC-4EA3-48FA-9E76-726AAAA9A875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41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2C02-8DD8-4B6D-997B-6F52371B81B2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90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6F00F-04CF-4206-BDDD-047A9DA1C913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91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57DCD-2F69-4E00-9515-DAD20AEE545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5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F15AF-9B85-4485-9B96-0991225BA7C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87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D8287-F604-485F-BE8A-BBCC0673455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02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471B1-07A5-4A52-94DA-182D5167117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6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0750-3D28-418A-A4D8-F961928B085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1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3E2E1-FCE7-41C0-ABDB-94CE5BD84F00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81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E2748-89B7-450B-BB66-0A8D08C1697C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53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13590-E5F0-4AFE-B717-17A7072D82A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1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9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8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5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1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F53A-F786-4660-B683-A2CECA1779C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93F260-AB8F-4268-802E-775F1D246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9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</a:rPr>
              <a:t>Hong Xiao, Ph. D.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</a:rPr>
              <a:t>www2.austin.cc.tx.us/HongXiao/Book.htm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B6AC2A5-4E60-4A92-B042-6D6D4DF946E4}" type="slidenum">
              <a:rPr lang="zh-TW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3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00760" y="3389312"/>
            <a:ext cx="10515600" cy="346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4900" b="1" dirty="0" smtClean="0"/>
              <a:t> </a:t>
            </a:r>
            <a:r>
              <a:rPr lang="en-IN" sz="4900" b="1" dirty="0" smtClean="0"/>
              <a:t/>
            </a:r>
            <a:br>
              <a:rPr lang="en-IN" sz="4900" b="1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sz="2400" b="1" dirty="0" smtClean="0">
                <a:solidFill>
                  <a:srgbClr val="0000CC"/>
                </a:solidFill>
              </a:rPr>
              <a:t>Dr. M. D. Shirsat,</a:t>
            </a:r>
          </a:p>
          <a:p>
            <a:pPr algn="ctr"/>
            <a:r>
              <a:rPr lang="en-IN" sz="2400" b="1" dirty="0" smtClean="0">
                <a:solidFill>
                  <a:srgbClr val="0000CC"/>
                </a:solidFill>
              </a:rPr>
              <a:t>Professor,</a:t>
            </a:r>
          </a:p>
          <a:p>
            <a:pPr algn="ctr"/>
            <a:r>
              <a:rPr lang="en-IN" sz="2400" b="1" dirty="0" smtClean="0">
                <a:solidFill>
                  <a:srgbClr val="0000CC"/>
                </a:solidFill>
              </a:rPr>
              <a:t>Department of Physics,</a:t>
            </a:r>
          </a:p>
          <a:p>
            <a:pPr algn="ctr"/>
            <a:r>
              <a:rPr lang="en-IN" sz="2400" b="1" dirty="0" smtClean="0">
                <a:solidFill>
                  <a:srgbClr val="0000CC"/>
                </a:solidFill>
              </a:rPr>
              <a:t>Dr. Babasaheb Ambedkar Marathwada University, Aurangabad (MS)</a:t>
            </a:r>
            <a:endParaRPr lang="en-IN" sz="2400" b="1" dirty="0">
              <a:solidFill>
                <a:srgbClr val="0000CC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00760" y="711201"/>
            <a:ext cx="10515600" cy="346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4900" b="1" dirty="0" smtClean="0"/>
              <a:t>Chapter 3 : </a:t>
            </a:r>
            <a:br>
              <a:rPr lang="en-IN" sz="4900" b="1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US" b="1" dirty="0" smtClean="0">
                <a:solidFill>
                  <a:srgbClr val="0000CC"/>
                </a:solidFill>
              </a:rPr>
              <a:t>Integrated Circuit Manufacturing Techniques for Sensors</a:t>
            </a:r>
            <a:r>
              <a:rPr lang="en-IN" b="1" dirty="0" smtClean="0">
                <a:solidFill>
                  <a:srgbClr val="0000CC"/>
                </a:solidFill>
              </a:rPr>
              <a:t/>
            </a:r>
            <a:br>
              <a:rPr lang="en-IN" b="1" dirty="0" smtClean="0">
                <a:solidFill>
                  <a:srgbClr val="0000CC"/>
                </a:solidFill>
              </a:rPr>
            </a:br>
            <a:r>
              <a:rPr lang="en-IN" b="1" dirty="0" smtClean="0">
                <a:solidFill>
                  <a:srgbClr val="0000CC"/>
                </a:solidFill>
              </a:rPr>
              <a:t> </a:t>
            </a:r>
            <a:endParaRPr lang="en-IN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097" y="287383"/>
            <a:ext cx="949669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Types of Photoresist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206" y="1573169"/>
            <a:ext cx="3526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000" b="1" dirty="0" smtClean="0">
                <a:solidFill>
                  <a:prstClr val="black"/>
                </a:solidFill>
              </a:rPr>
              <a:t>Positive Photoresist</a:t>
            </a:r>
          </a:p>
          <a:p>
            <a:pPr marL="342900" indent="-342900">
              <a:buFontTx/>
              <a:buAutoNum type="arabicParenR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sz="2000" b="1" dirty="0" smtClean="0">
                <a:solidFill>
                  <a:prstClr val="black"/>
                </a:solidFill>
              </a:rPr>
              <a:t>Negative Photoresist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photolithography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36" y="1370818"/>
            <a:ext cx="629602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097" y="287383"/>
            <a:ext cx="949669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Types of Photoresist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206" y="1523630"/>
            <a:ext cx="352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b="1" dirty="0" smtClean="0">
                <a:solidFill>
                  <a:prstClr val="black"/>
                </a:solidFill>
              </a:rPr>
              <a:t>Positive Photoresist</a:t>
            </a:r>
          </a:p>
          <a:p>
            <a:pPr marL="342900" indent="-342900">
              <a:buFontTx/>
              <a:buAutoNum type="arabicParenR"/>
            </a:pPr>
            <a:endParaRPr lang="en-US" b="1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en-US" b="1" dirty="0" smtClean="0">
                <a:solidFill>
                  <a:prstClr val="black"/>
                </a:solidFill>
              </a:rPr>
              <a:t>Negative Photoresist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photolithography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59" y="1325663"/>
            <a:ext cx="3514442" cy="25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39" y="4114095"/>
            <a:ext cx="8456612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2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209800" y="285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ea typeface="新細明體" charset="-120"/>
              </a:rPr>
              <a:t>Photoresist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098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25000"/>
              </a:spcAft>
              <a:buFontTx/>
              <a:buNone/>
            </a:pPr>
            <a:r>
              <a:rPr lang="en-US" altLang="zh-TW" sz="3200" b="1">
                <a:solidFill>
                  <a:srgbClr val="000000"/>
                </a:solidFill>
                <a:ea typeface="新細明體" charset="-120"/>
              </a:rPr>
              <a:t>Negative Photoresist</a:t>
            </a:r>
            <a:endParaRPr lang="en-US" altLang="zh-TW" sz="3200">
              <a:solidFill>
                <a:srgbClr val="000000"/>
              </a:solidFill>
              <a:ea typeface="新細明體" charset="-120"/>
            </a:endParaRPr>
          </a:p>
          <a:p>
            <a:pPr eaLnBrk="0" fontAlgn="base" hangingPunct="0">
              <a:lnSpc>
                <a:spcPct val="90000"/>
              </a:lnSpc>
              <a:spcAft>
                <a:spcPct val="25000"/>
              </a:spcAft>
            </a:pPr>
            <a:r>
              <a:rPr lang="en-US" altLang="zh-TW" sz="3200">
                <a:solidFill>
                  <a:srgbClr val="000000"/>
                </a:solidFill>
                <a:ea typeface="新細明體" charset="-120"/>
              </a:rPr>
              <a:t>Becomes insoluble after exposure</a:t>
            </a:r>
          </a:p>
          <a:p>
            <a:pPr eaLnBrk="0" fontAlgn="base" hangingPunct="0">
              <a:lnSpc>
                <a:spcPct val="90000"/>
              </a:lnSpc>
              <a:spcAft>
                <a:spcPct val="25000"/>
              </a:spcAft>
            </a:pPr>
            <a:r>
              <a:rPr lang="en-US" altLang="zh-TW" sz="3200">
                <a:solidFill>
                  <a:srgbClr val="000000"/>
                </a:solidFill>
                <a:ea typeface="新細明體" charset="-120"/>
              </a:rPr>
              <a:t>When developed, the unexposed parts dissolved.</a:t>
            </a:r>
          </a:p>
          <a:p>
            <a:pPr eaLnBrk="0" fontAlgn="base" hangingPunct="0">
              <a:lnSpc>
                <a:spcPct val="90000"/>
              </a:lnSpc>
              <a:spcAft>
                <a:spcPct val="25000"/>
              </a:spcAft>
            </a:pPr>
            <a:r>
              <a:rPr lang="en-US" altLang="zh-TW" sz="3200">
                <a:solidFill>
                  <a:srgbClr val="000000"/>
                </a:solidFill>
                <a:ea typeface="新細明體" charset="-120"/>
              </a:rPr>
              <a:t>Cheaper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3246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25000"/>
              </a:spcAft>
              <a:buFontTx/>
              <a:buNone/>
            </a:pPr>
            <a:r>
              <a:rPr lang="en-US" altLang="zh-TW" sz="3200" b="1">
                <a:solidFill>
                  <a:srgbClr val="000000"/>
                </a:solidFill>
                <a:ea typeface="新細明體" charset="-120"/>
              </a:rPr>
              <a:t>Positive Photoresist</a:t>
            </a:r>
            <a:endParaRPr lang="en-US" altLang="zh-TW" sz="3200">
              <a:solidFill>
                <a:srgbClr val="000000"/>
              </a:solidFill>
              <a:ea typeface="新細明體" charset="-120"/>
            </a:endParaRPr>
          </a:p>
          <a:p>
            <a:pPr eaLnBrk="0" fontAlgn="base" hangingPunct="0">
              <a:lnSpc>
                <a:spcPct val="90000"/>
              </a:lnSpc>
              <a:spcAft>
                <a:spcPct val="25000"/>
              </a:spcAft>
            </a:pPr>
            <a:r>
              <a:rPr lang="en-US" altLang="zh-TW" sz="3200">
                <a:solidFill>
                  <a:srgbClr val="000000"/>
                </a:solidFill>
                <a:ea typeface="新細明體" charset="-120"/>
              </a:rPr>
              <a:t>Becomes soluble after exposure</a:t>
            </a:r>
          </a:p>
          <a:p>
            <a:pPr eaLnBrk="0" fontAlgn="base" hangingPunct="0">
              <a:lnSpc>
                <a:spcPct val="90000"/>
              </a:lnSpc>
              <a:spcAft>
                <a:spcPct val="25000"/>
              </a:spcAft>
            </a:pPr>
            <a:r>
              <a:rPr lang="en-US" altLang="zh-TW" sz="3200">
                <a:solidFill>
                  <a:srgbClr val="000000"/>
                </a:solidFill>
                <a:ea typeface="新細明體" charset="-120"/>
              </a:rPr>
              <a:t>When developed, the exposed parts dissolved</a:t>
            </a:r>
          </a:p>
          <a:p>
            <a:pPr eaLnBrk="0" fontAlgn="base" hangingPunct="0">
              <a:lnSpc>
                <a:spcPct val="90000"/>
              </a:lnSpc>
              <a:spcAft>
                <a:spcPct val="25000"/>
              </a:spcAft>
            </a:pPr>
            <a:r>
              <a:rPr lang="en-US" altLang="zh-TW" sz="3200">
                <a:solidFill>
                  <a:srgbClr val="000000"/>
                </a:solidFill>
                <a:ea typeface="新細明體" charset="-120"/>
              </a:rPr>
              <a:t>Better resolution</a:t>
            </a:r>
          </a:p>
        </p:txBody>
      </p:sp>
    </p:spTree>
    <p:extLst>
      <p:ext uri="{BB962C8B-B14F-4D97-AF65-F5344CB8AC3E}">
        <p14:creationId xmlns:p14="http://schemas.microsoft.com/office/powerpoint/2010/main" val="1483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4495800" y="3124200"/>
            <a:ext cx="3200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5181600" y="3124200"/>
            <a:ext cx="5334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6400800" y="3124200"/>
            <a:ext cx="5334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5181600" y="5410200"/>
            <a:ext cx="5334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6400800" y="5410200"/>
            <a:ext cx="5334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4495800" y="4283075"/>
            <a:ext cx="685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696" name="Rectangle 8"/>
          <p:cNvSpPr>
            <a:spLocks noChangeArrowheads="1"/>
          </p:cNvSpPr>
          <p:nvPr/>
        </p:nvSpPr>
        <p:spPr bwMode="auto">
          <a:xfrm>
            <a:off x="5715000" y="4283075"/>
            <a:ext cx="685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697" name="Rectangle 9"/>
          <p:cNvSpPr>
            <a:spLocks noChangeArrowheads="1"/>
          </p:cNvSpPr>
          <p:nvPr/>
        </p:nvSpPr>
        <p:spPr bwMode="auto">
          <a:xfrm>
            <a:off x="6934200" y="4283075"/>
            <a:ext cx="762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698" name="Line 10"/>
          <p:cNvSpPr>
            <a:spLocks noChangeShapeType="1"/>
          </p:cNvSpPr>
          <p:nvPr/>
        </p:nvSpPr>
        <p:spPr bwMode="auto">
          <a:xfrm>
            <a:off x="4495800" y="2743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699" name="Line 11"/>
          <p:cNvSpPr>
            <a:spLocks noChangeShapeType="1"/>
          </p:cNvSpPr>
          <p:nvPr/>
        </p:nvSpPr>
        <p:spPr bwMode="auto">
          <a:xfrm>
            <a:off x="5181600" y="2819400"/>
            <a:ext cx="5334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00" name="Line 12"/>
          <p:cNvSpPr>
            <a:spLocks noChangeShapeType="1"/>
          </p:cNvSpPr>
          <p:nvPr/>
        </p:nvSpPr>
        <p:spPr bwMode="auto">
          <a:xfrm flipV="1">
            <a:off x="5181600" y="2743200"/>
            <a:ext cx="0" cy="2667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01" name="Line 13"/>
          <p:cNvSpPr>
            <a:spLocks noChangeShapeType="1"/>
          </p:cNvSpPr>
          <p:nvPr/>
        </p:nvSpPr>
        <p:spPr bwMode="auto">
          <a:xfrm flipV="1">
            <a:off x="5715000" y="2743200"/>
            <a:ext cx="0" cy="2667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02" name="Line 14"/>
          <p:cNvSpPr>
            <a:spLocks noChangeShapeType="1"/>
          </p:cNvSpPr>
          <p:nvPr/>
        </p:nvSpPr>
        <p:spPr bwMode="auto">
          <a:xfrm flipV="1">
            <a:off x="6400800" y="2743200"/>
            <a:ext cx="0" cy="2667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03" name="Line 15"/>
          <p:cNvSpPr>
            <a:spLocks noChangeShapeType="1"/>
          </p:cNvSpPr>
          <p:nvPr/>
        </p:nvSpPr>
        <p:spPr bwMode="auto">
          <a:xfrm flipV="1">
            <a:off x="6934200" y="2743200"/>
            <a:ext cx="0" cy="2667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04" name="Line 16"/>
          <p:cNvSpPr>
            <a:spLocks noChangeShapeType="1"/>
          </p:cNvSpPr>
          <p:nvPr/>
        </p:nvSpPr>
        <p:spPr bwMode="auto">
          <a:xfrm>
            <a:off x="6400800" y="2819400"/>
            <a:ext cx="5334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05" name="Text Box 17"/>
          <p:cNvSpPr txBox="1">
            <a:spLocks noChangeArrowheads="1"/>
          </p:cNvSpPr>
          <p:nvPr/>
        </p:nvSpPr>
        <p:spPr bwMode="auto">
          <a:xfrm>
            <a:off x="2438400" y="2514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Mask/reticle</a:t>
            </a:r>
          </a:p>
        </p:txBody>
      </p:sp>
      <p:sp>
        <p:nvSpPr>
          <p:cNvPr id="498706" name="Line 18"/>
          <p:cNvSpPr>
            <a:spLocks noChangeShapeType="1"/>
          </p:cNvSpPr>
          <p:nvPr/>
        </p:nvSpPr>
        <p:spPr bwMode="auto">
          <a:xfrm>
            <a:off x="4953000" y="2209800"/>
            <a:ext cx="0" cy="838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07" name="Line 19"/>
          <p:cNvSpPr>
            <a:spLocks noChangeShapeType="1"/>
          </p:cNvSpPr>
          <p:nvPr/>
        </p:nvSpPr>
        <p:spPr bwMode="auto">
          <a:xfrm>
            <a:off x="5867400" y="2209800"/>
            <a:ext cx="0" cy="838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08" name="Line 20"/>
          <p:cNvSpPr>
            <a:spLocks noChangeShapeType="1"/>
          </p:cNvSpPr>
          <p:nvPr/>
        </p:nvSpPr>
        <p:spPr bwMode="auto">
          <a:xfrm>
            <a:off x="6477000" y="2209800"/>
            <a:ext cx="0" cy="5334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09" name="Line 21"/>
          <p:cNvSpPr>
            <a:spLocks noChangeShapeType="1"/>
          </p:cNvSpPr>
          <p:nvPr/>
        </p:nvSpPr>
        <p:spPr bwMode="auto">
          <a:xfrm>
            <a:off x="7086600" y="2209800"/>
            <a:ext cx="0" cy="838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10" name="Text Box 22"/>
          <p:cNvSpPr txBox="1">
            <a:spLocks noChangeArrowheads="1"/>
          </p:cNvSpPr>
          <p:nvPr/>
        </p:nvSpPr>
        <p:spPr bwMode="auto">
          <a:xfrm>
            <a:off x="8077200" y="3200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Exposure</a:t>
            </a:r>
          </a:p>
        </p:txBody>
      </p:sp>
      <p:sp>
        <p:nvSpPr>
          <p:cNvPr id="498711" name="Text Box 23"/>
          <p:cNvSpPr txBox="1">
            <a:spLocks noChangeArrowheads="1"/>
          </p:cNvSpPr>
          <p:nvPr/>
        </p:nvSpPr>
        <p:spPr bwMode="auto">
          <a:xfrm>
            <a:off x="8229600" y="4648201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After Development</a:t>
            </a:r>
          </a:p>
        </p:txBody>
      </p:sp>
      <p:sp>
        <p:nvSpPr>
          <p:cNvPr id="498712" name="Line 24"/>
          <p:cNvSpPr>
            <a:spLocks noChangeShapeType="1"/>
          </p:cNvSpPr>
          <p:nvPr/>
        </p:nvSpPr>
        <p:spPr bwMode="auto">
          <a:xfrm>
            <a:off x="3886200" y="44354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13" name="Text Box 25"/>
          <p:cNvSpPr txBox="1">
            <a:spLocks noChangeArrowheads="1"/>
          </p:cNvSpPr>
          <p:nvPr/>
        </p:nvSpPr>
        <p:spPr bwMode="auto">
          <a:xfrm>
            <a:off x="2362200" y="3978276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 b="1">
                <a:solidFill>
                  <a:srgbClr val="000000"/>
                </a:solidFill>
                <a:ea typeface="新細明體" charset="-120"/>
              </a:rPr>
              <a:t>Negative</a:t>
            </a: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 Photoresist</a:t>
            </a:r>
          </a:p>
        </p:txBody>
      </p:sp>
      <p:sp>
        <p:nvSpPr>
          <p:cNvPr id="498714" name="Text Box 26"/>
          <p:cNvSpPr txBox="1">
            <a:spLocks noChangeArrowheads="1"/>
          </p:cNvSpPr>
          <p:nvPr/>
        </p:nvSpPr>
        <p:spPr bwMode="auto">
          <a:xfrm>
            <a:off x="7391400" y="2286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UV light</a:t>
            </a:r>
          </a:p>
        </p:txBody>
      </p:sp>
      <p:sp>
        <p:nvSpPr>
          <p:cNvPr id="498715" name="Rectangle 27"/>
          <p:cNvSpPr>
            <a:spLocks noChangeArrowheads="1"/>
          </p:cNvSpPr>
          <p:nvPr/>
        </p:nvSpPr>
        <p:spPr bwMode="auto">
          <a:xfrm>
            <a:off x="4495800" y="5715000"/>
            <a:ext cx="3200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16" name="Line 28"/>
          <p:cNvSpPr>
            <a:spLocks noChangeShapeType="1"/>
          </p:cNvSpPr>
          <p:nvPr/>
        </p:nvSpPr>
        <p:spPr bwMode="auto">
          <a:xfrm>
            <a:off x="3886200" y="5562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17" name="Text Box 29"/>
          <p:cNvSpPr txBox="1">
            <a:spLocks noChangeArrowheads="1"/>
          </p:cNvSpPr>
          <p:nvPr/>
        </p:nvSpPr>
        <p:spPr bwMode="auto">
          <a:xfrm>
            <a:off x="2362200" y="5029201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 b="1">
                <a:solidFill>
                  <a:srgbClr val="000000"/>
                </a:solidFill>
                <a:ea typeface="新細明體" charset="-120"/>
              </a:rPr>
              <a:t>Positive</a:t>
            </a: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 Photoresist</a:t>
            </a:r>
          </a:p>
        </p:txBody>
      </p:sp>
      <p:sp>
        <p:nvSpPr>
          <p:cNvPr id="498718" name="Rectangle 30"/>
          <p:cNvSpPr>
            <a:spLocks noChangeArrowheads="1"/>
          </p:cNvSpPr>
          <p:nvPr/>
        </p:nvSpPr>
        <p:spPr bwMode="auto">
          <a:xfrm>
            <a:off x="4495800" y="3429000"/>
            <a:ext cx="3200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19" name="Rectangle 31"/>
          <p:cNvSpPr>
            <a:spLocks noChangeArrowheads="1"/>
          </p:cNvSpPr>
          <p:nvPr/>
        </p:nvSpPr>
        <p:spPr bwMode="auto">
          <a:xfrm>
            <a:off x="4495800" y="4587875"/>
            <a:ext cx="3200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20" name="Text Box 32"/>
          <p:cNvSpPr txBox="1">
            <a:spLocks noChangeArrowheads="1"/>
          </p:cNvSpPr>
          <p:nvPr/>
        </p:nvSpPr>
        <p:spPr bwMode="auto">
          <a:xfrm>
            <a:off x="5486400" y="3429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Substrate</a:t>
            </a:r>
          </a:p>
        </p:txBody>
      </p:sp>
      <p:sp>
        <p:nvSpPr>
          <p:cNvPr id="498721" name="Text Box 33"/>
          <p:cNvSpPr txBox="1">
            <a:spLocks noChangeArrowheads="1"/>
          </p:cNvSpPr>
          <p:nvPr/>
        </p:nvSpPr>
        <p:spPr bwMode="auto">
          <a:xfrm>
            <a:off x="5486400" y="458787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Substrate</a:t>
            </a:r>
          </a:p>
        </p:txBody>
      </p:sp>
      <p:sp>
        <p:nvSpPr>
          <p:cNvPr id="498722" name="Text Box 34"/>
          <p:cNvSpPr txBox="1">
            <a:spLocks noChangeArrowheads="1"/>
          </p:cNvSpPr>
          <p:nvPr/>
        </p:nvSpPr>
        <p:spPr bwMode="auto">
          <a:xfrm>
            <a:off x="5486400" y="5715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Substrate</a:t>
            </a:r>
          </a:p>
        </p:txBody>
      </p:sp>
      <p:sp>
        <p:nvSpPr>
          <p:cNvPr id="498723" name="Text Box 35"/>
          <p:cNvSpPr txBox="1">
            <a:spLocks noChangeArrowheads="1"/>
          </p:cNvSpPr>
          <p:nvPr/>
        </p:nvSpPr>
        <p:spPr bwMode="auto">
          <a:xfrm>
            <a:off x="2362200" y="3048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Photoresist</a:t>
            </a:r>
          </a:p>
        </p:txBody>
      </p:sp>
      <p:sp>
        <p:nvSpPr>
          <p:cNvPr id="498724" name="Line 36"/>
          <p:cNvSpPr>
            <a:spLocks noChangeShapeType="1"/>
          </p:cNvSpPr>
          <p:nvPr/>
        </p:nvSpPr>
        <p:spPr bwMode="auto">
          <a:xfrm>
            <a:off x="3886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25" name="Rectangle 37"/>
          <p:cNvSpPr>
            <a:spLocks noChangeArrowheads="1"/>
          </p:cNvSpPr>
          <p:nvPr/>
        </p:nvSpPr>
        <p:spPr bwMode="auto">
          <a:xfrm>
            <a:off x="1981200" y="762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ea typeface="新細明體" charset="-120"/>
              </a:rPr>
              <a:t>Negative and Positive Photoresists</a:t>
            </a:r>
          </a:p>
        </p:txBody>
      </p:sp>
      <p:sp>
        <p:nvSpPr>
          <p:cNvPr id="498726" name="Rectangle 38"/>
          <p:cNvSpPr>
            <a:spLocks noChangeArrowheads="1"/>
          </p:cNvSpPr>
          <p:nvPr/>
        </p:nvSpPr>
        <p:spPr bwMode="auto">
          <a:xfrm>
            <a:off x="4572000" y="1219200"/>
            <a:ext cx="3200400" cy="304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27" name="Rectangle 39"/>
          <p:cNvSpPr>
            <a:spLocks noChangeArrowheads="1"/>
          </p:cNvSpPr>
          <p:nvPr/>
        </p:nvSpPr>
        <p:spPr bwMode="auto">
          <a:xfrm>
            <a:off x="4572000" y="1524000"/>
            <a:ext cx="3200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28" name="Line 40"/>
          <p:cNvSpPr>
            <a:spLocks noChangeShapeType="1"/>
          </p:cNvSpPr>
          <p:nvPr/>
        </p:nvSpPr>
        <p:spPr bwMode="auto">
          <a:xfrm>
            <a:off x="3886200" y="137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29" name="Text Box 41"/>
          <p:cNvSpPr txBox="1">
            <a:spLocks noChangeArrowheads="1"/>
          </p:cNvSpPr>
          <p:nvPr/>
        </p:nvSpPr>
        <p:spPr bwMode="auto">
          <a:xfrm>
            <a:off x="5562600" y="1524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Substrate</a:t>
            </a:r>
          </a:p>
        </p:txBody>
      </p:sp>
      <p:sp>
        <p:nvSpPr>
          <p:cNvPr id="498730" name="Line 42"/>
          <p:cNvSpPr>
            <a:spLocks noChangeShapeType="1"/>
          </p:cNvSpPr>
          <p:nvPr/>
        </p:nvSpPr>
        <p:spPr bwMode="auto">
          <a:xfrm>
            <a:off x="6781800" y="2209800"/>
            <a:ext cx="0" cy="5334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31" name="Line 43"/>
          <p:cNvSpPr>
            <a:spLocks noChangeShapeType="1"/>
          </p:cNvSpPr>
          <p:nvPr/>
        </p:nvSpPr>
        <p:spPr bwMode="auto">
          <a:xfrm>
            <a:off x="6172200" y="2209800"/>
            <a:ext cx="0" cy="838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32" name="Line 44"/>
          <p:cNvSpPr>
            <a:spLocks noChangeShapeType="1"/>
          </p:cNvSpPr>
          <p:nvPr/>
        </p:nvSpPr>
        <p:spPr bwMode="auto">
          <a:xfrm>
            <a:off x="5257800" y="2209800"/>
            <a:ext cx="0" cy="5334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33" name="Line 45"/>
          <p:cNvSpPr>
            <a:spLocks noChangeShapeType="1"/>
          </p:cNvSpPr>
          <p:nvPr/>
        </p:nvSpPr>
        <p:spPr bwMode="auto">
          <a:xfrm>
            <a:off x="5562600" y="2209800"/>
            <a:ext cx="0" cy="5334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34" name="Line 46"/>
          <p:cNvSpPr>
            <a:spLocks noChangeShapeType="1"/>
          </p:cNvSpPr>
          <p:nvPr/>
        </p:nvSpPr>
        <p:spPr bwMode="auto">
          <a:xfrm>
            <a:off x="4648200" y="2209800"/>
            <a:ext cx="0" cy="838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35" name="Line 47"/>
          <p:cNvSpPr>
            <a:spLocks noChangeShapeType="1"/>
          </p:cNvSpPr>
          <p:nvPr/>
        </p:nvSpPr>
        <p:spPr bwMode="auto">
          <a:xfrm>
            <a:off x="7391400" y="2209800"/>
            <a:ext cx="0" cy="838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  <p:sp>
        <p:nvSpPr>
          <p:cNvPr id="498736" name="Text Box 48"/>
          <p:cNvSpPr txBox="1">
            <a:spLocks noChangeArrowheads="1"/>
          </p:cNvSpPr>
          <p:nvPr/>
        </p:nvSpPr>
        <p:spPr bwMode="auto">
          <a:xfrm>
            <a:off x="2362200" y="1143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sz="2400">
                <a:solidFill>
                  <a:srgbClr val="000000"/>
                </a:solidFill>
                <a:ea typeface="新細明體" charset="-120"/>
              </a:rPr>
              <a:t>Photoresist</a:t>
            </a:r>
          </a:p>
        </p:txBody>
      </p:sp>
      <p:sp>
        <p:nvSpPr>
          <p:cNvPr id="498737" name="AutoShape 49"/>
          <p:cNvSpPr>
            <a:spLocks/>
          </p:cNvSpPr>
          <p:nvPr/>
        </p:nvSpPr>
        <p:spPr bwMode="auto">
          <a:xfrm>
            <a:off x="7924800" y="44958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88914"/>
            <a:ext cx="8884919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5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925" y="273590"/>
            <a:ext cx="8911687" cy="1280890"/>
          </a:xfrm>
        </p:spPr>
        <p:txBody>
          <a:bodyPr/>
          <a:lstStyle/>
          <a:p>
            <a:r>
              <a:rPr lang="en-US" altLang="zh-TW" sz="4000" b="1" dirty="0">
                <a:solidFill>
                  <a:srgbClr val="0000CC"/>
                </a:solidFill>
              </a:rPr>
              <a:t>Basic Photo-Lithography Processes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181100"/>
            <a:ext cx="10615612" cy="54533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endParaRPr lang="en-US" altLang="zh-TW" b="1" dirty="0"/>
          </a:p>
          <a:p>
            <a:pPr>
              <a:lnSpc>
                <a:spcPct val="80000"/>
              </a:lnSpc>
            </a:pPr>
            <a:r>
              <a:rPr lang="en-US" altLang="zh-TW" sz="2900" b="1" dirty="0"/>
              <a:t>Resist Coating</a:t>
            </a:r>
          </a:p>
          <a:p>
            <a:pPr marL="893763" indent="-263525">
              <a:lnSpc>
                <a:spcPct val="80000"/>
              </a:lnSpc>
            </a:pPr>
            <a:r>
              <a:rPr lang="en-US" altLang="zh-TW" sz="2900" dirty="0"/>
              <a:t>Surface preparation</a:t>
            </a:r>
          </a:p>
          <a:p>
            <a:pPr marL="893763" indent="-263525">
              <a:lnSpc>
                <a:spcPct val="80000"/>
              </a:lnSpc>
            </a:pPr>
            <a:r>
              <a:rPr lang="en-US" altLang="zh-TW" sz="2900" dirty="0"/>
              <a:t>Spin coating</a:t>
            </a:r>
          </a:p>
          <a:p>
            <a:pPr marL="893763" indent="-263525">
              <a:lnSpc>
                <a:spcPct val="80000"/>
              </a:lnSpc>
            </a:pPr>
            <a:r>
              <a:rPr lang="en-US" altLang="zh-TW" sz="2900" dirty="0"/>
              <a:t>Soft bake (pre-bake</a:t>
            </a:r>
            <a:r>
              <a:rPr lang="en-US" altLang="zh-TW" sz="2900" dirty="0" smtClean="0"/>
              <a:t>)</a:t>
            </a:r>
          </a:p>
          <a:p>
            <a:pPr marL="893763" indent="-263525">
              <a:lnSpc>
                <a:spcPct val="80000"/>
              </a:lnSpc>
            </a:pPr>
            <a:endParaRPr lang="en-US" altLang="zh-TW" sz="2900" dirty="0"/>
          </a:p>
          <a:p>
            <a:pPr>
              <a:lnSpc>
                <a:spcPct val="80000"/>
              </a:lnSpc>
            </a:pPr>
            <a:r>
              <a:rPr lang="en-US" altLang="zh-TW" sz="2900" b="1" dirty="0"/>
              <a:t>Exposure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sz="2900" dirty="0"/>
              <a:t>Alignment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sz="2900" dirty="0" smtClean="0"/>
              <a:t>Exposure</a:t>
            </a:r>
          </a:p>
          <a:p>
            <a:pPr marL="893763" indent="-355600">
              <a:lnSpc>
                <a:spcPct val="80000"/>
              </a:lnSpc>
            </a:pPr>
            <a:endParaRPr lang="en-US" altLang="zh-TW" sz="2900" dirty="0"/>
          </a:p>
          <a:p>
            <a:pPr>
              <a:lnSpc>
                <a:spcPct val="80000"/>
              </a:lnSpc>
            </a:pPr>
            <a:r>
              <a:rPr lang="en-US" altLang="zh-TW" sz="2900" b="1" dirty="0"/>
              <a:t>Development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sz="2900" dirty="0"/>
              <a:t>Development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sz="2900" dirty="0"/>
              <a:t>Hard bake (post-bake)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sz="2900" dirty="0" smtClean="0"/>
              <a:t>Stripping</a:t>
            </a:r>
          </a:p>
          <a:p>
            <a:pPr marL="893763" indent="-355600">
              <a:lnSpc>
                <a:spcPct val="80000"/>
              </a:lnSpc>
            </a:pPr>
            <a:endParaRPr lang="en-US" altLang="zh-TW" sz="2900" dirty="0"/>
          </a:p>
          <a:p>
            <a:pPr>
              <a:lnSpc>
                <a:spcPct val="80000"/>
              </a:lnSpc>
            </a:pPr>
            <a:r>
              <a:rPr lang="en-US" altLang="zh-TW" sz="2900" b="1" dirty="0"/>
              <a:t>Pattern Transfer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sz="2900" dirty="0"/>
              <a:t>Etching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sz="2900" dirty="0"/>
              <a:t>Lift off/deposition</a:t>
            </a:r>
          </a:p>
          <a:p>
            <a:pPr>
              <a:lnSpc>
                <a:spcPct val="80000"/>
              </a:lnSpc>
            </a:pPr>
            <a:endParaRPr lang="en-US" altLang="zh-TW" sz="2900" dirty="0"/>
          </a:p>
        </p:txBody>
      </p:sp>
    </p:spTree>
    <p:extLst>
      <p:ext uri="{BB962C8B-B14F-4D97-AF65-F5344CB8AC3E}">
        <p14:creationId xmlns:p14="http://schemas.microsoft.com/office/powerpoint/2010/main" val="9370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285" y="227870"/>
            <a:ext cx="8911687" cy="1280890"/>
          </a:xfrm>
        </p:spPr>
        <p:txBody>
          <a:bodyPr/>
          <a:lstStyle/>
          <a:p>
            <a:r>
              <a:rPr lang="en-US" altLang="zh-TW" b="1" dirty="0">
                <a:solidFill>
                  <a:srgbClr val="0000CC"/>
                </a:solidFill>
              </a:rPr>
              <a:t>Substrate Cleaning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879840" cy="535431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TW" b="1" dirty="0"/>
              <a:t>Particularly troublesome grease, oil or wax stains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2-5 min ultrasonic bath in trichloroethylene (TCE)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or </a:t>
            </a:r>
            <a:r>
              <a:rPr lang="en-US" altLang="zh-TW" dirty="0" err="1"/>
              <a:t>trichloroethane</a:t>
            </a:r>
            <a:r>
              <a:rPr lang="en-US" altLang="zh-TW" dirty="0"/>
              <a:t> (TCA), 65-75ºC (carcinogenic)</a:t>
            </a:r>
          </a:p>
          <a:p>
            <a:pPr>
              <a:lnSpc>
                <a:spcPct val="80000"/>
              </a:lnSpc>
            </a:pPr>
            <a:r>
              <a:rPr lang="en-US" altLang="zh-TW" b="1" dirty="0"/>
              <a:t>Standard grease removal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2-5 min ultrasonic bath in acetone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2-5 min ultrasonic bath in methanol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2-5 min ultrasonic bath in D.I. H</a:t>
            </a:r>
            <a:r>
              <a:rPr lang="en-US" altLang="zh-TW" baseline="-25000" dirty="0"/>
              <a:t>2</a:t>
            </a:r>
            <a:r>
              <a:rPr lang="en-US" altLang="zh-TW" dirty="0"/>
              <a:t>O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Repeat the first three steps 3 times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30 sec rinse under free flowing D.I. H</a:t>
            </a:r>
            <a:r>
              <a:rPr lang="en-US" altLang="zh-TW" baseline="-25000" dirty="0"/>
              <a:t>2</a:t>
            </a:r>
            <a:r>
              <a:rPr lang="en-US" altLang="zh-TW" dirty="0"/>
              <a:t>O</a:t>
            </a:r>
          </a:p>
          <a:p>
            <a:pPr>
              <a:lnSpc>
                <a:spcPct val="80000"/>
              </a:lnSpc>
            </a:pPr>
            <a:r>
              <a:rPr lang="en-US" altLang="zh-TW" b="1" dirty="0"/>
              <a:t>Oxide and other material removal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5 min H</a:t>
            </a:r>
            <a:r>
              <a:rPr lang="en-US" altLang="zh-TW" baseline="-25000" dirty="0"/>
              <a:t>2</a:t>
            </a:r>
            <a:r>
              <a:rPr lang="en-US" altLang="zh-TW" dirty="0"/>
              <a:t>O:H</a:t>
            </a:r>
            <a:r>
              <a:rPr lang="en-US" altLang="zh-TW" baseline="-25000" dirty="0"/>
              <a:t>2</a:t>
            </a:r>
            <a:r>
              <a:rPr lang="en-US" altLang="zh-TW" dirty="0"/>
              <a:t>O</a:t>
            </a:r>
            <a:r>
              <a:rPr lang="en-US" altLang="zh-TW" baseline="-25000" dirty="0"/>
              <a:t>2</a:t>
            </a:r>
            <a:r>
              <a:rPr lang="en-US" altLang="zh-TW" dirty="0"/>
              <a:t>:NH</a:t>
            </a:r>
            <a:r>
              <a:rPr lang="en-US" altLang="zh-TW" baseline="-25000" dirty="0"/>
              <a:t>3</a:t>
            </a:r>
            <a:r>
              <a:rPr lang="en-US" altLang="zh-TW" dirty="0"/>
              <a:t>OH 4:1:1 70-80ºC (cleaning </a:t>
            </a:r>
            <a:r>
              <a:rPr lang="en-US" altLang="zh-TW" dirty="0" err="1"/>
              <a:t>Ge</a:t>
            </a:r>
            <a:r>
              <a:rPr lang="en-US" altLang="zh-TW" dirty="0"/>
              <a:t>)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30 sec 50% HF (Glass or SiO2)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D.I. H</a:t>
            </a:r>
            <a:r>
              <a:rPr lang="en-US" altLang="zh-TW" baseline="-25000" dirty="0"/>
              <a:t>2</a:t>
            </a:r>
            <a:r>
              <a:rPr lang="en-US" altLang="zh-TW" dirty="0"/>
              <a:t>O 3 rinses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5 min H</a:t>
            </a:r>
            <a:r>
              <a:rPr lang="en-US" altLang="zh-TW" baseline="-25000" dirty="0"/>
              <a:t>2</a:t>
            </a:r>
            <a:r>
              <a:rPr lang="en-US" altLang="zh-TW" dirty="0"/>
              <a:t>O:H</a:t>
            </a:r>
            <a:r>
              <a:rPr lang="en-US" altLang="zh-TW" baseline="-25000" dirty="0"/>
              <a:t>2</a:t>
            </a:r>
            <a:r>
              <a:rPr lang="en-US" altLang="zh-TW" dirty="0"/>
              <a:t>O</a:t>
            </a:r>
            <a:r>
              <a:rPr lang="en-US" altLang="zh-TW" baseline="-25000" dirty="0"/>
              <a:t>2</a:t>
            </a:r>
            <a:r>
              <a:rPr lang="en-US" altLang="zh-TW" dirty="0"/>
              <a:t>:HCl 5:1:1 70-80ºC</a:t>
            </a:r>
          </a:p>
          <a:p>
            <a:pPr marL="893763" indent="-355600">
              <a:lnSpc>
                <a:spcPct val="80000"/>
              </a:lnSpc>
            </a:pPr>
            <a:r>
              <a:rPr lang="en-US" altLang="zh-TW" dirty="0"/>
              <a:t>D.I. H</a:t>
            </a:r>
            <a:r>
              <a:rPr lang="en-US" altLang="zh-TW" baseline="-25000" dirty="0"/>
              <a:t>2</a:t>
            </a:r>
            <a:r>
              <a:rPr lang="en-US" altLang="zh-TW" dirty="0"/>
              <a:t>O 3 rinses</a:t>
            </a:r>
          </a:p>
          <a:p>
            <a:pPr>
              <a:lnSpc>
                <a:spcPct val="80000"/>
              </a:lnSpc>
            </a:pPr>
            <a:r>
              <a:rPr lang="en-US" altLang="zh-TW" b="1" dirty="0"/>
              <a:t>Spin dry (wafer) / N</a:t>
            </a:r>
            <a:r>
              <a:rPr lang="en-US" altLang="zh-TW" b="1" baseline="-25000" dirty="0"/>
              <a:t>2</a:t>
            </a:r>
            <a:r>
              <a:rPr lang="en-US" altLang="zh-TW" b="1" dirty="0"/>
              <a:t> blow dry</a:t>
            </a:r>
            <a:endParaRPr lang="en-US" altLang="zh-TW" dirty="0"/>
          </a:p>
          <a:p>
            <a:pPr>
              <a:lnSpc>
                <a:spcPct val="80000"/>
              </a:lnSpc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493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161507" y="388144"/>
            <a:ext cx="6737350" cy="6202363"/>
          </a:xfrm>
          <a:noFill/>
          <a:ln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738736" y="304800"/>
            <a:ext cx="46166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prstClr val="black"/>
                </a:solidFill>
              </a:rPr>
              <a:t>Spin Coating -A</a:t>
            </a:r>
          </a:p>
        </p:txBody>
      </p:sp>
    </p:spTree>
    <p:extLst>
      <p:ext uri="{BB962C8B-B14F-4D97-AF65-F5344CB8AC3E}">
        <p14:creationId xmlns:p14="http://schemas.microsoft.com/office/powerpoint/2010/main" val="26763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>
                <a:solidFill>
                  <a:srgbClr val="0000CC"/>
                </a:solidFill>
              </a:rPr>
              <a:t>Softbake</a:t>
            </a:r>
            <a:endParaRPr lang="en-US" altLang="zh-TW" b="1" dirty="0">
              <a:solidFill>
                <a:srgbClr val="0000CC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TW" sz="2800" b="1" dirty="0"/>
              <a:t>Remove the resist </a:t>
            </a:r>
            <a:r>
              <a:rPr lang="en-US" altLang="zh-TW" sz="2800" b="1" dirty="0" smtClean="0"/>
              <a:t>solvent</a:t>
            </a:r>
          </a:p>
          <a:p>
            <a:pPr>
              <a:lnSpc>
                <a:spcPct val="90000"/>
              </a:lnSpc>
            </a:pPr>
            <a:endParaRPr lang="en-US" altLang="zh-TW" sz="2800" b="1" dirty="0"/>
          </a:p>
          <a:p>
            <a:pPr>
              <a:lnSpc>
                <a:spcPct val="90000"/>
              </a:lnSpc>
            </a:pPr>
            <a:r>
              <a:rPr lang="en-US" altLang="zh-TW" sz="2800" b="1" dirty="0"/>
              <a:t>Convection Oven</a:t>
            </a:r>
          </a:p>
          <a:p>
            <a:pPr marL="1341438" indent="-711200">
              <a:lnSpc>
                <a:spcPct val="90000"/>
              </a:lnSpc>
              <a:buFontTx/>
              <a:buNone/>
            </a:pPr>
            <a:r>
              <a:rPr lang="en-US" altLang="zh-TW" sz="2800" dirty="0"/>
              <a:t>    90-100 ºC, 15-20 min</a:t>
            </a:r>
          </a:p>
          <a:p>
            <a:pPr marL="1341438" indent="-711200">
              <a:lnSpc>
                <a:spcPct val="90000"/>
              </a:lnSpc>
              <a:buFontTx/>
              <a:buNone/>
            </a:pPr>
            <a:r>
              <a:rPr lang="en-US" altLang="zh-TW" sz="2800" dirty="0"/>
              <a:t>    removal starts at surface </a:t>
            </a:r>
          </a:p>
          <a:p>
            <a:pPr marL="1341438" indent="-711200">
              <a:lnSpc>
                <a:spcPct val="90000"/>
              </a:lnSpc>
              <a:buFontTx/>
              <a:buNone/>
            </a:pPr>
            <a:r>
              <a:rPr lang="en-US" altLang="zh-TW" sz="2800" dirty="0"/>
              <a:t>    solvent trapping</a:t>
            </a:r>
          </a:p>
          <a:p>
            <a:pPr>
              <a:lnSpc>
                <a:spcPct val="90000"/>
              </a:lnSpc>
            </a:pPr>
            <a:r>
              <a:rPr lang="en-US" altLang="zh-TW" sz="2800" b="1" dirty="0"/>
              <a:t>Conduction (hotplate)</a:t>
            </a:r>
          </a:p>
          <a:p>
            <a:pPr marL="893763" indent="0">
              <a:lnSpc>
                <a:spcPct val="90000"/>
              </a:lnSpc>
              <a:buFontTx/>
              <a:buNone/>
            </a:pPr>
            <a:r>
              <a:rPr lang="en-US" altLang="zh-TW" sz="2800" dirty="0"/>
              <a:t>   75-85ºC, 40-60 sec</a:t>
            </a:r>
          </a:p>
          <a:p>
            <a:pPr marL="893763" indent="0">
              <a:lnSpc>
                <a:spcPct val="90000"/>
              </a:lnSpc>
              <a:buFontTx/>
              <a:buNone/>
            </a:pPr>
            <a:r>
              <a:rPr lang="en-US" altLang="zh-TW" sz="2800" dirty="0"/>
              <a:t>   removal starts at bottom </a:t>
            </a:r>
          </a:p>
          <a:p>
            <a:pPr marL="893763" indent="0">
              <a:lnSpc>
                <a:spcPct val="90000"/>
              </a:lnSpc>
              <a:buFontTx/>
              <a:buNone/>
            </a:pPr>
            <a:r>
              <a:rPr lang="en-US" altLang="zh-TW" sz="2800" dirty="0"/>
              <a:t>   uniform heating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4870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5353" y="3462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CC"/>
                </a:solidFill>
              </a:rPr>
              <a:t>Wafer Exposure Systems</a:t>
            </a:r>
            <a:r>
              <a:rPr lang="en-US" sz="4000" dirty="0">
                <a:solidFill>
                  <a:srgbClr val="0000CC"/>
                </a:solidFill>
              </a:rPr>
              <a:t/>
            </a:r>
            <a:br>
              <a:rPr lang="en-US" sz="4000" dirty="0">
                <a:solidFill>
                  <a:srgbClr val="0000CC"/>
                </a:solidFill>
              </a:rPr>
            </a:br>
            <a:endParaRPr lang="en-US" sz="4000" dirty="0">
              <a:solidFill>
                <a:srgbClr val="0000CC"/>
              </a:solidFill>
            </a:endParaRP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13560"/>
            <a:ext cx="9067800" cy="26281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B7A49-79B6-4D36-8D46-71DA967A2AE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31812" y="3718679"/>
            <a:ext cx="11345228" cy="31393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33CC"/>
                </a:solidFill>
              </a:rPr>
              <a:t>Contact printing</a:t>
            </a:r>
            <a:r>
              <a:rPr lang="en-US" dirty="0">
                <a:solidFill>
                  <a:prstClr val="black"/>
                </a:solidFill>
              </a:rPr>
              <a:t> is capable of high resolution but has unacceptable defect densities. Inexpensive, diffraction effects are minimize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• </a:t>
            </a:r>
            <a:r>
              <a:rPr lang="en-US" dirty="0">
                <a:solidFill>
                  <a:srgbClr val="FF33CC"/>
                </a:solidFill>
              </a:rPr>
              <a:t>Proximity printing</a:t>
            </a:r>
            <a:r>
              <a:rPr lang="en-US" dirty="0">
                <a:solidFill>
                  <a:prstClr val="black"/>
                </a:solidFill>
              </a:rPr>
              <a:t> cannot easily print features below a few </a:t>
            </a:r>
            <a:r>
              <a:rPr lang="en-US" dirty="0">
                <a:solidFill>
                  <a:prstClr val="black"/>
                </a:solidFill>
                <a:sym typeface="Symbol" panose="05050102010706020507" pitchFamily="18" charset="2"/>
              </a:rPr>
              <a:t></a:t>
            </a:r>
            <a:r>
              <a:rPr lang="en-US" dirty="0">
                <a:solidFill>
                  <a:prstClr val="black"/>
                </a:solidFill>
              </a:rPr>
              <a:t>m (except for x-ray systems). Poor resolution due to diffraction effects, required 1 X mask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• </a:t>
            </a:r>
            <a:r>
              <a:rPr lang="en-US" dirty="0">
                <a:solidFill>
                  <a:srgbClr val="FF33CC"/>
                </a:solidFill>
              </a:rPr>
              <a:t>Projection printing</a:t>
            </a:r>
            <a:r>
              <a:rPr lang="en-US" dirty="0">
                <a:solidFill>
                  <a:prstClr val="black"/>
                </a:solidFill>
              </a:rPr>
              <a:t> provides high resolution and low defect densities and \ dominates today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• Typical projection systems use reduction optics (2X - 5X), step and repeat or step and scan mechanical systems, </a:t>
            </a:r>
            <a:r>
              <a:rPr lang="en-US" dirty="0">
                <a:solidFill>
                  <a:srgbClr val="FF33CC"/>
                </a:solidFill>
              </a:rPr>
              <a:t>print </a:t>
            </a:r>
            <a:r>
              <a:rPr lang="en-US" dirty="0">
                <a:solidFill>
                  <a:srgbClr val="FF33CC"/>
                </a:solidFill>
                <a:sym typeface="Symbol" panose="05050102010706020507" pitchFamily="18" charset="2"/>
              </a:rPr>
              <a:t></a:t>
            </a:r>
            <a:r>
              <a:rPr lang="en-US" dirty="0">
                <a:solidFill>
                  <a:srgbClr val="FF33CC"/>
                </a:solidFill>
              </a:rPr>
              <a:t> 50 wafers/hour and cost $5 - 10M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760" y="135587"/>
            <a:ext cx="10058400" cy="963991"/>
          </a:xfrm>
        </p:spPr>
        <p:txBody>
          <a:bodyPr/>
          <a:lstStyle/>
          <a:p>
            <a:r>
              <a:rPr lang="en-US" b="1" dirty="0" smtClean="0"/>
              <a:t>Lithography 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759" y="1071760"/>
            <a:ext cx="10409095" cy="149352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>
                <a:solidFill>
                  <a:srgbClr val="0000FF"/>
                </a:solidFill>
              </a:rPr>
              <a:t>Lithography comes from two Greek words, </a:t>
            </a:r>
            <a:r>
              <a:rPr lang="en-US" sz="2400" i="1" dirty="0" smtClean="0">
                <a:solidFill>
                  <a:srgbClr val="0000FF"/>
                </a:solidFill>
              </a:rPr>
              <a:t>viz. </a:t>
            </a:r>
            <a:r>
              <a:rPr lang="en-US" sz="2400" i="1" dirty="0" smtClean="0">
                <a:solidFill>
                  <a:srgbClr val="FF0066"/>
                </a:solidFill>
              </a:rPr>
              <a:t>“</a:t>
            </a:r>
            <a:r>
              <a:rPr lang="en-US" sz="2400" i="1" dirty="0" err="1" smtClean="0">
                <a:solidFill>
                  <a:srgbClr val="FF0066"/>
                </a:solidFill>
              </a:rPr>
              <a:t>lithos</a:t>
            </a:r>
            <a:r>
              <a:rPr lang="en-US" sz="2400" i="1" dirty="0">
                <a:solidFill>
                  <a:srgbClr val="FF0066"/>
                </a:solidFill>
              </a:rPr>
              <a:t>”</a:t>
            </a:r>
            <a:r>
              <a:rPr lang="en-US" sz="2400" i="1" dirty="0">
                <a:solidFill>
                  <a:srgbClr val="0000FF"/>
                </a:solidFill>
              </a:rPr>
              <a:t> which means stone and </a:t>
            </a:r>
            <a:r>
              <a:rPr lang="en-US" sz="2400" i="1" dirty="0" err="1">
                <a:solidFill>
                  <a:srgbClr val="660033"/>
                </a:solidFill>
              </a:rPr>
              <a:t>graphein</a:t>
            </a:r>
            <a:r>
              <a:rPr lang="en-US" sz="2400" i="1" dirty="0">
                <a:solidFill>
                  <a:srgbClr val="0000FF"/>
                </a:solidFill>
              </a:rPr>
              <a:t> which means write.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Lithography means : “ </a:t>
            </a:r>
            <a:r>
              <a:rPr lang="en-US" sz="2400" i="1" dirty="0">
                <a:solidFill>
                  <a:srgbClr val="FF33CC"/>
                </a:solidFill>
              </a:rPr>
              <a:t>writing a pattern on stone</a:t>
            </a:r>
            <a:r>
              <a:rPr lang="en-US" sz="2400" i="1" dirty="0" smtClean="0">
                <a:solidFill>
                  <a:srgbClr val="0000FF"/>
                </a:solidFill>
              </a:rPr>
              <a:t>” </a:t>
            </a:r>
            <a:endParaRPr lang="en-US" sz="2400" i="1" dirty="0">
              <a:solidFill>
                <a:srgbClr val="0000FF"/>
              </a:solidFill>
            </a:endParaRP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44320" y="2649583"/>
            <a:ext cx="10058400" cy="963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Photolithography : 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88428" y="3501453"/>
            <a:ext cx="10447972" cy="445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solidFill>
                  <a:srgbClr val="0000FF"/>
                </a:solidFill>
              </a:rPr>
              <a:t> When light is being used to write a pattern on a substrate it is call Photolithography </a:t>
            </a:r>
            <a:endParaRPr lang="en-US" sz="2400" dirty="0" smtClean="0">
              <a:latin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</a:rPr>
              <a:t>A light sensitive 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photoresist </a:t>
            </a:r>
            <a:r>
              <a:rPr lang="en-US" sz="2400" dirty="0" smtClean="0">
                <a:latin typeface="Times New Roman" panose="02020603050405020304" pitchFamily="18" charset="0"/>
              </a:rPr>
              <a:t>is spun onto the wafer  forming a thin layer on the surface. </a:t>
            </a:r>
          </a:p>
          <a:p>
            <a:r>
              <a:rPr lang="en-US" sz="2400" dirty="0" smtClean="0">
                <a:latin typeface="Times New Roman" panose="02020603050405020304" pitchFamily="18" charset="0"/>
              </a:rPr>
              <a:t>The resist is then </a:t>
            </a:r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selectively exposed</a:t>
            </a:r>
            <a:r>
              <a:rPr lang="en-US" sz="2400" dirty="0" smtClean="0">
                <a:latin typeface="Times New Roman" panose="02020603050405020304" pitchFamily="18" charset="0"/>
              </a:rPr>
              <a:t> by shining light through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 mask</a:t>
            </a:r>
            <a:r>
              <a:rPr lang="en-US" sz="2400" dirty="0" smtClean="0">
                <a:latin typeface="Times New Roman" panose="02020603050405020304" pitchFamily="18" charset="0"/>
              </a:rPr>
              <a:t> which contains the pattern information for the particular being fabricated. </a:t>
            </a:r>
          </a:p>
          <a:p>
            <a:r>
              <a:rPr lang="en-US" sz="2400" dirty="0" smtClean="0">
                <a:latin typeface="Times New Roman" panose="02020603050405020304" pitchFamily="18" charset="0"/>
              </a:rPr>
              <a:t>The resist is then </a:t>
            </a:r>
            <a:r>
              <a:rPr lang="en-US" sz="24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developed</a:t>
            </a:r>
            <a:r>
              <a:rPr lang="en-US" sz="2400" dirty="0" smtClean="0">
                <a:latin typeface="Times New Roman" panose="02020603050405020304" pitchFamily="18" charset="0"/>
              </a:rPr>
              <a:t> which completes the pattern transfer from the mask to the wafer.</a:t>
            </a:r>
          </a:p>
        </p:txBody>
      </p:sp>
    </p:spTree>
    <p:extLst>
      <p:ext uri="{BB962C8B-B14F-4D97-AF65-F5344CB8AC3E}">
        <p14:creationId xmlns:p14="http://schemas.microsoft.com/office/powerpoint/2010/main" val="29454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46AFC-390F-452C-A983-1FF80BF4966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267" name="Arc 2"/>
          <p:cNvSpPr>
            <a:spLocks/>
          </p:cNvSpPr>
          <p:nvPr/>
        </p:nvSpPr>
        <p:spPr bwMode="auto">
          <a:xfrm rot="5400000" flipH="1">
            <a:off x="3863182" y="2326482"/>
            <a:ext cx="204788" cy="1355725"/>
          </a:xfrm>
          <a:custGeom>
            <a:avLst/>
            <a:gdLst>
              <a:gd name="T0" fmla="*/ 66158 w 21600"/>
              <a:gd name="T1" fmla="*/ 0 h 40700"/>
              <a:gd name="T2" fmla="*/ 71069 w 21600"/>
              <a:gd name="T3" fmla="*/ 1355725 h 40700"/>
              <a:gd name="T4" fmla="*/ 0 w 21600"/>
              <a:gd name="T5" fmla="*/ 680927 h 40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0700" fill="none" extrusionOk="0">
                <a:moveTo>
                  <a:pt x="6977" y="0"/>
                </a:moveTo>
                <a:cubicBezTo>
                  <a:pt x="15722" y="2985"/>
                  <a:pt x="21600" y="11201"/>
                  <a:pt x="21600" y="20442"/>
                </a:cubicBezTo>
                <a:cubicBezTo>
                  <a:pt x="21600" y="29480"/>
                  <a:pt x="15972" y="37563"/>
                  <a:pt x="7495" y="40699"/>
                </a:cubicBezTo>
              </a:path>
              <a:path w="21600" h="40700" stroke="0" extrusionOk="0">
                <a:moveTo>
                  <a:pt x="6977" y="0"/>
                </a:moveTo>
                <a:cubicBezTo>
                  <a:pt x="15722" y="2985"/>
                  <a:pt x="21600" y="11201"/>
                  <a:pt x="21600" y="20442"/>
                </a:cubicBezTo>
                <a:cubicBezTo>
                  <a:pt x="21600" y="29480"/>
                  <a:pt x="15972" y="37563"/>
                  <a:pt x="7495" y="40699"/>
                </a:cubicBezTo>
                <a:lnTo>
                  <a:pt x="0" y="20442"/>
                </a:lnTo>
                <a:lnTo>
                  <a:pt x="697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 rot="5400000" flipH="1">
            <a:off x="3109913" y="2867025"/>
            <a:ext cx="34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rot="5400000">
            <a:off x="4478338" y="2865438"/>
            <a:ext cx="34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rot="5400000">
            <a:off x="3965576" y="2011363"/>
            <a:ext cx="0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1" name="Oval 6"/>
          <p:cNvSpPr>
            <a:spLocks noChangeArrowheads="1"/>
          </p:cNvSpPr>
          <p:nvPr/>
        </p:nvSpPr>
        <p:spPr bwMode="auto">
          <a:xfrm rot="5400000">
            <a:off x="3898901" y="3305176"/>
            <a:ext cx="206375" cy="358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 rot="5400000">
            <a:off x="3715544" y="3412332"/>
            <a:ext cx="69850" cy="1444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3" name="Oval 8"/>
          <p:cNvSpPr>
            <a:spLocks noChangeArrowheads="1"/>
          </p:cNvSpPr>
          <p:nvPr/>
        </p:nvSpPr>
        <p:spPr bwMode="auto">
          <a:xfrm rot="5400000">
            <a:off x="3794126" y="3241676"/>
            <a:ext cx="342900" cy="15843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3030539" y="4752976"/>
            <a:ext cx="1800225" cy="68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3101976" y="4821238"/>
            <a:ext cx="1655763" cy="698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3433645" y="1806576"/>
            <a:ext cx="1079737" cy="7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591" tIns="42296" rIns="84591" bIns="42296">
            <a:spAutoFit/>
          </a:bodyPr>
          <a:lstStyle>
            <a:lvl1pPr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200" b="1" i="1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Contact</a:t>
            </a:r>
          </a:p>
          <a:p>
            <a:pPr algn="ctr"/>
            <a:r>
              <a:rPr lang="en-US" sz="2200" b="1" i="1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Printer</a:t>
            </a:r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>
            <a:off x="3533776" y="2970213"/>
            <a:ext cx="936625" cy="1096962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 flipH="1">
            <a:off x="3462339" y="2970213"/>
            <a:ext cx="935037" cy="1096962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>
            <a:off x="3462338" y="4067175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>
            <a:off x="4470400" y="4067175"/>
            <a:ext cx="0" cy="685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281" name="Group 16"/>
          <p:cNvGrpSpPr>
            <a:grpSpLocks/>
          </p:cNvGrpSpPr>
          <p:nvPr/>
        </p:nvGrpSpPr>
        <p:grpSpPr bwMode="auto">
          <a:xfrm rot="5400000">
            <a:off x="5992020" y="2216945"/>
            <a:ext cx="411163" cy="1368425"/>
            <a:chOff x="1728" y="3024"/>
            <a:chExt cx="288" cy="912"/>
          </a:xfrm>
        </p:grpSpPr>
        <p:sp>
          <p:nvSpPr>
            <p:cNvPr id="11316" name="Arc 17"/>
            <p:cNvSpPr>
              <a:spLocks/>
            </p:cNvSpPr>
            <p:nvPr/>
          </p:nvSpPr>
          <p:spPr bwMode="auto">
            <a:xfrm flipH="1">
              <a:off x="1872" y="3028"/>
              <a:ext cx="144" cy="904"/>
            </a:xfrm>
            <a:custGeom>
              <a:avLst/>
              <a:gdLst>
                <a:gd name="T0" fmla="*/ 47 w 21600"/>
                <a:gd name="T1" fmla="*/ 0 h 40700"/>
                <a:gd name="T2" fmla="*/ 50 w 21600"/>
                <a:gd name="T3" fmla="*/ 904 h 40700"/>
                <a:gd name="T4" fmla="*/ 0 w 21600"/>
                <a:gd name="T5" fmla="*/ 454 h 40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700" fill="none" extrusionOk="0">
                  <a:moveTo>
                    <a:pt x="6977" y="0"/>
                  </a:moveTo>
                  <a:cubicBezTo>
                    <a:pt x="15722" y="2985"/>
                    <a:pt x="21600" y="11201"/>
                    <a:pt x="21600" y="20442"/>
                  </a:cubicBezTo>
                  <a:cubicBezTo>
                    <a:pt x="21600" y="29480"/>
                    <a:pt x="15972" y="37563"/>
                    <a:pt x="7495" y="40699"/>
                  </a:cubicBezTo>
                </a:path>
                <a:path w="21600" h="40700" stroke="0" extrusionOk="0">
                  <a:moveTo>
                    <a:pt x="6977" y="0"/>
                  </a:moveTo>
                  <a:cubicBezTo>
                    <a:pt x="15722" y="2985"/>
                    <a:pt x="21600" y="11201"/>
                    <a:pt x="21600" y="20442"/>
                  </a:cubicBezTo>
                  <a:cubicBezTo>
                    <a:pt x="21600" y="29480"/>
                    <a:pt x="15972" y="37563"/>
                    <a:pt x="7495" y="40699"/>
                  </a:cubicBezTo>
                  <a:lnTo>
                    <a:pt x="0" y="20442"/>
                  </a:lnTo>
                  <a:lnTo>
                    <a:pt x="6977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7" name="Line 18"/>
            <p:cNvSpPr>
              <a:spLocks noChangeShapeType="1"/>
            </p:cNvSpPr>
            <p:nvPr/>
          </p:nvSpPr>
          <p:spPr bwMode="auto">
            <a:xfrm flipH="1">
              <a:off x="1728" y="393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8" name="Line 19"/>
            <p:cNvSpPr>
              <a:spLocks noChangeShapeType="1"/>
            </p:cNvSpPr>
            <p:nvPr/>
          </p:nvSpPr>
          <p:spPr bwMode="auto">
            <a:xfrm>
              <a:off x="1728" y="302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9" name="Line 20"/>
            <p:cNvSpPr>
              <a:spLocks noChangeShapeType="1"/>
            </p:cNvSpPr>
            <p:nvPr/>
          </p:nvSpPr>
          <p:spPr bwMode="auto">
            <a:xfrm>
              <a:off x="1728" y="3024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282" name="Group 21"/>
          <p:cNvGrpSpPr>
            <a:grpSpLocks/>
          </p:cNvGrpSpPr>
          <p:nvPr/>
        </p:nvGrpSpPr>
        <p:grpSpPr bwMode="auto">
          <a:xfrm rot="5400000">
            <a:off x="6058695" y="3232945"/>
            <a:ext cx="206375" cy="503237"/>
            <a:chOff x="1584" y="3072"/>
            <a:chExt cx="144" cy="336"/>
          </a:xfrm>
        </p:grpSpPr>
        <p:sp>
          <p:nvSpPr>
            <p:cNvPr id="11314" name="Oval 22"/>
            <p:cNvSpPr>
              <a:spLocks noChangeArrowheads="1"/>
            </p:cNvSpPr>
            <p:nvPr/>
          </p:nvSpPr>
          <p:spPr bwMode="auto">
            <a:xfrm>
              <a:off x="1584" y="3072"/>
              <a:ext cx="144" cy="2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5" name="Rectangle 23"/>
            <p:cNvSpPr>
              <a:spLocks noChangeArrowheads="1"/>
            </p:cNvSpPr>
            <p:nvPr/>
          </p:nvSpPr>
          <p:spPr bwMode="auto">
            <a:xfrm>
              <a:off x="1632" y="3312"/>
              <a:ext cx="48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283" name="Oval 24"/>
          <p:cNvSpPr>
            <a:spLocks noChangeArrowheads="1"/>
          </p:cNvSpPr>
          <p:nvPr/>
        </p:nvSpPr>
        <p:spPr bwMode="auto">
          <a:xfrm rot="5400000">
            <a:off x="6026151" y="3241676"/>
            <a:ext cx="342900" cy="15843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84" name="Text Box 25"/>
          <p:cNvSpPr txBox="1">
            <a:spLocks noChangeArrowheads="1"/>
          </p:cNvSpPr>
          <p:nvPr/>
        </p:nvSpPr>
        <p:spPr bwMode="auto">
          <a:xfrm>
            <a:off x="5547055" y="1806576"/>
            <a:ext cx="1315378" cy="7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591" tIns="42296" rIns="84591" bIns="42296">
            <a:spAutoFit/>
          </a:bodyPr>
          <a:lstStyle>
            <a:lvl1pPr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200" b="1" i="1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Proximity</a:t>
            </a:r>
          </a:p>
          <a:p>
            <a:pPr algn="ctr"/>
            <a:r>
              <a:rPr lang="en-US" sz="2200" b="1" i="1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Printer</a:t>
            </a:r>
          </a:p>
        </p:txBody>
      </p:sp>
      <p:grpSp>
        <p:nvGrpSpPr>
          <p:cNvPr id="11285" name="Group 26"/>
          <p:cNvGrpSpPr>
            <a:grpSpLocks/>
          </p:cNvGrpSpPr>
          <p:nvPr/>
        </p:nvGrpSpPr>
        <p:grpSpPr bwMode="auto">
          <a:xfrm>
            <a:off x="5694363" y="2970213"/>
            <a:ext cx="1008062" cy="1782762"/>
            <a:chOff x="1200" y="1008"/>
            <a:chExt cx="672" cy="1248"/>
          </a:xfrm>
        </p:grpSpPr>
        <p:sp>
          <p:nvSpPr>
            <p:cNvPr id="11310" name="Line 27"/>
            <p:cNvSpPr>
              <a:spLocks noChangeShapeType="1"/>
            </p:cNvSpPr>
            <p:nvPr/>
          </p:nvSpPr>
          <p:spPr bwMode="auto">
            <a:xfrm>
              <a:off x="1248" y="1008"/>
              <a:ext cx="624" cy="7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1" name="Line 28"/>
            <p:cNvSpPr>
              <a:spLocks noChangeShapeType="1"/>
            </p:cNvSpPr>
            <p:nvPr/>
          </p:nvSpPr>
          <p:spPr bwMode="auto">
            <a:xfrm flipH="1">
              <a:off x="1200" y="1008"/>
              <a:ext cx="624" cy="76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2" name="Line 29"/>
            <p:cNvSpPr>
              <a:spLocks noChangeShapeType="1"/>
            </p:cNvSpPr>
            <p:nvPr/>
          </p:nvSpPr>
          <p:spPr bwMode="auto">
            <a:xfrm>
              <a:off x="1200" y="1776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3" name="Line 30"/>
            <p:cNvSpPr>
              <a:spLocks noChangeShapeType="1"/>
            </p:cNvSpPr>
            <p:nvPr/>
          </p:nvSpPr>
          <p:spPr bwMode="auto">
            <a:xfrm>
              <a:off x="1872" y="1776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286" name="Rectangle 31"/>
          <p:cNvSpPr>
            <a:spLocks noChangeArrowheads="1"/>
          </p:cNvSpPr>
          <p:nvPr/>
        </p:nvSpPr>
        <p:spPr bwMode="auto">
          <a:xfrm>
            <a:off x="5262564" y="4752976"/>
            <a:ext cx="1800225" cy="68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87" name="Rectangle 32"/>
          <p:cNvSpPr>
            <a:spLocks noChangeArrowheads="1"/>
          </p:cNvSpPr>
          <p:nvPr/>
        </p:nvSpPr>
        <p:spPr bwMode="auto">
          <a:xfrm>
            <a:off x="5334001" y="4891088"/>
            <a:ext cx="1655763" cy="6826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288" name="Group 33"/>
          <p:cNvGrpSpPr>
            <a:grpSpLocks/>
          </p:cNvGrpSpPr>
          <p:nvPr/>
        </p:nvGrpSpPr>
        <p:grpSpPr bwMode="auto">
          <a:xfrm rot="5400000">
            <a:off x="8296276" y="2217739"/>
            <a:ext cx="411163" cy="1366837"/>
            <a:chOff x="1728" y="3024"/>
            <a:chExt cx="288" cy="912"/>
          </a:xfrm>
        </p:grpSpPr>
        <p:sp>
          <p:nvSpPr>
            <p:cNvPr id="11306" name="Arc 34"/>
            <p:cNvSpPr>
              <a:spLocks/>
            </p:cNvSpPr>
            <p:nvPr/>
          </p:nvSpPr>
          <p:spPr bwMode="auto">
            <a:xfrm flipH="1">
              <a:off x="1872" y="3028"/>
              <a:ext cx="144" cy="904"/>
            </a:xfrm>
            <a:custGeom>
              <a:avLst/>
              <a:gdLst>
                <a:gd name="T0" fmla="*/ 47 w 21600"/>
                <a:gd name="T1" fmla="*/ 0 h 40700"/>
                <a:gd name="T2" fmla="*/ 50 w 21600"/>
                <a:gd name="T3" fmla="*/ 904 h 40700"/>
                <a:gd name="T4" fmla="*/ 0 w 21600"/>
                <a:gd name="T5" fmla="*/ 454 h 40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0700" fill="none" extrusionOk="0">
                  <a:moveTo>
                    <a:pt x="6977" y="0"/>
                  </a:moveTo>
                  <a:cubicBezTo>
                    <a:pt x="15722" y="2985"/>
                    <a:pt x="21600" y="11201"/>
                    <a:pt x="21600" y="20442"/>
                  </a:cubicBezTo>
                  <a:cubicBezTo>
                    <a:pt x="21600" y="29480"/>
                    <a:pt x="15972" y="37563"/>
                    <a:pt x="7495" y="40699"/>
                  </a:cubicBezTo>
                </a:path>
                <a:path w="21600" h="40700" stroke="0" extrusionOk="0">
                  <a:moveTo>
                    <a:pt x="6977" y="0"/>
                  </a:moveTo>
                  <a:cubicBezTo>
                    <a:pt x="15722" y="2985"/>
                    <a:pt x="21600" y="11201"/>
                    <a:pt x="21600" y="20442"/>
                  </a:cubicBezTo>
                  <a:cubicBezTo>
                    <a:pt x="21600" y="29480"/>
                    <a:pt x="15972" y="37563"/>
                    <a:pt x="7495" y="40699"/>
                  </a:cubicBezTo>
                  <a:lnTo>
                    <a:pt x="0" y="20442"/>
                  </a:lnTo>
                  <a:lnTo>
                    <a:pt x="6977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7" name="Line 35"/>
            <p:cNvSpPr>
              <a:spLocks noChangeShapeType="1"/>
            </p:cNvSpPr>
            <p:nvPr/>
          </p:nvSpPr>
          <p:spPr bwMode="auto">
            <a:xfrm flipH="1">
              <a:off x="1728" y="393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8" name="Line 36"/>
            <p:cNvSpPr>
              <a:spLocks noChangeShapeType="1"/>
            </p:cNvSpPr>
            <p:nvPr/>
          </p:nvSpPr>
          <p:spPr bwMode="auto">
            <a:xfrm>
              <a:off x="1728" y="302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9" name="Line 37"/>
            <p:cNvSpPr>
              <a:spLocks noChangeShapeType="1"/>
            </p:cNvSpPr>
            <p:nvPr/>
          </p:nvSpPr>
          <p:spPr bwMode="auto">
            <a:xfrm>
              <a:off x="1728" y="3024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289" name="Group 38"/>
          <p:cNvGrpSpPr>
            <a:grpSpLocks/>
          </p:cNvGrpSpPr>
          <p:nvPr/>
        </p:nvGrpSpPr>
        <p:grpSpPr bwMode="auto">
          <a:xfrm rot="5400000">
            <a:off x="8362951" y="3232151"/>
            <a:ext cx="206375" cy="504825"/>
            <a:chOff x="1584" y="3072"/>
            <a:chExt cx="144" cy="336"/>
          </a:xfrm>
        </p:grpSpPr>
        <p:sp>
          <p:nvSpPr>
            <p:cNvPr id="11304" name="Oval 39"/>
            <p:cNvSpPr>
              <a:spLocks noChangeArrowheads="1"/>
            </p:cNvSpPr>
            <p:nvPr/>
          </p:nvSpPr>
          <p:spPr bwMode="auto">
            <a:xfrm>
              <a:off x="1584" y="3072"/>
              <a:ext cx="144" cy="2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5" name="Rectangle 40"/>
            <p:cNvSpPr>
              <a:spLocks noChangeArrowheads="1"/>
            </p:cNvSpPr>
            <p:nvPr/>
          </p:nvSpPr>
          <p:spPr bwMode="auto">
            <a:xfrm>
              <a:off x="1632" y="3312"/>
              <a:ext cx="48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290" name="Oval 41"/>
          <p:cNvSpPr>
            <a:spLocks noChangeArrowheads="1"/>
          </p:cNvSpPr>
          <p:nvPr/>
        </p:nvSpPr>
        <p:spPr bwMode="auto">
          <a:xfrm rot="5400000">
            <a:off x="8330407" y="3242470"/>
            <a:ext cx="342900" cy="15827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91" name="Text Box 42"/>
          <p:cNvSpPr txBox="1">
            <a:spLocks noChangeArrowheads="1"/>
          </p:cNvSpPr>
          <p:nvPr/>
        </p:nvSpPr>
        <p:spPr bwMode="auto">
          <a:xfrm>
            <a:off x="7774015" y="1806576"/>
            <a:ext cx="1377896" cy="76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591" tIns="42296" rIns="84591" bIns="42296">
            <a:spAutoFit/>
          </a:bodyPr>
          <a:lstStyle>
            <a:lvl1pPr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200" b="1" i="1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Projection</a:t>
            </a:r>
          </a:p>
          <a:p>
            <a:pPr algn="ctr"/>
            <a:r>
              <a:rPr lang="en-US" sz="2200" b="1" i="1">
                <a:solidFill>
                  <a:srgbClr val="0000FF"/>
                </a:solidFill>
                <a:latin typeface="Times New Roman" panose="02020603050405020304" pitchFamily="18" charset="0"/>
                <a:ea typeface="굴림" panose="020B0600000101010101" pitchFamily="34" charset="-127"/>
              </a:rPr>
              <a:t>Printer</a:t>
            </a:r>
          </a:p>
        </p:txBody>
      </p:sp>
      <p:sp>
        <p:nvSpPr>
          <p:cNvPr id="11292" name="Line 43"/>
          <p:cNvSpPr>
            <a:spLocks noChangeShapeType="1"/>
          </p:cNvSpPr>
          <p:nvPr/>
        </p:nvSpPr>
        <p:spPr bwMode="auto">
          <a:xfrm>
            <a:off x="8069264" y="2970213"/>
            <a:ext cx="936625" cy="1096962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93" name="Line 44"/>
          <p:cNvSpPr>
            <a:spLocks noChangeShapeType="1"/>
          </p:cNvSpPr>
          <p:nvPr/>
        </p:nvSpPr>
        <p:spPr bwMode="auto">
          <a:xfrm flipH="1">
            <a:off x="7997826" y="2970213"/>
            <a:ext cx="936625" cy="1096962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94" name="Rectangle 45"/>
          <p:cNvSpPr>
            <a:spLocks noChangeArrowheads="1"/>
          </p:cNvSpPr>
          <p:nvPr/>
        </p:nvSpPr>
        <p:spPr bwMode="auto">
          <a:xfrm>
            <a:off x="7566026" y="4752976"/>
            <a:ext cx="1800225" cy="682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95" name="Oval 46"/>
          <p:cNvSpPr>
            <a:spLocks noChangeArrowheads="1"/>
          </p:cNvSpPr>
          <p:nvPr/>
        </p:nvSpPr>
        <p:spPr bwMode="auto">
          <a:xfrm rot="5400000">
            <a:off x="8330407" y="4682332"/>
            <a:ext cx="342900" cy="15827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96" name="Line 47"/>
          <p:cNvSpPr>
            <a:spLocks noChangeShapeType="1"/>
          </p:cNvSpPr>
          <p:nvPr/>
        </p:nvSpPr>
        <p:spPr bwMode="auto">
          <a:xfrm flipV="1">
            <a:off x="8069264" y="5438776"/>
            <a:ext cx="936625" cy="1096963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97" name="Line 48"/>
          <p:cNvSpPr>
            <a:spLocks noChangeShapeType="1"/>
          </p:cNvSpPr>
          <p:nvPr/>
        </p:nvSpPr>
        <p:spPr bwMode="auto">
          <a:xfrm flipH="1" flipV="1">
            <a:off x="7997826" y="5438776"/>
            <a:ext cx="936625" cy="1096963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98" name="Line 49"/>
          <p:cNvSpPr>
            <a:spLocks noChangeShapeType="1"/>
          </p:cNvSpPr>
          <p:nvPr/>
        </p:nvSpPr>
        <p:spPr bwMode="auto">
          <a:xfrm flipV="1">
            <a:off x="8038195" y="4067175"/>
            <a:ext cx="1008063" cy="13716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99" name="Rectangle 50"/>
          <p:cNvSpPr>
            <a:spLocks noChangeArrowheads="1"/>
          </p:cNvSpPr>
          <p:nvPr/>
        </p:nvSpPr>
        <p:spPr bwMode="auto">
          <a:xfrm>
            <a:off x="7710488" y="6535738"/>
            <a:ext cx="1655762" cy="698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300" name="Line 51"/>
          <p:cNvSpPr>
            <a:spLocks noChangeShapeType="1"/>
          </p:cNvSpPr>
          <p:nvPr/>
        </p:nvSpPr>
        <p:spPr bwMode="auto">
          <a:xfrm>
            <a:off x="7997826" y="4067175"/>
            <a:ext cx="1008063" cy="13716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301" name="Line 53"/>
          <p:cNvSpPr>
            <a:spLocks noChangeShapeType="1"/>
          </p:cNvSpPr>
          <p:nvPr/>
        </p:nvSpPr>
        <p:spPr bwMode="auto">
          <a:xfrm>
            <a:off x="2030414" y="1044575"/>
            <a:ext cx="8135937" cy="0"/>
          </a:xfrm>
          <a:prstGeom prst="line">
            <a:avLst/>
          </a:prstGeom>
          <a:noFill/>
          <a:ln w="1270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302" name="Rectangle 54"/>
          <p:cNvSpPr>
            <a:spLocks noChangeArrowheads="1"/>
          </p:cNvSpPr>
          <p:nvPr/>
        </p:nvSpPr>
        <p:spPr bwMode="auto">
          <a:xfrm>
            <a:off x="2139950" y="1390650"/>
            <a:ext cx="4065588" cy="37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591" tIns="42296" rIns="84591" bIns="42296">
            <a:spAutoFit/>
          </a:bodyPr>
          <a:lstStyle>
            <a:lvl1pPr marL="430213" indent="-430213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6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1">
              <a:buSzPct val="110000"/>
              <a:buFont typeface="Wingdings" panose="05000000000000000000" pitchFamily="2" charset="2"/>
              <a:buChar char="q"/>
            </a:pPr>
            <a:r>
              <a:rPr kumimoji="1" lang="en-US" altLang="ko-KR" sz="1900" b="1" dirty="0">
                <a:solidFill>
                  <a:srgbClr val="FF33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Exposure</a:t>
            </a:r>
          </a:p>
        </p:txBody>
      </p:sp>
      <p:sp>
        <p:nvSpPr>
          <p:cNvPr id="11303" name="Rectangle 55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766F54"/>
                </a:solidFill>
              </a:rPr>
              <a:t>Wafer Exposure Systems</a:t>
            </a:r>
            <a:r>
              <a:rPr lang="en-US" sz="4000" dirty="0">
                <a:solidFill>
                  <a:srgbClr val="766F54"/>
                </a:solidFill>
              </a:rPr>
              <a:t/>
            </a:r>
            <a:br>
              <a:rPr lang="en-US" sz="4000" dirty="0">
                <a:solidFill>
                  <a:srgbClr val="766F54"/>
                </a:solidFill>
              </a:rPr>
            </a:br>
            <a:endParaRPr lang="en-US" sz="4000" dirty="0">
              <a:solidFill>
                <a:srgbClr val="766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Fig7-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45" y="508000"/>
            <a:ext cx="8594725" cy="61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0074" y="138668"/>
            <a:ext cx="3637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00CC"/>
                </a:solidFill>
              </a:rPr>
              <a:t>Basic lithography processes</a:t>
            </a:r>
          </a:p>
        </p:txBody>
      </p:sp>
    </p:spTree>
    <p:extLst>
      <p:ext uri="{BB962C8B-B14F-4D97-AF65-F5344CB8AC3E}">
        <p14:creationId xmlns:p14="http://schemas.microsoft.com/office/powerpoint/2010/main" val="39928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"/>
            <a:ext cx="7829550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>
                <a:solidFill>
                  <a:srgbClr val="0000CC"/>
                </a:solidFill>
              </a:rPr>
              <a:t>Hardbake</a:t>
            </a:r>
            <a:endParaRPr lang="en-US" altLang="zh-TW" b="1" dirty="0">
              <a:solidFill>
                <a:srgbClr val="0000CC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4207" y="1905000"/>
            <a:ext cx="9921766" cy="37776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altLang="zh-TW" sz="2400" dirty="0"/>
              <a:t>Stabilize the developed resist for subsequent processes</a:t>
            </a:r>
          </a:p>
          <a:p>
            <a:pPr>
              <a:lnSpc>
                <a:spcPct val="200000"/>
              </a:lnSpc>
            </a:pPr>
            <a:r>
              <a:rPr lang="en-US" altLang="zh-TW" sz="2400" dirty="0"/>
              <a:t>Can make removal very difficult</a:t>
            </a:r>
          </a:p>
          <a:p>
            <a:pPr>
              <a:lnSpc>
                <a:spcPct val="200000"/>
              </a:lnSpc>
            </a:pPr>
            <a:r>
              <a:rPr lang="en-US" altLang="zh-TW" sz="2400" dirty="0"/>
              <a:t>Remove residual solvent</a:t>
            </a:r>
          </a:p>
          <a:p>
            <a:pPr>
              <a:lnSpc>
                <a:spcPct val="200000"/>
              </a:lnSpc>
            </a:pPr>
            <a:r>
              <a:rPr lang="en-US" altLang="zh-TW" sz="2400" dirty="0"/>
              <a:t>Not necessary for lift-off</a:t>
            </a:r>
          </a:p>
          <a:p>
            <a:pPr>
              <a:lnSpc>
                <a:spcPct val="200000"/>
              </a:lnSpc>
            </a:pPr>
            <a:r>
              <a:rPr lang="en-US" altLang="zh-TW" sz="2400" dirty="0"/>
              <a:t>Temperature/time can change the profile</a:t>
            </a:r>
          </a:p>
          <a:p>
            <a:pPr>
              <a:lnSpc>
                <a:spcPct val="200000"/>
              </a:lnSpc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8989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4" y="79375"/>
            <a:ext cx="76866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8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1"/>
            <a:ext cx="6535738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1"/>
            <a:ext cx="73279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4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6" y="528638"/>
            <a:ext cx="8259763" cy="580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3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267" y="349956"/>
            <a:ext cx="916657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Pattern generation Processes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755" y="1360240"/>
            <a:ext cx="1127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/>
              <a:t>Etching:</a:t>
            </a:r>
          </a:p>
          <a:p>
            <a:endParaRPr lang="en-US" dirty="0" smtClean="0"/>
          </a:p>
          <a:p>
            <a:pPr marL="400050" indent="-400050">
              <a:buAutoNum type="romanLcParenR"/>
            </a:pPr>
            <a:r>
              <a:rPr lang="en-US" dirty="0" smtClean="0"/>
              <a:t>Wet Etching</a:t>
            </a:r>
          </a:p>
          <a:p>
            <a:pPr marL="400050" indent="-400050">
              <a:buAutoNum type="romanLcParenR"/>
            </a:pPr>
            <a:r>
              <a:rPr lang="en-US" dirty="0" smtClean="0"/>
              <a:t>Dry etching</a:t>
            </a:r>
          </a:p>
          <a:p>
            <a:pPr marL="400050" indent="-400050">
              <a:buAutoNum type="romanLcParenR"/>
            </a:pPr>
            <a:endParaRPr lang="en-US" dirty="0" smtClean="0"/>
          </a:p>
          <a:p>
            <a:r>
              <a:rPr lang="en-US" b="1" dirty="0"/>
              <a:t>2</a:t>
            </a:r>
            <a:r>
              <a:rPr lang="en-US" b="1" dirty="0" smtClean="0"/>
              <a:t>) Lift off technique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871" y="1360240"/>
            <a:ext cx="9590178" cy="549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093" y="3462789"/>
            <a:ext cx="225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Table: Wet Etching Vs. Dry Etching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22" y="91266"/>
            <a:ext cx="10827090" cy="63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485" y="0"/>
            <a:ext cx="8911687" cy="1280890"/>
          </a:xfrm>
        </p:spPr>
        <p:txBody>
          <a:bodyPr/>
          <a:lstStyle/>
          <a:p>
            <a:r>
              <a:rPr lang="en-US" b="1" dirty="0"/>
              <a:t>Lithography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88" y="768715"/>
            <a:ext cx="10698480" cy="4831080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Lithography is the most complicated, expensive, and critical process of modern IC manufacturing.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Lithography transforms complex circuit diagrams into pattern which are define on the wafer in a succession of exposure and processing steps to form a number of superimposed layers of insulator, conductor, and semiconductors materials.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Typically </a:t>
            </a:r>
            <a:r>
              <a:rPr lang="en-US" sz="2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8-25 lithography steps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several hundred processing steps between exposure are required to fabricate a packed IC.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minimum feature size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e., the minimum line width or line to line separation that can be printed on the surface, control the number of circuits that can be placed on the chip and has a direct impact on circuit speed. The evolution of IC is therefore closely linked to the evolution of lithographic tools.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9" y="5490567"/>
            <a:ext cx="1759385" cy="132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16" y="5524092"/>
            <a:ext cx="1849734" cy="1230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09" y="5530308"/>
            <a:ext cx="1336539" cy="1201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358" y="5526037"/>
            <a:ext cx="1632569" cy="12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883" y="273523"/>
            <a:ext cx="860679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Details of Materials and Chemicals to be used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40687" y="3753283"/>
            <a:ext cx="1099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Silicon Wafer: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80517"/>
              </p:ext>
            </p:extLst>
          </p:nvPr>
        </p:nvGraphicFramePr>
        <p:xfrm>
          <a:off x="1394460" y="4474861"/>
          <a:ext cx="9611436" cy="1341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859"/>
                <a:gridCol w="2402859"/>
                <a:gridCol w="2402859"/>
                <a:gridCol w="2402859"/>
              </a:tblGrid>
              <a:tr h="670574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Resistivity</a:t>
                      </a:r>
                      <a:endParaRPr lang="en-US" dirty="0"/>
                    </a:p>
                  </a:txBody>
                  <a:tcPr/>
                </a:tc>
              </a:tr>
              <a:tr h="670574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0687" y="910624"/>
            <a:ext cx="888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Instruments: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69871"/>
              </p:ext>
            </p:extLst>
          </p:nvPr>
        </p:nvGraphicFramePr>
        <p:xfrm>
          <a:off x="1559851" y="1674408"/>
          <a:ext cx="9705930" cy="183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186"/>
                <a:gridCol w="1941186"/>
                <a:gridCol w="1941186"/>
                <a:gridCol w="1941186"/>
                <a:gridCol w="1941186"/>
              </a:tblGrid>
              <a:tr h="91716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Spin Coater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Hot Plate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Mask</a:t>
                      </a:r>
                      <a:r>
                        <a:rPr lang="en-US" baseline="0" dirty="0" smtClean="0"/>
                        <a:t> Aligner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Box Coater</a:t>
                      </a:r>
                      <a:endParaRPr lang="en-US" dirty="0"/>
                    </a:p>
                  </a:txBody>
                  <a:tcPr/>
                </a:tc>
              </a:tr>
              <a:tr h="9171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Purpose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Photoresist</a:t>
                      </a:r>
                      <a:r>
                        <a:rPr lang="en-US" baseline="0" dirty="0" smtClean="0"/>
                        <a:t> Coating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UV Exposure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r>
                        <a:rPr lang="en-US" baseline="0" dirty="0" smtClean="0"/>
                        <a:t> and Au coating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9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7596" y="92768"/>
            <a:ext cx="860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Details of Materials and Chemicals to be used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1183" y="808750"/>
            <a:ext cx="37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Chemicals &amp; Consumables: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3280"/>
              </p:ext>
            </p:extLst>
          </p:nvPr>
        </p:nvGraphicFramePr>
        <p:xfrm>
          <a:off x="1117600" y="1199347"/>
          <a:ext cx="10586723" cy="542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389"/>
                <a:gridCol w="1512389"/>
                <a:gridCol w="1512389"/>
                <a:gridCol w="1512389"/>
                <a:gridCol w="1512389"/>
                <a:gridCol w="1512389"/>
                <a:gridCol w="1512389"/>
              </a:tblGrid>
              <a:tr h="220679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Acetone, 2-Propanol, OR H2SO4 and H2O2 (3:1) DI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AZ 5214 E Photoresist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AZ 400 K  Developer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AZ 100 Remover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methoxy</a:t>
                      </a:r>
                      <a:r>
                        <a:rPr lang="en-US" dirty="0" smtClean="0"/>
                        <a:t>-propyl acetate (PGMEA)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Twizzers</a:t>
                      </a:r>
                      <a:r>
                        <a:rPr lang="en-US" dirty="0" smtClean="0"/>
                        <a:t>, Tissue papers, Adhesive tape, beakers, glass container, etc.</a:t>
                      </a:r>
                      <a:endParaRPr lang="en-US" dirty="0"/>
                    </a:p>
                  </a:txBody>
                  <a:tcPr/>
                </a:tc>
              </a:tr>
              <a:tr h="1002486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Cleaning of Wafer and accessories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Photoresist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Stripping of Photoresist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Solvent for Photoresist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necessary</a:t>
                      </a:r>
                      <a:endParaRPr lang="en-US" dirty="0"/>
                    </a:p>
                  </a:txBody>
                  <a:tcPr/>
                </a:tc>
              </a:tr>
              <a:tr h="1120140">
                <a:tc>
                  <a:txBody>
                    <a:bodyPr/>
                    <a:lstStyle/>
                    <a:p>
                      <a:r>
                        <a:rPr lang="en-US" dirty="0" smtClean="0"/>
                        <a:t>Solvent if necessary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Methoxy</a:t>
                      </a:r>
                      <a:r>
                        <a:rPr lang="en-US" dirty="0" smtClean="0"/>
                        <a:t>-propyl acetate (PGMEA)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Ready to use or 1:1 mixt. With water is possible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Precautions</a:t>
                      </a:r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Avoid skin, eye contact, inhalation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2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2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152400"/>
            <a:ext cx="41878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020" y="171929"/>
            <a:ext cx="862148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Basic steps of Photolithography (Lift off technique)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4254" y="849190"/>
            <a:ext cx="1021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Wafer Cleaning: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Pirhana</a:t>
            </a:r>
            <a:r>
              <a:rPr lang="en-US" dirty="0" smtClean="0"/>
              <a:t> Cleaning (for 10 min.) OR Acetone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Chemicals required: </a:t>
            </a:r>
            <a:r>
              <a:rPr lang="pt-BR" dirty="0" smtClean="0"/>
              <a:t>sulfuric acid (H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dirty="0" smtClean="0"/>
              <a:t>) (3 part) and hydrogen peroxide (H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r>
              <a:rPr lang="pt-BR" dirty="0" smtClean="0"/>
              <a:t>) (1 part) (Ratio 3:1)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FF0000"/>
                </a:solidFill>
              </a:rPr>
              <a:t>Note:</a:t>
            </a:r>
            <a:r>
              <a:rPr lang="en-US" dirty="0" smtClean="0"/>
              <a:t>Piranha solution cleans by dissolving organic contaminants, and a large amount of contaminant will cause violent bubbling and a release of gas that can cause an explosion</a:t>
            </a:r>
            <a:r>
              <a:rPr lang="pt-BR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705" y="2874729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2) Dehydration bake:</a:t>
            </a:r>
          </a:p>
          <a:p>
            <a:r>
              <a:rPr lang="en-US" dirty="0" smtClean="0"/>
              <a:t>     above 100</a:t>
            </a:r>
            <a:r>
              <a:rPr lang="en-US" baseline="30000" dirty="0" smtClean="0"/>
              <a:t>o</a:t>
            </a:r>
            <a:r>
              <a:rPr lang="en-US" dirty="0" smtClean="0"/>
              <a:t>C -250</a:t>
            </a:r>
            <a:r>
              <a:rPr lang="en-US" dirty="0"/>
              <a:t>⁰C for 10 minutes </a:t>
            </a:r>
            <a:r>
              <a:rPr lang="en-US" dirty="0" smtClean="0"/>
              <a:t>of wafers</a:t>
            </a:r>
            <a:r>
              <a:rPr lang="en-US" dirty="0"/>
              <a:t> </a:t>
            </a:r>
            <a:r>
              <a:rPr lang="en-US" dirty="0" smtClean="0"/>
              <a:t>for removal of 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 two-step cleaning process with acetone, </a:t>
            </a:r>
            <a:r>
              <a:rPr lang="en-US" dirty="0" smtClean="0">
                <a:solidFill>
                  <a:srgbClr val="FF0000"/>
                </a:solidFill>
              </a:rPr>
              <a:t>followed by </a:t>
            </a:r>
            <a:r>
              <a:rPr lang="en-US" dirty="0">
                <a:solidFill>
                  <a:srgbClr val="FF0000"/>
                </a:solidFill>
              </a:rPr>
              <a:t>isopropyl alcohol, has the same effect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132" y="4157665"/>
            <a:ext cx="10675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3) Photoresist coating: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Materials: </a:t>
            </a:r>
          </a:p>
          <a:p>
            <a:r>
              <a:rPr lang="en-US" dirty="0" smtClean="0"/>
              <a:t>Image Reversal Photoresist ( </a:t>
            </a:r>
            <a:r>
              <a:rPr lang="en-US" b="1" dirty="0"/>
              <a:t>AZ 5214 E Photoresist 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Standard Thickness: 1.4 micrometer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Speed: </a:t>
            </a:r>
            <a:r>
              <a:rPr lang="en-US" dirty="0" smtClean="0">
                <a:solidFill>
                  <a:srgbClr val="FF0000"/>
                </a:solidFill>
              </a:rPr>
              <a:t>4000 </a:t>
            </a:r>
            <a:r>
              <a:rPr lang="en-US" dirty="0" smtClean="0"/>
              <a:t>rpm </a:t>
            </a:r>
            <a:r>
              <a:rPr lang="en-US" dirty="0"/>
              <a:t>for 40 </a:t>
            </a:r>
            <a:r>
              <a:rPr lang="en-US" dirty="0" err="1"/>
              <a:t>secs</a:t>
            </a:r>
            <a:r>
              <a:rPr lang="en-US" dirty="0"/>
              <a:t> 	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365055"/>
            <a:ext cx="8077200" cy="1675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000" y="115389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0000CC"/>
                </a:solidFill>
              </a:rPr>
              <a:t>Summary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45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6573" y="201948"/>
            <a:ext cx="862148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Basic steps of Photolithography (Lift off </a:t>
            </a:r>
            <a:r>
              <a:rPr lang="en-US" sz="2400" b="1" dirty="0" err="1" smtClean="0">
                <a:solidFill>
                  <a:srgbClr val="FFFF00"/>
                </a:solidFill>
              </a:rPr>
              <a:t>tehnique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428" y="840029"/>
            <a:ext cx="1135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4) </a:t>
            </a:r>
            <a:r>
              <a:rPr lang="en-US" b="1" dirty="0" err="1" smtClean="0">
                <a:solidFill>
                  <a:srgbClr val="0000CC"/>
                </a:solidFill>
              </a:rPr>
              <a:t>Softbake</a:t>
            </a:r>
            <a:r>
              <a:rPr lang="en-US" b="1" dirty="0" smtClean="0">
                <a:solidFill>
                  <a:srgbClr val="0000CC"/>
                </a:solidFill>
              </a:rPr>
              <a:t> (Prebake):   </a:t>
            </a:r>
            <a:r>
              <a:rPr lang="en-US" b="1" dirty="0" smtClean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110</a:t>
            </a:r>
            <a:r>
              <a:rPr lang="en-US" b="1" baseline="30000" dirty="0" smtClean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b="1" dirty="0" smtClean="0">
                <a:solidFill>
                  <a:srgbClr val="0000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 for 50 seconds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662776"/>
            <a:ext cx="10743961" cy="3491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799" y="5154721"/>
            <a:ext cx="9204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5) Exposure to broadband </a:t>
            </a:r>
            <a:r>
              <a:rPr lang="en-US" b="1" dirty="0">
                <a:solidFill>
                  <a:srgbClr val="0000CC"/>
                </a:solidFill>
              </a:rPr>
              <a:t>and monochromatic h- and </a:t>
            </a:r>
            <a:r>
              <a:rPr lang="en-US" b="1" dirty="0" err="1" smtClean="0">
                <a:solidFill>
                  <a:srgbClr val="0000CC"/>
                </a:solidFill>
              </a:rPr>
              <a:t>i</a:t>
            </a:r>
            <a:r>
              <a:rPr lang="en-US" b="1" dirty="0" smtClean="0">
                <a:solidFill>
                  <a:srgbClr val="0000CC"/>
                </a:solidFill>
              </a:rPr>
              <a:t>-line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CC"/>
                </a:solidFill>
              </a:rPr>
              <a:t>6) Reversal Bake  : </a:t>
            </a:r>
            <a:r>
              <a:rPr lang="en-US" b="1" dirty="0">
                <a:solidFill>
                  <a:srgbClr val="0000CC"/>
                </a:solidFill>
              </a:rPr>
              <a:t>120°C, 2 min., hotplate (most critical step</a:t>
            </a:r>
            <a:r>
              <a:rPr lang="en-US" b="1" dirty="0" smtClean="0">
                <a:solidFill>
                  <a:srgbClr val="0000CC"/>
                </a:solidFill>
              </a:rPr>
              <a:t>)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7) </a:t>
            </a:r>
            <a:r>
              <a:rPr lang="en-US" b="1" dirty="0">
                <a:solidFill>
                  <a:srgbClr val="0000CC"/>
                </a:solidFill>
              </a:rPr>
              <a:t>Flood exposure:  &gt; 200 </a:t>
            </a:r>
            <a:r>
              <a:rPr lang="en-US" b="1" dirty="0" err="1">
                <a:solidFill>
                  <a:srgbClr val="0000CC"/>
                </a:solidFill>
              </a:rPr>
              <a:t>mJ</a:t>
            </a:r>
            <a:r>
              <a:rPr lang="en-US" b="1" dirty="0">
                <a:solidFill>
                  <a:srgbClr val="0000CC"/>
                </a:solidFill>
              </a:rPr>
              <a:t>/cm² (uncritical</a:t>
            </a:r>
            <a:r>
              <a:rPr lang="en-US" b="1" dirty="0" smtClean="0">
                <a:solidFill>
                  <a:srgbClr val="0000CC"/>
                </a:solidFill>
              </a:rPr>
              <a:t>)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8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9" y="370114"/>
            <a:ext cx="862148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Basic steps of Photolithography (Lift off </a:t>
            </a:r>
            <a:r>
              <a:rPr lang="en-US" sz="2400" b="1" dirty="0" err="1" smtClean="0"/>
              <a:t>tehnique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9143" y="1374001"/>
            <a:ext cx="106752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8</a:t>
            </a:r>
            <a:r>
              <a:rPr lang="en-US" b="1" dirty="0" smtClean="0">
                <a:solidFill>
                  <a:srgbClr val="0000CC"/>
                </a:solidFill>
              </a:rPr>
              <a:t>) </a:t>
            </a:r>
            <a:r>
              <a:rPr lang="en-US" b="1" dirty="0">
                <a:solidFill>
                  <a:srgbClr val="0000CC"/>
                </a:solidFill>
              </a:rPr>
              <a:t>Development: AZ 400 K  </a:t>
            </a:r>
            <a:r>
              <a:rPr lang="en-US" b="1" dirty="0" smtClean="0">
                <a:solidFill>
                  <a:srgbClr val="0000CC"/>
                </a:solidFill>
              </a:rPr>
              <a:t>Developer</a:t>
            </a:r>
          </a:p>
          <a:p>
            <a:endParaRPr lang="en-US" b="1" dirty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9) </a:t>
            </a:r>
            <a:r>
              <a:rPr lang="en-US" b="1" dirty="0" err="1">
                <a:solidFill>
                  <a:srgbClr val="0000CC"/>
                </a:solidFill>
              </a:rPr>
              <a:t>Postbake</a:t>
            </a:r>
            <a:r>
              <a:rPr lang="en-US" b="1" dirty="0">
                <a:solidFill>
                  <a:srgbClr val="0000CC"/>
                </a:solidFill>
              </a:rPr>
              <a:t>: 120°C, 50s hotplate (optional) 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>
                <a:solidFill>
                  <a:srgbClr val="0000CC"/>
                </a:solidFill>
              </a:rPr>
              <a:t>	</a:t>
            </a:r>
          </a:p>
          <a:p>
            <a:r>
              <a:rPr lang="en-US" b="1" dirty="0">
                <a:solidFill>
                  <a:srgbClr val="0000CC"/>
                </a:solidFill>
              </a:rPr>
              <a:t>10) </a:t>
            </a:r>
            <a:r>
              <a:rPr lang="en-US" b="1" dirty="0" smtClean="0">
                <a:solidFill>
                  <a:srgbClr val="0000CC"/>
                </a:solidFill>
              </a:rPr>
              <a:t>Cr deposition (20nm) in Box coater by e-beam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11) Au deposition (180nm) by thermally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11) Lift off Remover Chemicals:  AZ </a:t>
            </a:r>
            <a:r>
              <a:rPr lang="en-US" b="1" dirty="0">
                <a:solidFill>
                  <a:srgbClr val="0000CC"/>
                </a:solidFill>
              </a:rPr>
              <a:t>100 Remover, conc. 	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365125"/>
            <a:ext cx="11450782" cy="705139"/>
          </a:xfr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Types of Lithography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99920" y="1305560"/>
            <a:ext cx="895096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TW" sz="2400" b="1" dirty="0" smtClean="0">
                <a:solidFill>
                  <a:srgbClr val="0070C0"/>
                </a:solidFill>
              </a:rPr>
              <a:t>Photolithography (</a:t>
            </a:r>
            <a:r>
              <a:rPr lang="en-US" altLang="zh-TW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Optical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, UV, EUV)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zh-TW" sz="24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TW" sz="2400" b="1" dirty="0" smtClean="0">
                <a:solidFill>
                  <a:srgbClr val="0070C0"/>
                </a:solidFill>
              </a:rPr>
              <a:t>E-beam/ion-beam/Neutral atomic beam lithography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zh-TW" sz="24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TW" sz="2400" b="1" dirty="0" smtClean="0">
                <a:solidFill>
                  <a:srgbClr val="0070C0"/>
                </a:solidFill>
              </a:rPr>
              <a:t>X-ray lithography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zh-TW" sz="24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70C0"/>
                </a:solidFill>
              </a:rPr>
              <a:t>Interference lithography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zh-TW" sz="2400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70C0"/>
                </a:solidFill>
              </a:rPr>
              <a:t>Scanning Probe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TW" sz="2400" b="1" dirty="0">
                <a:solidFill>
                  <a:srgbClr val="0070C0"/>
                </a:solidFill>
              </a:rPr>
              <a:t>    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  Voltage </a:t>
            </a:r>
            <a:r>
              <a:rPr lang="en-US" altLang="zh-TW" sz="2400" b="1" dirty="0">
                <a:solidFill>
                  <a:srgbClr val="0070C0"/>
                </a:solidFill>
              </a:rPr>
              <a:t>pulse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TW" sz="2400" b="1" dirty="0">
                <a:solidFill>
                  <a:srgbClr val="0070C0"/>
                </a:solidFill>
              </a:rPr>
              <a:t>       CVD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TW" sz="2400" b="1" dirty="0">
                <a:solidFill>
                  <a:srgbClr val="0070C0"/>
                </a:solidFill>
              </a:rPr>
              <a:t>        Local electrodeposition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TW" sz="2400" b="1" dirty="0">
                <a:solidFill>
                  <a:srgbClr val="0070C0"/>
                </a:solidFill>
              </a:rPr>
              <a:t>        Dip-pen</a:t>
            </a:r>
          </a:p>
          <a:p>
            <a:pPr>
              <a:lnSpc>
                <a:spcPct val="80000"/>
              </a:lnSpc>
            </a:pPr>
            <a:endParaRPr lang="en-US" altLang="zh-TW" sz="2400" dirty="0" smtClean="0"/>
          </a:p>
          <a:p>
            <a:pPr>
              <a:lnSpc>
                <a:spcPct val="80000"/>
              </a:lnSpc>
            </a:pP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6019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365125"/>
            <a:ext cx="11450782" cy="705139"/>
          </a:xfr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Types of Lithography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1163782"/>
            <a:ext cx="4438818" cy="5046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3" y="1258169"/>
            <a:ext cx="5691507" cy="51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80" y="123401"/>
            <a:ext cx="9235439" cy="66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Overview of photolithography (ctnd.)</a:t>
            </a:r>
            <a:br>
              <a:rPr lang="en-US" altLang="zh-TW" b="1"/>
            </a:br>
            <a:endParaRPr lang="en-US" altLang="zh-TW" b="1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27200" y="1788160"/>
            <a:ext cx="10231120" cy="4439920"/>
          </a:xfrm>
          <a:noFill/>
          <a:ln/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zh-TW" altLang="en-US" sz="2400" dirty="0" smtClean="0"/>
              <a:t> </a:t>
            </a:r>
            <a:r>
              <a:rPr lang="en-US" altLang="zh-TW" sz="2400" b="1" u="sng" dirty="0">
                <a:solidFill>
                  <a:schemeClr val="accent2"/>
                </a:solidFill>
              </a:rPr>
              <a:t>Lithography</a:t>
            </a:r>
            <a:r>
              <a:rPr lang="en-US" altLang="zh-TW" sz="2400" b="1" dirty="0"/>
              <a:t> consists of patterning substrate by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 dirty="0"/>
              <a:t>         employing the interaction of beams of photons 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 dirty="0"/>
              <a:t>         particles with materials</a:t>
            </a:r>
            <a:r>
              <a:rPr lang="en-US" altLang="zh-TW" sz="2400" b="1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b="1" dirty="0"/>
          </a:p>
          <a:p>
            <a:pPr>
              <a:lnSpc>
                <a:spcPct val="90000"/>
              </a:lnSpc>
            </a:pPr>
            <a:r>
              <a:rPr lang="zh-TW" altLang="en-US" sz="2400" dirty="0" smtClean="0"/>
              <a:t> </a:t>
            </a:r>
            <a:r>
              <a:rPr lang="en-US" altLang="zh-TW" sz="2400" b="1" u="sng" dirty="0">
                <a:solidFill>
                  <a:schemeClr val="accent2"/>
                </a:solidFill>
              </a:rPr>
              <a:t>Photolithography</a:t>
            </a:r>
            <a:r>
              <a:rPr lang="en-US" altLang="zh-TW" sz="2400" b="1" dirty="0"/>
              <a:t> is widely used in the integrated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 dirty="0"/>
              <a:t>         circuits (ICs) manufacturing</a:t>
            </a:r>
            <a:r>
              <a:rPr lang="en-US" altLang="zh-TW" sz="2400" b="1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b="1" dirty="0"/>
          </a:p>
          <a:p>
            <a:pPr>
              <a:lnSpc>
                <a:spcPct val="90000"/>
              </a:lnSpc>
            </a:pPr>
            <a:r>
              <a:rPr lang="zh-TW" altLang="en-US" sz="2400" dirty="0" smtClean="0"/>
              <a:t> </a:t>
            </a:r>
            <a:r>
              <a:rPr lang="en-US" altLang="zh-TW" sz="2400" b="1" dirty="0"/>
              <a:t>The process of IC manufacturing consists of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 dirty="0"/>
              <a:t>         series of 10-20 steps or more, called </a:t>
            </a:r>
            <a:r>
              <a:rPr lang="en-US" altLang="zh-TW" sz="2400" b="1" u="sng" dirty="0">
                <a:solidFill>
                  <a:schemeClr val="accent2"/>
                </a:solidFill>
              </a:rPr>
              <a:t>mask layers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 dirty="0"/>
              <a:t>        where layers of materials coated with resists 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 dirty="0"/>
              <a:t>        patterned then transferred onto the material layer.</a:t>
            </a:r>
          </a:p>
        </p:txBody>
      </p:sp>
    </p:spTree>
    <p:extLst>
      <p:ext uri="{BB962C8B-B14F-4D97-AF65-F5344CB8AC3E}">
        <p14:creationId xmlns:p14="http://schemas.microsoft.com/office/powerpoint/2010/main" val="18591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Overview of photolithography (ctnd.)</a:t>
            </a:r>
            <a:br>
              <a:rPr lang="en-US" altLang="zh-TW" b="1"/>
            </a:br>
            <a:endParaRPr lang="en-US" altLang="zh-TW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400" y="2133600"/>
            <a:ext cx="10485120" cy="37776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sz="2400" b="1" dirty="0" smtClean="0"/>
              <a:t>A </a:t>
            </a:r>
            <a:r>
              <a:rPr lang="en-US" altLang="zh-TW" sz="2400" b="1" dirty="0"/>
              <a:t>photolithography system consists of a </a:t>
            </a:r>
            <a:r>
              <a:rPr lang="en-US" altLang="zh-TW" sz="2400" b="1" dirty="0" smtClean="0"/>
              <a:t>light  </a:t>
            </a:r>
            <a:r>
              <a:rPr lang="en-US" altLang="zh-TW" sz="2400" b="1" dirty="0"/>
              <a:t>source, a mask, and a optical projection system</a:t>
            </a:r>
            <a:r>
              <a:rPr lang="en-US" altLang="zh-TW" sz="2400" b="1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b="1" dirty="0"/>
          </a:p>
          <a:p>
            <a:pPr algn="just">
              <a:lnSpc>
                <a:spcPct val="90000"/>
              </a:lnSpc>
            </a:pPr>
            <a:r>
              <a:rPr lang="zh-TW" altLang="en-US" sz="2400" dirty="0" smtClean="0"/>
              <a:t> </a:t>
            </a:r>
            <a:r>
              <a:rPr lang="en-US" altLang="zh-TW" sz="2400" b="1" u="sng" dirty="0">
                <a:solidFill>
                  <a:schemeClr val="accent2"/>
                </a:solidFill>
              </a:rPr>
              <a:t>Photoresists</a:t>
            </a:r>
            <a:r>
              <a:rPr lang="en-US" altLang="zh-TW" sz="2400" b="1" dirty="0"/>
              <a:t> are radiation sensitive materials </a:t>
            </a:r>
            <a:r>
              <a:rPr lang="en-US" altLang="zh-TW" sz="2400" b="1" dirty="0" smtClean="0"/>
              <a:t>that   </a:t>
            </a:r>
            <a:r>
              <a:rPr lang="en-US" altLang="zh-TW" sz="2400" b="1" dirty="0"/>
              <a:t>usually consist of a photo-sensitive compound, </a:t>
            </a:r>
            <a:r>
              <a:rPr lang="en-US" altLang="zh-TW" sz="2400" b="1" dirty="0" smtClean="0"/>
              <a:t>a polymeric </a:t>
            </a:r>
            <a:r>
              <a:rPr lang="en-US" altLang="zh-TW" sz="2400" b="1" dirty="0"/>
              <a:t>backbone, and a solvent</a:t>
            </a:r>
            <a:r>
              <a:rPr lang="en-US" altLang="zh-TW" sz="2400" b="1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b="1" dirty="0"/>
          </a:p>
          <a:p>
            <a:pPr>
              <a:lnSpc>
                <a:spcPct val="90000"/>
              </a:lnSpc>
            </a:pPr>
            <a:r>
              <a:rPr lang="zh-TW" altLang="en-US" sz="2400" dirty="0" smtClean="0"/>
              <a:t> </a:t>
            </a:r>
            <a:r>
              <a:rPr lang="en-US" altLang="zh-TW" sz="2400" b="1" dirty="0"/>
              <a:t>Resists can be classified upon their solubility  </a:t>
            </a:r>
            <a:r>
              <a:rPr lang="en-US" altLang="zh-TW" sz="2400" b="1" dirty="0" smtClean="0"/>
              <a:t>after </a:t>
            </a:r>
            <a:r>
              <a:rPr lang="en-US" altLang="zh-TW" sz="2400" b="1" dirty="0"/>
              <a:t>exposure into: </a:t>
            </a:r>
            <a:r>
              <a:rPr lang="en-US" altLang="zh-TW" sz="2400" b="1" u="sng" dirty="0">
                <a:solidFill>
                  <a:schemeClr val="accent2"/>
                </a:solidFill>
              </a:rPr>
              <a:t>positive resists</a:t>
            </a:r>
            <a:r>
              <a:rPr lang="en-US" altLang="zh-TW" sz="2400" b="1" dirty="0"/>
              <a:t> (solubility </a:t>
            </a:r>
            <a:r>
              <a:rPr lang="en-US" altLang="zh-TW" sz="2400" b="1" dirty="0" smtClean="0"/>
              <a:t>of exposed </a:t>
            </a:r>
            <a:r>
              <a:rPr lang="en-US" altLang="zh-TW" sz="2400" b="1" dirty="0"/>
              <a:t>area increases) and </a:t>
            </a:r>
            <a:r>
              <a:rPr lang="en-US" altLang="zh-TW" sz="2400" b="1" u="sng" dirty="0">
                <a:solidFill>
                  <a:schemeClr val="accent2"/>
                </a:solidFill>
              </a:rPr>
              <a:t>negative </a:t>
            </a:r>
            <a:r>
              <a:rPr lang="en-US" altLang="zh-TW" sz="2400" b="1" u="sng" dirty="0" smtClean="0">
                <a:solidFill>
                  <a:schemeClr val="accent2"/>
                </a:solidFill>
              </a:rPr>
              <a:t>resists</a:t>
            </a:r>
            <a:r>
              <a:rPr lang="en-US" altLang="zh-TW" sz="2400" b="1" dirty="0" smtClean="0"/>
              <a:t>  </a:t>
            </a:r>
            <a:r>
              <a:rPr lang="en-US" altLang="zh-TW" sz="2400" b="1" dirty="0"/>
              <a:t>(solubility of exposed area decreases).</a:t>
            </a:r>
            <a:endParaRPr lang="en-US" altLang="zh-TW" sz="2400" dirty="0"/>
          </a:p>
          <a:p>
            <a:pPr>
              <a:lnSpc>
                <a:spcPct val="90000"/>
              </a:lnSpc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4916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365125"/>
            <a:ext cx="11450782" cy="705139"/>
          </a:xfr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Photolithography 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Group 223"/>
          <p:cNvGraphicFramePr>
            <a:graphicFrameLocks/>
          </p:cNvGraphicFramePr>
          <p:nvPr>
            <p:extLst/>
          </p:nvPr>
        </p:nvGraphicFramePr>
        <p:xfrm>
          <a:off x="1007917" y="2136178"/>
          <a:ext cx="10442403" cy="4260273"/>
        </p:xfrm>
        <a:graphic>
          <a:graphicData uri="http://schemas.openxmlformats.org/drawingml/2006/table">
            <a:tbl>
              <a:tblPr/>
              <a:tblGrid>
                <a:gridCol w="2482630"/>
                <a:gridCol w="1245581"/>
                <a:gridCol w="2617000"/>
                <a:gridCol w="4097192"/>
              </a:tblGrid>
              <a:tr h="698572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Source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Name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Wavelength (nm)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Application feature size (nm)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757">
                <a:tc rowSpan="3"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Mercury lamp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G-line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436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H-line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I-line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365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350 to 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817">
                <a:tc rowSpan="4"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Excimer 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Laser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XeF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XeCl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KrF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248 (DUV)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250 to 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ArF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193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150 to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65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Fluorine laser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kumimoji="0" lang="en-US" altLang="zh-CN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2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SimSun" panose="02010600030101010101" pitchFamily="2" charset="-122"/>
                        </a:rPr>
                        <a:t>&lt;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6713" y="1249278"/>
            <a:ext cx="1041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E3EACF">
                    <a:lumMod val="1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Move to EUV </a:t>
            </a:r>
            <a:r>
              <a:rPr lang="en-US" altLang="en-US" sz="2800" b="1" dirty="0" smtClean="0">
                <a:solidFill>
                  <a:srgbClr val="E3EACF">
                    <a:lumMod val="1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(Various Light sources)</a:t>
            </a:r>
            <a:endParaRPr lang="en-US" sz="2800" b="1" dirty="0">
              <a:solidFill>
                <a:srgbClr val="E3EACF">
                  <a:lumMod val="1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33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2877</TotalTime>
  <Words>1306</Words>
  <Application>Microsoft Office PowerPoint</Application>
  <PresentationFormat>Widescreen</PresentationFormat>
  <Paragraphs>286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 Unicode MS</vt:lpstr>
      <vt:lpstr>微軟正黑體</vt:lpstr>
      <vt:lpstr>SimSun</vt:lpstr>
      <vt:lpstr>Aharoni</vt:lpstr>
      <vt:lpstr>Arial</vt:lpstr>
      <vt:lpstr>Calibri</vt:lpstr>
      <vt:lpstr>Century Gothic</vt:lpstr>
      <vt:lpstr>Georgia</vt:lpstr>
      <vt:lpstr>굴림</vt:lpstr>
      <vt:lpstr>新細明體</vt:lpstr>
      <vt:lpstr>Symbol</vt:lpstr>
      <vt:lpstr>Times New Roman</vt:lpstr>
      <vt:lpstr>Wingdings</vt:lpstr>
      <vt:lpstr>Wingdings 3</vt:lpstr>
      <vt:lpstr>Wisp</vt:lpstr>
      <vt:lpstr>Default Design</vt:lpstr>
      <vt:lpstr>PowerPoint Presentation</vt:lpstr>
      <vt:lpstr>Lithography : </vt:lpstr>
      <vt:lpstr>Lithography</vt:lpstr>
      <vt:lpstr>Types of Lithography </vt:lpstr>
      <vt:lpstr>Types of Lithography </vt:lpstr>
      <vt:lpstr>PowerPoint Presentation</vt:lpstr>
      <vt:lpstr>Overview of photolithography (ctnd.) </vt:lpstr>
      <vt:lpstr>Overview of photolithography (ctnd.) </vt:lpstr>
      <vt:lpstr>Photolithography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Photo-Lithography Processes</vt:lpstr>
      <vt:lpstr>Substrate Cleaning</vt:lpstr>
      <vt:lpstr>PowerPoint Presentation</vt:lpstr>
      <vt:lpstr>Softbake</vt:lpstr>
      <vt:lpstr>Wafer Exposure Systems </vt:lpstr>
      <vt:lpstr>PowerPoint Presentation</vt:lpstr>
      <vt:lpstr>PowerPoint Presentation</vt:lpstr>
      <vt:lpstr>PowerPoint Presentation</vt:lpstr>
      <vt:lpstr>Hardbake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Photolithography</dc:title>
  <dc:creator>IMRL</dc:creator>
  <cp:lastModifiedBy>HP</cp:lastModifiedBy>
  <cp:revision>57</cp:revision>
  <dcterms:created xsi:type="dcterms:W3CDTF">2016-12-31T07:59:02Z</dcterms:created>
  <dcterms:modified xsi:type="dcterms:W3CDTF">2018-07-24T14:26:17Z</dcterms:modified>
</cp:coreProperties>
</file>