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389" r:id="rId2"/>
    <p:sldId id="452" r:id="rId3"/>
    <p:sldId id="415" r:id="rId4"/>
    <p:sldId id="390" r:id="rId5"/>
    <p:sldId id="391" r:id="rId6"/>
    <p:sldId id="392" r:id="rId7"/>
    <p:sldId id="423" r:id="rId8"/>
    <p:sldId id="402" r:id="rId9"/>
    <p:sldId id="403" r:id="rId10"/>
    <p:sldId id="404" r:id="rId11"/>
    <p:sldId id="428" r:id="rId12"/>
    <p:sldId id="430" r:id="rId13"/>
    <p:sldId id="432" r:id="rId14"/>
    <p:sldId id="434" r:id="rId15"/>
    <p:sldId id="406" r:id="rId16"/>
    <p:sldId id="407" r:id="rId17"/>
    <p:sldId id="408" r:id="rId18"/>
    <p:sldId id="409" r:id="rId19"/>
    <p:sldId id="411" r:id="rId20"/>
    <p:sldId id="393" r:id="rId21"/>
    <p:sldId id="394" r:id="rId22"/>
    <p:sldId id="396" r:id="rId23"/>
    <p:sldId id="413" r:id="rId24"/>
    <p:sldId id="397" r:id="rId25"/>
    <p:sldId id="270" r:id="rId26"/>
    <p:sldId id="271" r:id="rId27"/>
    <p:sldId id="272" r:id="rId28"/>
    <p:sldId id="363" r:id="rId29"/>
    <p:sldId id="416" r:id="rId30"/>
    <p:sldId id="417" r:id="rId31"/>
    <p:sldId id="418" r:id="rId32"/>
    <p:sldId id="419" r:id="rId33"/>
    <p:sldId id="420" r:id="rId34"/>
    <p:sldId id="436" r:id="rId35"/>
    <p:sldId id="437" r:id="rId36"/>
    <p:sldId id="438" r:id="rId37"/>
    <p:sldId id="439" r:id="rId38"/>
    <p:sldId id="435" r:id="rId39"/>
    <p:sldId id="441" r:id="rId40"/>
    <p:sldId id="442" r:id="rId41"/>
    <p:sldId id="443" r:id="rId42"/>
    <p:sldId id="444" r:id="rId43"/>
    <p:sldId id="445" r:id="rId44"/>
    <p:sldId id="446" r:id="rId45"/>
    <p:sldId id="447" r:id="rId46"/>
    <p:sldId id="448" r:id="rId47"/>
    <p:sldId id="449" r:id="rId48"/>
    <p:sldId id="33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5F5F5F"/>
    <a:srgbClr val="0000FF"/>
    <a:srgbClr val="00FFFF"/>
    <a:srgbClr val="008000"/>
    <a:srgbClr val="FAC090"/>
    <a:srgbClr val="A50021"/>
    <a:srgbClr val="0033CC"/>
    <a:srgbClr val="660066"/>
    <a:srgbClr val="FCD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44D0F1-AD4F-400F-A2B1-A572E04C9747}" type="datetimeFigureOut">
              <a:rPr lang="en-US" smtClean="0"/>
              <a:pPr/>
              <a:t>2/27/2018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CF876-9892-4468-B8C9-788239AE03C5}" type="slidenum">
              <a:rPr lang="en-US" smtClean="0"/>
              <a:pPr/>
              <a:t>‹#›</a:t>
            </a:fld>
            <a:endParaRPr lang="en-US"/>
          </a:p>
        </p:txBody>
      </p:sp>
    </p:spTree>
    <p:extLst>
      <p:ext uri="{BB962C8B-B14F-4D97-AF65-F5344CB8AC3E}">
        <p14:creationId xmlns:p14="http://schemas.microsoft.com/office/powerpoint/2010/main" val="1389396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4B51FA03-22CF-418C-BCF9-6F92CDE407CD}" type="slidenum">
              <a:rPr lang="en-GB" smtClean="0"/>
              <a:pPr>
                <a:defRPr/>
              </a:pPr>
              <a:t>2</a:t>
            </a:fld>
            <a:endParaRPr lang="en-GB"/>
          </a:p>
        </p:txBody>
      </p:sp>
    </p:spTree>
    <p:extLst>
      <p:ext uri="{BB962C8B-B14F-4D97-AF65-F5344CB8AC3E}">
        <p14:creationId xmlns:p14="http://schemas.microsoft.com/office/powerpoint/2010/main" val="11987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4114800"/>
          </a:xfrm>
          <a:noFill/>
          <a:ln/>
        </p:spPr>
        <p:txBody>
          <a:bodyPr/>
          <a:lstStyle/>
          <a:p>
            <a:endParaRPr lang="en-US" smtClean="0"/>
          </a:p>
        </p:txBody>
      </p:sp>
    </p:spTree>
    <p:extLst>
      <p:ext uri="{BB962C8B-B14F-4D97-AF65-F5344CB8AC3E}">
        <p14:creationId xmlns:p14="http://schemas.microsoft.com/office/powerpoint/2010/main" val="301715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6D4B12F7-3637-4353-92CC-1E8FCC0B1458}" type="slidenum">
              <a:rPr lang="en-US" smtClean="0"/>
              <a:pPr>
                <a:defRPr/>
              </a:pPr>
              <a:t>26</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657705-62B0-4819-A00D-209F7F81362F}" type="slidenum">
              <a:rPr lang="zh-CN" altLang="en-US" sz="1200"/>
              <a:pPr algn="r"/>
              <a:t>26</a:t>
            </a:fld>
            <a:endParaRPr lang="en-US" altLang="zh-CN" sz="120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r>
              <a:rPr lang="en-US" smtClean="0"/>
              <a:t>Some of you here now may wonder what really is gas sensor? Gas sensor is a sensing device that interacts with gaseous chemical compound and then changes its electrical property in term of resistance, or current, to the output signals that can be quantified directly or in directly.</a:t>
            </a:r>
            <a:r>
              <a:rPr lang="th-TH" smtClean="0"/>
              <a:t> </a:t>
            </a:r>
            <a:r>
              <a:rPr lang="en-US" smtClean="0"/>
              <a:t>Basically, </a:t>
            </a:r>
            <a:r>
              <a:rPr lang="en-US" altLang="zh-CN" smtClean="0"/>
              <a:t>it consists of two important parts: a sensitive layer and a transducer.</a:t>
            </a:r>
          </a:p>
          <a:p>
            <a:pPr eaLnBrk="1" hangingPunct="1"/>
            <a:r>
              <a:rPr lang="en-US" altLang="zh-CN" smtClean="0"/>
              <a:t>Sensitive layer will recognized the analyte gas &amp; transducer will transfer the property change of the sensing element to measurable signal. </a:t>
            </a:r>
          </a:p>
          <a:p>
            <a:pPr eaLnBrk="1" hangingPunct="1"/>
            <a:endParaRPr lang="en-US" altLang="zh-CN" smtClean="0"/>
          </a:p>
          <a:p>
            <a:pPr eaLnBrk="1" hangingPunct="1"/>
            <a:r>
              <a:rPr lang="en-US" altLang="zh-CN" smtClean="0"/>
              <a:t>An ideal gas sensor should have low detection limit, high sensitivity, high selectivity, fast response time, and wide dynamic range meaning that it can detect analyte in a large conc. region with high sensitivity. </a:t>
            </a:r>
          </a:p>
          <a:p>
            <a:pPr eaLnBrk="1" hangingPunct="1"/>
            <a:endParaRPr lang="en-US" altLang="zh-CN" smtClean="0"/>
          </a:p>
          <a:p>
            <a:pPr eaLnBrk="1" hangingPunct="1"/>
            <a:r>
              <a:rPr lang="en-US" altLang="zh-CN" smtClean="0"/>
              <a:t>There are several catagories of chemical gas sensor determining from their sensing and transduciton mechanisms.</a:t>
            </a:r>
            <a:endParaRPr lang="en-US" smtClean="0">
              <a:ea typeface="SimSun" pitchFamily="2" charset="-122"/>
            </a:endParaRPr>
          </a:p>
        </p:txBody>
      </p:sp>
    </p:spTree>
    <p:extLst>
      <p:ext uri="{BB962C8B-B14F-4D97-AF65-F5344CB8AC3E}">
        <p14:creationId xmlns:p14="http://schemas.microsoft.com/office/powerpoint/2010/main" val="355777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8BD2D6A8-96FB-4B15-A0A2-AE2F1090004B}" type="slidenum">
              <a:rPr lang="en-US" smtClean="0"/>
              <a:pPr>
                <a:defRPr/>
              </a:pPr>
              <a:t>27</a:t>
            </a:fld>
            <a:endParaRPr lang="en-US" smtClean="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79CA996-25E7-4E90-AA0D-FB23D934A150}" type="slidenum">
              <a:rPr lang="zh-CN" altLang="en-US" sz="1200"/>
              <a:pPr algn="r"/>
              <a:t>27</a:t>
            </a:fld>
            <a:endParaRPr lang="en-US" altLang="zh-CN" sz="120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a:lstStyle/>
          <a:p>
            <a:pPr eaLnBrk="1" hangingPunct="1"/>
            <a:r>
              <a:rPr lang="en-US" smtClean="0"/>
              <a:t>The mechnism behide this sensor is protonation &amp; deprotonation. </a:t>
            </a:r>
          </a:p>
          <a:p>
            <a:pPr eaLnBrk="1" hangingPunct="1"/>
            <a:r>
              <a:rPr lang="en-US" smtClean="0"/>
              <a:t>Because ammonia is electron donation, when absorbed into polymer, it takes proton from PANI become amonium. This is called deprotonation leading to decrease in hole density &amp; increase in electrical resistance as showed in here. Not only the senstitivity we obtain from the elctrical signal change but also the reaponse time</a:t>
            </a:r>
          </a:p>
          <a:p>
            <a:pPr eaLnBrk="1" hangingPunct="1"/>
            <a:endParaRPr lang="en-US" smtClean="0"/>
          </a:p>
          <a:p>
            <a:pPr eaLnBrk="1" hangingPunct="1"/>
            <a:r>
              <a:rPr lang="en-US" smtClean="0"/>
              <a:t>The meachanisim and how resistance changes when exposed to ammonia are the same for ChemFET configuration</a:t>
            </a:r>
          </a:p>
        </p:txBody>
      </p:sp>
    </p:spTree>
    <p:extLst>
      <p:ext uri="{BB962C8B-B14F-4D97-AF65-F5344CB8AC3E}">
        <p14:creationId xmlns:p14="http://schemas.microsoft.com/office/powerpoint/2010/main" val="404218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44C6BAF9-3964-49AF-846D-4DE4D9A3966D}" type="slidenum">
              <a:rPr lang="en-US" smtClean="0"/>
              <a:pPr>
                <a:defRPr/>
              </a:pPr>
              <a:t>28</a:t>
            </a:fld>
            <a:endParaRPr lang="en-US" smtClean="0"/>
          </a:p>
        </p:txBody>
      </p:sp>
      <p:sp>
        <p:nvSpPr>
          <p:cNvPr id="70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D3AC7A0-DFAF-4A75-AABA-88A2791FC261}" type="slidenum">
              <a:rPr lang="zh-CN" altLang="en-US" sz="1200"/>
              <a:pPr algn="r"/>
              <a:t>28</a:t>
            </a:fld>
            <a:endParaRPr lang="en-US" altLang="zh-CN" sz="120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eaLnBrk="1" hangingPunct="1"/>
            <a:r>
              <a:rPr lang="en-US" altLang="zh-CN" smtClean="0"/>
              <a:t>For example gas causes change in resistance with/without current modulation or gas causes change in current, heat generation, optical property &amp; resonant frequency. </a:t>
            </a:r>
          </a:p>
          <a:p>
            <a:pPr eaLnBrk="1" hangingPunct="1"/>
            <a:endParaRPr lang="en-US" altLang="zh-CN" smtClean="0"/>
          </a:p>
          <a:p>
            <a:pPr eaLnBrk="1" hangingPunct="1"/>
            <a:r>
              <a:rPr lang="en-US" altLang="zh-CN" smtClean="0"/>
              <a:t>Those sensors I have mentioned are classify as solid state sensors whose advantages are good sensitivity, cheap &amp; manufacturable fabrication, &amp; long life expectancy. However, there are some challenges such as high temperature operation for metal oxide sensor, cross selectivity in other words, there is no sensor selective to just one analyte, and complex fabrication. Currently, chemFET &amp; chemiresistor are of our particular interest. So, let take look a little bit to see how they work start from ChemFET based gas sensor</a:t>
            </a:r>
          </a:p>
          <a:p>
            <a:pPr eaLnBrk="1" hangingPunct="1"/>
            <a:endParaRPr lang="en-US" altLang="zh-CN" smtClean="0"/>
          </a:p>
          <a:p>
            <a:pPr eaLnBrk="1" hangingPunct="1"/>
            <a:r>
              <a:rPr lang="en-US" altLang="zh-CN" smtClean="0"/>
              <a:t>As of focusing on chemFET &amp; chemiresitor, let take a few minutes to take a look a little bit more in detail to see how they work. </a:t>
            </a:r>
            <a:r>
              <a:rPr lang="en-US" smtClean="0"/>
              <a:t>Start from chemFET,</a:t>
            </a:r>
            <a:endParaRPr lang="en-US" altLang="zh-CN" smtClean="0"/>
          </a:p>
          <a:p>
            <a:pPr eaLnBrk="1" hangingPunct="1"/>
            <a:endParaRPr lang="en-US" altLang="zh-CN" smtClean="0"/>
          </a:p>
          <a:p>
            <a:pPr eaLnBrk="1" hangingPunct="1"/>
            <a:endParaRPr lang="en-US" smtClean="0">
              <a:ea typeface="SimSun" pitchFamily="2" charset="-122"/>
            </a:endParaRPr>
          </a:p>
        </p:txBody>
      </p:sp>
    </p:spTree>
    <p:extLst>
      <p:ext uri="{BB962C8B-B14F-4D97-AF65-F5344CB8AC3E}">
        <p14:creationId xmlns:p14="http://schemas.microsoft.com/office/powerpoint/2010/main" val="1181174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46B86-F0B0-42C1-B5A5-633184B4575F}" type="datetime1">
              <a:rPr lang="en-US" smtClean="0"/>
              <a:pPr/>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3FBC7-8C95-4BEC-88F3-5E0340C42BB6}" type="datetime1">
              <a:rPr lang="en-US" smtClean="0"/>
              <a:pPr/>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6AED2-E58D-4AA7-8235-C0491AF1E1BE}" type="datetime1">
              <a:rPr lang="en-US" smtClean="0"/>
              <a:pPr/>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5BF6A-A42A-4B8E-B00F-22AE22A086AF}" type="datetime1">
              <a:rPr lang="en-US" smtClean="0"/>
              <a:pPr/>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D7CA4B-3D9D-4A0B-BB17-0C0FDFEBBD65}" type="datetime1">
              <a:rPr lang="en-US" smtClean="0"/>
              <a:pPr/>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2B0076-1086-4771-889B-55C317F3E42B}" type="datetime1">
              <a:rPr lang="en-US" smtClean="0"/>
              <a:pPr/>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69F5C-1C26-4BEE-B4BA-53C12F3C1E4C}" type="datetime1">
              <a:rPr lang="en-US" smtClean="0"/>
              <a:pPr/>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F2364-B696-43C5-B2B8-978469B9EC6E}" type="datetime1">
              <a:rPr lang="en-US" smtClean="0"/>
              <a:pPr/>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DF06A-C083-4D6B-9322-13B6B7C25622}" type="datetime1">
              <a:rPr lang="en-US" smtClean="0"/>
              <a:pPr/>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3F804E-D555-452D-8C50-DFAFD22E3085}" type="datetime1">
              <a:rPr lang="en-US" smtClean="0"/>
              <a:pPr/>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CEBA8-01D1-4420-9C94-762EB1E6C328}" type="datetime1">
              <a:rPr lang="en-US" smtClean="0"/>
              <a:pPr/>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1D3C7-EF85-403E-A358-863DA222E62D}" type="datetime1">
              <a:rPr lang="en-US" smtClean="0"/>
              <a:pPr/>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0907-24DA-477C-90BA-7E43FDEE07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Microsoft_Excel_97-2003_Worksheet1.xls"/></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0"/>
            <a:ext cx="8229600" cy="1143000"/>
          </a:xfrm>
        </p:spPr>
        <p:txBody>
          <a:bodyPr>
            <a:normAutofit fontScale="90000"/>
          </a:bodyPr>
          <a:lstStyle/>
          <a:p>
            <a:r>
              <a:rPr lang="en-US" sz="3600" b="1" u="sng" dirty="0">
                <a:solidFill>
                  <a:schemeClr val="bg1"/>
                </a:solidFill>
              </a:rPr>
              <a:t>PHYE-411 – Generic Electives 4 (A4</a:t>
            </a:r>
            <a:r>
              <a:rPr lang="en-US" sz="3600" b="1" u="sng" dirty="0" smtClean="0">
                <a:solidFill>
                  <a:schemeClr val="bg1"/>
                </a:solidFill>
              </a:rPr>
              <a:t>): </a:t>
            </a:r>
            <a:br>
              <a:rPr lang="en-US" sz="3600" b="1" u="sng" dirty="0" smtClean="0">
                <a:solidFill>
                  <a:schemeClr val="bg1"/>
                </a:solidFill>
              </a:rPr>
            </a:br>
            <a:r>
              <a:rPr lang="en-US" sz="3600" b="1" u="sng" dirty="0">
                <a:solidFill>
                  <a:schemeClr val="bg1"/>
                </a:solidFill>
              </a:rPr>
              <a:t/>
            </a:r>
            <a:br>
              <a:rPr lang="en-US" sz="3600" b="1" u="sng" dirty="0">
                <a:solidFill>
                  <a:schemeClr val="bg1"/>
                </a:solidFill>
              </a:rPr>
            </a:br>
            <a:r>
              <a:rPr lang="en-US" sz="3600" b="1" u="sng" dirty="0" smtClean="0">
                <a:solidFill>
                  <a:schemeClr val="bg1"/>
                </a:solidFill>
              </a:rPr>
              <a:t/>
            </a:r>
            <a:br>
              <a:rPr lang="en-US" sz="3600" b="1" u="sng" dirty="0" smtClean="0">
                <a:solidFill>
                  <a:schemeClr val="bg1"/>
                </a:solidFill>
              </a:rPr>
            </a:br>
            <a:r>
              <a:rPr lang="en-US" sz="3600" b="1" u="sng" dirty="0">
                <a:solidFill>
                  <a:schemeClr val="bg1"/>
                </a:solidFill>
              </a:rPr>
              <a:t/>
            </a:r>
            <a:br>
              <a:rPr lang="en-US" sz="3600" b="1" u="sng" dirty="0">
                <a:solidFill>
                  <a:schemeClr val="bg1"/>
                </a:solidFill>
              </a:rPr>
            </a:br>
            <a:r>
              <a:rPr lang="en-US" sz="3600" b="1" u="sng" dirty="0" smtClean="0">
                <a:solidFill>
                  <a:schemeClr val="bg1"/>
                </a:solidFill>
              </a:rPr>
              <a:t/>
            </a:r>
            <a:br>
              <a:rPr lang="en-US" sz="3600" b="1" u="sng" dirty="0" smtClean="0">
                <a:solidFill>
                  <a:schemeClr val="bg1"/>
                </a:solidFill>
              </a:rPr>
            </a:br>
            <a:r>
              <a:rPr lang="en-US" sz="3600" b="1" dirty="0" smtClean="0">
                <a:solidFill>
                  <a:schemeClr val="bg1"/>
                </a:solidFill>
              </a:rPr>
              <a:t>Fundamentals of Sensors </a:t>
            </a:r>
            <a:endParaRPr lang="en-IN" sz="3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p:cNvPicPr>
            <a:picLocks noChangeAspect="1" noChangeArrowheads="1"/>
          </p:cNvPicPr>
          <p:nvPr/>
        </p:nvPicPr>
        <p:blipFill>
          <a:blip r:embed="rId2" cstate="print"/>
          <a:srcRect/>
          <a:stretch>
            <a:fillRect/>
          </a:stretch>
        </p:blipFill>
        <p:spPr bwMode="auto">
          <a:xfrm>
            <a:off x="457200" y="228600"/>
            <a:ext cx="8079204" cy="5726150"/>
          </a:xfrm>
          <a:prstGeom prst="rect">
            <a:avLst/>
          </a:prstGeom>
          <a:noFill/>
          <a:ln w="9525">
            <a:noFill/>
            <a:miter lim="800000"/>
            <a:headEnd/>
            <a:tailEnd/>
          </a:ln>
        </p:spPr>
      </p:pic>
      <p:sp>
        <p:nvSpPr>
          <p:cNvPr id="3" name="TextBox 2"/>
          <p:cNvSpPr txBox="1"/>
          <p:nvPr/>
        </p:nvSpPr>
        <p:spPr>
          <a:xfrm>
            <a:off x="228600" y="6096000"/>
            <a:ext cx="8839200" cy="646331"/>
          </a:xfrm>
          <a:prstGeom prst="rect">
            <a:avLst/>
          </a:prstGeom>
          <a:noFill/>
        </p:spPr>
        <p:txBody>
          <a:bodyPr wrap="square" rtlCol="0">
            <a:spAutoFit/>
          </a:bodyPr>
          <a:lstStyle/>
          <a:p>
            <a:r>
              <a:rPr lang="en-IN" b="1" dirty="0" smtClean="0">
                <a:solidFill>
                  <a:schemeClr val="bg1"/>
                </a:solidFill>
              </a:rPr>
              <a:t>Fig. 1.3. Positions of sensors in a data acquisition system. Sensor 1 is noncontact, sensors 2</a:t>
            </a:r>
          </a:p>
          <a:p>
            <a:r>
              <a:rPr lang="en-IN" b="1" dirty="0" smtClean="0">
                <a:solidFill>
                  <a:schemeClr val="bg1"/>
                </a:solidFill>
              </a:rPr>
              <a:t>and 3 are passive, sensor 4 is active, and sensor 5 is internal to a data acquisition system.</a:t>
            </a:r>
            <a:endParaRPr lang="en-IN"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203" name="AutoShape 11"/>
          <p:cNvSpPr>
            <a:spLocks noChangeArrowheads="1"/>
          </p:cNvSpPr>
          <p:nvPr/>
        </p:nvSpPr>
        <p:spPr bwMode="auto">
          <a:xfrm>
            <a:off x="7543800" y="3276600"/>
            <a:ext cx="1143000" cy="838200"/>
          </a:xfrm>
          <a:prstGeom prst="wedgeRoundRectCallout">
            <a:avLst>
              <a:gd name="adj1" fmla="val -1250"/>
              <a:gd name="adj2" fmla="val 45833"/>
              <a:gd name="adj3" fmla="val 16667"/>
            </a:avLst>
          </a:prstGeom>
          <a:solidFill>
            <a:srgbClr val="FFFFCC"/>
          </a:solidFill>
          <a:ln w="9525">
            <a:solidFill>
              <a:schemeClr val="tx1"/>
            </a:solidFill>
            <a:miter lim="800000"/>
            <a:headEnd/>
            <a:tailEnd/>
          </a:ln>
          <a:effectLst/>
        </p:spPr>
        <p:txBody>
          <a:bodyPr/>
          <a:lstStyle/>
          <a:p>
            <a:pPr algn="ctr"/>
            <a:r>
              <a:rPr lang="en-US" sz="1800" i="1">
                <a:latin typeface="Arial" charset="0"/>
              </a:rPr>
              <a:t>usable</a:t>
            </a:r>
          </a:p>
          <a:p>
            <a:pPr algn="ctr"/>
            <a:r>
              <a:rPr lang="en-US" sz="1800" i="1">
                <a:latin typeface="Arial" charset="0"/>
              </a:rPr>
              <a:t>values</a:t>
            </a:r>
          </a:p>
        </p:txBody>
      </p:sp>
      <p:sp>
        <p:nvSpPr>
          <p:cNvPr id="136194" name="Rectangle 2"/>
          <p:cNvSpPr>
            <a:spLocks noGrp="1" noChangeArrowheads="1"/>
          </p:cNvSpPr>
          <p:nvPr>
            <p:ph type="title"/>
          </p:nvPr>
        </p:nvSpPr>
        <p:spPr>
          <a:xfrm>
            <a:off x="457200" y="0"/>
            <a:ext cx="8229600" cy="715962"/>
          </a:xfrm>
        </p:spPr>
        <p:txBody>
          <a:bodyPr>
            <a:normAutofit fontScale="90000"/>
          </a:bodyPr>
          <a:lstStyle/>
          <a:p>
            <a:r>
              <a:rPr lang="en-US" dirty="0">
                <a:solidFill>
                  <a:srgbClr val="0000FF"/>
                </a:solidFill>
              </a:rPr>
              <a:t>Sensor Systems</a:t>
            </a:r>
          </a:p>
        </p:txBody>
      </p:sp>
      <p:sp>
        <p:nvSpPr>
          <p:cNvPr id="136195" name="Rectangle 3"/>
          <p:cNvSpPr>
            <a:spLocks noGrp="1" noChangeArrowheads="1"/>
          </p:cNvSpPr>
          <p:nvPr>
            <p:ph type="body" idx="1"/>
          </p:nvPr>
        </p:nvSpPr>
        <p:spPr>
          <a:xfrm>
            <a:off x="228600" y="914400"/>
            <a:ext cx="8763000" cy="5410200"/>
          </a:xfrm>
        </p:spPr>
        <p:txBody>
          <a:bodyPr/>
          <a:lstStyle/>
          <a:p>
            <a:pPr>
              <a:buFontTx/>
              <a:buNone/>
            </a:pPr>
            <a:r>
              <a:rPr lang="en-US" sz="2400" i="1" dirty="0"/>
              <a:t>Typically interested in </a:t>
            </a:r>
            <a:r>
              <a:rPr lang="en-US" sz="2400" b="1" i="1" dirty="0"/>
              <a:t>electronic sensor</a:t>
            </a:r>
          </a:p>
          <a:p>
            <a:pPr lvl="1"/>
            <a:r>
              <a:rPr lang="en-US" sz="2000" dirty="0"/>
              <a:t>convert desired parameter into electrically measurable signal</a:t>
            </a:r>
          </a:p>
          <a:p>
            <a:r>
              <a:rPr lang="en-US" sz="2400" dirty="0">
                <a:solidFill>
                  <a:srgbClr val="008000"/>
                </a:solidFill>
              </a:rPr>
              <a:t>General Electronic Sensor</a:t>
            </a:r>
          </a:p>
          <a:p>
            <a:pPr lvl="1"/>
            <a:r>
              <a:rPr lang="en-US" sz="2000" u="sng" dirty="0"/>
              <a:t>primary transducer</a:t>
            </a:r>
            <a:r>
              <a:rPr lang="en-US" sz="2000" dirty="0"/>
              <a:t>: changes “real world” parameter into electrical signal</a:t>
            </a:r>
          </a:p>
          <a:p>
            <a:pPr lvl="1"/>
            <a:r>
              <a:rPr lang="en-US" sz="2000" u="sng" dirty="0"/>
              <a:t>secondary transducer</a:t>
            </a:r>
            <a:r>
              <a:rPr lang="en-US" sz="2000" dirty="0"/>
              <a:t>: converts electrical signal into analog or digital values</a:t>
            </a:r>
          </a:p>
          <a:p>
            <a:pPr lvl="2"/>
            <a:endParaRPr lang="en-US" sz="1800" dirty="0"/>
          </a:p>
          <a:p>
            <a:pPr lvl="2"/>
            <a:endParaRPr lang="en-US" sz="1800" dirty="0"/>
          </a:p>
          <a:p>
            <a:pPr lvl="2"/>
            <a:endParaRPr lang="en-US" sz="1800" dirty="0"/>
          </a:p>
          <a:p>
            <a:endParaRPr lang="en-US" sz="2400" dirty="0" smtClean="0">
              <a:solidFill>
                <a:srgbClr val="008000"/>
              </a:solidFill>
            </a:endParaRPr>
          </a:p>
          <a:p>
            <a:r>
              <a:rPr lang="en-US" sz="2400" dirty="0" smtClean="0">
                <a:solidFill>
                  <a:srgbClr val="008000"/>
                </a:solidFill>
              </a:rPr>
              <a:t>Typical </a:t>
            </a:r>
            <a:r>
              <a:rPr lang="en-US" sz="2400" dirty="0">
                <a:solidFill>
                  <a:srgbClr val="008000"/>
                </a:solidFill>
              </a:rPr>
              <a:t>Electronic Sensor System</a:t>
            </a:r>
          </a:p>
          <a:p>
            <a:pPr lvl="1"/>
            <a:endParaRPr lang="en-US" sz="1800" dirty="0"/>
          </a:p>
        </p:txBody>
      </p:sp>
      <p:sp>
        <p:nvSpPr>
          <p:cNvPr id="136198" name="AutoShape 6"/>
          <p:cNvSpPr>
            <a:spLocks noChangeArrowheads="1"/>
          </p:cNvSpPr>
          <p:nvPr/>
        </p:nvSpPr>
        <p:spPr bwMode="auto">
          <a:xfrm>
            <a:off x="1676400" y="3048000"/>
            <a:ext cx="1524000" cy="990600"/>
          </a:xfrm>
          <a:prstGeom prst="cloudCallout">
            <a:avLst>
              <a:gd name="adj1" fmla="val 18125"/>
              <a:gd name="adj2" fmla="val 38301"/>
            </a:avLst>
          </a:prstGeom>
          <a:solidFill>
            <a:schemeClr val="hlink"/>
          </a:solidFill>
          <a:ln w="9525">
            <a:solidFill>
              <a:schemeClr val="tx1"/>
            </a:solidFill>
            <a:round/>
            <a:headEnd/>
            <a:tailEnd/>
          </a:ln>
          <a:effectLst/>
        </p:spPr>
        <p:txBody>
          <a:bodyPr/>
          <a:lstStyle/>
          <a:p>
            <a:pPr algn="ctr"/>
            <a:r>
              <a:rPr lang="en-US" sz="1800" i="1" dirty="0">
                <a:latin typeface="Arial" charset="0"/>
              </a:rPr>
              <a:t>real</a:t>
            </a:r>
          </a:p>
          <a:p>
            <a:pPr algn="ctr"/>
            <a:r>
              <a:rPr lang="en-US" sz="1800" i="1" dirty="0">
                <a:latin typeface="Arial" charset="0"/>
              </a:rPr>
              <a:t>world</a:t>
            </a:r>
          </a:p>
        </p:txBody>
      </p:sp>
      <p:sp>
        <p:nvSpPr>
          <p:cNvPr id="136201" name="AutoShape 9"/>
          <p:cNvSpPr>
            <a:spLocks noChangeArrowheads="1"/>
          </p:cNvSpPr>
          <p:nvPr/>
        </p:nvSpPr>
        <p:spPr bwMode="auto">
          <a:xfrm>
            <a:off x="4648200" y="3276600"/>
            <a:ext cx="1676400" cy="762000"/>
          </a:xfrm>
          <a:prstGeom prst="wedgeEllipseCallout">
            <a:avLst>
              <a:gd name="adj1" fmla="val 33204"/>
              <a:gd name="adj2" fmla="val 40625"/>
            </a:avLst>
          </a:prstGeom>
          <a:solidFill>
            <a:srgbClr val="CCFF99"/>
          </a:solidFill>
          <a:ln w="9525">
            <a:solidFill>
              <a:srgbClr val="008000"/>
            </a:solidFill>
            <a:miter lim="800000"/>
            <a:headEnd/>
            <a:tailEnd/>
          </a:ln>
          <a:effectLst/>
        </p:spPr>
        <p:txBody>
          <a:bodyPr/>
          <a:lstStyle/>
          <a:p>
            <a:pPr algn="ctr"/>
            <a:r>
              <a:rPr lang="en-US" sz="1800" i="1">
                <a:latin typeface="Arial" charset="0"/>
              </a:rPr>
              <a:t>analog</a:t>
            </a:r>
          </a:p>
          <a:p>
            <a:pPr algn="ctr"/>
            <a:r>
              <a:rPr lang="en-US" sz="1800" i="1">
                <a:latin typeface="Arial" charset="0"/>
              </a:rPr>
              <a:t>signal</a:t>
            </a:r>
          </a:p>
        </p:txBody>
      </p:sp>
      <p:sp>
        <p:nvSpPr>
          <p:cNvPr id="136200" name="Text Box 8"/>
          <p:cNvSpPr txBox="1">
            <a:spLocks noChangeArrowheads="1"/>
          </p:cNvSpPr>
          <p:nvPr/>
        </p:nvSpPr>
        <p:spPr bwMode="auto">
          <a:xfrm>
            <a:off x="3124200" y="3276600"/>
            <a:ext cx="1495425" cy="600075"/>
          </a:xfrm>
          <a:prstGeom prst="rect">
            <a:avLst/>
          </a:prstGeom>
          <a:noFill/>
          <a:ln w="19050">
            <a:solidFill>
              <a:srgbClr val="6699FF"/>
            </a:solidFill>
            <a:miter lim="800000"/>
            <a:headEnd/>
            <a:tailEnd/>
          </a:ln>
          <a:effectLst/>
        </p:spPr>
        <p:txBody>
          <a:bodyPr wrap="square">
            <a:spAutoFit/>
          </a:bodyPr>
          <a:lstStyle/>
          <a:p>
            <a:pPr algn="ctr"/>
            <a:r>
              <a:rPr lang="en-US" sz="1600" b="1" dirty="0">
                <a:latin typeface="Arial" charset="0"/>
              </a:rPr>
              <a:t>primary</a:t>
            </a:r>
          </a:p>
          <a:p>
            <a:pPr algn="ctr"/>
            <a:r>
              <a:rPr lang="en-US" sz="1600" b="1" dirty="0">
                <a:latin typeface="Arial" charset="0"/>
              </a:rPr>
              <a:t>transducer</a:t>
            </a:r>
          </a:p>
        </p:txBody>
      </p:sp>
      <p:sp>
        <p:nvSpPr>
          <p:cNvPr id="136202" name="Text Box 10"/>
          <p:cNvSpPr txBox="1">
            <a:spLocks noChangeArrowheads="1"/>
          </p:cNvSpPr>
          <p:nvPr/>
        </p:nvSpPr>
        <p:spPr bwMode="auto">
          <a:xfrm>
            <a:off x="6338888" y="3376613"/>
            <a:ext cx="1252537" cy="600075"/>
          </a:xfrm>
          <a:prstGeom prst="rect">
            <a:avLst/>
          </a:prstGeom>
          <a:noFill/>
          <a:ln w="19050">
            <a:solidFill>
              <a:srgbClr val="6699FF"/>
            </a:solidFill>
            <a:miter lim="800000"/>
            <a:headEnd/>
            <a:tailEnd/>
          </a:ln>
          <a:effectLst/>
        </p:spPr>
        <p:txBody>
          <a:bodyPr wrap="none">
            <a:spAutoFit/>
          </a:bodyPr>
          <a:lstStyle/>
          <a:p>
            <a:pPr algn="ctr"/>
            <a:r>
              <a:rPr lang="en-US" sz="1600" b="1">
                <a:latin typeface="Arial" charset="0"/>
              </a:rPr>
              <a:t>secondary</a:t>
            </a:r>
          </a:p>
          <a:p>
            <a:pPr algn="ctr"/>
            <a:r>
              <a:rPr lang="en-US" sz="1600" b="1">
                <a:latin typeface="Arial" charset="0"/>
              </a:rPr>
              <a:t>transducer</a:t>
            </a:r>
          </a:p>
        </p:txBody>
      </p:sp>
      <p:sp>
        <p:nvSpPr>
          <p:cNvPr id="136205" name="Line 13"/>
          <p:cNvSpPr>
            <a:spLocks noChangeShapeType="1"/>
          </p:cNvSpPr>
          <p:nvPr/>
        </p:nvSpPr>
        <p:spPr bwMode="auto">
          <a:xfrm>
            <a:off x="4495800" y="3886200"/>
            <a:ext cx="381000" cy="304800"/>
          </a:xfrm>
          <a:prstGeom prst="line">
            <a:avLst/>
          </a:prstGeom>
          <a:noFill/>
          <a:ln w="9525">
            <a:solidFill>
              <a:schemeClr val="tx1"/>
            </a:solidFill>
            <a:round/>
            <a:headEnd/>
            <a:tailEnd type="triangle" w="med" len="med"/>
          </a:ln>
          <a:effectLst/>
        </p:spPr>
        <p:txBody>
          <a:bodyPr/>
          <a:lstStyle/>
          <a:p>
            <a:endParaRPr lang="en-IN"/>
          </a:p>
        </p:txBody>
      </p:sp>
      <p:sp>
        <p:nvSpPr>
          <p:cNvPr id="136206" name="Line 14"/>
          <p:cNvSpPr>
            <a:spLocks noChangeShapeType="1"/>
          </p:cNvSpPr>
          <p:nvPr/>
        </p:nvSpPr>
        <p:spPr bwMode="auto">
          <a:xfrm flipH="1">
            <a:off x="6248400" y="3962400"/>
            <a:ext cx="457200" cy="304800"/>
          </a:xfrm>
          <a:prstGeom prst="line">
            <a:avLst/>
          </a:prstGeom>
          <a:noFill/>
          <a:ln w="9525">
            <a:solidFill>
              <a:schemeClr val="tx1"/>
            </a:solidFill>
            <a:round/>
            <a:headEnd/>
            <a:tailEnd type="triangle" w="med" len="med"/>
          </a:ln>
          <a:effectLst/>
        </p:spPr>
        <p:txBody>
          <a:bodyPr/>
          <a:lstStyle/>
          <a:p>
            <a:endParaRPr lang="en-IN"/>
          </a:p>
        </p:txBody>
      </p:sp>
      <p:sp>
        <p:nvSpPr>
          <p:cNvPr id="136209" name="AutoShape 17"/>
          <p:cNvSpPr>
            <a:spLocks noChangeArrowheads="1"/>
          </p:cNvSpPr>
          <p:nvPr/>
        </p:nvSpPr>
        <p:spPr bwMode="auto">
          <a:xfrm>
            <a:off x="4953000" y="4038600"/>
            <a:ext cx="1295400" cy="381000"/>
          </a:xfrm>
          <a:prstGeom prst="roundRect">
            <a:avLst>
              <a:gd name="adj" fmla="val 16667"/>
            </a:avLst>
          </a:prstGeom>
          <a:solidFill>
            <a:srgbClr val="33CC33"/>
          </a:solidFill>
          <a:ln w="9525">
            <a:solidFill>
              <a:schemeClr val="tx1"/>
            </a:solidFill>
            <a:round/>
            <a:headEnd/>
            <a:tailEnd/>
          </a:ln>
          <a:effectLst/>
        </p:spPr>
        <p:txBody>
          <a:bodyPr wrap="none" anchor="ctr"/>
          <a:lstStyle/>
          <a:p>
            <a:pPr algn="ctr"/>
            <a:r>
              <a:rPr lang="en-US" sz="1800" b="1" dirty="0">
                <a:solidFill>
                  <a:schemeClr val="bg1"/>
                </a:solidFill>
                <a:latin typeface="Arial" charset="0"/>
              </a:rPr>
              <a:t>sensor</a:t>
            </a:r>
          </a:p>
        </p:txBody>
      </p:sp>
      <p:sp>
        <p:nvSpPr>
          <p:cNvPr id="136210" name="AutoShape 18"/>
          <p:cNvSpPr>
            <a:spLocks noChangeArrowheads="1"/>
          </p:cNvSpPr>
          <p:nvPr/>
        </p:nvSpPr>
        <p:spPr bwMode="auto">
          <a:xfrm>
            <a:off x="1676400" y="5357813"/>
            <a:ext cx="1295400" cy="457200"/>
          </a:xfrm>
          <a:prstGeom prst="roundRect">
            <a:avLst>
              <a:gd name="adj" fmla="val 16667"/>
            </a:avLst>
          </a:prstGeom>
          <a:solidFill>
            <a:srgbClr val="33CC33"/>
          </a:solidFill>
          <a:ln w="9525">
            <a:solidFill>
              <a:schemeClr val="tx1"/>
            </a:solidFill>
            <a:round/>
            <a:headEnd/>
            <a:tailEnd/>
          </a:ln>
          <a:effectLst/>
        </p:spPr>
        <p:txBody>
          <a:bodyPr wrap="none" anchor="ctr"/>
          <a:lstStyle/>
          <a:p>
            <a:pPr algn="ctr"/>
            <a:r>
              <a:rPr lang="en-US" sz="1800" b="1">
                <a:solidFill>
                  <a:schemeClr val="bg1"/>
                </a:solidFill>
                <a:latin typeface="Arial" charset="0"/>
              </a:rPr>
              <a:t>sensor</a:t>
            </a:r>
          </a:p>
        </p:txBody>
      </p:sp>
      <p:sp>
        <p:nvSpPr>
          <p:cNvPr id="136211" name="Line 19"/>
          <p:cNvSpPr>
            <a:spLocks noChangeShapeType="1"/>
          </p:cNvSpPr>
          <p:nvPr/>
        </p:nvSpPr>
        <p:spPr bwMode="auto">
          <a:xfrm>
            <a:off x="838200" y="5586413"/>
            <a:ext cx="838200" cy="0"/>
          </a:xfrm>
          <a:prstGeom prst="line">
            <a:avLst/>
          </a:prstGeom>
          <a:noFill/>
          <a:ln w="9525">
            <a:solidFill>
              <a:schemeClr val="tx1"/>
            </a:solidFill>
            <a:round/>
            <a:headEnd/>
            <a:tailEnd type="triangle" w="med" len="med"/>
          </a:ln>
          <a:effectLst/>
        </p:spPr>
        <p:txBody>
          <a:bodyPr/>
          <a:lstStyle/>
          <a:p>
            <a:endParaRPr lang="en-IN"/>
          </a:p>
        </p:txBody>
      </p:sp>
      <p:sp>
        <p:nvSpPr>
          <p:cNvPr id="136212" name="Text Box 20"/>
          <p:cNvSpPr txBox="1">
            <a:spLocks noChangeArrowheads="1"/>
          </p:cNvSpPr>
          <p:nvPr/>
        </p:nvSpPr>
        <p:spPr bwMode="auto">
          <a:xfrm>
            <a:off x="457200" y="5129213"/>
            <a:ext cx="1295400" cy="730250"/>
          </a:xfrm>
          <a:prstGeom prst="rect">
            <a:avLst/>
          </a:prstGeom>
          <a:noFill/>
          <a:ln w="9525">
            <a:noFill/>
            <a:miter lim="800000"/>
            <a:headEnd/>
            <a:tailEnd/>
          </a:ln>
          <a:effectLst/>
        </p:spPr>
        <p:txBody>
          <a:bodyPr>
            <a:spAutoFit/>
          </a:bodyPr>
          <a:lstStyle/>
          <a:p>
            <a:pPr algn="ctr"/>
            <a:r>
              <a:rPr lang="en-US" sz="1400">
                <a:latin typeface="Arial" charset="0"/>
              </a:rPr>
              <a:t>input</a:t>
            </a:r>
          </a:p>
          <a:p>
            <a:pPr algn="ctr"/>
            <a:r>
              <a:rPr lang="en-US" sz="1400">
                <a:latin typeface="Arial" charset="0"/>
              </a:rPr>
              <a:t>signal</a:t>
            </a:r>
          </a:p>
          <a:p>
            <a:pPr algn="ctr"/>
            <a:r>
              <a:rPr lang="en-US" sz="1400">
                <a:latin typeface="Arial" charset="0"/>
              </a:rPr>
              <a:t>(measurand)</a:t>
            </a:r>
          </a:p>
        </p:txBody>
      </p:sp>
      <p:sp>
        <p:nvSpPr>
          <p:cNvPr id="136213" name="AutoShape 21"/>
          <p:cNvSpPr>
            <a:spLocks noChangeArrowheads="1"/>
          </p:cNvSpPr>
          <p:nvPr/>
        </p:nvSpPr>
        <p:spPr bwMode="auto">
          <a:xfrm>
            <a:off x="4267200" y="5205413"/>
            <a:ext cx="1828800" cy="838200"/>
          </a:xfrm>
          <a:prstGeom prst="roundRect">
            <a:avLst>
              <a:gd name="adj" fmla="val 16667"/>
            </a:avLst>
          </a:prstGeom>
          <a:solidFill>
            <a:srgbClr val="33CC33"/>
          </a:solidFill>
          <a:ln w="9525">
            <a:solidFill>
              <a:schemeClr val="tx1"/>
            </a:solidFill>
            <a:round/>
            <a:headEnd/>
            <a:tailEnd/>
          </a:ln>
          <a:effectLst/>
        </p:spPr>
        <p:txBody>
          <a:bodyPr wrap="none" anchor="ctr"/>
          <a:lstStyle/>
          <a:p>
            <a:pPr algn="ctr"/>
            <a:r>
              <a:rPr lang="en-US" sz="1800" b="1">
                <a:solidFill>
                  <a:schemeClr val="bg1"/>
                </a:solidFill>
                <a:latin typeface="Arial" charset="0"/>
              </a:rPr>
              <a:t>microcontroller</a:t>
            </a:r>
          </a:p>
          <a:p>
            <a:pPr algn="ctr"/>
            <a:r>
              <a:rPr lang="en-US" sz="1400" b="1">
                <a:solidFill>
                  <a:schemeClr val="bg1"/>
                </a:solidFill>
                <a:latin typeface="Arial" charset="0"/>
              </a:rPr>
              <a:t>signal processing</a:t>
            </a:r>
          </a:p>
          <a:p>
            <a:pPr algn="ctr"/>
            <a:r>
              <a:rPr lang="en-US" sz="1400" b="1">
                <a:solidFill>
                  <a:schemeClr val="bg1"/>
                </a:solidFill>
                <a:latin typeface="Arial" charset="0"/>
              </a:rPr>
              <a:t>communication</a:t>
            </a:r>
          </a:p>
        </p:txBody>
      </p:sp>
      <p:sp>
        <p:nvSpPr>
          <p:cNvPr id="136214" name="Text Box 22"/>
          <p:cNvSpPr txBox="1">
            <a:spLocks noChangeArrowheads="1"/>
          </p:cNvSpPr>
          <p:nvPr/>
        </p:nvSpPr>
        <p:spPr bwMode="auto">
          <a:xfrm>
            <a:off x="2971800" y="5357813"/>
            <a:ext cx="1228725" cy="517525"/>
          </a:xfrm>
          <a:prstGeom prst="rect">
            <a:avLst/>
          </a:prstGeom>
          <a:noFill/>
          <a:ln w="9525">
            <a:noFill/>
            <a:miter lim="800000"/>
            <a:headEnd/>
            <a:tailEnd/>
          </a:ln>
          <a:effectLst/>
        </p:spPr>
        <p:txBody>
          <a:bodyPr wrap="none">
            <a:spAutoFit/>
          </a:bodyPr>
          <a:lstStyle/>
          <a:p>
            <a:pPr algn="ctr"/>
            <a:r>
              <a:rPr lang="en-US" sz="1400">
                <a:latin typeface="Arial" charset="0"/>
              </a:rPr>
              <a:t>sensor data</a:t>
            </a:r>
          </a:p>
          <a:p>
            <a:pPr algn="ctr"/>
            <a:r>
              <a:rPr lang="en-US" sz="1400">
                <a:latin typeface="Arial" charset="0"/>
              </a:rPr>
              <a:t>analog/digital</a:t>
            </a:r>
          </a:p>
        </p:txBody>
      </p:sp>
      <p:sp>
        <p:nvSpPr>
          <p:cNvPr id="136215" name="Line 23"/>
          <p:cNvSpPr>
            <a:spLocks noChangeShapeType="1"/>
          </p:cNvSpPr>
          <p:nvPr/>
        </p:nvSpPr>
        <p:spPr bwMode="auto">
          <a:xfrm>
            <a:off x="2971800" y="5586413"/>
            <a:ext cx="1295400" cy="0"/>
          </a:xfrm>
          <a:prstGeom prst="line">
            <a:avLst/>
          </a:prstGeom>
          <a:noFill/>
          <a:ln w="9525">
            <a:solidFill>
              <a:schemeClr val="tx1"/>
            </a:solidFill>
            <a:round/>
            <a:headEnd/>
            <a:tailEnd type="triangle" w="med" len="med"/>
          </a:ln>
          <a:effectLst/>
        </p:spPr>
        <p:txBody>
          <a:bodyPr/>
          <a:lstStyle/>
          <a:p>
            <a:endParaRPr lang="en-IN"/>
          </a:p>
        </p:txBody>
      </p:sp>
      <p:sp>
        <p:nvSpPr>
          <p:cNvPr id="136216" name="Line 24"/>
          <p:cNvSpPr>
            <a:spLocks noChangeShapeType="1"/>
          </p:cNvSpPr>
          <p:nvPr/>
        </p:nvSpPr>
        <p:spPr bwMode="auto">
          <a:xfrm>
            <a:off x="6096000" y="5586413"/>
            <a:ext cx="990600" cy="0"/>
          </a:xfrm>
          <a:prstGeom prst="line">
            <a:avLst/>
          </a:prstGeom>
          <a:noFill/>
          <a:ln w="9525">
            <a:solidFill>
              <a:schemeClr val="tx1"/>
            </a:solidFill>
            <a:round/>
            <a:headEnd/>
            <a:tailEnd type="triangle" w="med" len="med"/>
          </a:ln>
          <a:effectLst/>
        </p:spPr>
        <p:txBody>
          <a:bodyPr/>
          <a:lstStyle/>
          <a:p>
            <a:endParaRPr lang="en-IN"/>
          </a:p>
        </p:txBody>
      </p:sp>
      <p:pic>
        <p:nvPicPr>
          <p:cNvPr id="136217" name="Picture 25" descr="j0292020"/>
          <p:cNvPicPr>
            <a:picLocks noChangeAspect="1" noChangeArrowheads="1"/>
          </p:cNvPicPr>
          <p:nvPr/>
        </p:nvPicPr>
        <p:blipFill>
          <a:blip r:embed="rId2" cstate="print"/>
          <a:srcRect/>
          <a:stretch>
            <a:fillRect/>
          </a:stretch>
        </p:blipFill>
        <p:spPr bwMode="auto">
          <a:xfrm>
            <a:off x="7086600" y="4953000"/>
            <a:ext cx="1411288" cy="1339850"/>
          </a:xfrm>
          <a:prstGeom prst="rect">
            <a:avLst/>
          </a:prstGeom>
          <a:noFill/>
        </p:spPr>
      </p:pic>
      <p:sp>
        <p:nvSpPr>
          <p:cNvPr id="136218" name="Text Box 26"/>
          <p:cNvSpPr txBox="1">
            <a:spLocks noChangeArrowheads="1"/>
          </p:cNvSpPr>
          <p:nvPr/>
        </p:nvSpPr>
        <p:spPr bwMode="auto">
          <a:xfrm>
            <a:off x="6172200" y="5334000"/>
            <a:ext cx="804863" cy="517525"/>
          </a:xfrm>
          <a:prstGeom prst="rect">
            <a:avLst/>
          </a:prstGeom>
          <a:noFill/>
          <a:ln w="9525">
            <a:noFill/>
            <a:miter lim="800000"/>
            <a:headEnd/>
            <a:tailEnd/>
          </a:ln>
          <a:effectLst/>
        </p:spPr>
        <p:txBody>
          <a:bodyPr wrap="none">
            <a:spAutoFit/>
          </a:bodyPr>
          <a:lstStyle/>
          <a:p>
            <a:pPr algn="ctr"/>
            <a:r>
              <a:rPr lang="en-US" sz="1400">
                <a:latin typeface="Arial" charset="0"/>
              </a:rPr>
              <a:t>network</a:t>
            </a:r>
          </a:p>
          <a:p>
            <a:pPr algn="ctr"/>
            <a:r>
              <a:rPr lang="en-US" sz="1400">
                <a:latin typeface="Arial" charset="0"/>
              </a:rPr>
              <a:t>display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76200"/>
            <a:ext cx="8229600" cy="639762"/>
          </a:xfrm>
        </p:spPr>
        <p:txBody>
          <a:bodyPr>
            <a:normAutofit fontScale="90000"/>
          </a:bodyPr>
          <a:lstStyle/>
          <a:p>
            <a:r>
              <a:rPr lang="en-US" b="1" dirty="0">
                <a:solidFill>
                  <a:srgbClr val="0000FF"/>
                </a:solidFill>
              </a:rPr>
              <a:t>Example Electronic Sensor Systems</a:t>
            </a:r>
          </a:p>
        </p:txBody>
      </p:sp>
      <p:sp>
        <p:nvSpPr>
          <p:cNvPr id="147459" name="Rectangle 3"/>
          <p:cNvSpPr>
            <a:spLocks noGrp="1" noChangeArrowheads="1"/>
          </p:cNvSpPr>
          <p:nvPr>
            <p:ph type="body" idx="1"/>
          </p:nvPr>
        </p:nvSpPr>
        <p:spPr>
          <a:xfrm>
            <a:off x="304800" y="914400"/>
            <a:ext cx="6705600" cy="5715000"/>
          </a:xfrm>
        </p:spPr>
        <p:txBody>
          <a:bodyPr/>
          <a:lstStyle/>
          <a:p>
            <a:r>
              <a:rPr lang="en-US" dirty="0"/>
              <a:t>Components vary with application</a:t>
            </a:r>
          </a:p>
          <a:p>
            <a:pPr lvl="1"/>
            <a:r>
              <a:rPr lang="en-US" dirty="0"/>
              <a:t>digital sensor within an instrument</a:t>
            </a:r>
          </a:p>
          <a:p>
            <a:pPr lvl="2"/>
            <a:r>
              <a:rPr lang="en-US" dirty="0"/>
              <a:t>microcontroller</a:t>
            </a:r>
          </a:p>
          <a:p>
            <a:pPr lvl="3"/>
            <a:r>
              <a:rPr lang="en-US" dirty="0"/>
              <a:t>signal timing</a:t>
            </a:r>
          </a:p>
          <a:p>
            <a:pPr lvl="3"/>
            <a:r>
              <a:rPr lang="en-US" dirty="0"/>
              <a:t>data storage</a:t>
            </a:r>
          </a:p>
          <a:p>
            <a:pPr lvl="1"/>
            <a:r>
              <a:rPr lang="en-US" dirty="0"/>
              <a:t>analog sensor analyzed by a PC</a:t>
            </a:r>
          </a:p>
          <a:p>
            <a:pPr lvl="2"/>
            <a:endParaRPr lang="en-US" dirty="0"/>
          </a:p>
          <a:p>
            <a:pPr lvl="2"/>
            <a:endParaRPr lang="en-US" dirty="0"/>
          </a:p>
          <a:p>
            <a:pPr lvl="2"/>
            <a:r>
              <a:rPr lang="en-US" dirty="0" smtClean="0"/>
              <a:t>multiple sensors displayed over internet</a:t>
            </a:r>
          </a:p>
          <a:p>
            <a:pPr lvl="2"/>
            <a:endParaRPr lang="en-US" dirty="0"/>
          </a:p>
        </p:txBody>
      </p:sp>
      <p:sp>
        <p:nvSpPr>
          <p:cNvPr id="147463" name="AutoShape 7"/>
          <p:cNvSpPr>
            <a:spLocks noChangeArrowheads="1"/>
          </p:cNvSpPr>
          <p:nvPr/>
        </p:nvSpPr>
        <p:spPr bwMode="auto">
          <a:xfrm>
            <a:off x="5715000" y="1981200"/>
            <a:ext cx="1143000" cy="6858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600" b="1">
                <a:latin typeface="Arial" charset="0"/>
                <a:cs typeface="Arial" charset="0"/>
              </a:rPr>
              <a:t>µ</a:t>
            </a:r>
            <a:r>
              <a:rPr lang="en-US" sz="1600" b="1">
                <a:latin typeface="Arial" charset="0"/>
              </a:rPr>
              <a:t>C</a:t>
            </a:r>
          </a:p>
          <a:p>
            <a:pPr algn="ctr"/>
            <a:r>
              <a:rPr lang="en-US" sz="1200" b="1">
                <a:latin typeface="Arial" charset="0"/>
              </a:rPr>
              <a:t>signal timing</a:t>
            </a:r>
          </a:p>
          <a:p>
            <a:pPr algn="ctr"/>
            <a:r>
              <a:rPr lang="en-US" sz="1200" b="1">
                <a:latin typeface="Arial" charset="0"/>
              </a:rPr>
              <a:t>memory</a:t>
            </a:r>
          </a:p>
        </p:txBody>
      </p:sp>
      <p:sp>
        <p:nvSpPr>
          <p:cNvPr id="147468" name="AutoShape 12"/>
          <p:cNvSpPr>
            <a:spLocks noChangeArrowheads="1"/>
          </p:cNvSpPr>
          <p:nvPr/>
        </p:nvSpPr>
        <p:spPr bwMode="auto">
          <a:xfrm>
            <a:off x="7086600" y="1905000"/>
            <a:ext cx="1143000" cy="304800"/>
          </a:xfrm>
          <a:prstGeom prst="roundRect">
            <a:avLst>
              <a:gd name="adj" fmla="val 16667"/>
            </a:avLst>
          </a:prstGeom>
          <a:solidFill>
            <a:srgbClr val="FFFFCC"/>
          </a:solidFill>
          <a:ln w="9525">
            <a:solidFill>
              <a:schemeClr val="tx1"/>
            </a:solidFill>
            <a:round/>
            <a:headEnd/>
            <a:tailEnd/>
          </a:ln>
          <a:effectLst/>
        </p:spPr>
        <p:txBody>
          <a:bodyPr wrap="none" anchor="ctr"/>
          <a:lstStyle/>
          <a:p>
            <a:pPr algn="ctr"/>
            <a:r>
              <a:rPr lang="en-US" sz="1600" b="1">
                <a:latin typeface="Arial" charset="0"/>
                <a:cs typeface="Arial" charset="0"/>
              </a:rPr>
              <a:t>keypad</a:t>
            </a:r>
            <a:endParaRPr lang="en-US" sz="1200" b="1">
              <a:latin typeface="Arial" charset="0"/>
            </a:endParaRPr>
          </a:p>
        </p:txBody>
      </p:sp>
      <p:sp>
        <p:nvSpPr>
          <p:cNvPr id="147469" name="AutoShape 13"/>
          <p:cNvSpPr>
            <a:spLocks noChangeArrowheads="1"/>
          </p:cNvSpPr>
          <p:nvPr/>
        </p:nvSpPr>
        <p:spPr bwMode="auto">
          <a:xfrm>
            <a:off x="4343400" y="1981200"/>
            <a:ext cx="1143000" cy="3048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600" b="1">
                <a:latin typeface="Arial" charset="0"/>
                <a:cs typeface="Arial" charset="0"/>
              </a:rPr>
              <a:t>sensor</a:t>
            </a:r>
            <a:endParaRPr lang="en-US" sz="1200" b="1">
              <a:latin typeface="Arial" charset="0"/>
            </a:endParaRPr>
          </a:p>
        </p:txBody>
      </p:sp>
      <p:sp>
        <p:nvSpPr>
          <p:cNvPr id="147470" name="AutoShape 14"/>
          <p:cNvSpPr>
            <a:spLocks noChangeArrowheads="1"/>
          </p:cNvSpPr>
          <p:nvPr/>
        </p:nvSpPr>
        <p:spPr bwMode="auto">
          <a:xfrm>
            <a:off x="4343400" y="2362200"/>
            <a:ext cx="1143000" cy="3048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600" b="1">
                <a:latin typeface="Arial" charset="0"/>
                <a:cs typeface="Arial" charset="0"/>
              </a:rPr>
              <a:t>sensor</a:t>
            </a:r>
            <a:endParaRPr lang="en-US" sz="1200" b="1">
              <a:latin typeface="Arial" charset="0"/>
            </a:endParaRPr>
          </a:p>
        </p:txBody>
      </p:sp>
      <p:sp>
        <p:nvSpPr>
          <p:cNvPr id="147471" name="Rectangle 15"/>
          <p:cNvSpPr>
            <a:spLocks noChangeArrowheads="1"/>
          </p:cNvSpPr>
          <p:nvPr/>
        </p:nvSpPr>
        <p:spPr bwMode="auto">
          <a:xfrm>
            <a:off x="4191000" y="1828800"/>
            <a:ext cx="4191000" cy="1066800"/>
          </a:xfrm>
          <a:prstGeom prst="rect">
            <a:avLst/>
          </a:prstGeom>
          <a:noFill/>
          <a:ln w="12700">
            <a:solidFill>
              <a:schemeClr val="tx1"/>
            </a:solidFill>
            <a:prstDash val="dash"/>
            <a:miter lim="800000"/>
            <a:headEnd/>
            <a:tailEnd/>
          </a:ln>
          <a:effectLst/>
        </p:spPr>
        <p:txBody>
          <a:bodyPr wrap="none" anchor="ctr"/>
          <a:lstStyle/>
          <a:p>
            <a:endParaRPr lang="en-IN"/>
          </a:p>
        </p:txBody>
      </p:sp>
      <p:sp>
        <p:nvSpPr>
          <p:cNvPr id="147472" name="Line 16"/>
          <p:cNvSpPr>
            <a:spLocks noChangeShapeType="1"/>
          </p:cNvSpPr>
          <p:nvPr/>
        </p:nvSpPr>
        <p:spPr bwMode="auto">
          <a:xfrm>
            <a:off x="5486400" y="2133600"/>
            <a:ext cx="228600" cy="0"/>
          </a:xfrm>
          <a:prstGeom prst="line">
            <a:avLst/>
          </a:prstGeom>
          <a:noFill/>
          <a:ln w="9525">
            <a:solidFill>
              <a:schemeClr val="tx1"/>
            </a:solidFill>
            <a:round/>
            <a:headEnd/>
            <a:tailEnd type="triangle" w="med" len="med"/>
          </a:ln>
          <a:effectLst/>
        </p:spPr>
        <p:txBody>
          <a:bodyPr/>
          <a:lstStyle/>
          <a:p>
            <a:endParaRPr lang="en-IN"/>
          </a:p>
        </p:txBody>
      </p:sp>
      <p:sp>
        <p:nvSpPr>
          <p:cNvPr id="147473" name="Line 17"/>
          <p:cNvSpPr>
            <a:spLocks noChangeShapeType="1"/>
          </p:cNvSpPr>
          <p:nvPr/>
        </p:nvSpPr>
        <p:spPr bwMode="auto">
          <a:xfrm>
            <a:off x="5486400" y="2514600"/>
            <a:ext cx="228600" cy="0"/>
          </a:xfrm>
          <a:prstGeom prst="line">
            <a:avLst/>
          </a:prstGeom>
          <a:noFill/>
          <a:ln w="9525">
            <a:solidFill>
              <a:schemeClr val="tx1"/>
            </a:solidFill>
            <a:round/>
            <a:headEnd/>
            <a:tailEnd type="triangle" w="med" len="med"/>
          </a:ln>
          <a:effectLst/>
        </p:spPr>
        <p:txBody>
          <a:bodyPr/>
          <a:lstStyle/>
          <a:p>
            <a:endParaRPr lang="en-IN"/>
          </a:p>
        </p:txBody>
      </p:sp>
      <p:sp>
        <p:nvSpPr>
          <p:cNvPr id="147474" name="Line 18"/>
          <p:cNvSpPr>
            <a:spLocks noChangeShapeType="1"/>
          </p:cNvSpPr>
          <p:nvPr/>
        </p:nvSpPr>
        <p:spPr bwMode="auto">
          <a:xfrm>
            <a:off x="6858000" y="2438400"/>
            <a:ext cx="228600" cy="0"/>
          </a:xfrm>
          <a:prstGeom prst="line">
            <a:avLst/>
          </a:prstGeom>
          <a:noFill/>
          <a:ln w="9525">
            <a:solidFill>
              <a:schemeClr val="tx1"/>
            </a:solidFill>
            <a:round/>
            <a:headEnd/>
            <a:tailEnd type="triangle" w="med" len="med"/>
          </a:ln>
          <a:effectLst/>
        </p:spPr>
        <p:txBody>
          <a:bodyPr/>
          <a:lstStyle/>
          <a:p>
            <a:endParaRPr lang="en-IN"/>
          </a:p>
        </p:txBody>
      </p:sp>
      <p:sp>
        <p:nvSpPr>
          <p:cNvPr id="147475" name="Line 19"/>
          <p:cNvSpPr>
            <a:spLocks noChangeShapeType="1"/>
          </p:cNvSpPr>
          <p:nvPr/>
        </p:nvSpPr>
        <p:spPr bwMode="auto">
          <a:xfrm flipH="1">
            <a:off x="6858000" y="2133600"/>
            <a:ext cx="228600" cy="0"/>
          </a:xfrm>
          <a:prstGeom prst="line">
            <a:avLst/>
          </a:prstGeom>
          <a:noFill/>
          <a:ln w="9525">
            <a:solidFill>
              <a:schemeClr val="tx1"/>
            </a:solidFill>
            <a:round/>
            <a:headEnd/>
            <a:tailEnd type="triangle" w="med" len="med"/>
          </a:ln>
          <a:effectLst/>
        </p:spPr>
        <p:txBody>
          <a:bodyPr/>
          <a:lstStyle/>
          <a:p>
            <a:endParaRPr lang="en-IN"/>
          </a:p>
        </p:txBody>
      </p:sp>
      <p:sp>
        <p:nvSpPr>
          <p:cNvPr id="147476" name="AutoShape 20"/>
          <p:cNvSpPr>
            <a:spLocks noChangeArrowheads="1"/>
          </p:cNvSpPr>
          <p:nvPr/>
        </p:nvSpPr>
        <p:spPr bwMode="auto">
          <a:xfrm>
            <a:off x="7086600" y="2362200"/>
            <a:ext cx="1143000" cy="304800"/>
          </a:xfrm>
          <a:prstGeom prst="roundRect">
            <a:avLst>
              <a:gd name="adj" fmla="val 16667"/>
            </a:avLst>
          </a:prstGeom>
          <a:solidFill>
            <a:srgbClr val="FFFFCC"/>
          </a:solidFill>
          <a:ln w="9525">
            <a:solidFill>
              <a:schemeClr val="tx1"/>
            </a:solidFill>
            <a:round/>
            <a:headEnd/>
            <a:tailEnd/>
          </a:ln>
          <a:effectLst/>
        </p:spPr>
        <p:txBody>
          <a:bodyPr wrap="none" anchor="ctr"/>
          <a:lstStyle/>
          <a:p>
            <a:pPr algn="ctr"/>
            <a:r>
              <a:rPr lang="en-US" sz="1600" b="1">
                <a:latin typeface="Arial" charset="0"/>
                <a:cs typeface="Arial" charset="0"/>
              </a:rPr>
              <a:t>display</a:t>
            </a:r>
            <a:endParaRPr lang="en-US" sz="1200" b="1">
              <a:latin typeface="Arial" charset="0"/>
            </a:endParaRPr>
          </a:p>
        </p:txBody>
      </p:sp>
      <p:sp>
        <p:nvSpPr>
          <p:cNvPr id="147477" name="Text Box 21"/>
          <p:cNvSpPr txBox="1">
            <a:spLocks noChangeArrowheads="1"/>
          </p:cNvSpPr>
          <p:nvPr/>
        </p:nvSpPr>
        <p:spPr bwMode="auto">
          <a:xfrm>
            <a:off x="6743700" y="2667000"/>
            <a:ext cx="1693863" cy="274638"/>
          </a:xfrm>
          <a:prstGeom prst="rect">
            <a:avLst/>
          </a:prstGeom>
          <a:noFill/>
          <a:ln w="9525">
            <a:noFill/>
            <a:miter lim="800000"/>
            <a:headEnd/>
            <a:tailEnd/>
          </a:ln>
          <a:effectLst/>
        </p:spPr>
        <p:txBody>
          <a:bodyPr wrap="none">
            <a:spAutoFit/>
          </a:bodyPr>
          <a:lstStyle/>
          <a:p>
            <a:r>
              <a:rPr lang="en-US" sz="1200" b="1" i="1">
                <a:latin typeface="Arial" charset="0"/>
              </a:rPr>
              <a:t>handheld instrument</a:t>
            </a:r>
          </a:p>
        </p:txBody>
      </p:sp>
      <p:sp>
        <p:nvSpPr>
          <p:cNvPr id="147478" name="AutoShape 22"/>
          <p:cNvSpPr>
            <a:spLocks noChangeArrowheads="1"/>
          </p:cNvSpPr>
          <p:nvPr/>
        </p:nvSpPr>
        <p:spPr bwMode="auto">
          <a:xfrm>
            <a:off x="5867400" y="3810000"/>
            <a:ext cx="685800" cy="533400"/>
          </a:xfrm>
          <a:prstGeom prst="roundRect">
            <a:avLst>
              <a:gd name="adj" fmla="val 16667"/>
            </a:avLst>
          </a:prstGeom>
          <a:solidFill>
            <a:srgbClr val="FFFFCC"/>
          </a:solidFill>
          <a:ln w="9525">
            <a:solidFill>
              <a:schemeClr val="tx1"/>
            </a:solidFill>
            <a:round/>
            <a:headEnd/>
            <a:tailEnd/>
          </a:ln>
          <a:effectLst/>
        </p:spPr>
        <p:txBody>
          <a:bodyPr wrap="none" anchor="ctr"/>
          <a:lstStyle/>
          <a:p>
            <a:pPr algn="ctr"/>
            <a:r>
              <a:rPr lang="en-US" sz="1600" b="1" dirty="0">
                <a:latin typeface="Arial" charset="0"/>
                <a:cs typeface="Arial" charset="0"/>
              </a:rPr>
              <a:t>P</a:t>
            </a:r>
            <a:r>
              <a:rPr lang="en-US" sz="1600" b="1" dirty="0">
                <a:latin typeface="Arial" charset="0"/>
              </a:rPr>
              <a:t>C</a:t>
            </a:r>
          </a:p>
        </p:txBody>
      </p:sp>
      <p:sp>
        <p:nvSpPr>
          <p:cNvPr id="147479" name="AutoShape 23"/>
          <p:cNvSpPr>
            <a:spLocks noChangeArrowheads="1"/>
          </p:cNvSpPr>
          <p:nvPr/>
        </p:nvSpPr>
        <p:spPr bwMode="auto">
          <a:xfrm>
            <a:off x="5638800" y="4343400"/>
            <a:ext cx="838200" cy="1524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200" dirty="0">
                <a:latin typeface="Arial" charset="0"/>
              </a:rPr>
              <a:t>comm. card</a:t>
            </a:r>
          </a:p>
        </p:txBody>
      </p:sp>
      <p:sp>
        <p:nvSpPr>
          <p:cNvPr id="147480" name="AutoShape 24"/>
          <p:cNvSpPr>
            <a:spLocks noChangeArrowheads="1"/>
          </p:cNvSpPr>
          <p:nvPr/>
        </p:nvSpPr>
        <p:spPr bwMode="auto">
          <a:xfrm>
            <a:off x="3124200" y="3733800"/>
            <a:ext cx="1600200" cy="6858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600" b="1" dirty="0">
                <a:latin typeface="Arial" charset="0"/>
                <a:cs typeface="Arial" charset="0"/>
              </a:rPr>
              <a:t>sensor interface</a:t>
            </a:r>
          </a:p>
          <a:p>
            <a:pPr algn="ctr"/>
            <a:r>
              <a:rPr lang="en-US" sz="1200" dirty="0">
                <a:latin typeface="Arial" charset="0"/>
                <a:cs typeface="Arial" charset="0"/>
              </a:rPr>
              <a:t>A/D, communication</a:t>
            </a:r>
          </a:p>
          <a:p>
            <a:pPr algn="ctr"/>
            <a:r>
              <a:rPr lang="en-US" sz="1200" dirty="0">
                <a:latin typeface="Arial" charset="0"/>
                <a:cs typeface="Arial" charset="0"/>
              </a:rPr>
              <a:t>signal processing</a:t>
            </a:r>
            <a:endParaRPr lang="en-US" sz="900" dirty="0">
              <a:latin typeface="Arial" charset="0"/>
            </a:endParaRPr>
          </a:p>
        </p:txBody>
      </p:sp>
      <p:sp>
        <p:nvSpPr>
          <p:cNvPr id="147481" name="AutoShape 25"/>
          <p:cNvSpPr>
            <a:spLocks noChangeArrowheads="1"/>
          </p:cNvSpPr>
          <p:nvPr/>
        </p:nvSpPr>
        <p:spPr bwMode="auto">
          <a:xfrm>
            <a:off x="1676400" y="3962400"/>
            <a:ext cx="1143000" cy="3048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600" b="1" dirty="0">
                <a:latin typeface="Arial" charset="0"/>
                <a:cs typeface="Arial" charset="0"/>
              </a:rPr>
              <a:t>sensor</a:t>
            </a:r>
            <a:endParaRPr lang="en-US" sz="1200" b="1" dirty="0">
              <a:latin typeface="Arial" charset="0"/>
            </a:endParaRPr>
          </a:p>
        </p:txBody>
      </p:sp>
      <p:sp>
        <p:nvSpPr>
          <p:cNvPr id="147482" name="Line 26"/>
          <p:cNvSpPr>
            <a:spLocks noChangeShapeType="1"/>
          </p:cNvSpPr>
          <p:nvPr/>
        </p:nvSpPr>
        <p:spPr bwMode="auto">
          <a:xfrm>
            <a:off x="2819400" y="4114800"/>
            <a:ext cx="228600" cy="0"/>
          </a:xfrm>
          <a:prstGeom prst="line">
            <a:avLst/>
          </a:prstGeom>
          <a:noFill/>
          <a:ln w="9525">
            <a:solidFill>
              <a:schemeClr val="tx1"/>
            </a:solidFill>
            <a:round/>
            <a:headEnd/>
            <a:tailEnd type="triangle" w="med" len="med"/>
          </a:ln>
          <a:effectLst/>
        </p:spPr>
        <p:txBody>
          <a:bodyPr/>
          <a:lstStyle/>
          <a:p>
            <a:endParaRPr lang="en-IN"/>
          </a:p>
        </p:txBody>
      </p:sp>
      <p:sp>
        <p:nvSpPr>
          <p:cNvPr id="147485" name="Freeform 29"/>
          <p:cNvSpPr>
            <a:spLocks/>
          </p:cNvSpPr>
          <p:nvPr/>
        </p:nvSpPr>
        <p:spPr bwMode="auto">
          <a:xfrm>
            <a:off x="4724400" y="4038600"/>
            <a:ext cx="990600" cy="304800"/>
          </a:xfrm>
          <a:custGeom>
            <a:avLst/>
            <a:gdLst/>
            <a:ahLst/>
            <a:cxnLst>
              <a:cxn ang="0">
                <a:pos x="0" y="96"/>
              </a:cxn>
              <a:cxn ang="0">
                <a:pos x="192" y="0"/>
              </a:cxn>
              <a:cxn ang="0">
                <a:pos x="384" y="96"/>
              </a:cxn>
              <a:cxn ang="0">
                <a:pos x="432" y="192"/>
              </a:cxn>
            </a:cxnLst>
            <a:rect l="0" t="0" r="r" b="b"/>
            <a:pathLst>
              <a:path w="432" h="192">
                <a:moveTo>
                  <a:pt x="0" y="96"/>
                </a:moveTo>
                <a:cubicBezTo>
                  <a:pt x="64" y="48"/>
                  <a:pt x="128" y="0"/>
                  <a:pt x="192" y="0"/>
                </a:cubicBezTo>
                <a:cubicBezTo>
                  <a:pt x="256" y="0"/>
                  <a:pt x="344" y="64"/>
                  <a:pt x="384" y="96"/>
                </a:cubicBezTo>
                <a:cubicBezTo>
                  <a:pt x="424" y="128"/>
                  <a:pt x="428" y="160"/>
                  <a:pt x="432" y="192"/>
                </a:cubicBezTo>
              </a:path>
            </a:pathLst>
          </a:custGeom>
          <a:noFill/>
          <a:ln w="9525">
            <a:solidFill>
              <a:schemeClr val="tx1"/>
            </a:solidFill>
            <a:round/>
            <a:headEnd/>
            <a:tailEnd/>
          </a:ln>
          <a:effectLst/>
        </p:spPr>
        <p:txBody>
          <a:bodyPr/>
          <a:lstStyle/>
          <a:p>
            <a:endParaRPr lang="en-IN"/>
          </a:p>
        </p:txBody>
      </p:sp>
      <p:sp>
        <p:nvSpPr>
          <p:cNvPr id="147486" name="Text Box 30"/>
          <p:cNvSpPr txBox="1">
            <a:spLocks noChangeArrowheads="1"/>
          </p:cNvSpPr>
          <p:nvPr/>
        </p:nvSpPr>
        <p:spPr bwMode="auto">
          <a:xfrm>
            <a:off x="4724400" y="3763962"/>
            <a:ext cx="987425" cy="274638"/>
          </a:xfrm>
          <a:prstGeom prst="rect">
            <a:avLst/>
          </a:prstGeom>
          <a:noFill/>
          <a:ln w="9525">
            <a:noFill/>
            <a:miter lim="800000"/>
            <a:headEnd/>
            <a:tailEnd/>
          </a:ln>
          <a:effectLst/>
        </p:spPr>
        <p:txBody>
          <a:bodyPr wrap="none">
            <a:spAutoFit/>
          </a:bodyPr>
          <a:lstStyle/>
          <a:p>
            <a:r>
              <a:rPr lang="en-US" sz="1200" i="1" dirty="0">
                <a:latin typeface="Arial" charset="0"/>
              </a:rPr>
              <a:t>e.g., RS232</a:t>
            </a:r>
          </a:p>
        </p:txBody>
      </p:sp>
      <p:sp>
        <p:nvSpPr>
          <p:cNvPr id="147487" name="AutoShape 31"/>
          <p:cNvSpPr>
            <a:spLocks noChangeArrowheads="1"/>
          </p:cNvSpPr>
          <p:nvPr/>
        </p:nvSpPr>
        <p:spPr bwMode="auto">
          <a:xfrm>
            <a:off x="3733800" y="5638800"/>
            <a:ext cx="685800" cy="533400"/>
          </a:xfrm>
          <a:prstGeom prst="roundRect">
            <a:avLst>
              <a:gd name="adj" fmla="val 16667"/>
            </a:avLst>
          </a:prstGeom>
          <a:solidFill>
            <a:srgbClr val="FFFFCC"/>
          </a:solidFill>
          <a:ln w="9525">
            <a:solidFill>
              <a:schemeClr val="tx1"/>
            </a:solidFill>
            <a:round/>
            <a:headEnd/>
            <a:tailEnd/>
          </a:ln>
          <a:effectLst/>
        </p:spPr>
        <p:txBody>
          <a:bodyPr wrap="none" anchor="ctr"/>
          <a:lstStyle/>
          <a:p>
            <a:pPr algn="ctr"/>
            <a:r>
              <a:rPr lang="en-US" sz="1600" b="1">
                <a:latin typeface="Arial" charset="0"/>
                <a:cs typeface="Arial" charset="0"/>
              </a:rPr>
              <a:t>P</a:t>
            </a:r>
            <a:r>
              <a:rPr lang="en-US" sz="1600" b="1">
                <a:latin typeface="Arial" charset="0"/>
              </a:rPr>
              <a:t>C</a:t>
            </a:r>
          </a:p>
        </p:txBody>
      </p:sp>
      <p:sp>
        <p:nvSpPr>
          <p:cNvPr id="147488" name="AutoShape 32"/>
          <p:cNvSpPr>
            <a:spLocks noChangeArrowheads="1"/>
          </p:cNvSpPr>
          <p:nvPr/>
        </p:nvSpPr>
        <p:spPr bwMode="auto">
          <a:xfrm>
            <a:off x="3581400" y="6172200"/>
            <a:ext cx="838200" cy="1524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200" dirty="0">
                <a:latin typeface="Arial" charset="0"/>
              </a:rPr>
              <a:t>comm. card</a:t>
            </a:r>
          </a:p>
        </p:txBody>
      </p:sp>
      <p:sp>
        <p:nvSpPr>
          <p:cNvPr id="147489" name="Line 33"/>
          <p:cNvSpPr>
            <a:spLocks noChangeShapeType="1"/>
          </p:cNvSpPr>
          <p:nvPr/>
        </p:nvSpPr>
        <p:spPr bwMode="auto">
          <a:xfrm>
            <a:off x="2438400" y="5105400"/>
            <a:ext cx="3733800" cy="0"/>
          </a:xfrm>
          <a:prstGeom prst="line">
            <a:avLst/>
          </a:prstGeom>
          <a:noFill/>
          <a:ln w="9525">
            <a:solidFill>
              <a:schemeClr val="tx1"/>
            </a:solidFill>
            <a:round/>
            <a:headEnd type="triangle" w="med" len="med"/>
            <a:tailEnd type="triangle" w="med" len="med"/>
          </a:ln>
          <a:effectLst/>
        </p:spPr>
        <p:txBody>
          <a:bodyPr/>
          <a:lstStyle/>
          <a:p>
            <a:endParaRPr lang="en-IN"/>
          </a:p>
        </p:txBody>
      </p:sp>
      <p:sp>
        <p:nvSpPr>
          <p:cNvPr id="147490" name="AutoShape 34"/>
          <p:cNvSpPr>
            <a:spLocks noChangeArrowheads="1"/>
          </p:cNvSpPr>
          <p:nvPr/>
        </p:nvSpPr>
        <p:spPr bwMode="auto">
          <a:xfrm rot="21236666" flipV="1">
            <a:off x="4218188" y="5088968"/>
            <a:ext cx="339725" cy="533400"/>
          </a:xfrm>
          <a:prstGeom prst="lightningBolt">
            <a:avLst/>
          </a:prstGeom>
          <a:solidFill>
            <a:srgbClr val="CC66FF"/>
          </a:solidFill>
          <a:ln w="9525">
            <a:solidFill>
              <a:srgbClr val="CC66FF"/>
            </a:solidFill>
            <a:miter lim="800000"/>
            <a:headEnd/>
            <a:tailEnd/>
          </a:ln>
          <a:effectLst/>
        </p:spPr>
        <p:txBody>
          <a:bodyPr wrap="none" anchor="ctr"/>
          <a:lstStyle/>
          <a:p>
            <a:endParaRPr lang="en-IN"/>
          </a:p>
        </p:txBody>
      </p:sp>
      <p:sp>
        <p:nvSpPr>
          <p:cNvPr id="147491" name="Text Box 35"/>
          <p:cNvSpPr txBox="1">
            <a:spLocks noChangeArrowheads="1"/>
          </p:cNvSpPr>
          <p:nvPr/>
        </p:nvSpPr>
        <p:spPr bwMode="auto">
          <a:xfrm>
            <a:off x="4200525" y="4906962"/>
            <a:ext cx="742950" cy="274638"/>
          </a:xfrm>
          <a:prstGeom prst="rect">
            <a:avLst/>
          </a:prstGeom>
          <a:noFill/>
          <a:ln w="9525">
            <a:noFill/>
            <a:miter lim="800000"/>
            <a:headEnd/>
            <a:tailEnd/>
          </a:ln>
          <a:effectLst/>
        </p:spPr>
        <p:txBody>
          <a:bodyPr wrap="none">
            <a:spAutoFit/>
          </a:bodyPr>
          <a:lstStyle/>
          <a:p>
            <a:r>
              <a:rPr lang="en-US" sz="1200" b="1" i="1" dirty="0">
                <a:latin typeface="Arial" charset="0"/>
              </a:rPr>
              <a:t>internet</a:t>
            </a:r>
          </a:p>
        </p:txBody>
      </p:sp>
      <p:sp>
        <p:nvSpPr>
          <p:cNvPr id="147492" name="AutoShape 36"/>
          <p:cNvSpPr>
            <a:spLocks noChangeArrowheads="1"/>
          </p:cNvSpPr>
          <p:nvPr/>
        </p:nvSpPr>
        <p:spPr bwMode="auto">
          <a:xfrm>
            <a:off x="1524000" y="5791200"/>
            <a:ext cx="1066800" cy="2286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400" b="1" dirty="0">
                <a:latin typeface="Arial" charset="0"/>
                <a:cs typeface="Arial" charset="0"/>
              </a:rPr>
              <a:t>sensor</a:t>
            </a:r>
            <a:endParaRPr lang="en-US" sz="1000" b="1" dirty="0">
              <a:latin typeface="Arial" charset="0"/>
            </a:endParaRPr>
          </a:p>
        </p:txBody>
      </p:sp>
      <p:sp>
        <p:nvSpPr>
          <p:cNvPr id="147493" name="AutoShape 37"/>
          <p:cNvSpPr>
            <a:spLocks noChangeArrowheads="1"/>
          </p:cNvSpPr>
          <p:nvPr/>
        </p:nvSpPr>
        <p:spPr bwMode="auto">
          <a:xfrm>
            <a:off x="1524000" y="6019800"/>
            <a:ext cx="1066800" cy="2286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400" b="1" dirty="0">
                <a:latin typeface="Arial" charset="0"/>
                <a:cs typeface="Arial" charset="0"/>
              </a:rPr>
              <a:t>processor</a:t>
            </a:r>
            <a:endParaRPr lang="en-US" sz="1000" b="1" dirty="0">
              <a:latin typeface="Arial" charset="0"/>
            </a:endParaRPr>
          </a:p>
        </p:txBody>
      </p:sp>
      <p:sp>
        <p:nvSpPr>
          <p:cNvPr id="147494" name="AutoShape 38"/>
          <p:cNvSpPr>
            <a:spLocks noChangeArrowheads="1"/>
          </p:cNvSpPr>
          <p:nvPr/>
        </p:nvSpPr>
        <p:spPr bwMode="auto">
          <a:xfrm>
            <a:off x="1524000" y="6248400"/>
            <a:ext cx="1066800" cy="2286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400" b="1">
                <a:latin typeface="Arial" charset="0"/>
                <a:cs typeface="Arial" charset="0"/>
              </a:rPr>
              <a:t>comm.</a:t>
            </a:r>
            <a:endParaRPr lang="en-US" sz="1000" b="1">
              <a:latin typeface="Arial" charset="0"/>
            </a:endParaRPr>
          </a:p>
        </p:txBody>
      </p:sp>
      <p:sp>
        <p:nvSpPr>
          <p:cNvPr id="147495" name="Rectangle 39"/>
          <p:cNvSpPr>
            <a:spLocks noChangeArrowheads="1"/>
          </p:cNvSpPr>
          <p:nvPr/>
        </p:nvSpPr>
        <p:spPr bwMode="auto">
          <a:xfrm>
            <a:off x="1447800" y="5638800"/>
            <a:ext cx="1219200" cy="838200"/>
          </a:xfrm>
          <a:prstGeom prst="rect">
            <a:avLst/>
          </a:prstGeom>
          <a:noFill/>
          <a:ln w="9525">
            <a:solidFill>
              <a:schemeClr val="tx1"/>
            </a:solidFill>
            <a:miter lim="800000"/>
            <a:headEnd/>
            <a:tailEnd/>
          </a:ln>
          <a:effectLst/>
        </p:spPr>
        <p:txBody>
          <a:bodyPr wrap="none" anchor="ctr"/>
          <a:lstStyle/>
          <a:p>
            <a:endParaRPr lang="en-IN"/>
          </a:p>
        </p:txBody>
      </p:sp>
      <p:sp>
        <p:nvSpPr>
          <p:cNvPr id="147496" name="Freeform 40"/>
          <p:cNvSpPr>
            <a:spLocks/>
          </p:cNvSpPr>
          <p:nvPr/>
        </p:nvSpPr>
        <p:spPr bwMode="auto">
          <a:xfrm>
            <a:off x="2667000" y="5943600"/>
            <a:ext cx="990600" cy="304800"/>
          </a:xfrm>
          <a:custGeom>
            <a:avLst/>
            <a:gdLst/>
            <a:ahLst/>
            <a:cxnLst>
              <a:cxn ang="0">
                <a:pos x="0" y="96"/>
              </a:cxn>
              <a:cxn ang="0">
                <a:pos x="192" y="0"/>
              </a:cxn>
              <a:cxn ang="0">
                <a:pos x="384" y="96"/>
              </a:cxn>
              <a:cxn ang="0">
                <a:pos x="432" y="192"/>
              </a:cxn>
            </a:cxnLst>
            <a:rect l="0" t="0" r="r" b="b"/>
            <a:pathLst>
              <a:path w="432" h="192">
                <a:moveTo>
                  <a:pt x="0" y="96"/>
                </a:moveTo>
                <a:cubicBezTo>
                  <a:pt x="64" y="48"/>
                  <a:pt x="128" y="0"/>
                  <a:pt x="192" y="0"/>
                </a:cubicBezTo>
                <a:cubicBezTo>
                  <a:pt x="256" y="0"/>
                  <a:pt x="344" y="64"/>
                  <a:pt x="384" y="96"/>
                </a:cubicBezTo>
                <a:cubicBezTo>
                  <a:pt x="424" y="128"/>
                  <a:pt x="428" y="160"/>
                  <a:pt x="432" y="192"/>
                </a:cubicBezTo>
              </a:path>
            </a:pathLst>
          </a:custGeom>
          <a:noFill/>
          <a:ln w="9525">
            <a:solidFill>
              <a:schemeClr val="tx1"/>
            </a:solidFill>
            <a:round/>
            <a:headEnd/>
            <a:tailEnd/>
          </a:ln>
          <a:effectLst/>
        </p:spPr>
        <p:txBody>
          <a:bodyPr/>
          <a:lstStyle/>
          <a:p>
            <a:endParaRPr lang="en-IN"/>
          </a:p>
        </p:txBody>
      </p:sp>
      <p:sp>
        <p:nvSpPr>
          <p:cNvPr id="147497" name="AutoShape 41"/>
          <p:cNvSpPr>
            <a:spLocks noChangeArrowheads="1"/>
          </p:cNvSpPr>
          <p:nvPr/>
        </p:nvSpPr>
        <p:spPr bwMode="auto">
          <a:xfrm>
            <a:off x="5486400" y="5638800"/>
            <a:ext cx="1066800" cy="2286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400" b="1">
                <a:latin typeface="Arial" charset="0"/>
                <a:cs typeface="Arial" charset="0"/>
              </a:rPr>
              <a:t>sensor</a:t>
            </a:r>
            <a:endParaRPr lang="en-US" sz="1000" b="1">
              <a:latin typeface="Arial" charset="0"/>
            </a:endParaRPr>
          </a:p>
        </p:txBody>
      </p:sp>
      <p:sp>
        <p:nvSpPr>
          <p:cNvPr id="147498" name="AutoShape 42"/>
          <p:cNvSpPr>
            <a:spLocks noChangeArrowheads="1"/>
          </p:cNvSpPr>
          <p:nvPr/>
        </p:nvSpPr>
        <p:spPr bwMode="auto">
          <a:xfrm>
            <a:off x="5486400" y="5867400"/>
            <a:ext cx="1066800" cy="2286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400" b="1" dirty="0">
                <a:latin typeface="Arial" charset="0"/>
                <a:cs typeface="Arial" charset="0"/>
              </a:rPr>
              <a:t>processor</a:t>
            </a:r>
            <a:endParaRPr lang="en-US" sz="1000" b="1" dirty="0">
              <a:latin typeface="Arial" charset="0"/>
            </a:endParaRPr>
          </a:p>
        </p:txBody>
      </p:sp>
      <p:sp>
        <p:nvSpPr>
          <p:cNvPr id="147499" name="AutoShape 43"/>
          <p:cNvSpPr>
            <a:spLocks noChangeArrowheads="1"/>
          </p:cNvSpPr>
          <p:nvPr/>
        </p:nvSpPr>
        <p:spPr bwMode="auto">
          <a:xfrm>
            <a:off x="5486400" y="6096000"/>
            <a:ext cx="1066800" cy="228600"/>
          </a:xfrm>
          <a:prstGeom prst="roundRect">
            <a:avLst>
              <a:gd name="adj" fmla="val 16667"/>
            </a:avLst>
          </a:prstGeom>
          <a:solidFill>
            <a:srgbClr val="CCFF99"/>
          </a:solidFill>
          <a:ln w="9525">
            <a:solidFill>
              <a:schemeClr val="tx1"/>
            </a:solidFill>
            <a:round/>
            <a:headEnd/>
            <a:tailEnd/>
          </a:ln>
          <a:effectLst/>
        </p:spPr>
        <p:txBody>
          <a:bodyPr wrap="none" anchor="ctr"/>
          <a:lstStyle/>
          <a:p>
            <a:pPr algn="ctr"/>
            <a:r>
              <a:rPr lang="en-US" sz="1400" b="1">
                <a:latin typeface="Arial" charset="0"/>
                <a:cs typeface="Arial" charset="0"/>
              </a:rPr>
              <a:t>comm.</a:t>
            </a:r>
            <a:endParaRPr lang="en-US" sz="1000" b="1">
              <a:latin typeface="Arial" charset="0"/>
            </a:endParaRPr>
          </a:p>
        </p:txBody>
      </p:sp>
      <p:sp>
        <p:nvSpPr>
          <p:cNvPr id="147500" name="Rectangle 44"/>
          <p:cNvSpPr>
            <a:spLocks noChangeArrowheads="1"/>
          </p:cNvSpPr>
          <p:nvPr/>
        </p:nvSpPr>
        <p:spPr bwMode="auto">
          <a:xfrm>
            <a:off x="5486400" y="5562600"/>
            <a:ext cx="1219200" cy="838200"/>
          </a:xfrm>
          <a:prstGeom prst="rect">
            <a:avLst/>
          </a:prstGeom>
          <a:noFill/>
          <a:ln w="9525">
            <a:solidFill>
              <a:schemeClr val="tx1"/>
            </a:solidFill>
            <a:miter lim="800000"/>
            <a:headEnd/>
            <a:tailEnd/>
          </a:ln>
          <a:effectLst/>
        </p:spPr>
        <p:txBody>
          <a:bodyPr wrap="none" anchor="ctr"/>
          <a:lstStyle/>
          <a:p>
            <a:endParaRPr lang="en-IN"/>
          </a:p>
        </p:txBody>
      </p:sp>
      <p:sp>
        <p:nvSpPr>
          <p:cNvPr id="147501" name="Freeform 45"/>
          <p:cNvSpPr>
            <a:spLocks/>
          </p:cNvSpPr>
          <p:nvPr/>
        </p:nvSpPr>
        <p:spPr bwMode="auto">
          <a:xfrm flipH="1">
            <a:off x="4419600" y="5943600"/>
            <a:ext cx="990600" cy="304800"/>
          </a:xfrm>
          <a:custGeom>
            <a:avLst/>
            <a:gdLst/>
            <a:ahLst/>
            <a:cxnLst>
              <a:cxn ang="0">
                <a:pos x="0" y="96"/>
              </a:cxn>
              <a:cxn ang="0">
                <a:pos x="192" y="0"/>
              </a:cxn>
              <a:cxn ang="0">
                <a:pos x="384" y="96"/>
              </a:cxn>
              <a:cxn ang="0">
                <a:pos x="432" y="192"/>
              </a:cxn>
            </a:cxnLst>
            <a:rect l="0" t="0" r="r" b="b"/>
            <a:pathLst>
              <a:path w="432" h="192">
                <a:moveTo>
                  <a:pt x="0" y="96"/>
                </a:moveTo>
                <a:cubicBezTo>
                  <a:pt x="64" y="48"/>
                  <a:pt x="128" y="0"/>
                  <a:pt x="192" y="0"/>
                </a:cubicBezTo>
                <a:cubicBezTo>
                  <a:pt x="256" y="0"/>
                  <a:pt x="344" y="64"/>
                  <a:pt x="384" y="96"/>
                </a:cubicBezTo>
                <a:cubicBezTo>
                  <a:pt x="424" y="128"/>
                  <a:pt x="428" y="160"/>
                  <a:pt x="432" y="192"/>
                </a:cubicBezTo>
              </a:path>
            </a:pathLst>
          </a:custGeom>
          <a:noFill/>
          <a:ln w="9525">
            <a:solidFill>
              <a:schemeClr val="tx1"/>
            </a:solidFill>
            <a:round/>
            <a:headEnd/>
            <a:tailEnd/>
          </a:ln>
          <a:effectLst/>
        </p:spPr>
        <p:txBody>
          <a:bodyPr/>
          <a:lstStyle/>
          <a:p>
            <a:endParaRPr lang="en-IN"/>
          </a:p>
        </p:txBody>
      </p:sp>
      <p:sp>
        <p:nvSpPr>
          <p:cNvPr id="147502" name="Text Box 46"/>
          <p:cNvSpPr txBox="1">
            <a:spLocks noChangeArrowheads="1"/>
          </p:cNvSpPr>
          <p:nvPr/>
        </p:nvSpPr>
        <p:spPr bwMode="auto">
          <a:xfrm>
            <a:off x="2743200" y="5562600"/>
            <a:ext cx="927100" cy="274638"/>
          </a:xfrm>
          <a:prstGeom prst="rect">
            <a:avLst/>
          </a:prstGeom>
          <a:noFill/>
          <a:ln w="9525">
            <a:noFill/>
            <a:miter lim="800000"/>
            <a:headEnd/>
            <a:tailEnd/>
          </a:ln>
          <a:effectLst/>
        </p:spPr>
        <p:txBody>
          <a:bodyPr wrap="none">
            <a:spAutoFit/>
          </a:bodyPr>
          <a:lstStyle/>
          <a:p>
            <a:r>
              <a:rPr lang="en-US" sz="1200" i="1">
                <a:latin typeface="Arial" charset="0"/>
              </a:rPr>
              <a:t>sensor bus</a:t>
            </a:r>
          </a:p>
        </p:txBody>
      </p:sp>
      <p:sp>
        <p:nvSpPr>
          <p:cNvPr id="147503" name="Text Box 47"/>
          <p:cNvSpPr txBox="1">
            <a:spLocks noChangeArrowheads="1"/>
          </p:cNvSpPr>
          <p:nvPr/>
        </p:nvSpPr>
        <p:spPr bwMode="auto">
          <a:xfrm>
            <a:off x="4495800" y="5562600"/>
            <a:ext cx="927100" cy="274638"/>
          </a:xfrm>
          <a:prstGeom prst="rect">
            <a:avLst/>
          </a:prstGeom>
          <a:noFill/>
          <a:ln w="9525">
            <a:noFill/>
            <a:miter lim="800000"/>
            <a:headEnd/>
            <a:tailEnd/>
          </a:ln>
          <a:effectLst/>
        </p:spPr>
        <p:txBody>
          <a:bodyPr wrap="none">
            <a:spAutoFit/>
          </a:bodyPr>
          <a:lstStyle/>
          <a:p>
            <a:r>
              <a:rPr lang="en-US" sz="1200" i="1" dirty="0">
                <a:latin typeface="Arial" charset="0"/>
              </a:rPr>
              <a:t>sensor bus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b="1" dirty="0">
                <a:solidFill>
                  <a:srgbClr val="0000FF"/>
                </a:solidFill>
              </a:rPr>
              <a:t>Primary Transducers</a:t>
            </a:r>
          </a:p>
        </p:txBody>
      </p:sp>
      <p:sp>
        <p:nvSpPr>
          <p:cNvPr id="143363" name="Rectangle 3"/>
          <p:cNvSpPr>
            <a:spLocks noGrp="1" noChangeArrowheads="1"/>
          </p:cNvSpPr>
          <p:nvPr>
            <p:ph type="body" idx="1"/>
          </p:nvPr>
        </p:nvSpPr>
        <p:spPr>
          <a:xfrm>
            <a:off x="457200" y="1295400"/>
            <a:ext cx="8229600" cy="5257800"/>
          </a:xfrm>
        </p:spPr>
        <p:txBody>
          <a:bodyPr>
            <a:normAutofit fontScale="92500" lnSpcReduction="20000"/>
          </a:bodyPr>
          <a:lstStyle/>
          <a:p>
            <a:r>
              <a:rPr lang="en-US" dirty="0"/>
              <a:t>Conventional Transducers</a:t>
            </a:r>
          </a:p>
          <a:p>
            <a:pPr lvl="1">
              <a:buFontTx/>
              <a:buNone/>
            </a:pPr>
            <a:r>
              <a:rPr lang="en-US" sz="2000" i="1" dirty="0"/>
              <a:t>large, but generally reliable, based on older technology</a:t>
            </a:r>
          </a:p>
          <a:p>
            <a:pPr lvl="1"/>
            <a:r>
              <a:rPr lang="en-US" dirty="0"/>
              <a:t>thermocouple: </a:t>
            </a:r>
            <a:r>
              <a:rPr lang="en-US" dirty="0">
                <a:solidFill>
                  <a:srgbClr val="0000FF"/>
                </a:solidFill>
              </a:rPr>
              <a:t>temperature difference</a:t>
            </a:r>
          </a:p>
          <a:p>
            <a:pPr lvl="1"/>
            <a:r>
              <a:rPr lang="en-US" dirty="0"/>
              <a:t>compass (magnetic): </a:t>
            </a:r>
            <a:r>
              <a:rPr lang="en-US" dirty="0" smtClean="0">
                <a:solidFill>
                  <a:srgbClr val="0000FF"/>
                </a:solidFill>
              </a:rPr>
              <a:t>direction</a:t>
            </a:r>
          </a:p>
          <a:p>
            <a:pPr lvl="1"/>
            <a:endParaRPr lang="en-US" dirty="0">
              <a:solidFill>
                <a:srgbClr val="0000FF"/>
              </a:solidFill>
            </a:endParaRPr>
          </a:p>
          <a:p>
            <a:r>
              <a:rPr lang="en-US" dirty="0"/>
              <a:t>Microelectronic Sensors</a:t>
            </a:r>
          </a:p>
          <a:p>
            <a:pPr lvl="1">
              <a:buFontTx/>
              <a:buNone/>
            </a:pPr>
            <a:r>
              <a:rPr lang="en-US" sz="2000" i="1" dirty="0"/>
              <a:t>millimeter sized, highly sensitive, less robust</a:t>
            </a:r>
          </a:p>
          <a:p>
            <a:pPr lvl="1"/>
            <a:r>
              <a:rPr lang="en-US" dirty="0"/>
              <a:t>photodiode/phototransistor: </a:t>
            </a:r>
            <a:r>
              <a:rPr lang="en-US" dirty="0">
                <a:solidFill>
                  <a:srgbClr val="0000FF"/>
                </a:solidFill>
              </a:rPr>
              <a:t>photon energy (light)</a:t>
            </a:r>
          </a:p>
          <a:p>
            <a:pPr lvl="2"/>
            <a:r>
              <a:rPr lang="en-US" dirty="0"/>
              <a:t>infrared detectors, proximity/intrusion alarms</a:t>
            </a:r>
          </a:p>
          <a:p>
            <a:pPr lvl="1"/>
            <a:r>
              <a:rPr lang="en-US" dirty="0" err="1"/>
              <a:t>piezoresisitve</a:t>
            </a:r>
            <a:r>
              <a:rPr lang="en-US" dirty="0"/>
              <a:t> pressure sensor:</a:t>
            </a:r>
            <a:r>
              <a:rPr lang="en-US" dirty="0">
                <a:solidFill>
                  <a:srgbClr val="FF9933"/>
                </a:solidFill>
              </a:rPr>
              <a:t> </a:t>
            </a:r>
            <a:r>
              <a:rPr lang="en-US" dirty="0">
                <a:solidFill>
                  <a:srgbClr val="0000FF"/>
                </a:solidFill>
              </a:rPr>
              <a:t>air/fluid pressure</a:t>
            </a:r>
          </a:p>
          <a:p>
            <a:pPr lvl="1"/>
            <a:r>
              <a:rPr lang="en-US" dirty="0" err="1"/>
              <a:t>microaccelerometers</a:t>
            </a:r>
            <a:r>
              <a:rPr lang="en-US" dirty="0"/>
              <a:t>: </a:t>
            </a:r>
            <a:r>
              <a:rPr lang="en-US" dirty="0">
                <a:solidFill>
                  <a:srgbClr val="0000FF"/>
                </a:solidFill>
              </a:rPr>
              <a:t>vibration, </a:t>
            </a:r>
            <a:r>
              <a:rPr lang="en-US" sz="2000" dirty="0">
                <a:solidFill>
                  <a:srgbClr val="0000FF"/>
                </a:solidFill>
              </a:rPr>
              <a:t>∆</a:t>
            </a:r>
            <a:r>
              <a:rPr lang="en-US" dirty="0">
                <a:solidFill>
                  <a:srgbClr val="0000FF"/>
                </a:solidFill>
              </a:rPr>
              <a:t>-velocity </a:t>
            </a:r>
            <a:r>
              <a:rPr lang="en-US" sz="2000" dirty="0">
                <a:solidFill>
                  <a:srgbClr val="0000FF"/>
                </a:solidFill>
              </a:rPr>
              <a:t>(car crash)</a:t>
            </a:r>
          </a:p>
          <a:p>
            <a:pPr lvl="1"/>
            <a:r>
              <a:rPr lang="en-US" dirty="0"/>
              <a:t>chemical </a:t>
            </a:r>
            <a:r>
              <a:rPr lang="en-US" dirty="0" err="1"/>
              <a:t>senors</a:t>
            </a:r>
            <a:r>
              <a:rPr lang="en-US" dirty="0"/>
              <a:t>: </a:t>
            </a:r>
            <a:r>
              <a:rPr lang="en-US" dirty="0">
                <a:solidFill>
                  <a:srgbClr val="0000FF"/>
                </a:solidFill>
              </a:rPr>
              <a:t>O</a:t>
            </a:r>
            <a:r>
              <a:rPr lang="en-US" baseline="-25000" dirty="0">
                <a:solidFill>
                  <a:srgbClr val="0000FF"/>
                </a:solidFill>
              </a:rPr>
              <a:t>2</a:t>
            </a:r>
            <a:r>
              <a:rPr lang="en-US" dirty="0">
                <a:solidFill>
                  <a:srgbClr val="0000FF"/>
                </a:solidFill>
              </a:rPr>
              <a:t>, CO</a:t>
            </a:r>
            <a:r>
              <a:rPr lang="en-US" baseline="-25000" dirty="0">
                <a:solidFill>
                  <a:srgbClr val="0000FF"/>
                </a:solidFill>
              </a:rPr>
              <a:t>2</a:t>
            </a:r>
            <a:r>
              <a:rPr lang="en-US" dirty="0">
                <a:solidFill>
                  <a:srgbClr val="0000FF"/>
                </a:solidFill>
              </a:rPr>
              <a:t>, </a:t>
            </a:r>
            <a:r>
              <a:rPr lang="en-US" dirty="0" err="1">
                <a:solidFill>
                  <a:srgbClr val="0000FF"/>
                </a:solidFill>
              </a:rPr>
              <a:t>Cl</a:t>
            </a:r>
            <a:r>
              <a:rPr lang="en-US" dirty="0">
                <a:solidFill>
                  <a:srgbClr val="0000FF"/>
                </a:solidFill>
              </a:rPr>
              <a:t>, Nitrates </a:t>
            </a:r>
            <a:r>
              <a:rPr lang="en-US" sz="2000" dirty="0">
                <a:solidFill>
                  <a:srgbClr val="0000FF"/>
                </a:solidFill>
              </a:rPr>
              <a:t>(explosives)</a:t>
            </a:r>
          </a:p>
          <a:p>
            <a:pPr lvl="1"/>
            <a:r>
              <a:rPr lang="en-US" dirty="0"/>
              <a:t>DNA arrays: match </a:t>
            </a:r>
            <a:r>
              <a:rPr lang="en-US" dirty="0">
                <a:solidFill>
                  <a:srgbClr val="0000FF"/>
                </a:solidFill>
              </a:rPr>
              <a:t>DNA sequences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76200"/>
            <a:ext cx="8229600" cy="792162"/>
          </a:xfrm>
        </p:spPr>
        <p:txBody>
          <a:bodyPr/>
          <a:lstStyle/>
          <a:p>
            <a:r>
              <a:rPr lang="en-US" b="1" dirty="0">
                <a:solidFill>
                  <a:srgbClr val="0000FF"/>
                </a:solidFill>
              </a:rPr>
              <a:t>Example Primary Transducers</a:t>
            </a:r>
          </a:p>
        </p:txBody>
      </p:sp>
      <p:sp>
        <p:nvSpPr>
          <p:cNvPr id="144387" name="Rectangle 3"/>
          <p:cNvSpPr>
            <a:spLocks noGrp="1" noChangeArrowheads="1"/>
          </p:cNvSpPr>
          <p:nvPr>
            <p:ph type="body" idx="1"/>
          </p:nvPr>
        </p:nvSpPr>
        <p:spPr>
          <a:xfrm>
            <a:off x="533400" y="960437"/>
            <a:ext cx="8229600" cy="4525963"/>
          </a:xfrm>
        </p:spPr>
        <p:txBody>
          <a:bodyPr>
            <a:normAutofit fontScale="92500" lnSpcReduction="20000"/>
          </a:bodyPr>
          <a:lstStyle/>
          <a:p>
            <a:r>
              <a:rPr lang="en-US" dirty="0"/>
              <a:t>Light Sensor</a:t>
            </a:r>
          </a:p>
          <a:p>
            <a:pPr lvl="1"/>
            <a:r>
              <a:rPr lang="en-US" dirty="0"/>
              <a:t>photoconductor</a:t>
            </a:r>
          </a:p>
          <a:p>
            <a:pPr lvl="2"/>
            <a:r>
              <a:rPr lang="en-US" dirty="0">
                <a:sym typeface="Symbol" pitchFamily="18" charset="2"/>
              </a:rPr>
              <a:t>light </a:t>
            </a:r>
            <a:r>
              <a:rPr lang="en-US" dirty="0">
                <a:sym typeface="Wingdings" pitchFamily="2" charset="2"/>
              </a:rPr>
              <a:t> </a:t>
            </a:r>
            <a:r>
              <a:rPr lang="en-US" dirty="0">
                <a:sym typeface="Symbol" pitchFamily="18" charset="2"/>
              </a:rPr>
              <a:t>R</a:t>
            </a:r>
          </a:p>
          <a:p>
            <a:pPr lvl="2"/>
            <a:endParaRPr lang="en-US" dirty="0"/>
          </a:p>
          <a:p>
            <a:pPr lvl="1"/>
            <a:r>
              <a:rPr lang="en-US" dirty="0"/>
              <a:t>photodiode</a:t>
            </a:r>
          </a:p>
          <a:p>
            <a:pPr lvl="2"/>
            <a:r>
              <a:rPr lang="en-US" dirty="0">
                <a:sym typeface="Symbol" pitchFamily="18" charset="2"/>
              </a:rPr>
              <a:t>light </a:t>
            </a:r>
            <a:r>
              <a:rPr lang="en-US" dirty="0">
                <a:sym typeface="Wingdings" pitchFamily="2" charset="2"/>
              </a:rPr>
              <a:t> </a:t>
            </a:r>
            <a:r>
              <a:rPr lang="en-US" dirty="0">
                <a:sym typeface="Symbol" pitchFamily="18" charset="2"/>
              </a:rPr>
              <a:t>I</a:t>
            </a:r>
          </a:p>
          <a:p>
            <a:pPr lvl="2"/>
            <a:endParaRPr lang="en-US" dirty="0"/>
          </a:p>
          <a:p>
            <a:pPr lvl="2"/>
            <a:endParaRPr lang="en-US" dirty="0"/>
          </a:p>
          <a:p>
            <a:pPr lvl="2"/>
            <a:endParaRPr lang="en-US" dirty="0"/>
          </a:p>
          <a:p>
            <a:pPr lvl="1"/>
            <a:r>
              <a:rPr lang="en-US" dirty="0" smtClean="0"/>
              <a:t>membrane </a:t>
            </a:r>
            <a:r>
              <a:rPr lang="en-US" dirty="0"/>
              <a:t>pressure sensor</a:t>
            </a:r>
          </a:p>
          <a:p>
            <a:pPr lvl="2"/>
            <a:r>
              <a:rPr lang="en-US" dirty="0"/>
              <a:t>resistive (pressure </a:t>
            </a:r>
            <a:r>
              <a:rPr lang="en-US" dirty="0">
                <a:sym typeface="Wingdings" pitchFamily="2" charset="2"/>
              </a:rPr>
              <a:t> </a:t>
            </a:r>
            <a:r>
              <a:rPr lang="en-US" dirty="0">
                <a:sym typeface="Symbol" pitchFamily="18" charset="2"/>
              </a:rPr>
              <a:t></a:t>
            </a:r>
            <a:r>
              <a:rPr lang="en-US" dirty="0">
                <a:sym typeface="Wingdings" pitchFamily="2" charset="2"/>
              </a:rPr>
              <a:t> R)</a:t>
            </a:r>
            <a:endParaRPr lang="en-US" dirty="0"/>
          </a:p>
          <a:p>
            <a:pPr lvl="2"/>
            <a:r>
              <a:rPr lang="en-US" dirty="0"/>
              <a:t>capacitive (pressure </a:t>
            </a:r>
            <a:r>
              <a:rPr lang="en-US" dirty="0">
                <a:sym typeface="Wingdings" pitchFamily="2" charset="2"/>
              </a:rPr>
              <a:t> </a:t>
            </a:r>
            <a:r>
              <a:rPr lang="en-US" dirty="0">
                <a:sym typeface="Symbol" pitchFamily="18" charset="2"/>
              </a:rPr>
              <a:t></a:t>
            </a:r>
            <a:r>
              <a:rPr lang="en-US" dirty="0">
                <a:sym typeface="Wingdings" pitchFamily="2" charset="2"/>
              </a:rPr>
              <a:t>C)</a:t>
            </a:r>
          </a:p>
        </p:txBody>
      </p:sp>
      <p:pic>
        <p:nvPicPr>
          <p:cNvPr id="144388" name="Picture 4"/>
          <p:cNvPicPr>
            <a:picLocks noChangeAspect="1" noChangeArrowheads="1"/>
          </p:cNvPicPr>
          <p:nvPr/>
        </p:nvPicPr>
        <p:blipFill>
          <a:blip r:embed="rId2" cstate="print"/>
          <a:srcRect/>
          <a:stretch>
            <a:fillRect/>
          </a:stretch>
        </p:blipFill>
        <p:spPr bwMode="auto">
          <a:xfrm>
            <a:off x="3962400" y="990600"/>
            <a:ext cx="3794125" cy="1528763"/>
          </a:xfrm>
          <a:prstGeom prst="rect">
            <a:avLst/>
          </a:prstGeom>
          <a:noFill/>
          <a:ln w="9525">
            <a:noFill/>
            <a:miter lim="800000"/>
            <a:headEnd/>
            <a:tailEnd/>
          </a:ln>
          <a:effectLst/>
        </p:spPr>
      </p:pic>
      <p:pic>
        <p:nvPicPr>
          <p:cNvPr id="144389" name="Picture 5"/>
          <p:cNvPicPr>
            <a:picLocks noChangeAspect="1" noChangeArrowheads="1"/>
          </p:cNvPicPr>
          <p:nvPr/>
        </p:nvPicPr>
        <p:blipFill>
          <a:blip r:embed="rId3" cstate="print"/>
          <a:srcRect/>
          <a:stretch>
            <a:fillRect/>
          </a:stretch>
        </p:blipFill>
        <p:spPr bwMode="auto">
          <a:xfrm>
            <a:off x="3081338" y="2362200"/>
            <a:ext cx="2981325" cy="1731963"/>
          </a:xfrm>
          <a:prstGeom prst="rect">
            <a:avLst/>
          </a:prstGeom>
          <a:noFill/>
          <a:ln w="9525">
            <a:noFill/>
            <a:miter lim="800000"/>
            <a:headEnd/>
            <a:tailEnd/>
          </a:ln>
          <a:effectLst/>
        </p:spPr>
      </p:pic>
      <p:pic>
        <p:nvPicPr>
          <p:cNvPr id="144390" name="Picture 6"/>
          <p:cNvPicPr>
            <a:picLocks noChangeAspect="1" noChangeArrowheads="1"/>
          </p:cNvPicPr>
          <p:nvPr/>
        </p:nvPicPr>
        <p:blipFill>
          <a:blip r:embed="rId4" cstate="print"/>
          <a:srcRect/>
          <a:stretch>
            <a:fillRect/>
          </a:stretch>
        </p:blipFill>
        <p:spPr bwMode="auto">
          <a:xfrm>
            <a:off x="6629400" y="3149600"/>
            <a:ext cx="2212975" cy="406400"/>
          </a:xfrm>
          <a:prstGeom prst="rect">
            <a:avLst/>
          </a:prstGeom>
          <a:noFill/>
          <a:ln w="9525">
            <a:noFill/>
            <a:miter lim="800000"/>
            <a:headEnd/>
            <a:tailEnd/>
          </a:ln>
          <a:effectLst/>
        </p:spPr>
      </p:pic>
      <p:pic>
        <p:nvPicPr>
          <p:cNvPr id="144391" name="Picture 7"/>
          <p:cNvPicPr>
            <a:picLocks noChangeAspect="1" noChangeArrowheads="1"/>
          </p:cNvPicPr>
          <p:nvPr/>
        </p:nvPicPr>
        <p:blipFill>
          <a:blip r:embed="rId5" cstate="print"/>
          <a:srcRect/>
          <a:stretch>
            <a:fillRect/>
          </a:stretch>
        </p:blipFill>
        <p:spPr bwMode="auto">
          <a:xfrm>
            <a:off x="5638800" y="4038600"/>
            <a:ext cx="3281363" cy="1827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45433" y="76200"/>
            <a:ext cx="8369967" cy="914400"/>
          </a:xfrm>
        </p:spPr>
        <p:txBody>
          <a:bodyPr>
            <a:noAutofit/>
          </a:bodyPr>
          <a:lstStyle/>
          <a:p>
            <a:r>
              <a:rPr lang="en-US" sz="3200" b="1" u="sng" dirty="0" smtClean="0">
                <a:solidFill>
                  <a:srgbClr val="FFFF00"/>
                </a:solidFill>
                <a:latin typeface="Times New Roman" pitchFamily="18" charset="0"/>
              </a:rPr>
              <a:t>Ideal Sensor Curve and  Ideal Sensor Requisite </a:t>
            </a:r>
          </a:p>
        </p:txBody>
      </p:sp>
      <p:sp>
        <p:nvSpPr>
          <p:cNvPr id="20483" name="Rectangle 3"/>
          <p:cNvSpPr>
            <a:spLocks noGrp="1" noChangeArrowheads="1"/>
          </p:cNvSpPr>
          <p:nvPr>
            <p:ph type="body" idx="1"/>
          </p:nvPr>
        </p:nvSpPr>
        <p:spPr>
          <a:xfrm>
            <a:off x="4648200" y="4876800"/>
            <a:ext cx="4495800" cy="1828800"/>
          </a:xfrm>
        </p:spPr>
        <p:txBody>
          <a:bodyPr>
            <a:normAutofit fontScale="55000" lnSpcReduction="20000"/>
          </a:bodyPr>
          <a:lstStyle/>
          <a:p>
            <a:pPr algn="just" eaLnBrk="0" hangingPunct="0">
              <a:lnSpc>
                <a:spcPct val="110000"/>
              </a:lnSpc>
              <a:buFontTx/>
              <a:buChar char="•"/>
              <a:defRPr/>
            </a:pPr>
            <a:r>
              <a:rPr lang="en-US" sz="4400" kern="0" dirty="0" smtClean="0">
                <a:solidFill>
                  <a:schemeClr val="bg1"/>
                </a:solidFill>
                <a:latin typeface="Times New Roman" pitchFamily="18" charset="0"/>
              </a:rPr>
              <a:t>Minimum Response and Recovery time</a:t>
            </a:r>
          </a:p>
          <a:p>
            <a:pPr algn="just" eaLnBrk="0" hangingPunct="0">
              <a:lnSpc>
                <a:spcPct val="110000"/>
              </a:lnSpc>
              <a:buFontTx/>
              <a:buChar char="•"/>
              <a:defRPr/>
            </a:pPr>
            <a:endParaRPr lang="en-US" sz="5100" kern="0" dirty="0" smtClean="0">
              <a:solidFill>
                <a:schemeClr val="bg1"/>
              </a:solidFill>
              <a:latin typeface="Times New Roman" pitchFamily="18" charset="0"/>
            </a:endParaRPr>
          </a:p>
          <a:p>
            <a:pPr algn="just" eaLnBrk="0" hangingPunct="0">
              <a:lnSpc>
                <a:spcPct val="110000"/>
              </a:lnSpc>
              <a:buFontTx/>
              <a:buChar char="•"/>
              <a:defRPr/>
            </a:pPr>
            <a:r>
              <a:rPr lang="en-US" sz="4400" kern="0" dirty="0" smtClean="0">
                <a:solidFill>
                  <a:schemeClr val="bg1"/>
                </a:solidFill>
                <a:latin typeface="Times New Roman" pitchFamily="18" charset="0"/>
              </a:rPr>
              <a:t>Lower detection limit</a:t>
            </a:r>
          </a:p>
          <a:p>
            <a:pPr algn="just">
              <a:lnSpc>
                <a:spcPct val="90000"/>
              </a:lnSpc>
              <a:buNone/>
            </a:pPr>
            <a:endParaRPr lang="en-US" sz="2400" dirty="0" smtClean="0">
              <a:solidFill>
                <a:schemeClr val="bg1"/>
              </a:solidFill>
              <a:latin typeface="Times New Roman" pitchFamily="18" charset="0"/>
            </a:endParaRPr>
          </a:p>
        </p:txBody>
      </p:sp>
      <p:sp>
        <p:nvSpPr>
          <p:cNvPr id="22" name="Rectangle 3"/>
          <p:cNvSpPr txBox="1">
            <a:spLocks noChangeArrowheads="1"/>
          </p:cNvSpPr>
          <p:nvPr/>
        </p:nvSpPr>
        <p:spPr bwMode="auto">
          <a:xfrm>
            <a:off x="457200" y="1219200"/>
            <a:ext cx="4495800" cy="5791200"/>
          </a:xfrm>
          <a:prstGeom prst="rect">
            <a:avLst/>
          </a:prstGeom>
          <a:noFill/>
          <a:ln w="9525">
            <a:noFill/>
            <a:miter lim="800000"/>
            <a:headEnd/>
            <a:tailEnd/>
          </a:ln>
        </p:spPr>
        <p:txBody>
          <a:bodyPr/>
          <a:lstStyle/>
          <a:p>
            <a:pPr marL="342900" indent="-342900" algn="just" eaLnBrk="0" hangingPunct="0">
              <a:lnSpc>
                <a:spcPct val="90000"/>
              </a:lnSpc>
              <a:spcBef>
                <a:spcPct val="20000"/>
              </a:spcBef>
              <a:buFontTx/>
              <a:buChar char="•"/>
              <a:defRPr/>
            </a:pPr>
            <a:r>
              <a:rPr lang="en-US" sz="2400" kern="0" dirty="0">
                <a:solidFill>
                  <a:schemeClr val="bg1"/>
                </a:solidFill>
                <a:latin typeface="Times New Roman" pitchFamily="18" charset="0"/>
                <a:cs typeface="+mn-cs"/>
              </a:rPr>
              <a:t>Highly sensitive and selective detection </a:t>
            </a:r>
          </a:p>
          <a:p>
            <a:pPr marL="342900" indent="-342900" algn="just" eaLnBrk="0" hangingPunct="0">
              <a:lnSpc>
                <a:spcPct val="90000"/>
              </a:lnSpc>
              <a:spcBef>
                <a:spcPct val="20000"/>
              </a:spcBef>
              <a:defRPr/>
            </a:pPr>
            <a:r>
              <a:rPr lang="en-US" sz="2400" kern="0" dirty="0">
                <a:solidFill>
                  <a:schemeClr val="bg1"/>
                </a:solidFill>
                <a:latin typeface="Times New Roman" pitchFamily="18" charset="0"/>
                <a:cs typeface="+mn-cs"/>
              </a:rPr>
              <a:t> </a:t>
            </a:r>
          </a:p>
          <a:p>
            <a:pPr marL="342900" indent="-342900" algn="just" eaLnBrk="0" hangingPunct="0">
              <a:lnSpc>
                <a:spcPct val="90000"/>
              </a:lnSpc>
              <a:spcBef>
                <a:spcPct val="20000"/>
              </a:spcBef>
              <a:buFontTx/>
              <a:buChar char="•"/>
              <a:defRPr/>
            </a:pPr>
            <a:r>
              <a:rPr lang="en-US" sz="2400" kern="0" dirty="0">
                <a:solidFill>
                  <a:schemeClr val="bg1"/>
                </a:solidFill>
                <a:latin typeface="Times New Roman" pitchFamily="18" charset="0"/>
                <a:cs typeface="+mn-cs"/>
              </a:rPr>
              <a:t>Very precise and accurate measurements</a:t>
            </a:r>
          </a:p>
          <a:p>
            <a:pPr marL="342900" indent="-342900" algn="just" eaLnBrk="0" hangingPunct="0">
              <a:lnSpc>
                <a:spcPct val="90000"/>
              </a:lnSpc>
              <a:spcBef>
                <a:spcPct val="20000"/>
              </a:spcBef>
              <a:defRPr/>
            </a:pPr>
            <a:endParaRPr lang="en-US" sz="2400" kern="0" dirty="0">
              <a:solidFill>
                <a:schemeClr val="bg1"/>
              </a:solidFill>
              <a:latin typeface="Times New Roman" pitchFamily="18" charset="0"/>
              <a:cs typeface="+mn-cs"/>
            </a:endParaRPr>
          </a:p>
          <a:p>
            <a:pPr marL="342900" indent="-342900" algn="just" eaLnBrk="0" hangingPunct="0">
              <a:lnSpc>
                <a:spcPct val="90000"/>
              </a:lnSpc>
              <a:spcBef>
                <a:spcPct val="20000"/>
              </a:spcBef>
              <a:buFontTx/>
              <a:buChar char="•"/>
              <a:defRPr/>
            </a:pPr>
            <a:r>
              <a:rPr lang="en-US" sz="2400" kern="0" dirty="0">
                <a:solidFill>
                  <a:schemeClr val="bg1"/>
                </a:solidFill>
                <a:latin typeface="Times New Roman" pitchFamily="18" charset="0"/>
                <a:cs typeface="+mn-cs"/>
              </a:rPr>
              <a:t>Small, portable and easy to use: no need of expert personnel</a:t>
            </a:r>
          </a:p>
          <a:p>
            <a:pPr marL="342900" indent="-342900" algn="just" eaLnBrk="0" hangingPunct="0">
              <a:lnSpc>
                <a:spcPct val="90000"/>
              </a:lnSpc>
              <a:spcBef>
                <a:spcPct val="20000"/>
              </a:spcBef>
              <a:defRPr/>
            </a:pPr>
            <a:endParaRPr lang="en-US" sz="2400" kern="0" dirty="0">
              <a:solidFill>
                <a:schemeClr val="bg1"/>
              </a:solidFill>
              <a:latin typeface="Times New Roman" pitchFamily="18" charset="0"/>
              <a:cs typeface="+mn-cs"/>
            </a:endParaRPr>
          </a:p>
          <a:p>
            <a:pPr marL="342900" indent="-342900" algn="just" eaLnBrk="0" hangingPunct="0">
              <a:lnSpc>
                <a:spcPct val="90000"/>
              </a:lnSpc>
              <a:spcBef>
                <a:spcPct val="20000"/>
              </a:spcBef>
              <a:buFontTx/>
              <a:buChar char="•"/>
              <a:defRPr/>
            </a:pPr>
            <a:r>
              <a:rPr lang="en-US" sz="2400" kern="0" dirty="0">
                <a:solidFill>
                  <a:schemeClr val="bg1"/>
                </a:solidFill>
                <a:latin typeface="Times New Roman" pitchFamily="18" charset="0"/>
                <a:cs typeface="+mn-cs"/>
              </a:rPr>
              <a:t>Needs small sample volume</a:t>
            </a:r>
          </a:p>
          <a:p>
            <a:pPr marL="342900" indent="-342900" algn="just" eaLnBrk="0" hangingPunct="0">
              <a:lnSpc>
                <a:spcPct val="90000"/>
              </a:lnSpc>
              <a:spcBef>
                <a:spcPct val="20000"/>
              </a:spcBef>
              <a:defRPr/>
            </a:pPr>
            <a:endParaRPr lang="en-US" sz="2400" kern="0" dirty="0">
              <a:solidFill>
                <a:schemeClr val="bg1"/>
              </a:solidFill>
              <a:latin typeface="Times New Roman" pitchFamily="18" charset="0"/>
              <a:cs typeface="+mn-cs"/>
            </a:endParaRPr>
          </a:p>
          <a:p>
            <a:pPr marL="342900" indent="-342900" algn="just" eaLnBrk="0" hangingPunct="0">
              <a:lnSpc>
                <a:spcPct val="90000"/>
              </a:lnSpc>
              <a:spcBef>
                <a:spcPct val="20000"/>
              </a:spcBef>
              <a:buFontTx/>
              <a:buChar char="•"/>
              <a:defRPr/>
            </a:pPr>
            <a:r>
              <a:rPr lang="en-US" sz="2400" kern="0" dirty="0">
                <a:solidFill>
                  <a:schemeClr val="bg1"/>
                </a:solidFill>
                <a:latin typeface="Times New Roman" pitchFamily="18" charset="0"/>
                <a:cs typeface="+mn-cs"/>
              </a:rPr>
              <a:t>Low power consumption</a:t>
            </a:r>
          </a:p>
          <a:p>
            <a:pPr marL="342900" indent="-342900" algn="just" eaLnBrk="0" hangingPunct="0">
              <a:lnSpc>
                <a:spcPct val="90000"/>
              </a:lnSpc>
              <a:spcBef>
                <a:spcPct val="20000"/>
              </a:spcBef>
              <a:defRPr/>
            </a:pPr>
            <a:endParaRPr lang="en-US" sz="2400" kern="0" dirty="0">
              <a:solidFill>
                <a:schemeClr val="bg1"/>
              </a:solidFill>
              <a:latin typeface="Times New Roman" pitchFamily="18" charset="0"/>
              <a:cs typeface="+mn-cs"/>
            </a:endParaRPr>
          </a:p>
        </p:txBody>
      </p:sp>
      <p:pic>
        <p:nvPicPr>
          <p:cNvPr id="20486" name="Picture 4" descr="Snap2"/>
          <p:cNvPicPr>
            <a:picLocks noChangeAspect="1" noChangeArrowheads="1"/>
          </p:cNvPicPr>
          <p:nvPr/>
        </p:nvPicPr>
        <p:blipFill>
          <a:blip r:embed="rId3" cstate="print"/>
          <a:srcRect/>
          <a:stretch>
            <a:fillRect/>
          </a:stretch>
        </p:blipFill>
        <p:spPr bwMode="auto">
          <a:xfrm>
            <a:off x="5410200" y="1524000"/>
            <a:ext cx="3505200" cy="296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FF00"/>
                </a:solidFill>
              </a:rPr>
              <a:t>Classification of Sensors </a:t>
            </a:r>
            <a:endParaRPr lang="en-IN" b="1" dirty="0">
              <a:solidFill>
                <a:srgbClr val="FFFF00"/>
              </a:solidFill>
            </a:endParaRPr>
          </a:p>
        </p:txBody>
      </p:sp>
      <p:sp>
        <p:nvSpPr>
          <p:cNvPr id="3" name="Content Placeholder 2"/>
          <p:cNvSpPr>
            <a:spLocks noGrp="1"/>
          </p:cNvSpPr>
          <p:nvPr>
            <p:ph idx="1"/>
          </p:nvPr>
        </p:nvSpPr>
        <p:spPr>
          <a:xfrm>
            <a:off x="304800" y="1066800"/>
            <a:ext cx="8229600" cy="5334000"/>
          </a:xfrm>
        </p:spPr>
        <p:txBody>
          <a:bodyPr>
            <a:normAutofit lnSpcReduction="10000"/>
          </a:bodyPr>
          <a:lstStyle/>
          <a:p>
            <a:pPr>
              <a:buNone/>
            </a:pPr>
            <a:r>
              <a:rPr lang="en-US" b="1" dirty="0" smtClean="0">
                <a:solidFill>
                  <a:schemeClr val="bg1"/>
                </a:solidFill>
              </a:rPr>
              <a:t>                      Passive and Active Sensors  </a:t>
            </a:r>
          </a:p>
          <a:p>
            <a:pPr>
              <a:buNone/>
            </a:pPr>
            <a:endParaRPr lang="en-US" b="1" dirty="0" smtClean="0">
              <a:solidFill>
                <a:schemeClr val="bg1"/>
              </a:solidFill>
            </a:endParaRPr>
          </a:p>
          <a:p>
            <a:pPr marL="536575" indent="-536575">
              <a:buNone/>
            </a:pPr>
            <a:r>
              <a:rPr lang="en-US" b="1" dirty="0" smtClean="0">
                <a:solidFill>
                  <a:srgbClr val="FFFF00"/>
                </a:solidFill>
              </a:rPr>
              <a:t>           Passive Sensors </a:t>
            </a:r>
          </a:p>
          <a:p>
            <a:pPr marL="536575" indent="-536575" algn="just">
              <a:buNone/>
            </a:pPr>
            <a:r>
              <a:rPr lang="en-US" b="1" dirty="0" smtClean="0">
                <a:solidFill>
                  <a:srgbClr val="FFFF00"/>
                </a:solidFill>
              </a:rPr>
              <a:t>           </a:t>
            </a:r>
            <a:r>
              <a:rPr lang="en-US" sz="2400" b="1" dirty="0" smtClean="0">
                <a:solidFill>
                  <a:srgbClr val="00FF00"/>
                </a:solidFill>
              </a:rPr>
              <a:t>Passive sensor don’t need any additional energy source and input energy will be directly converted into out put energy  e.g. </a:t>
            </a:r>
            <a:r>
              <a:rPr lang="en-IN" sz="2400" b="1" dirty="0" smtClean="0">
                <a:solidFill>
                  <a:srgbClr val="00FF00"/>
                </a:solidFill>
              </a:rPr>
              <a:t>thermocouple, a photodiode, and a piezoelectric sensor. </a:t>
            </a:r>
          </a:p>
          <a:p>
            <a:pPr marL="536575" indent="-536575" algn="just">
              <a:buNone/>
            </a:pPr>
            <a:endParaRPr lang="en-US" sz="2400" b="1" dirty="0" smtClean="0">
              <a:solidFill>
                <a:srgbClr val="00FF00"/>
              </a:solidFill>
            </a:endParaRPr>
          </a:p>
          <a:p>
            <a:pPr algn="just">
              <a:buNone/>
            </a:pPr>
            <a:r>
              <a:rPr lang="en-IN" sz="2400" b="1" dirty="0" smtClean="0">
                <a:solidFill>
                  <a:srgbClr val="00FF00"/>
                </a:solidFill>
              </a:rPr>
              <a:t>      Most of passive sensors are direct sensors as we defined them earlier.</a:t>
            </a:r>
          </a:p>
          <a:p>
            <a:pPr marL="536575" indent="-536575" algn="just">
              <a:buNone/>
            </a:pPr>
            <a:r>
              <a:rPr lang="en-US" sz="2400" b="1" dirty="0" smtClean="0">
                <a:solidFill>
                  <a:srgbClr val="00FF00"/>
                </a:solidFill>
              </a:rPr>
              <a:t>               </a:t>
            </a:r>
          </a:p>
          <a:p>
            <a:pPr marL="536575" indent="-536575" algn="just">
              <a:buNone/>
            </a:pPr>
            <a:r>
              <a:rPr lang="en-US" sz="2400" b="1" dirty="0" smtClean="0">
                <a:solidFill>
                  <a:srgbClr val="FFFF00"/>
                </a:solidFill>
              </a:rPr>
              <a:t> </a:t>
            </a:r>
            <a:endParaRPr lang="en-IN" sz="2400" b="1" dirty="0" smtClean="0">
              <a:solidFill>
                <a:srgbClr val="00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609600"/>
            <a:ext cx="8686800" cy="57912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000" b="1" i="0" u="none" strike="noStrike" kern="1200" cap="none" spc="0" normalizeH="0" baseline="0" noProof="0" dirty="0" smtClean="0">
                <a:ln>
                  <a:noFill/>
                </a:ln>
                <a:solidFill>
                  <a:schemeClr val="bg1"/>
                </a:solidFill>
                <a:effectLst/>
                <a:uLnTx/>
                <a:uFillTx/>
                <a:latin typeface="+mn-lt"/>
                <a:ea typeface="+mn-ea"/>
                <a:cs typeface="+mn-cs"/>
              </a:rPr>
              <a:t>Active  Sensors</a:t>
            </a:r>
          </a:p>
          <a:p>
            <a:pPr marL="536575" marR="0" lvl="0" indent="-536575"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chemeClr val="bg1"/>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smtClean="0">
                <a:ln>
                  <a:noFill/>
                </a:ln>
                <a:solidFill>
                  <a:srgbClr val="00FF00"/>
                </a:solidFill>
                <a:effectLst/>
                <a:uLnTx/>
                <a:uFillTx/>
                <a:latin typeface="+mn-lt"/>
                <a:ea typeface="+mn-ea"/>
                <a:cs typeface="+mn-cs"/>
              </a:rPr>
              <a:t> The active sensors require external power for their operation, which is called an excitation signal. That signal is modified by the sensor to produce the output signal.</a:t>
            </a:r>
          </a:p>
          <a:p>
            <a:pPr marL="536575" marR="0" lvl="0" indent="-536575"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smtClean="0">
              <a:ln>
                <a:noFill/>
              </a:ln>
              <a:solidFill>
                <a:srgbClr val="00FF00"/>
              </a:solidFill>
              <a:effectLst/>
              <a:uLnTx/>
              <a:uFillTx/>
              <a:latin typeface="+mn-lt"/>
              <a:ea typeface="+mn-ea"/>
              <a:cs typeface="+mn-cs"/>
            </a:endParaRPr>
          </a:p>
          <a:p>
            <a:pPr algn="just"/>
            <a:r>
              <a:rPr lang="en-IN" sz="2400" b="1" dirty="0" smtClean="0">
                <a:solidFill>
                  <a:srgbClr val="00FF00"/>
                </a:solidFill>
              </a:rPr>
              <a:t>The active sensors sometimes are called parametric because their own properties change in response to an external effect and these properties can be subsequently converted into electric signals. </a:t>
            </a:r>
          </a:p>
          <a:p>
            <a:endParaRPr lang="en-IN" sz="2400" b="1" dirty="0" smtClean="0">
              <a:solidFill>
                <a:srgbClr val="00FF00"/>
              </a:solidFill>
            </a:endParaRPr>
          </a:p>
          <a:p>
            <a:r>
              <a:rPr lang="en-IN" sz="2400" b="1" dirty="0" smtClean="0">
                <a:solidFill>
                  <a:srgbClr val="00FF00"/>
                </a:solidFill>
              </a:rPr>
              <a:t>It can be stated that a sensor’s parameter modulates the excitation signal and that modulation carries information of the measured value.</a:t>
            </a:r>
          </a:p>
          <a:p>
            <a:endParaRPr lang="en-IN" sz="2400" b="1" dirty="0" smtClean="0">
              <a:solidFill>
                <a:srgbClr val="00FF00"/>
              </a:solidFill>
            </a:endParaRPr>
          </a:p>
          <a:p>
            <a:r>
              <a:rPr lang="en-IN" sz="2400" b="1" dirty="0" smtClean="0">
                <a:solidFill>
                  <a:srgbClr val="00FF00"/>
                </a:solidFill>
              </a:rPr>
              <a:t>For example, a thermistor is a temperature-sensitive resistor. It does not generate any electric signal, but by passing an electric current through it (excitation signal), its resistance can be measured by detecting variations in current and/or voltage across the thermistor.</a:t>
            </a:r>
          </a:p>
          <a:p>
            <a:endParaRPr lang="en-IN" sz="2400" b="1" dirty="0" smtClean="0">
              <a:solidFill>
                <a:srgbClr val="00FF00"/>
              </a:solidFill>
            </a:endParaRPr>
          </a:p>
          <a:p>
            <a:pPr algn="just"/>
            <a:r>
              <a:rPr lang="en-IN" sz="2400" b="1" dirty="0" smtClean="0">
                <a:solidFill>
                  <a:srgbClr val="00FF00"/>
                </a:solidFill>
              </a:rPr>
              <a:t>These variations (presented in ohms) directly relate to temperature</a:t>
            </a:r>
          </a:p>
          <a:p>
            <a:r>
              <a:rPr lang="en-IN" sz="2400" b="1" dirty="0" smtClean="0">
                <a:solidFill>
                  <a:srgbClr val="00FF00"/>
                </a:solidFill>
              </a:rPr>
              <a:t>through a known function.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6172200"/>
          </a:xfrm>
        </p:spPr>
        <p:txBody>
          <a:bodyPr>
            <a:normAutofit fontScale="92500" lnSpcReduction="10000"/>
          </a:bodyPr>
          <a:lstStyle/>
          <a:p>
            <a:pPr algn="just"/>
            <a:r>
              <a:rPr lang="en-IN" sz="2400" b="1" dirty="0" smtClean="0">
                <a:solidFill>
                  <a:srgbClr val="00FF00"/>
                </a:solidFill>
              </a:rPr>
              <a:t>Another example of an active sensor is a resistive strain gauge in which electrical resistance relates to a strain. </a:t>
            </a:r>
          </a:p>
          <a:p>
            <a:endParaRPr lang="en-IN" sz="2400" b="1" dirty="0" smtClean="0">
              <a:solidFill>
                <a:srgbClr val="00FF00"/>
              </a:solidFill>
            </a:endParaRPr>
          </a:p>
          <a:p>
            <a:pPr algn="just"/>
            <a:r>
              <a:rPr lang="en-IN" sz="2400" b="1" dirty="0" smtClean="0">
                <a:solidFill>
                  <a:srgbClr val="00FF00"/>
                </a:solidFill>
              </a:rPr>
              <a:t>To measure the resistance of a sensor, electric current must be applied to it from an external power source.</a:t>
            </a:r>
          </a:p>
          <a:p>
            <a:pPr algn="just"/>
            <a:endParaRPr lang="en-US" sz="2400" b="1" dirty="0" smtClean="0">
              <a:solidFill>
                <a:srgbClr val="00FF00"/>
              </a:solidFill>
            </a:endParaRPr>
          </a:p>
          <a:p>
            <a:pPr algn="just"/>
            <a:r>
              <a:rPr lang="en-IN" sz="2400" b="1" dirty="0" smtClean="0">
                <a:solidFill>
                  <a:srgbClr val="00FF00"/>
                </a:solidFill>
              </a:rPr>
              <a:t>Depending on the selected reference, sensors can be classified into absolute and relative. </a:t>
            </a:r>
          </a:p>
          <a:p>
            <a:endParaRPr lang="en-IN" sz="2400" b="1" dirty="0" smtClean="0">
              <a:solidFill>
                <a:srgbClr val="00FF00"/>
              </a:solidFill>
            </a:endParaRPr>
          </a:p>
          <a:p>
            <a:pPr algn="just"/>
            <a:r>
              <a:rPr lang="en-IN" sz="2400" b="1" dirty="0" smtClean="0">
                <a:solidFill>
                  <a:srgbClr val="00FF00"/>
                </a:solidFill>
              </a:rPr>
              <a:t>An absolute sensor detects a stimulus in reference to an absolute physical scale that is independent on the measurement conditions, whereas a relative sensor produces a signal that relates to some special case. </a:t>
            </a:r>
          </a:p>
          <a:p>
            <a:pPr algn="just"/>
            <a:endParaRPr lang="en-IN" sz="2400" b="1" dirty="0" smtClean="0">
              <a:solidFill>
                <a:srgbClr val="00FF00"/>
              </a:solidFill>
            </a:endParaRPr>
          </a:p>
          <a:p>
            <a:pPr algn="just"/>
            <a:r>
              <a:rPr lang="en-IN" sz="2400" b="1" dirty="0" smtClean="0">
                <a:solidFill>
                  <a:srgbClr val="00FF00"/>
                </a:solidFill>
              </a:rPr>
              <a:t>An example of an absolute sensor is a thermistor: a temperature-sensitive resistor. Its electrical resistance directly relates to the absolute temperature scale of Kelvin. </a:t>
            </a:r>
          </a:p>
          <a:p>
            <a:pPr algn="just"/>
            <a:endParaRPr lang="en-IN" sz="2400" b="1" dirty="0" smtClean="0">
              <a:solidFill>
                <a:srgbClr val="00FF00"/>
              </a:solidFill>
            </a:endParaRPr>
          </a:p>
          <a:p>
            <a:pPr algn="just">
              <a:buNone/>
            </a:pPr>
            <a:endParaRPr lang="en-IN" sz="2400" b="1" dirty="0">
              <a:solidFill>
                <a:srgbClr val="00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668963"/>
          </a:xfrm>
        </p:spPr>
        <p:txBody>
          <a:bodyPr>
            <a:normAutofit fontScale="92500" lnSpcReduction="10000"/>
          </a:bodyPr>
          <a:lstStyle/>
          <a:p>
            <a:pPr algn="just">
              <a:buNone/>
            </a:pPr>
            <a:r>
              <a:rPr lang="en-US" sz="2400" b="1" dirty="0" smtClean="0">
                <a:solidFill>
                  <a:srgbClr val="00FF00"/>
                </a:solidFill>
              </a:rPr>
              <a:t> </a:t>
            </a:r>
            <a:endParaRPr lang="en-IN" sz="2400" b="1" dirty="0" smtClean="0">
              <a:solidFill>
                <a:srgbClr val="00FF00"/>
              </a:solidFill>
            </a:endParaRPr>
          </a:p>
          <a:p>
            <a:pPr algn="just"/>
            <a:endParaRPr lang="en-IN" sz="2400" b="1" dirty="0" smtClean="0">
              <a:solidFill>
                <a:srgbClr val="00FF00"/>
              </a:solidFill>
            </a:endParaRPr>
          </a:p>
          <a:p>
            <a:pPr algn="just"/>
            <a:r>
              <a:rPr lang="en-IN" sz="2400" b="1" dirty="0" smtClean="0">
                <a:solidFill>
                  <a:srgbClr val="00FF00"/>
                </a:solidFill>
              </a:rPr>
              <a:t>Another very popular temperature sensor—a thermocouple—is a relative sensor. It produces an electric voltage that is function of a temperature gradient across the thermocouple wires. Thus, a thermocouple output signal cannot be related to any particular temperature without referencing to a known baseline. </a:t>
            </a:r>
          </a:p>
          <a:p>
            <a:pPr algn="just"/>
            <a:endParaRPr lang="en-IN" sz="2400" b="1" dirty="0" smtClean="0">
              <a:solidFill>
                <a:srgbClr val="00FF00"/>
              </a:solidFill>
            </a:endParaRPr>
          </a:p>
          <a:p>
            <a:pPr algn="just"/>
            <a:r>
              <a:rPr lang="en-IN" sz="2400" b="1" dirty="0" smtClean="0">
                <a:solidFill>
                  <a:srgbClr val="00FF00"/>
                </a:solidFill>
              </a:rPr>
              <a:t>Another example of the absolute and relative sensors is a pressure sensor.</a:t>
            </a:r>
          </a:p>
          <a:p>
            <a:pPr algn="just"/>
            <a:r>
              <a:rPr lang="en-IN" sz="2400" b="1" dirty="0" smtClean="0">
                <a:solidFill>
                  <a:srgbClr val="00FF00"/>
                </a:solidFill>
              </a:rPr>
              <a:t>An absolute-pressure sensor produces signal in reference to vacuum—an absolute zero on a pressure scale. </a:t>
            </a:r>
          </a:p>
          <a:p>
            <a:pPr algn="just"/>
            <a:endParaRPr lang="en-IN" sz="2400" b="1" dirty="0" smtClean="0">
              <a:solidFill>
                <a:srgbClr val="00FF00"/>
              </a:solidFill>
            </a:endParaRPr>
          </a:p>
          <a:p>
            <a:pPr algn="just"/>
            <a:r>
              <a:rPr lang="en-IN" sz="2400" b="1" dirty="0" smtClean="0">
                <a:solidFill>
                  <a:srgbClr val="00FF00"/>
                </a:solidFill>
              </a:rPr>
              <a:t>A relative-pressure sensor produces signal with respect to a selected baseline that is not zero pressure (e.g., to the atmospheric pressure).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F612A96F-F76D-4CE3-8360-57D516FB62CC}" type="slidenum">
              <a:rPr lang="en-GB" smtClean="0"/>
              <a:pPr>
                <a:defRPr/>
              </a:pPr>
              <a:t>2</a:t>
            </a:fld>
            <a:endParaRPr lang="en-GB" dirty="0"/>
          </a:p>
        </p:txBody>
      </p:sp>
      <p:cxnSp>
        <p:nvCxnSpPr>
          <p:cNvPr id="12" name="Straight Connector 11"/>
          <p:cNvCxnSpPr/>
          <p:nvPr/>
        </p:nvCxnSpPr>
        <p:spPr>
          <a:xfrm>
            <a:off x="0" y="1447800"/>
            <a:ext cx="89916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609600" y="3352800"/>
            <a:ext cx="7620000" cy="1908215"/>
          </a:xfrm>
          <a:prstGeom prst="rect">
            <a:avLst/>
          </a:prstGeom>
        </p:spPr>
        <p:txBody>
          <a:bodyPr wrap="square">
            <a:spAutoFit/>
          </a:bodyPr>
          <a:lstStyle/>
          <a:p>
            <a:pPr lvl="0" algn="ctr" eaLnBrk="0" hangingPunct="0"/>
            <a:r>
              <a:rPr lang="en-US" sz="2400" b="1" dirty="0" smtClean="0">
                <a:ln/>
                <a:solidFill>
                  <a:srgbClr val="FFFF00"/>
                </a:solidFill>
                <a:latin typeface="Book Antiqua" pitchFamily="18" charset="0"/>
              </a:rPr>
              <a:t>Mahendra D. Shirsat</a:t>
            </a:r>
          </a:p>
          <a:p>
            <a:pPr lvl="0" algn="ctr" eaLnBrk="0" hangingPunct="0"/>
            <a:endParaRPr lang="en-US" sz="2400" b="1" dirty="0" smtClean="0">
              <a:ln/>
              <a:solidFill>
                <a:srgbClr val="FFFF00"/>
              </a:solidFill>
              <a:latin typeface="Book Antiqua" pitchFamily="18" charset="0"/>
            </a:endParaRPr>
          </a:p>
          <a:p>
            <a:pPr lvl="0" algn="ctr" eaLnBrk="0" hangingPunct="0"/>
            <a:r>
              <a:rPr lang="en-US" sz="2400" b="1" dirty="0" smtClean="0">
                <a:ln/>
                <a:solidFill>
                  <a:srgbClr val="FFFF00"/>
                </a:solidFill>
                <a:latin typeface="Book Antiqua" pitchFamily="18" charset="0"/>
              </a:rPr>
              <a:t>Professor and Head </a:t>
            </a:r>
            <a:endParaRPr lang="en-US" b="1" dirty="0" smtClean="0">
              <a:ln/>
              <a:solidFill>
                <a:srgbClr val="FFFF00"/>
              </a:solidFill>
              <a:latin typeface="Book Antiqua" pitchFamily="18" charset="0"/>
            </a:endParaRPr>
          </a:p>
          <a:p>
            <a:pPr lvl="0" algn="ctr" eaLnBrk="0" hangingPunct="0"/>
            <a:r>
              <a:rPr lang="en-US" sz="2000" b="1" dirty="0" smtClean="0">
                <a:ln/>
                <a:solidFill>
                  <a:srgbClr val="00FF00"/>
                </a:solidFill>
                <a:latin typeface="Book Antiqua" pitchFamily="18" charset="0"/>
              </a:rPr>
              <a:t> </a:t>
            </a:r>
            <a:r>
              <a:rPr lang="en-US" sz="2800" b="1" dirty="0" smtClean="0">
                <a:ln/>
                <a:solidFill>
                  <a:srgbClr val="00FF00"/>
                </a:solidFill>
                <a:latin typeface="Book Antiqua" pitchFamily="18" charset="0"/>
              </a:rPr>
              <a:t>Department of Physics</a:t>
            </a:r>
            <a:endParaRPr lang="en-US" b="1" dirty="0" smtClean="0">
              <a:ln/>
              <a:solidFill>
                <a:srgbClr val="FFFF00"/>
              </a:solidFill>
              <a:latin typeface="Book Antiqua" pitchFamily="18" charset="0"/>
            </a:endParaRPr>
          </a:p>
          <a:p>
            <a:pPr lvl="0" algn="ctr" eaLnBrk="0" hangingPunct="0"/>
            <a:r>
              <a:rPr lang="en-US" b="1" dirty="0" smtClean="0">
                <a:ln/>
                <a:solidFill>
                  <a:srgbClr val="FFFF00"/>
                </a:solidFill>
                <a:latin typeface="Book Antiqua" pitchFamily="18" charset="0"/>
              </a:rPr>
              <a:t> </a:t>
            </a:r>
            <a:endParaRPr lang="en-US" sz="2000" b="1" dirty="0" smtClean="0">
              <a:ln/>
              <a:solidFill>
                <a:srgbClr val="00FF00"/>
              </a:solidFill>
              <a:latin typeface="Book Antiqua" pitchFamily="18" charset="0"/>
            </a:endParaRPr>
          </a:p>
        </p:txBody>
      </p:sp>
      <p:sp>
        <p:nvSpPr>
          <p:cNvPr id="25601" name="Rectangle 1"/>
          <p:cNvSpPr>
            <a:spLocks noChangeArrowheads="1"/>
          </p:cNvSpPr>
          <p:nvPr/>
        </p:nvSpPr>
        <p:spPr bwMode="auto">
          <a:xfrm>
            <a:off x="-1" y="509826"/>
            <a:ext cx="9144001" cy="104644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US" sz="2400" b="1" dirty="0" smtClean="0">
                <a:solidFill>
                  <a:srgbClr val="FFFF00"/>
                </a:solidFill>
                <a:latin typeface="Times New Roman" pitchFamily="18" charset="0"/>
                <a:cs typeface="Times New Roman" pitchFamily="18" charset="0"/>
              </a:rPr>
              <a:t> Chapter 2 : </a:t>
            </a:r>
            <a:r>
              <a:rPr lang="en-IN" sz="2400" b="1" dirty="0" smtClean="0">
                <a:solidFill>
                  <a:srgbClr val="FFFF00"/>
                </a:solidFill>
              </a:rPr>
              <a:t> </a:t>
            </a:r>
            <a:r>
              <a:rPr lang="en-IN" sz="2400" b="1" dirty="0" smtClean="0">
                <a:solidFill>
                  <a:srgbClr val="FFFF00"/>
                </a:solidFill>
                <a:latin typeface="Times New Roman" pitchFamily="18" charset="0"/>
                <a:cs typeface="Times New Roman" pitchFamily="18" charset="0"/>
              </a:rPr>
              <a:t>Sensor and Sensor Characteristics</a:t>
            </a:r>
          </a:p>
          <a:p>
            <a:pPr algn="ctr" fontAlgn="base">
              <a:spcBef>
                <a:spcPct val="0"/>
              </a:spcBef>
              <a:spcAft>
                <a:spcPct val="0"/>
              </a:spcAft>
            </a:pPr>
            <a:endParaRPr lang="en-US" sz="2400" b="1" dirty="0" smtClean="0">
              <a:solidFill>
                <a:srgbClr val="FFFF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6FF33"/>
              </a:solidFill>
              <a:effectLst/>
              <a:latin typeface="Georgia" pitchFamily="18" charset="0"/>
              <a:cs typeface="Arial" pitchFamily="34" charset="0"/>
            </a:endParaRPr>
          </a:p>
        </p:txBody>
      </p:sp>
      <p:sp>
        <p:nvSpPr>
          <p:cNvPr id="16" name="Rectangle 15"/>
          <p:cNvSpPr/>
          <p:nvPr/>
        </p:nvSpPr>
        <p:spPr>
          <a:xfrm>
            <a:off x="76200" y="5029200"/>
            <a:ext cx="8839200" cy="954107"/>
          </a:xfrm>
          <a:prstGeom prst="rect">
            <a:avLst/>
          </a:prstGeom>
        </p:spPr>
        <p:txBody>
          <a:bodyPr wrap="square">
            <a:spAutoFit/>
          </a:bodyPr>
          <a:lstStyle/>
          <a:p>
            <a:pPr lvl="0" algn="ctr" eaLnBrk="0" hangingPunct="0"/>
            <a:r>
              <a:rPr lang="it-CH" b="1" dirty="0" smtClean="0">
                <a:ln/>
                <a:solidFill>
                  <a:schemeClr val="accent3"/>
                </a:solidFill>
                <a:latin typeface="Book Antiqua" pitchFamily="18" charset="0"/>
              </a:rPr>
              <a:t>  </a:t>
            </a:r>
            <a:r>
              <a:rPr lang="en-US" sz="2800" b="1" dirty="0" smtClean="0">
                <a:ln/>
                <a:solidFill>
                  <a:srgbClr val="99CCFF"/>
                </a:solidFill>
                <a:effectLst>
                  <a:innerShdw blurRad="63500" dist="50800" dir="16200000">
                    <a:prstClr val="black">
                      <a:alpha val="50000"/>
                    </a:prstClr>
                  </a:innerShdw>
                </a:effectLst>
                <a:latin typeface="Book Antiqua" pitchFamily="18" charset="0"/>
              </a:rPr>
              <a:t>Dr. Babasaheb Ambedkar Marathwada University,</a:t>
            </a:r>
          </a:p>
          <a:p>
            <a:pPr lvl="0" algn="ctr" eaLnBrk="0" hangingPunct="0"/>
            <a:r>
              <a:rPr lang="it-CH" sz="2800" b="1" dirty="0" smtClean="0">
                <a:ln/>
                <a:solidFill>
                  <a:srgbClr val="99CCFF"/>
                </a:solidFill>
                <a:effectLst>
                  <a:innerShdw blurRad="63500" dist="50800" dir="16200000">
                    <a:prstClr val="black">
                      <a:alpha val="50000"/>
                    </a:prstClr>
                  </a:innerShdw>
                </a:effectLst>
                <a:latin typeface="Book Antiqua" pitchFamily="18" charset="0"/>
              </a:rPr>
              <a:t>Aurangabad (MS)-431 004</a:t>
            </a:r>
          </a:p>
        </p:txBody>
      </p:sp>
      <p:cxnSp>
        <p:nvCxnSpPr>
          <p:cNvPr id="15" name="Straight Connector 14"/>
          <p:cNvCxnSpPr/>
          <p:nvPr/>
        </p:nvCxnSpPr>
        <p:spPr>
          <a:xfrm>
            <a:off x="0" y="4953000"/>
            <a:ext cx="91440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0" y="6019800"/>
            <a:ext cx="91440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914400" y="6096000"/>
            <a:ext cx="7010400" cy="400110"/>
          </a:xfrm>
          <a:prstGeom prst="rect">
            <a:avLst/>
          </a:prstGeom>
          <a:noFill/>
        </p:spPr>
        <p:txBody>
          <a:bodyPr wrap="square" rtlCol="0">
            <a:spAutoFit/>
          </a:bodyPr>
          <a:lstStyle/>
          <a:p>
            <a:pPr algn="ctr"/>
            <a:r>
              <a:rPr lang="en-US" sz="2000" b="1" dirty="0" smtClean="0">
                <a:solidFill>
                  <a:srgbClr val="FFFF00"/>
                </a:solidFill>
                <a:latin typeface="Times New Roman" pitchFamily="18" charset="0"/>
                <a:cs typeface="Times New Roman" pitchFamily="18" charset="0"/>
              </a:rPr>
              <a:t>Email: mdshirsat@gmail.com</a:t>
            </a:r>
            <a:endParaRPr lang="en-IN" sz="2000" b="1" dirty="0">
              <a:solidFill>
                <a:srgbClr val="FFFF00"/>
              </a:solidFill>
              <a:latin typeface="Times New Roman" pitchFamily="18" charset="0"/>
              <a:cs typeface="Times New Roman" pitchFamily="18" charset="0"/>
            </a:endParaRPr>
          </a:p>
        </p:txBody>
      </p:sp>
      <p:cxnSp>
        <p:nvCxnSpPr>
          <p:cNvPr id="13" name="Straight Connector 12"/>
          <p:cNvCxnSpPr/>
          <p:nvPr/>
        </p:nvCxnSpPr>
        <p:spPr>
          <a:xfrm>
            <a:off x="71718" y="381000"/>
            <a:ext cx="8991600" cy="0"/>
          </a:xfrm>
          <a:prstGeom prst="line">
            <a:avLst/>
          </a:prstGeom>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1" name="Text Box 293"/>
          <p:cNvSpPr txBox="1">
            <a:spLocks noChangeArrowheads="1"/>
          </p:cNvSpPr>
          <p:nvPr/>
        </p:nvSpPr>
        <p:spPr bwMode="auto">
          <a:xfrm>
            <a:off x="2574925" y="3465513"/>
            <a:ext cx="184150" cy="366712"/>
          </a:xfrm>
          <a:prstGeom prst="rect">
            <a:avLst/>
          </a:prstGeom>
          <a:noFill/>
          <a:ln w="9525">
            <a:noFill/>
            <a:miter lim="800000"/>
            <a:headEnd/>
            <a:tailEnd/>
          </a:ln>
          <a:effectLst/>
        </p:spPr>
        <p:txBody>
          <a:bodyPr wrap="none">
            <a:spAutoFit/>
          </a:bodyPr>
          <a:lstStyle/>
          <a:p>
            <a:endParaRPr lang="en-US"/>
          </a:p>
        </p:txBody>
      </p:sp>
      <p:sp>
        <p:nvSpPr>
          <p:cNvPr id="7462" name="Rectangle 294"/>
          <p:cNvSpPr>
            <a:spLocks noChangeArrowheads="1"/>
          </p:cNvSpPr>
          <p:nvPr/>
        </p:nvSpPr>
        <p:spPr bwMode="auto">
          <a:xfrm>
            <a:off x="152400" y="127000"/>
            <a:ext cx="8991600" cy="852488"/>
          </a:xfrm>
          <a:prstGeom prst="rect">
            <a:avLst/>
          </a:prstGeom>
          <a:noFill/>
          <a:ln w="9525">
            <a:noFill/>
            <a:miter lim="800000"/>
            <a:headEnd/>
            <a:tailEnd/>
          </a:ln>
          <a:effectLst/>
        </p:spPr>
        <p:txBody>
          <a:bodyPr anchor="b"/>
          <a:lstStyle/>
          <a:p>
            <a:pPr algn="just"/>
            <a:r>
              <a:rPr lang="en-US" sz="2800" b="1" u="sng" dirty="0" smtClean="0">
                <a:solidFill>
                  <a:srgbClr val="FFFF00"/>
                </a:solidFill>
                <a:latin typeface="Book Antiqua" pitchFamily="18" charset="0"/>
              </a:rPr>
              <a:t>Classification of Sensors on Conversion Mechanism </a:t>
            </a:r>
            <a:endParaRPr lang="en-US" sz="2800" b="1" u="sng" dirty="0">
              <a:solidFill>
                <a:srgbClr val="FFFF00"/>
              </a:solidFill>
              <a:latin typeface="Book Antiqua" pitchFamily="18" charset="0"/>
            </a:endParaRPr>
          </a:p>
        </p:txBody>
      </p:sp>
      <p:sp>
        <p:nvSpPr>
          <p:cNvPr id="7463" name="AutoShape 295"/>
          <p:cNvSpPr>
            <a:spLocks noChangeAspect="1" noChangeArrowheads="1"/>
          </p:cNvSpPr>
          <p:nvPr/>
        </p:nvSpPr>
        <p:spPr bwMode="auto">
          <a:xfrm>
            <a:off x="914400" y="1828800"/>
            <a:ext cx="7772400" cy="1335088"/>
          </a:xfrm>
          <a:prstGeom prst="rect">
            <a:avLst/>
          </a:prstGeom>
          <a:noFill/>
          <a:ln w="9525">
            <a:noFill/>
            <a:miter lim="800000"/>
            <a:headEnd/>
            <a:tailEnd/>
          </a:ln>
          <a:effectLst/>
        </p:spPr>
        <p:txBody>
          <a:bodyPr/>
          <a:lstStyle/>
          <a:p>
            <a:pPr marL="457200" indent="-457200" defTabSz="685800">
              <a:spcBef>
                <a:spcPct val="20000"/>
              </a:spcBef>
              <a:buFont typeface="Wingdings 2" pitchFamily="18" charset="2"/>
              <a:buChar char="ó"/>
              <a:tabLst>
                <a:tab pos="1041400" algn="l"/>
              </a:tabLst>
            </a:pPr>
            <a:r>
              <a:rPr lang="en-US" sz="2800" b="1">
                <a:solidFill>
                  <a:schemeClr val="bg1"/>
                </a:solidFill>
                <a:latin typeface="Book Antiqua" pitchFamily="18" charset="0"/>
              </a:rPr>
              <a:t>Amperometric devices detect changes in current. </a:t>
            </a:r>
          </a:p>
          <a:p>
            <a:pPr marL="457200" indent="-457200" defTabSz="685800">
              <a:spcBef>
                <a:spcPct val="20000"/>
              </a:spcBef>
              <a:buFont typeface="Wingdings 2" pitchFamily="18" charset="2"/>
              <a:buNone/>
              <a:tabLst>
                <a:tab pos="1041400" algn="l"/>
              </a:tabLst>
            </a:pPr>
            <a:endParaRPr lang="en-US" sz="900" b="1">
              <a:solidFill>
                <a:schemeClr val="bg1"/>
              </a:solidFill>
              <a:latin typeface="Book Antiqua" pitchFamily="18" charset="0"/>
            </a:endParaRPr>
          </a:p>
          <a:p>
            <a:pPr marL="457200" indent="-457200" algn="just" defTabSz="685800">
              <a:spcBef>
                <a:spcPct val="25000"/>
              </a:spcBef>
              <a:buFont typeface="Wingdings 2" pitchFamily="18" charset="2"/>
              <a:buChar char="ó"/>
              <a:tabLst>
                <a:tab pos="1041400" algn="l"/>
              </a:tabLst>
            </a:pPr>
            <a:r>
              <a:rPr lang="en-US" sz="2800" b="1">
                <a:solidFill>
                  <a:schemeClr val="bg1"/>
                </a:solidFill>
                <a:latin typeface="Book Antiqua" pitchFamily="18" charset="0"/>
              </a:rPr>
              <a:t>They measures current generated when electrons are exchanged between a biological system and an electrode</a:t>
            </a:r>
          </a:p>
        </p:txBody>
      </p:sp>
      <p:sp>
        <p:nvSpPr>
          <p:cNvPr id="7464" name="Text Box 296"/>
          <p:cNvSpPr txBox="1">
            <a:spLocks noChangeArrowheads="1"/>
          </p:cNvSpPr>
          <p:nvPr/>
        </p:nvSpPr>
        <p:spPr bwMode="auto">
          <a:xfrm>
            <a:off x="762000" y="5029200"/>
            <a:ext cx="8382000" cy="1373188"/>
          </a:xfrm>
          <a:prstGeom prst="rect">
            <a:avLst/>
          </a:prstGeom>
          <a:noFill/>
          <a:ln w="9525">
            <a:noFill/>
            <a:miter lim="800000"/>
            <a:headEnd/>
            <a:tailEnd/>
          </a:ln>
          <a:effectLst/>
        </p:spPr>
        <p:txBody>
          <a:bodyPr>
            <a:spAutoFit/>
          </a:bodyPr>
          <a:lstStyle/>
          <a:p>
            <a:pPr marL="457200" indent="-457200" algn="just">
              <a:spcBef>
                <a:spcPct val="20000"/>
              </a:spcBef>
              <a:buFont typeface="Wingdings 2" pitchFamily="18" charset="2"/>
              <a:buChar char="ó"/>
            </a:pPr>
            <a:r>
              <a:rPr lang="en-US" sz="2800" b="1">
                <a:solidFill>
                  <a:schemeClr val="bg1"/>
                </a:solidFill>
                <a:latin typeface="Book Antiqua" pitchFamily="18" charset="0"/>
              </a:rPr>
              <a:t>Conductometric devices detect changes in conductivity between two electrodes.</a:t>
            </a:r>
          </a:p>
          <a:p>
            <a:pPr marL="457200" indent="-457200"/>
            <a:endParaRPr lang="en-US" sz="2800" b="1">
              <a:solidFill>
                <a:schemeClr val="bg1"/>
              </a:solidFill>
              <a:latin typeface="Book Antiqua" pitchFamily="18" charset="0"/>
            </a:endParaRPr>
          </a:p>
        </p:txBody>
      </p:sp>
      <p:sp>
        <p:nvSpPr>
          <p:cNvPr id="7465" name="Rectangle 297"/>
          <p:cNvSpPr>
            <a:spLocks noChangeArrowheads="1"/>
          </p:cNvSpPr>
          <p:nvPr/>
        </p:nvSpPr>
        <p:spPr bwMode="auto">
          <a:xfrm>
            <a:off x="457200" y="1219200"/>
            <a:ext cx="2995613" cy="433388"/>
          </a:xfrm>
          <a:prstGeom prst="rect">
            <a:avLst/>
          </a:prstGeom>
          <a:noFill/>
          <a:ln w="9525">
            <a:noFill/>
            <a:miter lim="800000"/>
            <a:headEnd/>
            <a:tailEnd/>
          </a:ln>
          <a:effectLst/>
        </p:spPr>
        <p:txBody>
          <a:bodyPr wrap="none">
            <a:spAutoFit/>
          </a:bodyPr>
          <a:lstStyle/>
          <a:p>
            <a:pPr>
              <a:lnSpc>
                <a:spcPct val="80000"/>
              </a:lnSpc>
              <a:spcBef>
                <a:spcPct val="20000"/>
              </a:spcBef>
              <a:buFont typeface="Wingdings" pitchFamily="2" charset="2"/>
              <a:buChar char="Ø"/>
            </a:pPr>
            <a:r>
              <a:rPr lang="en-US" sz="2800" b="1" u="sng">
                <a:solidFill>
                  <a:schemeClr val="bg1"/>
                </a:solidFill>
                <a:latin typeface="Book Antiqua" pitchFamily="18" charset="0"/>
              </a:rPr>
              <a:t>Amperometric </a:t>
            </a:r>
            <a:r>
              <a:rPr lang="en-US" sz="2800" u="sng">
                <a:solidFill>
                  <a:schemeClr val="bg1"/>
                </a:solidFill>
                <a:latin typeface="Book Antiqua" pitchFamily="18" charset="0"/>
              </a:rPr>
              <a:t>:</a:t>
            </a:r>
          </a:p>
        </p:txBody>
      </p:sp>
      <p:sp>
        <p:nvSpPr>
          <p:cNvPr id="7466" name="Rectangle 298"/>
          <p:cNvSpPr>
            <a:spLocks noChangeArrowheads="1"/>
          </p:cNvSpPr>
          <p:nvPr/>
        </p:nvSpPr>
        <p:spPr bwMode="auto">
          <a:xfrm>
            <a:off x="609600" y="4495800"/>
            <a:ext cx="3165475" cy="433388"/>
          </a:xfrm>
          <a:prstGeom prst="rect">
            <a:avLst/>
          </a:prstGeom>
          <a:noFill/>
          <a:ln w="9525" algn="ctr">
            <a:noFill/>
            <a:miter lim="800000"/>
            <a:headEnd/>
            <a:tailEnd/>
          </a:ln>
          <a:effectLst/>
        </p:spPr>
        <p:txBody>
          <a:bodyPr wrap="none">
            <a:spAutoFit/>
          </a:bodyPr>
          <a:lstStyle/>
          <a:p>
            <a:pPr>
              <a:lnSpc>
                <a:spcPct val="80000"/>
              </a:lnSpc>
              <a:spcBef>
                <a:spcPct val="20000"/>
              </a:spcBef>
              <a:buFont typeface="Wingdings" pitchFamily="2" charset="2"/>
              <a:buChar char="Ø"/>
            </a:pPr>
            <a:r>
              <a:rPr lang="en-US" sz="2800" b="1" u="sng">
                <a:solidFill>
                  <a:schemeClr val="bg1"/>
                </a:solidFill>
                <a:latin typeface="Book Antiqua" pitchFamily="18" charset="0"/>
              </a:rPr>
              <a:t>Conductometric:</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4"/>
          <p:cNvSpPr>
            <a:spLocks noChangeArrowheads="1"/>
          </p:cNvSpPr>
          <p:nvPr/>
        </p:nvSpPr>
        <p:spPr bwMode="auto">
          <a:xfrm>
            <a:off x="533400" y="-152400"/>
            <a:ext cx="7924800" cy="2654300"/>
          </a:xfrm>
          <a:prstGeom prst="rect">
            <a:avLst/>
          </a:prstGeom>
          <a:noFill/>
          <a:ln w="9525">
            <a:noFill/>
            <a:miter lim="800000"/>
            <a:headEnd/>
            <a:tailEnd/>
          </a:ln>
          <a:effectLst/>
        </p:spPr>
        <p:txBody>
          <a:bodyPr>
            <a:spAutoFit/>
          </a:bodyPr>
          <a:lstStyle/>
          <a:p>
            <a:pPr marL="463550" indent="-463550" algn="just"/>
            <a:r>
              <a:rPr lang="en-US" sz="2800" b="1">
                <a:latin typeface="Times New Roman" pitchFamily="18" charset="0"/>
              </a:rPr>
              <a:t> </a:t>
            </a:r>
          </a:p>
          <a:p>
            <a:pPr marL="463550" indent="-463550" algn="just">
              <a:buFont typeface="Wingdings" pitchFamily="2" charset="2"/>
              <a:buChar char="Ø"/>
            </a:pPr>
            <a:r>
              <a:rPr lang="en-US" sz="2800" b="1" u="sng">
                <a:solidFill>
                  <a:schemeClr val="bg1"/>
                </a:solidFill>
                <a:latin typeface="Times New Roman" pitchFamily="18" charset="0"/>
              </a:rPr>
              <a:t>Capacitive</a:t>
            </a:r>
            <a:r>
              <a:rPr lang="en-US" sz="2800" u="sng">
                <a:solidFill>
                  <a:schemeClr val="bg1"/>
                </a:solidFill>
                <a:latin typeface="Times New Roman" pitchFamily="18" charset="0"/>
              </a:rPr>
              <a:t>: </a:t>
            </a:r>
          </a:p>
          <a:p>
            <a:pPr marL="463550" indent="-463550" algn="just">
              <a:buFont typeface="Wingdings" pitchFamily="2" charset="2"/>
              <a:buChar char="Ø"/>
            </a:pPr>
            <a:endParaRPr lang="en-US" sz="2800" u="sng">
              <a:solidFill>
                <a:schemeClr val="bg1"/>
              </a:solidFill>
              <a:latin typeface="Times New Roman" pitchFamily="18" charset="0"/>
            </a:endParaRPr>
          </a:p>
          <a:p>
            <a:pPr marL="463550" indent="-463550" algn="just">
              <a:buFont typeface="Wingdings" pitchFamily="2" charset="2"/>
              <a:buNone/>
            </a:pPr>
            <a:r>
              <a:rPr lang="en-US" sz="2800">
                <a:solidFill>
                  <a:schemeClr val="bg1"/>
                </a:solidFill>
                <a:latin typeface="Times New Roman" pitchFamily="18" charset="0"/>
              </a:rPr>
              <a:t>     </a:t>
            </a:r>
            <a:r>
              <a:rPr lang="en-US" sz="2800" b="1">
                <a:solidFill>
                  <a:schemeClr val="bg1"/>
                </a:solidFill>
                <a:latin typeface="Book Antiqua" pitchFamily="18" charset="0"/>
              </a:rPr>
              <a:t>The biorecognition reaction causes a changes in the dielectric constant of the medium in the vicinity of the bioreceptor</a:t>
            </a:r>
            <a:r>
              <a:rPr lang="en-US" sz="2800">
                <a:solidFill>
                  <a:schemeClr val="bg1"/>
                </a:solidFill>
                <a:latin typeface="Times New Roman" pitchFamily="18" charset="0"/>
              </a:rPr>
              <a:t>. </a:t>
            </a:r>
          </a:p>
        </p:txBody>
      </p:sp>
      <p:sp>
        <p:nvSpPr>
          <p:cNvPr id="232453" name="Text Box 5"/>
          <p:cNvSpPr txBox="1">
            <a:spLocks noChangeArrowheads="1"/>
          </p:cNvSpPr>
          <p:nvPr/>
        </p:nvSpPr>
        <p:spPr bwMode="auto">
          <a:xfrm>
            <a:off x="457200" y="2678113"/>
            <a:ext cx="7924800" cy="3935412"/>
          </a:xfrm>
          <a:prstGeom prst="rect">
            <a:avLst/>
          </a:prstGeom>
          <a:noFill/>
          <a:ln w="9525">
            <a:noFill/>
            <a:miter lim="800000"/>
            <a:headEnd/>
            <a:tailEnd/>
          </a:ln>
          <a:effectLst/>
        </p:spPr>
        <p:txBody>
          <a:bodyPr>
            <a:spAutoFit/>
          </a:bodyPr>
          <a:lstStyle/>
          <a:p>
            <a:pPr marL="50800" indent="-50800" algn="just">
              <a:buFont typeface="Wingdings" pitchFamily="2" charset="2"/>
              <a:buChar char="Ø"/>
              <a:tabLst>
                <a:tab pos="6858000" algn="l"/>
              </a:tabLst>
            </a:pPr>
            <a:r>
              <a:rPr lang="en-US" sz="2800" b="1" u="sng">
                <a:solidFill>
                  <a:schemeClr val="bg1"/>
                </a:solidFill>
                <a:latin typeface="Times New Roman" pitchFamily="18" charset="0"/>
              </a:rPr>
              <a:t>Optical</a:t>
            </a:r>
            <a:r>
              <a:rPr lang="en-US" sz="2800" u="sng">
                <a:solidFill>
                  <a:schemeClr val="bg1"/>
                </a:solidFill>
                <a:latin typeface="Times New Roman" pitchFamily="18" charset="0"/>
              </a:rPr>
              <a:t>:</a:t>
            </a:r>
            <a:r>
              <a:rPr lang="en-US" sz="2800">
                <a:solidFill>
                  <a:schemeClr val="bg1"/>
                </a:solidFill>
                <a:latin typeface="Times New Roman" pitchFamily="18" charset="0"/>
              </a:rPr>
              <a:t> </a:t>
            </a:r>
          </a:p>
          <a:p>
            <a:pPr marL="630238" lvl="1" indent="-347663" algn="just">
              <a:buFont typeface="Wingdings" pitchFamily="2" charset="2"/>
              <a:buNone/>
              <a:tabLst>
                <a:tab pos="6858000" algn="l"/>
              </a:tabLst>
            </a:pPr>
            <a:endParaRPr lang="en-US" sz="2800">
              <a:solidFill>
                <a:schemeClr val="bg1"/>
              </a:solidFill>
              <a:latin typeface="Times New Roman" pitchFamily="18" charset="0"/>
            </a:endParaRPr>
          </a:p>
          <a:p>
            <a:pPr marL="630238" lvl="1" indent="-347663" algn="just">
              <a:buFont typeface="Wingdings" pitchFamily="2" charset="2"/>
              <a:buChar char="§"/>
              <a:tabLst>
                <a:tab pos="6858000" algn="l"/>
              </a:tabLst>
            </a:pPr>
            <a:r>
              <a:rPr lang="en-US" sz="2800" b="1">
                <a:solidFill>
                  <a:schemeClr val="bg1"/>
                </a:solidFill>
                <a:latin typeface="Book Antiqua" pitchFamily="18" charset="0"/>
              </a:rPr>
              <a:t>The biorecognition reaction causes changes in     the characteristics of light.    </a:t>
            </a:r>
          </a:p>
          <a:p>
            <a:pPr marL="630238" lvl="1" indent="-347663" algn="just">
              <a:buFont typeface="Wingdings" pitchFamily="2" charset="2"/>
              <a:buNone/>
              <a:tabLst>
                <a:tab pos="6858000" algn="l"/>
              </a:tabLst>
            </a:pPr>
            <a:endParaRPr lang="en-US" sz="2800" b="1">
              <a:solidFill>
                <a:schemeClr val="bg1"/>
              </a:solidFill>
              <a:latin typeface="Book Antiqua" pitchFamily="18" charset="0"/>
            </a:endParaRPr>
          </a:p>
          <a:p>
            <a:pPr marL="630238" lvl="1" indent="-347663" algn="just">
              <a:buFont typeface="Wingdings" pitchFamily="2" charset="2"/>
              <a:buChar char="§"/>
              <a:tabLst>
                <a:tab pos="6858000" algn="l"/>
              </a:tabLst>
            </a:pPr>
            <a:r>
              <a:rPr lang="en-US" sz="2800" b="1">
                <a:solidFill>
                  <a:schemeClr val="bg1"/>
                </a:solidFill>
                <a:latin typeface="Book Antiqua" pitchFamily="18" charset="0"/>
              </a:rPr>
              <a:t>Usually, an optical fiber is used for guiding the light signals from the source to the detector</a:t>
            </a:r>
            <a:r>
              <a:rPr lang="en-US" sz="2800">
                <a:solidFill>
                  <a:schemeClr val="bg1"/>
                </a:solidFill>
                <a:latin typeface="Book Antiqua" pitchFamily="18" charset="0"/>
              </a:rPr>
              <a:t>. </a:t>
            </a:r>
          </a:p>
          <a:p>
            <a:pPr marL="50800" indent="-50800" algn="just">
              <a:tabLst>
                <a:tab pos="6858000" algn="l"/>
              </a:tabLst>
            </a:pPr>
            <a:endParaRPr lang="en-US" sz="2800">
              <a:solidFill>
                <a:schemeClr val="bg1"/>
              </a:solidFill>
              <a:latin typeface="Book Antiqua" pitchFamily="18" charset="0"/>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6" name="Rectangle 6"/>
          <p:cNvSpPr>
            <a:spLocks noChangeArrowheads="1"/>
          </p:cNvSpPr>
          <p:nvPr/>
        </p:nvSpPr>
        <p:spPr bwMode="auto">
          <a:xfrm>
            <a:off x="457200" y="990600"/>
            <a:ext cx="8458200" cy="457200"/>
          </a:xfrm>
          <a:prstGeom prst="rect">
            <a:avLst/>
          </a:prstGeom>
          <a:solidFill>
            <a:srgbClr val="00FFFF"/>
          </a:solidFill>
          <a:ln w="9525">
            <a:solidFill>
              <a:srgbClr val="FF00FF"/>
            </a:solidFill>
            <a:miter lim="800000"/>
            <a:headEnd/>
            <a:tailEnd/>
          </a:ln>
          <a:effectLst/>
        </p:spPr>
        <p:txBody>
          <a:bodyPr wrap="none" anchor="ctr"/>
          <a:lstStyle/>
          <a:p>
            <a:pPr algn="ctr"/>
            <a:r>
              <a:rPr lang="en-US" sz="3200" b="1" dirty="0">
                <a:latin typeface="Book Antiqua" pitchFamily="18" charset="0"/>
              </a:rPr>
              <a:t>Classification of </a:t>
            </a:r>
            <a:r>
              <a:rPr lang="en-US" sz="3200" b="1" dirty="0" smtClean="0">
                <a:latin typeface="Book Antiqua" pitchFamily="18" charset="0"/>
              </a:rPr>
              <a:t> Sensors based on Stimulus </a:t>
            </a:r>
            <a:endParaRPr lang="en-US" sz="3200" b="1" dirty="0">
              <a:latin typeface="Book Antiqua" pitchFamily="18" charset="0"/>
            </a:endParaRPr>
          </a:p>
        </p:txBody>
      </p:sp>
      <p:sp>
        <p:nvSpPr>
          <p:cNvPr id="235533" name="AutoShape 13"/>
          <p:cNvSpPr>
            <a:spLocks noChangeArrowheads="1"/>
          </p:cNvSpPr>
          <p:nvPr/>
        </p:nvSpPr>
        <p:spPr bwMode="auto">
          <a:xfrm>
            <a:off x="1524000" y="1752600"/>
            <a:ext cx="381000" cy="519113"/>
          </a:xfrm>
          <a:prstGeom prst="downArrow">
            <a:avLst>
              <a:gd name="adj1" fmla="val 50000"/>
              <a:gd name="adj2" fmla="val 34063"/>
            </a:avLst>
          </a:prstGeom>
          <a:solidFill>
            <a:schemeClr val="accent1"/>
          </a:solidFill>
          <a:ln w="9525">
            <a:solidFill>
              <a:schemeClr val="tx1"/>
            </a:solidFill>
            <a:miter lim="800000"/>
            <a:headEnd/>
            <a:tailEnd/>
          </a:ln>
          <a:effectLst/>
        </p:spPr>
        <p:txBody>
          <a:bodyPr wrap="none" anchor="ctr"/>
          <a:lstStyle/>
          <a:p>
            <a:endParaRPr lang="en-IN"/>
          </a:p>
        </p:txBody>
      </p:sp>
      <p:sp>
        <p:nvSpPr>
          <p:cNvPr id="235535" name="Rectangle 15"/>
          <p:cNvSpPr>
            <a:spLocks noChangeArrowheads="1"/>
          </p:cNvSpPr>
          <p:nvPr/>
        </p:nvSpPr>
        <p:spPr bwMode="auto">
          <a:xfrm>
            <a:off x="6019800" y="2209800"/>
            <a:ext cx="2895600" cy="914400"/>
          </a:xfrm>
          <a:prstGeom prst="rect">
            <a:avLst/>
          </a:prstGeom>
          <a:solidFill>
            <a:srgbClr val="00FFFF"/>
          </a:solidFill>
          <a:ln w="9525">
            <a:solidFill>
              <a:srgbClr val="0000FF"/>
            </a:solidFill>
            <a:miter lim="800000"/>
            <a:headEnd/>
            <a:tailEnd/>
          </a:ln>
          <a:effectLst/>
        </p:spPr>
        <p:txBody>
          <a:bodyPr wrap="none" anchor="ctr"/>
          <a:lstStyle/>
          <a:p>
            <a:pPr algn="ctr"/>
            <a:r>
              <a:rPr lang="en-US" sz="2800" b="1" dirty="0">
                <a:latin typeface="Book Antiqua" pitchFamily="18" charset="0"/>
              </a:rPr>
              <a:t>Chemical Sensor</a:t>
            </a:r>
          </a:p>
        </p:txBody>
      </p:sp>
      <p:sp>
        <p:nvSpPr>
          <p:cNvPr id="235536" name="Rectangle 16"/>
          <p:cNvSpPr>
            <a:spLocks noChangeArrowheads="1"/>
          </p:cNvSpPr>
          <p:nvPr/>
        </p:nvSpPr>
        <p:spPr bwMode="auto">
          <a:xfrm>
            <a:off x="685800" y="2438400"/>
            <a:ext cx="2667000" cy="685800"/>
          </a:xfrm>
          <a:prstGeom prst="rect">
            <a:avLst/>
          </a:prstGeom>
          <a:solidFill>
            <a:srgbClr val="00FFFF"/>
          </a:solidFill>
          <a:ln w="9525">
            <a:solidFill>
              <a:srgbClr val="0000FF"/>
            </a:solidFill>
            <a:miter lim="800000"/>
            <a:headEnd/>
            <a:tailEnd/>
          </a:ln>
          <a:effectLst/>
        </p:spPr>
        <p:txBody>
          <a:bodyPr wrap="none" anchor="ctr"/>
          <a:lstStyle/>
          <a:p>
            <a:pPr algn="ctr"/>
            <a:r>
              <a:rPr lang="en-US" sz="2800" b="1" dirty="0">
                <a:latin typeface="Book Antiqua" pitchFamily="18" charset="0"/>
              </a:rPr>
              <a:t>Physical Sensor</a:t>
            </a:r>
          </a:p>
        </p:txBody>
      </p:sp>
      <p:sp>
        <p:nvSpPr>
          <p:cNvPr id="235537" name="Text Box 17"/>
          <p:cNvSpPr txBox="1">
            <a:spLocks noChangeArrowheads="1"/>
          </p:cNvSpPr>
          <p:nvPr/>
        </p:nvSpPr>
        <p:spPr bwMode="auto">
          <a:xfrm>
            <a:off x="782638" y="3429000"/>
            <a:ext cx="2341562" cy="1917700"/>
          </a:xfrm>
          <a:prstGeom prst="rect">
            <a:avLst/>
          </a:prstGeom>
          <a:noFill/>
          <a:ln w="9525" algn="ctr">
            <a:noFill/>
            <a:miter lim="800000"/>
            <a:headEnd/>
            <a:tailEnd/>
          </a:ln>
          <a:effectLst/>
        </p:spPr>
        <p:txBody>
          <a:bodyPr wrap="none">
            <a:spAutoFit/>
          </a:bodyPr>
          <a:lstStyle/>
          <a:p>
            <a:pPr marL="228600" indent="-228600">
              <a:buFontTx/>
              <a:buChar char="•"/>
            </a:pPr>
            <a:r>
              <a:rPr lang="en-US" sz="2400" b="1" dirty="0">
                <a:solidFill>
                  <a:schemeClr val="bg1"/>
                </a:solidFill>
                <a:latin typeface="Book Antiqua" pitchFamily="18" charset="0"/>
              </a:rPr>
              <a:t>Temperature</a:t>
            </a:r>
          </a:p>
          <a:p>
            <a:pPr marL="228600" indent="-228600">
              <a:buFontTx/>
              <a:buChar char="•"/>
            </a:pPr>
            <a:r>
              <a:rPr lang="en-US" sz="2400" b="1" dirty="0">
                <a:solidFill>
                  <a:schemeClr val="bg1"/>
                </a:solidFill>
                <a:latin typeface="Book Antiqua" pitchFamily="18" charset="0"/>
              </a:rPr>
              <a:t> Pressure</a:t>
            </a:r>
          </a:p>
          <a:p>
            <a:pPr marL="228600" indent="-228600">
              <a:buFontTx/>
              <a:buChar char="•"/>
            </a:pPr>
            <a:r>
              <a:rPr lang="en-US" sz="2400" b="1" dirty="0">
                <a:solidFill>
                  <a:schemeClr val="bg1"/>
                </a:solidFill>
                <a:latin typeface="Book Antiqua" pitchFamily="18" charset="0"/>
              </a:rPr>
              <a:t>Flow</a:t>
            </a:r>
          </a:p>
          <a:p>
            <a:pPr marL="228600" indent="-228600">
              <a:buFontTx/>
              <a:buChar char="•"/>
            </a:pPr>
            <a:r>
              <a:rPr lang="en-US" sz="2400" b="1" dirty="0">
                <a:solidFill>
                  <a:schemeClr val="bg1"/>
                </a:solidFill>
                <a:latin typeface="Book Antiqua" pitchFamily="18" charset="0"/>
              </a:rPr>
              <a:t>Displacement</a:t>
            </a:r>
          </a:p>
          <a:p>
            <a:pPr marL="228600" indent="-228600">
              <a:buFontTx/>
              <a:buChar char="•"/>
            </a:pPr>
            <a:endParaRPr lang="en-US" sz="2400" b="1" dirty="0">
              <a:solidFill>
                <a:schemeClr val="bg1"/>
              </a:solidFill>
              <a:latin typeface="Book Antiqua" pitchFamily="18" charset="0"/>
            </a:endParaRPr>
          </a:p>
        </p:txBody>
      </p:sp>
      <p:sp>
        <p:nvSpPr>
          <p:cNvPr id="235538" name="Text Box 18"/>
          <p:cNvSpPr txBox="1">
            <a:spLocks noChangeArrowheads="1"/>
          </p:cNvSpPr>
          <p:nvPr/>
        </p:nvSpPr>
        <p:spPr bwMode="auto">
          <a:xfrm>
            <a:off x="3032125" y="4695825"/>
            <a:ext cx="184150" cy="366713"/>
          </a:xfrm>
          <a:prstGeom prst="rect">
            <a:avLst/>
          </a:prstGeom>
          <a:noFill/>
          <a:ln w="9525">
            <a:noFill/>
            <a:miter lim="800000"/>
            <a:headEnd/>
            <a:tailEnd/>
          </a:ln>
          <a:effectLst/>
        </p:spPr>
        <p:txBody>
          <a:bodyPr wrap="none">
            <a:spAutoFit/>
          </a:bodyPr>
          <a:lstStyle/>
          <a:p>
            <a:endParaRPr lang="en-US">
              <a:latin typeface="Book Antiqua" pitchFamily="18" charset="0"/>
            </a:endParaRPr>
          </a:p>
        </p:txBody>
      </p:sp>
      <p:sp>
        <p:nvSpPr>
          <p:cNvPr id="235539" name="Text Box 19"/>
          <p:cNvSpPr txBox="1">
            <a:spLocks noChangeArrowheads="1"/>
          </p:cNvSpPr>
          <p:nvPr/>
        </p:nvSpPr>
        <p:spPr bwMode="auto">
          <a:xfrm>
            <a:off x="6597650" y="3505200"/>
            <a:ext cx="1784350" cy="1569660"/>
          </a:xfrm>
          <a:prstGeom prst="rect">
            <a:avLst/>
          </a:prstGeom>
          <a:noFill/>
          <a:ln w="9525" algn="ctr">
            <a:noFill/>
            <a:miter lim="800000"/>
            <a:headEnd/>
            <a:tailEnd/>
          </a:ln>
          <a:effectLst/>
        </p:spPr>
        <p:txBody>
          <a:bodyPr wrap="square">
            <a:spAutoFit/>
          </a:bodyPr>
          <a:lstStyle/>
          <a:p>
            <a:pPr marL="177800" indent="-177800">
              <a:buFontTx/>
              <a:buChar char="•"/>
            </a:pPr>
            <a:r>
              <a:rPr lang="en-US" sz="2400" b="1" dirty="0">
                <a:solidFill>
                  <a:schemeClr val="bg1"/>
                </a:solidFill>
                <a:latin typeface="Book Antiqua" pitchFamily="18" charset="0"/>
              </a:rPr>
              <a:t>PH</a:t>
            </a:r>
          </a:p>
          <a:p>
            <a:pPr marL="177800" indent="-177800">
              <a:buFontTx/>
              <a:buChar char="•"/>
            </a:pPr>
            <a:r>
              <a:rPr lang="en-US" sz="2400" b="1" dirty="0" smtClean="0">
                <a:solidFill>
                  <a:schemeClr val="bg1"/>
                </a:solidFill>
                <a:latin typeface="Book Antiqua" pitchFamily="18" charset="0"/>
              </a:rPr>
              <a:t>Gas</a:t>
            </a:r>
          </a:p>
          <a:p>
            <a:pPr marL="177800" indent="-177800">
              <a:buFontTx/>
              <a:buChar char="•"/>
            </a:pPr>
            <a:r>
              <a:rPr lang="en-US" sz="2400" b="1" dirty="0" smtClean="0">
                <a:solidFill>
                  <a:schemeClr val="bg1"/>
                </a:solidFill>
                <a:latin typeface="Book Antiqua" pitchFamily="18" charset="0"/>
              </a:rPr>
              <a:t>Glucose</a:t>
            </a:r>
          </a:p>
          <a:p>
            <a:pPr marL="177800" indent="-177800">
              <a:buFontTx/>
              <a:buChar char="•"/>
            </a:pPr>
            <a:r>
              <a:rPr lang="en-US" sz="2400" b="1" dirty="0" smtClean="0">
                <a:solidFill>
                  <a:schemeClr val="bg1"/>
                </a:solidFill>
                <a:latin typeface="Book Antiqua" pitchFamily="18" charset="0"/>
              </a:rPr>
              <a:t>Urea</a:t>
            </a:r>
            <a:endParaRPr lang="en-US" sz="2400" b="1" dirty="0">
              <a:solidFill>
                <a:schemeClr val="bg1"/>
              </a:solidFill>
              <a:latin typeface="Book Antiqua" pitchFamily="18" charset="0"/>
            </a:endParaRPr>
          </a:p>
        </p:txBody>
      </p:sp>
      <p:sp>
        <p:nvSpPr>
          <p:cNvPr id="235541" name="AutoShape 21"/>
          <p:cNvSpPr>
            <a:spLocks noChangeArrowheads="1"/>
          </p:cNvSpPr>
          <p:nvPr/>
        </p:nvSpPr>
        <p:spPr bwMode="auto">
          <a:xfrm>
            <a:off x="7467600" y="1676400"/>
            <a:ext cx="381000" cy="519113"/>
          </a:xfrm>
          <a:prstGeom prst="downArrow">
            <a:avLst>
              <a:gd name="adj1" fmla="val 50000"/>
              <a:gd name="adj2" fmla="val 34063"/>
            </a:avLst>
          </a:prstGeom>
          <a:solidFill>
            <a:schemeClr val="accent1"/>
          </a:solidFill>
          <a:ln w="9525">
            <a:solidFill>
              <a:schemeClr val="tx1"/>
            </a:solidFill>
            <a:miter lim="800000"/>
            <a:headEnd/>
            <a:tailEnd/>
          </a:ln>
          <a:effectLst/>
        </p:spPr>
        <p:txBody>
          <a:bodyPr wrap="none" anchor="ctr"/>
          <a:lstStyle/>
          <a:p>
            <a:endParaRPr lang="en-IN"/>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763000" cy="4862870"/>
          </a:xfrm>
          <a:prstGeom prst="rect">
            <a:avLst/>
          </a:prstGeom>
        </p:spPr>
        <p:txBody>
          <a:bodyPr wrap="square">
            <a:spAutoFit/>
          </a:bodyPr>
          <a:lstStyle/>
          <a:p>
            <a:pPr algn="ctr"/>
            <a:r>
              <a:rPr lang="en-IN" sz="2800" b="1" dirty="0" smtClean="0">
                <a:solidFill>
                  <a:srgbClr val="FFFF00"/>
                </a:solidFill>
                <a:latin typeface="Tahoma" pitchFamily="34" charset="0"/>
                <a:ea typeface="Tahoma" pitchFamily="34" charset="0"/>
                <a:cs typeface="Tahoma" pitchFamily="34" charset="0"/>
              </a:rPr>
              <a:t>Table 1.4. Conversion Phenomena</a:t>
            </a:r>
          </a:p>
          <a:p>
            <a:endParaRPr lang="en-US" b="1" dirty="0" smtClean="0">
              <a:solidFill>
                <a:srgbClr val="FFFF00"/>
              </a:solidFill>
              <a:latin typeface="Tahoma" pitchFamily="34" charset="0"/>
              <a:ea typeface="Tahoma" pitchFamily="34" charset="0"/>
              <a:cs typeface="Tahoma" pitchFamily="34" charset="0"/>
            </a:endParaRPr>
          </a:p>
          <a:p>
            <a:endParaRPr lang="en-IN" b="1" dirty="0" smtClean="0">
              <a:solidFill>
                <a:srgbClr val="FFFF00"/>
              </a:solidFill>
              <a:latin typeface="Tahoma" pitchFamily="34" charset="0"/>
              <a:ea typeface="Tahoma" pitchFamily="34" charset="0"/>
              <a:cs typeface="Tahoma" pitchFamily="34" charset="0"/>
            </a:endParaRPr>
          </a:p>
          <a:p>
            <a:r>
              <a:rPr lang="en-IN" sz="2400" b="1" dirty="0" smtClean="0">
                <a:solidFill>
                  <a:srgbClr val="00FF00"/>
                </a:solidFill>
                <a:latin typeface="Tahoma" pitchFamily="34" charset="0"/>
                <a:ea typeface="Tahoma" pitchFamily="34" charset="0"/>
                <a:cs typeface="Tahoma" pitchFamily="34" charset="0"/>
              </a:rPr>
              <a:t>Physical                                                  Chemical</a:t>
            </a:r>
          </a:p>
          <a:p>
            <a:endParaRPr lang="en-IN" sz="2400" b="1" dirty="0" smtClean="0">
              <a:solidFill>
                <a:srgbClr val="00FF00"/>
              </a:solidFill>
              <a:latin typeface="Tahoma" pitchFamily="34" charset="0"/>
              <a:ea typeface="Tahoma" pitchFamily="34" charset="0"/>
              <a:cs typeface="Tahoma" pitchFamily="34" charset="0"/>
            </a:endParaRPr>
          </a:p>
          <a:p>
            <a:r>
              <a:rPr lang="en-IN" b="1" dirty="0" smtClean="0">
                <a:solidFill>
                  <a:schemeClr val="bg1"/>
                </a:solidFill>
                <a:latin typeface="Tahoma" pitchFamily="34" charset="0"/>
                <a:ea typeface="Tahoma" pitchFamily="34" charset="0"/>
                <a:cs typeface="Tahoma" pitchFamily="34" charset="0"/>
              </a:rPr>
              <a:t>Thermoelectric                                         Chemical transformation</a:t>
            </a:r>
          </a:p>
          <a:p>
            <a:r>
              <a:rPr lang="en-IN" b="1" dirty="0" smtClean="0">
                <a:solidFill>
                  <a:schemeClr val="bg1"/>
                </a:solidFill>
                <a:latin typeface="Tahoma" pitchFamily="34" charset="0"/>
                <a:ea typeface="Tahoma" pitchFamily="34" charset="0"/>
                <a:cs typeface="Tahoma" pitchFamily="34" charset="0"/>
              </a:rPr>
              <a:t>Photoelectric                                             Physical transformation</a:t>
            </a:r>
          </a:p>
          <a:p>
            <a:r>
              <a:rPr lang="en-IN" b="1" dirty="0" err="1" smtClean="0">
                <a:solidFill>
                  <a:schemeClr val="bg1"/>
                </a:solidFill>
                <a:latin typeface="Tahoma" pitchFamily="34" charset="0"/>
                <a:ea typeface="Tahoma" pitchFamily="34" charset="0"/>
                <a:cs typeface="Tahoma" pitchFamily="34" charset="0"/>
              </a:rPr>
              <a:t>Photomagnetic</a:t>
            </a:r>
            <a:r>
              <a:rPr lang="en-IN" b="1" dirty="0" smtClean="0">
                <a:solidFill>
                  <a:schemeClr val="bg1"/>
                </a:solidFill>
                <a:latin typeface="Tahoma" pitchFamily="34" charset="0"/>
                <a:ea typeface="Tahoma" pitchFamily="34" charset="0"/>
                <a:cs typeface="Tahoma" pitchFamily="34" charset="0"/>
              </a:rPr>
              <a:t>                                         Electrochemical process</a:t>
            </a:r>
          </a:p>
          <a:p>
            <a:r>
              <a:rPr lang="en-IN" b="1" dirty="0" err="1" smtClean="0">
                <a:solidFill>
                  <a:schemeClr val="bg1"/>
                </a:solidFill>
                <a:latin typeface="Tahoma" pitchFamily="34" charset="0"/>
                <a:ea typeface="Tahoma" pitchFamily="34" charset="0"/>
                <a:cs typeface="Tahoma" pitchFamily="34" charset="0"/>
              </a:rPr>
              <a:t>Magnetoelectric</a:t>
            </a:r>
            <a:r>
              <a:rPr lang="en-IN" b="1" dirty="0" smtClean="0">
                <a:solidFill>
                  <a:schemeClr val="bg1"/>
                </a:solidFill>
                <a:latin typeface="Tahoma" pitchFamily="34" charset="0"/>
                <a:ea typeface="Tahoma" pitchFamily="34" charset="0"/>
                <a:cs typeface="Tahoma" pitchFamily="34" charset="0"/>
              </a:rPr>
              <a:t>                                              Spectroscopy</a:t>
            </a:r>
          </a:p>
          <a:p>
            <a:r>
              <a:rPr lang="en-IN" b="1" dirty="0" smtClean="0">
                <a:solidFill>
                  <a:schemeClr val="bg1"/>
                </a:solidFill>
                <a:latin typeface="Tahoma" pitchFamily="34" charset="0"/>
                <a:ea typeface="Tahoma" pitchFamily="34" charset="0"/>
                <a:cs typeface="Tahoma" pitchFamily="34" charset="0"/>
              </a:rPr>
              <a:t>Electromagnetic                                                    Other</a:t>
            </a:r>
          </a:p>
          <a:p>
            <a:r>
              <a:rPr lang="en-IN" b="1" dirty="0" err="1" smtClean="0">
                <a:solidFill>
                  <a:schemeClr val="bg1"/>
                </a:solidFill>
                <a:latin typeface="Tahoma" pitchFamily="34" charset="0"/>
                <a:ea typeface="Tahoma" pitchFamily="34" charset="0"/>
                <a:cs typeface="Tahoma" pitchFamily="34" charset="0"/>
              </a:rPr>
              <a:t>Thermoelastic</a:t>
            </a:r>
            <a:r>
              <a:rPr lang="en-IN" b="1" dirty="0" smtClean="0">
                <a:solidFill>
                  <a:schemeClr val="bg1"/>
                </a:solidFill>
                <a:latin typeface="Tahoma" pitchFamily="34" charset="0"/>
                <a:ea typeface="Tahoma" pitchFamily="34" charset="0"/>
                <a:cs typeface="Tahoma" pitchFamily="34" charset="0"/>
              </a:rPr>
              <a:t>                                                   </a:t>
            </a:r>
            <a:r>
              <a:rPr lang="en-IN" b="1" dirty="0" smtClean="0">
                <a:solidFill>
                  <a:srgbClr val="00FF00"/>
                </a:solidFill>
                <a:latin typeface="Tahoma" pitchFamily="34" charset="0"/>
                <a:ea typeface="Tahoma" pitchFamily="34" charset="0"/>
                <a:cs typeface="Tahoma" pitchFamily="34" charset="0"/>
              </a:rPr>
              <a:t>Biological</a:t>
            </a:r>
          </a:p>
          <a:p>
            <a:r>
              <a:rPr lang="en-IN" b="1" dirty="0" err="1" smtClean="0">
                <a:solidFill>
                  <a:schemeClr val="bg1"/>
                </a:solidFill>
                <a:latin typeface="Tahoma" pitchFamily="34" charset="0"/>
                <a:ea typeface="Tahoma" pitchFamily="34" charset="0"/>
                <a:cs typeface="Tahoma" pitchFamily="34" charset="0"/>
              </a:rPr>
              <a:t>Electroelastic</a:t>
            </a:r>
            <a:r>
              <a:rPr lang="en-IN" b="1" dirty="0" smtClean="0">
                <a:solidFill>
                  <a:schemeClr val="bg1"/>
                </a:solidFill>
                <a:latin typeface="Tahoma" pitchFamily="34" charset="0"/>
                <a:ea typeface="Tahoma" pitchFamily="34" charset="0"/>
                <a:cs typeface="Tahoma" pitchFamily="34" charset="0"/>
              </a:rPr>
              <a:t>                                          Biochemical transformation</a:t>
            </a:r>
          </a:p>
          <a:p>
            <a:r>
              <a:rPr lang="en-IN" b="1" dirty="0" err="1" smtClean="0">
                <a:solidFill>
                  <a:schemeClr val="bg1"/>
                </a:solidFill>
                <a:latin typeface="Tahoma" pitchFamily="34" charset="0"/>
                <a:ea typeface="Tahoma" pitchFamily="34" charset="0"/>
                <a:cs typeface="Tahoma" pitchFamily="34" charset="0"/>
              </a:rPr>
              <a:t>Thermomagnetic</a:t>
            </a:r>
            <a:r>
              <a:rPr lang="en-IN" b="1" dirty="0" smtClean="0">
                <a:solidFill>
                  <a:schemeClr val="bg1"/>
                </a:solidFill>
                <a:latin typeface="Tahoma" pitchFamily="34" charset="0"/>
                <a:ea typeface="Tahoma" pitchFamily="34" charset="0"/>
                <a:cs typeface="Tahoma" pitchFamily="34" charset="0"/>
              </a:rPr>
              <a:t>                                     Physical transformation</a:t>
            </a:r>
          </a:p>
          <a:p>
            <a:r>
              <a:rPr lang="en-IN" b="1" dirty="0" err="1" smtClean="0">
                <a:solidFill>
                  <a:schemeClr val="bg1"/>
                </a:solidFill>
                <a:latin typeface="Tahoma" pitchFamily="34" charset="0"/>
                <a:ea typeface="Tahoma" pitchFamily="34" charset="0"/>
                <a:cs typeface="Tahoma" pitchFamily="34" charset="0"/>
              </a:rPr>
              <a:t>Thermooptic</a:t>
            </a:r>
            <a:r>
              <a:rPr lang="en-IN" b="1" dirty="0" smtClean="0">
                <a:solidFill>
                  <a:schemeClr val="bg1"/>
                </a:solidFill>
                <a:latin typeface="Tahoma" pitchFamily="34" charset="0"/>
                <a:ea typeface="Tahoma" pitchFamily="34" charset="0"/>
                <a:cs typeface="Tahoma" pitchFamily="34" charset="0"/>
              </a:rPr>
              <a:t>                                                Effect on test organism</a:t>
            </a:r>
          </a:p>
          <a:p>
            <a:r>
              <a:rPr lang="en-IN" b="1" dirty="0" err="1" smtClean="0">
                <a:solidFill>
                  <a:schemeClr val="bg1"/>
                </a:solidFill>
                <a:latin typeface="Tahoma" pitchFamily="34" charset="0"/>
                <a:ea typeface="Tahoma" pitchFamily="34" charset="0"/>
                <a:cs typeface="Tahoma" pitchFamily="34" charset="0"/>
              </a:rPr>
              <a:t>Photoelastic</a:t>
            </a:r>
            <a:r>
              <a:rPr lang="en-IN" b="1" dirty="0" smtClean="0">
                <a:solidFill>
                  <a:schemeClr val="bg1"/>
                </a:solidFill>
                <a:latin typeface="Tahoma" pitchFamily="34" charset="0"/>
                <a:ea typeface="Tahoma" pitchFamily="34" charset="0"/>
                <a:cs typeface="Tahoma" pitchFamily="34" charset="0"/>
              </a:rPr>
              <a:t>                                                      Spectroscopy</a:t>
            </a:r>
          </a:p>
          <a:p>
            <a:r>
              <a:rPr lang="en-IN" b="1" dirty="0" smtClean="0">
                <a:solidFill>
                  <a:schemeClr val="bg1"/>
                </a:solidFill>
                <a:latin typeface="Tahoma" pitchFamily="34" charset="0"/>
                <a:ea typeface="Tahoma" pitchFamily="34" charset="0"/>
                <a:cs typeface="Tahoma" pitchFamily="34" charset="0"/>
              </a:rPr>
              <a:t>Other                                                                    </a:t>
            </a:r>
            <a:r>
              <a:rPr lang="en-IN" b="1" dirty="0" err="1" smtClean="0">
                <a:solidFill>
                  <a:schemeClr val="bg1"/>
                </a:solidFill>
                <a:latin typeface="Tahoma" pitchFamily="34" charset="0"/>
                <a:ea typeface="Tahoma" pitchFamily="34" charset="0"/>
                <a:cs typeface="Tahoma" pitchFamily="34" charset="0"/>
              </a:rPr>
              <a:t>Other</a:t>
            </a:r>
            <a:endParaRPr lang="en-IN" b="1" dirty="0">
              <a:solidFill>
                <a:schemeClr val="bg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9" name="Rectangle 161"/>
          <p:cNvSpPr>
            <a:spLocks noChangeArrowheads="1"/>
          </p:cNvSpPr>
          <p:nvPr/>
        </p:nvSpPr>
        <p:spPr bwMode="auto">
          <a:xfrm>
            <a:off x="2057400" y="457200"/>
            <a:ext cx="5257800" cy="609600"/>
          </a:xfrm>
          <a:prstGeom prst="rect">
            <a:avLst/>
          </a:prstGeom>
          <a:noFill/>
          <a:ln w="9525">
            <a:noFill/>
            <a:miter lim="800000"/>
            <a:headEnd/>
            <a:tailEnd/>
          </a:ln>
          <a:effectLst/>
        </p:spPr>
        <p:txBody>
          <a:bodyPr anchor="b"/>
          <a:lstStyle/>
          <a:p>
            <a:r>
              <a:rPr lang="en-US" sz="3200">
                <a:solidFill>
                  <a:schemeClr val="bg1"/>
                </a:solidFill>
                <a:latin typeface="Book Antiqua" pitchFamily="18" charset="0"/>
              </a:rPr>
              <a:t>What Is a Biosensor ?</a:t>
            </a:r>
            <a:r>
              <a:rPr lang="en-US" sz="2800">
                <a:solidFill>
                  <a:schemeClr val="bg1"/>
                </a:solidFill>
                <a:latin typeface="Book Antiqua" pitchFamily="18" charset="0"/>
              </a:rPr>
              <a:t> </a:t>
            </a:r>
          </a:p>
        </p:txBody>
      </p:sp>
      <p:sp>
        <p:nvSpPr>
          <p:cNvPr id="2210" name="Rectangle 162"/>
          <p:cNvSpPr>
            <a:spLocks noChangeArrowheads="1"/>
          </p:cNvSpPr>
          <p:nvPr/>
        </p:nvSpPr>
        <p:spPr bwMode="auto">
          <a:xfrm>
            <a:off x="0" y="1905000"/>
            <a:ext cx="4876800" cy="4114800"/>
          </a:xfrm>
          <a:prstGeom prst="rect">
            <a:avLst/>
          </a:prstGeom>
          <a:noFill/>
          <a:ln w="9525">
            <a:noFill/>
            <a:miter lim="800000"/>
            <a:headEnd/>
            <a:tailEnd/>
          </a:ln>
          <a:effectLst/>
        </p:spPr>
        <p:txBody>
          <a:bodyPr/>
          <a:lstStyle/>
          <a:p>
            <a:pPr marL="342900" indent="-342900" algn="just">
              <a:spcBef>
                <a:spcPct val="20000"/>
              </a:spcBef>
              <a:buFontTx/>
              <a:buChar char="•"/>
            </a:pPr>
            <a:r>
              <a:rPr lang="en-US" sz="2800" b="1">
                <a:solidFill>
                  <a:schemeClr val="bg1"/>
                </a:solidFill>
                <a:latin typeface="Book Antiqua" pitchFamily="18" charset="0"/>
              </a:rPr>
              <a:t>The bioreceptor is a biomolecule that recognizes the target analyte. Ex enzymes, antibodies, nucleic acids. </a:t>
            </a:r>
          </a:p>
          <a:p>
            <a:pPr marL="342900" indent="-342900" algn="just">
              <a:spcBef>
                <a:spcPct val="20000"/>
              </a:spcBef>
            </a:pPr>
            <a:endParaRPr lang="en-US" sz="1200" b="1">
              <a:solidFill>
                <a:schemeClr val="bg1"/>
              </a:solidFill>
              <a:latin typeface="Book Antiqua" pitchFamily="18" charset="0"/>
            </a:endParaRPr>
          </a:p>
          <a:p>
            <a:pPr marL="342900" indent="-342900" algn="just">
              <a:spcBef>
                <a:spcPct val="20000"/>
              </a:spcBef>
              <a:buFontTx/>
              <a:buChar char="•"/>
            </a:pPr>
            <a:r>
              <a:rPr lang="en-US" sz="2800" b="1">
                <a:solidFill>
                  <a:schemeClr val="bg1"/>
                </a:solidFill>
                <a:latin typeface="Book Antiqua" pitchFamily="18" charset="0"/>
              </a:rPr>
              <a:t>The transducer converts the recognition event into a measurable signal.</a:t>
            </a:r>
          </a:p>
          <a:p>
            <a:pPr marL="342900" indent="-342900" algn="just">
              <a:spcBef>
                <a:spcPct val="20000"/>
              </a:spcBef>
            </a:pPr>
            <a:endParaRPr lang="en-US" sz="2800" b="1">
              <a:solidFill>
                <a:schemeClr val="bg1"/>
              </a:solidFill>
              <a:latin typeface="Book Antiqua" pitchFamily="18" charset="0"/>
            </a:endParaRPr>
          </a:p>
          <a:p>
            <a:pPr marL="342900" indent="-342900" algn="just">
              <a:spcBef>
                <a:spcPct val="20000"/>
              </a:spcBef>
            </a:pPr>
            <a:endParaRPr lang="en-US" sz="2800" b="1">
              <a:solidFill>
                <a:schemeClr val="bg1"/>
              </a:solidFill>
              <a:latin typeface="Book Antiqua" pitchFamily="18" charset="0"/>
            </a:endParaRPr>
          </a:p>
          <a:p>
            <a:pPr marL="342900" indent="-342900" algn="just">
              <a:spcBef>
                <a:spcPct val="20000"/>
              </a:spcBef>
              <a:buFontTx/>
              <a:buChar char="•"/>
            </a:pPr>
            <a:endParaRPr lang="en-US" sz="2800" b="1">
              <a:latin typeface="Book Antiqua" pitchFamily="18" charset="0"/>
            </a:endParaRPr>
          </a:p>
          <a:p>
            <a:pPr marL="342900" indent="-342900" algn="just">
              <a:spcBef>
                <a:spcPct val="20000"/>
              </a:spcBef>
              <a:buFontTx/>
              <a:buChar char="•"/>
            </a:pPr>
            <a:endParaRPr lang="en-US" sz="2800" b="1">
              <a:latin typeface="Book Antiqua" pitchFamily="18" charset="0"/>
            </a:endParaRPr>
          </a:p>
        </p:txBody>
      </p:sp>
      <p:sp>
        <p:nvSpPr>
          <p:cNvPr id="2212" name="Rectangle 164"/>
          <p:cNvSpPr>
            <a:spLocks noChangeArrowheads="1"/>
          </p:cNvSpPr>
          <p:nvPr/>
        </p:nvSpPr>
        <p:spPr bwMode="auto">
          <a:xfrm>
            <a:off x="1447800" y="1066800"/>
            <a:ext cx="7010400" cy="519113"/>
          </a:xfrm>
          <a:prstGeom prst="rect">
            <a:avLst/>
          </a:prstGeom>
          <a:noFill/>
          <a:ln w="9525">
            <a:noFill/>
            <a:miter lim="800000"/>
            <a:headEnd/>
            <a:tailEnd/>
          </a:ln>
          <a:effectLst/>
        </p:spPr>
        <p:txBody>
          <a:bodyPr>
            <a:spAutoFit/>
          </a:bodyPr>
          <a:lstStyle/>
          <a:p>
            <a:pPr>
              <a:spcBef>
                <a:spcPct val="20000"/>
              </a:spcBef>
            </a:pPr>
            <a:r>
              <a:rPr lang="en-US" sz="2800" b="1">
                <a:solidFill>
                  <a:schemeClr val="bg1"/>
                </a:solidFill>
                <a:latin typeface="Book Antiqua" pitchFamily="18" charset="0"/>
              </a:rPr>
              <a:t>Biosensor = Bio-receptor + transducer</a:t>
            </a:r>
            <a:r>
              <a:rPr lang="en-US" sz="2800">
                <a:solidFill>
                  <a:schemeClr val="bg1"/>
                </a:solidFill>
                <a:latin typeface="Book Antiqua" pitchFamily="18" charset="0"/>
              </a:rPr>
              <a:t> </a:t>
            </a:r>
          </a:p>
        </p:txBody>
      </p:sp>
      <p:grpSp>
        <p:nvGrpSpPr>
          <p:cNvPr id="2" name="Group 170"/>
          <p:cNvGrpSpPr>
            <a:grpSpLocks/>
          </p:cNvGrpSpPr>
          <p:nvPr/>
        </p:nvGrpSpPr>
        <p:grpSpPr bwMode="auto">
          <a:xfrm>
            <a:off x="4953000" y="2286000"/>
            <a:ext cx="4191000" cy="3276600"/>
            <a:chOff x="3120" y="1440"/>
            <a:chExt cx="2640" cy="2064"/>
          </a:xfrm>
        </p:grpSpPr>
        <p:pic>
          <p:nvPicPr>
            <p:cNvPr id="2211" name="Picture 163" descr="Image1"/>
            <p:cNvPicPr>
              <a:picLocks noChangeAspect="1" noChangeArrowheads="1"/>
            </p:cNvPicPr>
            <p:nvPr/>
          </p:nvPicPr>
          <p:blipFill>
            <a:blip r:embed="rId2" cstate="print"/>
            <a:srcRect/>
            <a:stretch>
              <a:fillRect/>
            </a:stretch>
          </p:blipFill>
          <p:spPr bwMode="auto">
            <a:xfrm>
              <a:off x="3120" y="1440"/>
              <a:ext cx="2640" cy="2064"/>
            </a:xfrm>
            <a:prstGeom prst="rect">
              <a:avLst/>
            </a:prstGeom>
            <a:noFill/>
            <a:ln w="9525">
              <a:noFill/>
              <a:miter lim="800000"/>
              <a:headEnd/>
              <a:tailEnd/>
            </a:ln>
          </p:spPr>
        </p:pic>
        <p:sp>
          <p:nvSpPr>
            <p:cNvPr id="2213" name="Text Box 165"/>
            <p:cNvSpPr txBox="1">
              <a:spLocks noChangeArrowheads="1"/>
            </p:cNvSpPr>
            <p:nvPr/>
          </p:nvSpPr>
          <p:spPr bwMode="auto">
            <a:xfrm>
              <a:off x="3744" y="2416"/>
              <a:ext cx="1104" cy="212"/>
            </a:xfrm>
            <a:prstGeom prst="rect">
              <a:avLst/>
            </a:prstGeom>
            <a:noFill/>
            <a:ln w="9525">
              <a:noFill/>
              <a:miter lim="800000"/>
              <a:headEnd/>
              <a:tailEnd/>
            </a:ln>
            <a:effectLst/>
          </p:spPr>
          <p:txBody>
            <a:bodyPr>
              <a:spAutoFit/>
            </a:bodyPr>
            <a:lstStyle/>
            <a:p>
              <a:pPr>
                <a:spcBef>
                  <a:spcPct val="50000"/>
                </a:spcBef>
              </a:pPr>
              <a:r>
                <a:rPr lang="en-US" sz="1600" b="1">
                  <a:solidFill>
                    <a:schemeClr val="bg1"/>
                  </a:solidFill>
                  <a:latin typeface="Book Antiqua" pitchFamily="18" charset="0"/>
                </a:rPr>
                <a:t>Transducer</a:t>
              </a:r>
            </a:p>
          </p:txBody>
        </p:sp>
        <p:sp>
          <p:nvSpPr>
            <p:cNvPr id="2214" name="Text Box 166"/>
            <p:cNvSpPr txBox="1">
              <a:spLocks noChangeArrowheads="1"/>
            </p:cNvSpPr>
            <p:nvPr/>
          </p:nvSpPr>
          <p:spPr bwMode="auto">
            <a:xfrm>
              <a:off x="4560" y="2304"/>
              <a:ext cx="1200" cy="751"/>
            </a:xfrm>
            <a:prstGeom prst="rect">
              <a:avLst/>
            </a:prstGeom>
            <a:solidFill>
              <a:schemeClr val="bg1"/>
            </a:solidFill>
            <a:ln w="9525">
              <a:noFill/>
              <a:miter lim="800000"/>
              <a:headEnd/>
              <a:tailEnd/>
            </a:ln>
            <a:effectLst/>
          </p:spPr>
          <p:txBody>
            <a:bodyPr>
              <a:spAutoFit/>
            </a:bodyPr>
            <a:lstStyle/>
            <a:p>
              <a:pPr>
                <a:spcBef>
                  <a:spcPct val="50000"/>
                </a:spcBef>
              </a:pPr>
              <a:r>
                <a:rPr lang="en-US"/>
                <a:t>       Measurable      </a:t>
              </a:r>
            </a:p>
            <a:p>
              <a:pPr>
                <a:spcBef>
                  <a:spcPct val="50000"/>
                </a:spcBef>
              </a:pPr>
              <a:r>
                <a:rPr lang="en-US"/>
                <a:t>       Signal</a:t>
              </a:r>
            </a:p>
            <a:p>
              <a:pPr>
                <a:spcBef>
                  <a:spcPct val="50000"/>
                </a:spcBef>
              </a:pPr>
              <a:endParaRPr lang="en-US"/>
            </a:p>
          </p:txBody>
        </p:sp>
        <p:sp>
          <p:nvSpPr>
            <p:cNvPr id="2215" name="Line 167"/>
            <p:cNvSpPr>
              <a:spLocks noChangeShapeType="1"/>
            </p:cNvSpPr>
            <p:nvPr/>
          </p:nvSpPr>
          <p:spPr bwMode="auto">
            <a:xfrm>
              <a:off x="4576" y="2512"/>
              <a:ext cx="288" cy="0"/>
            </a:xfrm>
            <a:prstGeom prst="line">
              <a:avLst/>
            </a:prstGeom>
            <a:noFill/>
            <a:ln w="57150">
              <a:solidFill>
                <a:schemeClr val="tx1"/>
              </a:solidFill>
              <a:round/>
              <a:headEnd/>
              <a:tailEnd type="triangle" w="lg" len="sm"/>
            </a:ln>
            <a:effectLst/>
          </p:spPr>
          <p:txBody>
            <a:bodyPr/>
            <a:lstStyle/>
            <a:p>
              <a:endParaRPr lang="en-IN"/>
            </a:p>
          </p:txBody>
        </p:sp>
        <p:sp>
          <p:nvSpPr>
            <p:cNvPr id="2217" name="Text Box 169"/>
            <p:cNvSpPr txBox="1">
              <a:spLocks noChangeArrowheads="1"/>
            </p:cNvSpPr>
            <p:nvPr/>
          </p:nvSpPr>
          <p:spPr bwMode="auto">
            <a:xfrm>
              <a:off x="3120" y="1497"/>
              <a:ext cx="624" cy="231"/>
            </a:xfrm>
            <a:prstGeom prst="rect">
              <a:avLst/>
            </a:prstGeom>
            <a:solidFill>
              <a:schemeClr val="bg1"/>
            </a:solidFill>
            <a:ln w="9525">
              <a:noFill/>
              <a:miter lim="800000"/>
              <a:headEnd/>
              <a:tailEnd/>
            </a:ln>
            <a:effectLst/>
          </p:spPr>
          <p:txBody>
            <a:bodyPr>
              <a:spAutoFit/>
            </a:bodyPr>
            <a:lstStyle/>
            <a:p>
              <a:pPr>
                <a:spcBef>
                  <a:spcPct val="50000"/>
                </a:spcBef>
              </a:pPr>
              <a:r>
                <a:rPr lang="en-US">
                  <a:latin typeface="Book Antiqua" pitchFamily="18" charset="0"/>
                </a:rPr>
                <a:t>Analyte</a:t>
              </a:r>
            </a:p>
          </p:txBody>
        </p:sp>
      </p:gr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69863"/>
            <a:ext cx="8229600" cy="1143001"/>
          </a:xfrm>
        </p:spPr>
        <p:txBody>
          <a:bodyPr/>
          <a:lstStyle/>
          <a:p>
            <a:r>
              <a:rPr lang="en-US" sz="3600" b="1" u="sng" smtClean="0">
                <a:solidFill>
                  <a:srgbClr val="7030A0"/>
                </a:solidFill>
                <a:latin typeface="Times New Roman" pitchFamily="18" charset="0"/>
              </a:rPr>
              <a:t>Gas-Sensor</a:t>
            </a:r>
          </a:p>
        </p:txBody>
      </p:sp>
      <p:sp>
        <p:nvSpPr>
          <p:cNvPr id="17411" name="Text Box 4"/>
          <p:cNvSpPr>
            <a:spLocks noGrp="1" noChangeArrowheads="1"/>
          </p:cNvSpPr>
          <p:nvPr>
            <p:ph type="body" idx="1"/>
          </p:nvPr>
        </p:nvSpPr>
        <p:spPr>
          <a:xfrm>
            <a:off x="50800" y="647700"/>
            <a:ext cx="8839200" cy="1600200"/>
          </a:xfrm>
        </p:spPr>
        <p:txBody>
          <a:bodyPr>
            <a:spAutoFit/>
          </a:bodyPr>
          <a:lstStyle/>
          <a:p>
            <a:pPr marL="0" indent="0" algn="ctr">
              <a:spcBef>
                <a:spcPct val="50000"/>
              </a:spcBef>
              <a:buFontTx/>
              <a:buNone/>
            </a:pPr>
            <a:r>
              <a:rPr lang="en-GB" altLang="zh-CN" sz="2400" dirty="0" smtClean="0">
                <a:latin typeface="Times New Roman" pitchFamily="18" charset="0"/>
                <a:ea typeface="SimSun" pitchFamily="2" charset="-122"/>
                <a:cs typeface="Times New Roman" pitchFamily="18" charset="0"/>
              </a:rPr>
              <a:t>A device, after exposure to a gaseous element/compound or mixture of gaseous elements/compounds, alters one or more of its properties (e.g. mass, resistance, or capacitance) in a way that can be measured and quantified directly or indirectly</a:t>
            </a:r>
            <a:endParaRPr lang="en-US" altLang="zh-CN" sz="2600" dirty="0" smtClean="0">
              <a:ea typeface="SimSun" pitchFamily="2" charset="-122"/>
              <a:cs typeface="Times New Roman" pitchFamily="18" charset="0"/>
            </a:endParaRPr>
          </a:p>
        </p:txBody>
      </p:sp>
      <p:pic>
        <p:nvPicPr>
          <p:cNvPr id="1741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3100" y="2225675"/>
            <a:ext cx="7467600"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304800"/>
            <a:ext cx="7772400" cy="685800"/>
          </a:xfrm>
          <a:prstGeom prst="rect">
            <a:avLst/>
          </a:prstGeom>
          <a:noFill/>
          <a:ln w="9525">
            <a:noFill/>
            <a:miter lim="800000"/>
            <a:headEnd/>
            <a:tailEnd/>
          </a:ln>
        </p:spPr>
        <p:txBody>
          <a:bodyPr/>
          <a:lstStyle/>
          <a:p>
            <a:pPr algn="ctr"/>
            <a:r>
              <a:rPr lang="en-US" altLang="zh-CN" sz="3200" b="1" u="sng">
                <a:solidFill>
                  <a:srgbClr val="00FF00"/>
                </a:solidFill>
                <a:latin typeface="Times New Roman" pitchFamily="18" charset="0"/>
                <a:ea typeface="SimSun" pitchFamily="2" charset="-122"/>
                <a:cs typeface="Times New Roman" pitchFamily="18" charset="0"/>
              </a:rPr>
              <a:t>Gas Sensor Overview</a:t>
            </a:r>
          </a:p>
        </p:txBody>
      </p:sp>
      <p:grpSp>
        <p:nvGrpSpPr>
          <p:cNvPr id="2" name="Group 3"/>
          <p:cNvGrpSpPr>
            <a:grpSpLocks/>
          </p:cNvGrpSpPr>
          <p:nvPr/>
        </p:nvGrpSpPr>
        <p:grpSpPr bwMode="auto">
          <a:xfrm>
            <a:off x="609600" y="5157788"/>
            <a:ext cx="2895600" cy="1066800"/>
            <a:chOff x="432" y="3504"/>
            <a:chExt cx="1632" cy="576"/>
          </a:xfrm>
        </p:grpSpPr>
        <p:sp>
          <p:nvSpPr>
            <p:cNvPr id="18517" name="AutoShape 4"/>
            <p:cNvSpPr>
              <a:spLocks noChangeArrowheads="1"/>
            </p:cNvSpPr>
            <p:nvPr/>
          </p:nvSpPr>
          <p:spPr bwMode="auto">
            <a:xfrm>
              <a:off x="432" y="3744"/>
              <a:ext cx="1632" cy="336"/>
            </a:xfrm>
            <a:prstGeom prst="cube">
              <a:avLst>
                <a:gd name="adj" fmla="val 25000"/>
              </a:avLst>
            </a:prstGeom>
            <a:solidFill>
              <a:srgbClr val="BBBDE3"/>
            </a:solidFill>
            <a:ln w="9525">
              <a:solidFill>
                <a:schemeClr val="tx1"/>
              </a:solidFill>
              <a:miter lim="800000"/>
              <a:headEnd/>
              <a:tailEnd/>
            </a:ln>
          </p:spPr>
          <p:txBody>
            <a:bodyPr wrap="none" anchor="ctr"/>
            <a:lstStyle/>
            <a:p>
              <a:endParaRPr lang="th-TH" sz="4000" b="1"/>
            </a:p>
          </p:txBody>
        </p:sp>
        <p:sp>
          <p:nvSpPr>
            <p:cNvPr id="18518" name="AutoShape 5"/>
            <p:cNvSpPr>
              <a:spLocks noChangeArrowheads="1"/>
            </p:cNvSpPr>
            <p:nvPr/>
          </p:nvSpPr>
          <p:spPr bwMode="auto">
            <a:xfrm>
              <a:off x="432" y="3504"/>
              <a:ext cx="1632" cy="336"/>
            </a:xfrm>
            <a:prstGeom prst="cube">
              <a:avLst>
                <a:gd name="adj" fmla="val 25000"/>
              </a:avLst>
            </a:prstGeom>
            <a:solidFill>
              <a:srgbClr val="99CC00"/>
            </a:solidFill>
            <a:ln w="9525">
              <a:solidFill>
                <a:schemeClr val="tx1"/>
              </a:solidFill>
              <a:miter lim="800000"/>
              <a:headEnd/>
              <a:tailEnd/>
            </a:ln>
          </p:spPr>
          <p:txBody>
            <a:bodyPr wrap="none" anchor="ctr"/>
            <a:lstStyle/>
            <a:p>
              <a:endParaRPr lang="th-TH" sz="4000" b="1"/>
            </a:p>
          </p:txBody>
        </p:sp>
      </p:grpSp>
      <p:sp>
        <p:nvSpPr>
          <p:cNvPr id="18436" name="Text Box 6"/>
          <p:cNvSpPr txBox="1">
            <a:spLocks noChangeArrowheads="1"/>
          </p:cNvSpPr>
          <p:nvPr/>
        </p:nvSpPr>
        <p:spPr bwMode="auto">
          <a:xfrm>
            <a:off x="1295400" y="5843588"/>
            <a:ext cx="1752600" cy="366712"/>
          </a:xfrm>
          <a:prstGeom prst="rect">
            <a:avLst/>
          </a:prstGeom>
          <a:noFill/>
          <a:ln w="9525">
            <a:noFill/>
            <a:miter lim="800000"/>
            <a:headEnd/>
            <a:tailEnd/>
          </a:ln>
        </p:spPr>
        <p:txBody>
          <a:bodyPr>
            <a:spAutoFit/>
          </a:bodyPr>
          <a:lstStyle/>
          <a:p>
            <a:pPr>
              <a:spcBef>
                <a:spcPct val="50000"/>
              </a:spcBef>
            </a:pPr>
            <a:r>
              <a:rPr lang="en-US" b="1"/>
              <a:t>Transducer</a:t>
            </a:r>
          </a:p>
        </p:txBody>
      </p:sp>
      <p:sp>
        <p:nvSpPr>
          <p:cNvPr id="18437" name="Text Box 7"/>
          <p:cNvSpPr txBox="1">
            <a:spLocks noChangeArrowheads="1"/>
          </p:cNvSpPr>
          <p:nvPr/>
        </p:nvSpPr>
        <p:spPr bwMode="auto">
          <a:xfrm>
            <a:off x="990600" y="5386388"/>
            <a:ext cx="2133600" cy="366712"/>
          </a:xfrm>
          <a:prstGeom prst="rect">
            <a:avLst/>
          </a:prstGeom>
          <a:noFill/>
          <a:ln w="9525">
            <a:noFill/>
            <a:miter lim="800000"/>
            <a:headEnd/>
            <a:tailEnd/>
          </a:ln>
        </p:spPr>
        <p:txBody>
          <a:bodyPr>
            <a:spAutoFit/>
          </a:bodyPr>
          <a:lstStyle/>
          <a:p>
            <a:pPr>
              <a:spcBef>
                <a:spcPct val="50000"/>
              </a:spcBef>
            </a:pPr>
            <a:r>
              <a:rPr lang="en-US" b="1"/>
              <a:t>Sensitive layer</a:t>
            </a:r>
          </a:p>
        </p:txBody>
      </p:sp>
      <p:sp>
        <p:nvSpPr>
          <p:cNvPr id="18438" name="Oval 8"/>
          <p:cNvSpPr>
            <a:spLocks noChangeArrowheads="1"/>
          </p:cNvSpPr>
          <p:nvPr/>
        </p:nvSpPr>
        <p:spPr bwMode="auto">
          <a:xfrm>
            <a:off x="2133600" y="5233988"/>
            <a:ext cx="76200" cy="76200"/>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39" name="Oval 9"/>
          <p:cNvSpPr>
            <a:spLocks noChangeArrowheads="1"/>
          </p:cNvSpPr>
          <p:nvPr/>
        </p:nvSpPr>
        <p:spPr bwMode="auto">
          <a:xfrm>
            <a:off x="1524000" y="5157788"/>
            <a:ext cx="76200" cy="76200"/>
          </a:xfrm>
          <a:prstGeom prst="ellipse">
            <a:avLst/>
          </a:prstGeom>
          <a:solidFill>
            <a:srgbClr val="4BADB5"/>
          </a:solidFill>
          <a:ln w="9525">
            <a:solidFill>
              <a:schemeClr val="bg1"/>
            </a:solidFill>
            <a:round/>
            <a:headEnd/>
            <a:tailEnd/>
          </a:ln>
        </p:spPr>
        <p:txBody>
          <a:bodyPr wrap="none" anchor="ctr"/>
          <a:lstStyle/>
          <a:p>
            <a:endParaRPr lang="th-TH" sz="4000" b="1"/>
          </a:p>
        </p:txBody>
      </p:sp>
      <p:grpSp>
        <p:nvGrpSpPr>
          <p:cNvPr id="3" name="Group 10"/>
          <p:cNvGrpSpPr>
            <a:grpSpLocks/>
          </p:cNvGrpSpPr>
          <p:nvPr/>
        </p:nvGrpSpPr>
        <p:grpSpPr bwMode="auto">
          <a:xfrm>
            <a:off x="914400" y="1981200"/>
            <a:ext cx="2133600" cy="1524000"/>
            <a:chOff x="720" y="864"/>
            <a:chExt cx="1344" cy="960"/>
          </a:xfrm>
        </p:grpSpPr>
        <p:sp>
          <p:nvSpPr>
            <p:cNvPr id="18494" name="Oval 11"/>
            <p:cNvSpPr>
              <a:spLocks noChangeArrowheads="1"/>
            </p:cNvSpPr>
            <p:nvPr/>
          </p:nvSpPr>
          <p:spPr bwMode="auto">
            <a:xfrm>
              <a:off x="1152" y="960"/>
              <a:ext cx="48" cy="48"/>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95" name="Oval 12"/>
            <p:cNvSpPr>
              <a:spLocks noChangeArrowheads="1"/>
            </p:cNvSpPr>
            <p:nvPr/>
          </p:nvSpPr>
          <p:spPr bwMode="auto">
            <a:xfrm>
              <a:off x="1248" y="1296"/>
              <a:ext cx="48" cy="48"/>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96" name="Oval 13"/>
            <p:cNvSpPr>
              <a:spLocks noChangeArrowheads="1"/>
            </p:cNvSpPr>
            <p:nvPr/>
          </p:nvSpPr>
          <p:spPr bwMode="auto">
            <a:xfrm>
              <a:off x="1584" y="864"/>
              <a:ext cx="48" cy="48"/>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97" name="Oval 14"/>
            <p:cNvSpPr>
              <a:spLocks noChangeArrowheads="1"/>
            </p:cNvSpPr>
            <p:nvPr/>
          </p:nvSpPr>
          <p:spPr bwMode="auto">
            <a:xfrm>
              <a:off x="1728" y="1200"/>
              <a:ext cx="48" cy="48"/>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98" name="Oval 15"/>
            <p:cNvSpPr>
              <a:spLocks noChangeArrowheads="1"/>
            </p:cNvSpPr>
            <p:nvPr/>
          </p:nvSpPr>
          <p:spPr bwMode="auto">
            <a:xfrm>
              <a:off x="720" y="1440"/>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99" name="Oval 16"/>
            <p:cNvSpPr>
              <a:spLocks noChangeArrowheads="1"/>
            </p:cNvSpPr>
            <p:nvPr/>
          </p:nvSpPr>
          <p:spPr bwMode="auto">
            <a:xfrm>
              <a:off x="960" y="1440"/>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00" name="Oval 17"/>
            <p:cNvSpPr>
              <a:spLocks noChangeArrowheads="1"/>
            </p:cNvSpPr>
            <p:nvPr/>
          </p:nvSpPr>
          <p:spPr bwMode="auto">
            <a:xfrm>
              <a:off x="1680" y="960"/>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01" name="Oval 18"/>
            <p:cNvSpPr>
              <a:spLocks noChangeArrowheads="1"/>
            </p:cNvSpPr>
            <p:nvPr/>
          </p:nvSpPr>
          <p:spPr bwMode="auto">
            <a:xfrm>
              <a:off x="1104" y="1728"/>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02" name="Oval 19"/>
            <p:cNvSpPr>
              <a:spLocks noChangeArrowheads="1"/>
            </p:cNvSpPr>
            <p:nvPr/>
          </p:nvSpPr>
          <p:spPr bwMode="auto">
            <a:xfrm>
              <a:off x="1632" y="1728"/>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03" name="Oval 20"/>
            <p:cNvSpPr>
              <a:spLocks noChangeArrowheads="1"/>
            </p:cNvSpPr>
            <p:nvPr/>
          </p:nvSpPr>
          <p:spPr bwMode="auto">
            <a:xfrm flipH="1" flipV="1">
              <a:off x="960" y="1248"/>
              <a:ext cx="48" cy="48"/>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04" name="Oval 21"/>
            <p:cNvSpPr>
              <a:spLocks noChangeArrowheads="1"/>
            </p:cNvSpPr>
            <p:nvPr/>
          </p:nvSpPr>
          <p:spPr bwMode="auto">
            <a:xfrm>
              <a:off x="1248" y="1488"/>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05" name="Oval 22"/>
            <p:cNvSpPr>
              <a:spLocks noChangeArrowheads="1"/>
            </p:cNvSpPr>
            <p:nvPr/>
          </p:nvSpPr>
          <p:spPr bwMode="auto">
            <a:xfrm>
              <a:off x="1536" y="1536"/>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06" name="Oval 23"/>
            <p:cNvSpPr>
              <a:spLocks noChangeArrowheads="1"/>
            </p:cNvSpPr>
            <p:nvPr/>
          </p:nvSpPr>
          <p:spPr bwMode="auto">
            <a:xfrm>
              <a:off x="720" y="1152"/>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07" name="Oval 24"/>
            <p:cNvSpPr>
              <a:spLocks noChangeArrowheads="1"/>
            </p:cNvSpPr>
            <p:nvPr/>
          </p:nvSpPr>
          <p:spPr bwMode="auto">
            <a:xfrm>
              <a:off x="960" y="960"/>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08" name="Oval 25"/>
            <p:cNvSpPr>
              <a:spLocks noChangeArrowheads="1"/>
            </p:cNvSpPr>
            <p:nvPr/>
          </p:nvSpPr>
          <p:spPr bwMode="auto">
            <a:xfrm>
              <a:off x="1392" y="912"/>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09" name="Oval 26"/>
            <p:cNvSpPr>
              <a:spLocks noChangeArrowheads="1"/>
            </p:cNvSpPr>
            <p:nvPr/>
          </p:nvSpPr>
          <p:spPr bwMode="auto">
            <a:xfrm>
              <a:off x="720" y="1632"/>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10" name="Oval 27"/>
            <p:cNvSpPr>
              <a:spLocks noChangeArrowheads="1"/>
            </p:cNvSpPr>
            <p:nvPr/>
          </p:nvSpPr>
          <p:spPr bwMode="auto">
            <a:xfrm>
              <a:off x="1104" y="1152"/>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11" name="Oval 28"/>
            <p:cNvSpPr>
              <a:spLocks noChangeArrowheads="1"/>
            </p:cNvSpPr>
            <p:nvPr/>
          </p:nvSpPr>
          <p:spPr bwMode="auto">
            <a:xfrm>
              <a:off x="1488" y="1392"/>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12" name="Oval 29"/>
            <p:cNvSpPr>
              <a:spLocks noChangeArrowheads="1"/>
            </p:cNvSpPr>
            <p:nvPr/>
          </p:nvSpPr>
          <p:spPr bwMode="auto">
            <a:xfrm>
              <a:off x="1728" y="1392"/>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13" name="Oval 30"/>
            <p:cNvSpPr>
              <a:spLocks noChangeArrowheads="1"/>
            </p:cNvSpPr>
            <p:nvPr/>
          </p:nvSpPr>
          <p:spPr bwMode="auto">
            <a:xfrm>
              <a:off x="1968" y="1344"/>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14" name="Oval 31"/>
            <p:cNvSpPr>
              <a:spLocks noChangeArrowheads="1"/>
            </p:cNvSpPr>
            <p:nvPr/>
          </p:nvSpPr>
          <p:spPr bwMode="auto">
            <a:xfrm>
              <a:off x="1920" y="1632"/>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15" name="Oval 32"/>
            <p:cNvSpPr>
              <a:spLocks noChangeArrowheads="1"/>
            </p:cNvSpPr>
            <p:nvPr/>
          </p:nvSpPr>
          <p:spPr bwMode="auto">
            <a:xfrm>
              <a:off x="1488" y="1104"/>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516" name="Oval 33"/>
            <p:cNvSpPr>
              <a:spLocks noChangeArrowheads="1"/>
            </p:cNvSpPr>
            <p:nvPr/>
          </p:nvSpPr>
          <p:spPr bwMode="auto">
            <a:xfrm>
              <a:off x="1920" y="1104"/>
              <a:ext cx="96" cy="96"/>
            </a:xfrm>
            <a:prstGeom prst="ellipse">
              <a:avLst/>
            </a:prstGeom>
            <a:solidFill>
              <a:srgbClr val="4BADB5"/>
            </a:solidFill>
            <a:ln w="9525">
              <a:solidFill>
                <a:schemeClr val="bg1"/>
              </a:solidFill>
              <a:round/>
              <a:headEnd/>
              <a:tailEnd/>
            </a:ln>
          </p:spPr>
          <p:txBody>
            <a:bodyPr wrap="none" anchor="ctr"/>
            <a:lstStyle/>
            <a:p>
              <a:endParaRPr lang="th-TH" sz="4000" b="1"/>
            </a:p>
          </p:txBody>
        </p:sp>
      </p:grpSp>
      <p:sp>
        <p:nvSpPr>
          <p:cNvPr id="18441" name="Text Box 34"/>
          <p:cNvSpPr txBox="1">
            <a:spLocks noChangeArrowheads="1"/>
          </p:cNvSpPr>
          <p:nvPr/>
        </p:nvSpPr>
        <p:spPr bwMode="auto">
          <a:xfrm>
            <a:off x="381000" y="1385888"/>
            <a:ext cx="2286000" cy="366712"/>
          </a:xfrm>
          <a:prstGeom prst="rect">
            <a:avLst/>
          </a:prstGeom>
          <a:noFill/>
          <a:ln w="9525">
            <a:noFill/>
            <a:miter lim="800000"/>
            <a:headEnd/>
            <a:tailEnd/>
          </a:ln>
        </p:spPr>
        <p:txBody>
          <a:bodyPr>
            <a:spAutoFit/>
          </a:bodyPr>
          <a:lstStyle/>
          <a:p>
            <a:pPr>
              <a:spcBef>
                <a:spcPct val="50000"/>
              </a:spcBef>
            </a:pPr>
            <a:r>
              <a:rPr lang="en-US" b="1">
                <a:solidFill>
                  <a:schemeClr val="bg1"/>
                </a:solidFill>
              </a:rPr>
              <a:t>Gas/Analytes</a:t>
            </a:r>
          </a:p>
        </p:txBody>
      </p:sp>
      <p:sp>
        <p:nvSpPr>
          <p:cNvPr id="18442" name="Oval 35"/>
          <p:cNvSpPr>
            <a:spLocks noChangeArrowheads="1"/>
          </p:cNvSpPr>
          <p:nvPr/>
        </p:nvSpPr>
        <p:spPr bwMode="auto">
          <a:xfrm>
            <a:off x="914400" y="5081588"/>
            <a:ext cx="152400" cy="152400"/>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43" name="Oval 36"/>
          <p:cNvSpPr>
            <a:spLocks noChangeArrowheads="1"/>
          </p:cNvSpPr>
          <p:nvPr/>
        </p:nvSpPr>
        <p:spPr bwMode="auto">
          <a:xfrm>
            <a:off x="1219200" y="5157788"/>
            <a:ext cx="152400" cy="152400"/>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44" name="Oval 37"/>
          <p:cNvSpPr>
            <a:spLocks noChangeArrowheads="1"/>
          </p:cNvSpPr>
          <p:nvPr/>
        </p:nvSpPr>
        <p:spPr bwMode="auto">
          <a:xfrm>
            <a:off x="1828800" y="5081588"/>
            <a:ext cx="152400" cy="152400"/>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45" name="Oval 38"/>
          <p:cNvSpPr>
            <a:spLocks noChangeArrowheads="1"/>
          </p:cNvSpPr>
          <p:nvPr/>
        </p:nvSpPr>
        <p:spPr bwMode="auto">
          <a:xfrm>
            <a:off x="2743200" y="5081588"/>
            <a:ext cx="152400" cy="152400"/>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46" name="Oval 39"/>
          <p:cNvSpPr>
            <a:spLocks noChangeArrowheads="1"/>
          </p:cNvSpPr>
          <p:nvPr/>
        </p:nvSpPr>
        <p:spPr bwMode="auto">
          <a:xfrm>
            <a:off x="3200400" y="5233988"/>
            <a:ext cx="76200" cy="76200"/>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47" name="Oval 40"/>
          <p:cNvSpPr>
            <a:spLocks noChangeArrowheads="1"/>
          </p:cNvSpPr>
          <p:nvPr/>
        </p:nvSpPr>
        <p:spPr bwMode="auto">
          <a:xfrm>
            <a:off x="2514600" y="5180013"/>
            <a:ext cx="76200" cy="76200"/>
          </a:xfrm>
          <a:prstGeom prst="ellipse">
            <a:avLst/>
          </a:prstGeom>
          <a:solidFill>
            <a:srgbClr val="4BADB5"/>
          </a:solidFill>
          <a:ln w="9525">
            <a:solidFill>
              <a:schemeClr val="bg1"/>
            </a:solidFill>
            <a:round/>
            <a:headEnd/>
            <a:tailEnd/>
          </a:ln>
        </p:spPr>
        <p:txBody>
          <a:bodyPr wrap="none" anchor="ctr"/>
          <a:lstStyle/>
          <a:p>
            <a:endParaRPr lang="th-TH" sz="4000" b="1"/>
          </a:p>
        </p:txBody>
      </p:sp>
      <p:sp>
        <p:nvSpPr>
          <p:cNvPr id="18448" name="AutoShape 41"/>
          <p:cNvSpPr>
            <a:spLocks noChangeArrowheads="1"/>
          </p:cNvSpPr>
          <p:nvPr/>
        </p:nvSpPr>
        <p:spPr bwMode="auto">
          <a:xfrm>
            <a:off x="1371600" y="3733800"/>
            <a:ext cx="304800" cy="990600"/>
          </a:xfrm>
          <a:prstGeom prst="downArrow">
            <a:avLst>
              <a:gd name="adj1" fmla="val 50000"/>
              <a:gd name="adj2" fmla="val 81250"/>
            </a:avLst>
          </a:prstGeom>
          <a:solidFill>
            <a:srgbClr val="CC0000"/>
          </a:solidFill>
          <a:ln w="9525">
            <a:solidFill>
              <a:schemeClr val="bg1"/>
            </a:solidFill>
            <a:miter lim="800000"/>
            <a:headEnd/>
            <a:tailEnd/>
          </a:ln>
        </p:spPr>
        <p:txBody>
          <a:bodyPr vert="eaVert" wrap="none" anchor="ctr"/>
          <a:lstStyle/>
          <a:p>
            <a:pPr algn="ctr"/>
            <a:endParaRPr lang="th-TH">
              <a:solidFill>
                <a:srgbClr val="4BADB5"/>
              </a:solidFill>
            </a:endParaRPr>
          </a:p>
        </p:txBody>
      </p:sp>
      <p:sp>
        <p:nvSpPr>
          <p:cNvPr id="18449" name="Text Box 42"/>
          <p:cNvSpPr txBox="1">
            <a:spLocks noChangeArrowheads="1"/>
          </p:cNvSpPr>
          <p:nvPr/>
        </p:nvSpPr>
        <p:spPr bwMode="auto">
          <a:xfrm>
            <a:off x="1676400" y="3800475"/>
            <a:ext cx="2362200" cy="1076325"/>
          </a:xfrm>
          <a:prstGeom prst="rect">
            <a:avLst/>
          </a:prstGeom>
          <a:noFill/>
          <a:ln w="9525">
            <a:noFill/>
            <a:miter lim="800000"/>
            <a:headEnd/>
            <a:tailEnd/>
          </a:ln>
        </p:spPr>
        <p:txBody>
          <a:bodyPr>
            <a:spAutoFit/>
          </a:bodyPr>
          <a:lstStyle/>
          <a:p>
            <a:pPr>
              <a:spcBef>
                <a:spcPct val="50000"/>
              </a:spcBef>
            </a:pPr>
            <a:r>
              <a:rPr lang="en-US" b="1">
                <a:solidFill>
                  <a:schemeClr val="bg1"/>
                </a:solidFill>
              </a:rPr>
              <a:t>Chemical reaction</a:t>
            </a:r>
          </a:p>
          <a:p>
            <a:pPr>
              <a:spcBef>
                <a:spcPct val="50000"/>
              </a:spcBef>
            </a:pPr>
            <a:r>
              <a:rPr lang="en-US" sz="1600" b="1">
                <a:solidFill>
                  <a:schemeClr val="bg1"/>
                </a:solidFill>
              </a:rPr>
              <a:t>  </a:t>
            </a:r>
            <a:r>
              <a:rPr lang="en-US" sz="1500" b="1">
                <a:solidFill>
                  <a:schemeClr val="bg1"/>
                </a:solidFill>
              </a:rPr>
              <a:t>(e.g., protonation)</a:t>
            </a:r>
          </a:p>
          <a:p>
            <a:pPr>
              <a:spcBef>
                <a:spcPct val="50000"/>
              </a:spcBef>
            </a:pPr>
            <a:endParaRPr lang="en-US" sz="1500" b="1">
              <a:solidFill>
                <a:schemeClr val="bg1"/>
              </a:solidFill>
            </a:endParaRPr>
          </a:p>
        </p:txBody>
      </p:sp>
      <p:sp>
        <p:nvSpPr>
          <p:cNvPr id="18450" name="AutoShape 43"/>
          <p:cNvSpPr>
            <a:spLocks noChangeArrowheads="1"/>
          </p:cNvSpPr>
          <p:nvPr/>
        </p:nvSpPr>
        <p:spPr bwMode="auto">
          <a:xfrm>
            <a:off x="3733800" y="5538788"/>
            <a:ext cx="762000" cy="304800"/>
          </a:xfrm>
          <a:prstGeom prst="rightArrow">
            <a:avLst>
              <a:gd name="adj1" fmla="val 50000"/>
              <a:gd name="adj2" fmla="val 62500"/>
            </a:avLst>
          </a:prstGeom>
          <a:solidFill>
            <a:srgbClr val="CC0000"/>
          </a:solidFill>
          <a:ln w="9525">
            <a:solidFill>
              <a:schemeClr val="bg1"/>
            </a:solidFill>
            <a:miter lim="800000"/>
            <a:headEnd/>
            <a:tailEnd/>
          </a:ln>
        </p:spPr>
        <p:txBody>
          <a:bodyPr wrap="none" anchor="ctr"/>
          <a:lstStyle/>
          <a:p>
            <a:endParaRPr lang="th-TH" sz="4000" b="1"/>
          </a:p>
        </p:txBody>
      </p:sp>
      <p:sp>
        <p:nvSpPr>
          <p:cNvPr id="18451" name="Text Box 44"/>
          <p:cNvSpPr txBox="1">
            <a:spLocks noChangeArrowheads="1"/>
          </p:cNvSpPr>
          <p:nvPr/>
        </p:nvSpPr>
        <p:spPr bwMode="auto">
          <a:xfrm>
            <a:off x="4648200" y="6072188"/>
            <a:ext cx="1371600" cy="641350"/>
          </a:xfrm>
          <a:prstGeom prst="rect">
            <a:avLst/>
          </a:prstGeom>
          <a:noFill/>
          <a:ln w="9525">
            <a:noFill/>
            <a:miter lim="800000"/>
            <a:headEnd/>
            <a:tailEnd/>
          </a:ln>
        </p:spPr>
        <p:txBody>
          <a:bodyPr>
            <a:spAutoFit/>
          </a:bodyPr>
          <a:lstStyle/>
          <a:p>
            <a:pPr>
              <a:spcBef>
                <a:spcPct val="50000"/>
              </a:spcBef>
            </a:pPr>
            <a:r>
              <a:rPr lang="en-US" b="1">
                <a:solidFill>
                  <a:schemeClr val="bg1"/>
                </a:solidFill>
              </a:rPr>
              <a:t>Interface circuitry</a:t>
            </a:r>
          </a:p>
        </p:txBody>
      </p:sp>
      <p:sp>
        <p:nvSpPr>
          <p:cNvPr id="18452" name="AutoShape 45"/>
          <p:cNvSpPr>
            <a:spLocks noChangeArrowheads="1"/>
          </p:cNvSpPr>
          <p:nvPr/>
        </p:nvSpPr>
        <p:spPr bwMode="auto">
          <a:xfrm>
            <a:off x="5943600" y="5538788"/>
            <a:ext cx="685800" cy="304800"/>
          </a:xfrm>
          <a:prstGeom prst="rightArrow">
            <a:avLst>
              <a:gd name="adj1" fmla="val 50000"/>
              <a:gd name="adj2" fmla="val 56250"/>
            </a:avLst>
          </a:prstGeom>
          <a:solidFill>
            <a:srgbClr val="CC0000"/>
          </a:solidFill>
          <a:ln w="9525">
            <a:solidFill>
              <a:schemeClr val="bg1"/>
            </a:solidFill>
            <a:miter lim="800000"/>
            <a:headEnd/>
            <a:tailEnd/>
          </a:ln>
        </p:spPr>
        <p:txBody>
          <a:bodyPr wrap="none" anchor="ctr"/>
          <a:lstStyle/>
          <a:p>
            <a:endParaRPr lang="th-TH" sz="4000" b="1"/>
          </a:p>
        </p:txBody>
      </p:sp>
      <p:sp>
        <p:nvSpPr>
          <p:cNvPr id="18453" name="Text Box 46"/>
          <p:cNvSpPr txBox="1">
            <a:spLocks noChangeArrowheads="1"/>
          </p:cNvSpPr>
          <p:nvPr/>
        </p:nvSpPr>
        <p:spPr bwMode="auto">
          <a:xfrm>
            <a:off x="6934200" y="6072188"/>
            <a:ext cx="2209800" cy="709612"/>
          </a:xfrm>
          <a:prstGeom prst="rect">
            <a:avLst/>
          </a:prstGeom>
          <a:noFill/>
          <a:ln w="9525">
            <a:noFill/>
            <a:miter lim="800000"/>
            <a:headEnd/>
            <a:tailEnd/>
          </a:ln>
        </p:spPr>
        <p:txBody>
          <a:bodyPr>
            <a:spAutoFit/>
          </a:bodyPr>
          <a:lstStyle/>
          <a:p>
            <a:pPr>
              <a:spcBef>
                <a:spcPct val="50000"/>
              </a:spcBef>
            </a:pPr>
            <a:r>
              <a:rPr lang="en-US" b="1">
                <a:solidFill>
                  <a:schemeClr val="bg1"/>
                </a:solidFill>
              </a:rPr>
              <a:t>Response signal</a:t>
            </a:r>
          </a:p>
          <a:p>
            <a:pPr>
              <a:spcBef>
                <a:spcPct val="50000"/>
              </a:spcBef>
            </a:pPr>
            <a:r>
              <a:rPr lang="en-US" sz="1500" b="1">
                <a:solidFill>
                  <a:schemeClr val="bg1"/>
                </a:solidFill>
              </a:rPr>
              <a:t>   (e.g., Voltage)</a:t>
            </a:r>
          </a:p>
        </p:txBody>
      </p:sp>
      <p:sp>
        <p:nvSpPr>
          <p:cNvPr id="18454" name="AutoShape 47"/>
          <p:cNvSpPr>
            <a:spLocks noChangeArrowheads="1"/>
          </p:cNvSpPr>
          <p:nvPr/>
        </p:nvSpPr>
        <p:spPr bwMode="auto">
          <a:xfrm rot="5400000">
            <a:off x="4610100" y="4814888"/>
            <a:ext cx="1371600" cy="1143000"/>
          </a:xfrm>
          <a:prstGeom prst="triangle">
            <a:avLst>
              <a:gd name="adj" fmla="val 50000"/>
            </a:avLst>
          </a:prstGeom>
          <a:solidFill>
            <a:schemeClr val="accent1"/>
          </a:solidFill>
          <a:ln w="9525">
            <a:solidFill>
              <a:schemeClr val="accent2"/>
            </a:solidFill>
            <a:miter lim="800000"/>
            <a:headEnd/>
            <a:tailEnd/>
          </a:ln>
        </p:spPr>
        <p:txBody>
          <a:bodyPr wrap="none" anchor="ctr"/>
          <a:lstStyle/>
          <a:p>
            <a:endParaRPr lang="th-TH" sz="4000" b="1"/>
          </a:p>
        </p:txBody>
      </p:sp>
      <p:sp>
        <p:nvSpPr>
          <p:cNvPr id="18455" name="AutoShape 48"/>
          <p:cNvSpPr>
            <a:spLocks noChangeArrowheads="1"/>
          </p:cNvSpPr>
          <p:nvPr/>
        </p:nvSpPr>
        <p:spPr bwMode="auto">
          <a:xfrm rot="5400000">
            <a:off x="5014912" y="5295901"/>
            <a:ext cx="333375" cy="152400"/>
          </a:xfrm>
          <a:prstGeom prst="triangle">
            <a:avLst>
              <a:gd name="adj" fmla="val 50000"/>
            </a:avLst>
          </a:prstGeom>
          <a:solidFill>
            <a:srgbClr val="993300"/>
          </a:solidFill>
          <a:ln w="9525">
            <a:solidFill>
              <a:schemeClr val="tx1"/>
            </a:solidFill>
            <a:miter lim="800000"/>
            <a:headEnd/>
            <a:tailEnd/>
          </a:ln>
        </p:spPr>
        <p:txBody>
          <a:bodyPr wrap="none" anchor="ctr"/>
          <a:lstStyle/>
          <a:p>
            <a:endParaRPr lang="th-TH" sz="4000" b="1"/>
          </a:p>
        </p:txBody>
      </p:sp>
      <p:sp>
        <p:nvSpPr>
          <p:cNvPr id="18456" name="Line 49"/>
          <p:cNvSpPr>
            <a:spLocks noChangeShapeType="1"/>
          </p:cNvSpPr>
          <p:nvPr/>
        </p:nvSpPr>
        <p:spPr bwMode="auto">
          <a:xfrm>
            <a:off x="4876800" y="5310188"/>
            <a:ext cx="228600" cy="0"/>
          </a:xfrm>
          <a:prstGeom prst="line">
            <a:avLst/>
          </a:prstGeom>
          <a:noFill/>
          <a:ln w="9525">
            <a:solidFill>
              <a:schemeClr val="tx1"/>
            </a:solidFill>
            <a:round/>
            <a:headEnd/>
            <a:tailEnd/>
          </a:ln>
        </p:spPr>
        <p:txBody>
          <a:bodyPr/>
          <a:lstStyle/>
          <a:p>
            <a:endParaRPr lang="en-IN"/>
          </a:p>
        </p:txBody>
      </p:sp>
      <p:sp>
        <p:nvSpPr>
          <p:cNvPr id="18457" name="Line 50"/>
          <p:cNvSpPr>
            <a:spLocks noChangeShapeType="1"/>
          </p:cNvSpPr>
          <p:nvPr/>
        </p:nvSpPr>
        <p:spPr bwMode="auto">
          <a:xfrm>
            <a:off x="4876800" y="5462588"/>
            <a:ext cx="228600" cy="0"/>
          </a:xfrm>
          <a:prstGeom prst="line">
            <a:avLst/>
          </a:prstGeom>
          <a:noFill/>
          <a:ln w="9525">
            <a:solidFill>
              <a:schemeClr val="tx1"/>
            </a:solidFill>
            <a:round/>
            <a:headEnd/>
            <a:tailEnd/>
          </a:ln>
        </p:spPr>
        <p:txBody>
          <a:bodyPr/>
          <a:lstStyle/>
          <a:p>
            <a:endParaRPr lang="en-IN"/>
          </a:p>
        </p:txBody>
      </p:sp>
      <p:grpSp>
        <p:nvGrpSpPr>
          <p:cNvPr id="4" name="Group 51"/>
          <p:cNvGrpSpPr>
            <a:grpSpLocks/>
          </p:cNvGrpSpPr>
          <p:nvPr/>
        </p:nvGrpSpPr>
        <p:grpSpPr bwMode="auto">
          <a:xfrm rot="10800000">
            <a:off x="4981575" y="5062538"/>
            <a:ext cx="381000" cy="77787"/>
            <a:chOff x="3258" y="3366"/>
            <a:chExt cx="732" cy="183"/>
          </a:xfrm>
        </p:grpSpPr>
        <p:sp>
          <p:nvSpPr>
            <p:cNvPr id="18485" name="Line 52"/>
            <p:cNvSpPr>
              <a:spLocks noChangeShapeType="1"/>
            </p:cNvSpPr>
            <p:nvPr/>
          </p:nvSpPr>
          <p:spPr bwMode="auto">
            <a:xfrm>
              <a:off x="3258" y="3458"/>
              <a:ext cx="122" cy="0"/>
            </a:xfrm>
            <a:prstGeom prst="line">
              <a:avLst/>
            </a:prstGeom>
            <a:noFill/>
            <a:ln w="28575">
              <a:solidFill>
                <a:srgbClr val="FF0000"/>
              </a:solidFill>
              <a:round/>
              <a:headEnd type="none" w="sm" len="sm"/>
              <a:tailEnd type="none" w="sm" len="sm"/>
            </a:ln>
          </p:spPr>
          <p:txBody>
            <a:bodyPr/>
            <a:lstStyle/>
            <a:p>
              <a:endParaRPr lang="en-IN"/>
            </a:p>
          </p:txBody>
        </p:sp>
        <p:sp>
          <p:nvSpPr>
            <p:cNvPr id="18486" name="Line 53"/>
            <p:cNvSpPr>
              <a:spLocks noChangeShapeType="1"/>
            </p:cNvSpPr>
            <p:nvPr/>
          </p:nvSpPr>
          <p:spPr bwMode="auto">
            <a:xfrm flipV="1">
              <a:off x="3380" y="3366"/>
              <a:ext cx="61" cy="92"/>
            </a:xfrm>
            <a:prstGeom prst="line">
              <a:avLst/>
            </a:prstGeom>
            <a:noFill/>
            <a:ln w="28575">
              <a:solidFill>
                <a:srgbClr val="FF0000"/>
              </a:solidFill>
              <a:round/>
              <a:headEnd type="none" w="sm" len="sm"/>
              <a:tailEnd type="none" w="sm" len="sm"/>
            </a:ln>
          </p:spPr>
          <p:txBody>
            <a:bodyPr/>
            <a:lstStyle/>
            <a:p>
              <a:endParaRPr lang="en-IN"/>
            </a:p>
          </p:txBody>
        </p:sp>
        <p:sp>
          <p:nvSpPr>
            <p:cNvPr id="18487" name="Line 54"/>
            <p:cNvSpPr>
              <a:spLocks noChangeShapeType="1"/>
            </p:cNvSpPr>
            <p:nvPr/>
          </p:nvSpPr>
          <p:spPr bwMode="auto">
            <a:xfrm>
              <a:off x="3441" y="3366"/>
              <a:ext cx="61" cy="183"/>
            </a:xfrm>
            <a:prstGeom prst="line">
              <a:avLst/>
            </a:prstGeom>
            <a:noFill/>
            <a:ln w="28575">
              <a:solidFill>
                <a:srgbClr val="FF0000"/>
              </a:solidFill>
              <a:round/>
              <a:headEnd type="none" w="sm" len="sm"/>
              <a:tailEnd type="none" w="sm" len="sm"/>
            </a:ln>
          </p:spPr>
          <p:txBody>
            <a:bodyPr/>
            <a:lstStyle/>
            <a:p>
              <a:endParaRPr lang="en-IN"/>
            </a:p>
          </p:txBody>
        </p:sp>
        <p:sp>
          <p:nvSpPr>
            <p:cNvPr id="18488" name="Line 55"/>
            <p:cNvSpPr>
              <a:spLocks noChangeShapeType="1"/>
            </p:cNvSpPr>
            <p:nvPr/>
          </p:nvSpPr>
          <p:spPr bwMode="auto">
            <a:xfrm flipV="1">
              <a:off x="3502" y="3366"/>
              <a:ext cx="61" cy="183"/>
            </a:xfrm>
            <a:prstGeom prst="line">
              <a:avLst/>
            </a:prstGeom>
            <a:noFill/>
            <a:ln w="28575">
              <a:solidFill>
                <a:srgbClr val="FF0000"/>
              </a:solidFill>
              <a:round/>
              <a:headEnd type="none" w="sm" len="sm"/>
              <a:tailEnd type="none" w="sm" len="sm"/>
            </a:ln>
          </p:spPr>
          <p:txBody>
            <a:bodyPr/>
            <a:lstStyle/>
            <a:p>
              <a:endParaRPr lang="en-IN"/>
            </a:p>
          </p:txBody>
        </p:sp>
        <p:sp>
          <p:nvSpPr>
            <p:cNvPr id="18489" name="Line 56"/>
            <p:cNvSpPr>
              <a:spLocks noChangeShapeType="1"/>
            </p:cNvSpPr>
            <p:nvPr/>
          </p:nvSpPr>
          <p:spPr bwMode="auto">
            <a:xfrm>
              <a:off x="3563" y="3366"/>
              <a:ext cx="61" cy="183"/>
            </a:xfrm>
            <a:prstGeom prst="line">
              <a:avLst/>
            </a:prstGeom>
            <a:noFill/>
            <a:ln w="28575">
              <a:solidFill>
                <a:srgbClr val="FF0000"/>
              </a:solidFill>
              <a:round/>
              <a:headEnd type="none" w="sm" len="sm"/>
              <a:tailEnd type="none" w="sm" len="sm"/>
            </a:ln>
          </p:spPr>
          <p:txBody>
            <a:bodyPr/>
            <a:lstStyle/>
            <a:p>
              <a:endParaRPr lang="en-IN"/>
            </a:p>
          </p:txBody>
        </p:sp>
        <p:sp>
          <p:nvSpPr>
            <p:cNvPr id="18490" name="Line 57"/>
            <p:cNvSpPr>
              <a:spLocks noChangeShapeType="1"/>
            </p:cNvSpPr>
            <p:nvPr/>
          </p:nvSpPr>
          <p:spPr bwMode="auto">
            <a:xfrm flipV="1">
              <a:off x="3624" y="3366"/>
              <a:ext cx="61" cy="183"/>
            </a:xfrm>
            <a:prstGeom prst="line">
              <a:avLst/>
            </a:prstGeom>
            <a:noFill/>
            <a:ln w="28575">
              <a:solidFill>
                <a:srgbClr val="FF0000"/>
              </a:solidFill>
              <a:round/>
              <a:headEnd type="none" w="sm" len="sm"/>
              <a:tailEnd type="none" w="sm" len="sm"/>
            </a:ln>
          </p:spPr>
          <p:txBody>
            <a:bodyPr/>
            <a:lstStyle/>
            <a:p>
              <a:endParaRPr lang="en-IN"/>
            </a:p>
          </p:txBody>
        </p:sp>
        <p:sp>
          <p:nvSpPr>
            <p:cNvPr id="18491" name="Line 58"/>
            <p:cNvSpPr>
              <a:spLocks noChangeShapeType="1"/>
            </p:cNvSpPr>
            <p:nvPr/>
          </p:nvSpPr>
          <p:spPr bwMode="auto">
            <a:xfrm>
              <a:off x="3685" y="3366"/>
              <a:ext cx="61" cy="183"/>
            </a:xfrm>
            <a:prstGeom prst="line">
              <a:avLst/>
            </a:prstGeom>
            <a:noFill/>
            <a:ln w="28575">
              <a:solidFill>
                <a:srgbClr val="FF0000"/>
              </a:solidFill>
              <a:round/>
              <a:headEnd type="none" w="sm" len="sm"/>
              <a:tailEnd type="none" w="sm" len="sm"/>
            </a:ln>
          </p:spPr>
          <p:txBody>
            <a:bodyPr/>
            <a:lstStyle/>
            <a:p>
              <a:endParaRPr lang="en-IN"/>
            </a:p>
          </p:txBody>
        </p:sp>
        <p:sp>
          <p:nvSpPr>
            <p:cNvPr id="18492" name="Line 59"/>
            <p:cNvSpPr>
              <a:spLocks noChangeShapeType="1"/>
            </p:cNvSpPr>
            <p:nvPr/>
          </p:nvSpPr>
          <p:spPr bwMode="auto">
            <a:xfrm flipV="1">
              <a:off x="3746" y="3458"/>
              <a:ext cx="61" cy="91"/>
            </a:xfrm>
            <a:prstGeom prst="line">
              <a:avLst/>
            </a:prstGeom>
            <a:noFill/>
            <a:ln w="28575">
              <a:solidFill>
                <a:srgbClr val="FF0000"/>
              </a:solidFill>
              <a:round/>
              <a:headEnd type="none" w="sm" len="sm"/>
              <a:tailEnd type="none" w="sm" len="sm"/>
            </a:ln>
          </p:spPr>
          <p:txBody>
            <a:bodyPr/>
            <a:lstStyle/>
            <a:p>
              <a:endParaRPr lang="en-IN"/>
            </a:p>
          </p:txBody>
        </p:sp>
        <p:sp>
          <p:nvSpPr>
            <p:cNvPr id="18493" name="Line 60"/>
            <p:cNvSpPr>
              <a:spLocks noChangeShapeType="1"/>
            </p:cNvSpPr>
            <p:nvPr/>
          </p:nvSpPr>
          <p:spPr bwMode="auto">
            <a:xfrm>
              <a:off x="3807" y="3458"/>
              <a:ext cx="183" cy="0"/>
            </a:xfrm>
            <a:prstGeom prst="line">
              <a:avLst/>
            </a:prstGeom>
            <a:noFill/>
            <a:ln w="28575">
              <a:solidFill>
                <a:srgbClr val="FF0000"/>
              </a:solidFill>
              <a:round/>
              <a:headEnd type="none" w="sm" len="sm"/>
              <a:tailEnd type="none" w="sm" len="sm"/>
            </a:ln>
          </p:spPr>
          <p:txBody>
            <a:bodyPr/>
            <a:lstStyle/>
            <a:p>
              <a:endParaRPr lang="en-IN"/>
            </a:p>
          </p:txBody>
        </p:sp>
      </p:grpSp>
      <p:sp>
        <p:nvSpPr>
          <p:cNvPr id="18459" name="Line 61"/>
          <p:cNvSpPr>
            <a:spLocks noChangeShapeType="1"/>
          </p:cNvSpPr>
          <p:nvPr/>
        </p:nvSpPr>
        <p:spPr bwMode="auto">
          <a:xfrm>
            <a:off x="4991100" y="5081588"/>
            <a:ext cx="0" cy="228600"/>
          </a:xfrm>
          <a:prstGeom prst="line">
            <a:avLst/>
          </a:prstGeom>
          <a:noFill/>
          <a:ln w="9525">
            <a:solidFill>
              <a:schemeClr val="tx1"/>
            </a:solidFill>
            <a:round/>
            <a:headEnd/>
            <a:tailEnd/>
          </a:ln>
        </p:spPr>
        <p:txBody>
          <a:bodyPr/>
          <a:lstStyle/>
          <a:p>
            <a:endParaRPr lang="en-IN"/>
          </a:p>
        </p:txBody>
      </p:sp>
      <p:sp>
        <p:nvSpPr>
          <p:cNvPr id="18460" name="Line 62"/>
          <p:cNvSpPr>
            <a:spLocks noChangeShapeType="1"/>
          </p:cNvSpPr>
          <p:nvPr/>
        </p:nvSpPr>
        <p:spPr bwMode="auto">
          <a:xfrm>
            <a:off x="5362575" y="5091113"/>
            <a:ext cx="1588" cy="287337"/>
          </a:xfrm>
          <a:prstGeom prst="line">
            <a:avLst/>
          </a:prstGeom>
          <a:noFill/>
          <a:ln w="9525">
            <a:solidFill>
              <a:schemeClr val="tx1"/>
            </a:solidFill>
            <a:round/>
            <a:headEnd/>
            <a:tailEnd/>
          </a:ln>
        </p:spPr>
        <p:txBody>
          <a:bodyPr/>
          <a:lstStyle/>
          <a:p>
            <a:endParaRPr lang="en-IN"/>
          </a:p>
        </p:txBody>
      </p:sp>
      <p:sp>
        <p:nvSpPr>
          <p:cNvPr id="18461" name="Line 63"/>
          <p:cNvSpPr>
            <a:spLocks noChangeShapeType="1"/>
          </p:cNvSpPr>
          <p:nvPr/>
        </p:nvSpPr>
        <p:spPr bwMode="auto">
          <a:xfrm>
            <a:off x="5257800" y="5386388"/>
            <a:ext cx="304800" cy="0"/>
          </a:xfrm>
          <a:prstGeom prst="line">
            <a:avLst/>
          </a:prstGeom>
          <a:noFill/>
          <a:ln w="9525">
            <a:solidFill>
              <a:schemeClr val="tx1"/>
            </a:solidFill>
            <a:round/>
            <a:headEnd/>
            <a:tailEnd/>
          </a:ln>
        </p:spPr>
        <p:txBody>
          <a:bodyPr/>
          <a:lstStyle/>
          <a:p>
            <a:endParaRPr lang="en-IN"/>
          </a:p>
        </p:txBody>
      </p:sp>
      <p:sp>
        <p:nvSpPr>
          <p:cNvPr id="18462" name="Rectangle 64"/>
          <p:cNvSpPr>
            <a:spLocks noChangeArrowheads="1"/>
          </p:cNvSpPr>
          <p:nvPr/>
        </p:nvSpPr>
        <p:spPr bwMode="auto">
          <a:xfrm>
            <a:off x="6934200" y="4672013"/>
            <a:ext cx="1295400" cy="1219200"/>
          </a:xfrm>
          <a:prstGeom prst="rect">
            <a:avLst/>
          </a:prstGeom>
          <a:solidFill>
            <a:schemeClr val="accent1"/>
          </a:solidFill>
          <a:ln w="9525">
            <a:solidFill>
              <a:schemeClr val="accent2"/>
            </a:solidFill>
            <a:miter lim="800000"/>
            <a:headEnd/>
            <a:tailEnd/>
          </a:ln>
        </p:spPr>
        <p:txBody>
          <a:bodyPr wrap="none" anchor="ctr"/>
          <a:lstStyle/>
          <a:p>
            <a:endParaRPr lang="th-TH" sz="4000" b="1"/>
          </a:p>
        </p:txBody>
      </p:sp>
      <p:sp>
        <p:nvSpPr>
          <p:cNvPr id="18463" name="Freeform 65"/>
          <p:cNvSpPr>
            <a:spLocks/>
          </p:cNvSpPr>
          <p:nvPr/>
        </p:nvSpPr>
        <p:spPr bwMode="auto">
          <a:xfrm>
            <a:off x="6953250" y="4940300"/>
            <a:ext cx="1254125" cy="657225"/>
          </a:xfrm>
          <a:custGeom>
            <a:avLst/>
            <a:gdLst>
              <a:gd name="T0" fmla="*/ 0 w 790"/>
              <a:gd name="T1" fmla="*/ 2147483647 h 414"/>
              <a:gd name="T2" fmla="*/ 2147483647 w 790"/>
              <a:gd name="T3" fmla="*/ 2147483647 h 414"/>
              <a:gd name="T4" fmla="*/ 2147483647 w 790"/>
              <a:gd name="T5" fmla="*/ 2147483647 h 414"/>
              <a:gd name="T6" fmla="*/ 2147483647 w 790"/>
              <a:gd name="T7" fmla="*/ 2147483647 h 414"/>
              <a:gd name="T8" fmla="*/ 2147483647 w 790"/>
              <a:gd name="T9" fmla="*/ 2147483647 h 414"/>
              <a:gd name="T10" fmla="*/ 2147483647 w 790"/>
              <a:gd name="T11" fmla="*/ 2147483647 h 414"/>
              <a:gd name="T12" fmla="*/ 2147483647 w 790"/>
              <a:gd name="T13" fmla="*/ 2147483647 h 414"/>
              <a:gd name="T14" fmla="*/ 2147483647 w 790"/>
              <a:gd name="T15" fmla="*/ 2147483647 h 414"/>
              <a:gd name="T16" fmla="*/ 2147483647 w 790"/>
              <a:gd name="T17" fmla="*/ 2147483647 h 414"/>
              <a:gd name="T18" fmla="*/ 2147483647 w 790"/>
              <a:gd name="T19" fmla="*/ 2147483647 h 414"/>
              <a:gd name="T20" fmla="*/ 2147483647 w 790"/>
              <a:gd name="T21" fmla="*/ 2147483647 h 4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0"/>
              <a:gd name="T34" fmla="*/ 0 h 414"/>
              <a:gd name="T35" fmla="*/ 790 w 790"/>
              <a:gd name="T36" fmla="*/ 414 h 4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0" h="414">
                <a:moveTo>
                  <a:pt x="0" y="386"/>
                </a:moveTo>
                <a:cubicBezTo>
                  <a:pt x="104" y="381"/>
                  <a:pt x="126" y="414"/>
                  <a:pt x="149" y="341"/>
                </a:cubicBezTo>
                <a:cubicBezTo>
                  <a:pt x="150" y="311"/>
                  <a:pt x="151" y="109"/>
                  <a:pt x="188" y="63"/>
                </a:cubicBezTo>
                <a:cubicBezTo>
                  <a:pt x="200" y="48"/>
                  <a:pt x="230" y="41"/>
                  <a:pt x="246" y="30"/>
                </a:cubicBezTo>
                <a:cubicBezTo>
                  <a:pt x="488" y="41"/>
                  <a:pt x="358" y="0"/>
                  <a:pt x="428" y="108"/>
                </a:cubicBezTo>
                <a:cubicBezTo>
                  <a:pt x="440" y="147"/>
                  <a:pt x="456" y="171"/>
                  <a:pt x="479" y="205"/>
                </a:cubicBezTo>
                <a:cubicBezTo>
                  <a:pt x="487" y="217"/>
                  <a:pt x="489" y="234"/>
                  <a:pt x="499" y="244"/>
                </a:cubicBezTo>
                <a:cubicBezTo>
                  <a:pt x="513" y="258"/>
                  <a:pt x="571" y="261"/>
                  <a:pt x="583" y="263"/>
                </a:cubicBezTo>
                <a:cubicBezTo>
                  <a:pt x="620" y="288"/>
                  <a:pt x="594" y="297"/>
                  <a:pt x="615" y="334"/>
                </a:cubicBezTo>
                <a:cubicBezTo>
                  <a:pt x="619" y="340"/>
                  <a:pt x="628" y="341"/>
                  <a:pt x="635" y="341"/>
                </a:cubicBezTo>
                <a:cubicBezTo>
                  <a:pt x="687" y="343"/>
                  <a:pt x="738" y="341"/>
                  <a:pt x="790" y="341"/>
                </a:cubicBezTo>
              </a:path>
            </a:pathLst>
          </a:custGeom>
          <a:noFill/>
          <a:ln w="25400">
            <a:solidFill>
              <a:srgbClr val="FF0000"/>
            </a:solidFill>
            <a:round/>
            <a:headEnd/>
            <a:tailEnd/>
          </a:ln>
        </p:spPr>
        <p:txBody>
          <a:bodyPr/>
          <a:lstStyle/>
          <a:p>
            <a:endParaRPr lang="en-IN"/>
          </a:p>
        </p:txBody>
      </p:sp>
      <p:grpSp>
        <p:nvGrpSpPr>
          <p:cNvPr id="5" name="Group 66"/>
          <p:cNvGrpSpPr>
            <a:grpSpLocks/>
          </p:cNvGrpSpPr>
          <p:nvPr/>
        </p:nvGrpSpPr>
        <p:grpSpPr bwMode="auto">
          <a:xfrm>
            <a:off x="4876800" y="1116013"/>
            <a:ext cx="3956050" cy="3430587"/>
            <a:chOff x="2928" y="575"/>
            <a:chExt cx="2492" cy="2161"/>
          </a:xfrm>
        </p:grpSpPr>
        <p:sp>
          <p:nvSpPr>
            <p:cNvPr id="18466" name="Line 67"/>
            <p:cNvSpPr>
              <a:spLocks noChangeShapeType="1"/>
            </p:cNvSpPr>
            <p:nvPr/>
          </p:nvSpPr>
          <p:spPr bwMode="auto">
            <a:xfrm flipH="1" flipV="1">
              <a:off x="3205" y="610"/>
              <a:ext cx="11" cy="1838"/>
            </a:xfrm>
            <a:prstGeom prst="line">
              <a:avLst/>
            </a:prstGeom>
            <a:noFill/>
            <a:ln w="9525">
              <a:solidFill>
                <a:schemeClr val="bg1"/>
              </a:solidFill>
              <a:round/>
              <a:headEnd/>
              <a:tailEnd type="triangle" w="med" len="med"/>
            </a:ln>
          </p:spPr>
          <p:txBody>
            <a:bodyPr/>
            <a:lstStyle/>
            <a:p>
              <a:endParaRPr lang="en-IN"/>
            </a:p>
          </p:txBody>
        </p:sp>
        <p:sp>
          <p:nvSpPr>
            <p:cNvPr id="18467" name="Line 68"/>
            <p:cNvSpPr>
              <a:spLocks noChangeShapeType="1"/>
            </p:cNvSpPr>
            <p:nvPr/>
          </p:nvSpPr>
          <p:spPr bwMode="auto">
            <a:xfrm>
              <a:off x="3040" y="2302"/>
              <a:ext cx="1990" cy="1"/>
            </a:xfrm>
            <a:prstGeom prst="line">
              <a:avLst/>
            </a:prstGeom>
            <a:noFill/>
            <a:ln w="9525">
              <a:solidFill>
                <a:schemeClr val="bg1"/>
              </a:solidFill>
              <a:round/>
              <a:headEnd/>
              <a:tailEnd type="triangle" w="med" len="med"/>
            </a:ln>
          </p:spPr>
          <p:txBody>
            <a:bodyPr/>
            <a:lstStyle/>
            <a:p>
              <a:endParaRPr lang="en-IN"/>
            </a:p>
          </p:txBody>
        </p:sp>
        <p:grpSp>
          <p:nvGrpSpPr>
            <p:cNvPr id="6" name="Group 69"/>
            <p:cNvGrpSpPr>
              <a:grpSpLocks/>
            </p:cNvGrpSpPr>
            <p:nvPr/>
          </p:nvGrpSpPr>
          <p:grpSpPr bwMode="auto">
            <a:xfrm>
              <a:off x="3208" y="1054"/>
              <a:ext cx="1658" cy="1252"/>
              <a:chOff x="3431" y="2296"/>
              <a:chExt cx="1936" cy="1528"/>
            </a:xfrm>
          </p:grpSpPr>
          <p:sp>
            <p:nvSpPr>
              <p:cNvPr id="18482" name="Line 70"/>
              <p:cNvSpPr>
                <a:spLocks noChangeShapeType="1"/>
              </p:cNvSpPr>
              <p:nvPr/>
            </p:nvSpPr>
            <p:spPr bwMode="auto">
              <a:xfrm flipV="1">
                <a:off x="3431" y="3792"/>
                <a:ext cx="313" cy="32"/>
              </a:xfrm>
              <a:prstGeom prst="line">
                <a:avLst/>
              </a:prstGeom>
              <a:noFill/>
              <a:ln w="25400">
                <a:solidFill>
                  <a:schemeClr val="bg1"/>
                </a:solidFill>
                <a:round/>
                <a:headEnd/>
                <a:tailEnd/>
              </a:ln>
            </p:spPr>
            <p:txBody>
              <a:bodyPr/>
              <a:lstStyle/>
              <a:p>
                <a:endParaRPr lang="en-IN"/>
              </a:p>
            </p:txBody>
          </p:sp>
          <p:sp>
            <p:nvSpPr>
              <p:cNvPr id="18483" name="Freeform 71"/>
              <p:cNvSpPr>
                <a:spLocks/>
              </p:cNvSpPr>
              <p:nvPr/>
            </p:nvSpPr>
            <p:spPr bwMode="auto">
              <a:xfrm>
                <a:off x="3744" y="2504"/>
                <a:ext cx="1026" cy="1288"/>
              </a:xfrm>
              <a:custGeom>
                <a:avLst/>
                <a:gdLst>
                  <a:gd name="T0" fmla="*/ 0 w 192"/>
                  <a:gd name="T1" fmla="*/ 2147483647 h 96"/>
                  <a:gd name="T2" fmla="*/ 2147483647 w 192"/>
                  <a:gd name="T3" fmla="*/ 0 h 96"/>
                  <a:gd name="T4" fmla="*/ 0 60000 65536"/>
                  <a:gd name="T5" fmla="*/ 0 60000 65536"/>
                  <a:gd name="T6" fmla="*/ 0 w 192"/>
                  <a:gd name="T7" fmla="*/ 0 h 96"/>
                  <a:gd name="T8" fmla="*/ 192 w 192"/>
                  <a:gd name="T9" fmla="*/ 96 h 96"/>
                </a:gdLst>
                <a:ahLst/>
                <a:cxnLst>
                  <a:cxn ang="T4">
                    <a:pos x="T0" y="T1"/>
                  </a:cxn>
                  <a:cxn ang="T5">
                    <a:pos x="T2" y="T3"/>
                  </a:cxn>
                </a:cxnLst>
                <a:rect l="T6" t="T7" r="T8" b="T9"/>
                <a:pathLst>
                  <a:path w="192" h="96">
                    <a:moveTo>
                      <a:pt x="0" y="96"/>
                    </a:moveTo>
                    <a:cubicBezTo>
                      <a:pt x="0" y="96"/>
                      <a:pt x="96" y="48"/>
                      <a:pt x="192" y="0"/>
                    </a:cubicBezTo>
                  </a:path>
                </a:pathLst>
              </a:custGeom>
              <a:noFill/>
              <a:ln w="25400">
                <a:solidFill>
                  <a:schemeClr val="bg1"/>
                </a:solidFill>
                <a:round/>
                <a:headEnd/>
                <a:tailEnd/>
              </a:ln>
            </p:spPr>
            <p:txBody>
              <a:bodyPr/>
              <a:lstStyle/>
              <a:p>
                <a:endParaRPr lang="en-IN"/>
              </a:p>
            </p:txBody>
          </p:sp>
          <p:sp>
            <p:nvSpPr>
              <p:cNvPr id="18484" name="Freeform 72"/>
              <p:cNvSpPr>
                <a:spLocks/>
              </p:cNvSpPr>
              <p:nvPr/>
            </p:nvSpPr>
            <p:spPr bwMode="auto">
              <a:xfrm>
                <a:off x="4767" y="2296"/>
                <a:ext cx="600" cy="208"/>
              </a:xfrm>
              <a:custGeom>
                <a:avLst/>
                <a:gdLst>
                  <a:gd name="T0" fmla="*/ 0 w 607"/>
                  <a:gd name="T1" fmla="*/ 973 h 190"/>
                  <a:gd name="T2" fmla="*/ 43 w 607"/>
                  <a:gd name="T3" fmla="*/ 721 h 190"/>
                  <a:gd name="T4" fmla="*/ 68 w 607"/>
                  <a:gd name="T5" fmla="*/ 527 h 190"/>
                  <a:gd name="T6" fmla="*/ 114 w 607"/>
                  <a:gd name="T7" fmla="*/ 443 h 190"/>
                  <a:gd name="T8" fmla="*/ 492 w 607"/>
                  <a:gd name="T9" fmla="*/ 204 h 190"/>
                  <a:gd name="T10" fmla="*/ 0 60000 65536"/>
                  <a:gd name="T11" fmla="*/ 0 60000 65536"/>
                  <a:gd name="T12" fmla="*/ 0 60000 65536"/>
                  <a:gd name="T13" fmla="*/ 0 60000 65536"/>
                  <a:gd name="T14" fmla="*/ 0 60000 65536"/>
                  <a:gd name="T15" fmla="*/ 0 w 607"/>
                  <a:gd name="T16" fmla="*/ 0 h 190"/>
                  <a:gd name="T17" fmla="*/ 607 w 607"/>
                  <a:gd name="T18" fmla="*/ 190 h 190"/>
                </a:gdLst>
                <a:ahLst/>
                <a:cxnLst>
                  <a:cxn ang="T10">
                    <a:pos x="T0" y="T1"/>
                  </a:cxn>
                  <a:cxn ang="T11">
                    <a:pos x="T2" y="T3"/>
                  </a:cxn>
                  <a:cxn ang="T12">
                    <a:pos x="T4" y="T5"/>
                  </a:cxn>
                  <a:cxn ang="T13">
                    <a:pos x="T6" y="T7"/>
                  </a:cxn>
                  <a:cxn ang="T14">
                    <a:pos x="T8" y="T9"/>
                  </a:cxn>
                </a:cxnLst>
                <a:rect l="T15" t="T16" r="T17" b="T18"/>
                <a:pathLst>
                  <a:path w="607" h="190">
                    <a:moveTo>
                      <a:pt x="0" y="190"/>
                    </a:moveTo>
                    <a:cubicBezTo>
                      <a:pt x="41" y="176"/>
                      <a:pt x="16" y="168"/>
                      <a:pt x="55" y="142"/>
                    </a:cubicBezTo>
                    <a:cubicBezTo>
                      <a:pt x="63" y="118"/>
                      <a:pt x="59" y="115"/>
                      <a:pt x="86" y="103"/>
                    </a:cubicBezTo>
                    <a:cubicBezTo>
                      <a:pt x="101" y="96"/>
                      <a:pt x="134" y="87"/>
                      <a:pt x="134" y="87"/>
                    </a:cubicBezTo>
                    <a:cubicBezTo>
                      <a:pt x="258" y="0"/>
                      <a:pt x="501" y="40"/>
                      <a:pt x="607" y="40"/>
                    </a:cubicBezTo>
                  </a:path>
                </a:pathLst>
              </a:custGeom>
              <a:noFill/>
              <a:ln w="25400">
                <a:solidFill>
                  <a:schemeClr val="bg1"/>
                </a:solidFill>
                <a:round/>
                <a:headEnd/>
                <a:tailEnd/>
              </a:ln>
            </p:spPr>
            <p:txBody>
              <a:bodyPr/>
              <a:lstStyle/>
              <a:p>
                <a:endParaRPr lang="en-IN"/>
              </a:p>
            </p:txBody>
          </p:sp>
        </p:grpSp>
        <p:sp>
          <p:nvSpPr>
            <p:cNvPr id="18469" name="Text Box 73"/>
            <p:cNvSpPr txBox="1">
              <a:spLocks noChangeArrowheads="1"/>
            </p:cNvSpPr>
            <p:nvPr/>
          </p:nvSpPr>
          <p:spPr bwMode="auto">
            <a:xfrm rot="-5400000">
              <a:off x="2212" y="1291"/>
              <a:ext cx="1663" cy="231"/>
            </a:xfrm>
            <a:prstGeom prst="rect">
              <a:avLst/>
            </a:prstGeom>
            <a:noFill/>
            <a:ln w="9525">
              <a:noFill/>
              <a:miter lim="800000"/>
              <a:headEnd/>
              <a:tailEnd/>
            </a:ln>
          </p:spPr>
          <p:txBody>
            <a:bodyPr>
              <a:spAutoFit/>
            </a:bodyPr>
            <a:lstStyle/>
            <a:p>
              <a:pPr>
                <a:spcBef>
                  <a:spcPct val="50000"/>
                </a:spcBef>
              </a:pPr>
              <a:r>
                <a:rPr lang="zh-CN" altLang="en-US" b="1">
                  <a:solidFill>
                    <a:srgbClr val="FFFF66"/>
                  </a:solidFill>
                  <a:ea typeface="SimSun" pitchFamily="2" charset="-122"/>
                  <a:sym typeface="Symbol" pitchFamily="18" charset="2"/>
                </a:rPr>
                <a:t></a:t>
              </a:r>
              <a:r>
                <a:rPr lang="en-US" altLang="zh-CN">
                  <a:solidFill>
                    <a:srgbClr val="FFFF66"/>
                  </a:solidFill>
                  <a:ea typeface="SimSun" pitchFamily="2" charset="-122"/>
                  <a:sym typeface="Symbol" pitchFamily="18" charset="2"/>
                </a:rPr>
                <a:t>(Property) / Property</a:t>
              </a:r>
              <a:endParaRPr lang="en-US" altLang="zh-CN">
                <a:solidFill>
                  <a:srgbClr val="FFFF66"/>
                </a:solidFill>
                <a:ea typeface="SimSun" pitchFamily="2" charset="-122"/>
              </a:endParaRPr>
            </a:p>
          </p:txBody>
        </p:sp>
        <p:sp>
          <p:nvSpPr>
            <p:cNvPr id="18470" name="Text Box 74"/>
            <p:cNvSpPr txBox="1">
              <a:spLocks noChangeArrowheads="1"/>
            </p:cNvSpPr>
            <p:nvPr/>
          </p:nvSpPr>
          <p:spPr bwMode="auto">
            <a:xfrm>
              <a:off x="3360" y="2505"/>
              <a:ext cx="2060" cy="231"/>
            </a:xfrm>
            <a:prstGeom prst="rect">
              <a:avLst/>
            </a:prstGeom>
            <a:noFill/>
            <a:ln w="9525">
              <a:noFill/>
              <a:miter lim="800000"/>
              <a:headEnd/>
              <a:tailEnd/>
            </a:ln>
          </p:spPr>
          <p:txBody>
            <a:bodyPr>
              <a:spAutoFit/>
            </a:bodyPr>
            <a:lstStyle/>
            <a:p>
              <a:pPr>
                <a:spcBef>
                  <a:spcPct val="50000"/>
                </a:spcBef>
              </a:pPr>
              <a:r>
                <a:rPr lang="en-US" altLang="zh-CN">
                  <a:solidFill>
                    <a:srgbClr val="FFFF66"/>
                  </a:solidFill>
                  <a:ea typeface="SimSun" pitchFamily="2" charset="-122"/>
                </a:rPr>
                <a:t>Concentration of </a:t>
              </a:r>
              <a:r>
                <a:rPr lang="en-US" altLang="ko-KR">
                  <a:solidFill>
                    <a:srgbClr val="FFFF66"/>
                  </a:solidFill>
                  <a:ea typeface="SimSun" pitchFamily="2" charset="-122"/>
                </a:rPr>
                <a:t>a</a:t>
              </a:r>
              <a:r>
                <a:rPr lang="en-US" altLang="zh-CN">
                  <a:solidFill>
                    <a:srgbClr val="FFFF66"/>
                  </a:solidFill>
                  <a:ea typeface="SimSun" pitchFamily="2" charset="-122"/>
                </a:rPr>
                <a:t>nalyte</a:t>
              </a:r>
            </a:p>
          </p:txBody>
        </p:sp>
        <p:sp>
          <p:nvSpPr>
            <p:cNvPr id="18471" name="Text Box 75"/>
            <p:cNvSpPr txBox="1">
              <a:spLocks noChangeArrowheads="1"/>
            </p:cNvSpPr>
            <p:nvPr/>
          </p:nvSpPr>
          <p:spPr bwMode="auto">
            <a:xfrm>
              <a:off x="3345" y="2287"/>
              <a:ext cx="591" cy="231"/>
            </a:xfrm>
            <a:prstGeom prst="rect">
              <a:avLst/>
            </a:prstGeom>
            <a:noFill/>
            <a:ln w="9525">
              <a:noFill/>
              <a:miter lim="800000"/>
              <a:headEnd/>
              <a:tailEnd/>
            </a:ln>
          </p:spPr>
          <p:txBody>
            <a:bodyPr>
              <a:spAutoFit/>
            </a:bodyPr>
            <a:lstStyle/>
            <a:p>
              <a:pPr>
                <a:spcBef>
                  <a:spcPct val="50000"/>
                </a:spcBef>
              </a:pPr>
              <a:endParaRPr lang="en-US" altLang="zh-CN">
                <a:solidFill>
                  <a:srgbClr val="FFFF66"/>
                </a:solidFill>
                <a:ea typeface="SimSun" pitchFamily="2" charset="-122"/>
              </a:endParaRPr>
            </a:p>
          </p:txBody>
        </p:sp>
        <p:sp>
          <p:nvSpPr>
            <p:cNvPr id="18472" name="Text Box 76"/>
            <p:cNvSpPr txBox="1">
              <a:spLocks noChangeArrowheads="1"/>
            </p:cNvSpPr>
            <p:nvPr/>
          </p:nvSpPr>
          <p:spPr bwMode="auto">
            <a:xfrm>
              <a:off x="4283" y="2280"/>
              <a:ext cx="613" cy="231"/>
            </a:xfrm>
            <a:prstGeom prst="rect">
              <a:avLst/>
            </a:prstGeom>
            <a:noFill/>
            <a:ln w="9525">
              <a:noFill/>
              <a:miter lim="800000"/>
              <a:headEnd/>
              <a:tailEnd/>
            </a:ln>
          </p:spPr>
          <p:txBody>
            <a:bodyPr>
              <a:spAutoFit/>
            </a:bodyPr>
            <a:lstStyle/>
            <a:p>
              <a:pPr>
                <a:spcBef>
                  <a:spcPct val="50000"/>
                </a:spcBef>
              </a:pPr>
              <a:endParaRPr lang="en-US" altLang="zh-CN">
                <a:solidFill>
                  <a:srgbClr val="FFFF66"/>
                </a:solidFill>
                <a:ea typeface="SimSun" pitchFamily="2" charset="-122"/>
              </a:endParaRPr>
            </a:p>
          </p:txBody>
        </p:sp>
        <p:sp>
          <p:nvSpPr>
            <p:cNvPr id="18473" name="Text Box 77"/>
            <p:cNvSpPr txBox="1">
              <a:spLocks noChangeArrowheads="1"/>
            </p:cNvSpPr>
            <p:nvPr/>
          </p:nvSpPr>
          <p:spPr bwMode="auto">
            <a:xfrm>
              <a:off x="4373" y="1578"/>
              <a:ext cx="811" cy="231"/>
            </a:xfrm>
            <a:prstGeom prst="rect">
              <a:avLst/>
            </a:prstGeom>
            <a:noFill/>
            <a:ln w="9525">
              <a:noFill/>
              <a:miter lim="800000"/>
              <a:headEnd/>
              <a:tailEnd/>
            </a:ln>
          </p:spPr>
          <p:txBody>
            <a:bodyPr>
              <a:spAutoFit/>
            </a:bodyPr>
            <a:lstStyle/>
            <a:p>
              <a:pPr>
                <a:spcBef>
                  <a:spcPct val="50000"/>
                </a:spcBef>
              </a:pPr>
              <a:r>
                <a:rPr lang="en-US" altLang="zh-CN">
                  <a:solidFill>
                    <a:srgbClr val="FFFF66"/>
                  </a:solidFill>
                  <a:ea typeface="SimSun" pitchFamily="2" charset="-122"/>
                </a:rPr>
                <a:t>Sensitivity</a:t>
              </a:r>
            </a:p>
          </p:txBody>
        </p:sp>
        <p:sp>
          <p:nvSpPr>
            <p:cNvPr id="18474" name="Line 78"/>
            <p:cNvSpPr>
              <a:spLocks noChangeShapeType="1"/>
            </p:cNvSpPr>
            <p:nvPr/>
          </p:nvSpPr>
          <p:spPr bwMode="auto">
            <a:xfrm>
              <a:off x="4420" y="824"/>
              <a:ext cx="1" cy="1478"/>
            </a:xfrm>
            <a:prstGeom prst="line">
              <a:avLst/>
            </a:prstGeom>
            <a:noFill/>
            <a:ln w="9525">
              <a:solidFill>
                <a:srgbClr val="FFFF66"/>
              </a:solidFill>
              <a:prstDash val="sysDot"/>
              <a:round/>
              <a:headEnd/>
              <a:tailEnd/>
            </a:ln>
          </p:spPr>
          <p:txBody>
            <a:bodyPr/>
            <a:lstStyle/>
            <a:p>
              <a:endParaRPr lang="en-IN"/>
            </a:p>
          </p:txBody>
        </p:sp>
        <p:sp>
          <p:nvSpPr>
            <p:cNvPr id="18475" name="AutoShape 79"/>
            <p:cNvSpPr>
              <a:spLocks noChangeArrowheads="1"/>
            </p:cNvSpPr>
            <p:nvPr/>
          </p:nvSpPr>
          <p:spPr bwMode="auto">
            <a:xfrm>
              <a:off x="3517" y="994"/>
              <a:ext cx="892" cy="86"/>
            </a:xfrm>
            <a:prstGeom prst="leftRightArrow">
              <a:avLst>
                <a:gd name="adj1" fmla="val 50000"/>
                <a:gd name="adj2" fmla="val 207442"/>
              </a:avLst>
            </a:prstGeom>
            <a:solidFill>
              <a:srgbClr val="FC1402"/>
            </a:solidFill>
            <a:ln w="9525">
              <a:solidFill>
                <a:schemeClr val="tx1"/>
              </a:solidFill>
              <a:miter lim="800000"/>
              <a:headEnd/>
              <a:tailEnd/>
            </a:ln>
          </p:spPr>
          <p:txBody>
            <a:bodyPr wrap="none" anchor="ctr"/>
            <a:lstStyle/>
            <a:p>
              <a:endParaRPr lang="th-TH" sz="4000" b="1"/>
            </a:p>
          </p:txBody>
        </p:sp>
        <p:sp>
          <p:nvSpPr>
            <p:cNvPr id="18476" name="Text Box 80"/>
            <p:cNvSpPr txBox="1">
              <a:spLocks noChangeArrowheads="1"/>
            </p:cNvSpPr>
            <p:nvPr/>
          </p:nvSpPr>
          <p:spPr bwMode="auto">
            <a:xfrm>
              <a:off x="3496" y="792"/>
              <a:ext cx="1688" cy="231"/>
            </a:xfrm>
            <a:prstGeom prst="rect">
              <a:avLst/>
            </a:prstGeom>
            <a:noFill/>
            <a:ln w="9525">
              <a:noFill/>
              <a:miter lim="800000"/>
              <a:headEnd/>
              <a:tailEnd/>
            </a:ln>
          </p:spPr>
          <p:txBody>
            <a:bodyPr>
              <a:spAutoFit/>
            </a:bodyPr>
            <a:lstStyle/>
            <a:p>
              <a:pPr>
                <a:spcBef>
                  <a:spcPct val="50000"/>
                </a:spcBef>
              </a:pPr>
              <a:r>
                <a:rPr lang="en-US" altLang="zh-CN">
                  <a:solidFill>
                    <a:srgbClr val="FFFF66"/>
                  </a:solidFill>
                  <a:ea typeface="SimSun" pitchFamily="2" charset="-122"/>
                </a:rPr>
                <a:t>Dynamic range</a:t>
              </a:r>
            </a:p>
          </p:txBody>
        </p:sp>
        <p:sp>
          <p:nvSpPr>
            <p:cNvPr id="18477" name="Line 81"/>
            <p:cNvSpPr>
              <a:spLocks noChangeShapeType="1"/>
            </p:cNvSpPr>
            <p:nvPr/>
          </p:nvSpPr>
          <p:spPr bwMode="auto">
            <a:xfrm>
              <a:off x="4112" y="1506"/>
              <a:ext cx="1" cy="302"/>
            </a:xfrm>
            <a:prstGeom prst="line">
              <a:avLst/>
            </a:prstGeom>
            <a:noFill/>
            <a:ln w="9525">
              <a:solidFill>
                <a:srgbClr val="FFFF66"/>
              </a:solidFill>
              <a:round/>
              <a:headEnd/>
              <a:tailEnd/>
            </a:ln>
          </p:spPr>
          <p:txBody>
            <a:bodyPr/>
            <a:lstStyle/>
            <a:p>
              <a:endParaRPr lang="en-IN"/>
            </a:p>
          </p:txBody>
        </p:sp>
        <p:sp>
          <p:nvSpPr>
            <p:cNvPr id="18478" name="Line 82"/>
            <p:cNvSpPr>
              <a:spLocks noChangeShapeType="1"/>
            </p:cNvSpPr>
            <p:nvPr/>
          </p:nvSpPr>
          <p:spPr bwMode="auto">
            <a:xfrm flipH="1">
              <a:off x="3866" y="1808"/>
              <a:ext cx="243" cy="1"/>
            </a:xfrm>
            <a:prstGeom prst="line">
              <a:avLst/>
            </a:prstGeom>
            <a:noFill/>
            <a:ln w="9525">
              <a:solidFill>
                <a:srgbClr val="FFFF66"/>
              </a:solidFill>
              <a:round/>
              <a:headEnd/>
              <a:tailEnd/>
            </a:ln>
          </p:spPr>
          <p:txBody>
            <a:bodyPr/>
            <a:lstStyle/>
            <a:p>
              <a:endParaRPr lang="en-IN"/>
            </a:p>
          </p:txBody>
        </p:sp>
        <p:sp>
          <p:nvSpPr>
            <p:cNvPr id="18479" name="Line 83"/>
            <p:cNvSpPr>
              <a:spLocks noChangeShapeType="1"/>
            </p:cNvSpPr>
            <p:nvPr/>
          </p:nvSpPr>
          <p:spPr bwMode="auto">
            <a:xfrm>
              <a:off x="4153" y="1644"/>
              <a:ext cx="203" cy="1"/>
            </a:xfrm>
            <a:prstGeom prst="line">
              <a:avLst/>
            </a:prstGeom>
            <a:noFill/>
            <a:ln w="38100">
              <a:solidFill>
                <a:srgbClr val="FC1402"/>
              </a:solidFill>
              <a:round/>
              <a:headEnd/>
              <a:tailEnd/>
            </a:ln>
          </p:spPr>
          <p:txBody>
            <a:bodyPr/>
            <a:lstStyle/>
            <a:p>
              <a:endParaRPr lang="en-IN"/>
            </a:p>
          </p:txBody>
        </p:sp>
        <p:sp>
          <p:nvSpPr>
            <p:cNvPr id="18480" name="Line 84"/>
            <p:cNvSpPr>
              <a:spLocks noChangeShapeType="1"/>
            </p:cNvSpPr>
            <p:nvPr/>
          </p:nvSpPr>
          <p:spPr bwMode="auto">
            <a:xfrm>
              <a:off x="4153" y="1696"/>
              <a:ext cx="203" cy="1"/>
            </a:xfrm>
            <a:prstGeom prst="line">
              <a:avLst/>
            </a:prstGeom>
            <a:noFill/>
            <a:ln w="38100">
              <a:solidFill>
                <a:srgbClr val="FC1402"/>
              </a:solidFill>
              <a:round/>
              <a:headEnd/>
              <a:tailEnd/>
            </a:ln>
          </p:spPr>
          <p:txBody>
            <a:bodyPr/>
            <a:lstStyle/>
            <a:p>
              <a:endParaRPr lang="en-IN"/>
            </a:p>
          </p:txBody>
        </p:sp>
        <p:sp>
          <p:nvSpPr>
            <p:cNvPr id="18481" name="Line 85"/>
            <p:cNvSpPr>
              <a:spLocks noChangeShapeType="1"/>
            </p:cNvSpPr>
            <p:nvPr/>
          </p:nvSpPr>
          <p:spPr bwMode="auto">
            <a:xfrm>
              <a:off x="3497" y="824"/>
              <a:ext cx="1" cy="1478"/>
            </a:xfrm>
            <a:prstGeom prst="line">
              <a:avLst/>
            </a:prstGeom>
            <a:noFill/>
            <a:ln w="9525">
              <a:solidFill>
                <a:srgbClr val="FFFF66"/>
              </a:solidFill>
              <a:prstDash val="sysDot"/>
              <a:round/>
              <a:headEnd/>
              <a:tailEnd/>
            </a:ln>
          </p:spPr>
          <p:txBody>
            <a:bodyPr/>
            <a:lstStyle/>
            <a:p>
              <a:endParaRPr lang="en-I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sz="3200" u="sng" dirty="0" smtClean="0">
                <a:solidFill>
                  <a:srgbClr val="00FF00"/>
                </a:solidFill>
                <a:latin typeface="Times New Roman" pitchFamily="18" charset="0"/>
                <a:cs typeface="Times New Roman" pitchFamily="18" charset="0"/>
              </a:rPr>
              <a:t>Sensing Mechanism</a:t>
            </a:r>
          </a:p>
        </p:txBody>
      </p:sp>
      <p:sp>
        <p:nvSpPr>
          <p:cNvPr id="19459" name="Rectangle 3"/>
          <p:cNvSpPr>
            <a:spLocks noChangeArrowheads="1"/>
          </p:cNvSpPr>
          <p:nvPr/>
        </p:nvSpPr>
        <p:spPr bwMode="auto">
          <a:xfrm>
            <a:off x="533400" y="4343400"/>
            <a:ext cx="8153400" cy="1600200"/>
          </a:xfrm>
          <a:prstGeom prst="rect">
            <a:avLst/>
          </a:prstGeom>
          <a:solidFill>
            <a:schemeClr val="bg1"/>
          </a:solidFill>
          <a:ln w="9525">
            <a:noFill/>
            <a:miter lim="800000"/>
            <a:headEnd/>
            <a:tailEnd/>
          </a:ln>
        </p:spPr>
        <p:txBody>
          <a:bodyPr wrap="none" anchor="ctr"/>
          <a:lstStyle/>
          <a:p>
            <a:endParaRPr lang="th-TH" sz="2800">
              <a:cs typeface="Angsana New" pitchFamily="18" charset="-34"/>
            </a:endParaRPr>
          </a:p>
        </p:txBody>
      </p:sp>
      <p:sp>
        <p:nvSpPr>
          <p:cNvPr id="19460" name="Rectangle 4"/>
          <p:cNvSpPr>
            <a:spLocks noChangeArrowheads="1"/>
          </p:cNvSpPr>
          <p:nvPr/>
        </p:nvSpPr>
        <p:spPr bwMode="auto">
          <a:xfrm>
            <a:off x="609600" y="4962525"/>
            <a:ext cx="7848600" cy="920750"/>
          </a:xfrm>
          <a:prstGeom prst="rect">
            <a:avLst/>
          </a:prstGeom>
          <a:solidFill>
            <a:srgbClr val="CC00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00CC"/>
            </a:extrusionClr>
          </a:sp3d>
        </p:spPr>
        <p:txBody>
          <a:bodyPr wrap="none" anchor="ctr">
            <a:flatTx/>
          </a:bodyPr>
          <a:lstStyle/>
          <a:p>
            <a:endParaRPr lang="th-TH" sz="2800">
              <a:cs typeface="Angsana New" pitchFamily="18" charset="-34"/>
            </a:endParaRPr>
          </a:p>
        </p:txBody>
      </p:sp>
      <p:sp>
        <p:nvSpPr>
          <p:cNvPr id="19461" name="Text Box 5"/>
          <p:cNvSpPr txBox="1">
            <a:spLocks noChangeArrowheads="1"/>
          </p:cNvSpPr>
          <p:nvPr/>
        </p:nvSpPr>
        <p:spPr bwMode="auto">
          <a:xfrm>
            <a:off x="2824163" y="5119688"/>
            <a:ext cx="3321050" cy="366712"/>
          </a:xfrm>
          <a:prstGeom prst="rect">
            <a:avLst/>
          </a:prstGeom>
          <a:noFill/>
          <a:ln w="25400" algn="ctr">
            <a:noFill/>
            <a:miter lim="800000"/>
            <a:headEnd/>
            <a:tailEnd/>
          </a:ln>
        </p:spPr>
        <p:txBody>
          <a:bodyPr>
            <a:spAutoFit/>
          </a:bodyPr>
          <a:lstStyle/>
          <a:p>
            <a:pPr>
              <a:spcBef>
                <a:spcPct val="50000"/>
              </a:spcBef>
            </a:pPr>
            <a:endParaRPr lang="zh-CN" altLang="en-US">
              <a:ea typeface="SimSun" pitchFamily="2" charset="-122"/>
              <a:cs typeface="Angsana New" pitchFamily="18" charset="-34"/>
            </a:endParaRPr>
          </a:p>
        </p:txBody>
      </p:sp>
      <p:sp>
        <p:nvSpPr>
          <p:cNvPr id="124934" name="Text Box 6"/>
          <p:cNvSpPr txBox="1">
            <a:spLocks noChangeArrowheads="1"/>
          </p:cNvSpPr>
          <p:nvPr/>
        </p:nvSpPr>
        <p:spPr bwMode="auto">
          <a:xfrm>
            <a:off x="76200" y="3048000"/>
            <a:ext cx="2057400" cy="400050"/>
          </a:xfrm>
          <a:prstGeom prst="rect">
            <a:avLst/>
          </a:prstGeom>
          <a:noFill/>
          <a:ln w="25400" algn="ctr">
            <a:noFill/>
            <a:miter lim="800000"/>
            <a:headEnd/>
            <a:tailEnd/>
          </a:ln>
          <a:effectLst/>
        </p:spPr>
        <p:txBody>
          <a:bodyPr>
            <a:spAutoFit/>
          </a:bodyPr>
          <a:lstStyle/>
          <a:p>
            <a:pPr>
              <a:spcBef>
                <a:spcPct val="50000"/>
              </a:spcBef>
              <a:defRPr/>
            </a:pPr>
            <a:r>
              <a:rPr lang="en-US" altLang="zh-CN" sz="2000" b="1" dirty="0">
                <a:solidFill>
                  <a:srgbClr val="00FFFF"/>
                </a:solidFill>
                <a:effectLst>
                  <a:outerShdw blurRad="38100" dist="38100" dir="2700000" algn="tl">
                    <a:srgbClr val="FFFFFF"/>
                  </a:outerShdw>
                </a:effectLst>
                <a:ea typeface="SimSun" pitchFamily="2" charset="-122"/>
                <a:cs typeface="Angsana New" pitchFamily="18" charset="-34"/>
              </a:rPr>
              <a:t>Sensing layer</a:t>
            </a:r>
          </a:p>
        </p:txBody>
      </p:sp>
      <p:sp>
        <p:nvSpPr>
          <p:cNvPr id="124935" name="Text Box 7"/>
          <p:cNvSpPr txBox="1">
            <a:spLocks noChangeArrowheads="1"/>
          </p:cNvSpPr>
          <p:nvPr/>
        </p:nvSpPr>
        <p:spPr bwMode="auto">
          <a:xfrm>
            <a:off x="1828800" y="1219200"/>
            <a:ext cx="5486400" cy="457200"/>
          </a:xfrm>
          <a:prstGeom prst="rect">
            <a:avLst/>
          </a:prstGeom>
          <a:noFill/>
          <a:ln w="25400" algn="ctr">
            <a:noFill/>
            <a:miter lim="800000"/>
            <a:headEnd/>
            <a:tailEnd/>
          </a:ln>
        </p:spPr>
        <p:txBody>
          <a:bodyPr>
            <a:spAutoFit/>
          </a:bodyPr>
          <a:lstStyle/>
          <a:p>
            <a:pPr algn="ctr">
              <a:spcBef>
                <a:spcPct val="50000"/>
              </a:spcBef>
            </a:pPr>
            <a:r>
              <a:rPr lang="en-US" altLang="zh-CN" sz="2400" dirty="0">
                <a:solidFill>
                  <a:schemeClr val="bg1"/>
                </a:solidFill>
                <a:ea typeface="SimSun" pitchFamily="2" charset="-122"/>
                <a:cs typeface="Angsana New" pitchFamily="18" charset="-34"/>
              </a:rPr>
              <a:t>Electron donating molecules (e.g. NH</a:t>
            </a:r>
            <a:r>
              <a:rPr lang="en-US" altLang="zh-CN" sz="2400" baseline="-25000" dirty="0">
                <a:solidFill>
                  <a:schemeClr val="bg1"/>
                </a:solidFill>
                <a:ea typeface="SimSun" pitchFamily="2" charset="-122"/>
                <a:cs typeface="Angsana New" pitchFamily="18" charset="-34"/>
              </a:rPr>
              <a:t>3</a:t>
            </a:r>
            <a:r>
              <a:rPr lang="en-US" altLang="zh-CN" sz="2400" dirty="0">
                <a:solidFill>
                  <a:schemeClr val="bg1"/>
                </a:solidFill>
                <a:ea typeface="SimSun" pitchFamily="2" charset="-122"/>
                <a:cs typeface="Angsana New" pitchFamily="18" charset="-34"/>
              </a:rPr>
              <a:t>)</a:t>
            </a:r>
          </a:p>
        </p:txBody>
      </p:sp>
      <p:sp>
        <p:nvSpPr>
          <p:cNvPr id="124936" name="Line 8"/>
          <p:cNvSpPr>
            <a:spLocks noChangeShapeType="1"/>
          </p:cNvSpPr>
          <p:nvPr/>
        </p:nvSpPr>
        <p:spPr bwMode="auto">
          <a:xfrm>
            <a:off x="7467600" y="3330575"/>
            <a:ext cx="1295400" cy="0"/>
          </a:xfrm>
          <a:prstGeom prst="line">
            <a:avLst/>
          </a:prstGeom>
          <a:noFill/>
          <a:ln w="25400">
            <a:solidFill>
              <a:schemeClr val="bg1"/>
            </a:solidFill>
            <a:round/>
            <a:headEnd/>
            <a:tailEnd type="triangle" w="med" len="med"/>
          </a:ln>
        </p:spPr>
        <p:txBody>
          <a:bodyPr wrap="none" anchor="ctr"/>
          <a:lstStyle/>
          <a:p>
            <a:endParaRPr lang="en-IN"/>
          </a:p>
        </p:txBody>
      </p:sp>
      <p:sp>
        <p:nvSpPr>
          <p:cNvPr id="124937" name="Line 9"/>
          <p:cNvSpPr>
            <a:spLocks noChangeShapeType="1"/>
          </p:cNvSpPr>
          <p:nvPr/>
        </p:nvSpPr>
        <p:spPr bwMode="auto">
          <a:xfrm flipV="1">
            <a:off x="7467600" y="2159000"/>
            <a:ext cx="0" cy="1143000"/>
          </a:xfrm>
          <a:prstGeom prst="line">
            <a:avLst/>
          </a:prstGeom>
          <a:noFill/>
          <a:ln w="25400">
            <a:solidFill>
              <a:schemeClr val="bg1"/>
            </a:solidFill>
            <a:round/>
            <a:headEnd/>
            <a:tailEnd type="triangle" w="med" len="med"/>
          </a:ln>
        </p:spPr>
        <p:txBody>
          <a:bodyPr wrap="none" anchor="ctr"/>
          <a:lstStyle/>
          <a:p>
            <a:endParaRPr lang="en-IN"/>
          </a:p>
        </p:txBody>
      </p:sp>
      <p:sp>
        <p:nvSpPr>
          <p:cNvPr id="124938" name="Line 10"/>
          <p:cNvSpPr>
            <a:spLocks noChangeShapeType="1"/>
          </p:cNvSpPr>
          <p:nvPr/>
        </p:nvSpPr>
        <p:spPr bwMode="auto">
          <a:xfrm>
            <a:off x="7467600" y="2997200"/>
            <a:ext cx="304800" cy="0"/>
          </a:xfrm>
          <a:prstGeom prst="line">
            <a:avLst/>
          </a:prstGeom>
          <a:noFill/>
          <a:ln w="25400">
            <a:solidFill>
              <a:srgbClr val="CC99FF"/>
            </a:solidFill>
            <a:round/>
            <a:headEnd/>
            <a:tailEnd/>
          </a:ln>
        </p:spPr>
        <p:txBody>
          <a:bodyPr wrap="none" anchor="ctr"/>
          <a:lstStyle/>
          <a:p>
            <a:endParaRPr lang="en-IN"/>
          </a:p>
        </p:txBody>
      </p:sp>
      <p:sp>
        <p:nvSpPr>
          <p:cNvPr id="124939" name="Line 11"/>
          <p:cNvSpPr>
            <a:spLocks noChangeShapeType="1"/>
          </p:cNvSpPr>
          <p:nvPr/>
        </p:nvSpPr>
        <p:spPr bwMode="auto">
          <a:xfrm>
            <a:off x="8229600" y="2398713"/>
            <a:ext cx="304800" cy="0"/>
          </a:xfrm>
          <a:prstGeom prst="line">
            <a:avLst/>
          </a:prstGeom>
          <a:noFill/>
          <a:ln w="25400">
            <a:solidFill>
              <a:srgbClr val="CC99FF"/>
            </a:solidFill>
            <a:round/>
            <a:headEnd/>
            <a:tailEnd/>
          </a:ln>
        </p:spPr>
        <p:txBody>
          <a:bodyPr wrap="none" anchor="ctr"/>
          <a:lstStyle/>
          <a:p>
            <a:endParaRPr lang="en-IN"/>
          </a:p>
        </p:txBody>
      </p:sp>
      <p:sp>
        <p:nvSpPr>
          <p:cNvPr id="124940" name="Arc 12"/>
          <p:cNvSpPr>
            <a:spLocks/>
          </p:cNvSpPr>
          <p:nvPr/>
        </p:nvSpPr>
        <p:spPr bwMode="auto">
          <a:xfrm rot="-6171698">
            <a:off x="7772400" y="2387600"/>
            <a:ext cx="457200" cy="609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CC99FF"/>
            </a:solidFill>
            <a:round/>
            <a:headEnd/>
            <a:tailEnd/>
          </a:ln>
        </p:spPr>
        <p:txBody>
          <a:bodyPr wrap="none" anchor="ctr"/>
          <a:lstStyle/>
          <a:p>
            <a:endParaRPr lang="en-IN"/>
          </a:p>
        </p:txBody>
      </p:sp>
      <p:sp>
        <p:nvSpPr>
          <p:cNvPr id="124941" name="Text Box 13"/>
          <p:cNvSpPr txBox="1">
            <a:spLocks noChangeArrowheads="1"/>
          </p:cNvSpPr>
          <p:nvPr/>
        </p:nvSpPr>
        <p:spPr bwMode="auto">
          <a:xfrm>
            <a:off x="7696200" y="3286125"/>
            <a:ext cx="914400" cy="304800"/>
          </a:xfrm>
          <a:prstGeom prst="rect">
            <a:avLst/>
          </a:prstGeom>
          <a:noFill/>
          <a:ln w="25400" algn="ctr">
            <a:noFill/>
            <a:miter lim="800000"/>
            <a:headEnd/>
            <a:tailEnd/>
          </a:ln>
        </p:spPr>
        <p:txBody>
          <a:bodyPr>
            <a:spAutoFit/>
          </a:bodyPr>
          <a:lstStyle/>
          <a:p>
            <a:pPr algn="ctr">
              <a:spcBef>
                <a:spcPct val="50000"/>
              </a:spcBef>
            </a:pPr>
            <a:r>
              <a:rPr lang="en-US" altLang="zh-CN" sz="1400" b="1">
                <a:solidFill>
                  <a:schemeClr val="bg1"/>
                </a:solidFill>
                <a:ea typeface="SimSun" pitchFamily="2" charset="-122"/>
                <a:cs typeface="Angsana New" pitchFamily="18" charset="-34"/>
              </a:rPr>
              <a:t>Time</a:t>
            </a:r>
          </a:p>
        </p:txBody>
      </p:sp>
      <p:sp>
        <p:nvSpPr>
          <p:cNvPr id="124942" name="Text Box 14"/>
          <p:cNvSpPr txBox="1">
            <a:spLocks noChangeArrowheads="1"/>
          </p:cNvSpPr>
          <p:nvPr/>
        </p:nvSpPr>
        <p:spPr bwMode="auto">
          <a:xfrm>
            <a:off x="6858000" y="2159000"/>
            <a:ext cx="914400" cy="304800"/>
          </a:xfrm>
          <a:prstGeom prst="rect">
            <a:avLst/>
          </a:prstGeom>
          <a:noFill/>
          <a:ln w="25400" algn="ctr">
            <a:noFill/>
            <a:miter lim="800000"/>
            <a:headEnd/>
            <a:tailEnd/>
          </a:ln>
        </p:spPr>
        <p:txBody>
          <a:bodyPr>
            <a:spAutoFit/>
          </a:bodyPr>
          <a:lstStyle/>
          <a:p>
            <a:pPr algn="ctr">
              <a:spcBef>
                <a:spcPct val="50000"/>
              </a:spcBef>
            </a:pPr>
            <a:r>
              <a:rPr lang="en-US" altLang="zh-CN" sz="1400" b="1">
                <a:solidFill>
                  <a:schemeClr val="bg1"/>
                </a:solidFill>
                <a:ea typeface="SimSun" pitchFamily="2" charset="-122"/>
                <a:cs typeface="Angsana New" pitchFamily="18" charset="-34"/>
              </a:rPr>
              <a:t>R</a:t>
            </a:r>
          </a:p>
        </p:txBody>
      </p:sp>
      <p:pic>
        <p:nvPicPr>
          <p:cNvPr id="19471" name="Picture 15" descr="cnt"/>
          <p:cNvPicPr>
            <a:picLocks noChangeAspect="1" noChangeArrowheads="1"/>
          </p:cNvPicPr>
          <p:nvPr/>
        </p:nvPicPr>
        <p:blipFill>
          <a:blip r:embed="rId3" cstate="print"/>
          <a:srcRect/>
          <a:stretch>
            <a:fillRect/>
          </a:stretch>
        </p:blipFill>
        <p:spPr bwMode="auto">
          <a:xfrm>
            <a:off x="1905000" y="4613275"/>
            <a:ext cx="2657475" cy="314325"/>
          </a:xfrm>
          <a:prstGeom prst="rect">
            <a:avLst/>
          </a:prstGeom>
          <a:noFill/>
          <a:ln w="9525">
            <a:noFill/>
            <a:miter lim="800000"/>
            <a:headEnd/>
            <a:tailEnd/>
          </a:ln>
        </p:spPr>
      </p:pic>
      <p:pic>
        <p:nvPicPr>
          <p:cNvPr id="19472" name="Picture 16" descr="cnt"/>
          <p:cNvPicPr>
            <a:picLocks noChangeAspect="1" noChangeArrowheads="1"/>
          </p:cNvPicPr>
          <p:nvPr/>
        </p:nvPicPr>
        <p:blipFill>
          <a:blip r:embed="rId3" cstate="print"/>
          <a:srcRect/>
          <a:stretch>
            <a:fillRect/>
          </a:stretch>
        </p:blipFill>
        <p:spPr bwMode="auto">
          <a:xfrm>
            <a:off x="4495800" y="4613275"/>
            <a:ext cx="2657475" cy="314325"/>
          </a:xfrm>
          <a:prstGeom prst="rect">
            <a:avLst/>
          </a:prstGeom>
          <a:noFill/>
          <a:ln w="9525">
            <a:noFill/>
            <a:miter lim="800000"/>
            <a:headEnd/>
            <a:tailEnd/>
          </a:ln>
        </p:spPr>
      </p:pic>
      <p:pic>
        <p:nvPicPr>
          <p:cNvPr id="124945" name="Picture 17" descr="molecule"/>
          <p:cNvPicPr>
            <a:picLocks noChangeAspect="1" noChangeArrowheads="1"/>
          </p:cNvPicPr>
          <p:nvPr/>
        </p:nvPicPr>
        <p:blipFill>
          <a:blip r:embed="rId4" cstate="print"/>
          <a:srcRect/>
          <a:stretch>
            <a:fillRect/>
          </a:stretch>
        </p:blipFill>
        <p:spPr bwMode="auto">
          <a:xfrm>
            <a:off x="4295775" y="3413125"/>
            <a:ext cx="428625" cy="428625"/>
          </a:xfrm>
          <a:prstGeom prst="rect">
            <a:avLst/>
          </a:prstGeom>
          <a:noFill/>
          <a:ln w="9525">
            <a:noFill/>
            <a:miter lim="800000"/>
            <a:headEnd/>
            <a:tailEnd/>
          </a:ln>
        </p:spPr>
      </p:pic>
      <p:sp>
        <p:nvSpPr>
          <p:cNvPr id="63506" name="Line 18"/>
          <p:cNvSpPr>
            <a:spLocks noChangeShapeType="1"/>
          </p:cNvSpPr>
          <p:nvPr/>
        </p:nvSpPr>
        <p:spPr bwMode="auto">
          <a:xfrm>
            <a:off x="1600200" y="3429000"/>
            <a:ext cx="762000" cy="1066800"/>
          </a:xfrm>
          <a:prstGeom prst="line">
            <a:avLst/>
          </a:prstGeom>
          <a:noFill/>
          <a:ln w="38100">
            <a:solidFill>
              <a:srgbClr val="00FFFF"/>
            </a:solidFill>
            <a:round/>
            <a:headEnd/>
            <a:tailEnd type="triangle" w="med" len="med"/>
          </a:ln>
        </p:spPr>
        <p:txBody>
          <a:bodyPr wrap="none" anchor="ctr"/>
          <a:lstStyle/>
          <a:p>
            <a:pPr>
              <a:defRPr/>
            </a:pPr>
            <a:endParaRPr lang="en-US">
              <a:ln>
                <a:solidFill>
                  <a:srgbClr val="00FFFF"/>
                </a:solidFill>
              </a:ln>
            </a:endParaRPr>
          </a:p>
        </p:txBody>
      </p:sp>
      <p:pic>
        <p:nvPicPr>
          <p:cNvPr id="124947" name="Picture 19" descr="molecule"/>
          <p:cNvPicPr>
            <a:picLocks noChangeAspect="1" noChangeArrowheads="1"/>
          </p:cNvPicPr>
          <p:nvPr/>
        </p:nvPicPr>
        <p:blipFill>
          <a:blip r:embed="rId4" cstate="print"/>
          <a:srcRect/>
          <a:stretch>
            <a:fillRect/>
          </a:stretch>
        </p:blipFill>
        <p:spPr bwMode="auto">
          <a:xfrm>
            <a:off x="1400175" y="1247775"/>
            <a:ext cx="428625" cy="428625"/>
          </a:xfrm>
          <a:prstGeom prst="rect">
            <a:avLst/>
          </a:prstGeom>
          <a:noFill/>
          <a:ln w="9525">
            <a:noFill/>
            <a:miter lim="800000"/>
            <a:headEnd/>
            <a:tailEnd/>
          </a:ln>
        </p:spPr>
      </p:pic>
      <p:pic>
        <p:nvPicPr>
          <p:cNvPr id="124948" name="Picture 20" descr="molecule"/>
          <p:cNvPicPr>
            <a:picLocks noChangeAspect="1" noChangeArrowheads="1"/>
          </p:cNvPicPr>
          <p:nvPr/>
        </p:nvPicPr>
        <p:blipFill>
          <a:blip r:embed="rId4" cstate="print"/>
          <a:srcRect/>
          <a:stretch>
            <a:fillRect/>
          </a:stretch>
        </p:blipFill>
        <p:spPr bwMode="auto">
          <a:xfrm>
            <a:off x="5257800" y="3155950"/>
            <a:ext cx="428625" cy="428625"/>
          </a:xfrm>
          <a:prstGeom prst="rect">
            <a:avLst/>
          </a:prstGeom>
          <a:noFill/>
          <a:ln w="9525">
            <a:noFill/>
            <a:miter lim="800000"/>
            <a:headEnd/>
            <a:tailEnd/>
          </a:ln>
        </p:spPr>
      </p:pic>
      <p:pic>
        <p:nvPicPr>
          <p:cNvPr id="124949" name="Picture 21" descr="molecule"/>
          <p:cNvPicPr>
            <a:picLocks noChangeAspect="1" noChangeArrowheads="1"/>
          </p:cNvPicPr>
          <p:nvPr/>
        </p:nvPicPr>
        <p:blipFill>
          <a:blip r:embed="rId4" cstate="print"/>
          <a:srcRect/>
          <a:stretch>
            <a:fillRect/>
          </a:stretch>
        </p:blipFill>
        <p:spPr bwMode="auto">
          <a:xfrm>
            <a:off x="6400800" y="3613150"/>
            <a:ext cx="428625" cy="428625"/>
          </a:xfrm>
          <a:prstGeom prst="rect">
            <a:avLst/>
          </a:prstGeom>
          <a:noFill/>
          <a:ln w="9525">
            <a:noFill/>
            <a:miter lim="800000"/>
            <a:headEnd/>
            <a:tailEnd/>
          </a:ln>
        </p:spPr>
      </p:pic>
      <p:pic>
        <p:nvPicPr>
          <p:cNvPr id="124950" name="Picture 22" descr="molecule"/>
          <p:cNvPicPr>
            <a:picLocks noChangeAspect="1" noChangeArrowheads="1"/>
          </p:cNvPicPr>
          <p:nvPr/>
        </p:nvPicPr>
        <p:blipFill>
          <a:blip r:embed="rId4" cstate="print"/>
          <a:srcRect/>
          <a:stretch>
            <a:fillRect/>
          </a:stretch>
        </p:blipFill>
        <p:spPr bwMode="auto">
          <a:xfrm>
            <a:off x="3581400" y="3460750"/>
            <a:ext cx="428625" cy="428625"/>
          </a:xfrm>
          <a:prstGeom prst="rect">
            <a:avLst/>
          </a:prstGeom>
          <a:noFill/>
          <a:ln w="9525">
            <a:noFill/>
            <a:miter lim="800000"/>
            <a:headEnd/>
            <a:tailEnd/>
          </a:ln>
        </p:spPr>
      </p:pic>
      <p:pic>
        <p:nvPicPr>
          <p:cNvPr id="124951" name="Picture 23" descr="molecule"/>
          <p:cNvPicPr>
            <a:picLocks noChangeAspect="1" noChangeArrowheads="1"/>
          </p:cNvPicPr>
          <p:nvPr/>
        </p:nvPicPr>
        <p:blipFill>
          <a:blip r:embed="rId4" cstate="print"/>
          <a:srcRect/>
          <a:stretch>
            <a:fillRect/>
          </a:stretch>
        </p:blipFill>
        <p:spPr bwMode="auto">
          <a:xfrm>
            <a:off x="2819400" y="3003550"/>
            <a:ext cx="428625" cy="428625"/>
          </a:xfrm>
          <a:prstGeom prst="rect">
            <a:avLst/>
          </a:prstGeom>
          <a:noFill/>
          <a:ln w="9525">
            <a:noFill/>
            <a:miter lim="800000"/>
            <a:headEnd/>
            <a:tailEnd/>
          </a:ln>
        </p:spPr>
      </p:pic>
      <p:sp>
        <p:nvSpPr>
          <p:cNvPr id="124952" name="Text Box 24"/>
          <p:cNvSpPr txBox="1">
            <a:spLocks noChangeArrowheads="1"/>
          </p:cNvSpPr>
          <p:nvPr/>
        </p:nvSpPr>
        <p:spPr bwMode="auto">
          <a:xfrm>
            <a:off x="2895600" y="2957513"/>
            <a:ext cx="304800" cy="579437"/>
          </a:xfrm>
          <a:prstGeom prst="rect">
            <a:avLst/>
          </a:prstGeom>
          <a:noFill/>
          <a:ln w="9525">
            <a:noFill/>
            <a:miter lim="800000"/>
            <a:headEnd/>
            <a:tailEnd/>
          </a:ln>
        </p:spPr>
        <p:txBody>
          <a:bodyPr>
            <a:spAutoFit/>
          </a:bodyPr>
          <a:lstStyle/>
          <a:p>
            <a:pPr eaLnBrk="0" hangingPunct="0">
              <a:spcBef>
                <a:spcPct val="50000"/>
              </a:spcBef>
            </a:pPr>
            <a:r>
              <a:rPr lang="en-US" altLang="zh-CN" sz="3200">
                <a:solidFill>
                  <a:srgbClr val="990033"/>
                </a:solidFill>
                <a:latin typeface="Arial Black" pitchFamily="34" charset="0"/>
                <a:ea typeface="SimSun" pitchFamily="2" charset="-122"/>
                <a:cs typeface="Angsana New" pitchFamily="18" charset="-34"/>
              </a:rPr>
              <a:t>-</a:t>
            </a:r>
          </a:p>
        </p:txBody>
      </p:sp>
      <p:sp>
        <p:nvSpPr>
          <p:cNvPr id="124953" name="Text Box 25"/>
          <p:cNvSpPr txBox="1">
            <a:spLocks noChangeArrowheads="1"/>
          </p:cNvSpPr>
          <p:nvPr/>
        </p:nvSpPr>
        <p:spPr bwMode="auto">
          <a:xfrm>
            <a:off x="3657600" y="3414713"/>
            <a:ext cx="304800" cy="579437"/>
          </a:xfrm>
          <a:prstGeom prst="rect">
            <a:avLst/>
          </a:prstGeom>
          <a:noFill/>
          <a:ln w="9525">
            <a:noFill/>
            <a:miter lim="800000"/>
            <a:headEnd/>
            <a:tailEnd/>
          </a:ln>
        </p:spPr>
        <p:txBody>
          <a:bodyPr>
            <a:spAutoFit/>
          </a:bodyPr>
          <a:lstStyle/>
          <a:p>
            <a:pPr eaLnBrk="0" hangingPunct="0">
              <a:spcBef>
                <a:spcPct val="50000"/>
              </a:spcBef>
            </a:pPr>
            <a:r>
              <a:rPr lang="en-US" altLang="zh-CN" sz="3200">
                <a:solidFill>
                  <a:srgbClr val="990033"/>
                </a:solidFill>
                <a:latin typeface="Arial Black" pitchFamily="34" charset="0"/>
                <a:ea typeface="SimSun" pitchFamily="2" charset="-122"/>
                <a:cs typeface="Angsana New" pitchFamily="18" charset="-34"/>
              </a:rPr>
              <a:t>-</a:t>
            </a:r>
          </a:p>
        </p:txBody>
      </p:sp>
      <p:sp>
        <p:nvSpPr>
          <p:cNvPr id="124954" name="Text Box 26"/>
          <p:cNvSpPr txBox="1">
            <a:spLocks noChangeArrowheads="1"/>
          </p:cNvSpPr>
          <p:nvPr/>
        </p:nvSpPr>
        <p:spPr bwMode="auto">
          <a:xfrm>
            <a:off x="5334000" y="3109913"/>
            <a:ext cx="304800" cy="579437"/>
          </a:xfrm>
          <a:prstGeom prst="rect">
            <a:avLst/>
          </a:prstGeom>
          <a:noFill/>
          <a:ln w="9525">
            <a:noFill/>
            <a:miter lim="800000"/>
            <a:headEnd/>
            <a:tailEnd/>
          </a:ln>
        </p:spPr>
        <p:txBody>
          <a:bodyPr>
            <a:spAutoFit/>
          </a:bodyPr>
          <a:lstStyle/>
          <a:p>
            <a:pPr eaLnBrk="0" hangingPunct="0">
              <a:spcBef>
                <a:spcPct val="50000"/>
              </a:spcBef>
            </a:pPr>
            <a:r>
              <a:rPr lang="en-US" altLang="zh-CN" sz="3200">
                <a:solidFill>
                  <a:srgbClr val="990033"/>
                </a:solidFill>
                <a:latin typeface="Arial Black" pitchFamily="34" charset="0"/>
                <a:ea typeface="SimSun" pitchFamily="2" charset="-122"/>
                <a:cs typeface="Angsana New" pitchFamily="18" charset="-34"/>
              </a:rPr>
              <a:t>-</a:t>
            </a:r>
          </a:p>
        </p:txBody>
      </p:sp>
      <p:sp>
        <p:nvSpPr>
          <p:cNvPr id="124955" name="Text Box 27"/>
          <p:cNvSpPr txBox="1">
            <a:spLocks noChangeArrowheads="1"/>
          </p:cNvSpPr>
          <p:nvPr/>
        </p:nvSpPr>
        <p:spPr bwMode="auto">
          <a:xfrm>
            <a:off x="6477000" y="3567113"/>
            <a:ext cx="304800" cy="579437"/>
          </a:xfrm>
          <a:prstGeom prst="rect">
            <a:avLst/>
          </a:prstGeom>
          <a:noFill/>
          <a:ln w="9525">
            <a:noFill/>
            <a:miter lim="800000"/>
            <a:headEnd/>
            <a:tailEnd/>
          </a:ln>
        </p:spPr>
        <p:txBody>
          <a:bodyPr>
            <a:spAutoFit/>
          </a:bodyPr>
          <a:lstStyle/>
          <a:p>
            <a:pPr eaLnBrk="0" hangingPunct="0">
              <a:spcBef>
                <a:spcPct val="50000"/>
              </a:spcBef>
            </a:pPr>
            <a:r>
              <a:rPr lang="en-US" altLang="zh-CN" sz="3200">
                <a:solidFill>
                  <a:srgbClr val="990033"/>
                </a:solidFill>
                <a:latin typeface="Arial Black" pitchFamily="34" charset="0"/>
                <a:ea typeface="SimSun" pitchFamily="2" charset="-122"/>
                <a:cs typeface="Angsana New" pitchFamily="18" charset="-34"/>
              </a:rPr>
              <a:t>-</a:t>
            </a:r>
          </a:p>
        </p:txBody>
      </p:sp>
      <p:sp>
        <p:nvSpPr>
          <p:cNvPr id="124956" name="Text Box 28"/>
          <p:cNvSpPr txBox="1">
            <a:spLocks noChangeArrowheads="1"/>
          </p:cNvSpPr>
          <p:nvPr/>
        </p:nvSpPr>
        <p:spPr bwMode="auto">
          <a:xfrm>
            <a:off x="4343400" y="3338513"/>
            <a:ext cx="304800" cy="579437"/>
          </a:xfrm>
          <a:prstGeom prst="rect">
            <a:avLst/>
          </a:prstGeom>
          <a:noFill/>
          <a:ln w="9525">
            <a:noFill/>
            <a:miter lim="800000"/>
            <a:headEnd/>
            <a:tailEnd/>
          </a:ln>
        </p:spPr>
        <p:txBody>
          <a:bodyPr>
            <a:spAutoFit/>
          </a:bodyPr>
          <a:lstStyle/>
          <a:p>
            <a:pPr eaLnBrk="0" hangingPunct="0">
              <a:spcBef>
                <a:spcPct val="50000"/>
              </a:spcBef>
            </a:pPr>
            <a:r>
              <a:rPr lang="en-US" altLang="zh-CN" sz="3200">
                <a:solidFill>
                  <a:srgbClr val="990033"/>
                </a:solidFill>
                <a:latin typeface="Arial Black" pitchFamily="34" charset="0"/>
                <a:ea typeface="SimSun" pitchFamily="2" charset="-122"/>
                <a:cs typeface="Angsana New" pitchFamily="18" charset="-34"/>
              </a:rPr>
              <a:t>-</a:t>
            </a:r>
          </a:p>
        </p:txBody>
      </p:sp>
      <p:sp>
        <p:nvSpPr>
          <p:cNvPr id="124957" name="Text Box 29"/>
          <p:cNvSpPr txBox="1">
            <a:spLocks noChangeArrowheads="1"/>
          </p:cNvSpPr>
          <p:nvPr/>
        </p:nvSpPr>
        <p:spPr bwMode="auto">
          <a:xfrm>
            <a:off x="6096000" y="2209800"/>
            <a:ext cx="609600" cy="641350"/>
          </a:xfrm>
          <a:prstGeom prst="rect">
            <a:avLst/>
          </a:prstGeom>
          <a:noFill/>
          <a:ln w="9525">
            <a:noFill/>
            <a:miter lim="800000"/>
            <a:headEnd/>
            <a:tailEnd/>
          </a:ln>
        </p:spPr>
        <p:txBody>
          <a:bodyPr>
            <a:spAutoFit/>
          </a:bodyPr>
          <a:lstStyle/>
          <a:p>
            <a:pPr eaLnBrk="0" hangingPunct="0">
              <a:spcBef>
                <a:spcPct val="50000"/>
              </a:spcBef>
            </a:pPr>
            <a:r>
              <a:rPr lang="en-US" altLang="zh-CN" sz="3600">
                <a:solidFill>
                  <a:srgbClr val="990033"/>
                </a:solidFill>
                <a:latin typeface="Arial Black" pitchFamily="34" charset="0"/>
                <a:ea typeface="SimSun" pitchFamily="2" charset="-122"/>
                <a:cs typeface="Angsana New" pitchFamily="18" charset="-34"/>
              </a:rPr>
              <a:t>e</a:t>
            </a:r>
            <a:r>
              <a:rPr lang="en-US" altLang="zh-CN" sz="3600" baseline="30000">
                <a:solidFill>
                  <a:srgbClr val="990033"/>
                </a:solidFill>
                <a:latin typeface="Arial Black" pitchFamily="34" charset="0"/>
                <a:ea typeface="SimSun" pitchFamily="2" charset="-122"/>
                <a:cs typeface="Angsana New" pitchFamily="18" charset="-34"/>
              </a:rPr>
              <a:t>-</a:t>
            </a:r>
            <a:endParaRPr lang="en-US" altLang="zh-CN" sz="3600">
              <a:solidFill>
                <a:srgbClr val="990033"/>
              </a:solidFill>
              <a:latin typeface="Arial Black" pitchFamily="34" charset="0"/>
              <a:ea typeface="SimSun" pitchFamily="2" charset="-122"/>
              <a:cs typeface="Angsana New" pitchFamily="18" charset="-34"/>
            </a:endParaRPr>
          </a:p>
        </p:txBody>
      </p:sp>
      <p:sp>
        <p:nvSpPr>
          <p:cNvPr id="124958" name="Line 30"/>
          <p:cNvSpPr>
            <a:spLocks noChangeShapeType="1"/>
          </p:cNvSpPr>
          <p:nvPr/>
        </p:nvSpPr>
        <p:spPr bwMode="auto">
          <a:xfrm>
            <a:off x="6781800" y="2362200"/>
            <a:ext cx="0" cy="381000"/>
          </a:xfrm>
          <a:prstGeom prst="line">
            <a:avLst/>
          </a:prstGeom>
          <a:noFill/>
          <a:ln w="38100">
            <a:solidFill>
              <a:srgbClr val="990033"/>
            </a:solidFill>
            <a:round/>
            <a:headEnd/>
            <a:tailEnd type="triangle" w="med" len="med"/>
          </a:ln>
        </p:spPr>
        <p:txBody>
          <a:bodyPr/>
          <a:lstStyle/>
          <a:p>
            <a:endParaRPr lang="en-IN"/>
          </a:p>
        </p:txBody>
      </p:sp>
      <p:sp>
        <p:nvSpPr>
          <p:cNvPr id="124959" name="Text Box 31"/>
          <p:cNvSpPr txBox="1">
            <a:spLocks noChangeArrowheads="1"/>
          </p:cNvSpPr>
          <p:nvPr/>
        </p:nvSpPr>
        <p:spPr bwMode="auto">
          <a:xfrm>
            <a:off x="1447800" y="1143000"/>
            <a:ext cx="304800" cy="579438"/>
          </a:xfrm>
          <a:prstGeom prst="rect">
            <a:avLst/>
          </a:prstGeom>
          <a:noFill/>
          <a:ln w="9525">
            <a:noFill/>
            <a:miter lim="800000"/>
            <a:headEnd/>
            <a:tailEnd/>
          </a:ln>
        </p:spPr>
        <p:txBody>
          <a:bodyPr>
            <a:spAutoFit/>
          </a:bodyPr>
          <a:lstStyle/>
          <a:p>
            <a:pPr eaLnBrk="0" hangingPunct="0">
              <a:spcBef>
                <a:spcPct val="50000"/>
              </a:spcBef>
            </a:pPr>
            <a:r>
              <a:rPr lang="en-US" altLang="zh-CN" sz="3200">
                <a:solidFill>
                  <a:srgbClr val="990033"/>
                </a:solidFill>
                <a:latin typeface="Arial Black" pitchFamily="34" charset="0"/>
                <a:ea typeface="SimSun" pitchFamily="2" charset="-122"/>
                <a:cs typeface="Angsana New" pitchFamily="18" charset="-34"/>
              </a:rPr>
              <a:t>-</a:t>
            </a:r>
          </a:p>
        </p:txBody>
      </p:sp>
      <p:grpSp>
        <p:nvGrpSpPr>
          <p:cNvPr id="2" name="Group 32"/>
          <p:cNvGrpSpPr>
            <a:grpSpLocks/>
          </p:cNvGrpSpPr>
          <p:nvPr/>
        </p:nvGrpSpPr>
        <p:grpSpPr bwMode="auto">
          <a:xfrm>
            <a:off x="2743200" y="4495800"/>
            <a:ext cx="4191000" cy="533400"/>
            <a:chOff x="1728" y="2858"/>
            <a:chExt cx="2640" cy="336"/>
          </a:xfrm>
        </p:grpSpPr>
        <p:sp>
          <p:nvSpPr>
            <p:cNvPr id="19494" name="Text Box 33"/>
            <p:cNvSpPr txBox="1">
              <a:spLocks noChangeArrowheads="1"/>
            </p:cNvSpPr>
            <p:nvPr/>
          </p:nvSpPr>
          <p:spPr bwMode="auto">
            <a:xfrm>
              <a:off x="1728" y="2858"/>
              <a:ext cx="336" cy="288"/>
            </a:xfrm>
            <a:prstGeom prst="rect">
              <a:avLst/>
            </a:prstGeom>
            <a:noFill/>
            <a:ln w="9525">
              <a:noFill/>
              <a:miter lim="800000"/>
              <a:headEnd/>
              <a:tailEnd/>
            </a:ln>
          </p:spPr>
          <p:txBody>
            <a:bodyPr>
              <a:spAutoFit/>
            </a:bodyPr>
            <a:lstStyle/>
            <a:p>
              <a:pPr eaLnBrk="0" hangingPunct="0">
                <a:spcBef>
                  <a:spcPct val="50000"/>
                </a:spcBef>
              </a:pPr>
              <a:r>
                <a:rPr lang="en-US" altLang="zh-CN" sz="2400">
                  <a:solidFill>
                    <a:srgbClr val="FF0000"/>
                  </a:solidFill>
                  <a:latin typeface="Arial Black" pitchFamily="34" charset="0"/>
                  <a:ea typeface="SimSun" pitchFamily="2" charset="-122"/>
                  <a:cs typeface="Angsana New" pitchFamily="18" charset="-34"/>
                </a:rPr>
                <a:t>+</a:t>
              </a:r>
            </a:p>
          </p:txBody>
        </p:sp>
        <p:sp>
          <p:nvSpPr>
            <p:cNvPr id="19495" name="Text Box 34"/>
            <p:cNvSpPr txBox="1">
              <a:spLocks noChangeArrowheads="1"/>
            </p:cNvSpPr>
            <p:nvPr/>
          </p:nvSpPr>
          <p:spPr bwMode="auto">
            <a:xfrm>
              <a:off x="2640" y="2906"/>
              <a:ext cx="336" cy="288"/>
            </a:xfrm>
            <a:prstGeom prst="rect">
              <a:avLst/>
            </a:prstGeom>
            <a:noFill/>
            <a:ln w="9525">
              <a:noFill/>
              <a:miter lim="800000"/>
              <a:headEnd/>
              <a:tailEnd/>
            </a:ln>
          </p:spPr>
          <p:txBody>
            <a:bodyPr>
              <a:spAutoFit/>
            </a:bodyPr>
            <a:lstStyle/>
            <a:p>
              <a:pPr eaLnBrk="0" hangingPunct="0">
                <a:spcBef>
                  <a:spcPct val="50000"/>
                </a:spcBef>
              </a:pPr>
              <a:r>
                <a:rPr lang="en-US" altLang="zh-CN" sz="2400">
                  <a:solidFill>
                    <a:srgbClr val="FF0000"/>
                  </a:solidFill>
                  <a:latin typeface="Arial Black" pitchFamily="34" charset="0"/>
                  <a:ea typeface="SimSun" pitchFamily="2" charset="-122"/>
                  <a:cs typeface="Angsana New" pitchFamily="18" charset="-34"/>
                </a:rPr>
                <a:t>+</a:t>
              </a:r>
            </a:p>
          </p:txBody>
        </p:sp>
        <p:sp>
          <p:nvSpPr>
            <p:cNvPr id="19496" name="Text Box 35"/>
            <p:cNvSpPr txBox="1">
              <a:spLocks noChangeArrowheads="1"/>
            </p:cNvSpPr>
            <p:nvPr/>
          </p:nvSpPr>
          <p:spPr bwMode="auto">
            <a:xfrm>
              <a:off x="2208" y="2858"/>
              <a:ext cx="336" cy="288"/>
            </a:xfrm>
            <a:prstGeom prst="rect">
              <a:avLst/>
            </a:prstGeom>
            <a:noFill/>
            <a:ln w="9525">
              <a:noFill/>
              <a:miter lim="800000"/>
              <a:headEnd/>
              <a:tailEnd/>
            </a:ln>
          </p:spPr>
          <p:txBody>
            <a:bodyPr>
              <a:spAutoFit/>
            </a:bodyPr>
            <a:lstStyle/>
            <a:p>
              <a:pPr eaLnBrk="0" hangingPunct="0">
                <a:spcBef>
                  <a:spcPct val="50000"/>
                </a:spcBef>
              </a:pPr>
              <a:r>
                <a:rPr lang="en-US" altLang="zh-CN" sz="2400">
                  <a:solidFill>
                    <a:srgbClr val="FF0000"/>
                  </a:solidFill>
                  <a:latin typeface="Arial Black" pitchFamily="34" charset="0"/>
                  <a:ea typeface="SimSun" pitchFamily="2" charset="-122"/>
                  <a:cs typeface="Angsana New" pitchFamily="18" charset="-34"/>
                </a:rPr>
                <a:t>+</a:t>
              </a:r>
            </a:p>
          </p:txBody>
        </p:sp>
        <p:sp>
          <p:nvSpPr>
            <p:cNvPr id="19497" name="Text Box 36"/>
            <p:cNvSpPr txBox="1">
              <a:spLocks noChangeArrowheads="1"/>
            </p:cNvSpPr>
            <p:nvPr/>
          </p:nvSpPr>
          <p:spPr bwMode="auto">
            <a:xfrm>
              <a:off x="3264" y="2906"/>
              <a:ext cx="336" cy="288"/>
            </a:xfrm>
            <a:prstGeom prst="rect">
              <a:avLst/>
            </a:prstGeom>
            <a:noFill/>
            <a:ln w="9525">
              <a:noFill/>
              <a:miter lim="800000"/>
              <a:headEnd/>
              <a:tailEnd/>
            </a:ln>
          </p:spPr>
          <p:txBody>
            <a:bodyPr>
              <a:spAutoFit/>
            </a:bodyPr>
            <a:lstStyle/>
            <a:p>
              <a:pPr eaLnBrk="0" hangingPunct="0">
                <a:spcBef>
                  <a:spcPct val="50000"/>
                </a:spcBef>
              </a:pPr>
              <a:r>
                <a:rPr lang="en-US" altLang="zh-CN" sz="2400">
                  <a:solidFill>
                    <a:srgbClr val="FF0000"/>
                  </a:solidFill>
                  <a:latin typeface="Arial Black" pitchFamily="34" charset="0"/>
                  <a:ea typeface="SimSun" pitchFamily="2" charset="-122"/>
                  <a:cs typeface="Angsana New" pitchFamily="18" charset="-34"/>
                </a:rPr>
                <a:t>+</a:t>
              </a:r>
            </a:p>
          </p:txBody>
        </p:sp>
        <p:sp>
          <p:nvSpPr>
            <p:cNvPr id="19498" name="Text Box 37"/>
            <p:cNvSpPr txBox="1">
              <a:spLocks noChangeArrowheads="1"/>
            </p:cNvSpPr>
            <p:nvPr/>
          </p:nvSpPr>
          <p:spPr bwMode="auto">
            <a:xfrm>
              <a:off x="4032" y="2858"/>
              <a:ext cx="336" cy="288"/>
            </a:xfrm>
            <a:prstGeom prst="rect">
              <a:avLst/>
            </a:prstGeom>
            <a:noFill/>
            <a:ln w="9525">
              <a:noFill/>
              <a:miter lim="800000"/>
              <a:headEnd/>
              <a:tailEnd/>
            </a:ln>
          </p:spPr>
          <p:txBody>
            <a:bodyPr>
              <a:spAutoFit/>
            </a:bodyPr>
            <a:lstStyle/>
            <a:p>
              <a:pPr eaLnBrk="0" hangingPunct="0">
                <a:spcBef>
                  <a:spcPct val="50000"/>
                </a:spcBef>
              </a:pPr>
              <a:r>
                <a:rPr lang="en-US" altLang="zh-CN" sz="2400">
                  <a:solidFill>
                    <a:srgbClr val="FF0000"/>
                  </a:solidFill>
                  <a:latin typeface="Arial Black" pitchFamily="34" charset="0"/>
                  <a:ea typeface="SimSun" pitchFamily="2" charset="-122"/>
                  <a:cs typeface="Angsana New" pitchFamily="18" charset="-34"/>
                </a:rPr>
                <a:t>+</a:t>
              </a:r>
            </a:p>
          </p:txBody>
        </p:sp>
      </p:grpSp>
      <p:sp>
        <p:nvSpPr>
          <p:cNvPr id="19489" name="Rectangle 38"/>
          <p:cNvSpPr>
            <a:spLocks noChangeArrowheads="1"/>
          </p:cNvSpPr>
          <p:nvPr/>
        </p:nvSpPr>
        <p:spPr bwMode="auto">
          <a:xfrm>
            <a:off x="7239000" y="2082800"/>
            <a:ext cx="1600200" cy="1524000"/>
          </a:xfrm>
          <a:prstGeom prst="rect">
            <a:avLst/>
          </a:prstGeom>
          <a:noFill/>
          <a:ln w="9525">
            <a:solidFill>
              <a:srgbClr val="CF9901"/>
            </a:solidFill>
            <a:miter lim="800000"/>
            <a:headEnd/>
            <a:tailEnd/>
          </a:ln>
        </p:spPr>
        <p:txBody>
          <a:bodyPr wrap="none" anchor="ctr"/>
          <a:lstStyle/>
          <a:p>
            <a:pPr algn="ctr" eaLnBrk="0" hangingPunct="0"/>
            <a:endParaRPr lang="zh-CN" altLang="en-US">
              <a:solidFill>
                <a:srgbClr val="FFCC00"/>
              </a:solidFill>
              <a:latin typeface="Arial Black" pitchFamily="34" charset="0"/>
              <a:ea typeface="SimSun" pitchFamily="2" charset="-122"/>
              <a:cs typeface="Angsana New" pitchFamily="18" charset="-34"/>
            </a:endParaRPr>
          </a:p>
        </p:txBody>
      </p:sp>
      <p:sp>
        <p:nvSpPr>
          <p:cNvPr id="124967" name="AutoShape 39"/>
          <p:cNvSpPr>
            <a:spLocks noChangeArrowheads="1"/>
          </p:cNvSpPr>
          <p:nvPr/>
        </p:nvSpPr>
        <p:spPr bwMode="auto">
          <a:xfrm>
            <a:off x="1905000" y="4572000"/>
            <a:ext cx="5334000" cy="381000"/>
          </a:xfrm>
          <a:prstGeom prst="roundRect">
            <a:avLst>
              <a:gd name="adj" fmla="val 16667"/>
            </a:avLst>
          </a:prstGeom>
          <a:gradFill rotWithShape="1">
            <a:gsLst>
              <a:gs pos="0">
                <a:schemeClr val="folHlink">
                  <a:alpha val="39999"/>
                </a:schemeClr>
              </a:gs>
              <a:gs pos="100000">
                <a:schemeClr val="folHlink">
                  <a:gamma/>
                  <a:tint val="75686"/>
                  <a:invGamma/>
                  <a:alpha val="39000"/>
                </a:schemeClr>
              </a:gs>
            </a:gsLst>
            <a:path path="shape">
              <a:fillToRect l="50000" t="50000" r="50000" b="50000"/>
            </a:path>
          </a:gradFill>
          <a:ln w="9525">
            <a:solidFill>
              <a:schemeClr val="folHlink"/>
            </a:solidFill>
            <a:round/>
            <a:headEnd/>
            <a:tailEnd/>
          </a:ln>
          <a:effectLst/>
        </p:spPr>
        <p:txBody>
          <a:bodyPr wrap="none" anchor="ctr"/>
          <a:lstStyle/>
          <a:p>
            <a:pPr>
              <a:defRPr/>
            </a:pPr>
            <a:endParaRPr lang="th-TH" sz="2800">
              <a:cs typeface="Angsana New" pitchFamily="18" charset="-34"/>
            </a:endParaRPr>
          </a:p>
        </p:txBody>
      </p:sp>
      <p:sp>
        <p:nvSpPr>
          <p:cNvPr id="19491" name="Rectangle 40"/>
          <p:cNvSpPr>
            <a:spLocks noChangeArrowheads="1"/>
          </p:cNvSpPr>
          <p:nvPr/>
        </p:nvSpPr>
        <p:spPr bwMode="auto">
          <a:xfrm>
            <a:off x="7164388" y="4689475"/>
            <a:ext cx="1141412" cy="304800"/>
          </a:xfrm>
          <a:prstGeom prst="rect">
            <a:avLst/>
          </a:prstGeom>
          <a:gradFill rotWithShape="1">
            <a:gsLst>
              <a:gs pos="0">
                <a:srgbClr val="9A7900"/>
              </a:gs>
              <a:gs pos="50000">
                <a:srgbClr val="FFCC00"/>
              </a:gs>
              <a:gs pos="100000">
                <a:srgbClr val="9A7900"/>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endParaRPr lang="th-TH" sz="2800">
              <a:cs typeface="Angsana New" pitchFamily="18" charset="-34"/>
            </a:endParaRPr>
          </a:p>
        </p:txBody>
      </p:sp>
      <p:sp>
        <p:nvSpPr>
          <p:cNvPr id="19492" name="Rectangle 41"/>
          <p:cNvSpPr>
            <a:spLocks noChangeArrowheads="1"/>
          </p:cNvSpPr>
          <p:nvPr/>
        </p:nvSpPr>
        <p:spPr bwMode="auto">
          <a:xfrm>
            <a:off x="838200" y="4689475"/>
            <a:ext cx="1036638" cy="304800"/>
          </a:xfrm>
          <a:prstGeom prst="rect">
            <a:avLst/>
          </a:prstGeom>
          <a:gradFill rotWithShape="1">
            <a:gsLst>
              <a:gs pos="0">
                <a:srgbClr val="9A7900"/>
              </a:gs>
              <a:gs pos="50000">
                <a:srgbClr val="FFCC00"/>
              </a:gs>
              <a:gs pos="100000">
                <a:srgbClr val="9A7900"/>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endParaRPr lang="th-TH" sz="2800">
              <a:cs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4935"/>
                                        </p:tgtEl>
                                        <p:attrNameLst>
                                          <p:attrName>style.visibility</p:attrName>
                                        </p:attrNameLst>
                                      </p:cBhvr>
                                      <p:to>
                                        <p:strVal val="visible"/>
                                      </p:to>
                                    </p:set>
                                    <p:animEffect transition="in" filter="checkerboard(across)">
                                      <p:cBhvr>
                                        <p:cTn id="7" dur="500"/>
                                        <p:tgtEl>
                                          <p:spTgt spid="12493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4936"/>
                                        </p:tgtEl>
                                        <p:attrNameLst>
                                          <p:attrName>style.visibility</p:attrName>
                                        </p:attrNameLst>
                                      </p:cBhvr>
                                      <p:to>
                                        <p:strVal val="visible"/>
                                      </p:to>
                                    </p:set>
                                    <p:animEffect transition="in" filter="checkerboard(across)">
                                      <p:cBhvr>
                                        <p:cTn id="10" dur="500"/>
                                        <p:tgtEl>
                                          <p:spTgt spid="12493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4937"/>
                                        </p:tgtEl>
                                        <p:attrNameLst>
                                          <p:attrName>style.visibility</p:attrName>
                                        </p:attrNameLst>
                                      </p:cBhvr>
                                      <p:to>
                                        <p:strVal val="visible"/>
                                      </p:to>
                                    </p:set>
                                    <p:animEffect transition="in" filter="checkerboard(across)">
                                      <p:cBhvr>
                                        <p:cTn id="13" dur="500"/>
                                        <p:tgtEl>
                                          <p:spTgt spid="12493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4941"/>
                                        </p:tgtEl>
                                        <p:attrNameLst>
                                          <p:attrName>style.visibility</p:attrName>
                                        </p:attrNameLst>
                                      </p:cBhvr>
                                      <p:to>
                                        <p:strVal val="visible"/>
                                      </p:to>
                                    </p:set>
                                    <p:animEffect transition="in" filter="checkerboard(across)">
                                      <p:cBhvr>
                                        <p:cTn id="16" dur="500"/>
                                        <p:tgtEl>
                                          <p:spTgt spid="12494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4942"/>
                                        </p:tgtEl>
                                        <p:attrNameLst>
                                          <p:attrName>style.visibility</p:attrName>
                                        </p:attrNameLst>
                                      </p:cBhvr>
                                      <p:to>
                                        <p:strVal val="visible"/>
                                      </p:to>
                                    </p:set>
                                    <p:animEffect transition="in" filter="checkerboard(across)">
                                      <p:cBhvr>
                                        <p:cTn id="19" dur="500"/>
                                        <p:tgtEl>
                                          <p:spTgt spid="12494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4958"/>
                                        </p:tgtEl>
                                        <p:attrNameLst>
                                          <p:attrName>style.visibility</p:attrName>
                                        </p:attrNameLst>
                                      </p:cBhvr>
                                      <p:to>
                                        <p:strVal val="visible"/>
                                      </p:to>
                                    </p:set>
                                    <p:animEffect transition="in" filter="dissolve">
                                      <p:cBhvr>
                                        <p:cTn id="22" dur="500"/>
                                        <p:tgtEl>
                                          <p:spTgt spid="12495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4957"/>
                                        </p:tgtEl>
                                        <p:attrNameLst>
                                          <p:attrName>style.visibility</p:attrName>
                                        </p:attrNameLst>
                                      </p:cBhvr>
                                      <p:to>
                                        <p:strVal val="visible"/>
                                      </p:to>
                                    </p:set>
                                    <p:animEffect transition="in" filter="dissolve">
                                      <p:cBhvr>
                                        <p:cTn id="25" dur="500"/>
                                        <p:tgtEl>
                                          <p:spTgt spid="12495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4959"/>
                                        </p:tgtEl>
                                        <p:attrNameLst>
                                          <p:attrName>style.visibility</p:attrName>
                                        </p:attrNameLst>
                                      </p:cBhvr>
                                      <p:to>
                                        <p:strVal val="visible"/>
                                      </p:to>
                                    </p:set>
                                    <p:animEffect transition="in" filter="dissolve">
                                      <p:cBhvr>
                                        <p:cTn id="28" dur="500"/>
                                        <p:tgtEl>
                                          <p:spTgt spid="124959"/>
                                        </p:tgtEl>
                                      </p:cBhvr>
                                    </p:animEffect>
                                  </p:childTnLst>
                                </p:cTn>
                              </p:par>
                              <p:par>
                                <p:cTn id="29" presetID="9" presetClass="entr" presetSubtype="0" fill="hold" nodeType="withEffect">
                                  <p:stCondLst>
                                    <p:cond delay="0"/>
                                  </p:stCondLst>
                                  <p:childTnLst>
                                    <p:set>
                                      <p:cBhvr>
                                        <p:cTn id="30" dur="1" fill="hold">
                                          <p:stCondLst>
                                            <p:cond delay="0"/>
                                          </p:stCondLst>
                                        </p:cTn>
                                        <p:tgtEl>
                                          <p:spTgt spid="124947"/>
                                        </p:tgtEl>
                                        <p:attrNameLst>
                                          <p:attrName>style.visibility</p:attrName>
                                        </p:attrNameLst>
                                      </p:cBhvr>
                                      <p:to>
                                        <p:strVal val="visible"/>
                                      </p:to>
                                    </p:set>
                                    <p:animEffect transition="in" filter="dissolve">
                                      <p:cBhvr>
                                        <p:cTn id="31" dur="500"/>
                                        <p:tgtEl>
                                          <p:spTgt spid="124947"/>
                                        </p:tgtEl>
                                      </p:cBhvr>
                                    </p:animEffect>
                                  </p:childTnLst>
                                </p:cTn>
                              </p:par>
                              <p:par>
                                <p:cTn id="32" presetID="9" presetClass="entr" presetSubtype="0" fill="hold" nodeType="withEffect">
                                  <p:stCondLst>
                                    <p:cond delay="0"/>
                                  </p:stCondLst>
                                  <p:childTnLst>
                                    <p:set>
                                      <p:cBhvr>
                                        <p:cTn id="33" dur="1" fill="hold">
                                          <p:stCondLst>
                                            <p:cond delay="0"/>
                                          </p:stCondLst>
                                        </p:cTn>
                                        <p:tgtEl>
                                          <p:spTgt spid="124945"/>
                                        </p:tgtEl>
                                        <p:attrNameLst>
                                          <p:attrName>style.visibility</p:attrName>
                                        </p:attrNameLst>
                                      </p:cBhvr>
                                      <p:to>
                                        <p:strVal val="visible"/>
                                      </p:to>
                                    </p:set>
                                    <p:animEffect transition="in" filter="dissolve">
                                      <p:cBhvr>
                                        <p:cTn id="34" dur="500"/>
                                        <p:tgtEl>
                                          <p:spTgt spid="124945"/>
                                        </p:tgtEl>
                                      </p:cBhvr>
                                    </p:animEffect>
                                  </p:childTnLst>
                                </p:cTn>
                              </p:par>
                              <p:par>
                                <p:cTn id="35" presetID="9" presetClass="entr" presetSubtype="0" fill="hold" nodeType="withEffect">
                                  <p:stCondLst>
                                    <p:cond delay="0"/>
                                  </p:stCondLst>
                                  <p:childTnLst>
                                    <p:set>
                                      <p:cBhvr>
                                        <p:cTn id="36" dur="1" fill="hold">
                                          <p:stCondLst>
                                            <p:cond delay="0"/>
                                          </p:stCondLst>
                                        </p:cTn>
                                        <p:tgtEl>
                                          <p:spTgt spid="124948"/>
                                        </p:tgtEl>
                                        <p:attrNameLst>
                                          <p:attrName>style.visibility</p:attrName>
                                        </p:attrNameLst>
                                      </p:cBhvr>
                                      <p:to>
                                        <p:strVal val="visible"/>
                                      </p:to>
                                    </p:set>
                                    <p:animEffect transition="in" filter="dissolve">
                                      <p:cBhvr>
                                        <p:cTn id="37" dur="500"/>
                                        <p:tgtEl>
                                          <p:spTgt spid="124948"/>
                                        </p:tgtEl>
                                      </p:cBhvr>
                                    </p:animEffect>
                                  </p:childTnLst>
                                </p:cTn>
                              </p:par>
                              <p:par>
                                <p:cTn id="38" presetID="9" presetClass="entr" presetSubtype="0" fill="hold" nodeType="withEffect">
                                  <p:stCondLst>
                                    <p:cond delay="0"/>
                                  </p:stCondLst>
                                  <p:childTnLst>
                                    <p:set>
                                      <p:cBhvr>
                                        <p:cTn id="39" dur="1" fill="hold">
                                          <p:stCondLst>
                                            <p:cond delay="0"/>
                                          </p:stCondLst>
                                        </p:cTn>
                                        <p:tgtEl>
                                          <p:spTgt spid="124949"/>
                                        </p:tgtEl>
                                        <p:attrNameLst>
                                          <p:attrName>style.visibility</p:attrName>
                                        </p:attrNameLst>
                                      </p:cBhvr>
                                      <p:to>
                                        <p:strVal val="visible"/>
                                      </p:to>
                                    </p:set>
                                    <p:animEffect transition="in" filter="dissolve">
                                      <p:cBhvr>
                                        <p:cTn id="40" dur="500"/>
                                        <p:tgtEl>
                                          <p:spTgt spid="124949"/>
                                        </p:tgtEl>
                                      </p:cBhvr>
                                    </p:animEffect>
                                  </p:childTnLst>
                                </p:cTn>
                              </p:par>
                              <p:par>
                                <p:cTn id="41" presetID="9" presetClass="entr" presetSubtype="0" fill="hold" nodeType="withEffect">
                                  <p:stCondLst>
                                    <p:cond delay="0"/>
                                  </p:stCondLst>
                                  <p:childTnLst>
                                    <p:set>
                                      <p:cBhvr>
                                        <p:cTn id="42" dur="1" fill="hold">
                                          <p:stCondLst>
                                            <p:cond delay="0"/>
                                          </p:stCondLst>
                                        </p:cTn>
                                        <p:tgtEl>
                                          <p:spTgt spid="124950"/>
                                        </p:tgtEl>
                                        <p:attrNameLst>
                                          <p:attrName>style.visibility</p:attrName>
                                        </p:attrNameLst>
                                      </p:cBhvr>
                                      <p:to>
                                        <p:strVal val="visible"/>
                                      </p:to>
                                    </p:set>
                                    <p:animEffect transition="in" filter="dissolve">
                                      <p:cBhvr>
                                        <p:cTn id="43" dur="500"/>
                                        <p:tgtEl>
                                          <p:spTgt spid="124950"/>
                                        </p:tgtEl>
                                      </p:cBhvr>
                                    </p:animEffect>
                                  </p:childTnLst>
                                </p:cTn>
                              </p:par>
                              <p:par>
                                <p:cTn id="44" presetID="9" presetClass="entr" presetSubtype="0" fill="hold" nodeType="withEffect">
                                  <p:stCondLst>
                                    <p:cond delay="0"/>
                                  </p:stCondLst>
                                  <p:childTnLst>
                                    <p:set>
                                      <p:cBhvr>
                                        <p:cTn id="45" dur="1" fill="hold">
                                          <p:stCondLst>
                                            <p:cond delay="0"/>
                                          </p:stCondLst>
                                        </p:cTn>
                                        <p:tgtEl>
                                          <p:spTgt spid="124951"/>
                                        </p:tgtEl>
                                        <p:attrNameLst>
                                          <p:attrName>style.visibility</p:attrName>
                                        </p:attrNameLst>
                                      </p:cBhvr>
                                      <p:to>
                                        <p:strVal val="visible"/>
                                      </p:to>
                                    </p:set>
                                    <p:animEffect transition="in" filter="dissolve">
                                      <p:cBhvr>
                                        <p:cTn id="46" dur="500"/>
                                        <p:tgtEl>
                                          <p:spTgt spid="124951"/>
                                        </p:tgtEl>
                                      </p:cBhvr>
                                    </p:animEffect>
                                  </p:childTnLst>
                                </p:cTn>
                              </p:par>
                              <p:par>
                                <p:cTn id="47" presetID="9" presetClass="entr" presetSubtype="0" fill="hold" grpId="1" nodeType="withEffect">
                                  <p:stCondLst>
                                    <p:cond delay="0"/>
                                  </p:stCondLst>
                                  <p:childTnLst>
                                    <p:set>
                                      <p:cBhvr>
                                        <p:cTn id="48" dur="1" fill="hold">
                                          <p:stCondLst>
                                            <p:cond delay="0"/>
                                          </p:stCondLst>
                                        </p:cTn>
                                        <p:tgtEl>
                                          <p:spTgt spid="124952"/>
                                        </p:tgtEl>
                                        <p:attrNameLst>
                                          <p:attrName>style.visibility</p:attrName>
                                        </p:attrNameLst>
                                      </p:cBhvr>
                                      <p:to>
                                        <p:strVal val="visible"/>
                                      </p:to>
                                    </p:set>
                                    <p:animEffect transition="in" filter="dissolve">
                                      <p:cBhvr>
                                        <p:cTn id="49" dur="500"/>
                                        <p:tgtEl>
                                          <p:spTgt spid="124952"/>
                                        </p:tgtEl>
                                      </p:cBhvr>
                                    </p:animEffect>
                                  </p:childTnLst>
                                </p:cTn>
                              </p:par>
                              <p:par>
                                <p:cTn id="50" presetID="9" presetClass="entr" presetSubtype="0" fill="hold" grpId="1" nodeType="withEffect">
                                  <p:stCondLst>
                                    <p:cond delay="0"/>
                                  </p:stCondLst>
                                  <p:childTnLst>
                                    <p:set>
                                      <p:cBhvr>
                                        <p:cTn id="51" dur="1" fill="hold">
                                          <p:stCondLst>
                                            <p:cond delay="0"/>
                                          </p:stCondLst>
                                        </p:cTn>
                                        <p:tgtEl>
                                          <p:spTgt spid="124953"/>
                                        </p:tgtEl>
                                        <p:attrNameLst>
                                          <p:attrName>style.visibility</p:attrName>
                                        </p:attrNameLst>
                                      </p:cBhvr>
                                      <p:to>
                                        <p:strVal val="visible"/>
                                      </p:to>
                                    </p:set>
                                    <p:animEffect transition="in" filter="dissolve">
                                      <p:cBhvr>
                                        <p:cTn id="52" dur="500"/>
                                        <p:tgtEl>
                                          <p:spTgt spid="124953"/>
                                        </p:tgtEl>
                                      </p:cBhvr>
                                    </p:animEffect>
                                  </p:childTnLst>
                                </p:cTn>
                              </p:par>
                              <p:par>
                                <p:cTn id="53" presetID="9" presetClass="entr" presetSubtype="0" fill="hold" grpId="1" nodeType="withEffect">
                                  <p:stCondLst>
                                    <p:cond delay="0"/>
                                  </p:stCondLst>
                                  <p:childTnLst>
                                    <p:set>
                                      <p:cBhvr>
                                        <p:cTn id="54" dur="1" fill="hold">
                                          <p:stCondLst>
                                            <p:cond delay="0"/>
                                          </p:stCondLst>
                                        </p:cTn>
                                        <p:tgtEl>
                                          <p:spTgt spid="124954"/>
                                        </p:tgtEl>
                                        <p:attrNameLst>
                                          <p:attrName>style.visibility</p:attrName>
                                        </p:attrNameLst>
                                      </p:cBhvr>
                                      <p:to>
                                        <p:strVal val="visible"/>
                                      </p:to>
                                    </p:set>
                                    <p:animEffect transition="in" filter="dissolve">
                                      <p:cBhvr>
                                        <p:cTn id="55" dur="500"/>
                                        <p:tgtEl>
                                          <p:spTgt spid="124954"/>
                                        </p:tgtEl>
                                      </p:cBhvr>
                                    </p:animEffect>
                                  </p:childTnLst>
                                </p:cTn>
                              </p:par>
                              <p:par>
                                <p:cTn id="56" presetID="9" presetClass="entr" presetSubtype="0" fill="hold" grpId="1" nodeType="withEffect">
                                  <p:stCondLst>
                                    <p:cond delay="0"/>
                                  </p:stCondLst>
                                  <p:childTnLst>
                                    <p:set>
                                      <p:cBhvr>
                                        <p:cTn id="57" dur="1" fill="hold">
                                          <p:stCondLst>
                                            <p:cond delay="0"/>
                                          </p:stCondLst>
                                        </p:cTn>
                                        <p:tgtEl>
                                          <p:spTgt spid="124955"/>
                                        </p:tgtEl>
                                        <p:attrNameLst>
                                          <p:attrName>style.visibility</p:attrName>
                                        </p:attrNameLst>
                                      </p:cBhvr>
                                      <p:to>
                                        <p:strVal val="visible"/>
                                      </p:to>
                                    </p:set>
                                    <p:animEffect transition="in" filter="dissolve">
                                      <p:cBhvr>
                                        <p:cTn id="58" dur="500"/>
                                        <p:tgtEl>
                                          <p:spTgt spid="124955"/>
                                        </p:tgtEl>
                                      </p:cBhvr>
                                    </p:animEffect>
                                  </p:childTnLst>
                                </p:cTn>
                              </p:par>
                              <p:par>
                                <p:cTn id="59" presetID="9" presetClass="entr" presetSubtype="0" fill="hold" grpId="1" nodeType="withEffect">
                                  <p:stCondLst>
                                    <p:cond delay="0"/>
                                  </p:stCondLst>
                                  <p:childTnLst>
                                    <p:set>
                                      <p:cBhvr>
                                        <p:cTn id="60" dur="1" fill="hold">
                                          <p:stCondLst>
                                            <p:cond delay="0"/>
                                          </p:stCondLst>
                                        </p:cTn>
                                        <p:tgtEl>
                                          <p:spTgt spid="124956"/>
                                        </p:tgtEl>
                                        <p:attrNameLst>
                                          <p:attrName>style.visibility</p:attrName>
                                        </p:attrNameLst>
                                      </p:cBhvr>
                                      <p:to>
                                        <p:strVal val="visible"/>
                                      </p:to>
                                    </p:set>
                                    <p:animEffect transition="in" filter="dissolve">
                                      <p:cBhvr>
                                        <p:cTn id="61" dur="500"/>
                                        <p:tgtEl>
                                          <p:spTgt spid="124956"/>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8.33333E-7 -2.89017E-6 L -0.00156 0.12 " pathEditMode="relative" rAng="0" ptsTypes="AA">
                                      <p:cBhvr>
                                        <p:cTn id="65" dur="2000" fill="hold"/>
                                        <p:tgtEl>
                                          <p:spTgt spid="124945"/>
                                        </p:tgtEl>
                                        <p:attrNameLst>
                                          <p:attrName>ppt_x</p:attrName>
                                          <p:attrName>ppt_y</p:attrName>
                                        </p:attrNameLst>
                                      </p:cBhvr>
                                      <p:rCtr x="-1" y="60"/>
                                    </p:animMotion>
                                  </p:childTnLst>
                                </p:cTn>
                              </p:par>
                              <p:par>
                                <p:cTn id="66" presetID="42" presetClass="path" presetSubtype="0" accel="50000" decel="50000" fill="hold" nodeType="withEffect">
                                  <p:stCondLst>
                                    <p:cond delay="0"/>
                                  </p:stCondLst>
                                  <p:childTnLst>
                                    <p:animMotion origin="layout" path="M 2.5E-6 3.75723E-6 L 0.00156 0.16855 " pathEditMode="relative" rAng="0" ptsTypes="AA">
                                      <p:cBhvr>
                                        <p:cTn id="67" dur="2000" fill="hold"/>
                                        <p:tgtEl>
                                          <p:spTgt spid="124948"/>
                                        </p:tgtEl>
                                        <p:attrNameLst>
                                          <p:attrName>ppt_x</p:attrName>
                                          <p:attrName>ppt_y</p:attrName>
                                        </p:attrNameLst>
                                      </p:cBhvr>
                                      <p:rCtr x="1" y="84"/>
                                    </p:animMotion>
                                  </p:childTnLst>
                                </p:cTn>
                              </p:par>
                              <p:par>
                                <p:cTn id="68" presetID="42" presetClass="path" presetSubtype="0" accel="50000" decel="50000" fill="hold" nodeType="withEffect">
                                  <p:stCondLst>
                                    <p:cond delay="0"/>
                                  </p:stCondLst>
                                  <p:childTnLst>
                                    <p:animMotion origin="layout" path="M -4.16667E-6 6.93642E-7 L 0.00157 0.11306 " pathEditMode="relative" rAng="0" ptsTypes="AA">
                                      <p:cBhvr>
                                        <p:cTn id="69" dur="2000" fill="hold"/>
                                        <p:tgtEl>
                                          <p:spTgt spid="124950"/>
                                        </p:tgtEl>
                                        <p:attrNameLst>
                                          <p:attrName>ppt_x</p:attrName>
                                          <p:attrName>ppt_y</p:attrName>
                                        </p:attrNameLst>
                                      </p:cBhvr>
                                      <p:rCtr x="1" y="56"/>
                                    </p:animMotion>
                                  </p:childTnLst>
                                </p:cTn>
                              </p:par>
                              <p:par>
                                <p:cTn id="70" presetID="42" presetClass="path" presetSubtype="0" accel="50000" decel="50000" fill="hold" nodeType="withEffect">
                                  <p:stCondLst>
                                    <p:cond delay="0"/>
                                  </p:stCondLst>
                                  <p:childTnLst>
                                    <p:animMotion origin="layout" path="M -8.33333E-7 2.89017E-7 L 0.00156 0.19075 " pathEditMode="relative" rAng="0" ptsTypes="AA">
                                      <p:cBhvr>
                                        <p:cTn id="71" dur="2000" fill="hold"/>
                                        <p:tgtEl>
                                          <p:spTgt spid="124951"/>
                                        </p:tgtEl>
                                        <p:attrNameLst>
                                          <p:attrName>ppt_x</p:attrName>
                                          <p:attrName>ppt_y</p:attrName>
                                        </p:attrNameLst>
                                      </p:cBhvr>
                                      <p:rCtr x="1" y="95"/>
                                    </p:animMotion>
                                  </p:childTnLst>
                                </p:cTn>
                              </p:par>
                              <p:par>
                                <p:cTn id="72" presetID="42" presetClass="path" presetSubtype="0" accel="50000" decel="50000" fill="hold" grpId="0" nodeType="withEffect">
                                  <p:stCondLst>
                                    <p:cond delay="0"/>
                                  </p:stCondLst>
                                  <p:childTnLst>
                                    <p:animMotion origin="layout" path="M -3.33333E-6 -1.56069E-6 L -3.33333E-6 0.18659 " pathEditMode="relative" rAng="0" ptsTypes="AA">
                                      <p:cBhvr>
                                        <p:cTn id="73" dur="2000" fill="hold"/>
                                        <p:tgtEl>
                                          <p:spTgt spid="124952"/>
                                        </p:tgtEl>
                                        <p:attrNameLst>
                                          <p:attrName>ppt_x</p:attrName>
                                          <p:attrName>ppt_y</p:attrName>
                                        </p:attrNameLst>
                                      </p:cBhvr>
                                      <p:rCtr x="0" y="93"/>
                                    </p:animMotion>
                                  </p:childTnLst>
                                </p:cTn>
                              </p:par>
                              <p:par>
                                <p:cTn id="74" presetID="42" presetClass="path" presetSubtype="0" accel="50000" decel="50000" fill="hold" grpId="0" nodeType="withEffect">
                                  <p:stCondLst>
                                    <p:cond delay="0"/>
                                  </p:stCondLst>
                                  <p:childTnLst>
                                    <p:animMotion origin="layout" path="M 3.33333E-6 -1.15607E-6 L 3.33333E-6 0.1089 " pathEditMode="relative" rAng="0" ptsTypes="AA">
                                      <p:cBhvr>
                                        <p:cTn id="75" dur="2000" fill="hold"/>
                                        <p:tgtEl>
                                          <p:spTgt spid="124953"/>
                                        </p:tgtEl>
                                        <p:attrNameLst>
                                          <p:attrName>ppt_x</p:attrName>
                                          <p:attrName>ppt_y</p:attrName>
                                        </p:attrNameLst>
                                      </p:cBhvr>
                                      <p:rCtr x="0" y="54"/>
                                    </p:animMotion>
                                  </p:childTnLst>
                                </p:cTn>
                              </p:par>
                              <p:par>
                                <p:cTn id="76" presetID="42" presetClass="path" presetSubtype="0" accel="50000" decel="50000" fill="hold" grpId="0" nodeType="withEffect">
                                  <p:stCondLst>
                                    <p:cond delay="0"/>
                                  </p:stCondLst>
                                  <p:childTnLst>
                                    <p:animMotion origin="layout" path="M 3.33333E-6 -2.89017E-6 L 3.33333E-6 0.12 " pathEditMode="relative" rAng="0" ptsTypes="AA">
                                      <p:cBhvr>
                                        <p:cTn id="77" dur="2000" fill="hold"/>
                                        <p:tgtEl>
                                          <p:spTgt spid="124956"/>
                                        </p:tgtEl>
                                        <p:attrNameLst>
                                          <p:attrName>ppt_x</p:attrName>
                                          <p:attrName>ppt_y</p:attrName>
                                        </p:attrNameLst>
                                      </p:cBhvr>
                                      <p:rCtr x="0" y="60"/>
                                    </p:animMotion>
                                  </p:childTnLst>
                                </p:cTn>
                              </p:par>
                              <p:par>
                                <p:cTn id="78" presetID="42" presetClass="path" presetSubtype="0" accel="50000" decel="50000" fill="hold" grpId="0" nodeType="withEffect">
                                  <p:stCondLst>
                                    <p:cond delay="0"/>
                                  </p:stCondLst>
                                  <p:childTnLst>
                                    <p:animMotion origin="layout" path="M 1.11022E-16 1.90751E-6 L 1.11022E-16 0.16439 " pathEditMode="relative" rAng="0" ptsTypes="AA">
                                      <p:cBhvr>
                                        <p:cTn id="79" dur="2000" fill="hold"/>
                                        <p:tgtEl>
                                          <p:spTgt spid="124954"/>
                                        </p:tgtEl>
                                        <p:attrNameLst>
                                          <p:attrName>ppt_x</p:attrName>
                                          <p:attrName>ppt_y</p:attrName>
                                        </p:attrNameLst>
                                      </p:cBhvr>
                                      <p:rCtr x="0" y="82"/>
                                    </p:animMotion>
                                  </p:childTnLst>
                                </p:cTn>
                              </p:par>
                              <p:par>
                                <p:cTn id="80" presetID="42" presetClass="path" presetSubtype="0" accel="50000" decel="50000" fill="hold" nodeType="withEffect">
                                  <p:stCondLst>
                                    <p:cond delay="0"/>
                                  </p:stCondLst>
                                  <p:childTnLst>
                                    <p:animMotion origin="layout" path="M 2.5E-6 4.16185E-6 L 0.00156 0.09086 " pathEditMode="relative" rAng="0" ptsTypes="AA">
                                      <p:cBhvr>
                                        <p:cTn id="81" dur="2000" fill="hold"/>
                                        <p:tgtEl>
                                          <p:spTgt spid="124949"/>
                                        </p:tgtEl>
                                        <p:attrNameLst>
                                          <p:attrName>ppt_x</p:attrName>
                                          <p:attrName>ppt_y</p:attrName>
                                        </p:attrNameLst>
                                      </p:cBhvr>
                                      <p:rCtr x="1" y="45"/>
                                    </p:animMotion>
                                  </p:childTnLst>
                                </p:cTn>
                              </p:par>
                              <p:par>
                                <p:cTn id="82" presetID="42" presetClass="path" presetSubtype="0" accel="50000" decel="50000" fill="hold" grpId="0" nodeType="withEffect">
                                  <p:stCondLst>
                                    <p:cond delay="0"/>
                                  </p:stCondLst>
                                  <p:childTnLst>
                                    <p:animMotion origin="layout" path="M 1.11022E-16 2.31214E-6 L 1.11022E-16 0.0867 " pathEditMode="relative" rAng="0" ptsTypes="AA">
                                      <p:cBhvr>
                                        <p:cTn id="83" dur="2000" fill="hold"/>
                                        <p:tgtEl>
                                          <p:spTgt spid="124955"/>
                                        </p:tgtEl>
                                        <p:attrNameLst>
                                          <p:attrName>ppt_x</p:attrName>
                                          <p:attrName>ppt_y</p:attrName>
                                        </p:attrNameLst>
                                      </p:cBhvr>
                                      <p:rCtr x="0" y="43"/>
                                    </p:animMotion>
                                  </p:childTnLst>
                                </p:cTn>
                              </p:par>
                            </p:childTnLst>
                          </p:cTn>
                        </p:par>
                        <p:par>
                          <p:cTn id="84" fill="hold">
                            <p:stCondLst>
                              <p:cond delay="2000"/>
                            </p:stCondLst>
                            <p:childTnLst>
                              <p:par>
                                <p:cTn id="85" presetID="1" presetClass="exit" presetSubtype="0" fill="hold" nodeType="afterEffect">
                                  <p:stCondLst>
                                    <p:cond delay="0"/>
                                  </p:stCondLst>
                                  <p:childTnLst>
                                    <p:set>
                                      <p:cBhvr>
                                        <p:cTn id="86" dur="1" fill="hold">
                                          <p:stCondLst>
                                            <p:cond delay="0"/>
                                          </p:stCondLst>
                                        </p:cTn>
                                        <p:tgtEl>
                                          <p:spTgt spid="124955"/>
                                        </p:tgtEl>
                                        <p:attrNameLst>
                                          <p:attrName>style.visibility</p:attrName>
                                        </p:attrNameLst>
                                      </p:cBhvr>
                                      <p:to>
                                        <p:strVal val="hidden"/>
                                      </p:to>
                                    </p:set>
                                  </p:childTnLst>
                                </p:cTn>
                              </p:par>
                            </p:childTnLst>
                          </p:cTn>
                        </p:par>
                        <p:par>
                          <p:cTn id="87" fill="hold">
                            <p:stCondLst>
                              <p:cond delay="2000"/>
                            </p:stCondLst>
                            <p:childTnLst>
                              <p:par>
                                <p:cTn id="88" presetID="1" presetClass="exit" presetSubtype="0" fill="hold" nodeType="afterEffect">
                                  <p:stCondLst>
                                    <p:cond delay="0"/>
                                  </p:stCondLst>
                                  <p:childTnLst>
                                    <p:set>
                                      <p:cBhvr>
                                        <p:cTn id="89" dur="1" fill="hold">
                                          <p:stCondLst>
                                            <p:cond delay="0"/>
                                          </p:stCondLst>
                                        </p:cTn>
                                        <p:tgtEl>
                                          <p:spTgt spid="124954"/>
                                        </p:tgtEl>
                                        <p:attrNameLst>
                                          <p:attrName>style.visibility</p:attrName>
                                        </p:attrNameLst>
                                      </p:cBhvr>
                                      <p:to>
                                        <p:strVal val="hidden"/>
                                      </p:to>
                                    </p:set>
                                  </p:childTnLst>
                                </p:cTn>
                              </p:par>
                            </p:childTnLst>
                          </p:cTn>
                        </p:par>
                        <p:par>
                          <p:cTn id="90" fill="hold">
                            <p:stCondLst>
                              <p:cond delay="2000"/>
                            </p:stCondLst>
                            <p:childTnLst>
                              <p:par>
                                <p:cTn id="91" presetID="1" presetClass="exit" presetSubtype="0" fill="hold" nodeType="afterEffect">
                                  <p:stCondLst>
                                    <p:cond delay="0"/>
                                  </p:stCondLst>
                                  <p:childTnLst>
                                    <p:set>
                                      <p:cBhvr>
                                        <p:cTn id="92" dur="1" fill="hold">
                                          <p:stCondLst>
                                            <p:cond delay="0"/>
                                          </p:stCondLst>
                                        </p:cTn>
                                        <p:tgtEl>
                                          <p:spTgt spid="124956"/>
                                        </p:tgtEl>
                                        <p:attrNameLst>
                                          <p:attrName>style.visibility</p:attrName>
                                        </p:attrNameLst>
                                      </p:cBhvr>
                                      <p:to>
                                        <p:strVal val="hidden"/>
                                      </p:to>
                                    </p:set>
                                  </p:childTnLst>
                                </p:cTn>
                              </p:par>
                            </p:childTnLst>
                          </p:cTn>
                        </p:par>
                        <p:par>
                          <p:cTn id="93" fill="hold">
                            <p:stCondLst>
                              <p:cond delay="2000"/>
                            </p:stCondLst>
                            <p:childTnLst>
                              <p:par>
                                <p:cTn id="94" presetID="1" presetClass="exit" presetSubtype="0" fill="hold" nodeType="afterEffect">
                                  <p:stCondLst>
                                    <p:cond delay="0"/>
                                  </p:stCondLst>
                                  <p:childTnLst>
                                    <p:set>
                                      <p:cBhvr>
                                        <p:cTn id="95" dur="1" fill="hold">
                                          <p:stCondLst>
                                            <p:cond delay="0"/>
                                          </p:stCondLst>
                                        </p:cTn>
                                        <p:tgtEl>
                                          <p:spTgt spid="124953"/>
                                        </p:tgtEl>
                                        <p:attrNameLst>
                                          <p:attrName>style.visibility</p:attrName>
                                        </p:attrNameLst>
                                      </p:cBhvr>
                                      <p:to>
                                        <p:strVal val="hidden"/>
                                      </p:to>
                                    </p:set>
                                  </p:childTnLst>
                                </p:cTn>
                              </p:par>
                            </p:childTnLst>
                          </p:cTn>
                        </p:par>
                        <p:par>
                          <p:cTn id="96" fill="hold">
                            <p:stCondLst>
                              <p:cond delay="2000"/>
                            </p:stCondLst>
                            <p:childTnLst>
                              <p:par>
                                <p:cTn id="97" presetID="1" presetClass="exit" presetSubtype="0" fill="hold" nodeType="afterEffect">
                                  <p:stCondLst>
                                    <p:cond delay="0"/>
                                  </p:stCondLst>
                                  <p:childTnLst>
                                    <p:set>
                                      <p:cBhvr>
                                        <p:cTn id="98" dur="1" fill="hold">
                                          <p:stCondLst>
                                            <p:cond delay="0"/>
                                          </p:stCondLst>
                                        </p:cTn>
                                        <p:tgtEl>
                                          <p:spTgt spid="124952"/>
                                        </p:tgtEl>
                                        <p:attrNameLst>
                                          <p:attrName>style.visibility</p:attrName>
                                        </p:attrNameLst>
                                      </p:cBhvr>
                                      <p:to>
                                        <p:strVal val="hidden"/>
                                      </p:to>
                                    </p:set>
                                  </p:childTnLst>
                                </p:cTn>
                              </p:par>
                              <p:par>
                                <p:cTn id="99" presetID="5" presetClass="entr" presetSubtype="10" fill="hold" grpId="0" nodeType="withEffect">
                                  <p:stCondLst>
                                    <p:cond delay="0"/>
                                  </p:stCondLst>
                                  <p:childTnLst>
                                    <p:set>
                                      <p:cBhvr>
                                        <p:cTn id="100" dur="1" fill="hold">
                                          <p:stCondLst>
                                            <p:cond delay="0"/>
                                          </p:stCondLst>
                                        </p:cTn>
                                        <p:tgtEl>
                                          <p:spTgt spid="124939"/>
                                        </p:tgtEl>
                                        <p:attrNameLst>
                                          <p:attrName>style.visibility</p:attrName>
                                        </p:attrNameLst>
                                      </p:cBhvr>
                                      <p:to>
                                        <p:strVal val="visible"/>
                                      </p:to>
                                    </p:set>
                                    <p:animEffect transition="in" filter="checkerboard(across)">
                                      <p:cBhvr>
                                        <p:cTn id="101" dur="500"/>
                                        <p:tgtEl>
                                          <p:spTgt spid="124939"/>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124940"/>
                                        </p:tgtEl>
                                        <p:attrNameLst>
                                          <p:attrName>style.visibility</p:attrName>
                                        </p:attrNameLst>
                                      </p:cBhvr>
                                      <p:to>
                                        <p:strVal val="visible"/>
                                      </p:to>
                                    </p:set>
                                    <p:animEffect transition="in" filter="checkerboard(across)">
                                      <p:cBhvr>
                                        <p:cTn id="104" dur="500"/>
                                        <p:tgtEl>
                                          <p:spTgt spid="124940"/>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124938"/>
                                        </p:tgtEl>
                                        <p:attrNameLst>
                                          <p:attrName>style.visibility</p:attrName>
                                        </p:attrNameLst>
                                      </p:cBhvr>
                                      <p:to>
                                        <p:strVal val="visible"/>
                                      </p:to>
                                    </p:set>
                                    <p:animEffect transition="in" filter="checkerboard(across)">
                                      <p:cBhvr>
                                        <p:cTn id="107" dur="500"/>
                                        <p:tgtEl>
                                          <p:spTgt spid="124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p:bldP spid="124936" grpId="0" animBg="1"/>
      <p:bldP spid="124937" grpId="0" animBg="1"/>
      <p:bldP spid="124938" grpId="0" animBg="1"/>
      <p:bldP spid="124939" grpId="0" animBg="1"/>
      <p:bldP spid="124940" grpId="0" animBg="1"/>
      <p:bldP spid="124941" grpId="0"/>
      <p:bldP spid="124942" grpId="0"/>
      <p:bldP spid="124952" grpId="0"/>
      <p:bldP spid="124952" grpId="1"/>
      <p:bldP spid="124953" grpId="0"/>
      <p:bldP spid="124953" grpId="1"/>
      <p:bldP spid="124954" grpId="0"/>
      <p:bldP spid="124954" grpId="1"/>
      <p:bldP spid="124955" grpId="0"/>
      <p:bldP spid="124955" grpId="1"/>
      <p:bldP spid="124956" grpId="0"/>
      <p:bldP spid="124956" grpId="1"/>
      <p:bldP spid="124957" grpId="0"/>
      <p:bldP spid="124958" grpId="0" animBg="1"/>
      <p:bldP spid="1249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64493" y="304800"/>
            <a:ext cx="7772400" cy="762000"/>
          </a:xfrm>
          <a:prstGeom prst="rect">
            <a:avLst/>
          </a:prstGeom>
          <a:noFill/>
          <a:ln w="9525">
            <a:noFill/>
            <a:miter lim="800000"/>
            <a:headEnd/>
            <a:tailEnd/>
          </a:ln>
        </p:spPr>
        <p:txBody>
          <a:bodyPr/>
          <a:lstStyle/>
          <a:p>
            <a:pPr algn="ctr"/>
            <a:r>
              <a:rPr lang="en-US" altLang="zh-CN" sz="3200" b="1" u="sng" dirty="0">
                <a:solidFill>
                  <a:srgbClr val="00FF00"/>
                </a:solidFill>
                <a:latin typeface="Times New Roman" pitchFamily="18" charset="0"/>
                <a:ea typeface="SimSun" pitchFamily="2" charset="-122"/>
                <a:cs typeface="Times New Roman" pitchFamily="18" charset="0"/>
              </a:rPr>
              <a:t>Gas Sensor </a:t>
            </a:r>
            <a:r>
              <a:rPr lang="en-US" altLang="zh-CN" sz="3200" b="1" u="sng" dirty="0" smtClean="0">
                <a:solidFill>
                  <a:srgbClr val="00FF00"/>
                </a:solidFill>
                <a:latin typeface="Times New Roman" pitchFamily="18" charset="0"/>
                <a:ea typeface="SimSun" pitchFamily="2" charset="-122"/>
                <a:cs typeface="Times New Roman" pitchFamily="18" charset="0"/>
              </a:rPr>
              <a:t>Modalities</a:t>
            </a:r>
            <a:endParaRPr lang="en-US" altLang="zh-CN" sz="3200" b="1" u="sng" dirty="0">
              <a:solidFill>
                <a:srgbClr val="00FF00"/>
              </a:solidFill>
              <a:latin typeface="Times New Roman" pitchFamily="18" charset="0"/>
              <a:ea typeface="SimSun" pitchFamily="2" charset="-122"/>
              <a:cs typeface="Times New Roman" pitchFamily="18" charset="0"/>
            </a:endParaRPr>
          </a:p>
        </p:txBody>
      </p:sp>
      <p:sp>
        <p:nvSpPr>
          <p:cNvPr id="21507" name="Text Box 5"/>
          <p:cNvSpPr txBox="1">
            <a:spLocks noChangeArrowheads="1"/>
          </p:cNvSpPr>
          <p:nvPr/>
        </p:nvSpPr>
        <p:spPr bwMode="auto">
          <a:xfrm>
            <a:off x="1905000" y="2054691"/>
            <a:ext cx="4267200" cy="3431709"/>
          </a:xfrm>
          <a:prstGeom prst="rect">
            <a:avLst/>
          </a:prstGeom>
          <a:noFill/>
          <a:ln w="9525">
            <a:noFill/>
            <a:miter lim="800000"/>
            <a:headEnd/>
            <a:tailEnd/>
          </a:ln>
        </p:spPr>
        <p:txBody>
          <a:bodyPr>
            <a:spAutoFit/>
          </a:bodyPr>
          <a:lstStyle/>
          <a:p>
            <a:pPr>
              <a:tabLst>
                <a:tab pos="1147763" algn="l"/>
              </a:tabLst>
            </a:pPr>
            <a:endParaRPr lang="en-US" altLang="zh-CN" sz="800" b="1" dirty="0">
              <a:solidFill>
                <a:srgbClr val="FFFF00"/>
              </a:solidFill>
              <a:latin typeface="Times New Roman" pitchFamily="18" charset="0"/>
              <a:ea typeface="SimSun" pitchFamily="2" charset="-122"/>
              <a:cs typeface="Times New Roman" pitchFamily="18" charset="0"/>
            </a:endParaRPr>
          </a:p>
          <a:p>
            <a:pPr marL="914400" lvl="1" indent="-673100">
              <a:buClr>
                <a:srgbClr val="FFFF00"/>
              </a:buClr>
              <a:buFont typeface="Wingdings" pitchFamily="2" charset="2"/>
              <a:buChar char="§"/>
              <a:tabLst>
                <a:tab pos="1147763" algn="l"/>
              </a:tabLst>
            </a:pPr>
            <a:r>
              <a:rPr lang="en-US" altLang="zh-CN" sz="2800" dirty="0">
                <a:solidFill>
                  <a:schemeClr val="bg1"/>
                </a:solidFill>
                <a:latin typeface="Times New Roman" pitchFamily="18" charset="0"/>
                <a:ea typeface="SimSun" pitchFamily="2" charset="-122"/>
                <a:cs typeface="Times New Roman" pitchFamily="18" charset="0"/>
              </a:rPr>
              <a:t> </a:t>
            </a:r>
            <a:r>
              <a:rPr lang="en-US" altLang="zh-CN" sz="2800" dirty="0" err="1">
                <a:solidFill>
                  <a:srgbClr val="00FFFF"/>
                </a:solidFill>
                <a:latin typeface="Times New Roman" pitchFamily="18" charset="0"/>
                <a:ea typeface="SimSun" pitchFamily="2" charset="-122"/>
                <a:cs typeface="Times New Roman" pitchFamily="18" charset="0"/>
              </a:rPr>
              <a:t>ChemFET</a:t>
            </a:r>
            <a:endParaRPr lang="en-US" altLang="zh-CN" sz="2800" dirty="0">
              <a:solidFill>
                <a:srgbClr val="00FFFF"/>
              </a:solidFill>
              <a:latin typeface="Times New Roman" pitchFamily="18" charset="0"/>
              <a:ea typeface="SimSun" pitchFamily="2" charset="-122"/>
              <a:cs typeface="Times New Roman" pitchFamily="18" charset="0"/>
            </a:endParaRPr>
          </a:p>
          <a:p>
            <a:pPr marL="914400" lvl="1" indent="-673100">
              <a:buClr>
                <a:srgbClr val="FFFF00"/>
              </a:buClr>
              <a:buFont typeface="Wingdings" pitchFamily="2" charset="2"/>
              <a:buChar char="§"/>
              <a:tabLst>
                <a:tab pos="1147763" algn="l"/>
              </a:tabLst>
            </a:pPr>
            <a:endParaRPr lang="en-US" altLang="zh-CN" sz="800" dirty="0">
              <a:solidFill>
                <a:srgbClr val="00FFFF"/>
              </a:solidFill>
              <a:latin typeface="Times New Roman" pitchFamily="18" charset="0"/>
              <a:ea typeface="SimSun" pitchFamily="2" charset="-122"/>
              <a:cs typeface="Times New Roman" pitchFamily="18" charset="0"/>
            </a:endParaRPr>
          </a:p>
          <a:p>
            <a:pPr marL="914400" lvl="1" indent="-673100">
              <a:buClr>
                <a:srgbClr val="FFFF00"/>
              </a:buClr>
              <a:buFont typeface="Wingdings" pitchFamily="2" charset="2"/>
              <a:buChar char="§"/>
              <a:tabLst>
                <a:tab pos="1147763" algn="l"/>
              </a:tabLst>
            </a:pPr>
            <a:r>
              <a:rPr lang="en-US" altLang="zh-CN" sz="2800" dirty="0">
                <a:solidFill>
                  <a:srgbClr val="00FFFF"/>
                </a:solidFill>
                <a:latin typeface="Times New Roman" pitchFamily="18" charset="0"/>
                <a:ea typeface="SimSun" pitchFamily="2" charset="-122"/>
                <a:cs typeface="Times New Roman" pitchFamily="18" charset="0"/>
              </a:rPr>
              <a:t> </a:t>
            </a:r>
            <a:r>
              <a:rPr lang="en-US" altLang="zh-CN" sz="2800" dirty="0" err="1">
                <a:solidFill>
                  <a:srgbClr val="00FFFF"/>
                </a:solidFill>
                <a:latin typeface="Times New Roman" pitchFamily="18" charset="0"/>
                <a:ea typeface="SimSun" pitchFamily="2" charset="-122"/>
                <a:cs typeface="Times New Roman" pitchFamily="18" charset="0"/>
              </a:rPr>
              <a:t>Chem</a:t>
            </a:r>
            <a:r>
              <a:rPr lang="en-US" altLang="ko-KR" sz="2800" dirty="0" err="1">
                <a:solidFill>
                  <a:srgbClr val="00FFFF"/>
                </a:solidFill>
                <a:latin typeface="Times New Roman" pitchFamily="18" charset="0"/>
                <a:ea typeface="SimSun" pitchFamily="2" charset="-122"/>
                <a:cs typeface="Times New Roman" pitchFamily="18" charset="0"/>
              </a:rPr>
              <a:t>i</a:t>
            </a:r>
            <a:r>
              <a:rPr lang="en-US" altLang="zh-CN" sz="2800" dirty="0" err="1">
                <a:solidFill>
                  <a:srgbClr val="00FFFF"/>
                </a:solidFill>
                <a:latin typeface="Times New Roman" pitchFamily="18" charset="0"/>
                <a:ea typeface="SimSun" pitchFamily="2" charset="-122"/>
                <a:cs typeface="Times New Roman" pitchFamily="18" charset="0"/>
              </a:rPr>
              <a:t>resistor</a:t>
            </a:r>
            <a:endParaRPr lang="en-US" altLang="zh-CN" sz="2800" dirty="0">
              <a:solidFill>
                <a:srgbClr val="00FFFF"/>
              </a:solidFill>
              <a:latin typeface="Times New Roman" pitchFamily="18" charset="0"/>
              <a:ea typeface="SimSun" pitchFamily="2" charset="-122"/>
              <a:cs typeface="Times New Roman" pitchFamily="18" charset="0"/>
            </a:endParaRPr>
          </a:p>
          <a:p>
            <a:pPr marL="914400" lvl="1" indent="-673100">
              <a:buClr>
                <a:srgbClr val="FFFF00"/>
              </a:buClr>
              <a:buFont typeface="Wingdings" pitchFamily="2" charset="2"/>
              <a:buChar char="§"/>
              <a:tabLst>
                <a:tab pos="1147763" algn="l"/>
              </a:tabLst>
            </a:pPr>
            <a:endParaRPr lang="en-US" altLang="zh-CN" sz="800" dirty="0">
              <a:solidFill>
                <a:srgbClr val="00FFFF"/>
              </a:solidFill>
              <a:latin typeface="Times New Roman" pitchFamily="18" charset="0"/>
              <a:ea typeface="SimSun" pitchFamily="2" charset="-122"/>
              <a:cs typeface="Times New Roman" pitchFamily="18" charset="0"/>
            </a:endParaRPr>
          </a:p>
          <a:p>
            <a:pPr marL="914400" lvl="1" indent="-673100">
              <a:buClr>
                <a:srgbClr val="FFFF00"/>
              </a:buClr>
              <a:buFont typeface="Wingdings" pitchFamily="2" charset="2"/>
              <a:buChar char="§"/>
              <a:tabLst>
                <a:tab pos="1147763" algn="l"/>
              </a:tabLst>
            </a:pPr>
            <a:r>
              <a:rPr lang="en-US" altLang="zh-CN" sz="2800" dirty="0">
                <a:solidFill>
                  <a:srgbClr val="00FFFF"/>
                </a:solidFill>
                <a:latin typeface="Times New Roman" pitchFamily="18" charset="0"/>
                <a:ea typeface="SimSun" pitchFamily="2" charset="-122"/>
                <a:cs typeface="Times New Roman" pitchFamily="18" charset="0"/>
              </a:rPr>
              <a:t> </a:t>
            </a:r>
            <a:r>
              <a:rPr lang="en-US" altLang="zh-CN" sz="2800" dirty="0" err="1">
                <a:solidFill>
                  <a:srgbClr val="00FFFF"/>
                </a:solidFill>
                <a:latin typeface="Times New Roman" pitchFamily="18" charset="0"/>
                <a:ea typeface="SimSun" pitchFamily="2" charset="-122"/>
                <a:cs typeface="Times New Roman" pitchFamily="18" charset="0"/>
              </a:rPr>
              <a:t>Amperometric</a:t>
            </a:r>
            <a:endParaRPr lang="en-US" altLang="zh-CN" sz="2800" dirty="0">
              <a:solidFill>
                <a:srgbClr val="00FFFF"/>
              </a:solidFill>
              <a:latin typeface="Times New Roman" pitchFamily="18" charset="0"/>
              <a:ea typeface="SimSun" pitchFamily="2" charset="-122"/>
              <a:cs typeface="Times New Roman" pitchFamily="18" charset="0"/>
            </a:endParaRPr>
          </a:p>
          <a:p>
            <a:pPr marL="914400" lvl="1" indent="-673100">
              <a:buClr>
                <a:srgbClr val="FFFF00"/>
              </a:buClr>
              <a:buFont typeface="Wingdings" pitchFamily="2" charset="2"/>
              <a:buChar char="§"/>
              <a:tabLst>
                <a:tab pos="1147763" algn="l"/>
              </a:tabLst>
            </a:pPr>
            <a:endParaRPr lang="en-US" altLang="zh-CN" sz="900" dirty="0">
              <a:solidFill>
                <a:srgbClr val="00FFFF"/>
              </a:solidFill>
              <a:latin typeface="Times New Roman" pitchFamily="18" charset="0"/>
              <a:ea typeface="SimSun" pitchFamily="2" charset="-122"/>
              <a:cs typeface="Times New Roman" pitchFamily="18" charset="0"/>
            </a:endParaRPr>
          </a:p>
          <a:p>
            <a:pPr marL="914400" lvl="1" indent="-673100">
              <a:buClr>
                <a:srgbClr val="FFFF00"/>
              </a:buClr>
              <a:buFont typeface="Wingdings" pitchFamily="2" charset="2"/>
              <a:buChar char="§"/>
              <a:tabLst>
                <a:tab pos="1147763" algn="l"/>
              </a:tabLst>
            </a:pPr>
            <a:r>
              <a:rPr lang="en-US" altLang="zh-CN" sz="2800" dirty="0">
                <a:solidFill>
                  <a:srgbClr val="00FFFF"/>
                </a:solidFill>
                <a:latin typeface="Times New Roman" pitchFamily="18" charset="0"/>
                <a:ea typeface="SimSun" pitchFamily="2" charset="-122"/>
                <a:cs typeface="Times New Roman" pitchFamily="18" charset="0"/>
              </a:rPr>
              <a:t> </a:t>
            </a:r>
            <a:r>
              <a:rPr lang="en-US" altLang="zh-CN" sz="2800" dirty="0" err="1">
                <a:solidFill>
                  <a:srgbClr val="00FFFF"/>
                </a:solidFill>
                <a:latin typeface="Times New Roman" pitchFamily="18" charset="0"/>
                <a:ea typeface="SimSun" pitchFamily="2" charset="-122"/>
                <a:cs typeface="Times New Roman" pitchFamily="18" charset="0"/>
              </a:rPr>
              <a:t>Thermistor</a:t>
            </a:r>
            <a:endParaRPr lang="en-US" altLang="zh-CN" sz="2800" dirty="0">
              <a:solidFill>
                <a:srgbClr val="00FFFF"/>
              </a:solidFill>
              <a:latin typeface="Times New Roman" pitchFamily="18" charset="0"/>
              <a:ea typeface="SimSun" pitchFamily="2" charset="-122"/>
              <a:cs typeface="Times New Roman" pitchFamily="18" charset="0"/>
            </a:endParaRPr>
          </a:p>
          <a:p>
            <a:pPr marL="914400" lvl="1" indent="-673100">
              <a:buClr>
                <a:srgbClr val="FFFF00"/>
              </a:buClr>
              <a:buFont typeface="Wingdings" pitchFamily="2" charset="2"/>
              <a:buChar char="§"/>
              <a:tabLst>
                <a:tab pos="1147763" algn="l"/>
              </a:tabLst>
            </a:pPr>
            <a:endParaRPr lang="en-US" altLang="zh-CN" sz="800" dirty="0">
              <a:solidFill>
                <a:srgbClr val="00FFFF"/>
              </a:solidFill>
              <a:latin typeface="Times New Roman" pitchFamily="18" charset="0"/>
              <a:ea typeface="SimSun" pitchFamily="2" charset="-122"/>
              <a:cs typeface="Times New Roman" pitchFamily="18" charset="0"/>
            </a:endParaRPr>
          </a:p>
          <a:p>
            <a:pPr marL="914400" lvl="1" indent="-673100">
              <a:buClr>
                <a:srgbClr val="FFFF00"/>
              </a:buClr>
              <a:buFont typeface="Wingdings" pitchFamily="2" charset="2"/>
              <a:buChar char="§"/>
              <a:tabLst>
                <a:tab pos="1147763" algn="l"/>
              </a:tabLst>
            </a:pPr>
            <a:r>
              <a:rPr lang="en-US" altLang="zh-CN" sz="2800" dirty="0">
                <a:solidFill>
                  <a:srgbClr val="00FFFF"/>
                </a:solidFill>
                <a:latin typeface="Times New Roman" pitchFamily="18" charset="0"/>
                <a:ea typeface="SimSun" pitchFamily="2" charset="-122"/>
                <a:cs typeface="Times New Roman" pitchFamily="18" charset="0"/>
              </a:rPr>
              <a:t> </a:t>
            </a:r>
            <a:r>
              <a:rPr lang="en-US" altLang="zh-CN" sz="2800" dirty="0" err="1">
                <a:solidFill>
                  <a:srgbClr val="00FFFF"/>
                </a:solidFill>
                <a:latin typeface="Times New Roman" pitchFamily="18" charset="0"/>
                <a:ea typeface="SimSun" pitchFamily="2" charset="-122"/>
                <a:cs typeface="Times New Roman" pitchFamily="18" charset="0"/>
              </a:rPr>
              <a:t>Optodes</a:t>
            </a:r>
            <a:endParaRPr lang="en-US" altLang="zh-CN" sz="2800" dirty="0">
              <a:solidFill>
                <a:srgbClr val="00FFFF"/>
              </a:solidFill>
              <a:latin typeface="Times New Roman" pitchFamily="18" charset="0"/>
              <a:ea typeface="SimSun" pitchFamily="2" charset="-122"/>
              <a:cs typeface="Times New Roman" pitchFamily="18" charset="0"/>
            </a:endParaRPr>
          </a:p>
          <a:p>
            <a:pPr marL="914400" lvl="1" indent="-673100">
              <a:buClr>
                <a:srgbClr val="FFFF00"/>
              </a:buClr>
              <a:buFont typeface="Wingdings" pitchFamily="2" charset="2"/>
              <a:buChar char="§"/>
              <a:tabLst>
                <a:tab pos="1147763" algn="l"/>
              </a:tabLst>
            </a:pPr>
            <a:endParaRPr lang="en-US" altLang="zh-CN" sz="800" dirty="0">
              <a:solidFill>
                <a:srgbClr val="00FFFF"/>
              </a:solidFill>
              <a:latin typeface="Times New Roman" pitchFamily="18" charset="0"/>
              <a:ea typeface="SimSun" pitchFamily="2" charset="-122"/>
              <a:cs typeface="Times New Roman" pitchFamily="18" charset="0"/>
            </a:endParaRPr>
          </a:p>
          <a:p>
            <a:pPr marL="914400" lvl="1" indent="-673100">
              <a:buClr>
                <a:srgbClr val="FFFF00"/>
              </a:buClr>
              <a:buFont typeface="Wingdings" pitchFamily="2" charset="2"/>
              <a:buChar char="§"/>
              <a:tabLst>
                <a:tab pos="1147763" algn="l"/>
              </a:tabLst>
            </a:pPr>
            <a:r>
              <a:rPr lang="en-US" altLang="zh-CN" sz="2800" dirty="0">
                <a:solidFill>
                  <a:srgbClr val="00FFFF"/>
                </a:solidFill>
                <a:latin typeface="Times New Roman" pitchFamily="18" charset="0"/>
                <a:ea typeface="SimSun" pitchFamily="2" charset="-122"/>
                <a:cs typeface="Times New Roman" pitchFamily="18" charset="0"/>
              </a:rPr>
              <a:t> Piezoelectric crystal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6781800" cy="584775"/>
          </a:xfrm>
          <a:prstGeom prst="rect">
            <a:avLst/>
          </a:prstGeom>
          <a:noFill/>
        </p:spPr>
        <p:txBody>
          <a:bodyPr wrap="square" rtlCol="0">
            <a:spAutoFit/>
          </a:bodyPr>
          <a:lstStyle/>
          <a:p>
            <a:pPr algn="ctr"/>
            <a:r>
              <a:rPr lang="en-US" sz="3200" b="1" dirty="0" smtClean="0">
                <a:solidFill>
                  <a:srgbClr val="FFFF00"/>
                </a:solidFill>
                <a:latin typeface="Tahoma" pitchFamily="34" charset="0"/>
                <a:ea typeface="Tahoma" pitchFamily="34" charset="0"/>
                <a:cs typeface="Tahoma" pitchFamily="34" charset="0"/>
              </a:rPr>
              <a:t>Transfer Function </a:t>
            </a:r>
            <a:endParaRPr lang="en-IN" sz="3200" b="1" dirty="0">
              <a:solidFill>
                <a:srgbClr val="FFFF00"/>
              </a:solidFill>
              <a:latin typeface="Tahoma" pitchFamily="34" charset="0"/>
              <a:ea typeface="Tahoma" pitchFamily="34" charset="0"/>
              <a:cs typeface="Tahoma" pitchFamily="34" charset="0"/>
            </a:endParaRPr>
          </a:p>
        </p:txBody>
      </p:sp>
      <p:sp>
        <p:nvSpPr>
          <p:cNvPr id="4" name="Rectangle 3"/>
          <p:cNvSpPr/>
          <p:nvPr/>
        </p:nvSpPr>
        <p:spPr>
          <a:xfrm>
            <a:off x="76200" y="1310819"/>
            <a:ext cx="8915400" cy="4708981"/>
          </a:xfrm>
          <a:prstGeom prst="rect">
            <a:avLst/>
          </a:prstGeom>
        </p:spPr>
        <p:txBody>
          <a:bodyPr wrap="square">
            <a:spAutoFit/>
          </a:bodyPr>
          <a:lstStyle/>
          <a:p>
            <a:pPr algn="just"/>
            <a:r>
              <a:rPr lang="en-IN" sz="2000" dirty="0" smtClean="0">
                <a:solidFill>
                  <a:schemeClr val="bg1"/>
                </a:solidFill>
              </a:rPr>
              <a:t>An </a:t>
            </a:r>
            <a:r>
              <a:rPr lang="en-IN" sz="2000" i="1" dirty="0" smtClean="0">
                <a:solidFill>
                  <a:schemeClr val="bg1"/>
                </a:solidFill>
              </a:rPr>
              <a:t>ideal or theoretical output–stimulus relationship exists for every sensor. </a:t>
            </a:r>
          </a:p>
          <a:p>
            <a:pPr algn="just"/>
            <a:endParaRPr lang="en-IN" sz="2000" i="1" dirty="0" smtClean="0">
              <a:solidFill>
                <a:schemeClr val="bg1"/>
              </a:solidFill>
            </a:endParaRPr>
          </a:p>
          <a:p>
            <a:pPr algn="just"/>
            <a:r>
              <a:rPr lang="en-IN" sz="2000" i="1" dirty="0" smtClean="0">
                <a:solidFill>
                  <a:schemeClr val="bg1"/>
                </a:solidFill>
              </a:rPr>
              <a:t>If the sensor </a:t>
            </a:r>
            <a:r>
              <a:rPr lang="en-IN" sz="2000" dirty="0" smtClean="0">
                <a:solidFill>
                  <a:schemeClr val="bg1"/>
                </a:solidFill>
              </a:rPr>
              <a:t>is ideally designed and fabricated with ideal materials by ideal workers using ideal tools, the output of such a sensor would always represent the </a:t>
            </a:r>
            <a:r>
              <a:rPr lang="en-IN" sz="2000" i="1" dirty="0" smtClean="0">
                <a:solidFill>
                  <a:schemeClr val="bg1"/>
                </a:solidFill>
              </a:rPr>
              <a:t>true value of the stimulus.</a:t>
            </a:r>
          </a:p>
          <a:p>
            <a:pPr algn="just"/>
            <a:endParaRPr lang="en-IN" sz="2000" i="1" dirty="0" smtClean="0">
              <a:solidFill>
                <a:schemeClr val="bg1"/>
              </a:solidFill>
            </a:endParaRPr>
          </a:p>
          <a:p>
            <a:pPr algn="just"/>
            <a:r>
              <a:rPr lang="en-IN" sz="2000" dirty="0" smtClean="0">
                <a:solidFill>
                  <a:schemeClr val="bg1"/>
                </a:solidFill>
              </a:rPr>
              <a:t>The ideal function may be stated in the form of a table of values, a graph, or a mathematical equation. </a:t>
            </a:r>
          </a:p>
          <a:p>
            <a:pPr algn="just"/>
            <a:endParaRPr lang="en-IN" sz="2000" dirty="0" smtClean="0">
              <a:solidFill>
                <a:schemeClr val="bg1"/>
              </a:solidFill>
            </a:endParaRPr>
          </a:p>
          <a:p>
            <a:pPr algn="just"/>
            <a:r>
              <a:rPr lang="en-IN" sz="2000" dirty="0" smtClean="0">
                <a:solidFill>
                  <a:schemeClr val="bg1"/>
                </a:solidFill>
              </a:rPr>
              <a:t>An ideal (theoretical) output–stimulus relationship is characterized by the so-called </a:t>
            </a:r>
            <a:r>
              <a:rPr lang="en-IN" sz="2000" i="1" dirty="0" smtClean="0">
                <a:solidFill>
                  <a:schemeClr val="bg1"/>
                </a:solidFill>
              </a:rPr>
              <a:t>transfer function. </a:t>
            </a:r>
          </a:p>
          <a:p>
            <a:pPr algn="just"/>
            <a:endParaRPr lang="en-IN" sz="2000" i="1" dirty="0" smtClean="0">
              <a:solidFill>
                <a:schemeClr val="bg1"/>
              </a:solidFill>
            </a:endParaRPr>
          </a:p>
          <a:p>
            <a:pPr algn="just"/>
            <a:r>
              <a:rPr lang="en-IN" sz="2000" i="1" dirty="0" smtClean="0">
                <a:solidFill>
                  <a:schemeClr val="bg1"/>
                </a:solidFill>
              </a:rPr>
              <a:t>This function establishes dependence between the </a:t>
            </a:r>
            <a:r>
              <a:rPr lang="en-IN" sz="2000" dirty="0" smtClean="0">
                <a:solidFill>
                  <a:schemeClr val="bg1"/>
                </a:solidFill>
              </a:rPr>
              <a:t>electrical signal </a:t>
            </a:r>
            <a:r>
              <a:rPr lang="en-IN" sz="2000" i="1" dirty="0" smtClean="0">
                <a:solidFill>
                  <a:schemeClr val="bg1"/>
                </a:solidFill>
              </a:rPr>
              <a:t>S produced by the sensor and the stimulus s : S =f (s). </a:t>
            </a:r>
          </a:p>
          <a:p>
            <a:pPr algn="just"/>
            <a:endParaRPr lang="en-IN" sz="2000" i="1"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609600" y="2892425"/>
            <a:ext cx="8001000" cy="779463"/>
          </a:xfrm>
          <a:prstGeom prst="rect">
            <a:avLst/>
          </a:prstGeom>
          <a:noFill/>
          <a:ln w="9525">
            <a:noFill/>
            <a:miter lim="800000"/>
            <a:headEnd/>
            <a:tailEnd/>
          </a:ln>
          <a:effectLst/>
        </p:spPr>
        <p:txBody>
          <a:bodyPr anchor="ctr">
            <a:spAutoFit/>
          </a:bodyPr>
          <a:lstStyle/>
          <a:p>
            <a:pPr marL="342900" indent="-342900">
              <a:lnSpc>
                <a:spcPct val="150000"/>
              </a:lnSpc>
            </a:pPr>
            <a:endParaRPr lang="en-US" sz="1200" b="1">
              <a:solidFill>
                <a:schemeClr val="accent2"/>
              </a:solidFill>
              <a:latin typeface="Book Antiqua" pitchFamily="18" charset="0"/>
            </a:endParaRPr>
          </a:p>
          <a:p>
            <a:pPr marL="342900" indent="-342900" algn="ctr">
              <a:lnSpc>
                <a:spcPct val="150000"/>
              </a:lnSpc>
              <a:buSzPct val="120000"/>
              <a:buFont typeface="Wingdings 2" pitchFamily="18" charset="2"/>
              <a:buNone/>
            </a:pPr>
            <a:endParaRPr lang="en-US" b="1">
              <a:solidFill>
                <a:srgbClr val="0000CC"/>
              </a:solidFill>
              <a:latin typeface="Book Antiqua" pitchFamily="18" charset="0"/>
            </a:endParaRPr>
          </a:p>
        </p:txBody>
      </p:sp>
      <p:sp>
        <p:nvSpPr>
          <p:cNvPr id="3232" name="Rectangle 160"/>
          <p:cNvSpPr>
            <a:spLocks noChangeArrowheads="1"/>
          </p:cNvSpPr>
          <p:nvPr/>
        </p:nvSpPr>
        <p:spPr bwMode="auto">
          <a:xfrm>
            <a:off x="416717" y="-443151"/>
            <a:ext cx="8513763" cy="8125301"/>
          </a:xfrm>
          <a:prstGeom prst="rect">
            <a:avLst/>
          </a:prstGeom>
          <a:noFill/>
          <a:ln w="9525">
            <a:noFill/>
            <a:miter lim="800000"/>
            <a:headEnd/>
            <a:tailEnd/>
          </a:ln>
          <a:effectLst/>
        </p:spPr>
        <p:txBody>
          <a:bodyPr anchor="ctr">
            <a:spAutoFit/>
          </a:bodyPr>
          <a:lstStyle/>
          <a:p>
            <a:pPr marL="577850" indent="-577850" algn="ctr">
              <a:lnSpc>
                <a:spcPct val="200000"/>
              </a:lnSpc>
            </a:pPr>
            <a:endParaRPr lang="en-US" sz="900" b="1" dirty="0">
              <a:solidFill>
                <a:srgbClr val="FF00FF"/>
              </a:solidFill>
              <a:latin typeface="Book Antiqua" pitchFamily="18" charset="0"/>
            </a:endParaRPr>
          </a:p>
          <a:p>
            <a:pPr marL="577850" indent="-577850" algn="ctr">
              <a:lnSpc>
                <a:spcPct val="200000"/>
              </a:lnSpc>
            </a:pPr>
            <a:r>
              <a:rPr lang="en-US" sz="3200" b="1" dirty="0">
                <a:solidFill>
                  <a:srgbClr val="00FFFF"/>
                </a:solidFill>
                <a:latin typeface="Book Antiqua" pitchFamily="18" charset="0"/>
                <a:cs typeface="Times New Roman" pitchFamily="18" charset="0"/>
              </a:rPr>
              <a:t>      </a:t>
            </a:r>
            <a:r>
              <a:rPr lang="en-US" sz="3200" b="1" u="sng" dirty="0">
                <a:solidFill>
                  <a:srgbClr val="00FFFF"/>
                </a:solidFill>
                <a:latin typeface="Book Antiqua" pitchFamily="18" charset="0"/>
                <a:cs typeface="Times New Roman" pitchFamily="18" charset="0"/>
              </a:rPr>
              <a:t>Multidisciplinary Nature of </a:t>
            </a:r>
            <a:r>
              <a:rPr lang="en-US" sz="3200" b="1" u="sng" dirty="0" smtClean="0">
                <a:solidFill>
                  <a:srgbClr val="00FFFF"/>
                </a:solidFill>
                <a:latin typeface="Book Antiqua" pitchFamily="18" charset="0"/>
                <a:cs typeface="Times New Roman" pitchFamily="18" charset="0"/>
              </a:rPr>
              <a:t>Sensor  </a:t>
            </a:r>
            <a:endParaRPr lang="en-US" sz="4000" b="1" u="sng" dirty="0">
              <a:solidFill>
                <a:srgbClr val="FF00FF"/>
              </a:solidFill>
              <a:latin typeface="Book Antiqua" pitchFamily="18" charset="0"/>
            </a:endParaRPr>
          </a:p>
          <a:p>
            <a:pPr marL="577850" indent="-577850" algn="just">
              <a:lnSpc>
                <a:spcPct val="200000"/>
              </a:lnSpc>
            </a:pPr>
            <a:endParaRPr lang="en-US" sz="2800" b="1" u="sng" dirty="0">
              <a:solidFill>
                <a:srgbClr val="FF00FF"/>
              </a:solidFill>
              <a:latin typeface="Book Antiqua" pitchFamily="18" charset="0"/>
            </a:endParaRPr>
          </a:p>
          <a:p>
            <a:pPr marL="577850" indent="-577850" algn="just">
              <a:lnSpc>
                <a:spcPct val="200000"/>
              </a:lnSpc>
              <a:buSzPct val="125000"/>
              <a:buFont typeface="Wingdings" pitchFamily="2" charset="2"/>
              <a:buNone/>
            </a:pPr>
            <a:endParaRPr lang="en-US" sz="2400" b="1" dirty="0">
              <a:solidFill>
                <a:srgbClr val="FFFFFF"/>
              </a:solidFill>
              <a:latin typeface="Book Antiqua" pitchFamily="18" charset="0"/>
            </a:endParaRPr>
          </a:p>
          <a:p>
            <a:pPr marL="577850" indent="-577850" algn="just">
              <a:lnSpc>
                <a:spcPct val="200000"/>
              </a:lnSpc>
              <a:buSzPct val="125000"/>
              <a:buFont typeface="Wingdings" pitchFamily="2" charset="2"/>
              <a:buChar char="F"/>
            </a:pPr>
            <a:endParaRPr lang="en-US" sz="2400" b="1" dirty="0">
              <a:solidFill>
                <a:srgbClr val="FFFFFF"/>
              </a:solidFill>
              <a:latin typeface="Book Antiqua" pitchFamily="18" charset="0"/>
            </a:endParaRPr>
          </a:p>
          <a:p>
            <a:pPr marL="577850" indent="-577850" algn="just">
              <a:lnSpc>
                <a:spcPct val="200000"/>
              </a:lnSpc>
              <a:buSzPct val="125000"/>
              <a:buFont typeface="Wingdings" pitchFamily="2" charset="2"/>
              <a:buChar char="F"/>
            </a:pPr>
            <a:endParaRPr lang="en-US" sz="2400" b="1" dirty="0">
              <a:solidFill>
                <a:srgbClr val="FFFFFF"/>
              </a:solidFill>
              <a:latin typeface="Book Antiqua" pitchFamily="18" charset="0"/>
            </a:endParaRPr>
          </a:p>
          <a:p>
            <a:pPr marL="577850" indent="-577850" algn="just">
              <a:lnSpc>
                <a:spcPct val="200000"/>
              </a:lnSpc>
              <a:buSzPct val="125000"/>
              <a:buFont typeface="Wingdings" pitchFamily="2" charset="2"/>
              <a:buChar char="F"/>
            </a:pPr>
            <a:endParaRPr lang="en-US" sz="2400" b="1" dirty="0">
              <a:solidFill>
                <a:srgbClr val="FFFFFF"/>
              </a:solidFill>
              <a:latin typeface="Book Antiqua" pitchFamily="18" charset="0"/>
            </a:endParaRPr>
          </a:p>
          <a:p>
            <a:pPr marL="577850" indent="-577850" algn="just">
              <a:lnSpc>
                <a:spcPct val="200000"/>
              </a:lnSpc>
              <a:buSzPct val="125000"/>
              <a:buFont typeface="Wingdings" pitchFamily="2" charset="2"/>
              <a:buChar char="F"/>
            </a:pPr>
            <a:endParaRPr lang="en-US" sz="2400" b="1" dirty="0">
              <a:solidFill>
                <a:srgbClr val="FFFFFF"/>
              </a:solidFill>
              <a:latin typeface="Book Antiqua" pitchFamily="18" charset="0"/>
            </a:endParaRPr>
          </a:p>
          <a:p>
            <a:pPr marL="577850" indent="-577850" algn="just">
              <a:lnSpc>
                <a:spcPct val="200000"/>
              </a:lnSpc>
              <a:buSzPct val="125000"/>
              <a:buFont typeface="Wingdings" pitchFamily="2" charset="2"/>
              <a:buChar char="F"/>
            </a:pPr>
            <a:endParaRPr lang="en-US" sz="2400" b="1" dirty="0">
              <a:solidFill>
                <a:srgbClr val="FFFFFF"/>
              </a:solidFill>
              <a:latin typeface="Book Antiqua" pitchFamily="18" charset="0"/>
            </a:endParaRPr>
          </a:p>
          <a:p>
            <a:pPr marL="577850" indent="-577850" algn="ctr">
              <a:lnSpc>
                <a:spcPct val="200000"/>
              </a:lnSpc>
              <a:buClr>
                <a:srgbClr val="000099"/>
              </a:buClr>
              <a:buSzPct val="125000"/>
              <a:buFont typeface="Wingdings 2" pitchFamily="18" charset="2"/>
              <a:buChar char="C"/>
            </a:pPr>
            <a:r>
              <a:rPr lang="en-US" sz="2400" b="1" dirty="0">
                <a:solidFill>
                  <a:srgbClr val="FF00FF"/>
                </a:solidFill>
                <a:latin typeface="Book Antiqua" pitchFamily="18" charset="0"/>
                <a:cs typeface="Times New Roman" pitchFamily="18" charset="0"/>
              </a:rPr>
              <a:t>.</a:t>
            </a:r>
            <a:r>
              <a:rPr lang="en-US" sz="2400" b="1" dirty="0">
                <a:solidFill>
                  <a:srgbClr val="000637"/>
                </a:solidFill>
                <a:latin typeface="Book Antiqua" pitchFamily="18" charset="0"/>
                <a:cs typeface="Times New Roman" pitchFamily="18" charset="0"/>
              </a:rPr>
              <a:t> </a:t>
            </a:r>
            <a:endParaRPr lang="en-US" sz="2400" b="1" dirty="0">
              <a:solidFill>
                <a:srgbClr val="FFFFFF"/>
              </a:solidFill>
              <a:latin typeface="Book Antiqua" pitchFamily="18" charset="0"/>
              <a:cs typeface="Times New Roman" pitchFamily="18" charset="0"/>
            </a:endParaRPr>
          </a:p>
          <a:p>
            <a:pPr marL="577850" indent="-577850" algn="just">
              <a:lnSpc>
                <a:spcPct val="200000"/>
              </a:lnSpc>
              <a:buClr>
                <a:srgbClr val="000099"/>
              </a:buClr>
              <a:buSzPct val="125000"/>
              <a:buFont typeface="Wingdings 2" pitchFamily="18" charset="2"/>
              <a:buChar char="C"/>
            </a:pPr>
            <a:endParaRPr lang="en-US" sz="2400" b="1" dirty="0">
              <a:solidFill>
                <a:srgbClr val="FFFFFF"/>
              </a:solidFill>
              <a:latin typeface="Book Antiqua" pitchFamily="18" charset="0"/>
            </a:endParaRPr>
          </a:p>
        </p:txBody>
      </p:sp>
      <p:sp>
        <p:nvSpPr>
          <p:cNvPr id="3234" name="Rectangle 162"/>
          <p:cNvSpPr>
            <a:spLocks noChangeArrowheads="1"/>
          </p:cNvSpPr>
          <p:nvPr/>
        </p:nvSpPr>
        <p:spPr bwMode="auto">
          <a:xfrm>
            <a:off x="6502400" y="1117600"/>
            <a:ext cx="2438400" cy="1524000"/>
          </a:xfrm>
          <a:prstGeom prst="rect">
            <a:avLst/>
          </a:prstGeom>
          <a:gradFill rotWithShape="0">
            <a:gsLst>
              <a:gs pos="0">
                <a:srgbClr val="FFFF00"/>
              </a:gs>
              <a:gs pos="100000">
                <a:schemeClr val="bg1"/>
              </a:gs>
            </a:gsLst>
            <a:lin ang="5400000" scaled="1"/>
          </a:gradFill>
          <a:ln w="9525">
            <a:solidFill>
              <a:schemeClr val="tx1"/>
            </a:solidFill>
            <a:miter lim="800000"/>
            <a:headEnd/>
            <a:tailEnd/>
          </a:ln>
          <a:effectLst/>
        </p:spPr>
        <p:txBody>
          <a:bodyPr wrap="none" anchor="ctr"/>
          <a:lstStyle/>
          <a:p>
            <a:pPr algn="ctr"/>
            <a:r>
              <a:rPr lang="en-US" sz="2400" b="1" u="sng" dirty="0">
                <a:latin typeface="Book Antiqua" pitchFamily="18" charset="0"/>
              </a:rPr>
              <a:t>Chemistry</a:t>
            </a:r>
          </a:p>
          <a:p>
            <a:pPr algn="ctr"/>
            <a:r>
              <a:rPr lang="en-US" b="1" dirty="0">
                <a:latin typeface="Book Antiqua" pitchFamily="18" charset="0"/>
              </a:rPr>
              <a:t>Synthesis </a:t>
            </a:r>
            <a:r>
              <a:rPr lang="en-US" b="1" dirty="0" err="1">
                <a:latin typeface="Book Antiqua" pitchFamily="18" charset="0"/>
              </a:rPr>
              <a:t>Bioreceptor</a:t>
            </a:r>
            <a:endParaRPr lang="en-US" b="1" dirty="0">
              <a:latin typeface="Book Antiqua" pitchFamily="18" charset="0"/>
            </a:endParaRPr>
          </a:p>
          <a:p>
            <a:pPr algn="ctr"/>
            <a:r>
              <a:rPr lang="en-US" b="1" dirty="0">
                <a:latin typeface="Book Antiqua" pitchFamily="18" charset="0"/>
              </a:rPr>
              <a:t>Polymers</a:t>
            </a:r>
          </a:p>
          <a:p>
            <a:pPr algn="ctr"/>
            <a:r>
              <a:rPr lang="en-US" b="1" dirty="0">
                <a:latin typeface="Book Antiqua" pitchFamily="18" charset="0"/>
              </a:rPr>
              <a:t>Immobilization</a:t>
            </a:r>
          </a:p>
        </p:txBody>
      </p:sp>
      <p:sp>
        <p:nvSpPr>
          <p:cNvPr id="3235" name="Rectangle 163"/>
          <p:cNvSpPr>
            <a:spLocks noChangeArrowheads="1"/>
          </p:cNvSpPr>
          <p:nvPr/>
        </p:nvSpPr>
        <p:spPr bwMode="auto">
          <a:xfrm>
            <a:off x="152400" y="1104900"/>
            <a:ext cx="2362200" cy="1524000"/>
          </a:xfrm>
          <a:prstGeom prst="rect">
            <a:avLst/>
          </a:prstGeom>
          <a:gradFill rotWithShape="0">
            <a:gsLst>
              <a:gs pos="0">
                <a:srgbClr val="FFFF00"/>
              </a:gs>
              <a:gs pos="100000">
                <a:schemeClr val="bg1"/>
              </a:gs>
            </a:gsLst>
            <a:lin ang="5400000" scaled="1"/>
          </a:gradFill>
          <a:ln w="9525">
            <a:solidFill>
              <a:schemeClr val="tx1"/>
            </a:solidFill>
            <a:miter lim="800000"/>
            <a:headEnd/>
            <a:tailEnd/>
          </a:ln>
          <a:effectLst/>
        </p:spPr>
        <p:txBody>
          <a:bodyPr wrap="none" anchor="ctr"/>
          <a:lstStyle/>
          <a:p>
            <a:pPr algn="ctr"/>
            <a:r>
              <a:rPr lang="en-US" sz="2400" b="1" u="sng" dirty="0">
                <a:latin typeface="Book Antiqua" pitchFamily="18" charset="0"/>
              </a:rPr>
              <a:t>Physics</a:t>
            </a:r>
          </a:p>
          <a:p>
            <a:pPr algn="ctr"/>
            <a:r>
              <a:rPr lang="en-US" b="1" dirty="0">
                <a:latin typeface="Book Antiqua" pitchFamily="18" charset="0"/>
              </a:rPr>
              <a:t>Electrode Materials</a:t>
            </a:r>
          </a:p>
          <a:p>
            <a:pPr algn="ctr"/>
            <a:r>
              <a:rPr lang="en-US" b="1" dirty="0">
                <a:latin typeface="Book Antiqua" pitchFamily="18" charset="0"/>
              </a:rPr>
              <a:t>Optics,</a:t>
            </a:r>
          </a:p>
          <a:p>
            <a:pPr algn="ctr"/>
            <a:r>
              <a:rPr lang="en-US" b="1" dirty="0">
                <a:latin typeface="Book Antiqua" pitchFamily="18" charset="0"/>
              </a:rPr>
              <a:t>Semiconductors</a:t>
            </a:r>
          </a:p>
        </p:txBody>
      </p:sp>
      <p:sp>
        <p:nvSpPr>
          <p:cNvPr id="3236" name="Rectangle 164"/>
          <p:cNvSpPr>
            <a:spLocks noChangeArrowheads="1"/>
          </p:cNvSpPr>
          <p:nvPr/>
        </p:nvSpPr>
        <p:spPr bwMode="auto">
          <a:xfrm>
            <a:off x="3390900" y="3086100"/>
            <a:ext cx="1981200" cy="914400"/>
          </a:xfrm>
          <a:prstGeom prst="rect">
            <a:avLst/>
          </a:prstGeom>
          <a:gradFill rotWithShape="0">
            <a:gsLst>
              <a:gs pos="0">
                <a:srgbClr val="FF00FF"/>
              </a:gs>
              <a:gs pos="100000">
                <a:schemeClr val="bg1"/>
              </a:gs>
            </a:gsLst>
            <a:lin ang="5400000" scaled="1"/>
          </a:gradFill>
          <a:ln w="9525">
            <a:solidFill>
              <a:schemeClr val="tx1"/>
            </a:solidFill>
            <a:miter lim="800000"/>
            <a:headEnd/>
            <a:tailEnd/>
          </a:ln>
          <a:effectLst/>
        </p:spPr>
        <p:txBody>
          <a:bodyPr wrap="none" anchor="ctr"/>
          <a:lstStyle/>
          <a:p>
            <a:pPr algn="ctr"/>
            <a:r>
              <a:rPr lang="en-US" sz="2400" b="1" dirty="0" smtClean="0">
                <a:latin typeface="Book Antiqua" pitchFamily="18" charset="0"/>
              </a:rPr>
              <a:t>Sensor</a:t>
            </a:r>
            <a:endParaRPr lang="en-US" sz="2400" b="1" dirty="0">
              <a:latin typeface="Book Antiqua" pitchFamily="18" charset="0"/>
            </a:endParaRPr>
          </a:p>
        </p:txBody>
      </p:sp>
      <p:sp>
        <p:nvSpPr>
          <p:cNvPr id="3237" name="Rectangle 165"/>
          <p:cNvSpPr>
            <a:spLocks noChangeArrowheads="1"/>
          </p:cNvSpPr>
          <p:nvPr/>
        </p:nvSpPr>
        <p:spPr bwMode="auto">
          <a:xfrm>
            <a:off x="6172200" y="4533900"/>
            <a:ext cx="2895600" cy="1143000"/>
          </a:xfrm>
          <a:prstGeom prst="rect">
            <a:avLst/>
          </a:prstGeom>
          <a:gradFill rotWithShape="0">
            <a:gsLst>
              <a:gs pos="0">
                <a:srgbClr val="FFFF00"/>
              </a:gs>
              <a:gs pos="100000">
                <a:schemeClr val="bg1"/>
              </a:gs>
            </a:gsLst>
            <a:lin ang="5400000" scaled="1"/>
          </a:gradFill>
          <a:ln w="9525">
            <a:solidFill>
              <a:schemeClr val="tx1"/>
            </a:solidFill>
            <a:miter lim="800000"/>
            <a:headEnd/>
            <a:tailEnd/>
          </a:ln>
          <a:effectLst/>
        </p:spPr>
        <p:txBody>
          <a:bodyPr wrap="none" anchor="ctr"/>
          <a:lstStyle/>
          <a:p>
            <a:pPr algn="ctr"/>
            <a:r>
              <a:rPr lang="en-US" sz="2400" b="1" u="sng">
                <a:latin typeface="Book Antiqua" pitchFamily="18" charset="0"/>
              </a:rPr>
              <a:t>Biology</a:t>
            </a:r>
          </a:p>
          <a:p>
            <a:pPr algn="ctr"/>
            <a:r>
              <a:rPr lang="en-US" b="1">
                <a:latin typeface="Book Antiqua" pitchFamily="18" charset="0"/>
              </a:rPr>
              <a:t>Receptor Technology,</a:t>
            </a:r>
          </a:p>
          <a:p>
            <a:pPr algn="ctr"/>
            <a:r>
              <a:rPr lang="en-US" b="1">
                <a:latin typeface="Book Antiqua" pitchFamily="18" charset="0"/>
              </a:rPr>
              <a:t>Biorecognition Molecules</a:t>
            </a:r>
          </a:p>
        </p:txBody>
      </p:sp>
      <p:sp>
        <p:nvSpPr>
          <p:cNvPr id="3238" name="Rectangle 166"/>
          <p:cNvSpPr>
            <a:spLocks noChangeArrowheads="1"/>
          </p:cNvSpPr>
          <p:nvPr/>
        </p:nvSpPr>
        <p:spPr bwMode="auto">
          <a:xfrm>
            <a:off x="3225800" y="1257300"/>
            <a:ext cx="2514600" cy="1219200"/>
          </a:xfrm>
          <a:prstGeom prst="rect">
            <a:avLst/>
          </a:prstGeom>
          <a:gradFill rotWithShape="0">
            <a:gsLst>
              <a:gs pos="0">
                <a:srgbClr val="FFFF00"/>
              </a:gs>
              <a:gs pos="100000">
                <a:schemeClr val="bg1"/>
              </a:gs>
            </a:gsLst>
            <a:lin ang="5400000" scaled="1"/>
          </a:gradFill>
          <a:ln w="9525">
            <a:solidFill>
              <a:schemeClr val="tx1"/>
            </a:solidFill>
            <a:miter lim="800000"/>
            <a:headEnd/>
            <a:tailEnd/>
          </a:ln>
          <a:effectLst/>
        </p:spPr>
        <p:txBody>
          <a:bodyPr wrap="none" anchor="ctr"/>
          <a:lstStyle/>
          <a:p>
            <a:pPr algn="ctr"/>
            <a:r>
              <a:rPr lang="en-US" sz="2400" b="1" u="sng" dirty="0">
                <a:latin typeface="Book Antiqua" pitchFamily="18" charset="0"/>
              </a:rPr>
              <a:t>Electronics</a:t>
            </a:r>
          </a:p>
          <a:p>
            <a:pPr algn="ctr"/>
            <a:r>
              <a:rPr lang="en-US" b="1" dirty="0">
                <a:latin typeface="Book Antiqua" pitchFamily="18" charset="0"/>
              </a:rPr>
              <a:t>Optoelectronics,</a:t>
            </a:r>
          </a:p>
          <a:p>
            <a:pPr algn="ctr"/>
            <a:r>
              <a:rPr lang="en-US" b="1" dirty="0">
                <a:latin typeface="Book Antiqua" pitchFamily="18" charset="0"/>
              </a:rPr>
              <a:t>Data Processing,</a:t>
            </a:r>
          </a:p>
          <a:p>
            <a:pPr algn="ctr"/>
            <a:r>
              <a:rPr lang="en-US" b="1" dirty="0">
                <a:latin typeface="Book Antiqua" pitchFamily="18" charset="0"/>
              </a:rPr>
              <a:t>Control</a:t>
            </a:r>
          </a:p>
        </p:txBody>
      </p:sp>
      <p:sp>
        <p:nvSpPr>
          <p:cNvPr id="3239" name="Rectangle 167"/>
          <p:cNvSpPr>
            <a:spLocks noChangeArrowheads="1"/>
          </p:cNvSpPr>
          <p:nvPr/>
        </p:nvSpPr>
        <p:spPr bwMode="auto">
          <a:xfrm>
            <a:off x="3086100" y="4610100"/>
            <a:ext cx="2819400" cy="1066800"/>
          </a:xfrm>
          <a:prstGeom prst="rect">
            <a:avLst/>
          </a:prstGeom>
          <a:gradFill rotWithShape="0">
            <a:gsLst>
              <a:gs pos="0">
                <a:srgbClr val="FFFF00"/>
              </a:gs>
              <a:gs pos="100000">
                <a:schemeClr val="bg1"/>
              </a:gs>
            </a:gsLst>
            <a:lin ang="5400000" scaled="1"/>
          </a:gradFill>
          <a:ln w="9525">
            <a:solidFill>
              <a:schemeClr val="tx1"/>
            </a:solidFill>
            <a:miter lim="800000"/>
            <a:headEnd/>
            <a:tailEnd/>
          </a:ln>
          <a:effectLst/>
        </p:spPr>
        <p:txBody>
          <a:bodyPr wrap="none" anchor="ctr"/>
          <a:lstStyle/>
          <a:p>
            <a:pPr algn="ctr"/>
            <a:r>
              <a:rPr lang="en-US" sz="2400" b="1" u="sng">
                <a:latin typeface="Book Antiqua" pitchFamily="18" charset="0"/>
              </a:rPr>
              <a:t>Computer Science</a:t>
            </a:r>
          </a:p>
          <a:p>
            <a:pPr algn="ctr"/>
            <a:r>
              <a:rPr lang="en-US" b="1">
                <a:latin typeface="Book Antiqua" pitchFamily="18" charset="0"/>
              </a:rPr>
              <a:t>Simulation</a:t>
            </a:r>
          </a:p>
        </p:txBody>
      </p:sp>
      <p:sp>
        <p:nvSpPr>
          <p:cNvPr id="3240" name="Rectangle 168"/>
          <p:cNvSpPr>
            <a:spLocks noChangeArrowheads="1"/>
          </p:cNvSpPr>
          <p:nvPr/>
        </p:nvSpPr>
        <p:spPr bwMode="auto">
          <a:xfrm>
            <a:off x="152400" y="4533900"/>
            <a:ext cx="2667000" cy="1219200"/>
          </a:xfrm>
          <a:prstGeom prst="rect">
            <a:avLst/>
          </a:prstGeom>
          <a:gradFill rotWithShape="0">
            <a:gsLst>
              <a:gs pos="0">
                <a:srgbClr val="FFFF00"/>
              </a:gs>
              <a:gs pos="100000">
                <a:schemeClr val="bg1"/>
              </a:gs>
            </a:gsLst>
            <a:lin ang="5400000" scaled="1"/>
          </a:gradFill>
          <a:ln w="9525">
            <a:solidFill>
              <a:schemeClr val="tx1"/>
            </a:solidFill>
            <a:miter lim="800000"/>
            <a:headEnd/>
            <a:tailEnd/>
          </a:ln>
          <a:effectLst/>
        </p:spPr>
        <p:txBody>
          <a:bodyPr wrap="none" anchor="ctr"/>
          <a:lstStyle/>
          <a:p>
            <a:pPr algn="ctr"/>
            <a:r>
              <a:rPr lang="en-US" sz="2400" b="1" u="sng">
                <a:latin typeface="Book Antiqua" pitchFamily="18" charset="0"/>
              </a:rPr>
              <a:t>Mathematics</a:t>
            </a:r>
          </a:p>
          <a:p>
            <a:pPr algn="ctr"/>
            <a:endParaRPr lang="en-US" sz="800" b="1" u="sng">
              <a:latin typeface="Book Antiqua" pitchFamily="18" charset="0"/>
            </a:endParaRPr>
          </a:p>
          <a:p>
            <a:pPr algn="ctr"/>
            <a:r>
              <a:rPr lang="en-US" b="1">
                <a:latin typeface="Book Antiqua" pitchFamily="18" charset="0"/>
              </a:rPr>
              <a:t>Mathematical Modelling</a:t>
            </a:r>
          </a:p>
        </p:txBody>
      </p:sp>
      <p:sp>
        <p:nvSpPr>
          <p:cNvPr id="3241" name="Rectangle 169"/>
          <p:cNvSpPr>
            <a:spLocks noChangeArrowheads="1"/>
          </p:cNvSpPr>
          <p:nvPr/>
        </p:nvSpPr>
        <p:spPr bwMode="auto">
          <a:xfrm>
            <a:off x="114300" y="3086100"/>
            <a:ext cx="2438400" cy="1143000"/>
          </a:xfrm>
          <a:prstGeom prst="rect">
            <a:avLst/>
          </a:prstGeom>
          <a:gradFill rotWithShape="0">
            <a:gsLst>
              <a:gs pos="0">
                <a:srgbClr val="FFFF00"/>
              </a:gs>
              <a:gs pos="100000">
                <a:schemeClr val="bg1"/>
              </a:gs>
            </a:gsLst>
            <a:lin ang="5400000" scaled="1"/>
          </a:gradFill>
          <a:ln w="9525">
            <a:solidFill>
              <a:schemeClr val="tx1"/>
            </a:solidFill>
            <a:miter lim="800000"/>
            <a:headEnd/>
            <a:tailEnd/>
          </a:ln>
          <a:effectLst/>
        </p:spPr>
        <p:txBody>
          <a:bodyPr wrap="none" anchor="ctr"/>
          <a:lstStyle/>
          <a:p>
            <a:pPr algn="ctr"/>
            <a:r>
              <a:rPr lang="en-US" sz="2400" b="1" u="sng">
                <a:latin typeface="Book Antiqua" pitchFamily="18" charset="0"/>
              </a:rPr>
              <a:t>Instrumentation</a:t>
            </a:r>
          </a:p>
          <a:p>
            <a:pPr algn="ctr"/>
            <a:r>
              <a:rPr lang="en-US" b="1">
                <a:latin typeface="Book Antiqua" pitchFamily="18" charset="0"/>
              </a:rPr>
              <a:t>Portable,</a:t>
            </a:r>
          </a:p>
          <a:p>
            <a:pPr algn="ctr"/>
            <a:r>
              <a:rPr lang="en-US" b="1">
                <a:latin typeface="Book Antiqua" pitchFamily="18" charset="0"/>
              </a:rPr>
              <a:t>Microinstrumentation</a:t>
            </a:r>
          </a:p>
        </p:txBody>
      </p:sp>
      <p:sp>
        <p:nvSpPr>
          <p:cNvPr id="3242" name="Rectangle 170"/>
          <p:cNvSpPr>
            <a:spLocks noChangeArrowheads="1"/>
          </p:cNvSpPr>
          <p:nvPr/>
        </p:nvSpPr>
        <p:spPr bwMode="auto">
          <a:xfrm>
            <a:off x="5981700" y="3086100"/>
            <a:ext cx="3124200" cy="1219200"/>
          </a:xfrm>
          <a:prstGeom prst="rect">
            <a:avLst/>
          </a:prstGeom>
          <a:gradFill rotWithShape="0">
            <a:gsLst>
              <a:gs pos="0">
                <a:srgbClr val="FFFF00"/>
              </a:gs>
              <a:gs pos="100000">
                <a:schemeClr val="bg1"/>
              </a:gs>
            </a:gsLst>
            <a:lin ang="5400000" scaled="1"/>
          </a:gradFill>
          <a:ln w="9525">
            <a:solidFill>
              <a:schemeClr val="tx1"/>
            </a:solidFill>
            <a:miter lim="800000"/>
            <a:headEnd/>
            <a:tailEnd/>
          </a:ln>
          <a:effectLst/>
        </p:spPr>
        <p:txBody>
          <a:bodyPr wrap="none" anchor="ctr"/>
          <a:lstStyle/>
          <a:p>
            <a:pPr algn="ctr"/>
            <a:r>
              <a:rPr lang="en-US" sz="2400" b="1" u="sng">
                <a:latin typeface="Book Antiqua" pitchFamily="18" charset="0"/>
              </a:rPr>
              <a:t>Market Opportunity</a:t>
            </a:r>
          </a:p>
          <a:p>
            <a:pPr algn="ctr"/>
            <a:r>
              <a:rPr lang="en-US" b="1">
                <a:latin typeface="Book Antiqua" pitchFamily="18" charset="0"/>
              </a:rPr>
              <a:t>In-vitro,</a:t>
            </a:r>
          </a:p>
          <a:p>
            <a:pPr algn="ctr"/>
            <a:r>
              <a:rPr lang="en-US" b="1">
                <a:latin typeface="Book Antiqua" pitchFamily="18" charset="0"/>
              </a:rPr>
              <a:t>In-vivo,</a:t>
            </a:r>
          </a:p>
          <a:p>
            <a:pPr algn="ctr"/>
            <a:r>
              <a:rPr lang="en-US" b="1">
                <a:latin typeface="Book Antiqua" pitchFamily="18" charset="0"/>
              </a:rPr>
              <a:t> Implantable</a:t>
            </a:r>
          </a:p>
        </p:txBody>
      </p:sp>
      <p:sp>
        <p:nvSpPr>
          <p:cNvPr id="3243" name="Line 171"/>
          <p:cNvSpPr>
            <a:spLocks noChangeShapeType="1"/>
          </p:cNvSpPr>
          <p:nvPr/>
        </p:nvSpPr>
        <p:spPr bwMode="auto">
          <a:xfrm>
            <a:off x="2628900" y="2628900"/>
            <a:ext cx="533400" cy="381000"/>
          </a:xfrm>
          <a:prstGeom prst="line">
            <a:avLst/>
          </a:prstGeom>
          <a:noFill/>
          <a:ln w="38100">
            <a:solidFill>
              <a:schemeClr val="bg1"/>
            </a:solidFill>
            <a:round/>
            <a:headEnd/>
            <a:tailEnd type="triangle" w="med" len="med"/>
          </a:ln>
          <a:effectLst/>
        </p:spPr>
        <p:txBody>
          <a:bodyPr/>
          <a:lstStyle/>
          <a:p>
            <a:endParaRPr lang="en-IN"/>
          </a:p>
        </p:txBody>
      </p:sp>
      <p:sp>
        <p:nvSpPr>
          <p:cNvPr id="3244" name="Line 172"/>
          <p:cNvSpPr>
            <a:spLocks noChangeShapeType="1"/>
          </p:cNvSpPr>
          <p:nvPr/>
        </p:nvSpPr>
        <p:spPr bwMode="auto">
          <a:xfrm>
            <a:off x="4381500" y="2552700"/>
            <a:ext cx="0" cy="381000"/>
          </a:xfrm>
          <a:prstGeom prst="line">
            <a:avLst/>
          </a:prstGeom>
          <a:noFill/>
          <a:ln w="41275">
            <a:solidFill>
              <a:schemeClr val="bg1"/>
            </a:solidFill>
            <a:round/>
            <a:headEnd/>
            <a:tailEnd type="triangle" w="med" len="med"/>
          </a:ln>
          <a:effectLst/>
        </p:spPr>
        <p:txBody>
          <a:bodyPr/>
          <a:lstStyle/>
          <a:p>
            <a:endParaRPr lang="en-IN"/>
          </a:p>
        </p:txBody>
      </p:sp>
      <p:sp>
        <p:nvSpPr>
          <p:cNvPr id="3245" name="Line 173"/>
          <p:cNvSpPr>
            <a:spLocks noChangeShapeType="1"/>
          </p:cNvSpPr>
          <p:nvPr/>
        </p:nvSpPr>
        <p:spPr bwMode="auto">
          <a:xfrm flipH="1">
            <a:off x="5524500" y="2552700"/>
            <a:ext cx="914400" cy="457200"/>
          </a:xfrm>
          <a:prstGeom prst="line">
            <a:avLst/>
          </a:prstGeom>
          <a:noFill/>
          <a:ln w="38100">
            <a:solidFill>
              <a:schemeClr val="bg1"/>
            </a:solidFill>
            <a:round/>
            <a:headEnd/>
            <a:tailEnd type="triangle" w="med" len="med"/>
          </a:ln>
          <a:effectLst/>
        </p:spPr>
        <p:txBody>
          <a:bodyPr/>
          <a:lstStyle/>
          <a:p>
            <a:endParaRPr lang="en-IN"/>
          </a:p>
        </p:txBody>
      </p:sp>
      <p:sp>
        <p:nvSpPr>
          <p:cNvPr id="3246" name="Line 174"/>
          <p:cNvSpPr>
            <a:spLocks noChangeShapeType="1"/>
          </p:cNvSpPr>
          <p:nvPr/>
        </p:nvSpPr>
        <p:spPr bwMode="auto">
          <a:xfrm flipH="1">
            <a:off x="5524500" y="3619500"/>
            <a:ext cx="381000" cy="0"/>
          </a:xfrm>
          <a:prstGeom prst="line">
            <a:avLst/>
          </a:prstGeom>
          <a:noFill/>
          <a:ln w="38100">
            <a:solidFill>
              <a:schemeClr val="bg1"/>
            </a:solidFill>
            <a:round/>
            <a:headEnd/>
            <a:tailEnd type="triangle" w="med" len="med"/>
          </a:ln>
          <a:effectLst/>
        </p:spPr>
        <p:txBody>
          <a:bodyPr/>
          <a:lstStyle/>
          <a:p>
            <a:endParaRPr lang="en-IN"/>
          </a:p>
        </p:txBody>
      </p:sp>
      <p:sp>
        <p:nvSpPr>
          <p:cNvPr id="3247" name="Line 175"/>
          <p:cNvSpPr>
            <a:spLocks noChangeShapeType="1"/>
          </p:cNvSpPr>
          <p:nvPr/>
        </p:nvSpPr>
        <p:spPr bwMode="auto">
          <a:xfrm>
            <a:off x="2628900" y="3695700"/>
            <a:ext cx="533400" cy="0"/>
          </a:xfrm>
          <a:prstGeom prst="line">
            <a:avLst/>
          </a:prstGeom>
          <a:noFill/>
          <a:ln w="38100">
            <a:solidFill>
              <a:schemeClr val="bg1"/>
            </a:solidFill>
            <a:round/>
            <a:headEnd/>
            <a:tailEnd type="triangle" w="med" len="med"/>
          </a:ln>
          <a:effectLst/>
        </p:spPr>
        <p:txBody>
          <a:bodyPr/>
          <a:lstStyle/>
          <a:p>
            <a:endParaRPr lang="en-IN"/>
          </a:p>
        </p:txBody>
      </p:sp>
      <p:sp>
        <p:nvSpPr>
          <p:cNvPr id="3248" name="Line 176"/>
          <p:cNvSpPr>
            <a:spLocks noChangeShapeType="1"/>
          </p:cNvSpPr>
          <p:nvPr/>
        </p:nvSpPr>
        <p:spPr bwMode="auto">
          <a:xfrm flipV="1">
            <a:off x="2857500" y="4076700"/>
            <a:ext cx="381000" cy="304800"/>
          </a:xfrm>
          <a:prstGeom prst="line">
            <a:avLst/>
          </a:prstGeom>
          <a:noFill/>
          <a:ln w="38100">
            <a:solidFill>
              <a:schemeClr val="bg1"/>
            </a:solidFill>
            <a:round/>
            <a:headEnd/>
            <a:tailEnd type="triangle" w="med" len="med"/>
          </a:ln>
          <a:effectLst/>
        </p:spPr>
        <p:txBody>
          <a:bodyPr/>
          <a:lstStyle/>
          <a:p>
            <a:endParaRPr lang="en-IN"/>
          </a:p>
        </p:txBody>
      </p:sp>
      <p:sp>
        <p:nvSpPr>
          <p:cNvPr id="3249" name="Line 177"/>
          <p:cNvSpPr>
            <a:spLocks noChangeShapeType="1"/>
          </p:cNvSpPr>
          <p:nvPr/>
        </p:nvSpPr>
        <p:spPr bwMode="auto">
          <a:xfrm flipV="1">
            <a:off x="4305300" y="4152900"/>
            <a:ext cx="0" cy="381000"/>
          </a:xfrm>
          <a:prstGeom prst="line">
            <a:avLst/>
          </a:prstGeom>
          <a:noFill/>
          <a:ln w="38100">
            <a:solidFill>
              <a:schemeClr val="bg1"/>
            </a:solidFill>
            <a:round/>
            <a:headEnd/>
            <a:tailEnd type="triangle" w="med" len="med"/>
          </a:ln>
          <a:effectLst/>
        </p:spPr>
        <p:txBody>
          <a:bodyPr/>
          <a:lstStyle/>
          <a:p>
            <a:endParaRPr lang="en-IN"/>
          </a:p>
        </p:txBody>
      </p:sp>
      <p:sp>
        <p:nvSpPr>
          <p:cNvPr id="3250" name="Line 178"/>
          <p:cNvSpPr>
            <a:spLocks noChangeShapeType="1"/>
          </p:cNvSpPr>
          <p:nvPr/>
        </p:nvSpPr>
        <p:spPr bwMode="auto">
          <a:xfrm flipH="1" flipV="1">
            <a:off x="5524500" y="4152900"/>
            <a:ext cx="533400" cy="381000"/>
          </a:xfrm>
          <a:prstGeom prst="line">
            <a:avLst/>
          </a:prstGeom>
          <a:noFill/>
          <a:ln w="38100">
            <a:solidFill>
              <a:schemeClr val="bg1"/>
            </a:solidFill>
            <a:round/>
            <a:headEnd/>
            <a:tailEnd type="triangle" w="med" len="med"/>
          </a:ln>
          <a:effectLst/>
        </p:spPr>
        <p:txBody>
          <a:bodyPr/>
          <a:lstStyle/>
          <a:p>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32"/>
                                        </p:tgtEl>
                                        <p:attrNameLst>
                                          <p:attrName>style.visibility</p:attrName>
                                        </p:attrNameLst>
                                      </p:cBhvr>
                                      <p:to>
                                        <p:strVal val="visible"/>
                                      </p:to>
                                    </p:set>
                                    <p:anim calcmode="lin" valueType="num">
                                      <p:cBhvr additive="base">
                                        <p:cTn id="7" dur="500" fill="hold"/>
                                        <p:tgtEl>
                                          <p:spTgt spid="3232"/>
                                        </p:tgtEl>
                                        <p:attrNameLst>
                                          <p:attrName>ppt_x</p:attrName>
                                        </p:attrNameLst>
                                      </p:cBhvr>
                                      <p:tavLst>
                                        <p:tav tm="0">
                                          <p:val>
                                            <p:strVal val="#ppt_x"/>
                                          </p:val>
                                        </p:tav>
                                        <p:tav tm="100000">
                                          <p:val>
                                            <p:strVal val="#ppt_x"/>
                                          </p:val>
                                        </p:tav>
                                      </p:tavLst>
                                    </p:anim>
                                    <p:anim calcmode="lin" valueType="num">
                                      <p:cBhvr additive="base">
                                        <p:cTn id="8" dur="500" fill="hold"/>
                                        <p:tgtEl>
                                          <p:spTgt spid="32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36"/>
                                        </p:tgtEl>
                                        <p:attrNameLst>
                                          <p:attrName>style.visibility</p:attrName>
                                        </p:attrNameLst>
                                      </p:cBhvr>
                                      <p:to>
                                        <p:strVal val="visible"/>
                                      </p:to>
                                    </p:set>
                                    <p:anim calcmode="lin" valueType="num">
                                      <p:cBhvr additive="base">
                                        <p:cTn id="13" dur="500" fill="hold"/>
                                        <p:tgtEl>
                                          <p:spTgt spid="3236"/>
                                        </p:tgtEl>
                                        <p:attrNameLst>
                                          <p:attrName>ppt_x</p:attrName>
                                        </p:attrNameLst>
                                      </p:cBhvr>
                                      <p:tavLst>
                                        <p:tav tm="0">
                                          <p:val>
                                            <p:strVal val="0-#ppt_w/2"/>
                                          </p:val>
                                        </p:tav>
                                        <p:tav tm="100000">
                                          <p:val>
                                            <p:strVal val="#ppt_x"/>
                                          </p:val>
                                        </p:tav>
                                      </p:tavLst>
                                    </p:anim>
                                    <p:anim calcmode="lin" valueType="num">
                                      <p:cBhvr additive="base">
                                        <p:cTn id="14" dur="500" fill="hold"/>
                                        <p:tgtEl>
                                          <p:spTgt spid="32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35"/>
                                        </p:tgtEl>
                                        <p:attrNameLst>
                                          <p:attrName>style.visibility</p:attrName>
                                        </p:attrNameLst>
                                      </p:cBhvr>
                                      <p:to>
                                        <p:strVal val="visible"/>
                                      </p:to>
                                    </p:set>
                                    <p:anim calcmode="lin" valueType="num">
                                      <p:cBhvr additive="base">
                                        <p:cTn id="19" dur="500" fill="hold"/>
                                        <p:tgtEl>
                                          <p:spTgt spid="3235"/>
                                        </p:tgtEl>
                                        <p:attrNameLst>
                                          <p:attrName>ppt_x</p:attrName>
                                        </p:attrNameLst>
                                      </p:cBhvr>
                                      <p:tavLst>
                                        <p:tav tm="0">
                                          <p:val>
                                            <p:strVal val="0-#ppt_w/2"/>
                                          </p:val>
                                        </p:tav>
                                        <p:tav tm="100000">
                                          <p:val>
                                            <p:strVal val="#ppt_x"/>
                                          </p:val>
                                        </p:tav>
                                      </p:tavLst>
                                    </p:anim>
                                    <p:anim calcmode="lin" valueType="num">
                                      <p:cBhvr additive="base">
                                        <p:cTn id="20" dur="500" fill="hold"/>
                                        <p:tgtEl>
                                          <p:spTgt spid="32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38"/>
                                        </p:tgtEl>
                                        <p:attrNameLst>
                                          <p:attrName>style.visibility</p:attrName>
                                        </p:attrNameLst>
                                      </p:cBhvr>
                                      <p:to>
                                        <p:strVal val="visible"/>
                                      </p:to>
                                    </p:set>
                                    <p:anim calcmode="lin" valueType="num">
                                      <p:cBhvr additive="base">
                                        <p:cTn id="25" dur="500" fill="hold"/>
                                        <p:tgtEl>
                                          <p:spTgt spid="3238"/>
                                        </p:tgtEl>
                                        <p:attrNameLst>
                                          <p:attrName>ppt_x</p:attrName>
                                        </p:attrNameLst>
                                      </p:cBhvr>
                                      <p:tavLst>
                                        <p:tav tm="0">
                                          <p:val>
                                            <p:strVal val="0-#ppt_w/2"/>
                                          </p:val>
                                        </p:tav>
                                        <p:tav tm="100000">
                                          <p:val>
                                            <p:strVal val="#ppt_x"/>
                                          </p:val>
                                        </p:tav>
                                      </p:tavLst>
                                    </p:anim>
                                    <p:anim calcmode="lin" valueType="num">
                                      <p:cBhvr additive="base">
                                        <p:cTn id="26" dur="500" fill="hold"/>
                                        <p:tgtEl>
                                          <p:spTgt spid="32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34"/>
                                        </p:tgtEl>
                                        <p:attrNameLst>
                                          <p:attrName>style.visibility</p:attrName>
                                        </p:attrNameLst>
                                      </p:cBhvr>
                                      <p:to>
                                        <p:strVal val="visible"/>
                                      </p:to>
                                    </p:set>
                                    <p:anim calcmode="lin" valueType="num">
                                      <p:cBhvr additive="base">
                                        <p:cTn id="31" dur="500" fill="hold"/>
                                        <p:tgtEl>
                                          <p:spTgt spid="3234"/>
                                        </p:tgtEl>
                                        <p:attrNameLst>
                                          <p:attrName>ppt_x</p:attrName>
                                        </p:attrNameLst>
                                      </p:cBhvr>
                                      <p:tavLst>
                                        <p:tav tm="0">
                                          <p:val>
                                            <p:strVal val="0-#ppt_w/2"/>
                                          </p:val>
                                        </p:tav>
                                        <p:tav tm="100000">
                                          <p:val>
                                            <p:strVal val="#ppt_x"/>
                                          </p:val>
                                        </p:tav>
                                      </p:tavLst>
                                    </p:anim>
                                    <p:anim calcmode="lin" valueType="num">
                                      <p:cBhvr additive="base">
                                        <p:cTn id="32" dur="500" fill="hold"/>
                                        <p:tgtEl>
                                          <p:spTgt spid="32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40"/>
                                        </p:tgtEl>
                                        <p:attrNameLst>
                                          <p:attrName>style.visibility</p:attrName>
                                        </p:attrNameLst>
                                      </p:cBhvr>
                                      <p:to>
                                        <p:strVal val="visible"/>
                                      </p:to>
                                    </p:set>
                                    <p:anim calcmode="lin" valueType="num">
                                      <p:cBhvr additive="base">
                                        <p:cTn id="37" dur="500" fill="hold"/>
                                        <p:tgtEl>
                                          <p:spTgt spid="3240"/>
                                        </p:tgtEl>
                                        <p:attrNameLst>
                                          <p:attrName>ppt_x</p:attrName>
                                        </p:attrNameLst>
                                      </p:cBhvr>
                                      <p:tavLst>
                                        <p:tav tm="0">
                                          <p:val>
                                            <p:strVal val="0-#ppt_w/2"/>
                                          </p:val>
                                        </p:tav>
                                        <p:tav tm="100000">
                                          <p:val>
                                            <p:strVal val="#ppt_x"/>
                                          </p:val>
                                        </p:tav>
                                      </p:tavLst>
                                    </p:anim>
                                    <p:anim calcmode="lin" valueType="num">
                                      <p:cBhvr additive="base">
                                        <p:cTn id="38" dur="500" fill="hold"/>
                                        <p:tgtEl>
                                          <p:spTgt spid="324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39"/>
                                        </p:tgtEl>
                                        <p:attrNameLst>
                                          <p:attrName>style.visibility</p:attrName>
                                        </p:attrNameLst>
                                      </p:cBhvr>
                                      <p:to>
                                        <p:strVal val="visible"/>
                                      </p:to>
                                    </p:set>
                                    <p:anim calcmode="lin" valueType="num">
                                      <p:cBhvr additive="base">
                                        <p:cTn id="43" dur="500" fill="hold"/>
                                        <p:tgtEl>
                                          <p:spTgt spid="3239"/>
                                        </p:tgtEl>
                                        <p:attrNameLst>
                                          <p:attrName>ppt_x</p:attrName>
                                        </p:attrNameLst>
                                      </p:cBhvr>
                                      <p:tavLst>
                                        <p:tav tm="0">
                                          <p:val>
                                            <p:strVal val="0-#ppt_w/2"/>
                                          </p:val>
                                        </p:tav>
                                        <p:tav tm="100000">
                                          <p:val>
                                            <p:strVal val="#ppt_x"/>
                                          </p:val>
                                        </p:tav>
                                      </p:tavLst>
                                    </p:anim>
                                    <p:anim calcmode="lin" valueType="num">
                                      <p:cBhvr additive="base">
                                        <p:cTn id="44" dur="500" fill="hold"/>
                                        <p:tgtEl>
                                          <p:spTgt spid="323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37"/>
                                        </p:tgtEl>
                                        <p:attrNameLst>
                                          <p:attrName>style.visibility</p:attrName>
                                        </p:attrNameLst>
                                      </p:cBhvr>
                                      <p:to>
                                        <p:strVal val="visible"/>
                                      </p:to>
                                    </p:set>
                                    <p:anim calcmode="lin" valueType="num">
                                      <p:cBhvr additive="base">
                                        <p:cTn id="49" dur="500" fill="hold"/>
                                        <p:tgtEl>
                                          <p:spTgt spid="3237"/>
                                        </p:tgtEl>
                                        <p:attrNameLst>
                                          <p:attrName>ppt_x</p:attrName>
                                        </p:attrNameLst>
                                      </p:cBhvr>
                                      <p:tavLst>
                                        <p:tav tm="0">
                                          <p:val>
                                            <p:strVal val="0-#ppt_w/2"/>
                                          </p:val>
                                        </p:tav>
                                        <p:tav tm="100000">
                                          <p:val>
                                            <p:strVal val="#ppt_x"/>
                                          </p:val>
                                        </p:tav>
                                      </p:tavLst>
                                    </p:anim>
                                    <p:anim calcmode="lin" valueType="num">
                                      <p:cBhvr additive="base">
                                        <p:cTn id="50" dur="500" fill="hold"/>
                                        <p:tgtEl>
                                          <p:spTgt spid="323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41"/>
                                        </p:tgtEl>
                                        <p:attrNameLst>
                                          <p:attrName>style.visibility</p:attrName>
                                        </p:attrNameLst>
                                      </p:cBhvr>
                                      <p:to>
                                        <p:strVal val="visible"/>
                                      </p:to>
                                    </p:set>
                                    <p:anim calcmode="lin" valueType="num">
                                      <p:cBhvr additive="base">
                                        <p:cTn id="55" dur="500" fill="hold"/>
                                        <p:tgtEl>
                                          <p:spTgt spid="3241"/>
                                        </p:tgtEl>
                                        <p:attrNameLst>
                                          <p:attrName>ppt_x</p:attrName>
                                        </p:attrNameLst>
                                      </p:cBhvr>
                                      <p:tavLst>
                                        <p:tav tm="0">
                                          <p:val>
                                            <p:strVal val="0-#ppt_w/2"/>
                                          </p:val>
                                        </p:tav>
                                        <p:tav tm="100000">
                                          <p:val>
                                            <p:strVal val="#ppt_x"/>
                                          </p:val>
                                        </p:tav>
                                      </p:tavLst>
                                    </p:anim>
                                    <p:anim calcmode="lin" valueType="num">
                                      <p:cBhvr additive="base">
                                        <p:cTn id="56" dur="500" fill="hold"/>
                                        <p:tgtEl>
                                          <p:spTgt spid="324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42"/>
                                        </p:tgtEl>
                                        <p:attrNameLst>
                                          <p:attrName>style.visibility</p:attrName>
                                        </p:attrNameLst>
                                      </p:cBhvr>
                                      <p:to>
                                        <p:strVal val="visible"/>
                                      </p:to>
                                    </p:set>
                                    <p:anim calcmode="lin" valueType="num">
                                      <p:cBhvr additive="base">
                                        <p:cTn id="61" dur="500" fill="hold"/>
                                        <p:tgtEl>
                                          <p:spTgt spid="3242"/>
                                        </p:tgtEl>
                                        <p:attrNameLst>
                                          <p:attrName>ppt_x</p:attrName>
                                        </p:attrNameLst>
                                      </p:cBhvr>
                                      <p:tavLst>
                                        <p:tav tm="0">
                                          <p:val>
                                            <p:strVal val="0-#ppt_w/2"/>
                                          </p:val>
                                        </p:tav>
                                        <p:tav tm="100000">
                                          <p:val>
                                            <p:strVal val="#ppt_x"/>
                                          </p:val>
                                        </p:tav>
                                      </p:tavLst>
                                    </p:anim>
                                    <p:anim calcmode="lin" valueType="num">
                                      <p:cBhvr additive="base">
                                        <p:cTn id="62" dur="500" fill="hold"/>
                                        <p:tgtEl>
                                          <p:spTgt spid="3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2" grpId="0" autoUpdateAnimBg="0"/>
      <p:bldP spid="3234" grpId="0" animBg="1" autoUpdateAnimBg="0"/>
      <p:bldP spid="3235" grpId="0" animBg="1" autoUpdateAnimBg="0"/>
      <p:bldP spid="3236" grpId="0" animBg="1" autoUpdateAnimBg="0"/>
      <p:bldP spid="3237" grpId="0" animBg="1" autoUpdateAnimBg="0"/>
      <p:bldP spid="3238" grpId="0" animBg="1" autoUpdateAnimBg="0"/>
      <p:bldP spid="3239" grpId="0" animBg="1" autoUpdateAnimBg="0"/>
      <p:bldP spid="3240" grpId="0" animBg="1" autoUpdateAnimBg="0"/>
      <p:bldP spid="3241" grpId="0" animBg="1" autoUpdateAnimBg="0"/>
      <p:bldP spid="3242"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534400" cy="2554545"/>
          </a:xfrm>
          <a:prstGeom prst="rect">
            <a:avLst/>
          </a:prstGeom>
        </p:spPr>
        <p:txBody>
          <a:bodyPr wrap="square">
            <a:spAutoFit/>
          </a:bodyPr>
          <a:lstStyle/>
          <a:p>
            <a:pPr algn="just"/>
            <a:r>
              <a:rPr lang="en-IN" sz="2000" i="1" dirty="0" smtClean="0">
                <a:solidFill>
                  <a:schemeClr val="bg1"/>
                </a:solidFill>
              </a:rPr>
              <a:t>That function </a:t>
            </a:r>
            <a:r>
              <a:rPr lang="en-IN" sz="2000" dirty="0" smtClean="0">
                <a:solidFill>
                  <a:schemeClr val="bg1"/>
                </a:solidFill>
              </a:rPr>
              <a:t>may be a simple linear connection or a nonlinear dependence, (e.g., logarithmic, exponential, or power function). </a:t>
            </a:r>
          </a:p>
          <a:p>
            <a:pPr algn="just"/>
            <a:endParaRPr lang="en-IN" sz="2000" dirty="0" smtClean="0">
              <a:solidFill>
                <a:schemeClr val="bg1"/>
              </a:solidFill>
            </a:endParaRPr>
          </a:p>
          <a:p>
            <a:pPr algn="just"/>
            <a:r>
              <a:rPr lang="en-IN" sz="2000" dirty="0" smtClean="0">
                <a:solidFill>
                  <a:schemeClr val="bg1"/>
                </a:solidFill>
              </a:rPr>
              <a:t>In many cases, the relationship is </a:t>
            </a:r>
            <a:r>
              <a:rPr lang="en-IN" sz="2000" dirty="0" err="1" smtClean="0">
                <a:solidFill>
                  <a:schemeClr val="bg1"/>
                </a:solidFill>
              </a:rPr>
              <a:t>unidimensional</a:t>
            </a:r>
            <a:r>
              <a:rPr lang="en-IN" sz="2000" dirty="0" smtClean="0">
                <a:solidFill>
                  <a:schemeClr val="bg1"/>
                </a:solidFill>
              </a:rPr>
              <a:t> (i.e., the output versus one input stimulus). A </a:t>
            </a:r>
            <a:r>
              <a:rPr lang="en-IN" sz="2000" dirty="0" err="1" smtClean="0">
                <a:solidFill>
                  <a:schemeClr val="bg1"/>
                </a:solidFill>
              </a:rPr>
              <a:t>unidimensional</a:t>
            </a:r>
            <a:r>
              <a:rPr lang="en-IN" sz="2000" dirty="0" smtClean="0">
                <a:solidFill>
                  <a:schemeClr val="bg1"/>
                </a:solidFill>
              </a:rPr>
              <a:t> linear relationship is represented by the equation</a:t>
            </a:r>
          </a:p>
          <a:p>
            <a:pPr algn="just"/>
            <a:endParaRPr lang="en-IN" sz="2000" dirty="0" smtClean="0">
              <a:solidFill>
                <a:schemeClr val="bg1"/>
              </a:solidFill>
            </a:endParaRPr>
          </a:p>
          <a:p>
            <a:pPr algn="just"/>
            <a:r>
              <a:rPr lang="en-IN" sz="2000" i="1" dirty="0" smtClean="0">
                <a:solidFill>
                  <a:schemeClr val="bg1"/>
                </a:solidFill>
              </a:rPr>
              <a:t>                                                       S =a +</a:t>
            </a:r>
            <a:r>
              <a:rPr lang="en-IN" sz="2000" i="1" dirty="0" err="1" smtClean="0">
                <a:solidFill>
                  <a:schemeClr val="bg1"/>
                </a:solidFill>
              </a:rPr>
              <a:t>bs</a:t>
            </a:r>
            <a:r>
              <a:rPr lang="en-IN" sz="2000" i="1" dirty="0" smtClean="0">
                <a:solidFill>
                  <a:schemeClr val="bg1"/>
                </a:solidFill>
              </a:rPr>
              <a:t>,</a:t>
            </a:r>
            <a:endParaRPr lang="en-IN" dirty="0">
              <a:solidFill>
                <a:schemeClr val="bg1"/>
              </a:solidFill>
            </a:endParaRPr>
          </a:p>
        </p:txBody>
      </p:sp>
      <p:sp>
        <p:nvSpPr>
          <p:cNvPr id="3" name="Rectangle 2"/>
          <p:cNvSpPr/>
          <p:nvPr/>
        </p:nvSpPr>
        <p:spPr>
          <a:xfrm>
            <a:off x="228600" y="2919948"/>
            <a:ext cx="8915400" cy="3970318"/>
          </a:xfrm>
          <a:prstGeom prst="rect">
            <a:avLst/>
          </a:prstGeom>
        </p:spPr>
        <p:txBody>
          <a:bodyPr wrap="square">
            <a:spAutoFit/>
          </a:bodyPr>
          <a:lstStyle/>
          <a:p>
            <a:pPr algn="just"/>
            <a:r>
              <a:rPr lang="en-IN" sz="2000" dirty="0" smtClean="0">
                <a:solidFill>
                  <a:schemeClr val="bg1"/>
                </a:solidFill>
              </a:rPr>
              <a:t>where </a:t>
            </a:r>
            <a:r>
              <a:rPr lang="en-IN" sz="2000" i="1" dirty="0" smtClean="0">
                <a:solidFill>
                  <a:schemeClr val="bg1"/>
                </a:solidFill>
              </a:rPr>
              <a:t>a is the intercept (i.e., the output signal at zero input signal) and b is the slope, </a:t>
            </a:r>
            <a:r>
              <a:rPr lang="en-IN" sz="2000" dirty="0" smtClean="0">
                <a:solidFill>
                  <a:schemeClr val="bg1"/>
                </a:solidFill>
              </a:rPr>
              <a:t>which is sometimes called </a:t>
            </a:r>
            <a:r>
              <a:rPr lang="en-IN" sz="2000" i="1" dirty="0" smtClean="0">
                <a:solidFill>
                  <a:schemeClr val="bg1"/>
                </a:solidFill>
              </a:rPr>
              <a:t>sensitivity. s is one of the characteristics of the output </a:t>
            </a:r>
            <a:r>
              <a:rPr lang="en-IN" sz="2000" dirty="0" smtClean="0">
                <a:solidFill>
                  <a:schemeClr val="bg1"/>
                </a:solidFill>
              </a:rPr>
              <a:t>electric signal used by the data acquisition devices as the sensor’s output. </a:t>
            </a:r>
          </a:p>
          <a:p>
            <a:endParaRPr lang="en-IN" sz="2000" dirty="0" smtClean="0">
              <a:solidFill>
                <a:schemeClr val="bg1"/>
              </a:solidFill>
            </a:endParaRPr>
          </a:p>
          <a:p>
            <a:r>
              <a:rPr lang="en-IN" sz="2000" dirty="0" smtClean="0">
                <a:solidFill>
                  <a:schemeClr val="bg1"/>
                </a:solidFill>
              </a:rPr>
              <a:t>It may be amplitude, frequency, or phase, depending on the sensor properties.</a:t>
            </a:r>
          </a:p>
          <a:p>
            <a:endParaRPr lang="en-IN" sz="2000" dirty="0" smtClean="0">
              <a:solidFill>
                <a:schemeClr val="bg1"/>
              </a:solidFill>
            </a:endParaRPr>
          </a:p>
          <a:p>
            <a:r>
              <a:rPr lang="en-IN" sz="2000" dirty="0" smtClean="0">
                <a:solidFill>
                  <a:schemeClr val="bg1"/>
                </a:solidFill>
              </a:rPr>
              <a:t>Logarithmic function</a:t>
            </a:r>
            <a:r>
              <a:rPr lang="en-IN" sz="2400" dirty="0" smtClean="0">
                <a:solidFill>
                  <a:schemeClr val="bg1"/>
                </a:solidFill>
              </a:rPr>
              <a:t>:      </a:t>
            </a:r>
            <a:r>
              <a:rPr lang="en-IN" sz="2400" i="1" dirty="0" smtClean="0">
                <a:solidFill>
                  <a:schemeClr val="bg1"/>
                </a:solidFill>
              </a:rPr>
              <a:t>S =a +b </a:t>
            </a:r>
            <a:r>
              <a:rPr lang="en-IN" sz="2400" i="1" dirty="0" err="1" smtClean="0">
                <a:solidFill>
                  <a:schemeClr val="bg1"/>
                </a:solidFill>
              </a:rPr>
              <a:t>ln</a:t>
            </a:r>
            <a:r>
              <a:rPr lang="en-IN" sz="2400" i="1" dirty="0" smtClean="0">
                <a:solidFill>
                  <a:schemeClr val="bg1"/>
                </a:solidFill>
              </a:rPr>
              <a:t> s. </a:t>
            </a:r>
            <a:endParaRPr lang="en-IN" sz="2000" i="1" dirty="0" smtClean="0">
              <a:solidFill>
                <a:schemeClr val="bg1"/>
              </a:solidFill>
            </a:endParaRPr>
          </a:p>
          <a:p>
            <a:endParaRPr lang="en-IN" sz="2000" i="1" dirty="0" smtClean="0">
              <a:solidFill>
                <a:schemeClr val="bg1"/>
              </a:solidFill>
            </a:endParaRPr>
          </a:p>
          <a:p>
            <a:r>
              <a:rPr lang="en-IN" sz="2000" dirty="0" smtClean="0">
                <a:solidFill>
                  <a:schemeClr val="bg1"/>
                </a:solidFill>
              </a:rPr>
              <a:t>Exponential function</a:t>
            </a:r>
            <a:r>
              <a:rPr lang="en-IN" sz="2400" dirty="0" smtClean="0">
                <a:solidFill>
                  <a:schemeClr val="bg1"/>
                </a:solidFill>
              </a:rPr>
              <a:t>:  </a:t>
            </a:r>
            <a:r>
              <a:rPr lang="en-IN" sz="2400" i="1" dirty="0" smtClean="0">
                <a:solidFill>
                  <a:schemeClr val="bg1"/>
                </a:solidFill>
              </a:rPr>
              <a:t>S =a </a:t>
            </a:r>
            <a:r>
              <a:rPr lang="en-IN" sz="2400" i="1" dirty="0" err="1" smtClean="0">
                <a:solidFill>
                  <a:schemeClr val="bg1"/>
                </a:solidFill>
              </a:rPr>
              <a:t>e</a:t>
            </a:r>
            <a:r>
              <a:rPr lang="en-IN" sz="2400" i="1" baseline="30000" dirty="0" err="1" smtClean="0">
                <a:solidFill>
                  <a:schemeClr val="bg1"/>
                </a:solidFill>
              </a:rPr>
              <a:t>ks</a:t>
            </a:r>
            <a:r>
              <a:rPr lang="en-IN" sz="2400" i="1" baseline="30000" dirty="0" smtClean="0">
                <a:solidFill>
                  <a:schemeClr val="bg1"/>
                </a:solidFill>
              </a:rPr>
              <a:t> </a:t>
            </a:r>
            <a:r>
              <a:rPr lang="en-IN" sz="2400" i="1" dirty="0" smtClean="0">
                <a:solidFill>
                  <a:schemeClr val="bg1"/>
                </a:solidFill>
              </a:rPr>
              <a:t>. </a:t>
            </a:r>
            <a:endParaRPr lang="en-IN" sz="2000" i="1" dirty="0" smtClean="0">
              <a:solidFill>
                <a:schemeClr val="bg1"/>
              </a:solidFill>
            </a:endParaRPr>
          </a:p>
          <a:p>
            <a:endParaRPr lang="en-IN" sz="2000" i="1" dirty="0" smtClean="0">
              <a:solidFill>
                <a:schemeClr val="bg1"/>
              </a:solidFill>
            </a:endParaRPr>
          </a:p>
          <a:p>
            <a:r>
              <a:rPr lang="en-IN" sz="2000" dirty="0" smtClean="0">
                <a:solidFill>
                  <a:schemeClr val="bg1"/>
                </a:solidFill>
              </a:rPr>
              <a:t>Power function</a:t>
            </a:r>
            <a:r>
              <a:rPr lang="en-IN" sz="2400" dirty="0" smtClean="0">
                <a:solidFill>
                  <a:schemeClr val="bg1"/>
                </a:solidFill>
              </a:rPr>
              <a:t>:    </a:t>
            </a:r>
            <a:r>
              <a:rPr lang="en-IN" sz="2400" i="1" dirty="0" smtClean="0">
                <a:solidFill>
                  <a:schemeClr val="bg1"/>
                </a:solidFill>
              </a:rPr>
              <a:t>S =a</a:t>
            </a:r>
            <a:r>
              <a:rPr lang="en-IN" sz="2400" i="1" baseline="-25000" dirty="0" smtClean="0">
                <a:solidFill>
                  <a:schemeClr val="bg1"/>
                </a:solidFill>
              </a:rPr>
              <a:t>0</a:t>
            </a:r>
            <a:r>
              <a:rPr lang="en-IN" sz="2400" i="1" dirty="0" smtClean="0">
                <a:solidFill>
                  <a:schemeClr val="bg1"/>
                </a:solidFill>
              </a:rPr>
              <a:t> +a</a:t>
            </a:r>
            <a:r>
              <a:rPr lang="en-IN" sz="2400" i="1" baseline="-25000" dirty="0" smtClean="0">
                <a:solidFill>
                  <a:schemeClr val="bg1"/>
                </a:solidFill>
              </a:rPr>
              <a:t>1</a:t>
            </a:r>
            <a:r>
              <a:rPr lang="en-IN" sz="2400" i="1" dirty="0" smtClean="0">
                <a:solidFill>
                  <a:schemeClr val="bg1"/>
                </a:solidFill>
              </a:rPr>
              <a:t>s</a:t>
            </a:r>
            <a:r>
              <a:rPr lang="en-IN" sz="2400" i="1" baseline="30000" dirty="0" smtClean="0">
                <a:solidFill>
                  <a:schemeClr val="bg1"/>
                </a:solidFill>
              </a:rPr>
              <a:t>k</a:t>
            </a:r>
            <a:r>
              <a:rPr lang="en-IN" sz="2400" i="1" dirty="0" smtClean="0">
                <a:solidFill>
                  <a:schemeClr val="bg1"/>
                </a:solidFill>
              </a:rPr>
              <a:t>, </a:t>
            </a:r>
            <a:endParaRPr lang="en-IN" sz="2000" i="1" dirty="0" smtClean="0">
              <a:solidFill>
                <a:schemeClr val="bg1"/>
              </a:solidFill>
            </a:endParaRPr>
          </a:p>
          <a:p>
            <a:r>
              <a:rPr lang="en-IN" sz="2000" dirty="0" smtClean="0">
                <a:solidFill>
                  <a:schemeClr val="bg1"/>
                </a:solidFill>
              </a:rPr>
              <a:t>           where </a:t>
            </a:r>
            <a:r>
              <a:rPr lang="en-IN" sz="2000" i="1" dirty="0" smtClean="0">
                <a:solidFill>
                  <a:schemeClr val="bg1"/>
                </a:solidFill>
              </a:rPr>
              <a:t>k is a constant number.</a:t>
            </a:r>
            <a:endParaRPr lang="en-IN" sz="20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71600"/>
            <a:ext cx="4724400" cy="4708981"/>
          </a:xfrm>
          <a:prstGeom prst="rect">
            <a:avLst/>
          </a:prstGeom>
        </p:spPr>
        <p:txBody>
          <a:bodyPr wrap="square">
            <a:spAutoFit/>
          </a:bodyPr>
          <a:lstStyle/>
          <a:p>
            <a:pPr algn="just"/>
            <a:r>
              <a:rPr lang="en-IN" sz="2000" dirty="0" smtClean="0">
                <a:solidFill>
                  <a:schemeClr val="bg1"/>
                </a:solidFill>
              </a:rPr>
              <a:t>A dynamic range of stimuli which may be converted by a sensor is called a </a:t>
            </a:r>
            <a:r>
              <a:rPr lang="en-IN" sz="2000" i="1" dirty="0" smtClean="0">
                <a:solidFill>
                  <a:schemeClr val="bg1"/>
                </a:solidFill>
              </a:rPr>
              <a:t>span</a:t>
            </a:r>
          </a:p>
          <a:p>
            <a:pPr algn="just"/>
            <a:r>
              <a:rPr lang="en-IN" sz="2000" dirty="0" smtClean="0">
                <a:solidFill>
                  <a:schemeClr val="bg1"/>
                </a:solidFill>
              </a:rPr>
              <a:t>or an </a:t>
            </a:r>
            <a:r>
              <a:rPr lang="en-IN" sz="2000" i="1" dirty="0" smtClean="0">
                <a:solidFill>
                  <a:schemeClr val="bg1"/>
                </a:solidFill>
              </a:rPr>
              <a:t>input full scale (FS). </a:t>
            </a:r>
          </a:p>
          <a:p>
            <a:pPr algn="just"/>
            <a:endParaRPr lang="en-IN" sz="2000" i="1" dirty="0" smtClean="0">
              <a:solidFill>
                <a:schemeClr val="bg1"/>
              </a:solidFill>
            </a:endParaRPr>
          </a:p>
          <a:p>
            <a:pPr algn="just"/>
            <a:r>
              <a:rPr lang="en-IN" sz="2000" i="1" dirty="0" smtClean="0">
                <a:solidFill>
                  <a:schemeClr val="bg1"/>
                </a:solidFill>
              </a:rPr>
              <a:t>It represents the highest possible input value that can </a:t>
            </a:r>
            <a:r>
              <a:rPr lang="en-IN" sz="2000" dirty="0" smtClean="0">
                <a:solidFill>
                  <a:schemeClr val="bg1"/>
                </a:solidFill>
              </a:rPr>
              <a:t>be applied to the sensor without causing an unacceptably large inaccuracy. </a:t>
            </a:r>
          </a:p>
          <a:p>
            <a:pPr algn="just"/>
            <a:endParaRPr lang="en-IN" sz="2000" dirty="0" smtClean="0">
              <a:solidFill>
                <a:schemeClr val="bg1"/>
              </a:solidFill>
            </a:endParaRPr>
          </a:p>
          <a:p>
            <a:pPr algn="just"/>
            <a:r>
              <a:rPr lang="en-IN" sz="2000" dirty="0" smtClean="0">
                <a:solidFill>
                  <a:schemeClr val="bg1"/>
                </a:solidFill>
              </a:rPr>
              <a:t>For the sensors with a very broad and nonlinear response characteristic, a dynamic range of the input stimuli is often expressed in decibels, which is a logarithmic measure of ratios of either power or force (voltage).</a:t>
            </a:r>
            <a:endParaRPr lang="en-IN" sz="2000" dirty="0">
              <a:solidFill>
                <a:schemeClr val="bg1"/>
              </a:solidFill>
            </a:endParaRPr>
          </a:p>
        </p:txBody>
      </p:sp>
      <p:sp>
        <p:nvSpPr>
          <p:cNvPr id="3" name="Rectangle 2"/>
          <p:cNvSpPr/>
          <p:nvPr/>
        </p:nvSpPr>
        <p:spPr>
          <a:xfrm>
            <a:off x="2514600" y="228600"/>
            <a:ext cx="3513591" cy="523220"/>
          </a:xfrm>
          <a:prstGeom prst="rect">
            <a:avLst/>
          </a:prstGeom>
        </p:spPr>
        <p:txBody>
          <a:bodyPr wrap="none">
            <a:spAutoFit/>
          </a:bodyPr>
          <a:lstStyle/>
          <a:p>
            <a:r>
              <a:rPr lang="en-IN" sz="2800" b="1" dirty="0" smtClean="0">
                <a:solidFill>
                  <a:srgbClr val="FFFF00"/>
                </a:solidFill>
              </a:rPr>
              <a:t>Span (Full-Scale Input)</a:t>
            </a:r>
            <a:endParaRPr lang="en-IN" sz="2800" dirty="0">
              <a:solidFill>
                <a:srgbClr val="FFFF00"/>
              </a:solidFill>
            </a:endParaRPr>
          </a:p>
        </p:txBody>
      </p:sp>
      <p:grpSp>
        <p:nvGrpSpPr>
          <p:cNvPr id="4" name="Group 66"/>
          <p:cNvGrpSpPr>
            <a:grpSpLocks/>
          </p:cNvGrpSpPr>
          <p:nvPr/>
        </p:nvGrpSpPr>
        <p:grpSpPr bwMode="auto">
          <a:xfrm>
            <a:off x="5257800" y="1066800"/>
            <a:ext cx="4267200" cy="4573587"/>
            <a:chOff x="2928" y="575"/>
            <a:chExt cx="2492" cy="2161"/>
          </a:xfrm>
        </p:grpSpPr>
        <p:sp>
          <p:nvSpPr>
            <p:cNvPr id="5" name="Line 67"/>
            <p:cNvSpPr>
              <a:spLocks noChangeShapeType="1"/>
            </p:cNvSpPr>
            <p:nvPr/>
          </p:nvSpPr>
          <p:spPr bwMode="auto">
            <a:xfrm flipH="1" flipV="1">
              <a:off x="3205" y="610"/>
              <a:ext cx="11" cy="1838"/>
            </a:xfrm>
            <a:prstGeom prst="line">
              <a:avLst/>
            </a:prstGeom>
            <a:noFill/>
            <a:ln w="9525">
              <a:solidFill>
                <a:schemeClr val="bg1"/>
              </a:solidFill>
              <a:round/>
              <a:headEnd/>
              <a:tailEnd type="triangle" w="med" len="med"/>
            </a:ln>
          </p:spPr>
          <p:txBody>
            <a:bodyPr/>
            <a:lstStyle/>
            <a:p>
              <a:endParaRPr lang="en-IN"/>
            </a:p>
          </p:txBody>
        </p:sp>
        <p:sp>
          <p:nvSpPr>
            <p:cNvPr id="6" name="Line 68"/>
            <p:cNvSpPr>
              <a:spLocks noChangeShapeType="1"/>
            </p:cNvSpPr>
            <p:nvPr/>
          </p:nvSpPr>
          <p:spPr bwMode="auto">
            <a:xfrm>
              <a:off x="3040" y="2302"/>
              <a:ext cx="1990" cy="1"/>
            </a:xfrm>
            <a:prstGeom prst="line">
              <a:avLst/>
            </a:prstGeom>
            <a:noFill/>
            <a:ln w="9525">
              <a:solidFill>
                <a:schemeClr val="bg1"/>
              </a:solidFill>
              <a:round/>
              <a:headEnd/>
              <a:tailEnd type="triangle" w="med" len="med"/>
            </a:ln>
          </p:spPr>
          <p:txBody>
            <a:bodyPr/>
            <a:lstStyle/>
            <a:p>
              <a:endParaRPr lang="en-IN"/>
            </a:p>
          </p:txBody>
        </p:sp>
        <p:grpSp>
          <p:nvGrpSpPr>
            <p:cNvPr id="7" name="Group 69"/>
            <p:cNvGrpSpPr>
              <a:grpSpLocks/>
            </p:cNvGrpSpPr>
            <p:nvPr/>
          </p:nvGrpSpPr>
          <p:grpSpPr bwMode="auto">
            <a:xfrm>
              <a:off x="3208" y="1054"/>
              <a:ext cx="1658" cy="1252"/>
              <a:chOff x="3431" y="2296"/>
              <a:chExt cx="1936" cy="1528"/>
            </a:xfrm>
          </p:grpSpPr>
          <p:sp>
            <p:nvSpPr>
              <p:cNvPr id="21" name="Line 70"/>
              <p:cNvSpPr>
                <a:spLocks noChangeShapeType="1"/>
              </p:cNvSpPr>
              <p:nvPr/>
            </p:nvSpPr>
            <p:spPr bwMode="auto">
              <a:xfrm flipV="1">
                <a:off x="3431" y="3792"/>
                <a:ext cx="313" cy="32"/>
              </a:xfrm>
              <a:prstGeom prst="line">
                <a:avLst/>
              </a:prstGeom>
              <a:noFill/>
              <a:ln w="25400">
                <a:solidFill>
                  <a:schemeClr val="bg1"/>
                </a:solidFill>
                <a:round/>
                <a:headEnd/>
                <a:tailEnd/>
              </a:ln>
            </p:spPr>
            <p:txBody>
              <a:bodyPr/>
              <a:lstStyle/>
              <a:p>
                <a:endParaRPr lang="en-IN"/>
              </a:p>
            </p:txBody>
          </p:sp>
          <p:sp>
            <p:nvSpPr>
              <p:cNvPr id="22" name="Freeform 71"/>
              <p:cNvSpPr>
                <a:spLocks/>
              </p:cNvSpPr>
              <p:nvPr/>
            </p:nvSpPr>
            <p:spPr bwMode="auto">
              <a:xfrm>
                <a:off x="3744" y="2504"/>
                <a:ext cx="1026" cy="1288"/>
              </a:xfrm>
              <a:custGeom>
                <a:avLst/>
                <a:gdLst>
                  <a:gd name="T0" fmla="*/ 0 w 192"/>
                  <a:gd name="T1" fmla="*/ 2147483647 h 96"/>
                  <a:gd name="T2" fmla="*/ 2147483647 w 192"/>
                  <a:gd name="T3" fmla="*/ 0 h 96"/>
                  <a:gd name="T4" fmla="*/ 0 60000 65536"/>
                  <a:gd name="T5" fmla="*/ 0 60000 65536"/>
                  <a:gd name="T6" fmla="*/ 0 w 192"/>
                  <a:gd name="T7" fmla="*/ 0 h 96"/>
                  <a:gd name="T8" fmla="*/ 192 w 192"/>
                  <a:gd name="T9" fmla="*/ 96 h 96"/>
                </a:gdLst>
                <a:ahLst/>
                <a:cxnLst>
                  <a:cxn ang="T4">
                    <a:pos x="T0" y="T1"/>
                  </a:cxn>
                  <a:cxn ang="T5">
                    <a:pos x="T2" y="T3"/>
                  </a:cxn>
                </a:cxnLst>
                <a:rect l="T6" t="T7" r="T8" b="T9"/>
                <a:pathLst>
                  <a:path w="192" h="96">
                    <a:moveTo>
                      <a:pt x="0" y="96"/>
                    </a:moveTo>
                    <a:cubicBezTo>
                      <a:pt x="0" y="96"/>
                      <a:pt x="96" y="48"/>
                      <a:pt x="192" y="0"/>
                    </a:cubicBezTo>
                  </a:path>
                </a:pathLst>
              </a:custGeom>
              <a:noFill/>
              <a:ln w="25400">
                <a:solidFill>
                  <a:schemeClr val="bg1"/>
                </a:solidFill>
                <a:round/>
                <a:headEnd/>
                <a:tailEnd/>
              </a:ln>
            </p:spPr>
            <p:txBody>
              <a:bodyPr/>
              <a:lstStyle/>
              <a:p>
                <a:endParaRPr lang="en-IN"/>
              </a:p>
            </p:txBody>
          </p:sp>
          <p:sp>
            <p:nvSpPr>
              <p:cNvPr id="23" name="Freeform 72"/>
              <p:cNvSpPr>
                <a:spLocks/>
              </p:cNvSpPr>
              <p:nvPr/>
            </p:nvSpPr>
            <p:spPr bwMode="auto">
              <a:xfrm>
                <a:off x="4767" y="2296"/>
                <a:ext cx="600" cy="208"/>
              </a:xfrm>
              <a:custGeom>
                <a:avLst/>
                <a:gdLst>
                  <a:gd name="T0" fmla="*/ 0 w 607"/>
                  <a:gd name="T1" fmla="*/ 973 h 190"/>
                  <a:gd name="T2" fmla="*/ 43 w 607"/>
                  <a:gd name="T3" fmla="*/ 721 h 190"/>
                  <a:gd name="T4" fmla="*/ 68 w 607"/>
                  <a:gd name="T5" fmla="*/ 527 h 190"/>
                  <a:gd name="T6" fmla="*/ 114 w 607"/>
                  <a:gd name="T7" fmla="*/ 443 h 190"/>
                  <a:gd name="T8" fmla="*/ 492 w 607"/>
                  <a:gd name="T9" fmla="*/ 204 h 190"/>
                  <a:gd name="T10" fmla="*/ 0 60000 65536"/>
                  <a:gd name="T11" fmla="*/ 0 60000 65536"/>
                  <a:gd name="T12" fmla="*/ 0 60000 65536"/>
                  <a:gd name="T13" fmla="*/ 0 60000 65536"/>
                  <a:gd name="T14" fmla="*/ 0 60000 65536"/>
                  <a:gd name="T15" fmla="*/ 0 w 607"/>
                  <a:gd name="T16" fmla="*/ 0 h 190"/>
                  <a:gd name="T17" fmla="*/ 607 w 607"/>
                  <a:gd name="T18" fmla="*/ 190 h 190"/>
                </a:gdLst>
                <a:ahLst/>
                <a:cxnLst>
                  <a:cxn ang="T10">
                    <a:pos x="T0" y="T1"/>
                  </a:cxn>
                  <a:cxn ang="T11">
                    <a:pos x="T2" y="T3"/>
                  </a:cxn>
                  <a:cxn ang="T12">
                    <a:pos x="T4" y="T5"/>
                  </a:cxn>
                  <a:cxn ang="T13">
                    <a:pos x="T6" y="T7"/>
                  </a:cxn>
                  <a:cxn ang="T14">
                    <a:pos x="T8" y="T9"/>
                  </a:cxn>
                </a:cxnLst>
                <a:rect l="T15" t="T16" r="T17" b="T18"/>
                <a:pathLst>
                  <a:path w="607" h="190">
                    <a:moveTo>
                      <a:pt x="0" y="190"/>
                    </a:moveTo>
                    <a:cubicBezTo>
                      <a:pt x="41" y="176"/>
                      <a:pt x="16" y="168"/>
                      <a:pt x="55" y="142"/>
                    </a:cubicBezTo>
                    <a:cubicBezTo>
                      <a:pt x="63" y="118"/>
                      <a:pt x="59" y="115"/>
                      <a:pt x="86" y="103"/>
                    </a:cubicBezTo>
                    <a:cubicBezTo>
                      <a:pt x="101" y="96"/>
                      <a:pt x="134" y="87"/>
                      <a:pt x="134" y="87"/>
                    </a:cubicBezTo>
                    <a:cubicBezTo>
                      <a:pt x="258" y="0"/>
                      <a:pt x="501" y="40"/>
                      <a:pt x="607" y="40"/>
                    </a:cubicBezTo>
                  </a:path>
                </a:pathLst>
              </a:custGeom>
              <a:noFill/>
              <a:ln w="25400">
                <a:solidFill>
                  <a:schemeClr val="bg1"/>
                </a:solidFill>
                <a:round/>
                <a:headEnd/>
                <a:tailEnd/>
              </a:ln>
            </p:spPr>
            <p:txBody>
              <a:bodyPr/>
              <a:lstStyle/>
              <a:p>
                <a:endParaRPr lang="en-IN"/>
              </a:p>
            </p:txBody>
          </p:sp>
        </p:grpSp>
        <p:sp>
          <p:nvSpPr>
            <p:cNvPr id="8" name="Text Box 73"/>
            <p:cNvSpPr txBox="1">
              <a:spLocks noChangeArrowheads="1"/>
            </p:cNvSpPr>
            <p:nvPr/>
          </p:nvSpPr>
          <p:spPr bwMode="auto">
            <a:xfrm rot="-5400000">
              <a:off x="2212" y="1291"/>
              <a:ext cx="1663" cy="231"/>
            </a:xfrm>
            <a:prstGeom prst="rect">
              <a:avLst/>
            </a:prstGeom>
            <a:noFill/>
            <a:ln w="9525">
              <a:noFill/>
              <a:miter lim="800000"/>
              <a:headEnd/>
              <a:tailEnd/>
            </a:ln>
          </p:spPr>
          <p:txBody>
            <a:bodyPr>
              <a:spAutoFit/>
            </a:bodyPr>
            <a:lstStyle/>
            <a:p>
              <a:pPr>
                <a:spcBef>
                  <a:spcPct val="50000"/>
                </a:spcBef>
              </a:pPr>
              <a:r>
                <a:rPr lang="zh-CN" altLang="en-US" b="1">
                  <a:solidFill>
                    <a:srgbClr val="FFFF66"/>
                  </a:solidFill>
                  <a:ea typeface="SimSun" pitchFamily="2" charset="-122"/>
                  <a:sym typeface="Symbol" pitchFamily="18" charset="2"/>
                </a:rPr>
                <a:t></a:t>
              </a:r>
              <a:r>
                <a:rPr lang="en-US" altLang="zh-CN">
                  <a:solidFill>
                    <a:srgbClr val="FFFF66"/>
                  </a:solidFill>
                  <a:ea typeface="SimSun" pitchFamily="2" charset="-122"/>
                  <a:sym typeface="Symbol" pitchFamily="18" charset="2"/>
                </a:rPr>
                <a:t>(Property) / Property</a:t>
              </a:r>
              <a:endParaRPr lang="en-US" altLang="zh-CN">
                <a:solidFill>
                  <a:srgbClr val="FFFF66"/>
                </a:solidFill>
                <a:ea typeface="SimSun" pitchFamily="2" charset="-122"/>
              </a:endParaRPr>
            </a:p>
          </p:txBody>
        </p:sp>
        <p:sp>
          <p:nvSpPr>
            <p:cNvPr id="9" name="Text Box 74"/>
            <p:cNvSpPr txBox="1">
              <a:spLocks noChangeArrowheads="1"/>
            </p:cNvSpPr>
            <p:nvPr/>
          </p:nvSpPr>
          <p:spPr bwMode="auto">
            <a:xfrm>
              <a:off x="3360" y="2505"/>
              <a:ext cx="2060" cy="231"/>
            </a:xfrm>
            <a:prstGeom prst="rect">
              <a:avLst/>
            </a:prstGeom>
            <a:noFill/>
            <a:ln w="9525">
              <a:noFill/>
              <a:miter lim="800000"/>
              <a:headEnd/>
              <a:tailEnd/>
            </a:ln>
          </p:spPr>
          <p:txBody>
            <a:bodyPr>
              <a:spAutoFit/>
            </a:bodyPr>
            <a:lstStyle/>
            <a:p>
              <a:pPr>
                <a:spcBef>
                  <a:spcPct val="50000"/>
                </a:spcBef>
              </a:pPr>
              <a:r>
                <a:rPr lang="en-US" altLang="zh-CN">
                  <a:solidFill>
                    <a:srgbClr val="FFFF66"/>
                  </a:solidFill>
                  <a:ea typeface="SimSun" pitchFamily="2" charset="-122"/>
                </a:rPr>
                <a:t>Concentration of </a:t>
              </a:r>
              <a:r>
                <a:rPr lang="en-US" altLang="ko-KR">
                  <a:solidFill>
                    <a:srgbClr val="FFFF66"/>
                  </a:solidFill>
                  <a:ea typeface="SimSun" pitchFamily="2" charset="-122"/>
                </a:rPr>
                <a:t>a</a:t>
              </a:r>
              <a:r>
                <a:rPr lang="en-US" altLang="zh-CN">
                  <a:solidFill>
                    <a:srgbClr val="FFFF66"/>
                  </a:solidFill>
                  <a:ea typeface="SimSun" pitchFamily="2" charset="-122"/>
                </a:rPr>
                <a:t>nalyte</a:t>
              </a:r>
            </a:p>
          </p:txBody>
        </p:sp>
        <p:sp>
          <p:nvSpPr>
            <p:cNvPr id="10" name="Text Box 75"/>
            <p:cNvSpPr txBox="1">
              <a:spLocks noChangeArrowheads="1"/>
            </p:cNvSpPr>
            <p:nvPr/>
          </p:nvSpPr>
          <p:spPr bwMode="auto">
            <a:xfrm>
              <a:off x="3345" y="2287"/>
              <a:ext cx="591" cy="231"/>
            </a:xfrm>
            <a:prstGeom prst="rect">
              <a:avLst/>
            </a:prstGeom>
            <a:noFill/>
            <a:ln w="9525">
              <a:noFill/>
              <a:miter lim="800000"/>
              <a:headEnd/>
              <a:tailEnd/>
            </a:ln>
          </p:spPr>
          <p:txBody>
            <a:bodyPr>
              <a:spAutoFit/>
            </a:bodyPr>
            <a:lstStyle/>
            <a:p>
              <a:pPr>
                <a:spcBef>
                  <a:spcPct val="50000"/>
                </a:spcBef>
              </a:pPr>
              <a:endParaRPr lang="en-US" altLang="zh-CN">
                <a:solidFill>
                  <a:srgbClr val="FFFF66"/>
                </a:solidFill>
                <a:ea typeface="SimSun" pitchFamily="2" charset="-122"/>
              </a:endParaRPr>
            </a:p>
          </p:txBody>
        </p:sp>
        <p:sp>
          <p:nvSpPr>
            <p:cNvPr id="11" name="Text Box 76"/>
            <p:cNvSpPr txBox="1">
              <a:spLocks noChangeArrowheads="1"/>
            </p:cNvSpPr>
            <p:nvPr/>
          </p:nvSpPr>
          <p:spPr bwMode="auto">
            <a:xfrm>
              <a:off x="4283" y="2280"/>
              <a:ext cx="613" cy="231"/>
            </a:xfrm>
            <a:prstGeom prst="rect">
              <a:avLst/>
            </a:prstGeom>
            <a:noFill/>
            <a:ln w="9525">
              <a:noFill/>
              <a:miter lim="800000"/>
              <a:headEnd/>
              <a:tailEnd/>
            </a:ln>
          </p:spPr>
          <p:txBody>
            <a:bodyPr>
              <a:spAutoFit/>
            </a:bodyPr>
            <a:lstStyle/>
            <a:p>
              <a:pPr>
                <a:spcBef>
                  <a:spcPct val="50000"/>
                </a:spcBef>
              </a:pPr>
              <a:endParaRPr lang="en-US" altLang="zh-CN">
                <a:solidFill>
                  <a:srgbClr val="FFFF66"/>
                </a:solidFill>
                <a:ea typeface="SimSun" pitchFamily="2" charset="-122"/>
              </a:endParaRPr>
            </a:p>
          </p:txBody>
        </p:sp>
        <p:sp>
          <p:nvSpPr>
            <p:cNvPr id="12" name="Text Box 77"/>
            <p:cNvSpPr txBox="1">
              <a:spLocks noChangeArrowheads="1"/>
            </p:cNvSpPr>
            <p:nvPr/>
          </p:nvSpPr>
          <p:spPr bwMode="auto">
            <a:xfrm>
              <a:off x="4373" y="1578"/>
              <a:ext cx="811" cy="231"/>
            </a:xfrm>
            <a:prstGeom prst="rect">
              <a:avLst/>
            </a:prstGeom>
            <a:noFill/>
            <a:ln w="9525">
              <a:noFill/>
              <a:miter lim="800000"/>
              <a:headEnd/>
              <a:tailEnd/>
            </a:ln>
          </p:spPr>
          <p:txBody>
            <a:bodyPr>
              <a:spAutoFit/>
            </a:bodyPr>
            <a:lstStyle/>
            <a:p>
              <a:pPr>
                <a:spcBef>
                  <a:spcPct val="50000"/>
                </a:spcBef>
              </a:pPr>
              <a:r>
                <a:rPr lang="en-US" altLang="zh-CN" dirty="0">
                  <a:solidFill>
                    <a:srgbClr val="FFFF66"/>
                  </a:solidFill>
                  <a:ea typeface="SimSun" pitchFamily="2" charset="-122"/>
                </a:rPr>
                <a:t>Sensitivity</a:t>
              </a:r>
            </a:p>
          </p:txBody>
        </p:sp>
        <p:sp>
          <p:nvSpPr>
            <p:cNvPr id="13" name="Line 78"/>
            <p:cNvSpPr>
              <a:spLocks noChangeShapeType="1"/>
            </p:cNvSpPr>
            <p:nvPr/>
          </p:nvSpPr>
          <p:spPr bwMode="auto">
            <a:xfrm>
              <a:off x="4420" y="824"/>
              <a:ext cx="1" cy="1478"/>
            </a:xfrm>
            <a:prstGeom prst="line">
              <a:avLst/>
            </a:prstGeom>
            <a:noFill/>
            <a:ln w="9525">
              <a:solidFill>
                <a:srgbClr val="FFFF66"/>
              </a:solidFill>
              <a:prstDash val="sysDot"/>
              <a:round/>
              <a:headEnd/>
              <a:tailEnd/>
            </a:ln>
          </p:spPr>
          <p:txBody>
            <a:bodyPr/>
            <a:lstStyle/>
            <a:p>
              <a:endParaRPr lang="en-IN"/>
            </a:p>
          </p:txBody>
        </p:sp>
        <p:sp>
          <p:nvSpPr>
            <p:cNvPr id="14" name="AutoShape 79"/>
            <p:cNvSpPr>
              <a:spLocks noChangeArrowheads="1"/>
            </p:cNvSpPr>
            <p:nvPr/>
          </p:nvSpPr>
          <p:spPr bwMode="auto">
            <a:xfrm>
              <a:off x="3517" y="994"/>
              <a:ext cx="892" cy="86"/>
            </a:xfrm>
            <a:prstGeom prst="leftRightArrow">
              <a:avLst>
                <a:gd name="adj1" fmla="val 50000"/>
                <a:gd name="adj2" fmla="val 207442"/>
              </a:avLst>
            </a:prstGeom>
            <a:solidFill>
              <a:srgbClr val="FC1402"/>
            </a:solidFill>
            <a:ln w="9525">
              <a:solidFill>
                <a:schemeClr val="tx1"/>
              </a:solidFill>
              <a:miter lim="800000"/>
              <a:headEnd/>
              <a:tailEnd/>
            </a:ln>
          </p:spPr>
          <p:txBody>
            <a:bodyPr wrap="none" anchor="ctr"/>
            <a:lstStyle/>
            <a:p>
              <a:endParaRPr lang="th-TH" sz="4000" b="1"/>
            </a:p>
          </p:txBody>
        </p:sp>
        <p:sp>
          <p:nvSpPr>
            <p:cNvPr id="15" name="Text Box 80"/>
            <p:cNvSpPr txBox="1">
              <a:spLocks noChangeArrowheads="1"/>
            </p:cNvSpPr>
            <p:nvPr/>
          </p:nvSpPr>
          <p:spPr bwMode="auto">
            <a:xfrm>
              <a:off x="3496" y="792"/>
              <a:ext cx="1688" cy="231"/>
            </a:xfrm>
            <a:prstGeom prst="rect">
              <a:avLst/>
            </a:prstGeom>
            <a:noFill/>
            <a:ln w="9525">
              <a:noFill/>
              <a:miter lim="800000"/>
              <a:headEnd/>
              <a:tailEnd/>
            </a:ln>
          </p:spPr>
          <p:txBody>
            <a:bodyPr>
              <a:spAutoFit/>
            </a:bodyPr>
            <a:lstStyle/>
            <a:p>
              <a:pPr>
                <a:spcBef>
                  <a:spcPct val="50000"/>
                </a:spcBef>
              </a:pPr>
              <a:r>
                <a:rPr lang="en-US" altLang="zh-CN">
                  <a:solidFill>
                    <a:srgbClr val="FFFF66"/>
                  </a:solidFill>
                  <a:ea typeface="SimSun" pitchFamily="2" charset="-122"/>
                </a:rPr>
                <a:t>Dynamic range</a:t>
              </a:r>
            </a:p>
          </p:txBody>
        </p:sp>
        <p:sp>
          <p:nvSpPr>
            <p:cNvPr id="16" name="Line 81"/>
            <p:cNvSpPr>
              <a:spLocks noChangeShapeType="1"/>
            </p:cNvSpPr>
            <p:nvPr/>
          </p:nvSpPr>
          <p:spPr bwMode="auto">
            <a:xfrm>
              <a:off x="4112" y="1506"/>
              <a:ext cx="1" cy="302"/>
            </a:xfrm>
            <a:prstGeom prst="line">
              <a:avLst/>
            </a:prstGeom>
            <a:noFill/>
            <a:ln w="9525">
              <a:solidFill>
                <a:srgbClr val="FFFF66"/>
              </a:solidFill>
              <a:round/>
              <a:headEnd/>
              <a:tailEnd/>
            </a:ln>
          </p:spPr>
          <p:txBody>
            <a:bodyPr/>
            <a:lstStyle/>
            <a:p>
              <a:endParaRPr lang="en-IN"/>
            </a:p>
          </p:txBody>
        </p:sp>
        <p:sp>
          <p:nvSpPr>
            <p:cNvPr id="17" name="Line 82"/>
            <p:cNvSpPr>
              <a:spLocks noChangeShapeType="1"/>
            </p:cNvSpPr>
            <p:nvPr/>
          </p:nvSpPr>
          <p:spPr bwMode="auto">
            <a:xfrm flipH="1">
              <a:off x="3866" y="1808"/>
              <a:ext cx="243" cy="1"/>
            </a:xfrm>
            <a:prstGeom prst="line">
              <a:avLst/>
            </a:prstGeom>
            <a:noFill/>
            <a:ln w="9525">
              <a:solidFill>
                <a:srgbClr val="FFFF66"/>
              </a:solidFill>
              <a:round/>
              <a:headEnd/>
              <a:tailEnd/>
            </a:ln>
          </p:spPr>
          <p:txBody>
            <a:bodyPr/>
            <a:lstStyle/>
            <a:p>
              <a:endParaRPr lang="en-IN"/>
            </a:p>
          </p:txBody>
        </p:sp>
        <p:sp>
          <p:nvSpPr>
            <p:cNvPr id="18" name="Line 83"/>
            <p:cNvSpPr>
              <a:spLocks noChangeShapeType="1"/>
            </p:cNvSpPr>
            <p:nvPr/>
          </p:nvSpPr>
          <p:spPr bwMode="auto">
            <a:xfrm>
              <a:off x="4153" y="1644"/>
              <a:ext cx="203" cy="1"/>
            </a:xfrm>
            <a:prstGeom prst="line">
              <a:avLst/>
            </a:prstGeom>
            <a:noFill/>
            <a:ln w="38100">
              <a:solidFill>
                <a:srgbClr val="FC1402"/>
              </a:solidFill>
              <a:round/>
              <a:headEnd/>
              <a:tailEnd/>
            </a:ln>
          </p:spPr>
          <p:txBody>
            <a:bodyPr/>
            <a:lstStyle/>
            <a:p>
              <a:endParaRPr lang="en-IN"/>
            </a:p>
          </p:txBody>
        </p:sp>
        <p:sp>
          <p:nvSpPr>
            <p:cNvPr id="19" name="Line 84"/>
            <p:cNvSpPr>
              <a:spLocks noChangeShapeType="1"/>
            </p:cNvSpPr>
            <p:nvPr/>
          </p:nvSpPr>
          <p:spPr bwMode="auto">
            <a:xfrm>
              <a:off x="4153" y="1696"/>
              <a:ext cx="203" cy="1"/>
            </a:xfrm>
            <a:prstGeom prst="line">
              <a:avLst/>
            </a:prstGeom>
            <a:noFill/>
            <a:ln w="38100">
              <a:solidFill>
                <a:srgbClr val="FC1402"/>
              </a:solidFill>
              <a:round/>
              <a:headEnd/>
              <a:tailEnd/>
            </a:ln>
          </p:spPr>
          <p:txBody>
            <a:bodyPr/>
            <a:lstStyle/>
            <a:p>
              <a:endParaRPr lang="en-IN"/>
            </a:p>
          </p:txBody>
        </p:sp>
        <p:sp>
          <p:nvSpPr>
            <p:cNvPr id="20" name="Line 85"/>
            <p:cNvSpPr>
              <a:spLocks noChangeShapeType="1"/>
            </p:cNvSpPr>
            <p:nvPr/>
          </p:nvSpPr>
          <p:spPr bwMode="auto">
            <a:xfrm>
              <a:off x="3497" y="824"/>
              <a:ext cx="1" cy="1478"/>
            </a:xfrm>
            <a:prstGeom prst="line">
              <a:avLst/>
            </a:prstGeom>
            <a:noFill/>
            <a:ln w="9525">
              <a:solidFill>
                <a:srgbClr val="FFFF66"/>
              </a:solidFill>
              <a:prstDash val="sysDot"/>
              <a:round/>
              <a:headEnd/>
              <a:tailEnd/>
            </a:ln>
          </p:spPr>
          <p:txBody>
            <a:bodyPr/>
            <a:lstStyle/>
            <a:p>
              <a:endParaRPr lang="en-I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81000"/>
            <a:ext cx="2745752" cy="523220"/>
          </a:xfrm>
          <a:prstGeom prst="rect">
            <a:avLst/>
          </a:prstGeom>
        </p:spPr>
        <p:txBody>
          <a:bodyPr wrap="square">
            <a:spAutoFit/>
          </a:bodyPr>
          <a:lstStyle/>
          <a:p>
            <a:r>
              <a:rPr lang="en-IN" sz="2800" b="1" dirty="0" smtClean="0">
                <a:solidFill>
                  <a:srgbClr val="FFFF00"/>
                </a:solidFill>
              </a:rPr>
              <a:t>Full-Scale Output</a:t>
            </a:r>
            <a:endParaRPr lang="en-IN" sz="2800" dirty="0">
              <a:solidFill>
                <a:srgbClr val="FFFF00"/>
              </a:solidFill>
            </a:endParaRPr>
          </a:p>
        </p:txBody>
      </p:sp>
      <p:sp>
        <p:nvSpPr>
          <p:cNvPr id="3" name="Rectangle 2"/>
          <p:cNvSpPr/>
          <p:nvPr/>
        </p:nvSpPr>
        <p:spPr>
          <a:xfrm>
            <a:off x="228600" y="2133600"/>
            <a:ext cx="8763000" cy="2308324"/>
          </a:xfrm>
          <a:prstGeom prst="rect">
            <a:avLst/>
          </a:prstGeom>
        </p:spPr>
        <p:txBody>
          <a:bodyPr wrap="square">
            <a:spAutoFit/>
          </a:bodyPr>
          <a:lstStyle/>
          <a:p>
            <a:pPr algn="just"/>
            <a:r>
              <a:rPr lang="en-IN" sz="2400" i="1" dirty="0" smtClean="0">
                <a:solidFill>
                  <a:schemeClr val="bg1"/>
                </a:solidFill>
              </a:rPr>
              <a:t>Full-scale output (FSO) is the algebraic difference between the electrical output signals </a:t>
            </a:r>
            <a:r>
              <a:rPr lang="en-IN" sz="2400" dirty="0" smtClean="0">
                <a:solidFill>
                  <a:schemeClr val="bg1"/>
                </a:solidFill>
              </a:rPr>
              <a:t>measured with maximum input stimulus and the lowest input stimulus applied.</a:t>
            </a:r>
          </a:p>
          <a:p>
            <a:endParaRPr lang="en-IN" sz="2400" dirty="0" smtClean="0">
              <a:solidFill>
                <a:schemeClr val="bg1"/>
              </a:solidFill>
            </a:endParaRPr>
          </a:p>
          <a:p>
            <a:r>
              <a:rPr lang="en-IN" sz="2400" dirty="0" smtClean="0">
                <a:solidFill>
                  <a:schemeClr val="bg1"/>
                </a:solidFill>
              </a:rPr>
              <a:t>This must include all deviations from the ideal transfer function. For instance, the FSO output in Fig. 2.2A is represented by </a:t>
            </a:r>
            <a:r>
              <a:rPr lang="en-IN" sz="2400" i="1" dirty="0" smtClean="0">
                <a:solidFill>
                  <a:schemeClr val="bg1"/>
                </a:solidFill>
              </a:rPr>
              <a:t>SFS.</a:t>
            </a:r>
            <a:endParaRPr lang="en-IN" sz="2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a:blip r:embed="rId2" cstate="print"/>
          <a:srcRect/>
          <a:stretch>
            <a:fillRect/>
          </a:stretch>
        </p:blipFill>
        <p:spPr bwMode="auto">
          <a:xfrm>
            <a:off x="399226" y="228600"/>
            <a:ext cx="8135174" cy="5793773"/>
          </a:xfrm>
          <a:prstGeom prst="rect">
            <a:avLst/>
          </a:prstGeom>
          <a:noFill/>
          <a:ln w="9525">
            <a:noFill/>
            <a:miter lim="800000"/>
            <a:headEnd/>
            <a:tailEnd/>
          </a:ln>
        </p:spPr>
      </p:pic>
      <p:sp>
        <p:nvSpPr>
          <p:cNvPr id="3" name="Rectangle 2"/>
          <p:cNvSpPr/>
          <p:nvPr/>
        </p:nvSpPr>
        <p:spPr>
          <a:xfrm>
            <a:off x="457200" y="6096000"/>
            <a:ext cx="8305800" cy="646331"/>
          </a:xfrm>
          <a:prstGeom prst="rect">
            <a:avLst/>
          </a:prstGeom>
        </p:spPr>
        <p:txBody>
          <a:bodyPr wrap="square">
            <a:spAutoFit/>
          </a:bodyPr>
          <a:lstStyle/>
          <a:p>
            <a:r>
              <a:rPr lang="en-IN" b="1" dirty="0" smtClean="0">
                <a:solidFill>
                  <a:schemeClr val="bg1"/>
                </a:solidFill>
              </a:rPr>
              <a:t>Fig. 2.2. Transfer function (A) and accuracy limits (B). Error is specified in terms of input </a:t>
            </a:r>
            <a:r>
              <a:rPr lang="en-IN" dirty="0" smtClean="0">
                <a:solidFill>
                  <a:schemeClr val="bg1"/>
                </a:solidFill>
              </a:rPr>
              <a:t>value.</a:t>
            </a:r>
            <a:endParaRPr lang="en-IN"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228600"/>
            <a:ext cx="2362200" cy="707886"/>
          </a:xfrm>
          <a:prstGeom prst="rect">
            <a:avLst/>
          </a:prstGeom>
        </p:spPr>
        <p:txBody>
          <a:bodyPr wrap="square">
            <a:spAutoFit/>
          </a:bodyPr>
          <a:lstStyle/>
          <a:p>
            <a:r>
              <a:rPr lang="en-IN" sz="4000" b="1" dirty="0" smtClean="0">
                <a:solidFill>
                  <a:srgbClr val="FFFF00"/>
                </a:solidFill>
              </a:rPr>
              <a:t>Accuracy</a:t>
            </a:r>
            <a:endParaRPr lang="en-IN" sz="4000" dirty="0">
              <a:solidFill>
                <a:srgbClr val="FFFF00"/>
              </a:solidFill>
            </a:endParaRPr>
          </a:p>
        </p:txBody>
      </p:sp>
      <p:sp>
        <p:nvSpPr>
          <p:cNvPr id="3" name="Rectangle 2"/>
          <p:cNvSpPr/>
          <p:nvPr/>
        </p:nvSpPr>
        <p:spPr>
          <a:xfrm>
            <a:off x="304800" y="1143000"/>
            <a:ext cx="8534400" cy="2031325"/>
          </a:xfrm>
          <a:prstGeom prst="rect">
            <a:avLst/>
          </a:prstGeom>
        </p:spPr>
        <p:txBody>
          <a:bodyPr wrap="square">
            <a:spAutoFit/>
          </a:bodyPr>
          <a:lstStyle/>
          <a:p>
            <a:r>
              <a:rPr lang="en-IN" dirty="0" smtClean="0">
                <a:solidFill>
                  <a:schemeClr val="bg1"/>
                </a:solidFill>
              </a:rPr>
              <a:t>A very important characteristic of a sensor is </a:t>
            </a:r>
            <a:r>
              <a:rPr lang="en-IN" i="1" dirty="0" smtClean="0">
                <a:solidFill>
                  <a:schemeClr val="bg1"/>
                </a:solidFill>
              </a:rPr>
              <a:t>accuracy which really means inaccuracy.</a:t>
            </a:r>
          </a:p>
          <a:p>
            <a:endParaRPr lang="en-IN" i="1" dirty="0" smtClean="0">
              <a:solidFill>
                <a:schemeClr val="bg1"/>
              </a:solidFill>
            </a:endParaRPr>
          </a:p>
          <a:p>
            <a:pPr algn="just"/>
            <a:r>
              <a:rPr lang="en-IN" dirty="0" smtClean="0">
                <a:solidFill>
                  <a:schemeClr val="bg1"/>
                </a:solidFill>
              </a:rPr>
              <a:t>Inaccuracy is measured as a highest deviation of a value represented by the sensor from the ideal or true value at its input. </a:t>
            </a:r>
          </a:p>
          <a:p>
            <a:endParaRPr lang="en-IN" dirty="0" smtClean="0">
              <a:solidFill>
                <a:schemeClr val="bg1"/>
              </a:solidFill>
            </a:endParaRPr>
          </a:p>
          <a:p>
            <a:pPr algn="just"/>
            <a:r>
              <a:rPr lang="en-IN" dirty="0" smtClean="0">
                <a:solidFill>
                  <a:schemeClr val="bg1"/>
                </a:solidFill>
              </a:rPr>
              <a:t>The true value is attributed to the object of measurement and accepted as having a specified uncertainty. </a:t>
            </a:r>
            <a:endParaRPr lang="en-IN" dirty="0">
              <a:solidFill>
                <a:schemeClr val="bg1"/>
              </a:solidFill>
            </a:endParaRPr>
          </a:p>
        </p:txBody>
      </p:sp>
      <p:sp>
        <p:nvSpPr>
          <p:cNvPr id="4" name="Rectangle 3"/>
          <p:cNvSpPr/>
          <p:nvPr/>
        </p:nvSpPr>
        <p:spPr>
          <a:xfrm>
            <a:off x="304800" y="3505200"/>
            <a:ext cx="8610600" cy="1477328"/>
          </a:xfrm>
          <a:prstGeom prst="rect">
            <a:avLst/>
          </a:prstGeom>
        </p:spPr>
        <p:txBody>
          <a:bodyPr wrap="square">
            <a:spAutoFit/>
          </a:bodyPr>
          <a:lstStyle/>
          <a:p>
            <a:r>
              <a:rPr lang="en-IN" dirty="0" smtClean="0">
                <a:solidFill>
                  <a:schemeClr val="bg1"/>
                </a:solidFill>
              </a:rPr>
              <a:t>The deviation can be described as a difference between the value which is computed</a:t>
            </a:r>
          </a:p>
          <a:p>
            <a:r>
              <a:rPr lang="en-IN" dirty="0" smtClean="0">
                <a:solidFill>
                  <a:schemeClr val="bg1"/>
                </a:solidFill>
              </a:rPr>
              <a:t>from the output voltage and the actual input value. </a:t>
            </a:r>
          </a:p>
          <a:p>
            <a:endParaRPr lang="en-IN" dirty="0" smtClean="0">
              <a:solidFill>
                <a:schemeClr val="bg1"/>
              </a:solidFill>
            </a:endParaRPr>
          </a:p>
          <a:p>
            <a:r>
              <a:rPr lang="en-IN" dirty="0" smtClean="0">
                <a:solidFill>
                  <a:schemeClr val="bg1"/>
                </a:solidFill>
              </a:rPr>
              <a:t>For example, a linear displacement sensor ideally should generate 1 mV per 1-mm displacement; that is, its transfer function is linear with a slope (sensitivity) </a:t>
            </a:r>
            <a:r>
              <a:rPr lang="en-IN" i="1" dirty="0" smtClean="0">
                <a:solidFill>
                  <a:schemeClr val="bg1"/>
                </a:solidFill>
              </a:rPr>
              <a:t>b=1 mV/mm.</a:t>
            </a:r>
            <a:endParaRPr lang="en-IN" dirty="0">
              <a:solidFill>
                <a:schemeClr val="bg1"/>
              </a:solidFill>
            </a:endParaRPr>
          </a:p>
        </p:txBody>
      </p:sp>
      <p:sp>
        <p:nvSpPr>
          <p:cNvPr id="5" name="Rectangle 4"/>
          <p:cNvSpPr/>
          <p:nvPr/>
        </p:nvSpPr>
        <p:spPr>
          <a:xfrm>
            <a:off x="381000" y="5257800"/>
            <a:ext cx="8382000" cy="646331"/>
          </a:xfrm>
          <a:prstGeom prst="rect">
            <a:avLst/>
          </a:prstGeom>
        </p:spPr>
        <p:txBody>
          <a:bodyPr wrap="square">
            <a:spAutoFit/>
          </a:bodyPr>
          <a:lstStyle/>
          <a:p>
            <a:pPr algn="just"/>
            <a:r>
              <a:rPr lang="en-IN" dirty="0" smtClean="0">
                <a:solidFill>
                  <a:schemeClr val="bg1"/>
                </a:solidFill>
              </a:rPr>
              <a:t>However, in the experiment, a displacement of </a:t>
            </a:r>
            <a:r>
              <a:rPr lang="en-IN" i="1" dirty="0" smtClean="0">
                <a:solidFill>
                  <a:schemeClr val="bg1"/>
                </a:solidFill>
              </a:rPr>
              <a:t>s =10 mm produced an output of                             S =10.5 </a:t>
            </a:r>
            <a:r>
              <a:rPr lang="en-IN" dirty="0" smtClean="0">
                <a:solidFill>
                  <a:schemeClr val="bg1"/>
                </a:solidFill>
              </a:rPr>
              <a:t>mV.</a:t>
            </a:r>
            <a:endParaRPr lang="en-IN" dirty="0">
              <a:solidFill>
                <a:schemeClr val="bg1"/>
              </a:solidFill>
            </a:endParaRPr>
          </a:p>
        </p:txBody>
      </p:sp>
      <p:sp>
        <p:nvSpPr>
          <p:cNvPr id="6" name="Rectangle 5"/>
          <p:cNvSpPr/>
          <p:nvPr/>
        </p:nvSpPr>
        <p:spPr>
          <a:xfrm>
            <a:off x="304800" y="5934670"/>
            <a:ext cx="8610600" cy="923330"/>
          </a:xfrm>
          <a:prstGeom prst="rect">
            <a:avLst/>
          </a:prstGeom>
        </p:spPr>
        <p:txBody>
          <a:bodyPr wrap="square">
            <a:spAutoFit/>
          </a:bodyPr>
          <a:lstStyle/>
          <a:p>
            <a:r>
              <a:rPr lang="en-IN" dirty="0" smtClean="0">
                <a:solidFill>
                  <a:schemeClr val="bg1"/>
                </a:solidFill>
              </a:rPr>
              <a:t>This extra 0.5 mm is an erroneous deviation in the measurement, or error. Therefore, in a 10-mm range, the sensor’s absolute inaccuracy is 0.5 mm, or in the relative terms, inaccuracy is </a:t>
            </a:r>
            <a:r>
              <a:rPr lang="en-IN" i="1" dirty="0" smtClean="0">
                <a:solidFill>
                  <a:schemeClr val="bg1"/>
                </a:solidFill>
              </a:rPr>
              <a:t>(0.5mm/10mm)×100%=5%.</a:t>
            </a:r>
            <a:endParaRPr lang="en-IN"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228600"/>
            <a:ext cx="2057400" cy="584775"/>
          </a:xfrm>
          <a:prstGeom prst="rect">
            <a:avLst/>
          </a:prstGeom>
        </p:spPr>
        <p:txBody>
          <a:bodyPr wrap="square">
            <a:spAutoFit/>
          </a:bodyPr>
          <a:lstStyle/>
          <a:p>
            <a:r>
              <a:rPr lang="en-IN" sz="3200" b="1" dirty="0" smtClean="0">
                <a:solidFill>
                  <a:srgbClr val="FFFF00"/>
                </a:solidFill>
              </a:rPr>
              <a:t>Calibration</a:t>
            </a:r>
            <a:endParaRPr lang="en-IN" sz="3200" dirty="0">
              <a:solidFill>
                <a:srgbClr val="FFFF00"/>
              </a:solidFill>
            </a:endParaRPr>
          </a:p>
        </p:txBody>
      </p:sp>
      <p:sp>
        <p:nvSpPr>
          <p:cNvPr id="3" name="Rectangle 2"/>
          <p:cNvSpPr/>
          <p:nvPr/>
        </p:nvSpPr>
        <p:spPr>
          <a:xfrm>
            <a:off x="381000" y="990600"/>
            <a:ext cx="8610600" cy="1477328"/>
          </a:xfrm>
          <a:prstGeom prst="rect">
            <a:avLst/>
          </a:prstGeom>
        </p:spPr>
        <p:txBody>
          <a:bodyPr wrap="square">
            <a:spAutoFit/>
          </a:bodyPr>
          <a:lstStyle/>
          <a:p>
            <a:pPr algn="just"/>
            <a:r>
              <a:rPr lang="en-IN" dirty="0" smtClean="0">
                <a:solidFill>
                  <a:schemeClr val="bg1"/>
                </a:solidFill>
              </a:rPr>
              <a:t>If the sensor’s manufacturer’s tolerances and tolerances of the interface (signal conditioning) circuit are broader than the required system accuracy, a calibration is required. </a:t>
            </a:r>
          </a:p>
          <a:p>
            <a:endParaRPr lang="en-IN" dirty="0" smtClean="0">
              <a:solidFill>
                <a:schemeClr val="bg1"/>
              </a:solidFill>
            </a:endParaRPr>
          </a:p>
          <a:p>
            <a:r>
              <a:rPr lang="en-IN" dirty="0" smtClean="0">
                <a:solidFill>
                  <a:schemeClr val="bg1"/>
                </a:solidFill>
              </a:rPr>
              <a:t>For example, we need to measure temperature with an accuracy  ± 5</a:t>
            </a:r>
            <a:r>
              <a:rPr lang="en-IN" baseline="30000" dirty="0" smtClean="0">
                <a:solidFill>
                  <a:schemeClr val="bg1"/>
                </a:solidFill>
              </a:rPr>
              <a:t>0</a:t>
            </a:r>
            <a:r>
              <a:rPr lang="en-IN" dirty="0" smtClean="0">
                <a:solidFill>
                  <a:schemeClr val="bg1"/>
                </a:solidFill>
              </a:rPr>
              <a:t>C</a:t>
            </a:r>
            <a:endParaRPr lang="en-IN" dirty="0">
              <a:solidFill>
                <a:schemeClr val="bg1"/>
              </a:solidFill>
            </a:endParaRPr>
          </a:p>
        </p:txBody>
      </p:sp>
      <p:sp>
        <p:nvSpPr>
          <p:cNvPr id="5" name="Rectangle 4"/>
          <p:cNvSpPr/>
          <p:nvPr/>
        </p:nvSpPr>
        <p:spPr>
          <a:xfrm>
            <a:off x="381000" y="2514600"/>
            <a:ext cx="7543800" cy="369332"/>
          </a:xfrm>
          <a:prstGeom prst="rect">
            <a:avLst/>
          </a:prstGeom>
        </p:spPr>
        <p:txBody>
          <a:bodyPr wrap="square">
            <a:spAutoFit/>
          </a:bodyPr>
          <a:lstStyle/>
          <a:p>
            <a:r>
              <a:rPr lang="en-IN" dirty="0" smtClean="0">
                <a:solidFill>
                  <a:schemeClr val="bg1"/>
                </a:solidFill>
              </a:rPr>
              <a:t>however, an available sensor is rated as having an accuracy of ― ± 1</a:t>
            </a:r>
            <a:r>
              <a:rPr lang="en-IN" baseline="30000" dirty="0" smtClean="0">
                <a:solidFill>
                  <a:schemeClr val="bg1"/>
                </a:solidFill>
              </a:rPr>
              <a:t>0</a:t>
            </a:r>
            <a:r>
              <a:rPr lang="en-IN" dirty="0" smtClean="0">
                <a:solidFill>
                  <a:schemeClr val="bg1"/>
                </a:solidFill>
              </a:rPr>
              <a:t>C</a:t>
            </a:r>
            <a:endParaRPr lang="en-IN" dirty="0">
              <a:solidFill>
                <a:schemeClr val="bg1"/>
              </a:solidFill>
            </a:endParaRPr>
          </a:p>
        </p:txBody>
      </p:sp>
      <p:sp>
        <p:nvSpPr>
          <p:cNvPr id="6" name="Rectangle 5"/>
          <p:cNvSpPr/>
          <p:nvPr/>
        </p:nvSpPr>
        <p:spPr>
          <a:xfrm>
            <a:off x="457200" y="3048000"/>
            <a:ext cx="8229600" cy="923330"/>
          </a:xfrm>
          <a:prstGeom prst="rect">
            <a:avLst/>
          </a:prstGeom>
        </p:spPr>
        <p:txBody>
          <a:bodyPr wrap="square">
            <a:spAutoFit/>
          </a:bodyPr>
          <a:lstStyle/>
          <a:p>
            <a:r>
              <a:rPr lang="en-IN" dirty="0" smtClean="0">
                <a:solidFill>
                  <a:schemeClr val="bg1"/>
                </a:solidFill>
              </a:rPr>
              <a:t>Does it mean that the sensor can not be used ?</a:t>
            </a:r>
          </a:p>
          <a:p>
            <a:r>
              <a:rPr lang="en-IN" dirty="0" smtClean="0">
                <a:solidFill>
                  <a:schemeClr val="bg1"/>
                </a:solidFill>
              </a:rPr>
              <a:t> No, it can, but that particular sensor needs to be calibrated; that is, its individual transfer function needs to be found during calibration.</a:t>
            </a:r>
            <a:endParaRPr lang="en-IN" dirty="0">
              <a:solidFill>
                <a:schemeClr val="bg1"/>
              </a:solidFill>
            </a:endParaRPr>
          </a:p>
        </p:txBody>
      </p:sp>
      <p:sp>
        <p:nvSpPr>
          <p:cNvPr id="7" name="Rectangle 6"/>
          <p:cNvSpPr/>
          <p:nvPr/>
        </p:nvSpPr>
        <p:spPr>
          <a:xfrm>
            <a:off x="457199" y="4114800"/>
            <a:ext cx="8506691" cy="1477328"/>
          </a:xfrm>
          <a:prstGeom prst="rect">
            <a:avLst/>
          </a:prstGeom>
        </p:spPr>
        <p:txBody>
          <a:bodyPr wrap="square">
            <a:spAutoFit/>
          </a:bodyPr>
          <a:lstStyle/>
          <a:p>
            <a:pPr algn="just"/>
            <a:r>
              <a:rPr lang="en-IN" dirty="0" smtClean="0">
                <a:solidFill>
                  <a:schemeClr val="bg1"/>
                </a:solidFill>
              </a:rPr>
              <a:t>Calibration means the determination of specific variables that describe the overall  transfer function.</a:t>
            </a:r>
          </a:p>
          <a:p>
            <a:endParaRPr lang="en-IN" dirty="0" smtClean="0">
              <a:solidFill>
                <a:schemeClr val="bg1"/>
              </a:solidFill>
            </a:endParaRPr>
          </a:p>
          <a:p>
            <a:pPr algn="just"/>
            <a:r>
              <a:rPr lang="en-IN" dirty="0" smtClean="0">
                <a:solidFill>
                  <a:schemeClr val="bg1"/>
                </a:solidFill>
              </a:rPr>
              <a:t>Overall means of the entire circuit, including the sensor, the interface circuit, and the A/D converter</a:t>
            </a:r>
            <a:endParaRPr lang="en-IN" dirty="0">
              <a:solidFill>
                <a:schemeClr val="bg1"/>
              </a:solidFill>
            </a:endParaRPr>
          </a:p>
        </p:txBody>
      </p:sp>
      <p:sp>
        <p:nvSpPr>
          <p:cNvPr id="8" name="Rectangle 7"/>
          <p:cNvSpPr/>
          <p:nvPr/>
        </p:nvSpPr>
        <p:spPr>
          <a:xfrm>
            <a:off x="457200" y="5715000"/>
            <a:ext cx="8229600" cy="369332"/>
          </a:xfrm>
          <a:prstGeom prst="rect">
            <a:avLst/>
          </a:prstGeom>
        </p:spPr>
        <p:txBody>
          <a:bodyPr wrap="square">
            <a:spAutoFit/>
          </a:bodyPr>
          <a:lstStyle/>
          <a:p>
            <a:r>
              <a:rPr lang="en-IN" dirty="0" smtClean="0">
                <a:solidFill>
                  <a:schemeClr val="bg1"/>
                </a:solidFill>
              </a:rPr>
              <a:t>The mathematical model of the transfer function should be known before calibration.</a:t>
            </a:r>
            <a:endParaRPr lang="en-IN"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4708981"/>
          </a:xfrm>
          <a:prstGeom prst="rect">
            <a:avLst/>
          </a:prstGeom>
        </p:spPr>
        <p:txBody>
          <a:bodyPr wrap="square">
            <a:spAutoFit/>
          </a:bodyPr>
          <a:lstStyle/>
          <a:p>
            <a:r>
              <a:rPr lang="en-IN" dirty="0" smtClean="0">
                <a:solidFill>
                  <a:schemeClr val="bg1"/>
                </a:solidFill>
              </a:rPr>
              <a:t>If the model is linear , </a:t>
            </a:r>
            <a:r>
              <a:rPr lang="en-IN" sz="2400" i="1" dirty="0" smtClean="0">
                <a:solidFill>
                  <a:schemeClr val="bg1"/>
                </a:solidFill>
              </a:rPr>
              <a:t>S =a +</a:t>
            </a:r>
            <a:r>
              <a:rPr lang="en-IN" sz="2400" i="1" dirty="0" err="1" smtClean="0">
                <a:solidFill>
                  <a:schemeClr val="bg1"/>
                </a:solidFill>
              </a:rPr>
              <a:t>bs</a:t>
            </a:r>
            <a:r>
              <a:rPr lang="en-IN" sz="2400" i="1" dirty="0" smtClean="0">
                <a:solidFill>
                  <a:schemeClr val="bg1"/>
                </a:solidFill>
              </a:rPr>
              <a:t>,</a:t>
            </a:r>
            <a:endParaRPr lang="en-IN" dirty="0" smtClean="0">
              <a:solidFill>
                <a:schemeClr val="bg1"/>
              </a:solidFill>
            </a:endParaRPr>
          </a:p>
          <a:p>
            <a:endParaRPr lang="en-IN" dirty="0" smtClean="0">
              <a:solidFill>
                <a:schemeClr val="bg1"/>
              </a:solidFill>
            </a:endParaRPr>
          </a:p>
          <a:p>
            <a:r>
              <a:rPr lang="en-IN" dirty="0" smtClean="0">
                <a:solidFill>
                  <a:schemeClr val="bg1"/>
                </a:solidFill>
              </a:rPr>
              <a:t>then the calibration should  determine variables </a:t>
            </a:r>
            <a:r>
              <a:rPr lang="en-IN" i="1" dirty="0" smtClean="0">
                <a:solidFill>
                  <a:schemeClr val="bg1"/>
                </a:solidFill>
              </a:rPr>
              <a:t>a and b; </a:t>
            </a:r>
          </a:p>
          <a:p>
            <a:endParaRPr lang="en-IN" i="1" dirty="0" smtClean="0">
              <a:solidFill>
                <a:schemeClr val="bg1"/>
              </a:solidFill>
            </a:endParaRPr>
          </a:p>
          <a:p>
            <a:r>
              <a:rPr lang="en-IN" i="1" dirty="0" smtClean="0">
                <a:solidFill>
                  <a:schemeClr val="bg1"/>
                </a:solidFill>
              </a:rPr>
              <a:t>If it is exponential , </a:t>
            </a:r>
            <a:r>
              <a:rPr lang="en-IN" sz="2400" i="1" dirty="0" smtClean="0">
                <a:solidFill>
                  <a:schemeClr val="bg1"/>
                </a:solidFill>
              </a:rPr>
              <a:t>S =a </a:t>
            </a:r>
            <a:r>
              <a:rPr lang="en-IN" sz="2400" i="1" dirty="0" err="1" smtClean="0">
                <a:solidFill>
                  <a:schemeClr val="bg1"/>
                </a:solidFill>
              </a:rPr>
              <a:t>e</a:t>
            </a:r>
            <a:r>
              <a:rPr lang="en-IN" sz="2400" i="1" baseline="30000" dirty="0" err="1" smtClean="0">
                <a:solidFill>
                  <a:schemeClr val="bg1"/>
                </a:solidFill>
              </a:rPr>
              <a:t>ks</a:t>
            </a:r>
            <a:r>
              <a:rPr lang="en-IN" sz="2400" i="1" baseline="30000" dirty="0" smtClean="0">
                <a:solidFill>
                  <a:schemeClr val="bg1"/>
                </a:solidFill>
              </a:rPr>
              <a:t> </a:t>
            </a:r>
            <a:r>
              <a:rPr lang="en-IN" sz="2400" i="1" dirty="0" smtClean="0">
                <a:solidFill>
                  <a:schemeClr val="bg1"/>
                </a:solidFill>
              </a:rPr>
              <a:t>. </a:t>
            </a:r>
            <a:endParaRPr lang="en-IN" i="1" dirty="0" smtClean="0">
              <a:solidFill>
                <a:schemeClr val="bg1"/>
              </a:solidFill>
            </a:endParaRPr>
          </a:p>
          <a:p>
            <a:endParaRPr lang="en-IN" i="1" dirty="0" smtClean="0">
              <a:solidFill>
                <a:schemeClr val="bg1"/>
              </a:solidFill>
            </a:endParaRPr>
          </a:p>
          <a:p>
            <a:r>
              <a:rPr lang="en-IN" i="1" dirty="0" smtClean="0">
                <a:solidFill>
                  <a:schemeClr val="bg1"/>
                </a:solidFill>
              </a:rPr>
              <a:t>variables a and k should  </a:t>
            </a:r>
            <a:r>
              <a:rPr lang="en-IN" dirty="0" smtClean="0">
                <a:solidFill>
                  <a:schemeClr val="bg1"/>
                </a:solidFill>
              </a:rPr>
              <a:t>be determined; and so on. </a:t>
            </a:r>
          </a:p>
          <a:p>
            <a:endParaRPr lang="en-IN" dirty="0" smtClean="0">
              <a:solidFill>
                <a:schemeClr val="bg1"/>
              </a:solidFill>
            </a:endParaRPr>
          </a:p>
          <a:p>
            <a:r>
              <a:rPr lang="en-IN" dirty="0" smtClean="0">
                <a:solidFill>
                  <a:schemeClr val="bg1"/>
                </a:solidFill>
              </a:rPr>
              <a:t>Let us consider a simple linear transfer function. Because a minimum of two points are required to define a straight line, at least a two-point calibration is required. </a:t>
            </a:r>
          </a:p>
          <a:p>
            <a:endParaRPr lang="en-IN" dirty="0" smtClean="0">
              <a:solidFill>
                <a:schemeClr val="bg1"/>
              </a:solidFill>
            </a:endParaRPr>
          </a:p>
          <a:p>
            <a:r>
              <a:rPr lang="en-IN" dirty="0" smtClean="0">
                <a:solidFill>
                  <a:schemeClr val="bg1"/>
                </a:solidFill>
              </a:rPr>
              <a:t>For example, if one uses a forward-biased semiconductor p-n junction for temperature measurement, with a high degree of accuracy its transfer function (temperature is the input and voltage is the output) can be considered linear: </a:t>
            </a:r>
          </a:p>
          <a:p>
            <a:endParaRPr lang="en-IN" i="1" dirty="0" smtClean="0">
              <a:solidFill>
                <a:schemeClr val="bg1"/>
              </a:solidFill>
            </a:endParaRPr>
          </a:p>
          <a:p>
            <a:r>
              <a:rPr lang="en-IN" i="1" dirty="0" smtClean="0">
                <a:solidFill>
                  <a:schemeClr val="bg1"/>
                </a:solidFill>
              </a:rPr>
              <a:t>                        v =a +</a:t>
            </a:r>
            <a:r>
              <a:rPr lang="en-IN" i="1" dirty="0" err="1" smtClean="0">
                <a:solidFill>
                  <a:schemeClr val="bg1"/>
                </a:solidFill>
              </a:rPr>
              <a:t>bt.</a:t>
            </a:r>
            <a:r>
              <a:rPr lang="en-IN" i="1" dirty="0" smtClean="0">
                <a:solidFill>
                  <a:schemeClr val="bg1"/>
                </a:solidFill>
              </a:rPr>
              <a:t>   ------------------------ ( 1) </a:t>
            </a:r>
            <a:endParaRPr lang="en-IN" dirty="0">
              <a:solidFill>
                <a:schemeClr val="bg1"/>
              </a:solidFill>
            </a:endParaRPr>
          </a:p>
        </p:txBody>
      </p:sp>
      <p:sp>
        <p:nvSpPr>
          <p:cNvPr id="3" name="Rectangle 2"/>
          <p:cNvSpPr/>
          <p:nvPr/>
        </p:nvSpPr>
        <p:spPr>
          <a:xfrm>
            <a:off x="381000" y="5105400"/>
            <a:ext cx="8305800" cy="1200329"/>
          </a:xfrm>
          <a:prstGeom prst="rect">
            <a:avLst/>
          </a:prstGeom>
        </p:spPr>
        <p:txBody>
          <a:bodyPr wrap="square">
            <a:spAutoFit/>
          </a:bodyPr>
          <a:lstStyle/>
          <a:p>
            <a:r>
              <a:rPr lang="en-IN" dirty="0" smtClean="0">
                <a:solidFill>
                  <a:schemeClr val="bg1"/>
                </a:solidFill>
              </a:rPr>
              <a:t>To determine constants </a:t>
            </a:r>
            <a:r>
              <a:rPr lang="en-IN" i="1" dirty="0" smtClean="0">
                <a:solidFill>
                  <a:schemeClr val="bg1"/>
                </a:solidFill>
              </a:rPr>
              <a:t>a and b, such a sensor should be subjected to two temperatures</a:t>
            </a:r>
          </a:p>
          <a:p>
            <a:r>
              <a:rPr lang="en-IN" dirty="0" smtClean="0">
                <a:solidFill>
                  <a:schemeClr val="bg1"/>
                </a:solidFill>
              </a:rPr>
              <a:t>(</a:t>
            </a:r>
            <a:r>
              <a:rPr lang="en-IN" i="1" dirty="0" smtClean="0">
                <a:solidFill>
                  <a:schemeClr val="bg1"/>
                </a:solidFill>
              </a:rPr>
              <a:t>t1 and t2) and two corresponding output voltages (v1 and v2) will be registered. </a:t>
            </a:r>
          </a:p>
          <a:p>
            <a:endParaRPr lang="en-IN" i="1" dirty="0" smtClean="0">
              <a:solidFill>
                <a:schemeClr val="bg1"/>
              </a:solidFill>
            </a:endParaRPr>
          </a:p>
          <a:p>
            <a:r>
              <a:rPr lang="en-IN" i="1" dirty="0" smtClean="0">
                <a:solidFill>
                  <a:schemeClr val="bg1"/>
                </a:solidFill>
              </a:rPr>
              <a:t>Then, </a:t>
            </a:r>
            <a:r>
              <a:rPr lang="en-IN" dirty="0" smtClean="0">
                <a:solidFill>
                  <a:schemeClr val="bg1"/>
                </a:solidFill>
              </a:rPr>
              <a:t>after substituting these values into Eq. ( 1), we arrive at</a:t>
            </a:r>
            <a:endParaRPr lang="en-IN" dirty="0">
              <a:solidFill>
                <a:schemeClr val="bg1"/>
              </a:solidFill>
            </a:endParaRPr>
          </a:p>
        </p:txBody>
      </p:sp>
      <p:sp>
        <p:nvSpPr>
          <p:cNvPr id="4" name="Rectangle 3"/>
          <p:cNvSpPr/>
          <p:nvPr/>
        </p:nvSpPr>
        <p:spPr>
          <a:xfrm>
            <a:off x="2057400" y="6324600"/>
            <a:ext cx="5943600" cy="369332"/>
          </a:xfrm>
          <a:prstGeom prst="rect">
            <a:avLst/>
          </a:prstGeom>
        </p:spPr>
        <p:txBody>
          <a:bodyPr wrap="square">
            <a:spAutoFit/>
          </a:bodyPr>
          <a:lstStyle/>
          <a:p>
            <a:r>
              <a:rPr lang="en-IN" i="1" dirty="0" smtClean="0">
                <a:solidFill>
                  <a:schemeClr val="bg1"/>
                </a:solidFill>
              </a:rPr>
              <a:t>v1 =a +bt1,     and  v2= a+ bt2</a:t>
            </a:r>
            <a:endParaRPr lang="en-IN"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3476401" cy="369332"/>
          </a:xfrm>
          <a:prstGeom prst="rect">
            <a:avLst/>
          </a:prstGeom>
        </p:spPr>
        <p:txBody>
          <a:bodyPr wrap="none">
            <a:spAutoFit/>
          </a:bodyPr>
          <a:lstStyle/>
          <a:p>
            <a:r>
              <a:rPr lang="en-IN" dirty="0" smtClean="0">
                <a:solidFill>
                  <a:schemeClr val="bg1"/>
                </a:solidFill>
              </a:rPr>
              <a:t>and the constants are computed as</a:t>
            </a:r>
            <a:endParaRPr lang="en-IN" dirty="0">
              <a:solidFill>
                <a:schemeClr val="bg1"/>
              </a:solidFill>
            </a:endParaRPr>
          </a:p>
        </p:txBody>
      </p:sp>
      <p:sp>
        <p:nvSpPr>
          <p:cNvPr id="3" name="Rectangle 2"/>
          <p:cNvSpPr/>
          <p:nvPr/>
        </p:nvSpPr>
        <p:spPr>
          <a:xfrm>
            <a:off x="762000" y="762000"/>
            <a:ext cx="5562600" cy="369332"/>
          </a:xfrm>
          <a:prstGeom prst="rect">
            <a:avLst/>
          </a:prstGeom>
        </p:spPr>
        <p:txBody>
          <a:bodyPr wrap="square">
            <a:spAutoFit/>
          </a:bodyPr>
          <a:lstStyle/>
          <a:p>
            <a:r>
              <a:rPr lang="en-IN" i="1" dirty="0" smtClean="0">
                <a:solidFill>
                  <a:schemeClr val="bg1"/>
                </a:solidFill>
              </a:rPr>
              <a:t>b=  (v1 −v2 ) / ( t1 −t2)    </a:t>
            </a:r>
            <a:r>
              <a:rPr lang="en-IN" dirty="0" smtClean="0">
                <a:solidFill>
                  <a:schemeClr val="bg1"/>
                </a:solidFill>
              </a:rPr>
              <a:t>and </a:t>
            </a:r>
            <a:r>
              <a:rPr lang="en-IN" i="1" dirty="0" smtClean="0">
                <a:solidFill>
                  <a:schemeClr val="bg1"/>
                </a:solidFill>
              </a:rPr>
              <a:t>a =v1 −bt1.</a:t>
            </a:r>
            <a:endParaRPr lang="en-IN" dirty="0">
              <a:solidFill>
                <a:schemeClr val="bg1"/>
              </a:solidFill>
            </a:endParaRPr>
          </a:p>
        </p:txBody>
      </p:sp>
      <p:sp>
        <p:nvSpPr>
          <p:cNvPr id="4" name="Rectangle 3"/>
          <p:cNvSpPr/>
          <p:nvPr/>
        </p:nvSpPr>
        <p:spPr>
          <a:xfrm>
            <a:off x="533400" y="1219200"/>
            <a:ext cx="8382000" cy="646331"/>
          </a:xfrm>
          <a:prstGeom prst="rect">
            <a:avLst/>
          </a:prstGeom>
        </p:spPr>
        <p:txBody>
          <a:bodyPr wrap="square">
            <a:spAutoFit/>
          </a:bodyPr>
          <a:lstStyle/>
          <a:p>
            <a:r>
              <a:rPr lang="en-IN" dirty="0" smtClean="0">
                <a:solidFill>
                  <a:schemeClr val="bg1"/>
                </a:solidFill>
              </a:rPr>
              <a:t>To compute the temperature from the output voltage, a measured voltage is inserted into an inversed equation</a:t>
            </a:r>
            <a:endParaRPr lang="en-IN" dirty="0">
              <a:solidFill>
                <a:schemeClr val="bg1"/>
              </a:solidFill>
            </a:endParaRPr>
          </a:p>
        </p:txBody>
      </p:sp>
      <p:sp>
        <p:nvSpPr>
          <p:cNvPr id="5" name="Rectangle 4"/>
          <p:cNvSpPr/>
          <p:nvPr/>
        </p:nvSpPr>
        <p:spPr>
          <a:xfrm>
            <a:off x="1981200" y="1944469"/>
            <a:ext cx="5410200" cy="646331"/>
          </a:xfrm>
          <a:prstGeom prst="rect">
            <a:avLst/>
          </a:prstGeom>
        </p:spPr>
        <p:txBody>
          <a:bodyPr wrap="square">
            <a:spAutoFit/>
          </a:bodyPr>
          <a:lstStyle/>
          <a:p>
            <a:r>
              <a:rPr lang="en-IN" i="1" dirty="0" smtClean="0">
                <a:solidFill>
                  <a:schemeClr val="bg1"/>
                </a:solidFill>
              </a:rPr>
              <a:t>t =  (v −a ) / b</a:t>
            </a:r>
          </a:p>
          <a:p>
            <a:endParaRPr lang="en-IN" dirty="0">
              <a:solidFill>
                <a:schemeClr val="bg1"/>
              </a:solidFill>
            </a:endParaRPr>
          </a:p>
        </p:txBody>
      </p:sp>
      <p:sp>
        <p:nvSpPr>
          <p:cNvPr id="6" name="Rectangle 5"/>
          <p:cNvSpPr/>
          <p:nvPr/>
        </p:nvSpPr>
        <p:spPr>
          <a:xfrm>
            <a:off x="457200" y="2381071"/>
            <a:ext cx="8458200" cy="1477328"/>
          </a:xfrm>
          <a:prstGeom prst="rect">
            <a:avLst/>
          </a:prstGeom>
        </p:spPr>
        <p:txBody>
          <a:bodyPr wrap="square">
            <a:spAutoFit/>
          </a:bodyPr>
          <a:lstStyle/>
          <a:p>
            <a:pPr algn="just"/>
            <a:r>
              <a:rPr lang="en-IN" dirty="0" smtClean="0">
                <a:solidFill>
                  <a:schemeClr val="bg1"/>
                </a:solidFill>
              </a:rPr>
              <a:t>In some fortunate cases, one of the constants may be specified with a sufficient</a:t>
            </a:r>
          </a:p>
          <a:p>
            <a:r>
              <a:rPr lang="en-IN" dirty="0" smtClean="0">
                <a:solidFill>
                  <a:schemeClr val="bg1"/>
                </a:solidFill>
              </a:rPr>
              <a:t>accuracy so that no calibration of that particular constant may be needed. </a:t>
            </a:r>
          </a:p>
          <a:p>
            <a:endParaRPr lang="en-IN" dirty="0" smtClean="0">
              <a:solidFill>
                <a:schemeClr val="bg1"/>
              </a:solidFill>
            </a:endParaRPr>
          </a:p>
          <a:p>
            <a:r>
              <a:rPr lang="en-IN" dirty="0" smtClean="0">
                <a:solidFill>
                  <a:schemeClr val="bg1"/>
                </a:solidFill>
              </a:rPr>
              <a:t>In the same p-n-junction temperature sensor, the slope </a:t>
            </a:r>
            <a:r>
              <a:rPr lang="en-IN" i="1" dirty="0" smtClean="0">
                <a:solidFill>
                  <a:schemeClr val="bg1"/>
                </a:solidFill>
              </a:rPr>
              <a:t>b is usually a very consistent value for a </a:t>
            </a:r>
            <a:r>
              <a:rPr lang="en-IN" dirty="0" smtClean="0">
                <a:solidFill>
                  <a:schemeClr val="bg1"/>
                </a:solidFill>
              </a:rPr>
              <a:t>given lot and type of semiconductor.</a:t>
            </a:r>
            <a:endParaRPr lang="en-IN" dirty="0">
              <a:solidFill>
                <a:schemeClr val="bg1"/>
              </a:solidFill>
            </a:endParaRPr>
          </a:p>
        </p:txBody>
      </p:sp>
      <p:sp>
        <p:nvSpPr>
          <p:cNvPr id="7" name="Rectangle 6"/>
          <p:cNvSpPr/>
          <p:nvPr/>
        </p:nvSpPr>
        <p:spPr>
          <a:xfrm>
            <a:off x="457200" y="4191000"/>
            <a:ext cx="8077200" cy="923330"/>
          </a:xfrm>
          <a:prstGeom prst="rect">
            <a:avLst/>
          </a:prstGeom>
        </p:spPr>
        <p:txBody>
          <a:bodyPr wrap="square">
            <a:spAutoFit/>
          </a:bodyPr>
          <a:lstStyle/>
          <a:p>
            <a:r>
              <a:rPr lang="en-IN" dirty="0" smtClean="0">
                <a:solidFill>
                  <a:schemeClr val="bg1"/>
                </a:solidFill>
              </a:rPr>
              <a:t>For example, a value of </a:t>
            </a:r>
            <a:r>
              <a:rPr lang="en-IN" i="1" dirty="0" smtClean="0">
                <a:solidFill>
                  <a:schemeClr val="bg1"/>
                </a:solidFill>
              </a:rPr>
              <a:t>b=− 0.002268 V/◦C  </a:t>
            </a:r>
            <a:r>
              <a:rPr lang="en-IN" dirty="0" smtClean="0">
                <a:solidFill>
                  <a:schemeClr val="bg1"/>
                </a:solidFill>
              </a:rPr>
              <a:t>was determined to be consistent for a selected type of the diode, then a single-point calibration is needed to find out </a:t>
            </a:r>
            <a:r>
              <a:rPr lang="en-IN" i="1" dirty="0" smtClean="0">
                <a:solidFill>
                  <a:schemeClr val="bg1"/>
                </a:solidFill>
              </a:rPr>
              <a:t>a as a =v1 +0.002268t1.</a:t>
            </a:r>
            <a:endParaRPr lang="en-IN"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274638"/>
            <a:ext cx="8229600" cy="639762"/>
          </a:xfrm>
        </p:spPr>
        <p:txBody>
          <a:bodyPr>
            <a:normAutofit fontScale="90000"/>
          </a:bodyPr>
          <a:lstStyle/>
          <a:p>
            <a:r>
              <a:rPr lang="en-US" b="1" dirty="0">
                <a:solidFill>
                  <a:srgbClr val="0000FF"/>
                </a:solidFill>
              </a:rPr>
              <a:t>Sensor Calibration</a:t>
            </a:r>
          </a:p>
        </p:txBody>
      </p:sp>
      <p:sp>
        <p:nvSpPr>
          <p:cNvPr id="148483" name="Rectangle 3"/>
          <p:cNvSpPr>
            <a:spLocks noGrp="1" noChangeArrowheads="1"/>
          </p:cNvSpPr>
          <p:nvPr>
            <p:ph type="body" idx="1"/>
          </p:nvPr>
        </p:nvSpPr>
        <p:spPr/>
        <p:txBody>
          <a:bodyPr>
            <a:normAutofit fontScale="92500" lnSpcReduction="10000"/>
          </a:bodyPr>
          <a:lstStyle/>
          <a:p>
            <a:pPr>
              <a:lnSpc>
                <a:spcPct val="90000"/>
              </a:lnSpc>
            </a:pPr>
            <a:r>
              <a:rPr lang="en-US" sz="2000"/>
              <a:t>Sensors can exhibit non-ideal effects</a:t>
            </a:r>
          </a:p>
          <a:p>
            <a:pPr lvl="1">
              <a:lnSpc>
                <a:spcPct val="90000"/>
              </a:lnSpc>
            </a:pPr>
            <a:r>
              <a:rPr lang="en-US" sz="1800">
                <a:solidFill>
                  <a:srgbClr val="008000"/>
                </a:solidFill>
              </a:rPr>
              <a:t>offset</a:t>
            </a:r>
            <a:r>
              <a:rPr lang="en-US" sz="1800"/>
              <a:t>: nominal output ≠ nominal parameter value</a:t>
            </a:r>
          </a:p>
          <a:p>
            <a:pPr lvl="1">
              <a:lnSpc>
                <a:spcPct val="90000"/>
              </a:lnSpc>
            </a:pPr>
            <a:r>
              <a:rPr lang="en-US" sz="1800">
                <a:solidFill>
                  <a:srgbClr val="008000"/>
                </a:solidFill>
              </a:rPr>
              <a:t>nonlinearity</a:t>
            </a:r>
            <a:r>
              <a:rPr lang="en-US" sz="1800"/>
              <a:t>: output not linear with parameter changes</a:t>
            </a:r>
          </a:p>
          <a:p>
            <a:pPr lvl="1">
              <a:lnSpc>
                <a:spcPct val="90000"/>
              </a:lnSpc>
            </a:pPr>
            <a:r>
              <a:rPr lang="en-US" sz="1800">
                <a:solidFill>
                  <a:srgbClr val="008000"/>
                </a:solidFill>
              </a:rPr>
              <a:t>cross parameter sensitivity</a:t>
            </a:r>
            <a:r>
              <a:rPr lang="en-US" sz="1800"/>
              <a:t>: secondary output variation with, e.g., temperature</a:t>
            </a:r>
          </a:p>
          <a:p>
            <a:pPr lvl="2">
              <a:lnSpc>
                <a:spcPct val="90000"/>
              </a:lnSpc>
            </a:pPr>
            <a:endParaRPr lang="en-US" sz="1600">
              <a:solidFill>
                <a:srgbClr val="008000"/>
              </a:solidFill>
            </a:endParaRPr>
          </a:p>
          <a:p>
            <a:pPr>
              <a:lnSpc>
                <a:spcPct val="90000"/>
              </a:lnSpc>
            </a:pPr>
            <a:r>
              <a:rPr lang="en-US" sz="2000">
                <a:solidFill>
                  <a:srgbClr val="008000"/>
                </a:solidFill>
              </a:rPr>
              <a:t>Calibration</a:t>
            </a:r>
            <a:r>
              <a:rPr lang="en-US" sz="2000"/>
              <a:t> = adjusting output to match parameter</a:t>
            </a:r>
          </a:p>
          <a:p>
            <a:pPr lvl="1">
              <a:lnSpc>
                <a:spcPct val="90000"/>
              </a:lnSpc>
            </a:pPr>
            <a:r>
              <a:rPr lang="en-US" sz="1800"/>
              <a:t>analog signal conditioning</a:t>
            </a:r>
          </a:p>
          <a:p>
            <a:pPr lvl="1">
              <a:lnSpc>
                <a:spcPct val="90000"/>
              </a:lnSpc>
            </a:pPr>
            <a:r>
              <a:rPr lang="en-US" sz="1800"/>
              <a:t>look-up table</a:t>
            </a:r>
          </a:p>
          <a:p>
            <a:pPr lvl="1">
              <a:lnSpc>
                <a:spcPct val="90000"/>
              </a:lnSpc>
            </a:pPr>
            <a:r>
              <a:rPr lang="en-US" sz="1800"/>
              <a:t>digital calibration</a:t>
            </a:r>
          </a:p>
          <a:p>
            <a:pPr lvl="2">
              <a:lnSpc>
                <a:spcPct val="90000"/>
              </a:lnSpc>
            </a:pPr>
            <a:r>
              <a:rPr lang="en-US" sz="1600"/>
              <a:t>T = a + bV +cV</a:t>
            </a:r>
            <a:r>
              <a:rPr lang="en-US" sz="1600" baseline="30000"/>
              <a:t>2</a:t>
            </a:r>
            <a:r>
              <a:rPr lang="en-US" sz="1600"/>
              <a:t>, </a:t>
            </a:r>
          </a:p>
          <a:p>
            <a:pPr lvl="3">
              <a:lnSpc>
                <a:spcPct val="90000"/>
              </a:lnSpc>
            </a:pPr>
            <a:r>
              <a:rPr lang="en-US" sz="1400"/>
              <a:t>T= temperature; V=sensor voltage;</a:t>
            </a:r>
          </a:p>
          <a:p>
            <a:pPr lvl="3">
              <a:lnSpc>
                <a:spcPct val="90000"/>
              </a:lnSpc>
            </a:pPr>
            <a:r>
              <a:rPr lang="en-US" sz="1400"/>
              <a:t>a,b,c = calibration coefficients</a:t>
            </a:r>
          </a:p>
          <a:p>
            <a:pPr>
              <a:lnSpc>
                <a:spcPct val="90000"/>
              </a:lnSpc>
            </a:pPr>
            <a:r>
              <a:rPr lang="en-US" sz="2000">
                <a:solidFill>
                  <a:srgbClr val="008000"/>
                </a:solidFill>
              </a:rPr>
              <a:t>Compensation</a:t>
            </a:r>
          </a:p>
          <a:p>
            <a:pPr lvl="1">
              <a:lnSpc>
                <a:spcPct val="90000"/>
              </a:lnSpc>
            </a:pPr>
            <a:r>
              <a:rPr lang="en-US" sz="1800"/>
              <a:t>remove secondary sensitivities</a:t>
            </a:r>
          </a:p>
          <a:p>
            <a:pPr lvl="1">
              <a:lnSpc>
                <a:spcPct val="90000"/>
              </a:lnSpc>
            </a:pPr>
            <a:r>
              <a:rPr lang="en-US" sz="1800"/>
              <a:t>must have sensitivities characterized</a:t>
            </a:r>
          </a:p>
          <a:p>
            <a:pPr lvl="1">
              <a:lnSpc>
                <a:spcPct val="90000"/>
              </a:lnSpc>
            </a:pPr>
            <a:r>
              <a:rPr lang="en-US" sz="1800"/>
              <a:t>can remove with polynomial evaluation</a:t>
            </a:r>
          </a:p>
          <a:p>
            <a:pPr lvl="2">
              <a:lnSpc>
                <a:spcPct val="90000"/>
              </a:lnSpc>
            </a:pPr>
            <a:r>
              <a:rPr lang="en-US" sz="1600"/>
              <a:t>P = a + bV + cT + dVT + e V</a:t>
            </a:r>
            <a:r>
              <a:rPr lang="en-US" sz="1600" baseline="30000"/>
              <a:t>2</a:t>
            </a:r>
            <a:r>
              <a:rPr lang="en-US" sz="1600"/>
              <a:t>, where P=pressure, T=temperature</a:t>
            </a:r>
          </a:p>
        </p:txBody>
      </p:sp>
      <p:sp>
        <p:nvSpPr>
          <p:cNvPr id="148485" name="Rectangle 5"/>
          <p:cNvSpPr>
            <a:spLocks noChangeArrowheads="1"/>
          </p:cNvSpPr>
          <p:nvPr/>
        </p:nvSpPr>
        <p:spPr bwMode="auto">
          <a:xfrm>
            <a:off x="0" y="1590675"/>
            <a:ext cx="9144000" cy="0"/>
          </a:xfrm>
          <a:prstGeom prst="rect">
            <a:avLst/>
          </a:prstGeom>
          <a:noFill/>
          <a:ln w="9525">
            <a:noFill/>
            <a:miter lim="800000"/>
            <a:headEnd/>
            <a:tailEnd/>
          </a:ln>
          <a:effectLst/>
        </p:spPr>
        <p:txBody>
          <a:bodyPr wrap="none" anchor="ctr">
            <a:spAutoFit/>
          </a:bodyPr>
          <a:lstStyle/>
          <a:p>
            <a:endParaRPr lang="en-IN"/>
          </a:p>
        </p:txBody>
      </p:sp>
      <p:graphicFrame>
        <p:nvGraphicFramePr>
          <p:cNvPr id="148484" name="Object 4"/>
          <p:cNvGraphicFramePr>
            <a:graphicFrameLocks noChangeAspect="1"/>
          </p:cNvGraphicFramePr>
          <p:nvPr/>
        </p:nvGraphicFramePr>
        <p:xfrm>
          <a:off x="5562600" y="2971800"/>
          <a:ext cx="2971800" cy="2506663"/>
        </p:xfrm>
        <a:graphic>
          <a:graphicData uri="http://schemas.openxmlformats.org/presentationml/2006/ole">
            <mc:AlternateContent xmlns:mc="http://schemas.openxmlformats.org/markup-compatibility/2006">
              <mc:Choice xmlns:v="urn:schemas-microsoft-com:vml" Requires="v">
                <p:oleObj spid="_x0000_s299018" name="Chart" r:id="rId4" imgW="5486400" imgH="3676650" progId="Excel.Sheet.8">
                  <p:embed/>
                </p:oleObj>
              </mc:Choice>
              <mc:Fallback>
                <p:oleObj name="Chart" r:id="rId4" imgW="5486400" imgH="367665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13889" r="15277" b="10881"/>
                      <a:stretch>
                        <a:fillRect/>
                      </a:stretch>
                    </p:blipFill>
                    <p:spPr bwMode="auto">
                      <a:xfrm>
                        <a:off x="5562600" y="2971800"/>
                        <a:ext cx="2971800" cy="250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8486" name="Text Box 6"/>
          <p:cNvSpPr txBox="1">
            <a:spLocks noChangeArrowheads="1"/>
          </p:cNvSpPr>
          <p:nvPr/>
        </p:nvSpPr>
        <p:spPr bwMode="auto">
          <a:xfrm>
            <a:off x="8305800" y="3352800"/>
            <a:ext cx="450850" cy="366713"/>
          </a:xfrm>
          <a:prstGeom prst="rect">
            <a:avLst/>
          </a:prstGeom>
          <a:noFill/>
          <a:ln w="9525">
            <a:noFill/>
            <a:miter lim="800000"/>
            <a:headEnd/>
            <a:tailEnd/>
          </a:ln>
          <a:effectLst/>
        </p:spPr>
        <p:txBody>
          <a:bodyPr wrap="none">
            <a:spAutoFit/>
          </a:bodyPr>
          <a:lstStyle/>
          <a:p>
            <a:r>
              <a:rPr lang="en-US" sz="1800" b="1">
                <a:solidFill>
                  <a:schemeClr val="accent2"/>
                </a:solidFill>
                <a:latin typeface="Arial" charset="0"/>
              </a:rPr>
              <a:t>T1</a:t>
            </a:r>
          </a:p>
        </p:txBody>
      </p:sp>
      <p:sp>
        <p:nvSpPr>
          <p:cNvPr id="148487" name="Text Box 7"/>
          <p:cNvSpPr txBox="1">
            <a:spLocks noChangeArrowheads="1"/>
          </p:cNvSpPr>
          <p:nvPr/>
        </p:nvSpPr>
        <p:spPr bwMode="auto">
          <a:xfrm>
            <a:off x="8458200" y="3962400"/>
            <a:ext cx="450850" cy="366713"/>
          </a:xfrm>
          <a:prstGeom prst="rect">
            <a:avLst/>
          </a:prstGeom>
          <a:noFill/>
          <a:ln w="9525">
            <a:noFill/>
            <a:miter lim="800000"/>
            <a:headEnd/>
            <a:tailEnd/>
          </a:ln>
          <a:effectLst/>
        </p:spPr>
        <p:txBody>
          <a:bodyPr wrap="none">
            <a:spAutoFit/>
          </a:bodyPr>
          <a:lstStyle/>
          <a:p>
            <a:r>
              <a:rPr lang="en-US" sz="1800" b="1">
                <a:solidFill>
                  <a:schemeClr val="accent2"/>
                </a:solidFill>
                <a:latin typeface="Arial" charset="0"/>
              </a:rPr>
              <a:t>T2</a:t>
            </a:r>
          </a:p>
        </p:txBody>
      </p:sp>
      <p:sp>
        <p:nvSpPr>
          <p:cNvPr id="148488" name="Text Box 8"/>
          <p:cNvSpPr txBox="1">
            <a:spLocks noChangeArrowheads="1"/>
          </p:cNvSpPr>
          <p:nvPr/>
        </p:nvSpPr>
        <p:spPr bwMode="auto">
          <a:xfrm>
            <a:off x="8382000" y="4572000"/>
            <a:ext cx="450850" cy="366713"/>
          </a:xfrm>
          <a:prstGeom prst="rect">
            <a:avLst/>
          </a:prstGeom>
          <a:noFill/>
          <a:ln w="9525">
            <a:noFill/>
            <a:miter lim="800000"/>
            <a:headEnd/>
            <a:tailEnd/>
          </a:ln>
          <a:effectLst/>
        </p:spPr>
        <p:txBody>
          <a:bodyPr wrap="none">
            <a:spAutoFit/>
          </a:bodyPr>
          <a:lstStyle/>
          <a:p>
            <a:r>
              <a:rPr lang="en-US" sz="1800" b="1">
                <a:solidFill>
                  <a:schemeClr val="accent2"/>
                </a:solidFill>
                <a:latin typeface="Arial" charset="0"/>
              </a:rPr>
              <a:t>T3</a:t>
            </a:r>
          </a:p>
        </p:txBody>
      </p:sp>
      <p:sp>
        <p:nvSpPr>
          <p:cNvPr id="148489" name="Text Box 9"/>
          <p:cNvSpPr txBox="1">
            <a:spLocks noChangeArrowheads="1"/>
          </p:cNvSpPr>
          <p:nvPr/>
        </p:nvSpPr>
        <p:spPr bwMode="auto">
          <a:xfrm rot="16200000">
            <a:off x="4961732" y="4410868"/>
            <a:ext cx="806450" cy="366713"/>
          </a:xfrm>
          <a:prstGeom prst="rect">
            <a:avLst/>
          </a:prstGeom>
          <a:noFill/>
          <a:ln w="9525">
            <a:noFill/>
            <a:miter lim="800000"/>
            <a:headEnd/>
            <a:tailEnd/>
          </a:ln>
          <a:effectLst/>
        </p:spPr>
        <p:txBody>
          <a:bodyPr wrap="none">
            <a:spAutoFit/>
          </a:bodyPr>
          <a:lstStyle/>
          <a:p>
            <a:r>
              <a:rPr lang="en-US" sz="1800" b="1">
                <a:solidFill>
                  <a:schemeClr val="accent2"/>
                </a:solidFill>
                <a:latin typeface="Arial" charset="0"/>
              </a:rPr>
              <a:t>offset</a:t>
            </a:r>
          </a:p>
        </p:txBody>
      </p:sp>
      <p:sp>
        <p:nvSpPr>
          <p:cNvPr id="148490" name="Line 10"/>
          <p:cNvSpPr>
            <a:spLocks noChangeShapeType="1"/>
          </p:cNvSpPr>
          <p:nvPr/>
        </p:nvSpPr>
        <p:spPr bwMode="auto">
          <a:xfrm flipV="1">
            <a:off x="5486400" y="3733800"/>
            <a:ext cx="0" cy="1524000"/>
          </a:xfrm>
          <a:prstGeom prst="line">
            <a:avLst/>
          </a:prstGeom>
          <a:noFill/>
          <a:ln w="9525">
            <a:solidFill>
              <a:schemeClr val="tx1"/>
            </a:solidFill>
            <a:round/>
            <a:headEnd/>
            <a:tailEnd type="triangle" w="med" len="med"/>
          </a:ln>
          <a:effectLst/>
        </p:spPr>
        <p:txBody>
          <a:bodyPr/>
          <a:lstStyle/>
          <a:p>
            <a:endParaRPr lang="en-IN"/>
          </a:p>
        </p:txBody>
      </p:sp>
      <p:sp>
        <p:nvSpPr>
          <p:cNvPr id="148491" name="Line 11"/>
          <p:cNvSpPr>
            <a:spLocks noChangeShapeType="1"/>
          </p:cNvSpPr>
          <p:nvPr/>
        </p:nvSpPr>
        <p:spPr bwMode="auto">
          <a:xfrm flipV="1">
            <a:off x="5715000" y="3200400"/>
            <a:ext cx="2743200" cy="762000"/>
          </a:xfrm>
          <a:prstGeom prst="line">
            <a:avLst/>
          </a:prstGeom>
          <a:noFill/>
          <a:ln w="19050">
            <a:solidFill>
              <a:schemeClr val="accent2"/>
            </a:solidFill>
            <a:round/>
            <a:headEnd/>
            <a:tailEnd/>
          </a:ln>
          <a:effectLst/>
        </p:spPr>
        <p:txBody>
          <a:bodyPr/>
          <a:lstStyle/>
          <a:p>
            <a:endParaRPr lang="en-IN"/>
          </a:p>
        </p:txBody>
      </p:sp>
      <p:sp>
        <p:nvSpPr>
          <p:cNvPr id="148492" name="Text Box 12"/>
          <p:cNvSpPr txBox="1">
            <a:spLocks noChangeArrowheads="1"/>
          </p:cNvSpPr>
          <p:nvPr/>
        </p:nvSpPr>
        <p:spPr bwMode="auto">
          <a:xfrm rot="-993424">
            <a:off x="6477000" y="3352800"/>
            <a:ext cx="793750" cy="366713"/>
          </a:xfrm>
          <a:prstGeom prst="rect">
            <a:avLst/>
          </a:prstGeom>
          <a:noFill/>
          <a:ln w="9525">
            <a:noFill/>
            <a:miter lim="800000"/>
            <a:headEnd/>
            <a:tailEnd/>
          </a:ln>
          <a:effectLst/>
        </p:spPr>
        <p:txBody>
          <a:bodyPr wrap="none">
            <a:spAutoFit/>
          </a:bodyPr>
          <a:lstStyle/>
          <a:p>
            <a:r>
              <a:rPr lang="en-US" sz="1800" b="1">
                <a:solidFill>
                  <a:schemeClr val="accent2"/>
                </a:solidFill>
                <a:latin typeface="Arial" charset="0"/>
              </a:rPr>
              <a:t>linear</a:t>
            </a:r>
          </a:p>
        </p:txBody>
      </p:sp>
      <p:sp>
        <p:nvSpPr>
          <p:cNvPr id="148493" name="Freeform 13"/>
          <p:cNvSpPr>
            <a:spLocks/>
          </p:cNvSpPr>
          <p:nvPr/>
        </p:nvSpPr>
        <p:spPr bwMode="auto">
          <a:xfrm>
            <a:off x="5715000" y="3886200"/>
            <a:ext cx="2984500" cy="406400"/>
          </a:xfrm>
          <a:custGeom>
            <a:avLst/>
            <a:gdLst/>
            <a:ahLst/>
            <a:cxnLst>
              <a:cxn ang="0">
                <a:pos x="0" y="256"/>
              </a:cxn>
              <a:cxn ang="0">
                <a:pos x="912" y="112"/>
              </a:cxn>
              <a:cxn ang="0">
                <a:pos x="1728" y="16"/>
              </a:cxn>
              <a:cxn ang="0">
                <a:pos x="1824" y="16"/>
              </a:cxn>
            </a:cxnLst>
            <a:rect l="0" t="0" r="r" b="b"/>
            <a:pathLst>
              <a:path w="1880" h="256">
                <a:moveTo>
                  <a:pt x="0" y="256"/>
                </a:moveTo>
                <a:cubicBezTo>
                  <a:pt x="312" y="204"/>
                  <a:pt x="624" y="152"/>
                  <a:pt x="912" y="112"/>
                </a:cubicBezTo>
                <a:cubicBezTo>
                  <a:pt x="1200" y="72"/>
                  <a:pt x="1576" y="32"/>
                  <a:pt x="1728" y="16"/>
                </a:cubicBezTo>
                <a:cubicBezTo>
                  <a:pt x="1880" y="0"/>
                  <a:pt x="1852" y="8"/>
                  <a:pt x="1824" y="16"/>
                </a:cubicBezTo>
              </a:path>
            </a:pathLst>
          </a:custGeom>
          <a:noFill/>
          <a:ln w="19050" cmpd="sng">
            <a:solidFill>
              <a:schemeClr val="accent2"/>
            </a:solidFill>
            <a:round/>
            <a:headEnd/>
            <a:tailEnd/>
          </a:ln>
          <a:effectLst/>
        </p:spPr>
        <p:txBody>
          <a:bodyPr/>
          <a:lstStyle/>
          <a:p>
            <a:endParaRPr lang="en-IN"/>
          </a:p>
        </p:txBody>
      </p:sp>
      <p:sp>
        <p:nvSpPr>
          <p:cNvPr id="148494" name="Text Box 14"/>
          <p:cNvSpPr txBox="1">
            <a:spLocks noChangeArrowheads="1"/>
          </p:cNvSpPr>
          <p:nvPr/>
        </p:nvSpPr>
        <p:spPr bwMode="auto">
          <a:xfrm rot="-501415">
            <a:off x="6400800" y="3962400"/>
            <a:ext cx="1289050" cy="366713"/>
          </a:xfrm>
          <a:prstGeom prst="rect">
            <a:avLst/>
          </a:prstGeom>
          <a:noFill/>
          <a:ln w="9525">
            <a:noFill/>
            <a:miter lim="800000"/>
            <a:headEnd/>
            <a:tailEnd/>
          </a:ln>
          <a:effectLst/>
        </p:spPr>
        <p:txBody>
          <a:bodyPr wrap="none">
            <a:spAutoFit/>
          </a:bodyPr>
          <a:lstStyle/>
          <a:p>
            <a:r>
              <a:rPr lang="en-US" sz="1800" b="1">
                <a:solidFill>
                  <a:schemeClr val="accent2"/>
                </a:solidFill>
                <a:latin typeface="Arial" charset="0"/>
              </a:rPr>
              <a:t>non-linear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28600"/>
            <a:ext cx="2895600" cy="523220"/>
          </a:xfrm>
          <a:prstGeom prst="rect">
            <a:avLst/>
          </a:prstGeom>
        </p:spPr>
        <p:txBody>
          <a:bodyPr wrap="square">
            <a:spAutoFit/>
          </a:bodyPr>
          <a:lstStyle/>
          <a:p>
            <a:r>
              <a:rPr lang="en-IN" sz="2800" b="1" dirty="0" smtClean="0">
                <a:solidFill>
                  <a:srgbClr val="FFFF00"/>
                </a:solidFill>
              </a:rPr>
              <a:t>Calibration Error</a:t>
            </a:r>
            <a:endParaRPr lang="en-IN" sz="2800" dirty="0">
              <a:solidFill>
                <a:srgbClr val="FFFF00"/>
              </a:solidFill>
            </a:endParaRPr>
          </a:p>
        </p:txBody>
      </p:sp>
      <p:sp>
        <p:nvSpPr>
          <p:cNvPr id="3" name="Rectangle 2"/>
          <p:cNvSpPr/>
          <p:nvPr/>
        </p:nvSpPr>
        <p:spPr>
          <a:xfrm>
            <a:off x="228600" y="1513344"/>
            <a:ext cx="8610600" cy="2677656"/>
          </a:xfrm>
          <a:prstGeom prst="rect">
            <a:avLst/>
          </a:prstGeom>
        </p:spPr>
        <p:txBody>
          <a:bodyPr wrap="square">
            <a:spAutoFit/>
          </a:bodyPr>
          <a:lstStyle/>
          <a:p>
            <a:pPr algn="just"/>
            <a:r>
              <a:rPr lang="en-IN" sz="2400" b="1" dirty="0" smtClean="0">
                <a:solidFill>
                  <a:srgbClr val="00FF00"/>
                </a:solidFill>
              </a:rPr>
              <a:t>The </a:t>
            </a:r>
            <a:r>
              <a:rPr lang="en-IN" sz="2400" b="1" i="1" dirty="0" smtClean="0">
                <a:solidFill>
                  <a:srgbClr val="00FF00"/>
                </a:solidFill>
              </a:rPr>
              <a:t>calibration error is inaccuracy permitted by a manufacturer when a sensor is </a:t>
            </a:r>
            <a:r>
              <a:rPr lang="en-IN" sz="2400" b="1" dirty="0" smtClean="0">
                <a:solidFill>
                  <a:srgbClr val="00FF00"/>
                </a:solidFill>
              </a:rPr>
              <a:t>calibrated in the factory. This error is of a systematic nature, meaning that it is added to all possible real transfer functions. It shifts the accuracy of transduction for each stimulus point by a constant. This error is not necessarily uniform over the range and may change depending on the type of error in the calibration.</a:t>
            </a:r>
            <a:endParaRPr lang="en-IN" sz="2400" b="1" dirty="0">
              <a:solidFill>
                <a:srgbClr val="00FF00"/>
              </a:solidFill>
            </a:endParaRPr>
          </a:p>
        </p:txBody>
      </p:sp>
      <p:sp>
        <p:nvSpPr>
          <p:cNvPr id="4" name="Rectangle 3"/>
          <p:cNvSpPr/>
          <p:nvPr/>
        </p:nvSpPr>
        <p:spPr>
          <a:xfrm>
            <a:off x="381000" y="4655403"/>
            <a:ext cx="8382000" cy="830997"/>
          </a:xfrm>
          <a:prstGeom prst="rect">
            <a:avLst/>
          </a:prstGeom>
        </p:spPr>
        <p:txBody>
          <a:bodyPr wrap="square">
            <a:spAutoFit/>
          </a:bodyPr>
          <a:lstStyle/>
          <a:p>
            <a:r>
              <a:rPr lang="en-IN" sz="2400" b="1" dirty="0" smtClean="0">
                <a:solidFill>
                  <a:srgbClr val="00FF00"/>
                </a:solidFill>
              </a:rPr>
              <a:t>For example, let us consider a two-point calibration of a real linear transfer function (thick line in Fig. 2.3: Next slide.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304800" y="2862263"/>
            <a:ext cx="8534400" cy="3081337"/>
          </a:xfrm>
          <a:prstGeom prst="rect">
            <a:avLst/>
          </a:prstGeom>
          <a:noFill/>
          <a:ln w="9525">
            <a:noFill/>
            <a:miter lim="800000"/>
            <a:headEnd/>
            <a:tailEnd/>
          </a:ln>
          <a:effectLst/>
        </p:spPr>
        <p:txBody>
          <a:bodyPr>
            <a:spAutoFit/>
          </a:bodyPr>
          <a:lstStyle/>
          <a:p>
            <a:pPr marL="685800" indent="-228600">
              <a:buFontTx/>
              <a:buChar char="•"/>
            </a:pPr>
            <a:r>
              <a:rPr lang="en-US" sz="2800" b="1" dirty="0">
                <a:solidFill>
                  <a:schemeClr val="bg1"/>
                </a:solidFill>
                <a:latin typeface="Book Antiqua" pitchFamily="18" charset="0"/>
              </a:rPr>
              <a:t>Heat</a:t>
            </a:r>
          </a:p>
          <a:p>
            <a:pPr marL="685800" indent="-228600">
              <a:buFontTx/>
              <a:buChar char="•"/>
            </a:pPr>
            <a:r>
              <a:rPr lang="en-US" sz="2800" b="1" dirty="0">
                <a:solidFill>
                  <a:schemeClr val="bg1"/>
                </a:solidFill>
                <a:latin typeface="Book Antiqua" pitchFamily="18" charset="0"/>
              </a:rPr>
              <a:t>Light</a:t>
            </a:r>
          </a:p>
          <a:p>
            <a:pPr marL="685800" indent="-228600">
              <a:buFontTx/>
              <a:buChar char="•"/>
            </a:pPr>
            <a:r>
              <a:rPr lang="en-US" sz="2800" b="1" dirty="0">
                <a:solidFill>
                  <a:schemeClr val="bg1"/>
                </a:solidFill>
                <a:latin typeface="Book Antiqua" pitchFamily="18" charset="0"/>
              </a:rPr>
              <a:t>Sound</a:t>
            </a:r>
          </a:p>
          <a:p>
            <a:pPr marL="685800" indent="-228600">
              <a:buFontTx/>
              <a:buChar char="•"/>
            </a:pPr>
            <a:r>
              <a:rPr lang="en-US" sz="2800" b="1" dirty="0">
                <a:solidFill>
                  <a:schemeClr val="bg1"/>
                </a:solidFill>
                <a:latin typeface="Book Antiqua" pitchFamily="18" charset="0"/>
              </a:rPr>
              <a:t>Pressure</a:t>
            </a:r>
          </a:p>
          <a:p>
            <a:pPr marL="685800" indent="-228600">
              <a:buFontTx/>
              <a:buChar char="•"/>
            </a:pPr>
            <a:r>
              <a:rPr lang="en-US" sz="2800" b="1" dirty="0">
                <a:solidFill>
                  <a:schemeClr val="bg1"/>
                </a:solidFill>
                <a:latin typeface="Book Antiqua" pitchFamily="18" charset="0"/>
              </a:rPr>
              <a:t>Motion</a:t>
            </a:r>
          </a:p>
          <a:p>
            <a:pPr marL="685800" indent="-228600">
              <a:buFontTx/>
              <a:buChar char="•"/>
            </a:pPr>
            <a:r>
              <a:rPr lang="en-US" sz="2800" b="1" dirty="0">
                <a:solidFill>
                  <a:schemeClr val="bg1"/>
                </a:solidFill>
                <a:latin typeface="Book Antiqua" pitchFamily="18" charset="0"/>
              </a:rPr>
              <a:t>Flow</a:t>
            </a:r>
          </a:p>
          <a:p>
            <a:pPr marL="685800" indent="-228600"/>
            <a:endParaRPr lang="en-US" sz="2800" b="1" dirty="0">
              <a:solidFill>
                <a:schemeClr val="bg1"/>
              </a:solidFill>
              <a:latin typeface="Book Antiqua" pitchFamily="18" charset="0"/>
            </a:endParaRPr>
          </a:p>
        </p:txBody>
      </p:sp>
      <p:sp>
        <p:nvSpPr>
          <p:cNvPr id="62469" name="Rectangle 5"/>
          <p:cNvSpPr>
            <a:spLocks noChangeArrowheads="1"/>
          </p:cNvSpPr>
          <p:nvPr/>
        </p:nvSpPr>
        <p:spPr bwMode="auto">
          <a:xfrm>
            <a:off x="-304800" y="2147888"/>
            <a:ext cx="8915400" cy="519112"/>
          </a:xfrm>
          <a:prstGeom prst="rect">
            <a:avLst/>
          </a:prstGeom>
          <a:noFill/>
          <a:ln w="9525" algn="ctr">
            <a:noFill/>
            <a:miter lim="800000"/>
            <a:headEnd/>
            <a:tailEnd/>
          </a:ln>
          <a:effectLst/>
        </p:spPr>
        <p:txBody>
          <a:bodyPr>
            <a:spAutoFit/>
          </a:bodyPr>
          <a:lstStyle/>
          <a:p>
            <a:pPr marL="685800" indent="-228600">
              <a:buFontTx/>
              <a:buChar char="•"/>
            </a:pPr>
            <a:r>
              <a:rPr lang="en-US" sz="2800" b="1" dirty="0">
                <a:solidFill>
                  <a:schemeClr val="bg1"/>
                </a:solidFill>
                <a:latin typeface="Book Antiqua" pitchFamily="18" charset="0"/>
              </a:rPr>
              <a:t>A device that responds to a physical stimulus</a:t>
            </a:r>
            <a:r>
              <a:rPr lang="en-US" sz="2800" b="1" dirty="0">
                <a:solidFill>
                  <a:schemeClr val="bg1"/>
                </a:solidFill>
                <a:latin typeface="Times New Roman" pitchFamily="18" charset="0"/>
              </a:rPr>
              <a:t> </a:t>
            </a:r>
          </a:p>
        </p:txBody>
      </p:sp>
      <p:sp>
        <p:nvSpPr>
          <p:cNvPr id="62470" name="Rectangle 6"/>
          <p:cNvSpPr>
            <a:spLocks noChangeArrowheads="1"/>
          </p:cNvSpPr>
          <p:nvPr/>
        </p:nvSpPr>
        <p:spPr bwMode="auto">
          <a:xfrm>
            <a:off x="-76200" y="5637212"/>
            <a:ext cx="9220200" cy="1373188"/>
          </a:xfrm>
          <a:prstGeom prst="rect">
            <a:avLst/>
          </a:prstGeom>
          <a:noFill/>
          <a:ln w="9525" algn="ctr">
            <a:noFill/>
            <a:miter lim="800000"/>
            <a:headEnd/>
            <a:tailEnd/>
          </a:ln>
          <a:effectLst/>
        </p:spPr>
        <p:txBody>
          <a:bodyPr>
            <a:spAutoFit/>
          </a:bodyPr>
          <a:lstStyle/>
          <a:p>
            <a:pPr marL="685800" indent="-228600">
              <a:buFontTx/>
              <a:buChar char="•"/>
            </a:pPr>
            <a:r>
              <a:rPr lang="en-US" sz="2800" b="1" dirty="0">
                <a:solidFill>
                  <a:schemeClr val="bg1"/>
                </a:solidFill>
                <a:latin typeface="Book Antiqua" pitchFamily="18" charset="0"/>
              </a:rPr>
              <a:t>Produces a measurable corresponding electrical signal</a:t>
            </a:r>
            <a:br>
              <a:rPr lang="en-US" sz="2800" b="1" dirty="0">
                <a:solidFill>
                  <a:schemeClr val="bg1"/>
                </a:solidFill>
                <a:latin typeface="Book Antiqua" pitchFamily="18" charset="0"/>
              </a:rPr>
            </a:br>
            <a:endParaRPr lang="en-US" sz="2800" b="1" dirty="0">
              <a:solidFill>
                <a:schemeClr val="bg1"/>
              </a:solidFill>
              <a:latin typeface="Book Antiqua" pitchFamily="18" charset="0"/>
            </a:endParaRPr>
          </a:p>
        </p:txBody>
      </p:sp>
      <p:sp>
        <p:nvSpPr>
          <p:cNvPr id="62599" name="Text Box 135"/>
          <p:cNvSpPr txBox="1">
            <a:spLocks noChangeArrowheads="1"/>
          </p:cNvSpPr>
          <p:nvPr/>
        </p:nvSpPr>
        <p:spPr bwMode="auto">
          <a:xfrm>
            <a:off x="304800" y="1249362"/>
            <a:ext cx="67818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FFFF00"/>
                </a:solidFill>
                <a:latin typeface="Book Antiqua" pitchFamily="18" charset="0"/>
              </a:rPr>
              <a:t>What is Sensor ?</a:t>
            </a:r>
          </a:p>
        </p:txBody>
      </p:sp>
      <p:sp>
        <p:nvSpPr>
          <p:cNvPr id="6" name="TextBox 5"/>
          <p:cNvSpPr txBox="1"/>
          <p:nvPr/>
        </p:nvSpPr>
        <p:spPr>
          <a:xfrm>
            <a:off x="1143000" y="304800"/>
            <a:ext cx="6858000" cy="584775"/>
          </a:xfrm>
          <a:prstGeom prst="rect">
            <a:avLst/>
          </a:prstGeom>
          <a:noFill/>
        </p:spPr>
        <p:txBody>
          <a:bodyPr wrap="square" rtlCol="0">
            <a:spAutoFit/>
          </a:bodyPr>
          <a:lstStyle/>
          <a:p>
            <a:pPr algn="ctr"/>
            <a:r>
              <a:rPr lang="en-US" sz="3200" b="1" dirty="0" smtClean="0">
                <a:solidFill>
                  <a:srgbClr val="00FF00"/>
                </a:solidFill>
                <a:latin typeface="Tahoma" pitchFamily="34" charset="0"/>
                <a:ea typeface="Tahoma" pitchFamily="34" charset="0"/>
                <a:cs typeface="Tahoma" pitchFamily="34" charset="0"/>
              </a:rPr>
              <a:t>Sensors, Signals and System </a:t>
            </a:r>
            <a:endParaRPr lang="en-IN" sz="3200" b="1" dirty="0">
              <a:solidFill>
                <a:srgbClr val="00FF00"/>
              </a:solidFill>
              <a:latin typeface="Tahoma" pitchFamily="34" charset="0"/>
              <a:ea typeface="Tahoma" pitchFamily="34" charset="0"/>
              <a:cs typeface="Tahoma" pitchFamily="34" charset="0"/>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3505200" cy="2862322"/>
          </a:xfrm>
          <a:prstGeom prst="rect">
            <a:avLst/>
          </a:prstGeom>
        </p:spPr>
        <p:txBody>
          <a:bodyPr wrap="square">
            <a:spAutoFit/>
          </a:bodyPr>
          <a:lstStyle/>
          <a:p>
            <a:r>
              <a:rPr lang="en-IN" sz="2000" b="1" dirty="0" smtClean="0">
                <a:solidFill>
                  <a:srgbClr val="00FF00"/>
                </a:solidFill>
              </a:rPr>
              <a:t>To determine the slope and the intercept of the function, two stimuli, </a:t>
            </a:r>
            <a:r>
              <a:rPr lang="en-IN" sz="2000" b="1" i="1" dirty="0" smtClean="0">
                <a:solidFill>
                  <a:srgbClr val="00FF00"/>
                </a:solidFill>
              </a:rPr>
              <a:t>s1 </a:t>
            </a:r>
            <a:r>
              <a:rPr lang="en-IN" sz="2000" b="1" dirty="0" smtClean="0">
                <a:solidFill>
                  <a:srgbClr val="00FF00"/>
                </a:solidFill>
              </a:rPr>
              <a:t>and </a:t>
            </a:r>
            <a:r>
              <a:rPr lang="en-IN" sz="2000" b="1" i="1" dirty="0" smtClean="0">
                <a:solidFill>
                  <a:srgbClr val="00FF00"/>
                </a:solidFill>
              </a:rPr>
              <a:t>s2, are applied to the sensor. The sensor responds with two corresponding output </a:t>
            </a:r>
            <a:r>
              <a:rPr lang="en-IN" sz="2000" b="1" dirty="0" smtClean="0">
                <a:solidFill>
                  <a:srgbClr val="00FF00"/>
                </a:solidFill>
              </a:rPr>
              <a:t>signals </a:t>
            </a:r>
            <a:r>
              <a:rPr lang="en-IN" sz="2000" b="1" i="1" dirty="0" smtClean="0">
                <a:solidFill>
                  <a:srgbClr val="00FF00"/>
                </a:solidFill>
              </a:rPr>
              <a:t>A1 and A2. The first response was measured absolutely accurately.  </a:t>
            </a:r>
            <a:endParaRPr lang="en-IN" sz="2000" b="1" dirty="0">
              <a:solidFill>
                <a:srgbClr val="00FF00"/>
              </a:solidFill>
            </a:endParaRPr>
          </a:p>
        </p:txBody>
      </p:sp>
      <p:sp>
        <p:nvSpPr>
          <p:cNvPr id="3" name="Rectangle 2"/>
          <p:cNvSpPr/>
          <p:nvPr/>
        </p:nvSpPr>
        <p:spPr>
          <a:xfrm>
            <a:off x="228600" y="3441680"/>
            <a:ext cx="3352800" cy="3416320"/>
          </a:xfrm>
          <a:prstGeom prst="rect">
            <a:avLst/>
          </a:prstGeom>
        </p:spPr>
        <p:txBody>
          <a:bodyPr wrap="square">
            <a:spAutoFit/>
          </a:bodyPr>
          <a:lstStyle/>
          <a:p>
            <a:pPr algn="just"/>
            <a:r>
              <a:rPr lang="en-IN" dirty="0" smtClean="0">
                <a:solidFill>
                  <a:srgbClr val="00FF00"/>
                </a:solidFill>
              </a:rPr>
              <a:t>However, the higher signal was measured with error </a:t>
            </a:r>
            <a:r>
              <a:rPr lang="en-IN" i="1" dirty="0" smtClean="0">
                <a:solidFill>
                  <a:srgbClr val="00FF00"/>
                </a:solidFill>
              </a:rPr>
              <a:t>− </a:t>
            </a:r>
            <a:r>
              <a:rPr lang="el-GR" i="1" dirty="0" smtClean="0">
                <a:solidFill>
                  <a:srgbClr val="00FF00"/>
                </a:solidFill>
              </a:rPr>
              <a:t>Δ</a:t>
            </a:r>
            <a:r>
              <a:rPr lang="en-IN" dirty="0" smtClean="0">
                <a:solidFill>
                  <a:srgbClr val="00FF00"/>
                </a:solidFill>
              </a:rPr>
              <a:t>. This results in errors in the slope and intercept calculation. A new intercept, </a:t>
            </a:r>
            <a:r>
              <a:rPr lang="en-IN" i="1" dirty="0" smtClean="0">
                <a:solidFill>
                  <a:srgbClr val="00FF00"/>
                </a:solidFill>
              </a:rPr>
              <a:t>a1, will differ from the real intercept, a, by</a:t>
            </a:r>
          </a:p>
          <a:p>
            <a:pPr algn="just"/>
            <a:r>
              <a:rPr lang="el-GR" i="1" dirty="0" smtClean="0">
                <a:solidFill>
                  <a:srgbClr val="00FF00"/>
                </a:solidFill>
              </a:rPr>
              <a:t>δ</a:t>
            </a:r>
            <a:r>
              <a:rPr lang="en-IN" i="1" dirty="0" smtClean="0">
                <a:solidFill>
                  <a:srgbClr val="00FF00"/>
                </a:solidFill>
              </a:rPr>
              <a:t>a =a1 −a = </a:t>
            </a:r>
            <a:r>
              <a:rPr lang="el-GR" i="1" dirty="0" smtClean="0">
                <a:solidFill>
                  <a:srgbClr val="00FF00"/>
                </a:solidFill>
              </a:rPr>
              <a:t>Δ </a:t>
            </a:r>
            <a:r>
              <a:rPr lang="en-US" i="1" dirty="0" smtClean="0">
                <a:solidFill>
                  <a:srgbClr val="00FF00"/>
                </a:solidFill>
              </a:rPr>
              <a:t>/ </a:t>
            </a:r>
            <a:r>
              <a:rPr lang="en-IN" i="1" dirty="0" smtClean="0">
                <a:solidFill>
                  <a:srgbClr val="00FF00"/>
                </a:solidFill>
              </a:rPr>
              <a:t>s2 −s1 </a:t>
            </a:r>
          </a:p>
          <a:p>
            <a:pPr algn="just"/>
            <a:r>
              <a:rPr lang="en-IN" i="1" dirty="0" smtClean="0">
                <a:solidFill>
                  <a:srgbClr val="00FF00"/>
                </a:solidFill>
              </a:rPr>
              <a:t> </a:t>
            </a:r>
          </a:p>
          <a:p>
            <a:pPr algn="just"/>
            <a:r>
              <a:rPr lang="en-IN" dirty="0" smtClean="0">
                <a:solidFill>
                  <a:srgbClr val="00FF00"/>
                </a:solidFill>
              </a:rPr>
              <a:t>and the slope will be calculated with error:</a:t>
            </a:r>
          </a:p>
          <a:p>
            <a:pPr algn="just"/>
            <a:r>
              <a:rPr lang="el-GR" i="1" dirty="0" smtClean="0">
                <a:solidFill>
                  <a:srgbClr val="00FF00"/>
                </a:solidFill>
              </a:rPr>
              <a:t>δ</a:t>
            </a:r>
            <a:r>
              <a:rPr lang="en-IN" i="1" dirty="0" smtClean="0">
                <a:solidFill>
                  <a:srgbClr val="00FF00"/>
                </a:solidFill>
              </a:rPr>
              <a:t>b= − </a:t>
            </a:r>
            <a:r>
              <a:rPr lang="el-GR" i="1" dirty="0" smtClean="0">
                <a:solidFill>
                  <a:srgbClr val="00FF00"/>
                </a:solidFill>
              </a:rPr>
              <a:t>Δ</a:t>
            </a:r>
            <a:r>
              <a:rPr lang="en-IN" i="1" dirty="0" smtClean="0">
                <a:solidFill>
                  <a:srgbClr val="00FF00"/>
                </a:solidFill>
              </a:rPr>
              <a:t>/s2 −s1</a:t>
            </a:r>
          </a:p>
          <a:p>
            <a:r>
              <a:rPr lang="en-IN" i="1" dirty="0" smtClean="0"/>
              <a:t>,</a:t>
            </a:r>
            <a:r>
              <a:rPr lang="en-IN" b="1" i="1" dirty="0" smtClean="0">
                <a:solidFill>
                  <a:srgbClr val="00FF00"/>
                </a:solidFill>
              </a:rPr>
              <a:t> </a:t>
            </a:r>
            <a:endParaRPr lang="en-IN" dirty="0"/>
          </a:p>
        </p:txBody>
      </p:sp>
      <p:pic>
        <p:nvPicPr>
          <p:cNvPr id="428034" name="Picture 2"/>
          <p:cNvPicPr>
            <a:picLocks noChangeAspect="1" noChangeArrowheads="1"/>
          </p:cNvPicPr>
          <p:nvPr/>
        </p:nvPicPr>
        <p:blipFill>
          <a:blip r:embed="rId2" cstate="print"/>
          <a:srcRect/>
          <a:stretch>
            <a:fillRect/>
          </a:stretch>
        </p:blipFill>
        <p:spPr bwMode="auto">
          <a:xfrm>
            <a:off x="4114800" y="381000"/>
            <a:ext cx="5029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65280"/>
            <a:ext cx="8153400" cy="3416320"/>
          </a:xfrm>
          <a:prstGeom prst="rect">
            <a:avLst/>
          </a:prstGeom>
        </p:spPr>
        <p:txBody>
          <a:bodyPr wrap="square">
            <a:spAutoFit/>
          </a:bodyPr>
          <a:lstStyle/>
          <a:p>
            <a:pPr algn="just"/>
            <a:r>
              <a:rPr lang="en-IN" sz="2400" b="1" dirty="0" smtClean="0">
                <a:solidFill>
                  <a:srgbClr val="00FF00"/>
                </a:solidFill>
              </a:rPr>
              <a:t>A </a:t>
            </a:r>
            <a:r>
              <a:rPr lang="en-IN" sz="2400" b="1" i="1" dirty="0" smtClean="0">
                <a:solidFill>
                  <a:srgbClr val="00FF00"/>
                </a:solidFill>
              </a:rPr>
              <a:t>hysteresis error is a deviation of the sensor’s output at a specified point of the input </a:t>
            </a:r>
            <a:r>
              <a:rPr lang="en-IN" sz="2400" b="1" dirty="0" smtClean="0">
                <a:solidFill>
                  <a:srgbClr val="00FF00"/>
                </a:solidFill>
              </a:rPr>
              <a:t>signal when it is approached from the opposite directions (Fig. 2.4). For example, a displacement sensor when the object moves from left to right at a certain point produces a voltage which differs by 20 mV from that when the object moves from right to left. If the sensitivity of the sensor is 10 mV/mm, the hysteresis error in terms of displacement units is 2 mm. Typical causes for hysteresis are friction and structural changes in the materials.</a:t>
            </a:r>
            <a:endParaRPr lang="en-IN" sz="2400" b="1" dirty="0">
              <a:solidFill>
                <a:srgbClr val="00FF00"/>
              </a:solidFill>
            </a:endParaRPr>
          </a:p>
        </p:txBody>
      </p:sp>
      <p:sp>
        <p:nvSpPr>
          <p:cNvPr id="3" name="Rectangle 2"/>
          <p:cNvSpPr/>
          <p:nvPr/>
        </p:nvSpPr>
        <p:spPr>
          <a:xfrm>
            <a:off x="3276600" y="381000"/>
            <a:ext cx="2333396" cy="707886"/>
          </a:xfrm>
          <a:prstGeom prst="rect">
            <a:avLst/>
          </a:prstGeom>
        </p:spPr>
        <p:txBody>
          <a:bodyPr wrap="none">
            <a:spAutoFit/>
          </a:bodyPr>
          <a:lstStyle/>
          <a:p>
            <a:r>
              <a:rPr lang="en-IN" sz="4000" b="1" i="1" dirty="0" smtClean="0">
                <a:solidFill>
                  <a:srgbClr val="FFFF00"/>
                </a:solidFill>
              </a:rPr>
              <a:t>Hysteresis</a:t>
            </a:r>
            <a:endParaRPr lang="en-IN" sz="4000"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8" name="Picture 2"/>
          <p:cNvPicPr>
            <a:picLocks noChangeAspect="1" noChangeArrowheads="1"/>
          </p:cNvPicPr>
          <p:nvPr/>
        </p:nvPicPr>
        <p:blipFill>
          <a:blip r:embed="rId2" cstate="print"/>
          <a:srcRect/>
          <a:stretch>
            <a:fillRect/>
          </a:stretch>
        </p:blipFill>
        <p:spPr bwMode="auto">
          <a:xfrm>
            <a:off x="1600200" y="457200"/>
            <a:ext cx="6019800" cy="5426537"/>
          </a:xfrm>
          <a:prstGeom prst="rect">
            <a:avLst/>
          </a:prstGeom>
          <a:noFill/>
          <a:ln w="9525">
            <a:noFill/>
            <a:miter lim="800000"/>
            <a:headEnd/>
            <a:tailEnd/>
          </a:ln>
        </p:spPr>
      </p:pic>
      <p:sp>
        <p:nvSpPr>
          <p:cNvPr id="3" name="Rectangle 2"/>
          <p:cNvSpPr/>
          <p:nvPr/>
        </p:nvSpPr>
        <p:spPr>
          <a:xfrm>
            <a:off x="1981200" y="6172200"/>
            <a:ext cx="5486400" cy="461665"/>
          </a:xfrm>
          <a:prstGeom prst="rect">
            <a:avLst/>
          </a:prstGeom>
        </p:spPr>
        <p:txBody>
          <a:bodyPr wrap="square">
            <a:spAutoFit/>
          </a:bodyPr>
          <a:lstStyle/>
          <a:p>
            <a:r>
              <a:rPr lang="en-IN" sz="2400" b="1" dirty="0" smtClean="0">
                <a:solidFill>
                  <a:srgbClr val="FFFF00"/>
                </a:solidFill>
              </a:rPr>
              <a:t>Fig. 2.4. Transfer function with hysteresis.</a:t>
            </a:r>
            <a:endParaRPr lang="en-IN" sz="2400"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8600"/>
            <a:ext cx="2845651" cy="707886"/>
          </a:xfrm>
          <a:prstGeom prst="rect">
            <a:avLst/>
          </a:prstGeom>
        </p:spPr>
        <p:txBody>
          <a:bodyPr wrap="none">
            <a:spAutoFit/>
          </a:bodyPr>
          <a:lstStyle/>
          <a:p>
            <a:r>
              <a:rPr lang="en-IN" sz="4000" b="1" dirty="0" smtClean="0">
                <a:solidFill>
                  <a:srgbClr val="FFFF00"/>
                </a:solidFill>
              </a:rPr>
              <a:t>Nonlinearity</a:t>
            </a:r>
            <a:endParaRPr lang="en-IN" sz="4000" dirty="0">
              <a:solidFill>
                <a:srgbClr val="FFFF00"/>
              </a:solidFill>
            </a:endParaRPr>
          </a:p>
        </p:txBody>
      </p:sp>
      <p:sp>
        <p:nvSpPr>
          <p:cNvPr id="3" name="Rectangle 2"/>
          <p:cNvSpPr/>
          <p:nvPr/>
        </p:nvSpPr>
        <p:spPr>
          <a:xfrm>
            <a:off x="381000" y="1648361"/>
            <a:ext cx="8458200" cy="1323439"/>
          </a:xfrm>
          <a:prstGeom prst="rect">
            <a:avLst/>
          </a:prstGeom>
        </p:spPr>
        <p:txBody>
          <a:bodyPr wrap="square">
            <a:spAutoFit/>
          </a:bodyPr>
          <a:lstStyle/>
          <a:p>
            <a:pPr algn="just"/>
            <a:r>
              <a:rPr lang="en-IN" sz="2000" b="1" i="1" dirty="0" smtClean="0">
                <a:solidFill>
                  <a:srgbClr val="00FF00"/>
                </a:solidFill>
              </a:rPr>
              <a:t>Nonlinearity error is specified for sensors whose transfer function may be approximated </a:t>
            </a:r>
            <a:r>
              <a:rPr lang="en-IN" sz="2000" b="1" dirty="0" smtClean="0">
                <a:solidFill>
                  <a:srgbClr val="00FF00"/>
                </a:solidFill>
              </a:rPr>
              <a:t>by a straight line.  A nonlinearity is a maximum deviation (</a:t>
            </a:r>
            <a:r>
              <a:rPr lang="en-IN" sz="2000" b="1" i="1" dirty="0" smtClean="0">
                <a:solidFill>
                  <a:srgbClr val="00FF00"/>
                </a:solidFill>
              </a:rPr>
              <a:t>L) of a real </a:t>
            </a:r>
            <a:r>
              <a:rPr lang="en-IN" sz="2000" b="1" dirty="0" smtClean="0">
                <a:solidFill>
                  <a:srgbClr val="00FF00"/>
                </a:solidFill>
              </a:rPr>
              <a:t>transfer function from the approximation straight line. The term “linearity” actually means “nonlinearity.” </a:t>
            </a:r>
            <a:endParaRPr lang="en-IN" sz="2000" b="1" dirty="0">
              <a:solidFill>
                <a:srgbClr val="00FF00"/>
              </a:solidFill>
            </a:endParaRPr>
          </a:p>
        </p:txBody>
      </p:sp>
      <p:sp>
        <p:nvSpPr>
          <p:cNvPr id="4" name="Rectangle 3"/>
          <p:cNvSpPr/>
          <p:nvPr/>
        </p:nvSpPr>
        <p:spPr>
          <a:xfrm>
            <a:off x="457200" y="3623608"/>
            <a:ext cx="8305800" cy="1938992"/>
          </a:xfrm>
          <a:prstGeom prst="rect">
            <a:avLst/>
          </a:prstGeom>
        </p:spPr>
        <p:txBody>
          <a:bodyPr wrap="square">
            <a:spAutoFit/>
          </a:bodyPr>
          <a:lstStyle/>
          <a:p>
            <a:pPr algn="just"/>
            <a:r>
              <a:rPr lang="en-IN" sz="2000" b="1" dirty="0" smtClean="0">
                <a:solidFill>
                  <a:srgbClr val="00FF00"/>
                </a:solidFill>
              </a:rPr>
              <a:t>When more than one calibration run is made, the worst linearity seen during any one calibration cycle should be stated. Usually, it is specified either in percent of span or in terms of measured value (</a:t>
            </a:r>
            <a:r>
              <a:rPr lang="en-IN" sz="2000" b="1" dirty="0" err="1" smtClean="0">
                <a:solidFill>
                  <a:srgbClr val="00FF00"/>
                </a:solidFill>
              </a:rPr>
              <a:t>e.g</a:t>
            </a:r>
            <a:r>
              <a:rPr lang="en-IN" sz="2000" b="1" dirty="0" smtClean="0">
                <a:solidFill>
                  <a:srgbClr val="00FF00"/>
                </a:solidFill>
              </a:rPr>
              <a:t>, ◦C). “Linearity,” when not accompanied by a statement explaining what sort of straight line it is referring to, is meaningless. There are several ways to specify a nonlinearity, depending how the line is superimposed on the transfer function.</a:t>
            </a:r>
            <a:endParaRPr lang="en-IN" sz="2000" b="1" dirty="0">
              <a:solidFill>
                <a:srgbClr val="00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382000" cy="1323439"/>
          </a:xfrm>
          <a:prstGeom prst="rect">
            <a:avLst/>
          </a:prstGeom>
        </p:spPr>
        <p:txBody>
          <a:bodyPr wrap="square">
            <a:spAutoFit/>
          </a:bodyPr>
          <a:lstStyle/>
          <a:p>
            <a:pPr algn="just"/>
            <a:r>
              <a:rPr lang="en-IN" sz="2000" dirty="0" smtClean="0">
                <a:solidFill>
                  <a:srgbClr val="00FF00"/>
                </a:solidFill>
              </a:rPr>
              <a:t>One way is to use </a:t>
            </a:r>
            <a:r>
              <a:rPr lang="en-IN" sz="2000" i="1" dirty="0" smtClean="0">
                <a:solidFill>
                  <a:srgbClr val="00FF00"/>
                </a:solidFill>
              </a:rPr>
              <a:t>terminal points (Fig. </a:t>
            </a:r>
            <a:r>
              <a:rPr lang="en-IN" sz="2000" dirty="0" smtClean="0">
                <a:solidFill>
                  <a:srgbClr val="00FF00"/>
                </a:solidFill>
              </a:rPr>
              <a:t>2.5); that is, to determine output values at the smallest and highest stimulus values and to draw a straight line through these two points (line 1). Here, near the terminal points, the nonlinearity error is the smallest and it is higher somewhere in between.</a:t>
            </a:r>
            <a:endParaRPr lang="en-IN" sz="2000" dirty="0">
              <a:solidFill>
                <a:srgbClr val="00FF00"/>
              </a:solidFill>
            </a:endParaRPr>
          </a:p>
        </p:txBody>
      </p:sp>
      <p:pic>
        <p:nvPicPr>
          <p:cNvPr id="430082" name="Picture 2"/>
          <p:cNvPicPr>
            <a:picLocks noChangeAspect="1" noChangeArrowheads="1"/>
          </p:cNvPicPr>
          <p:nvPr/>
        </p:nvPicPr>
        <p:blipFill>
          <a:blip r:embed="rId2" cstate="print"/>
          <a:srcRect/>
          <a:stretch>
            <a:fillRect/>
          </a:stretch>
        </p:blipFill>
        <p:spPr bwMode="auto">
          <a:xfrm>
            <a:off x="879613" y="2133600"/>
            <a:ext cx="7349987" cy="3886200"/>
          </a:xfrm>
          <a:prstGeom prst="rect">
            <a:avLst/>
          </a:prstGeom>
          <a:noFill/>
          <a:ln w="9525">
            <a:noFill/>
            <a:miter lim="800000"/>
            <a:headEnd/>
            <a:tailEnd/>
          </a:ln>
        </p:spPr>
      </p:pic>
      <p:sp>
        <p:nvSpPr>
          <p:cNvPr id="4" name="Rectangle 3"/>
          <p:cNvSpPr/>
          <p:nvPr/>
        </p:nvSpPr>
        <p:spPr>
          <a:xfrm>
            <a:off x="914400" y="6172200"/>
            <a:ext cx="6248400" cy="369332"/>
          </a:xfrm>
          <a:prstGeom prst="rect">
            <a:avLst/>
          </a:prstGeom>
        </p:spPr>
        <p:txBody>
          <a:bodyPr wrap="square">
            <a:spAutoFit/>
          </a:bodyPr>
          <a:lstStyle/>
          <a:p>
            <a:r>
              <a:rPr lang="en-IN" b="1" dirty="0" smtClean="0">
                <a:solidFill>
                  <a:srgbClr val="00FF00"/>
                </a:solidFill>
              </a:rPr>
              <a:t>Fig. 2.5. Linear approximations of a nonlinear transfer function </a:t>
            </a:r>
            <a:endParaRPr lang="en-IN" dirty="0">
              <a:solidFill>
                <a:srgbClr val="00FF00"/>
              </a:solidFill>
            </a:endParaRPr>
          </a:p>
        </p:txBody>
      </p:sp>
      <p:sp>
        <p:nvSpPr>
          <p:cNvPr id="5" name="Rectangle 4"/>
          <p:cNvSpPr/>
          <p:nvPr/>
        </p:nvSpPr>
        <p:spPr>
          <a:xfrm>
            <a:off x="4648200" y="2133600"/>
            <a:ext cx="3657600" cy="3886200"/>
          </a:xfrm>
          <a:prstGeom prst="rect">
            <a:avLst/>
          </a:prstGeom>
          <a:solidFill>
            <a:srgbClr val="5F5F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228600"/>
            <a:ext cx="1958613" cy="584775"/>
          </a:xfrm>
          <a:prstGeom prst="rect">
            <a:avLst/>
          </a:prstGeom>
        </p:spPr>
        <p:txBody>
          <a:bodyPr wrap="none">
            <a:spAutoFit/>
          </a:bodyPr>
          <a:lstStyle/>
          <a:p>
            <a:r>
              <a:rPr lang="en-IN" sz="3200" b="1" dirty="0" smtClean="0">
                <a:solidFill>
                  <a:srgbClr val="FFFF00"/>
                </a:solidFill>
              </a:rPr>
              <a:t>Saturation</a:t>
            </a:r>
            <a:endParaRPr lang="en-IN" sz="3200" dirty="0">
              <a:solidFill>
                <a:srgbClr val="FFFF00"/>
              </a:solidFill>
            </a:endParaRPr>
          </a:p>
        </p:txBody>
      </p:sp>
      <p:sp>
        <p:nvSpPr>
          <p:cNvPr id="3" name="Rectangle 2"/>
          <p:cNvSpPr/>
          <p:nvPr/>
        </p:nvSpPr>
        <p:spPr>
          <a:xfrm>
            <a:off x="228600" y="914400"/>
            <a:ext cx="8686800" cy="1323439"/>
          </a:xfrm>
          <a:prstGeom prst="rect">
            <a:avLst/>
          </a:prstGeom>
        </p:spPr>
        <p:txBody>
          <a:bodyPr wrap="square">
            <a:spAutoFit/>
          </a:bodyPr>
          <a:lstStyle/>
          <a:p>
            <a:r>
              <a:rPr lang="en-IN" sz="2000" dirty="0" smtClean="0">
                <a:solidFill>
                  <a:srgbClr val="00FF00"/>
                </a:solidFill>
              </a:rPr>
              <a:t>Every sensor has its operating limits. Even if it is considered linear, at some levels</a:t>
            </a:r>
          </a:p>
          <a:p>
            <a:pPr algn="just"/>
            <a:r>
              <a:rPr lang="en-IN" sz="2000" dirty="0" smtClean="0">
                <a:solidFill>
                  <a:srgbClr val="00FF00"/>
                </a:solidFill>
              </a:rPr>
              <a:t>of the input stimuli, its output signal no longer will be responsive. A further increase in stimulus does not produce a desirable output. It is said that the sensor exhibits a span-end nonlinearity or saturation (Fig. 2.6).</a:t>
            </a:r>
            <a:endParaRPr lang="en-IN" sz="2000" dirty="0">
              <a:solidFill>
                <a:srgbClr val="00FF00"/>
              </a:solidFill>
            </a:endParaRPr>
          </a:p>
        </p:txBody>
      </p:sp>
      <p:pic>
        <p:nvPicPr>
          <p:cNvPr id="431106" name="Picture 2"/>
          <p:cNvPicPr>
            <a:picLocks noChangeAspect="1" noChangeArrowheads="1"/>
          </p:cNvPicPr>
          <p:nvPr/>
        </p:nvPicPr>
        <p:blipFill>
          <a:blip r:embed="rId2" cstate="print"/>
          <a:srcRect/>
          <a:stretch>
            <a:fillRect/>
          </a:stretch>
        </p:blipFill>
        <p:spPr bwMode="auto">
          <a:xfrm>
            <a:off x="990600" y="2514600"/>
            <a:ext cx="4800600" cy="3837806"/>
          </a:xfrm>
          <a:prstGeom prst="rect">
            <a:avLst/>
          </a:prstGeom>
          <a:noFill/>
          <a:ln w="9525">
            <a:noFill/>
            <a:miter lim="800000"/>
            <a:headEnd/>
            <a:tailEnd/>
          </a:ln>
        </p:spPr>
      </p:pic>
      <p:sp>
        <p:nvSpPr>
          <p:cNvPr id="5" name="Rectangle 4"/>
          <p:cNvSpPr/>
          <p:nvPr/>
        </p:nvSpPr>
        <p:spPr>
          <a:xfrm>
            <a:off x="6172200" y="2895600"/>
            <a:ext cx="2971800" cy="646331"/>
          </a:xfrm>
          <a:prstGeom prst="rect">
            <a:avLst/>
          </a:prstGeom>
        </p:spPr>
        <p:txBody>
          <a:bodyPr wrap="square">
            <a:spAutoFit/>
          </a:bodyPr>
          <a:lstStyle/>
          <a:p>
            <a:r>
              <a:rPr lang="en-IN" b="1" dirty="0" smtClean="0">
                <a:solidFill>
                  <a:srgbClr val="00FF00"/>
                </a:solidFill>
              </a:rPr>
              <a:t>Fig. 2.6. Transfer function with saturation.</a:t>
            </a:r>
            <a:endParaRPr lang="en-IN" dirty="0">
              <a:solidFill>
                <a:srgbClr val="00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04800"/>
            <a:ext cx="2440668" cy="584775"/>
          </a:xfrm>
          <a:prstGeom prst="rect">
            <a:avLst/>
          </a:prstGeom>
        </p:spPr>
        <p:txBody>
          <a:bodyPr wrap="none">
            <a:spAutoFit/>
          </a:bodyPr>
          <a:lstStyle/>
          <a:p>
            <a:r>
              <a:rPr lang="en-IN" sz="3200" b="1" dirty="0" smtClean="0">
                <a:solidFill>
                  <a:srgbClr val="FFFF00"/>
                </a:solidFill>
              </a:rPr>
              <a:t>Repeatability</a:t>
            </a:r>
            <a:endParaRPr lang="en-IN" sz="3200" dirty="0">
              <a:solidFill>
                <a:srgbClr val="FFFF00"/>
              </a:solidFill>
            </a:endParaRPr>
          </a:p>
        </p:txBody>
      </p:sp>
      <p:sp>
        <p:nvSpPr>
          <p:cNvPr id="3" name="Rectangle 2"/>
          <p:cNvSpPr/>
          <p:nvPr/>
        </p:nvSpPr>
        <p:spPr>
          <a:xfrm>
            <a:off x="304800" y="1066800"/>
            <a:ext cx="8534400" cy="1323439"/>
          </a:xfrm>
          <a:prstGeom prst="rect">
            <a:avLst/>
          </a:prstGeom>
        </p:spPr>
        <p:txBody>
          <a:bodyPr wrap="square">
            <a:spAutoFit/>
          </a:bodyPr>
          <a:lstStyle/>
          <a:p>
            <a:pPr algn="just"/>
            <a:r>
              <a:rPr lang="en-IN" sz="2000" dirty="0" smtClean="0">
                <a:solidFill>
                  <a:srgbClr val="00FF00"/>
                </a:solidFill>
              </a:rPr>
              <a:t>A </a:t>
            </a:r>
            <a:r>
              <a:rPr lang="en-IN" sz="2000" i="1" dirty="0" smtClean="0">
                <a:solidFill>
                  <a:srgbClr val="00FF00"/>
                </a:solidFill>
              </a:rPr>
              <a:t>repeatability ( reproducibility) error is caused by the inability of a sensor to represent </a:t>
            </a:r>
            <a:r>
              <a:rPr lang="en-IN" sz="2000" dirty="0" smtClean="0">
                <a:solidFill>
                  <a:srgbClr val="00FF00"/>
                </a:solidFill>
              </a:rPr>
              <a:t>the same value under identical conditions. It is expressed as the maximum difference between output readings as determined by two calibrating cycles (Fig. 2.7A), unless otherwise specified. It is usually represented as % of FS:</a:t>
            </a:r>
            <a:endParaRPr lang="en-IN" sz="2000" dirty="0">
              <a:solidFill>
                <a:srgbClr val="00FF00"/>
              </a:solidFill>
            </a:endParaRPr>
          </a:p>
        </p:txBody>
      </p:sp>
      <p:pic>
        <p:nvPicPr>
          <p:cNvPr id="432130" name="Picture 2"/>
          <p:cNvPicPr>
            <a:picLocks noChangeAspect="1" noChangeArrowheads="1"/>
          </p:cNvPicPr>
          <p:nvPr/>
        </p:nvPicPr>
        <p:blipFill>
          <a:blip r:embed="rId2" cstate="print"/>
          <a:srcRect/>
          <a:stretch>
            <a:fillRect/>
          </a:stretch>
        </p:blipFill>
        <p:spPr bwMode="auto">
          <a:xfrm>
            <a:off x="1219200" y="3495675"/>
            <a:ext cx="6610350" cy="2447925"/>
          </a:xfrm>
          <a:prstGeom prst="rect">
            <a:avLst/>
          </a:prstGeom>
          <a:noFill/>
          <a:ln w="9525">
            <a:noFill/>
            <a:miter lim="800000"/>
            <a:headEnd/>
            <a:tailEnd/>
          </a:ln>
        </p:spPr>
      </p:pic>
      <p:sp>
        <p:nvSpPr>
          <p:cNvPr id="5" name="Rectangle 4"/>
          <p:cNvSpPr/>
          <p:nvPr/>
        </p:nvSpPr>
        <p:spPr>
          <a:xfrm>
            <a:off x="990600" y="6059269"/>
            <a:ext cx="7620000" cy="646331"/>
          </a:xfrm>
          <a:prstGeom prst="rect">
            <a:avLst/>
          </a:prstGeom>
        </p:spPr>
        <p:txBody>
          <a:bodyPr wrap="square">
            <a:spAutoFit/>
          </a:bodyPr>
          <a:lstStyle/>
          <a:p>
            <a:r>
              <a:rPr lang="en-IN" b="1" dirty="0" smtClean="0">
                <a:solidFill>
                  <a:srgbClr val="00FF00"/>
                </a:solidFill>
              </a:rPr>
              <a:t>Fig. 2.7. (A) The repeatability error. The same output signal </a:t>
            </a:r>
            <a:r>
              <a:rPr lang="en-IN" b="1" i="1" dirty="0" smtClean="0">
                <a:solidFill>
                  <a:srgbClr val="00FF00"/>
                </a:solidFill>
              </a:rPr>
              <a:t>S1 corresponds to two different </a:t>
            </a:r>
            <a:r>
              <a:rPr lang="en-IN" b="1" dirty="0" smtClean="0">
                <a:solidFill>
                  <a:srgbClr val="00FF00"/>
                </a:solidFill>
              </a:rPr>
              <a:t>input signals. (B) The dead-band zone in a transfer function</a:t>
            </a:r>
          </a:p>
        </p:txBody>
      </p:sp>
      <p:sp>
        <p:nvSpPr>
          <p:cNvPr id="6" name="Rectangle 5"/>
          <p:cNvSpPr/>
          <p:nvPr/>
        </p:nvSpPr>
        <p:spPr>
          <a:xfrm>
            <a:off x="0" y="2551837"/>
            <a:ext cx="9144000" cy="923330"/>
          </a:xfrm>
          <a:prstGeom prst="rect">
            <a:avLst/>
          </a:prstGeom>
        </p:spPr>
        <p:txBody>
          <a:bodyPr wrap="square">
            <a:spAutoFit/>
          </a:bodyPr>
          <a:lstStyle/>
          <a:p>
            <a:r>
              <a:rPr lang="en-US" dirty="0" smtClean="0">
                <a:solidFill>
                  <a:srgbClr val="00FF00"/>
                </a:solidFill>
              </a:rPr>
              <a:t>                                                       </a:t>
            </a:r>
            <a:r>
              <a:rPr lang="el-GR" dirty="0" smtClean="0">
                <a:solidFill>
                  <a:srgbClr val="00FF00"/>
                </a:solidFill>
              </a:rPr>
              <a:t>δ</a:t>
            </a:r>
            <a:r>
              <a:rPr lang="en-IN" dirty="0" smtClean="0">
                <a:solidFill>
                  <a:srgbClr val="00FF00"/>
                </a:solidFill>
              </a:rPr>
              <a:t>r </a:t>
            </a:r>
            <a:r>
              <a:rPr lang="en-IN" i="1" dirty="0" smtClean="0">
                <a:solidFill>
                  <a:srgbClr val="00FF00"/>
                </a:solidFill>
              </a:rPr>
              <a:t>= </a:t>
            </a:r>
            <a:r>
              <a:rPr lang="el-GR" i="1" dirty="0" smtClean="0">
                <a:solidFill>
                  <a:srgbClr val="00FF00"/>
                </a:solidFill>
              </a:rPr>
              <a:t>Δ</a:t>
            </a:r>
            <a:r>
              <a:rPr lang="en-US" i="1" dirty="0" smtClean="0">
                <a:solidFill>
                  <a:srgbClr val="00FF00"/>
                </a:solidFill>
              </a:rPr>
              <a:t> /</a:t>
            </a:r>
            <a:r>
              <a:rPr lang="en-IN" i="1" dirty="0" smtClean="0">
                <a:solidFill>
                  <a:srgbClr val="00FF00"/>
                </a:solidFill>
              </a:rPr>
              <a:t> </a:t>
            </a:r>
            <a:r>
              <a:rPr lang="en-IN" dirty="0" smtClean="0">
                <a:solidFill>
                  <a:srgbClr val="00FF00"/>
                </a:solidFill>
              </a:rPr>
              <a:t>FS ×100%</a:t>
            </a:r>
            <a:r>
              <a:rPr lang="en-IN" i="1" dirty="0" smtClean="0">
                <a:solidFill>
                  <a:srgbClr val="00FF00"/>
                </a:solidFill>
              </a:rPr>
              <a:t>. </a:t>
            </a:r>
          </a:p>
          <a:p>
            <a:r>
              <a:rPr lang="en-IN" dirty="0" smtClean="0">
                <a:solidFill>
                  <a:srgbClr val="00FF00"/>
                </a:solidFill>
              </a:rPr>
              <a:t>Possible sources of the repeatability error may be thermal noise, build up charge, material plasticity, and so forth.</a:t>
            </a:r>
            <a:endParaRPr lang="en-IN" dirty="0">
              <a:solidFill>
                <a:srgbClr val="00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28600"/>
            <a:ext cx="2036135" cy="584775"/>
          </a:xfrm>
          <a:prstGeom prst="rect">
            <a:avLst/>
          </a:prstGeom>
        </p:spPr>
        <p:txBody>
          <a:bodyPr wrap="none">
            <a:spAutoFit/>
          </a:bodyPr>
          <a:lstStyle/>
          <a:p>
            <a:r>
              <a:rPr lang="en-IN" sz="3200" b="1" dirty="0" smtClean="0">
                <a:solidFill>
                  <a:srgbClr val="FFFF00"/>
                </a:solidFill>
              </a:rPr>
              <a:t>Dead Band</a:t>
            </a:r>
            <a:endParaRPr lang="en-IN" sz="3200" dirty="0">
              <a:solidFill>
                <a:srgbClr val="FFFF00"/>
              </a:solidFill>
            </a:endParaRPr>
          </a:p>
        </p:txBody>
      </p:sp>
      <p:sp>
        <p:nvSpPr>
          <p:cNvPr id="3" name="Rectangle 2"/>
          <p:cNvSpPr/>
          <p:nvPr/>
        </p:nvSpPr>
        <p:spPr>
          <a:xfrm>
            <a:off x="228600" y="1066800"/>
            <a:ext cx="8305800" cy="1015663"/>
          </a:xfrm>
          <a:prstGeom prst="rect">
            <a:avLst/>
          </a:prstGeom>
        </p:spPr>
        <p:txBody>
          <a:bodyPr wrap="square">
            <a:spAutoFit/>
          </a:bodyPr>
          <a:lstStyle/>
          <a:p>
            <a:pPr algn="just"/>
            <a:r>
              <a:rPr lang="en-IN" sz="2000" dirty="0" smtClean="0">
                <a:solidFill>
                  <a:srgbClr val="00FF00"/>
                </a:solidFill>
              </a:rPr>
              <a:t>The </a:t>
            </a:r>
            <a:r>
              <a:rPr lang="en-IN" sz="2000" i="1" dirty="0" smtClean="0">
                <a:solidFill>
                  <a:srgbClr val="00FF00"/>
                </a:solidFill>
              </a:rPr>
              <a:t>dead band is the insensitivity of a sensor in a specific range of input signals (Fig. </a:t>
            </a:r>
            <a:r>
              <a:rPr lang="en-IN" sz="2000" dirty="0" smtClean="0">
                <a:solidFill>
                  <a:srgbClr val="00FF00"/>
                </a:solidFill>
              </a:rPr>
              <a:t>2.7B). In that range, the output may remain near a certain value (often zero) over an entire dead-band zone.</a:t>
            </a:r>
            <a:endParaRPr lang="en-IN" sz="2000" dirty="0">
              <a:solidFill>
                <a:srgbClr val="00FF00"/>
              </a:solidFill>
            </a:endParaRPr>
          </a:p>
        </p:txBody>
      </p:sp>
      <p:sp>
        <p:nvSpPr>
          <p:cNvPr id="4" name="Rectangle 3"/>
          <p:cNvSpPr/>
          <p:nvPr/>
        </p:nvSpPr>
        <p:spPr>
          <a:xfrm>
            <a:off x="3352800" y="2286000"/>
            <a:ext cx="1775999" cy="523220"/>
          </a:xfrm>
          <a:prstGeom prst="rect">
            <a:avLst/>
          </a:prstGeom>
        </p:spPr>
        <p:txBody>
          <a:bodyPr wrap="none">
            <a:spAutoFit/>
          </a:bodyPr>
          <a:lstStyle/>
          <a:p>
            <a:r>
              <a:rPr lang="en-IN" sz="2800" b="1" dirty="0" smtClean="0">
                <a:solidFill>
                  <a:srgbClr val="FFFF00"/>
                </a:solidFill>
              </a:rPr>
              <a:t>Resolution</a:t>
            </a:r>
            <a:endParaRPr lang="en-IN" sz="2800" dirty="0">
              <a:solidFill>
                <a:srgbClr val="FFFF00"/>
              </a:solidFill>
            </a:endParaRPr>
          </a:p>
        </p:txBody>
      </p:sp>
      <p:sp>
        <p:nvSpPr>
          <p:cNvPr id="5" name="Rectangle 4"/>
          <p:cNvSpPr/>
          <p:nvPr/>
        </p:nvSpPr>
        <p:spPr>
          <a:xfrm>
            <a:off x="228600" y="3048000"/>
            <a:ext cx="8686800" cy="3170099"/>
          </a:xfrm>
          <a:prstGeom prst="rect">
            <a:avLst/>
          </a:prstGeom>
        </p:spPr>
        <p:txBody>
          <a:bodyPr wrap="square">
            <a:spAutoFit/>
          </a:bodyPr>
          <a:lstStyle/>
          <a:p>
            <a:pPr algn="just"/>
            <a:r>
              <a:rPr lang="en-IN" sz="2000" i="1" dirty="0" smtClean="0">
                <a:solidFill>
                  <a:srgbClr val="00FF00"/>
                </a:solidFill>
              </a:rPr>
              <a:t>Resolution describes the smallest increments of stimulus which can be sensed. When </a:t>
            </a:r>
            <a:r>
              <a:rPr lang="en-IN" sz="2000" dirty="0" smtClean="0">
                <a:solidFill>
                  <a:srgbClr val="00FF00"/>
                </a:solidFill>
              </a:rPr>
              <a:t>a stimulus continuously varies over the range, the output signals of some sensors will not be perfectly smooth, even under the no-noise conditions. The output may change in small steps. This is typical for </a:t>
            </a:r>
            <a:r>
              <a:rPr lang="en-IN" sz="2000" dirty="0" err="1" smtClean="0">
                <a:solidFill>
                  <a:srgbClr val="00FF00"/>
                </a:solidFill>
              </a:rPr>
              <a:t>potentiometric</a:t>
            </a:r>
            <a:r>
              <a:rPr lang="en-IN" sz="2000" dirty="0" smtClean="0">
                <a:solidFill>
                  <a:srgbClr val="00FF00"/>
                </a:solidFill>
              </a:rPr>
              <a:t> transducers, occupancy infrared detectors with grid masks, and other sensors where the output signal change is enabled only upon a certain degree of stimulus variation. In addition, any signal converted into a digital format is broken into small steps, where a number is assigned to each step. The magnitude of the input variation which results in the output smallest step is specified as resolution under specified conditions (if any).</a:t>
            </a:r>
            <a:endParaRPr lang="en-IN" sz="2000" dirty="0">
              <a:solidFill>
                <a:srgbClr val="00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2" cstate="print"/>
          <a:srcRect/>
          <a:stretch>
            <a:fillRect/>
          </a:stretch>
        </p:blipFill>
        <p:spPr bwMode="auto">
          <a:xfrm>
            <a:off x="-85846" y="0"/>
            <a:ext cx="9288684" cy="6858000"/>
          </a:xfrm>
          <a:prstGeom prst="rect">
            <a:avLst/>
          </a:prstGeom>
          <a:noFill/>
          <a:ln w="9525">
            <a:noFill/>
            <a:miter lim="800000"/>
            <a:headEnd/>
            <a:tailEnd/>
          </a:ln>
        </p:spPr>
      </p:pic>
      <p:sp>
        <p:nvSpPr>
          <p:cNvPr id="78854" name="Text Box 6"/>
          <p:cNvSpPr txBox="1">
            <a:spLocks noChangeArrowheads="1"/>
          </p:cNvSpPr>
          <p:nvPr/>
        </p:nvSpPr>
        <p:spPr bwMode="auto">
          <a:xfrm>
            <a:off x="3429000" y="4953000"/>
            <a:ext cx="4724400" cy="1323439"/>
          </a:xfrm>
          <a:prstGeom prst="rect">
            <a:avLst/>
          </a:prstGeom>
          <a:noFill/>
          <a:ln w="9525">
            <a:noFill/>
            <a:miter lim="800000"/>
            <a:headEnd/>
            <a:tailEnd/>
          </a:ln>
          <a:effectLst/>
        </p:spPr>
        <p:txBody>
          <a:bodyPr>
            <a:spAutoFit/>
          </a:bodyPr>
          <a:lstStyle/>
          <a:p>
            <a:pPr>
              <a:spcBef>
                <a:spcPct val="50000"/>
              </a:spcBef>
            </a:pPr>
            <a:r>
              <a:rPr lang="en-US" sz="8000" dirty="0">
                <a:latin typeface="Rage Italic" pitchFamily="66" charset="0"/>
              </a:rPr>
              <a:t>Thank You</a:t>
            </a:r>
          </a:p>
        </p:txBody>
      </p:sp>
      <p:sp>
        <p:nvSpPr>
          <p:cNvPr id="4" name="Text Box 6"/>
          <p:cNvSpPr txBox="1">
            <a:spLocks noChangeArrowheads="1"/>
          </p:cNvSpPr>
          <p:nvPr/>
        </p:nvSpPr>
        <p:spPr bwMode="auto">
          <a:xfrm>
            <a:off x="533400" y="304800"/>
            <a:ext cx="7086600" cy="769441"/>
          </a:xfrm>
          <a:prstGeom prst="rect">
            <a:avLst/>
          </a:prstGeom>
          <a:noFill/>
          <a:ln w="9525">
            <a:noFill/>
            <a:miter lim="800000"/>
            <a:headEnd/>
            <a:tailEnd/>
          </a:ln>
          <a:effectLst/>
        </p:spPr>
        <p:txBody>
          <a:bodyPr wrap="square">
            <a:spAutoFit/>
          </a:bodyPr>
          <a:lstStyle/>
          <a:p>
            <a:pPr>
              <a:spcBef>
                <a:spcPct val="50000"/>
              </a:spcBef>
            </a:pPr>
            <a:r>
              <a:rPr lang="en-US" sz="4400" dirty="0" smtClean="0">
                <a:latin typeface="Rage Italic" pitchFamily="66" charset="0"/>
              </a:rPr>
              <a:t>Let The Nature Play Supreme</a:t>
            </a:r>
            <a:endParaRPr lang="en-US" sz="4400" dirty="0">
              <a:latin typeface="Rage Italic"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3" name="Text Box 3"/>
          <p:cNvSpPr txBox="1">
            <a:spLocks noChangeArrowheads="1"/>
          </p:cNvSpPr>
          <p:nvPr/>
        </p:nvSpPr>
        <p:spPr bwMode="auto">
          <a:xfrm>
            <a:off x="228600" y="1981200"/>
            <a:ext cx="8915400" cy="519113"/>
          </a:xfrm>
          <a:prstGeom prst="rect">
            <a:avLst/>
          </a:prstGeom>
          <a:noFill/>
          <a:ln w="9525">
            <a:noFill/>
            <a:miter lim="800000"/>
            <a:headEnd/>
            <a:tailEnd/>
          </a:ln>
          <a:effectLst/>
        </p:spPr>
        <p:txBody>
          <a:bodyPr>
            <a:spAutoFit/>
          </a:bodyPr>
          <a:lstStyle/>
          <a:p>
            <a:pPr algn="ctr">
              <a:spcBef>
                <a:spcPct val="50000"/>
              </a:spcBef>
            </a:pPr>
            <a:r>
              <a:rPr lang="en-US" sz="2800" b="1">
                <a:solidFill>
                  <a:schemeClr val="bg1"/>
                </a:solidFill>
                <a:latin typeface="Times New Roman" pitchFamily="18" charset="0"/>
              </a:rPr>
              <a:t>A device which converts one form of energy to another</a:t>
            </a:r>
          </a:p>
        </p:txBody>
      </p:sp>
      <p:grpSp>
        <p:nvGrpSpPr>
          <p:cNvPr id="2" name="Group 147"/>
          <p:cNvGrpSpPr>
            <a:grpSpLocks/>
          </p:cNvGrpSpPr>
          <p:nvPr/>
        </p:nvGrpSpPr>
        <p:grpSpPr bwMode="auto">
          <a:xfrm>
            <a:off x="1905000" y="2819400"/>
            <a:ext cx="5257800" cy="3733800"/>
            <a:chOff x="240" y="1776"/>
            <a:chExt cx="3312" cy="2352"/>
          </a:xfrm>
        </p:grpSpPr>
        <p:sp>
          <p:nvSpPr>
            <p:cNvPr id="81924" name="Text Box 4"/>
            <p:cNvSpPr txBox="1">
              <a:spLocks noChangeArrowheads="1"/>
            </p:cNvSpPr>
            <p:nvPr/>
          </p:nvSpPr>
          <p:spPr bwMode="auto">
            <a:xfrm>
              <a:off x="2016" y="2256"/>
              <a:ext cx="1536" cy="288"/>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latin typeface="Times New Roman" pitchFamily="18" charset="0"/>
                </a:rPr>
                <a:t>Actuators</a:t>
              </a:r>
            </a:p>
          </p:txBody>
        </p:sp>
        <p:sp>
          <p:nvSpPr>
            <p:cNvPr id="81926" name="Line 6"/>
            <p:cNvSpPr>
              <a:spLocks noChangeShapeType="1"/>
            </p:cNvSpPr>
            <p:nvPr/>
          </p:nvSpPr>
          <p:spPr bwMode="auto">
            <a:xfrm flipH="1">
              <a:off x="912" y="1776"/>
              <a:ext cx="864" cy="432"/>
            </a:xfrm>
            <a:prstGeom prst="line">
              <a:avLst/>
            </a:prstGeom>
            <a:noFill/>
            <a:ln w="38100">
              <a:solidFill>
                <a:schemeClr val="bg1"/>
              </a:solidFill>
              <a:round/>
              <a:headEnd/>
              <a:tailEnd type="triangle" w="med" len="med"/>
            </a:ln>
            <a:effectLst/>
          </p:spPr>
          <p:txBody>
            <a:bodyPr/>
            <a:lstStyle/>
            <a:p>
              <a:endParaRPr lang="en-IN"/>
            </a:p>
          </p:txBody>
        </p:sp>
        <p:sp>
          <p:nvSpPr>
            <p:cNvPr id="81927" name="Line 7"/>
            <p:cNvSpPr>
              <a:spLocks noChangeShapeType="1"/>
            </p:cNvSpPr>
            <p:nvPr/>
          </p:nvSpPr>
          <p:spPr bwMode="auto">
            <a:xfrm>
              <a:off x="1776" y="1776"/>
              <a:ext cx="912" cy="432"/>
            </a:xfrm>
            <a:prstGeom prst="line">
              <a:avLst/>
            </a:prstGeom>
            <a:noFill/>
            <a:ln w="38100">
              <a:solidFill>
                <a:schemeClr val="bg1"/>
              </a:solidFill>
              <a:round/>
              <a:headEnd/>
              <a:tailEnd type="triangle" w="med" len="med"/>
            </a:ln>
            <a:effectLst/>
          </p:spPr>
          <p:txBody>
            <a:bodyPr/>
            <a:lstStyle/>
            <a:p>
              <a:endParaRPr lang="en-IN"/>
            </a:p>
          </p:txBody>
        </p:sp>
        <p:sp>
          <p:nvSpPr>
            <p:cNvPr id="81928" name="Text Box 8"/>
            <p:cNvSpPr txBox="1">
              <a:spLocks noChangeArrowheads="1"/>
            </p:cNvSpPr>
            <p:nvPr/>
          </p:nvSpPr>
          <p:spPr bwMode="auto">
            <a:xfrm>
              <a:off x="240" y="2256"/>
              <a:ext cx="1440" cy="288"/>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latin typeface="Times New Roman" pitchFamily="18" charset="0"/>
                </a:rPr>
                <a:t>Sensors</a:t>
              </a:r>
            </a:p>
          </p:txBody>
        </p:sp>
        <p:grpSp>
          <p:nvGrpSpPr>
            <p:cNvPr id="3" name="Group 19"/>
            <p:cNvGrpSpPr>
              <a:grpSpLocks/>
            </p:cNvGrpSpPr>
            <p:nvPr/>
          </p:nvGrpSpPr>
          <p:grpSpPr bwMode="auto">
            <a:xfrm>
              <a:off x="384" y="2688"/>
              <a:ext cx="1152" cy="1440"/>
              <a:chOff x="384" y="2688"/>
              <a:chExt cx="1152" cy="1440"/>
            </a:xfrm>
          </p:grpSpPr>
          <p:sp>
            <p:nvSpPr>
              <p:cNvPr id="81929" name="Text Box 9"/>
              <p:cNvSpPr txBox="1">
                <a:spLocks noChangeArrowheads="1"/>
              </p:cNvSpPr>
              <p:nvPr/>
            </p:nvSpPr>
            <p:spPr bwMode="auto">
              <a:xfrm>
                <a:off x="528" y="2736"/>
                <a:ext cx="912" cy="524"/>
              </a:xfrm>
              <a:prstGeom prst="rect">
                <a:avLst/>
              </a:prstGeom>
              <a:noFill/>
              <a:ln w="9525">
                <a:solidFill>
                  <a:schemeClr val="bg1"/>
                </a:solidFill>
                <a:miter lim="800000"/>
                <a:headEnd/>
                <a:tailEnd/>
              </a:ln>
              <a:effectLst/>
            </p:spPr>
            <p:txBody>
              <a:bodyPr>
                <a:spAutoFit/>
              </a:bodyPr>
              <a:lstStyle/>
              <a:p>
                <a:pPr algn="ctr">
                  <a:spcBef>
                    <a:spcPct val="50000"/>
                  </a:spcBef>
                </a:pPr>
                <a:r>
                  <a:rPr lang="en-US" sz="2400">
                    <a:solidFill>
                      <a:schemeClr val="bg1"/>
                    </a:solidFill>
                    <a:latin typeface="Times New Roman" pitchFamily="18" charset="0"/>
                  </a:rPr>
                  <a:t>Physical Parameter</a:t>
                </a:r>
              </a:p>
            </p:txBody>
          </p:sp>
          <p:sp>
            <p:nvSpPr>
              <p:cNvPr id="81930" name="Text Box 10"/>
              <p:cNvSpPr txBox="1">
                <a:spLocks noChangeArrowheads="1"/>
              </p:cNvSpPr>
              <p:nvPr/>
            </p:nvSpPr>
            <p:spPr bwMode="auto">
              <a:xfrm>
                <a:off x="384" y="3552"/>
                <a:ext cx="1152" cy="524"/>
              </a:xfrm>
              <a:prstGeom prst="rect">
                <a:avLst/>
              </a:prstGeom>
              <a:noFill/>
              <a:ln w="9525">
                <a:solidFill>
                  <a:schemeClr val="bg1"/>
                </a:solidFill>
                <a:miter lim="800000"/>
                <a:headEnd/>
                <a:tailEnd/>
              </a:ln>
              <a:effectLst/>
            </p:spPr>
            <p:txBody>
              <a:bodyPr>
                <a:spAutoFit/>
              </a:bodyPr>
              <a:lstStyle/>
              <a:p>
                <a:pPr algn="ctr">
                  <a:spcBef>
                    <a:spcPct val="50000"/>
                  </a:spcBef>
                </a:pPr>
                <a:r>
                  <a:rPr lang="en-US" sz="2400" b="1">
                    <a:solidFill>
                      <a:schemeClr val="bg1"/>
                    </a:solidFill>
                    <a:latin typeface="Times New Roman" pitchFamily="18" charset="0"/>
                  </a:rPr>
                  <a:t>Electrical Output</a:t>
                </a:r>
              </a:p>
            </p:txBody>
          </p:sp>
          <p:sp>
            <p:nvSpPr>
              <p:cNvPr id="81931" name="Line 11"/>
              <p:cNvSpPr>
                <a:spLocks noChangeShapeType="1"/>
              </p:cNvSpPr>
              <p:nvPr/>
            </p:nvSpPr>
            <p:spPr bwMode="auto">
              <a:xfrm>
                <a:off x="960" y="3264"/>
                <a:ext cx="0" cy="288"/>
              </a:xfrm>
              <a:prstGeom prst="line">
                <a:avLst/>
              </a:prstGeom>
              <a:noFill/>
              <a:ln w="9525">
                <a:solidFill>
                  <a:schemeClr val="bg1"/>
                </a:solidFill>
                <a:round/>
                <a:headEnd/>
                <a:tailEnd type="triangle" w="med" len="med"/>
              </a:ln>
              <a:effectLst/>
            </p:spPr>
            <p:txBody>
              <a:bodyPr/>
              <a:lstStyle/>
              <a:p>
                <a:endParaRPr lang="en-IN"/>
              </a:p>
            </p:txBody>
          </p:sp>
          <p:sp>
            <p:nvSpPr>
              <p:cNvPr id="81932" name="Rectangle 12"/>
              <p:cNvSpPr>
                <a:spLocks noChangeArrowheads="1"/>
              </p:cNvSpPr>
              <p:nvPr/>
            </p:nvSpPr>
            <p:spPr bwMode="auto">
              <a:xfrm>
                <a:off x="480" y="2688"/>
                <a:ext cx="960" cy="1440"/>
              </a:xfrm>
              <a:prstGeom prst="rect">
                <a:avLst/>
              </a:prstGeom>
              <a:noFill/>
              <a:ln w="9525">
                <a:solidFill>
                  <a:schemeClr val="bg1"/>
                </a:solidFill>
                <a:miter lim="800000"/>
                <a:headEnd/>
                <a:tailEnd/>
              </a:ln>
              <a:effectLst/>
            </p:spPr>
            <p:txBody>
              <a:bodyPr wrap="none" anchor="ctr"/>
              <a:lstStyle/>
              <a:p>
                <a:endParaRPr lang="en-IN"/>
              </a:p>
            </p:txBody>
          </p:sp>
        </p:grpSp>
        <p:grpSp>
          <p:nvGrpSpPr>
            <p:cNvPr id="4" name="Group 20"/>
            <p:cNvGrpSpPr>
              <a:grpSpLocks/>
            </p:cNvGrpSpPr>
            <p:nvPr/>
          </p:nvGrpSpPr>
          <p:grpSpPr bwMode="auto">
            <a:xfrm>
              <a:off x="2064" y="2688"/>
              <a:ext cx="1248" cy="1392"/>
              <a:chOff x="2064" y="2688"/>
              <a:chExt cx="1248" cy="1392"/>
            </a:xfrm>
          </p:grpSpPr>
          <p:sp>
            <p:nvSpPr>
              <p:cNvPr id="81933" name="Text Box 13"/>
              <p:cNvSpPr txBox="1">
                <a:spLocks noChangeArrowheads="1"/>
              </p:cNvSpPr>
              <p:nvPr/>
            </p:nvSpPr>
            <p:spPr bwMode="auto">
              <a:xfrm>
                <a:off x="2112" y="2688"/>
                <a:ext cx="1104" cy="524"/>
              </a:xfrm>
              <a:prstGeom prst="rect">
                <a:avLst/>
              </a:prstGeom>
              <a:noFill/>
              <a:ln w="9525">
                <a:solidFill>
                  <a:schemeClr val="bg1"/>
                </a:solidFill>
                <a:miter lim="800000"/>
                <a:headEnd/>
                <a:tailEnd/>
              </a:ln>
              <a:effectLst/>
            </p:spPr>
            <p:txBody>
              <a:bodyPr>
                <a:spAutoFit/>
              </a:bodyPr>
              <a:lstStyle/>
              <a:p>
                <a:pPr algn="ctr">
                  <a:spcBef>
                    <a:spcPct val="50000"/>
                  </a:spcBef>
                </a:pPr>
                <a:r>
                  <a:rPr lang="en-US" sz="2400" b="1">
                    <a:solidFill>
                      <a:schemeClr val="bg1"/>
                    </a:solidFill>
                    <a:latin typeface="Times New Roman" pitchFamily="18" charset="0"/>
                  </a:rPr>
                  <a:t>Electrical Input</a:t>
                </a:r>
              </a:p>
            </p:txBody>
          </p:sp>
          <p:sp>
            <p:nvSpPr>
              <p:cNvPr id="81934" name="Text Box 14"/>
              <p:cNvSpPr txBox="1">
                <a:spLocks noChangeArrowheads="1"/>
              </p:cNvSpPr>
              <p:nvPr/>
            </p:nvSpPr>
            <p:spPr bwMode="auto">
              <a:xfrm>
                <a:off x="2064" y="3552"/>
                <a:ext cx="1248" cy="524"/>
              </a:xfrm>
              <a:prstGeom prst="rect">
                <a:avLst/>
              </a:prstGeom>
              <a:noFill/>
              <a:ln w="9525">
                <a:solidFill>
                  <a:schemeClr val="bg1"/>
                </a:solidFill>
                <a:miter lim="800000"/>
                <a:headEnd/>
                <a:tailEnd/>
              </a:ln>
              <a:effectLst/>
            </p:spPr>
            <p:txBody>
              <a:bodyPr>
                <a:spAutoFit/>
              </a:bodyPr>
              <a:lstStyle/>
              <a:p>
                <a:pPr algn="ctr">
                  <a:spcBef>
                    <a:spcPct val="50000"/>
                  </a:spcBef>
                </a:pPr>
                <a:r>
                  <a:rPr lang="en-US" sz="2400" b="1">
                    <a:solidFill>
                      <a:schemeClr val="bg1"/>
                    </a:solidFill>
                    <a:latin typeface="Times New Roman" pitchFamily="18" charset="0"/>
                  </a:rPr>
                  <a:t>Physical Output</a:t>
                </a:r>
              </a:p>
            </p:txBody>
          </p:sp>
          <p:sp>
            <p:nvSpPr>
              <p:cNvPr id="81935" name="Line 15"/>
              <p:cNvSpPr>
                <a:spLocks noChangeShapeType="1"/>
              </p:cNvSpPr>
              <p:nvPr/>
            </p:nvSpPr>
            <p:spPr bwMode="auto">
              <a:xfrm>
                <a:off x="2640" y="3264"/>
                <a:ext cx="0" cy="288"/>
              </a:xfrm>
              <a:prstGeom prst="line">
                <a:avLst/>
              </a:prstGeom>
              <a:noFill/>
              <a:ln w="9525">
                <a:solidFill>
                  <a:schemeClr val="bg1"/>
                </a:solidFill>
                <a:round/>
                <a:headEnd/>
                <a:tailEnd type="triangle" w="med" len="med"/>
              </a:ln>
              <a:effectLst/>
            </p:spPr>
            <p:txBody>
              <a:bodyPr/>
              <a:lstStyle/>
              <a:p>
                <a:endParaRPr lang="en-IN"/>
              </a:p>
            </p:txBody>
          </p:sp>
          <p:sp>
            <p:nvSpPr>
              <p:cNvPr id="81936" name="Rectangle 16"/>
              <p:cNvSpPr>
                <a:spLocks noChangeArrowheads="1"/>
              </p:cNvSpPr>
              <p:nvPr/>
            </p:nvSpPr>
            <p:spPr bwMode="auto">
              <a:xfrm>
                <a:off x="2208" y="2688"/>
                <a:ext cx="960" cy="1392"/>
              </a:xfrm>
              <a:prstGeom prst="rect">
                <a:avLst/>
              </a:prstGeom>
              <a:noFill/>
              <a:ln w="9525">
                <a:solidFill>
                  <a:schemeClr val="bg1"/>
                </a:solidFill>
                <a:miter lim="800000"/>
                <a:headEnd/>
                <a:tailEnd/>
              </a:ln>
              <a:effectLst/>
            </p:spPr>
            <p:txBody>
              <a:bodyPr wrap="none" anchor="ctr"/>
              <a:lstStyle/>
              <a:p>
                <a:pPr algn="ctr"/>
                <a:endParaRPr lang="en-US" sz="2400" i="1">
                  <a:latin typeface="Times New Roman" pitchFamily="18" charset="0"/>
                </a:endParaRPr>
              </a:p>
            </p:txBody>
          </p:sp>
        </p:grpSp>
      </p:grpSp>
      <p:sp>
        <p:nvSpPr>
          <p:cNvPr id="81938" name="Text Box 18"/>
          <p:cNvSpPr txBox="1">
            <a:spLocks noChangeArrowheads="1"/>
          </p:cNvSpPr>
          <p:nvPr/>
        </p:nvSpPr>
        <p:spPr bwMode="auto">
          <a:xfrm>
            <a:off x="2057400" y="1066800"/>
            <a:ext cx="5146675" cy="762000"/>
          </a:xfrm>
          <a:prstGeom prst="rect">
            <a:avLst/>
          </a:prstGeom>
          <a:noFill/>
          <a:ln w="9525">
            <a:noFill/>
            <a:miter lim="800000"/>
            <a:headEnd/>
            <a:tailEnd/>
          </a:ln>
          <a:effectLst/>
        </p:spPr>
        <p:txBody>
          <a:bodyPr>
            <a:spAutoFit/>
          </a:bodyPr>
          <a:lstStyle/>
          <a:p>
            <a:r>
              <a:rPr lang="en-US" sz="4400">
                <a:solidFill>
                  <a:schemeClr val="bg1"/>
                </a:solidFill>
                <a:latin typeface="Times New Roman" pitchFamily="18" charset="0"/>
              </a:rPr>
              <a:t>What is a transducer ?</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1" name="AutoShape 5"/>
          <p:cNvSpPr>
            <a:spLocks noChangeArrowheads="1"/>
          </p:cNvSpPr>
          <p:nvPr/>
        </p:nvSpPr>
        <p:spPr bwMode="auto">
          <a:xfrm>
            <a:off x="2971800" y="1524000"/>
            <a:ext cx="2667000" cy="1214438"/>
          </a:xfrm>
          <a:prstGeom prst="cube">
            <a:avLst>
              <a:gd name="adj" fmla="val 25000"/>
            </a:avLst>
          </a:prstGeom>
          <a:solidFill>
            <a:schemeClr val="accent1"/>
          </a:solidFill>
          <a:ln w="9525">
            <a:solidFill>
              <a:schemeClr val="tx1"/>
            </a:solidFill>
            <a:miter lim="800000"/>
            <a:headEnd/>
            <a:tailEnd/>
          </a:ln>
          <a:effectLst/>
        </p:spPr>
        <p:txBody>
          <a:bodyPr wrap="none" anchor="ctr"/>
          <a:lstStyle/>
          <a:p>
            <a:pPr algn="ctr"/>
            <a:r>
              <a:rPr lang="en-US" sz="2800" b="1">
                <a:latin typeface="Times New Roman" pitchFamily="18" charset="0"/>
              </a:rPr>
              <a:t>Transducer</a:t>
            </a:r>
          </a:p>
        </p:txBody>
      </p:sp>
      <p:sp>
        <p:nvSpPr>
          <p:cNvPr id="234502" name="AutoShape 6"/>
          <p:cNvSpPr>
            <a:spLocks noChangeArrowheads="1"/>
          </p:cNvSpPr>
          <p:nvPr/>
        </p:nvSpPr>
        <p:spPr bwMode="auto">
          <a:xfrm>
            <a:off x="5867400" y="1676400"/>
            <a:ext cx="3048000" cy="914400"/>
          </a:xfrm>
          <a:prstGeom prst="rightArrow">
            <a:avLst>
              <a:gd name="adj1" fmla="val 50000"/>
              <a:gd name="adj2" fmla="val 83333"/>
            </a:avLst>
          </a:prstGeom>
          <a:solidFill>
            <a:schemeClr val="accent1"/>
          </a:solidFill>
          <a:ln w="9525">
            <a:solidFill>
              <a:schemeClr val="tx1"/>
            </a:solidFill>
            <a:miter lim="800000"/>
            <a:headEnd/>
            <a:tailEnd/>
          </a:ln>
          <a:effectLst/>
        </p:spPr>
        <p:txBody>
          <a:bodyPr wrap="none" anchor="ctr"/>
          <a:lstStyle/>
          <a:p>
            <a:pPr algn="ctr"/>
            <a:r>
              <a:rPr lang="en-US" sz="2000" b="1">
                <a:latin typeface="Times New Roman" pitchFamily="18" charset="0"/>
              </a:rPr>
              <a:t>Other form of Energy</a:t>
            </a:r>
          </a:p>
        </p:txBody>
      </p:sp>
      <p:sp>
        <p:nvSpPr>
          <p:cNvPr id="234503" name="AutoShape 7"/>
          <p:cNvSpPr>
            <a:spLocks noChangeArrowheads="1"/>
          </p:cNvSpPr>
          <p:nvPr/>
        </p:nvSpPr>
        <p:spPr bwMode="auto">
          <a:xfrm>
            <a:off x="5867400" y="4191000"/>
            <a:ext cx="3048000" cy="838200"/>
          </a:xfrm>
          <a:prstGeom prst="rightArrow">
            <a:avLst>
              <a:gd name="adj1" fmla="val 50000"/>
              <a:gd name="adj2" fmla="val 90909"/>
            </a:avLst>
          </a:prstGeom>
          <a:solidFill>
            <a:schemeClr val="accent1"/>
          </a:solidFill>
          <a:ln w="9525">
            <a:solidFill>
              <a:schemeClr val="tx1"/>
            </a:solidFill>
            <a:miter lim="800000"/>
            <a:headEnd/>
            <a:tailEnd/>
          </a:ln>
          <a:effectLst/>
        </p:spPr>
        <p:txBody>
          <a:bodyPr wrap="none" anchor="ctr"/>
          <a:lstStyle/>
          <a:p>
            <a:pPr algn="ctr"/>
            <a:r>
              <a:rPr lang="en-US" sz="2400" b="1">
                <a:latin typeface="Times New Roman" pitchFamily="18" charset="0"/>
              </a:rPr>
              <a:t>Electrical  Energy</a:t>
            </a:r>
          </a:p>
        </p:txBody>
      </p:sp>
      <p:sp>
        <p:nvSpPr>
          <p:cNvPr id="234504" name="AutoShape 8"/>
          <p:cNvSpPr>
            <a:spLocks noChangeArrowheads="1"/>
          </p:cNvSpPr>
          <p:nvPr/>
        </p:nvSpPr>
        <p:spPr bwMode="auto">
          <a:xfrm>
            <a:off x="0" y="4191000"/>
            <a:ext cx="2971800" cy="790575"/>
          </a:xfrm>
          <a:prstGeom prst="rightArrow">
            <a:avLst>
              <a:gd name="adj1" fmla="val 50000"/>
              <a:gd name="adj2" fmla="val 93976"/>
            </a:avLst>
          </a:prstGeom>
          <a:solidFill>
            <a:schemeClr val="accent1"/>
          </a:solidFill>
          <a:ln w="9525">
            <a:solidFill>
              <a:schemeClr val="tx1"/>
            </a:solidFill>
            <a:miter lim="800000"/>
            <a:headEnd/>
            <a:tailEnd/>
          </a:ln>
          <a:effectLst/>
        </p:spPr>
        <p:txBody>
          <a:bodyPr wrap="none" anchor="ctr"/>
          <a:lstStyle/>
          <a:p>
            <a:pPr algn="ctr"/>
            <a:r>
              <a:rPr lang="en-US" sz="2400" b="1">
                <a:latin typeface="Times New Roman" pitchFamily="18" charset="0"/>
              </a:rPr>
              <a:t>Mechanical Energy</a:t>
            </a:r>
          </a:p>
        </p:txBody>
      </p:sp>
      <p:sp>
        <p:nvSpPr>
          <p:cNvPr id="234505" name="AutoShape 9"/>
          <p:cNvSpPr>
            <a:spLocks noChangeArrowheads="1"/>
          </p:cNvSpPr>
          <p:nvPr/>
        </p:nvSpPr>
        <p:spPr bwMode="auto">
          <a:xfrm>
            <a:off x="2971800" y="3962400"/>
            <a:ext cx="2667000" cy="1214438"/>
          </a:xfrm>
          <a:prstGeom prst="cube">
            <a:avLst>
              <a:gd name="adj" fmla="val 25000"/>
            </a:avLst>
          </a:prstGeom>
          <a:solidFill>
            <a:schemeClr val="accent1"/>
          </a:solidFill>
          <a:ln w="9525">
            <a:solidFill>
              <a:schemeClr val="tx1"/>
            </a:solidFill>
            <a:miter lim="800000"/>
            <a:headEnd/>
            <a:tailEnd/>
          </a:ln>
          <a:effectLst/>
        </p:spPr>
        <p:txBody>
          <a:bodyPr wrap="none" anchor="ctr"/>
          <a:lstStyle/>
          <a:p>
            <a:pPr algn="ctr"/>
            <a:r>
              <a:rPr lang="en-US" sz="3200" b="1">
                <a:latin typeface="Times New Roman" pitchFamily="18" charset="0"/>
              </a:rPr>
              <a:t>Sensors</a:t>
            </a:r>
          </a:p>
        </p:txBody>
      </p:sp>
      <p:sp>
        <p:nvSpPr>
          <p:cNvPr id="234506" name="Text Box 10"/>
          <p:cNvSpPr txBox="1">
            <a:spLocks noChangeArrowheads="1"/>
          </p:cNvSpPr>
          <p:nvPr/>
        </p:nvSpPr>
        <p:spPr bwMode="auto">
          <a:xfrm>
            <a:off x="1066800" y="533400"/>
            <a:ext cx="7578725" cy="519113"/>
          </a:xfrm>
          <a:prstGeom prst="rect">
            <a:avLst/>
          </a:prstGeom>
          <a:noFill/>
          <a:ln w="9525">
            <a:noFill/>
            <a:miter lim="800000"/>
            <a:headEnd/>
            <a:tailEnd/>
          </a:ln>
          <a:effectLst/>
        </p:spPr>
        <p:txBody>
          <a:bodyPr wrap="none">
            <a:spAutoFit/>
          </a:bodyPr>
          <a:lstStyle/>
          <a:p>
            <a:r>
              <a:rPr lang="en-US" sz="2800" b="1">
                <a:solidFill>
                  <a:schemeClr val="bg1"/>
                </a:solidFill>
                <a:latin typeface="Times New Roman" pitchFamily="18" charset="0"/>
              </a:rPr>
              <a:t>Transducer converts one form of energy to other</a:t>
            </a:r>
          </a:p>
        </p:txBody>
      </p:sp>
      <p:grpSp>
        <p:nvGrpSpPr>
          <p:cNvPr id="2" name="Group 20"/>
          <p:cNvGrpSpPr>
            <a:grpSpLocks/>
          </p:cNvGrpSpPr>
          <p:nvPr/>
        </p:nvGrpSpPr>
        <p:grpSpPr bwMode="auto">
          <a:xfrm>
            <a:off x="0" y="1676400"/>
            <a:ext cx="3048000" cy="866775"/>
            <a:chOff x="768" y="1056"/>
            <a:chExt cx="1008" cy="546"/>
          </a:xfrm>
        </p:grpSpPr>
        <p:sp>
          <p:nvSpPr>
            <p:cNvPr id="234500" name="AutoShape 4"/>
            <p:cNvSpPr>
              <a:spLocks noChangeArrowheads="1"/>
            </p:cNvSpPr>
            <p:nvPr/>
          </p:nvSpPr>
          <p:spPr bwMode="auto">
            <a:xfrm>
              <a:off x="768" y="1056"/>
              <a:ext cx="1008" cy="546"/>
            </a:xfrm>
            <a:prstGeom prst="rightArrow">
              <a:avLst>
                <a:gd name="adj1" fmla="val 50000"/>
                <a:gd name="adj2" fmla="val 46154"/>
              </a:avLst>
            </a:prstGeom>
            <a:solidFill>
              <a:schemeClr val="accent1"/>
            </a:solidFill>
            <a:ln w="9525">
              <a:solidFill>
                <a:schemeClr val="tx1"/>
              </a:solidFill>
              <a:miter lim="800000"/>
              <a:headEnd/>
              <a:tailEnd/>
            </a:ln>
            <a:effectLst/>
          </p:spPr>
          <p:txBody>
            <a:bodyPr wrap="none" anchor="ctr"/>
            <a:lstStyle/>
            <a:p>
              <a:endParaRPr lang="en-IN"/>
            </a:p>
          </p:txBody>
        </p:sp>
        <p:sp>
          <p:nvSpPr>
            <p:cNvPr id="234508" name="Rectangle 12"/>
            <p:cNvSpPr>
              <a:spLocks noChangeArrowheads="1"/>
            </p:cNvSpPr>
            <p:nvPr/>
          </p:nvSpPr>
          <p:spPr bwMode="auto">
            <a:xfrm>
              <a:off x="864" y="1200"/>
              <a:ext cx="796" cy="231"/>
            </a:xfrm>
            <a:prstGeom prst="rect">
              <a:avLst/>
            </a:prstGeom>
            <a:noFill/>
            <a:ln w="9525">
              <a:noFill/>
              <a:miter lim="800000"/>
              <a:headEnd/>
              <a:tailEnd/>
            </a:ln>
            <a:effectLst/>
          </p:spPr>
          <p:txBody>
            <a:bodyPr>
              <a:spAutoFit/>
            </a:bodyPr>
            <a:lstStyle/>
            <a:p>
              <a:r>
                <a:rPr lang="en-US" b="1"/>
                <a:t>One form of Energy</a:t>
              </a:r>
              <a:r>
                <a:rPr lang="en-US"/>
                <a:t> </a:t>
              </a:r>
            </a:p>
          </p:txBody>
        </p:sp>
      </p:grpSp>
      <p:sp>
        <p:nvSpPr>
          <p:cNvPr id="234512" name="Text Box 16"/>
          <p:cNvSpPr txBox="1">
            <a:spLocks noChangeArrowheads="1"/>
          </p:cNvSpPr>
          <p:nvPr/>
        </p:nvSpPr>
        <p:spPr bwMode="auto">
          <a:xfrm>
            <a:off x="838200" y="3048000"/>
            <a:ext cx="7185025" cy="457200"/>
          </a:xfrm>
          <a:prstGeom prst="rect">
            <a:avLst/>
          </a:prstGeom>
          <a:noFill/>
          <a:ln w="9525">
            <a:noFill/>
            <a:miter lim="800000"/>
            <a:headEnd/>
            <a:tailEnd/>
          </a:ln>
          <a:effectLst/>
        </p:spPr>
        <p:txBody>
          <a:bodyPr wrap="none">
            <a:spAutoFit/>
          </a:bodyPr>
          <a:lstStyle/>
          <a:p>
            <a:r>
              <a:rPr lang="en-US" sz="2400" b="1">
                <a:solidFill>
                  <a:schemeClr val="bg1"/>
                </a:solidFill>
                <a:latin typeface="Times New Roman" pitchFamily="18" charset="0"/>
              </a:rPr>
              <a:t>Sensor is an transducer providing an electrical output</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4638"/>
            <a:ext cx="8229600" cy="639762"/>
          </a:xfrm>
        </p:spPr>
        <p:txBody>
          <a:bodyPr>
            <a:normAutofit fontScale="90000"/>
          </a:bodyPr>
          <a:lstStyle/>
          <a:p>
            <a:r>
              <a:rPr lang="en-US" dirty="0"/>
              <a:t>Transducers</a:t>
            </a:r>
          </a:p>
        </p:txBody>
      </p:sp>
      <p:sp>
        <p:nvSpPr>
          <p:cNvPr id="145411" name="Rectangle 3"/>
          <p:cNvSpPr>
            <a:spLocks noGrp="1" noChangeArrowheads="1"/>
          </p:cNvSpPr>
          <p:nvPr>
            <p:ph type="body" idx="1"/>
          </p:nvPr>
        </p:nvSpPr>
        <p:spPr>
          <a:xfrm>
            <a:off x="457200" y="838200"/>
            <a:ext cx="8229600" cy="4525963"/>
          </a:xfrm>
          <a:noFill/>
        </p:spPr>
        <p:txBody>
          <a:bodyPr/>
          <a:lstStyle/>
          <a:p>
            <a:r>
              <a:rPr lang="en-US" sz="2400" dirty="0">
                <a:solidFill>
                  <a:srgbClr val="008000"/>
                </a:solidFill>
              </a:rPr>
              <a:t>Transducer</a:t>
            </a:r>
          </a:p>
          <a:p>
            <a:pPr lvl="1"/>
            <a:r>
              <a:rPr lang="en-US" sz="2000" dirty="0"/>
              <a:t>a device that converts a primary form of energy into a corresponding signal with a different energy form</a:t>
            </a:r>
          </a:p>
          <a:p>
            <a:pPr lvl="2"/>
            <a:r>
              <a:rPr lang="en-US" sz="1800" u="sng" dirty="0"/>
              <a:t>Primary Energy Forms</a:t>
            </a:r>
            <a:r>
              <a:rPr lang="en-US" sz="1800" dirty="0"/>
              <a:t>: mechanical, thermal, electromagnetic, optical, chemical, etc.</a:t>
            </a:r>
          </a:p>
          <a:p>
            <a:pPr lvl="1"/>
            <a:r>
              <a:rPr lang="en-US" sz="2000" dirty="0"/>
              <a:t>take form of a </a:t>
            </a:r>
            <a:r>
              <a:rPr lang="en-US" sz="2000" b="1" dirty="0"/>
              <a:t>sensor</a:t>
            </a:r>
            <a:r>
              <a:rPr lang="en-US" sz="2000" dirty="0"/>
              <a:t> or an </a:t>
            </a:r>
            <a:r>
              <a:rPr lang="en-US" sz="2000" b="1" dirty="0"/>
              <a:t>actuator</a:t>
            </a:r>
          </a:p>
          <a:p>
            <a:r>
              <a:rPr lang="en-US" sz="2400" dirty="0">
                <a:solidFill>
                  <a:srgbClr val="008000"/>
                </a:solidFill>
              </a:rPr>
              <a:t>Sensor</a:t>
            </a:r>
            <a:r>
              <a:rPr lang="en-US" sz="2400" dirty="0"/>
              <a:t> </a:t>
            </a:r>
            <a:r>
              <a:rPr lang="en-US" sz="2000" dirty="0"/>
              <a:t>(e.g., thermometer)</a:t>
            </a:r>
          </a:p>
          <a:p>
            <a:pPr lvl="1"/>
            <a:r>
              <a:rPr lang="en-US" sz="2000" dirty="0"/>
              <a:t>a device that detects/measures a signal or stimulus</a:t>
            </a:r>
          </a:p>
          <a:p>
            <a:pPr lvl="1"/>
            <a:r>
              <a:rPr lang="en-US" sz="2000" dirty="0"/>
              <a:t>acquires information from the “real world”</a:t>
            </a:r>
          </a:p>
          <a:p>
            <a:r>
              <a:rPr lang="en-US" sz="2400" dirty="0">
                <a:solidFill>
                  <a:srgbClr val="008000"/>
                </a:solidFill>
              </a:rPr>
              <a:t>Actuator</a:t>
            </a:r>
            <a:r>
              <a:rPr lang="en-US" sz="2400" dirty="0"/>
              <a:t> </a:t>
            </a:r>
            <a:r>
              <a:rPr lang="en-US" sz="2000" dirty="0"/>
              <a:t>(e.g., heater)</a:t>
            </a:r>
          </a:p>
          <a:p>
            <a:pPr lvl="1"/>
            <a:r>
              <a:rPr lang="en-US" sz="2000" dirty="0"/>
              <a:t>a device that generates a signal or stimulus</a:t>
            </a:r>
          </a:p>
          <a:p>
            <a:endParaRPr lang="en-US" sz="2400" dirty="0"/>
          </a:p>
        </p:txBody>
      </p:sp>
      <p:sp>
        <p:nvSpPr>
          <p:cNvPr id="145412" name="AutoShape 4"/>
          <p:cNvSpPr>
            <a:spLocks noChangeArrowheads="1"/>
          </p:cNvSpPr>
          <p:nvPr/>
        </p:nvSpPr>
        <p:spPr bwMode="auto">
          <a:xfrm>
            <a:off x="1981200" y="5181600"/>
            <a:ext cx="1524000" cy="990600"/>
          </a:xfrm>
          <a:prstGeom prst="cloudCallout">
            <a:avLst>
              <a:gd name="adj1" fmla="val -42185"/>
              <a:gd name="adj2" fmla="val -25639"/>
            </a:avLst>
          </a:prstGeom>
          <a:solidFill>
            <a:schemeClr val="hlink"/>
          </a:solidFill>
          <a:ln w="9525">
            <a:solidFill>
              <a:schemeClr val="tx1"/>
            </a:solidFill>
            <a:round/>
            <a:headEnd/>
            <a:tailEnd/>
          </a:ln>
          <a:effectLst/>
        </p:spPr>
        <p:txBody>
          <a:bodyPr/>
          <a:lstStyle/>
          <a:p>
            <a:pPr algn="ctr"/>
            <a:r>
              <a:rPr lang="en-US" sz="1800" i="1">
                <a:latin typeface="Arial" charset="0"/>
              </a:rPr>
              <a:t>real</a:t>
            </a:r>
          </a:p>
          <a:p>
            <a:pPr algn="ctr"/>
            <a:r>
              <a:rPr lang="en-US" sz="1800" i="1">
                <a:latin typeface="Arial" charset="0"/>
              </a:rPr>
              <a:t>world</a:t>
            </a:r>
          </a:p>
        </p:txBody>
      </p:sp>
      <p:sp>
        <p:nvSpPr>
          <p:cNvPr id="145413" name="AutoShape 5"/>
          <p:cNvSpPr>
            <a:spLocks noChangeArrowheads="1"/>
          </p:cNvSpPr>
          <p:nvPr/>
        </p:nvSpPr>
        <p:spPr bwMode="auto">
          <a:xfrm>
            <a:off x="3886200" y="5181600"/>
            <a:ext cx="1371600" cy="381000"/>
          </a:xfrm>
          <a:prstGeom prst="roundRect">
            <a:avLst>
              <a:gd name="adj" fmla="val 16667"/>
            </a:avLst>
          </a:prstGeom>
          <a:solidFill>
            <a:srgbClr val="33CC33"/>
          </a:solidFill>
          <a:ln w="9525">
            <a:solidFill>
              <a:schemeClr val="tx1"/>
            </a:solidFill>
            <a:round/>
            <a:headEnd/>
            <a:tailEnd/>
          </a:ln>
          <a:effectLst/>
        </p:spPr>
        <p:txBody>
          <a:bodyPr wrap="none" anchor="ctr"/>
          <a:lstStyle/>
          <a:p>
            <a:pPr algn="ctr"/>
            <a:r>
              <a:rPr lang="en-US" sz="1800" b="1">
                <a:solidFill>
                  <a:schemeClr val="bg1"/>
                </a:solidFill>
                <a:latin typeface="Arial" charset="0"/>
              </a:rPr>
              <a:t>sensor</a:t>
            </a:r>
          </a:p>
        </p:txBody>
      </p:sp>
      <p:sp>
        <p:nvSpPr>
          <p:cNvPr id="145414" name="AutoShape 6"/>
          <p:cNvSpPr>
            <a:spLocks noChangeArrowheads="1"/>
          </p:cNvSpPr>
          <p:nvPr/>
        </p:nvSpPr>
        <p:spPr bwMode="auto">
          <a:xfrm>
            <a:off x="3886200" y="5715000"/>
            <a:ext cx="1371600" cy="381000"/>
          </a:xfrm>
          <a:prstGeom prst="roundRect">
            <a:avLst>
              <a:gd name="adj" fmla="val 16667"/>
            </a:avLst>
          </a:prstGeom>
          <a:solidFill>
            <a:schemeClr val="accent2"/>
          </a:solidFill>
          <a:ln w="9525">
            <a:solidFill>
              <a:schemeClr val="tx1"/>
            </a:solidFill>
            <a:round/>
            <a:headEnd/>
            <a:tailEnd/>
          </a:ln>
          <a:effectLst/>
        </p:spPr>
        <p:txBody>
          <a:bodyPr wrap="none" anchor="ctr"/>
          <a:lstStyle/>
          <a:p>
            <a:pPr algn="ctr"/>
            <a:r>
              <a:rPr lang="en-US" sz="1800" b="1">
                <a:solidFill>
                  <a:schemeClr val="bg1"/>
                </a:solidFill>
                <a:latin typeface="Arial" charset="0"/>
              </a:rPr>
              <a:t>actuator</a:t>
            </a:r>
          </a:p>
        </p:txBody>
      </p:sp>
      <p:sp>
        <p:nvSpPr>
          <p:cNvPr id="145416" name="AutoShape 8"/>
          <p:cNvSpPr>
            <a:spLocks noChangeArrowheads="1"/>
          </p:cNvSpPr>
          <p:nvPr/>
        </p:nvSpPr>
        <p:spPr bwMode="auto">
          <a:xfrm>
            <a:off x="5791200" y="5181600"/>
            <a:ext cx="1371600" cy="914400"/>
          </a:xfrm>
          <a:prstGeom prst="roundRect">
            <a:avLst>
              <a:gd name="adj" fmla="val 16667"/>
            </a:avLst>
          </a:prstGeom>
          <a:solidFill>
            <a:srgbClr val="FFFFCC"/>
          </a:solidFill>
          <a:ln w="9525">
            <a:solidFill>
              <a:schemeClr val="tx1"/>
            </a:solidFill>
            <a:round/>
            <a:headEnd/>
            <a:tailEnd/>
          </a:ln>
          <a:effectLst/>
        </p:spPr>
        <p:txBody>
          <a:bodyPr wrap="none" anchor="ctr"/>
          <a:lstStyle/>
          <a:p>
            <a:pPr algn="ctr"/>
            <a:r>
              <a:rPr lang="en-US" sz="1800" b="1">
                <a:latin typeface="Arial" charset="0"/>
              </a:rPr>
              <a:t>intelligent</a:t>
            </a:r>
          </a:p>
          <a:p>
            <a:pPr algn="ctr"/>
            <a:r>
              <a:rPr lang="en-US" sz="1800" b="1">
                <a:latin typeface="Arial" charset="0"/>
              </a:rPr>
              <a:t>feedback</a:t>
            </a:r>
          </a:p>
          <a:p>
            <a:pPr algn="ctr"/>
            <a:r>
              <a:rPr lang="en-US" sz="1800" b="1">
                <a:latin typeface="Arial" charset="0"/>
              </a:rPr>
              <a:t>system</a:t>
            </a:r>
          </a:p>
        </p:txBody>
      </p:sp>
      <p:sp>
        <p:nvSpPr>
          <p:cNvPr id="145417" name="Line 9"/>
          <p:cNvSpPr>
            <a:spLocks noChangeShapeType="1"/>
          </p:cNvSpPr>
          <p:nvPr/>
        </p:nvSpPr>
        <p:spPr bwMode="auto">
          <a:xfrm>
            <a:off x="3352800" y="5334000"/>
            <a:ext cx="533400" cy="0"/>
          </a:xfrm>
          <a:prstGeom prst="line">
            <a:avLst/>
          </a:prstGeom>
          <a:noFill/>
          <a:ln w="9525">
            <a:solidFill>
              <a:schemeClr val="tx1"/>
            </a:solidFill>
            <a:round/>
            <a:headEnd/>
            <a:tailEnd type="triangle" w="med" len="med"/>
          </a:ln>
          <a:effectLst/>
        </p:spPr>
        <p:txBody>
          <a:bodyPr/>
          <a:lstStyle/>
          <a:p>
            <a:endParaRPr lang="en-IN"/>
          </a:p>
        </p:txBody>
      </p:sp>
      <p:sp>
        <p:nvSpPr>
          <p:cNvPr id="145418" name="Line 10"/>
          <p:cNvSpPr>
            <a:spLocks noChangeShapeType="1"/>
          </p:cNvSpPr>
          <p:nvPr/>
        </p:nvSpPr>
        <p:spPr bwMode="auto">
          <a:xfrm flipH="1">
            <a:off x="3276600" y="5943600"/>
            <a:ext cx="609600" cy="0"/>
          </a:xfrm>
          <a:prstGeom prst="line">
            <a:avLst/>
          </a:prstGeom>
          <a:noFill/>
          <a:ln w="9525">
            <a:solidFill>
              <a:schemeClr val="tx1"/>
            </a:solidFill>
            <a:round/>
            <a:headEnd/>
            <a:tailEnd type="triangle" w="med" len="med"/>
          </a:ln>
          <a:effectLst/>
        </p:spPr>
        <p:txBody>
          <a:bodyPr/>
          <a:lstStyle/>
          <a:p>
            <a:endParaRPr lang="en-IN"/>
          </a:p>
        </p:txBody>
      </p:sp>
      <p:sp>
        <p:nvSpPr>
          <p:cNvPr id="145419" name="Line 11"/>
          <p:cNvSpPr>
            <a:spLocks noChangeShapeType="1"/>
          </p:cNvSpPr>
          <p:nvPr/>
        </p:nvSpPr>
        <p:spPr bwMode="auto">
          <a:xfrm>
            <a:off x="5257800" y="5334000"/>
            <a:ext cx="533400" cy="0"/>
          </a:xfrm>
          <a:prstGeom prst="line">
            <a:avLst/>
          </a:prstGeom>
          <a:noFill/>
          <a:ln w="9525">
            <a:solidFill>
              <a:schemeClr val="tx1"/>
            </a:solidFill>
            <a:round/>
            <a:headEnd/>
            <a:tailEnd type="triangle" w="med" len="med"/>
          </a:ln>
          <a:effectLst/>
        </p:spPr>
        <p:txBody>
          <a:bodyPr/>
          <a:lstStyle/>
          <a:p>
            <a:endParaRPr lang="en-IN"/>
          </a:p>
        </p:txBody>
      </p:sp>
      <p:sp>
        <p:nvSpPr>
          <p:cNvPr id="145420" name="Line 12"/>
          <p:cNvSpPr>
            <a:spLocks noChangeShapeType="1"/>
          </p:cNvSpPr>
          <p:nvPr/>
        </p:nvSpPr>
        <p:spPr bwMode="auto">
          <a:xfrm flipH="1">
            <a:off x="5257800" y="5943600"/>
            <a:ext cx="533400" cy="0"/>
          </a:xfrm>
          <a:prstGeom prst="line">
            <a:avLst/>
          </a:prstGeom>
          <a:noFill/>
          <a:ln w="9525">
            <a:solidFill>
              <a:schemeClr val="tx1"/>
            </a:solidFill>
            <a:round/>
            <a:headEnd/>
            <a:tailEnd type="triangle" w="med" len="med"/>
          </a:ln>
          <a:effectLst/>
        </p:spPr>
        <p:txBody>
          <a:bodyPr/>
          <a:lstStyle/>
          <a:p>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2" cstate="print"/>
          <a:srcRect/>
          <a:stretch>
            <a:fillRect/>
          </a:stretch>
        </p:blipFill>
        <p:spPr bwMode="auto">
          <a:xfrm>
            <a:off x="685800" y="228600"/>
            <a:ext cx="7604804" cy="5618573"/>
          </a:xfrm>
          <a:prstGeom prst="rect">
            <a:avLst/>
          </a:prstGeom>
          <a:noFill/>
          <a:ln w="9525">
            <a:noFill/>
            <a:miter lim="800000"/>
            <a:headEnd/>
            <a:tailEnd/>
          </a:ln>
        </p:spPr>
      </p:pic>
      <p:sp>
        <p:nvSpPr>
          <p:cNvPr id="3" name="TextBox 2"/>
          <p:cNvSpPr txBox="1"/>
          <p:nvPr/>
        </p:nvSpPr>
        <p:spPr>
          <a:xfrm>
            <a:off x="457200" y="6019800"/>
            <a:ext cx="8534400" cy="646331"/>
          </a:xfrm>
          <a:prstGeom prst="rect">
            <a:avLst/>
          </a:prstGeom>
          <a:noFill/>
        </p:spPr>
        <p:txBody>
          <a:bodyPr wrap="square" rtlCol="0">
            <a:spAutoFit/>
          </a:bodyPr>
          <a:lstStyle/>
          <a:p>
            <a:r>
              <a:rPr lang="en-IN" b="1" dirty="0" smtClean="0">
                <a:solidFill>
                  <a:schemeClr val="bg1"/>
                </a:solidFill>
                <a:latin typeface="Tahoma" pitchFamily="34" charset="0"/>
                <a:ea typeface="Tahoma" pitchFamily="34" charset="0"/>
                <a:cs typeface="Tahoma" pitchFamily="34" charset="0"/>
              </a:rPr>
              <a:t>Fig. 1.1. Level-control system. A sight tube and operator’s eye form a sensor (a device which converts information into electrical signal).</a:t>
            </a:r>
            <a:endParaRPr lang="en-IN" b="1" dirty="0">
              <a:solidFill>
                <a:schemeClr val="bg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p:cNvPicPr>
            <a:picLocks noChangeAspect="1" noChangeArrowheads="1"/>
          </p:cNvPicPr>
          <p:nvPr/>
        </p:nvPicPr>
        <p:blipFill>
          <a:blip r:embed="rId2" cstate="print"/>
          <a:srcRect/>
          <a:stretch>
            <a:fillRect/>
          </a:stretch>
        </p:blipFill>
        <p:spPr bwMode="auto">
          <a:xfrm>
            <a:off x="152400" y="609600"/>
            <a:ext cx="8805863" cy="2895600"/>
          </a:xfrm>
          <a:prstGeom prst="rect">
            <a:avLst/>
          </a:prstGeom>
          <a:noFill/>
          <a:ln w="9525">
            <a:noFill/>
            <a:miter lim="800000"/>
            <a:headEnd/>
            <a:tailEnd/>
          </a:ln>
        </p:spPr>
      </p:pic>
      <p:sp>
        <p:nvSpPr>
          <p:cNvPr id="3" name="TextBox 2"/>
          <p:cNvSpPr txBox="1"/>
          <p:nvPr/>
        </p:nvSpPr>
        <p:spPr>
          <a:xfrm>
            <a:off x="381000" y="4191000"/>
            <a:ext cx="8763000" cy="646331"/>
          </a:xfrm>
          <a:prstGeom prst="rect">
            <a:avLst/>
          </a:prstGeom>
          <a:noFill/>
        </p:spPr>
        <p:txBody>
          <a:bodyPr wrap="square" rtlCol="0">
            <a:spAutoFit/>
          </a:bodyPr>
          <a:lstStyle/>
          <a:p>
            <a:r>
              <a:rPr lang="en-IN" b="1" dirty="0" smtClean="0">
                <a:solidFill>
                  <a:schemeClr val="bg1"/>
                </a:solidFill>
                <a:latin typeface="Tahoma" pitchFamily="34" charset="0"/>
                <a:ea typeface="Tahoma" pitchFamily="34" charset="0"/>
                <a:cs typeface="Tahoma" pitchFamily="34" charset="0"/>
              </a:rPr>
              <a:t>Fig. 1.2. A sensor may incorporate several transducers. </a:t>
            </a:r>
            <a:r>
              <a:rPr lang="en-IN" b="1" i="1" dirty="0" smtClean="0">
                <a:solidFill>
                  <a:schemeClr val="bg1"/>
                </a:solidFill>
                <a:latin typeface="Tahoma" pitchFamily="34" charset="0"/>
                <a:ea typeface="Tahoma" pitchFamily="34" charset="0"/>
                <a:cs typeface="Tahoma" pitchFamily="34" charset="0"/>
              </a:rPr>
              <a:t>e1, e2, and so on are various types of </a:t>
            </a:r>
            <a:r>
              <a:rPr lang="en-IN" b="1" dirty="0" smtClean="0">
                <a:solidFill>
                  <a:schemeClr val="bg1"/>
                </a:solidFill>
                <a:latin typeface="Tahoma" pitchFamily="34" charset="0"/>
                <a:ea typeface="Tahoma" pitchFamily="34" charset="0"/>
                <a:cs typeface="Tahoma" pitchFamily="34" charset="0"/>
              </a:rPr>
              <a:t>energy. Note that the last part is a direct sensor.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4822</TotalTime>
  <Words>3909</Words>
  <Application>Microsoft Office PowerPoint</Application>
  <PresentationFormat>On-screen Show (4:3)</PresentationFormat>
  <Paragraphs>512</Paragraphs>
  <Slides>48</Slides>
  <Notes>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5" baseType="lpstr">
      <vt:lpstr>SimSun</vt:lpstr>
      <vt:lpstr>SimSun</vt:lpstr>
      <vt:lpstr>Angsana New</vt:lpstr>
      <vt:lpstr>Arial</vt:lpstr>
      <vt:lpstr>Arial Black</vt:lpstr>
      <vt:lpstr>Book Antiqua</vt:lpstr>
      <vt:lpstr>Calibri</vt:lpstr>
      <vt:lpstr>Cordia New</vt:lpstr>
      <vt:lpstr>Georgia</vt:lpstr>
      <vt:lpstr>Rage Italic</vt:lpstr>
      <vt:lpstr>Symbol</vt:lpstr>
      <vt:lpstr>Tahoma</vt:lpstr>
      <vt:lpstr>Times New Roman</vt:lpstr>
      <vt:lpstr>Wingdings</vt:lpstr>
      <vt:lpstr>Wingdings 2</vt:lpstr>
      <vt:lpstr>Office Theme</vt:lpstr>
      <vt:lpstr>Chart</vt:lpstr>
      <vt:lpstr>PHYE-411 – Generic Electives 4 (A4):      Fundamentals of Sensors </vt:lpstr>
      <vt:lpstr>PowerPoint Presentation</vt:lpstr>
      <vt:lpstr>PowerPoint Presentation</vt:lpstr>
      <vt:lpstr>PowerPoint Presentation</vt:lpstr>
      <vt:lpstr>PowerPoint Presentation</vt:lpstr>
      <vt:lpstr>PowerPoint Presentation</vt:lpstr>
      <vt:lpstr>Transducers</vt:lpstr>
      <vt:lpstr>PowerPoint Presentation</vt:lpstr>
      <vt:lpstr>PowerPoint Presentation</vt:lpstr>
      <vt:lpstr>PowerPoint Presentation</vt:lpstr>
      <vt:lpstr>Sensor Systems</vt:lpstr>
      <vt:lpstr>Example Electronic Sensor Systems</vt:lpstr>
      <vt:lpstr>Primary Transducers</vt:lpstr>
      <vt:lpstr>Example Primary Transducers</vt:lpstr>
      <vt:lpstr>Ideal Sensor Curve and  Ideal Sensor Requisite </vt:lpstr>
      <vt:lpstr>Classification of Sensors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Gas-Sensor</vt:lpstr>
      <vt:lpstr>PowerPoint Presentation</vt:lpstr>
      <vt:lpstr>Sensing Mechanism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Sensor Calibration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AIT_BAMU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ARUNA</dc:creator>
  <cp:lastModifiedBy>Mahendra</cp:lastModifiedBy>
  <cp:revision>259</cp:revision>
  <dcterms:created xsi:type="dcterms:W3CDTF">2012-02-13T06:55:55Z</dcterms:created>
  <dcterms:modified xsi:type="dcterms:W3CDTF">2018-02-27T15:59:06Z</dcterms:modified>
</cp:coreProperties>
</file>