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14" r:id="rId3"/>
    <p:sldId id="257" r:id="rId4"/>
    <p:sldId id="315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258" r:id="rId20"/>
    <p:sldId id="259" r:id="rId21"/>
    <p:sldId id="260" r:id="rId22"/>
    <p:sldId id="261" r:id="rId23"/>
    <p:sldId id="308" r:id="rId24"/>
    <p:sldId id="263" r:id="rId25"/>
    <p:sldId id="264" r:id="rId26"/>
    <p:sldId id="313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30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311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134F3-52CD-4130-93E7-9A4DBD6189C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D5443-D9CC-4E7B-9456-F0F2C4B7C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9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5443-D9CC-4E7B-9456-F0F2C4B7C0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5443-D9CC-4E7B-9456-F0F2C4B7C0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3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5443-D9CC-4E7B-9456-F0F2C4B7C0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0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5443-D9CC-4E7B-9456-F0F2C4B7C0C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4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5443-D9CC-4E7B-9456-F0F2C4B7C0C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2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5443-D9CC-4E7B-9456-F0F2C4B7C0C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3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0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5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9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11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3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0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4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9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6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8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1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3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9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5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1857-27F6-47DB-9AA8-754F8EBCDDB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58D9FD-50B9-48C1-8192-A41641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5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2161" y="1877110"/>
            <a:ext cx="93106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Unit III :Integrated circuit manufacturing techniques for Sensors</a:t>
            </a:r>
            <a:endParaRPr lang="en-US" sz="6600" dirty="0">
              <a:solidFill>
                <a:srgbClr val="92D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1639" y="5586413"/>
            <a:ext cx="995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Presented by : Prof. </a:t>
            </a:r>
            <a:r>
              <a:rPr lang="en-US" sz="360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M.D.Shirsat</a:t>
            </a:r>
            <a:endParaRPr lang="en-US" sz="36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Wafer Clean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Hong Xiao, Ph. D.</a:t>
            </a:r>
            <a:endParaRPr lang="en-US" altLang="zh-T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www2.austin.cc.tx.us/HongXiao/Book.htm</a:t>
            </a: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695-53DA-4BF6-8EE4-8870B68BB39A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305155" name="AutoShape 1027"/>
          <p:cNvSpPr>
            <a:spLocks noChangeArrowheads="1"/>
          </p:cNvSpPr>
          <p:nvPr/>
        </p:nvSpPr>
        <p:spPr bwMode="auto">
          <a:xfrm>
            <a:off x="2819400" y="39624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6" name="AutoShape 1028"/>
          <p:cNvSpPr>
            <a:spLocks noChangeArrowheads="1"/>
          </p:cNvSpPr>
          <p:nvPr/>
        </p:nvSpPr>
        <p:spPr bwMode="auto">
          <a:xfrm>
            <a:off x="2819400" y="3276600"/>
            <a:ext cx="6477000" cy="2057400"/>
          </a:xfrm>
          <a:prstGeom prst="cube">
            <a:avLst>
              <a:gd name="adj" fmla="val 65773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7" name="AutoShape 1029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791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8" name="Rectangle 1030"/>
          <p:cNvSpPr>
            <a:spLocks noChangeArrowheads="1"/>
          </p:cNvSpPr>
          <p:nvPr/>
        </p:nvSpPr>
        <p:spPr bwMode="auto">
          <a:xfrm>
            <a:off x="4038600" y="4648200"/>
            <a:ext cx="2743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9" name="AutoShape 1031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8009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60" name="Rectangle 1032"/>
          <p:cNvSpPr>
            <a:spLocks noChangeArrowheads="1"/>
          </p:cNvSpPr>
          <p:nvPr/>
        </p:nvSpPr>
        <p:spPr bwMode="auto">
          <a:xfrm>
            <a:off x="4038600" y="4648200"/>
            <a:ext cx="2743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61" name="AutoShape 1033"/>
          <p:cNvSpPr>
            <a:spLocks noChangeArrowheads="1"/>
          </p:cNvSpPr>
          <p:nvPr/>
        </p:nvSpPr>
        <p:spPr bwMode="auto">
          <a:xfrm>
            <a:off x="2819400" y="25908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62" name="Text Box 1034"/>
          <p:cNvSpPr txBox="1">
            <a:spLocks noChangeArrowheads="1"/>
          </p:cNvSpPr>
          <p:nvPr/>
        </p:nvSpPr>
        <p:spPr bwMode="auto">
          <a:xfrm>
            <a:off x="4724400" y="551656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P-Well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5163" name="Text Box 1035"/>
          <p:cNvSpPr txBox="1">
            <a:spLocks noChangeArrowheads="1"/>
          </p:cNvSpPr>
          <p:nvPr/>
        </p:nvSpPr>
        <p:spPr bwMode="auto">
          <a:xfrm>
            <a:off x="6858000" y="4724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USG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5164" name="Text Box 1036"/>
          <p:cNvSpPr txBox="1">
            <a:spLocks noChangeArrowheads="1"/>
          </p:cNvSpPr>
          <p:nvPr/>
        </p:nvSpPr>
        <p:spPr bwMode="auto">
          <a:xfrm>
            <a:off x="2895600" y="464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STI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5165" name="Text Box 1037"/>
          <p:cNvSpPr txBox="1">
            <a:spLocks noChangeArrowheads="1"/>
          </p:cNvSpPr>
          <p:nvPr/>
        </p:nvSpPr>
        <p:spPr bwMode="auto">
          <a:xfrm>
            <a:off x="48006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Polysilicon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5166" name="Line 1038"/>
          <p:cNvSpPr>
            <a:spLocks noChangeShapeType="1"/>
          </p:cNvSpPr>
          <p:nvPr/>
        </p:nvSpPr>
        <p:spPr bwMode="auto">
          <a:xfrm>
            <a:off x="3657600" y="2514600"/>
            <a:ext cx="1143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67" name="Text Box 1039"/>
          <p:cNvSpPr txBox="1">
            <a:spLocks noChangeArrowheads="1"/>
          </p:cNvSpPr>
          <p:nvPr/>
        </p:nvSpPr>
        <p:spPr bwMode="auto">
          <a:xfrm>
            <a:off x="2971800" y="19812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Gate Oxide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77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Pre-bake and Primer Vapor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Hong Xiao, Ph. D.</a:t>
            </a:r>
            <a:endParaRPr lang="en-US" altLang="zh-TW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www2.austin.cc.tx.us/HongXiao/Book.htm</a:t>
            </a:r>
            <a:endParaRPr lang="en-US" altLang="zh-TW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F091-82BF-4E3B-BBA3-03ED432EF29D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306179" name="AutoShape 3"/>
          <p:cNvSpPr>
            <a:spLocks noChangeArrowheads="1"/>
          </p:cNvSpPr>
          <p:nvPr/>
        </p:nvSpPr>
        <p:spPr bwMode="auto">
          <a:xfrm>
            <a:off x="2819400" y="39624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0" name="AutoShape 4"/>
          <p:cNvSpPr>
            <a:spLocks noChangeArrowheads="1"/>
          </p:cNvSpPr>
          <p:nvPr/>
        </p:nvSpPr>
        <p:spPr bwMode="auto">
          <a:xfrm>
            <a:off x="2819400" y="3276600"/>
            <a:ext cx="6477000" cy="2057400"/>
          </a:xfrm>
          <a:prstGeom prst="cube">
            <a:avLst>
              <a:gd name="adj" fmla="val 65773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1" name="AutoShape 5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791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4038600" y="4648200"/>
            <a:ext cx="2743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3" name="AutoShape 7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8009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4038600" y="4648200"/>
            <a:ext cx="2743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5" name="AutoShape 9"/>
          <p:cNvSpPr>
            <a:spLocks noChangeArrowheads="1"/>
          </p:cNvSpPr>
          <p:nvPr/>
        </p:nvSpPr>
        <p:spPr bwMode="auto">
          <a:xfrm>
            <a:off x="2819400" y="25908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4724400" y="551656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P-Well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6858000" y="4724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USG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2895600" y="464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STI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6189" name="AutoShape 13"/>
          <p:cNvSpPr>
            <a:spLocks noChangeArrowheads="1"/>
          </p:cNvSpPr>
          <p:nvPr/>
        </p:nvSpPr>
        <p:spPr bwMode="auto">
          <a:xfrm>
            <a:off x="2819400" y="2590800"/>
            <a:ext cx="6477000" cy="1371600"/>
          </a:xfrm>
          <a:prstGeom prst="cube">
            <a:avLst>
              <a:gd name="adj" fmla="val 975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0" name="Text Box 14"/>
          <p:cNvSpPr txBox="1">
            <a:spLocks noChangeArrowheads="1"/>
          </p:cNvSpPr>
          <p:nvPr/>
        </p:nvSpPr>
        <p:spPr bwMode="auto">
          <a:xfrm>
            <a:off x="48006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Polysilicon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>
            <a:off x="3429000" y="24384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3048000" y="17526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Primer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0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Photoresist Coating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Hong Xiao, Ph. D.</a:t>
            </a:r>
            <a:endParaRPr lang="en-US" altLang="zh-TW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www2.austin.cc.tx.us/HongXiao/Book.htm</a:t>
            </a:r>
            <a:endParaRPr lang="en-US" altLang="zh-TW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F1ED-6C01-48E9-9254-CE72ACBE109A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307203" name="AutoShape 1027"/>
          <p:cNvSpPr>
            <a:spLocks noChangeArrowheads="1"/>
          </p:cNvSpPr>
          <p:nvPr/>
        </p:nvSpPr>
        <p:spPr bwMode="auto">
          <a:xfrm>
            <a:off x="2819400" y="39624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4" name="AutoShape 1028"/>
          <p:cNvSpPr>
            <a:spLocks noChangeArrowheads="1"/>
          </p:cNvSpPr>
          <p:nvPr/>
        </p:nvSpPr>
        <p:spPr bwMode="auto">
          <a:xfrm>
            <a:off x="2819400" y="3276600"/>
            <a:ext cx="6477000" cy="2057400"/>
          </a:xfrm>
          <a:prstGeom prst="cube">
            <a:avLst>
              <a:gd name="adj" fmla="val 65773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AutoShape 1029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791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6" name="Rectangle 1030"/>
          <p:cNvSpPr>
            <a:spLocks noChangeArrowheads="1"/>
          </p:cNvSpPr>
          <p:nvPr/>
        </p:nvSpPr>
        <p:spPr bwMode="auto">
          <a:xfrm>
            <a:off x="4038600" y="4648200"/>
            <a:ext cx="2743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7" name="AutoShape 1031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8009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8" name="Rectangle 1032"/>
          <p:cNvSpPr>
            <a:spLocks noChangeArrowheads="1"/>
          </p:cNvSpPr>
          <p:nvPr/>
        </p:nvSpPr>
        <p:spPr bwMode="auto">
          <a:xfrm>
            <a:off x="4038600" y="4648200"/>
            <a:ext cx="2743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9" name="AutoShape 1033"/>
          <p:cNvSpPr>
            <a:spLocks noChangeArrowheads="1"/>
          </p:cNvSpPr>
          <p:nvPr/>
        </p:nvSpPr>
        <p:spPr bwMode="auto">
          <a:xfrm>
            <a:off x="2819400" y="25908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Text Box 1034"/>
          <p:cNvSpPr txBox="1">
            <a:spLocks noChangeArrowheads="1"/>
          </p:cNvSpPr>
          <p:nvPr/>
        </p:nvSpPr>
        <p:spPr bwMode="auto">
          <a:xfrm>
            <a:off x="4724400" y="551656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P-Well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7211" name="Text Box 1035"/>
          <p:cNvSpPr txBox="1">
            <a:spLocks noChangeArrowheads="1"/>
          </p:cNvSpPr>
          <p:nvPr/>
        </p:nvSpPr>
        <p:spPr bwMode="auto">
          <a:xfrm>
            <a:off x="6858000" y="4724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USG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7212" name="Text Box 1036"/>
          <p:cNvSpPr txBox="1">
            <a:spLocks noChangeArrowheads="1"/>
          </p:cNvSpPr>
          <p:nvPr/>
        </p:nvSpPr>
        <p:spPr bwMode="auto">
          <a:xfrm>
            <a:off x="2895600" y="464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STI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7213" name="AutoShape 1037"/>
          <p:cNvSpPr>
            <a:spLocks noChangeArrowheads="1"/>
          </p:cNvSpPr>
          <p:nvPr/>
        </p:nvSpPr>
        <p:spPr bwMode="auto">
          <a:xfrm>
            <a:off x="2819400" y="2590800"/>
            <a:ext cx="6477000" cy="1371600"/>
          </a:xfrm>
          <a:prstGeom prst="cube">
            <a:avLst>
              <a:gd name="adj" fmla="val 975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4" name="Text Box 1038"/>
          <p:cNvSpPr txBox="1">
            <a:spLocks noChangeArrowheads="1"/>
          </p:cNvSpPr>
          <p:nvPr/>
        </p:nvSpPr>
        <p:spPr bwMode="auto">
          <a:xfrm>
            <a:off x="48006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Polysilicon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7215" name="AutoShape 1039"/>
          <p:cNvSpPr>
            <a:spLocks noChangeArrowheads="1"/>
          </p:cNvSpPr>
          <p:nvPr/>
        </p:nvSpPr>
        <p:spPr bwMode="auto">
          <a:xfrm>
            <a:off x="2820988" y="1854200"/>
            <a:ext cx="6477000" cy="2057400"/>
          </a:xfrm>
          <a:prstGeom prst="cube">
            <a:avLst>
              <a:gd name="adj" fmla="val 6577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6" name="Text Box 1040"/>
          <p:cNvSpPr txBox="1">
            <a:spLocks noChangeArrowheads="1"/>
          </p:cNvSpPr>
          <p:nvPr/>
        </p:nvSpPr>
        <p:spPr bwMode="auto">
          <a:xfrm>
            <a:off x="4648200" y="3382964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Photoresist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7217" name="Line 1041"/>
          <p:cNvSpPr>
            <a:spLocks noChangeShapeType="1"/>
          </p:cNvSpPr>
          <p:nvPr/>
        </p:nvSpPr>
        <p:spPr bwMode="auto">
          <a:xfrm>
            <a:off x="3429000" y="24384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8" name="Text Box 1042"/>
          <p:cNvSpPr txBox="1">
            <a:spLocks noChangeArrowheads="1"/>
          </p:cNvSpPr>
          <p:nvPr/>
        </p:nvSpPr>
        <p:spPr bwMode="auto">
          <a:xfrm>
            <a:off x="3048000" y="17526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Primer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20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Soft Bake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Hong Xiao, Ph. D.</a:t>
            </a:r>
            <a:endParaRPr lang="en-US" altLang="zh-T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www2.austin.cc.tx.us/HongXiao/Book.htm</a:t>
            </a: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409-E333-46A3-B134-2F97A0DCD2AF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308227" name="AutoShape 1027"/>
          <p:cNvSpPr>
            <a:spLocks noChangeArrowheads="1"/>
          </p:cNvSpPr>
          <p:nvPr/>
        </p:nvSpPr>
        <p:spPr bwMode="auto">
          <a:xfrm>
            <a:off x="2819400" y="39624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28" name="AutoShape 1028"/>
          <p:cNvSpPr>
            <a:spLocks noChangeArrowheads="1"/>
          </p:cNvSpPr>
          <p:nvPr/>
        </p:nvSpPr>
        <p:spPr bwMode="auto">
          <a:xfrm>
            <a:off x="2819400" y="3276600"/>
            <a:ext cx="6477000" cy="2057400"/>
          </a:xfrm>
          <a:prstGeom prst="cube">
            <a:avLst>
              <a:gd name="adj" fmla="val 65773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29" name="AutoShape 1029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791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0" name="Rectangle 1030"/>
          <p:cNvSpPr>
            <a:spLocks noChangeArrowheads="1"/>
          </p:cNvSpPr>
          <p:nvPr/>
        </p:nvSpPr>
        <p:spPr bwMode="auto">
          <a:xfrm>
            <a:off x="4038600" y="4648200"/>
            <a:ext cx="2743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1" name="AutoShape 1031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8009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2" name="Rectangle 1032"/>
          <p:cNvSpPr>
            <a:spLocks noChangeArrowheads="1"/>
          </p:cNvSpPr>
          <p:nvPr/>
        </p:nvSpPr>
        <p:spPr bwMode="auto">
          <a:xfrm>
            <a:off x="4038600" y="4648200"/>
            <a:ext cx="2743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3" name="AutoShape 1033"/>
          <p:cNvSpPr>
            <a:spLocks noChangeArrowheads="1"/>
          </p:cNvSpPr>
          <p:nvPr/>
        </p:nvSpPr>
        <p:spPr bwMode="auto">
          <a:xfrm>
            <a:off x="2819400" y="25908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Text Box 1034"/>
          <p:cNvSpPr txBox="1">
            <a:spLocks noChangeArrowheads="1"/>
          </p:cNvSpPr>
          <p:nvPr/>
        </p:nvSpPr>
        <p:spPr bwMode="auto">
          <a:xfrm>
            <a:off x="4724400" y="551656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P-Well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8235" name="Text Box 1035"/>
          <p:cNvSpPr txBox="1">
            <a:spLocks noChangeArrowheads="1"/>
          </p:cNvSpPr>
          <p:nvPr/>
        </p:nvSpPr>
        <p:spPr bwMode="auto">
          <a:xfrm>
            <a:off x="6858000" y="4724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USG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8236" name="Text Box 1036"/>
          <p:cNvSpPr txBox="1">
            <a:spLocks noChangeArrowheads="1"/>
          </p:cNvSpPr>
          <p:nvPr/>
        </p:nvSpPr>
        <p:spPr bwMode="auto">
          <a:xfrm>
            <a:off x="2895600" y="464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STI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8237" name="Text Box 1037"/>
          <p:cNvSpPr txBox="1">
            <a:spLocks noChangeArrowheads="1"/>
          </p:cNvSpPr>
          <p:nvPr/>
        </p:nvSpPr>
        <p:spPr bwMode="auto">
          <a:xfrm>
            <a:off x="48006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Polysilicon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8238" name="AutoShape 1038"/>
          <p:cNvSpPr>
            <a:spLocks noChangeArrowheads="1"/>
          </p:cNvSpPr>
          <p:nvPr/>
        </p:nvSpPr>
        <p:spPr bwMode="auto">
          <a:xfrm>
            <a:off x="2820988" y="2184400"/>
            <a:ext cx="6475412" cy="1778000"/>
          </a:xfrm>
          <a:prstGeom prst="cube">
            <a:avLst>
              <a:gd name="adj" fmla="val 7476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9" name="Text Box 1039"/>
          <p:cNvSpPr txBox="1">
            <a:spLocks noChangeArrowheads="1"/>
          </p:cNvSpPr>
          <p:nvPr/>
        </p:nvSpPr>
        <p:spPr bwMode="auto">
          <a:xfrm>
            <a:off x="4648200" y="3382964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Photoresist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8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838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Alignment and Exposure</a:t>
            </a: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Hong Xiao, Ph. D.</a:t>
            </a:r>
            <a:endParaRPr lang="en-US" altLang="zh-TW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www2.austin.cc.tx.us/HongXiao/Book.htm</a:t>
            </a:r>
            <a:endParaRPr lang="en-US" altLang="zh-TW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8A1D-471A-4E2D-BA17-7B765FE0C10F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310291" name="Text Box 19"/>
          <p:cNvSpPr txBox="1">
            <a:spLocks noChangeArrowheads="1"/>
          </p:cNvSpPr>
          <p:nvPr/>
        </p:nvSpPr>
        <p:spPr bwMode="auto">
          <a:xfrm>
            <a:off x="7010400" y="1020764"/>
            <a:ext cx="228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Gate Mask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 flipH="1">
            <a:off x="6934200" y="1524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3" name="AutoShape 21"/>
          <p:cNvSpPr>
            <a:spLocks noChangeArrowheads="1"/>
          </p:cNvSpPr>
          <p:nvPr/>
        </p:nvSpPr>
        <p:spPr bwMode="auto">
          <a:xfrm>
            <a:off x="2819400" y="39624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4" name="AutoShape 22"/>
          <p:cNvSpPr>
            <a:spLocks noChangeArrowheads="1"/>
          </p:cNvSpPr>
          <p:nvPr/>
        </p:nvSpPr>
        <p:spPr bwMode="auto">
          <a:xfrm>
            <a:off x="2819400" y="3276600"/>
            <a:ext cx="6477000" cy="2057400"/>
          </a:xfrm>
          <a:prstGeom prst="cube">
            <a:avLst>
              <a:gd name="adj" fmla="val 65773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5" name="AutoShape 23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791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6" name="Rectangle 24"/>
          <p:cNvSpPr>
            <a:spLocks noChangeArrowheads="1"/>
          </p:cNvSpPr>
          <p:nvPr/>
        </p:nvSpPr>
        <p:spPr bwMode="auto">
          <a:xfrm>
            <a:off x="4038600" y="4648200"/>
            <a:ext cx="2743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7" name="AutoShape 25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8009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8" name="Rectangle 26"/>
          <p:cNvSpPr>
            <a:spLocks noChangeArrowheads="1"/>
          </p:cNvSpPr>
          <p:nvPr/>
        </p:nvSpPr>
        <p:spPr bwMode="auto">
          <a:xfrm>
            <a:off x="4038600" y="4648200"/>
            <a:ext cx="2743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9" name="AutoShape 27"/>
          <p:cNvSpPr>
            <a:spLocks noChangeArrowheads="1"/>
          </p:cNvSpPr>
          <p:nvPr/>
        </p:nvSpPr>
        <p:spPr bwMode="auto">
          <a:xfrm>
            <a:off x="2819400" y="25908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0" name="Text Box 28"/>
          <p:cNvSpPr txBox="1">
            <a:spLocks noChangeArrowheads="1"/>
          </p:cNvSpPr>
          <p:nvPr/>
        </p:nvSpPr>
        <p:spPr bwMode="auto">
          <a:xfrm>
            <a:off x="4724400" y="551656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P-Well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0301" name="Text Box 29"/>
          <p:cNvSpPr txBox="1">
            <a:spLocks noChangeArrowheads="1"/>
          </p:cNvSpPr>
          <p:nvPr/>
        </p:nvSpPr>
        <p:spPr bwMode="auto">
          <a:xfrm>
            <a:off x="6858000" y="4724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USG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0302" name="Text Box 30"/>
          <p:cNvSpPr txBox="1">
            <a:spLocks noChangeArrowheads="1"/>
          </p:cNvSpPr>
          <p:nvPr/>
        </p:nvSpPr>
        <p:spPr bwMode="auto">
          <a:xfrm>
            <a:off x="2895600" y="464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STI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0303" name="Text Box 31"/>
          <p:cNvSpPr txBox="1">
            <a:spLocks noChangeArrowheads="1"/>
          </p:cNvSpPr>
          <p:nvPr/>
        </p:nvSpPr>
        <p:spPr bwMode="auto">
          <a:xfrm>
            <a:off x="48006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Polysilicon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0304" name="AutoShape 32"/>
          <p:cNvSpPr>
            <a:spLocks noChangeArrowheads="1"/>
          </p:cNvSpPr>
          <p:nvPr/>
        </p:nvSpPr>
        <p:spPr bwMode="auto">
          <a:xfrm>
            <a:off x="2819400" y="2133600"/>
            <a:ext cx="3581400" cy="1828800"/>
          </a:xfrm>
          <a:prstGeom prst="cube">
            <a:avLst>
              <a:gd name="adj" fmla="val 74769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5" name="AutoShape 33"/>
          <p:cNvSpPr>
            <a:spLocks noChangeArrowheads="1"/>
          </p:cNvSpPr>
          <p:nvPr/>
        </p:nvSpPr>
        <p:spPr bwMode="auto">
          <a:xfrm>
            <a:off x="5029200" y="2133600"/>
            <a:ext cx="2057400" cy="1828800"/>
          </a:xfrm>
          <a:prstGeom prst="cube">
            <a:avLst>
              <a:gd name="adj" fmla="val 7476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6" name="AutoShape 34"/>
          <p:cNvSpPr>
            <a:spLocks noChangeArrowheads="1"/>
          </p:cNvSpPr>
          <p:nvPr/>
        </p:nvSpPr>
        <p:spPr bwMode="auto">
          <a:xfrm>
            <a:off x="5715000" y="2133600"/>
            <a:ext cx="3581400" cy="1828800"/>
          </a:xfrm>
          <a:prstGeom prst="cube">
            <a:avLst>
              <a:gd name="adj" fmla="val 74769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7" name="AutoShape 35"/>
          <p:cNvSpPr>
            <a:spLocks noChangeArrowheads="1"/>
          </p:cNvSpPr>
          <p:nvPr/>
        </p:nvSpPr>
        <p:spPr bwMode="auto">
          <a:xfrm>
            <a:off x="2895600" y="1828800"/>
            <a:ext cx="3429000" cy="1295400"/>
          </a:xfrm>
          <a:prstGeom prst="cube">
            <a:avLst>
              <a:gd name="adj" fmla="val 93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8" name="AutoShape 36"/>
          <p:cNvSpPr>
            <a:spLocks noChangeArrowheads="1"/>
          </p:cNvSpPr>
          <p:nvPr/>
        </p:nvSpPr>
        <p:spPr bwMode="auto">
          <a:xfrm>
            <a:off x="5715000" y="1828800"/>
            <a:ext cx="3505200" cy="1295400"/>
          </a:xfrm>
          <a:prstGeom prst="cube">
            <a:avLst>
              <a:gd name="adj" fmla="val 93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9" name="Line 37"/>
          <p:cNvSpPr>
            <a:spLocks noChangeShapeType="1"/>
          </p:cNvSpPr>
          <p:nvPr/>
        </p:nvSpPr>
        <p:spPr bwMode="auto">
          <a:xfrm>
            <a:off x="43434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0" name="Line 38"/>
          <p:cNvSpPr>
            <a:spLocks noChangeShapeType="1"/>
          </p:cNvSpPr>
          <p:nvPr/>
        </p:nvSpPr>
        <p:spPr bwMode="auto">
          <a:xfrm>
            <a:off x="46482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1" name="Line 39"/>
          <p:cNvSpPr>
            <a:spLocks noChangeShapeType="1"/>
          </p:cNvSpPr>
          <p:nvPr/>
        </p:nvSpPr>
        <p:spPr bwMode="auto">
          <a:xfrm>
            <a:off x="40386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2" name="Line 40"/>
          <p:cNvSpPr>
            <a:spLocks noChangeShapeType="1"/>
          </p:cNvSpPr>
          <p:nvPr/>
        </p:nvSpPr>
        <p:spPr bwMode="auto">
          <a:xfrm>
            <a:off x="64770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3" name="Line 41"/>
          <p:cNvSpPr>
            <a:spLocks noChangeShapeType="1"/>
          </p:cNvSpPr>
          <p:nvPr/>
        </p:nvSpPr>
        <p:spPr bwMode="auto">
          <a:xfrm>
            <a:off x="67818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4" name="Line 42"/>
          <p:cNvSpPr>
            <a:spLocks noChangeShapeType="1"/>
          </p:cNvSpPr>
          <p:nvPr/>
        </p:nvSpPr>
        <p:spPr bwMode="auto">
          <a:xfrm>
            <a:off x="61722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5" name="Line 43"/>
          <p:cNvSpPr>
            <a:spLocks noChangeShapeType="1"/>
          </p:cNvSpPr>
          <p:nvPr/>
        </p:nvSpPr>
        <p:spPr bwMode="auto">
          <a:xfrm>
            <a:off x="73914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6" name="Line 44"/>
          <p:cNvSpPr>
            <a:spLocks noChangeShapeType="1"/>
          </p:cNvSpPr>
          <p:nvPr/>
        </p:nvSpPr>
        <p:spPr bwMode="auto">
          <a:xfrm>
            <a:off x="76962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>
            <a:off x="70866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>
            <a:off x="40386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>
            <a:off x="43434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20" name="Line 48"/>
          <p:cNvSpPr>
            <a:spLocks noChangeShapeType="1"/>
          </p:cNvSpPr>
          <p:nvPr/>
        </p:nvSpPr>
        <p:spPr bwMode="auto">
          <a:xfrm>
            <a:off x="46482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21" name="Line 49"/>
          <p:cNvSpPr>
            <a:spLocks noChangeShapeType="1"/>
          </p:cNvSpPr>
          <p:nvPr/>
        </p:nvSpPr>
        <p:spPr bwMode="auto">
          <a:xfrm>
            <a:off x="61722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22" name="Line 50"/>
          <p:cNvSpPr>
            <a:spLocks noChangeShapeType="1"/>
          </p:cNvSpPr>
          <p:nvPr/>
        </p:nvSpPr>
        <p:spPr bwMode="auto">
          <a:xfrm>
            <a:off x="64770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>
            <a:off x="67818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24" name="Line 52"/>
          <p:cNvSpPr>
            <a:spLocks noChangeShapeType="1"/>
          </p:cNvSpPr>
          <p:nvPr/>
        </p:nvSpPr>
        <p:spPr bwMode="auto">
          <a:xfrm>
            <a:off x="70866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73914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26" name="Line 54"/>
          <p:cNvSpPr>
            <a:spLocks noChangeShapeType="1"/>
          </p:cNvSpPr>
          <p:nvPr/>
        </p:nvSpPr>
        <p:spPr bwMode="auto">
          <a:xfrm>
            <a:off x="76962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>
            <a:off x="52578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28" name="Line 56"/>
          <p:cNvSpPr>
            <a:spLocks noChangeShapeType="1"/>
          </p:cNvSpPr>
          <p:nvPr/>
        </p:nvSpPr>
        <p:spPr bwMode="auto">
          <a:xfrm>
            <a:off x="55626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29" name="Line 57"/>
          <p:cNvSpPr>
            <a:spLocks noChangeShapeType="1"/>
          </p:cNvSpPr>
          <p:nvPr/>
        </p:nvSpPr>
        <p:spPr bwMode="auto">
          <a:xfrm>
            <a:off x="49530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30" name="Line 58"/>
          <p:cNvSpPr>
            <a:spLocks noChangeShapeType="1"/>
          </p:cNvSpPr>
          <p:nvPr/>
        </p:nvSpPr>
        <p:spPr bwMode="auto">
          <a:xfrm>
            <a:off x="5867400" y="1371600"/>
            <a:ext cx="0" cy="15240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31" name="Line 59"/>
          <p:cNvSpPr>
            <a:spLocks noChangeShapeType="1"/>
          </p:cNvSpPr>
          <p:nvPr/>
        </p:nvSpPr>
        <p:spPr bwMode="auto">
          <a:xfrm>
            <a:off x="58674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32" name="Line 60"/>
          <p:cNvSpPr>
            <a:spLocks noChangeShapeType="1"/>
          </p:cNvSpPr>
          <p:nvPr/>
        </p:nvSpPr>
        <p:spPr bwMode="auto">
          <a:xfrm>
            <a:off x="49530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33" name="AutoShape 61"/>
          <p:cNvSpPr>
            <a:spLocks noChangeArrowheads="1"/>
          </p:cNvSpPr>
          <p:nvPr/>
        </p:nvSpPr>
        <p:spPr bwMode="auto">
          <a:xfrm>
            <a:off x="5105400" y="1828800"/>
            <a:ext cx="1828800" cy="1295400"/>
          </a:xfrm>
          <a:prstGeom prst="cube">
            <a:avLst>
              <a:gd name="adj" fmla="val 9382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34" name="Text Box 62"/>
          <p:cNvSpPr txBox="1">
            <a:spLocks noChangeArrowheads="1"/>
          </p:cNvSpPr>
          <p:nvPr/>
        </p:nvSpPr>
        <p:spPr bwMode="auto">
          <a:xfrm>
            <a:off x="4648200" y="3382964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Photoresist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0335" name="Line 63"/>
          <p:cNvSpPr>
            <a:spLocks noChangeShapeType="1"/>
          </p:cNvSpPr>
          <p:nvPr/>
        </p:nvSpPr>
        <p:spPr bwMode="auto">
          <a:xfrm>
            <a:off x="5257800" y="3124200"/>
            <a:ext cx="0" cy="22860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Post Exposure Bake</a:t>
            </a:r>
            <a:endParaRPr lang="en-US" altLang="zh-TW" sz="8000">
              <a:ea typeface="新細明體" panose="02020500000000000000" pitchFamily="18" charset="-12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Hong Xiao, Ph. D.</a:t>
            </a:r>
            <a:endParaRPr lang="en-US" altLang="zh-T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www2.austin.cc.tx.us/HongXiao/Book.htm</a:t>
            </a:r>
            <a:endParaRPr lang="en-US" altLang="zh-TW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FB76-4DF4-447D-9128-D9B2099B4CDC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311299" name="AutoShape 1027"/>
          <p:cNvSpPr>
            <a:spLocks noChangeArrowheads="1"/>
          </p:cNvSpPr>
          <p:nvPr/>
        </p:nvSpPr>
        <p:spPr bwMode="auto">
          <a:xfrm>
            <a:off x="2819400" y="39624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0" name="AutoShape 1028"/>
          <p:cNvSpPr>
            <a:spLocks noChangeArrowheads="1"/>
          </p:cNvSpPr>
          <p:nvPr/>
        </p:nvSpPr>
        <p:spPr bwMode="auto">
          <a:xfrm>
            <a:off x="2819400" y="3276600"/>
            <a:ext cx="6477000" cy="2057400"/>
          </a:xfrm>
          <a:prstGeom prst="cube">
            <a:avLst>
              <a:gd name="adj" fmla="val 65773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1" name="AutoShape 1029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791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2" name="Rectangle 1030"/>
          <p:cNvSpPr>
            <a:spLocks noChangeArrowheads="1"/>
          </p:cNvSpPr>
          <p:nvPr/>
        </p:nvSpPr>
        <p:spPr bwMode="auto">
          <a:xfrm>
            <a:off x="4038600" y="4648200"/>
            <a:ext cx="2743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AutoShape 1031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8009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4" name="Rectangle 1032"/>
          <p:cNvSpPr>
            <a:spLocks noChangeArrowheads="1"/>
          </p:cNvSpPr>
          <p:nvPr/>
        </p:nvSpPr>
        <p:spPr bwMode="auto">
          <a:xfrm>
            <a:off x="4038600" y="4648200"/>
            <a:ext cx="2743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5" name="AutoShape 1033"/>
          <p:cNvSpPr>
            <a:spLocks noChangeArrowheads="1"/>
          </p:cNvSpPr>
          <p:nvPr/>
        </p:nvSpPr>
        <p:spPr bwMode="auto">
          <a:xfrm>
            <a:off x="2819400" y="25908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6" name="Text Box 1034"/>
          <p:cNvSpPr txBox="1">
            <a:spLocks noChangeArrowheads="1"/>
          </p:cNvSpPr>
          <p:nvPr/>
        </p:nvSpPr>
        <p:spPr bwMode="auto">
          <a:xfrm>
            <a:off x="4724400" y="551656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P-Well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1307" name="Text Box 1035"/>
          <p:cNvSpPr txBox="1">
            <a:spLocks noChangeArrowheads="1"/>
          </p:cNvSpPr>
          <p:nvPr/>
        </p:nvSpPr>
        <p:spPr bwMode="auto">
          <a:xfrm>
            <a:off x="6858000" y="4724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USG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1308" name="Text Box 1036"/>
          <p:cNvSpPr txBox="1">
            <a:spLocks noChangeArrowheads="1"/>
          </p:cNvSpPr>
          <p:nvPr/>
        </p:nvSpPr>
        <p:spPr bwMode="auto">
          <a:xfrm>
            <a:off x="2895600" y="464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STI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1309" name="Text Box 1037"/>
          <p:cNvSpPr txBox="1">
            <a:spLocks noChangeArrowheads="1"/>
          </p:cNvSpPr>
          <p:nvPr/>
        </p:nvSpPr>
        <p:spPr bwMode="auto">
          <a:xfrm>
            <a:off x="48006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Polysilicon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1310" name="AutoShape 1038"/>
          <p:cNvSpPr>
            <a:spLocks noChangeArrowheads="1"/>
          </p:cNvSpPr>
          <p:nvPr/>
        </p:nvSpPr>
        <p:spPr bwMode="auto">
          <a:xfrm>
            <a:off x="2819400" y="2133600"/>
            <a:ext cx="3581400" cy="1828800"/>
          </a:xfrm>
          <a:prstGeom prst="cube">
            <a:avLst>
              <a:gd name="adj" fmla="val 74769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1" name="AutoShape 1039"/>
          <p:cNvSpPr>
            <a:spLocks noChangeArrowheads="1"/>
          </p:cNvSpPr>
          <p:nvPr/>
        </p:nvSpPr>
        <p:spPr bwMode="auto">
          <a:xfrm>
            <a:off x="5029200" y="2133600"/>
            <a:ext cx="2057400" cy="1828800"/>
          </a:xfrm>
          <a:prstGeom prst="cube">
            <a:avLst>
              <a:gd name="adj" fmla="val 7476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2" name="AutoShape 1040"/>
          <p:cNvSpPr>
            <a:spLocks noChangeArrowheads="1"/>
          </p:cNvSpPr>
          <p:nvPr/>
        </p:nvSpPr>
        <p:spPr bwMode="auto">
          <a:xfrm>
            <a:off x="5715000" y="2133600"/>
            <a:ext cx="3581400" cy="1828800"/>
          </a:xfrm>
          <a:prstGeom prst="cube">
            <a:avLst>
              <a:gd name="adj" fmla="val 74769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3" name="Text Box 1041"/>
          <p:cNvSpPr txBox="1">
            <a:spLocks noChangeArrowheads="1"/>
          </p:cNvSpPr>
          <p:nvPr/>
        </p:nvSpPr>
        <p:spPr bwMode="auto">
          <a:xfrm>
            <a:off x="4648200" y="3382964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Photoresist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59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Development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Hong Xiao, Ph. D.</a:t>
            </a:r>
            <a:endParaRPr lang="en-US" altLang="zh-T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www2.austin.cc.tx.us/HongXiao/Book.htm</a:t>
            </a: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B56-B888-40DC-A160-CD274C74FB58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312323" name="AutoShape 3"/>
          <p:cNvSpPr>
            <a:spLocks noChangeArrowheads="1"/>
          </p:cNvSpPr>
          <p:nvPr/>
        </p:nvSpPr>
        <p:spPr bwMode="auto">
          <a:xfrm>
            <a:off x="2819400" y="39624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4" name="AutoShape 4"/>
          <p:cNvSpPr>
            <a:spLocks noChangeArrowheads="1"/>
          </p:cNvSpPr>
          <p:nvPr/>
        </p:nvSpPr>
        <p:spPr bwMode="auto">
          <a:xfrm>
            <a:off x="2819400" y="3276600"/>
            <a:ext cx="6477000" cy="2057400"/>
          </a:xfrm>
          <a:prstGeom prst="cube">
            <a:avLst>
              <a:gd name="adj" fmla="val 65773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AutoShape 5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791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4038600" y="4648200"/>
            <a:ext cx="2743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AutoShape 7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8009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4038600" y="4648200"/>
            <a:ext cx="2743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AutoShape 9"/>
          <p:cNvSpPr>
            <a:spLocks noChangeArrowheads="1"/>
          </p:cNvSpPr>
          <p:nvPr/>
        </p:nvSpPr>
        <p:spPr bwMode="auto">
          <a:xfrm>
            <a:off x="2819400" y="25908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4724400" y="551656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P-Well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6858000" y="4724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USG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2895600" y="464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STI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2333" name="Text Box 13"/>
          <p:cNvSpPr txBox="1">
            <a:spLocks noChangeArrowheads="1"/>
          </p:cNvSpPr>
          <p:nvPr/>
        </p:nvSpPr>
        <p:spPr bwMode="auto">
          <a:xfrm>
            <a:off x="48006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Polysilicon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2334" name="AutoShape 14"/>
          <p:cNvSpPr>
            <a:spLocks noChangeArrowheads="1"/>
          </p:cNvSpPr>
          <p:nvPr/>
        </p:nvSpPr>
        <p:spPr bwMode="auto">
          <a:xfrm>
            <a:off x="5029200" y="2133600"/>
            <a:ext cx="2057400" cy="1828800"/>
          </a:xfrm>
          <a:prstGeom prst="cube">
            <a:avLst>
              <a:gd name="adj" fmla="val 7476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5" name="Text Box 15"/>
          <p:cNvSpPr txBox="1">
            <a:spLocks noChangeArrowheads="1"/>
          </p:cNvSpPr>
          <p:nvPr/>
        </p:nvSpPr>
        <p:spPr bwMode="auto">
          <a:xfrm>
            <a:off x="5029200" y="3459164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PR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23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Hard Bake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Hong Xiao, Ph. D.</a:t>
            </a:r>
            <a:endParaRPr lang="en-US" altLang="zh-T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www2.austin.cc.tx.us/HongXiao/Book.htm</a:t>
            </a: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8E3E-33D9-4DA5-B309-DC6635C431F7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313347" name="AutoShape 3"/>
          <p:cNvSpPr>
            <a:spLocks noChangeArrowheads="1"/>
          </p:cNvSpPr>
          <p:nvPr/>
        </p:nvSpPr>
        <p:spPr bwMode="auto">
          <a:xfrm>
            <a:off x="2819400" y="39624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48" name="AutoShape 4"/>
          <p:cNvSpPr>
            <a:spLocks noChangeArrowheads="1"/>
          </p:cNvSpPr>
          <p:nvPr/>
        </p:nvSpPr>
        <p:spPr bwMode="auto">
          <a:xfrm>
            <a:off x="2819400" y="3276600"/>
            <a:ext cx="6477000" cy="2057400"/>
          </a:xfrm>
          <a:prstGeom prst="cube">
            <a:avLst>
              <a:gd name="adj" fmla="val 65773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49" name="AutoShape 5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791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4038600" y="4648200"/>
            <a:ext cx="2743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1" name="AutoShape 7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8009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2" name="Rectangle 8"/>
          <p:cNvSpPr>
            <a:spLocks noChangeArrowheads="1"/>
          </p:cNvSpPr>
          <p:nvPr/>
        </p:nvSpPr>
        <p:spPr bwMode="auto">
          <a:xfrm>
            <a:off x="4038600" y="4648200"/>
            <a:ext cx="2743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3" name="AutoShape 9"/>
          <p:cNvSpPr>
            <a:spLocks noChangeArrowheads="1"/>
          </p:cNvSpPr>
          <p:nvPr/>
        </p:nvSpPr>
        <p:spPr bwMode="auto">
          <a:xfrm>
            <a:off x="2819400" y="25908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4" name="Text Box 10"/>
          <p:cNvSpPr txBox="1">
            <a:spLocks noChangeArrowheads="1"/>
          </p:cNvSpPr>
          <p:nvPr/>
        </p:nvSpPr>
        <p:spPr bwMode="auto">
          <a:xfrm>
            <a:off x="4724400" y="551656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P-Well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6858000" y="4724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USG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>
            <a:off x="2895600" y="464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STI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3357" name="Text Box 13"/>
          <p:cNvSpPr txBox="1">
            <a:spLocks noChangeArrowheads="1"/>
          </p:cNvSpPr>
          <p:nvPr/>
        </p:nvSpPr>
        <p:spPr bwMode="auto">
          <a:xfrm>
            <a:off x="48006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Polysilicon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3358" name="AutoShape 14"/>
          <p:cNvSpPr>
            <a:spLocks noChangeArrowheads="1"/>
          </p:cNvSpPr>
          <p:nvPr/>
        </p:nvSpPr>
        <p:spPr bwMode="auto">
          <a:xfrm>
            <a:off x="5029200" y="2133600"/>
            <a:ext cx="2057400" cy="1828800"/>
          </a:xfrm>
          <a:prstGeom prst="cube">
            <a:avLst>
              <a:gd name="adj" fmla="val 7476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9" name="Text Box 15"/>
          <p:cNvSpPr txBox="1">
            <a:spLocks noChangeArrowheads="1"/>
          </p:cNvSpPr>
          <p:nvPr/>
        </p:nvSpPr>
        <p:spPr bwMode="auto">
          <a:xfrm>
            <a:off x="5029200" y="3459164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PR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76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Pattern Inspection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Hong Xiao, Ph. D.</a:t>
            </a:r>
            <a:endParaRPr lang="en-US" altLang="zh-T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www2.austin.cc.tx.us/HongXiao/Book.htm</a:t>
            </a: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AB3-021A-4593-9BB6-411157379CE7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314371" name="AutoShape 3"/>
          <p:cNvSpPr>
            <a:spLocks noChangeArrowheads="1"/>
          </p:cNvSpPr>
          <p:nvPr/>
        </p:nvSpPr>
        <p:spPr bwMode="auto">
          <a:xfrm>
            <a:off x="2819400" y="39624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2" name="AutoShape 4"/>
          <p:cNvSpPr>
            <a:spLocks noChangeArrowheads="1"/>
          </p:cNvSpPr>
          <p:nvPr/>
        </p:nvSpPr>
        <p:spPr bwMode="auto">
          <a:xfrm>
            <a:off x="2819400" y="3276600"/>
            <a:ext cx="6477000" cy="2057400"/>
          </a:xfrm>
          <a:prstGeom prst="cube">
            <a:avLst>
              <a:gd name="adj" fmla="val 65773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3" name="AutoShape 5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791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4038600" y="4648200"/>
            <a:ext cx="2743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5" name="AutoShape 7"/>
          <p:cNvSpPr>
            <a:spLocks noChangeArrowheads="1"/>
          </p:cNvSpPr>
          <p:nvPr/>
        </p:nvSpPr>
        <p:spPr bwMode="auto">
          <a:xfrm>
            <a:off x="4038600" y="3962400"/>
            <a:ext cx="3429000" cy="685800"/>
          </a:xfrm>
          <a:prstGeom prst="parallelogram">
            <a:avLst>
              <a:gd name="adj" fmla="val 98009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4038600" y="4648200"/>
            <a:ext cx="2743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7" name="AutoShape 9"/>
          <p:cNvSpPr>
            <a:spLocks noChangeArrowheads="1"/>
          </p:cNvSpPr>
          <p:nvPr/>
        </p:nvSpPr>
        <p:spPr bwMode="auto">
          <a:xfrm>
            <a:off x="2819400" y="2590800"/>
            <a:ext cx="6477000" cy="2057400"/>
          </a:xfrm>
          <a:prstGeom prst="cube">
            <a:avLst>
              <a:gd name="adj" fmla="val 657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4724400" y="551656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P-Well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6858000" y="4724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USG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2895600" y="464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STI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48006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Polysilicon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4382" name="AutoShape 14"/>
          <p:cNvSpPr>
            <a:spLocks noChangeArrowheads="1"/>
          </p:cNvSpPr>
          <p:nvPr/>
        </p:nvSpPr>
        <p:spPr bwMode="auto">
          <a:xfrm>
            <a:off x="5029200" y="2133600"/>
            <a:ext cx="2057400" cy="1828800"/>
          </a:xfrm>
          <a:prstGeom prst="cube">
            <a:avLst>
              <a:gd name="adj" fmla="val 7476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3" name="Text Box 15"/>
          <p:cNvSpPr txBox="1">
            <a:spLocks noChangeArrowheads="1"/>
          </p:cNvSpPr>
          <p:nvPr/>
        </p:nvSpPr>
        <p:spPr bwMode="auto">
          <a:xfrm>
            <a:off x="5029200" y="3459164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panose="02020500000000000000" pitchFamily="18" charset="-120"/>
              </a:rPr>
              <a:t>PR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67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413" y="238347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PHOTOLITHOGRAPHY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7275" y="1621989"/>
            <a:ext cx="102727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Masks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</a:t>
            </a:r>
            <a:r>
              <a:rPr lang="en-US" sz="28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photomask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is a nearly optically flat glass (transparent to near UV) or 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quartz plate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(transparent to deep UV) with a metal absorber pattern printed on 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one side.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metal pattern is typically a 0.1 </a:t>
            </a:r>
            <a:r>
              <a:rPr lang="en-US" sz="2800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Vani" panose="020B0502040204020203" pitchFamily="34" charset="0"/>
              </a:rPr>
              <a:t>𝝁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thick chromium layer. </a:t>
            </a:r>
            <a:endParaRPr lang="en-US" sz="28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metal absorber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pattern on a </a:t>
            </a:r>
            <a:r>
              <a:rPr lang="en-US" sz="28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photomask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is opaque to ultraviolet radiation, whereas 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glass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or quartz is transparent.</a:t>
            </a:r>
          </a:p>
        </p:txBody>
      </p:sp>
    </p:spTree>
    <p:extLst>
      <p:ext uri="{BB962C8B-B14F-4D97-AF65-F5344CB8AC3E}">
        <p14:creationId xmlns:p14="http://schemas.microsoft.com/office/powerpoint/2010/main" val="22930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ohammed Alroheet\Downloads\اليمن السعيد\251811_233169090138958_3683431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5381622" y="5857876"/>
            <a:ext cx="1578474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رابط مستقيم 62"/>
          <p:cNvCxnSpPr>
            <a:stCxn id="55" idx="0"/>
          </p:cNvCxnSpPr>
          <p:nvPr/>
        </p:nvCxnSpPr>
        <p:spPr>
          <a:xfrm rot="5400000" flipH="1" flipV="1">
            <a:off x="3953670" y="4293395"/>
            <a:ext cx="77787" cy="306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>
            <a:off x="6667500" y="5786440"/>
            <a:ext cx="3214688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مجموعة 18"/>
          <p:cNvGrpSpPr>
            <a:grpSpLocks/>
          </p:cNvGrpSpPr>
          <p:nvPr/>
        </p:nvGrpSpPr>
        <p:grpSpPr bwMode="auto">
          <a:xfrm>
            <a:off x="5417343" y="5569742"/>
            <a:ext cx="1384860" cy="2576515"/>
            <a:chOff x="3901158" y="2901036"/>
            <a:chExt cx="1384869" cy="2577211"/>
          </a:xfrm>
        </p:grpSpPr>
        <p:sp>
          <p:nvSpPr>
            <p:cNvPr id="5" name="وتر 4"/>
            <p:cNvSpPr/>
            <p:nvPr/>
          </p:nvSpPr>
          <p:spPr>
            <a:xfrm rot="10800000">
              <a:off x="3901158" y="2901036"/>
              <a:ext cx="1384869" cy="1286222"/>
            </a:xfrm>
            <a:prstGeom prst="chord">
              <a:avLst>
                <a:gd name="adj1" fmla="val 5331729"/>
                <a:gd name="adj2" fmla="val 16200000"/>
              </a:avLst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4593317" y="4193612"/>
              <a:ext cx="285752" cy="12846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مجموعة 20"/>
          <p:cNvGrpSpPr>
            <a:grpSpLocks/>
          </p:cNvGrpSpPr>
          <p:nvPr/>
        </p:nvGrpSpPr>
        <p:grpSpPr bwMode="auto">
          <a:xfrm>
            <a:off x="5381621" y="5570567"/>
            <a:ext cx="1420583" cy="2598739"/>
            <a:chOff x="3829759" y="2901041"/>
            <a:chExt cx="1420593" cy="2598977"/>
          </a:xfrm>
        </p:grpSpPr>
        <p:sp>
          <p:nvSpPr>
            <p:cNvPr id="4" name="وتر 3"/>
            <p:cNvSpPr/>
            <p:nvPr/>
          </p:nvSpPr>
          <p:spPr>
            <a:xfrm>
              <a:off x="3829759" y="2901041"/>
              <a:ext cx="1420593" cy="1285993"/>
            </a:xfrm>
            <a:prstGeom prst="chord">
              <a:avLst>
                <a:gd name="adj1" fmla="val 5331729"/>
                <a:gd name="adj2" fmla="val 16200000"/>
              </a:avLst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286737" y="4214025"/>
              <a:ext cx="285752" cy="1285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26" name="شكل بيضاوي 25"/>
          <p:cNvSpPr/>
          <p:nvPr/>
        </p:nvSpPr>
        <p:spPr>
          <a:xfrm>
            <a:off x="1666876" y="14289"/>
            <a:ext cx="8858251" cy="3857625"/>
          </a:xfrm>
          <a:prstGeom prst="ellipse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36" name="متوازي أضلاع 35"/>
          <p:cNvSpPr/>
          <p:nvPr/>
        </p:nvSpPr>
        <p:spPr>
          <a:xfrm>
            <a:off x="8739190" y="6192840"/>
            <a:ext cx="4598987" cy="390525"/>
          </a:xfrm>
          <a:prstGeom prst="parallelogram">
            <a:avLst>
              <a:gd name="adj" fmla="val 104707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EG">
              <a:solidFill>
                <a:prstClr val="white"/>
              </a:solidFill>
            </a:endParaRPr>
          </a:p>
        </p:txBody>
      </p:sp>
      <p:grpSp>
        <p:nvGrpSpPr>
          <p:cNvPr id="6" name="مجموعة 48"/>
          <p:cNvGrpSpPr/>
          <p:nvPr/>
        </p:nvGrpSpPr>
        <p:grpSpPr>
          <a:xfrm>
            <a:off x="9310711" y="5885794"/>
            <a:ext cx="900000" cy="900794"/>
            <a:chOff x="428596" y="5500702"/>
            <a:chExt cx="900000" cy="900794"/>
          </a:xfrm>
          <a:noFill/>
        </p:grpSpPr>
        <p:sp>
          <p:nvSpPr>
            <p:cNvPr id="50" name="نجمة ذات 32 نقطة 49"/>
            <p:cNvSpPr/>
            <p:nvPr/>
          </p:nvSpPr>
          <p:spPr>
            <a:xfrm>
              <a:off x="428596" y="5500702"/>
              <a:ext cx="900000" cy="900000"/>
            </a:xfrm>
            <a:prstGeom prst="star32">
              <a:avLst>
                <a:gd name="adj" fmla="val 42189"/>
              </a:avLst>
            </a:prstGeom>
            <a:grpFill/>
            <a:ln w="666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cxnSp>
          <p:nvCxnSpPr>
            <p:cNvPr id="51" name="رابط مستقيم 50"/>
            <p:cNvCxnSpPr>
              <a:stCxn id="50" idx="3"/>
              <a:endCxn id="50" idx="1"/>
            </p:cNvCxnSpPr>
            <p:nvPr/>
          </p:nvCxnSpPr>
          <p:spPr>
            <a:xfrm flipH="1">
              <a:off x="428596" y="5950702"/>
              <a:ext cx="900000" cy="1588"/>
            </a:xfrm>
            <a:prstGeom prst="line">
              <a:avLst/>
            </a:prstGeom>
            <a:grpFill/>
            <a:ln w="666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/>
            <p:cNvCxnSpPr>
              <a:stCxn id="50" idx="0"/>
              <a:endCxn id="50" idx="2"/>
            </p:cNvCxnSpPr>
            <p:nvPr/>
          </p:nvCxnSpPr>
          <p:spPr>
            <a:xfrm rot="16200000" flipH="1">
              <a:off x="428596" y="5950702"/>
              <a:ext cx="900000" cy="1588"/>
            </a:xfrm>
            <a:prstGeom prst="line">
              <a:avLst/>
            </a:prstGeom>
            <a:grpFill/>
            <a:ln w="666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متوازي أضلاع 47"/>
          <p:cNvSpPr/>
          <p:nvPr/>
        </p:nvSpPr>
        <p:spPr>
          <a:xfrm>
            <a:off x="9096378" y="6364288"/>
            <a:ext cx="1571625" cy="215900"/>
          </a:xfrm>
          <a:prstGeom prst="parallelogram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3" name="متوازي أضلاع 52"/>
          <p:cNvSpPr/>
          <p:nvPr/>
        </p:nvSpPr>
        <p:spPr>
          <a:xfrm>
            <a:off x="-1190625" y="6172202"/>
            <a:ext cx="4598988" cy="390525"/>
          </a:xfrm>
          <a:prstGeom prst="parallelogram">
            <a:avLst>
              <a:gd name="adj" fmla="val 104707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EG">
              <a:solidFill>
                <a:prstClr val="white"/>
              </a:solidFill>
            </a:endParaRPr>
          </a:p>
        </p:txBody>
      </p:sp>
      <p:grpSp>
        <p:nvGrpSpPr>
          <p:cNvPr id="7" name="مجموعة 53"/>
          <p:cNvGrpSpPr/>
          <p:nvPr/>
        </p:nvGrpSpPr>
        <p:grpSpPr>
          <a:xfrm>
            <a:off x="2010689" y="5864023"/>
            <a:ext cx="900000" cy="900794"/>
            <a:chOff x="428596" y="5500702"/>
            <a:chExt cx="900000" cy="900794"/>
          </a:xfrm>
          <a:noFill/>
        </p:grpSpPr>
        <p:sp>
          <p:nvSpPr>
            <p:cNvPr id="55" name="نجمة ذات 32 نقطة 54"/>
            <p:cNvSpPr/>
            <p:nvPr/>
          </p:nvSpPr>
          <p:spPr>
            <a:xfrm>
              <a:off x="428596" y="5500702"/>
              <a:ext cx="900000" cy="900000"/>
            </a:xfrm>
            <a:prstGeom prst="star32">
              <a:avLst>
                <a:gd name="adj" fmla="val 42189"/>
              </a:avLst>
            </a:prstGeom>
            <a:grpFill/>
            <a:ln w="666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cxnSp>
          <p:nvCxnSpPr>
            <p:cNvPr id="56" name="رابط مستقيم 55"/>
            <p:cNvCxnSpPr>
              <a:stCxn id="55" idx="3"/>
              <a:endCxn id="55" idx="1"/>
            </p:cNvCxnSpPr>
            <p:nvPr/>
          </p:nvCxnSpPr>
          <p:spPr>
            <a:xfrm flipH="1">
              <a:off x="428596" y="5950702"/>
              <a:ext cx="900000" cy="1588"/>
            </a:xfrm>
            <a:prstGeom prst="line">
              <a:avLst/>
            </a:prstGeom>
            <a:grpFill/>
            <a:ln w="666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/>
            <p:cNvCxnSpPr>
              <a:stCxn id="55" idx="0"/>
              <a:endCxn id="55" idx="2"/>
            </p:cNvCxnSpPr>
            <p:nvPr/>
          </p:nvCxnSpPr>
          <p:spPr>
            <a:xfrm rot="16200000" flipH="1">
              <a:off x="428596" y="5950702"/>
              <a:ext cx="900000" cy="1588"/>
            </a:xfrm>
            <a:prstGeom prst="line">
              <a:avLst/>
            </a:prstGeom>
            <a:grpFill/>
            <a:ln w="666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متوازي أضلاع 57"/>
          <p:cNvSpPr/>
          <p:nvPr/>
        </p:nvSpPr>
        <p:spPr>
          <a:xfrm>
            <a:off x="1452562" y="6342064"/>
            <a:ext cx="1571627" cy="215900"/>
          </a:xfrm>
          <a:prstGeom prst="parallelogram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5095877" y="4786315"/>
            <a:ext cx="2143125" cy="64293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7" name="شكل حر 26"/>
          <p:cNvSpPr/>
          <p:nvPr/>
        </p:nvSpPr>
        <p:spPr>
          <a:xfrm>
            <a:off x="2501901" y="2786064"/>
            <a:ext cx="7480300" cy="2714625"/>
          </a:xfrm>
          <a:custGeom>
            <a:avLst/>
            <a:gdLst>
              <a:gd name="connsiteX0" fmla="*/ 7479695 w 7479695"/>
              <a:gd name="connsiteY0" fmla="*/ 0 h 2714171"/>
              <a:gd name="connsiteX1" fmla="*/ 6884610 w 7479695"/>
              <a:gd name="connsiteY1" fmla="*/ 420915 h 2714171"/>
              <a:gd name="connsiteX2" fmla="*/ 5854095 w 7479695"/>
              <a:gd name="connsiteY2" fmla="*/ 769258 h 2714171"/>
              <a:gd name="connsiteX3" fmla="*/ 4068838 w 7479695"/>
              <a:gd name="connsiteY3" fmla="*/ 1030515 h 2714171"/>
              <a:gd name="connsiteX4" fmla="*/ 2675467 w 7479695"/>
              <a:gd name="connsiteY4" fmla="*/ 1001486 h 2714171"/>
              <a:gd name="connsiteX5" fmla="*/ 1543353 w 7479695"/>
              <a:gd name="connsiteY5" fmla="*/ 841829 h 2714171"/>
              <a:gd name="connsiteX6" fmla="*/ 716038 w 7479695"/>
              <a:gd name="connsiteY6" fmla="*/ 609600 h 2714171"/>
              <a:gd name="connsiteX7" fmla="*/ 106438 w 7479695"/>
              <a:gd name="connsiteY7" fmla="*/ 348343 h 2714171"/>
              <a:gd name="connsiteX8" fmla="*/ 77410 w 7479695"/>
              <a:gd name="connsiteY8" fmla="*/ 333829 h 2714171"/>
              <a:gd name="connsiteX9" fmla="*/ 91924 w 7479695"/>
              <a:gd name="connsiteY9" fmla="*/ 348343 h 2714171"/>
              <a:gd name="connsiteX10" fmla="*/ 120953 w 7479695"/>
              <a:gd name="connsiteY10" fmla="*/ 362858 h 2714171"/>
              <a:gd name="connsiteX11" fmla="*/ 2631924 w 7479695"/>
              <a:gd name="connsiteY11" fmla="*/ 2380343 h 2714171"/>
              <a:gd name="connsiteX12" fmla="*/ 2617410 w 7479695"/>
              <a:gd name="connsiteY12" fmla="*/ 2365829 h 2714171"/>
              <a:gd name="connsiteX13" fmla="*/ 2733524 w 7479695"/>
              <a:gd name="connsiteY13" fmla="*/ 2336800 h 2714171"/>
              <a:gd name="connsiteX14" fmla="*/ 2951238 w 7479695"/>
              <a:gd name="connsiteY14" fmla="*/ 2206172 h 2714171"/>
              <a:gd name="connsiteX15" fmla="*/ 3386667 w 7479695"/>
              <a:gd name="connsiteY15" fmla="*/ 2061029 h 2714171"/>
              <a:gd name="connsiteX16" fmla="*/ 3807581 w 7479695"/>
              <a:gd name="connsiteY16" fmla="*/ 2032000 h 2714171"/>
              <a:gd name="connsiteX17" fmla="*/ 4286553 w 7479695"/>
              <a:gd name="connsiteY17" fmla="*/ 2061029 h 2714171"/>
              <a:gd name="connsiteX18" fmla="*/ 4576838 w 7479695"/>
              <a:gd name="connsiteY18" fmla="*/ 2191658 h 2714171"/>
              <a:gd name="connsiteX19" fmla="*/ 4634895 w 7479695"/>
              <a:gd name="connsiteY19" fmla="*/ 2278743 h 2714171"/>
              <a:gd name="connsiteX20" fmla="*/ 4663924 w 7479695"/>
              <a:gd name="connsiteY20" fmla="*/ 2293258 h 2714171"/>
              <a:gd name="connsiteX21" fmla="*/ 4707467 w 7479695"/>
              <a:gd name="connsiteY21" fmla="*/ 2336800 h 2714171"/>
              <a:gd name="connsiteX22" fmla="*/ 4809067 w 7479695"/>
              <a:gd name="connsiteY22" fmla="*/ 2235200 h 2714171"/>
              <a:gd name="connsiteX23" fmla="*/ 6434667 w 7479695"/>
              <a:gd name="connsiteY23" fmla="*/ 870858 h 2714171"/>
              <a:gd name="connsiteX24" fmla="*/ 7174895 w 7479695"/>
              <a:gd name="connsiteY24" fmla="*/ 232229 h 271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79695" h="2714171">
                <a:moveTo>
                  <a:pt x="7479695" y="0"/>
                </a:moveTo>
                <a:cubicBezTo>
                  <a:pt x="7317619" y="146352"/>
                  <a:pt x="7155543" y="292705"/>
                  <a:pt x="6884610" y="420915"/>
                </a:cubicBezTo>
                <a:cubicBezTo>
                  <a:pt x="6613677" y="549125"/>
                  <a:pt x="6323390" y="667658"/>
                  <a:pt x="5854095" y="769258"/>
                </a:cubicBezTo>
                <a:cubicBezTo>
                  <a:pt x="5384800" y="870858"/>
                  <a:pt x="4598609" y="991810"/>
                  <a:pt x="4068838" y="1030515"/>
                </a:cubicBezTo>
                <a:cubicBezTo>
                  <a:pt x="3539067" y="1069220"/>
                  <a:pt x="3096381" y="1032934"/>
                  <a:pt x="2675467" y="1001486"/>
                </a:cubicBezTo>
                <a:cubicBezTo>
                  <a:pt x="2254553" y="970038"/>
                  <a:pt x="1869925" y="907143"/>
                  <a:pt x="1543353" y="841829"/>
                </a:cubicBezTo>
                <a:cubicBezTo>
                  <a:pt x="1216782" y="776515"/>
                  <a:pt x="955524" y="691848"/>
                  <a:pt x="716038" y="609600"/>
                </a:cubicBezTo>
                <a:cubicBezTo>
                  <a:pt x="476552" y="527352"/>
                  <a:pt x="212876" y="394305"/>
                  <a:pt x="106438" y="348343"/>
                </a:cubicBezTo>
                <a:cubicBezTo>
                  <a:pt x="0" y="302381"/>
                  <a:pt x="79829" y="333829"/>
                  <a:pt x="77410" y="333829"/>
                </a:cubicBezTo>
                <a:cubicBezTo>
                  <a:pt x="74991" y="333829"/>
                  <a:pt x="84667" y="343505"/>
                  <a:pt x="91924" y="348343"/>
                </a:cubicBezTo>
                <a:cubicBezTo>
                  <a:pt x="99181" y="353181"/>
                  <a:pt x="120953" y="362858"/>
                  <a:pt x="120953" y="362858"/>
                </a:cubicBezTo>
                <a:lnTo>
                  <a:pt x="2631924" y="2380343"/>
                </a:lnTo>
                <a:cubicBezTo>
                  <a:pt x="3048000" y="2714171"/>
                  <a:pt x="2600477" y="2373086"/>
                  <a:pt x="2617410" y="2365829"/>
                </a:cubicBezTo>
                <a:cubicBezTo>
                  <a:pt x="2634343" y="2358572"/>
                  <a:pt x="2677886" y="2363409"/>
                  <a:pt x="2733524" y="2336800"/>
                </a:cubicBezTo>
                <a:cubicBezTo>
                  <a:pt x="2789162" y="2310191"/>
                  <a:pt x="2842381" y="2252134"/>
                  <a:pt x="2951238" y="2206172"/>
                </a:cubicBezTo>
                <a:cubicBezTo>
                  <a:pt x="3060095" y="2160210"/>
                  <a:pt x="3243943" y="2090058"/>
                  <a:pt x="3386667" y="2061029"/>
                </a:cubicBezTo>
                <a:cubicBezTo>
                  <a:pt x="3529391" y="2032000"/>
                  <a:pt x="3657600" y="2032000"/>
                  <a:pt x="3807581" y="2032000"/>
                </a:cubicBezTo>
                <a:cubicBezTo>
                  <a:pt x="3957562" y="2032000"/>
                  <a:pt x="4158344" y="2034419"/>
                  <a:pt x="4286553" y="2061029"/>
                </a:cubicBezTo>
                <a:cubicBezTo>
                  <a:pt x="4414762" y="2087639"/>
                  <a:pt x="4518781" y="2155372"/>
                  <a:pt x="4576838" y="2191658"/>
                </a:cubicBezTo>
                <a:cubicBezTo>
                  <a:pt x="4634895" y="2227944"/>
                  <a:pt x="4620381" y="2261810"/>
                  <a:pt x="4634895" y="2278743"/>
                </a:cubicBezTo>
                <a:cubicBezTo>
                  <a:pt x="4649409" y="2295676"/>
                  <a:pt x="4651829" y="2283582"/>
                  <a:pt x="4663924" y="2293258"/>
                </a:cubicBezTo>
                <a:cubicBezTo>
                  <a:pt x="4676019" y="2302934"/>
                  <a:pt x="4683277" y="2346476"/>
                  <a:pt x="4707467" y="2336800"/>
                </a:cubicBezTo>
                <a:cubicBezTo>
                  <a:pt x="4731658" y="2327124"/>
                  <a:pt x="4809067" y="2235200"/>
                  <a:pt x="4809067" y="2235200"/>
                </a:cubicBezTo>
                <a:lnTo>
                  <a:pt x="6434667" y="870858"/>
                </a:lnTo>
                <a:cubicBezTo>
                  <a:pt x="6828972" y="537030"/>
                  <a:pt x="7001933" y="384629"/>
                  <a:pt x="7174895" y="232229"/>
                </a:cubicBezTo>
              </a:path>
            </a:pathLst>
          </a:custGeom>
          <a:solidFill>
            <a:schemeClr val="tx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>
              <a:defRPr/>
            </a:pPr>
            <a:endParaRPr lang="ar-EG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2728" y="1412776"/>
            <a:ext cx="6455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</a:rPr>
              <a:t>INTRODUCTION</a:t>
            </a:r>
            <a:endParaRPr lang="en-US" alt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B56CB-4D36-4BF7-BB54-F6B78BFE2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506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2.96296E-6 L 0.00052 -0.3819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3943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6162"/>
            <a:ext cx="12192000" cy="31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1637" y="363171"/>
            <a:ext cx="1052036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fabrication tool used is bulk micromachining.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typical process sequence used in </a:t>
            </a:r>
            <a:r>
              <a:rPr lang="en-US" sz="20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microfabricating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a 3D microstructure.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Such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</a:t>
            </a:r>
            <a:r>
              <a:rPr lang="en-US" sz="20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photomask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is placed in direct contact with or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near a photoresist-coated surface, and the wafer is exposed to ultraviolet radiation.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This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procedure results in a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1:1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image transfer of the entire mask i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nto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silicon wafer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 </a:t>
            </a:r>
            <a:endParaRPr lang="en-US" sz="20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masks that make direct physical contact (also referred to as ‘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hard contact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’) to the substrate are called ‘contact masks’ and they provide a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sharper image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transfer than the non-contact, proximity masks (also referred to as ‘</a:t>
            </a:r>
            <a:r>
              <a:rPr lang="en-US" sz="20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softcontact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’ masks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) which are raised 10-20 </a:t>
            </a:r>
            <a:r>
              <a:rPr lang="en-US" sz="2000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Vani" panose="020B0502040204020203" pitchFamily="34" charset="0"/>
              </a:rPr>
              <a:t>𝝁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above the wafer. </a:t>
            </a:r>
            <a:endParaRPr lang="en-US" sz="20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disadvantage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the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contact masks is that they degrade faster through wear, but they offer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higher resolution.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Contact mask and proximity mask printing are collectively known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as shadow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printing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projection printing, the </a:t>
            </a:r>
            <a:r>
              <a:rPr lang="en-US" sz="20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photomask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is imaged one to one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or reduced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five to 10 times by a high-resolution lens system and then projected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by stepping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or scanning that image over the resist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the latter case, mask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lifetime is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only limited by operator handling rather than by substrate contact.</a:t>
            </a:r>
          </a:p>
        </p:txBody>
      </p:sp>
    </p:spTree>
    <p:extLst>
      <p:ext uri="{BB962C8B-B14F-4D97-AF65-F5344CB8AC3E}">
        <p14:creationId xmlns:p14="http://schemas.microsoft.com/office/powerpoint/2010/main" val="37778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513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Mask alignment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419227" y="869045"/>
            <a:ext cx="107727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major cause of product failure is poor alignment between the image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being projected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and the pre-existing patterns on the wafer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pattern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registration capability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is the degree to which the pattern being printed 'fits' relative to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mask alignment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marks and to the previously printed patterns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Alignment or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registration marks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such as optical </a:t>
            </a:r>
            <a:r>
              <a:rPr lang="en-US" sz="200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Vernier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patterns are created on the different levels to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be aligned.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Generally, the collective misalignment should not exceed a quarter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the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minimum feature size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Alignment errors are only one part of the total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device ground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rule tolerances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Typical mask errors range from 0.1 to 0.3 </a:t>
            </a:r>
            <a:r>
              <a:rPr lang="en-US" sz="2000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Vani" panose="020B0502040204020203" pitchFamily="34" charset="0"/>
              </a:rPr>
              <a:t>𝝁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 errors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from 0.2 to 0.4 </a:t>
            </a:r>
            <a:r>
              <a:rPr lang="en-US" sz="20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Vani" panose="020B0502040204020203" pitchFamily="34" charset="0"/>
              </a:rPr>
              <a:t>𝝁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and alignment errors from 0.2 to 0.5 </a:t>
            </a:r>
            <a:r>
              <a:rPr lang="en-US" sz="20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Vani" panose="020B0502040204020203" pitchFamily="34" charset="0"/>
              </a:rPr>
              <a:t>𝝁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Thus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tolerances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current lithography equipment lie in the range of 0.5-0.8 </a:t>
            </a:r>
            <a:r>
              <a:rPr lang="en-US" sz="20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Vani" panose="020B0502040204020203" pitchFamily="34" charset="0"/>
              </a:rPr>
              <a:t>𝝁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[l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].</a:t>
            </a:r>
            <a:endParaRPr lang="en-US" sz="20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For the next generation of </a:t>
            </a:r>
            <a:r>
              <a:rPr lang="en-US" sz="20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submicrometer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ground rules, a fourfold reduction</a:t>
            </a:r>
          </a:p>
          <a:p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alignment and other errors will be necessary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Almost every type of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mask aligner-contact/proximity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projection scanner, and step and repeat-is used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for some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the lithography steps in the fabrication of state of the art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integrated circuitry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today. </a:t>
            </a:r>
          </a:p>
        </p:txBody>
      </p:sp>
    </p:spTree>
    <p:extLst>
      <p:ext uri="{BB962C8B-B14F-4D97-AF65-F5344CB8AC3E}">
        <p14:creationId xmlns:p14="http://schemas.microsoft.com/office/powerpoint/2010/main" val="28470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38" y="109760"/>
            <a:ext cx="2822037" cy="6046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Spinning resist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8763" y="878503"/>
            <a:ext cx="105298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Typically, the first step in photolithography, with Si as the substrate, is to grow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thin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layer of oxide on the wafer surface by heating it to between 900 and 11.50 "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 in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humidified oxygen stream.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Dry oxygen also works but steam is faster.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The oxide layer will then be patterned and serve as a mask for subsequent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etching or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implantation of the base silicon wafer.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As the first step in the lithography process itself, a thin layer of an organic polymer sensitive to ultraviolet radiation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a photoresist, is deposited on the oxide surface.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The photoresist is dispensed from a viscous solution of the polymer onto the wafer lying on a wafer platen in a resist spinner. </a:t>
            </a:r>
            <a:endParaRPr lang="en-US" sz="24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4487" y="107246"/>
            <a:ext cx="104727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wafer is then spun at high speeds between 1500 rpm and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8000 rpm depending on the viscosity and the required film thickness, to  </a:t>
            </a:r>
            <a:r>
              <a:rPr lang="en-US" sz="240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ake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a uniform film.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resist film's uniformity across a single substrate and from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substrate to substrate must be within +-15 nm (for a 1.5 </a:t>
            </a:r>
            <a:r>
              <a:rPr lang="en-US" sz="2400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Vani" panose="020B0502040204020203" pitchFamily="34" charset="0"/>
              </a:rPr>
              <a:t>𝝁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 film that is+-I%)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order to ensure reproducible </a:t>
            </a:r>
            <a:r>
              <a:rPr lang="en-US" sz="240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linewidths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and development times in subsequent steps.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coating thickness of these thin glassy films depends on the chemical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resistance required for image transfer and the fineness of the lines and spaces to be resolved.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For silicon ICs the resist thickness can be between 0.5 and 2 </a:t>
            </a:r>
            <a:r>
              <a:rPr lang="en-US" sz="2400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Vani" panose="020B0502040204020203" pitchFamily="34" charset="0"/>
              </a:rPr>
              <a:t>𝝁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after baking.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For </a:t>
            </a:r>
            <a:r>
              <a:rPr lang="en-US" sz="240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microfabricated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structures, thicknesses up to 1 mm are used in the deep-x-ray lithography-based LIGA technique (see below).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the latter case, techniques such as casting or in situ polymerization of the resist are employed</a:t>
            </a:r>
            <a:r>
              <a:rPr lang="en-US" sz="2400" dirty="0" smtClean="0">
                <a:solidFill>
                  <a:srgbClr val="00B0F0"/>
                </a:solidFill>
              </a:rPr>
              <a:t>.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1846" y="329684"/>
            <a:ext cx="7465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Applications of Photolithography</a:t>
            </a:r>
            <a:endParaRPr lang="en-US" sz="3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088" y="1981498"/>
            <a:ext cx="11287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6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Main application: IC patterning </a:t>
            </a:r>
            <a:r>
              <a:rPr lang="en-US" altLang="zh-TW" sz="36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process</a:t>
            </a:r>
          </a:p>
          <a:p>
            <a:endParaRPr lang="en-US" altLang="zh-TW" sz="36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6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Other applications: Printed electronic board, nameplate, printer plate, and </a:t>
            </a:r>
            <a:r>
              <a:rPr lang="en-US" altLang="zh-TW" sz="36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etc.</a:t>
            </a:r>
            <a:endParaRPr lang="en-US" altLang="zh-TW" sz="36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238" y="0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Exposure and development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1819" y="940248"/>
            <a:ext cx="10984097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Exposure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Before the coated wafers are exposed, they undergo a mild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bake (called a soft bake) in order to remove the solvent of the resist and to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suppress mechanical stress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Once the wafers are soft baked, they are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transferred 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to some type of illumination or exposure system.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simplest case, an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exposure system is a UV lamp illuminating the resist-coated wafer through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mask without any lenses in between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purpose of the illumination system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is to deliver light to the wafer with the proper intensity, directionality, spectral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characteristics, and uniformity across the wafer so as to transfer (also print) the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mask image as perfectly as possible onto the resist in the form of a latent image</a:t>
            </a:r>
            <a:r>
              <a:rPr lang="en-US" sz="2400" dirty="0"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4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9024" y="455606"/>
            <a:ext cx="108079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photolithography, wavelengths of the light source, used for flood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exposure of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resist-coated wafer, range from deep ultraviolet (DUV) i.e. 150-300 nm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to near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UV i.e. 350-500 nm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  <a:endParaRPr lang="en-US" sz="24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the near UV, one typically uses the g (436 nm)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or </a:t>
            </a:r>
            <a:r>
              <a:rPr lang="en-US" sz="240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line (365 nm) of a mercury lamp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At shorter wavelengths light sources are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less intense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and optics are less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Consequently a higher-sensitivity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resist or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 unconventional DUV source producing a very high flux of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DUW radiation must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be used to obtain a high throughput of printed wafers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 example is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</a:t>
            </a:r>
            <a:r>
              <a:rPr lang="en-US" sz="240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KrF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excimer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laser with a short wavelength of 249 nm and a power of 10-20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 at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that wavelength.</a:t>
            </a:r>
          </a:p>
        </p:txBody>
      </p:sp>
    </p:spTree>
    <p:extLst>
      <p:ext uri="{BB962C8B-B14F-4D97-AF65-F5344CB8AC3E}">
        <p14:creationId xmlns:p14="http://schemas.microsoft.com/office/powerpoint/2010/main" val="42302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4260" y="0"/>
            <a:ext cx="106643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Development</a:t>
            </a:r>
          </a:p>
          <a:p>
            <a:endParaRPr lang="en-US" sz="4000" b="1" dirty="0">
              <a:solidFill>
                <a:srgbClr val="FF0000"/>
              </a:solidFill>
              <a:latin typeface="AngsanaUPC" panose="02020603050405020304" pitchFamily="18" charset="-34"/>
              <a:ea typeface="+mj-ea"/>
              <a:cs typeface="AngsanaUPC" panose="02020603050405020304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Vani" panose="020B0502040204020203" pitchFamily="34" charset="0"/>
                <a:cs typeface="Vani" panose="020B0502040204020203" pitchFamily="34" charset="0"/>
              </a:rPr>
              <a:t>Development transforms the latent image into an image</a:t>
            </a:r>
          </a:p>
          <a:p>
            <a:r>
              <a:rPr lang="en-US" sz="2400" dirty="0">
                <a:latin typeface="Vani" panose="020B0502040204020203" pitchFamily="34" charset="0"/>
                <a:cs typeface="Vani" panose="020B0502040204020203" pitchFamily="34" charset="0"/>
              </a:rPr>
              <a:t>in the resist which will serve as a mask for further additive and subtractive </a:t>
            </a:r>
            <a:r>
              <a:rPr lang="en-US" sz="2400" dirty="0" smtClean="0">
                <a:latin typeface="Vani" panose="020B0502040204020203" pitchFamily="34" charset="0"/>
                <a:cs typeface="Vani" panose="020B0502040204020203" pitchFamily="34" charset="0"/>
              </a:rPr>
              <a:t>steps, During </a:t>
            </a:r>
            <a:r>
              <a:rPr lang="en-US" sz="2400" dirty="0">
                <a:latin typeface="Vani" panose="020B0502040204020203" pitchFamily="34" charset="0"/>
                <a:cs typeface="Vani" panose="020B0502040204020203" pitchFamily="34" charset="0"/>
              </a:rPr>
              <a:t>the development process, selective dissolving of the resist takes place.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Vani" panose="020B0502040204020203" pitchFamily="34" charset="0"/>
                <a:cs typeface="Vani" panose="020B0502040204020203" pitchFamily="34" charset="0"/>
              </a:rPr>
              <a:t>Two main technologies are available for development: </a:t>
            </a:r>
            <a:endParaRPr lang="en-US" sz="2400" dirty="0" smtClean="0">
              <a:latin typeface="Vani" panose="020B0502040204020203" pitchFamily="34" charset="0"/>
              <a:cs typeface="Vani" panose="020B0502040204020203" pitchFamily="34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wet </a:t>
            </a:r>
            <a:r>
              <a:rPr lang="en-US" sz="32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development</a:t>
            </a:r>
            <a:r>
              <a:rPr lang="en-US" sz="2400" dirty="0">
                <a:latin typeface="Vani" panose="020B0502040204020203" pitchFamily="34" charset="0"/>
                <a:cs typeface="Vani" panose="020B0502040204020203" pitchFamily="34" charset="0"/>
              </a:rPr>
              <a:t>, </a:t>
            </a:r>
            <a:r>
              <a:rPr lang="en-US" sz="2400" dirty="0" smtClean="0">
                <a:latin typeface="Vani" panose="020B0502040204020203" pitchFamily="34" charset="0"/>
                <a:cs typeface="Vani" panose="020B0502040204020203" pitchFamily="34" charset="0"/>
              </a:rPr>
              <a:t>widely used </a:t>
            </a:r>
            <a:r>
              <a:rPr lang="en-US" sz="2400" dirty="0">
                <a:latin typeface="Vani" panose="020B0502040204020203" pitchFamily="34" charset="0"/>
                <a:cs typeface="Vani" panose="020B0502040204020203" pitchFamily="34" charset="0"/>
              </a:rPr>
              <a:t>in industry, </a:t>
            </a:r>
            <a:endParaRPr lang="en-US" sz="2400" dirty="0" smtClean="0">
              <a:latin typeface="Vani" panose="020B0502040204020203" pitchFamily="34" charset="0"/>
              <a:cs typeface="Vani" panose="020B0502040204020203" pitchFamily="34" charset="0"/>
            </a:endParaRPr>
          </a:p>
          <a:p>
            <a:r>
              <a:rPr lang="en-US" sz="2400" dirty="0" smtClean="0">
                <a:latin typeface="Vani" panose="020B0502040204020203" pitchFamily="34" charset="0"/>
                <a:cs typeface="Vani" panose="020B0502040204020203" pitchFamily="34" charset="0"/>
              </a:rPr>
              <a:t>and </a:t>
            </a:r>
            <a:r>
              <a:rPr lang="en-US" sz="32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dry development</a:t>
            </a:r>
            <a:r>
              <a:rPr lang="en-US" sz="2400" dirty="0">
                <a:latin typeface="Vani" panose="020B0502040204020203" pitchFamily="34" charset="0"/>
                <a:cs typeface="Vani" panose="020B0502040204020203" pitchFamily="34" charset="0"/>
              </a:rPr>
              <a:t>, mostly in the exploratory stage. </a:t>
            </a:r>
            <a:endParaRPr lang="en-US" sz="2400" dirty="0" smtClean="0"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575" y="281210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8049" y="1228947"/>
            <a:ext cx="1047273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Microfabrication</a:t>
            </a:r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micromachining, or </a:t>
            </a:r>
            <a:r>
              <a:rPr lang="en-US" sz="2000" b="0" i="0" u="none" strike="noStrike" baseline="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micromanufacturing</a:t>
            </a:r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is comprised of the</a:t>
            </a:r>
          </a:p>
          <a:p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use of a set of manufacturing tools, mostly based on electronic integrated</a:t>
            </a:r>
          </a:p>
          <a:p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circuit (IC) and thick-film (hybrid) manufacturing technologies, which are often</a:t>
            </a:r>
          </a:p>
          <a:p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enhanced or modified for building devices such as sensors, actuators, and other</a:t>
            </a:r>
          </a:p>
          <a:p>
            <a:r>
              <a:rPr lang="en-US" sz="2000" b="0" i="0" u="none" strike="noStrike" baseline="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microcomponents</a:t>
            </a:r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and microsystems.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figure 3.1, typical processes involved in making a three-dimensional</a:t>
            </a:r>
          </a:p>
          <a:p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microstructure are schematically represented.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what follows, each of these steps is described in detail.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those processes that make biosensor construction different from IC manufacture. Both micromachining and microelectronic fabrication begin with lithography: the</a:t>
            </a:r>
          </a:p>
          <a:p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technique used to transfer copies of a master pattern onto the surface of a solid</a:t>
            </a:r>
          </a:p>
          <a:p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material such as a silicon wafer.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most widely used form of lithography is photolithography.</a:t>
            </a:r>
            <a:endParaRPr lang="en-US" sz="20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0" y="474345"/>
            <a:ext cx="104775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Wet development by solvents can be based on three different types of </a:t>
            </a:r>
            <a:r>
              <a:rPr lang="en-US" sz="2800" dirty="0" smtClean="0">
                <a:solidFill>
                  <a:srgbClr val="FF000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exposure </a:t>
            </a:r>
            <a:r>
              <a:rPr lang="en-US" sz="2800" dirty="0" err="1" smtClean="0">
                <a:solidFill>
                  <a:srgbClr val="FF000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inducedchange</a:t>
            </a:r>
            <a:r>
              <a:rPr lang="en-US" sz="2800" dirty="0">
                <a:solidFill>
                  <a:srgbClr val="FF0000"/>
                </a:solidFill>
                <a:latin typeface="Vani" panose="020B0502040204020203" pitchFamily="34" charset="0"/>
                <a:cs typeface="Vani" panose="020B0502040204020203" pitchFamily="34" charset="0"/>
              </a:rPr>
              <a:t>:</a:t>
            </a:r>
          </a:p>
          <a:p>
            <a:r>
              <a:rPr lang="en-US" sz="2000" dirty="0" smtClean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(</a:t>
            </a:r>
            <a:r>
              <a:rPr lang="en-US" sz="200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) variation in molecular weight of the polymers (by crosslinking or by chain scission)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(ii) reactivity change, or (iii) polarity change of the polymer.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There are two major types of wet-developing system, i.e. immersion and spray developers.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immersion developing, cassette-loaded wafers are batch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immersed for a timed period in a bath of developer and agitated at a specific temperature.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In spray development, fresh developing solution is directed across wafer surfaces by fan-type sprayers.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use of solvents may lead to a swelling of the resist and a lack of adhesion of the resist to the substrate.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These problems may be solved by dry developing which is either based on a vapor phase process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or a plasma process (usually an oxygen plasma)</a:t>
            </a:r>
            <a:r>
              <a:rPr lang="en-US" sz="2000" dirty="0" smtClean="0">
                <a:latin typeface="Vani" panose="020B0502040204020203" pitchFamily="34" charset="0"/>
                <a:cs typeface="Vani" panose="020B0502040204020203" pitchFamily="34" charset="0"/>
              </a:rPr>
              <a:t>. </a:t>
            </a:r>
            <a:endParaRPr lang="en-US" sz="2000" dirty="0"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0639" y="0"/>
            <a:ext cx="10814179" cy="594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Resist tone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There are two main categories of photoresist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: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Vani" panose="020B0502040204020203" pitchFamily="34" charset="0"/>
                <a:cs typeface="Vani" panose="020B0502040204020203" pitchFamily="34" charset="0"/>
              </a:rPr>
              <a:t>positive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tone and </a:t>
            </a:r>
            <a:r>
              <a:rPr lang="en-US" sz="2000" dirty="0">
                <a:solidFill>
                  <a:schemeClr val="accent5"/>
                </a:solidFill>
                <a:latin typeface="Vani" panose="020B0502040204020203" pitchFamily="34" charset="0"/>
                <a:cs typeface="Vani" panose="020B0502040204020203" pitchFamily="34" charset="0"/>
              </a:rPr>
              <a:t>negative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tone.</a:t>
            </a:r>
          </a:p>
          <a:p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Upon exposure, the photochemical reaction weakens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positive resist, and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the exposed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region becomes more soluble in developing solutions by approximately</a:t>
            </a:r>
          </a:p>
          <a:p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 order of magnitude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weakening occurs due to a rupture or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scission of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main and side polymer chains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photochemical reaction has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opposite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effect on negative resists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It strengthens the polymer by random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crosslinking of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main chains or pendent side chains, </a:t>
            </a:r>
            <a:endParaRPr lang="en-US" sz="20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and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resist becomes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less soluble.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Exposure and development sequences for negative and positive resists</a:t>
            </a:r>
          </a:p>
          <a:p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are shown in figure 3.2(a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).</a:t>
            </a:r>
            <a:endParaRPr lang="en-US" sz="20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a UV exposure, not all of the photons strike the resist film in an orthogonal</a:t>
            </a:r>
          </a:p>
          <a:p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fashion. </a:t>
            </a:r>
            <a:endParaRPr lang="en-US" sz="20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Scattering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e.g. at the </a:t>
            </a:r>
            <a:r>
              <a:rPr lang="en-US" sz="20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substratehesist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interface causes a broadening of the</a:t>
            </a:r>
          </a:p>
          <a:p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exposed region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scattered radiation profiles for positive and negative resists</a:t>
            </a:r>
          </a:p>
          <a:p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are shown in figure 3.2(b).</a:t>
            </a:r>
          </a:p>
        </p:txBody>
      </p:sp>
    </p:spTree>
    <p:extLst>
      <p:ext uri="{BB962C8B-B14F-4D97-AF65-F5344CB8AC3E}">
        <p14:creationId xmlns:p14="http://schemas.microsoft.com/office/powerpoint/2010/main" val="31729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713" y="2943226"/>
            <a:ext cx="12292712" cy="3914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713" y="-1170722"/>
            <a:ext cx="12292712" cy="411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3736" y="0"/>
            <a:ext cx="110082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Critical dimension (CD) and resolution (R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endParaRPr lang="en-US" sz="3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lithographic system’s practical resolution, R, can be determined by line width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measurement made with devices such as a scanning electron microscope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Correct feature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size must be maintained within a wafer and from wafer to wafer because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device performance depends on the absolute size of the patterned structures.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The term critical dimension (CD) refers to a specific feature size and is a measure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the practical resolution of a lithographic process.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the shadow printing mode (contact and proximity), optical lithography has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resolution with limits set by such factors as diffraction of light at the edge of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opaque features in the mask, alignment of wafer to mask, non-uniformities in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wafer flatness, and debris between mask and wafer.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Diffraction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causes the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image of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perfectly delineated edge to become blurred or diffused. </a:t>
            </a:r>
          </a:p>
        </p:txBody>
      </p:sp>
    </p:spTree>
    <p:extLst>
      <p:ext uri="{BB962C8B-B14F-4D97-AF65-F5344CB8AC3E}">
        <p14:creationId xmlns:p14="http://schemas.microsoft.com/office/powerpoint/2010/main" val="31544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7366" y="234306"/>
            <a:ext cx="11382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theoretical resolution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(also called R), i.e. minimum resolved feature size (</a:t>
            </a:r>
            <a:r>
              <a:rPr lang="en-US" sz="24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bmino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)f a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grating mask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(with 2b as the grating period) imaged on a conventional resist, is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given </a:t>
            </a:r>
            <a:r>
              <a:rPr lang="en-US" sz="2400" dirty="0" smtClean="0">
                <a:solidFill>
                  <a:srgbClr val="00B0F0"/>
                </a:solidFill>
              </a:rPr>
              <a:t>by</a:t>
            </a:r>
            <a:endParaRPr lang="en-US" sz="24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" y="1434636"/>
            <a:ext cx="11971283" cy="2265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7" y="3700464"/>
            <a:ext cx="11971283" cy="31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464" y="172521"/>
            <a:ext cx="119205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            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Resist stripping</a:t>
            </a:r>
          </a:p>
          <a:p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Wet </a:t>
            </a:r>
            <a:r>
              <a:rPr lang="en-US" sz="4400" b="1" dirty="0" smtClean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stripping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After exposure, the wafers are rinsed in a developing</a:t>
            </a:r>
          </a:p>
          <a:p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solution or sprayed with a spray developer to remove either the exposed areas</a:t>
            </a:r>
          </a:p>
          <a:p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(positive tone) or the unexposed areas of the photoresist (negative tone), leaving</a:t>
            </a:r>
          </a:p>
          <a:p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pattern of bare and photoresist-coated oxide on the wafer surface. </a:t>
            </a:r>
            <a:endParaRPr lang="en-US" sz="28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Typically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next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process step after development is to bake the resist at a higher 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temperature than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that used for the soft bake. </a:t>
            </a:r>
            <a:endParaRPr lang="en-US" sz="28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This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second bake, also called the hard bake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improves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hardness and interfacial adhesion of the resist weakened 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by developer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penetration or by swelling. </a:t>
            </a:r>
          </a:p>
        </p:txBody>
      </p:sp>
    </p:spTree>
    <p:extLst>
      <p:ext uri="{BB962C8B-B14F-4D97-AF65-F5344CB8AC3E}">
        <p14:creationId xmlns:p14="http://schemas.microsoft.com/office/powerpoint/2010/main" val="29370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538" y="904132"/>
            <a:ext cx="113204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Improved hardness increases the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resistance of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photoresist to the subsequent etching process.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wafers are then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placed in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solution of HF, which attacks the oxide but not the photoresist or the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underlying silicon.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photoresist protects the oxide areas it covers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thereby transferring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mask pattern on the oxide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layer.    Once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exposed oxide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has been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etched away, the remaining photoresist can be stripped off in a number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ways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strong acid such as HzS04 or an acid-oxidant combination such as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Cr203-H2S04 can be used. Other commonly used liquid strippers are organic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solvent strippers and alkaline strippers with or without oxidants</a:t>
            </a:r>
          </a:p>
          <a:p>
            <a:endParaRPr lang="en-US" sz="24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050" y="0"/>
            <a:ext cx="1102995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Dry </a:t>
            </a:r>
            <a:r>
              <a:rPr lang="en-US" sz="4400" b="1" dirty="0" smtClean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stripping</a:t>
            </a:r>
            <a:endParaRPr lang="en-US" i="1" dirty="0" smtClean="0"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There are a few variations of dry stripping in terms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the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composition of the plasma, but the basic mechanism is for the plasma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to react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with the organic photoresist after which the gaseous products formed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are pumped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away.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Oxygen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its molecular form is commonly used for this process.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Plasma stripping (also called </a:t>
            </a:r>
            <a:r>
              <a:rPr lang="en-US" sz="24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ashing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) has become more and more popular as it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poses fewer disposal problems with toxic, flammable, or otherwise dangerous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chemicals and does not lose potency over time.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Wet-stripping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baths lose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potency with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use, causing stripping rates to change with time due to accumulation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reaction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products and contamination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Also liquid phase surface tension and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mass transport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tend to make </a:t>
            </a:r>
            <a:r>
              <a:rPr lang="en-US" sz="240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hotoresist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removal difficult and uneven in wet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stripping baths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Dry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stripping is more controllable than liquid stripping, less corrosive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with respect to metal features on the wafer, and, most importantly, under the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right conditions, it leaves a cleaner surface.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oxide itself serves as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mask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subsequent processing steps.</a:t>
            </a:r>
          </a:p>
        </p:txBody>
      </p:sp>
    </p:spTree>
    <p:extLst>
      <p:ext uri="{BB962C8B-B14F-4D97-AF65-F5344CB8AC3E}">
        <p14:creationId xmlns:p14="http://schemas.microsoft.com/office/powerpoint/2010/main" val="8855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SUBTRACTIVE TECHNIQUES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312" y="1473578"/>
            <a:ext cx="11215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Lithography steps are followed by a number of subtractive and 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additive processes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transferring the lithography patterns into ICs or 3D </a:t>
            </a:r>
            <a:r>
              <a:rPr lang="en-US" sz="28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micromachines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subtractive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processes material is removed from the device under 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construction, usually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very selectively, through the use of a resist or other mask pattern (e.g. 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 oxide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or a nitride).</a:t>
            </a:r>
          </a:p>
        </p:txBody>
      </p:sp>
    </p:spTree>
    <p:extLst>
      <p:ext uri="{BB962C8B-B14F-4D97-AF65-F5344CB8AC3E}">
        <p14:creationId xmlns:p14="http://schemas.microsoft.com/office/powerpoint/2010/main" val="2479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4" y="-14288"/>
            <a:ext cx="12091986" cy="6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7166" y="115372"/>
            <a:ext cx="1075483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Dry </a:t>
            </a:r>
            <a:r>
              <a:rPr lang="en-US" sz="4400" b="1" dirty="0" smtClean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etching</a:t>
            </a:r>
          </a:p>
          <a:p>
            <a:endParaRPr lang="en-US" sz="4400" b="1" dirty="0" smtClean="0">
              <a:solidFill>
                <a:srgbClr val="00B0F0"/>
              </a:solidFill>
              <a:latin typeface="AngsanaUPC" panose="02020603050405020304" pitchFamily="18" charset="-34"/>
              <a:ea typeface="+mj-ea"/>
              <a:cs typeface="AngsanaUPC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Dry-etching techniques, in general, are methods by which a solid state surface 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is etched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physically by ion bombardment or </a:t>
            </a:r>
            <a:r>
              <a:rPr lang="en-US" sz="280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hemically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by a chemical reaction 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with a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reactive species at the surface or combined physical and chemical mechanisms.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Under chemical methods, one distinguishes between wet etching (solvent, vapor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electrochemical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) and dry etching in the gas phase. </a:t>
            </a:r>
            <a:endParaRPr lang="en-US" sz="28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Depending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on the mechanism</a:t>
            </a:r>
            <a:r>
              <a:rPr lang="en-US" sz="28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isotropic </a:t>
            </a:r>
            <a:r>
              <a:rPr lang="en-US" sz="28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or anisotropic (directional) etch profiles are obtained.</a:t>
            </a:r>
          </a:p>
        </p:txBody>
      </p:sp>
    </p:spTree>
    <p:extLst>
      <p:ext uri="{BB962C8B-B14F-4D97-AF65-F5344CB8AC3E}">
        <p14:creationId xmlns:p14="http://schemas.microsoft.com/office/powerpoint/2010/main" val="35998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812" y="0"/>
            <a:ext cx="8911687" cy="800100"/>
          </a:xfrm>
        </p:spPr>
        <p:txBody>
          <a:bodyPr>
            <a:normAutofit fontScale="90000"/>
          </a:bodyPr>
          <a:lstStyle/>
          <a:p>
            <a:pPr defTabSz="914400"/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Physical etching: sputtering or ion etching.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3026" y="928687"/>
            <a:ext cx="103870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Simple ion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bombardment of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surface with inert ions such as argon ions is referred to as ion etching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or sputter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etching.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the simplest case of ion sputtering, the substrates to be etched are laid on the cathode (target) of a discharge reactor. When ions of sufficient energy impinge vertically on a surface, momentum transfer (sputtering) causes bond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breakage and ballistic material ejection, throwing the bombarded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material across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reactor to an opposing collecting surface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low pressure and a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long mean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free path are required for material to leave the vicinity of the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sputtered surface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without being backscattered and </a:t>
            </a:r>
            <a:r>
              <a:rPr lang="en-US" sz="24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redeposited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It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is the kinetic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energy of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incoming particles that largely dictates which events are most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likely to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take place i.e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 </a:t>
            </a:r>
            <a:r>
              <a:rPr lang="en-US" sz="2400" dirty="0" err="1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physisorption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surface damage, substrate heating, reflection,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sputtering, or ion implantation.</a:t>
            </a:r>
          </a:p>
        </p:txBody>
      </p:sp>
    </p:spTree>
    <p:extLst>
      <p:ext uri="{BB962C8B-B14F-4D97-AF65-F5344CB8AC3E}">
        <p14:creationId xmlns:p14="http://schemas.microsoft.com/office/powerpoint/2010/main" val="41338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8290"/>
            <a:ext cx="12191999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7288" y="129124"/>
            <a:ext cx="110347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At energies below 5 eV, incoming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particles are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either reflected or </a:t>
            </a:r>
            <a:r>
              <a:rPr lang="en-US" sz="24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physisorbed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At energies between 5 and 10 eV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surface migration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and surface damage results.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At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energies greater than 10 eV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substrate heating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surface damage, and material ejection, </a:t>
            </a:r>
            <a:r>
              <a:rPr lang="en-US" sz="24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i.e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sputtering or ion etching,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takes place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At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yet higher energies greater than 10 </a:t>
            </a:r>
            <a:r>
              <a:rPr lang="en-US" sz="24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keV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ion implantation, i.e. doping,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takes place (see below).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short, with physical etching, ion etching, or sputtering, ions such as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argon ions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are accelerated in an electrical field towards the substrate where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etching is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purely impact controlled. Both DC and </a:t>
            </a:r>
            <a:r>
              <a:rPr lang="en-US" sz="24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rf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plasma can be used depending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on the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system.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Sputtering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is inherently unselective because the ion energy required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to eject material is large compared to differences in surface bond energies and</a:t>
            </a:r>
          </a:p>
          <a:p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chemical reactivity.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method is also slow compared to other etching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means with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 rates limited to several hundreds of Angstroms per minute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compared to  thousands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Angstroms per minute and higher with chemical and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ion- ted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etching.</a:t>
            </a:r>
            <a:endParaRPr lang="en-US" sz="24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84"/>
            <a:ext cx="12192000" cy="68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8354" y="0"/>
            <a:ext cx="110136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Etching </a:t>
            </a:r>
            <a:r>
              <a:rPr lang="en-US" sz="4400" b="1" dirty="0" err="1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projiles</a:t>
            </a:r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 for physical </a:t>
            </a:r>
            <a:r>
              <a:rPr lang="en-US" sz="4400" b="1" dirty="0" smtClean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etching</a:t>
            </a:r>
          </a:p>
          <a:p>
            <a:endParaRPr lang="en-US" sz="4400" b="1" dirty="0">
              <a:solidFill>
                <a:srgbClr val="FF0000"/>
              </a:solidFill>
              <a:latin typeface="AngsanaUPC" panose="02020603050405020304" pitchFamily="18" charset="-34"/>
              <a:ea typeface="+mj-ea"/>
              <a:cs typeface="Angsana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8738" y="1042631"/>
            <a:ext cx="108632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ideal result in dry or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wet etching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is the exact transfer of the mask pattern to the substrate, with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no distortion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the critical dimensions (CDs).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Isotropic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etching (dry or wet)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always enlarges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features and thus distorts the CDs.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Chemical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anisotropic etching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is crystallographic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and, as a consequence, critical dimensions can be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maintained only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if features are strategically aligned along certain lattice planes (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see below).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With sputtering, the anisotropy is controllable by the plasma conditions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  <a:endParaRPr lang="en-US" sz="2400" dirty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Sputtering is far from ideal for high-aspect-ratio etching or for the creation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vertical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walls. Ion sputtering indeed exhibits a tendency to develop a facet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on the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mask edge at the angle of maximum etch rate. </a:t>
            </a:r>
            <a:endParaRPr lang="en-US" sz="24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This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corner </a:t>
            </a:r>
            <a:r>
              <a:rPr lang="en-US" sz="24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facetting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is </a:t>
            </a:r>
            <a:r>
              <a:rPr lang="en-US" sz="24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shown  in </a:t>
            </a:r>
            <a:r>
              <a:rPr lang="en-US" sz="24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figure 3.6.</a:t>
            </a:r>
          </a:p>
        </p:txBody>
      </p:sp>
    </p:spTree>
    <p:extLst>
      <p:ext uri="{BB962C8B-B14F-4D97-AF65-F5344CB8AC3E}">
        <p14:creationId xmlns:p14="http://schemas.microsoft.com/office/powerpoint/2010/main" val="39543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2242" y="0"/>
            <a:ext cx="35557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ea typeface="+mj-ea"/>
                <a:cs typeface="AngsanaUPC" panose="02020603050405020304" pitchFamily="18" charset="-34"/>
              </a:rPr>
              <a:t>Dry chemical etching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242" y="769441"/>
            <a:ext cx="105397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reactive plasma etching, reactive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neutral chemical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species such as chlorine or fluorine atoms and molecular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species generated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the plasma diffuse to the substrate where they form volatile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products with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layer to be removed. </a:t>
            </a:r>
            <a:endParaRPr lang="en-US" sz="20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plasma is present only as a means to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supply the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gaseous, reactive etchant species. </a:t>
            </a:r>
            <a:endParaRPr lang="en-US" sz="20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Consequently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if the feed gas were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itself reactive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enough no plasma would be needed. </a:t>
            </a:r>
            <a:endParaRPr lang="en-US" sz="20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surface is etched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almost exclusively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by chemically active, neutral species formed in the plasma. </a:t>
            </a:r>
            <a:endParaRPr lang="en-US" sz="20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At pressures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greater than 10-3 </a:t>
            </a:r>
            <a:r>
              <a:rPr lang="en-US" sz="20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Torr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the neutrals strike the surface at random</a:t>
            </a:r>
          </a:p>
          <a:p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angles, leading to isotropic, rounded features. </a:t>
            </a:r>
            <a:endParaRPr lang="en-US" sz="20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This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dry-chemical-etching regime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can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be established by operating at voltages low enough to prevent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high-energy ions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which can impinge on the sample and sputter the surface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The reaction products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volatile gases, are removed by a vacuum system. </a:t>
            </a:r>
            <a:endParaRPr lang="en-US" sz="2000" dirty="0" smtClean="0">
              <a:solidFill>
                <a:srgbClr val="00B0F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This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volatility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aspect is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major difference with the sputtering case where the fragments are 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ejected billiard-ball-wise 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and often </a:t>
            </a:r>
            <a:r>
              <a:rPr lang="en-US" sz="2000" dirty="0" err="1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redeposited</a:t>
            </a: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close by</a:t>
            </a:r>
            <a:r>
              <a:rPr lang="en-US" sz="20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different popular reactor configurations for plasma etching are barrel</a:t>
            </a:r>
          </a:p>
          <a:p>
            <a:r>
              <a:rPr lang="en-US" sz="20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etcher, downstream stripper, and parallel reactor.</a:t>
            </a:r>
          </a:p>
        </p:txBody>
      </p:sp>
    </p:spTree>
    <p:extLst>
      <p:ext uri="{BB962C8B-B14F-4D97-AF65-F5344CB8AC3E}">
        <p14:creationId xmlns:p14="http://schemas.microsoft.com/office/powerpoint/2010/main" val="39213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800" y="0"/>
            <a:ext cx="4393663" cy="61890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Physical-chemical </a:t>
            </a:r>
            <a:r>
              <a:rPr lang="en-US" sz="4400" b="1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etching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0651" y="1012001"/>
            <a:ext cx="108013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Vani" panose="020B0502040204020203" pitchFamily="34" charset="0"/>
                <a:cs typeface="Vani" panose="020B0502040204020203" pitchFamily="34" charset="0"/>
              </a:rPr>
              <a:t>The most useful plasma etching is </a:t>
            </a:r>
            <a:r>
              <a:rPr lang="en-US" sz="2000" dirty="0" smtClean="0">
                <a:latin typeface="Vani" panose="020B0502040204020203" pitchFamily="34" charset="0"/>
                <a:cs typeface="Vani" panose="020B0502040204020203" pitchFamily="34" charset="0"/>
              </a:rPr>
              <a:t>neither entirely </a:t>
            </a:r>
            <a:r>
              <a:rPr lang="en-US" sz="2000" dirty="0">
                <a:latin typeface="Vani" panose="020B0502040204020203" pitchFamily="34" charset="0"/>
                <a:cs typeface="Vani" panose="020B0502040204020203" pitchFamily="34" charset="0"/>
              </a:rPr>
              <a:t>chemical nor physical</a:t>
            </a:r>
            <a:r>
              <a:rPr lang="en-US" sz="2000" dirty="0" smtClean="0"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000" dirty="0">
                <a:latin typeface="Vani" panose="020B0502040204020203" pitchFamily="34" charset="0"/>
                <a:cs typeface="Vani" panose="020B0502040204020203" pitchFamily="34" charset="0"/>
              </a:rPr>
              <a:t>By adding a physical component to a </a:t>
            </a:r>
            <a:r>
              <a:rPr lang="en-US" sz="2000" dirty="0" smtClean="0">
                <a:latin typeface="Vani" panose="020B0502040204020203" pitchFamily="34" charset="0"/>
                <a:cs typeface="Vani" panose="020B0502040204020203" pitchFamily="34" charset="0"/>
              </a:rPr>
              <a:t>purely chemical </a:t>
            </a:r>
            <a:r>
              <a:rPr lang="en-US" sz="2000" dirty="0">
                <a:latin typeface="Vani" panose="020B0502040204020203" pitchFamily="34" charset="0"/>
                <a:cs typeface="Vani" panose="020B0502040204020203" pitchFamily="34" charset="0"/>
              </a:rPr>
              <a:t>etching mechanism, the shortcomings of both sputter-based and </a:t>
            </a:r>
            <a:r>
              <a:rPr lang="en-US" sz="2000" dirty="0" smtClean="0">
                <a:latin typeface="Vani" panose="020B0502040204020203" pitchFamily="34" charset="0"/>
                <a:cs typeface="Vani" panose="020B0502040204020203" pitchFamily="34" charset="0"/>
              </a:rPr>
              <a:t>purely chemical </a:t>
            </a:r>
            <a:r>
              <a:rPr lang="en-US" sz="2000" dirty="0">
                <a:latin typeface="Vani" panose="020B0502040204020203" pitchFamily="34" charset="0"/>
                <a:cs typeface="Vani" panose="020B0502040204020203" pitchFamily="34" charset="0"/>
              </a:rPr>
              <a:t>dry-etching processes can be surmounted. One example of </a:t>
            </a:r>
            <a:r>
              <a:rPr lang="en-US" sz="2000" dirty="0" err="1" smtClean="0">
                <a:latin typeface="Vani" panose="020B0502040204020203" pitchFamily="34" charset="0"/>
                <a:cs typeface="Vani" panose="020B0502040204020203" pitchFamily="34" charset="0"/>
              </a:rPr>
              <a:t>chemicalphysical</a:t>
            </a:r>
            <a:r>
              <a:rPr lang="en-US" sz="2000" dirty="0" smtClean="0">
                <a:latin typeface="Vani" panose="020B0502040204020203" pitchFamily="34" charset="0"/>
                <a:cs typeface="Vani" panose="020B0502040204020203" pitchFamily="34" charset="0"/>
              </a:rPr>
              <a:t> etching </a:t>
            </a:r>
            <a:r>
              <a:rPr lang="en-US" sz="2000" dirty="0">
                <a:latin typeface="Vani" panose="020B0502040204020203" pitchFamily="34" charset="0"/>
                <a:cs typeface="Vani" panose="020B0502040204020203" pitchFamily="34" charset="0"/>
              </a:rPr>
              <a:t>is reactive ion beam etching (RIBE), a rather exceptional </a:t>
            </a:r>
            <a:r>
              <a:rPr lang="en-US" sz="2000" dirty="0" smtClean="0">
                <a:latin typeface="Vani" panose="020B0502040204020203" pitchFamily="34" charset="0"/>
                <a:cs typeface="Vani" panose="020B0502040204020203" pitchFamily="34" charset="0"/>
              </a:rPr>
              <a:t>case where </a:t>
            </a:r>
            <a:r>
              <a:rPr lang="en-US" sz="2000" dirty="0">
                <a:latin typeface="Vani" panose="020B0502040204020203" pitchFamily="34" charset="0"/>
                <a:cs typeface="Vani" panose="020B0502040204020203" pitchFamily="34" charset="0"/>
              </a:rPr>
              <a:t>ions are reactive and etch the surface directly</a:t>
            </a:r>
            <a:r>
              <a:rPr lang="en-US" sz="2000" dirty="0" smtClean="0"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  <a:p>
            <a:endParaRPr lang="en-US" sz="2000" dirty="0">
              <a:latin typeface="Vani" panose="020B0502040204020203" pitchFamily="34" charset="0"/>
              <a:cs typeface="Vani" panose="020B0502040204020203" pitchFamily="34" charset="0"/>
            </a:endParaRPr>
          </a:p>
          <a:p>
            <a:endParaRPr lang="en-US" sz="2000" dirty="0"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 important negative characteristic of all types of dry etching is </a:t>
            </a:r>
            <a:r>
              <a:rPr lang="en-US" sz="20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dependence </a:t>
            </a:r>
            <a:r>
              <a:rPr lang="en-US" sz="20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etch rate and uniformity on wafer loading. </a:t>
            </a:r>
            <a:endParaRPr lang="en-US" sz="2000" dirty="0" smtClean="0">
              <a:solidFill>
                <a:srgbClr val="0070C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This </a:t>
            </a:r>
            <a:r>
              <a:rPr lang="en-US" sz="20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is the result </a:t>
            </a:r>
            <a:r>
              <a:rPr lang="en-US" sz="20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the </a:t>
            </a:r>
            <a:r>
              <a:rPr lang="en-US" sz="20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gas phase etchant being depleted by reaction at the surface of the </a:t>
            </a:r>
            <a:r>
              <a:rPr lang="en-US" sz="20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substrate material</a:t>
            </a:r>
            <a:r>
              <a:rPr lang="en-US" sz="20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8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938" y="109760"/>
            <a:ext cx="3022063" cy="6760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Wet etching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5863" y="1259265"/>
            <a:ext cx="110061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Wet etching is the selective removal of layers using chemical solutions. </a:t>
            </a:r>
            <a:endParaRPr lang="en-US" sz="2800" dirty="0" smtClean="0">
              <a:solidFill>
                <a:srgbClr val="0070C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nature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the resulting features is determined by such parameters as temperature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composition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agitation, orientation of the single crystal, size of etching feature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and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level of accumulations in the bath itself. </a:t>
            </a:r>
            <a:endParaRPr lang="en-US" sz="2800" dirty="0" smtClean="0">
              <a:solidFill>
                <a:srgbClr val="0070C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Wet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etching can be done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either </a:t>
            </a:r>
            <a:r>
              <a:rPr lang="en-US" sz="2800" dirty="0" err="1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isotropically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or </a:t>
            </a:r>
            <a:r>
              <a:rPr lang="en-US" sz="2800" dirty="0" err="1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anisotropically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depending on the composition of the bath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and the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material to be etched.</a:t>
            </a:r>
          </a:p>
        </p:txBody>
      </p:sp>
    </p:spTree>
    <p:extLst>
      <p:ext uri="{BB962C8B-B14F-4D97-AF65-F5344CB8AC3E}">
        <p14:creationId xmlns:p14="http://schemas.microsoft.com/office/powerpoint/2010/main" val="24370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77334" y="100014"/>
            <a:ext cx="8596668" cy="10715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defTabSz="873125"/>
            <a:r>
              <a:rPr lang="en-US" altLang="zh-TW" sz="4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 Fabrication</a:t>
            </a: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2135189" y="2209800"/>
            <a:ext cx="8226425" cy="2305050"/>
            <a:chOff x="385" y="1825"/>
            <a:chExt cx="5182" cy="1452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85" y="1825"/>
              <a:ext cx="5182" cy="1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新細明體" panose="02020500000000000000" pitchFamily="18" charset="-120"/>
                </a:rPr>
                <a:t>       </a:t>
              </a: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新細明體" panose="02020500000000000000" pitchFamily="18" charset="-120"/>
                </a:rPr>
                <a:t>e-Beam or Photo </a:t>
              </a:r>
              <a:r>
                <a:rPr kumimoji="0" lang="en-US" altLang="zh-TW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新細明體" panose="02020500000000000000" pitchFamily="18" charset="-120"/>
                </a:rPr>
                <a:t>		</a:t>
              </a:r>
              <a:endParaRPr kumimoji="0" lang="en-US" altLang="zh-TW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新細明體" panose="02020500000000000000" pitchFamily="18" charset="-120"/>
                </a:rPr>
                <a:t>EDA	  		       PR		Chip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新細明體" panose="02020500000000000000" pitchFamily="18" charset="-120"/>
                </a:rPr>
                <a:t>			</a:t>
              </a:r>
              <a:r>
                <a:rPr kumimoji="0" lang="en-US" altLang="zh-TW" sz="1800" b="1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新細明體" panose="02020500000000000000" pitchFamily="18" charset="-120"/>
                </a:rPr>
                <a:t>Photolithography</a:t>
              </a:r>
              <a:r>
                <a:rPr kumimoji="0" lang="en-US" altLang="zh-TW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新細明體" panose="02020500000000000000" pitchFamily="18" charset="-120"/>
                </a:rPr>
                <a:t> 	</a:t>
              </a: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新細明體" panose="02020500000000000000" pitchFamily="18" charset="-120"/>
                </a:rPr>
                <a:t>		   	</a:t>
              </a: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104" y="2544"/>
              <a:ext cx="376" cy="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2640" y="2544"/>
              <a:ext cx="520" cy="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3696" y="2544"/>
              <a:ext cx="712" cy="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552" y="2112"/>
              <a:ext cx="7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新細明體" panose="02020500000000000000" pitchFamily="18" charset="-120"/>
                </a:rPr>
                <a:t>Ion Implant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536" y="2160"/>
              <a:ext cx="134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新細明體" panose="02020500000000000000" pitchFamily="18" charset="-120"/>
                </a:rPr>
                <a:t>Mask or Reticle 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3792" y="2640"/>
              <a:ext cx="5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新細明體" panose="02020500000000000000" pitchFamily="18" charset="-120"/>
                </a:rPr>
                <a:t>Etch</a:t>
              </a:r>
            </a:p>
          </p:txBody>
        </p:sp>
      </p:grp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209800" y="4953000"/>
            <a:ext cx="6477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prstClr val="black"/>
                </a:solidFill>
                <a:latin typeface="Trebuchet MS" panose="020B0603020202020204"/>
                <a:ea typeface="新細明體" panose="02020500000000000000" pitchFamily="18" charset="-120"/>
              </a:rPr>
              <a:t>EDA: Electronic Design Automation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prstClr val="black"/>
                </a:solidFill>
                <a:latin typeface="Trebuchet MS" panose="020B0603020202020204"/>
                <a:ea typeface="新細明體" panose="02020500000000000000" pitchFamily="18" charset="-120"/>
              </a:rPr>
              <a:t>PR: Photoresist</a:t>
            </a:r>
          </a:p>
        </p:txBody>
      </p:sp>
    </p:spTree>
    <p:extLst>
      <p:ext uri="{BB962C8B-B14F-4D97-AF65-F5344CB8AC3E}">
        <p14:creationId xmlns:p14="http://schemas.microsoft.com/office/powerpoint/2010/main" val="20375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749" y="0"/>
            <a:ext cx="5050888" cy="66176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</a:t>
            </a:r>
            <a:r>
              <a:rPr lang="en-US" sz="40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Anisotropic and isotropic etching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28688" y="1471614"/>
            <a:ext cx="10544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Anisotropic etching is possible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with crystalline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silicon due to its non-equivalent orientations in its diamond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cubic structure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most common orientations used in the IC industry are the (100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) or (111)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orientation; in micromachining (1 10) wafers are used quite often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as well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Certain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chemicals, typically alkaline types, will etch away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crystalline silicon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at different rates depending on the orientation of the exposed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crystal plane.</a:t>
            </a:r>
          </a:p>
        </p:txBody>
      </p:sp>
    </p:spTree>
    <p:extLst>
      <p:ext uri="{BB962C8B-B14F-4D97-AF65-F5344CB8AC3E}">
        <p14:creationId xmlns:p14="http://schemas.microsoft.com/office/powerpoint/2010/main" val="35025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1" y="797511"/>
            <a:ext cx="102012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Isotropic etchants are so strong that the activation barriers associated with etching the different Si planes are not differentiated as they are with the anisotropic etchants: all planes etch equally fast.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most commonly used isotropic etchant is a mixture of HF and nitric acids, sometimes with acetic acid added as a diluent (HNA etchants).</a:t>
            </a:r>
          </a:p>
        </p:txBody>
      </p:sp>
    </p:spTree>
    <p:extLst>
      <p:ext uri="{BB962C8B-B14F-4D97-AF65-F5344CB8AC3E}">
        <p14:creationId xmlns:p14="http://schemas.microsoft.com/office/powerpoint/2010/main" val="7406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538" y="109760"/>
            <a:ext cx="3307813" cy="6331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2 Etch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stop techniques.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4426" y="733246"/>
            <a:ext cx="1132046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many cases it is desirable to stop etching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silicon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when a certain cavity depth or a certain membrane thickness is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reached.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Moreover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one wants thicknesses to be uniform and reproducible.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Non-uniformity in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resulting devices due to non-uniformity of the silicon wafer thickness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can be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quite high. Taper of double-polished wafers can be as high as 40 </a:t>
            </a:r>
            <a:r>
              <a:rPr lang="en-US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Vani" panose="020B0502040204020203" pitchFamily="34" charset="0"/>
              </a:rPr>
              <a:t>𝝁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!</a:t>
            </a:r>
            <a:endParaRPr lang="en-US" sz="2800" dirty="0">
              <a:solidFill>
                <a:srgbClr val="0070C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Even with the highest wafer quality, the wafer taper is still around 2 </a:t>
            </a:r>
            <a:r>
              <a:rPr lang="en-US" sz="28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Vani" panose="020B0502040204020203" pitchFamily="34" charset="0"/>
              </a:rPr>
              <a:t>𝝁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m.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most widely used etch stop technique is based on the fact that anisotropic</a:t>
            </a:r>
          </a:p>
          <a:p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etchants, especially ethylene </a:t>
            </a:r>
            <a:r>
              <a:rPr lang="en-US" sz="2800" dirty="0" err="1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diamine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pyrocathechol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(EDP), do not attack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heavily boron-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(p</a:t>
            </a:r>
            <a:r>
              <a:rPr lang="en-US" sz="2800" baseline="300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+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)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doped layers, This allows the fabrication of structures such as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beams and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diaphragms with a level of control not possible before.</a:t>
            </a:r>
          </a:p>
        </p:txBody>
      </p:sp>
    </p:spTree>
    <p:extLst>
      <p:ext uri="{BB962C8B-B14F-4D97-AF65-F5344CB8AC3E}">
        <p14:creationId xmlns:p14="http://schemas.microsoft.com/office/powerpoint/2010/main" val="27441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937" y="0"/>
            <a:ext cx="10787063" cy="6331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Comparison of dry- and wet-etch techniques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7823" y="1247553"/>
            <a:ext cx="10787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popularity of dry etching stems from a variety of advantages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over wet-etching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methods: </a:t>
            </a:r>
            <a:endParaRPr lang="en-US" sz="2800" dirty="0" smtClean="0">
              <a:solidFill>
                <a:srgbClr val="0070C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fewer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disposal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better process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control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Less corrosion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metal features in the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less undercutting and broadening of photoresist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Also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with the current trend towards </a:t>
            </a:r>
            <a:r>
              <a:rPr lang="en-US" sz="2800" dirty="0" err="1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submicrometer</a:t>
            </a:r>
            <a:endParaRPr lang="en-US" sz="2800" dirty="0">
              <a:solidFill>
                <a:srgbClr val="0070C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geometries, surface tension might preclude a wet etchant from reaching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down between </a:t>
            </a:r>
            <a:r>
              <a:rPr lang="en-US" sz="2800" dirty="0" err="1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submicrometer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photoresist features whereas dry etching excludes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any problem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of that nature.</a:t>
            </a:r>
          </a:p>
        </p:txBody>
      </p:sp>
    </p:spTree>
    <p:extLst>
      <p:ext uri="{BB962C8B-B14F-4D97-AF65-F5344CB8AC3E}">
        <p14:creationId xmlns:p14="http://schemas.microsoft.com/office/powerpoint/2010/main" val="20259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443895"/>
            <a:ext cx="10972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However, many problems with and concerns about dry etching </a:t>
            </a:r>
            <a:endParaRPr lang="en-US" sz="2800" dirty="0" smtClean="0">
              <a:solidFill>
                <a:srgbClr val="0070C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need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solving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such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as the low etch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relatively low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selectivity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high sensitivity </a:t>
            </a:r>
            <a:r>
              <a:rPr lang="en-US" sz="2800" dirty="0" smtClean="0">
                <a:solidFill>
                  <a:srgbClr val="0070C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to operating parameters.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B05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 </a:t>
            </a:r>
            <a:r>
              <a:rPr lang="en-US" sz="2800" dirty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the latter </a:t>
            </a:r>
            <a:r>
              <a:rPr lang="en-US" sz="2800" dirty="0" smtClean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case anisotropic </a:t>
            </a:r>
            <a:r>
              <a:rPr lang="en-US" sz="2800" dirty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etching of Si results in atomically smooth planes and </a:t>
            </a:r>
            <a:r>
              <a:rPr lang="en-US" sz="2800" dirty="0" smtClean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atomically  sharp </a:t>
            </a:r>
            <a:r>
              <a:rPr lang="en-US" sz="2800" dirty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edges, properties impossible to obtain with dry etching. </a:t>
            </a:r>
            <a:endParaRPr lang="en-US" sz="2800" dirty="0" smtClean="0">
              <a:solidFill>
                <a:srgbClr val="00B05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 Much </a:t>
            </a:r>
            <a:r>
              <a:rPr lang="en-US" sz="2800" dirty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more </a:t>
            </a:r>
            <a:r>
              <a:rPr lang="en-US" sz="2800" dirty="0" smtClean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R&amp;D is </a:t>
            </a:r>
            <a:r>
              <a:rPr lang="en-US" sz="2800" dirty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required to come up with new dry-etching schemes that would come close </a:t>
            </a:r>
            <a:r>
              <a:rPr lang="en-US" sz="2800" dirty="0" smtClean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to these </a:t>
            </a:r>
            <a:r>
              <a:rPr lang="en-US" sz="2800" dirty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performances. In surface micromachining, with processes more similar </a:t>
            </a:r>
            <a:r>
              <a:rPr lang="en-US" sz="2800" dirty="0" smtClean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to the </a:t>
            </a:r>
            <a:r>
              <a:rPr lang="en-US" sz="2800" dirty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ones used in the IC industry, both isotropic wet etchants and anisotropic </a:t>
            </a:r>
            <a:r>
              <a:rPr lang="en-US" sz="2800" dirty="0" smtClean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dry etchants </a:t>
            </a:r>
            <a:r>
              <a:rPr lang="en-US" sz="2800" dirty="0">
                <a:solidFill>
                  <a:srgbClr val="00B05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are used</a:t>
            </a:r>
          </a:p>
        </p:txBody>
      </p:sp>
    </p:spTree>
    <p:extLst>
      <p:ext uri="{BB962C8B-B14F-4D97-AF65-F5344CB8AC3E}">
        <p14:creationId xmlns:p14="http://schemas.microsoft.com/office/powerpoint/2010/main" val="33309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8290"/>
            <a:ext cx="12191999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86"/>
            <a:ext cx="9144000" cy="68537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698F-BCF8-47BD-9C3B-DE7EE6AA6BE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1524000" y="1561774"/>
            <a:ext cx="8748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indent="-363538" algn="justLow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</p:txBody>
      </p:sp>
      <p:pic>
        <p:nvPicPr>
          <p:cNvPr id="6" name="Picture 2" descr="14"/>
          <p:cNvPicPr>
            <a:picLocks noChangeAspect="1" noChangeArrowheads="1"/>
          </p:cNvPicPr>
          <p:nvPr/>
        </p:nvPicPr>
        <p:blipFill>
          <a:blip r:embed="rId3" cstate="print"/>
          <a:srcRect l="6358" r="6358"/>
          <a:stretch>
            <a:fillRect/>
          </a:stretch>
        </p:blipFill>
        <p:spPr bwMode="auto">
          <a:xfrm rot="420000">
            <a:off x="3857096" y="444541"/>
            <a:ext cx="6487226" cy="5948780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38216" y="404664"/>
            <a:ext cx="30598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Thank You Very Much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43472" y="5818038"/>
            <a:ext cx="91586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FF00"/>
                </a:solidFill>
              </a:rPr>
              <a:t>Maamon</a:t>
            </a:r>
            <a:r>
              <a:rPr lang="en-US" sz="5400" b="1" dirty="0">
                <a:solidFill>
                  <a:srgbClr val="FFFF00"/>
                </a:solidFill>
              </a:rPr>
              <a:t> Omar Ahmed </a:t>
            </a:r>
            <a:r>
              <a:rPr lang="en-US" sz="5400" b="1" dirty="0" err="1">
                <a:solidFill>
                  <a:srgbClr val="FFFF00"/>
                </a:solidFill>
              </a:rPr>
              <a:t>Farea</a:t>
            </a:r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02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5984" y="166688"/>
            <a:ext cx="8596668" cy="904875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Photolithography Requirements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414462" y="1481137"/>
            <a:ext cx="10648950" cy="4114800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High Resolution</a:t>
            </a:r>
          </a:p>
          <a:p>
            <a:r>
              <a:rPr lang="en-US" altLang="zh-TW" sz="36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High </a:t>
            </a:r>
            <a:r>
              <a:rPr lang="en-US" altLang="zh-TW" sz="3600" dirty="0" smtClean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 </a:t>
            </a:r>
            <a:r>
              <a:rPr lang="en-US" altLang="zh-TW" sz="36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Sensitivity</a:t>
            </a:r>
          </a:p>
          <a:p>
            <a:r>
              <a:rPr lang="en-US" altLang="zh-TW" sz="36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Precision Alignment</a:t>
            </a:r>
          </a:p>
          <a:p>
            <a:r>
              <a:rPr lang="en-US" altLang="zh-TW" sz="36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Precise Process Parameters Control</a:t>
            </a:r>
          </a:p>
          <a:p>
            <a:r>
              <a:rPr lang="en-US" altLang="zh-TW" sz="36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Low Defect Density</a:t>
            </a:r>
          </a:p>
        </p:txBody>
      </p:sp>
    </p:spTree>
    <p:extLst>
      <p:ext uri="{BB962C8B-B14F-4D97-AF65-F5344CB8AC3E}">
        <p14:creationId xmlns:p14="http://schemas.microsoft.com/office/powerpoint/2010/main" val="6022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09775" y="142875"/>
            <a:ext cx="7772400" cy="80010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Photolithography Process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820209" y="12382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en-US" altLang="zh-TW" sz="11000" b="1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Basic Steps of Photolithography</a:t>
            </a:r>
          </a:p>
          <a:p>
            <a:pPr defTabSz="914400"/>
            <a:endParaRPr lang="en-US" altLang="zh-TW" sz="4400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063" y="2559050"/>
            <a:ext cx="8154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6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Photoresist coating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6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Alignment and exposure</a:t>
            </a:r>
          </a:p>
          <a:p>
            <a:r>
              <a:rPr lang="en-US" altLang="zh-TW" sz="3600" dirty="0">
                <a:solidFill>
                  <a:srgbClr val="00B0F0"/>
                </a:solidFill>
                <a:latin typeface="Vani" panose="020B0502040204020203" pitchFamily="34" charset="0"/>
                <a:cs typeface="Vani" panose="020B0502040204020203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9651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Basic Steps, Old Technology </a:t>
            </a:r>
          </a:p>
        </p:txBody>
      </p:sp>
      <p:sp>
        <p:nvSpPr>
          <p:cNvPr id="514051" name="Rectangle 1027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7772400" cy="45720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Wafer clean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Dehydration bake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Spin coating primer and PR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Soft bake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Alignment and exposure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Development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Pattern inspection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Hard bake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Hong Xiao, Ph. D.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www2.austin.cc.tx.us/HongXiao/Book.htm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255F-2BEB-4219-A844-2A853871B18A}" type="slidenum">
              <a:rPr lang="zh-TW" altLang="en-US">
                <a:solidFill>
                  <a:srgbClr val="90C226"/>
                </a:solidFill>
              </a:rPr>
              <a:pPr/>
              <a:t>8</a:t>
            </a:fld>
            <a:endParaRPr lang="en-US" altLang="zh-TW">
              <a:solidFill>
                <a:srgbClr val="90C226"/>
              </a:solidFill>
            </a:endParaRPr>
          </a:p>
        </p:txBody>
      </p:sp>
      <p:sp>
        <p:nvSpPr>
          <p:cNvPr id="514052" name="AutoShape 1028"/>
          <p:cNvSpPr>
            <a:spLocks/>
          </p:cNvSpPr>
          <p:nvPr/>
        </p:nvSpPr>
        <p:spPr bwMode="auto">
          <a:xfrm>
            <a:off x="7239000" y="1828800"/>
            <a:ext cx="304800" cy="1752600"/>
          </a:xfrm>
          <a:prstGeom prst="rightBrace">
            <a:avLst>
              <a:gd name="adj1" fmla="val 4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053" name="Rectangle 1029"/>
          <p:cNvSpPr>
            <a:spLocks noChangeArrowheads="1"/>
          </p:cNvSpPr>
          <p:nvPr/>
        </p:nvSpPr>
        <p:spPr bwMode="auto">
          <a:xfrm>
            <a:off x="7621588" y="2362200"/>
            <a:ext cx="1979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prstClr val="black"/>
                </a:solidFill>
                <a:ea typeface="新細明體" panose="02020500000000000000" pitchFamily="18" charset="-120"/>
              </a:rPr>
              <a:t>PR coating</a:t>
            </a:r>
          </a:p>
        </p:txBody>
      </p:sp>
      <p:sp>
        <p:nvSpPr>
          <p:cNvPr id="514054" name="AutoShape 1030"/>
          <p:cNvSpPr>
            <a:spLocks/>
          </p:cNvSpPr>
          <p:nvPr/>
        </p:nvSpPr>
        <p:spPr bwMode="auto">
          <a:xfrm>
            <a:off x="7315200" y="47244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055" name="Rectangle 1031"/>
          <p:cNvSpPr>
            <a:spLocks noChangeArrowheads="1"/>
          </p:cNvSpPr>
          <p:nvPr/>
        </p:nvSpPr>
        <p:spPr bwMode="auto">
          <a:xfrm>
            <a:off x="7696200" y="4953001"/>
            <a:ext cx="24350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prstClr val="black"/>
                </a:solidFill>
                <a:ea typeface="新細明體" panose="02020500000000000000" pitchFamily="18" charset="-12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41602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05800" cy="11430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Basic Steps, Advanced Technology 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>
          <a:xfrm>
            <a:off x="3541713" y="1524000"/>
            <a:ext cx="6705600" cy="4572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Wafer clean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Pre-bake and primer coating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Photoresist spin coating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Soft bake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Alignment and exposure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Post exposure bake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Development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Hard bake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Pattern inspection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Hong Xiao, Ph. D.</a:t>
            </a:r>
            <a:endParaRPr lang="en-US" altLang="zh-TW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www2.austin.cc.tx.us/HongXiao/Book.htm</a:t>
            </a:r>
            <a:endParaRPr lang="en-US" altLang="zh-TW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CEED-64D7-494F-A722-30D7F8A6ABC6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515076" name="AutoShape 4"/>
          <p:cNvSpPr>
            <a:spLocks/>
          </p:cNvSpPr>
          <p:nvPr/>
        </p:nvSpPr>
        <p:spPr bwMode="auto">
          <a:xfrm>
            <a:off x="8001000" y="18288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8305800" y="23622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PR coating</a:t>
            </a:r>
          </a:p>
        </p:txBody>
      </p:sp>
      <p:sp>
        <p:nvSpPr>
          <p:cNvPr id="515078" name="AutoShape 6"/>
          <p:cNvSpPr>
            <a:spLocks/>
          </p:cNvSpPr>
          <p:nvPr/>
        </p:nvSpPr>
        <p:spPr bwMode="auto">
          <a:xfrm>
            <a:off x="8001000" y="44196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79" name="Rectangle 7"/>
          <p:cNvSpPr>
            <a:spLocks noChangeArrowheads="1"/>
          </p:cNvSpPr>
          <p:nvPr/>
        </p:nvSpPr>
        <p:spPr bwMode="auto">
          <a:xfrm>
            <a:off x="8266114" y="4738688"/>
            <a:ext cx="2149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ea typeface="新細明體" panose="02020500000000000000" pitchFamily="18" charset="-120"/>
              </a:rPr>
              <a:t>Development</a:t>
            </a:r>
          </a:p>
        </p:txBody>
      </p:sp>
      <p:sp>
        <p:nvSpPr>
          <p:cNvPr id="515080" name="AutoShape 8"/>
          <p:cNvSpPr>
            <a:spLocks/>
          </p:cNvSpPr>
          <p:nvPr/>
        </p:nvSpPr>
        <p:spPr bwMode="auto">
          <a:xfrm flipH="1">
            <a:off x="3236913" y="2286000"/>
            <a:ext cx="304800" cy="3124200"/>
          </a:xfrm>
          <a:prstGeom prst="rightBrace">
            <a:avLst>
              <a:gd name="adj1" fmla="val 34878"/>
              <a:gd name="adj2" fmla="val 464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81" name="Rectangle 9"/>
          <p:cNvSpPr>
            <a:spLocks noChangeArrowheads="1"/>
          </p:cNvSpPr>
          <p:nvPr/>
        </p:nvSpPr>
        <p:spPr bwMode="auto">
          <a:xfrm>
            <a:off x="1712913" y="3000376"/>
            <a:ext cx="1752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>
                <a:ea typeface="新細明體" panose="02020500000000000000" pitchFamily="18" charset="-120"/>
              </a:rPr>
              <a:t>Track-stepper integrated system</a:t>
            </a:r>
          </a:p>
        </p:txBody>
      </p:sp>
    </p:spTree>
    <p:extLst>
      <p:ext uri="{BB962C8B-B14F-4D97-AF65-F5344CB8AC3E}">
        <p14:creationId xmlns:p14="http://schemas.microsoft.com/office/powerpoint/2010/main" val="20336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3985</Words>
  <Application>Microsoft Office PowerPoint</Application>
  <PresentationFormat>Widescreen</PresentationFormat>
  <Paragraphs>384</Paragraphs>
  <Slides>56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3" baseType="lpstr">
      <vt:lpstr>微軟正黑體</vt:lpstr>
      <vt:lpstr>AngsanaUPC</vt:lpstr>
      <vt:lpstr>Arial</vt:lpstr>
      <vt:lpstr>Baskerville Old Face</vt:lpstr>
      <vt:lpstr>Book Antiqua</vt:lpstr>
      <vt:lpstr>Calibri</vt:lpstr>
      <vt:lpstr>Cambria Math</vt:lpstr>
      <vt:lpstr>Century Gothic</vt:lpstr>
      <vt:lpstr>Monotype Corsiva</vt:lpstr>
      <vt:lpstr>新細明體</vt:lpstr>
      <vt:lpstr>Tahoma</vt:lpstr>
      <vt:lpstr>Times New Roman</vt:lpstr>
      <vt:lpstr>Trebuchet MS</vt:lpstr>
      <vt:lpstr>Vani</vt:lpstr>
      <vt:lpstr>Wingdings</vt:lpstr>
      <vt:lpstr>Wingdings 3</vt:lpstr>
      <vt:lpstr>Wisp</vt:lpstr>
      <vt:lpstr>PowerPoint Presentation</vt:lpstr>
      <vt:lpstr>PowerPoint Presentation</vt:lpstr>
      <vt:lpstr>INTRODUCTION</vt:lpstr>
      <vt:lpstr>PowerPoint Presentation</vt:lpstr>
      <vt:lpstr>IC Fabrication</vt:lpstr>
      <vt:lpstr>Photolithography Requirements</vt:lpstr>
      <vt:lpstr>Photolithography Process</vt:lpstr>
      <vt:lpstr>Basic Steps, Old Technology </vt:lpstr>
      <vt:lpstr>Basic Steps, Advanced Technology </vt:lpstr>
      <vt:lpstr>Wafer Clean</vt:lpstr>
      <vt:lpstr>Pre-bake and Primer Vapor</vt:lpstr>
      <vt:lpstr>Photoresist Coating</vt:lpstr>
      <vt:lpstr>Soft Bake</vt:lpstr>
      <vt:lpstr>Alignment and Exposure</vt:lpstr>
      <vt:lpstr>Post Exposure Bake</vt:lpstr>
      <vt:lpstr>Development</vt:lpstr>
      <vt:lpstr>Hard Bake</vt:lpstr>
      <vt:lpstr>Pattern Inspection</vt:lpstr>
      <vt:lpstr>PHOTOLITHOGRAPHY</vt:lpstr>
      <vt:lpstr>PowerPoint Presentation</vt:lpstr>
      <vt:lpstr>PowerPoint Presentation</vt:lpstr>
      <vt:lpstr> Mask alignment</vt:lpstr>
      <vt:lpstr>PowerPoint Presentation</vt:lpstr>
      <vt:lpstr> Spinning resist</vt:lpstr>
      <vt:lpstr>PowerPoint Presentation</vt:lpstr>
      <vt:lpstr>PowerPoint Presentation</vt:lpstr>
      <vt:lpstr>Exposure and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SUBTRACTIVE TECHNIQUES</vt:lpstr>
      <vt:lpstr>PowerPoint Presentation</vt:lpstr>
      <vt:lpstr>Physical etching: sputtering or ion etching.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Physical-chemical etching</vt:lpstr>
      <vt:lpstr>Wet etching</vt:lpstr>
      <vt:lpstr>1 Anisotropic and isotropic etching</vt:lpstr>
      <vt:lpstr>PowerPoint Presentation</vt:lpstr>
      <vt:lpstr> 2 Etch stop techniques.</vt:lpstr>
      <vt:lpstr>Comparison of dry- and wet-etch techniques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</dc:creator>
  <cp:lastModifiedBy>Windows User</cp:lastModifiedBy>
  <cp:revision>77</cp:revision>
  <dcterms:created xsi:type="dcterms:W3CDTF">2018-03-10T21:53:44Z</dcterms:created>
  <dcterms:modified xsi:type="dcterms:W3CDTF">2018-09-04T13:54:14Z</dcterms:modified>
</cp:coreProperties>
</file>