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9" r:id="rId2"/>
    <p:sldId id="533" r:id="rId3"/>
    <p:sldId id="273" r:id="rId4"/>
    <p:sldId id="274" r:id="rId5"/>
    <p:sldId id="275" r:id="rId6"/>
    <p:sldId id="276" r:id="rId7"/>
    <p:sldId id="469" r:id="rId8"/>
    <p:sldId id="468" r:id="rId9"/>
    <p:sldId id="530" r:id="rId10"/>
    <p:sldId id="532" r:id="rId11"/>
    <p:sldId id="531" r:id="rId12"/>
    <p:sldId id="470" r:id="rId13"/>
    <p:sldId id="534" r:id="rId14"/>
    <p:sldId id="527" r:id="rId15"/>
    <p:sldId id="528" r:id="rId16"/>
    <p:sldId id="529" r:id="rId17"/>
    <p:sldId id="535" r:id="rId18"/>
    <p:sldId id="471" r:id="rId19"/>
    <p:sldId id="472" r:id="rId20"/>
    <p:sldId id="277" r:id="rId21"/>
    <p:sldId id="475" r:id="rId22"/>
    <p:sldId id="476" r:id="rId23"/>
    <p:sldId id="477" r:id="rId24"/>
    <p:sldId id="478" r:id="rId25"/>
    <p:sldId id="281" r:id="rId26"/>
    <p:sldId id="282" r:id="rId27"/>
    <p:sldId id="285" r:id="rId28"/>
    <p:sldId id="288" r:id="rId29"/>
    <p:sldId id="523" r:id="rId30"/>
    <p:sldId id="525" r:id="rId31"/>
    <p:sldId id="536" r:id="rId32"/>
    <p:sldId id="537" r:id="rId33"/>
    <p:sldId id="291" r:id="rId34"/>
    <p:sldId id="292" r:id="rId35"/>
    <p:sldId id="293" r:id="rId36"/>
    <p:sldId id="294" r:id="rId37"/>
    <p:sldId id="295" r:id="rId38"/>
    <p:sldId id="521" r:id="rId39"/>
    <p:sldId id="296" r:id="rId40"/>
    <p:sldId id="297" r:id="rId41"/>
    <p:sldId id="299"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5" r:id="rId66"/>
    <p:sldId id="326"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0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A4A950-5CE0-4858-98F0-9A42BDABACB9}"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IN"/>
        </a:p>
      </dgm:t>
    </dgm:pt>
    <dgm:pt modelId="{9AD5BEC0-62C4-4887-B173-0ABFAD80B96D}">
      <dgm:prSet phldrT="[Text]" custT="1"/>
      <dgm:spPr/>
      <dgm:t>
        <a:bodyPr/>
        <a:lstStyle/>
        <a:p>
          <a:r>
            <a:rPr lang="en-US" sz="2400" b="1" dirty="0" smtClean="0">
              <a:solidFill>
                <a:srgbClr val="000099"/>
              </a:solidFill>
              <a:latin typeface="Trebuchet MS" pitchFamily="34" charset="0"/>
            </a:rPr>
            <a:t>A </a:t>
          </a:r>
        </a:p>
        <a:p>
          <a:r>
            <a:rPr lang="en-US" sz="2400" b="1" dirty="0" smtClean="0">
              <a:solidFill>
                <a:srgbClr val="000099"/>
              </a:solidFill>
              <a:latin typeface="Trebuchet MS" pitchFamily="34" charset="0"/>
            </a:rPr>
            <a:t>SMART idea</a:t>
          </a:r>
        </a:p>
        <a:p>
          <a:r>
            <a:rPr lang="en-US" sz="2400" b="1" dirty="0" smtClean="0">
              <a:solidFill>
                <a:srgbClr val="000099"/>
              </a:solidFill>
              <a:latin typeface="Trebuchet MS" pitchFamily="34" charset="0"/>
            </a:rPr>
            <a:t>“hypothesis”</a:t>
          </a:r>
          <a:endParaRPr lang="en-IN" sz="2400" b="1" dirty="0">
            <a:solidFill>
              <a:srgbClr val="000099"/>
            </a:solidFill>
            <a:latin typeface="Trebuchet MS" pitchFamily="34" charset="0"/>
          </a:endParaRPr>
        </a:p>
      </dgm:t>
    </dgm:pt>
    <dgm:pt modelId="{2651082C-0FC5-41B1-A679-5933CC4EEEEF}" type="parTrans" cxnId="{76C230A6-24FC-4010-AAA2-0225CBE9F37D}">
      <dgm:prSet/>
      <dgm:spPr/>
      <dgm:t>
        <a:bodyPr/>
        <a:lstStyle/>
        <a:p>
          <a:endParaRPr lang="en-IN" b="1"/>
        </a:p>
      </dgm:t>
    </dgm:pt>
    <dgm:pt modelId="{FDA5F54E-B34A-43A3-97DD-F44EF4411A04}" type="sibTrans" cxnId="{76C230A6-24FC-4010-AAA2-0225CBE9F37D}">
      <dgm:prSet/>
      <dgm:spPr>
        <a:solidFill>
          <a:schemeClr val="bg1"/>
        </a:solidFill>
      </dgm:spPr>
      <dgm:t>
        <a:bodyPr/>
        <a:lstStyle/>
        <a:p>
          <a:endParaRPr lang="en-IN" b="1"/>
        </a:p>
      </dgm:t>
    </dgm:pt>
    <dgm:pt modelId="{B055D185-5E90-4B92-9A2E-F4DF07D1C1DB}">
      <dgm:prSet phldrT="[Text]" custT="1"/>
      <dgm:spPr/>
      <dgm:t>
        <a:bodyPr/>
        <a:lstStyle/>
        <a:p>
          <a:r>
            <a:rPr lang="en-US" sz="2400" b="1" dirty="0" smtClean="0">
              <a:solidFill>
                <a:srgbClr val="000099"/>
              </a:solidFill>
              <a:latin typeface="Trebuchet MS" pitchFamily="34" charset="0"/>
            </a:rPr>
            <a:t> Resources/investment</a:t>
          </a:r>
          <a:endParaRPr lang="en-IN" sz="2400" b="1" dirty="0">
            <a:solidFill>
              <a:srgbClr val="000099"/>
            </a:solidFill>
            <a:latin typeface="Trebuchet MS" pitchFamily="34" charset="0"/>
          </a:endParaRPr>
        </a:p>
      </dgm:t>
    </dgm:pt>
    <dgm:pt modelId="{51610EE9-F7C3-4D80-839E-897733F098C7}" type="parTrans" cxnId="{698E4B1E-70B8-49DB-A669-90BC31055822}">
      <dgm:prSet/>
      <dgm:spPr/>
      <dgm:t>
        <a:bodyPr/>
        <a:lstStyle/>
        <a:p>
          <a:endParaRPr lang="en-IN" b="1"/>
        </a:p>
      </dgm:t>
    </dgm:pt>
    <dgm:pt modelId="{716ABE09-E5C6-4B25-B568-005DD9A113D6}" type="sibTrans" cxnId="{698E4B1E-70B8-49DB-A669-90BC31055822}">
      <dgm:prSet/>
      <dgm:spPr>
        <a:solidFill>
          <a:schemeClr val="bg1"/>
        </a:solidFill>
      </dgm:spPr>
      <dgm:t>
        <a:bodyPr/>
        <a:lstStyle/>
        <a:p>
          <a:endParaRPr lang="en-IN" b="1"/>
        </a:p>
      </dgm:t>
    </dgm:pt>
    <dgm:pt modelId="{F4EAA3B5-05E6-4483-8743-B7FE5471BFCD}">
      <dgm:prSet phldrT="[Text]" custT="1"/>
      <dgm:spPr/>
      <dgm:t>
        <a:bodyPr/>
        <a:lstStyle/>
        <a:p>
          <a:r>
            <a:rPr lang="en-US" sz="2400" b="1" dirty="0" smtClean="0">
              <a:solidFill>
                <a:srgbClr val="000099"/>
              </a:solidFill>
              <a:latin typeface="Trebuchet MS" pitchFamily="34" charset="0"/>
            </a:rPr>
            <a:t>proper guidance</a:t>
          </a:r>
          <a:endParaRPr lang="en-IN" sz="2400" b="1" dirty="0">
            <a:solidFill>
              <a:srgbClr val="000099"/>
            </a:solidFill>
            <a:latin typeface="Trebuchet MS" pitchFamily="34" charset="0"/>
          </a:endParaRPr>
        </a:p>
      </dgm:t>
    </dgm:pt>
    <dgm:pt modelId="{F168740E-DFE7-4570-9978-44F6EF30AB6D}" type="parTrans" cxnId="{F1B9C897-E307-42B4-809E-74672CD622CA}">
      <dgm:prSet/>
      <dgm:spPr/>
      <dgm:t>
        <a:bodyPr/>
        <a:lstStyle/>
        <a:p>
          <a:endParaRPr lang="en-IN" b="1"/>
        </a:p>
      </dgm:t>
    </dgm:pt>
    <dgm:pt modelId="{840CDF30-8AC9-4554-B469-489A93F85E96}" type="sibTrans" cxnId="{F1B9C897-E307-42B4-809E-74672CD622CA}">
      <dgm:prSet/>
      <dgm:spPr>
        <a:solidFill>
          <a:srgbClr val="000099"/>
        </a:solidFill>
      </dgm:spPr>
      <dgm:t>
        <a:bodyPr/>
        <a:lstStyle/>
        <a:p>
          <a:endParaRPr lang="en-IN" b="1"/>
        </a:p>
      </dgm:t>
    </dgm:pt>
    <dgm:pt modelId="{01260FD6-06D0-4FA3-BABA-7B2465C1605B}">
      <dgm:prSet phldrT="[Text]" custT="1"/>
      <dgm:spPr/>
      <dgm:t>
        <a:bodyPr/>
        <a:lstStyle/>
        <a:p>
          <a:r>
            <a:rPr lang="en-US" sz="2400" b="1" dirty="0" smtClean="0">
              <a:solidFill>
                <a:srgbClr val="000099"/>
              </a:solidFill>
              <a:latin typeface="Trebuchet MS" pitchFamily="34" charset="0"/>
            </a:rPr>
            <a:t>   sincerity/ </a:t>
          </a:r>
          <a:r>
            <a:rPr lang="en-US" sz="2200" b="1" dirty="0" smtClean="0">
              <a:solidFill>
                <a:srgbClr val="000099"/>
              </a:solidFill>
              <a:latin typeface="Trebuchet MS" pitchFamily="34" charset="0"/>
            </a:rPr>
            <a:t>consistency</a:t>
          </a:r>
          <a:endParaRPr lang="en-IN" sz="2200" b="1" dirty="0">
            <a:solidFill>
              <a:srgbClr val="000099"/>
            </a:solidFill>
            <a:latin typeface="Trebuchet MS" pitchFamily="34" charset="0"/>
          </a:endParaRPr>
        </a:p>
      </dgm:t>
    </dgm:pt>
    <dgm:pt modelId="{E96BF4FC-56E5-4F8F-985C-5FBA7B9DBA40}" type="parTrans" cxnId="{8F908A0C-29E3-42C2-96DB-E2435D0F0571}">
      <dgm:prSet/>
      <dgm:spPr/>
      <dgm:t>
        <a:bodyPr/>
        <a:lstStyle/>
        <a:p>
          <a:endParaRPr lang="en-IN" b="1"/>
        </a:p>
      </dgm:t>
    </dgm:pt>
    <dgm:pt modelId="{C77B75C5-B423-4EC0-B8C5-4EE7DE49554F}" type="sibTrans" cxnId="{8F908A0C-29E3-42C2-96DB-E2435D0F0571}">
      <dgm:prSet/>
      <dgm:spPr>
        <a:solidFill>
          <a:schemeClr val="bg1"/>
        </a:solidFill>
      </dgm:spPr>
      <dgm:t>
        <a:bodyPr/>
        <a:lstStyle/>
        <a:p>
          <a:endParaRPr lang="en-IN" b="1"/>
        </a:p>
      </dgm:t>
    </dgm:pt>
    <dgm:pt modelId="{D3BD2662-30F5-4038-B43C-580030296600}">
      <dgm:prSet phldrT="[Text]" custT="1"/>
      <dgm:spPr/>
      <dgm:t>
        <a:bodyPr/>
        <a:lstStyle/>
        <a:p>
          <a:r>
            <a:rPr lang="en-US" sz="2000" b="1" dirty="0" smtClean="0">
              <a:solidFill>
                <a:srgbClr val="000099"/>
              </a:solidFill>
              <a:latin typeface="Trebuchet MS" pitchFamily="34" charset="0"/>
            </a:rPr>
            <a:t>  </a:t>
          </a:r>
          <a:r>
            <a:rPr lang="en-US" sz="2400" b="1" dirty="0" smtClean="0">
              <a:solidFill>
                <a:srgbClr val="000099"/>
              </a:solidFill>
              <a:latin typeface="Trebuchet MS" pitchFamily="34" charset="0"/>
            </a:rPr>
            <a:t>patience</a:t>
          </a:r>
          <a:endParaRPr lang="en-IN" sz="2400" b="1" dirty="0">
            <a:solidFill>
              <a:srgbClr val="000099"/>
            </a:solidFill>
            <a:latin typeface="Trebuchet MS" pitchFamily="34" charset="0"/>
          </a:endParaRPr>
        </a:p>
      </dgm:t>
    </dgm:pt>
    <dgm:pt modelId="{F388D2F2-CACB-4165-BD4E-D4F45E90D41C}" type="parTrans" cxnId="{3F5909FA-94AA-422B-9D9E-61F4F3B8BC7F}">
      <dgm:prSet/>
      <dgm:spPr/>
      <dgm:t>
        <a:bodyPr/>
        <a:lstStyle/>
        <a:p>
          <a:endParaRPr lang="en-IN" b="1"/>
        </a:p>
      </dgm:t>
    </dgm:pt>
    <dgm:pt modelId="{40739BFA-937D-4021-BB9C-C56B758831BA}" type="sibTrans" cxnId="{3F5909FA-94AA-422B-9D9E-61F4F3B8BC7F}">
      <dgm:prSet/>
      <dgm:spPr>
        <a:solidFill>
          <a:schemeClr val="bg1"/>
        </a:solidFill>
      </dgm:spPr>
      <dgm:t>
        <a:bodyPr/>
        <a:lstStyle/>
        <a:p>
          <a:endParaRPr lang="en-IN" b="1"/>
        </a:p>
      </dgm:t>
    </dgm:pt>
    <dgm:pt modelId="{70FF1DD1-70A0-46C6-B41D-D4815A341B39}" type="pres">
      <dgm:prSet presAssocID="{4DA4A950-5CE0-4858-98F0-9A42BDABACB9}" presName="cycle" presStyleCnt="0">
        <dgm:presLayoutVars>
          <dgm:dir/>
          <dgm:resizeHandles val="exact"/>
        </dgm:presLayoutVars>
      </dgm:prSet>
      <dgm:spPr/>
      <dgm:t>
        <a:bodyPr/>
        <a:lstStyle/>
        <a:p>
          <a:endParaRPr lang="en-IN"/>
        </a:p>
      </dgm:t>
    </dgm:pt>
    <dgm:pt modelId="{AB6C5BA8-0ED8-42FD-92E6-AE6F40313651}" type="pres">
      <dgm:prSet presAssocID="{9AD5BEC0-62C4-4887-B173-0ABFAD80B96D}" presName="node" presStyleLbl="node1" presStyleIdx="0" presStyleCnt="5" custScaleX="241989" custRadScaleRad="129998" custRadScaleInc="5562">
        <dgm:presLayoutVars>
          <dgm:bulletEnabled val="1"/>
        </dgm:presLayoutVars>
      </dgm:prSet>
      <dgm:spPr/>
      <dgm:t>
        <a:bodyPr/>
        <a:lstStyle/>
        <a:p>
          <a:endParaRPr lang="en-IN"/>
        </a:p>
      </dgm:t>
    </dgm:pt>
    <dgm:pt modelId="{5B9A4DF8-4D09-4205-9323-74E9F60FB998}" type="pres">
      <dgm:prSet presAssocID="{FDA5F54E-B34A-43A3-97DD-F44EF4411A04}" presName="sibTrans" presStyleLbl="sibTrans2D1" presStyleIdx="0" presStyleCnt="5" custScaleX="133052" custLinFactX="44750" custLinFactNeighborX="100000" custLinFactNeighborY="-20183" custRadScaleRad="537994"/>
      <dgm:spPr/>
      <dgm:t>
        <a:bodyPr/>
        <a:lstStyle/>
        <a:p>
          <a:endParaRPr lang="en-IN"/>
        </a:p>
      </dgm:t>
    </dgm:pt>
    <dgm:pt modelId="{945C8051-0E47-4CDC-BFFE-494C87566B68}" type="pres">
      <dgm:prSet presAssocID="{FDA5F54E-B34A-43A3-97DD-F44EF4411A04}" presName="connectorText" presStyleLbl="sibTrans2D1" presStyleIdx="0" presStyleCnt="5"/>
      <dgm:spPr/>
      <dgm:t>
        <a:bodyPr/>
        <a:lstStyle/>
        <a:p>
          <a:endParaRPr lang="en-IN"/>
        </a:p>
      </dgm:t>
    </dgm:pt>
    <dgm:pt modelId="{4CC2D2CC-9BFB-47EE-A7FF-18E4345ECCD9}" type="pres">
      <dgm:prSet presAssocID="{B055D185-5E90-4B92-9A2E-F4DF07D1C1DB}" presName="node" presStyleLbl="node1" presStyleIdx="1" presStyleCnt="5" custScaleX="182496" custRadScaleRad="104444" custRadScaleInc="2195">
        <dgm:presLayoutVars>
          <dgm:bulletEnabled val="1"/>
        </dgm:presLayoutVars>
      </dgm:prSet>
      <dgm:spPr/>
      <dgm:t>
        <a:bodyPr/>
        <a:lstStyle/>
        <a:p>
          <a:endParaRPr lang="en-IN"/>
        </a:p>
      </dgm:t>
    </dgm:pt>
    <dgm:pt modelId="{653F7322-918C-49C2-A859-01EF76154B10}" type="pres">
      <dgm:prSet presAssocID="{716ABE09-E5C6-4B25-B568-005DD9A113D6}" presName="sibTrans" presStyleLbl="sibTrans2D1" presStyleIdx="1" presStyleCnt="5" custScaleX="157218" custLinFactNeighborY="10699"/>
      <dgm:spPr/>
      <dgm:t>
        <a:bodyPr/>
        <a:lstStyle/>
        <a:p>
          <a:endParaRPr lang="en-IN"/>
        </a:p>
      </dgm:t>
    </dgm:pt>
    <dgm:pt modelId="{3EA75248-0423-4C80-9D84-2F7B85377210}" type="pres">
      <dgm:prSet presAssocID="{716ABE09-E5C6-4B25-B568-005DD9A113D6}" presName="connectorText" presStyleLbl="sibTrans2D1" presStyleIdx="1" presStyleCnt="5"/>
      <dgm:spPr/>
      <dgm:t>
        <a:bodyPr/>
        <a:lstStyle/>
        <a:p>
          <a:endParaRPr lang="en-IN"/>
        </a:p>
      </dgm:t>
    </dgm:pt>
    <dgm:pt modelId="{58E235EC-A18D-4AA5-A18B-AB13582DD5FD}" type="pres">
      <dgm:prSet presAssocID="{F4EAA3B5-05E6-4483-8743-B7FE5471BFCD}" presName="node" presStyleLbl="node1" presStyleIdx="2" presStyleCnt="5" custScaleX="145281" custRadScaleRad="115999" custRadScaleInc="-21477">
        <dgm:presLayoutVars>
          <dgm:bulletEnabled val="1"/>
        </dgm:presLayoutVars>
      </dgm:prSet>
      <dgm:spPr/>
      <dgm:t>
        <a:bodyPr/>
        <a:lstStyle/>
        <a:p>
          <a:endParaRPr lang="en-IN"/>
        </a:p>
      </dgm:t>
    </dgm:pt>
    <dgm:pt modelId="{2B2851E9-8CB6-44CB-86DC-E1A9222E0BDF}" type="pres">
      <dgm:prSet presAssocID="{840CDF30-8AC9-4554-B469-489A93F85E96}" presName="sibTrans" presStyleLbl="sibTrans2D1" presStyleIdx="2" presStyleCnt="5" custScaleX="191879" custLinFactNeighborX="1787" custLinFactNeighborY="15737" custRadScaleRad="82936"/>
      <dgm:spPr/>
      <dgm:t>
        <a:bodyPr/>
        <a:lstStyle/>
        <a:p>
          <a:endParaRPr lang="en-IN"/>
        </a:p>
      </dgm:t>
    </dgm:pt>
    <dgm:pt modelId="{84996569-AC16-4591-B4EC-C60CAB312F87}" type="pres">
      <dgm:prSet presAssocID="{840CDF30-8AC9-4554-B469-489A93F85E96}" presName="connectorText" presStyleLbl="sibTrans2D1" presStyleIdx="2" presStyleCnt="5"/>
      <dgm:spPr/>
      <dgm:t>
        <a:bodyPr/>
        <a:lstStyle/>
        <a:p>
          <a:endParaRPr lang="en-IN"/>
        </a:p>
      </dgm:t>
    </dgm:pt>
    <dgm:pt modelId="{56A39A38-B92D-476C-84B0-76A05E784F45}" type="pres">
      <dgm:prSet presAssocID="{01260FD6-06D0-4FA3-BABA-7B2465C1605B}" presName="node" presStyleLbl="node1" presStyleIdx="3" presStyleCnt="5" custScaleX="177220" custRadScaleRad="105013" custRadScaleInc="-5454">
        <dgm:presLayoutVars>
          <dgm:bulletEnabled val="1"/>
        </dgm:presLayoutVars>
      </dgm:prSet>
      <dgm:spPr/>
      <dgm:t>
        <a:bodyPr/>
        <a:lstStyle/>
        <a:p>
          <a:endParaRPr lang="en-IN"/>
        </a:p>
      </dgm:t>
    </dgm:pt>
    <dgm:pt modelId="{FF6F3A0B-8641-4C5E-9F9B-C30A12B3EBD6}" type="pres">
      <dgm:prSet presAssocID="{C77B75C5-B423-4EC0-B8C5-4EE7DE49554F}" presName="sibTrans" presStyleLbl="sibTrans2D1" presStyleIdx="3" presStyleCnt="5" custScaleX="141101"/>
      <dgm:spPr/>
      <dgm:t>
        <a:bodyPr/>
        <a:lstStyle/>
        <a:p>
          <a:endParaRPr lang="en-IN"/>
        </a:p>
      </dgm:t>
    </dgm:pt>
    <dgm:pt modelId="{186F9B97-7B18-4AAA-9FA8-5ABC73B26EEB}" type="pres">
      <dgm:prSet presAssocID="{C77B75C5-B423-4EC0-B8C5-4EE7DE49554F}" presName="connectorText" presStyleLbl="sibTrans2D1" presStyleIdx="3" presStyleCnt="5"/>
      <dgm:spPr/>
      <dgm:t>
        <a:bodyPr/>
        <a:lstStyle/>
        <a:p>
          <a:endParaRPr lang="en-IN"/>
        </a:p>
      </dgm:t>
    </dgm:pt>
    <dgm:pt modelId="{19E50A3F-219A-448D-A3F0-CAE7BDD95B99}" type="pres">
      <dgm:prSet presAssocID="{D3BD2662-30F5-4038-B43C-580030296600}" presName="node" presStyleLbl="node1" presStyleIdx="4" presStyleCnt="5" custScaleX="141372" custRadScaleRad="82318" custRadScaleInc="-2682">
        <dgm:presLayoutVars>
          <dgm:bulletEnabled val="1"/>
        </dgm:presLayoutVars>
      </dgm:prSet>
      <dgm:spPr/>
      <dgm:t>
        <a:bodyPr/>
        <a:lstStyle/>
        <a:p>
          <a:endParaRPr lang="en-IN"/>
        </a:p>
      </dgm:t>
    </dgm:pt>
    <dgm:pt modelId="{2F17DD27-274D-42F0-869F-19BE680C746F}" type="pres">
      <dgm:prSet presAssocID="{40739BFA-937D-4021-BB9C-C56B758831BA}" presName="sibTrans" presStyleLbl="sibTrans2D1" presStyleIdx="4" presStyleCnt="5" custScaleX="137098" custLinFactX="-18756" custLinFactNeighborX="-100000" custLinFactNeighborY="-24793" custRadScaleRad="0"/>
      <dgm:spPr/>
      <dgm:t>
        <a:bodyPr/>
        <a:lstStyle/>
        <a:p>
          <a:endParaRPr lang="en-IN"/>
        </a:p>
      </dgm:t>
    </dgm:pt>
    <dgm:pt modelId="{150110B5-CB5D-4407-BBAF-B08BB6C09CC1}" type="pres">
      <dgm:prSet presAssocID="{40739BFA-937D-4021-BB9C-C56B758831BA}" presName="connectorText" presStyleLbl="sibTrans2D1" presStyleIdx="4" presStyleCnt="5"/>
      <dgm:spPr/>
      <dgm:t>
        <a:bodyPr/>
        <a:lstStyle/>
        <a:p>
          <a:endParaRPr lang="en-IN"/>
        </a:p>
      </dgm:t>
    </dgm:pt>
  </dgm:ptLst>
  <dgm:cxnLst>
    <dgm:cxn modelId="{B937E29D-4D64-4532-A38C-49048DDB9046}" type="presOf" srcId="{9AD5BEC0-62C4-4887-B173-0ABFAD80B96D}" destId="{AB6C5BA8-0ED8-42FD-92E6-AE6F40313651}" srcOrd="0" destOrd="0" presId="urn:microsoft.com/office/officeart/2005/8/layout/cycle2"/>
    <dgm:cxn modelId="{F9F3C5D8-A409-4EF5-B3AA-5EFDE8E50480}" type="presOf" srcId="{F4EAA3B5-05E6-4483-8743-B7FE5471BFCD}" destId="{58E235EC-A18D-4AA5-A18B-AB13582DD5FD}" srcOrd="0" destOrd="0" presId="urn:microsoft.com/office/officeart/2005/8/layout/cycle2"/>
    <dgm:cxn modelId="{F34D1302-EFF5-42D8-81E4-B49AA6DA800C}" type="presOf" srcId="{C77B75C5-B423-4EC0-B8C5-4EE7DE49554F}" destId="{FF6F3A0B-8641-4C5E-9F9B-C30A12B3EBD6}" srcOrd="0" destOrd="0" presId="urn:microsoft.com/office/officeart/2005/8/layout/cycle2"/>
    <dgm:cxn modelId="{FAACABE0-ED13-4F5D-B83B-AF354E707D7D}" type="presOf" srcId="{40739BFA-937D-4021-BB9C-C56B758831BA}" destId="{2F17DD27-274D-42F0-869F-19BE680C746F}" srcOrd="0" destOrd="0" presId="urn:microsoft.com/office/officeart/2005/8/layout/cycle2"/>
    <dgm:cxn modelId="{5D1DD9A5-C2E4-443F-95CD-EB4DFA6A7FF2}" type="presOf" srcId="{FDA5F54E-B34A-43A3-97DD-F44EF4411A04}" destId="{945C8051-0E47-4CDC-BFFE-494C87566B68}" srcOrd="1" destOrd="0" presId="urn:microsoft.com/office/officeart/2005/8/layout/cycle2"/>
    <dgm:cxn modelId="{76C230A6-24FC-4010-AAA2-0225CBE9F37D}" srcId="{4DA4A950-5CE0-4858-98F0-9A42BDABACB9}" destId="{9AD5BEC0-62C4-4887-B173-0ABFAD80B96D}" srcOrd="0" destOrd="0" parTransId="{2651082C-0FC5-41B1-A679-5933CC4EEEEF}" sibTransId="{FDA5F54E-B34A-43A3-97DD-F44EF4411A04}"/>
    <dgm:cxn modelId="{8F9B00ED-366F-4EC0-8582-2D94E88F7366}" type="presOf" srcId="{40739BFA-937D-4021-BB9C-C56B758831BA}" destId="{150110B5-CB5D-4407-BBAF-B08BB6C09CC1}" srcOrd="1" destOrd="0" presId="urn:microsoft.com/office/officeart/2005/8/layout/cycle2"/>
    <dgm:cxn modelId="{85A0B6E1-9E4F-4F4D-9E1F-3ADC349B5C8B}" type="presOf" srcId="{B055D185-5E90-4B92-9A2E-F4DF07D1C1DB}" destId="{4CC2D2CC-9BFB-47EE-A7FF-18E4345ECCD9}" srcOrd="0" destOrd="0" presId="urn:microsoft.com/office/officeart/2005/8/layout/cycle2"/>
    <dgm:cxn modelId="{89DE50A9-A88F-466E-9F1C-9FCA7209F066}" type="presOf" srcId="{C77B75C5-B423-4EC0-B8C5-4EE7DE49554F}" destId="{186F9B97-7B18-4AAA-9FA8-5ABC73B26EEB}" srcOrd="1" destOrd="0" presId="urn:microsoft.com/office/officeart/2005/8/layout/cycle2"/>
    <dgm:cxn modelId="{698E4B1E-70B8-49DB-A669-90BC31055822}" srcId="{4DA4A950-5CE0-4858-98F0-9A42BDABACB9}" destId="{B055D185-5E90-4B92-9A2E-F4DF07D1C1DB}" srcOrd="1" destOrd="0" parTransId="{51610EE9-F7C3-4D80-839E-897733F098C7}" sibTransId="{716ABE09-E5C6-4B25-B568-005DD9A113D6}"/>
    <dgm:cxn modelId="{D68C9E6A-8822-4E6D-9F6D-94B5167763B3}" type="presOf" srcId="{840CDF30-8AC9-4554-B469-489A93F85E96}" destId="{84996569-AC16-4591-B4EC-C60CAB312F87}" srcOrd="1" destOrd="0" presId="urn:microsoft.com/office/officeart/2005/8/layout/cycle2"/>
    <dgm:cxn modelId="{EEB4FA56-6AC4-42E4-A79C-C04A04A6C598}" type="presOf" srcId="{D3BD2662-30F5-4038-B43C-580030296600}" destId="{19E50A3F-219A-448D-A3F0-CAE7BDD95B99}" srcOrd="0" destOrd="0" presId="urn:microsoft.com/office/officeart/2005/8/layout/cycle2"/>
    <dgm:cxn modelId="{3F5909FA-94AA-422B-9D9E-61F4F3B8BC7F}" srcId="{4DA4A950-5CE0-4858-98F0-9A42BDABACB9}" destId="{D3BD2662-30F5-4038-B43C-580030296600}" srcOrd="4" destOrd="0" parTransId="{F388D2F2-CACB-4165-BD4E-D4F45E90D41C}" sibTransId="{40739BFA-937D-4021-BB9C-C56B758831BA}"/>
    <dgm:cxn modelId="{46044783-D6D2-4A81-8C3B-27598E53ACEA}" type="presOf" srcId="{716ABE09-E5C6-4B25-B568-005DD9A113D6}" destId="{653F7322-918C-49C2-A859-01EF76154B10}" srcOrd="0" destOrd="0" presId="urn:microsoft.com/office/officeart/2005/8/layout/cycle2"/>
    <dgm:cxn modelId="{BA414D96-D284-4F12-A6CF-D5BDEFED7B27}" type="presOf" srcId="{716ABE09-E5C6-4B25-B568-005DD9A113D6}" destId="{3EA75248-0423-4C80-9D84-2F7B85377210}" srcOrd="1" destOrd="0" presId="urn:microsoft.com/office/officeart/2005/8/layout/cycle2"/>
    <dgm:cxn modelId="{F1B9C897-E307-42B4-809E-74672CD622CA}" srcId="{4DA4A950-5CE0-4858-98F0-9A42BDABACB9}" destId="{F4EAA3B5-05E6-4483-8743-B7FE5471BFCD}" srcOrd="2" destOrd="0" parTransId="{F168740E-DFE7-4570-9978-44F6EF30AB6D}" sibTransId="{840CDF30-8AC9-4554-B469-489A93F85E96}"/>
    <dgm:cxn modelId="{75BC6280-E5E7-43B7-99A0-642EF8010E29}" type="presOf" srcId="{01260FD6-06D0-4FA3-BABA-7B2465C1605B}" destId="{56A39A38-B92D-476C-84B0-76A05E784F45}" srcOrd="0" destOrd="0" presId="urn:microsoft.com/office/officeart/2005/8/layout/cycle2"/>
    <dgm:cxn modelId="{743132D5-ACFD-4D8A-A991-3FF3765469FA}" type="presOf" srcId="{4DA4A950-5CE0-4858-98F0-9A42BDABACB9}" destId="{70FF1DD1-70A0-46C6-B41D-D4815A341B39}" srcOrd="0" destOrd="0" presId="urn:microsoft.com/office/officeart/2005/8/layout/cycle2"/>
    <dgm:cxn modelId="{678C73DF-C6D8-4865-B6AF-0E1A0189095C}" type="presOf" srcId="{FDA5F54E-B34A-43A3-97DD-F44EF4411A04}" destId="{5B9A4DF8-4D09-4205-9323-74E9F60FB998}" srcOrd="0" destOrd="0" presId="urn:microsoft.com/office/officeart/2005/8/layout/cycle2"/>
    <dgm:cxn modelId="{8F908A0C-29E3-42C2-96DB-E2435D0F0571}" srcId="{4DA4A950-5CE0-4858-98F0-9A42BDABACB9}" destId="{01260FD6-06D0-4FA3-BABA-7B2465C1605B}" srcOrd="3" destOrd="0" parTransId="{E96BF4FC-56E5-4F8F-985C-5FBA7B9DBA40}" sibTransId="{C77B75C5-B423-4EC0-B8C5-4EE7DE49554F}"/>
    <dgm:cxn modelId="{B999F300-9DDE-46BE-902C-970D9F07CA2B}" type="presOf" srcId="{840CDF30-8AC9-4554-B469-489A93F85E96}" destId="{2B2851E9-8CB6-44CB-86DC-E1A9222E0BDF}" srcOrd="0" destOrd="0" presId="urn:microsoft.com/office/officeart/2005/8/layout/cycle2"/>
    <dgm:cxn modelId="{6BF556B3-B0FB-4AA8-B251-F915DBD9E60A}" type="presParOf" srcId="{70FF1DD1-70A0-46C6-B41D-D4815A341B39}" destId="{AB6C5BA8-0ED8-42FD-92E6-AE6F40313651}" srcOrd="0" destOrd="0" presId="urn:microsoft.com/office/officeart/2005/8/layout/cycle2"/>
    <dgm:cxn modelId="{586CA003-9066-4F0C-A297-3E9429F68212}" type="presParOf" srcId="{70FF1DD1-70A0-46C6-B41D-D4815A341B39}" destId="{5B9A4DF8-4D09-4205-9323-74E9F60FB998}" srcOrd="1" destOrd="0" presId="urn:microsoft.com/office/officeart/2005/8/layout/cycle2"/>
    <dgm:cxn modelId="{32AECB05-2361-44EA-A781-E356992927BD}" type="presParOf" srcId="{5B9A4DF8-4D09-4205-9323-74E9F60FB998}" destId="{945C8051-0E47-4CDC-BFFE-494C87566B68}" srcOrd="0" destOrd="0" presId="urn:microsoft.com/office/officeart/2005/8/layout/cycle2"/>
    <dgm:cxn modelId="{B48DB374-236B-4FDB-96CE-CE94E1863855}" type="presParOf" srcId="{70FF1DD1-70A0-46C6-B41D-D4815A341B39}" destId="{4CC2D2CC-9BFB-47EE-A7FF-18E4345ECCD9}" srcOrd="2" destOrd="0" presId="urn:microsoft.com/office/officeart/2005/8/layout/cycle2"/>
    <dgm:cxn modelId="{981C60A6-924E-407D-BF76-1CDA32223528}" type="presParOf" srcId="{70FF1DD1-70A0-46C6-B41D-D4815A341B39}" destId="{653F7322-918C-49C2-A859-01EF76154B10}" srcOrd="3" destOrd="0" presId="urn:microsoft.com/office/officeart/2005/8/layout/cycle2"/>
    <dgm:cxn modelId="{9F342E58-E8DF-40BB-B92B-75BDBD7589BA}" type="presParOf" srcId="{653F7322-918C-49C2-A859-01EF76154B10}" destId="{3EA75248-0423-4C80-9D84-2F7B85377210}" srcOrd="0" destOrd="0" presId="urn:microsoft.com/office/officeart/2005/8/layout/cycle2"/>
    <dgm:cxn modelId="{8DD89A72-A6DB-4A31-96AB-5D77D8B6C008}" type="presParOf" srcId="{70FF1DD1-70A0-46C6-B41D-D4815A341B39}" destId="{58E235EC-A18D-4AA5-A18B-AB13582DD5FD}" srcOrd="4" destOrd="0" presId="urn:microsoft.com/office/officeart/2005/8/layout/cycle2"/>
    <dgm:cxn modelId="{38B70C23-B168-41E7-85EC-EFC9580F5DF1}" type="presParOf" srcId="{70FF1DD1-70A0-46C6-B41D-D4815A341B39}" destId="{2B2851E9-8CB6-44CB-86DC-E1A9222E0BDF}" srcOrd="5" destOrd="0" presId="urn:microsoft.com/office/officeart/2005/8/layout/cycle2"/>
    <dgm:cxn modelId="{93389E6C-9230-4A11-A7BB-2E40298028EA}" type="presParOf" srcId="{2B2851E9-8CB6-44CB-86DC-E1A9222E0BDF}" destId="{84996569-AC16-4591-B4EC-C60CAB312F87}" srcOrd="0" destOrd="0" presId="urn:microsoft.com/office/officeart/2005/8/layout/cycle2"/>
    <dgm:cxn modelId="{2F729925-6B1D-43CD-96B6-C037C9602564}" type="presParOf" srcId="{70FF1DD1-70A0-46C6-B41D-D4815A341B39}" destId="{56A39A38-B92D-476C-84B0-76A05E784F45}" srcOrd="6" destOrd="0" presId="urn:microsoft.com/office/officeart/2005/8/layout/cycle2"/>
    <dgm:cxn modelId="{3FB1F432-E70E-4752-96EA-454488B258E0}" type="presParOf" srcId="{70FF1DD1-70A0-46C6-B41D-D4815A341B39}" destId="{FF6F3A0B-8641-4C5E-9F9B-C30A12B3EBD6}" srcOrd="7" destOrd="0" presId="urn:microsoft.com/office/officeart/2005/8/layout/cycle2"/>
    <dgm:cxn modelId="{B58B2681-461D-4B7E-BE18-470E3F91625A}" type="presParOf" srcId="{FF6F3A0B-8641-4C5E-9F9B-C30A12B3EBD6}" destId="{186F9B97-7B18-4AAA-9FA8-5ABC73B26EEB}" srcOrd="0" destOrd="0" presId="urn:microsoft.com/office/officeart/2005/8/layout/cycle2"/>
    <dgm:cxn modelId="{EC53CD9F-A4DD-442E-9EFB-C31E56F78AB8}" type="presParOf" srcId="{70FF1DD1-70A0-46C6-B41D-D4815A341B39}" destId="{19E50A3F-219A-448D-A3F0-CAE7BDD95B99}" srcOrd="8" destOrd="0" presId="urn:microsoft.com/office/officeart/2005/8/layout/cycle2"/>
    <dgm:cxn modelId="{11A5D20A-9218-4B18-8BFB-9B5A37C2DCBC}" type="presParOf" srcId="{70FF1DD1-70A0-46C6-B41D-D4815A341B39}" destId="{2F17DD27-274D-42F0-869F-19BE680C746F}" srcOrd="9" destOrd="0" presId="urn:microsoft.com/office/officeart/2005/8/layout/cycle2"/>
    <dgm:cxn modelId="{6DE9E81B-A452-47D2-9CB0-7B09F3CD67FF}" type="presParOf" srcId="{2F17DD27-274D-42F0-869F-19BE680C746F}" destId="{150110B5-CB5D-4407-BBAF-B08BB6C09CC1}"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6C5BA8-0ED8-42FD-92E6-AE6F40313651}">
      <dsp:nvSpPr>
        <dsp:cNvPr id="0" name=""/>
        <dsp:cNvSpPr/>
      </dsp:nvSpPr>
      <dsp:spPr>
        <a:xfrm>
          <a:off x="604838" y="6"/>
          <a:ext cx="3178334" cy="131342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000099"/>
              </a:solidFill>
              <a:latin typeface="Trebuchet MS" pitchFamily="34" charset="0"/>
            </a:rPr>
            <a:t>A </a:t>
          </a:r>
        </a:p>
        <a:p>
          <a:pPr lvl="0" algn="ctr" defTabSz="1066800">
            <a:lnSpc>
              <a:spcPct val="90000"/>
            </a:lnSpc>
            <a:spcBef>
              <a:spcPct val="0"/>
            </a:spcBef>
            <a:spcAft>
              <a:spcPct val="35000"/>
            </a:spcAft>
          </a:pPr>
          <a:r>
            <a:rPr lang="en-US" sz="2400" b="1" kern="1200" dirty="0" smtClean="0">
              <a:solidFill>
                <a:srgbClr val="000099"/>
              </a:solidFill>
              <a:latin typeface="Trebuchet MS" pitchFamily="34" charset="0"/>
            </a:rPr>
            <a:t>SMART idea</a:t>
          </a:r>
        </a:p>
        <a:p>
          <a:pPr lvl="0" algn="ctr" defTabSz="1066800">
            <a:lnSpc>
              <a:spcPct val="90000"/>
            </a:lnSpc>
            <a:spcBef>
              <a:spcPct val="0"/>
            </a:spcBef>
            <a:spcAft>
              <a:spcPct val="35000"/>
            </a:spcAft>
          </a:pPr>
          <a:r>
            <a:rPr lang="en-US" sz="2400" b="1" kern="1200" dirty="0" smtClean="0">
              <a:solidFill>
                <a:srgbClr val="000099"/>
              </a:solidFill>
              <a:latin typeface="Trebuchet MS" pitchFamily="34" charset="0"/>
            </a:rPr>
            <a:t>“hypothesis”</a:t>
          </a:r>
          <a:endParaRPr lang="en-IN" sz="2400" b="1" kern="1200" dirty="0">
            <a:solidFill>
              <a:srgbClr val="000099"/>
            </a:solidFill>
            <a:latin typeface="Trebuchet MS" pitchFamily="34" charset="0"/>
          </a:endParaRPr>
        </a:p>
      </dsp:txBody>
      <dsp:txXfrm>
        <a:off x="1070294" y="192352"/>
        <a:ext cx="2247422" cy="928728"/>
      </dsp:txXfrm>
    </dsp:sp>
    <dsp:sp modelId="{5B9A4DF8-4D09-4205-9323-74E9F60FB998}">
      <dsp:nvSpPr>
        <dsp:cNvPr id="0" name=""/>
        <dsp:cNvSpPr/>
      </dsp:nvSpPr>
      <dsp:spPr>
        <a:xfrm rot="2853183">
          <a:off x="3218140" y="1182900"/>
          <a:ext cx="439387" cy="443279"/>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IN" sz="1900" b="1" kern="1200"/>
        </a:p>
      </dsp:txBody>
      <dsp:txXfrm>
        <a:off x="3239566" y="1222922"/>
        <a:ext cx="307571" cy="265967"/>
      </dsp:txXfrm>
    </dsp:sp>
    <dsp:sp modelId="{4CC2D2CC-9BFB-47EE-A7FF-18E4345ECCD9}">
      <dsp:nvSpPr>
        <dsp:cNvPr id="0" name=""/>
        <dsp:cNvSpPr/>
      </dsp:nvSpPr>
      <dsp:spPr>
        <a:xfrm>
          <a:off x="2514898" y="1661185"/>
          <a:ext cx="2396940" cy="131342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000099"/>
              </a:solidFill>
              <a:latin typeface="Trebuchet MS" pitchFamily="34" charset="0"/>
            </a:rPr>
            <a:t> Resources/investment</a:t>
          </a:r>
          <a:endParaRPr lang="en-IN" sz="2400" b="1" kern="1200" dirty="0">
            <a:solidFill>
              <a:srgbClr val="000099"/>
            </a:solidFill>
            <a:latin typeface="Trebuchet MS" pitchFamily="34" charset="0"/>
          </a:endParaRPr>
        </a:p>
      </dsp:txBody>
      <dsp:txXfrm>
        <a:off x="2865922" y="1853531"/>
        <a:ext cx="1694892" cy="928728"/>
      </dsp:txXfrm>
    </dsp:sp>
    <dsp:sp modelId="{653F7322-918C-49C2-A859-01EF76154B10}">
      <dsp:nvSpPr>
        <dsp:cNvPr id="0" name=""/>
        <dsp:cNvSpPr/>
      </dsp:nvSpPr>
      <dsp:spPr>
        <a:xfrm rot="5844527">
          <a:off x="3330778" y="3097251"/>
          <a:ext cx="517189" cy="443279"/>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IN" sz="1900" b="1" kern="1200"/>
        </a:p>
      </dsp:txBody>
      <dsp:txXfrm rot="10800000">
        <a:off x="3405844" y="3119970"/>
        <a:ext cx="384205" cy="265967"/>
      </dsp:txXfrm>
    </dsp:sp>
    <dsp:sp modelId="{58E235EC-A18D-4AA5-A18B-AB13582DD5FD}">
      <dsp:nvSpPr>
        <dsp:cNvPr id="0" name=""/>
        <dsp:cNvSpPr/>
      </dsp:nvSpPr>
      <dsp:spPr>
        <a:xfrm>
          <a:off x="2509024" y="3585834"/>
          <a:ext cx="1908151" cy="131342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000099"/>
              </a:solidFill>
              <a:latin typeface="Trebuchet MS" pitchFamily="34" charset="0"/>
            </a:rPr>
            <a:t>proper guidance</a:t>
          </a:r>
          <a:endParaRPr lang="en-IN" sz="2400" b="1" kern="1200" dirty="0">
            <a:solidFill>
              <a:srgbClr val="000099"/>
            </a:solidFill>
            <a:latin typeface="Trebuchet MS" pitchFamily="34" charset="0"/>
          </a:endParaRPr>
        </a:p>
      </dsp:txBody>
      <dsp:txXfrm>
        <a:off x="2788466" y="3778180"/>
        <a:ext cx="1349267" cy="928728"/>
      </dsp:txXfrm>
    </dsp:sp>
    <dsp:sp modelId="{2B2851E9-8CB6-44CB-86DC-E1A9222E0BDF}">
      <dsp:nvSpPr>
        <dsp:cNvPr id="0" name=""/>
        <dsp:cNvSpPr/>
      </dsp:nvSpPr>
      <dsp:spPr>
        <a:xfrm rot="10720774">
          <a:off x="2297959" y="4115046"/>
          <a:ext cx="218713" cy="443279"/>
        </a:xfrm>
        <a:prstGeom prst="rightArrow">
          <a:avLst>
            <a:gd name="adj1" fmla="val 60000"/>
            <a:gd name="adj2" fmla="val 50000"/>
          </a:avLst>
        </a:prstGeom>
        <a:solidFill>
          <a:srgbClr val="000099"/>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IN" sz="1900" b="1" kern="1200"/>
        </a:p>
      </dsp:txBody>
      <dsp:txXfrm rot="10800000">
        <a:off x="2363564" y="4202946"/>
        <a:ext cx="153099" cy="265967"/>
      </dsp:txXfrm>
    </dsp:sp>
    <dsp:sp modelId="{56A39A38-B92D-476C-84B0-76A05E784F45}">
      <dsp:nvSpPr>
        <dsp:cNvPr id="0" name=""/>
        <dsp:cNvSpPr/>
      </dsp:nvSpPr>
      <dsp:spPr>
        <a:xfrm>
          <a:off x="-32125" y="3639573"/>
          <a:ext cx="2327644" cy="131342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000099"/>
              </a:solidFill>
              <a:latin typeface="Trebuchet MS" pitchFamily="34" charset="0"/>
            </a:rPr>
            <a:t>   sincerity/ </a:t>
          </a:r>
          <a:r>
            <a:rPr lang="en-US" sz="2200" b="1" kern="1200" dirty="0" smtClean="0">
              <a:solidFill>
                <a:srgbClr val="000099"/>
              </a:solidFill>
              <a:latin typeface="Trebuchet MS" pitchFamily="34" charset="0"/>
            </a:rPr>
            <a:t>consistency</a:t>
          </a:r>
          <a:endParaRPr lang="en-IN" sz="2200" b="1" kern="1200" dirty="0">
            <a:solidFill>
              <a:srgbClr val="000099"/>
            </a:solidFill>
            <a:latin typeface="Trebuchet MS" pitchFamily="34" charset="0"/>
          </a:endParaRPr>
        </a:p>
      </dsp:txBody>
      <dsp:txXfrm>
        <a:off x="308751" y="3831919"/>
        <a:ext cx="1645892" cy="928728"/>
      </dsp:txXfrm>
    </dsp:sp>
    <dsp:sp modelId="{FF6F3A0B-8641-4C5E-9F9B-C30A12B3EBD6}">
      <dsp:nvSpPr>
        <dsp:cNvPr id="0" name=""/>
        <dsp:cNvSpPr/>
      </dsp:nvSpPr>
      <dsp:spPr>
        <a:xfrm rot="15590043">
          <a:off x="753262" y="3149836"/>
          <a:ext cx="425205" cy="443279"/>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IN" sz="1900" b="1" kern="1200"/>
        </a:p>
      </dsp:txBody>
      <dsp:txXfrm rot="10800000">
        <a:off x="828300" y="3301271"/>
        <a:ext cx="297644" cy="265967"/>
      </dsp:txXfrm>
    </dsp:sp>
    <dsp:sp modelId="{19E50A3F-219A-448D-A3F0-CAE7BDD95B99}">
      <dsp:nvSpPr>
        <dsp:cNvPr id="0" name=""/>
        <dsp:cNvSpPr/>
      </dsp:nvSpPr>
      <dsp:spPr>
        <a:xfrm>
          <a:off x="-131043" y="1775052"/>
          <a:ext cx="1856809" cy="131342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000099"/>
              </a:solidFill>
              <a:latin typeface="Trebuchet MS" pitchFamily="34" charset="0"/>
            </a:rPr>
            <a:t>  </a:t>
          </a:r>
          <a:r>
            <a:rPr lang="en-US" sz="2400" b="1" kern="1200" dirty="0" smtClean="0">
              <a:solidFill>
                <a:srgbClr val="000099"/>
              </a:solidFill>
              <a:latin typeface="Trebuchet MS" pitchFamily="34" charset="0"/>
            </a:rPr>
            <a:t>patience</a:t>
          </a:r>
          <a:endParaRPr lang="en-IN" sz="2400" b="1" kern="1200" dirty="0">
            <a:solidFill>
              <a:srgbClr val="000099"/>
            </a:solidFill>
            <a:latin typeface="Trebuchet MS" pitchFamily="34" charset="0"/>
          </a:endParaRPr>
        </a:p>
      </dsp:txBody>
      <dsp:txXfrm>
        <a:off x="140880" y="1967398"/>
        <a:ext cx="1312963" cy="928728"/>
      </dsp:txXfrm>
    </dsp:sp>
    <dsp:sp modelId="{2F17DD27-274D-42F0-869F-19BE680C746F}">
      <dsp:nvSpPr>
        <dsp:cNvPr id="0" name=""/>
        <dsp:cNvSpPr/>
      </dsp:nvSpPr>
      <dsp:spPr>
        <a:xfrm rot="18491786">
          <a:off x="740466" y="1246700"/>
          <a:ext cx="533198" cy="443279"/>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IN" sz="1900" b="1" kern="1200"/>
        </a:p>
      </dsp:txBody>
      <dsp:txXfrm>
        <a:off x="765842" y="1387612"/>
        <a:ext cx="400214" cy="26596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87D743-1609-4559-A5CE-8E717A875EBD}" type="datetimeFigureOut">
              <a:rPr lang="en-US" smtClean="0"/>
              <a:pPr/>
              <a:t>7/24/2018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3552A6-4532-4694-B9E9-4CDA8938B337}" type="slidenum">
              <a:rPr lang="en-IN" smtClean="0"/>
              <a:pPr/>
              <a:t>‹#›</a:t>
            </a:fld>
            <a:endParaRPr lang="en-IN"/>
          </a:p>
        </p:txBody>
      </p:sp>
    </p:spTree>
    <p:extLst>
      <p:ext uri="{BB962C8B-B14F-4D97-AF65-F5344CB8AC3E}">
        <p14:creationId xmlns:p14="http://schemas.microsoft.com/office/powerpoint/2010/main" val="752092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872A96DD-6831-468E-941F-08B40F715360}" type="slidenum">
              <a:rPr lang="en-US" smtClean="0"/>
              <a:pPr>
                <a:defRPr/>
              </a:pPr>
              <a:t>7</a:t>
            </a:fld>
            <a:endParaRPr lang="en-US"/>
          </a:p>
        </p:txBody>
      </p:sp>
    </p:spTree>
    <p:extLst>
      <p:ext uri="{BB962C8B-B14F-4D97-AF65-F5344CB8AC3E}">
        <p14:creationId xmlns:p14="http://schemas.microsoft.com/office/powerpoint/2010/main" val="624278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728B76EC-AC99-4ECF-AF2E-1415DC30FE3C}" type="slidenum">
              <a:rPr lang="en-US" smtClean="0"/>
              <a:pPr>
                <a:defRPr/>
              </a:pPr>
              <a:t>24</a:t>
            </a:fld>
            <a:endParaRPr lang="en-US"/>
          </a:p>
        </p:txBody>
      </p:sp>
    </p:spTree>
    <p:extLst>
      <p:ext uri="{BB962C8B-B14F-4D97-AF65-F5344CB8AC3E}">
        <p14:creationId xmlns:p14="http://schemas.microsoft.com/office/powerpoint/2010/main" val="319955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483DD4CB-7C83-48AC-A99C-16D861FDCFF3}" type="slidenum">
              <a:rPr lang="en-US" smtClean="0"/>
              <a:pPr>
                <a:defRPr/>
              </a:pPr>
              <a:t>38</a:t>
            </a:fld>
            <a:endParaRPr lang="en-US"/>
          </a:p>
        </p:txBody>
      </p:sp>
    </p:spTree>
    <p:extLst>
      <p:ext uri="{BB962C8B-B14F-4D97-AF65-F5344CB8AC3E}">
        <p14:creationId xmlns:p14="http://schemas.microsoft.com/office/powerpoint/2010/main" val="2664807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160EE6-E8C9-406B-99AE-D48C0D8ADC94}" type="slidenum">
              <a:rPr lang="en-US"/>
              <a:pPr fontAlgn="base">
                <a:spcBef>
                  <a:spcPct val="0"/>
                </a:spcBef>
                <a:spcAft>
                  <a:spcPct val="0"/>
                </a:spcAft>
                <a:defRPr/>
              </a:pPr>
              <a:t>8</a:t>
            </a:fld>
            <a:endParaRPr lang="en-US"/>
          </a:p>
        </p:txBody>
      </p:sp>
    </p:spTree>
    <p:extLst>
      <p:ext uri="{BB962C8B-B14F-4D97-AF65-F5344CB8AC3E}">
        <p14:creationId xmlns:p14="http://schemas.microsoft.com/office/powerpoint/2010/main" val="316625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A3B848-B7A0-4B7D-BC2D-CFD63CCD1177}" type="slidenum">
              <a:rPr lang="en-US"/>
              <a:pPr fontAlgn="base">
                <a:spcBef>
                  <a:spcPct val="0"/>
                </a:spcBef>
                <a:spcAft>
                  <a:spcPct val="0"/>
                </a:spcAft>
                <a:defRPr/>
              </a:pPr>
              <a:t>12</a:t>
            </a:fld>
            <a:endParaRPr lang="en-US"/>
          </a:p>
        </p:txBody>
      </p:sp>
    </p:spTree>
    <p:extLst>
      <p:ext uri="{BB962C8B-B14F-4D97-AF65-F5344CB8AC3E}">
        <p14:creationId xmlns:p14="http://schemas.microsoft.com/office/powerpoint/2010/main" val="468313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C1BCC3-0C82-4949-8CA5-93E99B498C1A}" type="slidenum">
              <a:rPr lang="en-US">
                <a:solidFill>
                  <a:srgbClr val="000000"/>
                </a:solidFill>
              </a:rPr>
              <a:pPr fontAlgn="base">
                <a:spcBef>
                  <a:spcPct val="0"/>
                </a:spcBef>
                <a:spcAft>
                  <a:spcPct val="0"/>
                </a:spcAft>
              </a:pPr>
              <a:t>16</a:t>
            </a:fld>
            <a:endParaRPr lang="en-US">
              <a:solidFill>
                <a:srgbClr val="000000"/>
              </a:solidFill>
            </a:endParaRPr>
          </a:p>
        </p:txBody>
      </p:sp>
    </p:spTree>
    <p:extLst>
      <p:ext uri="{BB962C8B-B14F-4D97-AF65-F5344CB8AC3E}">
        <p14:creationId xmlns:p14="http://schemas.microsoft.com/office/powerpoint/2010/main" val="3615972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0BE94E-54D9-40A4-A32D-C5E25E979D57}" type="slidenum">
              <a:rPr lang="en-US"/>
              <a:pPr fontAlgn="base">
                <a:spcBef>
                  <a:spcPct val="0"/>
                </a:spcBef>
                <a:spcAft>
                  <a:spcPct val="0"/>
                </a:spcAft>
                <a:defRPr/>
              </a:pPr>
              <a:t>18</a:t>
            </a:fld>
            <a:endParaRPr lang="en-US"/>
          </a:p>
        </p:txBody>
      </p:sp>
    </p:spTree>
    <p:extLst>
      <p:ext uri="{BB962C8B-B14F-4D97-AF65-F5344CB8AC3E}">
        <p14:creationId xmlns:p14="http://schemas.microsoft.com/office/powerpoint/2010/main" val="4254527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9D118B-7EB9-465B-A9D9-B8555C74399B}" type="slidenum">
              <a:rPr lang="en-US"/>
              <a:pPr fontAlgn="base">
                <a:spcBef>
                  <a:spcPct val="0"/>
                </a:spcBef>
                <a:spcAft>
                  <a:spcPct val="0"/>
                </a:spcAft>
                <a:defRPr/>
              </a:pPr>
              <a:t>19</a:t>
            </a:fld>
            <a:endParaRPr lang="en-US"/>
          </a:p>
        </p:txBody>
      </p:sp>
    </p:spTree>
    <p:extLst>
      <p:ext uri="{BB962C8B-B14F-4D97-AF65-F5344CB8AC3E}">
        <p14:creationId xmlns:p14="http://schemas.microsoft.com/office/powerpoint/2010/main" val="1238181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BE649CE-B9DC-4D26-A4B5-B24ADD23CB83}" type="slidenum">
              <a:rPr lang="en-US" smtClean="0"/>
              <a:pPr>
                <a:defRPr/>
              </a:pPr>
              <a:t>21</a:t>
            </a:fld>
            <a:endParaRPr lang="en-US"/>
          </a:p>
        </p:txBody>
      </p:sp>
    </p:spTree>
    <p:extLst>
      <p:ext uri="{BB962C8B-B14F-4D97-AF65-F5344CB8AC3E}">
        <p14:creationId xmlns:p14="http://schemas.microsoft.com/office/powerpoint/2010/main" val="2602737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4DBD113A-1ACE-45BC-BD5C-EA87B11A1C56}" type="slidenum">
              <a:rPr lang="en-US" smtClean="0"/>
              <a:pPr>
                <a:defRPr/>
              </a:pPr>
              <a:t>22</a:t>
            </a:fld>
            <a:endParaRPr lang="en-US"/>
          </a:p>
        </p:txBody>
      </p:sp>
    </p:spTree>
    <p:extLst>
      <p:ext uri="{BB962C8B-B14F-4D97-AF65-F5344CB8AC3E}">
        <p14:creationId xmlns:p14="http://schemas.microsoft.com/office/powerpoint/2010/main" val="4139661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DF7F8F9B-4059-4392-96EE-CDFA2D8394FD}" type="slidenum">
              <a:rPr lang="en-US" smtClean="0"/>
              <a:pPr>
                <a:defRPr/>
              </a:pPr>
              <a:t>23</a:t>
            </a:fld>
            <a:endParaRPr lang="en-US"/>
          </a:p>
        </p:txBody>
      </p:sp>
    </p:spTree>
    <p:extLst>
      <p:ext uri="{BB962C8B-B14F-4D97-AF65-F5344CB8AC3E}">
        <p14:creationId xmlns:p14="http://schemas.microsoft.com/office/powerpoint/2010/main" val="740980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E5B6756-DDD2-4C41-935B-1ADEA92B41AB}" type="datetimeFigureOut">
              <a:rPr lang="en-US" smtClean="0"/>
              <a:pPr/>
              <a:t>7/24/2018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604CEBD-0975-488B-A0D4-8DC42DDA600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E5B6756-DDD2-4C41-935B-1ADEA92B41AB}" type="datetimeFigureOut">
              <a:rPr lang="en-US" smtClean="0"/>
              <a:pPr/>
              <a:t>7/24/2018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604CEBD-0975-488B-A0D4-8DC42DDA600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E5B6756-DDD2-4C41-935B-1ADEA92B41AB}" type="datetimeFigureOut">
              <a:rPr lang="en-US" smtClean="0"/>
              <a:pPr/>
              <a:t>7/24/2018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604CEBD-0975-488B-A0D4-8DC42DDA600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E5B6756-DDD2-4C41-935B-1ADEA92B41AB}" type="datetimeFigureOut">
              <a:rPr lang="en-US" smtClean="0"/>
              <a:pPr/>
              <a:t>7/24/2018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604CEBD-0975-488B-A0D4-8DC42DDA600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5B6756-DDD2-4C41-935B-1ADEA92B41AB}" type="datetimeFigureOut">
              <a:rPr lang="en-US" smtClean="0"/>
              <a:pPr/>
              <a:t>7/24/2018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604CEBD-0975-488B-A0D4-8DC42DDA600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E5B6756-DDD2-4C41-935B-1ADEA92B41AB}" type="datetimeFigureOut">
              <a:rPr lang="en-US" smtClean="0"/>
              <a:pPr/>
              <a:t>7/24/2018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604CEBD-0975-488B-A0D4-8DC42DDA600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E5B6756-DDD2-4C41-935B-1ADEA92B41AB}" type="datetimeFigureOut">
              <a:rPr lang="en-US" smtClean="0"/>
              <a:pPr/>
              <a:t>7/24/2018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604CEBD-0975-488B-A0D4-8DC42DDA600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E5B6756-DDD2-4C41-935B-1ADEA92B41AB}" type="datetimeFigureOut">
              <a:rPr lang="en-US" smtClean="0"/>
              <a:pPr/>
              <a:t>7/24/2018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604CEBD-0975-488B-A0D4-8DC42DDA600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B6756-DDD2-4C41-935B-1ADEA92B41AB}" type="datetimeFigureOut">
              <a:rPr lang="en-US" smtClean="0"/>
              <a:pPr/>
              <a:t>7/24/2018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604CEBD-0975-488B-A0D4-8DC42DDA600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B6756-DDD2-4C41-935B-1ADEA92B41AB}" type="datetimeFigureOut">
              <a:rPr lang="en-US" smtClean="0"/>
              <a:pPr/>
              <a:t>7/24/2018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604CEBD-0975-488B-A0D4-8DC42DDA600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B6756-DDD2-4C41-935B-1ADEA92B41AB}" type="datetimeFigureOut">
              <a:rPr lang="en-US" smtClean="0"/>
              <a:pPr/>
              <a:t>7/24/2018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604CEBD-0975-488B-A0D4-8DC42DDA600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B6756-DDD2-4C41-935B-1ADEA92B41AB}" type="datetimeFigureOut">
              <a:rPr lang="en-US" smtClean="0"/>
              <a:pPr/>
              <a:t>7/24/2018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04CEBD-0975-488B-A0D4-8DC42DDA600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6"/>
          <p:cNvSpPr txBox="1">
            <a:spLocks noChangeArrowheads="1"/>
          </p:cNvSpPr>
          <p:nvPr/>
        </p:nvSpPr>
        <p:spPr bwMode="auto">
          <a:xfrm>
            <a:off x="3467100" y="1973263"/>
            <a:ext cx="2019300" cy="457200"/>
          </a:xfrm>
          <a:prstGeom prst="rect">
            <a:avLst/>
          </a:prstGeom>
          <a:noFill/>
          <a:ln w="9525">
            <a:noFill/>
            <a:miter lim="800000"/>
            <a:headEnd/>
            <a:tailEnd/>
          </a:ln>
        </p:spPr>
        <p:txBody>
          <a:bodyPr>
            <a:spAutoFit/>
          </a:bodyPr>
          <a:lstStyle/>
          <a:p>
            <a:pPr marL="342900" indent="-342900">
              <a:spcBef>
                <a:spcPct val="20000"/>
              </a:spcBef>
              <a:buFontTx/>
              <a:buChar char="•"/>
            </a:pPr>
            <a:endParaRPr lang="en-US">
              <a:latin typeface="Book Antiqua" pitchFamily="18" charset="0"/>
            </a:endParaRPr>
          </a:p>
        </p:txBody>
      </p:sp>
      <p:sp>
        <p:nvSpPr>
          <p:cNvPr id="14341" name="Rectangle 1026"/>
          <p:cNvSpPr>
            <a:spLocks noChangeArrowheads="1"/>
          </p:cNvSpPr>
          <p:nvPr/>
        </p:nvSpPr>
        <p:spPr bwMode="auto">
          <a:xfrm>
            <a:off x="-76200" y="2743200"/>
            <a:ext cx="9321800" cy="762000"/>
          </a:xfrm>
          <a:prstGeom prst="rect">
            <a:avLst/>
          </a:prstGeom>
          <a:noFill/>
          <a:ln w="9525">
            <a:noFill/>
            <a:miter lim="800000"/>
            <a:headEnd/>
            <a:tailEnd/>
          </a:ln>
        </p:spPr>
        <p:txBody>
          <a:bodyPr anchor="ctr"/>
          <a:lstStyle/>
          <a:p>
            <a:pPr algn="ctr">
              <a:lnSpc>
                <a:spcPct val="90000"/>
              </a:lnSpc>
            </a:pPr>
            <a:r>
              <a:rPr lang="en-US" sz="4400" b="1" dirty="0" smtClean="0">
                <a:solidFill>
                  <a:schemeClr val="bg1"/>
                </a:solidFill>
                <a:latin typeface="Times New Roman" pitchFamily="18" charset="0"/>
                <a:cs typeface="Times New Roman" pitchFamily="18" charset="0"/>
              </a:rPr>
              <a:t>Research Methodology</a:t>
            </a:r>
          </a:p>
          <a:p>
            <a:pPr algn="ctr">
              <a:lnSpc>
                <a:spcPct val="90000"/>
              </a:lnSpc>
            </a:pPr>
            <a:endParaRPr lang="en-US" sz="3600" b="1" dirty="0" smtClean="0">
              <a:solidFill>
                <a:schemeClr val="bg1"/>
              </a:solidFill>
              <a:latin typeface="Times New Roman" pitchFamily="18" charset="0"/>
              <a:cs typeface="Times New Roman" pitchFamily="18" charset="0"/>
            </a:endParaRPr>
          </a:p>
          <a:p>
            <a:pPr algn="ctr">
              <a:lnSpc>
                <a:spcPct val="90000"/>
              </a:lnSpc>
            </a:pPr>
            <a:endParaRPr lang="en-US" sz="3600" b="1" dirty="0">
              <a:solidFill>
                <a:schemeClr val="bg1"/>
              </a:solidFill>
              <a:latin typeface="Times New Roman" pitchFamily="18" charset="0"/>
              <a:cs typeface="Times New Roman" pitchFamily="18" charset="0"/>
            </a:endParaRPr>
          </a:p>
          <a:p>
            <a:pPr algn="ctr">
              <a:lnSpc>
                <a:spcPct val="90000"/>
              </a:lnSpc>
            </a:pPr>
            <a:endParaRPr lang="en-US" sz="3600" b="1" dirty="0">
              <a:solidFill>
                <a:schemeClr val="bg1"/>
              </a:solidFill>
              <a:latin typeface="Times New Roman" pitchFamily="18" charset="0"/>
              <a:cs typeface="Times New Roman" pitchFamily="18" charset="0"/>
            </a:endParaRPr>
          </a:p>
          <a:p>
            <a:pPr algn="ctr">
              <a:lnSpc>
                <a:spcPct val="90000"/>
              </a:lnSpc>
            </a:pPr>
            <a:r>
              <a:rPr lang="en-US" sz="2400" b="1" dirty="0" smtClean="0">
                <a:solidFill>
                  <a:schemeClr val="bg1"/>
                </a:solidFill>
                <a:latin typeface="Times New Roman" pitchFamily="18" charset="0"/>
                <a:cs typeface="Times New Roman" pitchFamily="18" charset="0"/>
              </a:rPr>
              <a:t>M. Sc. First Year </a:t>
            </a:r>
          </a:p>
          <a:p>
            <a:pPr algn="ctr"/>
            <a:r>
              <a:rPr lang="en-US" sz="2400" b="1" u="sng" dirty="0" smtClean="0">
                <a:solidFill>
                  <a:schemeClr val="bg1"/>
                </a:solidFill>
                <a:latin typeface="Times New Roman" panose="02020603050405020304" pitchFamily="18" charset="0"/>
                <a:cs typeface="Times New Roman" panose="02020603050405020304" pitchFamily="18" charset="0"/>
              </a:rPr>
              <a:t>Research </a:t>
            </a:r>
            <a:r>
              <a:rPr lang="en-US" sz="2400" b="1" u="sng" dirty="0">
                <a:solidFill>
                  <a:schemeClr val="bg1"/>
                </a:solidFill>
                <a:latin typeface="Times New Roman" panose="02020603050405020304" pitchFamily="18" charset="0"/>
                <a:cs typeface="Times New Roman" panose="02020603050405020304" pitchFamily="18" charset="0"/>
              </a:rPr>
              <a:t>Methodology </a:t>
            </a:r>
            <a:endParaRPr lang="en-IN" sz="2400" dirty="0">
              <a:solidFill>
                <a:schemeClr val="bg1"/>
              </a:solidFill>
              <a:latin typeface="Times New Roman" panose="02020603050405020304" pitchFamily="18" charset="0"/>
              <a:cs typeface="Times New Roman" panose="02020603050405020304" pitchFamily="18" charset="0"/>
            </a:endParaRPr>
          </a:p>
          <a:p>
            <a:pPr algn="ctr"/>
            <a:r>
              <a:rPr lang="en-US" sz="2400" b="1" u="sng" dirty="0">
                <a:solidFill>
                  <a:schemeClr val="bg1"/>
                </a:solidFill>
                <a:latin typeface="Times New Roman" panose="02020603050405020304" pitchFamily="18" charset="0"/>
                <a:cs typeface="Times New Roman" panose="02020603050405020304" pitchFamily="18" charset="0"/>
              </a:rPr>
              <a:t>( Credits : 01 ;  Contact Hours : 15)</a:t>
            </a:r>
            <a:endParaRPr lang="en-IN" sz="2400" dirty="0">
              <a:solidFill>
                <a:schemeClr val="bg1"/>
              </a:solidFill>
              <a:latin typeface="Times New Roman" panose="02020603050405020304" pitchFamily="18" charset="0"/>
              <a:cs typeface="Times New Roman" panose="02020603050405020304" pitchFamily="18" charset="0"/>
            </a:endParaRPr>
          </a:p>
          <a:p>
            <a:pPr algn="ctr">
              <a:lnSpc>
                <a:spcPct val="90000"/>
              </a:lnSpc>
            </a:pPr>
            <a:endParaRPr lang="en-US" sz="2400" b="1" dirty="0" smtClean="0">
              <a:solidFill>
                <a:schemeClr val="bg1"/>
              </a:solidFill>
              <a:latin typeface="Times New Roman" pitchFamily="18" charset="0"/>
              <a:cs typeface="Times New Roman" pitchFamily="18" charset="0"/>
            </a:endParaRPr>
          </a:p>
          <a:p>
            <a:pPr algn="ctr">
              <a:lnSpc>
                <a:spcPct val="90000"/>
              </a:lnSpc>
            </a:pPr>
            <a:endParaRPr lang="en-US" sz="3600" b="1" dirty="0">
              <a:solidFill>
                <a:schemeClr val="bg1"/>
              </a:solidFill>
              <a:latin typeface="Times New Roman" pitchFamily="18" charset="0"/>
              <a:cs typeface="Times New Roman" pitchFamily="18" charset="0"/>
            </a:endParaRPr>
          </a:p>
          <a:p>
            <a:pPr algn="ctr">
              <a:lnSpc>
                <a:spcPct val="90000"/>
              </a:lnSpc>
            </a:pPr>
            <a:r>
              <a:rPr lang="en-US" sz="2800" b="1" dirty="0" smtClean="0">
                <a:solidFill>
                  <a:srgbClr val="FFFF00"/>
                </a:solidFill>
                <a:latin typeface="Times New Roman" pitchFamily="18" charset="0"/>
                <a:cs typeface="Times New Roman" pitchFamily="18" charset="0"/>
              </a:rPr>
              <a:t>Professor M. D. Shirsat,</a:t>
            </a:r>
          </a:p>
          <a:p>
            <a:pPr algn="ctr">
              <a:lnSpc>
                <a:spcPct val="90000"/>
              </a:lnSpc>
            </a:pPr>
            <a:r>
              <a:rPr lang="en-US" sz="2400" b="1" dirty="0" smtClean="0">
                <a:solidFill>
                  <a:srgbClr val="FFFF00"/>
                </a:solidFill>
                <a:latin typeface="Times New Roman" pitchFamily="18" charset="0"/>
                <a:cs typeface="Times New Roman" pitchFamily="18" charset="0"/>
              </a:rPr>
              <a:t>Department of Physics,</a:t>
            </a:r>
          </a:p>
          <a:p>
            <a:pPr algn="ctr">
              <a:lnSpc>
                <a:spcPct val="90000"/>
              </a:lnSpc>
            </a:pPr>
            <a:r>
              <a:rPr lang="en-US" sz="2400" b="1" dirty="0" smtClean="0">
                <a:solidFill>
                  <a:srgbClr val="FFFF00"/>
                </a:solidFill>
                <a:latin typeface="Times New Roman" pitchFamily="18" charset="0"/>
                <a:cs typeface="Times New Roman" pitchFamily="18" charset="0"/>
              </a:rPr>
              <a:t>Dr. Babasaheb Ambedkar Marathwada University, </a:t>
            </a:r>
          </a:p>
          <a:p>
            <a:pPr algn="ctr">
              <a:lnSpc>
                <a:spcPct val="90000"/>
              </a:lnSpc>
            </a:pPr>
            <a:r>
              <a:rPr lang="en-US" sz="2400" b="1" dirty="0" smtClean="0">
                <a:solidFill>
                  <a:srgbClr val="FFFF00"/>
                </a:solidFill>
                <a:latin typeface="Times New Roman" pitchFamily="18" charset="0"/>
                <a:cs typeface="Times New Roman" pitchFamily="18" charset="0"/>
              </a:rPr>
              <a:t>Aurangabad- 431 004 (MS) India </a:t>
            </a:r>
          </a:p>
          <a:p>
            <a:pPr algn="ctr">
              <a:lnSpc>
                <a:spcPct val="90000"/>
              </a:lnSpc>
            </a:pPr>
            <a:r>
              <a:rPr lang="en-US" b="1" dirty="0" smtClean="0">
                <a:solidFill>
                  <a:schemeClr val="bg1"/>
                </a:solidFill>
                <a:latin typeface="Times New Roman" pitchFamily="18" charset="0"/>
                <a:cs typeface="Times New Roman" pitchFamily="18" charset="0"/>
              </a:rPr>
              <a:t>Email : mdshirsat@gmail.com</a:t>
            </a:r>
            <a:endParaRPr lang="en-US" b="1" dirty="0">
              <a:solidFill>
                <a:schemeClr val="bg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762000"/>
          </a:xfrm>
        </p:spPr>
        <p:txBody>
          <a:bodyPr>
            <a:normAutofit fontScale="90000"/>
          </a:bodyPr>
          <a:lstStyle/>
          <a:p>
            <a:r>
              <a:rPr lang="en-US" sz="3600" b="1" dirty="0" smtClean="0">
                <a:solidFill>
                  <a:srgbClr val="FFFF00"/>
                </a:solidFill>
              </a:rPr>
              <a:t>What </a:t>
            </a:r>
            <a:r>
              <a:rPr lang="en-US" sz="3600" b="1" dirty="0">
                <a:solidFill>
                  <a:srgbClr val="FFFF00"/>
                </a:solidFill>
              </a:rPr>
              <a:t>makes people to undertake research ?</a:t>
            </a:r>
            <a:br>
              <a:rPr lang="en-US" sz="3600" b="1" dirty="0">
                <a:solidFill>
                  <a:srgbClr val="FFFF00"/>
                </a:solidFill>
              </a:rPr>
            </a:br>
            <a:r>
              <a:rPr lang="en-US" b="1" dirty="0">
                <a:solidFill>
                  <a:srgbClr val="FFFF00"/>
                </a:solidFill>
              </a:rPr>
              <a:t/>
            </a:r>
            <a:br>
              <a:rPr lang="en-US" b="1" dirty="0">
                <a:solidFill>
                  <a:srgbClr val="FFFF00"/>
                </a:solidFill>
              </a:rPr>
            </a:br>
            <a:endParaRPr lang="en-US" dirty="0">
              <a:solidFill>
                <a:srgbClr val="FFFF00"/>
              </a:solidFill>
            </a:endParaRPr>
          </a:p>
        </p:txBody>
      </p:sp>
      <p:sp>
        <p:nvSpPr>
          <p:cNvPr id="3" name="Content Placeholder 2"/>
          <p:cNvSpPr>
            <a:spLocks noGrp="1"/>
          </p:cNvSpPr>
          <p:nvPr>
            <p:ph idx="1"/>
          </p:nvPr>
        </p:nvSpPr>
        <p:spPr>
          <a:xfrm>
            <a:off x="457200" y="1143000"/>
            <a:ext cx="8229600" cy="5334000"/>
          </a:xfrm>
        </p:spPr>
        <p:txBody>
          <a:bodyPr>
            <a:normAutofit/>
          </a:bodyPr>
          <a:lstStyle/>
          <a:p>
            <a:pPr>
              <a:buFont typeface="Wingdings" panose="05000000000000000000" pitchFamily="2" charset="2"/>
              <a:buChar char="Ø"/>
            </a:pPr>
            <a:r>
              <a:rPr lang="en-US" sz="2000" dirty="0" smtClean="0">
                <a:solidFill>
                  <a:schemeClr val="bg1"/>
                </a:solidFill>
              </a:rPr>
              <a:t>Desire </a:t>
            </a:r>
            <a:r>
              <a:rPr lang="en-US" sz="2000" dirty="0">
                <a:solidFill>
                  <a:schemeClr val="bg1"/>
                </a:solidFill>
              </a:rPr>
              <a:t>to get a research degree along with its consequential benefits; </a:t>
            </a:r>
            <a:endParaRPr lang="en-US" sz="2000" dirty="0" smtClean="0">
              <a:solidFill>
                <a:schemeClr val="bg1"/>
              </a:solidFill>
            </a:endParaRPr>
          </a:p>
          <a:p>
            <a:pPr>
              <a:buFont typeface="Wingdings" panose="05000000000000000000" pitchFamily="2" charset="2"/>
              <a:buChar char="Ø"/>
            </a:pPr>
            <a:r>
              <a:rPr lang="en-US" sz="2000" dirty="0" smtClean="0">
                <a:solidFill>
                  <a:schemeClr val="bg1"/>
                </a:solidFill>
              </a:rPr>
              <a:t>Desire </a:t>
            </a:r>
            <a:r>
              <a:rPr lang="en-US" sz="2000" dirty="0">
                <a:solidFill>
                  <a:schemeClr val="bg1"/>
                </a:solidFill>
              </a:rPr>
              <a:t>to face the challenge in solving the unsolved problems, i.e., concern over </a:t>
            </a:r>
            <a:r>
              <a:rPr lang="en-US" sz="2000" dirty="0" smtClean="0">
                <a:solidFill>
                  <a:schemeClr val="bg1"/>
                </a:solidFill>
              </a:rPr>
              <a:t>practical problems </a:t>
            </a:r>
            <a:r>
              <a:rPr lang="en-US" sz="2000" dirty="0">
                <a:solidFill>
                  <a:schemeClr val="bg1"/>
                </a:solidFill>
              </a:rPr>
              <a:t>initiates research; </a:t>
            </a:r>
            <a:endParaRPr lang="en-US" sz="2000" dirty="0" smtClean="0">
              <a:solidFill>
                <a:schemeClr val="bg1"/>
              </a:solidFill>
            </a:endParaRPr>
          </a:p>
          <a:p>
            <a:pPr>
              <a:buFont typeface="Wingdings" panose="05000000000000000000" pitchFamily="2" charset="2"/>
              <a:buChar char="Ø"/>
            </a:pPr>
            <a:r>
              <a:rPr lang="en-US" sz="2000" dirty="0" smtClean="0">
                <a:solidFill>
                  <a:schemeClr val="bg1"/>
                </a:solidFill>
              </a:rPr>
              <a:t>Desire </a:t>
            </a:r>
            <a:r>
              <a:rPr lang="en-US" sz="2000" dirty="0">
                <a:solidFill>
                  <a:schemeClr val="bg1"/>
                </a:solidFill>
              </a:rPr>
              <a:t>to get intellectual joy of doing some creative work; </a:t>
            </a:r>
            <a:endParaRPr lang="en-US" sz="2000" dirty="0" smtClean="0">
              <a:solidFill>
                <a:schemeClr val="bg1"/>
              </a:solidFill>
            </a:endParaRPr>
          </a:p>
          <a:p>
            <a:pPr>
              <a:buFont typeface="Wingdings" panose="05000000000000000000" pitchFamily="2" charset="2"/>
              <a:buChar char="Ø"/>
            </a:pPr>
            <a:r>
              <a:rPr lang="en-US" sz="2000" dirty="0" smtClean="0">
                <a:solidFill>
                  <a:schemeClr val="bg1"/>
                </a:solidFill>
              </a:rPr>
              <a:t>Desire </a:t>
            </a:r>
            <a:r>
              <a:rPr lang="en-US" sz="2000" dirty="0">
                <a:solidFill>
                  <a:schemeClr val="bg1"/>
                </a:solidFill>
              </a:rPr>
              <a:t>to be of service to society; </a:t>
            </a:r>
            <a:endParaRPr lang="en-US" sz="2000" dirty="0" smtClean="0">
              <a:solidFill>
                <a:schemeClr val="bg1"/>
              </a:solidFill>
            </a:endParaRPr>
          </a:p>
          <a:p>
            <a:pPr>
              <a:buFont typeface="Wingdings" panose="05000000000000000000" pitchFamily="2" charset="2"/>
              <a:buChar char="Ø"/>
            </a:pPr>
            <a:r>
              <a:rPr lang="en-US" sz="2000" dirty="0" smtClean="0">
                <a:solidFill>
                  <a:schemeClr val="bg1"/>
                </a:solidFill>
              </a:rPr>
              <a:t>Desire </a:t>
            </a:r>
            <a:r>
              <a:rPr lang="en-US" sz="2000" dirty="0">
                <a:solidFill>
                  <a:schemeClr val="bg1"/>
                </a:solidFill>
              </a:rPr>
              <a:t>to get respectability. </a:t>
            </a:r>
            <a:br>
              <a:rPr lang="en-US" sz="2000" dirty="0">
                <a:solidFill>
                  <a:schemeClr val="bg1"/>
                </a:solidFill>
              </a:rPr>
            </a:br>
            <a:endParaRPr lang="en-US" sz="2000" dirty="0" smtClean="0">
              <a:solidFill>
                <a:schemeClr val="bg1"/>
              </a:solidFill>
            </a:endParaRPr>
          </a:p>
          <a:p>
            <a:pPr marL="0" indent="0">
              <a:buNone/>
            </a:pPr>
            <a:endParaRPr lang="en-US" sz="2000" dirty="0">
              <a:solidFill>
                <a:schemeClr val="bg1"/>
              </a:solidFill>
            </a:endParaRPr>
          </a:p>
          <a:p>
            <a:pPr marL="0" indent="0" algn="just">
              <a:buNone/>
            </a:pPr>
            <a:r>
              <a:rPr lang="en-US" sz="2000" dirty="0" smtClean="0">
                <a:solidFill>
                  <a:srgbClr val="FFFF00"/>
                </a:solidFill>
              </a:rPr>
              <a:t>However</a:t>
            </a:r>
            <a:r>
              <a:rPr lang="en-US" sz="2000" dirty="0">
                <a:solidFill>
                  <a:srgbClr val="FFFF00"/>
                </a:solidFill>
              </a:rPr>
              <a:t>, this is not an exhaustive list of factors motivating people to undertake research studies</a:t>
            </a:r>
            <a:r>
              <a:rPr lang="en-US" sz="2000" dirty="0" smtClean="0">
                <a:solidFill>
                  <a:srgbClr val="FFFF00"/>
                </a:solidFill>
              </a:rPr>
              <a:t>.</a:t>
            </a:r>
          </a:p>
          <a:p>
            <a:pPr marL="0" indent="0" algn="just">
              <a:buNone/>
            </a:pPr>
            <a:r>
              <a:rPr lang="en-US" sz="2000" dirty="0" smtClean="0">
                <a:solidFill>
                  <a:srgbClr val="FFFF00"/>
                </a:solidFill>
              </a:rPr>
              <a:t> </a:t>
            </a:r>
            <a:r>
              <a:rPr lang="en-US" sz="2000" dirty="0">
                <a:solidFill>
                  <a:srgbClr val="FFFF00"/>
                </a:solidFill>
              </a:rPr>
              <a:t/>
            </a:r>
            <a:br>
              <a:rPr lang="en-US" sz="2000" dirty="0">
                <a:solidFill>
                  <a:srgbClr val="FFFF00"/>
                </a:solidFill>
              </a:rPr>
            </a:br>
            <a:r>
              <a:rPr lang="en-US" sz="2000" dirty="0">
                <a:solidFill>
                  <a:srgbClr val="FFFF00"/>
                </a:solidFill>
              </a:rPr>
              <a:t>Many more factors such as directives of government, employment conditions, curiosity about new </a:t>
            </a:r>
            <a:r>
              <a:rPr lang="en-US" sz="2000" dirty="0" smtClean="0">
                <a:solidFill>
                  <a:srgbClr val="FFFF00"/>
                </a:solidFill>
              </a:rPr>
              <a:t> things</a:t>
            </a:r>
            <a:r>
              <a:rPr lang="en-US" sz="2000" dirty="0">
                <a:solidFill>
                  <a:srgbClr val="FFFF00"/>
                </a:solidFill>
              </a:rPr>
              <a:t>, desire to understand causal relationships, social thinking and awakening, and the like may as </a:t>
            </a:r>
            <a:r>
              <a:rPr lang="en-US" sz="2000" dirty="0" smtClean="0">
                <a:solidFill>
                  <a:srgbClr val="FFFF00"/>
                </a:solidFill>
              </a:rPr>
              <a:t> well </a:t>
            </a:r>
            <a:r>
              <a:rPr lang="en-US" sz="2000" dirty="0">
                <a:solidFill>
                  <a:srgbClr val="FFFF00"/>
                </a:solidFill>
              </a:rPr>
              <a:t>motivate (or at times compel) </a:t>
            </a:r>
            <a:r>
              <a:rPr lang="en-US" sz="2000" dirty="0" smtClean="0">
                <a:solidFill>
                  <a:srgbClr val="FFFF00"/>
                </a:solidFill>
              </a:rPr>
              <a:t>people to </a:t>
            </a:r>
            <a:r>
              <a:rPr lang="en-US" sz="2000" dirty="0">
                <a:solidFill>
                  <a:srgbClr val="FFFF00"/>
                </a:solidFill>
              </a:rPr>
              <a:t>perform research operations.</a:t>
            </a:r>
          </a:p>
        </p:txBody>
      </p:sp>
    </p:spTree>
    <p:extLst>
      <p:ext uri="{BB962C8B-B14F-4D97-AF65-F5344CB8AC3E}">
        <p14:creationId xmlns:p14="http://schemas.microsoft.com/office/powerpoint/2010/main" val="3181818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800" b="1" dirty="0" smtClean="0">
                <a:solidFill>
                  <a:srgbClr val="FFFF00"/>
                </a:solidFill>
              </a:rPr>
              <a:t>Importance of Research</a:t>
            </a:r>
            <a:endParaRPr lang="en-US" sz="2800" b="1" dirty="0">
              <a:solidFill>
                <a:srgbClr val="FFFF00"/>
              </a:solidFill>
            </a:endParaRPr>
          </a:p>
        </p:txBody>
      </p:sp>
      <p:sp>
        <p:nvSpPr>
          <p:cNvPr id="3" name="Content Placeholder 2"/>
          <p:cNvSpPr>
            <a:spLocks noGrp="1"/>
          </p:cNvSpPr>
          <p:nvPr>
            <p:ph idx="1"/>
          </p:nvPr>
        </p:nvSpPr>
        <p:spPr>
          <a:xfrm>
            <a:off x="460342" y="3276600"/>
            <a:ext cx="8229600" cy="2438400"/>
          </a:xfrm>
        </p:spPr>
        <p:txBody>
          <a:bodyPr/>
          <a:lstStyle/>
          <a:p>
            <a:r>
              <a:rPr lang="en-US" sz="1800" b="1" dirty="0" smtClean="0">
                <a:solidFill>
                  <a:schemeClr val="bg1"/>
                </a:solidFill>
              </a:rPr>
              <a:t>A </a:t>
            </a:r>
            <a:r>
              <a:rPr lang="en-US" sz="1800" b="1" dirty="0">
                <a:solidFill>
                  <a:schemeClr val="bg1"/>
                </a:solidFill>
              </a:rPr>
              <a:t>Tool for Building Knowledge and Efficient </a:t>
            </a:r>
            <a:r>
              <a:rPr lang="en-US" sz="1800" b="1" dirty="0" smtClean="0">
                <a:solidFill>
                  <a:schemeClr val="bg1"/>
                </a:solidFill>
              </a:rPr>
              <a:t>Learning</a:t>
            </a:r>
          </a:p>
          <a:p>
            <a:r>
              <a:rPr lang="en-US" sz="1800" b="1" dirty="0">
                <a:solidFill>
                  <a:schemeClr val="bg1"/>
                </a:solidFill>
              </a:rPr>
              <a:t>Means to Understand Various </a:t>
            </a:r>
            <a:r>
              <a:rPr lang="en-US" sz="1800" b="1" dirty="0" smtClean="0">
                <a:solidFill>
                  <a:schemeClr val="bg1"/>
                </a:solidFill>
              </a:rPr>
              <a:t>Issues</a:t>
            </a:r>
          </a:p>
          <a:p>
            <a:r>
              <a:rPr lang="en-US" sz="1800" b="1" dirty="0">
                <a:solidFill>
                  <a:schemeClr val="bg1"/>
                </a:solidFill>
              </a:rPr>
              <a:t>An Aid to Business </a:t>
            </a:r>
            <a:r>
              <a:rPr lang="en-US" sz="1800" b="1" dirty="0" smtClean="0">
                <a:solidFill>
                  <a:schemeClr val="bg1"/>
                </a:solidFill>
              </a:rPr>
              <a:t>Success</a:t>
            </a:r>
          </a:p>
          <a:p>
            <a:r>
              <a:rPr lang="en-US" sz="1800" b="1" dirty="0">
                <a:solidFill>
                  <a:schemeClr val="bg1"/>
                </a:solidFill>
              </a:rPr>
              <a:t>A Way to Prove Lies and to Support Truths</a:t>
            </a:r>
          </a:p>
          <a:p>
            <a:r>
              <a:rPr lang="en-US" sz="1800" b="1" dirty="0">
                <a:solidFill>
                  <a:schemeClr val="bg1"/>
                </a:solidFill>
              </a:rPr>
              <a:t>Means to Find, Gauge, and Seize </a:t>
            </a:r>
            <a:r>
              <a:rPr lang="en-US" sz="1800" b="1" dirty="0" smtClean="0">
                <a:solidFill>
                  <a:schemeClr val="bg1"/>
                </a:solidFill>
              </a:rPr>
              <a:t>Opportunities</a:t>
            </a:r>
          </a:p>
          <a:p>
            <a:r>
              <a:rPr lang="en-US" sz="1800" b="1" dirty="0">
                <a:solidFill>
                  <a:schemeClr val="bg1"/>
                </a:solidFill>
              </a:rPr>
              <a:t>A Seed to Love Reading, Writing, Analyzing, and Sharing Valuable </a:t>
            </a:r>
            <a:r>
              <a:rPr lang="en-US" sz="1800" b="1" dirty="0" smtClean="0">
                <a:solidFill>
                  <a:schemeClr val="bg1"/>
                </a:solidFill>
              </a:rPr>
              <a:t>Information</a:t>
            </a:r>
          </a:p>
          <a:p>
            <a:r>
              <a:rPr lang="en-US" sz="1800" b="1" dirty="0">
                <a:solidFill>
                  <a:schemeClr val="bg1"/>
                </a:solidFill>
              </a:rPr>
              <a:t>Nourishment and Exercise for the Mind</a:t>
            </a:r>
          </a:p>
          <a:p>
            <a:endParaRPr lang="en-US" sz="1800" b="1" dirty="0">
              <a:solidFill>
                <a:schemeClr val="bg1"/>
              </a:solidFill>
            </a:endParaRPr>
          </a:p>
          <a:p>
            <a:endParaRPr lang="en-US" sz="1800" b="1" dirty="0">
              <a:solidFill>
                <a:schemeClr val="bg1"/>
              </a:solidFill>
            </a:endParaRPr>
          </a:p>
          <a:p>
            <a:endParaRPr lang="en-US" sz="1800" b="1" dirty="0">
              <a:solidFill>
                <a:schemeClr val="bg1"/>
              </a:solidFill>
            </a:endParaRPr>
          </a:p>
          <a:p>
            <a:endParaRPr lang="en-US" sz="1800" b="1" dirty="0">
              <a:solidFill>
                <a:schemeClr val="bg1"/>
              </a:solidFill>
            </a:endParaRPr>
          </a:p>
          <a:p>
            <a:endParaRPr lang="en-US" sz="1800" b="1" dirty="0">
              <a:solidFill>
                <a:schemeClr val="bg1"/>
              </a:solidFill>
            </a:endParaRPr>
          </a:p>
          <a:p>
            <a:endParaRPr lang="en-US" dirty="0">
              <a:solidFill>
                <a:schemeClr val="bg1"/>
              </a:solidFill>
            </a:endParaRPr>
          </a:p>
        </p:txBody>
      </p:sp>
      <p:sp>
        <p:nvSpPr>
          <p:cNvPr id="4" name="Rectangle 3"/>
          <p:cNvSpPr/>
          <p:nvPr/>
        </p:nvSpPr>
        <p:spPr>
          <a:xfrm>
            <a:off x="609600" y="1143000"/>
            <a:ext cx="8229600" cy="1323439"/>
          </a:xfrm>
          <a:prstGeom prst="rect">
            <a:avLst/>
          </a:prstGeom>
        </p:spPr>
        <p:txBody>
          <a:bodyPr wrap="square">
            <a:spAutoFit/>
          </a:bodyPr>
          <a:lstStyle/>
          <a:p>
            <a:pPr marL="342900" indent="-342900">
              <a:buFont typeface="Wingdings" panose="05000000000000000000" pitchFamily="2" charset="2"/>
              <a:buChar char="Ø"/>
            </a:pPr>
            <a:r>
              <a:rPr lang="en-US" sz="2000" dirty="0">
                <a:solidFill>
                  <a:srgbClr val="FFFF00"/>
                </a:solidFill>
              </a:rPr>
              <a:t>Whether you love it or hate it, you need to do it.  </a:t>
            </a:r>
            <a:endParaRPr lang="en-US" sz="2000" dirty="0" smtClean="0">
              <a:solidFill>
                <a:srgbClr val="FFFF00"/>
              </a:solidFill>
            </a:endParaRPr>
          </a:p>
          <a:p>
            <a:pPr marL="342900" indent="-342900">
              <a:buFont typeface="Wingdings" panose="05000000000000000000" pitchFamily="2" charset="2"/>
              <a:buChar char="Ø"/>
            </a:pPr>
            <a:r>
              <a:rPr lang="en-US" sz="2000" dirty="0" smtClean="0">
                <a:solidFill>
                  <a:srgbClr val="FFFF00"/>
                </a:solidFill>
              </a:rPr>
              <a:t>Finding </a:t>
            </a:r>
            <a:r>
              <a:rPr lang="en-US" sz="2000" dirty="0">
                <a:solidFill>
                  <a:srgbClr val="FFFF00"/>
                </a:solidFill>
              </a:rPr>
              <a:t>out the facts about your assignments, your job, or your life will allow you to make better decisions and gain more knowledge.  </a:t>
            </a:r>
            <a:endParaRPr lang="en-US" sz="2000" dirty="0" smtClean="0">
              <a:solidFill>
                <a:srgbClr val="FFFF00"/>
              </a:solidFill>
            </a:endParaRPr>
          </a:p>
          <a:p>
            <a:pPr marL="342900" indent="-342900">
              <a:buFont typeface="Wingdings" panose="05000000000000000000" pitchFamily="2" charset="2"/>
              <a:buChar char="Ø"/>
            </a:pPr>
            <a:r>
              <a:rPr lang="en-US" sz="2000" dirty="0" smtClean="0">
                <a:solidFill>
                  <a:srgbClr val="FFFF00"/>
                </a:solidFill>
              </a:rPr>
              <a:t>In </a:t>
            </a:r>
            <a:r>
              <a:rPr lang="en-US" sz="2000" dirty="0">
                <a:solidFill>
                  <a:srgbClr val="FFFF00"/>
                </a:solidFill>
              </a:rPr>
              <a:t>fact, the more research you do, the more you can do with your life.</a:t>
            </a:r>
          </a:p>
        </p:txBody>
      </p:sp>
    </p:spTree>
    <p:extLst>
      <p:ext uri="{BB962C8B-B14F-4D97-AF65-F5344CB8AC3E}">
        <p14:creationId xmlns:p14="http://schemas.microsoft.com/office/powerpoint/2010/main" val="3738544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defRPr/>
            </a:pPr>
            <a:r>
              <a:rPr lang="en-US" dirty="0" smtClean="0">
                <a:solidFill>
                  <a:srgbClr val="FFFF00"/>
                </a:solidFill>
                <a:effectLst>
                  <a:outerShdw blurRad="38100" dist="38100" dir="2700000" algn="tl">
                    <a:srgbClr val="000000">
                      <a:alpha val="43137"/>
                    </a:srgbClr>
                  </a:outerShdw>
                </a:effectLst>
              </a:rPr>
              <a:t>Prerequisites for Research</a:t>
            </a:r>
          </a:p>
        </p:txBody>
      </p:sp>
      <p:sp>
        <p:nvSpPr>
          <p:cNvPr id="3" name="Content Placeholder 2"/>
          <p:cNvSpPr>
            <a:spLocks noGrp="1"/>
          </p:cNvSpPr>
          <p:nvPr>
            <p:ph idx="1"/>
          </p:nvPr>
        </p:nvSpPr>
        <p:spPr/>
        <p:txBody>
          <a:bodyPr rtlCol="0">
            <a:normAutofit fontScale="92500" lnSpcReduction="10000"/>
          </a:bodyPr>
          <a:lstStyle/>
          <a:p>
            <a:pPr marL="684213" indent="-684213" eaLnBrk="1" fontAlgn="auto" hangingPunct="1">
              <a:spcAft>
                <a:spcPts val="0"/>
              </a:spcAft>
              <a:buClr>
                <a:srgbClr val="FFFF00"/>
              </a:buClr>
              <a:buSzPct val="80000"/>
              <a:buFont typeface="Wingdings" pitchFamily="2" charset="2"/>
              <a:buChar char="v"/>
              <a:defRPr/>
            </a:pPr>
            <a:r>
              <a:rPr lang="en-US" dirty="0" smtClean="0">
                <a:solidFill>
                  <a:schemeClr val="bg1"/>
                </a:solidFill>
              </a:rPr>
              <a:t>Fertile imaginative capacity.</a:t>
            </a:r>
          </a:p>
          <a:p>
            <a:pPr marL="684213" indent="-684213" eaLnBrk="1" fontAlgn="auto" hangingPunct="1">
              <a:spcAft>
                <a:spcPts val="0"/>
              </a:spcAft>
              <a:buClr>
                <a:srgbClr val="FFFF00"/>
              </a:buClr>
              <a:buSzPct val="80000"/>
              <a:buFont typeface="Wingdings" pitchFamily="2" charset="2"/>
              <a:buChar char="v"/>
              <a:defRPr/>
            </a:pPr>
            <a:r>
              <a:rPr lang="en-US" dirty="0" smtClean="0">
                <a:solidFill>
                  <a:schemeClr val="bg1"/>
                </a:solidFill>
              </a:rPr>
              <a:t>Wide educational background.</a:t>
            </a:r>
          </a:p>
          <a:p>
            <a:pPr marL="684213" indent="-684213" eaLnBrk="1" fontAlgn="auto" hangingPunct="1">
              <a:spcAft>
                <a:spcPts val="0"/>
              </a:spcAft>
              <a:buClr>
                <a:srgbClr val="FFFF00"/>
              </a:buClr>
              <a:buSzPct val="80000"/>
              <a:buFont typeface="Wingdings" pitchFamily="2" charset="2"/>
              <a:buChar char="v"/>
              <a:defRPr/>
            </a:pPr>
            <a:r>
              <a:rPr lang="en-US" dirty="0" smtClean="0">
                <a:solidFill>
                  <a:schemeClr val="bg1"/>
                </a:solidFill>
              </a:rPr>
              <a:t>Proper selection of research topic.</a:t>
            </a:r>
          </a:p>
          <a:p>
            <a:pPr marL="684213" indent="-684213" eaLnBrk="1" fontAlgn="auto" hangingPunct="1">
              <a:spcAft>
                <a:spcPts val="0"/>
              </a:spcAft>
              <a:buClr>
                <a:srgbClr val="FFFF00"/>
              </a:buClr>
              <a:buSzPct val="80000"/>
              <a:buFont typeface="Wingdings" pitchFamily="2" charset="2"/>
              <a:buChar char="v"/>
              <a:defRPr/>
            </a:pPr>
            <a:r>
              <a:rPr lang="en-US" dirty="0" smtClean="0">
                <a:solidFill>
                  <a:schemeClr val="bg1"/>
                </a:solidFill>
              </a:rPr>
              <a:t>Practical feasibility of research topic.</a:t>
            </a:r>
          </a:p>
          <a:p>
            <a:pPr marL="684213" indent="-684213" eaLnBrk="1" fontAlgn="auto" hangingPunct="1">
              <a:spcAft>
                <a:spcPts val="0"/>
              </a:spcAft>
              <a:buClr>
                <a:srgbClr val="FFFF00"/>
              </a:buClr>
              <a:buSzPct val="80000"/>
              <a:buFont typeface="Wingdings" pitchFamily="2" charset="2"/>
              <a:buChar char="v"/>
              <a:defRPr/>
            </a:pPr>
            <a:r>
              <a:rPr lang="en-US" dirty="0" smtClean="0">
                <a:solidFill>
                  <a:schemeClr val="bg1"/>
                </a:solidFill>
              </a:rPr>
              <a:t>Insight into the subject to understand cause-effect relationship.</a:t>
            </a:r>
          </a:p>
          <a:p>
            <a:pPr marL="684213" indent="-684213" eaLnBrk="1" fontAlgn="auto" hangingPunct="1">
              <a:spcAft>
                <a:spcPts val="0"/>
              </a:spcAft>
              <a:buClr>
                <a:srgbClr val="FFFF00"/>
              </a:buClr>
              <a:buSzPct val="80000"/>
              <a:buFont typeface="Wingdings" pitchFamily="2" charset="2"/>
              <a:buChar char="v"/>
              <a:defRPr/>
            </a:pPr>
            <a:r>
              <a:rPr lang="en-US" dirty="0" smtClean="0">
                <a:solidFill>
                  <a:schemeClr val="bg1"/>
                </a:solidFill>
              </a:rPr>
              <a:t>Knowledge of own limitations.</a:t>
            </a:r>
          </a:p>
          <a:p>
            <a:pPr marL="684213" indent="-684213" eaLnBrk="1" fontAlgn="auto" hangingPunct="1">
              <a:spcAft>
                <a:spcPts val="0"/>
              </a:spcAft>
              <a:buClr>
                <a:srgbClr val="FFFF00"/>
              </a:buClr>
              <a:buSzPct val="80000"/>
              <a:buFont typeface="Wingdings" pitchFamily="2" charset="2"/>
              <a:buChar char="v"/>
              <a:defRPr/>
            </a:pPr>
            <a:r>
              <a:rPr lang="en-US" dirty="0" smtClean="0">
                <a:solidFill>
                  <a:schemeClr val="bg1"/>
                </a:solidFill>
              </a:rPr>
              <a:t>Analytical and coordinating capacity.</a:t>
            </a:r>
          </a:p>
          <a:p>
            <a:pPr marL="684213" indent="-684213" eaLnBrk="1" fontAlgn="auto" hangingPunct="1">
              <a:spcAft>
                <a:spcPts val="0"/>
              </a:spcAft>
              <a:buClr>
                <a:srgbClr val="FFFF00"/>
              </a:buClr>
              <a:buSzPct val="80000"/>
              <a:buFont typeface="Wingdings" pitchFamily="2" charset="2"/>
              <a:buChar char="v"/>
              <a:defRPr/>
            </a:pPr>
            <a:r>
              <a:rPr lang="en-US" dirty="0" smtClean="0">
                <a:solidFill>
                  <a:schemeClr val="bg1"/>
                </a:solidFill>
              </a:rPr>
              <a:t>Availability of necessary facilities.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26001" y="3244334"/>
            <a:ext cx="5891998" cy="461665"/>
          </a:xfrm>
          <a:prstGeom prst="rect">
            <a:avLst/>
          </a:prstGeom>
        </p:spPr>
        <p:txBody>
          <a:bodyPr wrap="none">
            <a:spAutoFit/>
          </a:bodyPr>
          <a:lstStyle/>
          <a:p>
            <a:pPr algn="just"/>
            <a:r>
              <a:rPr lang="en-US" sz="2400" b="1" dirty="0">
                <a:solidFill>
                  <a:srgbClr val="FFFF00"/>
                </a:solidFill>
              </a:rPr>
              <a:t>Unit II :  Identification of Research Problem : </a:t>
            </a:r>
            <a:endParaRPr lang="en-US" sz="2400" dirty="0">
              <a:solidFill>
                <a:srgbClr val="FFFF00"/>
              </a:solidFill>
              <a:effectLst/>
            </a:endParaRPr>
          </a:p>
        </p:txBody>
      </p:sp>
    </p:spTree>
    <p:extLst>
      <p:ext uri="{BB962C8B-B14F-4D97-AF65-F5344CB8AC3E}">
        <p14:creationId xmlns:p14="http://schemas.microsoft.com/office/powerpoint/2010/main" val="980778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2051050" y="2997200"/>
            <a:ext cx="1001713" cy="1944688"/>
            <a:chOff x="2057400" y="2819403"/>
            <a:chExt cx="1340432" cy="2278091"/>
          </a:xfrm>
        </p:grpSpPr>
        <p:pic>
          <p:nvPicPr>
            <p:cNvPr id="33799" name="Picture 8" descr="ANd9GcRHHL6F9mxI7mYETwijjmcwdEaE4AZuNQ8ijR1btTlQhQuRLr5c"/>
            <p:cNvPicPr>
              <a:picLocks noChangeAspect="1" noChangeArrowheads="1"/>
            </p:cNvPicPr>
            <p:nvPr/>
          </p:nvPicPr>
          <p:blipFill>
            <a:blip r:embed="rId2" cstate="print"/>
            <a:srcRect/>
            <a:stretch>
              <a:fillRect/>
            </a:stretch>
          </p:blipFill>
          <p:spPr bwMode="auto">
            <a:xfrm>
              <a:off x="2133599" y="2819403"/>
              <a:ext cx="1143000" cy="2278091"/>
            </a:xfrm>
            <a:prstGeom prst="rect">
              <a:avLst/>
            </a:prstGeom>
            <a:noFill/>
            <a:ln w="9525">
              <a:noFill/>
              <a:miter lim="800000"/>
              <a:headEnd/>
              <a:tailEnd/>
            </a:ln>
          </p:spPr>
        </p:pic>
        <p:sp>
          <p:nvSpPr>
            <p:cNvPr id="33800" name="TextBox 5"/>
            <p:cNvSpPr txBox="1">
              <a:spLocks noChangeArrowheads="1"/>
            </p:cNvSpPr>
            <p:nvPr/>
          </p:nvSpPr>
          <p:spPr bwMode="auto">
            <a:xfrm>
              <a:off x="2057400" y="4343400"/>
              <a:ext cx="1340432" cy="369332"/>
            </a:xfrm>
            <a:prstGeom prst="rect">
              <a:avLst/>
            </a:prstGeom>
            <a:noFill/>
            <a:ln w="9525">
              <a:noFill/>
              <a:miter lim="800000"/>
              <a:headEnd/>
              <a:tailEnd/>
            </a:ln>
          </p:spPr>
          <p:txBody>
            <a:bodyPr wrap="none">
              <a:spAutoFit/>
            </a:bodyPr>
            <a:lstStyle/>
            <a:p>
              <a:r>
                <a:rPr lang="en-US" b="1">
                  <a:solidFill>
                    <a:srgbClr val="000000"/>
                  </a:solidFill>
                  <a:latin typeface="Calibri" pitchFamily="34" charset="0"/>
                </a:rPr>
                <a:t>Essentials</a:t>
              </a:r>
              <a:endParaRPr lang="en-IN" b="1">
                <a:solidFill>
                  <a:srgbClr val="000000"/>
                </a:solidFill>
                <a:latin typeface="Calibri" pitchFamily="34" charset="0"/>
              </a:endParaRPr>
            </a:p>
          </p:txBody>
        </p:sp>
      </p:grpSp>
      <p:graphicFrame>
        <p:nvGraphicFramePr>
          <p:cNvPr id="7" name="Content Placeholder 6"/>
          <p:cNvGraphicFramePr>
            <a:graphicFrameLocks noGrp="1"/>
          </p:cNvGraphicFramePr>
          <p:nvPr>
            <p:ph sz="half" idx="1"/>
            <p:extLst>
              <p:ext uri="{D42A27DB-BD31-4B8C-83A1-F6EECF244321}">
                <p14:modId xmlns:p14="http://schemas.microsoft.com/office/powerpoint/2010/main" val="4279553235"/>
              </p:ext>
            </p:extLst>
          </p:nvPr>
        </p:nvGraphicFramePr>
        <p:xfrm>
          <a:off x="447328" y="1219200"/>
          <a:ext cx="4505672" cy="5352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604" name="Text Box 4"/>
          <p:cNvSpPr txBox="1">
            <a:spLocks noChangeArrowheads="1"/>
          </p:cNvSpPr>
          <p:nvPr/>
        </p:nvSpPr>
        <p:spPr bwMode="auto">
          <a:xfrm>
            <a:off x="0" y="6308725"/>
            <a:ext cx="9144000" cy="467674"/>
          </a:xfrm>
          <a:prstGeom prst="rect">
            <a:avLst/>
          </a:prstGeom>
          <a:solidFill>
            <a:srgbClr val="FFFF00">
              <a:alpha val="61176"/>
            </a:srgbClr>
          </a:solidFill>
          <a:ln w="9525">
            <a:noFill/>
            <a:miter lim="800000"/>
            <a:headEnd/>
            <a:tailEnd/>
          </a:ln>
        </p:spPr>
        <p:txBody>
          <a:bodyPr lIns="91420" tIns="45711" rIns="91420" bIns="45711">
            <a:spAutoFit/>
          </a:bodyPr>
          <a:lstStyle/>
          <a:p>
            <a:pPr algn="ctr" defTabSz="5014913">
              <a:lnSpc>
                <a:spcPct val="110000"/>
              </a:lnSpc>
              <a:spcBef>
                <a:spcPct val="50000"/>
              </a:spcBef>
            </a:pPr>
            <a:r>
              <a:rPr lang="en-US" sz="2400" b="1" dirty="0" smtClean="0">
                <a:solidFill>
                  <a:srgbClr val="000099"/>
                </a:solidFill>
                <a:latin typeface="Trebuchet MS" pitchFamily="34" charset="0"/>
              </a:rPr>
              <a:t>Well planned action leads to success</a:t>
            </a:r>
            <a:endParaRPr lang="en-US" sz="2400" b="1" dirty="0">
              <a:solidFill>
                <a:srgbClr val="000099"/>
              </a:solidFill>
              <a:latin typeface="Trebuchet MS" pitchFamily="34" charset="0"/>
            </a:endParaRPr>
          </a:p>
        </p:txBody>
      </p:sp>
      <p:sp>
        <p:nvSpPr>
          <p:cNvPr id="51" name="Rectangle 2"/>
          <p:cNvSpPr txBox="1">
            <a:spLocks noChangeArrowheads="1"/>
          </p:cNvSpPr>
          <p:nvPr/>
        </p:nvSpPr>
        <p:spPr>
          <a:xfrm>
            <a:off x="0" y="0"/>
            <a:ext cx="9144000" cy="1196975"/>
          </a:xfrm>
          <a:prstGeom prst="rect">
            <a:avLst/>
          </a:prstGeom>
          <a:solidFill>
            <a:schemeClr val="accent3">
              <a:lumMod val="60000"/>
              <a:lumOff val="40000"/>
            </a:schemeClr>
          </a:solidFill>
          <a:ln>
            <a:solidFill>
              <a:srgbClr val="92D050"/>
            </a:solidFill>
          </a:ln>
        </p:spPr>
        <p:txBody>
          <a:bodyPr lIns="82936" tIns="41469" rIns="82936" bIns="41469"/>
          <a:lstStyle/>
          <a:p>
            <a:pPr algn="ctr" defTabSz="914320" eaLnBrk="0" fontAlgn="auto" hangingPunct="0">
              <a:spcBef>
                <a:spcPts val="0"/>
              </a:spcBef>
              <a:spcAft>
                <a:spcPts val="0"/>
              </a:spcAft>
              <a:defRPr/>
            </a:pPr>
            <a:r>
              <a:rPr lang="en-US" sz="3600" b="1" dirty="0">
                <a:solidFill>
                  <a:srgbClr val="000000"/>
                </a:solidFill>
                <a:latin typeface="Trebuchet MS"/>
                <a:cs typeface="Arial" pitchFamily="34" charset="0"/>
              </a:rPr>
              <a:t>Research</a:t>
            </a:r>
          </a:p>
          <a:p>
            <a:pPr algn="ctr" defTabSz="914320" eaLnBrk="0" fontAlgn="auto" hangingPunct="0">
              <a:spcBef>
                <a:spcPts val="0"/>
              </a:spcBef>
              <a:spcAft>
                <a:spcPts val="0"/>
              </a:spcAft>
              <a:defRPr/>
            </a:pPr>
            <a:r>
              <a:rPr lang="en-US" sz="3200" b="1" dirty="0">
                <a:solidFill>
                  <a:srgbClr val="000000"/>
                </a:solidFill>
                <a:latin typeface="Trebuchet MS"/>
                <a:cs typeface="Arial" pitchFamily="34" charset="0"/>
              </a:rPr>
              <a:t>The essentials and The </a:t>
            </a:r>
            <a:r>
              <a:rPr lang="en-US" sz="3200" b="1" dirty="0" err="1">
                <a:solidFill>
                  <a:srgbClr val="000000"/>
                </a:solidFill>
                <a:latin typeface="Trebuchet MS"/>
                <a:cs typeface="Arial" pitchFamily="34" charset="0"/>
              </a:rPr>
              <a:t>dispensables</a:t>
            </a:r>
            <a:r>
              <a:rPr lang="en-US" sz="3200" b="1" dirty="0">
                <a:solidFill>
                  <a:srgbClr val="000000"/>
                </a:solidFill>
                <a:latin typeface="Trebuchet MS"/>
                <a:cs typeface="Arial" pitchFamily="34" charset="0"/>
              </a:rPr>
              <a:t>!</a:t>
            </a:r>
            <a:endParaRPr lang="en-US" sz="2000" b="1" kern="0" dirty="0">
              <a:solidFill>
                <a:srgbClr val="FFFFFF">
                  <a:lumMod val="50000"/>
                </a:srgbClr>
              </a:solidFill>
              <a:latin typeface="Trebuchet MS"/>
              <a:cs typeface="Arial" pitchFamily="34" charset="0"/>
            </a:endParaRPr>
          </a:p>
        </p:txBody>
      </p:sp>
      <p:sp>
        <p:nvSpPr>
          <p:cNvPr id="32774" name="TextBox 8"/>
          <p:cNvSpPr txBox="1">
            <a:spLocks noChangeArrowheads="1"/>
          </p:cNvSpPr>
          <p:nvPr/>
        </p:nvSpPr>
        <p:spPr bwMode="auto">
          <a:xfrm>
            <a:off x="5105400" y="1690930"/>
            <a:ext cx="4038600" cy="3970318"/>
          </a:xfrm>
          <a:prstGeom prst="rect">
            <a:avLst/>
          </a:prstGeom>
          <a:noFill/>
          <a:ln w="9525">
            <a:noFill/>
            <a:miter lim="800000"/>
            <a:headEnd/>
            <a:tailEnd/>
          </a:ln>
        </p:spPr>
        <p:txBody>
          <a:bodyPr>
            <a:spAutoFit/>
          </a:bodyPr>
          <a:lstStyle/>
          <a:p>
            <a:pPr fontAlgn="auto">
              <a:spcBef>
                <a:spcPts val="0"/>
              </a:spcBef>
              <a:spcAft>
                <a:spcPts val="0"/>
              </a:spcAft>
              <a:defRPr/>
            </a:pPr>
            <a:r>
              <a:rPr lang="en-US" sz="2800" b="1" u="sng" dirty="0" err="1">
                <a:solidFill>
                  <a:srgbClr val="FF0000"/>
                </a:solidFill>
                <a:latin typeface="Trebuchet MS"/>
                <a:cs typeface="Arial" pitchFamily="34" charset="0"/>
              </a:rPr>
              <a:t>Dispensables</a:t>
            </a:r>
            <a:endParaRPr lang="en-US" sz="2800" b="1" u="sng" dirty="0">
              <a:solidFill>
                <a:srgbClr val="FF0000"/>
              </a:solidFill>
              <a:latin typeface="Trebuchet MS"/>
              <a:cs typeface="Arial" pitchFamily="34" charset="0"/>
            </a:endParaRPr>
          </a:p>
          <a:p>
            <a:pPr fontAlgn="auto">
              <a:spcBef>
                <a:spcPts val="0"/>
              </a:spcBef>
              <a:spcAft>
                <a:spcPts val="0"/>
              </a:spcAft>
              <a:defRPr/>
            </a:pPr>
            <a:endParaRPr lang="en-US" sz="2800" dirty="0">
              <a:solidFill>
                <a:srgbClr val="000000"/>
              </a:solidFill>
              <a:latin typeface="Trebuchet MS"/>
              <a:cs typeface="Arial" pitchFamily="34" charset="0"/>
            </a:endParaRPr>
          </a:p>
          <a:p>
            <a:pPr marL="360000" indent="-360000" fontAlgn="auto">
              <a:spcBef>
                <a:spcPts val="0"/>
              </a:spcBef>
              <a:spcAft>
                <a:spcPts val="0"/>
              </a:spcAft>
              <a:buFontTx/>
              <a:buBlip>
                <a:blip r:embed="rId8"/>
              </a:buBlip>
              <a:defRPr/>
            </a:pPr>
            <a:r>
              <a:rPr lang="en-US" sz="2800" dirty="0">
                <a:solidFill>
                  <a:schemeClr val="bg1"/>
                </a:solidFill>
                <a:latin typeface="Trebuchet MS"/>
                <a:cs typeface="Arial" pitchFamily="34" charset="0"/>
              </a:rPr>
              <a:t>Avoiding library visits</a:t>
            </a:r>
          </a:p>
          <a:p>
            <a:pPr marL="360000" indent="-360000" fontAlgn="auto">
              <a:spcBef>
                <a:spcPts val="0"/>
              </a:spcBef>
              <a:spcAft>
                <a:spcPts val="0"/>
              </a:spcAft>
              <a:buFontTx/>
              <a:buBlip>
                <a:blip r:embed="rId8"/>
              </a:buBlip>
              <a:defRPr/>
            </a:pPr>
            <a:endParaRPr lang="en-US" sz="2800" dirty="0">
              <a:solidFill>
                <a:schemeClr val="bg1"/>
              </a:solidFill>
              <a:latin typeface="Trebuchet MS"/>
              <a:cs typeface="Arial" pitchFamily="34" charset="0"/>
            </a:endParaRPr>
          </a:p>
          <a:p>
            <a:pPr marL="360000" indent="-360000" fontAlgn="auto">
              <a:spcBef>
                <a:spcPts val="0"/>
              </a:spcBef>
              <a:spcAft>
                <a:spcPts val="0"/>
              </a:spcAft>
              <a:buFontTx/>
              <a:buBlip>
                <a:blip r:embed="rId8"/>
              </a:buBlip>
              <a:defRPr/>
            </a:pPr>
            <a:r>
              <a:rPr lang="en-US" sz="2800" dirty="0">
                <a:solidFill>
                  <a:schemeClr val="bg1"/>
                </a:solidFill>
                <a:latin typeface="Trebuchet MS"/>
                <a:cs typeface="Arial" pitchFamily="34" charset="0"/>
              </a:rPr>
              <a:t>Plagiarism</a:t>
            </a:r>
          </a:p>
          <a:p>
            <a:pPr marL="360000" indent="-360000" fontAlgn="auto">
              <a:spcBef>
                <a:spcPts val="0"/>
              </a:spcBef>
              <a:spcAft>
                <a:spcPts val="0"/>
              </a:spcAft>
              <a:buFontTx/>
              <a:buBlip>
                <a:blip r:embed="rId8"/>
              </a:buBlip>
              <a:defRPr/>
            </a:pPr>
            <a:endParaRPr lang="en-US" sz="2800" dirty="0">
              <a:solidFill>
                <a:schemeClr val="bg1"/>
              </a:solidFill>
              <a:latin typeface="Trebuchet MS"/>
              <a:cs typeface="Arial" pitchFamily="34" charset="0"/>
            </a:endParaRPr>
          </a:p>
          <a:p>
            <a:pPr marL="360000" indent="-360000" fontAlgn="auto">
              <a:spcBef>
                <a:spcPts val="0"/>
              </a:spcBef>
              <a:spcAft>
                <a:spcPts val="0"/>
              </a:spcAft>
              <a:buFontTx/>
              <a:buBlip>
                <a:blip r:embed="rId8"/>
              </a:buBlip>
              <a:defRPr/>
            </a:pPr>
            <a:r>
              <a:rPr lang="en-US" sz="2800" dirty="0">
                <a:solidFill>
                  <a:schemeClr val="bg1"/>
                </a:solidFill>
                <a:latin typeface="Trebuchet MS"/>
                <a:cs typeface="Arial" pitchFamily="34" charset="0"/>
              </a:rPr>
              <a:t>Avoiding log book entries</a:t>
            </a:r>
          </a:p>
          <a:p>
            <a:pPr marL="360000" indent="-360000" fontAlgn="auto">
              <a:spcBef>
                <a:spcPts val="0"/>
              </a:spcBef>
              <a:spcAft>
                <a:spcPts val="0"/>
              </a:spcAft>
              <a:defRPr/>
            </a:pPr>
            <a:endParaRPr lang="en-US" sz="2800" dirty="0">
              <a:solidFill>
                <a:srgbClr val="000000"/>
              </a:solidFill>
              <a:latin typeface="Trebuchet MS"/>
              <a:cs typeface="Arial" pitchFamily="34" charset="0"/>
            </a:endParaRPr>
          </a:p>
        </p:txBody>
      </p:sp>
    </p:spTree>
    <p:extLst>
      <p:ext uri="{BB962C8B-B14F-4D97-AF65-F5344CB8AC3E}">
        <p14:creationId xmlns:p14="http://schemas.microsoft.com/office/powerpoint/2010/main" val="27441560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25604" grpId="0" animBg="1"/>
      <p:bldP spid="3277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23850" y="152400"/>
            <a:ext cx="8569325" cy="990600"/>
          </a:xfrm>
          <a:solidFill>
            <a:schemeClr val="accent3">
              <a:lumMod val="60000"/>
              <a:lumOff val="40000"/>
            </a:schemeClr>
          </a:solidFill>
          <a:ln>
            <a:solidFill>
              <a:srgbClr val="92D050"/>
            </a:solidFill>
          </a:ln>
        </p:spPr>
        <p:txBody>
          <a:bodyPr rtlCol="0">
            <a:normAutofit/>
          </a:bodyPr>
          <a:lstStyle/>
          <a:p>
            <a:pPr eaLnBrk="1" fontAlgn="auto" hangingPunct="1">
              <a:spcAft>
                <a:spcPts val="0"/>
              </a:spcAft>
              <a:defRPr/>
            </a:pPr>
            <a:r>
              <a:rPr lang="en-US" sz="4000" b="1" dirty="0" smtClean="0">
                <a:solidFill>
                  <a:srgbClr val="000099"/>
                </a:solidFill>
                <a:effectLst>
                  <a:outerShdw blurRad="38100" dist="38100" dir="2700000" algn="tl">
                    <a:srgbClr val="000000">
                      <a:alpha val="43137"/>
                    </a:srgbClr>
                  </a:outerShdw>
                </a:effectLst>
                <a:latin typeface="+mn-lt"/>
              </a:rPr>
              <a:t>Its All About Perception!!!</a:t>
            </a:r>
          </a:p>
        </p:txBody>
      </p:sp>
      <p:sp>
        <p:nvSpPr>
          <p:cNvPr id="34819" name="AutoShape 6" descr="data:image/jpeg;base64,/9j/4AAQSkZJRgABAQAAAQABAAD/2wCEAAkGBhQSERUUEhQVFRUWFhoXFRgYGRgXGBwcFhcXFRgZGhsYICYgFxolGhgcHy8gJSopLC4sHx49NTAqNSYrLCwBCQoKDgwOGg8PGi8lHyQqLSkrLDUsLCopLiw0Ki0tLSw1MSwpLDEqKSwsLCosKSkvKS8sNCwsLCwpKSwsLCwsLP/AABEIAOEA4QMBIgACEQEDEQH/xAAcAAEAAgMBAQEAAAAAAAAAAAAABQYDBAcCAQj/xABKEAACAQMCAwYDBAYGBgoDAAABAgMABBESIQUxQQYTIlFhcQcygRQjUpEzQnKCobEkNGKSosEVQ3Sy0eFEY3OTo7PCw9LwFlOD/8QAGwEBAAIDAQEAAAAAAAAAAAAAAAMEAQIFBgf/xAAxEQACAgECAggGAgIDAAAAAAAAAQIDEQQhEjEFQVFhcZGx8BMiMoGhwRThM9EGFfH/2gAMAwEAAhEDEQA/AO40pSgFKUoBSlKAUpSgFKUoBSlKAUpVX7e9tf8AR8SCOPvrmdtFvCDux6k430jIz7j3rDeN2C0Uqq9gO23+kYpNcZhuIH7uePOQrb4IPUHB9iD7m1VlPIFKVoXfH7aJtMtxDG3PDyIp/JjQG/SvMcgYAqQQRkEbgg7ggjmK9UApSlAKUpQClKUApSlAKUpQClKUApSlAKUpQClKUApSlAKUrX4hfpBE8srBI41LOx5AAZNAUa44Fx0SNLHxC2bclYWh0xkZOFJALDbrnPrVBuO3U8/EZpJokWexsrhFWNjJH3ynLOpwdO2x3Py86sNrJe8bbv5JpbOxyRDFCxSWVc41yMOh5dRzwOptPAOylvZwGGBMI2S+o6i5I0ksTz22xy9K4HSPStFalSvmfJ9nfuT11t7lG7BdvDb2SW/D7Ka9nOZLiXHdxd7KcnU5ByVGFycZ01NXnxH4raBZbuwgMTME0xS5l1PsgAy2o52wB+VXG1tUjQJGqoijCqoCqB5ADYV7ZAcZAODke/nXOl/yGzj+WC4fz7+xJ8BY5lNh7OXl+TLxO4kRG3Wzgcxxqp5LIy7yHz3+vQbafDDhoQp9lQ55kly/vqLZFWmlcm7pLU2y4nNruTwiRVxXUU4fCixXHdrNGw5Mk8oYe2WIH5V4Xi9/wghp5GvrDIDu39ZhBONTEfpVGd+f0q6VH8fsWmtZok0apInRdedGWUjxY3xVjSdK6iqxcU8rO+d//DEqotci1xShlDKQVYAgjcEHcEemK91zb4adrzCqcLvwIbqFQkWojTMnJCjciwGBjrjzyB0WedUUs7BVUZZmIAA8yTsBXvIyUkpReUUTJSq72S7aR8Qa4MCkwwyCNJc+GQ6QzFRzABOPUEHrgWKtgKUpQClKUApSlAKUpQClKUApSlAKUpQClKUArl/xN4h9uu7fhMLHBYTXpXcLGmGVGI5E88fseddOdsAny3rlHwmjEsE96+811cSM7Hc4VsKvsMn865/SWqem07mufJeLJK48UsF3ghVFCoAqqAFUbAADAAHQAVkpSvnXMvimKhO080oEKxOY9cpWRlAJ0CKRyBkHSSVA1dKrV2kSsV7mW4K4aQkmUqDnBzK3ibmdC5OOnLPR02gd0eLix9s/6MqLZ0ClU20SSMB7WYhSARHITJCQRkYz449vwnA/CamuE9o1lfupVMM2CQjEMHA5tE4wHHmNmHUCtL9DZUuJbr31Bpx5kxSlKomCudtexMfEY0V3aJ421I6gEjbGN+mcHYjcCqh2p7NvHGi3t5c380pEVrbZ7uJ3GApdVO6rsWbI96tvaTtxFbEQxD7RdudMVvH4mLHlrx8i9TnfH51vdjOxEkcpveIOJr11wuP0cCH/AFcY+uC3/Ek+p6Hp1c4pOTjX+X4deO/yKtrj9yV7CdlV4dYxW4wWUapWH60jbufbOw9AKsFKV6wrClKUApSlAKUpQClKUApSlAKUpQClKUApSlAfGGRiuTfB3w2c0WQe5u5UG+cDwn+ea61XF+wnGYYZ+JhSzK19IY40Uu+MkFtKjwruNzgbelcjpmt2aVqKy8r1JafqOlV8Dfw51HcK4/HOSi60kUZMci6HwdtQHJlztlSRmsnDMHvJAciSQkdRhAsQx6eAn614aVUoZU1jHv0LuSP4/Oe+gQeUsh/dCxj+Mh/KtJ2SJXdiqLnU7EgDOAMkn0UD6Cvclx3s8sgOVBESeWIy2sj3kJH7gqO4R2aHEOJyrdgNbWscbRwn5ZHmDeNx+sF0MMH09c+n6P0zlGNfLbL9f2SOfw6+I2bHisM2e5ljkxz0MGx+VfOKQK6YZO8OpRGoOltbMEQqw3Q6mHiG4GTU120ThyRrDI8dvMkeq3dEJeELsr+AEpEDgHVhSMg1XrO7ee1imj0rKyxzLkFk1qVkAI5lCwxtvg7b1eu0yplF52yYrv8Aixaxubd1acTsUiMk8E8bv3chdHJiZ2IiwylWkQnShZt8kH2juzdvfcZjZ2vRawpK8UsVummUFMbd4xJXOc/5GtDhvGeLXPfW3EETu3eNhJiNdIjlWQrGF3fVpABPLnnpWe+4ddW1w15w1wJHwZ7d/wBFNjbPTS/rke4ycyfC0cLs8MfLbJVVdjhk6L2Y7DWlgP6PEA5GGlbxStnc6nO+53wMD0qfqr9he3kXEo2wpiniOmeBvmQ8s+qk9fzxVorrlQUpSgFKUoBSlKAUpSgFKUoBSlKAUpSgFKZrD9rT8a/3hQGalalxxeGMZeaJB5s6ry58zULxD4kcNh2kvYM+SuHO/omaA8fE7i72vCrqWIlXCBVYcwXZY9Q8iNWapXBxDa2URGFUxoSVUkuzICThRqdjz5Zrx8QvjFw+exuLeBmnkkQxqNDquSQNWTjlzHqBWnw7hM1rZIJJe+EafeROiadBHiVWA1ZVSQMkg8sDIxz9ck1FZ6y5pMpt4Nzi11FNarcJJhFKsJN1+7dhFMuSNSgozA8twOoBrzb3kkBX7JCYoZT3W5CKC4wkyRblSMdQuoEZ5ZreCiRtRwII90/CzA57w9NKnOPXJ6KawTRvdFGikMUSNqVgisZGwVDAPkaBk4OPEdxsATzMRkuGS27/AMfcuyjklYYQihV5KAB9P868JLJBMtxAqs4Xu5IydPeR51ABt9Lq2SpO27A4zkYeE3LSRAvgsGdGK8iY5GjLDyzpzjpmtytYzlXPK5oklFTjh8ih8Q7KXl1xG5nMskFvcEd4NY7xo8D7oiNmGnbTucY6dKtt2hSOOKHwZZY1IGdChSSQDtnSmBnbJHOt+lSW6idrTkaV0xrWERr9nLZvmhjcnmzrqc+pdvET65r5wgsjywEswj0NGzEs2iQNhWY7sVZWAJ6ac5xWzJxAKuWR85YBAup20k/KF5ggZBONueKx8MtWGuSQASSsGZQc6QqhUTPXAGSeWS2NsVHl8L4jfCysEFxriY4ZxC34gARHJmC6C4JZSNSnHVhp/wAK11jsz2pt+IQCe2fWmSpyCrKwwSrA8jgg/UVzviV0vfouNfdAvoUamLupSNQOXys7EnYDBJGRURLw27smnvbafud+/e1XLQvoGXDEkeJgDkhRvy866em1KjFQmUL6HKTlE7jStbht8JoY5VyFkRXAPPDqGGfoa2a6RRFKUoBSlKAUpSgFKUoBSlKAVwe/4rxK7vJ1a/kt4lvHtdEK6dIGruyCNJOTgEk53zXeK4LxldHEOMAZXS8M67HOpQJdQ68x/Gob5OMMrtXrglpipSwzab4WQvvNc3cp82kHU5PMGvQ+EXD/AMMv/eH/AIVdDXyub8aztL/wodhVIfhbw5cfcFsfikkP54IrfTshYQqW+zQKqgks6ggADckvnbHWpyqfxfin2h8KfuVPhH42B+c+ajHhH18sIynLm2V9TdVpocbXgu0x8V4gHQpbRRJGNJUlAGYowcaQMBASoGTk46CrIwSeLcao5Uzg9VcZwcehql3TuTojIB2Zic4xnkMcmODv0/Kp2w7SRoFSVO4AAVSDqi8gNWAU8vEB7mtb4NpcJT6N13xJSV0ks4wickhVl0sqleWkgFdsYGDtjasF3bPIdIcxpjcocSE+QJHgHLcb+2N9qoi5mkuAwt3URq2ktuDIQfvERx8gA8OsAnVnGMZqnHJ3pGTs5FpgCgkqryCMnmUErhCT1OOvXn1rNfcXSI4bUSF1tpXVoTONb4+Vefrs2AcGteDjkSYSVTbEeFVkAVNtgEkHgcY5AHPoKkkjG7ADxYyfPAwN+u1Zl9WZIxHlhM+hhjORjGc7YxjOc8sY61pf6ZQ/o1klB/WjQsnX9c4U8uhNeLbgSKNJLvGpzHGxBRBzCgADUo6atWOmMVISSBRliAPMkAfmax8qe25ndmrY8S704VJVGnJLo0eGzjRh8EsOZIyOW+9YYJXuPErlIckIVxrkA216jnQmc4wMnnncCovtF2qRbWdoD3mlGUup8CswKgBseN8keFc+pA3rDwa/4jexRrYWXcxlFCzzMO7AHgygx48Y9eXKrENPOazFEErox2bMvFrqx4cwldfvnzpK6pJn6HdjkjkNzjOPLb1acA4lxbCyRNYWTfOW/TyL+EKd1z6gD9rkbp2O+GcdpJ9puJGurwj9M/JPSNf1B68/bOKuldOrSxjhy3ZRs1DltHZGCwslhijiT5I0VFzucIoUe+wrPSlWysKUpQClKUApSlAKUpQClKUArhfa7w8X4tk7NaI2PaJB/wDfeu6Vzjt/8LZr26Nza3Igd4hDKrJqDKDnYj6Agjpz6VHbDjjwm9cuGWTcpVG4rwHicN9aWsvEs/ae8bMaAFREoY5GBnPIdOdTg4LH9hae6vb4mOWWHTHIkRkaOaSKNVCoMswA3z5k4A2o/wASXai29VFHztRxDAEC83GZD5R8se7kafYP6VWrc5kkPQaUG2PlGo/xf+FLC0KDxM7MxyzO5kb0GptyFGFHLly3qPiJkhXDsrStJupx+u2WzzGlQAN8ZxzpGKSweY1eo/k2OXUtl65/BIWRyC/42LD9nZV/wgH61sEV8VQAABgAYA9ByrzNMFGT6AAcyScAD1JpzOe93sacMjLIbcyv3Xdho49ZAA1EMu27LvsCSANsYArbig0HVEzRN5psDjlqX5X5dQawrZZXx/OTq1LsQcYGk+QXw+ozkbmvoeVeaiQea4VvqrbfkfpWWkyy77HJSU3ld5u3nG7ho2jIXxAjvIwuflOAY5GAGWwCwY4UnABxUT2ZtIbW5f7QJDbMEJEcs0fcFtXjGh11RhgQQQSBg9DWebiWlWJjl2xthdySAAPFuSTQARq7ykeL5sbjA8KoPxc/qSfPFZglBbIsvX6iTUpvONvHkWXtzwiGGWOKCS4ywMshNzOwCZ0ooGv9ZsnPkh86r6WKA505b8TEu3958n+NeOG27Ig1klj5ktpA2SME/qogCj29a2qTab2K+p1MrZvDeCI7RyRJHreMO5IWMY8TMchQCPFjc8v867B8LuzUtjw2KGc/eZZ2Uck1nVoB646+pNc8+HXBxf8AFGmbeCxxoHRpm6+unBPuF867fVuqOInU0lbhWs9YpSlSlsUpSgFKUoBSlKAUpSgFKUoBSlKAUpWC+n0RO+QNKM2TyGkE5PptQHOe10wPaLh6HpbzMp82YSDB9MLVUa7eaR3dsoJpzAo+ULJM5L+rN5/hwB1zFdlBPdSR8Su7i5aQF1jZAjhRupGgg4XxNsqsParHwzsojRjub2R0UBRhYTjTtg+HIO2MHeqlt0WnFPxNNRpbrYYh1+hqCtHhpCaoTzUll8yjsWDfQkqfUeoqyr2N87mY+ywr/wCg1iuuwivj+kTAqcqdMOoH0bQNj1HI1WU49pQXRN+MPHn/AERUkgUEsQAOZNYIELNrcYx8inmOeWb+0QcY6D1JqR4r2XSFDPLdTlU/DFG+N8agqod/7XT0pYdmpp11273MqHke5tgOWfmMig/5da3iuJfL+zR9GXQXNZ8TBSpa2+Hd+5GosgzuWaAf4UST6+KszfCq/IXF3Ehz4sqJNumMRpk1IqZEX/X29q9/Yphju7mWU2UXfR2eGmAPidmyuhMc2VSxxvy6nAOzw3icdwmpeanxKw8SsPMdD61NQ/B2e0DZuLuWJzqlFpKIXJxuTE+z/RskdK2+A/CTh0sjSW19d94M96pZFlBODiRHjDL6hhvU0qU1sW56GLglHZoiKi+0fEzBbsy/OfAnnqbYY9tz9KuN98Pb6LOju7pc7FSIZMZ/WV/AduoYe1F+EDXiH7azQgD7pEKswbO7SYypGNgoPU7+UUanxblOrR2fESmtie7Fy2XCbGG3mubeOUgNNqlQMZHwWzvnbIX2Aq7QXCuoZGDKdwykEH2I2Nce/wDwa3sgyz2MTINnmiDToM7+NGLSwbejAfirxY9kI0xNwq7ktidwY5O9hbqAyEkEemfpUsr1F4kmj0KqclmLydopXLbf4i8RtBi+svtKjnNanJIHVozy29hVl7P/ABT4deELHcKkh/1cv3T58hq2Y+xNSxkpcmROLXMttK+A19rYwKUpQClKUApSlAKUpQClKUArX4haCWKSMkgSIyEjmAylcj862KUB+bLziU/BJFs2ktblFY47st3qgtqOsD5WOc4OauiRwXH3sbAnl3sT6XHoWQ5/db8qg/h/LFDcXFvdKqX/ANokZta+JgcHwOdyOZxncHO9ZX4C8V7BEVZRJcEJOh0sYysspjcj9dTyDAqQB5GubZpoW2PhfDLn4l2N864LK4ot48O8nUubmLkVuF8mxFL6YZRobbzVfet2147G7BG1RSHkko0Mf2T8r/uk1CR300byxyASiOV49SYWTCnZmT5SSCPlI9q24riG5Rl8Mi7a0YbjqNSNup9xVS2u+jDujs+v3t+yxVdRe2qpbrmuv/f6LDWi/CQHMkDvbynm8RC6vLvEIKS/vAn1FRa2UkY/o8zJ5JJmWP2wx1oP2WHtWynaAoD9piZAObp97H77eNB7rt51iu1N5g9/ybzrfKSJ237XXcO08K3KDnJBhJcebQucMf2X+lWHg/au2uSVilGsfNG2UlX9qN8MPyqrW9wsih0YMp5MpBB9iKxX/DIpwBLGr4+XUNx6qean1BFXYaqS2kirLTJ/SXnifFordQ8zaVJ0g4JySCQAFBJO1Vjj91DcAsLO4do/kmx9jZT5rNK0bqPbIPrUZbyXdv8A1e5Lr/8AqutUy/uygiVfqXHpWS941cXIAlsrMGNgVMzmdScbsiqgK+hbB9Ns1aWorazkrumaeMGTh/amWPQkUq8RBG6KQbhNtx3sY7mbGDu3dk45knFbd5fi+YpBcyRuqeKzYm0l1Z+aR9JmVAD+pscDfetb/SF4ygG4SPA5QwKB/wCKz4H0qE41cQyd2Lu9Zijaky8UbhgM5UwosinH4SNvesfyYdW5n4E+ssUNpBw3ElzeRwKWz3Uaxwxu2MHOrVNO2/Muc7bVU+03F4LwmSyRIJdQzMrOs8gznAjt1fOcY+/HX5eo9wSWiPrjheaTmZe6eRyT1M0oGT66q3G43LnCWzY83ljQdeilz/Copanqx5kkdP15Njgt80sQZ4pYmGxEoUMcD5vDtv7D2FYuMdmra6GJ4Uc/ixhx7OMN/GsT31yT4VgUepkc+nIIKxGGZx95cPvzESrEPoRqf/FVHiSeU8FvGVho0rbs9fWOG4beOUX/AKPckvFjyB/V/Ie9T/Z/4wo0yWt/A9tcsVRcfeROznSNJXJUE+eR61DycLh04kGocz3ru/1+8Y4qM4ekN1xawt4O7KQu9xL3enSDEPADp2zqA/OrmnvlKXDzKt1MYri5HcaUpV8pilKUApSlAKUpQClKUArQ4xx63tU13M0cS9C7Bc+gB3Y+grfrinxH7My3faCGJTGe9tcx96GZB3ZkLDA+XJHPB58jWGbRSbw3gje1vbGz4jxS0mSGSW3gDrMzRDS4YHTgHc4P4sfSte54uwnV4EkSGOaKWKF5sqojGHXSVfTqycYcBc8jW3xLsle24+9tXKjPih++XA64Txge6ioiK4VshSCRzHUe45j61UstmuaPQ6Xo/SWLazifl+OZMt2kVp5pHjkjEjKw/wBYBiNIyMpy3TPLrWdXguDlHUuvJkbEi+xHiX2O3mKgq8yQq3zAH3GauVdKSjDgsimvfic/Vf8AE652O2i1xlz7fTDRaEup4xv9+oHkEl/PZG/Jfety141E7aA4WTGe7bwSD907n6ZqmW+qP9G7p6BiV/uvkD6CpHgHFHkmazkSC4FwCza1w6COE4bAyvNRjkcnpVHUafR6jepOMuzq9+RrDT9I6L/PKM4dvJ+/MscnCl1F0LRSHm8Z0k/tDdZP3ga+PxueAosiC4DHSrRYSTIBYlo2OkjA3YMB6CoO2uZ47ZJIWM33aN3Uh1ZyoJCyfMDvtnVy5VntuN97JHJ3MuBE+MaXXU7INmyByU88Eb5AqCXR2rpkotcS7t/7RDX0npL4uSlwvv2/on24rMw8EKp6yPn66Ywc+2oVjfv2+afSOoiRV/xSaz/Ko654pPoJjgXV0DyDf6ICP8VRd3xS4l2t5guD4n7gKg81XWztKQf1hpXyJrd6PUR+qOPf3Mw1unm2oS4sdhYDwpG2k1S/9q7yfkGOB9BX17iGAYLRxDyyqfkBgn2FVaaxlyDJeSt10PhY29GWMoSvoCKsPC+0Vot3ba7eO1mjjmz3aEiUt3Kq0ZUa3YhX8LeIevOsrRyf1SNnqkvpRuQXLSgGGGeYHkUjbScHHzvpTmPOpG37PXr/APR0i9ZJl/lEH/nWz2c7aRW9sizxXESqz6pGQaFDSuQzYYsq7jJK4HXA3q9q2dxU0dJWue5E9TN8jm3Gez91b25laSDOuNAqRyP+llSLOWdc4155dKh7Tset9xK4tbi5uGS3iide7ZIstLkksEXGwwBnf13q+du3+7tkB+e9txt5I/fH+EdV/wCHy95xfi0vRWghG/VEIb+I/nU0aYR3SIpWzlzZt23wS4Wpy0Dyn/rJZD/JhVj4P2Os7RtdtbQxPgrqVQGwTkjVzI2FTFKlIxSlKAUpSgFKUoBSlKAUpSgFc5uDr7VR4ye74eSeeBmRv/kP4eVdGrkPFe0Z4Txm8u723naGdI47eaMBkAVQShydiWXlnOx2OaA69UXxnsva3Y/pEEch6MR4x+y4wy/Qioq17ZuqK11avEG0DVGwmUGQhRqACuPEwHymrTUddsLVmDTXcZaaObcX+Dw3aznZf+rnzInsrjxr9dVUbtDwW4sSouosK5IR42EikqCx2ADjYZ+X61+gq5f27vO94jp6W8AA/buGLMf7kaD6mtLK4Yzg6mi1uo41BSyu/f8Av8lJsLDvI+9dwkXPwkM+B5kZCH03bpsam+ydgo4lBhAuYpyQOajEagE82PjOeeSc9K0Ly1T7RCdO7Fi2DgHQmV1gbPgkEZ5dKsHZePPEFb8FvKf78kAH+6a1hhNJIm1SslCc7ZZa2XYuXv8AZE8Fx9nix0QDp+r4f8q+3FkwYvCQrbllPyP+1+Fv7Q3881ntoNBkQHOmecD/AL6TH86iOKOZo1GfBM2iNR1UAmSVvQAHSvLdSc5AHpLdTCmqMp83jC68495PnVOksv1E4Q5JvL6sZ94PcPETcrsrIgJV+XjIOCqsuzR5zlhz9N6keF8MaffeOEbKV2Z8bHR+CPoGG56YAydRbTWY4I/Dq2OP1YkxrI/dwo9WFXJEAAAAAAwAOQA2AHpiuTbbKyWZHo6KIUR4YI0ouBW6ggQx77ElQ5Puz5J+pqu3nDXgv7f7Mg0OH06j92hKP3ijHiK4VHCcsggEAjFxqI3lvcj5LZCD/wBrMBt66Yv9+oic+vwx1eJhJK7d597qY6ChRwwMfyKucYAHPHrVx+HGRYKhORFLPEvXwRzyIg+igD6VBPIFBZjhVBJJ5AAZJ/KrB8O7Zk4fEXBDSmScg9O/leYD08LigHa2X72yTbxTu2/PCW05OPqRVc+Fv9d4x/tg/k9WHtMP6XZ+1x/5a/545fyzVe+Fn9d4x/tg/k9AdHpSlAKUpQClKUApSlAKUpQClKUArl/x3mBhs4TjEl0GYeYjRtiOoyw9q6hXI/jpIO/4avXXO30Cx1rL6WTadZtiu9epSniJj7sPIIyQSgdgh0kMAUzp5gdK2Y76UPCWklljjk1mJ5XKnwsh0ltWg+LmMfQ71hr7XLTaTXae1s0dM004ry3Ldwr4kJbzriO9aIxt3kTOJQrak0MjSvyxr2Vuo8O1aUvHI7u7u5otQDSRjDAq2FgiAyDy31VXq3ezp3nH9tT9TGuf4AVLXJqPB6vLOa+j69PJWRb54/DNu8b7+AY6yb+0f/P+FT3ZD+vv/sv/ALwqBuv08HtL/ur/AMamOzEwXiCgneS2kC+pjkjfH5En6VPX9SKus/xT8V+iBXjKSm8jVh3yS3OpRsd5JMEeY5b+da9txCOWSBUyO7tc6WBDDX3QGx/sqMEZBBr7LaW0320wT28N/DxKWSDW6x97G2kNHkkAqTnGeueWSa0zw7iVvHHNNYMIbcOjMjK57qRg4wFJyqaR4htjmd81eucbVBvnDOOzsPL0VyonZw7qbTfaub8i09moczTueahIl+q964HuWX8hVjrnPCe1Vie9Sd1MUzLKpIbKuqqjA6RqRvCrAj1wdq+cU7bQov8ARri8ZdWnvWw8KsejNLG0jAc8Dc+flGWS58b46kGldUYkkOEDsFUebuTyRfzJwBuaycD7vuh3cqzblnkVlbU7HLMdJIBJ6dBgdKqfBu19tCXNxMkhdtaz7Oxyo8DKvijxp8IA04I5HOZbh3Crnikge0h+x25BVrx0CzOp3ZYV54JA8R5eY5UBrdqu09uX+xtMias/aDnGFHOIHo7cj5Lq6kCpWy7RXJH9H4gWUcgVgnxjpqxq6dc1euHfD+xhthbi3idP1jIquzMebsxGSx8+nTFQnE/glwyU5SJ7dujQyMuPYNlR+VARK9obiS9sxcNCV++TWqNGSWi1AHLsBkoNhzIqI7KdtYuHcVv47kFYbq6PdTjeMMpYMGPllgCRyIOfMb/EfgzdKuLfiBlGMGO6QSIeo33x/d+tV3jPYjjEkBtWsoGU4CPFIiougg50swx1HIdaA77Stfh0DJDGrnLKiqx8yFAJ/OtigFKUoBSlKAUpSgFKUoBSlKAVT/iJ8PhxNImWUwzwFjE+NS+LGoMvUHSN+nrVwpQym08o/NnGbG84exW+gbSOU8Q1RMOWSR8p9Dg+leLPiEcozGwb+Y9wdxX6VIzVG7T/AAbsLwl1Q20p37yHC5PPxJ8p98A+tV5aeL5bHXo6Xur2n8y/Pmcsrc7PKQ8/kTGfrowf5CtnjHwu4paHMBS+i3xyjlHlkE7/AEJ68qjeC9luLzyOqWfcK7LqafwqpAC5wcGRQATpCkE888qijRJMv3dKUzrTWc55fZm9f3ODHMGiSNNQ1StoV9YAwhwfLOrGPLPMQPEO2kRkiILfdy+J4ZJFOlkZWwwVTjkeYzprrvZ/4PWkJEt1m8uMeJ5vEmf7MZ8IHlnNXiG0RFCqiqoGAAABgchgdKsqtI4Vmrsmmm9mfnd+J8ImUhu55EklHVvU6sZLfUk10r4GwOvDWJDiJriRrcOST3XhVcZ5DIb+PnVyuuzlrIcyW0DnOctGjHOc9R51IKuNhUhVIK67BcPkcu9lbMx5kxJvnqdtz61LJw6IR90I0EWMaAo0Y8tOMYrYpQEFb9hLBHDpZWyuDkERJkHzG21TtKUApSlAKUpQClKUApSlAKUpQClKUApSlAKUpQClKUApSlAKUqvdqLO4dozD3hUZ1COQRnPQknmP+fnmtZPCySVwU5YbwWGlV7iP25TGItDDu17xjjZ90YjPMeMSf/zI21Vqk8S8X6PbZT4fFn7rJ/DjBm+oXpitXPHUyVafKzxR8y10qtSpcvHGZkkJ8feJC4jOWH3eGDDIXG+/Ngd9NYro3ce47zxOq+EpI3idc6dfh+XO5AHtRz7gtPnbiXmWqlVaDht5iSUyYl0nSoJKljDGvItoCiQMcaRv1wSD9llu0lCklgXIQkIASEYofu8HBAy+oAZxinH2ofx0+UkWilVOAcQKASFwxRxlRCNyGAL77YyunRzxvW5dLdEL3etDoQMT3ZOQJS2xJXJOj86cfcw6MPHEvMsFKrVrBeLPklyjyamyUKgbAjc6lAA8IXrnNWWtoyyRWQ4MbpilKVsRilKUApSlAKUpQClKUApSlAKUpQClKUApSlAKUpQClKUApSlAKUpQClKUApSlAKUpQClKUApSlAKUpQClKUB//9k="/>
          <p:cNvSpPr>
            <a:spLocks noChangeAspect="1" noChangeArrowheads="1"/>
          </p:cNvSpPr>
          <p:nvPr/>
        </p:nvSpPr>
        <p:spPr bwMode="auto">
          <a:xfrm>
            <a:off x="71438" y="-1038225"/>
            <a:ext cx="2143125" cy="2143125"/>
          </a:xfrm>
          <a:prstGeom prst="rect">
            <a:avLst/>
          </a:prstGeom>
          <a:noFill/>
          <a:ln w="9525">
            <a:noFill/>
            <a:miter lim="800000"/>
            <a:headEnd/>
            <a:tailEnd/>
          </a:ln>
        </p:spPr>
        <p:txBody>
          <a:bodyPr/>
          <a:lstStyle/>
          <a:p>
            <a:endParaRPr lang="en-US">
              <a:solidFill>
                <a:srgbClr val="000000"/>
              </a:solidFill>
              <a:latin typeface="Calibri" pitchFamily="34" charset="0"/>
            </a:endParaRPr>
          </a:p>
        </p:txBody>
      </p:sp>
      <p:sp>
        <p:nvSpPr>
          <p:cNvPr id="34820" name="AutoShape 8" descr="data:image/jpeg;base64,/9j/4AAQSkZJRgABAQAAAQABAAD/2wCEAAkGBhQSERUUEhQVFRUWFhoXFRgYGRgXGBwcFhcXFRgZGhsYICYgFxolGhgcHy8gJSopLC4sHx49NTAqNSYrLCwBCQoKDgwOGg8PGi8lHyQqLSkrLDUsLCopLiw0Ki0tLSw1MSwpLDEqKSwsLCosKSkvKS8sNCwsLCwpKSwsLCwsLP/AABEIAOEA4QMBIgACEQEDEQH/xAAcAAEAAgMBAQEAAAAAAAAAAAAABQYDBAcCAQj/xABKEAACAQMCAwYDBAYGBgoDAAABAgMABBESIQUxQQYTIlFhcQcygRQjUpEzQnKCobEkNGKSosEVQ3Sy0eFEY3OTo7PCw9LwFlOD/8QAGwEBAAIDAQEAAAAAAAAAAAAAAAMEAQIFBgf/xAAxEQACAgECAggGAgIDAAAAAAAAAQIDEQQhEjEFQVFhcZGx8BMiMoGhwRThM9EGFfH/2gAMAwEAAhEDEQA/AO40pSgFKUoBSlKAUpSgFKUoBSlKAUpVX7e9tf8AR8SCOPvrmdtFvCDux6k430jIz7j3rDeN2C0Uqq9gO23+kYpNcZhuIH7uePOQrb4IPUHB9iD7m1VlPIFKVoXfH7aJtMtxDG3PDyIp/JjQG/SvMcgYAqQQRkEbgg7ggjmK9UApSlAKUpQClKUApSlAKUpQClKUApSlAKUpQClKUApSlAKUrX4hfpBE8srBI41LOx5AAZNAUa44Fx0SNLHxC2bclYWh0xkZOFJALDbrnPrVBuO3U8/EZpJokWexsrhFWNjJH3ynLOpwdO2x3Py86sNrJe8bbv5JpbOxyRDFCxSWVc41yMOh5dRzwOptPAOylvZwGGBMI2S+o6i5I0ksTz22xy9K4HSPStFalSvmfJ9nfuT11t7lG7BdvDb2SW/D7Ka9nOZLiXHdxd7KcnU5ByVGFycZ01NXnxH4raBZbuwgMTME0xS5l1PsgAy2o52wB+VXG1tUjQJGqoijCqoCqB5ADYV7ZAcZAODke/nXOl/yGzj+WC4fz7+xJ8BY5lNh7OXl+TLxO4kRG3Wzgcxxqp5LIy7yHz3+vQbafDDhoQp9lQ55kly/vqLZFWmlcm7pLU2y4nNruTwiRVxXUU4fCixXHdrNGw5Mk8oYe2WIH5V4Xi9/wghp5GvrDIDu39ZhBONTEfpVGd+f0q6VH8fsWmtZok0apInRdedGWUjxY3xVjSdK6iqxcU8rO+d//DEqotci1xShlDKQVYAgjcEHcEemK91zb4adrzCqcLvwIbqFQkWojTMnJCjciwGBjrjzyB0WedUUs7BVUZZmIAA8yTsBXvIyUkpReUUTJSq72S7aR8Qa4MCkwwyCNJc+GQ6QzFRzABOPUEHrgWKtgKUpQClKUApSlAKUpQClKUApSlAKUpQClKUArl/xN4h9uu7fhMLHBYTXpXcLGmGVGI5E88fseddOdsAny3rlHwmjEsE96+811cSM7Hc4VsKvsMn865/SWqem07mufJeLJK48UsF3ghVFCoAqqAFUbAADAAHQAVkpSvnXMvimKhO080oEKxOY9cpWRlAJ0CKRyBkHSSVA1dKrV2kSsV7mW4K4aQkmUqDnBzK3ibmdC5OOnLPR02gd0eLix9s/6MqLZ0ClU20SSMB7WYhSARHITJCQRkYz449vwnA/CamuE9o1lfupVMM2CQjEMHA5tE4wHHmNmHUCtL9DZUuJbr31Bpx5kxSlKomCudtexMfEY0V3aJ421I6gEjbGN+mcHYjcCqh2p7NvHGi3t5c380pEVrbZ7uJ3GApdVO6rsWbI96tvaTtxFbEQxD7RdudMVvH4mLHlrx8i9TnfH51vdjOxEkcpveIOJr11wuP0cCH/AFcY+uC3/Ek+p6Hp1c4pOTjX+X4deO/yKtrj9yV7CdlV4dYxW4wWUapWH60jbufbOw9AKsFKV6wrClKUApSlAKUpQClKUApSlAKUpQClKUApSlAfGGRiuTfB3w2c0WQe5u5UG+cDwn+ea61XF+wnGYYZ+JhSzK19IY40Uu+MkFtKjwruNzgbelcjpmt2aVqKy8r1JafqOlV8Dfw51HcK4/HOSi60kUZMci6HwdtQHJlztlSRmsnDMHvJAciSQkdRhAsQx6eAn614aVUoZU1jHv0LuSP4/Oe+gQeUsh/dCxj+Mh/KtJ2SJXdiqLnU7EgDOAMkn0UD6Cvclx3s8sgOVBESeWIy2sj3kJH7gqO4R2aHEOJyrdgNbWscbRwn5ZHmDeNx+sF0MMH09c+n6P0zlGNfLbL9f2SOfw6+I2bHisM2e5ljkxz0MGx+VfOKQK6YZO8OpRGoOltbMEQqw3Q6mHiG4GTU120ThyRrDI8dvMkeq3dEJeELsr+AEpEDgHVhSMg1XrO7ee1imj0rKyxzLkFk1qVkAI5lCwxtvg7b1eu0yplF52yYrv8Aixaxubd1acTsUiMk8E8bv3chdHJiZ2IiwylWkQnShZt8kH2juzdvfcZjZ2vRawpK8UsVummUFMbd4xJXOc/5GtDhvGeLXPfW3EETu3eNhJiNdIjlWQrGF3fVpABPLnnpWe+4ddW1w15w1wJHwZ7d/wBFNjbPTS/rke4ycyfC0cLs8MfLbJVVdjhk6L2Y7DWlgP6PEA5GGlbxStnc6nO+53wMD0qfqr9he3kXEo2wpiniOmeBvmQ8s+qk9fzxVorrlQUpSgFKUoBSlKAUpSgFKUoBSlKAUpSgFKZrD9rT8a/3hQGalalxxeGMZeaJB5s6ry58zULxD4kcNh2kvYM+SuHO/omaA8fE7i72vCrqWIlXCBVYcwXZY9Q8iNWapXBxDa2URGFUxoSVUkuzICThRqdjz5Zrx8QvjFw+exuLeBmnkkQxqNDquSQNWTjlzHqBWnw7hM1rZIJJe+EafeROiadBHiVWA1ZVSQMkg8sDIxz9ck1FZ6y5pMpt4Nzi11FNarcJJhFKsJN1+7dhFMuSNSgozA8twOoBrzb3kkBX7JCYoZT3W5CKC4wkyRblSMdQuoEZ5ZreCiRtRwII90/CzA57w9NKnOPXJ6KawTRvdFGikMUSNqVgisZGwVDAPkaBk4OPEdxsATzMRkuGS27/AMfcuyjklYYQihV5KAB9P868JLJBMtxAqs4Xu5IydPeR51ABt9Lq2SpO27A4zkYeE3LSRAvgsGdGK8iY5GjLDyzpzjpmtytYzlXPK5oklFTjh8ih8Q7KXl1xG5nMskFvcEd4NY7xo8D7oiNmGnbTucY6dKtt2hSOOKHwZZY1IGdChSSQDtnSmBnbJHOt+lSW6idrTkaV0xrWERr9nLZvmhjcnmzrqc+pdvET65r5wgsjywEswj0NGzEs2iQNhWY7sVZWAJ6ac5xWzJxAKuWR85YBAup20k/KF5ggZBONueKx8MtWGuSQASSsGZQc6QqhUTPXAGSeWS2NsVHl8L4jfCysEFxriY4ZxC34gARHJmC6C4JZSNSnHVhp/wAK11jsz2pt+IQCe2fWmSpyCrKwwSrA8jgg/UVzviV0vfouNfdAvoUamLupSNQOXys7EnYDBJGRURLw27smnvbafud+/e1XLQvoGXDEkeJgDkhRvy866em1KjFQmUL6HKTlE7jStbht8JoY5VyFkRXAPPDqGGfoa2a6RRFKUoBSlKAUpSgFKUoBSlKAVwe/4rxK7vJ1a/kt4lvHtdEK6dIGruyCNJOTgEk53zXeK4LxldHEOMAZXS8M67HOpQJdQ68x/Gob5OMMrtXrglpipSwzab4WQvvNc3cp82kHU5PMGvQ+EXD/AMMv/eH/AIVdDXyub8aztL/wodhVIfhbw5cfcFsfikkP54IrfTshYQqW+zQKqgks6ggADckvnbHWpyqfxfin2h8KfuVPhH42B+c+ajHhH18sIynLm2V9TdVpocbXgu0x8V4gHQpbRRJGNJUlAGYowcaQMBASoGTk46CrIwSeLcao5Uzg9VcZwcehql3TuTojIB2Zic4xnkMcmODv0/Kp2w7SRoFSVO4AAVSDqi8gNWAU8vEB7mtb4NpcJT6N13xJSV0ks4wickhVl0sqleWkgFdsYGDtjasF3bPIdIcxpjcocSE+QJHgHLcb+2N9qoi5mkuAwt3URq2ktuDIQfvERx8gA8OsAnVnGMZqnHJ3pGTs5FpgCgkqryCMnmUErhCT1OOvXn1rNfcXSI4bUSF1tpXVoTONb4+Vefrs2AcGteDjkSYSVTbEeFVkAVNtgEkHgcY5AHPoKkkjG7ADxYyfPAwN+u1Zl9WZIxHlhM+hhjORjGc7YxjOc8sY61pf6ZQ/o1klB/WjQsnX9c4U8uhNeLbgSKNJLvGpzHGxBRBzCgADUo6atWOmMVISSBRliAPMkAfmax8qe25ndmrY8S704VJVGnJLo0eGzjRh8EsOZIyOW+9YYJXuPErlIckIVxrkA216jnQmc4wMnnncCovtF2qRbWdoD3mlGUup8CswKgBseN8keFc+pA3rDwa/4jexRrYWXcxlFCzzMO7AHgygx48Y9eXKrENPOazFEErox2bMvFrqx4cwldfvnzpK6pJn6HdjkjkNzjOPLb1acA4lxbCyRNYWTfOW/TyL+EKd1z6gD9rkbp2O+GcdpJ9puJGurwj9M/JPSNf1B68/bOKuldOrSxjhy3ZRs1DltHZGCwslhijiT5I0VFzucIoUe+wrPSlWysKUpQClKUApSlAKUpQClKUArhfa7w8X4tk7NaI2PaJB/wDfeu6Vzjt/8LZr26Nza3Igd4hDKrJqDKDnYj6Agjpz6VHbDjjwm9cuGWTcpVG4rwHicN9aWsvEs/ae8bMaAFREoY5GBnPIdOdTg4LH9hae6vb4mOWWHTHIkRkaOaSKNVCoMswA3z5k4A2o/wASXai29VFHztRxDAEC83GZD5R8se7kafYP6VWrc5kkPQaUG2PlGo/xf+FLC0KDxM7MxyzO5kb0GptyFGFHLly3qPiJkhXDsrStJupx+u2WzzGlQAN8ZxzpGKSweY1eo/k2OXUtl65/BIWRyC/42LD9nZV/wgH61sEV8VQAABgAYA9ByrzNMFGT6AAcyScAD1JpzOe93sacMjLIbcyv3Xdho49ZAA1EMu27LvsCSANsYArbig0HVEzRN5psDjlqX5X5dQawrZZXx/OTq1LsQcYGk+QXw+ozkbmvoeVeaiQea4VvqrbfkfpWWkyy77HJSU3ld5u3nG7ho2jIXxAjvIwuflOAY5GAGWwCwY4UnABxUT2ZtIbW5f7QJDbMEJEcs0fcFtXjGh11RhgQQQSBg9DWebiWlWJjl2xthdySAAPFuSTQARq7ykeL5sbjA8KoPxc/qSfPFZglBbIsvX6iTUpvONvHkWXtzwiGGWOKCS4ywMshNzOwCZ0ooGv9ZsnPkh86r6WKA505b8TEu3958n+NeOG27Ig1klj5ktpA2SME/qogCj29a2qTab2K+p1MrZvDeCI7RyRJHreMO5IWMY8TMchQCPFjc8v867B8LuzUtjw2KGc/eZZ2Uck1nVoB646+pNc8+HXBxf8AFGmbeCxxoHRpm6+unBPuF867fVuqOInU0lbhWs9YpSlSlsUpSgFKUoBSlKAUpSgFKUoBSlKAUpWC+n0RO+QNKM2TyGkE5PptQHOe10wPaLh6HpbzMp82YSDB9MLVUa7eaR3dsoJpzAo+ULJM5L+rN5/hwB1zFdlBPdSR8Su7i5aQF1jZAjhRupGgg4XxNsqsParHwzsojRjub2R0UBRhYTjTtg+HIO2MHeqlt0WnFPxNNRpbrYYh1+hqCtHhpCaoTzUll8yjsWDfQkqfUeoqyr2N87mY+ywr/wCg1iuuwivj+kTAqcqdMOoH0bQNj1HI1WU49pQXRN+MPHn/AERUkgUEsQAOZNYIELNrcYx8inmOeWb+0QcY6D1JqR4r2XSFDPLdTlU/DFG+N8agqod/7XT0pYdmpp11273MqHke5tgOWfmMig/5da3iuJfL+zR9GXQXNZ8TBSpa2+Hd+5GosgzuWaAf4UST6+KszfCq/IXF3Ehz4sqJNumMRpk1IqZEX/X29q9/Yphju7mWU2UXfR2eGmAPidmyuhMc2VSxxvy6nAOzw3icdwmpeanxKw8SsPMdD61NQ/B2e0DZuLuWJzqlFpKIXJxuTE+z/RskdK2+A/CTh0sjSW19d94M96pZFlBODiRHjDL6hhvU0qU1sW56GLglHZoiKi+0fEzBbsy/OfAnnqbYY9tz9KuN98Pb6LOju7pc7FSIZMZ/WV/AduoYe1F+EDXiH7azQgD7pEKswbO7SYypGNgoPU7+UUanxblOrR2fESmtie7Fy2XCbGG3mubeOUgNNqlQMZHwWzvnbIX2Aq7QXCuoZGDKdwykEH2I2Nce/wDwa3sgyz2MTINnmiDToM7+NGLSwbejAfirxY9kI0xNwq7ktidwY5O9hbqAyEkEemfpUsr1F4kmj0KqclmLydopXLbf4i8RtBi+svtKjnNanJIHVozy29hVl7P/ABT4deELHcKkh/1cv3T58hq2Y+xNSxkpcmROLXMttK+A19rYwKUpQClKUApSlAKUpQClKUArX4haCWKSMkgSIyEjmAylcj862KUB+bLziU/BJFs2ktblFY47st3qgtqOsD5WOc4OauiRwXH3sbAnl3sT6XHoWQ5/db8qg/h/LFDcXFvdKqX/ANokZta+JgcHwOdyOZxncHO9ZX4C8V7BEVZRJcEJOh0sYysspjcj9dTyDAqQB5GubZpoW2PhfDLn4l2N864LK4ot48O8nUubmLkVuF8mxFL6YZRobbzVfet2147G7BG1RSHkko0Mf2T8r/uk1CR300byxyASiOV49SYWTCnZmT5SSCPlI9q24riG5Rl8Mi7a0YbjqNSNup9xVS2u+jDujs+v3t+yxVdRe2qpbrmuv/f6LDWi/CQHMkDvbynm8RC6vLvEIKS/vAn1FRa2UkY/o8zJ5JJmWP2wx1oP2WHtWynaAoD9piZAObp97H77eNB7rt51iu1N5g9/ybzrfKSJ237XXcO08K3KDnJBhJcebQucMf2X+lWHg/au2uSVilGsfNG2UlX9qN8MPyqrW9wsih0YMp5MpBB9iKxX/DIpwBLGr4+XUNx6qean1BFXYaqS2kirLTJ/SXnifFordQ8zaVJ0g4JySCQAFBJO1Vjj91DcAsLO4do/kmx9jZT5rNK0bqPbIPrUZbyXdv8A1e5Lr/8AqutUy/uygiVfqXHpWS941cXIAlsrMGNgVMzmdScbsiqgK+hbB9Ns1aWorazkrumaeMGTh/amWPQkUq8RBG6KQbhNtx3sY7mbGDu3dk45knFbd5fi+YpBcyRuqeKzYm0l1Z+aR9JmVAD+pscDfetb/SF4ygG4SPA5QwKB/wCKz4H0qE41cQyd2Lu9Zijaky8UbhgM5UwosinH4SNvesfyYdW5n4E+ssUNpBw3ElzeRwKWz3Uaxwxu2MHOrVNO2/Muc7bVU+03F4LwmSyRIJdQzMrOs8gznAjt1fOcY+/HX5eo9wSWiPrjheaTmZe6eRyT1M0oGT66q3G43LnCWzY83ljQdeilz/Copanqx5kkdP15Njgt80sQZ4pYmGxEoUMcD5vDtv7D2FYuMdmra6GJ4Uc/ixhx7OMN/GsT31yT4VgUepkc+nIIKxGGZx95cPvzESrEPoRqf/FVHiSeU8FvGVho0rbs9fWOG4beOUX/AKPckvFjyB/V/Ie9T/Z/4wo0yWt/A9tcsVRcfeROznSNJXJUE+eR61DycLh04kGocz3ru/1+8Y4qM4ekN1xawt4O7KQu9xL3enSDEPADp2zqA/OrmnvlKXDzKt1MYri5HcaUpV8pilKUApSlAKUpQClKUArQ4xx63tU13M0cS9C7Bc+gB3Y+grfrinxH7My3faCGJTGe9tcx96GZB3ZkLDA+XJHPB58jWGbRSbw3gje1vbGz4jxS0mSGSW3gDrMzRDS4YHTgHc4P4sfSte54uwnV4EkSGOaKWKF5sqojGHXSVfTqycYcBc8jW3xLsle24+9tXKjPih++XA64Txge6ioiK4VshSCRzHUe45j61UstmuaPQ6Xo/SWLazifl+OZMt2kVp5pHjkjEjKw/wBYBiNIyMpy3TPLrWdXguDlHUuvJkbEi+xHiX2O3mKgq8yQq3zAH3GauVdKSjDgsimvfic/Vf8AE652O2i1xlz7fTDRaEup4xv9+oHkEl/PZG/Jfety141E7aA4WTGe7bwSD907n6ZqmW+qP9G7p6BiV/uvkD6CpHgHFHkmazkSC4FwCza1w6COE4bAyvNRjkcnpVHUafR6jepOMuzq9+RrDT9I6L/PKM4dvJ+/MscnCl1F0LRSHm8Z0k/tDdZP3ga+PxueAosiC4DHSrRYSTIBYlo2OkjA3YMB6CoO2uZ47ZJIWM33aN3Uh1ZyoJCyfMDvtnVy5VntuN97JHJ3MuBE+MaXXU7INmyByU88Eb5AqCXR2rpkotcS7t/7RDX0npL4uSlwvv2/on24rMw8EKp6yPn66Ywc+2oVjfv2+afSOoiRV/xSaz/Ko654pPoJjgXV0DyDf6ICP8VRd3xS4l2t5guD4n7gKg81XWztKQf1hpXyJrd6PUR+qOPf3Mw1unm2oS4sdhYDwpG2k1S/9q7yfkGOB9BX17iGAYLRxDyyqfkBgn2FVaaxlyDJeSt10PhY29GWMoSvoCKsPC+0Vot3ba7eO1mjjmz3aEiUt3Kq0ZUa3YhX8LeIevOsrRyf1SNnqkvpRuQXLSgGGGeYHkUjbScHHzvpTmPOpG37PXr/APR0i9ZJl/lEH/nWz2c7aRW9sizxXESqz6pGQaFDSuQzYYsq7jJK4HXA3q9q2dxU0dJWue5E9TN8jm3Gez91b25laSDOuNAqRyP+llSLOWdc4155dKh7Tset9xK4tbi5uGS3iide7ZIstLkksEXGwwBnf13q+du3+7tkB+e9txt5I/fH+EdV/wCHy95xfi0vRWghG/VEIb+I/nU0aYR3SIpWzlzZt23wS4Wpy0Dyn/rJZD/JhVj4P2Os7RtdtbQxPgrqVQGwTkjVzI2FTFKlIxSlKAUpSgFKUoBSlKAUpSgFc5uDr7VR4ye74eSeeBmRv/kP4eVdGrkPFe0Z4Txm8u723naGdI47eaMBkAVQShydiWXlnOx2OaA69UXxnsva3Y/pEEch6MR4x+y4wy/Qioq17ZuqK11avEG0DVGwmUGQhRqACuPEwHymrTUddsLVmDTXcZaaObcX+Dw3aznZf+rnzInsrjxr9dVUbtDwW4sSouosK5IR42EikqCx2ADjYZ+X61+gq5f27vO94jp6W8AA/buGLMf7kaD6mtLK4Yzg6mi1uo41BSyu/f8Av8lJsLDvI+9dwkXPwkM+B5kZCH03bpsam+ydgo4lBhAuYpyQOajEagE82PjOeeSc9K0Ly1T7RCdO7Fi2DgHQmV1gbPgkEZ5dKsHZePPEFb8FvKf78kAH+6a1hhNJIm1SslCc7ZZa2XYuXv8AZE8Fx9nix0QDp+r4f8q+3FkwYvCQrbllPyP+1+Fv7Q3881ntoNBkQHOmecD/AL6TH86iOKOZo1GfBM2iNR1UAmSVvQAHSvLdSc5AHpLdTCmqMp83jC68495PnVOksv1E4Q5JvL6sZ94PcPETcrsrIgJV+XjIOCqsuzR5zlhz9N6keF8MaffeOEbKV2Z8bHR+CPoGG56YAydRbTWY4I/Dq2OP1YkxrI/dwo9WFXJEAAAAAAwAOQA2AHpiuTbbKyWZHo6KIUR4YI0ouBW6ggQx77ElQ5Puz5J+pqu3nDXgv7f7Mg0OH06j92hKP3ijHiK4VHCcsggEAjFxqI3lvcj5LZCD/wBrMBt66Yv9+oic+vwx1eJhJK7d597qY6ChRwwMfyKucYAHPHrVx+HGRYKhORFLPEvXwRzyIg+igD6VBPIFBZjhVBJJ5AAZJ/KrB8O7Zk4fEXBDSmScg9O/leYD08LigHa2X72yTbxTu2/PCW05OPqRVc+Fv9d4x/tg/k9WHtMP6XZ+1x/5a/545fyzVe+Fn9d4x/tg/k9AdHpSlAKUpQClKUApSlAKUpQClKUArl/x3mBhs4TjEl0GYeYjRtiOoyw9q6hXI/jpIO/4avXXO30Cx1rL6WTadZtiu9epSniJj7sPIIyQSgdgh0kMAUzp5gdK2Y76UPCWklljjk1mJ5XKnwsh0ltWg+LmMfQ71hr7XLTaTXae1s0dM004ry3Ldwr4kJbzriO9aIxt3kTOJQrak0MjSvyxr2Vuo8O1aUvHI7u7u5otQDSRjDAq2FgiAyDy31VXq3ezp3nH9tT9TGuf4AVLXJqPB6vLOa+j69PJWRb54/DNu8b7+AY6yb+0f/P+FT3ZD+vv/sv/ALwqBuv08HtL/ur/AMamOzEwXiCgneS2kC+pjkjfH5En6VPX9SKus/xT8V+iBXjKSm8jVh3yS3OpRsd5JMEeY5b+da9txCOWSBUyO7tc6WBDDX3QGx/sqMEZBBr7LaW0320wT28N/DxKWSDW6x97G2kNHkkAqTnGeueWSa0zw7iVvHHNNYMIbcOjMjK57qRg4wFJyqaR4htjmd81eucbVBvnDOOzsPL0VyonZw7qbTfaub8i09moczTueahIl+q964HuWX8hVjrnPCe1Vie9Sd1MUzLKpIbKuqqjA6RqRvCrAj1wdq+cU7bQov8ARri8ZdWnvWw8KsejNLG0jAc8Dc+flGWS58b46kGldUYkkOEDsFUebuTyRfzJwBuaycD7vuh3cqzblnkVlbU7HLMdJIBJ6dBgdKqfBu19tCXNxMkhdtaz7Oxyo8DKvijxp8IA04I5HOZbh3Crnikge0h+x25BVrx0CzOp3ZYV54JA8R5eY5UBrdqu09uX+xtMias/aDnGFHOIHo7cj5Lq6kCpWy7RXJH9H4gWUcgVgnxjpqxq6dc1euHfD+xhthbi3idP1jIquzMebsxGSx8+nTFQnE/glwyU5SJ7dujQyMuPYNlR+VARK9obiS9sxcNCV++TWqNGSWi1AHLsBkoNhzIqI7KdtYuHcVv47kFYbq6PdTjeMMpYMGPllgCRyIOfMb/EfgzdKuLfiBlGMGO6QSIeo33x/d+tV3jPYjjEkBtWsoGU4CPFIiougg50swx1HIdaA77Stfh0DJDGrnLKiqx8yFAJ/OtigFKUoBSlKAUpSgFKUoBSlKAVT/iJ8PhxNImWUwzwFjE+NS+LGoMvUHSN+nrVwpQym08o/NnGbG84exW+gbSOU8Q1RMOWSR8p9Dg+leLPiEcozGwb+Y9wdxX6VIzVG7T/AAbsLwl1Q20p37yHC5PPxJ8p98A+tV5aeL5bHXo6Xur2n8y/Pmcsrc7PKQ8/kTGfrowf5CtnjHwu4paHMBS+i3xyjlHlkE7/AEJ68qjeC9luLzyOqWfcK7LqafwqpAC5wcGRQATpCkE888qijRJMv3dKUzrTWc55fZm9f3ODHMGiSNNQ1StoV9YAwhwfLOrGPLPMQPEO2kRkiILfdy+J4ZJFOlkZWwwVTjkeYzprrvZ/4PWkJEt1m8uMeJ5vEmf7MZ8IHlnNXiG0RFCqiqoGAAABgchgdKsqtI4Vmrsmmm9mfnd+J8ImUhu55EklHVvU6sZLfUk10r4GwOvDWJDiJriRrcOST3XhVcZ5DIb+PnVyuuzlrIcyW0DnOctGjHOc9R51IKuNhUhVIK67BcPkcu9lbMx5kxJvnqdtz61LJw6IR90I0EWMaAo0Y8tOMYrYpQEFb9hLBHDpZWyuDkERJkHzG21TtKUApSlAKUpQClKUApSlAKUpQClKUApSlAKUpQClKUApSlAKUqvdqLO4dozD3hUZ1COQRnPQknmP+fnmtZPCySVwU5YbwWGlV7iP25TGItDDu17xjjZ90YjPMeMSf/zI21Vqk8S8X6PbZT4fFn7rJ/DjBm+oXpitXPHUyVafKzxR8y10qtSpcvHGZkkJ8feJC4jOWH3eGDDIXG+/Ngd9NYro3ce47zxOq+EpI3idc6dfh+XO5AHtRz7gtPnbiXmWqlVaDht5iSUyYl0nSoJKljDGvItoCiQMcaRv1wSD9llu0lCklgXIQkIASEYofu8HBAy+oAZxinH2ofx0+UkWilVOAcQKASFwxRxlRCNyGAL77YyunRzxvW5dLdEL3etDoQMT3ZOQJS2xJXJOj86cfcw6MPHEvMsFKrVrBeLPklyjyamyUKgbAjc6lAA8IXrnNWWtoyyRWQ4MbpilKVsRilKUApSlAKUpQClKUApSlAKUpQClKUApSlAKUpQClKUApSlAKUpQClKUApSlAKUpQClKUApSlAKUpQClKUB//9k="/>
          <p:cNvSpPr>
            <a:spLocks noChangeAspect="1" noChangeArrowheads="1"/>
          </p:cNvSpPr>
          <p:nvPr/>
        </p:nvSpPr>
        <p:spPr bwMode="auto">
          <a:xfrm>
            <a:off x="71438" y="-1038225"/>
            <a:ext cx="2143125" cy="2143125"/>
          </a:xfrm>
          <a:prstGeom prst="rect">
            <a:avLst/>
          </a:prstGeom>
          <a:noFill/>
          <a:ln w="9525">
            <a:noFill/>
            <a:miter lim="800000"/>
            <a:headEnd/>
            <a:tailEnd/>
          </a:ln>
        </p:spPr>
        <p:txBody>
          <a:bodyPr/>
          <a:lstStyle/>
          <a:p>
            <a:endParaRPr lang="en-US">
              <a:solidFill>
                <a:srgbClr val="000000"/>
              </a:solidFill>
              <a:latin typeface="Calibri" pitchFamily="34" charset="0"/>
            </a:endParaRPr>
          </a:p>
        </p:txBody>
      </p:sp>
      <p:sp>
        <p:nvSpPr>
          <p:cNvPr id="34821" name="AutoShape 10" descr="data:image/jpeg;base64,/9j/4AAQSkZJRgABAQAAAQABAAD/2wCEAAkGBhQSERUUEhQVFRUWFhoXFRgYGRgXGBwcFhcXFRgZGhsYICYgFxolGhgcHy8gJSopLC4sHx49NTAqNSYrLCwBCQoKDgwOGg8PGi8lHyQqLSkrLDUsLCopLiw0Ki0tLSw1MSwpLDEqKSwsLCosKSkvKS8sNCwsLCwpKSwsLCwsLP/AABEIAOEA4QMBIgACEQEDEQH/xAAcAAEAAgMBAQEAAAAAAAAAAAAABQYDBAcCAQj/xABKEAACAQMCAwYDBAYGBgoDAAABAgMABBESIQUxQQYTIlFhcQcygRQjUpEzQnKCobEkNGKSosEVQ3Sy0eFEY3OTo7PCw9LwFlOD/8QAGwEBAAIDAQEAAAAAAAAAAAAAAAMEAQIFBgf/xAAxEQACAgECAggGAgIDAAAAAAAAAQIDEQQhEjEFQVFhcZGx8BMiMoGhwRThM9EGFfH/2gAMAwEAAhEDEQA/AO40pSgFKUoBSlKAUpSgFKUoBSlKAUpVX7e9tf8AR8SCOPvrmdtFvCDux6k430jIz7j3rDeN2C0Uqq9gO23+kYpNcZhuIH7uePOQrb4IPUHB9iD7m1VlPIFKVoXfH7aJtMtxDG3PDyIp/JjQG/SvMcgYAqQQRkEbgg7ggjmK9UApSlAKUpQClKUApSlAKUpQClKUApSlAKUpQClKUApSlAKUrX4hfpBE8srBI41LOx5AAZNAUa44Fx0SNLHxC2bclYWh0xkZOFJALDbrnPrVBuO3U8/EZpJokWexsrhFWNjJH3ynLOpwdO2x3Py86sNrJe8bbv5JpbOxyRDFCxSWVc41yMOh5dRzwOptPAOylvZwGGBMI2S+o6i5I0ksTz22xy9K4HSPStFalSvmfJ9nfuT11t7lG7BdvDb2SW/D7Ka9nOZLiXHdxd7KcnU5ByVGFycZ01NXnxH4raBZbuwgMTME0xS5l1PsgAy2o52wB+VXG1tUjQJGqoijCqoCqB5ADYV7ZAcZAODke/nXOl/yGzj+WC4fz7+xJ8BY5lNh7OXl+TLxO4kRG3Wzgcxxqp5LIy7yHz3+vQbafDDhoQp9lQ55kly/vqLZFWmlcm7pLU2y4nNruTwiRVxXUU4fCixXHdrNGw5Mk8oYe2WIH5V4Xi9/wghp5GvrDIDu39ZhBONTEfpVGd+f0q6VH8fsWmtZok0apInRdedGWUjxY3xVjSdK6iqxcU8rO+d//DEqotci1xShlDKQVYAgjcEHcEemK91zb4adrzCqcLvwIbqFQkWojTMnJCjciwGBjrjzyB0WedUUs7BVUZZmIAA8yTsBXvIyUkpReUUTJSq72S7aR8Qa4MCkwwyCNJc+GQ6QzFRzABOPUEHrgWKtgKUpQClKUApSlAKUpQClKUApSlAKUpQClKUArl/xN4h9uu7fhMLHBYTXpXcLGmGVGI5E88fseddOdsAny3rlHwmjEsE96+811cSM7Hc4VsKvsMn865/SWqem07mufJeLJK48UsF3ghVFCoAqqAFUbAADAAHQAVkpSvnXMvimKhO080oEKxOY9cpWRlAJ0CKRyBkHSSVA1dKrV2kSsV7mW4K4aQkmUqDnBzK3ibmdC5OOnLPR02gd0eLix9s/6MqLZ0ClU20SSMB7WYhSARHITJCQRkYz449vwnA/CamuE9o1lfupVMM2CQjEMHA5tE4wHHmNmHUCtL9DZUuJbr31Bpx5kxSlKomCudtexMfEY0V3aJ421I6gEjbGN+mcHYjcCqh2p7NvHGi3t5c380pEVrbZ7uJ3GApdVO6rsWbI96tvaTtxFbEQxD7RdudMVvH4mLHlrx8i9TnfH51vdjOxEkcpveIOJr11wuP0cCH/AFcY+uC3/Ek+p6Hp1c4pOTjX+X4deO/yKtrj9yV7CdlV4dYxW4wWUapWH60jbufbOw9AKsFKV6wrClKUApSlAKUpQClKUApSlAKUpQClKUApSlAfGGRiuTfB3w2c0WQe5u5UG+cDwn+ea61XF+wnGYYZ+JhSzK19IY40Uu+MkFtKjwruNzgbelcjpmt2aVqKy8r1JafqOlV8Dfw51HcK4/HOSi60kUZMci6HwdtQHJlztlSRmsnDMHvJAciSQkdRhAsQx6eAn614aVUoZU1jHv0LuSP4/Oe+gQeUsh/dCxj+Mh/KtJ2SJXdiqLnU7EgDOAMkn0UD6Cvclx3s8sgOVBESeWIy2sj3kJH7gqO4R2aHEOJyrdgNbWscbRwn5ZHmDeNx+sF0MMH09c+n6P0zlGNfLbL9f2SOfw6+I2bHisM2e5ljkxz0MGx+VfOKQK6YZO8OpRGoOltbMEQqw3Q6mHiG4GTU120ThyRrDI8dvMkeq3dEJeELsr+AEpEDgHVhSMg1XrO7ee1imj0rKyxzLkFk1qVkAI5lCwxtvg7b1eu0yplF52yYrv8Aixaxubd1acTsUiMk8E8bv3chdHJiZ2IiwylWkQnShZt8kH2juzdvfcZjZ2vRawpK8UsVummUFMbd4xJXOc/5GtDhvGeLXPfW3EETu3eNhJiNdIjlWQrGF3fVpABPLnnpWe+4ddW1w15w1wJHwZ7d/wBFNjbPTS/rke4ycyfC0cLs8MfLbJVVdjhk6L2Y7DWlgP6PEA5GGlbxStnc6nO+53wMD0qfqr9he3kXEo2wpiniOmeBvmQ8s+qk9fzxVorrlQUpSgFKUoBSlKAUpSgFKUoBSlKAUpSgFKZrD9rT8a/3hQGalalxxeGMZeaJB5s6ry58zULxD4kcNh2kvYM+SuHO/omaA8fE7i72vCrqWIlXCBVYcwXZY9Q8iNWapXBxDa2URGFUxoSVUkuzICThRqdjz5Zrx8QvjFw+exuLeBmnkkQxqNDquSQNWTjlzHqBWnw7hM1rZIJJe+EafeROiadBHiVWA1ZVSQMkg8sDIxz9ck1FZ6y5pMpt4Nzi11FNarcJJhFKsJN1+7dhFMuSNSgozA8twOoBrzb3kkBX7JCYoZT3W5CKC4wkyRblSMdQuoEZ5ZreCiRtRwII90/CzA57w9NKnOPXJ6KawTRvdFGikMUSNqVgisZGwVDAPkaBk4OPEdxsATzMRkuGS27/AMfcuyjklYYQihV5KAB9P868JLJBMtxAqs4Xu5IydPeR51ABt9Lq2SpO27A4zkYeE3LSRAvgsGdGK8iY5GjLDyzpzjpmtytYzlXPK5oklFTjh8ih8Q7KXl1xG5nMskFvcEd4NY7xo8D7oiNmGnbTucY6dKtt2hSOOKHwZZY1IGdChSSQDtnSmBnbJHOt+lSW6idrTkaV0xrWERr9nLZvmhjcnmzrqc+pdvET65r5wgsjywEswj0NGzEs2iQNhWY7sVZWAJ6ac5xWzJxAKuWR85YBAup20k/KF5ggZBONueKx8MtWGuSQASSsGZQc6QqhUTPXAGSeWS2NsVHl8L4jfCysEFxriY4ZxC34gARHJmC6C4JZSNSnHVhp/wAK11jsz2pt+IQCe2fWmSpyCrKwwSrA8jgg/UVzviV0vfouNfdAvoUamLupSNQOXys7EnYDBJGRURLw27smnvbafud+/e1XLQvoGXDEkeJgDkhRvy866em1KjFQmUL6HKTlE7jStbht8JoY5VyFkRXAPPDqGGfoa2a6RRFKUoBSlKAUpSgFKUoBSlKAVwe/4rxK7vJ1a/kt4lvHtdEK6dIGruyCNJOTgEk53zXeK4LxldHEOMAZXS8M67HOpQJdQ68x/Gob5OMMrtXrglpipSwzab4WQvvNc3cp82kHU5PMGvQ+EXD/AMMv/eH/AIVdDXyub8aztL/wodhVIfhbw5cfcFsfikkP54IrfTshYQqW+zQKqgks6ggADckvnbHWpyqfxfin2h8KfuVPhH42B+c+ajHhH18sIynLm2V9TdVpocbXgu0x8V4gHQpbRRJGNJUlAGYowcaQMBASoGTk46CrIwSeLcao5Uzg9VcZwcehql3TuTojIB2Zic4xnkMcmODv0/Kp2w7SRoFSVO4AAVSDqi8gNWAU8vEB7mtb4NpcJT6N13xJSV0ks4wickhVl0sqleWkgFdsYGDtjasF3bPIdIcxpjcocSE+QJHgHLcb+2N9qoi5mkuAwt3URq2ktuDIQfvERx8gA8OsAnVnGMZqnHJ3pGTs5FpgCgkqryCMnmUErhCT1OOvXn1rNfcXSI4bUSF1tpXVoTONb4+Vefrs2AcGteDjkSYSVTbEeFVkAVNtgEkHgcY5AHPoKkkjG7ADxYyfPAwN+u1Zl9WZIxHlhM+hhjORjGc7YxjOc8sY61pf6ZQ/o1klB/WjQsnX9c4U8uhNeLbgSKNJLvGpzHGxBRBzCgADUo6atWOmMVISSBRliAPMkAfmax8qe25ndmrY8S704VJVGnJLo0eGzjRh8EsOZIyOW+9YYJXuPErlIckIVxrkA216jnQmc4wMnnncCovtF2qRbWdoD3mlGUup8CswKgBseN8keFc+pA3rDwa/4jexRrYWXcxlFCzzMO7AHgygx48Y9eXKrENPOazFEErox2bMvFrqx4cwldfvnzpK6pJn6HdjkjkNzjOPLb1acA4lxbCyRNYWTfOW/TyL+EKd1z6gD9rkbp2O+GcdpJ9puJGurwj9M/JPSNf1B68/bOKuldOrSxjhy3ZRs1DltHZGCwslhijiT5I0VFzucIoUe+wrPSlWysKUpQClKUApSlAKUpQClKUArhfa7w8X4tk7NaI2PaJB/wDfeu6Vzjt/8LZr26Nza3Igd4hDKrJqDKDnYj6Agjpz6VHbDjjwm9cuGWTcpVG4rwHicN9aWsvEs/ae8bMaAFREoY5GBnPIdOdTg4LH9hae6vb4mOWWHTHIkRkaOaSKNVCoMswA3z5k4A2o/wASXai29VFHztRxDAEC83GZD5R8se7kafYP6VWrc5kkPQaUG2PlGo/xf+FLC0KDxM7MxyzO5kb0GptyFGFHLly3qPiJkhXDsrStJupx+u2WzzGlQAN8ZxzpGKSweY1eo/k2OXUtl65/BIWRyC/42LD9nZV/wgH61sEV8VQAABgAYA9ByrzNMFGT6AAcyScAD1JpzOe93sacMjLIbcyv3Xdho49ZAA1EMu27LvsCSANsYArbig0HVEzRN5psDjlqX5X5dQawrZZXx/OTq1LsQcYGk+QXw+ozkbmvoeVeaiQea4VvqrbfkfpWWkyy77HJSU3ld5u3nG7ho2jIXxAjvIwuflOAY5GAGWwCwY4UnABxUT2ZtIbW5f7QJDbMEJEcs0fcFtXjGh11RhgQQQSBg9DWebiWlWJjl2xthdySAAPFuSTQARq7ykeL5sbjA8KoPxc/qSfPFZglBbIsvX6iTUpvONvHkWXtzwiGGWOKCS4ywMshNzOwCZ0ooGv9ZsnPkh86r6WKA505b8TEu3958n+NeOG27Ig1klj5ktpA2SME/qogCj29a2qTab2K+p1MrZvDeCI7RyRJHreMO5IWMY8TMchQCPFjc8v867B8LuzUtjw2KGc/eZZ2Uck1nVoB646+pNc8+HXBxf8AFGmbeCxxoHRpm6+unBPuF867fVuqOInU0lbhWs9YpSlSlsUpSgFKUoBSlKAUpSgFKUoBSlKAUpWC+n0RO+QNKM2TyGkE5PptQHOe10wPaLh6HpbzMp82YSDB9MLVUa7eaR3dsoJpzAo+ULJM5L+rN5/hwB1zFdlBPdSR8Su7i5aQF1jZAjhRupGgg4XxNsqsParHwzsojRjub2R0UBRhYTjTtg+HIO2MHeqlt0WnFPxNNRpbrYYh1+hqCtHhpCaoTzUll8yjsWDfQkqfUeoqyr2N87mY+ywr/wCg1iuuwivj+kTAqcqdMOoH0bQNj1HI1WU49pQXRN+MPHn/AERUkgUEsQAOZNYIELNrcYx8inmOeWb+0QcY6D1JqR4r2XSFDPLdTlU/DFG+N8agqod/7XT0pYdmpp11273MqHke5tgOWfmMig/5da3iuJfL+zR9GXQXNZ8TBSpa2+Hd+5GosgzuWaAf4UST6+KszfCq/IXF3Ehz4sqJNumMRpk1IqZEX/X29q9/Yphju7mWU2UXfR2eGmAPidmyuhMc2VSxxvy6nAOzw3icdwmpeanxKw8SsPMdD61NQ/B2e0DZuLuWJzqlFpKIXJxuTE+z/RskdK2+A/CTh0sjSW19d94M96pZFlBODiRHjDL6hhvU0qU1sW56GLglHZoiKi+0fEzBbsy/OfAnnqbYY9tz9KuN98Pb6LOju7pc7FSIZMZ/WV/AduoYe1F+EDXiH7azQgD7pEKswbO7SYypGNgoPU7+UUanxblOrR2fESmtie7Fy2XCbGG3mubeOUgNNqlQMZHwWzvnbIX2Aq7QXCuoZGDKdwykEH2I2Nce/wDwa3sgyz2MTINnmiDToM7+NGLSwbejAfirxY9kI0xNwq7ktidwY5O9hbqAyEkEemfpUsr1F4kmj0KqclmLydopXLbf4i8RtBi+svtKjnNanJIHVozy29hVl7P/ABT4deELHcKkh/1cv3T58hq2Y+xNSxkpcmROLXMttK+A19rYwKUpQClKUApSlAKUpQClKUArX4haCWKSMkgSIyEjmAylcj862KUB+bLziU/BJFs2ktblFY47st3qgtqOsD5WOc4OauiRwXH3sbAnl3sT6XHoWQ5/db8qg/h/LFDcXFvdKqX/ANokZta+JgcHwOdyOZxncHO9ZX4C8V7BEVZRJcEJOh0sYysspjcj9dTyDAqQB5GubZpoW2PhfDLn4l2N864LK4ot48O8nUubmLkVuF8mxFL6YZRobbzVfet2147G7BG1RSHkko0Mf2T8r/uk1CR300byxyASiOV49SYWTCnZmT5SSCPlI9q24riG5Rl8Mi7a0YbjqNSNup9xVS2u+jDujs+v3t+yxVdRe2qpbrmuv/f6LDWi/CQHMkDvbynm8RC6vLvEIKS/vAn1FRa2UkY/o8zJ5JJmWP2wx1oP2WHtWynaAoD9piZAObp97H77eNB7rt51iu1N5g9/ybzrfKSJ237XXcO08K3KDnJBhJcebQucMf2X+lWHg/au2uSVilGsfNG2UlX9qN8MPyqrW9wsih0YMp5MpBB9iKxX/DIpwBLGr4+XUNx6qean1BFXYaqS2kirLTJ/SXnifFordQ8zaVJ0g4JySCQAFBJO1Vjj91DcAsLO4do/kmx9jZT5rNK0bqPbIPrUZbyXdv8A1e5Lr/8AqutUy/uygiVfqXHpWS941cXIAlsrMGNgVMzmdScbsiqgK+hbB9Ns1aWorazkrumaeMGTh/amWPQkUq8RBG6KQbhNtx3sY7mbGDu3dk45knFbd5fi+YpBcyRuqeKzYm0l1Z+aR9JmVAD+pscDfetb/SF4ygG4SPA5QwKB/wCKz4H0qE41cQyd2Lu9Zijaky8UbhgM5UwosinH4SNvesfyYdW5n4E+ssUNpBw3ElzeRwKWz3Uaxwxu2MHOrVNO2/Muc7bVU+03F4LwmSyRIJdQzMrOs8gznAjt1fOcY+/HX5eo9wSWiPrjheaTmZe6eRyT1M0oGT66q3G43LnCWzY83ljQdeilz/Copanqx5kkdP15Njgt80sQZ4pYmGxEoUMcD5vDtv7D2FYuMdmra6GJ4Uc/ixhx7OMN/GsT31yT4VgUepkc+nIIKxGGZx95cPvzESrEPoRqf/FVHiSeU8FvGVho0rbs9fWOG4beOUX/AKPckvFjyB/V/Ie9T/Z/4wo0yWt/A9tcsVRcfeROznSNJXJUE+eR61DycLh04kGocz3ru/1+8Y4qM4ekN1xawt4O7KQu9xL3enSDEPADp2zqA/OrmnvlKXDzKt1MYri5HcaUpV8pilKUApSlAKUpQClKUArQ4xx63tU13M0cS9C7Bc+gB3Y+grfrinxH7My3faCGJTGe9tcx96GZB3ZkLDA+XJHPB58jWGbRSbw3gje1vbGz4jxS0mSGSW3gDrMzRDS4YHTgHc4P4sfSte54uwnV4EkSGOaKWKF5sqojGHXSVfTqycYcBc8jW3xLsle24+9tXKjPih++XA64Txge6ioiK4VshSCRzHUe45j61UstmuaPQ6Xo/SWLazifl+OZMt2kVp5pHjkjEjKw/wBYBiNIyMpy3TPLrWdXguDlHUuvJkbEi+xHiX2O3mKgq8yQq3zAH3GauVdKSjDgsimvfic/Vf8AE652O2i1xlz7fTDRaEup4xv9+oHkEl/PZG/Jfety141E7aA4WTGe7bwSD907n6ZqmW+qP9G7p6BiV/uvkD6CpHgHFHkmazkSC4FwCza1w6COE4bAyvNRjkcnpVHUafR6jepOMuzq9+RrDT9I6L/PKM4dvJ+/MscnCl1F0LRSHm8Z0k/tDdZP3ga+PxueAosiC4DHSrRYSTIBYlo2OkjA3YMB6CoO2uZ47ZJIWM33aN3Uh1ZyoJCyfMDvtnVy5VntuN97JHJ3MuBE+MaXXU7INmyByU88Eb5AqCXR2rpkotcS7t/7RDX0npL4uSlwvv2/on24rMw8EKp6yPn66Ywc+2oVjfv2+afSOoiRV/xSaz/Ko654pPoJjgXV0DyDf6ICP8VRd3xS4l2t5guD4n7gKg81XWztKQf1hpXyJrd6PUR+qOPf3Mw1unm2oS4sdhYDwpG2k1S/9q7yfkGOB9BX17iGAYLRxDyyqfkBgn2FVaaxlyDJeSt10PhY29GWMoSvoCKsPC+0Vot3ba7eO1mjjmz3aEiUt3Kq0ZUa3YhX8LeIevOsrRyf1SNnqkvpRuQXLSgGGGeYHkUjbScHHzvpTmPOpG37PXr/APR0i9ZJl/lEH/nWz2c7aRW9sizxXESqz6pGQaFDSuQzYYsq7jJK4HXA3q9q2dxU0dJWue5E9TN8jm3Gez91b25laSDOuNAqRyP+llSLOWdc4155dKh7Tset9xK4tbi5uGS3iide7ZIstLkksEXGwwBnf13q+du3+7tkB+e9txt5I/fH+EdV/wCHy95xfi0vRWghG/VEIb+I/nU0aYR3SIpWzlzZt23wS4Wpy0Dyn/rJZD/JhVj4P2Os7RtdtbQxPgrqVQGwTkjVzI2FTFKlIxSlKAUpSgFKUoBSlKAUpSgFc5uDr7VR4ye74eSeeBmRv/kP4eVdGrkPFe0Z4Txm8u723naGdI47eaMBkAVQShydiWXlnOx2OaA69UXxnsva3Y/pEEch6MR4x+y4wy/Qioq17ZuqK11avEG0DVGwmUGQhRqACuPEwHymrTUddsLVmDTXcZaaObcX+Dw3aznZf+rnzInsrjxr9dVUbtDwW4sSouosK5IR42EikqCx2ADjYZ+X61+gq5f27vO94jp6W8AA/buGLMf7kaD6mtLK4Yzg6mi1uo41BSyu/f8Av8lJsLDvI+9dwkXPwkM+B5kZCH03bpsam+ydgo4lBhAuYpyQOajEagE82PjOeeSc9K0Ly1T7RCdO7Fi2DgHQmV1gbPgkEZ5dKsHZePPEFb8FvKf78kAH+6a1hhNJIm1SslCc7ZZa2XYuXv8AZE8Fx9nix0QDp+r4f8q+3FkwYvCQrbllPyP+1+Fv7Q3881ntoNBkQHOmecD/AL6TH86iOKOZo1GfBM2iNR1UAmSVvQAHSvLdSc5AHpLdTCmqMp83jC68495PnVOksv1E4Q5JvL6sZ94PcPETcrsrIgJV+XjIOCqsuzR5zlhz9N6keF8MaffeOEbKV2Z8bHR+CPoGG56YAydRbTWY4I/Dq2OP1YkxrI/dwo9WFXJEAAAAAAwAOQA2AHpiuTbbKyWZHo6KIUR4YI0ouBW6ggQx77ElQ5Puz5J+pqu3nDXgv7f7Mg0OH06j92hKP3ijHiK4VHCcsggEAjFxqI3lvcj5LZCD/wBrMBt66Yv9+oic+vwx1eJhJK7d597qY6ChRwwMfyKucYAHPHrVx+HGRYKhORFLPEvXwRzyIg+igD6VBPIFBZjhVBJJ5AAZJ/KrB8O7Zk4fEXBDSmScg9O/leYD08LigHa2X72yTbxTu2/PCW05OPqRVc+Fv9d4x/tg/k9WHtMP6XZ+1x/5a/545fyzVe+Fn9d4x/tg/k9AdHpSlAKUpQClKUApSlAKUpQClKUArl/x3mBhs4TjEl0GYeYjRtiOoyw9q6hXI/jpIO/4avXXO30Cx1rL6WTadZtiu9epSniJj7sPIIyQSgdgh0kMAUzp5gdK2Y76UPCWklljjk1mJ5XKnwsh0ltWg+LmMfQ71hr7XLTaTXae1s0dM004ry3Ldwr4kJbzriO9aIxt3kTOJQrak0MjSvyxr2Vuo8O1aUvHI7u7u5otQDSRjDAq2FgiAyDy31VXq3ezp3nH9tT9TGuf4AVLXJqPB6vLOa+j69PJWRb54/DNu8b7+AY6yb+0f/P+FT3ZD+vv/sv/ALwqBuv08HtL/ur/AMamOzEwXiCgneS2kC+pjkjfH5En6VPX9SKus/xT8V+iBXjKSm8jVh3yS3OpRsd5JMEeY5b+da9txCOWSBUyO7tc6WBDDX3QGx/sqMEZBBr7LaW0320wT28N/DxKWSDW6x97G2kNHkkAqTnGeueWSa0zw7iVvHHNNYMIbcOjMjK57qRg4wFJyqaR4htjmd81eucbVBvnDOOzsPL0VyonZw7qbTfaub8i09moczTueahIl+q964HuWX8hVjrnPCe1Vie9Sd1MUzLKpIbKuqqjA6RqRvCrAj1wdq+cU7bQov8ARri8ZdWnvWw8KsejNLG0jAc8Dc+flGWS58b46kGldUYkkOEDsFUebuTyRfzJwBuaycD7vuh3cqzblnkVlbU7HLMdJIBJ6dBgdKqfBu19tCXNxMkhdtaz7Oxyo8DKvijxp8IA04I5HOZbh3Crnikge0h+x25BVrx0CzOp3ZYV54JA8R5eY5UBrdqu09uX+xtMias/aDnGFHOIHo7cj5Lq6kCpWy7RXJH9H4gWUcgVgnxjpqxq6dc1euHfD+xhthbi3idP1jIquzMebsxGSx8+nTFQnE/glwyU5SJ7dujQyMuPYNlR+VARK9obiS9sxcNCV++TWqNGSWi1AHLsBkoNhzIqI7KdtYuHcVv47kFYbq6PdTjeMMpYMGPllgCRyIOfMb/EfgzdKuLfiBlGMGO6QSIeo33x/d+tV3jPYjjEkBtWsoGU4CPFIiougg50swx1HIdaA77Stfh0DJDGrnLKiqx8yFAJ/OtigFKUoBSlKAUpSgFKUoBSlKAVT/iJ8PhxNImWUwzwFjE+NS+LGoMvUHSN+nrVwpQym08o/NnGbG84exW+gbSOU8Q1RMOWSR8p9Dg+leLPiEcozGwb+Y9wdxX6VIzVG7T/AAbsLwl1Q20p37yHC5PPxJ8p98A+tV5aeL5bHXo6Xur2n8y/Pmcsrc7PKQ8/kTGfrowf5CtnjHwu4paHMBS+i3xyjlHlkE7/AEJ68qjeC9luLzyOqWfcK7LqafwqpAC5wcGRQATpCkE888qijRJMv3dKUzrTWc55fZm9f3ODHMGiSNNQ1StoV9YAwhwfLOrGPLPMQPEO2kRkiILfdy+J4ZJFOlkZWwwVTjkeYzprrvZ/4PWkJEt1m8uMeJ5vEmf7MZ8IHlnNXiG0RFCqiqoGAAABgchgdKsqtI4Vmrsmmm9mfnd+J8ImUhu55EklHVvU6sZLfUk10r4GwOvDWJDiJriRrcOST3XhVcZ5DIb+PnVyuuzlrIcyW0DnOctGjHOc9R51IKuNhUhVIK67BcPkcu9lbMx5kxJvnqdtz61LJw6IR90I0EWMaAo0Y8tOMYrYpQEFb9hLBHDpZWyuDkERJkHzG21TtKUApSlAKUpQClKUApSlAKUpQClKUApSlAKUpQClKUApSlAKUqvdqLO4dozD3hUZ1COQRnPQknmP+fnmtZPCySVwU5YbwWGlV7iP25TGItDDu17xjjZ90YjPMeMSf/zI21Vqk8S8X6PbZT4fFn7rJ/DjBm+oXpitXPHUyVafKzxR8y10qtSpcvHGZkkJ8feJC4jOWH3eGDDIXG+/Ngd9NYro3ce47zxOq+EpI3idc6dfh+XO5AHtRz7gtPnbiXmWqlVaDht5iSUyYl0nSoJKljDGvItoCiQMcaRv1wSD9llu0lCklgXIQkIASEYofu8HBAy+oAZxinH2ofx0+UkWilVOAcQKASFwxRxlRCNyGAL77YyunRzxvW5dLdEL3etDoQMT3ZOQJS2xJXJOj86cfcw6MPHEvMsFKrVrBeLPklyjyamyUKgbAjc6lAA8IXrnNWWtoyyRWQ4MbpilKVsRilKUApSlAKUpQClKUApSlAKUpQClKUApSlAKUpQClKUApSlAKUpQClKUApSlAKUpQClKUApSlAKUpQClKUB//9k="/>
          <p:cNvSpPr>
            <a:spLocks noChangeAspect="1" noChangeArrowheads="1"/>
          </p:cNvSpPr>
          <p:nvPr/>
        </p:nvSpPr>
        <p:spPr bwMode="auto">
          <a:xfrm>
            <a:off x="71438" y="-1038225"/>
            <a:ext cx="2143125" cy="2143125"/>
          </a:xfrm>
          <a:prstGeom prst="rect">
            <a:avLst/>
          </a:prstGeom>
          <a:noFill/>
          <a:ln w="9525">
            <a:noFill/>
            <a:miter lim="800000"/>
            <a:headEnd/>
            <a:tailEnd/>
          </a:ln>
        </p:spPr>
        <p:txBody>
          <a:bodyPr/>
          <a:lstStyle/>
          <a:p>
            <a:endParaRPr lang="en-US">
              <a:solidFill>
                <a:srgbClr val="000000"/>
              </a:solidFill>
              <a:latin typeface="Calibri" pitchFamily="34" charset="0"/>
            </a:endParaRPr>
          </a:p>
        </p:txBody>
      </p:sp>
      <p:pic>
        <p:nvPicPr>
          <p:cNvPr id="35844" name="Picture 4" descr="http://t1.gstatic.com/images?q=tbn:ANd9GcRoGeq3Ya0cIjSDI49ZYl33YSZ4kkOZpvxWtQFhZLt2zEilHNam"/>
          <p:cNvPicPr>
            <a:picLocks noChangeAspect="1" noChangeArrowheads="1"/>
          </p:cNvPicPr>
          <p:nvPr/>
        </p:nvPicPr>
        <p:blipFill>
          <a:blip r:embed="rId2" cstate="print"/>
          <a:srcRect t="10997" r="27897"/>
          <a:stretch>
            <a:fillRect/>
          </a:stretch>
        </p:blipFill>
        <p:spPr bwMode="auto">
          <a:xfrm>
            <a:off x="4860032" y="3468018"/>
            <a:ext cx="2080054" cy="3206750"/>
          </a:xfrm>
          <a:prstGeom prst="ellipse">
            <a:avLst/>
          </a:prstGeom>
          <a:ln>
            <a:noFill/>
          </a:ln>
          <a:effectLst>
            <a:softEdge rad="112500"/>
          </a:effectLst>
        </p:spPr>
      </p:pic>
      <p:sp>
        <p:nvSpPr>
          <p:cNvPr id="16" name="Rectangular Callout 15"/>
          <p:cNvSpPr/>
          <p:nvPr/>
        </p:nvSpPr>
        <p:spPr bwMode="auto">
          <a:xfrm>
            <a:off x="5029200" y="1185863"/>
            <a:ext cx="3863975" cy="2319337"/>
          </a:xfrm>
          <a:prstGeom prst="wedgeRectCallou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sz="2800" b="1" dirty="0">
                <a:solidFill>
                  <a:srgbClr val="FF0000"/>
                </a:solidFill>
              </a:rPr>
              <a:t>How to go about it? </a:t>
            </a:r>
          </a:p>
          <a:p>
            <a:pPr fontAlgn="auto">
              <a:spcBef>
                <a:spcPts val="0"/>
              </a:spcBef>
              <a:spcAft>
                <a:spcPts val="0"/>
              </a:spcAft>
              <a:buFont typeface="Arial" pitchFamily="34" charset="0"/>
              <a:buChar char="•"/>
              <a:defRPr/>
            </a:pPr>
            <a:r>
              <a:rPr lang="en-US" sz="2400" dirty="0">
                <a:solidFill>
                  <a:srgbClr val="000000"/>
                </a:solidFill>
              </a:rPr>
              <a:t> Problem identification</a:t>
            </a:r>
          </a:p>
          <a:p>
            <a:pPr fontAlgn="auto">
              <a:spcBef>
                <a:spcPts val="0"/>
              </a:spcBef>
              <a:spcAft>
                <a:spcPts val="0"/>
              </a:spcAft>
              <a:buFont typeface="Arial" pitchFamily="34" charset="0"/>
              <a:buChar char="•"/>
              <a:defRPr/>
            </a:pPr>
            <a:r>
              <a:rPr lang="en-US" sz="2400" dirty="0">
                <a:solidFill>
                  <a:srgbClr val="000000"/>
                </a:solidFill>
              </a:rPr>
              <a:t> Literature review</a:t>
            </a:r>
          </a:p>
          <a:p>
            <a:pPr fontAlgn="auto">
              <a:spcBef>
                <a:spcPts val="0"/>
              </a:spcBef>
              <a:spcAft>
                <a:spcPts val="0"/>
              </a:spcAft>
              <a:buFont typeface="Arial" pitchFamily="34" charset="0"/>
              <a:buChar char="•"/>
              <a:defRPr/>
            </a:pPr>
            <a:r>
              <a:rPr lang="en-US" sz="2400" dirty="0">
                <a:solidFill>
                  <a:srgbClr val="000000"/>
                </a:solidFill>
              </a:rPr>
              <a:t> Data collection</a:t>
            </a:r>
          </a:p>
          <a:p>
            <a:pPr fontAlgn="auto">
              <a:spcBef>
                <a:spcPts val="0"/>
              </a:spcBef>
              <a:spcAft>
                <a:spcPts val="0"/>
              </a:spcAft>
              <a:buFont typeface="Arial" pitchFamily="34" charset="0"/>
              <a:buChar char="•"/>
              <a:defRPr/>
            </a:pPr>
            <a:r>
              <a:rPr lang="en-US" sz="2400" dirty="0">
                <a:solidFill>
                  <a:srgbClr val="000000"/>
                </a:solidFill>
              </a:rPr>
              <a:t> Analysis and interpretation</a:t>
            </a:r>
          </a:p>
          <a:p>
            <a:pPr fontAlgn="auto">
              <a:spcBef>
                <a:spcPts val="0"/>
              </a:spcBef>
              <a:spcAft>
                <a:spcPts val="0"/>
              </a:spcAft>
              <a:buFont typeface="Arial" pitchFamily="34" charset="0"/>
              <a:buChar char="•"/>
              <a:defRPr/>
            </a:pPr>
            <a:r>
              <a:rPr lang="en-US" sz="2400" dirty="0">
                <a:solidFill>
                  <a:srgbClr val="000000"/>
                </a:solidFill>
              </a:rPr>
              <a:t> Results and evaluation</a:t>
            </a:r>
          </a:p>
        </p:txBody>
      </p:sp>
      <p:sp>
        <p:nvSpPr>
          <p:cNvPr id="34833" name="TextBox 28"/>
          <p:cNvSpPr txBox="1">
            <a:spLocks noChangeArrowheads="1"/>
          </p:cNvSpPr>
          <p:nvPr/>
        </p:nvSpPr>
        <p:spPr bwMode="auto">
          <a:xfrm>
            <a:off x="6307138" y="6305550"/>
            <a:ext cx="2562225" cy="523875"/>
          </a:xfrm>
          <a:prstGeom prst="rect">
            <a:avLst/>
          </a:prstGeom>
          <a:noFill/>
          <a:ln w="9525">
            <a:noFill/>
            <a:miter lim="800000"/>
            <a:headEnd/>
            <a:tailEnd/>
          </a:ln>
        </p:spPr>
        <p:txBody>
          <a:bodyPr wrap="none">
            <a:spAutoFit/>
          </a:bodyPr>
          <a:lstStyle/>
          <a:p>
            <a:r>
              <a:rPr lang="en-US" sz="2800" b="1">
                <a:solidFill>
                  <a:srgbClr val="000000"/>
                </a:solidFill>
                <a:latin typeface="Calibri" pitchFamily="34" charset="0"/>
              </a:rPr>
              <a:t>SCIENTIST VIEW</a:t>
            </a:r>
          </a:p>
        </p:txBody>
      </p:sp>
      <p:pic>
        <p:nvPicPr>
          <p:cNvPr id="34824" name="Picture 12" descr="http://www.clipproject.info/Cliparts_Free/Schule_Free/Clipart-Cartoon-Design-04.gif"/>
          <p:cNvPicPr>
            <a:picLocks noChangeAspect="1" noChangeArrowheads="1"/>
          </p:cNvPicPr>
          <p:nvPr/>
        </p:nvPicPr>
        <p:blipFill>
          <a:blip r:embed="rId3" cstate="print"/>
          <a:srcRect l="15556" t="4443" r="13333" b="6667"/>
          <a:stretch>
            <a:fillRect/>
          </a:stretch>
        </p:blipFill>
        <p:spPr bwMode="auto">
          <a:xfrm>
            <a:off x="179388" y="3898900"/>
            <a:ext cx="2193925" cy="2743200"/>
          </a:xfrm>
          <a:prstGeom prst="rect">
            <a:avLst/>
          </a:prstGeom>
          <a:noFill/>
          <a:ln w="9525">
            <a:noFill/>
            <a:miter lim="800000"/>
            <a:headEnd/>
            <a:tailEnd/>
          </a:ln>
        </p:spPr>
      </p:pic>
      <p:sp>
        <p:nvSpPr>
          <p:cNvPr id="21" name="Oval Callout 20"/>
          <p:cNvSpPr/>
          <p:nvPr/>
        </p:nvSpPr>
        <p:spPr bwMode="auto">
          <a:xfrm>
            <a:off x="1017588" y="1196975"/>
            <a:ext cx="3657600" cy="2438400"/>
          </a:xfrm>
          <a:prstGeom prst="wedgeEllipseCallout">
            <a:avLst/>
          </a:prstGeom>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anchor="ctr"/>
          <a:lstStyle/>
          <a:p>
            <a:pPr algn="ctr" defTabSz="912813" fontAlgn="auto">
              <a:spcBef>
                <a:spcPts val="0"/>
              </a:spcBef>
              <a:spcAft>
                <a:spcPts val="0"/>
              </a:spcAft>
              <a:defRPr/>
            </a:pPr>
            <a:endParaRPr lang="en-US" sz="3200" dirty="0">
              <a:solidFill>
                <a:srgbClr val="CC3300"/>
              </a:solidFill>
              <a:latin typeface="Trebuchet MS" pitchFamily="34" charset="0"/>
            </a:endParaRPr>
          </a:p>
        </p:txBody>
      </p:sp>
      <p:sp>
        <p:nvSpPr>
          <p:cNvPr id="22" name="TextBox 21"/>
          <p:cNvSpPr txBox="1">
            <a:spLocks noChangeArrowheads="1"/>
          </p:cNvSpPr>
          <p:nvPr/>
        </p:nvSpPr>
        <p:spPr bwMode="auto">
          <a:xfrm rot="-868781">
            <a:off x="1204913" y="1965325"/>
            <a:ext cx="608012" cy="401638"/>
          </a:xfrm>
          <a:prstGeom prst="rect">
            <a:avLst/>
          </a:prstGeom>
          <a:noFill/>
          <a:ln w="9525">
            <a:noFill/>
            <a:miter lim="800000"/>
            <a:headEnd/>
            <a:tailEnd/>
          </a:ln>
        </p:spPr>
        <p:txBody>
          <a:bodyPr wrap="none">
            <a:spAutoFit/>
          </a:bodyPr>
          <a:lstStyle/>
          <a:p>
            <a:r>
              <a:rPr lang="en-US" sz="2000" b="1">
                <a:solidFill>
                  <a:srgbClr val="000000"/>
                </a:solidFill>
                <a:latin typeface="Trebuchet MS" pitchFamily="34" charset="0"/>
              </a:rPr>
              <a:t>AIM</a:t>
            </a:r>
          </a:p>
        </p:txBody>
      </p:sp>
      <p:sp>
        <p:nvSpPr>
          <p:cNvPr id="23" name="TextBox 22"/>
          <p:cNvSpPr txBox="1">
            <a:spLocks noChangeArrowheads="1"/>
          </p:cNvSpPr>
          <p:nvPr/>
        </p:nvSpPr>
        <p:spPr bwMode="auto">
          <a:xfrm rot="-505803">
            <a:off x="2373313" y="1795463"/>
            <a:ext cx="1401762" cy="400050"/>
          </a:xfrm>
          <a:prstGeom prst="rect">
            <a:avLst/>
          </a:prstGeom>
          <a:noFill/>
          <a:ln w="9525">
            <a:noFill/>
            <a:miter lim="800000"/>
            <a:headEnd/>
            <a:tailEnd/>
          </a:ln>
        </p:spPr>
        <p:txBody>
          <a:bodyPr wrap="none">
            <a:spAutoFit/>
          </a:bodyPr>
          <a:lstStyle/>
          <a:p>
            <a:r>
              <a:rPr lang="en-US" sz="2000" b="1">
                <a:solidFill>
                  <a:srgbClr val="000000"/>
                </a:solidFill>
                <a:latin typeface="Trebuchet MS" pitchFamily="34" charset="0"/>
              </a:rPr>
              <a:t>PRINCIPLE</a:t>
            </a:r>
          </a:p>
        </p:txBody>
      </p:sp>
      <p:sp>
        <p:nvSpPr>
          <p:cNvPr id="24" name="TextBox 23"/>
          <p:cNvSpPr txBox="1">
            <a:spLocks noChangeArrowheads="1"/>
          </p:cNvSpPr>
          <p:nvPr/>
        </p:nvSpPr>
        <p:spPr bwMode="auto">
          <a:xfrm rot="-936138">
            <a:off x="1373188" y="2347913"/>
            <a:ext cx="1347787" cy="400050"/>
          </a:xfrm>
          <a:prstGeom prst="rect">
            <a:avLst/>
          </a:prstGeom>
          <a:noFill/>
          <a:ln w="9525">
            <a:noFill/>
            <a:miter lim="800000"/>
            <a:headEnd/>
            <a:tailEnd/>
          </a:ln>
        </p:spPr>
        <p:txBody>
          <a:bodyPr wrap="none">
            <a:spAutoFit/>
          </a:bodyPr>
          <a:lstStyle/>
          <a:p>
            <a:r>
              <a:rPr lang="en-US" sz="2000" b="1">
                <a:solidFill>
                  <a:srgbClr val="000000"/>
                </a:solidFill>
                <a:latin typeface="Trebuchet MS" pitchFamily="34" charset="0"/>
              </a:rPr>
              <a:t>MATERIAL</a:t>
            </a:r>
          </a:p>
        </p:txBody>
      </p:sp>
      <p:sp>
        <p:nvSpPr>
          <p:cNvPr id="25" name="TextBox 24"/>
          <p:cNvSpPr txBox="1">
            <a:spLocks noChangeArrowheads="1"/>
          </p:cNvSpPr>
          <p:nvPr/>
        </p:nvSpPr>
        <p:spPr bwMode="auto">
          <a:xfrm rot="-205485">
            <a:off x="2298700" y="2436813"/>
            <a:ext cx="1198563" cy="400050"/>
          </a:xfrm>
          <a:prstGeom prst="rect">
            <a:avLst/>
          </a:prstGeom>
          <a:noFill/>
          <a:ln w="9525">
            <a:noFill/>
            <a:miter lim="800000"/>
            <a:headEnd/>
            <a:tailEnd/>
          </a:ln>
        </p:spPr>
        <p:txBody>
          <a:bodyPr wrap="none">
            <a:spAutoFit/>
          </a:bodyPr>
          <a:lstStyle/>
          <a:p>
            <a:r>
              <a:rPr lang="en-US" sz="2000" b="1">
                <a:solidFill>
                  <a:srgbClr val="000000"/>
                </a:solidFill>
                <a:latin typeface="Trebuchet MS" pitchFamily="34" charset="0"/>
              </a:rPr>
              <a:t>METHOD</a:t>
            </a:r>
          </a:p>
        </p:txBody>
      </p:sp>
      <p:sp>
        <p:nvSpPr>
          <p:cNvPr id="26" name="TextBox 25"/>
          <p:cNvSpPr txBox="1">
            <a:spLocks noChangeArrowheads="1"/>
          </p:cNvSpPr>
          <p:nvPr/>
        </p:nvSpPr>
        <p:spPr bwMode="auto">
          <a:xfrm rot="-893471">
            <a:off x="1917700" y="2968625"/>
            <a:ext cx="1803400" cy="400050"/>
          </a:xfrm>
          <a:prstGeom prst="rect">
            <a:avLst/>
          </a:prstGeom>
          <a:noFill/>
          <a:ln w="9525">
            <a:noFill/>
            <a:miter lim="800000"/>
            <a:headEnd/>
            <a:tailEnd/>
          </a:ln>
        </p:spPr>
        <p:txBody>
          <a:bodyPr wrap="none">
            <a:spAutoFit/>
          </a:bodyPr>
          <a:lstStyle/>
          <a:p>
            <a:r>
              <a:rPr lang="en-US" sz="2000" b="1">
                <a:solidFill>
                  <a:srgbClr val="000000"/>
                </a:solidFill>
                <a:latin typeface="Trebuchet MS" pitchFamily="34" charset="0"/>
              </a:rPr>
              <a:t>OBSERVATION</a:t>
            </a:r>
          </a:p>
        </p:txBody>
      </p:sp>
      <p:sp>
        <p:nvSpPr>
          <p:cNvPr id="28" name="TextBox 27"/>
          <p:cNvSpPr txBox="1">
            <a:spLocks noChangeArrowheads="1"/>
          </p:cNvSpPr>
          <p:nvPr/>
        </p:nvSpPr>
        <p:spPr bwMode="auto">
          <a:xfrm rot="-337200">
            <a:off x="1468438" y="1444625"/>
            <a:ext cx="1711325" cy="400050"/>
          </a:xfrm>
          <a:prstGeom prst="rect">
            <a:avLst/>
          </a:prstGeom>
          <a:noFill/>
          <a:ln w="9525">
            <a:noFill/>
            <a:miter lim="800000"/>
            <a:headEnd/>
            <a:tailEnd/>
          </a:ln>
        </p:spPr>
        <p:txBody>
          <a:bodyPr wrap="none">
            <a:spAutoFit/>
          </a:bodyPr>
          <a:lstStyle/>
          <a:p>
            <a:r>
              <a:rPr lang="en-US" sz="2000" b="1">
                <a:solidFill>
                  <a:srgbClr val="000000"/>
                </a:solidFill>
                <a:latin typeface="Trebuchet MS" pitchFamily="34" charset="0"/>
              </a:rPr>
              <a:t>PRECAUTION</a:t>
            </a:r>
          </a:p>
        </p:txBody>
      </p:sp>
      <p:sp>
        <p:nvSpPr>
          <p:cNvPr id="34834" name="TextBox 29"/>
          <p:cNvSpPr txBox="1">
            <a:spLocks noChangeArrowheads="1"/>
          </p:cNvSpPr>
          <p:nvPr/>
        </p:nvSpPr>
        <p:spPr bwMode="auto">
          <a:xfrm>
            <a:off x="2236788" y="6261100"/>
            <a:ext cx="2108200" cy="523875"/>
          </a:xfrm>
          <a:prstGeom prst="rect">
            <a:avLst/>
          </a:prstGeom>
          <a:noFill/>
          <a:ln w="9525">
            <a:noFill/>
            <a:miter lim="800000"/>
            <a:headEnd/>
            <a:tailEnd/>
          </a:ln>
        </p:spPr>
        <p:txBody>
          <a:bodyPr wrap="none">
            <a:spAutoFit/>
          </a:bodyPr>
          <a:lstStyle/>
          <a:p>
            <a:r>
              <a:rPr lang="en-US" sz="2800" b="1">
                <a:solidFill>
                  <a:srgbClr val="000000"/>
                </a:solidFill>
                <a:latin typeface="Calibri" pitchFamily="34" charset="0"/>
              </a:rPr>
              <a:t>SCHOOL BOY</a:t>
            </a:r>
          </a:p>
        </p:txBody>
      </p:sp>
      <p:sp>
        <p:nvSpPr>
          <p:cNvPr id="27" name="TextBox 26"/>
          <p:cNvSpPr txBox="1">
            <a:spLocks noChangeArrowheads="1"/>
          </p:cNvSpPr>
          <p:nvPr/>
        </p:nvSpPr>
        <p:spPr bwMode="auto">
          <a:xfrm rot="2005010">
            <a:off x="2940050" y="2373313"/>
            <a:ext cx="1720850" cy="401637"/>
          </a:xfrm>
          <a:prstGeom prst="rect">
            <a:avLst/>
          </a:prstGeom>
          <a:noFill/>
          <a:ln w="9525">
            <a:noFill/>
            <a:miter lim="800000"/>
            <a:headEnd/>
            <a:tailEnd/>
          </a:ln>
        </p:spPr>
        <p:txBody>
          <a:bodyPr wrap="none">
            <a:spAutoFit/>
          </a:bodyPr>
          <a:lstStyle/>
          <a:p>
            <a:r>
              <a:rPr lang="en-US" sz="2000" b="1">
                <a:solidFill>
                  <a:srgbClr val="000000"/>
                </a:solidFill>
                <a:latin typeface="Trebuchet MS" pitchFamily="34" charset="0"/>
              </a:rPr>
              <a:t>CONCLUSION</a:t>
            </a:r>
          </a:p>
        </p:txBody>
      </p:sp>
    </p:spTree>
    <p:extLst>
      <p:ext uri="{BB962C8B-B14F-4D97-AF65-F5344CB8AC3E}">
        <p14:creationId xmlns:p14="http://schemas.microsoft.com/office/powerpoint/2010/main" val="9688050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3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84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483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4833" grpId="0"/>
      <p:bldP spid="21" grpId="0" animBg="1"/>
      <p:bldP spid="22" grpId="0"/>
      <p:bldP spid="23" grpId="0"/>
      <p:bldP spid="24" grpId="0"/>
      <p:bldP spid="25" grpId="0"/>
      <p:bldP spid="26" grpId="0"/>
      <p:bldP spid="28" grpId="0"/>
      <p:bldP spid="34834" grpId="0"/>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5410200" y="228600"/>
            <a:ext cx="3505200" cy="1066800"/>
          </a:xfrm>
          <a:prstGeom prst="roundRect">
            <a:avLst/>
          </a:prstGeom>
          <a:solidFill>
            <a:schemeClr val="accent3">
              <a:lumMod val="60000"/>
              <a:lumOff val="40000"/>
            </a:schemeClr>
          </a:solidFill>
          <a:ln>
            <a:noFill/>
          </a:ln>
          <a:effectLst>
            <a:outerShdw blurRad="50800" dist="177800" dir="5400000" algn="t"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0" name="Freeform 9"/>
          <p:cNvSpPr/>
          <p:nvPr/>
        </p:nvSpPr>
        <p:spPr>
          <a:xfrm>
            <a:off x="6629400" y="2209800"/>
            <a:ext cx="2209800" cy="1524000"/>
          </a:xfrm>
          <a:custGeom>
            <a:avLst/>
            <a:gdLst>
              <a:gd name="connsiteX0" fmla="*/ 1896615 w 2165423"/>
              <a:gd name="connsiteY0" fmla="*/ 0 h 2394757"/>
              <a:gd name="connsiteX1" fmla="*/ 1826277 w 2165423"/>
              <a:gd name="connsiteY1" fmla="*/ 28135 h 2394757"/>
              <a:gd name="connsiteX2" fmla="*/ 1713735 w 2165423"/>
              <a:gd name="connsiteY2" fmla="*/ 42203 h 2394757"/>
              <a:gd name="connsiteX3" fmla="*/ 1558990 w 2165423"/>
              <a:gd name="connsiteY3" fmla="*/ 70338 h 2394757"/>
              <a:gd name="connsiteX4" fmla="*/ 1108824 w 2165423"/>
              <a:gd name="connsiteY4" fmla="*/ 182880 h 2394757"/>
              <a:gd name="connsiteX5" fmla="*/ 489846 w 2165423"/>
              <a:gd name="connsiteY5" fmla="*/ 323557 h 2394757"/>
              <a:gd name="connsiteX6" fmla="*/ 363237 w 2165423"/>
              <a:gd name="connsiteY6" fmla="*/ 379828 h 2394757"/>
              <a:gd name="connsiteX7" fmla="*/ 194424 w 2165423"/>
              <a:gd name="connsiteY7" fmla="*/ 450166 h 2394757"/>
              <a:gd name="connsiteX8" fmla="*/ 110018 w 2165423"/>
              <a:gd name="connsiteY8" fmla="*/ 562708 h 2394757"/>
              <a:gd name="connsiteX9" fmla="*/ 81883 w 2165423"/>
              <a:gd name="connsiteY9" fmla="*/ 633046 h 2394757"/>
              <a:gd name="connsiteX10" fmla="*/ 67815 w 2165423"/>
              <a:gd name="connsiteY10" fmla="*/ 675249 h 2394757"/>
              <a:gd name="connsiteX11" fmla="*/ 25612 w 2165423"/>
              <a:gd name="connsiteY11" fmla="*/ 787791 h 2394757"/>
              <a:gd name="connsiteX12" fmla="*/ 25612 w 2165423"/>
              <a:gd name="connsiteY12" fmla="*/ 1209822 h 2394757"/>
              <a:gd name="connsiteX13" fmla="*/ 53747 w 2165423"/>
              <a:gd name="connsiteY13" fmla="*/ 1308295 h 2394757"/>
              <a:gd name="connsiteX14" fmla="*/ 152221 w 2165423"/>
              <a:gd name="connsiteY14" fmla="*/ 1561514 h 2394757"/>
              <a:gd name="connsiteX15" fmla="*/ 208492 w 2165423"/>
              <a:gd name="connsiteY15" fmla="*/ 1716258 h 2394757"/>
              <a:gd name="connsiteX16" fmla="*/ 236627 w 2165423"/>
              <a:gd name="connsiteY16" fmla="*/ 1786597 h 2394757"/>
              <a:gd name="connsiteX17" fmla="*/ 250695 w 2165423"/>
              <a:gd name="connsiteY17" fmla="*/ 1871003 h 2394757"/>
              <a:gd name="connsiteX18" fmla="*/ 306966 w 2165423"/>
              <a:gd name="connsiteY18" fmla="*/ 1997612 h 2394757"/>
              <a:gd name="connsiteX19" fmla="*/ 321033 w 2165423"/>
              <a:gd name="connsiteY19" fmla="*/ 2039815 h 2394757"/>
              <a:gd name="connsiteX20" fmla="*/ 349169 w 2165423"/>
              <a:gd name="connsiteY20" fmla="*/ 2138289 h 2394757"/>
              <a:gd name="connsiteX21" fmla="*/ 377304 w 2165423"/>
              <a:gd name="connsiteY21" fmla="*/ 2180492 h 2394757"/>
              <a:gd name="connsiteX22" fmla="*/ 419507 w 2165423"/>
              <a:gd name="connsiteY22" fmla="*/ 2194560 h 2394757"/>
              <a:gd name="connsiteX23" fmla="*/ 616455 w 2165423"/>
              <a:gd name="connsiteY23" fmla="*/ 2208628 h 2394757"/>
              <a:gd name="connsiteX24" fmla="*/ 672726 w 2165423"/>
              <a:gd name="connsiteY24" fmla="*/ 2222695 h 2394757"/>
              <a:gd name="connsiteX25" fmla="*/ 925944 w 2165423"/>
              <a:gd name="connsiteY25" fmla="*/ 2250831 h 2394757"/>
              <a:gd name="connsiteX26" fmla="*/ 1151027 w 2165423"/>
              <a:gd name="connsiteY26" fmla="*/ 2278966 h 2394757"/>
              <a:gd name="connsiteX27" fmla="*/ 1249501 w 2165423"/>
              <a:gd name="connsiteY27" fmla="*/ 2307102 h 2394757"/>
              <a:gd name="connsiteX28" fmla="*/ 1432381 w 2165423"/>
              <a:gd name="connsiteY28" fmla="*/ 2335237 h 2394757"/>
              <a:gd name="connsiteX29" fmla="*/ 1474584 w 2165423"/>
              <a:gd name="connsiteY29" fmla="*/ 2363372 h 2394757"/>
              <a:gd name="connsiteX30" fmla="*/ 1657464 w 2165423"/>
              <a:gd name="connsiteY30" fmla="*/ 2363372 h 2394757"/>
              <a:gd name="connsiteX31" fmla="*/ 1685600 w 2165423"/>
              <a:gd name="connsiteY31" fmla="*/ 2264898 h 2394757"/>
              <a:gd name="connsiteX32" fmla="*/ 1713735 w 2165423"/>
              <a:gd name="connsiteY32" fmla="*/ 2194560 h 2394757"/>
              <a:gd name="connsiteX33" fmla="*/ 1854412 w 2165423"/>
              <a:gd name="connsiteY33" fmla="*/ 2067951 h 2394757"/>
              <a:gd name="connsiteX34" fmla="*/ 1882547 w 2165423"/>
              <a:gd name="connsiteY34" fmla="*/ 2039815 h 2394757"/>
              <a:gd name="connsiteX35" fmla="*/ 1910683 w 2165423"/>
              <a:gd name="connsiteY35" fmla="*/ 1997612 h 2394757"/>
              <a:gd name="connsiteX36" fmla="*/ 2023224 w 2165423"/>
              <a:gd name="connsiteY36" fmla="*/ 1913206 h 2394757"/>
              <a:gd name="connsiteX37" fmla="*/ 2051360 w 2165423"/>
              <a:gd name="connsiteY37" fmla="*/ 1871003 h 2394757"/>
              <a:gd name="connsiteX38" fmla="*/ 2093563 w 2165423"/>
              <a:gd name="connsiteY38" fmla="*/ 1772529 h 2394757"/>
              <a:gd name="connsiteX39" fmla="*/ 2135766 w 2165423"/>
              <a:gd name="connsiteY39" fmla="*/ 1688123 h 2394757"/>
              <a:gd name="connsiteX40" fmla="*/ 2163901 w 2165423"/>
              <a:gd name="connsiteY40" fmla="*/ 1252025 h 2394757"/>
              <a:gd name="connsiteX41" fmla="*/ 2149833 w 2165423"/>
              <a:gd name="connsiteY41" fmla="*/ 745588 h 2394757"/>
              <a:gd name="connsiteX42" fmla="*/ 2121698 w 2165423"/>
              <a:gd name="connsiteY42" fmla="*/ 647114 h 2394757"/>
              <a:gd name="connsiteX43" fmla="*/ 2065427 w 2165423"/>
              <a:gd name="connsiteY43" fmla="*/ 590843 h 2394757"/>
              <a:gd name="connsiteX44" fmla="*/ 2051360 w 2165423"/>
              <a:gd name="connsiteY44" fmla="*/ 534572 h 2394757"/>
              <a:gd name="connsiteX45" fmla="*/ 2023224 w 2165423"/>
              <a:gd name="connsiteY45" fmla="*/ 492369 h 2394757"/>
              <a:gd name="connsiteX46" fmla="*/ 2009157 w 2165423"/>
              <a:gd name="connsiteY46" fmla="*/ 450166 h 2394757"/>
              <a:gd name="connsiteX47" fmla="*/ 1966953 w 2165423"/>
              <a:gd name="connsiteY47" fmla="*/ 239151 h 2394757"/>
              <a:gd name="connsiteX48" fmla="*/ 1938818 w 2165423"/>
              <a:gd name="connsiteY48" fmla="*/ 182880 h 2394757"/>
              <a:gd name="connsiteX49" fmla="*/ 1910683 w 2165423"/>
              <a:gd name="connsiteY49" fmla="*/ 98474 h 2394757"/>
              <a:gd name="connsiteX50" fmla="*/ 1952886 w 2165423"/>
              <a:gd name="connsiteY50" fmla="*/ 42203 h 2394757"/>
              <a:gd name="connsiteX51" fmla="*/ 1826277 w 2165423"/>
              <a:gd name="connsiteY51" fmla="*/ 42203 h 2394757"/>
              <a:gd name="connsiteX52" fmla="*/ 1755938 w 2165423"/>
              <a:gd name="connsiteY52" fmla="*/ 42203 h 2394757"/>
              <a:gd name="connsiteX53" fmla="*/ 1755938 w 2165423"/>
              <a:gd name="connsiteY53" fmla="*/ 70338 h 2394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165423" h="2394757">
                <a:moveTo>
                  <a:pt x="1896615" y="0"/>
                </a:moveTo>
                <a:cubicBezTo>
                  <a:pt x="1873169" y="9378"/>
                  <a:pt x="1850882" y="22457"/>
                  <a:pt x="1826277" y="28135"/>
                </a:cubicBezTo>
                <a:cubicBezTo>
                  <a:pt x="1789439" y="36636"/>
                  <a:pt x="1751078" y="36307"/>
                  <a:pt x="1713735" y="42203"/>
                </a:cubicBezTo>
                <a:cubicBezTo>
                  <a:pt x="1661949" y="50380"/>
                  <a:pt x="1610055" y="58463"/>
                  <a:pt x="1558990" y="70338"/>
                </a:cubicBezTo>
                <a:cubicBezTo>
                  <a:pt x="1408337" y="105374"/>
                  <a:pt x="1261144" y="156000"/>
                  <a:pt x="1108824" y="182880"/>
                </a:cubicBezTo>
                <a:cubicBezTo>
                  <a:pt x="936831" y="213232"/>
                  <a:pt x="631400" y="260644"/>
                  <a:pt x="489846" y="323557"/>
                </a:cubicBezTo>
                <a:cubicBezTo>
                  <a:pt x="447643" y="342314"/>
                  <a:pt x="406280" y="363089"/>
                  <a:pt x="363237" y="379828"/>
                </a:cubicBezTo>
                <a:cubicBezTo>
                  <a:pt x="192055" y="446399"/>
                  <a:pt x="284486" y="390126"/>
                  <a:pt x="194424" y="450166"/>
                </a:cubicBezTo>
                <a:cubicBezTo>
                  <a:pt x="130796" y="545608"/>
                  <a:pt x="162063" y="510661"/>
                  <a:pt x="110018" y="562708"/>
                </a:cubicBezTo>
                <a:cubicBezTo>
                  <a:pt x="100640" y="586154"/>
                  <a:pt x="90750" y="609402"/>
                  <a:pt x="81883" y="633046"/>
                </a:cubicBezTo>
                <a:cubicBezTo>
                  <a:pt x="76676" y="646930"/>
                  <a:pt x="73656" y="661619"/>
                  <a:pt x="67815" y="675249"/>
                </a:cubicBezTo>
                <a:cubicBezTo>
                  <a:pt x="23678" y="778237"/>
                  <a:pt x="51548" y="684048"/>
                  <a:pt x="25612" y="787791"/>
                </a:cubicBezTo>
                <a:cubicBezTo>
                  <a:pt x="8588" y="975055"/>
                  <a:pt x="0" y="987850"/>
                  <a:pt x="25612" y="1209822"/>
                </a:cubicBezTo>
                <a:cubicBezTo>
                  <a:pt x="29525" y="1243735"/>
                  <a:pt x="43708" y="1275667"/>
                  <a:pt x="53747" y="1308295"/>
                </a:cubicBezTo>
                <a:cubicBezTo>
                  <a:pt x="88111" y="1419978"/>
                  <a:pt x="97298" y="1428131"/>
                  <a:pt x="152221" y="1561514"/>
                </a:cubicBezTo>
                <a:cubicBezTo>
                  <a:pt x="206596" y="1693567"/>
                  <a:pt x="154491" y="1567754"/>
                  <a:pt x="208492" y="1716258"/>
                </a:cubicBezTo>
                <a:cubicBezTo>
                  <a:pt x="217122" y="1739990"/>
                  <a:pt x="227249" y="1763151"/>
                  <a:pt x="236627" y="1786597"/>
                </a:cubicBezTo>
                <a:cubicBezTo>
                  <a:pt x="241316" y="1814732"/>
                  <a:pt x="243190" y="1843485"/>
                  <a:pt x="250695" y="1871003"/>
                </a:cubicBezTo>
                <a:cubicBezTo>
                  <a:pt x="267059" y="1931004"/>
                  <a:pt x="283779" y="1943510"/>
                  <a:pt x="306966" y="1997612"/>
                </a:cubicBezTo>
                <a:cubicBezTo>
                  <a:pt x="312807" y="2011242"/>
                  <a:pt x="316959" y="2025557"/>
                  <a:pt x="321033" y="2039815"/>
                </a:cubicBezTo>
                <a:cubicBezTo>
                  <a:pt x="327043" y="2060850"/>
                  <a:pt x="337925" y="2115802"/>
                  <a:pt x="349169" y="2138289"/>
                </a:cubicBezTo>
                <a:cubicBezTo>
                  <a:pt x="356730" y="2153411"/>
                  <a:pt x="364102" y="2169930"/>
                  <a:pt x="377304" y="2180492"/>
                </a:cubicBezTo>
                <a:cubicBezTo>
                  <a:pt x="388883" y="2189755"/>
                  <a:pt x="404780" y="2192827"/>
                  <a:pt x="419507" y="2194560"/>
                </a:cubicBezTo>
                <a:cubicBezTo>
                  <a:pt x="484873" y="2202250"/>
                  <a:pt x="550806" y="2203939"/>
                  <a:pt x="616455" y="2208628"/>
                </a:cubicBezTo>
                <a:cubicBezTo>
                  <a:pt x="635212" y="2213317"/>
                  <a:pt x="653704" y="2219236"/>
                  <a:pt x="672726" y="2222695"/>
                </a:cubicBezTo>
                <a:cubicBezTo>
                  <a:pt x="774310" y="2241165"/>
                  <a:pt x="813411" y="2238327"/>
                  <a:pt x="925944" y="2250831"/>
                </a:cubicBezTo>
                <a:cubicBezTo>
                  <a:pt x="1001093" y="2259181"/>
                  <a:pt x="1151027" y="2278966"/>
                  <a:pt x="1151027" y="2278966"/>
                </a:cubicBezTo>
                <a:cubicBezTo>
                  <a:pt x="1183852" y="2288345"/>
                  <a:pt x="1216382" y="2298822"/>
                  <a:pt x="1249501" y="2307102"/>
                </a:cubicBezTo>
                <a:cubicBezTo>
                  <a:pt x="1313937" y="2323211"/>
                  <a:pt x="1364062" y="2326697"/>
                  <a:pt x="1432381" y="2335237"/>
                </a:cubicBezTo>
                <a:cubicBezTo>
                  <a:pt x="1446449" y="2344615"/>
                  <a:pt x="1459462" y="2355811"/>
                  <a:pt x="1474584" y="2363372"/>
                </a:cubicBezTo>
                <a:cubicBezTo>
                  <a:pt x="1537354" y="2394757"/>
                  <a:pt x="1578752" y="2371243"/>
                  <a:pt x="1657464" y="2363372"/>
                </a:cubicBezTo>
                <a:cubicBezTo>
                  <a:pt x="1668550" y="2319030"/>
                  <a:pt x="1670464" y="2305261"/>
                  <a:pt x="1685600" y="2264898"/>
                </a:cubicBezTo>
                <a:cubicBezTo>
                  <a:pt x="1694467" y="2241254"/>
                  <a:pt x="1698584" y="2214762"/>
                  <a:pt x="1713735" y="2194560"/>
                </a:cubicBezTo>
                <a:cubicBezTo>
                  <a:pt x="1810634" y="2065362"/>
                  <a:pt x="1778512" y="2128672"/>
                  <a:pt x="1854412" y="2067951"/>
                </a:cubicBezTo>
                <a:cubicBezTo>
                  <a:pt x="1864769" y="2059665"/>
                  <a:pt x="1874262" y="2050172"/>
                  <a:pt x="1882547" y="2039815"/>
                </a:cubicBezTo>
                <a:cubicBezTo>
                  <a:pt x="1893109" y="2026613"/>
                  <a:pt x="1897959" y="2008745"/>
                  <a:pt x="1910683" y="1997612"/>
                </a:cubicBezTo>
                <a:cubicBezTo>
                  <a:pt x="1970701" y="1945097"/>
                  <a:pt x="1985074" y="1960894"/>
                  <a:pt x="2023224" y="1913206"/>
                </a:cubicBezTo>
                <a:cubicBezTo>
                  <a:pt x="2033786" y="1900004"/>
                  <a:pt x="2041981" y="1885071"/>
                  <a:pt x="2051360" y="1871003"/>
                </a:cubicBezTo>
                <a:cubicBezTo>
                  <a:pt x="2084350" y="1772030"/>
                  <a:pt x="2041413" y="1894213"/>
                  <a:pt x="2093563" y="1772529"/>
                </a:cubicBezTo>
                <a:cubicBezTo>
                  <a:pt x="2128509" y="1690987"/>
                  <a:pt x="2081694" y="1769229"/>
                  <a:pt x="2135766" y="1688123"/>
                </a:cubicBezTo>
                <a:cubicBezTo>
                  <a:pt x="2165423" y="1510174"/>
                  <a:pt x="2163901" y="1540965"/>
                  <a:pt x="2163901" y="1252025"/>
                </a:cubicBezTo>
                <a:cubicBezTo>
                  <a:pt x="2163901" y="1083148"/>
                  <a:pt x="2158266" y="914255"/>
                  <a:pt x="2149833" y="745588"/>
                </a:cubicBezTo>
                <a:cubicBezTo>
                  <a:pt x="2149627" y="741473"/>
                  <a:pt x="2128491" y="656624"/>
                  <a:pt x="2121698" y="647114"/>
                </a:cubicBezTo>
                <a:cubicBezTo>
                  <a:pt x="2106280" y="625529"/>
                  <a:pt x="2065427" y="590843"/>
                  <a:pt x="2065427" y="590843"/>
                </a:cubicBezTo>
                <a:cubicBezTo>
                  <a:pt x="2060738" y="572086"/>
                  <a:pt x="2058976" y="552343"/>
                  <a:pt x="2051360" y="534572"/>
                </a:cubicBezTo>
                <a:cubicBezTo>
                  <a:pt x="2044700" y="519032"/>
                  <a:pt x="2030785" y="507491"/>
                  <a:pt x="2023224" y="492369"/>
                </a:cubicBezTo>
                <a:cubicBezTo>
                  <a:pt x="2016592" y="479106"/>
                  <a:pt x="2013846" y="464234"/>
                  <a:pt x="2009157" y="450166"/>
                </a:cubicBezTo>
                <a:cubicBezTo>
                  <a:pt x="2002029" y="400271"/>
                  <a:pt x="1988660" y="282567"/>
                  <a:pt x="1966953" y="239151"/>
                </a:cubicBezTo>
                <a:cubicBezTo>
                  <a:pt x="1957575" y="220394"/>
                  <a:pt x="1946606" y="202351"/>
                  <a:pt x="1938818" y="182880"/>
                </a:cubicBezTo>
                <a:cubicBezTo>
                  <a:pt x="1927804" y="155344"/>
                  <a:pt x="1910683" y="98474"/>
                  <a:pt x="1910683" y="98474"/>
                </a:cubicBezTo>
                <a:cubicBezTo>
                  <a:pt x="1928066" y="46323"/>
                  <a:pt x="1911487" y="62903"/>
                  <a:pt x="1952886" y="42203"/>
                </a:cubicBezTo>
                <a:lnTo>
                  <a:pt x="1826277" y="42203"/>
                </a:lnTo>
                <a:lnTo>
                  <a:pt x="1755938" y="42203"/>
                </a:lnTo>
                <a:lnTo>
                  <a:pt x="1755938" y="70338"/>
                </a:lnTo>
              </a:path>
            </a:pathLst>
          </a:custGeom>
          <a:solidFill>
            <a:schemeClr val="bg2">
              <a:lumMod val="40000"/>
              <a:lumOff val="60000"/>
            </a:schemeClr>
          </a:solidFill>
          <a:ln>
            <a:noFill/>
          </a:ln>
          <a:effectLst>
            <a:outerShdw blurRad="50800" dist="215900" dir="3660000" algn="tl" rotWithShape="0">
              <a:prstClr val="black">
                <a:alpha val="55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srgbClr val="000000"/>
              </a:solidFill>
            </a:endParaRPr>
          </a:p>
        </p:txBody>
      </p:sp>
      <p:sp>
        <p:nvSpPr>
          <p:cNvPr id="4104" name="TextBox 10"/>
          <p:cNvSpPr txBox="1">
            <a:spLocks noChangeArrowheads="1"/>
          </p:cNvSpPr>
          <p:nvPr/>
        </p:nvSpPr>
        <p:spPr bwMode="auto">
          <a:xfrm>
            <a:off x="6705600" y="2514600"/>
            <a:ext cx="2438400" cy="523875"/>
          </a:xfrm>
          <a:prstGeom prst="rect">
            <a:avLst/>
          </a:prstGeom>
          <a:noFill/>
          <a:ln w="9525">
            <a:noFill/>
            <a:miter lim="800000"/>
            <a:headEnd/>
            <a:tailEnd/>
          </a:ln>
        </p:spPr>
        <p:txBody>
          <a:bodyPr>
            <a:spAutoFit/>
          </a:bodyPr>
          <a:lstStyle/>
          <a:p>
            <a:r>
              <a:rPr lang="en-US" sz="2800" b="1">
                <a:solidFill>
                  <a:srgbClr val="000000"/>
                </a:solidFill>
                <a:latin typeface="Trebuchet MS" pitchFamily="34" charset="0"/>
              </a:rPr>
              <a:t>Hypothesis</a:t>
            </a:r>
          </a:p>
        </p:txBody>
      </p:sp>
      <p:pic>
        <p:nvPicPr>
          <p:cNvPr id="4105" name="Picture 2"/>
          <p:cNvPicPr>
            <a:picLocks noChangeAspect="1" noChangeArrowheads="1"/>
          </p:cNvPicPr>
          <p:nvPr/>
        </p:nvPicPr>
        <p:blipFill>
          <a:blip r:embed="rId3" cstate="print"/>
          <a:srcRect/>
          <a:stretch>
            <a:fillRect/>
          </a:stretch>
        </p:blipFill>
        <p:spPr bwMode="auto">
          <a:xfrm>
            <a:off x="2655888" y="0"/>
            <a:ext cx="1809750" cy="1809750"/>
          </a:xfrm>
          <a:prstGeom prst="rect">
            <a:avLst/>
          </a:prstGeom>
          <a:noFill/>
          <a:ln w="9525">
            <a:noFill/>
            <a:miter lim="800000"/>
            <a:headEnd/>
            <a:tailEnd/>
          </a:ln>
        </p:spPr>
      </p:pic>
      <p:grpSp>
        <p:nvGrpSpPr>
          <p:cNvPr id="2" name="Group 28"/>
          <p:cNvGrpSpPr>
            <a:grpSpLocks/>
          </p:cNvGrpSpPr>
          <p:nvPr/>
        </p:nvGrpSpPr>
        <p:grpSpPr bwMode="auto">
          <a:xfrm>
            <a:off x="23813" y="333375"/>
            <a:ext cx="2819400" cy="1066800"/>
            <a:chOff x="-119608" y="332656"/>
            <a:chExt cx="2819400" cy="1066800"/>
          </a:xfrm>
        </p:grpSpPr>
        <p:sp>
          <p:nvSpPr>
            <p:cNvPr id="13" name="Oval 12"/>
            <p:cNvSpPr/>
            <p:nvPr/>
          </p:nvSpPr>
          <p:spPr>
            <a:xfrm>
              <a:off x="60920" y="332656"/>
              <a:ext cx="2438400" cy="1066800"/>
            </a:xfrm>
            <a:prstGeom prst="ellipse">
              <a:avLst/>
            </a:prstGeom>
            <a:solidFill>
              <a:srgbClr val="FFC000"/>
            </a:solidFill>
            <a:ln>
              <a:noFill/>
            </a:ln>
            <a:effectLst>
              <a:outerShdw blurRad="50800" dist="165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35893" name="TextBox 13"/>
            <p:cNvSpPr txBox="1">
              <a:spLocks noChangeArrowheads="1"/>
            </p:cNvSpPr>
            <p:nvPr/>
          </p:nvSpPr>
          <p:spPr bwMode="auto">
            <a:xfrm>
              <a:off x="-119608" y="620688"/>
              <a:ext cx="2819400" cy="584200"/>
            </a:xfrm>
            <a:prstGeom prst="rect">
              <a:avLst/>
            </a:prstGeom>
            <a:noFill/>
            <a:ln w="9525">
              <a:noFill/>
              <a:miter lim="800000"/>
              <a:headEnd/>
              <a:tailEnd/>
            </a:ln>
          </p:spPr>
          <p:txBody>
            <a:bodyPr>
              <a:spAutoFit/>
            </a:bodyPr>
            <a:lstStyle/>
            <a:p>
              <a:pPr algn="ctr"/>
              <a:r>
                <a:rPr lang="en-US" sz="1600" b="1">
                  <a:solidFill>
                    <a:srgbClr val="000000"/>
                  </a:solidFill>
                  <a:latin typeface="Trebuchet MS" pitchFamily="34" charset="0"/>
                </a:rPr>
                <a:t>Natural  Phenomenon/ Processes</a:t>
              </a:r>
            </a:p>
          </p:txBody>
        </p:sp>
      </p:grpSp>
      <p:sp>
        <p:nvSpPr>
          <p:cNvPr id="4110" name="TextBox 14"/>
          <p:cNvSpPr txBox="1">
            <a:spLocks noChangeArrowheads="1"/>
          </p:cNvSpPr>
          <p:nvPr/>
        </p:nvSpPr>
        <p:spPr bwMode="auto">
          <a:xfrm>
            <a:off x="2700338" y="1676400"/>
            <a:ext cx="1979612" cy="338138"/>
          </a:xfrm>
          <a:prstGeom prst="rect">
            <a:avLst/>
          </a:prstGeom>
          <a:noFill/>
          <a:ln w="9525">
            <a:noFill/>
            <a:miter lim="800000"/>
            <a:headEnd/>
            <a:tailEnd/>
          </a:ln>
        </p:spPr>
        <p:txBody>
          <a:bodyPr>
            <a:spAutoFit/>
          </a:bodyPr>
          <a:lstStyle/>
          <a:p>
            <a:r>
              <a:rPr lang="en-US" sz="1600" b="1">
                <a:solidFill>
                  <a:srgbClr val="000000"/>
                </a:solidFill>
                <a:latin typeface="Calibri" pitchFamily="34" charset="0"/>
              </a:rPr>
              <a:t>Keen Observation</a:t>
            </a:r>
          </a:p>
        </p:txBody>
      </p:sp>
      <p:sp>
        <p:nvSpPr>
          <p:cNvPr id="16" name="Down Arrow 15"/>
          <p:cNvSpPr/>
          <p:nvPr/>
        </p:nvSpPr>
        <p:spPr>
          <a:xfrm rot="16200000">
            <a:off x="4618541" y="497413"/>
            <a:ext cx="540000" cy="914400"/>
          </a:xfrm>
          <a:prstGeom prst="downArrow">
            <a:avLst/>
          </a:prstGeom>
          <a:solidFill>
            <a:schemeClr val="bg1">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7" name="Down Arrow 16"/>
          <p:cNvSpPr/>
          <p:nvPr/>
        </p:nvSpPr>
        <p:spPr>
          <a:xfrm>
            <a:off x="7315200" y="1219200"/>
            <a:ext cx="533400" cy="914400"/>
          </a:xfrm>
          <a:prstGeom prst="downArrow">
            <a:avLst/>
          </a:prstGeom>
          <a:solidFill>
            <a:schemeClr val="bg1">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4117" name="TextBox 17"/>
          <p:cNvSpPr txBox="1">
            <a:spLocks noChangeArrowheads="1"/>
          </p:cNvSpPr>
          <p:nvPr/>
        </p:nvSpPr>
        <p:spPr bwMode="auto">
          <a:xfrm>
            <a:off x="5435600" y="457200"/>
            <a:ext cx="3414713" cy="584775"/>
          </a:xfrm>
          <a:prstGeom prst="rect">
            <a:avLst/>
          </a:prstGeom>
          <a:noFill/>
          <a:ln w="9525">
            <a:noFill/>
            <a:miter lim="800000"/>
            <a:headEnd/>
            <a:tailEnd/>
          </a:ln>
        </p:spPr>
        <p:txBody>
          <a:bodyPr>
            <a:spAutoFit/>
          </a:bodyPr>
          <a:lstStyle/>
          <a:p>
            <a:pPr algn="ctr"/>
            <a:r>
              <a:rPr lang="en-US" sz="1600" b="1" dirty="0" smtClean="0">
                <a:solidFill>
                  <a:srgbClr val="000000"/>
                </a:solidFill>
                <a:latin typeface="Trebuchet MS" pitchFamily="34" charset="0"/>
              </a:rPr>
              <a:t>Formulation of  hypothesis</a:t>
            </a:r>
          </a:p>
          <a:p>
            <a:pPr algn="ctr"/>
            <a:r>
              <a:rPr lang="en-US" sz="1600" b="1" dirty="0" smtClean="0">
                <a:solidFill>
                  <a:srgbClr val="000000"/>
                </a:solidFill>
                <a:latin typeface="Trebuchet MS" pitchFamily="34" charset="0"/>
              </a:rPr>
              <a:t>from  keen </a:t>
            </a:r>
            <a:r>
              <a:rPr lang="en-US" sz="1600" b="1" dirty="0">
                <a:solidFill>
                  <a:srgbClr val="000000"/>
                </a:solidFill>
                <a:latin typeface="Trebuchet MS" pitchFamily="34" charset="0"/>
              </a:rPr>
              <a:t>observation </a:t>
            </a:r>
          </a:p>
        </p:txBody>
      </p:sp>
      <p:sp>
        <p:nvSpPr>
          <p:cNvPr id="19" name="Down Arrow 18"/>
          <p:cNvSpPr/>
          <p:nvPr/>
        </p:nvSpPr>
        <p:spPr>
          <a:xfrm rot="5400000">
            <a:off x="5829300" y="2324100"/>
            <a:ext cx="533400" cy="914400"/>
          </a:xfrm>
          <a:prstGeom prst="downArrow">
            <a:avLst/>
          </a:prstGeom>
          <a:solidFill>
            <a:schemeClr val="bg1">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0" name="Hexagon 19"/>
          <p:cNvSpPr/>
          <p:nvPr/>
        </p:nvSpPr>
        <p:spPr>
          <a:xfrm>
            <a:off x="1447800" y="2286000"/>
            <a:ext cx="4114800" cy="914400"/>
          </a:xfrm>
          <a:prstGeom prst="hexagon">
            <a:avLst/>
          </a:prstGeom>
          <a:solidFill>
            <a:schemeClr val="accent2">
              <a:lumMod val="40000"/>
              <a:lumOff val="60000"/>
            </a:schemeClr>
          </a:solidFill>
          <a:ln>
            <a:noFill/>
          </a:ln>
          <a:effectLst>
            <a:outerShdw blurRad="50800" dist="2413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4124" name="TextBox 20"/>
          <p:cNvSpPr txBox="1">
            <a:spLocks noChangeArrowheads="1"/>
          </p:cNvSpPr>
          <p:nvPr/>
        </p:nvSpPr>
        <p:spPr bwMode="auto">
          <a:xfrm>
            <a:off x="1641748" y="2366194"/>
            <a:ext cx="3621087" cy="830997"/>
          </a:xfrm>
          <a:prstGeom prst="rect">
            <a:avLst/>
          </a:prstGeom>
          <a:noFill/>
          <a:ln w="9525">
            <a:noFill/>
            <a:miter lim="800000"/>
            <a:headEnd/>
            <a:tailEnd/>
          </a:ln>
        </p:spPr>
        <p:txBody>
          <a:bodyPr>
            <a:spAutoFit/>
          </a:bodyPr>
          <a:lstStyle/>
          <a:p>
            <a:r>
              <a:rPr lang="en-US" sz="1600" b="1" dirty="0">
                <a:solidFill>
                  <a:srgbClr val="000000"/>
                </a:solidFill>
                <a:latin typeface="Trebuchet MS" pitchFamily="34" charset="0"/>
              </a:rPr>
              <a:t>Designing </a:t>
            </a:r>
            <a:r>
              <a:rPr lang="en-US" sz="1600" b="1" dirty="0" smtClean="0">
                <a:solidFill>
                  <a:srgbClr val="000000"/>
                </a:solidFill>
                <a:latin typeface="Trebuchet MS" pitchFamily="34" charset="0"/>
              </a:rPr>
              <a:t>objectives, methodology</a:t>
            </a:r>
            <a:r>
              <a:rPr lang="en-US" sz="1600" b="1" dirty="0">
                <a:solidFill>
                  <a:srgbClr val="000000"/>
                </a:solidFill>
                <a:latin typeface="Trebuchet MS" pitchFamily="34" charset="0"/>
              </a:rPr>
              <a:t>, tools and approach to validate the hypothesis</a:t>
            </a:r>
          </a:p>
        </p:txBody>
      </p:sp>
      <p:pic>
        <p:nvPicPr>
          <p:cNvPr id="4125" name="Picture 3"/>
          <p:cNvPicPr>
            <a:picLocks noChangeAspect="1" noChangeArrowheads="1"/>
          </p:cNvPicPr>
          <p:nvPr/>
        </p:nvPicPr>
        <p:blipFill>
          <a:blip r:embed="rId4" cstate="print"/>
          <a:srcRect/>
          <a:stretch>
            <a:fillRect/>
          </a:stretch>
        </p:blipFill>
        <p:spPr bwMode="auto">
          <a:xfrm>
            <a:off x="2590800" y="3886200"/>
            <a:ext cx="3162300" cy="2971800"/>
          </a:xfrm>
          <a:prstGeom prst="rect">
            <a:avLst/>
          </a:prstGeom>
          <a:noFill/>
          <a:ln w="9525">
            <a:noFill/>
            <a:miter lim="800000"/>
            <a:headEnd/>
            <a:tailEnd/>
          </a:ln>
        </p:spPr>
      </p:pic>
      <p:sp>
        <p:nvSpPr>
          <p:cNvPr id="23" name="Down Arrow 22"/>
          <p:cNvSpPr/>
          <p:nvPr/>
        </p:nvSpPr>
        <p:spPr>
          <a:xfrm rot="21417537">
            <a:off x="3819784" y="3364660"/>
            <a:ext cx="457200" cy="381000"/>
          </a:xfrm>
          <a:prstGeom prst="downArrow">
            <a:avLst/>
          </a:prstGeom>
          <a:solidFill>
            <a:schemeClr val="bg1">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4129" name="TextBox 23"/>
          <p:cNvSpPr txBox="1">
            <a:spLocks noChangeArrowheads="1"/>
          </p:cNvSpPr>
          <p:nvPr/>
        </p:nvSpPr>
        <p:spPr bwMode="auto">
          <a:xfrm>
            <a:off x="3303566" y="4495800"/>
            <a:ext cx="2209800" cy="369888"/>
          </a:xfrm>
          <a:prstGeom prst="rect">
            <a:avLst/>
          </a:prstGeom>
          <a:noFill/>
          <a:ln w="9525">
            <a:noFill/>
            <a:miter lim="800000"/>
            <a:headEnd/>
            <a:tailEnd/>
          </a:ln>
        </p:spPr>
        <p:txBody>
          <a:bodyPr>
            <a:spAutoFit/>
          </a:bodyPr>
          <a:lstStyle/>
          <a:p>
            <a:r>
              <a:rPr lang="en-US" b="1" dirty="0">
                <a:solidFill>
                  <a:srgbClr val="000000"/>
                </a:solidFill>
                <a:latin typeface="Trebuchet MS" pitchFamily="34" charset="0"/>
              </a:rPr>
              <a:t>Expected </a:t>
            </a:r>
            <a:r>
              <a:rPr lang="en-US" b="1" dirty="0" smtClean="0">
                <a:solidFill>
                  <a:srgbClr val="000000"/>
                </a:solidFill>
                <a:latin typeface="Trebuchet MS" pitchFamily="34" charset="0"/>
              </a:rPr>
              <a:t>Results</a:t>
            </a:r>
            <a:endParaRPr lang="en-US" b="1" dirty="0">
              <a:solidFill>
                <a:srgbClr val="000000"/>
              </a:solidFill>
              <a:latin typeface="Trebuchet MS" pitchFamily="34" charset="0"/>
            </a:endParaRPr>
          </a:p>
        </p:txBody>
      </p:sp>
      <p:sp>
        <p:nvSpPr>
          <p:cNvPr id="4130" name="TextBox 24"/>
          <p:cNvSpPr txBox="1">
            <a:spLocks noChangeArrowheads="1"/>
          </p:cNvSpPr>
          <p:nvPr/>
        </p:nvSpPr>
        <p:spPr bwMode="auto">
          <a:xfrm>
            <a:off x="2895600" y="5791200"/>
            <a:ext cx="2438400" cy="646113"/>
          </a:xfrm>
          <a:prstGeom prst="rect">
            <a:avLst/>
          </a:prstGeom>
          <a:noFill/>
          <a:ln w="9525">
            <a:noFill/>
            <a:miter lim="800000"/>
            <a:headEnd/>
            <a:tailEnd/>
          </a:ln>
        </p:spPr>
        <p:txBody>
          <a:bodyPr>
            <a:spAutoFit/>
          </a:bodyPr>
          <a:lstStyle/>
          <a:p>
            <a:r>
              <a:rPr lang="en-US" b="1" dirty="0">
                <a:solidFill>
                  <a:srgbClr val="FFFFFF"/>
                </a:solidFill>
                <a:latin typeface="Trebuchet MS" pitchFamily="34" charset="0"/>
              </a:rPr>
              <a:t>Unexpected</a:t>
            </a:r>
          </a:p>
          <a:p>
            <a:r>
              <a:rPr lang="en-US" b="1" dirty="0">
                <a:solidFill>
                  <a:srgbClr val="FFFFFF"/>
                </a:solidFill>
                <a:latin typeface="Trebuchet MS" pitchFamily="34" charset="0"/>
              </a:rPr>
              <a:t> </a:t>
            </a:r>
            <a:r>
              <a:rPr lang="en-US" b="1" dirty="0" smtClean="0">
                <a:solidFill>
                  <a:srgbClr val="FFFFFF"/>
                </a:solidFill>
                <a:latin typeface="Trebuchet MS" pitchFamily="34" charset="0"/>
              </a:rPr>
              <a:t>Results</a:t>
            </a:r>
            <a:endParaRPr lang="en-US" b="1" dirty="0">
              <a:solidFill>
                <a:srgbClr val="FFFFFF"/>
              </a:solidFill>
              <a:latin typeface="Trebuchet MS" pitchFamily="34" charset="0"/>
            </a:endParaRPr>
          </a:p>
        </p:txBody>
      </p:sp>
      <p:sp>
        <p:nvSpPr>
          <p:cNvPr id="26" name="Down Arrow 25"/>
          <p:cNvSpPr/>
          <p:nvPr/>
        </p:nvSpPr>
        <p:spPr>
          <a:xfrm rot="16200000">
            <a:off x="4298268" y="3352800"/>
            <a:ext cx="838200" cy="2667000"/>
          </a:xfrm>
          <a:prstGeom prst="downArrow">
            <a:avLst/>
          </a:prstGeom>
          <a:no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7" name="Down Arrow 26"/>
          <p:cNvSpPr/>
          <p:nvPr/>
        </p:nvSpPr>
        <p:spPr>
          <a:xfrm rot="5400000">
            <a:off x="2819400" y="4800600"/>
            <a:ext cx="990600" cy="2667000"/>
          </a:xfrm>
          <a:prstGeom prst="downArrow">
            <a:avLst/>
          </a:prstGeom>
          <a:no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8" name="Teardrop 27"/>
          <p:cNvSpPr/>
          <p:nvPr/>
        </p:nvSpPr>
        <p:spPr>
          <a:xfrm rot="19543584">
            <a:off x="335328" y="4980760"/>
            <a:ext cx="1402345" cy="1623317"/>
          </a:xfrm>
          <a:prstGeom prst="teardrop">
            <a:avLst/>
          </a:prstGeom>
          <a:solidFill>
            <a:schemeClr val="accent5">
              <a:lumMod val="60000"/>
              <a:lumOff val="40000"/>
            </a:schemeClr>
          </a:solidFill>
          <a:ln>
            <a:noFill/>
          </a:ln>
          <a:effectLst>
            <a:outerShdw blurRad="50800" dist="1143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30" name="Teardrop 29"/>
          <p:cNvSpPr/>
          <p:nvPr/>
        </p:nvSpPr>
        <p:spPr>
          <a:xfrm rot="9898949">
            <a:off x="6126231" y="3992290"/>
            <a:ext cx="1620994" cy="1623317"/>
          </a:xfrm>
          <a:prstGeom prst="teardrop">
            <a:avLst/>
          </a:prstGeom>
          <a:solidFill>
            <a:schemeClr val="accent5">
              <a:lumMod val="60000"/>
              <a:lumOff val="40000"/>
            </a:schemeClr>
          </a:solidFill>
          <a:ln>
            <a:noFill/>
          </a:ln>
          <a:effectLst>
            <a:outerShdw blurRad="50800" dist="1143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4143" name="TextBox 31"/>
          <p:cNvSpPr txBox="1">
            <a:spLocks noChangeArrowheads="1"/>
          </p:cNvSpPr>
          <p:nvPr/>
        </p:nvSpPr>
        <p:spPr bwMode="auto">
          <a:xfrm>
            <a:off x="6300788" y="4581525"/>
            <a:ext cx="1355725" cy="461963"/>
          </a:xfrm>
          <a:prstGeom prst="rect">
            <a:avLst/>
          </a:prstGeom>
          <a:noFill/>
          <a:ln w="9525">
            <a:noFill/>
            <a:miter lim="800000"/>
            <a:headEnd/>
            <a:tailEnd/>
          </a:ln>
        </p:spPr>
        <p:txBody>
          <a:bodyPr>
            <a:spAutoFit/>
          </a:bodyPr>
          <a:lstStyle/>
          <a:p>
            <a:r>
              <a:rPr lang="en-US" sz="2400" b="1">
                <a:solidFill>
                  <a:srgbClr val="000000"/>
                </a:solidFill>
                <a:latin typeface="Trebuchet MS" pitchFamily="34" charset="0"/>
              </a:rPr>
              <a:t>Analysis</a:t>
            </a:r>
          </a:p>
        </p:txBody>
      </p:sp>
      <p:sp>
        <p:nvSpPr>
          <p:cNvPr id="4144" name="TextBox 32"/>
          <p:cNvSpPr txBox="1">
            <a:spLocks noChangeArrowheads="1"/>
          </p:cNvSpPr>
          <p:nvPr/>
        </p:nvSpPr>
        <p:spPr bwMode="auto">
          <a:xfrm>
            <a:off x="373063" y="5486400"/>
            <a:ext cx="1390650" cy="461963"/>
          </a:xfrm>
          <a:prstGeom prst="rect">
            <a:avLst/>
          </a:prstGeom>
          <a:noFill/>
          <a:ln w="9525">
            <a:noFill/>
            <a:miter lim="800000"/>
            <a:headEnd/>
            <a:tailEnd/>
          </a:ln>
        </p:spPr>
        <p:txBody>
          <a:bodyPr>
            <a:spAutoFit/>
          </a:bodyPr>
          <a:lstStyle/>
          <a:p>
            <a:r>
              <a:rPr lang="en-US" sz="2400" b="1">
                <a:solidFill>
                  <a:srgbClr val="000000"/>
                </a:solidFill>
                <a:latin typeface="Trebuchet MS" pitchFamily="34" charset="0"/>
              </a:rPr>
              <a:t>Analysis</a:t>
            </a:r>
          </a:p>
        </p:txBody>
      </p:sp>
      <p:sp>
        <p:nvSpPr>
          <p:cNvPr id="4145" name="Explosion 1 33"/>
          <p:cNvSpPr>
            <a:spLocks noChangeArrowheads="1"/>
          </p:cNvSpPr>
          <p:nvPr/>
        </p:nvSpPr>
        <p:spPr bwMode="auto">
          <a:xfrm>
            <a:off x="304800" y="3276600"/>
            <a:ext cx="2514600" cy="2057400"/>
          </a:xfrm>
          <a:prstGeom prst="irregularSeal1">
            <a:avLst/>
          </a:prstGeom>
          <a:solidFill>
            <a:schemeClr val="accent1"/>
          </a:solidFill>
          <a:ln w="76200" algn="ctr">
            <a:solidFill>
              <a:schemeClr val="tx1"/>
            </a:solidFill>
            <a:round/>
            <a:headEnd/>
            <a:tailEnd/>
          </a:ln>
        </p:spPr>
        <p:txBody>
          <a:bodyPr anchor="ctr"/>
          <a:lstStyle/>
          <a:p>
            <a:pPr algn="ctr" defTabSz="912813"/>
            <a:endParaRPr lang="en-US" sz="3200">
              <a:solidFill>
                <a:srgbClr val="CC3300"/>
              </a:solidFill>
              <a:latin typeface="Trebuchet MS" pitchFamily="34" charset="0"/>
            </a:endParaRPr>
          </a:p>
        </p:txBody>
      </p:sp>
      <p:sp>
        <p:nvSpPr>
          <p:cNvPr id="4146" name="Explosion 1 34"/>
          <p:cNvSpPr>
            <a:spLocks noChangeArrowheads="1"/>
          </p:cNvSpPr>
          <p:nvPr/>
        </p:nvSpPr>
        <p:spPr bwMode="auto">
          <a:xfrm>
            <a:off x="6324600" y="5105400"/>
            <a:ext cx="2819400" cy="1752600"/>
          </a:xfrm>
          <a:prstGeom prst="irregularSeal1">
            <a:avLst/>
          </a:prstGeom>
          <a:solidFill>
            <a:srgbClr val="FFC000"/>
          </a:solidFill>
          <a:ln w="76200" algn="ctr">
            <a:solidFill>
              <a:schemeClr val="tx1"/>
            </a:solidFill>
            <a:round/>
            <a:headEnd/>
            <a:tailEnd/>
          </a:ln>
        </p:spPr>
        <p:txBody>
          <a:bodyPr anchor="ctr"/>
          <a:lstStyle/>
          <a:p>
            <a:pPr algn="ctr" defTabSz="912813"/>
            <a:endParaRPr lang="en-US" sz="3200">
              <a:solidFill>
                <a:srgbClr val="CC3300"/>
              </a:solidFill>
              <a:latin typeface="Trebuchet MS" pitchFamily="34" charset="0"/>
            </a:endParaRPr>
          </a:p>
        </p:txBody>
      </p:sp>
      <p:sp>
        <p:nvSpPr>
          <p:cNvPr id="4147" name="TextBox 35"/>
          <p:cNvSpPr txBox="1">
            <a:spLocks noChangeArrowheads="1"/>
          </p:cNvSpPr>
          <p:nvPr/>
        </p:nvSpPr>
        <p:spPr bwMode="auto">
          <a:xfrm>
            <a:off x="6858000" y="5638800"/>
            <a:ext cx="2057400" cy="461963"/>
          </a:xfrm>
          <a:prstGeom prst="rect">
            <a:avLst/>
          </a:prstGeom>
          <a:noFill/>
          <a:ln w="9525">
            <a:noFill/>
            <a:miter lim="800000"/>
            <a:headEnd/>
            <a:tailEnd/>
          </a:ln>
        </p:spPr>
        <p:txBody>
          <a:bodyPr>
            <a:spAutoFit/>
          </a:bodyPr>
          <a:lstStyle/>
          <a:p>
            <a:r>
              <a:rPr lang="en-US" sz="2400" b="1">
                <a:solidFill>
                  <a:srgbClr val="FF0000"/>
                </a:solidFill>
                <a:latin typeface="Trebuchet MS" pitchFamily="34" charset="0"/>
              </a:rPr>
              <a:t>Conclusion</a:t>
            </a:r>
          </a:p>
        </p:txBody>
      </p:sp>
      <p:sp>
        <p:nvSpPr>
          <p:cNvPr id="4148" name="TextBox 36"/>
          <p:cNvSpPr txBox="1">
            <a:spLocks noChangeArrowheads="1"/>
          </p:cNvSpPr>
          <p:nvPr/>
        </p:nvSpPr>
        <p:spPr bwMode="auto">
          <a:xfrm>
            <a:off x="609600" y="3962400"/>
            <a:ext cx="2057400" cy="461963"/>
          </a:xfrm>
          <a:prstGeom prst="rect">
            <a:avLst/>
          </a:prstGeom>
          <a:noFill/>
          <a:ln w="9525">
            <a:noFill/>
            <a:miter lim="800000"/>
            <a:headEnd/>
            <a:tailEnd/>
          </a:ln>
        </p:spPr>
        <p:txBody>
          <a:bodyPr>
            <a:spAutoFit/>
          </a:bodyPr>
          <a:lstStyle/>
          <a:p>
            <a:r>
              <a:rPr lang="en-US" sz="2400" b="1">
                <a:solidFill>
                  <a:srgbClr val="FF0000"/>
                </a:solidFill>
                <a:latin typeface="Trebuchet MS" pitchFamily="34" charset="0"/>
              </a:rPr>
              <a:t>Conclusion</a:t>
            </a:r>
          </a:p>
        </p:txBody>
      </p:sp>
    </p:spTree>
    <p:extLst>
      <p:ext uri="{BB962C8B-B14F-4D97-AF65-F5344CB8AC3E}">
        <p14:creationId xmlns:p14="http://schemas.microsoft.com/office/powerpoint/2010/main" val="42563415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110"/>
                                        </p:tgtEl>
                                        <p:attrNameLst>
                                          <p:attrName>style.visibility</p:attrName>
                                        </p:attrNameLst>
                                      </p:cBhvr>
                                      <p:to>
                                        <p:strVal val="visible"/>
                                      </p:to>
                                    </p:set>
                                    <p:animEffect transition="in" filter="blinds(horizontal)">
                                      <p:cBhvr>
                                        <p:cTn id="11" dur="500"/>
                                        <p:tgtEl>
                                          <p:spTgt spid="4110"/>
                                        </p:tgtEl>
                                      </p:cBhvr>
                                    </p:animEffect>
                                  </p:childTnLst>
                                </p:cTn>
                              </p:par>
                              <p:par>
                                <p:cTn id="12" presetID="3" presetClass="entr" presetSubtype="10" fill="hold" nodeType="withEffect">
                                  <p:stCondLst>
                                    <p:cond delay="0"/>
                                  </p:stCondLst>
                                  <p:childTnLst>
                                    <p:set>
                                      <p:cBhvr>
                                        <p:cTn id="13" dur="1" fill="hold">
                                          <p:stCondLst>
                                            <p:cond delay="0"/>
                                          </p:stCondLst>
                                        </p:cTn>
                                        <p:tgtEl>
                                          <p:spTgt spid="4105"/>
                                        </p:tgtEl>
                                        <p:attrNameLst>
                                          <p:attrName>style.visibility</p:attrName>
                                        </p:attrNameLst>
                                      </p:cBhvr>
                                      <p:to>
                                        <p:strVal val="visible"/>
                                      </p:to>
                                    </p:set>
                                    <p:animEffect transition="in" filter="blinds(horizontal)">
                                      <p:cBhvr>
                                        <p:cTn id="14" dur="500"/>
                                        <p:tgtEl>
                                          <p:spTgt spid="4105"/>
                                        </p:tgtEl>
                                      </p:cBhvr>
                                    </p:animEffect>
                                  </p:childTnLst>
                                </p:cTn>
                              </p:par>
                              <p:par>
                                <p:cTn id="15" presetID="3" presetClass="entr" presetSubtype="1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117"/>
                                        </p:tgtEl>
                                        <p:attrNameLst>
                                          <p:attrName>style.visibility</p:attrName>
                                        </p:attrNameLst>
                                      </p:cBhvr>
                                      <p:to>
                                        <p:strVal val="visible"/>
                                      </p:to>
                                    </p:set>
                                    <p:animEffect transition="in" filter="blinds(horizontal)">
                                      <p:cBhvr>
                                        <p:cTn id="25" dur="500"/>
                                        <p:tgtEl>
                                          <p:spTgt spid="4117"/>
                                        </p:tgtEl>
                                      </p:cBhvr>
                                    </p:animEffect>
                                  </p:childTnLst>
                                </p:cTn>
                              </p:par>
                              <p:par>
                                <p:cTn id="26" presetID="3" presetClass="entr" presetSubtype="1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blinds(horizontal)">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linds(horizontal)">
                                      <p:cBhvr>
                                        <p:cTn id="33" dur="500"/>
                                        <p:tgtEl>
                                          <p:spTgt spid="10"/>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4104"/>
                                        </p:tgtEl>
                                        <p:attrNameLst>
                                          <p:attrName>style.visibility</p:attrName>
                                        </p:attrNameLst>
                                      </p:cBhvr>
                                      <p:to>
                                        <p:strVal val="visible"/>
                                      </p:to>
                                    </p:set>
                                    <p:animEffect transition="in" filter="blinds(horizontal)">
                                      <p:cBhvr>
                                        <p:cTn id="36" dur="500"/>
                                        <p:tgtEl>
                                          <p:spTgt spid="4104"/>
                                        </p:tgtEl>
                                      </p:cBhvr>
                                    </p:animEffect>
                                  </p:childTnLst>
                                </p:cTn>
                              </p:par>
                              <p:par>
                                <p:cTn id="37" presetID="3" presetClass="entr" presetSubtype="1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linds(horizontal)">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4124"/>
                                        </p:tgtEl>
                                        <p:attrNameLst>
                                          <p:attrName>style.visibility</p:attrName>
                                        </p:attrNameLst>
                                      </p:cBhvr>
                                      <p:to>
                                        <p:strVal val="visible"/>
                                      </p:to>
                                    </p:set>
                                    <p:animEffect transition="in" filter="checkerboard(across)">
                                      <p:cBhvr>
                                        <p:cTn id="44" dur="500"/>
                                        <p:tgtEl>
                                          <p:spTgt spid="4124"/>
                                        </p:tgtEl>
                                      </p:cBhvr>
                                    </p:animEffect>
                                  </p:childTnLst>
                                </p:cTn>
                              </p:par>
                              <p:par>
                                <p:cTn id="45" presetID="5" presetClass="entr" presetSubtype="10" fill="hold"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checkerboard(across)">
                                      <p:cBhvr>
                                        <p:cTn id="47" dur="500"/>
                                        <p:tgtEl>
                                          <p:spTgt spid="20"/>
                                        </p:tgtEl>
                                      </p:cBhvr>
                                    </p:animEffect>
                                  </p:childTnLst>
                                </p:cTn>
                              </p:par>
                              <p:par>
                                <p:cTn id="48" presetID="5" presetClass="entr" presetSubtype="10" fill="hold" nodeType="with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checkerboard(across)">
                                      <p:cBhvr>
                                        <p:cTn id="50" dur="500"/>
                                        <p:tgtEl>
                                          <p:spTgt spid="23"/>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box(in)">
                                      <p:cBhvr>
                                        <p:cTn id="55" dur="500"/>
                                        <p:tgtEl>
                                          <p:spTgt spid="26"/>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4129"/>
                                        </p:tgtEl>
                                        <p:attrNameLst>
                                          <p:attrName>style.visibility</p:attrName>
                                        </p:attrNameLst>
                                      </p:cBhvr>
                                      <p:to>
                                        <p:strVal val="visible"/>
                                      </p:to>
                                    </p:set>
                                    <p:animEffect transition="in" filter="box(in)">
                                      <p:cBhvr>
                                        <p:cTn id="58" dur="500"/>
                                        <p:tgtEl>
                                          <p:spTgt spid="4129"/>
                                        </p:tgtEl>
                                      </p:cBhvr>
                                    </p:animEffect>
                                  </p:childTnLst>
                                </p:cTn>
                              </p:par>
                              <p:par>
                                <p:cTn id="59" presetID="4" presetClass="entr" presetSubtype="16" fill="hold" nodeType="withEffect">
                                  <p:stCondLst>
                                    <p:cond delay="0"/>
                                  </p:stCondLst>
                                  <p:childTnLst>
                                    <p:set>
                                      <p:cBhvr>
                                        <p:cTn id="60" dur="1" fill="hold">
                                          <p:stCondLst>
                                            <p:cond delay="0"/>
                                          </p:stCondLst>
                                        </p:cTn>
                                        <p:tgtEl>
                                          <p:spTgt spid="4125"/>
                                        </p:tgtEl>
                                        <p:attrNameLst>
                                          <p:attrName>style.visibility</p:attrName>
                                        </p:attrNameLst>
                                      </p:cBhvr>
                                      <p:to>
                                        <p:strVal val="visible"/>
                                      </p:to>
                                    </p:set>
                                    <p:animEffect transition="in" filter="box(in)">
                                      <p:cBhvr>
                                        <p:cTn id="61" dur="500"/>
                                        <p:tgtEl>
                                          <p:spTgt spid="4125"/>
                                        </p:tgtEl>
                                      </p:cBhvr>
                                    </p:animEffect>
                                  </p:childTnLst>
                                </p:cTn>
                              </p:par>
                              <p:par>
                                <p:cTn id="62" presetID="4" presetClass="entr" presetSubtype="16" fill="hold"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box(in)">
                                      <p:cBhvr>
                                        <p:cTn id="64" dur="500"/>
                                        <p:tgtEl>
                                          <p:spTgt spid="30"/>
                                        </p:tgtEl>
                                      </p:cBhvr>
                                    </p:animEffect>
                                  </p:childTnLst>
                                </p:cTn>
                              </p:par>
                              <p:par>
                                <p:cTn id="65" presetID="4" presetClass="entr" presetSubtype="16" fill="hold" grpId="0" nodeType="withEffect">
                                  <p:stCondLst>
                                    <p:cond delay="0"/>
                                  </p:stCondLst>
                                  <p:childTnLst>
                                    <p:set>
                                      <p:cBhvr>
                                        <p:cTn id="66" dur="1" fill="hold">
                                          <p:stCondLst>
                                            <p:cond delay="0"/>
                                          </p:stCondLst>
                                        </p:cTn>
                                        <p:tgtEl>
                                          <p:spTgt spid="4143"/>
                                        </p:tgtEl>
                                        <p:attrNameLst>
                                          <p:attrName>style.visibility</p:attrName>
                                        </p:attrNameLst>
                                      </p:cBhvr>
                                      <p:to>
                                        <p:strVal val="visible"/>
                                      </p:to>
                                    </p:set>
                                    <p:animEffect transition="in" filter="box(in)">
                                      <p:cBhvr>
                                        <p:cTn id="67" dur="500"/>
                                        <p:tgtEl>
                                          <p:spTgt spid="4143"/>
                                        </p:tgtEl>
                                      </p:cBhvr>
                                    </p:animEffect>
                                  </p:childTnLst>
                                </p:cTn>
                              </p:par>
                              <p:par>
                                <p:cTn id="68" presetID="4" presetClass="entr" presetSubtype="16" fill="hold" grpId="0" nodeType="withEffect">
                                  <p:stCondLst>
                                    <p:cond delay="0"/>
                                  </p:stCondLst>
                                  <p:childTnLst>
                                    <p:set>
                                      <p:cBhvr>
                                        <p:cTn id="69" dur="1" fill="hold">
                                          <p:stCondLst>
                                            <p:cond delay="0"/>
                                          </p:stCondLst>
                                        </p:cTn>
                                        <p:tgtEl>
                                          <p:spTgt spid="4146"/>
                                        </p:tgtEl>
                                        <p:attrNameLst>
                                          <p:attrName>style.visibility</p:attrName>
                                        </p:attrNameLst>
                                      </p:cBhvr>
                                      <p:to>
                                        <p:strVal val="visible"/>
                                      </p:to>
                                    </p:set>
                                    <p:animEffect transition="in" filter="box(in)">
                                      <p:cBhvr>
                                        <p:cTn id="70" dur="500"/>
                                        <p:tgtEl>
                                          <p:spTgt spid="4146"/>
                                        </p:tgtEl>
                                      </p:cBhvr>
                                    </p:animEffect>
                                  </p:childTnLst>
                                </p:cTn>
                              </p:par>
                              <p:par>
                                <p:cTn id="71" presetID="4" presetClass="entr" presetSubtype="16" fill="hold" grpId="0" nodeType="withEffect">
                                  <p:stCondLst>
                                    <p:cond delay="0"/>
                                  </p:stCondLst>
                                  <p:childTnLst>
                                    <p:set>
                                      <p:cBhvr>
                                        <p:cTn id="72" dur="1" fill="hold">
                                          <p:stCondLst>
                                            <p:cond delay="0"/>
                                          </p:stCondLst>
                                        </p:cTn>
                                        <p:tgtEl>
                                          <p:spTgt spid="4147"/>
                                        </p:tgtEl>
                                        <p:attrNameLst>
                                          <p:attrName>style.visibility</p:attrName>
                                        </p:attrNameLst>
                                      </p:cBhvr>
                                      <p:to>
                                        <p:strVal val="visible"/>
                                      </p:to>
                                    </p:set>
                                    <p:animEffect transition="in" filter="box(in)">
                                      <p:cBhvr>
                                        <p:cTn id="73" dur="500"/>
                                        <p:tgtEl>
                                          <p:spTgt spid="4147"/>
                                        </p:tgtEl>
                                      </p:cBhvr>
                                    </p:animEffect>
                                  </p:childTnLst>
                                </p:cTn>
                              </p:par>
                            </p:childTnLst>
                          </p:cTn>
                        </p:par>
                      </p:childTnLst>
                    </p:cTn>
                  </p:par>
                  <p:par>
                    <p:cTn id="74" fill="hold">
                      <p:stCondLst>
                        <p:cond delay="indefinite"/>
                      </p:stCondLst>
                      <p:childTnLst>
                        <p:par>
                          <p:cTn id="75" fill="hold">
                            <p:stCondLst>
                              <p:cond delay="0"/>
                            </p:stCondLst>
                            <p:childTnLst>
                              <p:par>
                                <p:cTn id="76" presetID="4" presetClass="entr" presetSubtype="16" fill="hold" grpId="0" nodeType="clickEffect">
                                  <p:stCondLst>
                                    <p:cond delay="0"/>
                                  </p:stCondLst>
                                  <p:childTnLst>
                                    <p:set>
                                      <p:cBhvr>
                                        <p:cTn id="77" dur="1" fill="hold">
                                          <p:stCondLst>
                                            <p:cond delay="0"/>
                                          </p:stCondLst>
                                        </p:cTn>
                                        <p:tgtEl>
                                          <p:spTgt spid="4130"/>
                                        </p:tgtEl>
                                        <p:attrNameLst>
                                          <p:attrName>style.visibility</p:attrName>
                                        </p:attrNameLst>
                                      </p:cBhvr>
                                      <p:to>
                                        <p:strVal val="visible"/>
                                      </p:to>
                                    </p:set>
                                    <p:animEffect transition="in" filter="box(in)">
                                      <p:cBhvr>
                                        <p:cTn id="78" dur="500"/>
                                        <p:tgtEl>
                                          <p:spTgt spid="4130"/>
                                        </p:tgtEl>
                                      </p:cBhvr>
                                    </p:animEffect>
                                  </p:childTnLst>
                                </p:cTn>
                              </p:par>
                              <p:par>
                                <p:cTn id="79" presetID="4" presetClass="entr" presetSubtype="16" fill="hold" nodeType="withEffect">
                                  <p:stCondLst>
                                    <p:cond delay="0"/>
                                  </p:stCondLst>
                                  <p:childTnLst>
                                    <p:set>
                                      <p:cBhvr>
                                        <p:cTn id="80" dur="1" fill="hold">
                                          <p:stCondLst>
                                            <p:cond delay="0"/>
                                          </p:stCondLst>
                                        </p:cTn>
                                        <p:tgtEl>
                                          <p:spTgt spid="27"/>
                                        </p:tgtEl>
                                        <p:attrNameLst>
                                          <p:attrName>style.visibility</p:attrName>
                                        </p:attrNameLst>
                                      </p:cBhvr>
                                      <p:to>
                                        <p:strVal val="visible"/>
                                      </p:to>
                                    </p:set>
                                    <p:animEffect transition="in" filter="box(in)">
                                      <p:cBhvr>
                                        <p:cTn id="81" dur="500"/>
                                        <p:tgtEl>
                                          <p:spTgt spid="27"/>
                                        </p:tgtEl>
                                      </p:cBhvr>
                                    </p:animEffect>
                                  </p:childTnLst>
                                </p:cTn>
                              </p:par>
                              <p:par>
                                <p:cTn id="82" presetID="4" presetClass="entr" presetSubtype="16" fill="hold" grpId="0" nodeType="withEffect">
                                  <p:stCondLst>
                                    <p:cond delay="0"/>
                                  </p:stCondLst>
                                  <p:childTnLst>
                                    <p:set>
                                      <p:cBhvr>
                                        <p:cTn id="83" dur="1" fill="hold">
                                          <p:stCondLst>
                                            <p:cond delay="0"/>
                                          </p:stCondLst>
                                        </p:cTn>
                                        <p:tgtEl>
                                          <p:spTgt spid="4144"/>
                                        </p:tgtEl>
                                        <p:attrNameLst>
                                          <p:attrName>style.visibility</p:attrName>
                                        </p:attrNameLst>
                                      </p:cBhvr>
                                      <p:to>
                                        <p:strVal val="visible"/>
                                      </p:to>
                                    </p:set>
                                    <p:animEffect transition="in" filter="box(in)">
                                      <p:cBhvr>
                                        <p:cTn id="84" dur="500"/>
                                        <p:tgtEl>
                                          <p:spTgt spid="4144"/>
                                        </p:tgtEl>
                                      </p:cBhvr>
                                    </p:animEffect>
                                  </p:childTnLst>
                                </p:cTn>
                              </p:par>
                              <p:par>
                                <p:cTn id="85" presetID="4" presetClass="entr" presetSubtype="16" fill="hold" nodeType="with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box(in)">
                                      <p:cBhvr>
                                        <p:cTn id="87" dur="500"/>
                                        <p:tgtEl>
                                          <p:spTgt spid="28"/>
                                        </p:tgtEl>
                                      </p:cBhvr>
                                    </p:animEffect>
                                  </p:childTnLst>
                                </p:cTn>
                              </p:par>
                              <p:par>
                                <p:cTn id="88" presetID="4" presetClass="entr" presetSubtype="16" fill="hold" grpId="0" nodeType="withEffect">
                                  <p:stCondLst>
                                    <p:cond delay="0"/>
                                  </p:stCondLst>
                                  <p:childTnLst>
                                    <p:set>
                                      <p:cBhvr>
                                        <p:cTn id="89" dur="1" fill="hold">
                                          <p:stCondLst>
                                            <p:cond delay="0"/>
                                          </p:stCondLst>
                                        </p:cTn>
                                        <p:tgtEl>
                                          <p:spTgt spid="4148"/>
                                        </p:tgtEl>
                                        <p:attrNameLst>
                                          <p:attrName>style.visibility</p:attrName>
                                        </p:attrNameLst>
                                      </p:cBhvr>
                                      <p:to>
                                        <p:strVal val="visible"/>
                                      </p:to>
                                    </p:set>
                                    <p:animEffect transition="in" filter="box(in)">
                                      <p:cBhvr>
                                        <p:cTn id="90" dur="500"/>
                                        <p:tgtEl>
                                          <p:spTgt spid="4148"/>
                                        </p:tgtEl>
                                      </p:cBhvr>
                                    </p:animEffect>
                                  </p:childTnLst>
                                </p:cTn>
                              </p:par>
                              <p:par>
                                <p:cTn id="91" presetID="4" presetClass="entr" presetSubtype="16" fill="hold" grpId="0" nodeType="withEffect">
                                  <p:stCondLst>
                                    <p:cond delay="0"/>
                                  </p:stCondLst>
                                  <p:childTnLst>
                                    <p:set>
                                      <p:cBhvr>
                                        <p:cTn id="92" dur="1" fill="hold">
                                          <p:stCondLst>
                                            <p:cond delay="0"/>
                                          </p:stCondLst>
                                        </p:cTn>
                                        <p:tgtEl>
                                          <p:spTgt spid="4145"/>
                                        </p:tgtEl>
                                        <p:attrNameLst>
                                          <p:attrName>style.visibility</p:attrName>
                                        </p:attrNameLst>
                                      </p:cBhvr>
                                      <p:to>
                                        <p:strVal val="visible"/>
                                      </p:to>
                                    </p:set>
                                    <p:animEffect transition="in" filter="box(in)">
                                      <p:cBhvr>
                                        <p:cTn id="93" dur="500"/>
                                        <p:tgtEl>
                                          <p:spTgt spid="4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p:bldP spid="4110" grpId="0"/>
      <p:bldP spid="4117" grpId="0"/>
      <p:bldP spid="4124" grpId="0"/>
      <p:bldP spid="4129" grpId="0"/>
      <p:bldP spid="4130" grpId="0"/>
      <p:bldP spid="4143" grpId="0"/>
      <p:bldP spid="4144" grpId="0"/>
      <p:bldP spid="4145" grpId="0" animBg="1"/>
      <p:bldP spid="4146" grpId="0" animBg="1"/>
      <p:bldP spid="4147" grpId="0"/>
      <p:bldP spid="414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2895600"/>
            <a:ext cx="5690917" cy="461665"/>
          </a:xfrm>
          <a:prstGeom prst="rect">
            <a:avLst/>
          </a:prstGeom>
        </p:spPr>
        <p:txBody>
          <a:bodyPr wrap="none">
            <a:spAutoFit/>
          </a:bodyPr>
          <a:lstStyle/>
          <a:p>
            <a:pPr algn="just"/>
            <a:r>
              <a:rPr lang="en-US" sz="2400" b="1" dirty="0">
                <a:solidFill>
                  <a:srgbClr val="FFFF00"/>
                </a:solidFill>
              </a:rPr>
              <a:t>Unit III : Formulation of Research Problem :</a:t>
            </a:r>
            <a:endParaRPr lang="en-US" sz="2400" dirty="0">
              <a:solidFill>
                <a:srgbClr val="FFFF00"/>
              </a:solidFill>
              <a:effectLst/>
            </a:endParaRPr>
          </a:p>
        </p:txBody>
      </p:sp>
    </p:spTree>
    <p:extLst>
      <p:ext uri="{BB962C8B-B14F-4D97-AF65-F5344CB8AC3E}">
        <p14:creationId xmlns:p14="http://schemas.microsoft.com/office/powerpoint/2010/main" val="209152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defRPr/>
            </a:pPr>
            <a:r>
              <a:rPr lang="en-US" dirty="0" smtClean="0">
                <a:solidFill>
                  <a:srgbClr val="FFFF00"/>
                </a:solidFill>
                <a:effectLst>
                  <a:outerShdw blurRad="38100" dist="38100" dir="2700000" algn="tl">
                    <a:srgbClr val="000000">
                      <a:alpha val="43137"/>
                    </a:srgbClr>
                  </a:outerShdw>
                </a:effectLst>
              </a:rPr>
              <a:t>Steps Involved in Research</a:t>
            </a:r>
          </a:p>
        </p:txBody>
      </p:sp>
      <p:sp>
        <p:nvSpPr>
          <p:cNvPr id="3" name="Content Placeholder 2"/>
          <p:cNvSpPr>
            <a:spLocks noGrp="1"/>
          </p:cNvSpPr>
          <p:nvPr>
            <p:ph idx="1"/>
          </p:nvPr>
        </p:nvSpPr>
        <p:spPr/>
        <p:txBody>
          <a:bodyPr rtlCol="0">
            <a:normAutofit fontScale="92500" lnSpcReduction="20000"/>
          </a:bodyPr>
          <a:lstStyle/>
          <a:p>
            <a:pPr marL="465138" indent="-465138" eaLnBrk="1" fontAlgn="auto" hangingPunct="1">
              <a:spcAft>
                <a:spcPts val="0"/>
              </a:spcAft>
              <a:buClr>
                <a:srgbClr val="FFFF00"/>
              </a:buClr>
              <a:buSzPct val="80000"/>
              <a:buFont typeface="Wingdings" pitchFamily="2" charset="2"/>
              <a:buChar char="v"/>
              <a:defRPr/>
            </a:pPr>
            <a:r>
              <a:rPr lang="en-US" dirty="0" smtClean="0">
                <a:solidFill>
                  <a:schemeClr val="bg1"/>
                </a:solidFill>
              </a:rPr>
              <a:t>Selection of problem/topic for research.</a:t>
            </a:r>
          </a:p>
          <a:p>
            <a:pPr marL="465138" indent="-465138" eaLnBrk="1" fontAlgn="auto" hangingPunct="1">
              <a:spcAft>
                <a:spcPts val="0"/>
              </a:spcAft>
              <a:buClr>
                <a:srgbClr val="FFFF00"/>
              </a:buClr>
              <a:buSzPct val="80000"/>
              <a:buFont typeface="Wingdings" pitchFamily="2" charset="2"/>
              <a:buChar char="v"/>
              <a:defRPr/>
            </a:pPr>
            <a:r>
              <a:rPr lang="en-US" dirty="0" smtClean="0">
                <a:solidFill>
                  <a:schemeClr val="bg1"/>
                </a:solidFill>
              </a:rPr>
              <a:t>Formulation of hypothesis.</a:t>
            </a:r>
          </a:p>
          <a:p>
            <a:pPr marL="465138" indent="-465138" eaLnBrk="1" fontAlgn="auto" hangingPunct="1">
              <a:spcAft>
                <a:spcPts val="0"/>
              </a:spcAft>
              <a:buClr>
                <a:srgbClr val="FFFF00"/>
              </a:buClr>
              <a:buSzPct val="80000"/>
              <a:buFont typeface="Wingdings" pitchFamily="2" charset="2"/>
              <a:buChar char="v"/>
              <a:defRPr/>
            </a:pPr>
            <a:r>
              <a:rPr lang="en-US" dirty="0" smtClean="0">
                <a:solidFill>
                  <a:schemeClr val="bg1"/>
                </a:solidFill>
              </a:rPr>
              <a:t>Formulation of objectives of the study.</a:t>
            </a:r>
          </a:p>
          <a:p>
            <a:pPr marL="465138" indent="-465138" eaLnBrk="1" fontAlgn="auto" hangingPunct="1">
              <a:spcAft>
                <a:spcPts val="0"/>
              </a:spcAft>
              <a:buClr>
                <a:srgbClr val="FFFF00"/>
              </a:buClr>
              <a:buSzPct val="80000"/>
              <a:buFont typeface="Wingdings" pitchFamily="2" charset="2"/>
              <a:buChar char="v"/>
              <a:defRPr/>
            </a:pPr>
            <a:r>
              <a:rPr lang="en-US" dirty="0" smtClean="0">
                <a:solidFill>
                  <a:schemeClr val="bg1"/>
                </a:solidFill>
              </a:rPr>
              <a:t>Preparation for collection of data.</a:t>
            </a:r>
          </a:p>
          <a:p>
            <a:pPr marL="465138" indent="-465138" eaLnBrk="1" fontAlgn="auto" hangingPunct="1">
              <a:spcAft>
                <a:spcPts val="0"/>
              </a:spcAft>
              <a:buClr>
                <a:srgbClr val="FFFF00"/>
              </a:buClr>
              <a:buSzPct val="80000"/>
              <a:buFont typeface="Wingdings" pitchFamily="2" charset="2"/>
              <a:buChar char="v"/>
              <a:defRPr/>
            </a:pPr>
            <a:r>
              <a:rPr lang="en-US" dirty="0" smtClean="0">
                <a:solidFill>
                  <a:schemeClr val="bg1"/>
                </a:solidFill>
              </a:rPr>
              <a:t>Collection of data.</a:t>
            </a:r>
          </a:p>
          <a:p>
            <a:pPr marL="465138" indent="-465138" eaLnBrk="1" fontAlgn="auto" hangingPunct="1">
              <a:spcAft>
                <a:spcPts val="0"/>
              </a:spcAft>
              <a:buClr>
                <a:srgbClr val="FFFF00"/>
              </a:buClr>
              <a:buSzPct val="80000"/>
              <a:buFont typeface="Wingdings" pitchFamily="2" charset="2"/>
              <a:buChar char="v"/>
              <a:defRPr/>
            </a:pPr>
            <a:r>
              <a:rPr lang="en-US" dirty="0" smtClean="0">
                <a:solidFill>
                  <a:schemeClr val="bg1"/>
                </a:solidFill>
              </a:rPr>
              <a:t>Presentation and analysis of data.</a:t>
            </a:r>
          </a:p>
          <a:p>
            <a:pPr marL="465138" indent="-465138" eaLnBrk="1" fontAlgn="auto" hangingPunct="1">
              <a:spcAft>
                <a:spcPts val="0"/>
              </a:spcAft>
              <a:buClr>
                <a:srgbClr val="FFFF00"/>
              </a:buClr>
              <a:buSzPct val="80000"/>
              <a:buFont typeface="Wingdings" pitchFamily="2" charset="2"/>
              <a:buChar char="v"/>
              <a:defRPr/>
            </a:pPr>
            <a:r>
              <a:rPr lang="en-US" dirty="0" smtClean="0">
                <a:solidFill>
                  <a:schemeClr val="bg1"/>
                </a:solidFill>
              </a:rPr>
              <a:t>Evaluation of data and testing of hypothesis.</a:t>
            </a:r>
          </a:p>
          <a:p>
            <a:pPr marL="465138" indent="-465138" eaLnBrk="1" fontAlgn="auto" hangingPunct="1">
              <a:spcAft>
                <a:spcPts val="0"/>
              </a:spcAft>
              <a:buClr>
                <a:srgbClr val="FFFF00"/>
              </a:buClr>
              <a:buSzPct val="80000"/>
              <a:buFont typeface="Wingdings" pitchFamily="2" charset="2"/>
              <a:buChar char="v"/>
              <a:defRPr/>
            </a:pPr>
            <a:r>
              <a:rPr lang="en-US" dirty="0" smtClean="0">
                <a:solidFill>
                  <a:schemeClr val="bg1"/>
                </a:solidFill>
              </a:rPr>
              <a:t>Interpretation of result.</a:t>
            </a:r>
          </a:p>
          <a:p>
            <a:pPr marL="465138" indent="-465138" eaLnBrk="1" fontAlgn="auto" hangingPunct="1">
              <a:spcAft>
                <a:spcPts val="0"/>
              </a:spcAft>
              <a:buClr>
                <a:srgbClr val="FFFF00"/>
              </a:buClr>
              <a:buSzPct val="80000"/>
              <a:buFont typeface="Wingdings" pitchFamily="2" charset="2"/>
              <a:buChar char="v"/>
              <a:defRPr/>
            </a:pPr>
            <a:r>
              <a:rPr lang="en-US" dirty="0" smtClean="0">
                <a:solidFill>
                  <a:schemeClr val="bg1"/>
                </a:solidFill>
              </a:rPr>
              <a:t>Writing the report.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pPr eaLnBrk="1" hangingPunct="1">
              <a:defRPr/>
            </a:pPr>
            <a:r>
              <a:rPr lang="en-US" dirty="0" smtClean="0">
                <a:solidFill>
                  <a:srgbClr val="FFFF00"/>
                </a:solidFill>
                <a:effectLst>
                  <a:outerShdw blurRad="38100" dist="38100" dir="2700000" algn="tl">
                    <a:srgbClr val="000000">
                      <a:alpha val="43137"/>
                    </a:srgbClr>
                  </a:outerShdw>
                </a:effectLst>
              </a:rPr>
              <a:t>Selection of Research Problem for the Research Project</a:t>
            </a:r>
          </a:p>
        </p:txBody>
      </p:sp>
      <p:sp>
        <p:nvSpPr>
          <p:cNvPr id="3" name="Content Placeholder 2"/>
          <p:cNvSpPr>
            <a:spLocks noGrp="1"/>
          </p:cNvSpPr>
          <p:nvPr>
            <p:ph idx="1"/>
          </p:nvPr>
        </p:nvSpPr>
        <p:spPr>
          <a:xfrm>
            <a:off x="457200" y="1676400"/>
            <a:ext cx="8229600" cy="4525963"/>
          </a:xfrm>
        </p:spPr>
        <p:txBody>
          <a:bodyPr rtlCol="0">
            <a:normAutofit fontScale="85000" lnSpcReduction="20000"/>
          </a:bodyPr>
          <a:lstStyle/>
          <a:p>
            <a:pPr algn="just" eaLnBrk="1" fontAlgn="auto" hangingPunct="1">
              <a:spcAft>
                <a:spcPts val="0"/>
              </a:spcAft>
              <a:buFont typeface="Arial" pitchFamily="34" charset="0"/>
              <a:buNone/>
              <a:defRPr/>
            </a:pPr>
            <a:r>
              <a:rPr lang="en-US" dirty="0" smtClean="0"/>
              <a:t>A</a:t>
            </a:r>
            <a:r>
              <a:rPr lang="en-US" dirty="0" smtClean="0">
                <a:solidFill>
                  <a:schemeClr val="bg1"/>
                </a:solidFill>
              </a:rPr>
              <a:t> The researcher selects his problem based upon number of factors, such as:</a:t>
            </a:r>
          </a:p>
          <a:p>
            <a:pPr algn="just" eaLnBrk="1" fontAlgn="auto" hangingPunct="1">
              <a:spcAft>
                <a:spcPts val="0"/>
              </a:spcAft>
              <a:buFont typeface="Arial" pitchFamily="34" charset="0"/>
              <a:buNone/>
              <a:defRPr/>
            </a:pPr>
            <a:endParaRPr lang="en-US" dirty="0" smtClean="0">
              <a:solidFill>
                <a:schemeClr val="bg1"/>
              </a:solidFill>
            </a:endParaRPr>
          </a:p>
          <a:p>
            <a:pPr marL="682625" indent="-682625" algn="just" eaLnBrk="1" fontAlgn="auto" hangingPunct="1">
              <a:spcAft>
                <a:spcPts val="0"/>
              </a:spcAft>
              <a:buClr>
                <a:srgbClr val="FFFF00"/>
              </a:buClr>
              <a:buSzPct val="80000"/>
              <a:buFont typeface="Wingdings" pitchFamily="2" charset="2"/>
              <a:buChar char="v"/>
              <a:defRPr/>
            </a:pPr>
            <a:r>
              <a:rPr lang="en-US" dirty="0" smtClean="0">
                <a:solidFill>
                  <a:schemeClr val="bg1"/>
                </a:solidFill>
              </a:rPr>
              <a:t>To satisfy a personal interest or curiosity. </a:t>
            </a:r>
          </a:p>
          <a:p>
            <a:pPr marL="682625" indent="-682625" algn="just" eaLnBrk="1" fontAlgn="auto" hangingPunct="1">
              <a:spcAft>
                <a:spcPts val="0"/>
              </a:spcAft>
              <a:buClr>
                <a:srgbClr val="FFFF00"/>
              </a:buClr>
              <a:buSzPct val="80000"/>
              <a:buFont typeface="Wingdings" pitchFamily="2" charset="2"/>
              <a:buChar char="v"/>
              <a:defRPr/>
            </a:pPr>
            <a:r>
              <a:rPr lang="en-US" dirty="0" smtClean="0">
                <a:solidFill>
                  <a:schemeClr val="bg1"/>
                </a:solidFill>
              </a:rPr>
              <a:t>To furnish a basis for conforming some earlier study or a basis for some future study.</a:t>
            </a:r>
          </a:p>
          <a:p>
            <a:pPr marL="682625" indent="-682625" algn="just" eaLnBrk="1" fontAlgn="auto" hangingPunct="1">
              <a:spcAft>
                <a:spcPts val="0"/>
              </a:spcAft>
              <a:buClr>
                <a:srgbClr val="FFFF00"/>
              </a:buClr>
              <a:buSzPct val="80000"/>
              <a:buFont typeface="Wingdings" pitchFamily="2" charset="2"/>
              <a:buChar char="v"/>
              <a:defRPr/>
            </a:pPr>
            <a:r>
              <a:rPr lang="en-US" dirty="0" smtClean="0">
                <a:solidFill>
                  <a:schemeClr val="bg1"/>
                </a:solidFill>
              </a:rPr>
              <a:t>To meet a social need.</a:t>
            </a:r>
          </a:p>
          <a:p>
            <a:pPr marL="682625" indent="-682625" algn="just" eaLnBrk="1" fontAlgn="auto" hangingPunct="1">
              <a:spcAft>
                <a:spcPts val="0"/>
              </a:spcAft>
              <a:buClr>
                <a:srgbClr val="FFFF00"/>
              </a:buClr>
              <a:buSzPct val="80000"/>
              <a:buFont typeface="Arial" charset="0"/>
              <a:buNone/>
              <a:defRPr/>
            </a:pPr>
            <a:endParaRPr lang="en-US" dirty="0" smtClean="0">
              <a:solidFill>
                <a:schemeClr val="bg1"/>
              </a:solidFill>
            </a:endParaRPr>
          </a:p>
          <a:p>
            <a:pPr algn="just" eaLnBrk="1" fontAlgn="auto" hangingPunct="1">
              <a:spcAft>
                <a:spcPts val="0"/>
              </a:spcAft>
              <a:buFont typeface="Arial" pitchFamily="34" charset="0"/>
              <a:buNone/>
              <a:defRPr/>
            </a:pPr>
            <a:r>
              <a:rPr lang="en-US" dirty="0" smtClean="0">
                <a:solidFill>
                  <a:schemeClr val="bg1"/>
                </a:solidFill>
              </a:rPr>
              <a:t>     The best research problems usually emerge from the findings and problems by other researchers which appear in the research literature.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3048000"/>
            <a:ext cx="5039008" cy="523220"/>
          </a:xfrm>
          <a:prstGeom prst="rect">
            <a:avLst/>
          </a:prstGeom>
        </p:spPr>
        <p:txBody>
          <a:bodyPr wrap="none">
            <a:spAutoFit/>
          </a:bodyPr>
          <a:lstStyle/>
          <a:p>
            <a:pPr algn="just"/>
            <a:r>
              <a:rPr lang="en-US" b="1" dirty="0"/>
              <a:t> </a:t>
            </a:r>
            <a:r>
              <a:rPr lang="en-US" sz="2800" b="1" dirty="0">
                <a:solidFill>
                  <a:srgbClr val="FFFF00"/>
                </a:solidFill>
              </a:rPr>
              <a:t>Unit I : Research Fundamentals: </a:t>
            </a:r>
            <a:endParaRPr lang="en-US" sz="2800" dirty="0">
              <a:solidFill>
                <a:srgbClr val="FFFF00"/>
              </a:solidFill>
              <a:effectLst/>
            </a:endParaRPr>
          </a:p>
        </p:txBody>
      </p:sp>
    </p:spTree>
    <p:extLst>
      <p:ext uri="{BB962C8B-B14F-4D97-AF65-F5344CB8AC3E}">
        <p14:creationId xmlns:p14="http://schemas.microsoft.com/office/powerpoint/2010/main" val="41630274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553200" y="6324600"/>
            <a:ext cx="2209800" cy="376238"/>
          </a:xfrm>
        </p:spPr>
        <p:txBody>
          <a:bodyPr anchor="b"/>
          <a:lstStyle/>
          <a:p>
            <a:pPr>
              <a:defRPr/>
            </a:pPr>
            <a:fld id="{5E64B877-B932-413E-BA32-168FDB2E80F7}" type="slidenum">
              <a:rPr lang="en-US" altLang="en-US" sz="1200">
                <a:latin typeface="+mj-lt"/>
                <a:cs typeface="Arial" charset="0"/>
              </a:rPr>
              <a:pPr>
                <a:defRPr/>
              </a:pPr>
              <a:t>20</a:t>
            </a:fld>
            <a:endParaRPr lang="en-US" altLang="en-US" sz="1200">
              <a:latin typeface="+mj-lt"/>
              <a:cs typeface="Arial" charset="0"/>
            </a:endParaRPr>
          </a:p>
        </p:txBody>
      </p:sp>
      <p:sp>
        <p:nvSpPr>
          <p:cNvPr id="31747" name="Rectangle 2"/>
          <p:cNvSpPr>
            <a:spLocks noGrp="1" noChangeArrowheads="1"/>
          </p:cNvSpPr>
          <p:nvPr>
            <p:ph type="title" idx="4294967295"/>
          </p:nvPr>
        </p:nvSpPr>
        <p:spPr>
          <a:xfrm>
            <a:off x="990600" y="0"/>
            <a:ext cx="7620000" cy="1143000"/>
          </a:xfrm>
        </p:spPr>
        <p:txBody>
          <a:bodyPr anchor="t">
            <a:normAutofit fontScale="90000"/>
          </a:bodyPr>
          <a:lstStyle/>
          <a:p>
            <a:pPr eaLnBrk="1" hangingPunct="1"/>
            <a:r>
              <a:rPr lang="en-US" sz="4000" b="1" dirty="0" smtClean="0">
                <a:solidFill>
                  <a:srgbClr val="FFFF00"/>
                </a:solidFill>
              </a:rPr>
              <a:t>Motivation in  Research</a:t>
            </a:r>
            <a:br>
              <a:rPr lang="en-US" sz="4000" b="1" dirty="0" smtClean="0">
                <a:solidFill>
                  <a:srgbClr val="FFFF00"/>
                </a:solidFill>
              </a:rPr>
            </a:br>
            <a:r>
              <a:rPr lang="en-US" sz="4000" b="1" dirty="0" smtClean="0">
                <a:solidFill>
                  <a:srgbClr val="FFFF00"/>
                </a:solidFill>
              </a:rPr>
              <a:t>Why to undertake research ?</a:t>
            </a:r>
          </a:p>
        </p:txBody>
      </p:sp>
      <p:sp>
        <p:nvSpPr>
          <p:cNvPr id="31748" name="Rectangle 3"/>
          <p:cNvSpPr>
            <a:spLocks noGrp="1" noChangeArrowheads="1"/>
          </p:cNvSpPr>
          <p:nvPr>
            <p:ph type="body" idx="4294967295"/>
          </p:nvPr>
        </p:nvSpPr>
        <p:spPr>
          <a:xfrm>
            <a:off x="457200" y="1981200"/>
            <a:ext cx="8153400" cy="4267200"/>
          </a:xfrm>
        </p:spPr>
        <p:txBody>
          <a:bodyPr>
            <a:normAutofit lnSpcReduction="10000"/>
          </a:bodyPr>
          <a:lstStyle/>
          <a:p>
            <a:pPr algn="just" eaLnBrk="1" hangingPunct="1">
              <a:buClr>
                <a:srgbClr val="0BD0D9"/>
              </a:buClr>
              <a:buSzPct val="95000"/>
              <a:buFont typeface="Wingdings 2" pitchFamily="18" charset="2"/>
              <a:buChar char=""/>
            </a:pPr>
            <a:r>
              <a:rPr lang="en-US" sz="2400" b="1" smtClean="0">
                <a:solidFill>
                  <a:schemeClr val="bg1"/>
                </a:solidFill>
              </a:rPr>
              <a:t>Are you desire to get a Research Degree along with its consequential benefits ?</a:t>
            </a:r>
          </a:p>
          <a:p>
            <a:pPr algn="just" eaLnBrk="1" hangingPunct="1">
              <a:buClr>
                <a:srgbClr val="0BD0D9"/>
              </a:buClr>
              <a:buSzPct val="95000"/>
              <a:buFontTx/>
              <a:buNone/>
            </a:pPr>
            <a:endParaRPr lang="en-US" sz="1800" b="1" smtClean="0">
              <a:solidFill>
                <a:schemeClr val="bg1"/>
              </a:solidFill>
            </a:endParaRPr>
          </a:p>
          <a:p>
            <a:pPr algn="just" eaLnBrk="1" hangingPunct="1">
              <a:buClr>
                <a:srgbClr val="0BD0D9"/>
              </a:buClr>
              <a:buSzPct val="95000"/>
              <a:buFont typeface="Wingdings 2" pitchFamily="18" charset="2"/>
              <a:buChar char=""/>
            </a:pPr>
            <a:r>
              <a:rPr lang="en-US" sz="2400" b="1" smtClean="0">
                <a:solidFill>
                  <a:schemeClr val="bg1"/>
                </a:solidFill>
              </a:rPr>
              <a:t>Are you desire to face the challenges in solving the unsolved problems ?</a:t>
            </a:r>
          </a:p>
          <a:p>
            <a:pPr algn="just" eaLnBrk="1" hangingPunct="1">
              <a:buClr>
                <a:srgbClr val="0BD0D9"/>
              </a:buClr>
              <a:buSzPct val="95000"/>
              <a:buFont typeface="Wingdings 2" pitchFamily="18" charset="2"/>
              <a:buChar char=""/>
            </a:pPr>
            <a:endParaRPr lang="en-US" sz="1800" b="1" smtClean="0">
              <a:solidFill>
                <a:schemeClr val="bg1"/>
              </a:solidFill>
            </a:endParaRPr>
          </a:p>
          <a:p>
            <a:pPr algn="just" eaLnBrk="1" hangingPunct="1">
              <a:buClr>
                <a:srgbClr val="0BD0D9"/>
              </a:buClr>
              <a:buSzPct val="95000"/>
              <a:buFont typeface="Wingdings 2" pitchFamily="18" charset="2"/>
              <a:buChar char=""/>
            </a:pPr>
            <a:r>
              <a:rPr lang="en-US" sz="2400" b="1" smtClean="0">
                <a:solidFill>
                  <a:schemeClr val="bg1"/>
                </a:solidFill>
              </a:rPr>
              <a:t>Are you desire to get  joy of doing some creative work ?</a:t>
            </a:r>
          </a:p>
          <a:p>
            <a:pPr algn="just" eaLnBrk="1" hangingPunct="1">
              <a:buClr>
                <a:srgbClr val="0BD0D9"/>
              </a:buClr>
              <a:buSzPct val="95000"/>
              <a:buFont typeface="Wingdings 2" pitchFamily="18" charset="2"/>
              <a:buChar char=""/>
            </a:pPr>
            <a:endParaRPr lang="en-US" sz="1800" b="1" smtClean="0">
              <a:solidFill>
                <a:schemeClr val="bg1"/>
              </a:solidFill>
            </a:endParaRPr>
          </a:p>
          <a:p>
            <a:pPr algn="just" eaLnBrk="1" hangingPunct="1">
              <a:buClr>
                <a:srgbClr val="0BD0D9"/>
              </a:buClr>
              <a:buSzPct val="95000"/>
              <a:buFont typeface="Wingdings 2" pitchFamily="18" charset="2"/>
              <a:buChar char=""/>
            </a:pPr>
            <a:r>
              <a:rPr lang="en-US" sz="2400" b="1" smtClean="0">
                <a:solidFill>
                  <a:schemeClr val="bg1"/>
                </a:solidFill>
              </a:rPr>
              <a:t>Are you desire to be of service to the society ?</a:t>
            </a:r>
          </a:p>
          <a:p>
            <a:pPr algn="just" eaLnBrk="1" hangingPunct="1">
              <a:buClr>
                <a:srgbClr val="0BD0D9"/>
              </a:buClr>
              <a:buSzPct val="95000"/>
              <a:buFont typeface="Wingdings 2" pitchFamily="18" charset="2"/>
              <a:buChar char=""/>
            </a:pPr>
            <a:endParaRPr lang="en-US" sz="2000" b="1" smtClean="0">
              <a:solidFill>
                <a:schemeClr val="bg1"/>
              </a:solidFill>
            </a:endParaRPr>
          </a:p>
          <a:p>
            <a:pPr algn="just" eaLnBrk="1" hangingPunct="1">
              <a:buClr>
                <a:srgbClr val="0BD0D9"/>
              </a:buClr>
              <a:buSzPct val="95000"/>
              <a:buFont typeface="Wingdings 2" pitchFamily="18" charset="2"/>
              <a:buChar char=""/>
            </a:pPr>
            <a:r>
              <a:rPr lang="en-US" sz="2400" b="1" smtClean="0">
                <a:solidFill>
                  <a:schemeClr val="bg1"/>
                </a:solidFill>
              </a:rPr>
              <a:t>Are you desire to get respect in the society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81000"/>
            <a:ext cx="8229600" cy="1143000"/>
          </a:xfrm>
          <a:prstGeom prst="rect">
            <a:avLst/>
          </a:prstGeom>
        </p:spPr>
        <p:txBody>
          <a:bodyPr/>
          <a:lstStyle/>
          <a:p>
            <a:pPr algn="ctr">
              <a:defRPr/>
            </a:pPr>
            <a:r>
              <a:rPr lang="en-US" sz="4400" b="1" i="1"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Research Question</a:t>
            </a:r>
          </a:p>
        </p:txBody>
      </p:sp>
      <p:sp>
        <p:nvSpPr>
          <p:cNvPr id="9219" name="Conten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684213" indent="-684213" algn="just">
              <a:spcBef>
                <a:spcPct val="20000"/>
              </a:spcBef>
              <a:buClr>
                <a:srgbClr val="FFFF00"/>
              </a:buClr>
              <a:buSzPct val="80000"/>
              <a:buFont typeface="Wingdings" pitchFamily="2" charset="2"/>
              <a:buChar char="v"/>
            </a:pPr>
            <a:r>
              <a:rPr lang="en-US" sz="3200">
                <a:solidFill>
                  <a:srgbClr val="FFFFFF"/>
                </a:solidFill>
                <a:latin typeface="Times New Roman" pitchFamily="18" charset="0"/>
                <a:cs typeface="Times New Roman" pitchFamily="18" charset="0"/>
              </a:rPr>
              <a:t>Research attempts to answer questions</a:t>
            </a:r>
          </a:p>
          <a:p>
            <a:pPr marL="684213" indent="-684213" algn="just">
              <a:spcBef>
                <a:spcPct val="20000"/>
              </a:spcBef>
              <a:buClr>
                <a:srgbClr val="FFFF00"/>
              </a:buClr>
              <a:buSzPct val="80000"/>
              <a:buFont typeface="Wingdings" pitchFamily="2" charset="2"/>
              <a:buChar char="v"/>
            </a:pPr>
            <a:r>
              <a:rPr lang="en-US" sz="3200">
                <a:solidFill>
                  <a:srgbClr val="FFFFFF"/>
                </a:solidFill>
                <a:latin typeface="Times New Roman" pitchFamily="18" charset="0"/>
                <a:cs typeface="Times New Roman" pitchFamily="18" charset="0"/>
              </a:rPr>
              <a:t>Research must start with a question</a:t>
            </a:r>
          </a:p>
          <a:p>
            <a:pPr marL="684213" indent="-684213" algn="just">
              <a:spcBef>
                <a:spcPct val="20000"/>
              </a:spcBef>
              <a:buClr>
                <a:srgbClr val="FFFF00"/>
              </a:buClr>
              <a:buSzPct val="80000"/>
              <a:buFont typeface="Wingdings" pitchFamily="2" charset="2"/>
              <a:buChar char="v"/>
            </a:pPr>
            <a:r>
              <a:rPr lang="en-US" sz="3200">
                <a:solidFill>
                  <a:srgbClr val="FFFFFF"/>
                </a:solidFill>
                <a:latin typeface="Times New Roman" pitchFamily="18" charset="0"/>
                <a:cs typeface="Times New Roman" pitchFamily="18" charset="0"/>
              </a:rPr>
              <a:t>Identifying the knowledge gap and developing a question to be answered are the first steps in the research process.</a:t>
            </a:r>
          </a:p>
          <a:p>
            <a:pPr marL="684213" indent="-684213" algn="just">
              <a:spcBef>
                <a:spcPct val="20000"/>
              </a:spcBef>
              <a:buClr>
                <a:srgbClr val="FFFF00"/>
              </a:buClr>
              <a:buSzPct val="80000"/>
              <a:buFont typeface="Wingdings" pitchFamily="2" charset="2"/>
              <a:buChar char="v"/>
            </a:pPr>
            <a:r>
              <a:rPr lang="en-US" sz="3200">
                <a:solidFill>
                  <a:srgbClr val="FFFFFF"/>
                </a:solidFill>
                <a:latin typeface="Times New Roman" pitchFamily="18" charset="0"/>
                <a:cs typeface="Times New Roman" pitchFamily="18" charset="0"/>
              </a:rPr>
              <a:t>The research question will guide the rest of the design process.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381000"/>
            <a:ext cx="8229600" cy="1143000"/>
          </a:xfrm>
          <a:prstGeom prst="rect">
            <a:avLst/>
          </a:prstGeom>
        </p:spPr>
        <p:txBody>
          <a:bodyPr/>
          <a:lstStyle/>
          <a:p>
            <a:pPr algn="ctr">
              <a:defRPr/>
            </a:pPr>
            <a:r>
              <a:rPr lang="en-US" sz="4400" b="1" i="1"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Hypothesis</a:t>
            </a:r>
          </a:p>
        </p:txBody>
      </p:sp>
      <p:sp>
        <p:nvSpPr>
          <p:cNvPr id="10243" name="Content Placeholder 2"/>
          <p:cNvSpPr txBox="1">
            <a:spLocks/>
          </p:cNvSpPr>
          <p:nvPr/>
        </p:nvSpPr>
        <p:spPr bwMode="auto">
          <a:xfrm>
            <a:off x="457200" y="2438400"/>
            <a:ext cx="8229600" cy="1828800"/>
          </a:xfrm>
          <a:prstGeom prst="rect">
            <a:avLst/>
          </a:prstGeom>
          <a:noFill/>
          <a:ln w="9525">
            <a:noFill/>
            <a:miter lim="800000"/>
            <a:headEnd/>
            <a:tailEnd/>
          </a:ln>
        </p:spPr>
        <p:txBody>
          <a:bodyPr/>
          <a:lstStyle/>
          <a:p>
            <a:pPr marL="684213" indent="-684213" algn="just">
              <a:spcBef>
                <a:spcPct val="20000"/>
              </a:spcBef>
              <a:buClr>
                <a:srgbClr val="FFFF00"/>
              </a:buClr>
              <a:buFont typeface="Wingdings" pitchFamily="2" charset="2"/>
              <a:buChar char="v"/>
            </a:pPr>
            <a:r>
              <a:rPr lang="en-US" sz="3200">
                <a:solidFill>
                  <a:srgbClr val="FFFFFF"/>
                </a:solidFill>
                <a:latin typeface="Times New Roman" pitchFamily="18" charset="0"/>
                <a:cs typeface="Times New Roman" pitchFamily="18" charset="0"/>
              </a:rPr>
              <a:t>A hypothesis is a logical supposition, a reasonable guess or an explanation for a phenomenon under investigation.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609600"/>
            <a:ext cx="8229600" cy="1143000"/>
          </a:xfrm>
          <a:prstGeom prst="rect">
            <a:avLst/>
          </a:prstGeom>
        </p:spPr>
        <p:txBody>
          <a:bodyPr/>
          <a:lstStyle/>
          <a:p>
            <a:pPr algn="ctr">
              <a:defRPr/>
            </a:pPr>
            <a:r>
              <a:rPr lang="en-US" sz="4400" b="1" i="1"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Why Hypothesize ?</a:t>
            </a:r>
          </a:p>
        </p:txBody>
      </p:sp>
      <p:sp>
        <p:nvSpPr>
          <p:cNvPr id="11267" name="Content Placeholder 2"/>
          <p:cNvSpPr txBox="1">
            <a:spLocks/>
          </p:cNvSpPr>
          <p:nvPr/>
        </p:nvSpPr>
        <p:spPr bwMode="auto">
          <a:xfrm>
            <a:off x="457200" y="2667000"/>
            <a:ext cx="8229600" cy="1447800"/>
          </a:xfrm>
          <a:prstGeom prst="rect">
            <a:avLst/>
          </a:prstGeom>
          <a:noFill/>
          <a:ln w="9525">
            <a:noFill/>
            <a:miter lim="800000"/>
            <a:headEnd/>
            <a:tailEnd/>
          </a:ln>
        </p:spPr>
        <p:txBody>
          <a:bodyPr/>
          <a:lstStyle/>
          <a:p>
            <a:pPr marL="684213" indent="-684213">
              <a:spcBef>
                <a:spcPct val="20000"/>
              </a:spcBef>
              <a:buClr>
                <a:srgbClr val="FFFF00"/>
              </a:buClr>
              <a:buSzPct val="80000"/>
              <a:buFont typeface="Wingdings" pitchFamily="2" charset="2"/>
              <a:buChar char="v"/>
            </a:pPr>
            <a:r>
              <a:rPr lang="en-US" sz="3200">
                <a:solidFill>
                  <a:srgbClr val="FFFFFF"/>
                </a:solidFill>
                <a:latin typeface="Times New Roman" pitchFamily="18" charset="0"/>
                <a:cs typeface="Times New Roman" pitchFamily="18" charset="0"/>
              </a:rPr>
              <a:t>Short term: establishes a research strategy</a:t>
            </a:r>
          </a:p>
          <a:p>
            <a:pPr marL="684213" indent="-684213">
              <a:spcBef>
                <a:spcPct val="20000"/>
              </a:spcBef>
              <a:buClr>
                <a:srgbClr val="FFFF00"/>
              </a:buClr>
              <a:buSzPct val="80000"/>
              <a:buFont typeface="Wingdings" pitchFamily="2" charset="2"/>
              <a:buChar char="v"/>
            </a:pPr>
            <a:r>
              <a:rPr lang="en-US" sz="3200">
                <a:solidFill>
                  <a:srgbClr val="FFFFFF"/>
                </a:solidFill>
                <a:latin typeface="Times New Roman" pitchFamily="18" charset="0"/>
                <a:cs typeface="Times New Roman" pitchFamily="18" charset="0"/>
              </a:rPr>
              <a:t>Long term: can answer a research question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p>
            <a:pPr algn="ctr">
              <a:defRPr/>
            </a:pPr>
            <a:r>
              <a:rPr lang="en-US" sz="4400" b="1" i="1"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Importance of Hypothesis </a:t>
            </a:r>
          </a:p>
        </p:txBody>
      </p:sp>
      <p:sp>
        <p:nvSpPr>
          <p:cNvPr id="12291" name="Content Placeholder 2"/>
          <p:cNvSpPr txBox="1">
            <a:spLocks/>
          </p:cNvSpPr>
          <p:nvPr/>
        </p:nvSpPr>
        <p:spPr bwMode="auto">
          <a:xfrm>
            <a:off x="533400" y="1981200"/>
            <a:ext cx="8229600" cy="2895600"/>
          </a:xfrm>
          <a:prstGeom prst="rect">
            <a:avLst/>
          </a:prstGeom>
          <a:noFill/>
          <a:ln w="9525">
            <a:noFill/>
            <a:miter lim="800000"/>
            <a:headEnd/>
            <a:tailEnd/>
          </a:ln>
        </p:spPr>
        <p:txBody>
          <a:bodyPr/>
          <a:lstStyle/>
          <a:p>
            <a:pPr marL="684213" indent="-684213" algn="just">
              <a:spcBef>
                <a:spcPct val="20000"/>
              </a:spcBef>
              <a:buClr>
                <a:srgbClr val="FFFF00"/>
              </a:buClr>
              <a:buSzPct val="80000"/>
              <a:buFont typeface="Wingdings" pitchFamily="2" charset="2"/>
              <a:buChar char="v"/>
            </a:pPr>
            <a:r>
              <a:rPr lang="en-US" sz="3200">
                <a:solidFill>
                  <a:srgbClr val="FFFFFF"/>
                </a:solidFill>
                <a:latin typeface="Times New Roman" pitchFamily="18" charset="0"/>
                <a:cs typeface="Times New Roman" pitchFamily="18" charset="0"/>
              </a:rPr>
              <a:t>A hypothesis is important because: it guides the research. </a:t>
            </a:r>
          </a:p>
          <a:p>
            <a:pPr marL="684213" indent="-684213" algn="just">
              <a:spcBef>
                <a:spcPct val="20000"/>
              </a:spcBef>
              <a:buClr>
                <a:srgbClr val="FFFF00"/>
              </a:buClr>
              <a:buSzPct val="80000"/>
            </a:pPr>
            <a:endParaRPr lang="en-US" sz="3200">
              <a:solidFill>
                <a:srgbClr val="FFFFFF"/>
              </a:solidFill>
              <a:latin typeface="Times New Roman" pitchFamily="18" charset="0"/>
              <a:cs typeface="Times New Roman" pitchFamily="18" charset="0"/>
            </a:endParaRPr>
          </a:p>
          <a:p>
            <a:pPr marL="684213" indent="-684213" algn="just">
              <a:spcBef>
                <a:spcPct val="20000"/>
              </a:spcBef>
              <a:buClr>
                <a:srgbClr val="FFFF00"/>
              </a:buClr>
              <a:buSzPct val="80000"/>
              <a:buFont typeface="Wingdings" pitchFamily="2" charset="2"/>
              <a:buChar char="v"/>
            </a:pPr>
            <a:r>
              <a:rPr lang="en-US" sz="3200">
                <a:solidFill>
                  <a:srgbClr val="FFFFFF"/>
                </a:solidFill>
                <a:latin typeface="Times New Roman" pitchFamily="18" charset="0"/>
                <a:cs typeface="Times New Roman" pitchFamily="18" charset="0"/>
              </a:rPr>
              <a:t>It helps an investigator to locate information needed to resolve the respective problem.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a:r>
              <a:rPr lang="en-US" altLang="en-US" sz="1200">
                <a:latin typeface="Garamond" pitchFamily="18" charset="0"/>
              </a:rPr>
              <a:t>.</a:t>
            </a:r>
          </a:p>
        </p:txBody>
      </p:sp>
      <p:sp>
        <p:nvSpPr>
          <p:cNvPr id="6" name="Slide Number Placeholder 5"/>
          <p:cNvSpPr>
            <a:spLocks noGrp="1"/>
          </p:cNvSpPr>
          <p:nvPr>
            <p:ph type="sldNum" sz="quarter" idx="12"/>
          </p:nvPr>
        </p:nvSpPr>
        <p:spPr>
          <a:xfrm>
            <a:off x="6553200" y="6243638"/>
            <a:ext cx="2133600" cy="457200"/>
          </a:xfrm>
        </p:spPr>
        <p:txBody>
          <a:bodyPr anchor="b"/>
          <a:lstStyle/>
          <a:p>
            <a:pPr>
              <a:defRPr/>
            </a:pPr>
            <a:fld id="{247A7927-920B-43D0-A892-76337D572BE2}" type="slidenum">
              <a:rPr lang="en-US" altLang="en-US" sz="1200">
                <a:latin typeface="+mj-lt"/>
                <a:cs typeface="Arial" charset="0"/>
              </a:rPr>
              <a:pPr>
                <a:defRPr/>
              </a:pPr>
              <a:t>25</a:t>
            </a:fld>
            <a:endParaRPr lang="en-US" altLang="en-US" sz="1200">
              <a:latin typeface="+mj-lt"/>
              <a:cs typeface="Arial" charset="0"/>
            </a:endParaRPr>
          </a:p>
        </p:txBody>
      </p:sp>
      <p:sp>
        <p:nvSpPr>
          <p:cNvPr id="35844" name="Rectangle 2"/>
          <p:cNvSpPr>
            <a:spLocks noGrp="1" noChangeArrowheads="1"/>
          </p:cNvSpPr>
          <p:nvPr>
            <p:ph type="title" idx="4294967295"/>
          </p:nvPr>
        </p:nvSpPr>
        <p:spPr>
          <a:xfrm>
            <a:off x="381000" y="381000"/>
            <a:ext cx="8305800" cy="1066800"/>
          </a:xfrm>
        </p:spPr>
        <p:txBody>
          <a:bodyPr anchor="t">
            <a:normAutofit fontScale="90000"/>
          </a:bodyPr>
          <a:lstStyle/>
          <a:p>
            <a:pPr eaLnBrk="1" hangingPunct="1"/>
            <a:r>
              <a:rPr lang="en-US" sz="3600" dirty="0" smtClean="0">
                <a:solidFill>
                  <a:srgbClr val="FFFF00"/>
                </a:solidFill>
              </a:rPr>
              <a:t> </a:t>
            </a:r>
            <a:r>
              <a:rPr lang="en-US" sz="3600" b="1" dirty="0" smtClean="0">
                <a:solidFill>
                  <a:srgbClr val="FFFF00"/>
                </a:solidFill>
              </a:rPr>
              <a:t>Difficulties Encountered while Doing  Research </a:t>
            </a:r>
          </a:p>
        </p:txBody>
      </p:sp>
      <p:sp>
        <p:nvSpPr>
          <p:cNvPr id="35845" name="Rectangle 3"/>
          <p:cNvSpPr>
            <a:spLocks noGrp="1" noChangeArrowheads="1"/>
          </p:cNvSpPr>
          <p:nvPr>
            <p:ph type="body" idx="4294967295"/>
          </p:nvPr>
        </p:nvSpPr>
        <p:spPr>
          <a:xfrm>
            <a:off x="1447800" y="1981200"/>
            <a:ext cx="6096000" cy="3810000"/>
          </a:xfrm>
        </p:spPr>
        <p:txBody>
          <a:bodyPr/>
          <a:lstStyle/>
          <a:p>
            <a:pPr eaLnBrk="1" hangingPunct="1"/>
            <a:r>
              <a:rPr lang="en-US" sz="2800" b="1" dirty="0" smtClean="0">
                <a:solidFill>
                  <a:schemeClr val="bg1"/>
                </a:solidFill>
              </a:rPr>
              <a:t>Time constraints</a:t>
            </a:r>
          </a:p>
          <a:p>
            <a:pPr eaLnBrk="1" hangingPunct="1"/>
            <a:r>
              <a:rPr lang="en-US" sz="2800" b="1" dirty="0" smtClean="0">
                <a:solidFill>
                  <a:schemeClr val="bg1"/>
                </a:solidFill>
              </a:rPr>
              <a:t>Financial problems</a:t>
            </a:r>
          </a:p>
          <a:p>
            <a:pPr eaLnBrk="1" hangingPunct="1"/>
            <a:r>
              <a:rPr lang="en-US" sz="2800" b="1" dirty="0" smtClean="0">
                <a:solidFill>
                  <a:schemeClr val="bg1"/>
                </a:solidFill>
              </a:rPr>
              <a:t>Laboratory facilities </a:t>
            </a:r>
          </a:p>
          <a:p>
            <a:pPr eaLnBrk="1" hangingPunct="1"/>
            <a:r>
              <a:rPr lang="en-US" sz="2800" b="1" dirty="0" smtClean="0">
                <a:solidFill>
                  <a:schemeClr val="bg1"/>
                </a:solidFill>
              </a:rPr>
              <a:t>Availability of equipments</a:t>
            </a:r>
          </a:p>
          <a:p>
            <a:pPr eaLnBrk="1" hangingPunct="1"/>
            <a:r>
              <a:rPr lang="en-US" sz="2800" b="1" dirty="0" smtClean="0">
                <a:solidFill>
                  <a:schemeClr val="bg1"/>
                </a:solidFill>
              </a:rPr>
              <a:t>Human resource limitations</a:t>
            </a:r>
          </a:p>
          <a:p>
            <a:pPr eaLnBrk="1" hangingPunct="1"/>
            <a:r>
              <a:rPr lang="en-US" sz="2800" b="1" dirty="0" smtClean="0">
                <a:solidFill>
                  <a:schemeClr val="bg1"/>
                </a:solidFill>
              </a:rPr>
              <a:t>Proper literature survey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106E1B84-7183-4F03-856E-3989A3641082}" type="slidenum">
              <a:rPr lang="en-US" altLang="en-US" sz="1200">
                <a:latin typeface="+mn-lt"/>
              </a:rPr>
              <a:pPr algn="r">
                <a:defRPr/>
              </a:pPr>
              <a:t>26</a:t>
            </a:fld>
            <a:endParaRPr lang="en-US" altLang="en-US" sz="1200">
              <a:latin typeface="+mn-lt"/>
            </a:endParaRPr>
          </a:p>
        </p:txBody>
      </p:sp>
      <p:sp>
        <p:nvSpPr>
          <p:cNvPr id="11269" name="Rectangle 2"/>
          <p:cNvSpPr>
            <a:spLocks noGrp="1" noChangeArrowheads="1"/>
          </p:cNvSpPr>
          <p:nvPr>
            <p:ph type="title" idx="4294967295"/>
          </p:nvPr>
        </p:nvSpPr>
        <p:spPr>
          <a:xfrm>
            <a:off x="990600" y="76200"/>
            <a:ext cx="7696200" cy="762000"/>
          </a:xfrm>
        </p:spPr>
        <p:txBody>
          <a:bodyPr anchor="t"/>
          <a:lstStyle/>
          <a:p>
            <a:pPr eaLnBrk="1" hangingPunct="1">
              <a:defRPr/>
            </a:pPr>
            <a:r>
              <a:rPr lang="en-US" sz="3600" b="1" dirty="0" smtClean="0">
                <a:solidFill>
                  <a:srgbClr val="FFFF00"/>
                </a:solidFill>
                <a:latin typeface="+mn-lt"/>
              </a:rPr>
              <a:t>Formulation of Research Problem</a:t>
            </a:r>
          </a:p>
        </p:txBody>
      </p:sp>
      <p:sp>
        <p:nvSpPr>
          <p:cNvPr id="36868" name="Rectangle 3"/>
          <p:cNvSpPr>
            <a:spLocks noGrp="1" noChangeArrowheads="1"/>
          </p:cNvSpPr>
          <p:nvPr>
            <p:ph type="body" idx="4294967295"/>
          </p:nvPr>
        </p:nvSpPr>
        <p:spPr>
          <a:xfrm>
            <a:off x="304800" y="914400"/>
            <a:ext cx="8382000" cy="5638800"/>
          </a:xfrm>
        </p:spPr>
        <p:txBody>
          <a:bodyPr>
            <a:normAutofit fontScale="92500" lnSpcReduction="10000"/>
          </a:bodyPr>
          <a:lstStyle/>
          <a:p>
            <a:pPr algn="just" eaLnBrk="1" hangingPunct="1">
              <a:buClr>
                <a:srgbClr val="0BD0D9"/>
              </a:buClr>
              <a:buSzPct val="95000"/>
              <a:buFont typeface="Wingdings 2" pitchFamily="18" charset="2"/>
              <a:buChar char=""/>
            </a:pPr>
            <a:r>
              <a:rPr lang="en-US" b="1" dirty="0" smtClean="0">
                <a:solidFill>
                  <a:schemeClr val="bg1"/>
                </a:solidFill>
              </a:rPr>
              <a:t>Selection of broad area of research. </a:t>
            </a:r>
          </a:p>
          <a:p>
            <a:pPr algn="just" eaLnBrk="1" hangingPunct="1">
              <a:buClr>
                <a:srgbClr val="0BD0D9"/>
              </a:buClr>
              <a:buSzPct val="95000"/>
              <a:buFont typeface="Wingdings 2" pitchFamily="18" charset="2"/>
              <a:buChar char=""/>
            </a:pPr>
            <a:r>
              <a:rPr lang="en-US" b="1" dirty="0" smtClean="0">
                <a:solidFill>
                  <a:schemeClr val="bg1"/>
                </a:solidFill>
              </a:rPr>
              <a:t>Understanding of  the fundamentals of the broad topic.  </a:t>
            </a:r>
          </a:p>
          <a:p>
            <a:pPr algn="just" eaLnBrk="1" hangingPunct="1">
              <a:buClr>
                <a:srgbClr val="0BD0D9"/>
              </a:buClr>
              <a:buSzPct val="95000"/>
              <a:buFont typeface="Wingdings 2" pitchFamily="18" charset="2"/>
              <a:buChar char=""/>
            </a:pPr>
            <a:r>
              <a:rPr lang="en-US" b="1" dirty="0" smtClean="0">
                <a:solidFill>
                  <a:schemeClr val="bg1"/>
                </a:solidFill>
              </a:rPr>
              <a:t>Discussion of  the topic  with colleagues and guide.</a:t>
            </a:r>
          </a:p>
          <a:p>
            <a:pPr algn="just" eaLnBrk="1" hangingPunct="1">
              <a:buClr>
                <a:srgbClr val="0BD0D9"/>
              </a:buClr>
              <a:buSzPct val="95000"/>
              <a:buFont typeface="Wingdings 2" pitchFamily="18" charset="2"/>
              <a:buChar char=""/>
            </a:pPr>
            <a:r>
              <a:rPr lang="en-US" b="1" dirty="0" smtClean="0">
                <a:solidFill>
                  <a:schemeClr val="bg1"/>
                </a:solidFill>
              </a:rPr>
              <a:t>Systematic review of literature ( reported data till date).</a:t>
            </a:r>
          </a:p>
          <a:p>
            <a:pPr algn="just" eaLnBrk="1" hangingPunct="1">
              <a:buClr>
                <a:srgbClr val="0BD0D9"/>
              </a:buClr>
              <a:buSzPct val="95000"/>
              <a:buFont typeface="Wingdings 2" pitchFamily="18" charset="2"/>
              <a:buChar char=""/>
            </a:pPr>
            <a:r>
              <a:rPr lang="en-US" b="1" dirty="0" smtClean="0">
                <a:solidFill>
                  <a:schemeClr val="bg1"/>
                </a:solidFill>
              </a:rPr>
              <a:t>Identification of the research  problem. </a:t>
            </a:r>
          </a:p>
          <a:p>
            <a:pPr algn="just" eaLnBrk="1" hangingPunct="1">
              <a:buClr>
                <a:srgbClr val="0BD0D9"/>
              </a:buClr>
              <a:buSzPct val="95000"/>
              <a:buFont typeface="Wingdings 2" pitchFamily="18" charset="2"/>
              <a:buChar char=""/>
            </a:pPr>
            <a:r>
              <a:rPr lang="en-US" b="1" dirty="0" smtClean="0">
                <a:solidFill>
                  <a:schemeClr val="bg1"/>
                </a:solidFill>
              </a:rPr>
              <a:t>Fine tuning of the research problem ( The final problem should be precise). </a:t>
            </a:r>
          </a:p>
          <a:p>
            <a:pPr algn="just" eaLnBrk="1" hangingPunct="1">
              <a:buClr>
                <a:srgbClr val="0BD0D9"/>
              </a:buClr>
              <a:buSzPct val="95000"/>
              <a:buFont typeface="Wingdings 2" pitchFamily="18" charset="2"/>
              <a:buChar char=""/>
            </a:pPr>
            <a:r>
              <a:rPr lang="en-US" b="1" dirty="0" smtClean="0">
                <a:solidFill>
                  <a:schemeClr val="bg1"/>
                </a:solidFill>
              </a:rPr>
              <a:t>State exactly what you expect to achieve as a result of your study.</a:t>
            </a:r>
          </a:p>
          <a:p>
            <a:pPr eaLnBrk="1" hangingPunct="1"/>
            <a:endParaRPr lang="en-US" b="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3"/>
          <p:cNvSpPr txBox="1">
            <a:spLocks noChangeArrowheads="1"/>
          </p:cNvSpPr>
          <p:nvPr/>
        </p:nvSpPr>
        <p:spPr bwMode="auto">
          <a:xfrm>
            <a:off x="1447800" y="152400"/>
            <a:ext cx="6096000" cy="584200"/>
          </a:xfrm>
          <a:prstGeom prst="rect">
            <a:avLst/>
          </a:prstGeom>
          <a:noFill/>
          <a:ln w="9525">
            <a:noFill/>
            <a:miter lim="800000"/>
            <a:headEnd/>
            <a:tailEnd/>
          </a:ln>
        </p:spPr>
        <p:txBody>
          <a:bodyPr>
            <a:spAutoFit/>
          </a:bodyPr>
          <a:lstStyle/>
          <a:p>
            <a:pPr algn="ctr"/>
            <a:r>
              <a:rPr lang="en-IN" sz="3200" b="1">
                <a:solidFill>
                  <a:srgbClr val="FFFF00"/>
                </a:solidFill>
              </a:rPr>
              <a:t>Research Objectives </a:t>
            </a:r>
          </a:p>
        </p:txBody>
      </p:sp>
      <p:sp>
        <p:nvSpPr>
          <p:cNvPr id="5" name="Rectangle 4"/>
          <p:cNvSpPr/>
          <p:nvPr/>
        </p:nvSpPr>
        <p:spPr>
          <a:xfrm>
            <a:off x="685800" y="1017687"/>
            <a:ext cx="7772400" cy="5078313"/>
          </a:xfrm>
          <a:prstGeom prst="rect">
            <a:avLst/>
          </a:prstGeom>
        </p:spPr>
        <p:txBody>
          <a:bodyPr wrap="square">
            <a:spAutoFit/>
          </a:bodyPr>
          <a:lstStyle/>
          <a:p>
            <a:pPr>
              <a:defRPr/>
            </a:pPr>
            <a:r>
              <a:rPr lang="en-US" b="1" dirty="0">
                <a:solidFill>
                  <a:srgbClr val="FFFF00"/>
                </a:solidFill>
              </a:rPr>
              <a:t> </a:t>
            </a:r>
          </a:p>
          <a:p>
            <a:pPr>
              <a:defRPr/>
            </a:pPr>
            <a:endParaRPr lang="en-US" b="1" dirty="0"/>
          </a:p>
          <a:p>
            <a:pPr algn="just">
              <a:defRPr/>
            </a:pPr>
            <a:r>
              <a:rPr lang="en-US" sz="2400" b="1" dirty="0">
                <a:solidFill>
                  <a:schemeClr val="bg1"/>
                </a:solidFill>
              </a:rPr>
              <a:t>Research objectives should be spelled out point by point in telegraphic language keeping in view the definition of the problem outlined.</a:t>
            </a:r>
          </a:p>
          <a:p>
            <a:pPr algn="just">
              <a:defRPr/>
            </a:pPr>
            <a:endParaRPr lang="en-US" sz="2400" b="1" dirty="0">
              <a:solidFill>
                <a:schemeClr val="bg1"/>
              </a:solidFill>
            </a:endParaRPr>
          </a:p>
          <a:p>
            <a:pPr algn="just">
              <a:defRPr/>
            </a:pPr>
            <a:r>
              <a:rPr lang="en-US" sz="2400" b="1" dirty="0">
                <a:solidFill>
                  <a:schemeClr val="bg1"/>
                </a:solidFill>
              </a:rPr>
              <a:t>For example, the objective of the rice bran problem could be written as:</a:t>
            </a:r>
          </a:p>
          <a:p>
            <a:pPr>
              <a:defRPr/>
            </a:pPr>
            <a:endParaRPr lang="en-US" sz="2400" b="1" dirty="0">
              <a:solidFill>
                <a:schemeClr val="bg1"/>
              </a:solidFill>
            </a:endParaRPr>
          </a:p>
          <a:p>
            <a:pPr marL="457200" indent="-457200" algn="just">
              <a:buFontTx/>
              <a:buAutoNum type="arabicPeriod"/>
              <a:defRPr/>
            </a:pPr>
            <a:r>
              <a:rPr lang="en-US" sz="2400" b="1" dirty="0">
                <a:solidFill>
                  <a:schemeClr val="bg1"/>
                </a:solidFill>
              </a:rPr>
              <a:t>To examine alternative chemical modes for stabilization of rice bran oil.</a:t>
            </a:r>
          </a:p>
          <a:p>
            <a:pPr marL="457200" indent="-457200">
              <a:buFontTx/>
              <a:buAutoNum type="arabicPeriod"/>
              <a:defRPr/>
            </a:pPr>
            <a:endParaRPr lang="en-US" sz="2400" b="1" dirty="0">
              <a:solidFill>
                <a:schemeClr val="bg1"/>
              </a:solidFill>
            </a:endParaRPr>
          </a:p>
          <a:p>
            <a:pPr algn="just">
              <a:defRPr/>
            </a:pPr>
            <a:r>
              <a:rPr lang="en-US" sz="2400" b="1" dirty="0">
                <a:solidFill>
                  <a:schemeClr val="bg1"/>
                </a:solidFill>
              </a:rPr>
              <a:t>2. To determine the exact source/cause of </a:t>
            </a:r>
            <a:r>
              <a:rPr lang="en-US" sz="2400" b="1" dirty="0" err="1">
                <a:solidFill>
                  <a:schemeClr val="bg1"/>
                </a:solidFill>
              </a:rPr>
              <a:t>odour</a:t>
            </a:r>
            <a:r>
              <a:rPr lang="en-US" sz="2400" b="1" dirty="0">
                <a:solidFill>
                  <a:schemeClr val="bg1"/>
                </a:solidFill>
              </a:rPr>
              <a:t> and to explore methods for its removal.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553200" y="6243638"/>
            <a:ext cx="2133600" cy="457200"/>
          </a:xfrm>
        </p:spPr>
        <p:txBody>
          <a:bodyPr anchor="b"/>
          <a:lstStyle/>
          <a:p>
            <a:pPr>
              <a:defRPr/>
            </a:pPr>
            <a:fld id="{C0B8F193-F144-4EA3-9E1E-C4BD8906F9A9}" type="slidenum">
              <a:rPr lang="en-US" altLang="en-US" sz="1200">
                <a:latin typeface="+mj-lt"/>
                <a:cs typeface="Arial" charset="0"/>
              </a:rPr>
              <a:pPr>
                <a:defRPr/>
              </a:pPr>
              <a:t>28</a:t>
            </a:fld>
            <a:endParaRPr lang="en-US" altLang="en-US" sz="1200">
              <a:latin typeface="+mj-lt"/>
              <a:cs typeface="Arial" charset="0"/>
            </a:endParaRPr>
          </a:p>
        </p:txBody>
      </p:sp>
      <p:sp>
        <p:nvSpPr>
          <p:cNvPr id="43011" name="Rectangle 2"/>
          <p:cNvSpPr>
            <a:spLocks noGrp="1" noChangeArrowheads="1"/>
          </p:cNvSpPr>
          <p:nvPr>
            <p:ph type="title" idx="4294967295"/>
          </p:nvPr>
        </p:nvSpPr>
        <p:spPr>
          <a:xfrm>
            <a:off x="2286000" y="457200"/>
            <a:ext cx="5562600" cy="762000"/>
          </a:xfrm>
        </p:spPr>
        <p:txBody>
          <a:bodyPr anchor="t"/>
          <a:lstStyle/>
          <a:p>
            <a:pPr eaLnBrk="1" hangingPunct="1"/>
            <a:r>
              <a:rPr lang="en-US" sz="3600" b="1" smtClean="0">
                <a:solidFill>
                  <a:srgbClr val="FFFF00"/>
                </a:solidFill>
              </a:rPr>
              <a:t>Quality of Research</a:t>
            </a:r>
          </a:p>
        </p:txBody>
      </p:sp>
      <p:sp>
        <p:nvSpPr>
          <p:cNvPr id="43012" name="Rectangle 3"/>
          <p:cNvSpPr>
            <a:spLocks noGrp="1" noChangeArrowheads="1"/>
          </p:cNvSpPr>
          <p:nvPr>
            <p:ph type="body" idx="4294967295"/>
          </p:nvPr>
        </p:nvSpPr>
        <p:spPr>
          <a:xfrm>
            <a:off x="1600200" y="1905000"/>
            <a:ext cx="5715000" cy="3581400"/>
          </a:xfrm>
        </p:spPr>
        <p:txBody>
          <a:bodyPr>
            <a:normAutofit lnSpcReduction="10000"/>
          </a:bodyPr>
          <a:lstStyle/>
          <a:p>
            <a:pPr eaLnBrk="1" hangingPunct="1"/>
            <a:r>
              <a:rPr lang="en-US" sz="2800" b="1" smtClean="0">
                <a:solidFill>
                  <a:schemeClr val="bg1"/>
                </a:solidFill>
              </a:rPr>
              <a:t>Depends on the place of work.</a:t>
            </a:r>
          </a:p>
          <a:p>
            <a:pPr eaLnBrk="1" hangingPunct="1"/>
            <a:r>
              <a:rPr lang="en-US" sz="2800" b="1" smtClean="0">
                <a:solidFill>
                  <a:schemeClr val="bg1"/>
                </a:solidFill>
              </a:rPr>
              <a:t>Facilities available.</a:t>
            </a:r>
          </a:p>
          <a:p>
            <a:pPr eaLnBrk="1" hangingPunct="1"/>
            <a:r>
              <a:rPr lang="en-US" sz="2800" b="1" smtClean="0">
                <a:solidFill>
                  <a:schemeClr val="bg1"/>
                </a:solidFill>
              </a:rPr>
              <a:t>Grants/funds available.</a:t>
            </a:r>
          </a:p>
          <a:p>
            <a:pPr eaLnBrk="1" hangingPunct="1"/>
            <a:r>
              <a:rPr lang="en-US" sz="2800" b="1" smtClean="0">
                <a:solidFill>
                  <a:schemeClr val="bg1"/>
                </a:solidFill>
              </a:rPr>
              <a:t>Abilities and interest of the guide.</a:t>
            </a:r>
          </a:p>
          <a:p>
            <a:pPr eaLnBrk="1" hangingPunct="1"/>
            <a:r>
              <a:rPr lang="en-US" sz="2800" b="1" smtClean="0">
                <a:solidFill>
                  <a:schemeClr val="bg1"/>
                </a:solidFill>
              </a:rPr>
              <a:t>Abilities of the students.</a:t>
            </a:r>
          </a:p>
          <a:p>
            <a:pPr eaLnBrk="1" hangingPunct="1"/>
            <a:r>
              <a:rPr lang="en-US" sz="2800" b="1" smtClean="0">
                <a:solidFill>
                  <a:schemeClr val="bg1"/>
                </a:solidFill>
              </a:rPr>
              <a:t>Efforts taken by the students.</a:t>
            </a:r>
          </a:p>
          <a:p>
            <a:pPr eaLnBrk="1" hangingPunct="1"/>
            <a:r>
              <a:rPr lang="en-US" sz="2800" b="1" smtClean="0">
                <a:solidFill>
                  <a:schemeClr val="bg1"/>
                </a:solidFill>
              </a:rPr>
              <a:t>Aim of obtaining the degree.</a:t>
            </a:r>
          </a:p>
          <a:p>
            <a:pPr eaLnBrk="1" hangingPunct="1"/>
            <a:endParaRPr lang="en-US" sz="2800" b="1"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381000"/>
            <a:ext cx="8229600" cy="762000"/>
          </a:xfrm>
        </p:spPr>
        <p:txBody>
          <a:bodyPr/>
          <a:lstStyle/>
          <a:p>
            <a:pPr eaLnBrk="1" hangingPunct="1"/>
            <a:r>
              <a:rPr lang="en-US" sz="3200" b="1" dirty="0" smtClean="0">
                <a:solidFill>
                  <a:srgbClr val="FFFF00"/>
                </a:solidFill>
              </a:rPr>
              <a:t>Importance of Collaborations</a:t>
            </a:r>
            <a:r>
              <a:rPr lang="en-US" b="1" dirty="0" smtClean="0">
                <a:solidFill>
                  <a:srgbClr val="FFFF00"/>
                </a:solidFill>
              </a:rPr>
              <a:t> </a:t>
            </a:r>
          </a:p>
        </p:txBody>
      </p:sp>
      <p:sp>
        <p:nvSpPr>
          <p:cNvPr id="16387" name="Rectangle 3"/>
          <p:cNvSpPr>
            <a:spLocks noGrp="1" noChangeArrowheads="1"/>
          </p:cNvSpPr>
          <p:nvPr>
            <p:ph type="body" idx="1"/>
          </p:nvPr>
        </p:nvSpPr>
        <p:spPr>
          <a:xfrm>
            <a:off x="304800" y="1828800"/>
            <a:ext cx="8534400" cy="4572000"/>
          </a:xfrm>
        </p:spPr>
        <p:txBody>
          <a:bodyPr>
            <a:normAutofit/>
          </a:bodyPr>
          <a:lstStyle/>
          <a:p>
            <a:pPr marL="1162050" indent="-533400" eaLnBrk="1" hangingPunct="1">
              <a:lnSpc>
                <a:spcPct val="80000"/>
              </a:lnSpc>
              <a:buFontTx/>
              <a:buNone/>
              <a:tabLst>
                <a:tab pos="228600" algn="l"/>
                <a:tab pos="292100" algn="l"/>
                <a:tab pos="914400" algn="l"/>
              </a:tabLst>
            </a:pPr>
            <a:r>
              <a:rPr lang="en-US" sz="2800" b="1" dirty="0" smtClean="0">
                <a:solidFill>
                  <a:srgbClr val="00FF00"/>
                </a:solidFill>
                <a:latin typeface="Times New Roman" pitchFamily="18" charset="0"/>
                <a:cs typeface="Times New Roman" pitchFamily="18" charset="0"/>
              </a:rPr>
              <a:t>Inter Departmental </a:t>
            </a:r>
          </a:p>
          <a:p>
            <a:pPr marL="1162050" indent="-533400" eaLnBrk="1" hangingPunct="1">
              <a:lnSpc>
                <a:spcPct val="80000"/>
              </a:lnSpc>
              <a:buNone/>
              <a:tabLst>
                <a:tab pos="228600" algn="l"/>
                <a:tab pos="292100" algn="l"/>
                <a:tab pos="914400" algn="l"/>
              </a:tabLst>
            </a:pPr>
            <a:r>
              <a:rPr lang="en-US" sz="2000" b="1" dirty="0" smtClean="0">
                <a:solidFill>
                  <a:schemeClr val="bg1"/>
                </a:solidFill>
                <a:latin typeface="Times New Roman" pitchFamily="18" charset="0"/>
                <a:cs typeface="Times New Roman" pitchFamily="18" charset="0"/>
              </a:rPr>
              <a:t> </a:t>
            </a:r>
          </a:p>
          <a:p>
            <a:pPr marL="1162050" indent="-533400" eaLnBrk="1" hangingPunct="1">
              <a:lnSpc>
                <a:spcPct val="80000"/>
              </a:lnSpc>
              <a:buFontTx/>
              <a:buNone/>
              <a:tabLst>
                <a:tab pos="228600" algn="l"/>
                <a:tab pos="292100" algn="l"/>
                <a:tab pos="914400" algn="l"/>
              </a:tabLst>
            </a:pPr>
            <a:r>
              <a:rPr lang="en-US" sz="2000" dirty="0" smtClean="0">
                <a:solidFill>
                  <a:schemeClr val="bg1"/>
                </a:solidFill>
                <a:latin typeface="Times New Roman" pitchFamily="18" charset="0"/>
                <a:cs typeface="Times New Roman" pitchFamily="18" charset="0"/>
              </a:rPr>
              <a:t> </a:t>
            </a:r>
          </a:p>
          <a:p>
            <a:pPr marL="1162050" indent="-533400" eaLnBrk="1" hangingPunct="1">
              <a:lnSpc>
                <a:spcPct val="80000"/>
              </a:lnSpc>
              <a:buFontTx/>
              <a:buNone/>
              <a:tabLst>
                <a:tab pos="228600" algn="l"/>
                <a:tab pos="292100" algn="l"/>
                <a:tab pos="914400" algn="l"/>
              </a:tabLst>
            </a:pPr>
            <a:r>
              <a:rPr lang="en-US" sz="2800" b="1" dirty="0" smtClean="0">
                <a:solidFill>
                  <a:srgbClr val="00FF00"/>
                </a:solidFill>
                <a:latin typeface="Times New Roman" pitchFamily="18" charset="0"/>
                <a:cs typeface="Times New Roman" pitchFamily="18" charset="0"/>
              </a:rPr>
              <a:t>Inter University ( National )</a:t>
            </a:r>
          </a:p>
          <a:p>
            <a:pPr marL="1162050" indent="-533400" eaLnBrk="1" hangingPunct="1">
              <a:lnSpc>
                <a:spcPct val="80000"/>
              </a:lnSpc>
              <a:buNone/>
              <a:tabLst>
                <a:tab pos="228600" algn="l"/>
                <a:tab pos="292100" algn="l"/>
                <a:tab pos="914400" algn="l"/>
              </a:tabLst>
            </a:pPr>
            <a:r>
              <a:rPr lang="en-US" sz="2000" b="1" dirty="0" smtClean="0">
                <a:solidFill>
                  <a:schemeClr val="bg1"/>
                </a:solidFill>
                <a:latin typeface="Times New Roman" pitchFamily="18" charset="0"/>
                <a:cs typeface="Times New Roman" pitchFamily="18" charset="0"/>
              </a:rPr>
              <a:t> </a:t>
            </a:r>
          </a:p>
          <a:p>
            <a:pPr marL="1162050" indent="-533400" eaLnBrk="1" hangingPunct="1">
              <a:lnSpc>
                <a:spcPct val="80000"/>
              </a:lnSpc>
              <a:buFontTx/>
              <a:buAutoNum type="arabicPeriod"/>
              <a:tabLst>
                <a:tab pos="228600" algn="l"/>
                <a:tab pos="292100" algn="l"/>
                <a:tab pos="914400" algn="l"/>
              </a:tabLst>
            </a:pPr>
            <a:endParaRPr lang="en-US" sz="2000" dirty="0" smtClean="0">
              <a:solidFill>
                <a:schemeClr val="bg1"/>
              </a:solidFill>
              <a:latin typeface="Times New Roman" pitchFamily="18" charset="0"/>
              <a:cs typeface="Times New Roman" pitchFamily="18" charset="0"/>
            </a:endParaRPr>
          </a:p>
          <a:p>
            <a:pPr marL="1162050" indent="-533400" eaLnBrk="1" hangingPunct="1">
              <a:lnSpc>
                <a:spcPct val="80000"/>
              </a:lnSpc>
              <a:buFontTx/>
              <a:buNone/>
              <a:tabLst>
                <a:tab pos="228600" algn="l"/>
                <a:tab pos="292100" algn="l"/>
                <a:tab pos="914400" algn="l"/>
              </a:tabLst>
            </a:pPr>
            <a:r>
              <a:rPr lang="en-US" sz="2800" b="1" dirty="0" smtClean="0">
                <a:solidFill>
                  <a:srgbClr val="00FF00"/>
                </a:solidFill>
                <a:latin typeface="Times New Roman" pitchFamily="18" charset="0"/>
                <a:cs typeface="Times New Roman" pitchFamily="18" charset="0"/>
              </a:rPr>
              <a:t>Inter University ( International )</a:t>
            </a:r>
          </a:p>
          <a:p>
            <a:pPr marL="1162050" indent="-533400" algn="just" eaLnBrk="1" hangingPunct="1">
              <a:lnSpc>
                <a:spcPct val="80000"/>
              </a:lnSpc>
              <a:buFontTx/>
              <a:buNone/>
              <a:tabLst>
                <a:tab pos="228600" algn="l"/>
                <a:tab pos="292100" algn="l"/>
                <a:tab pos="914400" algn="l"/>
              </a:tabLst>
            </a:pPr>
            <a:endParaRPr lang="en-US" sz="2000" b="1" dirty="0" smtClean="0">
              <a:solidFill>
                <a:schemeClr val="bg1"/>
              </a:solidFill>
              <a:latin typeface="Times New Roman" pitchFamily="18" charset="0"/>
              <a:cs typeface="Times New Roman" pitchFamily="18" charset="0"/>
            </a:endParaRPr>
          </a:p>
          <a:p>
            <a:pPr marL="1162050" indent="-533400" eaLnBrk="1" hangingPunct="1">
              <a:lnSpc>
                <a:spcPct val="80000"/>
              </a:lnSpc>
              <a:buFontTx/>
              <a:buNone/>
              <a:tabLst>
                <a:tab pos="228600" algn="l"/>
                <a:tab pos="292100" algn="l"/>
                <a:tab pos="914400" algn="l"/>
              </a:tabLst>
            </a:pPr>
            <a:endParaRPr lang="en-US" sz="2000" dirty="0" smtClean="0">
              <a:solidFill>
                <a:schemeClr val="bg1"/>
              </a:solidFill>
              <a:latin typeface="Times New Roman" pitchFamily="18" charset="0"/>
              <a:cs typeface="Times New Roman" pitchFamily="18" charset="0"/>
            </a:endParaRPr>
          </a:p>
          <a:p>
            <a:pPr marL="1162050" indent="-533400" eaLnBrk="1" hangingPunct="1">
              <a:lnSpc>
                <a:spcPct val="80000"/>
              </a:lnSpc>
              <a:buFontTx/>
              <a:buNone/>
              <a:tabLst>
                <a:tab pos="228600" algn="l"/>
                <a:tab pos="292100" algn="l"/>
                <a:tab pos="914400" algn="l"/>
              </a:tabLst>
            </a:pPr>
            <a:r>
              <a:rPr lang="en-US" sz="2800" b="1" dirty="0" smtClean="0">
                <a:solidFill>
                  <a:srgbClr val="00FF00"/>
                </a:solidFill>
                <a:latin typeface="Times New Roman" pitchFamily="18" charset="0"/>
                <a:cs typeface="Times New Roman" pitchFamily="18" charset="0"/>
              </a:rPr>
              <a:t>Industrial Collaborations</a:t>
            </a:r>
            <a:endParaRPr lang="en-US" sz="2000" b="1" dirty="0" smtClean="0">
              <a:solidFill>
                <a:srgbClr val="00FF00"/>
              </a:solidFill>
              <a:latin typeface="Times New Roman" pitchFamily="18" charset="0"/>
              <a:cs typeface="Times New Roman" pitchFamily="18" charset="0"/>
            </a:endParaRPr>
          </a:p>
          <a:p>
            <a:pPr marL="1162050" indent="-533400" eaLnBrk="1" hangingPunct="1">
              <a:lnSpc>
                <a:spcPct val="80000"/>
              </a:lnSpc>
              <a:buFontTx/>
              <a:buNone/>
              <a:tabLst>
                <a:tab pos="228600" algn="l"/>
                <a:tab pos="292100" algn="l"/>
                <a:tab pos="914400" algn="l"/>
              </a:tabLst>
            </a:pPr>
            <a:endParaRPr lang="en-US" sz="2000" b="1" dirty="0" smtClean="0">
              <a:solidFill>
                <a:srgbClr val="00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1676400" y="457200"/>
            <a:ext cx="6172200" cy="708025"/>
          </a:xfrm>
          <a:prstGeom prst="rect">
            <a:avLst/>
          </a:prstGeom>
          <a:noFill/>
          <a:ln w="9525">
            <a:noFill/>
            <a:miter lim="800000"/>
            <a:headEnd/>
            <a:tailEnd/>
          </a:ln>
        </p:spPr>
        <p:txBody>
          <a:bodyPr>
            <a:spAutoFit/>
          </a:bodyPr>
          <a:lstStyle/>
          <a:p>
            <a:pPr algn="ctr"/>
            <a:r>
              <a:rPr lang="en-US" sz="4000" b="1" dirty="0">
                <a:solidFill>
                  <a:srgbClr val="FFFF00"/>
                </a:solidFill>
              </a:rPr>
              <a:t>What </a:t>
            </a:r>
            <a:r>
              <a:rPr lang="en-US" sz="4000" b="1" dirty="0" smtClean="0">
                <a:solidFill>
                  <a:srgbClr val="FFFF00"/>
                </a:solidFill>
              </a:rPr>
              <a:t>has change ? </a:t>
            </a:r>
            <a:endParaRPr lang="en-US" sz="4000" b="1" dirty="0">
              <a:solidFill>
                <a:srgbClr val="FFFF00"/>
              </a:solidFill>
            </a:endParaRPr>
          </a:p>
        </p:txBody>
      </p:sp>
      <p:grpSp>
        <p:nvGrpSpPr>
          <p:cNvPr id="8" name="Group 7"/>
          <p:cNvGrpSpPr/>
          <p:nvPr/>
        </p:nvGrpSpPr>
        <p:grpSpPr>
          <a:xfrm>
            <a:off x="1143000" y="1828800"/>
            <a:ext cx="6934200" cy="1371600"/>
            <a:chOff x="1143000" y="1828800"/>
            <a:chExt cx="6934200" cy="1371600"/>
          </a:xfrm>
        </p:grpSpPr>
        <p:sp>
          <p:nvSpPr>
            <p:cNvPr id="27651" name="Oval 6"/>
            <p:cNvSpPr>
              <a:spLocks noChangeArrowheads="1"/>
            </p:cNvSpPr>
            <p:nvPr/>
          </p:nvSpPr>
          <p:spPr bwMode="auto">
            <a:xfrm>
              <a:off x="1447800" y="1828800"/>
              <a:ext cx="6324600" cy="1371600"/>
            </a:xfrm>
            <a:prstGeom prst="ellipse">
              <a:avLst/>
            </a:prstGeom>
            <a:solidFill>
              <a:schemeClr val="accent1"/>
            </a:solidFill>
            <a:ln w="9525" algn="ctr">
              <a:solidFill>
                <a:schemeClr val="tx1"/>
              </a:solidFill>
              <a:round/>
              <a:headEnd/>
              <a:tailEnd/>
            </a:ln>
          </p:spPr>
          <p:txBody>
            <a:bodyPr wrap="none"/>
            <a:lstStyle/>
            <a:p>
              <a:endParaRPr lang="en-US"/>
            </a:p>
          </p:txBody>
        </p:sp>
        <p:sp>
          <p:nvSpPr>
            <p:cNvPr id="27652" name="TextBox 4"/>
            <p:cNvSpPr txBox="1">
              <a:spLocks noChangeArrowheads="1"/>
            </p:cNvSpPr>
            <p:nvPr/>
          </p:nvSpPr>
          <p:spPr bwMode="auto">
            <a:xfrm>
              <a:off x="1143000" y="2286000"/>
              <a:ext cx="6934200" cy="523875"/>
            </a:xfrm>
            <a:prstGeom prst="rect">
              <a:avLst/>
            </a:prstGeom>
            <a:noFill/>
            <a:ln w="9525">
              <a:noFill/>
              <a:miter lim="800000"/>
              <a:headEnd/>
              <a:tailEnd/>
            </a:ln>
          </p:spPr>
          <p:txBody>
            <a:bodyPr>
              <a:spAutoFit/>
            </a:bodyPr>
            <a:lstStyle/>
            <a:p>
              <a:pPr algn="ctr"/>
              <a:r>
                <a:rPr lang="en-US" sz="2800" b="1" dirty="0">
                  <a:solidFill>
                    <a:srgbClr val="FFFF00"/>
                  </a:solidFill>
                </a:rPr>
                <a:t>Read    =&gt;	Remember 	=&gt;	Write </a:t>
              </a:r>
            </a:p>
          </p:txBody>
        </p:sp>
      </p:grpSp>
      <p:sp>
        <p:nvSpPr>
          <p:cNvPr id="27653" name="Down Arrow 7"/>
          <p:cNvSpPr>
            <a:spLocks noChangeArrowheads="1"/>
          </p:cNvSpPr>
          <p:nvPr/>
        </p:nvSpPr>
        <p:spPr bwMode="auto">
          <a:xfrm>
            <a:off x="4267200" y="3352800"/>
            <a:ext cx="609600" cy="990600"/>
          </a:xfrm>
          <a:prstGeom prst="downArrow">
            <a:avLst>
              <a:gd name="adj1" fmla="val 50000"/>
              <a:gd name="adj2" fmla="val 49999"/>
            </a:avLst>
          </a:prstGeom>
          <a:solidFill>
            <a:schemeClr val="accent1"/>
          </a:solidFill>
          <a:ln w="9525" algn="ctr">
            <a:solidFill>
              <a:schemeClr val="tx1"/>
            </a:solidFill>
            <a:round/>
            <a:headEnd/>
            <a:tailEnd/>
          </a:ln>
        </p:spPr>
        <p:txBody>
          <a:bodyPr wrap="none"/>
          <a:lstStyle/>
          <a:p>
            <a:endParaRPr lang="en-US"/>
          </a:p>
        </p:txBody>
      </p:sp>
      <p:grpSp>
        <p:nvGrpSpPr>
          <p:cNvPr id="9" name="Group 8"/>
          <p:cNvGrpSpPr/>
          <p:nvPr/>
        </p:nvGrpSpPr>
        <p:grpSpPr>
          <a:xfrm>
            <a:off x="1000125" y="4572000"/>
            <a:ext cx="6934200" cy="1219200"/>
            <a:chOff x="1000125" y="4572000"/>
            <a:chExt cx="6934200" cy="1219200"/>
          </a:xfrm>
        </p:grpSpPr>
        <p:sp>
          <p:nvSpPr>
            <p:cNvPr id="27654" name="Oval 8"/>
            <p:cNvSpPr>
              <a:spLocks noChangeArrowheads="1"/>
            </p:cNvSpPr>
            <p:nvPr/>
          </p:nvSpPr>
          <p:spPr bwMode="auto">
            <a:xfrm>
              <a:off x="1295400" y="4572000"/>
              <a:ext cx="6553200" cy="1219200"/>
            </a:xfrm>
            <a:prstGeom prst="ellipse">
              <a:avLst/>
            </a:prstGeom>
            <a:solidFill>
              <a:schemeClr val="accent1"/>
            </a:solidFill>
            <a:ln w="9525" algn="ctr">
              <a:solidFill>
                <a:schemeClr val="tx1"/>
              </a:solidFill>
              <a:round/>
              <a:headEnd/>
              <a:tailEnd/>
            </a:ln>
          </p:spPr>
          <p:txBody>
            <a:bodyPr wrap="none"/>
            <a:lstStyle/>
            <a:p>
              <a:endParaRPr lang="en-US"/>
            </a:p>
          </p:txBody>
        </p:sp>
        <p:sp>
          <p:nvSpPr>
            <p:cNvPr id="27655" name="TextBox 5"/>
            <p:cNvSpPr txBox="1">
              <a:spLocks noChangeArrowheads="1"/>
            </p:cNvSpPr>
            <p:nvPr/>
          </p:nvSpPr>
          <p:spPr bwMode="auto">
            <a:xfrm>
              <a:off x="1000125" y="4864100"/>
              <a:ext cx="6934200" cy="522288"/>
            </a:xfrm>
            <a:prstGeom prst="rect">
              <a:avLst/>
            </a:prstGeom>
            <a:noFill/>
            <a:ln w="9525">
              <a:noFill/>
              <a:miter lim="800000"/>
              <a:headEnd/>
              <a:tailEnd/>
            </a:ln>
          </p:spPr>
          <p:txBody>
            <a:bodyPr>
              <a:spAutoFit/>
            </a:bodyPr>
            <a:lstStyle/>
            <a:p>
              <a:pPr algn="ctr"/>
              <a:r>
                <a:rPr lang="en-US" sz="2800" b="1" dirty="0">
                  <a:solidFill>
                    <a:srgbClr val="FFFF00"/>
                  </a:solidFill>
                </a:rPr>
                <a:t>Read    =&gt;	Remember 	=&gt;	Apply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653"/>
                                        </p:tgtEl>
                                        <p:attrNameLst>
                                          <p:attrName>style.visibility</p:attrName>
                                        </p:attrNameLst>
                                      </p:cBhvr>
                                      <p:to>
                                        <p:strVal val="visible"/>
                                      </p:to>
                                    </p:set>
                                    <p:animEffect transition="in" filter="blinds(horizontal)">
                                      <p:cBhvr>
                                        <p:cTn id="12" dur="500"/>
                                        <p:tgtEl>
                                          <p:spTgt spid="2765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Box 3"/>
          <p:cNvSpPr txBox="1">
            <a:spLocks noChangeArrowheads="1"/>
          </p:cNvSpPr>
          <p:nvPr/>
        </p:nvSpPr>
        <p:spPr bwMode="auto">
          <a:xfrm>
            <a:off x="838200" y="838200"/>
            <a:ext cx="7620000" cy="5139869"/>
          </a:xfrm>
          <a:prstGeom prst="rect">
            <a:avLst/>
          </a:prstGeom>
          <a:noFill/>
          <a:ln w="9525">
            <a:noFill/>
            <a:miter lim="800000"/>
            <a:headEnd/>
            <a:tailEnd/>
          </a:ln>
        </p:spPr>
        <p:txBody>
          <a:bodyPr wrap="square">
            <a:spAutoFit/>
          </a:bodyPr>
          <a:lstStyle/>
          <a:p>
            <a:pPr algn="ctr"/>
            <a:r>
              <a:rPr lang="en-US" sz="2800" b="1" dirty="0" smtClean="0">
                <a:solidFill>
                  <a:srgbClr val="FFFF00"/>
                </a:solidFill>
              </a:rPr>
              <a:t>2011 </a:t>
            </a:r>
            <a:r>
              <a:rPr lang="en-US" sz="2800" b="1" dirty="0">
                <a:solidFill>
                  <a:srgbClr val="FFFF00"/>
                </a:solidFill>
              </a:rPr>
              <a:t>impact factor = </a:t>
            </a:r>
            <a:r>
              <a:rPr lang="en-US" sz="2800" b="1" i="1" dirty="0">
                <a:solidFill>
                  <a:srgbClr val="FFFF00"/>
                </a:solidFill>
              </a:rPr>
              <a:t>A</a:t>
            </a:r>
            <a:r>
              <a:rPr lang="en-US" sz="2800" b="1" dirty="0">
                <a:solidFill>
                  <a:srgbClr val="FFFF00"/>
                </a:solidFill>
              </a:rPr>
              <a:t>/</a:t>
            </a:r>
            <a:r>
              <a:rPr lang="en-US" sz="2800" b="1" i="1" dirty="0">
                <a:solidFill>
                  <a:srgbClr val="FFFF00"/>
                </a:solidFill>
              </a:rPr>
              <a:t>B</a:t>
            </a:r>
            <a:r>
              <a:rPr lang="en-US" sz="2800" b="1" dirty="0">
                <a:solidFill>
                  <a:srgbClr val="FFFF00"/>
                </a:solidFill>
              </a:rPr>
              <a:t>.</a:t>
            </a:r>
          </a:p>
          <a:p>
            <a:r>
              <a:rPr lang="en-US" sz="2000" dirty="0"/>
              <a:t> </a:t>
            </a:r>
          </a:p>
          <a:p>
            <a:r>
              <a:rPr lang="en-US" sz="2000" i="1" dirty="0"/>
              <a:t> </a:t>
            </a:r>
            <a:endParaRPr lang="en-US" sz="2000" dirty="0"/>
          </a:p>
          <a:p>
            <a:r>
              <a:rPr lang="en-US" sz="2400" i="1" dirty="0">
                <a:solidFill>
                  <a:schemeClr val="bg1"/>
                </a:solidFill>
              </a:rPr>
              <a:t>A</a:t>
            </a:r>
            <a:r>
              <a:rPr lang="en-US" sz="2400" dirty="0">
                <a:solidFill>
                  <a:schemeClr val="bg1"/>
                </a:solidFill>
              </a:rPr>
              <a:t> = the number of times articles published in </a:t>
            </a:r>
            <a:r>
              <a:rPr lang="en-US" sz="2400" dirty="0" smtClean="0">
                <a:solidFill>
                  <a:schemeClr val="bg1"/>
                </a:solidFill>
              </a:rPr>
              <a:t>2009 </a:t>
            </a:r>
            <a:r>
              <a:rPr lang="en-US" sz="2400" dirty="0">
                <a:solidFill>
                  <a:schemeClr val="bg1"/>
                </a:solidFill>
              </a:rPr>
              <a:t>and </a:t>
            </a:r>
            <a:r>
              <a:rPr lang="en-US" sz="2400" dirty="0" smtClean="0">
                <a:solidFill>
                  <a:schemeClr val="bg1"/>
                </a:solidFill>
              </a:rPr>
              <a:t>2010 </a:t>
            </a:r>
            <a:r>
              <a:rPr lang="en-US" sz="2400" dirty="0">
                <a:solidFill>
                  <a:schemeClr val="bg1"/>
                </a:solidFill>
              </a:rPr>
              <a:t>were cited by indexed journals during </a:t>
            </a:r>
            <a:r>
              <a:rPr lang="en-US" sz="2400" dirty="0" smtClean="0">
                <a:solidFill>
                  <a:schemeClr val="bg1"/>
                </a:solidFill>
              </a:rPr>
              <a:t>2011.</a:t>
            </a:r>
            <a:endParaRPr lang="en-US" sz="2400" dirty="0">
              <a:solidFill>
                <a:schemeClr val="bg1"/>
              </a:solidFill>
            </a:endParaRPr>
          </a:p>
          <a:p>
            <a:r>
              <a:rPr lang="en-US" sz="2400" dirty="0">
                <a:solidFill>
                  <a:schemeClr val="bg1"/>
                </a:solidFill>
              </a:rPr>
              <a:t> </a:t>
            </a:r>
          </a:p>
          <a:p>
            <a:r>
              <a:rPr lang="en-US" sz="2400" i="1" dirty="0">
                <a:solidFill>
                  <a:schemeClr val="bg1"/>
                </a:solidFill>
              </a:rPr>
              <a:t>B</a:t>
            </a:r>
            <a:r>
              <a:rPr lang="en-US" sz="2400" dirty="0">
                <a:solidFill>
                  <a:schemeClr val="bg1"/>
                </a:solidFill>
              </a:rPr>
              <a:t> = the total number of "citable items" published by that journal in </a:t>
            </a:r>
            <a:r>
              <a:rPr lang="en-US" sz="2400" dirty="0" smtClean="0">
                <a:solidFill>
                  <a:schemeClr val="bg1"/>
                </a:solidFill>
              </a:rPr>
              <a:t>2009 </a:t>
            </a:r>
            <a:r>
              <a:rPr lang="en-US" sz="2400" dirty="0">
                <a:solidFill>
                  <a:schemeClr val="bg1"/>
                </a:solidFill>
              </a:rPr>
              <a:t>and </a:t>
            </a:r>
            <a:r>
              <a:rPr lang="en-US" sz="2400" dirty="0" smtClean="0">
                <a:solidFill>
                  <a:schemeClr val="bg1"/>
                </a:solidFill>
              </a:rPr>
              <a:t>2010. </a:t>
            </a:r>
            <a:r>
              <a:rPr lang="en-US" sz="2400" dirty="0">
                <a:solidFill>
                  <a:schemeClr val="bg1"/>
                </a:solidFill>
              </a:rPr>
              <a:t>("Citable items" are usually articles, reviews, proceedings, or notes; not editorials or Letters-to-the-Editor.)</a:t>
            </a:r>
          </a:p>
          <a:p>
            <a:r>
              <a:rPr lang="en-US" sz="2400" dirty="0">
                <a:solidFill>
                  <a:schemeClr val="bg1"/>
                </a:solidFill>
              </a:rPr>
              <a:t> </a:t>
            </a:r>
          </a:p>
          <a:p>
            <a:r>
              <a:rPr lang="en-US" sz="2400" dirty="0">
                <a:solidFill>
                  <a:schemeClr val="bg1"/>
                </a:solidFill>
              </a:rPr>
              <a:t> </a:t>
            </a:r>
          </a:p>
          <a:p>
            <a:r>
              <a:rPr lang="en-US" sz="2400" u="sng" dirty="0">
                <a:solidFill>
                  <a:srgbClr val="FFFF00"/>
                </a:solidFill>
              </a:rPr>
              <a:t>Institute for Scientific Information</a:t>
            </a:r>
            <a:r>
              <a:rPr lang="en-US" sz="2400" dirty="0">
                <a:solidFill>
                  <a:srgbClr val="FFFF00"/>
                </a:solidFill>
              </a:rPr>
              <a:t> </a:t>
            </a:r>
            <a:r>
              <a:rPr lang="en-US" sz="2400" dirty="0">
                <a:solidFill>
                  <a:schemeClr val="bg1"/>
                </a:solidFill>
              </a:rPr>
              <a:t>(ISI),</a:t>
            </a:r>
          </a:p>
          <a:p>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3124200"/>
            <a:ext cx="6934200" cy="461665"/>
          </a:xfrm>
          <a:prstGeom prst="rect">
            <a:avLst/>
          </a:prstGeom>
        </p:spPr>
        <p:txBody>
          <a:bodyPr wrap="square">
            <a:spAutoFit/>
          </a:bodyPr>
          <a:lstStyle/>
          <a:p>
            <a:pPr>
              <a:spcAft>
                <a:spcPts val="0"/>
              </a:spcAft>
            </a:pPr>
            <a:r>
              <a:rPr lang="en-US" sz="2400" b="1" dirty="0">
                <a:solidFill>
                  <a:srgbClr val="FFFF00"/>
                </a:solidFill>
                <a:latin typeface="Times New Roman" panose="02020603050405020304" pitchFamily="18" charset="0"/>
                <a:ea typeface="Times New Roman" panose="02020603050405020304" pitchFamily="18" charset="0"/>
              </a:rPr>
              <a:t>Unit IV : Research Report and Proposal Writing </a:t>
            </a:r>
            <a:r>
              <a:rPr lang="en-US" b="1" dirty="0">
                <a:solidFill>
                  <a:srgbClr val="FFFF00"/>
                </a:solidFill>
                <a:latin typeface="Times New Roman" panose="02020603050405020304" pitchFamily="18" charset="0"/>
                <a:ea typeface="Times New Roman" panose="02020603050405020304" pitchFamily="18" charset="0"/>
              </a:rPr>
              <a:t>:    </a:t>
            </a:r>
            <a:endParaRPr lang="en-US"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89778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057400"/>
            <a:ext cx="8077200" cy="2308324"/>
          </a:xfrm>
          <a:prstGeom prst="rect">
            <a:avLst/>
          </a:prstGeom>
          <a:noFill/>
        </p:spPr>
        <p:txBody>
          <a:bodyPr wrap="square" rtlCol="0">
            <a:spAutoFit/>
          </a:bodyPr>
          <a:lstStyle/>
          <a:p>
            <a:r>
              <a:rPr lang="en-US" sz="2400" dirty="0" smtClean="0">
                <a:solidFill>
                  <a:srgbClr val="FFFF00"/>
                </a:solidFill>
              </a:rPr>
              <a:t>There are four types of research reports </a:t>
            </a:r>
          </a:p>
          <a:p>
            <a:endParaRPr lang="en-US" sz="2400" dirty="0">
              <a:solidFill>
                <a:schemeClr val="bg1"/>
              </a:solidFill>
            </a:endParaRPr>
          </a:p>
          <a:p>
            <a:pPr marL="342900" indent="-342900">
              <a:buAutoNum type="arabicPeriod"/>
            </a:pPr>
            <a:r>
              <a:rPr lang="en-US" sz="2400" dirty="0" smtClean="0">
                <a:solidFill>
                  <a:schemeClr val="bg1"/>
                </a:solidFill>
              </a:rPr>
              <a:t>Pre-Ph. D. Synopsis / Synopsis for Projects ( beginning) </a:t>
            </a:r>
          </a:p>
          <a:p>
            <a:pPr marL="342900" indent="-342900">
              <a:buAutoNum type="arabicPeriod"/>
            </a:pPr>
            <a:r>
              <a:rPr lang="en-US" sz="2400" dirty="0" smtClean="0">
                <a:solidFill>
                  <a:schemeClr val="bg1"/>
                </a:solidFill>
              </a:rPr>
              <a:t>Post Ph. D. Synopsis / </a:t>
            </a:r>
            <a:r>
              <a:rPr lang="en-US" sz="2400" dirty="0">
                <a:solidFill>
                  <a:schemeClr val="bg1"/>
                </a:solidFill>
              </a:rPr>
              <a:t>Synopsis for Projects ( </a:t>
            </a:r>
            <a:r>
              <a:rPr lang="en-US" sz="2400" dirty="0" smtClean="0">
                <a:solidFill>
                  <a:schemeClr val="bg1"/>
                </a:solidFill>
              </a:rPr>
              <a:t>End)</a:t>
            </a:r>
          </a:p>
          <a:p>
            <a:pPr marL="342900" indent="-342900">
              <a:buAutoNum type="arabicPeriod"/>
            </a:pPr>
            <a:r>
              <a:rPr lang="en-US" sz="2400" dirty="0" smtClean="0">
                <a:solidFill>
                  <a:schemeClr val="bg1"/>
                </a:solidFill>
              </a:rPr>
              <a:t>Ph. D. Thesis / Project Report</a:t>
            </a:r>
          </a:p>
          <a:p>
            <a:pPr marL="342900" indent="-342900">
              <a:buAutoNum type="arabicPeriod"/>
            </a:pPr>
            <a:r>
              <a:rPr lang="en-US" sz="2400" dirty="0" smtClean="0">
                <a:solidFill>
                  <a:schemeClr val="bg1"/>
                </a:solidFill>
              </a:rPr>
              <a:t>Research Proposal for fellowship / funding </a:t>
            </a:r>
            <a:endParaRPr lang="en-US" sz="2400" dirty="0">
              <a:solidFill>
                <a:schemeClr val="bg1"/>
              </a:solidFill>
            </a:endParaRPr>
          </a:p>
        </p:txBody>
      </p:sp>
      <p:sp>
        <p:nvSpPr>
          <p:cNvPr id="3" name="TextBox 2"/>
          <p:cNvSpPr txBox="1"/>
          <p:nvPr/>
        </p:nvSpPr>
        <p:spPr>
          <a:xfrm>
            <a:off x="2329992" y="457200"/>
            <a:ext cx="5029200" cy="584775"/>
          </a:xfrm>
          <a:prstGeom prst="rect">
            <a:avLst/>
          </a:prstGeom>
          <a:noFill/>
        </p:spPr>
        <p:txBody>
          <a:bodyPr wrap="square" rtlCol="0">
            <a:spAutoFit/>
          </a:bodyPr>
          <a:lstStyle/>
          <a:p>
            <a:r>
              <a:rPr lang="en-US" sz="3200" b="1" dirty="0" smtClean="0">
                <a:solidFill>
                  <a:srgbClr val="FFFF00"/>
                </a:solidFill>
              </a:rPr>
              <a:t>Types of Research Reports </a:t>
            </a:r>
            <a:endParaRPr lang="en-US" sz="3200" b="1" dirty="0">
              <a:solidFill>
                <a:srgbClr val="FFFF00"/>
              </a:solidFill>
            </a:endParaRPr>
          </a:p>
        </p:txBody>
      </p:sp>
    </p:spTree>
    <p:extLst>
      <p:ext uri="{BB962C8B-B14F-4D97-AF65-F5344CB8AC3E}">
        <p14:creationId xmlns:p14="http://schemas.microsoft.com/office/powerpoint/2010/main" val="30816687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ChangeArrowheads="1"/>
          </p:cNvSpPr>
          <p:nvPr/>
        </p:nvSpPr>
        <p:spPr bwMode="auto">
          <a:xfrm>
            <a:off x="381000" y="1143000"/>
            <a:ext cx="8458200" cy="5447645"/>
          </a:xfrm>
          <a:prstGeom prst="rect">
            <a:avLst/>
          </a:prstGeom>
          <a:noFill/>
          <a:ln w="9525">
            <a:noFill/>
            <a:miter lim="800000"/>
            <a:headEnd/>
            <a:tailEnd/>
          </a:ln>
        </p:spPr>
        <p:txBody>
          <a:bodyPr wrap="square">
            <a:spAutoFit/>
          </a:bodyPr>
          <a:lstStyle/>
          <a:p>
            <a:r>
              <a:rPr lang="en-US" sz="2800" b="1" dirty="0">
                <a:solidFill>
                  <a:schemeClr val="bg1"/>
                </a:solidFill>
              </a:rPr>
              <a:t>Project title</a:t>
            </a:r>
          </a:p>
          <a:p>
            <a:endParaRPr lang="en-US" sz="2400" b="1" dirty="0">
              <a:solidFill>
                <a:schemeClr val="bg1"/>
              </a:solidFill>
            </a:endParaRPr>
          </a:p>
          <a:p>
            <a:pPr algn="just"/>
            <a:r>
              <a:rPr lang="en-US" sz="2400" dirty="0">
                <a:solidFill>
                  <a:schemeClr val="bg1"/>
                </a:solidFill>
              </a:rPr>
              <a:t>Project title should be within 150 characters </a:t>
            </a:r>
            <a:r>
              <a:rPr lang="en-US" sz="2400" dirty="0" smtClean="0">
                <a:solidFill>
                  <a:schemeClr val="bg1"/>
                </a:solidFill>
              </a:rPr>
              <a:t>(</a:t>
            </a:r>
            <a:r>
              <a:rPr lang="en-US" sz="2400" dirty="0">
                <a:solidFill>
                  <a:schemeClr val="bg1"/>
                </a:solidFill>
              </a:rPr>
              <a:t>30 characters in each line). </a:t>
            </a:r>
          </a:p>
          <a:p>
            <a:pPr algn="just"/>
            <a:endParaRPr lang="en-US" sz="2400" dirty="0">
              <a:solidFill>
                <a:schemeClr val="bg1"/>
              </a:solidFill>
            </a:endParaRPr>
          </a:p>
          <a:p>
            <a:pPr algn="just"/>
            <a:r>
              <a:rPr lang="en-US" sz="2400" dirty="0">
                <a:solidFill>
                  <a:schemeClr val="bg1"/>
                </a:solidFill>
              </a:rPr>
              <a:t>A title </a:t>
            </a:r>
          </a:p>
          <a:p>
            <a:pPr algn="just"/>
            <a:endParaRPr lang="en-US" sz="2400" dirty="0">
              <a:solidFill>
                <a:schemeClr val="bg1"/>
              </a:solidFill>
            </a:endParaRPr>
          </a:p>
          <a:p>
            <a:pPr algn="just"/>
            <a:r>
              <a:rPr lang="en-US" sz="2400" dirty="0">
                <a:solidFill>
                  <a:schemeClr val="bg1"/>
                </a:solidFill>
              </a:rPr>
              <a:t>"</a:t>
            </a:r>
            <a:r>
              <a:rPr lang="en-US" sz="2400" b="1" u="sng" dirty="0">
                <a:solidFill>
                  <a:schemeClr val="bg1"/>
                </a:solidFill>
              </a:rPr>
              <a:t>Investigations</a:t>
            </a:r>
            <a:r>
              <a:rPr lang="en-US" sz="2400" dirty="0">
                <a:solidFill>
                  <a:schemeClr val="bg1"/>
                </a:solidFill>
              </a:rPr>
              <a:t> of the Magnetic Properties of </a:t>
            </a:r>
            <a:r>
              <a:rPr lang="en-US" sz="2400" b="1" u="sng" dirty="0">
                <a:solidFill>
                  <a:schemeClr val="bg1"/>
                </a:solidFill>
              </a:rPr>
              <a:t>certain</a:t>
            </a:r>
            <a:r>
              <a:rPr lang="en-US" sz="2400" dirty="0">
                <a:solidFill>
                  <a:schemeClr val="bg1"/>
                </a:solidFill>
              </a:rPr>
              <a:t> compounds of Transition metals with Rare Earth" </a:t>
            </a:r>
          </a:p>
          <a:p>
            <a:pPr algn="just"/>
            <a:endParaRPr lang="en-US" sz="2400" dirty="0">
              <a:solidFill>
                <a:schemeClr val="bg1"/>
              </a:solidFill>
            </a:endParaRPr>
          </a:p>
          <a:p>
            <a:pPr algn="just"/>
            <a:r>
              <a:rPr lang="en-US" sz="2400" dirty="0">
                <a:solidFill>
                  <a:schemeClr val="bg1"/>
                </a:solidFill>
              </a:rPr>
              <a:t>may be sharpened to</a:t>
            </a:r>
          </a:p>
          <a:p>
            <a:pPr algn="just"/>
            <a:endParaRPr lang="en-US" sz="2400" dirty="0">
              <a:solidFill>
                <a:schemeClr val="bg1"/>
              </a:solidFill>
            </a:endParaRPr>
          </a:p>
          <a:p>
            <a:pPr algn="just"/>
            <a:r>
              <a:rPr lang="en-US" sz="2400" dirty="0">
                <a:solidFill>
                  <a:schemeClr val="bg1"/>
                </a:solidFill>
              </a:rPr>
              <a:t> "Magnetic Properties of Rare Earth Transition Metal Compounds" (Underline the key words).</a:t>
            </a:r>
          </a:p>
        </p:txBody>
      </p:sp>
      <p:sp>
        <p:nvSpPr>
          <p:cNvPr id="46083" name="TextBox 5"/>
          <p:cNvSpPr txBox="1">
            <a:spLocks noChangeArrowheads="1"/>
          </p:cNvSpPr>
          <p:nvPr/>
        </p:nvSpPr>
        <p:spPr bwMode="auto">
          <a:xfrm>
            <a:off x="1371600" y="152400"/>
            <a:ext cx="6477000" cy="584200"/>
          </a:xfrm>
          <a:prstGeom prst="rect">
            <a:avLst/>
          </a:prstGeom>
          <a:noFill/>
          <a:ln w="9525">
            <a:noFill/>
            <a:miter lim="800000"/>
            <a:headEnd/>
            <a:tailEnd/>
          </a:ln>
        </p:spPr>
        <p:txBody>
          <a:bodyPr>
            <a:spAutoFit/>
          </a:bodyPr>
          <a:lstStyle/>
          <a:p>
            <a:pPr algn="ctr"/>
            <a:r>
              <a:rPr lang="en-US" sz="3200" b="1">
                <a:solidFill>
                  <a:srgbClr val="FFFF00"/>
                </a:solidFill>
              </a:rPr>
              <a:t>How to write Research Project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ChangeArrowheads="1"/>
          </p:cNvSpPr>
          <p:nvPr/>
        </p:nvSpPr>
        <p:spPr bwMode="auto">
          <a:xfrm>
            <a:off x="762000" y="762000"/>
            <a:ext cx="1960217" cy="461665"/>
          </a:xfrm>
          <a:prstGeom prst="rect">
            <a:avLst/>
          </a:prstGeom>
          <a:noFill/>
          <a:ln w="9525">
            <a:noFill/>
            <a:miter lim="800000"/>
            <a:headEnd/>
            <a:tailEnd/>
          </a:ln>
        </p:spPr>
        <p:txBody>
          <a:bodyPr wrap="none">
            <a:spAutoFit/>
          </a:bodyPr>
          <a:lstStyle/>
          <a:p>
            <a:r>
              <a:rPr lang="en-US" sz="2400" b="1" dirty="0">
                <a:solidFill>
                  <a:srgbClr val="FFFF00"/>
                </a:solidFill>
              </a:rPr>
              <a:t>Broad Subject</a:t>
            </a:r>
            <a:endParaRPr lang="en-US" sz="2400" dirty="0">
              <a:solidFill>
                <a:srgbClr val="FFFF00"/>
              </a:solidFill>
            </a:endParaRPr>
          </a:p>
        </p:txBody>
      </p:sp>
      <p:sp>
        <p:nvSpPr>
          <p:cNvPr id="47107" name="Rectangle 4"/>
          <p:cNvSpPr>
            <a:spLocks noChangeArrowheads="1"/>
          </p:cNvSpPr>
          <p:nvPr/>
        </p:nvSpPr>
        <p:spPr bwMode="auto">
          <a:xfrm>
            <a:off x="762000" y="1447800"/>
            <a:ext cx="1354602" cy="461665"/>
          </a:xfrm>
          <a:prstGeom prst="rect">
            <a:avLst/>
          </a:prstGeom>
          <a:noFill/>
          <a:ln w="9525">
            <a:noFill/>
            <a:miter lim="800000"/>
            <a:headEnd/>
            <a:tailEnd/>
          </a:ln>
        </p:spPr>
        <p:txBody>
          <a:bodyPr wrap="none">
            <a:spAutoFit/>
          </a:bodyPr>
          <a:lstStyle/>
          <a:p>
            <a:r>
              <a:rPr lang="en-US" sz="2400" b="1" dirty="0">
                <a:solidFill>
                  <a:srgbClr val="FFFF00"/>
                </a:solidFill>
              </a:rPr>
              <a:t>Sub-Area</a:t>
            </a:r>
            <a:endParaRPr lang="en-US" sz="2400" dirty="0">
              <a:solidFill>
                <a:srgbClr val="FFFF00"/>
              </a:solidFill>
            </a:endParaRPr>
          </a:p>
        </p:txBody>
      </p:sp>
      <p:sp>
        <p:nvSpPr>
          <p:cNvPr id="47108" name="Rectangle 5"/>
          <p:cNvSpPr>
            <a:spLocks noChangeArrowheads="1"/>
          </p:cNvSpPr>
          <p:nvPr/>
        </p:nvSpPr>
        <p:spPr bwMode="auto">
          <a:xfrm>
            <a:off x="762000" y="2286000"/>
            <a:ext cx="7239000" cy="1661993"/>
          </a:xfrm>
          <a:prstGeom prst="rect">
            <a:avLst/>
          </a:prstGeom>
          <a:noFill/>
          <a:ln w="9525">
            <a:noFill/>
            <a:miter lim="800000"/>
            <a:headEnd/>
            <a:tailEnd/>
          </a:ln>
        </p:spPr>
        <p:txBody>
          <a:bodyPr wrap="square">
            <a:spAutoFit/>
          </a:bodyPr>
          <a:lstStyle/>
          <a:p>
            <a:r>
              <a:rPr lang="en-US" sz="2400" b="1" dirty="0">
                <a:solidFill>
                  <a:srgbClr val="FFFF00"/>
                </a:solidFill>
              </a:rPr>
              <a:t>Duration</a:t>
            </a:r>
          </a:p>
          <a:p>
            <a:endParaRPr lang="en-US" b="1" dirty="0">
              <a:solidFill>
                <a:schemeClr val="bg1"/>
              </a:solidFill>
            </a:endParaRPr>
          </a:p>
          <a:p>
            <a:pPr algn="just"/>
            <a:r>
              <a:rPr lang="en-US" sz="2000" b="1" dirty="0">
                <a:solidFill>
                  <a:schemeClr val="bg1"/>
                </a:solidFill>
              </a:rPr>
              <a:t>Expected total duration of the project may be expressed in months. Proposed duration should normally not exceed 36 months</a:t>
            </a:r>
            <a:r>
              <a:rPr lang="en-US" sz="2000" b="1" dirty="0"/>
              <a:t>.</a:t>
            </a:r>
          </a:p>
        </p:txBody>
      </p:sp>
      <p:sp>
        <p:nvSpPr>
          <p:cNvPr id="47109" name="Rectangle 6"/>
          <p:cNvSpPr>
            <a:spLocks noChangeArrowheads="1"/>
          </p:cNvSpPr>
          <p:nvPr/>
        </p:nvSpPr>
        <p:spPr bwMode="auto">
          <a:xfrm>
            <a:off x="685800" y="4648200"/>
            <a:ext cx="7391400" cy="1231106"/>
          </a:xfrm>
          <a:prstGeom prst="rect">
            <a:avLst/>
          </a:prstGeom>
          <a:noFill/>
          <a:ln w="9525">
            <a:noFill/>
            <a:miter lim="800000"/>
            <a:headEnd/>
            <a:tailEnd/>
          </a:ln>
        </p:spPr>
        <p:txBody>
          <a:bodyPr wrap="square">
            <a:spAutoFit/>
          </a:bodyPr>
          <a:lstStyle/>
          <a:p>
            <a:r>
              <a:rPr lang="en-US" sz="2000" b="1" dirty="0">
                <a:solidFill>
                  <a:srgbClr val="FFFF00"/>
                </a:solidFill>
              </a:rPr>
              <a:t>Project Category</a:t>
            </a:r>
          </a:p>
          <a:p>
            <a:endParaRPr lang="en-US" b="1" dirty="0">
              <a:solidFill>
                <a:schemeClr val="bg1"/>
              </a:solidFill>
            </a:endParaRPr>
          </a:p>
          <a:p>
            <a:pPr algn="just"/>
            <a:r>
              <a:rPr lang="en-US" b="1" dirty="0">
                <a:solidFill>
                  <a:schemeClr val="bg1"/>
                </a:solidFill>
              </a:rPr>
              <a:t>The Investigator should indicate the category of the project in order to peer review of the proposal in a justifiable way.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ChangeArrowheads="1"/>
          </p:cNvSpPr>
          <p:nvPr/>
        </p:nvSpPr>
        <p:spPr bwMode="auto">
          <a:xfrm>
            <a:off x="609600" y="533400"/>
            <a:ext cx="7924800" cy="5016758"/>
          </a:xfrm>
          <a:prstGeom prst="rect">
            <a:avLst/>
          </a:prstGeom>
          <a:noFill/>
          <a:ln w="9525">
            <a:noFill/>
            <a:miter lim="800000"/>
            <a:headEnd/>
            <a:tailEnd/>
          </a:ln>
        </p:spPr>
        <p:txBody>
          <a:bodyPr wrap="square">
            <a:spAutoFit/>
          </a:bodyPr>
          <a:lstStyle/>
          <a:p>
            <a:pPr>
              <a:defRPr/>
            </a:pPr>
            <a:endParaRPr lang="en-US" b="1" dirty="0"/>
          </a:p>
          <a:p>
            <a:pPr>
              <a:defRPr/>
            </a:pPr>
            <a:r>
              <a:rPr lang="en-US" sz="3200" b="1" dirty="0">
                <a:solidFill>
                  <a:srgbClr val="FFFF00"/>
                </a:solidFill>
              </a:rPr>
              <a:t>Project summary </a:t>
            </a:r>
            <a:r>
              <a:rPr lang="en-US" sz="3200" b="1" dirty="0" smtClean="0">
                <a:solidFill>
                  <a:srgbClr val="FFFF00"/>
                </a:solidFill>
              </a:rPr>
              <a:t>:</a:t>
            </a:r>
          </a:p>
          <a:p>
            <a:pPr>
              <a:defRPr/>
            </a:pPr>
            <a:endParaRPr lang="en-US" sz="2800" b="1" dirty="0">
              <a:solidFill>
                <a:srgbClr val="FFFF00"/>
              </a:solidFill>
            </a:endParaRPr>
          </a:p>
          <a:p>
            <a:pPr>
              <a:defRPr/>
            </a:pPr>
            <a:endParaRPr lang="en-US" b="1" dirty="0"/>
          </a:p>
          <a:p>
            <a:pPr algn="just">
              <a:defRPr/>
            </a:pPr>
            <a:r>
              <a:rPr lang="en-US" dirty="0"/>
              <a:t> </a:t>
            </a:r>
            <a:r>
              <a:rPr lang="en-US" sz="2800" dirty="0">
                <a:solidFill>
                  <a:schemeClr val="bg1"/>
                </a:solidFill>
              </a:rPr>
              <a:t>The summary should be a self-contained description of the research activity including</a:t>
            </a:r>
          </a:p>
          <a:p>
            <a:pPr>
              <a:defRPr/>
            </a:pPr>
            <a:endParaRPr lang="en-US" sz="2800" dirty="0">
              <a:solidFill>
                <a:schemeClr val="bg1"/>
              </a:solidFill>
            </a:endParaRPr>
          </a:p>
          <a:p>
            <a:pPr>
              <a:defRPr/>
            </a:pPr>
            <a:endParaRPr lang="en-US" sz="2800" dirty="0">
              <a:solidFill>
                <a:schemeClr val="bg1"/>
              </a:solidFill>
            </a:endParaRPr>
          </a:p>
          <a:p>
            <a:pPr marL="457200" indent="-457200" algn="just">
              <a:buFontTx/>
              <a:buAutoNum type="alphaLcParenBoth"/>
              <a:defRPr/>
            </a:pPr>
            <a:r>
              <a:rPr lang="en-US" sz="2800" dirty="0">
                <a:solidFill>
                  <a:schemeClr val="bg1"/>
                </a:solidFill>
              </a:rPr>
              <a:t>research objectives </a:t>
            </a:r>
          </a:p>
          <a:p>
            <a:pPr marL="457200" indent="-457200" algn="just">
              <a:buFontTx/>
              <a:buAutoNum type="alphaLcParenBoth"/>
              <a:defRPr/>
            </a:pPr>
            <a:r>
              <a:rPr lang="en-US" sz="2800" dirty="0">
                <a:solidFill>
                  <a:schemeClr val="bg1"/>
                </a:solidFill>
              </a:rPr>
              <a:t>methodology to be adopted and </a:t>
            </a:r>
          </a:p>
          <a:p>
            <a:pPr marL="457200" indent="-457200" algn="just">
              <a:buFontTx/>
              <a:buAutoNum type="alphaLcParenBoth"/>
              <a:defRPr/>
            </a:pPr>
            <a:r>
              <a:rPr lang="en-US" sz="2800" dirty="0">
                <a:solidFill>
                  <a:schemeClr val="bg1"/>
                </a:solidFill>
              </a:rPr>
              <a:t>expected outcome of the project.  </a:t>
            </a:r>
          </a:p>
          <a:p>
            <a:pPr>
              <a:defRPr/>
            </a:pPr>
            <a:r>
              <a:rPr lang="en-US" sz="2800" dirty="0">
                <a:solidFill>
                  <a:schemeClr val="bg1"/>
                </a:solidFill>
              </a:rPr>
              <a:t>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ChangeArrowheads="1"/>
          </p:cNvSpPr>
          <p:nvPr/>
        </p:nvSpPr>
        <p:spPr bwMode="auto">
          <a:xfrm>
            <a:off x="533400" y="879931"/>
            <a:ext cx="8229600" cy="5139869"/>
          </a:xfrm>
          <a:prstGeom prst="rect">
            <a:avLst/>
          </a:prstGeom>
          <a:noFill/>
          <a:ln w="9525">
            <a:noFill/>
            <a:miter lim="800000"/>
            <a:headEnd/>
            <a:tailEnd/>
          </a:ln>
        </p:spPr>
        <p:txBody>
          <a:bodyPr wrap="square">
            <a:spAutoFit/>
          </a:bodyPr>
          <a:lstStyle/>
          <a:p>
            <a:r>
              <a:rPr lang="en-US" sz="2800" b="1" dirty="0">
                <a:solidFill>
                  <a:srgbClr val="FFFF00"/>
                </a:solidFill>
              </a:rPr>
              <a:t>Origin of the Proposal :</a:t>
            </a:r>
          </a:p>
          <a:p>
            <a:endParaRPr lang="en-US" b="1" dirty="0"/>
          </a:p>
          <a:p>
            <a:pPr algn="just"/>
            <a:r>
              <a:rPr lang="en-US" sz="2400" b="1" dirty="0">
                <a:solidFill>
                  <a:schemeClr val="bg1"/>
                </a:solidFill>
              </a:rPr>
              <a:t>Identify the stimuli which prompted preparations and submission of the project proposal. </a:t>
            </a:r>
          </a:p>
          <a:p>
            <a:pPr algn="just"/>
            <a:endParaRPr lang="en-US" sz="2400" b="1" dirty="0">
              <a:solidFill>
                <a:schemeClr val="bg1"/>
              </a:solidFill>
            </a:endParaRPr>
          </a:p>
          <a:p>
            <a:pPr algn="just"/>
            <a:r>
              <a:rPr lang="en-US" sz="2400" b="1" dirty="0">
                <a:solidFill>
                  <a:schemeClr val="bg1"/>
                </a:solidFill>
              </a:rPr>
              <a:t>The source of stimuli could be the National Five Year Plan (S&amp;T Chapter), </a:t>
            </a:r>
          </a:p>
          <a:p>
            <a:pPr algn="just"/>
            <a:endParaRPr lang="en-US" sz="2400" b="1" dirty="0">
              <a:solidFill>
                <a:schemeClr val="bg1"/>
              </a:solidFill>
            </a:endParaRPr>
          </a:p>
          <a:p>
            <a:pPr algn="just"/>
            <a:r>
              <a:rPr lang="en-US" sz="2400" b="1" dirty="0">
                <a:solidFill>
                  <a:schemeClr val="bg1"/>
                </a:solidFill>
              </a:rPr>
              <a:t>State-of-art-report or other reports published by </a:t>
            </a:r>
            <a:r>
              <a:rPr lang="en-US" sz="2400" b="1" dirty="0" smtClean="0">
                <a:solidFill>
                  <a:schemeClr val="bg1"/>
                </a:solidFill>
              </a:rPr>
              <a:t>any Agency</a:t>
            </a:r>
            <a:endParaRPr lang="en-US" sz="2400" b="1" dirty="0">
              <a:solidFill>
                <a:schemeClr val="bg1"/>
              </a:solidFill>
            </a:endParaRPr>
          </a:p>
          <a:p>
            <a:pPr algn="just"/>
            <a:endParaRPr lang="en-US" sz="2400" b="1" dirty="0">
              <a:solidFill>
                <a:schemeClr val="bg1"/>
              </a:solidFill>
            </a:endParaRPr>
          </a:p>
          <a:p>
            <a:pPr algn="just"/>
            <a:r>
              <a:rPr lang="en-US" sz="2400" b="1" dirty="0">
                <a:solidFill>
                  <a:schemeClr val="bg1"/>
                </a:solidFill>
              </a:rPr>
              <a:t>Proceedings of a special workshop/ seminar. </a:t>
            </a:r>
          </a:p>
          <a:p>
            <a:pPr algn="just"/>
            <a:endParaRPr lang="en-US" sz="2400" b="1" dirty="0">
              <a:solidFill>
                <a:schemeClr val="bg1"/>
              </a:solidFill>
            </a:endParaRPr>
          </a:p>
          <a:p>
            <a:pPr algn="just"/>
            <a:r>
              <a:rPr lang="en-US" sz="2400" b="1" dirty="0">
                <a:solidFill>
                  <a:schemeClr val="bg1"/>
                </a:solidFill>
              </a:rPr>
              <a:t>Vision Documents, an earlier project etc.  </a:t>
            </a:r>
            <a:endParaRPr lang="en-US" b="1" dirty="0">
              <a:solidFill>
                <a:schemeClr val="bg1"/>
              </a:solidFill>
            </a:endParaRPr>
          </a:p>
          <a:p>
            <a:r>
              <a:rPr lang="en-US" b="1" dirty="0"/>
              <a:t>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ChangeArrowheads="1"/>
          </p:cNvSpPr>
          <p:nvPr/>
        </p:nvSpPr>
        <p:spPr bwMode="auto">
          <a:xfrm>
            <a:off x="533400" y="909638"/>
            <a:ext cx="8077200" cy="4493538"/>
          </a:xfrm>
          <a:prstGeom prst="rect">
            <a:avLst/>
          </a:prstGeom>
          <a:noFill/>
          <a:ln w="9525">
            <a:noFill/>
            <a:miter lim="800000"/>
            <a:headEnd/>
            <a:tailEnd/>
          </a:ln>
        </p:spPr>
        <p:txBody>
          <a:bodyPr wrap="square">
            <a:spAutoFit/>
          </a:bodyPr>
          <a:lstStyle/>
          <a:p>
            <a:r>
              <a:rPr lang="en-US" sz="2800" b="1" dirty="0">
                <a:solidFill>
                  <a:srgbClr val="FFFF00"/>
                </a:solidFill>
              </a:rPr>
              <a:t>Definition of the Problem :</a:t>
            </a:r>
          </a:p>
          <a:p>
            <a:endParaRPr lang="en-US" b="1" dirty="0">
              <a:solidFill>
                <a:srgbClr val="FFFF00"/>
              </a:solidFill>
            </a:endParaRPr>
          </a:p>
          <a:p>
            <a:endParaRPr lang="en-US" b="1" dirty="0">
              <a:solidFill>
                <a:srgbClr val="FFFF00"/>
              </a:solidFill>
            </a:endParaRPr>
          </a:p>
          <a:p>
            <a:endParaRPr lang="en-US" b="1" dirty="0"/>
          </a:p>
          <a:p>
            <a:pPr algn="just"/>
            <a:r>
              <a:rPr lang="en-US" sz="2400" dirty="0">
                <a:solidFill>
                  <a:schemeClr val="bg1"/>
                </a:solidFill>
              </a:rPr>
              <a:t>Please give precise technical statement of only those problems which the project is expected to cover within the specified duration (normally 3 years).</a:t>
            </a:r>
          </a:p>
          <a:p>
            <a:pPr algn="just"/>
            <a:endParaRPr lang="en-US" sz="2400" dirty="0">
              <a:solidFill>
                <a:schemeClr val="bg1"/>
              </a:solidFill>
            </a:endParaRPr>
          </a:p>
          <a:p>
            <a:endParaRPr lang="en-US" sz="2400" dirty="0">
              <a:solidFill>
                <a:schemeClr val="bg1"/>
              </a:solidFill>
            </a:endParaRPr>
          </a:p>
          <a:p>
            <a:r>
              <a:rPr lang="en-US" sz="2400" b="1" dirty="0">
                <a:solidFill>
                  <a:srgbClr val="FFFF00"/>
                </a:solidFill>
              </a:rPr>
              <a:t>A historical or general introduction to the area will not be</a:t>
            </a:r>
          </a:p>
          <a:p>
            <a:pPr algn="just"/>
            <a:r>
              <a:rPr lang="en-US" sz="2400" b="1" dirty="0">
                <a:solidFill>
                  <a:srgbClr val="FFFF00"/>
                </a:solidFill>
              </a:rPr>
              <a:t> appropriate under this like head. </a:t>
            </a:r>
          </a:p>
          <a:p>
            <a:pPr algn="just"/>
            <a:endParaRPr lang="en-US" dirty="0">
              <a:solidFill>
                <a:schemeClr val="bg1"/>
              </a:solidFill>
            </a:endParaRPr>
          </a:p>
          <a:p>
            <a:pPr algn="just"/>
            <a:r>
              <a:rPr lang="en-US" dirty="0">
                <a:solidFill>
                  <a:schemeClr val="bg1"/>
                </a:solidFill>
              </a:rPr>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p>
            <a:pPr algn="ctr">
              <a:defRPr/>
            </a:pPr>
            <a:r>
              <a:rPr lang="en-US" sz="4400" b="1" i="1"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Attributes of Objectives</a:t>
            </a:r>
          </a:p>
        </p:txBody>
      </p:sp>
      <p:sp>
        <p:nvSpPr>
          <p:cNvPr id="3" name="Content Placeholder 2"/>
          <p:cNvSpPr txBox="1">
            <a:spLocks/>
          </p:cNvSpPr>
          <p:nvPr/>
        </p:nvSpPr>
        <p:spPr>
          <a:xfrm>
            <a:off x="1752600" y="2057400"/>
            <a:ext cx="6019800" cy="4525963"/>
          </a:xfrm>
          <a:prstGeom prst="rect">
            <a:avLst/>
          </a:prstGeom>
        </p:spPr>
        <p:txBody>
          <a:bodyPr/>
          <a:lstStyle/>
          <a:p>
            <a:pPr marL="1257300" lvl="2" indent="-1257300">
              <a:spcBef>
                <a:spcPct val="20000"/>
              </a:spcBef>
              <a:buClr>
                <a:srgbClr val="FFFF00"/>
              </a:buClr>
              <a:buSzPct val="80000"/>
              <a:defRPr/>
            </a:pPr>
            <a:r>
              <a:rPr lang="en-US" sz="3200" dirty="0">
                <a:solidFill>
                  <a:srgbClr val="FFFFFF"/>
                </a:solidFill>
                <a:latin typeface="Times New Roman" pitchFamily="18" charset="0"/>
                <a:cs typeface="Times New Roman" pitchFamily="18" charset="0"/>
              </a:rPr>
              <a:t>Objectives should be </a:t>
            </a:r>
            <a:r>
              <a:rPr lang="en-US" sz="3200" b="1" dirty="0">
                <a:solidFill>
                  <a:srgbClr val="FF9966"/>
                </a:solidFill>
                <a:latin typeface="Times New Roman" pitchFamily="18" charset="0"/>
                <a:cs typeface="Times New Roman" pitchFamily="18" charset="0"/>
              </a:rPr>
              <a:t>SMART</a:t>
            </a:r>
          </a:p>
          <a:p>
            <a:pPr marL="1257300" lvl="2" indent="-342900">
              <a:spcBef>
                <a:spcPct val="20000"/>
              </a:spcBef>
              <a:buClr>
                <a:srgbClr val="FFFF00"/>
              </a:buClr>
              <a:buSzPct val="80000"/>
              <a:buFont typeface="Wingdings" pitchFamily="2" charset="2"/>
              <a:buChar char="v"/>
              <a:defRPr/>
            </a:pPr>
            <a:r>
              <a:rPr lang="en-US" sz="3200" dirty="0">
                <a:solidFill>
                  <a:srgbClr val="FFFFFF"/>
                </a:solidFill>
                <a:latin typeface="Times New Roman" pitchFamily="18" charset="0"/>
                <a:cs typeface="Times New Roman" pitchFamily="18" charset="0"/>
              </a:rPr>
              <a:t>S = Specific</a:t>
            </a:r>
          </a:p>
          <a:p>
            <a:pPr marL="1257300" lvl="2" indent="-342900">
              <a:spcBef>
                <a:spcPct val="20000"/>
              </a:spcBef>
              <a:buClr>
                <a:srgbClr val="FFFF00"/>
              </a:buClr>
              <a:buSzPct val="80000"/>
              <a:buFont typeface="Wingdings" pitchFamily="2" charset="2"/>
              <a:buChar char="v"/>
              <a:defRPr/>
            </a:pPr>
            <a:r>
              <a:rPr lang="en-US" sz="3200" dirty="0">
                <a:solidFill>
                  <a:srgbClr val="FFFFFF"/>
                </a:solidFill>
                <a:latin typeface="Times New Roman" pitchFamily="18" charset="0"/>
                <a:cs typeface="Times New Roman" pitchFamily="18" charset="0"/>
              </a:rPr>
              <a:t>M = Measurable</a:t>
            </a:r>
          </a:p>
          <a:p>
            <a:pPr marL="1257300" lvl="2" indent="-342900">
              <a:spcBef>
                <a:spcPct val="20000"/>
              </a:spcBef>
              <a:buClr>
                <a:srgbClr val="FFFF00"/>
              </a:buClr>
              <a:buSzPct val="80000"/>
              <a:buFont typeface="Wingdings" pitchFamily="2" charset="2"/>
              <a:buChar char="v"/>
              <a:defRPr/>
            </a:pPr>
            <a:r>
              <a:rPr lang="en-US" sz="3200" dirty="0">
                <a:solidFill>
                  <a:srgbClr val="FFFFFF"/>
                </a:solidFill>
                <a:latin typeface="Times New Roman" pitchFamily="18" charset="0"/>
                <a:cs typeface="Times New Roman" pitchFamily="18" charset="0"/>
              </a:rPr>
              <a:t>A = Achievable</a:t>
            </a:r>
          </a:p>
          <a:p>
            <a:pPr marL="1257300" lvl="2" indent="-342900">
              <a:spcBef>
                <a:spcPct val="20000"/>
              </a:spcBef>
              <a:buClr>
                <a:srgbClr val="FFFF00"/>
              </a:buClr>
              <a:buSzPct val="80000"/>
              <a:buFont typeface="Wingdings" pitchFamily="2" charset="2"/>
              <a:buChar char="v"/>
              <a:defRPr/>
            </a:pPr>
            <a:r>
              <a:rPr lang="en-US" sz="3200" dirty="0">
                <a:solidFill>
                  <a:srgbClr val="FFFFFF"/>
                </a:solidFill>
                <a:latin typeface="Times New Roman" pitchFamily="18" charset="0"/>
                <a:cs typeface="Times New Roman" pitchFamily="18" charset="0"/>
              </a:rPr>
              <a:t>R = Relevant / Reliable</a:t>
            </a:r>
          </a:p>
          <a:p>
            <a:pPr marL="1257300" lvl="2" indent="-342900">
              <a:spcBef>
                <a:spcPct val="20000"/>
              </a:spcBef>
              <a:buClr>
                <a:srgbClr val="FFFF00"/>
              </a:buClr>
              <a:buSzPct val="80000"/>
              <a:buFont typeface="Wingdings" pitchFamily="2" charset="2"/>
              <a:buChar char="v"/>
              <a:defRPr/>
            </a:pPr>
            <a:r>
              <a:rPr lang="en-US" sz="3200" dirty="0">
                <a:solidFill>
                  <a:srgbClr val="FFFFFF"/>
                </a:solidFill>
                <a:latin typeface="Times New Roman" pitchFamily="18" charset="0"/>
                <a:cs typeface="Times New Roman" pitchFamily="18" charset="0"/>
              </a:rPr>
              <a:t>T = Time – Bound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533400"/>
            <a:ext cx="7772400" cy="5232202"/>
          </a:xfrm>
          <a:prstGeom prst="rect">
            <a:avLst/>
          </a:prstGeom>
        </p:spPr>
        <p:txBody>
          <a:bodyPr>
            <a:spAutoFit/>
          </a:bodyPr>
          <a:lstStyle/>
          <a:p>
            <a:pPr>
              <a:defRPr/>
            </a:pPr>
            <a:r>
              <a:rPr lang="en-US" sz="2800" b="1" dirty="0">
                <a:solidFill>
                  <a:srgbClr val="FFFF00"/>
                </a:solidFill>
              </a:rPr>
              <a:t>Objectives :</a:t>
            </a:r>
          </a:p>
          <a:p>
            <a:pPr>
              <a:defRPr/>
            </a:pPr>
            <a:endParaRPr lang="en-US" b="1" dirty="0"/>
          </a:p>
          <a:p>
            <a:pPr algn="just">
              <a:defRPr/>
            </a:pPr>
            <a:r>
              <a:rPr lang="en-US" sz="2400" dirty="0">
                <a:solidFill>
                  <a:schemeClr val="bg1"/>
                </a:solidFill>
              </a:rPr>
              <a:t>Instead of an essay, it is suggested that the objectives be spelled out point by point in telegraphic language keeping in view the definition of the problem outlined.</a:t>
            </a:r>
          </a:p>
          <a:p>
            <a:pPr algn="just">
              <a:defRPr/>
            </a:pPr>
            <a:endParaRPr lang="en-US" sz="2400" dirty="0">
              <a:solidFill>
                <a:schemeClr val="bg1"/>
              </a:solidFill>
            </a:endParaRPr>
          </a:p>
          <a:p>
            <a:pPr algn="just">
              <a:defRPr/>
            </a:pPr>
            <a:r>
              <a:rPr lang="en-US" sz="2400" dirty="0">
                <a:solidFill>
                  <a:schemeClr val="bg1"/>
                </a:solidFill>
              </a:rPr>
              <a:t>For example, the objective of the rice bran problem could be written as:</a:t>
            </a:r>
          </a:p>
          <a:p>
            <a:pPr>
              <a:defRPr/>
            </a:pPr>
            <a:endParaRPr lang="en-US" sz="2400" dirty="0">
              <a:solidFill>
                <a:schemeClr val="bg1"/>
              </a:solidFill>
            </a:endParaRPr>
          </a:p>
          <a:p>
            <a:pPr marL="457200" indent="-457200" algn="just">
              <a:buFontTx/>
              <a:buAutoNum type="arabicPeriod"/>
              <a:defRPr/>
            </a:pPr>
            <a:r>
              <a:rPr lang="en-US" sz="2400" dirty="0">
                <a:solidFill>
                  <a:schemeClr val="bg1"/>
                </a:solidFill>
              </a:rPr>
              <a:t>To examine alternative chemical modes for stabilization of rice bran oil.</a:t>
            </a:r>
          </a:p>
          <a:p>
            <a:pPr marL="457200" indent="-457200">
              <a:buFontTx/>
              <a:buAutoNum type="arabicPeriod"/>
              <a:defRPr/>
            </a:pPr>
            <a:endParaRPr lang="en-US" sz="2400" dirty="0">
              <a:solidFill>
                <a:schemeClr val="bg1"/>
              </a:solidFill>
            </a:endParaRPr>
          </a:p>
          <a:p>
            <a:pPr algn="just">
              <a:defRPr/>
            </a:pPr>
            <a:r>
              <a:rPr lang="en-US" sz="2400" dirty="0">
                <a:solidFill>
                  <a:schemeClr val="bg1"/>
                </a:solidFill>
              </a:rPr>
              <a:t>2. To determine the exact source/cause of </a:t>
            </a:r>
            <a:r>
              <a:rPr lang="en-US" sz="2400" dirty="0" err="1">
                <a:solidFill>
                  <a:schemeClr val="bg1"/>
                </a:solidFill>
              </a:rPr>
              <a:t>odour</a:t>
            </a:r>
            <a:r>
              <a:rPr lang="en-US" sz="2400" dirty="0">
                <a:solidFill>
                  <a:schemeClr val="bg1"/>
                </a:solidFill>
              </a:rPr>
              <a:t> and to explore methods for its removal.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3"/>
          <p:cNvSpPr txBox="1">
            <a:spLocks noChangeArrowheads="1"/>
          </p:cNvSpPr>
          <p:nvPr/>
        </p:nvSpPr>
        <p:spPr bwMode="auto">
          <a:xfrm>
            <a:off x="762000" y="1600200"/>
            <a:ext cx="8077200" cy="3170238"/>
          </a:xfrm>
          <a:prstGeom prst="rect">
            <a:avLst/>
          </a:prstGeom>
          <a:noFill/>
          <a:ln w="9525">
            <a:noFill/>
            <a:miter lim="800000"/>
            <a:headEnd/>
            <a:tailEnd/>
          </a:ln>
        </p:spPr>
        <p:txBody>
          <a:bodyPr wrap="square">
            <a:spAutoFit/>
          </a:bodyPr>
          <a:lstStyle/>
          <a:p>
            <a:pPr algn="ctr"/>
            <a:r>
              <a:rPr lang="en-US" sz="3200" b="1" dirty="0">
                <a:solidFill>
                  <a:srgbClr val="FFFF00"/>
                </a:solidFill>
              </a:rPr>
              <a:t>To have a good Research Career </a:t>
            </a:r>
          </a:p>
          <a:p>
            <a:pPr algn="ctr"/>
            <a:r>
              <a:rPr lang="en-US" sz="3200" b="1" dirty="0" smtClean="0">
                <a:solidFill>
                  <a:srgbClr val="FFFF00"/>
                </a:solidFill>
              </a:rPr>
              <a:t>We need to apply </a:t>
            </a:r>
            <a:r>
              <a:rPr lang="en-US" sz="3200" b="1" dirty="0">
                <a:solidFill>
                  <a:srgbClr val="FFFF00"/>
                </a:solidFill>
              </a:rPr>
              <a:t>these changes  ……………….</a:t>
            </a:r>
          </a:p>
          <a:p>
            <a:pPr algn="ctr"/>
            <a:endParaRPr lang="en-US" sz="3200" b="1" dirty="0">
              <a:solidFill>
                <a:srgbClr val="FFFF00"/>
              </a:solidFill>
            </a:endParaRPr>
          </a:p>
          <a:p>
            <a:pPr algn="ctr"/>
            <a:r>
              <a:rPr lang="en-US" sz="3200" b="1" dirty="0">
                <a:solidFill>
                  <a:srgbClr val="FFFF00"/>
                </a:solidFill>
              </a:rPr>
              <a:t>But</a:t>
            </a:r>
          </a:p>
          <a:p>
            <a:pPr algn="ctr"/>
            <a:endParaRPr lang="en-US" sz="3200" b="1" dirty="0">
              <a:solidFill>
                <a:srgbClr val="FFFF00"/>
              </a:solidFill>
            </a:endParaRPr>
          </a:p>
          <a:p>
            <a:pPr algn="ctr"/>
            <a:r>
              <a:rPr lang="en-US" sz="4000" b="1" dirty="0">
                <a:solidFill>
                  <a:srgbClr val="FFFF00"/>
                </a:solidFill>
              </a:rPr>
              <a:t>What is a Good Research Career ?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ChangeArrowheads="1"/>
          </p:cNvSpPr>
          <p:nvPr/>
        </p:nvSpPr>
        <p:spPr bwMode="auto">
          <a:xfrm>
            <a:off x="533400" y="457200"/>
            <a:ext cx="8001000" cy="5293757"/>
          </a:xfrm>
          <a:prstGeom prst="rect">
            <a:avLst/>
          </a:prstGeom>
          <a:noFill/>
          <a:ln w="9525">
            <a:noFill/>
            <a:miter lim="800000"/>
            <a:headEnd/>
            <a:tailEnd/>
          </a:ln>
        </p:spPr>
        <p:txBody>
          <a:bodyPr wrap="square">
            <a:spAutoFit/>
          </a:bodyPr>
          <a:lstStyle/>
          <a:p>
            <a:r>
              <a:rPr lang="en-US" sz="3200" b="1" dirty="0">
                <a:solidFill>
                  <a:srgbClr val="FFFF00"/>
                </a:solidFill>
              </a:rPr>
              <a:t>State of knowledge :</a:t>
            </a:r>
          </a:p>
          <a:p>
            <a:endParaRPr lang="en-US" b="1" dirty="0"/>
          </a:p>
          <a:p>
            <a:r>
              <a:rPr lang="en-US" sz="2400" dirty="0">
                <a:solidFill>
                  <a:schemeClr val="bg1"/>
                </a:solidFill>
              </a:rPr>
              <a:t>Please indicate the recent development in the proposed field of work, both in the country and in other parts of the world. </a:t>
            </a:r>
          </a:p>
          <a:p>
            <a:pPr algn="just"/>
            <a:endParaRPr lang="en-US" sz="2400" dirty="0">
              <a:solidFill>
                <a:schemeClr val="bg1"/>
              </a:solidFill>
            </a:endParaRPr>
          </a:p>
          <a:p>
            <a:pPr algn="just"/>
            <a:endParaRPr lang="en-US" sz="2400" dirty="0">
              <a:solidFill>
                <a:schemeClr val="bg1"/>
              </a:solidFill>
            </a:endParaRPr>
          </a:p>
          <a:p>
            <a:pPr algn="just"/>
            <a:r>
              <a:rPr lang="en-US" sz="2400" dirty="0">
                <a:solidFill>
                  <a:schemeClr val="bg1"/>
                </a:solidFill>
              </a:rPr>
              <a:t>This should be in 2 separate parts (namely Indian and International situations) and based on literature survey.</a:t>
            </a:r>
          </a:p>
          <a:p>
            <a:pPr algn="just"/>
            <a:endParaRPr lang="en-US" sz="2400" dirty="0">
              <a:solidFill>
                <a:schemeClr val="bg1"/>
              </a:solidFill>
            </a:endParaRPr>
          </a:p>
          <a:p>
            <a:pPr algn="just"/>
            <a:endParaRPr lang="en-US" sz="2400" dirty="0">
              <a:solidFill>
                <a:schemeClr val="bg1"/>
              </a:solidFill>
            </a:endParaRPr>
          </a:p>
          <a:p>
            <a:pPr algn="just"/>
            <a:r>
              <a:rPr lang="en-US" sz="2400" dirty="0">
                <a:solidFill>
                  <a:schemeClr val="bg1"/>
                </a:solidFill>
              </a:rPr>
              <a:t> In the literature survey, inclusion of list of important review articles, if available, is recommended. This section will enable the referees to appreciate the effort that has been put in preparing the project proposal.</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ChangeArrowheads="1"/>
          </p:cNvSpPr>
          <p:nvPr/>
        </p:nvSpPr>
        <p:spPr bwMode="auto">
          <a:xfrm>
            <a:off x="381000" y="711398"/>
            <a:ext cx="8382000" cy="5232202"/>
          </a:xfrm>
          <a:prstGeom prst="rect">
            <a:avLst/>
          </a:prstGeom>
          <a:noFill/>
          <a:ln w="9525">
            <a:noFill/>
            <a:miter lim="800000"/>
            <a:headEnd/>
            <a:tailEnd/>
          </a:ln>
        </p:spPr>
        <p:txBody>
          <a:bodyPr>
            <a:spAutoFit/>
          </a:bodyPr>
          <a:lstStyle/>
          <a:p>
            <a:r>
              <a:rPr lang="en-US" sz="2800" b="1" dirty="0">
                <a:solidFill>
                  <a:srgbClr val="FFFF00"/>
                </a:solidFill>
              </a:rPr>
              <a:t>Review of expertise :</a:t>
            </a:r>
          </a:p>
          <a:p>
            <a:endParaRPr lang="en-US" b="1" dirty="0"/>
          </a:p>
          <a:p>
            <a:r>
              <a:rPr lang="en-US" sz="2400" dirty="0">
                <a:solidFill>
                  <a:schemeClr val="bg1"/>
                </a:solidFill>
              </a:rPr>
              <a:t>The section is essentially to summarize the background</a:t>
            </a:r>
          </a:p>
          <a:p>
            <a:endParaRPr lang="en-US" sz="2400" dirty="0">
              <a:solidFill>
                <a:schemeClr val="bg1"/>
              </a:solidFill>
            </a:endParaRPr>
          </a:p>
          <a:p>
            <a:pPr algn="just"/>
            <a:endParaRPr lang="en-US" sz="2400" dirty="0">
              <a:solidFill>
                <a:schemeClr val="bg1"/>
              </a:solidFill>
            </a:endParaRPr>
          </a:p>
          <a:p>
            <a:pPr algn="just"/>
            <a:r>
              <a:rPr lang="en-US" sz="2400" dirty="0">
                <a:solidFill>
                  <a:schemeClr val="bg1"/>
                </a:solidFill>
              </a:rPr>
              <a:t>Professional experience of the investigators to establish credential for undertaking the project and to highlight relevance of the project to the research already going on in the sponsoring institution.</a:t>
            </a:r>
          </a:p>
          <a:p>
            <a:pPr algn="just"/>
            <a:endParaRPr lang="en-US" sz="2400" dirty="0">
              <a:solidFill>
                <a:schemeClr val="bg1"/>
              </a:solidFill>
            </a:endParaRPr>
          </a:p>
          <a:p>
            <a:pPr algn="just"/>
            <a:endParaRPr lang="en-US" sz="2400" dirty="0">
              <a:solidFill>
                <a:schemeClr val="bg1"/>
              </a:solidFill>
            </a:endParaRPr>
          </a:p>
          <a:p>
            <a:pPr algn="just"/>
            <a:endParaRPr lang="en-US" sz="2400" dirty="0">
              <a:solidFill>
                <a:schemeClr val="bg1"/>
              </a:solidFill>
            </a:endParaRPr>
          </a:p>
          <a:p>
            <a:pPr algn="just"/>
            <a:r>
              <a:rPr lang="en-US" sz="2400" dirty="0">
                <a:solidFill>
                  <a:schemeClr val="bg1"/>
                </a:solidFill>
              </a:rPr>
              <a:t>Nevertheless, a research venture by the investigators in an entirely new field, will also meet due consideration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ChangeArrowheads="1"/>
          </p:cNvSpPr>
          <p:nvPr/>
        </p:nvSpPr>
        <p:spPr bwMode="auto">
          <a:xfrm>
            <a:off x="609600" y="381000"/>
            <a:ext cx="8229600" cy="6155531"/>
          </a:xfrm>
          <a:prstGeom prst="rect">
            <a:avLst/>
          </a:prstGeom>
          <a:noFill/>
          <a:ln w="9525">
            <a:noFill/>
            <a:miter lim="800000"/>
            <a:headEnd/>
            <a:tailEnd/>
          </a:ln>
        </p:spPr>
        <p:txBody>
          <a:bodyPr>
            <a:spAutoFit/>
          </a:bodyPr>
          <a:lstStyle/>
          <a:p>
            <a:r>
              <a:rPr lang="en-US" sz="2800" b="1" dirty="0">
                <a:solidFill>
                  <a:srgbClr val="FFFF00"/>
                </a:solidFill>
              </a:rPr>
              <a:t>Methodology :</a:t>
            </a:r>
          </a:p>
          <a:p>
            <a:endParaRPr lang="en-US" b="1" dirty="0" smtClean="0">
              <a:solidFill>
                <a:schemeClr val="bg1"/>
              </a:solidFill>
            </a:endParaRPr>
          </a:p>
          <a:p>
            <a:endParaRPr lang="en-US" b="1" dirty="0">
              <a:solidFill>
                <a:schemeClr val="bg1"/>
              </a:solidFill>
            </a:endParaRPr>
          </a:p>
          <a:p>
            <a:endParaRPr lang="en-US" b="1" dirty="0">
              <a:solidFill>
                <a:schemeClr val="bg1"/>
              </a:solidFill>
            </a:endParaRPr>
          </a:p>
          <a:p>
            <a:pPr algn="just"/>
            <a:r>
              <a:rPr lang="en-US" sz="2400" dirty="0">
                <a:solidFill>
                  <a:schemeClr val="bg1"/>
                </a:solidFill>
              </a:rPr>
              <a:t>It is essential that from this statement the other experts in the field should get a clear understanding of the research technique to be employed in the project as distinct from data/sample collection activities and routine activities.</a:t>
            </a:r>
          </a:p>
          <a:p>
            <a:endParaRPr lang="en-US" sz="2400" dirty="0">
              <a:solidFill>
                <a:schemeClr val="bg1"/>
              </a:solidFill>
            </a:endParaRPr>
          </a:p>
          <a:p>
            <a:endParaRPr lang="en-US" sz="2400" dirty="0">
              <a:solidFill>
                <a:schemeClr val="bg1"/>
              </a:solidFill>
            </a:endParaRPr>
          </a:p>
          <a:p>
            <a:pPr algn="just"/>
            <a:r>
              <a:rPr lang="en-US" sz="2400" b="1" u="sng" dirty="0">
                <a:solidFill>
                  <a:schemeClr val="bg1"/>
                </a:solidFill>
              </a:rPr>
              <a:t>Further, the description should indicate precisely how the stated objectives will be achieved. </a:t>
            </a:r>
          </a:p>
          <a:p>
            <a:pPr algn="just"/>
            <a:endParaRPr lang="en-US" sz="2400" b="1" u="sng" dirty="0">
              <a:solidFill>
                <a:schemeClr val="bg1"/>
              </a:solidFill>
            </a:endParaRPr>
          </a:p>
          <a:p>
            <a:pPr algn="just"/>
            <a:r>
              <a:rPr lang="en-US" sz="2400" b="1" u="sng" dirty="0">
                <a:solidFill>
                  <a:schemeClr val="bg1"/>
                </a:solidFill>
              </a:rPr>
              <a:t>The history of creation of new knowledge in the area should not be repeated here. </a:t>
            </a:r>
          </a:p>
          <a:p>
            <a:pPr algn="just"/>
            <a:endParaRPr lang="en-US" sz="2400" dirty="0">
              <a:solidFill>
                <a:schemeClr val="bg1"/>
              </a:solidFill>
            </a:endParaRPr>
          </a:p>
          <a:p>
            <a:pPr algn="just"/>
            <a:r>
              <a:rPr lang="en-US" sz="2400" dirty="0">
                <a:solidFill>
                  <a:schemeClr val="bg1"/>
                </a:solidFill>
              </a:rPr>
              <a:t>Discuss different methods of approach in order of priority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ChangeArrowheads="1"/>
          </p:cNvSpPr>
          <p:nvPr/>
        </p:nvSpPr>
        <p:spPr bwMode="auto">
          <a:xfrm>
            <a:off x="381000" y="76200"/>
            <a:ext cx="8153400" cy="6771084"/>
          </a:xfrm>
          <a:prstGeom prst="rect">
            <a:avLst/>
          </a:prstGeom>
          <a:noFill/>
          <a:ln w="9525">
            <a:noFill/>
            <a:miter lim="800000"/>
            <a:headEnd/>
            <a:tailEnd/>
          </a:ln>
        </p:spPr>
        <p:txBody>
          <a:bodyPr>
            <a:spAutoFit/>
          </a:bodyPr>
          <a:lstStyle/>
          <a:p>
            <a:pPr>
              <a:defRPr/>
            </a:pPr>
            <a:r>
              <a:rPr lang="en-US" sz="3200" b="1" dirty="0">
                <a:solidFill>
                  <a:srgbClr val="FFFF00"/>
                </a:solidFill>
              </a:rPr>
              <a:t>Work elements : </a:t>
            </a:r>
          </a:p>
          <a:p>
            <a:pPr>
              <a:defRPr/>
            </a:pPr>
            <a:endParaRPr lang="en-US" b="1" dirty="0">
              <a:solidFill>
                <a:srgbClr val="FFFF00"/>
              </a:solidFill>
            </a:endParaRPr>
          </a:p>
          <a:p>
            <a:pPr algn="just">
              <a:defRPr/>
            </a:pPr>
            <a:r>
              <a:rPr lang="en-US" sz="2400" dirty="0">
                <a:solidFill>
                  <a:schemeClr val="bg1"/>
                </a:solidFill>
              </a:rPr>
              <a:t>In this section the entire project activity is to be broken down to specific work elements in consonance with the objectives and methodology defined in the earlier sections.</a:t>
            </a:r>
          </a:p>
          <a:p>
            <a:pPr>
              <a:defRPr/>
            </a:pPr>
            <a:endParaRPr lang="en-US" sz="2400" dirty="0">
              <a:solidFill>
                <a:schemeClr val="bg1"/>
              </a:solidFill>
            </a:endParaRPr>
          </a:p>
          <a:p>
            <a:pPr>
              <a:defRPr/>
            </a:pPr>
            <a:r>
              <a:rPr lang="en-US" sz="2400" dirty="0">
                <a:solidFill>
                  <a:schemeClr val="bg1"/>
                </a:solidFill>
              </a:rPr>
              <a:t>While doing so, equal emphasis should be given to</a:t>
            </a:r>
          </a:p>
          <a:p>
            <a:pPr marL="457200" indent="-457200" algn="just">
              <a:buFontTx/>
              <a:buAutoNum type="alphaLcParenBoth"/>
              <a:defRPr/>
            </a:pPr>
            <a:r>
              <a:rPr lang="en-US" sz="2400" dirty="0">
                <a:solidFill>
                  <a:schemeClr val="bg1"/>
                </a:solidFill>
              </a:rPr>
              <a:t>Technical work elements, such as designing the experiment/model, making observations/ calculations, etc.</a:t>
            </a:r>
          </a:p>
          <a:p>
            <a:pPr marL="457200" indent="-457200" algn="just">
              <a:defRPr/>
            </a:pPr>
            <a:endParaRPr lang="en-US" sz="2400" dirty="0">
              <a:solidFill>
                <a:schemeClr val="bg1"/>
              </a:solidFill>
            </a:endParaRPr>
          </a:p>
          <a:p>
            <a:pPr algn="just">
              <a:defRPr/>
            </a:pPr>
            <a:r>
              <a:rPr lang="en-US" sz="2400" dirty="0">
                <a:solidFill>
                  <a:schemeClr val="bg1"/>
                </a:solidFill>
              </a:rPr>
              <a:t>(b) Administrative work elements e.g. selection of equipment and obtaining quotations, obtaining certificates like NMI, CDE etc., recruitment of staff etc.</a:t>
            </a:r>
          </a:p>
          <a:p>
            <a:pPr algn="just">
              <a:defRPr/>
            </a:pPr>
            <a:endParaRPr lang="en-US" sz="2400" dirty="0">
              <a:solidFill>
                <a:schemeClr val="bg1"/>
              </a:solidFill>
            </a:endParaRPr>
          </a:p>
          <a:p>
            <a:pPr algn="just">
              <a:defRPr/>
            </a:pPr>
            <a:r>
              <a:rPr lang="en-US" sz="2400" dirty="0">
                <a:solidFill>
                  <a:schemeClr val="bg1"/>
                </a:solidFill>
              </a:rPr>
              <a:t>Further, for multi-institutional projects, this section should be </a:t>
            </a:r>
            <a:r>
              <a:rPr lang="en-US" sz="2400" dirty="0" err="1">
                <a:solidFill>
                  <a:schemeClr val="bg1"/>
                </a:solidFill>
              </a:rPr>
              <a:t>utilised</a:t>
            </a:r>
            <a:r>
              <a:rPr lang="en-US" sz="2400" dirty="0">
                <a:solidFill>
                  <a:schemeClr val="bg1"/>
                </a:solidFill>
              </a:rPr>
              <a:t> to indicate the distribution of functional responsibilities between the principal and collaborating institution(s) and the mechanism for coordination.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ChangeArrowheads="1"/>
          </p:cNvSpPr>
          <p:nvPr/>
        </p:nvSpPr>
        <p:spPr bwMode="auto">
          <a:xfrm>
            <a:off x="533400" y="914400"/>
            <a:ext cx="7772400" cy="4708981"/>
          </a:xfrm>
          <a:prstGeom prst="rect">
            <a:avLst/>
          </a:prstGeom>
          <a:noFill/>
          <a:ln w="9525">
            <a:noFill/>
            <a:miter lim="800000"/>
            <a:headEnd/>
            <a:tailEnd/>
          </a:ln>
        </p:spPr>
        <p:txBody>
          <a:bodyPr>
            <a:spAutoFit/>
          </a:bodyPr>
          <a:lstStyle/>
          <a:p>
            <a:r>
              <a:rPr lang="en-US" sz="2400" b="1" dirty="0">
                <a:solidFill>
                  <a:srgbClr val="FFFF00"/>
                </a:solidFill>
              </a:rPr>
              <a:t>Time schedule of activities giving milestones :</a:t>
            </a:r>
          </a:p>
          <a:p>
            <a:endParaRPr lang="en-US" b="1" dirty="0"/>
          </a:p>
          <a:p>
            <a:endParaRPr lang="en-US" b="1" dirty="0"/>
          </a:p>
          <a:p>
            <a:pPr algn="just"/>
            <a:r>
              <a:rPr lang="en-US" sz="2400" dirty="0">
                <a:solidFill>
                  <a:schemeClr val="bg1"/>
                </a:solidFill>
              </a:rPr>
              <a:t>On the basis of work elements identified earlier, the  time schedule should be drawn. </a:t>
            </a:r>
          </a:p>
          <a:p>
            <a:pPr algn="just"/>
            <a:endParaRPr lang="en-US" sz="2400" dirty="0">
              <a:solidFill>
                <a:schemeClr val="bg1"/>
              </a:solidFill>
            </a:endParaRPr>
          </a:p>
          <a:p>
            <a:pPr algn="just"/>
            <a:r>
              <a:rPr lang="en-US" sz="2400" dirty="0">
                <a:solidFill>
                  <a:schemeClr val="bg1"/>
                </a:solidFill>
              </a:rPr>
              <a:t>Here specific indications of milestones would be worthwhile. These milestone will help in periodic evaluation of the progress of the project. </a:t>
            </a:r>
          </a:p>
          <a:p>
            <a:pPr algn="just"/>
            <a:endParaRPr lang="en-US" sz="2400" dirty="0">
              <a:solidFill>
                <a:schemeClr val="bg1"/>
              </a:solidFill>
            </a:endParaRPr>
          </a:p>
          <a:p>
            <a:pPr algn="just"/>
            <a:endParaRPr lang="en-US" sz="2400" dirty="0">
              <a:solidFill>
                <a:schemeClr val="bg1"/>
              </a:solidFill>
            </a:endParaRPr>
          </a:p>
          <a:p>
            <a:pPr algn="just"/>
            <a:r>
              <a:rPr lang="en-US" sz="2400" dirty="0">
                <a:solidFill>
                  <a:schemeClr val="bg1"/>
                </a:solidFill>
              </a:rPr>
              <a:t>It is once again cleared here that lead time for creation of infrastructural facilities be computed on realistic basis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ChangeArrowheads="1"/>
          </p:cNvSpPr>
          <p:nvPr/>
        </p:nvSpPr>
        <p:spPr bwMode="auto">
          <a:xfrm>
            <a:off x="304800" y="228600"/>
            <a:ext cx="8458200" cy="3385542"/>
          </a:xfrm>
          <a:prstGeom prst="rect">
            <a:avLst/>
          </a:prstGeom>
          <a:noFill/>
          <a:ln w="9525">
            <a:noFill/>
            <a:miter lim="800000"/>
            <a:headEnd/>
            <a:tailEnd/>
          </a:ln>
        </p:spPr>
        <p:txBody>
          <a:bodyPr>
            <a:spAutoFit/>
          </a:bodyPr>
          <a:lstStyle/>
          <a:p>
            <a:r>
              <a:rPr lang="en-US" sz="2800" b="1" dirty="0">
                <a:solidFill>
                  <a:srgbClr val="FFFF00"/>
                </a:solidFill>
              </a:rPr>
              <a:t>Utilization of research results :</a:t>
            </a:r>
            <a:endParaRPr lang="en-US" sz="4000" b="1" dirty="0">
              <a:solidFill>
                <a:srgbClr val="FFFF00"/>
              </a:solidFill>
            </a:endParaRPr>
          </a:p>
          <a:p>
            <a:endParaRPr lang="en-US" b="1" dirty="0"/>
          </a:p>
          <a:p>
            <a:pPr algn="just"/>
            <a:r>
              <a:rPr lang="en-US" sz="2400" b="1" dirty="0">
                <a:solidFill>
                  <a:schemeClr val="bg1"/>
                </a:solidFill>
              </a:rPr>
              <a:t>It is necessary to widely disseminate the research results and to facilitate their use by other teaching and research communities and industries. </a:t>
            </a:r>
          </a:p>
          <a:p>
            <a:pPr algn="just"/>
            <a:endParaRPr lang="en-US" sz="2400" b="1" dirty="0">
              <a:solidFill>
                <a:schemeClr val="bg1"/>
              </a:solidFill>
            </a:endParaRPr>
          </a:p>
          <a:p>
            <a:pPr algn="just"/>
            <a:r>
              <a:rPr lang="en-US" sz="2400" b="1" dirty="0">
                <a:solidFill>
                  <a:schemeClr val="bg1"/>
                </a:solidFill>
              </a:rPr>
              <a:t>The intent of this section is to get an idea of how the interaction between researchers and potential users of research results could possibly be initiated, stimulated and maintained.</a:t>
            </a:r>
          </a:p>
        </p:txBody>
      </p:sp>
      <p:sp>
        <p:nvSpPr>
          <p:cNvPr id="58371" name="Rectangle 4"/>
          <p:cNvSpPr>
            <a:spLocks noChangeArrowheads="1"/>
          </p:cNvSpPr>
          <p:nvPr/>
        </p:nvSpPr>
        <p:spPr bwMode="auto">
          <a:xfrm>
            <a:off x="381000" y="4244975"/>
            <a:ext cx="8153400" cy="2123658"/>
          </a:xfrm>
          <a:prstGeom prst="rect">
            <a:avLst/>
          </a:prstGeom>
          <a:noFill/>
          <a:ln w="9525">
            <a:noFill/>
            <a:miter lim="800000"/>
            <a:headEnd/>
            <a:tailEnd/>
          </a:ln>
        </p:spPr>
        <p:txBody>
          <a:bodyPr>
            <a:spAutoFit/>
          </a:bodyPr>
          <a:lstStyle/>
          <a:p>
            <a:pPr algn="just"/>
            <a:r>
              <a:rPr lang="en-US" sz="2400" b="1" dirty="0">
                <a:solidFill>
                  <a:schemeClr val="bg1"/>
                </a:solidFill>
              </a:rPr>
              <a:t>In this light therefore, a utilization plan is solicited. </a:t>
            </a:r>
          </a:p>
          <a:p>
            <a:pPr algn="just"/>
            <a:endParaRPr lang="en-US" sz="2400" b="1" dirty="0">
              <a:solidFill>
                <a:schemeClr val="bg1"/>
              </a:solidFill>
            </a:endParaRPr>
          </a:p>
          <a:p>
            <a:pPr algn="just"/>
            <a:r>
              <a:rPr lang="en-US" sz="2400" b="1" dirty="0">
                <a:solidFill>
                  <a:schemeClr val="bg1"/>
                </a:solidFill>
              </a:rPr>
              <a:t>This may start with identification of the user community i.e. individuals and institutions. </a:t>
            </a:r>
          </a:p>
          <a:p>
            <a:pPr algn="just"/>
            <a:endParaRPr lang="en-US" dirty="0">
              <a:solidFill>
                <a:schemeClr val="bg1"/>
              </a:solidFill>
            </a:endParaRPr>
          </a:p>
          <a:p>
            <a:pPr algn="just"/>
            <a:endParaRPr lang="en-US" dirty="0">
              <a:solidFill>
                <a:schemeClr val="bg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ChangeArrowheads="1"/>
          </p:cNvSpPr>
          <p:nvPr/>
        </p:nvSpPr>
        <p:spPr bwMode="auto">
          <a:xfrm>
            <a:off x="609600" y="609600"/>
            <a:ext cx="8153400" cy="2554545"/>
          </a:xfrm>
          <a:prstGeom prst="rect">
            <a:avLst/>
          </a:prstGeom>
          <a:noFill/>
          <a:ln w="9525">
            <a:noFill/>
            <a:miter lim="800000"/>
            <a:headEnd/>
            <a:tailEnd/>
          </a:ln>
        </p:spPr>
        <p:txBody>
          <a:bodyPr>
            <a:spAutoFit/>
          </a:bodyPr>
          <a:lstStyle/>
          <a:p>
            <a:pPr algn="just"/>
            <a:r>
              <a:rPr lang="en-US" sz="3200" b="1" dirty="0">
                <a:solidFill>
                  <a:schemeClr val="bg1"/>
                </a:solidFill>
              </a:rPr>
              <a:t>The investigators may propose to organize workshops on the subject or to present the results in meetings of professional associations, association of industries, national </a:t>
            </a:r>
            <a:r>
              <a:rPr lang="en-US" sz="3200" b="1" dirty="0" smtClean="0">
                <a:solidFill>
                  <a:schemeClr val="bg1"/>
                </a:solidFill>
              </a:rPr>
              <a:t>seminars.</a:t>
            </a:r>
            <a:endParaRPr lang="en-US" sz="3200" b="1" dirty="0">
              <a:solidFill>
                <a:schemeClr val="bg1"/>
              </a:solidFill>
            </a:endParaRPr>
          </a:p>
        </p:txBody>
      </p:sp>
      <p:sp>
        <p:nvSpPr>
          <p:cNvPr id="59395" name="Rectangle 4"/>
          <p:cNvSpPr>
            <a:spLocks noChangeArrowheads="1"/>
          </p:cNvSpPr>
          <p:nvPr/>
        </p:nvSpPr>
        <p:spPr bwMode="auto">
          <a:xfrm>
            <a:off x="457200" y="3805297"/>
            <a:ext cx="8382000" cy="2062103"/>
          </a:xfrm>
          <a:prstGeom prst="rect">
            <a:avLst/>
          </a:prstGeom>
          <a:noFill/>
          <a:ln w="9525">
            <a:noFill/>
            <a:miter lim="800000"/>
            <a:headEnd/>
            <a:tailEnd/>
          </a:ln>
        </p:spPr>
        <p:txBody>
          <a:bodyPr>
            <a:spAutoFit/>
          </a:bodyPr>
          <a:lstStyle/>
          <a:p>
            <a:pPr algn="just"/>
            <a:r>
              <a:rPr lang="en-US" sz="3200" b="1" dirty="0" smtClean="0">
                <a:solidFill>
                  <a:schemeClr val="bg1"/>
                </a:solidFill>
              </a:rPr>
              <a:t>However, </a:t>
            </a:r>
            <a:r>
              <a:rPr lang="en-US" sz="3200" b="1" dirty="0">
                <a:solidFill>
                  <a:schemeClr val="bg1"/>
                </a:solidFill>
              </a:rPr>
              <a:t>budget for such activities may not be included in the project proposal since the Department has separate programmes with in-built review mechanism to support such events.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ChangeArrowheads="1"/>
          </p:cNvSpPr>
          <p:nvPr/>
        </p:nvSpPr>
        <p:spPr bwMode="auto">
          <a:xfrm>
            <a:off x="304800" y="304800"/>
            <a:ext cx="8534400" cy="6309420"/>
          </a:xfrm>
          <a:prstGeom prst="rect">
            <a:avLst/>
          </a:prstGeom>
          <a:noFill/>
          <a:ln w="9525">
            <a:noFill/>
            <a:miter lim="800000"/>
            <a:headEnd/>
            <a:tailEnd/>
          </a:ln>
        </p:spPr>
        <p:txBody>
          <a:bodyPr>
            <a:spAutoFit/>
          </a:bodyPr>
          <a:lstStyle/>
          <a:p>
            <a:r>
              <a:rPr lang="en-US" sz="3200" b="1" dirty="0">
                <a:solidFill>
                  <a:srgbClr val="FFFF00"/>
                </a:solidFill>
              </a:rPr>
              <a:t>Budget Estimates</a:t>
            </a:r>
          </a:p>
          <a:p>
            <a:endParaRPr lang="en-US" dirty="0"/>
          </a:p>
          <a:p>
            <a:r>
              <a:rPr lang="en-US" sz="2800" dirty="0">
                <a:solidFill>
                  <a:schemeClr val="bg1"/>
                </a:solidFill>
              </a:rPr>
              <a:t>Summary of the budget may be prepared.   </a:t>
            </a:r>
          </a:p>
          <a:p>
            <a:endParaRPr lang="en-US" sz="2800" dirty="0">
              <a:solidFill>
                <a:schemeClr val="bg1"/>
              </a:solidFill>
            </a:endParaRPr>
          </a:p>
          <a:p>
            <a:pPr algn="just"/>
            <a:r>
              <a:rPr lang="en-US" sz="2800" dirty="0">
                <a:solidFill>
                  <a:schemeClr val="bg1"/>
                </a:solidFill>
              </a:rPr>
              <a:t>The estimates of costs of different items involved should be as realistic as possible. </a:t>
            </a:r>
          </a:p>
          <a:p>
            <a:endParaRPr lang="en-US" sz="2800" dirty="0">
              <a:solidFill>
                <a:schemeClr val="bg1"/>
              </a:solidFill>
            </a:endParaRPr>
          </a:p>
          <a:p>
            <a:r>
              <a:rPr lang="en-US" sz="2800" dirty="0">
                <a:solidFill>
                  <a:schemeClr val="bg1"/>
                </a:solidFill>
              </a:rPr>
              <a:t>All costs are to be expressed in Indian rupees only which should be inclusive of the rupee equivalent of any foreign exchange required for equipment or consumable. </a:t>
            </a:r>
          </a:p>
          <a:p>
            <a:endParaRPr lang="en-US" sz="2800" dirty="0">
              <a:solidFill>
                <a:schemeClr val="bg1"/>
              </a:solidFill>
            </a:endParaRPr>
          </a:p>
          <a:p>
            <a:pPr algn="just"/>
            <a:r>
              <a:rPr lang="en-US" sz="2800" dirty="0">
                <a:solidFill>
                  <a:schemeClr val="bg1"/>
                </a:solidFill>
              </a:rPr>
              <a:t>If foreign exchange is required for purchase of equipment or consumable, it may be shown in terms of US$ or equivalent separately.</a:t>
            </a:r>
            <a:endParaRPr lang="en-US" dirty="0">
              <a:solidFill>
                <a:schemeClr val="bg1"/>
              </a:solidFill>
            </a:endParaRPr>
          </a:p>
          <a:p>
            <a:r>
              <a:rPr lang="en-US" b="1" dirty="0"/>
              <a:t> </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ChangeArrowheads="1"/>
          </p:cNvSpPr>
          <p:nvPr/>
        </p:nvSpPr>
        <p:spPr bwMode="auto">
          <a:xfrm>
            <a:off x="228600" y="533400"/>
            <a:ext cx="8686800" cy="5539978"/>
          </a:xfrm>
          <a:prstGeom prst="rect">
            <a:avLst/>
          </a:prstGeom>
          <a:noFill/>
          <a:ln w="9525">
            <a:noFill/>
            <a:miter lim="800000"/>
            <a:headEnd/>
            <a:tailEnd/>
          </a:ln>
        </p:spPr>
        <p:txBody>
          <a:bodyPr wrap="square">
            <a:spAutoFit/>
          </a:bodyPr>
          <a:lstStyle/>
          <a:p>
            <a:r>
              <a:rPr lang="en-US" sz="2800" b="1" dirty="0">
                <a:solidFill>
                  <a:srgbClr val="FFFF00"/>
                </a:solidFill>
              </a:rPr>
              <a:t>Budget for Research Manpower &amp;  Justification for their salaries &amp; wages :</a:t>
            </a:r>
          </a:p>
          <a:p>
            <a:endParaRPr lang="en-US" b="1" dirty="0"/>
          </a:p>
          <a:p>
            <a:pPr algn="just"/>
            <a:r>
              <a:rPr lang="en-US" sz="2800" dirty="0">
                <a:solidFill>
                  <a:schemeClr val="bg1"/>
                </a:solidFill>
              </a:rPr>
              <a:t>It is expected that the major part of the work would be carried out by the PI and the CO-PI. </a:t>
            </a:r>
          </a:p>
          <a:p>
            <a:pPr algn="just"/>
            <a:endParaRPr lang="en-US" sz="2800" dirty="0">
              <a:solidFill>
                <a:schemeClr val="bg1"/>
              </a:solidFill>
            </a:endParaRPr>
          </a:p>
          <a:p>
            <a:pPr algn="just"/>
            <a:r>
              <a:rPr lang="en-US" sz="2800" dirty="0">
                <a:solidFill>
                  <a:schemeClr val="bg1"/>
                </a:solidFill>
              </a:rPr>
              <a:t>However, some additional scientific and technical manpower may be asked for working full/part time on the project. </a:t>
            </a:r>
          </a:p>
          <a:p>
            <a:pPr algn="just"/>
            <a:endParaRPr lang="en-US" sz="2800" dirty="0">
              <a:solidFill>
                <a:schemeClr val="bg1"/>
              </a:solidFill>
            </a:endParaRPr>
          </a:p>
          <a:p>
            <a:pPr algn="just"/>
            <a:r>
              <a:rPr lang="en-US" sz="2800" dirty="0">
                <a:solidFill>
                  <a:schemeClr val="bg1"/>
                </a:solidFill>
              </a:rPr>
              <a:t>The manpower requirement may be carefully assessed taking into account the level of personnel required and their likely availability.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ChangeArrowheads="1"/>
          </p:cNvSpPr>
          <p:nvPr/>
        </p:nvSpPr>
        <p:spPr bwMode="auto">
          <a:xfrm>
            <a:off x="457200" y="685800"/>
            <a:ext cx="8382000" cy="5539978"/>
          </a:xfrm>
          <a:prstGeom prst="rect">
            <a:avLst/>
          </a:prstGeom>
          <a:noFill/>
          <a:ln w="9525">
            <a:noFill/>
            <a:miter lim="800000"/>
            <a:headEnd/>
            <a:tailEnd/>
          </a:ln>
        </p:spPr>
        <p:txBody>
          <a:bodyPr wrap="square">
            <a:spAutoFit/>
          </a:bodyPr>
          <a:lstStyle/>
          <a:p>
            <a:pPr algn="just"/>
            <a:r>
              <a:rPr lang="en-US" sz="2800" b="1" dirty="0">
                <a:solidFill>
                  <a:srgbClr val="FFFF00"/>
                </a:solidFill>
              </a:rPr>
              <a:t>Budget for travel within India and justification for intensive travel on projects, if  any</a:t>
            </a:r>
            <a:r>
              <a:rPr lang="en-US" sz="2800" b="1" dirty="0" smtClean="0">
                <a:solidFill>
                  <a:srgbClr val="FFFF00"/>
                </a:solidFill>
              </a:rPr>
              <a:t>.</a:t>
            </a:r>
          </a:p>
          <a:p>
            <a:endParaRPr lang="en-US" sz="2800" b="1" dirty="0">
              <a:solidFill>
                <a:srgbClr val="FFFF00"/>
              </a:solidFill>
            </a:endParaRPr>
          </a:p>
          <a:p>
            <a:endParaRPr lang="en-US" b="1" dirty="0"/>
          </a:p>
          <a:p>
            <a:pPr algn="just"/>
            <a:r>
              <a:rPr lang="en-US" sz="2800" dirty="0">
                <a:solidFill>
                  <a:schemeClr val="bg1"/>
                </a:solidFill>
              </a:rPr>
              <a:t>The Department provides grants under this head to cover the travel requirement of the Investigator, Co-Investigator and the research personnel, working on the project, in connection with the project work like literature survey, monitoring meeting, etc. This travel is within the country.</a:t>
            </a:r>
          </a:p>
          <a:p>
            <a:endParaRPr lang="en-US" sz="2800" dirty="0">
              <a:solidFill>
                <a:schemeClr val="bg1"/>
              </a:solidFill>
            </a:endParaRPr>
          </a:p>
          <a:p>
            <a:pPr algn="just"/>
            <a:r>
              <a:rPr lang="en-US" sz="2800" dirty="0">
                <a:solidFill>
                  <a:schemeClr val="bg1"/>
                </a:solidFill>
              </a:rPr>
              <a:t>In case of projects involving intensive travel, the   requirement may be justified by the PI.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3"/>
          <p:cNvSpPr txBox="1">
            <a:spLocks noChangeArrowheads="1"/>
          </p:cNvSpPr>
          <p:nvPr/>
        </p:nvSpPr>
        <p:spPr bwMode="auto">
          <a:xfrm>
            <a:off x="1447800" y="228600"/>
            <a:ext cx="6324600" cy="708025"/>
          </a:xfrm>
          <a:prstGeom prst="rect">
            <a:avLst/>
          </a:prstGeom>
          <a:noFill/>
          <a:ln w="9525">
            <a:noFill/>
            <a:miter lim="800000"/>
            <a:headEnd/>
            <a:tailEnd/>
          </a:ln>
        </p:spPr>
        <p:txBody>
          <a:bodyPr>
            <a:spAutoFit/>
          </a:bodyPr>
          <a:lstStyle/>
          <a:p>
            <a:pPr algn="ctr"/>
            <a:r>
              <a:rPr lang="en-US" sz="4000" b="1">
                <a:solidFill>
                  <a:srgbClr val="FFFF00"/>
                </a:solidFill>
              </a:rPr>
              <a:t>Good Research Career  ? </a:t>
            </a:r>
          </a:p>
        </p:txBody>
      </p:sp>
      <p:sp>
        <p:nvSpPr>
          <p:cNvPr id="29699" name="TextBox 4"/>
          <p:cNvSpPr txBox="1">
            <a:spLocks noChangeArrowheads="1"/>
          </p:cNvSpPr>
          <p:nvPr/>
        </p:nvSpPr>
        <p:spPr bwMode="auto">
          <a:xfrm>
            <a:off x="1447800" y="1066800"/>
            <a:ext cx="6324600" cy="2308225"/>
          </a:xfrm>
          <a:prstGeom prst="rect">
            <a:avLst/>
          </a:prstGeom>
          <a:noFill/>
          <a:ln w="9525">
            <a:noFill/>
            <a:miter lim="800000"/>
            <a:headEnd/>
            <a:tailEnd/>
          </a:ln>
        </p:spPr>
        <p:txBody>
          <a:bodyPr>
            <a:spAutoFit/>
          </a:bodyPr>
          <a:lstStyle/>
          <a:p>
            <a:pPr algn="ctr">
              <a:lnSpc>
                <a:spcPct val="150000"/>
              </a:lnSpc>
            </a:pPr>
            <a:r>
              <a:rPr lang="en-US" sz="3200" b="1" dirty="0">
                <a:solidFill>
                  <a:schemeClr val="bg1"/>
                </a:solidFill>
              </a:rPr>
              <a:t>Making Money  ?</a:t>
            </a:r>
          </a:p>
          <a:p>
            <a:pPr algn="ctr">
              <a:lnSpc>
                <a:spcPct val="150000"/>
              </a:lnSpc>
            </a:pPr>
            <a:r>
              <a:rPr lang="en-US" sz="3200" b="1" dirty="0">
                <a:solidFill>
                  <a:schemeClr val="bg1"/>
                </a:solidFill>
              </a:rPr>
              <a:t>Permanent Job ?</a:t>
            </a:r>
          </a:p>
          <a:p>
            <a:pPr algn="ctr">
              <a:lnSpc>
                <a:spcPct val="150000"/>
              </a:lnSpc>
            </a:pPr>
            <a:r>
              <a:rPr lang="en-US" sz="3200" b="1" dirty="0">
                <a:solidFill>
                  <a:srgbClr val="0000FF"/>
                </a:solidFill>
              </a:rPr>
              <a:t> </a:t>
            </a:r>
          </a:p>
        </p:txBody>
      </p:sp>
      <p:sp>
        <p:nvSpPr>
          <p:cNvPr id="29700" name="Rectangle 3"/>
          <p:cNvSpPr>
            <a:spLocks noChangeArrowheads="1"/>
          </p:cNvSpPr>
          <p:nvPr/>
        </p:nvSpPr>
        <p:spPr bwMode="auto">
          <a:xfrm>
            <a:off x="2209800" y="4114800"/>
            <a:ext cx="4572000" cy="2219325"/>
          </a:xfrm>
          <a:prstGeom prst="rect">
            <a:avLst/>
          </a:prstGeom>
          <a:noFill/>
          <a:ln w="9525">
            <a:noFill/>
            <a:miter lim="800000"/>
            <a:headEnd/>
            <a:tailEnd/>
          </a:ln>
        </p:spPr>
        <p:txBody>
          <a:bodyPr>
            <a:spAutoFit/>
          </a:bodyPr>
          <a:lstStyle/>
          <a:p>
            <a:pPr algn="ctr">
              <a:lnSpc>
                <a:spcPct val="150000"/>
              </a:lnSpc>
            </a:pPr>
            <a:r>
              <a:rPr lang="en-US" sz="3200" b="1" dirty="0">
                <a:solidFill>
                  <a:srgbClr val="FFFF00"/>
                </a:solidFill>
              </a:rPr>
              <a:t>Happiness ? </a:t>
            </a:r>
          </a:p>
          <a:p>
            <a:pPr algn="ctr">
              <a:lnSpc>
                <a:spcPct val="150000"/>
              </a:lnSpc>
            </a:pPr>
            <a:r>
              <a:rPr lang="en-US" sz="3200" b="1" dirty="0">
                <a:solidFill>
                  <a:srgbClr val="FFFF00"/>
                </a:solidFill>
              </a:rPr>
              <a:t>Satisfaction ? </a:t>
            </a:r>
          </a:p>
          <a:p>
            <a:pPr algn="ctr">
              <a:lnSpc>
                <a:spcPct val="150000"/>
              </a:lnSpc>
            </a:pPr>
            <a:r>
              <a:rPr lang="en-US" sz="3200" b="1" dirty="0">
                <a:solidFill>
                  <a:srgbClr val="FFFF00"/>
                </a:solidFill>
              </a:rPr>
              <a:t>Life Long Association ? </a:t>
            </a:r>
          </a:p>
        </p:txBody>
      </p:sp>
      <p:sp>
        <p:nvSpPr>
          <p:cNvPr id="29701" name="TextBox 4"/>
          <p:cNvSpPr txBox="1">
            <a:spLocks noChangeArrowheads="1"/>
          </p:cNvSpPr>
          <p:nvPr/>
        </p:nvSpPr>
        <p:spPr bwMode="auto">
          <a:xfrm>
            <a:off x="3657600" y="3048000"/>
            <a:ext cx="1600200" cy="646331"/>
          </a:xfrm>
          <a:prstGeom prst="rect">
            <a:avLst/>
          </a:prstGeom>
          <a:noFill/>
          <a:ln w="9525">
            <a:noFill/>
            <a:miter lim="800000"/>
            <a:headEnd/>
            <a:tailEnd/>
          </a:ln>
        </p:spPr>
        <p:txBody>
          <a:bodyPr>
            <a:spAutoFit/>
          </a:bodyPr>
          <a:lstStyle/>
          <a:p>
            <a:pPr algn="ctr"/>
            <a:r>
              <a:rPr lang="en-IN" sz="3600" b="1" dirty="0">
                <a:solidFill>
                  <a:srgbClr val="FFFFFF"/>
                </a:solidFill>
              </a:rPr>
              <a: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down)">
                                      <p:cBhvr>
                                        <p:cTn id="7" dur="500"/>
                                        <p:tgtEl>
                                          <p:spTgt spid="2969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9699">
                                            <p:txEl>
                                              <p:pRg st="1" end="1"/>
                                            </p:txEl>
                                          </p:spTgt>
                                        </p:tgtEl>
                                        <p:attrNameLst>
                                          <p:attrName>style.visibility</p:attrName>
                                        </p:attrNameLst>
                                      </p:cBhvr>
                                      <p:to>
                                        <p:strVal val="visible"/>
                                      </p:to>
                                    </p:set>
                                    <p:animEffect transition="in" filter="wipe(down)">
                                      <p:cBhvr>
                                        <p:cTn id="10" dur="500"/>
                                        <p:tgtEl>
                                          <p:spTgt spid="29699">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Effect transition="in" filter="wipe(down)">
                                      <p:cBhvr>
                                        <p:cTn id="13" dur="500"/>
                                        <p:tgtEl>
                                          <p:spTgt spid="2969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29701"/>
                                        </p:tgtEl>
                                        <p:attrNameLst>
                                          <p:attrName>style.visibility</p:attrName>
                                        </p:attrNameLst>
                                      </p:cBhvr>
                                      <p:to>
                                        <p:strVal val="visible"/>
                                      </p:to>
                                    </p:set>
                                    <p:animEffect transition="in" filter="box(in)">
                                      <p:cBhvr>
                                        <p:cTn id="18" dur="500"/>
                                        <p:tgtEl>
                                          <p:spTgt spid="29701"/>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29700"/>
                                        </p:tgtEl>
                                        <p:attrNameLst>
                                          <p:attrName>style.visibility</p:attrName>
                                        </p:attrNameLst>
                                      </p:cBhvr>
                                      <p:to>
                                        <p:strVal val="visible"/>
                                      </p:to>
                                    </p:set>
                                    <p:animEffect transition="in" filter="box(in)">
                                      <p:cBhvr>
                                        <p:cTn id="23" dur="5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allAtOnce"/>
      <p:bldP spid="29700" grpId="0"/>
      <p:bldP spid="29701"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ChangeArrowheads="1"/>
          </p:cNvSpPr>
          <p:nvPr/>
        </p:nvSpPr>
        <p:spPr bwMode="auto">
          <a:xfrm>
            <a:off x="228600" y="1166813"/>
            <a:ext cx="8382000" cy="4832092"/>
          </a:xfrm>
          <a:prstGeom prst="rect">
            <a:avLst/>
          </a:prstGeom>
          <a:noFill/>
          <a:ln w="9525">
            <a:noFill/>
            <a:miter lim="800000"/>
            <a:headEnd/>
            <a:tailEnd/>
          </a:ln>
        </p:spPr>
        <p:txBody>
          <a:bodyPr>
            <a:spAutoFit/>
          </a:bodyPr>
          <a:lstStyle/>
          <a:p>
            <a:r>
              <a:rPr lang="en-US" sz="2800" b="1" dirty="0">
                <a:solidFill>
                  <a:srgbClr val="FFFF00"/>
                </a:solidFill>
              </a:rPr>
              <a:t>Time schedule of activities through Bar </a:t>
            </a:r>
            <a:r>
              <a:rPr lang="en-US" sz="2800" b="1" dirty="0" smtClean="0">
                <a:solidFill>
                  <a:srgbClr val="FFFF00"/>
                </a:solidFill>
              </a:rPr>
              <a:t>diagram</a:t>
            </a:r>
          </a:p>
          <a:p>
            <a:endParaRPr lang="en-US" sz="2800" b="1" dirty="0">
              <a:solidFill>
                <a:srgbClr val="FFFF00"/>
              </a:solidFill>
            </a:endParaRPr>
          </a:p>
          <a:p>
            <a:endParaRPr lang="en-US" b="1" dirty="0">
              <a:solidFill>
                <a:srgbClr val="FFFF00"/>
              </a:solidFill>
            </a:endParaRPr>
          </a:p>
          <a:p>
            <a:endParaRPr lang="en-US" b="1" dirty="0"/>
          </a:p>
          <a:p>
            <a:pPr algn="just"/>
            <a:r>
              <a:rPr lang="en-US" sz="2400" dirty="0">
                <a:solidFill>
                  <a:schemeClr val="bg1"/>
                </a:solidFill>
              </a:rPr>
              <a:t>The bar diagram should have work elements/activities as row and time in the column. </a:t>
            </a:r>
          </a:p>
          <a:p>
            <a:endParaRPr lang="en-US" sz="2400" dirty="0">
              <a:solidFill>
                <a:schemeClr val="bg1"/>
              </a:solidFill>
            </a:endParaRPr>
          </a:p>
          <a:p>
            <a:pPr algn="just"/>
            <a:r>
              <a:rPr lang="en-US" sz="2400" dirty="0">
                <a:solidFill>
                  <a:schemeClr val="bg1"/>
                </a:solidFill>
              </a:rPr>
              <a:t>The suggested time interval is three months. After approval of proposal PI will have to submit a PERT chart. </a:t>
            </a:r>
          </a:p>
          <a:p>
            <a:endParaRPr lang="en-US" sz="2400" dirty="0">
              <a:solidFill>
                <a:schemeClr val="bg1"/>
              </a:solidFill>
            </a:endParaRPr>
          </a:p>
          <a:p>
            <a:endParaRPr lang="en-US" sz="2400" dirty="0">
              <a:solidFill>
                <a:schemeClr val="bg1"/>
              </a:solidFill>
            </a:endParaRPr>
          </a:p>
          <a:p>
            <a:pPr algn="just"/>
            <a:r>
              <a:rPr lang="en-US" sz="2400" dirty="0">
                <a:solidFill>
                  <a:schemeClr val="bg1"/>
                </a:solidFill>
              </a:rPr>
              <a:t>The purpose of the PERT chart is to help in evaluation and monitoring.</a:t>
            </a:r>
            <a:endParaRPr lang="en-US" dirty="0">
              <a:solidFill>
                <a:schemeClr val="bg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ChangeArrowheads="1"/>
          </p:cNvSpPr>
          <p:nvPr/>
        </p:nvSpPr>
        <p:spPr bwMode="auto">
          <a:xfrm>
            <a:off x="381000" y="381000"/>
            <a:ext cx="8153400" cy="6678751"/>
          </a:xfrm>
          <a:prstGeom prst="rect">
            <a:avLst/>
          </a:prstGeom>
          <a:noFill/>
          <a:ln w="9525">
            <a:noFill/>
            <a:miter lim="800000"/>
            <a:headEnd/>
            <a:tailEnd/>
          </a:ln>
        </p:spPr>
        <p:txBody>
          <a:bodyPr>
            <a:spAutoFit/>
          </a:bodyPr>
          <a:lstStyle/>
          <a:p>
            <a:r>
              <a:rPr lang="en-US" sz="3200" b="1" dirty="0">
                <a:solidFill>
                  <a:srgbClr val="FFFF00"/>
                </a:solidFill>
              </a:rPr>
              <a:t>Existing facilities :</a:t>
            </a:r>
          </a:p>
          <a:p>
            <a:endParaRPr lang="en-US" b="1" dirty="0"/>
          </a:p>
          <a:p>
            <a:pPr algn="just"/>
            <a:r>
              <a:rPr lang="en-US" sz="2400" dirty="0">
                <a:solidFill>
                  <a:schemeClr val="bg1"/>
                </a:solidFill>
              </a:rPr>
              <a:t>Basic infrastructural facilities and equipment that would be extended by the institute to the project should be recorded.</a:t>
            </a:r>
          </a:p>
          <a:p>
            <a:pPr algn="just"/>
            <a:endParaRPr lang="en-US" sz="2400" dirty="0">
              <a:solidFill>
                <a:schemeClr val="bg1"/>
              </a:solidFill>
            </a:endParaRPr>
          </a:p>
          <a:p>
            <a:pPr algn="just"/>
            <a:r>
              <a:rPr lang="en-US" sz="2400" dirty="0">
                <a:solidFill>
                  <a:schemeClr val="bg1"/>
                </a:solidFill>
              </a:rPr>
              <a:t> Please make sure that these facilities and equipment will actually be available during execution of the project. </a:t>
            </a:r>
          </a:p>
          <a:p>
            <a:pPr algn="just"/>
            <a:endParaRPr lang="en-US" sz="2400" dirty="0">
              <a:solidFill>
                <a:schemeClr val="bg1"/>
              </a:solidFill>
            </a:endParaRPr>
          </a:p>
          <a:p>
            <a:pPr algn="just"/>
            <a:r>
              <a:rPr lang="en-US" sz="2400" dirty="0">
                <a:solidFill>
                  <a:schemeClr val="bg1"/>
                </a:solidFill>
              </a:rPr>
              <a:t>In part B please list all the available equipment and accessories which will be made use of in executing the project. Please note that this list is to cover equipment and accessories under these categories:</a:t>
            </a:r>
          </a:p>
          <a:p>
            <a:r>
              <a:rPr lang="en-US" sz="2400" dirty="0">
                <a:solidFill>
                  <a:schemeClr val="bg1"/>
                </a:solidFill>
              </a:rPr>
              <a:t>a) Equipment within your research group</a:t>
            </a:r>
          </a:p>
          <a:p>
            <a:r>
              <a:rPr lang="en-US" sz="2400" dirty="0">
                <a:solidFill>
                  <a:schemeClr val="bg1"/>
                </a:solidFill>
              </a:rPr>
              <a:t>b) Equipment in your Department</a:t>
            </a:r>
          </a:p>
          <a:p>
            <a:r>
              <a:rPr lang="en-US" sz="2400" dirty="0">
                <a:solidFill>
                  <a:schemeClr val="bg1"/>
                </a:solidFill>
              </a:rPr>
              <a:t>c) Equipment in other Departments or Centers of your institution in the region including Regional Sophisticated Instrumentation Centers.</a:t>
            </a:r>
          </a:p>
          <a:p>
            <a:r>
              <a:rPr lang="en-US" dirty="0">
                <a:solidFill>
                  <a:schemeClr val="bg1"/>
                </a:solidFill>
              </a:rPr>
              <a:t>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ChangeArrowheads="1"/>
          </p:cNvSpPr>
          <p:nvPr/>
        </p:nvSpPr>
        <p:spPr bwMode="auto">
          <a:xfrm>
            <a:off x="381000" y="609601"/>
            <a:ext cx="8610600" cy="4955203"/>
          </a:xfrm>
          <a:prstGeom prst="rect">
            <a:avLst/>
          </a:prstGeom>
          <a:noFill/>
          <a:ln w="9525">
            <a:noFill/>
            <a:miter lim="800000"/>
            <a:headEnd/>
            <a:tailEnd/>
          </a:ln>
        </p:spPr>
        <p:txBody>
          <a:bodyPr wrap="square">
            <a:spAutoFit/>
          </a:bodyPr>
          <a:lstStyle/>
          <a:p>
            <a:r>
              <a:rPr lang="en-US" sz="2800" b="1" dirty="0" err="1">
                <a:solidFill>
                  <a:srgbClr val="FFFF00"/>
                </a:solidFill>
              </a:rPr>
              <a:t>Biodata</a:t>
            </a:r>
            <a:r>
              <a:rPr lang="en-US" sz="2800" b="1" dirty="0">
                <a:solidFill>
                  <a:srgbClr val="FFFF00"/>
                </a:solidFill>
              </a:rPr>
              <a:t> of Investigators :</a:t>
            </a:r>
          </a:p>
          <a:p>
            <a:endParaRPr lang="en-US" b="1" dirty="0"/>
          </a:p>
          <a:p>
            <a:pPr algn="just"/>
            <a:r>
              <a:rPr lang="en-US" sz="2800" dirty="0">
                <a:solidFill>
                  <a:schemeClr val="bg1"/>
                </a:solidFill>
              </a:rPr>
              <a:t>Detailed </a:t>
            </a:r>
            <a:r>
              <a:rPr lang="en-US" sz="2800" dirty="0" err="1">
                <a:solidFill>
                  <a:schemeClr val="bg1"/>
                </a:solidFill>
              </a:rPr>
              <a:t>Biodata</a:t>
            </a:r>
            <a:r>
              <a:rPr lang="en-US" sz="2800" dirty="0">
                <a:solidFill>
                  <a:schemeClr val="bg1"/>
                </a:solidFill>
              </a:rPr>
              <a:t> of the Principal Investigator and all other Investigators who are already in position and available for the project are to be given here. </a:t>
            </a:r>
          </a:p>
          <a:p>
            <a:endParaRPr lang="en-US" sz="2800" dirty="0">
              <a:solidFill>
                <a:schemeClr val="bg1"/>
              </a:solidFill>
            </a:endParaRPr>
          </a:p>
          <a:p>
            <a:pPr algn="just"/>
            <a:r>
              <a:rPr lang="en-US" sz="2800" dirty="0">
                <a:solidFill>
                  <a:schemeClr val="bg1"/>
                </a:solidFill>
              </a:rPr>
              <a:t>While providing the list of publications include: (a) names of Journal/publisher etc. </a:t>
            </a:r>
          </a:p>
          <a:p>
            <a:endParaRPr lang="en-US" sz="2800" dirty="0">
              <a:solidFill>
                <a:schemeClr val="bg1"/>
              </a:solidFill>
            </a:endParaRPr>
          </a:p>
          <a:p>
            <a:pPr algn="just"/>
            <a:r>
              <a:rPr lang="en-US" sz="2800" dirty="0">
                <a:solidFill>
                  <a:schemeClr val="bg1"/>
                </a:solidFill>
              </a:rPr>
              <a:t>The publication list should highlight the publications in the area of the project.</a:t>
            </a:r>
            <a:endParaRPr lang="en-US" dirty="0">
              <a:solidFill>
                <a:schemeClr val="bg1"/>
              </a:solidFill>
            </a:endParaRPr>
          </a:p>
          <a:p>
            <a:r>
              <a:rPr lang="en-US" dirty="0">
                <a:solidFill>
                  <a:schemeClr val="bg1"/>
                </a:solidFill>
              </a:rPr>
              <a: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ChangeArrowheads="1"/>
          </p:cNvSpPr>
          <p:nvPr/>
        </p:nvSpPr>
        <p:spPr bwMode="auto">
          <a:xfrm>
            <a:off x="685800" y="685800"/>
            <a:ext cx="8153400" cy="6032421"/>
          </a:xfrm>
          <a:prstGeom prst="rect">
            <a:avLst/>
          </a:prstGeom>
          <a:noFill/>
          <a:ln w="9525">
            <a:noFill/>
            <a:miter lim="800000"/>
            <a:headEnd/>
            <a:tailEnd/>
          </a:ln>
        </p:spPr>
        <p:txBody>
          <a:bodyPr>
            <a:spAutoFit/>
          </a:bodyPr>
          <a:lstStyle/>
          <a:p>
            <a:r>
              <a:rPr lang="en-US" sz="3200" b="1" dirty="0">
                <a:solidFill>
                  <a:srgbClr val="FFFF00"/>
                </a:solidFill>
              </a:rPr>
              <a:t>Other research projects with investigators :</a:t>
            </a:r>
          </a:p>
          <a:p>
            <a:endParaRPr lang="en-US" b="1" dirty="0"/>
          </a:p>
          <a:p>
            <a:pPr algn="just"/>
            <a:r>
              <a:rPr lang="en-US" sz="2400" dirty="0">
                <a:solidFill>
                  <a:schemeClr val="bg1"/>
                </a:solidFill>
              </a:rPr>
              <a:t>Summary details of the projects (completed/ on-going or proposed) with different investigators may be given. </a:t>
            </a:r>
          </a:p>
          <a:p>
            <a:pPr algn="just"/>
            <a:endParaRPr lang="en-US" sz="2400" dirty="0">
              <a:solidFill>
                <a:schemeClr val="bg1"/>
              </a:solidFill>
            </a:endParaRPr>
          </a:p>
          <a:p>
            <a:pPr algn="just"/>
            <a:r>
              <a:rPr lang="en-US" sz="2400" dirty="0">
                <a:solidFill>
                  <a:schemeClr val="bg1"/>
                </a:solidFill>
              </a:rPr>
              <a:t>These should also include DST projects as well as projects that are currently being processed/ submitted with other agencies for funding. </a:t>
            </a:r>
          </a:p>
          <a:p>
            <a:pPr algn="just"/>
            <a:endParaRPr lang="en-US" sz="2400" dirty="0">
              <a:solidFill>
                <a:schemeClr val="bg1"/>
              </a:solidFill>
            </a:endParaRPr>
          </a:p>
          <a:p>
            <a:pPr algn="just"/>
            <a:r>
              <a:rPr lang="en-US" sz="2400" dirty="0">
                <a:solidFill>
                  <a:schemeClr val="bg1"/>
                </a:solidFill>
              </a:rPr>
              <a:t>Each project should come on a separate sheet.   Major results achieved should give</a:t>
            </a:r>
          </a:p>
          <a:p>
            <a:pPr algn="just"/>
            <a:r>
              <a:rPr lang="en-US" sz="2400" dirty="0">
                <a:solidFill>
                  <a:schemeClr val="bg1"/>
                </a:solidFill>
              </a:rPr>
              <a:t>a) brief review of the results achieved and scope for further research in the area;</a:t>
            </a:r>
          </a:p>
          <a:p>
            <a:r>
              <a:rPr lang="en-US" sz="2400" dirty="0">
                <a:solidFill>
                  <a:schemeClr val="bg1"/>
                </a:solidFill>
              </a:rPr>
              <a:t>b) scientific and technological benefits emerging out;</a:t>
            </a:r>
          </a:p>
          <a:p>
            <a:r>
              <a:rPr lang="en-US" sz="2400" dirty="0">
                <a:solidFill>
                  <a:schemeClr val="bg1"/>
                </a:solidFill>
              </a:rPr>
              <a:t>c) manpower trained.</a:t>
            </a:r>
          </a:p>
          <a:p>
            <a:r>
              <a:rPr lang="en-US" sz="2400" dirty="0">
                <a:solidFill>
                  <a:schemeClr val="bg1"/>
                </a:solidFill>
              </a:rPr>
              <a:t>d) patent details, if any.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ChangeArrowheads="1"/>
          </p:cNvSpPr>
          <p:nvPr/>
        </p:nvSpPr>
        <p:spPr bwMode="auto">
          <a:xfrm>
            <a:off x="609600" y="457200"/>
            <a:ext cx="7848600" cy="6019800"/>
          </a:xfrm>
          <a:prstGeom prst="rect">
            <a:avLst/>
          </a:prstGeom>
          <a:noFill/>
          <a:ln w="9525">
            <a:noFill/>
            <a:miter lim="800000"/>
            <a:headEnd/>
            <a:tailEnd/>
          </a:ln>
        </p:spPr>
        <p:txBody>
          <a:bodyPr wrap="square">
            <a:spAutoFit/>
          </a:bodyPr>
          <a:lstStyle/>
          <a:p>
            <a:pPr algn="ctr"/>
            <a:r>
              <a:rPr lang="en-IN" sz="2000" b="1" dirty="0">
                <a:solidFill>
                  <a:srgbClr val="FFFF00"/>
                </a:solidFill>
              </a:rPr>
              <a:t>UNIVERSITY GRANTS COMMISSION</a:t>
            </a:r>
          </a:p>
          <a:p>
            <a:pPr algn="ctr"/>
            <a:r>
              <a:rPr lang="en-IN" sz="2000" b="1" dirty="0">
                <a:solidFill>
                  <a:srgbClr val="FFFF00"/>
                </a:solidFill>
              </a:rPr>
              <a:t>FORMAT FOR SUBMISSION OF PROPOSAL FOR</a:t>
            </a:r>
          </a:p>
          <a:p>
            <a:pPr algn="ctr"/>
            <a:r>
              <a:rPr lang="en-IN" sz="2000" b="1" dirty="0">
                <a:solidFill>
                  <a:srgbClr val="FFFF00"/>
                </a:solidFill>
              </a:rPr>
              <a:t>MAJOR RESEARCH PROJECT</a:t>
            </a:r>
          </a:p>
          <a:p>
            <a:endParaRPr lang="en-IN" b="1" dirty="0">
              <a:solidFill>
                <a:schemeClr val="bg1"/>
              </a:solidFill>
            </a:endParaRPr>
          </a:p>
          <a:p>
            <a:r>
              <a:rPr lang="en-IN" sz="2000" b="1" dirty="0">
                <a:solidFill>
                  <a:schemeClr val="bg1"/>
                </a:solidFill>
              </a:rPr>
              <a:t>PART – A</a:t>
            </a:r>
          </a:p>
          <a:p>
            <a:r>
              <a:rPr lang="en-IN" sz="2000" dirty="0">
                <a:solidFill>
                  <a:schemeClr val="bg1"/>
                </a:solidFill>
              </a:rPr>
              <a:t>1</a:t>
            </a:r>
            <a:r>
              <a:rPr lang="en-IN" sz="2000" b="1" dirty="0">
                <a:solidFill>
                  <a:schemeClr val="bg1"/>
                </a:solidFill>
              </a:rPr>
              <a:t>. Broad Subject</a:t>
            </a:r>
          </a:p>
          <a:p>
            <a:r>
              <a:rPr lang="en-IN" sz="2000" b="1" dirty="0">
                <a:solidFill>
                  <a:schemeClr val="bg1"/>
                </a:solidFill>
              </a:rPr>
              <a:t>2.  Area of Specialization</a:t>
            </a:r>
          </a:p>
          <a:p>
            <a:r>
              <a:rPr lang="en-IN" sz="2000" b="1" dirty="0">
                <a:solidFill>
                  <a:schemeClr val="bg1"/>
                </a:solidFill>
              </a:rPr>
              <a:t>3. Duration</a:t>
            </a:r>
          </a:p>
          <a:p>
            <a:r>
              <a:rPr lang="en-IN" sz="2000" b="1" dirty="0">
                <a:solidFill>
                  <a:schemeClr val="bg1"/>
                </a:solidFill>
              </a:rPr>
              <a:t>4.  Principal Investigator</a:t>
            </a:r>
          </a:p>
          <a:p>
            <a:r>
              <a:rPr lang="en-IN" sz="2000" b="1" dirty="0">
                <a:solidFill>
                  <a:schemeClr val="bg1"/>
                </a:solidFill>
              </a:rPr>
              <a:t>	</a:t>
            </a:r>
            <a:r>
              <a:rPr lang="en-IN" sz="2000" b="1" dirty="0" err="1">
                <a:solidFill>
                  <a:schemeClr val="bg1"/>
                </a:solidFill>
              </a:rPr>
              <a:t>i</a:t>
            </a:r>
            <a:r>
              <a:rPr lang="en-IN" sz="2000" b="1" dirty="0">
                <a:solidFill>
                  <a:schemeClr val="bg1"/>
                </a:solidFill>
              </a:rPr>
              <a:t>. Name:</a:t>
            </a:r>
          </a:p>
          <a:p>
            <a:r>
              <a:rPr lang="en-IN" sz="2000" b="1" dirty="0">
                <a:solidFill>
                  <a:schemeClr val="bg1"/>
                </a:solidFill>
              </a:rPr>
              <a:t>	ii. Sex: M/F</a:t>
            </a:r>
          </a:p>
          <a:p>
            <a:r>
              <a:rPr lang="en-IN" sz="2000" b="1" dirty="0">
                <a:solidFill>
                  <a:schemeClr val="bg1"/>
                </a:solidFill>
              </a:rPr>
              <a:t>	iii. Date of Birth:</a:t>
            </a:r>
          </a:p>
          <a:p>
            <a:r>
              <a:rPr lang="en-IN" sz="2000" b="1" dirty="0">
                <a:solidFill>
                  <a:schemeClr val="bg1"/>
                </a:solidFill>
              </a:rPr>
              <a:t>	iv. Category: (GEN/SC/ST/OBC)</a:t>
            </a:r>
          </a:p>
          <a:p>
            <a:r>
              <a:rPr lang="en-IN" sz="2000" b="1" dirty="0">
                <a:solidFill>
                  <a:schemeClr val="bg1"/>
                </a:solidFill>
              </a:rPr>
              <a:t>	v. Qualification:</a:t>
            </a:r>
          </a:p>
          <a:p>
            <a:r>
              <a:rPr lang="en-IN" sz="2000" b="1" dirty="0">
                <a:solidFill>
                  <a:schemeClr val="bg1"/>
                </a:solidFill>
              </a:rPr>
              <a:t>	vi. Designation:</a:t>
            </a:r>
          </a:p>
          <a:p>
            <a:r>
              <a:rPr lang="en-IN" sz="2000" b="1" dirty="0">
                <a:solidFill>
                  <a:schemeClr val="bg1"/>
                </a:solidFill>
              </a:rPr>
              <a:t>	vii. Address:</a:t>
            </a:r>
          </a:p>
          <a:p>
            <a:r>
              <a:rPr lang="en-IN" sz="2000" b="1" dirty="0">
                <a:solidFill>
                  <a:schemeClr val="bg1"/>
                </a:solidFill>
              </a:rPr>
              <a:t>	Office:</a:t>
            </a:r>
          </a:p>
          <a:p>
            <a:r>
              <a:rPr lang="en-IN" sz="2000" b="1" dirty="0">
                <a:solidFill>
                  <a:schemeClr val="bg1"/>
                </a:solidFill>
              </a:rPr>
              <a:t>	Residence:</a:t>
            </a:r>
          </a:p>
          <a:p>
            <a:r>
              <a:rPr lang="en-IN" sz="2000" b="1" dirty="0">
                <a:solidFill>
                  <a:schemeClr val="bg1"/>
                </a:solidFill>
              </a:rPr>
              <a:t>	Email:</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ChangeArrowheads="1"/>
          </p:cNvSpPr>
          <p:nvPr/>
        </p:nvSpPr>
        <p:spPr bwMode="auto">
          <a:xfrm>
            <a:off x="914400" y="152400"/>
            <a:ext cx="7924800" cy="1631216"/>
          </a:xfrm>
          <a:prstGeom prst="rect">
            <a:avLst/>
          </a:prstGeom>
          <a:noFill/>
          <a:ln w="9525">
            <a:noFill/>
            <a:miter lim="800000"/>
            <a:headEnd/>
            <a:tailEnd/>
          </a:ln>
        </p:spPr>
        <p:txBody>
          <a:bodyPr>
            <a:spAutoFit/>
          </a:bodyPr>
          <a:lstStyle/>
          <a:p>
            <a:r>
              <a:rPr lang="en-IN" sz="2000" b="1" dirty="0">
                <a:solidFill>
                  <a:schemeClr val="bg1"/>
                </a:solidFill>
              </a:rPr>
              <a:t>5. Co – Investigator(s):</a:t>
            </a:r>
          </a:p>
          <a:p>
            <a:r>
              <a:rPr lang="en-IN" sz="2000" b="1" dirty="0">
                <a:solidFill>
                  <a:schemeClr val="bg1"/>
                </a:solidFill>
              </a:rPr>
              <a:t>	</a:t>
            </a:r>
            <a:r>
              <a:rPr lang="en-IN" sz="2000" b="1" dirty="0" err="1">
                <a:solidFill>
                  <a:schemeClr val="bg1"/>
                </a:solidFill>
              </a:rPr>
              <a:t>i</a:t>
            </a:r>
            <a:r>
              <a:rPr lang="en-IN" sz="2000" b="1" dirty="0">
                <a:solidFill>
                  <a:schemeClr val="bg1"/>
                </a:solidFill>
              </a:rPr>
              <a:t>. Name:</a:t>
            </a:r>
          </a:p>
          <a:p>
            <a:r>
              <a:rPr lang="en-IN" sz="2000" b="1" dirty="0">
                <a:solidFill>
                  <a:schemeClr val="bg1"/>
                </a:solidFill>
              </a:rPr>
              <a:t>	ii. Sex: M/F</a:t>
            </a:r>
          </a:p>
          <a:p>
            <a:r>
              <a:rPr lang="en-IN" sz="2000" b="1" dirty="0">
                <a:solidFill>
                  <a:schemeClr val="bg1"/>
                </a:solidFill>
              </a:rPr>
              <a:t>	iii. Date of Birth:</a:t>
            </a:r>
          </a:p>
          <a:p>
            <a:r>
              <a:rPr lang="en-IN" sz="2000" b="1" dirty="0">
                <a:solidFill>
                  <a:schemeClr val="bg1"/>
                </a:solidFill>
              </a:rPr>
              <a:t>	iv. Category: (GEN/SC/ST/OBC)</a:t>
            </a:r>
          </a:p>
        </p:txBody>
      </p:sp>
      <p:sp>
        <p:nvSpPr>
          <p:cNvPr id="68611" name="Rectangle 4"/>
          <p:cNvSpPr>
            <a:spLocks noChangeArrowheads="1"/>
          </p:cNvSpPr>
          <p:nvPr/>
        </p:nvSpPr>
        <p:spPr bwMode="auto">
          <a:xfrm>
            <a:off x="901700" y="2057400"/>
            <a:ext cx="4953000" cy="1692771"/>
          </a:xfrm>
          <a:prstGeom prst="rect">
            <a:avLst/>
          </a:prstGeom>
          <a:noFill/>
          <a:ln w="9525">
            <a:noFill/>
            <a:miter lim="800000"/>
            <a:headEnd/>
            <a:tailEnd/>
          </a:ln>
        </p:spPr>
        <p:txBody>
          <a:bodyPr>
            <a:spAutoFit/>
          </a:bodyPr>
          <a:lstStyle/>
          <a:p>
            <a:r>
              <a:rPr lang="en-IN" sz="2000" b="1" dirty="0">
                <a:solidFill>
                  <a:schemeClr val="bg1"/>
                </a:solidFill>
              </a:rPr>
              <a:t>            </a:t>
            </a:r>
            <a:r>
              <a:rPr lang="en-IN" sz="2400" b="1" dirty="0">
                <a:solidFill>
                  <a:schemeClr val="bg1"/>
                </a:solidFill>
              </a:rPr>
              <a:t>V</a:t>
            </a:r>
            <a:r>
              <a:rPr lang="en-IN" sz="2000" b="1" dirty="0">
                <a:solidFill>
                  <a:schemeClr val="bg1"/>
                </a:solidFill>
              </a:rPr>
              <a:t>. Qualification:</a:t>
            </a:r>
          </a:p>
          <a:p>
            <a:r>
              <a:rPr lang="en-IN" sz="2000" b="1" dirty="0">
                <a:solidFill>
                  <a:schemeClr val="bg1"/>
                </a:solidFill>
              </a:rPr>
              <a:t>	vi. Designation:</a:t>
            </a:r>
          </a:p>
          <a:p>
            <a:r>
              <a:rPr lang="en-IN" sz="2000" b="1" dirty="0">
                <a:solidFill>
                  <a:schemeClr val="bg1"/>
                </a:solidFill>
              </a:rPr>
              <a:t>	vii. Address:</a:t>
            </a:r>
          </a:p>
          <a:p>
            <a:r>
              <a:rPr lang="en-IN" sz="2000" b="1" dirty="0">
                <a:solidFill>
                  <a:schemeClr val="bg1"/>
                </a:solidFill>
              </a:rPr>
              <a:t>	Office :</a:t>
            </a:r>
          </a:p>
          <a:p>
            <a:r>
              <a:rPr lang="en-IN" sz="2000" b="1" dirty="0">
                <a:solidFill>
                  <a:schemeClr val="bg1"/>
                </a:solidFill>
              </a:rPr>
              <a:t>	Residence :  </a:t>
            </a:r>
            <a:endParaRPr lang="en-IN" b="1" dirty="0">
              <a:solidFill>
                <a:schemeClr val="bg1"/>
              </a:solidFill>
            </a:endParaRPr>
          </a:p>
        </p:txBody>
      </p:sp>
      <p:sp>
        <p:nvSpPr>
          <p:cNvPr id="68612" name="Rectangle 5"/>
          <p:cNvSpPr>
            <a:spLocks noChangeArrowheads="1"/>
          </p:cNvSpPr>
          <p:nvPr/>
        </p:nvSpPr>
        <p:spPr bwMode="auto">
          <a:xfrm>
            <a:off x="228600" y="4179888"/>
            <a:ext cx="8915400" cy="1569660"/>
          </a:xfrm>
          <a:prstGeom prst="rect">
            <a:avLst/>
          </a:prstGeom>
          <a:noFill/>
          <a:ln w="9525">
            <a:noFill/>
            <a:miter lim="800000"/>
            <a:headEnd/>
            <a:tailEnd/>
          </a:ln>
        </p:spPr>
        <p:txBody>
          <a:bodyPr>
            <a:spAutoFit/>
          </a:bodyPr>
          <a:lstStyle/>
          <a:p>
            <a:r>
              <a:rPr lang="en-IN" sz="2400" b="1" dirty="0">
                <a:solidFill>
                  <a:schemeClr val="bg1"/>
                </a:solidFill>
              </a:rPr>
              <a:t>6. In case of a retired teacher, please give the following information:</a:t>
            </a:r>
          </a:p>
          <a:p>
            <a:r>
              <a:rPr lang="en-IN" sz="2400" b="1" dirty="0" err="1">
                <a:solidFill>
                  <a:schemeClr val="bg1"/>
                </a:solidFill>
              </a:rPr>
              <a:t>i</a:t>
            </a:r>
            <a:r>
              <a:rPr lang="en-IN" sz="2400" b="1" dirty="0">
                <a:solidFill>
                  <a:schemeClr val="bg1"/>
                </a:solidFill>
              </a:rPr>
              <a:t>. Date of Superannuation:</a:t>
            </a:r>
          </a:p>
          <a:p>
            <a:r>
              <a:rPr lang="en-IN" sz="2400" b="1" dirty="0">
                <a:solidFill>
                  <a:schemeClr val="bg1"/>
                </a:solidFill>
              </a:rPr>
              <a:t>ii. Age at the time of Superannuation:</a:t>
            </a:r>
          </a:p>
          <a:p>
            <a:r>
              <a:rPr lang="en-IN" sz="2400" b="1" dirty="0">
                <a:solidFill>
                  <a:schemeClr val="bg1"/>
                </a:solidFill>
              </a:rPr>
              <a:t>iii. Whether employed or not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ChangeArrowheads="1"/>
          </p:cNvSpPr>
          <p:nvPr/>
        </p:nvSpPr>
        <p:spPr bwMode="auto">
          <a:xfrm>
            <a:off x="457200" y="304800"/>
            <a:ext cx="8686800" cy="2308324"/>
          </a:xfrm>
          <a:prstGeom prst="rect">
            <a:avLst/>
          </a:prstGeom>
          <a:noFill/>
          <a:ln w="9525">
            <a:noFill/>
            <a:miter lim="800000"/>
            <a:headEnd/>
            <a:tailEnd/>
          </a:ln>
        </p:spPr>
        <p:txBody>
          <a:bodyPr>
            <a:spAutoFit/>
          </a:bodyPr>
          <a:lstStyle/>
          <a:p>
            <a:r>
              <a:rPr lang="en-IN" sz="2400" b="1" dirty="0">
                <a:solidFill>
                  <a:schemeClr val="bg1"/>
                </a:solidFill>
              </a:rPr>
              <a:t>7. Name of the Institution where the project will be undertaken:</a:t>
            </a:r>
          </a:p>
          <a:p>
            <a:r>
              <a:rPr lang="en-IN" sz="2400" b="1" dirty="0">
                <a:solidFill>
                  <a:schemeClr val="bg1"/>
                </a:solidFill>
              </a:rPr>
              <a:t>	a. Department:</a:t>
            </a:r>
          </a:p>
          <a:p>
            <a:r>
              <a:rPr lang="en-IN" sz="2400" b="1" dirty="0">
                <a:solidFill>
                  <a:schemeClr val="bg1"/>
                </a:solidFill>
              </a:rPr>
              <a:t>	b. University/College:</a:t>
            </a:r>
          </a:p>
          <a:p>
            <a:r>
              <a:rPr lang="en-IN" sz="2400" b="1" dirty="0">
                <a:solidFill>
                  <a:schemeClr val="bg1"/>
                </a:solidFill>
              </a:rPr>
              <a:t>	c. Whether the institute is located in rural/backward area:</a:t>
            </a:r>
          </a:p>
          <a:p>
            <a:r>
              <a:rPr lang="en-IN" sz="2400" b="1" dirty="0">
                <a:solidFill>
                  <a:schemeClr val="bg1"/>
                </a:solidFill>
              </a:rPr>
              <a:t>(Please mention the name of affiliating University in case of college)</a:t>
            </a:r>
          </a:p>
        </p:txBody>
      </p:sp>
      <p:sp>
        <p:nvSpPr>
          <p:cNvPr id="69635" name="Rectangle 4"/>
          <p:cNvSpPr>
            <a:spLocks noChangeArrowheads="1"/>
          </p:cNvSpPr>
          <p:nvPr/>
        </p:nvSpPr>
        <p:spPr bwMode="auto">
          <a:xfrm>
            <a:off x="228600" y="3071813"/>
            <a:ext cx="8763000" cy="3416320"/>
          </a:xfrm>
          <a:prstGeom prst="rect">
            <a:avLst/>
          </a:prstGeom>
          <a:noFill/>
          <a:ln w="9525">
            <a:noFill/>
            <a:miter lim="800000"/>
            <a:headEnd/>
            <a:tailEnd/>
          </a:ln>
        </p:spPr>
        <p:txBody>
          <a:bodyPr>
            <a:spAutoFit/>
          </a:bodyPr>
          <a:lstStyle/>
          <a:p>
            <a:r>
              <a:rPr lang="en-IN" sz="2400" b="1" dirty="0">
                <a:solidFill>
                  <a:schemeClr val="bg1"/>
                </a:solidFill>
              </a:rPr>
              <a:t>8. Whether the University/College/Institution is approved under Section 2 (f) and 12 (B) of the UGC Act</a:t>
            </a:r>
            <a:r>
              <a:rPr lang="en-IN" sz="2400" b="1" dirty="0" smtClean="0">
                <a:solidFill>
                  <a:schemeClr val="bg1"/>
                </a:solidFill>
              </a:rPr>
              <a:t>? </a:t>
            </a:r>
            <a:r>
              <a:rPr lang="en-IN" sz="2400" b="1" dirty="0">
                <a:solidFill>
                  <a:schemeClr val="bg1"/>
                </a:solidFill>
              </a:rPr>
              <a:t>	</a:t>
            </a:r>
            <a:r>
              <a:rPr lang="en-IN" sz="2400" b="1" dirty="0" smtClean="0">
                <a:solidFill>
                  <a:schemeClr val="bg1"/>
                </a:solidFill>
              </a:rPr>
              <a:t>Yes/No</a:t>
            </a:r>
          </a:p>
          <a:p>
            <a:endParaRPr lang="en-IN" sz="2400" b="1" dirty="0">
              <a:solidFill>
                <a:schemeClr val="bg1"/>
              </a:solidFill>
            </a:endParaRPr>
          </a:p>
          <a:p>
            <a:r>
              <a:rPr lang="en-IN" sz="2400" b="1" dirty="0">
                <a:solidFill>
                  <a:schemeClr val="bg1"/>
                </a:solidFill>
              </a:rPr>
              <a:t>9. Teaching and Research Experience of Principal Investigator</a:t>
            </a:r>
          </a:p>
          <a:p>
            <a:r>
              <a:rPr lang="en-IN" sz="2400" b="1" dirty="0">
                <a:solidFill>
                  <a:schemeClr val="bg1"/>
                </a:solidFill>
              </a:rPr>
              <a:t>	a. Teaching experience:</a:t>
            </a:r>
          </a:p>
          <a:p>
            <a:r>
              <a:rPr lang="en-IN" sz="2400" b="1" dirty="0">
                <a:solidFill>
                  <a:schemeClr val="bg1"/>
                </a:solidFill>
              </a:rPr>
              <a:t>	b. Research experience:</a:t>
            </a:r>
          </a:p>
          <a:p>
            <a:r>
              <a:rPr lang="en-IN" sz="2400" b="1" dirty="0">
                <a:solidFill>
                  <a:schemeClr val="bg1"/>
                </a:solidFill>
              </a:rPr>
              <a:t>	c. Year of award of Doctoral degree :</a:t>
            </a:r>
          </a:p>
          <a:p>
            <a:r>
              <a:rPr lang="en-IN" sz="2400" b="1" dirty="0">
                <a:solidFill>
                  <a:schemeClr val="bg1"/>
                </a:solidFill>
              </a:rPr>
              <a:t>	d. Title of thesis for doctoral degree:</a:t>
            </a:r>
          </a:p>
          <a:p>
            <a:r>
              <a:rPr lang="en-IN" sz="2400" b="1" dirty="0">
                <a:solidFill>
                  <a:schemeClr val="bg1"/>
                </a:solidFill>
              </a:rPr>
              <a:t>	e. Publication:</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ChangeArrowheads="1"/>
          </p:cNvSpPr>
          <p:nvPr/>
        </p:nvSpPr>
        <p:spPr bwMode="auto">
          <a:xfrm>
            <a:off x="381000" y="228600"/>
            <a:ext cx="8534400" cy="1569660"/>
          </a:xfrm>
          <a:prstGeom prst="rect">
            <a:avLst/>
          </a:prstGeom>
          <a:noFill/>
          <a:ln w="9525">
            <a:noFill/>
            <a:miter lim="800000"/>
            <a:headEnd/>
            <a:tailEnd/>
          </a:ln>
        </p:spPr>
        <p:txBody>
          <a:bodyPr wrap="square">
            <a:spAutoFit/>
          </a:bodyPr>
          <a:lstStyle/>
          <a:p>
            <a:r>
              <a:rPr lang="en-IN" b="1" dirty="0" err="1">
                <a:solidFill>
                  <a:schemeClr val="bg1"/>
                </a:solidFill>
              </a:rPr>
              <a:t>i</a:t>
            </a:r>
            <a:r>
              <a:rPr lang="en-IN" sz="2400" b="1" dirty="0">
                <a:solidFill>
                  <a:schemeClr val="bg1"/>
                </a:solidFill>
              </a:rPr>
              <a:t>. Papers Published : Accepted :             Communicated :</a:t>
            </a:r>
          </a:p>
          <a:p>
            <a:r>
              <a:rPr lang="en-IN" sz="2400" b="1" dirty="0">
                <a:solidFill>
                  <a:schemeClr val="bg1"/>
                </a:solidFill>
              </a:rPr>
              <a:t>ii. Books Published : Accepted :             Communicated :</a:t>
            </a:r>
          </a:p>
          <a:p>
            <a:r>
              <a:rPr lang="en-IN" sz="2400" b="1" dirty="0">
                <a:solidFill>
                  <a:schemeClr val="bg1"/>
                </a:solidFill>
              </a:rPr>
              <a:t>( Please enclose the list of papers and books published and/or accepted during </a:t>
            </a:r>
            <a:r>
              <a:rPr lang="en-IN" sz="2400" dirty="0"/>
              <a:t> </a:t>
            </a:r>
            <a:r>
              <a:rPr lang="en-IN" sz="2400" b="1" dirty="0">
                <a:solidFill>
                  <a:schemeClr val="bg1"/>
                </a:solidFill>
              </a:rPr>
              <a:t>last five years )</a:t>
            </a:r>
          </a:p>
        </p:txBody>
      </p:sp>
      <p:sp>
        <p:nvSpPr>
          <p:cNvPr id="70659" name="Rectangle 4"/>
          <p:cNvSpPr>
            <a:spLocks noChangeArrowheads="1"/>
          </p:cNvSpPr>
          <p:nvPr/>
        </p:nvSpPr>
        <p:spPr bwMode="auto">
          <a:xfrm>
            <a:off x="304800" y="1981200"/>
            <a:ext cx="8534400" cy="4524315"/>
          </a:xfrm>
          <a:prstGeom prst="rect">
            <a:avLst/>
          </a:prstGeom>
          <a:noFill/>
          <a:ln w="9525">
            <a:noFill/>
            <a:miter lim="800000"/>
            <a:headEnd/>
            <a:tailEnd/>
          </a:ln>
        </p:spPr>
        <p:txBody>
          <a:bodyPr>
            <a:spAutoFit/>
          </a:bodyPr>
          <a:lstStyle/>
          <a:p>
            <a:pPr algn="ctr"/>
            <a:r>
              <a:rPr lang="en-IN" sz="2400" b="1" dirty="0">
                <a:solidFill>
                  <a:srgbClr val="FFFF00"/>
                </a:solidFill>
              </a:rPr>
              <a:t>PART – B</a:t>
            </a:r>
          </a:p>
          <a:p>
            <a:pPr algn="ctr"/>
            <a:r>
              <a:rPr lang="en-IN" sz="2400" b="1" dirty="0">
                <a:solidFill>
                  <a:schemeClr val="bg1"/>
                </a:solidFill>
              </a:rPr>
              <a:t>Proposed Research Work</a:t>
            </a:r>
          </a:p>
          <a:p>
            <a:r>
              <a:rPr lang="en-IN" sz="2400" b="1" dirty="0">
                <a:solidFill>
                  <a:schemeClr val="bg1"/>
                </a:solidFill>
              </a:rPr>
              <a:t>10. 	(</a:t>
            </a:r>
            <a:r>
              <a:rPr lang="en-IN" sz="2400" b="1" dirty="0" err="1">
                <a:solidFill>
                  <a:schemeClr val="bg1"/>
                </a:solidFill>
              </a:rPr>
              <a:t>i</a:t>
            </a:r>
            <a:r>
              <a:rPr lang="en-IN" sz="2400" b="1" dirty="0">
                <a:solidFill>
                  <a:schemeClr val="bg1"/>
                </a:solidFill>
              </a:rPr>
              <a:t>) Project Title</a:t>
            </a:r>
          </a:p>
          <a:p>
            <a:r>
              <a:rPr lang="en-IN" sz="2400" b="1" dirty="0">
                <a:solidFill>
                  <a:schemeClr val="bg1"/>
                </a:solidFill>
              </a:rPr>
              <a:t>	(ii) Introduction</a:t>
            </a:r>
          </a:p>
          <a:p>
            <a:r>
              <a:rPr lang="en-IN" sz="2400" b="1" dirty="0">
                <a:solidFill>
                  <a:schemeClr val="bg1"/>
                </a:solidFill>
              </a:rPr>
              <a:t>	• Origin of the research problem</a:t>
            </a:r>
          </a:p>
          <a:p>
            <a:r>
              <a:rPr lang="en-IN" sz="2400" b="1" dirty="0">
                <a:solidFill>
                  <a:schemeClr val="bg1"/>
                </a:solidFill>
              </a:rPr>
              <a:t>	• Interdisciplinary relevance</a:t>
            </a:r>
          </a:p>
          <a:p>
            <a:r>
              <a:rPr lang="en-IN" sz="2400" b="1" dirty="0">
                <a:solidFill>
                  <a:schemeClr val="bg1"/>
                </a:solidFill>
              </a:rPr>
              <a:t>	• Review of Research and Development in the Subject:</a:t>
            </a:r>
          </a:p>
          <a:p>
            <a:r>
              <a:rPr lang="en-IN" sz="2400" b="1" dirty="0">
                <a:solidFill>
                  <a:schemeClr val="bg1"/>
                </a:solidFill>
              </a:rPr>
              <a:t>− International status</a:t>
            </a:r>
          </a:p>
          <a:p>
            <a:r>
              <a:rPr lang="en-IN" sz="2400" b="1" dirty="0">
                <a:solidFill>
                  <a:schemeClr val="bg1"/>
                </a:solidFill>
              </a:rPr>
              <a:t>− National Status</a:t>
            </a:r>
          </a:p>
          <a:p>
            <a:r>
              <a:rPr lang="en-IN" sz="2400" b="1" dirty="0">
                <a:solidFill>
                  <a:schemeClr val="bg1"/>
                </a:solidFill>
              </a:rPr>
              <a:t>− Significance of the study</a:t>
            </a:r>
          </a:p>
          <a:p>
            <a:r>
              <a:rPr lang="en-IN" sz="2400" b="1" dirty="0">
                <a:solidFill>
                  <a:schemeClr val="bg1"/>
                </a:solidFill>
              </a:rPr>
              <a:t>− Its potential contribution to knowledge in the field of social</a:t>
            </a:r>
          </a:p>
          <a:p>
            <a:r>
              <a:rPr lang="en-IN" sz="2400" b="1" dirty="0">
                <a:solidFill>
                  <a:schemeClr val="bg1"/>
                </a:solidFill>
              </a:rPr>
              <a:t>relevance or national importance.</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ChangeArrowheads="1"/>
          </p:cNvSpPr>
          <p:nvPr/>
        </p:nvSpPr>
        <p:spPr bwMode="auto">
          <a:xfrm>
            <a:off x="304800" y="0"/>
            <a:ext cx="8305800" cy="1323439"/>
          </a:xfrm>
          <a:prstGeom prst="rect">
            <a:avLst/>
          </a:prstGeom>
          <a:noFill/>
          <a:ln w="9525">
            <a:noFill/>
            <a:miter lim="800000"/>
            <a:headEnd/>
            <a:tailEnd/>
          </a:ln>
        </p:spPr>
        <p:txBody>
          <a:bodyPr>
            <a:spAutoFit/>
          </a:bodyPr>
          <a:lstStyle/>
          <a:p>
            <a:r>
              <a:rPr lang="en-IN" sz="2000" b="1" dirty="0">
                <a:solidFill>
                  <a:schemeClr val="bg1"/>
                </a:solidFill>
              </a:rPr>
              <a:t>(iii) Objectives</a:t>
            </a:r>
          </a:p>
          <a:p>
            <a:r>
              <a:rPr lang="en-IN" sz="2000" b="1" dirty="0">
                <a:solidFill>
                  <a:schemeClr val="bg1"/>
                </a:solidFill>
              </a:rPr>
              <a:t>(iv) Methodology</a:t>
            </a:r>
          </a:p>
          <a:p>
            <a:r>
              <a:rPr lang="en-IN" sz="2000" b="1" dirty="0">
                <a:solidFill>
                  <a:schemeClr val="bg1"/>
                </a:solidFill>
              </a:rPr>
              <a:t>(v) Year wise Plan of work and targets to be achieve.</a:t>
            </a:r>
          </a:p>
          <a:p>
            <a:r>
              <a:rPr lang="en-IN" sz="2000" b="1" dirty="0">
                <a:solidFill>
                  <a:schemeClr val="bg1"/>
                </a:solidFill>
              </a:rPr>
              <a:t>(vi) Details of collaboration, if any intended</a:t>
            </a:r>
          </a:p>
        </p:txBody>
      </p:sp>
      <p:sp>
        <p:nvSpPr>
          <p:cNvPr id="71683" name="Rectangle 4"/>
          <p:cNvSpPr>
            <a:spLocks noChangeArrowheads="1"/>
          </p:cNvSpPr>
          <p:nvPr/>
        </p:nvSpPr>
        <p:spPr bwMode="auto">
          <a:xfrm>
            <a:off x="228600" y="1524000"/>
            <a:ext cx="8458200" cy="3754874"/>
          </a:xfrm>
          <a:prstGeom prst="rect">
            <a:avLst/>
          </a:prstGeom>
          <a:noFill/>
          <a:ln w="9525">
            <a:noFill/>
            <a:miter lim="800000"/>
            <a:headEnd/>
            <a:tailEnd/>
          </a:ln>
        </p:spPr>
        <p:txBody>
          <a:bodyPr>
            <a:spAutoFit/>
          </a:bodyPr>
          <a:lstStyle/>
          <a:p>
            <a:r>
              <a:rPr lang="en-IN" sz="2000" b="1" dirty="0">
                <a:solidFill>
                  <a:schemeClr val="bg1"/>
                </a:solidFill>
              </a:rPr>
              <a:t>11. Financial Assistance required</a:t>
            </a:r>
          </a:p>
          <a:p>
            <a:r>
              <a:rPr lang="en-IN" sz="2000" b="1" dirty="0">
                <a:solidFill>
                  <a:schemeClr val="bg1"/>
                </a:solidFill>
              </a:rPr>
              <a:t>Item 					Estimated Expenditure</a:t>
            </a:r>
          </a:p>
          <a:p>
            <a:r>
              <a:rPr lang="en-IN" sz="2000" b="1" dirty="0" err="1">
                <a:solidFill>
                  <a:schemeClr val="bg1"/>
                </a:solidFill>
              </a:rPr>
              <a:t>i</a:t>
            </a:r>
            <a:r>
              <a:rPr lang="en-IN" sz="2000" b="1" dirty="0">
                <a:solidFill>
                  <a:schemeClr val="bg1"/>
                </a:solidFill>
              </a:rPr>
              <a:t>. Research Personnel (Anyone of the following)</a:t>
            </a:r>
          </a:p>
          <a:p>
            <a:r>
              <a:rPr lang="en-IN" sz="2000" b="1" dirty="0">
                <a:solidFill>
                  <a:schemeClr val="bg1"/>
                </a:solidFill>
              </a:rPr>
              <a:t>	a. Post-Doctoral Fellow @ Rs.12,000/- p.m. + HRA</a:t>
            </a:r>
          </a:p>
          <a:p>
            <a:r>
              <a:rPr lang="en-IN" sz="2000" b="1" dirty="0">
                <a:solidFill>
                  <a:schemeClr val="bg1"/>
                </a:solidFill>
              </a:rPr>
              <a:t>	b. Project Associate @10,000/- p.m. + HRA</a:t>
            </a:r>
          </a:p>
          <a:p>
            <a:r>
              <a:rPr lang="en-IN" sz="2000" b="1" dirty="0">
                <a:solidFill>
                  <a:schemeClr val="bg1"/>
                </a:solidFill>
              </a:rPr>
              <a:t>	c. Project Fellow @ Rs. 8000/- p.m. + HRA</a:t>
            </a:r>
          </a:p>
          <a:p>
            <a:r>
              <a:rPr lang="en-IN" sz="2000" b="1" dirty="0">
                <a:solidFill>
                  <a:schemeClr val="bg1"/>
                </a:solidFill>
              </a:rPr>
              <a:t>ii. Hiring Services</a:t>
            </a:r>
          </a:p>
          <a:p>
            <a:r>
              <a:rPr lang="en-IN" sz="2000" b="1" dirty="0">
                <a:solidFill>
                  <a:schemeClr val="bg1"/>
                </a:solidFill>
              </a:rPr>
              <a:t>iii. Field Work and Travel</a:t>
            </a:r>
          </a:p>
          <a:p>
            <a:r>
              <a:rPr lang="en-IN" sz="2000" b="1" dirty="0">
                <a:solidFill>
                  <a:schemeClr val="bg1"/>
                </a:solidFill>
              </a:rPr>
              <a:t>iv. Chemicals and glassware</a:t>
            </a:r>
          </a:p>
          <a:p>
            <a:r>
              <a:rPr lang="en-IN" sz="2000" b="1" dirty="0">
                <a:solidFill>
                  <a:schemeClr val="bg1"/>
                </a:solidFill>
              </a:rPr>
              <a:t>v. Contingency (including special needs)</a:t>
            </a:r>
          </a:p>
          <a:p>
            <a:r>
              <a:rPr lang="en-IN" sz="2000" b="1" dirty="0">
                <a:solidFill>
                  <a:schemeClr val="bg1"/>
                </a:solidFill>
              </a:rPr>
              <a:t>vi. Honorarium to retired teacher @ Rs. 12,000/- p.m.</a:t>
            </a:r>
          </a:p>
          <a:p>
            <a:r>
              <a:rPr lang="en-IN" sz="2000" b="1" dirty="0">
                <a:solidFill>
                  <a:schemeClr val="bg1"/>
                </a:solidFill>
              </a:rPr>
              <a:t>vii. Books and Journals</a:t>
            </a:r>
          </a:p>
        </p:txBody>
      </p:sp>
      <p:sp>
        <p:nvSpPr>
          <p:cNvPr id="71684" name="Rectangle 5"/>
          <p:cNvSpPr>
            <a:spLocks noChangeArrowheads="1"/>
          </p:cNvSpPr>
          <p:nvPr/>
        </p:nvSpPr>
        <p:spPr bwMode="auto">
          <a:xfrm>
            <a:off x="228600" y="5562600"/>
            <a:ext cx="8534400" cy="1016000"/>
          </a:xfrm>
          <a:prstGeom prst="rect">
            <a:avLst/>
          </a:prstGeom>
          <a:noFill/>
          <a:ln w="9525">
            <a:noFill/>
            <a:miter lim="800000"/>
            <a:headEnd/>
            <a:tailEnd/>
          </a:ln>
        </p:spPr>
        <p:txBody>
          <a:bodyPr>
            <a:spAutoFit/>
          </a:bodyPr>
          <a:lstStyle/>
          <a:p>
            <a:r>
              <a:rPr lang="en-IN" sz="2000" b="1" dirty="0" smtClean="0">
                <a:solidFill>
                  <a:schemeClr val="bg1"/>
                </a:solidFill>
              </a:rPr>
              <a:t>viii. Equipment, if needed</a:t>
            </a:r>
          </a:p>
          <a:p>
            <a:r>
              <a:rPr lang="en-IN" sz="2000" b="1" dirty="0" smtClean="0">
                <a:solidFill>
                  <a:schemeClr val="bg1"/>
                </a:solidFill>
              </a:rPr>
              <a:t>(please specify name and approx. cost along with the quotation)</a:t>
            </a:r>
          </a:p>
          <a:p>
            <a:r>
              <a:rPr lang="en-IN" sz="2000" b="1" dirty="0" smtClean="0">
                <a:solidFill>
                  <a:schemeClr val="bg1"/>
                </a:solidFill>
              </a:rPr>
              <a:t>Total:</a:t>
            </a:r>
            <a:endParaRPr lang="en-IN" sz="2000" b="1" dirty="0">
              <a:solidFill>
                <a:schemeClr val="bg1"/>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57200"/>
            <a:ext cx="8610600" cy="5940425"/>
          </a:xfrm>
          <a:prstGeom prst="rect">
            <a:avLst/>
          </a:prstGeom>
        </p:spPr>
        <p:txBody>
          <a:bodyPr>
            <a:spAutoFit/>
          </a:bodyPr>
          <a:lstStyle/>
          <a:p>
            <a:pPr>
              <a:defRPr/>
            </a:pPr>
            <a:r>
              <a:rPr lang="en-IN" sz="2000" b="1" dirty="0">
                <a:solidFill>
                  <a:schemeClr val="bg1"/>
                </a:solidFill>
              </a:rPr>
              <a:t>12. Whether the teacher has received support for the research project from</a:t>
            </a:r>
          </a:p>
          <a:p>
            <a:pPr algn="just">
              <a:defRPr/>
            </a:pPr>
            <a:r>
              <a:rPr lang="en-IN" sz="2000" b="1" dirty="0">
                <a:solidFill>
                  <a:schemeClr val="bg1"/>
                </a:solidFill>
              </a:rPr>
              <a:t>the UGC under Major, Minor, scheme of support for research or from any</a:t>
            </a:r>
          </a:p>
          <a:p>
            <a:pPr>
              <a:defRPr/>
            </a:pPr>
            <a:r>
              <a:rPr lang="en-IN" sz="2000" b="1" dirty="0">
                <a:solidFill>
                  <a:schemeClr val="bg1"/>
                </a:solidFill>
              </a:rPr>
              <a:t>agency? If so, please indicate:</a:t>
            </a:r>
          </a:p>
          <a:p>
            <a:pPr>
              <a:defRPr/>
            </a:pPr>
            <a:endParaRPr lang="en-IN" sz="2000" b="1" dirty="0">
              <a:solidFill>
                <a:schemeClr val="bg1"/>
              </a:solidFill>
            </a:endParaRPr>
          </a:p>
          <a:p>
            <a:pPr marL="631825">
              <a:defRPr/>
            </a:pPr>
            <a:r>
              <a:rPr lang="en-IN" sz="2000" b="1" dirty="0">
                <a:solidFill>
                  <a:schemeClr val="bg1"/>
                </a:solidFill>
              </a:rPr>
              <a:t>	a. Name of the agency from which the assistance was approved</a:t>
            </a:r>
          </a:p>
          <a:p>
            <a:pPr marL="1158875" indent="-527050">
              <a:defRPr/>
            </a:pPr>
            <a:r>
              <a:rPr lang="en-IN" sz="2000" b="1" dirty="0">
                <a:solidFill>
                  <a:schemeClr val="bg1"/>
                </a:solidFill>
              </a:rPr>
              <a:t>     b. Sanction letter No. and date under which the assistance was approved</a:t>
            </a:r>
          </a:p>
          <a:p>
            <a:pPr marL="631825">
              <a:defRPr/>
            </a:pPr>
            <a:r>
              <a:rPr lang="en-IN" sz="2000" b="1" dirty="0">
                <a:solidFill>
                  <a:schemeClr val="bg1"/>
                </a:solidFill>
              </a:rPr>
              <a:t>	c. Amount approved and utilized</a:t>
            </a:r>
          </a:p>
          <a:p>
            <a:pPr marL="631825">
              <a:defRPr/>
            </a:pPr>
            <a:r>
              <a:rPr lang="en-IN" sz="2000" b="1" dirty="0">
                <a:solidFill>
                  <a:schemeClr val="bg1"/>
                </a:solidFill>
              </a:rPr>
              <a:t>	d. Title of the project for which assistance was approved</a:t>
            </a:r>
          </a:p>
          <a:p>
            <a:pPr marL="1158875" indent="-527050">
              <a:defRPr/>
            </a:pPr>
            <a:r>
              <a:rPr lang="en-IN" sz="2000" b="1" dirty="0">
                <a:solidFill>
                  <a:schemeClr val="bg1"/>
                </a:solidFill>
              </a:rPr>
              <a:t>     e. In case the project was completed, whether the work on the project has been published</a:t>
            </a:r>
          </a:p>
          <a:p>
            <a:pPr marL="1339850" indent="-708025">
              <a:defRPr/>
            </a:pPr>
            <a:r>
              <a:rPr lang="en-IN" sz="2000" b="1" dirty="0">
                <a:solidFill>
                  <a:schemeClr val="bg1"/>
                </a:solidFill>
              </a:rPr>
              <a:t>     f. If the candidate was working for the doctoral degree, whether the</a:t>
            </a:r>
          </a:p>
          <a:p>
            <a:pPr marL="1339850" indent="-708025">
              <a:defRPr/>
            </a:pPr>
            <a:r>
              <a:rPr lang="en-IN" sz="2000" b="1" dirty="0">
                <a:solidFill>
                  <a:schemeClr val="bg1"/>
                </a:solidFill>
              </a:rPr>
              <a:t>thesis was submitted and accepted by the University for the award of   degree.</a:t>
            </a:r>
          </a:p>
          <a:p>
            <a:pPr marL="1339850" indent="-708025">
              <a:defRPr/>
            </a:pPr>
            <a:endParaRPr lang="en-IN" sz="2000" b="1" dirty="0">
              <a:solidFill>
                <a:schemeClr val="bg1"/>
              </a:solidFill>
            </a:endParaRPr>
          </a:p>
          <a:p>
            <a:pPr>
              <a:defRPr/>
            </a:pPr>
            <a:r>
              <a:rPr lang="en-IN" sz="2000" b="1" dirty="0">
                <a:solidFill>
                  <a:schemeClr val="bg1"/>
                </a:solidFill>
              </a:rPr>
              <a:t>(A summary of the report/thesis in about 1,000 words may please be</a:t>
            </a:r>
          </a:p>
          <a:p>
            <a:pPr>
              <a:defRPr/>
            </a:pPr>
            <a:r>
              <a:rPr lang="en-IN" sz="2000" b="1" dirty="0">
                <a:solidFill>
                  <a:schemeClr val="bg1"/>
                </a:solidFill>
              </a:rPr>
              <a:t>attached with the application)</a:t>
            </a:r>
          </a:p>
          <a:p>
            <a:pPr>
              <a:defRPr/>
            </a:pPr>
            <a:endParaRPr lang="en-IN" sz="2000" b="1" dirty="0">
              <a:solidFill>
                <a:schemeClr val="bg1"/>
              </a:solidFill>
            </a:endParaRPr>
          </a:p>
          <a:p>
            <a:pPr>
              <a:defRPr/>
            </a:pPr>
            <a:r>
              <a:rPr lang="en-IN" sz="2000" b="1" dirty="0">
                <a:solidFill>
                  <a:schemeClr val="bg1"/>
                </a:solidFill>
              </a:rPr>
              <a:t>g. If the project has not been completed, please state the reasons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3"/>
          <p:cNvSpPr txBox="1">
            <a:spLocks noChangeArrowheads="1"/>
          </p:cNvSpPr>
          <p:nvPr/>
        </p:nvSpPr>
        <p:spPr bwMode="auto">
          <a:xfrm>
            <a:off x="381000" y="609600"/>
            <a:ext cx="8610600" cy="584200"/>
          </a:xfrm>
          <a:prstGeom prst="rect">
            <a:avLst/>
          </a:prstGeom>
          <a:noFill/>
          <a:ln w="9525">
            <a:noFill/>
            <a:miter lim="800000"/>
            <a:headEnd/>
            <a:tailEnd/>
          </a:ln>
        </p:spPr>
        <p:txBody>
          <a:bodyPr>
            <a:spAutoFit/>
          </a:bodyPr>
          <a:lstStyle/>
          <a:p>
            <a:r>
              <a:rPr lang="en-US" sz="3200" b="1">
                <a:solidFill>
                  <a:srgbClr val="FFFF00"/>
                </a:solidFill>
              </a:rPr>
              <a:t>To Achieve Excellence any Career ……………..</a:t>
            </a:r>
          </a:p>
        </p:txBody>
      </p:sp>
      <p:sp>
        <p:nvSpPr>
          <p:cNvPr id="5" name="TextBox 4"/>
          <p:cNvSpPr txBox="1"/>
          <p:nvPr/>
        </p:nvSpPr>
        <p:spPr>
          <a:xfrm>
            <a:off x="1447800" y="1676400"/>
            <a:ext cx="6781800" cy="4739759"/>
          </a:xfrm>
          <a:prstGeom prst="rect">
            <a:avLst/>
          </a:prstGeom>
          <a:noFill/>
        </p:spPr>
        <p:txBody>
          <a:bodyPr>
            <a:spAutoFit/>
          </a:bodyPr>
          <a:lstStyle/>
          <a:p>
            <a:pPr>
              <a:defRPr/>
            </a:pPr>
            <a:r>
              <a:rPr lang="en-US" sz="2800" b="1" dirty="0">
                <a:solidFill>
                  <a:schemeClr val="bg1"/>
                </a:solidFill>
              </a:rPr>
              <a:t>You must have </a:t>
            </a:r>
          </a:p>
          <a:p>
            <a:pPr>
              <a:defRPr/>
            </a:pPr>
            <a:endParaRPr lang="en-US" sz="2800" dirty="0">
              <a:solidFill>
                <a:schemeClr val="bg1"/>
              </a:solidFill>
            </a:endParaRPr>
          </a:p>
          <a:p>
            <a:pPr marL="457200" indent="-457200">
              <a:lnSpc>
                <a:spcPct val="150000"/>
              </a:lnSpc>
              <a:buFontTx/>
              <a:buAutoNum type="arabicPeriod"/>
              <a:defRPr/>
            </a:pPr>
            <a:r>
              <a:rPr lang="en-US" sz="2800" b="1" dirty="0">
                <a:solidFill>
                  <a:schemeClr val="bg1"/>
                </a:solidFill>
              </a:rPr>
              <a:t>Study Skills / Study Habits. </a:t>
            </a:r>
          </a:p>
          <a:p>
            <a:pPr marL="457200" indent="-457200">
              <a:lnSpc>
                <a:spcPct val="150000"/>
              </a:lnSpc>
              <a:buFontTx/>
              <a:buAutoNum type="arabicPeriod"/>
              <a:defRPr/>
            </a:pPr>
            <a:r>
              <a:rPr lang="en-US" sz="2800" b="1" dirty="0">
                <a:solidFill>
                  <a:schemeClr val="bg1"/>
                </a:solidFill>
              </a:rPr>
              <a:t>Computer Literacy .</a:t>
            </a:r>
          </a:p>
          <a:p>
            <a:pPr marL="457200" indent="-457200">
              <a:lnSpc>
                <a:spcPct val="150000"/>
              </a:lnSpc>
              <a:buFontTx/>
              <a:buAutoNum type="arabicPeriod"/>
              <a:defRPr/>
            </a:pPr>
            <a:r>
              <a:rPr lang="en-US" sz="2800" b="1" dirty="0">
                <a:solidFill>
                  <a:schemeClr val="bg1"/>
                </a:solidFill>
              </a:rPr>
              <a:t>Experimental Richness.</a:t>
            </a:r>
          </a:p>
          <a:p>
            <a:pPr marL="457200" indent="-457200">
              <a:lnSpc>
                <a:spcPct val="150000"/>
              </a:lnSpc>
              <a:buFontTx/>
              <a:buAutoNum type="arabicPeriod"/>
              <a:defRPr/>
            </a:pPr>
            <a:r>
              <a:rPr lang="en-US" sz="2800" b="1" dirty="0">
                <a:solidFill>
                  <a:schemeClr val="bg1"/>
                </a:solidFill>
              </a:rPr>
              <a:t>Proficiency in Medium of Instruction.</a:t>
            </a:r>
          </a:p>
          <a:p>
            <a:pPr marL="457200" indent="-457200">
              <a:lnSpc>
                <a:spcPct val="150000"/>
              </a:lnSpc>
              <a:buFontTx/>
              <a:buAutoNum type="arabicPeriod"/>
              <a:defRPr/>
            </a:pPr>
            <a:r>
              <a:rPr lang="en-US" sz="2800" b="1" dirty="0">
                <a:solidFill>
                  <a:schemeClr val="bg1"/>
                </a:solidFill>
              </a:rPr>
              <a:t>Physical Fitness .</a:t>
            </a:r>
          </a:p>
          <a:p>
            <a:pPr marL="457200" indent="-457200">
              <a:buFontTx/>
              <a:buAutoNum type="arabicPeriod"/>
              <a:defRPr/>
            </a:pPr>
            <a:endParaRPr lang="en-US" dirty="0"/>
          </a:p>
          <a:p>
            <a:pPr marL="457200" indent="-457200">
              <a:buFontTx/>
              <a:buAutoNum type="arabicPeriod"/>
              <a:defRPr/>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ChangeArrowheads="1"/>
          </p:cNvSpPr>
          <p:nvPr/>
        </p:nvSpPr>
        <p:spPr bwMode="auto">
          <a:xfrm>
            <a:off x="304800" y="381000"/>
            <a:ext cx="8686800" cy="4801314"/>
          </a:xfrm>
          <a:prstGeom prst="rect">
            <a:avLst/>
          </a:prstGeom>
          <a:noFill/>
          <a:ln w="9525">
            <a:noFill/>
            <a:miter lim="800000"/>
            <a:headEnd/>
            <a:tailEnd/>
          </a:ln>
        </p:spPr>
        <p:txBody>
          <a:bodyPr wrap="square">
            <a:spAutoFit/>
          </a:bodyPr>
          <a:lstStyle/>
          <a:p>
            <a:r>
              <a:rPr lang="en-IN" sz="2400" b="1" dirty="0">
                <a:solidFill>
                  <a:schemeClr val="bg1"/>
                </a:solidFill>
              </a:rPr>
              <a:t>13. (a) Details of the project/scheme completed or ongoing with the P.I</a:t>
            </a:r>
          </a:p>
          <a:p>
            <a:r>
              <a:rPr lang="en-IN" sz="2400" b="1" dirty="0">
                <a:solidFill>
                  <a:schemeClr val="bg1"/>
                </a:solidFill>
              </a:rPr>
              <a:t>  </a:t>
            </a:r>
          </a:p>
          <a:p>
            <a:r>
              <a:rPr lang="en-IN" sz="2400" b="1" dirty="0">
                <a:solidFill>
                  <a:schemeClr val="bg1"/>
                </a:solidFill>
              </a:rPr>
              <a:t>Year 	Total     Name of    the agency           Started Completed</a:t>
            </a:r>
          </a:p>
          <a:p>
            <a:r>
              <a:rPr lang="en-IN" sz="2400" b="1" dirty="0">
                <a:solidFill>
                  <a:schemeClr val="bg1"/>
                </a:solidFill>
              </a:rPr>
              <a:t>   Equipment/Infrastructural      facilities obtained</a:t>
            </a:r>
          </a:p>
          <a:p>
            <a:endParaRPr lang="en-IN" sz="2400" b="1" dirty="0">
              <a:solidFill>
                <a:schemeClr val="bg1"/>
              </a:solidFill>
            </a:endParaRPr>
          </a:p>
          <a:p>
            <a:pPr algn="just"/>
            <a:r>
              <a:rPr lang="en-IN" sz="2400" b="1" dirty="0">
                <a:solidFill>
                  <a:schemeClr val="bg1"/>
                </a:solidFill>
              </a:rPr>
              <a:t>(b) Institutional and Departmental facilities available for the proposed work:</a:t>
            </a:r>
          </a:p>
          <a:p>
            <a:r>
              <a:rPr lang="en-IN" sz="2400" b="1" dirty="0">
                <a:solidFill>
                  <a:schemeClr val="bg1"/>
                </a:solidFill>
              </a:rPr>
              <a:t>	Equipment:  Other Infrastructural facilities </a:t>
            </a:r>
            <a:r>
              <a:rPr lang="en-IN" sz="2400" b="1" dirty="0" smtClean="0">
                <a:solidFill>
                  <a:schemeClr val="bg1"/>
                </a:solidFill>
              </a:rPr>
              <a:t>:</a:t>
            </a:r>
          </a:p>
          <a:p>
            <a:endParaRPr lang="en-IN" sz="2400" b="1" dirty="0">
              <a:solidFill>
                <a:schemeClr val="bg1"/>
              </a:solidFill>
            </a:endParaRPr>
          </a:p>
          <a:p>
            <a:r>
              <a:rPr lang="en-IN" sz="2400" b="1" dirty="0" smtClean="0">
                <a:solidFill>
                  <a:schemeClr val="bg1"/>
                </a:solidFill>
              </a:rPr>
              <a:t>14. </a:t>
            </a:r>
            <a:r>
              <a:rPr lang="en-IN" sz="2400" b="1" dirty="0">
                <a:solidFill>
                  <a:schemeClr val="bg1"/>
                </a:solidFill>
              </a:rPr>
              <a:t>Any other information which the investigator may like to give in support of this proposal which may be helpful in evaluating.</a:t>
            </a:r>
          </a:p>
          <a:p>
            <a:endParaRPr lang="en-IN" b="1" dirty="0">
              <a:solidFill>
                <a:schemeClr val="bg1"/>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ChangeArrowheads="1"/>
          </p:cNvSpPr>
          <p:nvPr/>
        </p:nvSpPr>
        <p:spPr bwMode="auto">
          <a:xfrm>
            <a:off x="304800" y="1616075"/>
            <a:ext cx="8229600" cy="4708525"/>
          </a:xfrm>
          <a:prstGeom prst="rect">
            <a:avLst/>
          </a:prstGeom>
          <a:noFill/>
          <a:ln w="9525">
            <a:noFill/>
            <a:miter lim="800000"/>
            <a:headEnd/>
            <a:tailEnd/>
          </a:ln>
        </p:spPr>
        <p:txBody>
          <a:bodyPr>
            <a:spAutoFit/>
          </a:bodyPr>
          <a:lstStyle/>
          <a:p>
            <a:r>
              <a:rPr lang="en-IN" sz="2000" b="1">
                <a:solidFill>
                  <a:schemeClr val="bg1"/>
                </a:solidFill>
              </a:rPr>
              <a:t>b. General physical facilities, such as furniture/space etc., are available in</a:t>
            </a:r>
          </a:p>
          <a:p>
            <a:r>
              <a:rPr lang="en-IN" sz="2000" b="1">
                <a:solidFill>
                  <a:schemeClr val="bg1"/>
                </a:solidFill>
              </a:rPr>
              <a:t>the Department/College.</a:t>
            </a:r>
          </a:p>
          <a:p>
            <a:r>
              <a:rPr lang="en-IN" sz="2000" b="1">
                <a:solidFill>
                  <a:schemeClr val="bg1"/>
                </a:solidFill>
              </a:rPr>
              <a:t>c. I/we shall abide by the rules governing the scheme in case assistance is</a:t>
            </a:r>
          </a:p>
          <a:p>
            <a:r>
              <a:rPr lang="en-IN" sz="2000" b="1">
                <a:solidFill>
                  <a:schemeClr val="bg1"/>
                </a:solidFill>
              </a:rPr>
              <a:t>provided to me/us from the UGC for the above project.</a:t>
            </a:r>
          </a:p>
          <a:p>
            <a:endParaRPr lang="en-IN" sz="2000" b="1">
              <a:solidFill>
                <a:schemeClr val="bg1"/>
              </a:solidFill>
            </a:endParaRPr>
          </a:p>
          <a:p>
            <a:r>
              <a:rPr lang="en-IN" sz="2000" b="1">
                <a:solidFill>
                  <a:schemeClr val="bg1"/>
                </a:solidFill>
              </a:rPr>
              <a:t>d. I/we shall complete the project within the stipulated period. If I/we fail to do so and if the UGC is not satisfied with the progress of the research</a:t>
            </a:r>
          </a:p>
          <a:p>
            <a:r>
              <a:rPr lang="en-IN" sz="2000" b="1">
                <a:solidFill>
                  <a:schemeClr val="bg1"/>
                </a:solidFill>
              </a:rPr>
              <a:t>project, the Commission may terminate the project immediately and ask</a:t>
            </a:r>
          </a:p>
          <a:p>
            <a:r>
              <a:rPr lang="en-IN" sz="2000" b="1">
                <a:solidFill>
                  <a:schemeClr val="bg1"/>
                </a:solidFill>
              </a:rPr>
              <a:t>for the refund of the amount received by me/us.</a:t>
            </a:r>
          </a:p>
          <a:p>
            <a:endParaRPr lang="en-IN" sz="2000" b="1">
              <a:solidFill>
                <a:schemeClr val="bg1"/>
              </a:solidFill>
            </a:endParaRPr>
          </a:p>
          <a:p>
            <a:r>
              <a:rPr lang="en-IN" sz="2000" b="1">
                <a:solidFill>
                  <a:schemeClr val="bg1"/>
                </a:solidFill>
              </a:rPr>
              <a:t>e. The above Research Project is not funded by any other agency.</a:t>
            </a:r>
          </a:p>
          <a:p>
            <a:r>
              <a:rPr lang="en-IN" sz="2000" b="1">
                <a:solidFill>
                  <a:schemeClr val="bg1"/>
                </a:solidFill>
              </a:rPr>
              <a:t>Name and Signature       (a) Principal Investigator</a:t>
            </a:r>
          </a:p>
          <a:p>
            <a:r>
              <a:rPr lang="en-IN" sz="2000" b="1">
                <a:solidFill>
                  <a:schemeClr val="bg1"/>
                </a:solidFill>
              </a:rPr>
              <a:t>			(b) Co- Investigator</a:t>
            </a:r>
          </a:p>
          <a:p>
            <a:r>
              <a:rPr lang="en-IN" sz="2000" b="1">
                <a:solidFill>
                  <a:schemeClr val="bg1"/>
                </a:solidFill>
              </a:rPr>
              <a:t> </a:t>
            </a:r>
          </a:p>
          <a:p>
            <a:r>
              <a:rPr lang="en-IN" sz="2000" b="1">
                <a:solidFill>
                  <a:schemeClr val="bg1"/>
                </a:solidFill>
              </a:rPr>
              <a:t>			(c) Registrar/Principal ( Signature with Seal)</a:t>
            </a:r>
          </a:p>
        </p:txBody>
      </p:sp>
      <p:sp>
        <p:nvSpPr>
          <p:cNvPr id="74755" name="Rectangle 4"/>
          <p:cNvSpPr>
            <a:spLocks noChangeArrowheads="1"/>
          </p:cNvSpPr>
          <p:nvPr/>
        </p:nvSpPr>
        <p:spPr bwMode="auto">
          <a:xfrm>
            <a:off x="228600" y="152400"/>
            <a:ext cx="8534400" cy="1323975"/>
          </a:xfrm>
          <a:prstGeom prst="rect">
            <a:avLst/>
          </a:prstGeom>
          <a:noFill/>
          <a:ln w="9525">
            <a:noFill/>
            <a:miter lim="800000"/>
            <a:headEnd/>
            <a:tailEnd/>
          </a:ln>
        </p:spPr>
        <p:txBody>
          <a:bodyPr>
            <a:spAutoFit/>
          </a:bodyPr>
          <a:lstStyle/>
          <a:p>
            <a:r>
              <a:rPr lang="en-IN" sz="2000" b="1">
                <a:solidFill>
                  <a:schemeClr val="bg1"/>
                </a:solidFill>
              </a:rPr>
              <a:t>To certify that:</a:t>
            </a:r>
          </a:p>
          <a:p>
            <a:endParaRPr lang="en-IN" sz="2000" b="1">
              <a:solidFill>
                <a:schemeClr val="bg1"/>
              </a:solidFill>
            </a:endParaRPr>
          </a:p>
          <a:p>
            <a:pPr algn="just"/>
            <a:r>
              <a:rPr lang="en-IN" sz="2000" b="1">
                <a:solidFill>
                  <a:schemeClr val="bg1"/>
                </a:solidFill>
              </a:rPr>
              <a:t>a. The University/College/Institutite is approved under Section 2(f) and 12(b) of the UGC Act and is fit to receive grants from the UGC.</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a:r>
              <a:rPr lang="en-US" altLang="en-US" sz="1200">
                <a:latin typeface="Garamond" pitchFamily="18" charset="0"/>
              </a:rPr>
              <a:t>.</a:t>
            </a:r>
          </a:p>
        </p:txBody>
      </p:sp>
      <p:sp>
        <p:nvSpPr>
          <p:cNvPr id="6" name="Slide Number Placeholder 5"/>
          <p:cNvSpPr>
            <a:spLocks noGrp="1"/>
          </p:cNvSpPr>
          <p:nvPr>
            <p:ph type="sldNum" sz="quarter" idx="12"/>
          </p:nvPr>
        </p:nvSpPr>
        <p:spPr>
          <a:xfrm>
            <a:off x="6553200" y="6243638"/>
            <a:ext cx="2133600" cy="457200"/>
          </a:xfrm>
        </p:spPr>
        <p:txBody>
          <a:bodyPr anchor="b"/>
          <a:lstStyle/>
          <a:p>
            <a:pPr>
              <a:defRPr/>
            </a:pPr>
            <a:fld id="{8998F1CC-C7AD-4F88-BCC3-2701CEAE02CF}" type="slidenum">
              <a:rPr lang="en-US" altLang="en-US" sz="1200">
                <a:latin typeface="+mj-lt"/>
                <a:cs typeface="Arial" charset="0"/>
              </a:rPr>
              <a:pPr>
                <a:defRPr/>
              </a:pPr>
              <a:t>62</a:t>
            </a:fld>
            <a:endParaRPr lang="en-US" altLang="en-US" sz="1200">
              <a:latin typeface="+mj-lt"/>
              <a:cs typeface="Arial" charset="0"/>
            </a:endParaRPr>
          </a:p>
        </p:txBody>
      </p:sp>
      <p:sp>
        <p:nvSpPr>
          <p:cNvPr id="75780" name="Rectangle 2"/>
          <p:cNvSpPr>
            <a:spLocks noGrp="1" noChangeArrowheads="1"/>
          </p:cNvSpPr>
          <p:nvPr>
            <p:ph type="title" idx="4294967295"/>
          </p:nvPr>
        </p:nvSpPr>
        <p:spPr/>
        <p:txBody>
          <a:bodyPr anchor="t"/>
          <a:lstStyle/>
          <a:p>
            <a:pPr eaLnBrk="1" hangingPunct="1"/>
            <a:r>
              <a:rPr lang="en-US" sz="3600" b="1" smtClean="0">
                <a:solidFill>
                  <a:srgbClr val="FFFF00"/>
                </a:solidFill>
              </a:rPr>
              <a:t>Publishing Results</a:t>
            </a:r>
            <a:br>
              <a:rPr lang="en-US" sz="3600" b="1" smtClean="0">
                <a:solidFill>
                  <a:srgbClr val="FFFF00"/>
                </a:solidFill>
              </a:rPr>
            </a:br>
            <a:r>
              <a:rPr lang="en-US" sz="3200" b="1" smtClean="0">
                <a:solidFill>
                  <a:srgbClr val="FFFF00"/>
                </a:solidFill>
              </a:rPr>
              <a:t>How to Prepare a Manuscript of Paper ?</a:t>
            </a:r>
            <a:endParaRPr lang="en-US" sz="3600" b="1" smtClean="0">
              <a:solidFill>
                <a:srgbClr val="FFFF00"/>
              </a:solidFill>
            </a:endParaRPr>
          </a:p>
        </p:txBody>
      </p:sp>
      <p:sp>
        <p:nvSpPr>
          <p:cNvPr id="75781" name="Rectangle 3"/>
          <p:cNvSpPr>
            <a:spLocks noGrp="1" noChangeArrowheads="1"/>
          </p:cNvSpPr>
          <p:nvPr>
            <p:ph type="body" idx="4294967295"/>
          </p:nvPr>
        </p:nvSpPr>
        <p:spPr>
          <a:xfrm>
            <a:off x="1066800" y="1828800"/>
            <a:ext cx="7620000" cy="3581400"/>
          </a:xfrm>
        </p:spPr>
        <p:txBody>
          <a:bodyPr/>
          <a:lstStyle/>
          <a:p>
            <a:pPr eaLnBrk="1" hangingPunct="1">
              <a:lnSpc>
                <a:spcPct val="90000"/>
              </a:lnSpc>
            </a:pPr>
            <a:r>
              <a:rPr lang="en-US" sz="2400" b="1" smtClean="0">
                <a:solidFill>
                  <a:schemeClr val="bg1"/>
                </a:solidFill>
              </a:rPr>
              <a:t>Books, Chapters in books, Review and Research articles in journals</a:t>
            </a:r>
          </a:p>
          <a:p>
            <a:pPr eaLnBrk="1" hangingPunct="1">
              <a:lnSpc>
                <a:spcPct val="90000"/>
              </a:lnSpc>
            </a:pPr>
            <a:r>
              <a:rPr lang="en-US" sz="2400" b="1" smtClean="0">
                <a:solidFill>
                  <a:schemeClr val="bg1"/>
                </a:solidFill>
              </a:rPr>
              <a:t>Identification of Journal : Quality, Impact Factor</a:t>
            </a:r>
          </a:p>
          <a:p>
            <a:pPr eaLnBrk="1" hangingPunct="1">
              <a:lnSpc>
                <a:spcPct val="90000"/>
              </a:lnSpc>
            </a:pPr>
            <a:r>
              <a:rPr lang="en-US" sz="2400" b="1" smtClean="0">
                <a:solidFill>
                  <a:schemeClr val="bg1"/>
                </a:solidFill>
              </a:rPr>
              <a:t>Follow the guide lines of the journal</a:t>
            </a:r>
          </a:p>
          <a:p>
            <a:pPr eaLnBrk="1" hangingPunct="1">
              <a:lnSpc>
                <a:spcPct val="90000"/>
              </a:lnSpc>
            </a:pPr>
            <a:r>
              <a:rPr lang="en-US" sz="2400" b="1" smtClean="0">
                <a:solidFill>
                  <a:schemeClr val="bg1"/>
                </a:solidFill>
              </a:rPr>
              <a:t>Journals provides useful guidelines on:</a:t>
            </a:r>
          </a:p>
          <a:p>
            <a:pPr lvl="1" eaLnBrk="1" hangingPunct="1">
              <a:lnSpc>
                <a:spcPct val="90000"/>
              </a:lnSpc>
            </a:pPr>
            <a:r>
              <a:rPr lang="en-US" sz="2400" b="1" smtClean="0">
                <a:solidFill>
                  <a:schemeClr val="bg1"/>
                </a:solidFill>
              </a:rPr>
              <a:t>Style</a:t>
            </a:r>
          </a:p>
          <a:p>
            <a:pPr lvl="1" eaLnBrk="1" hangingPunct="1">
              <a:lnSpc>
                <a:spcPct val="90000"/>
              </a:lnSpc>
            </a:pPr>
            <a:r>
              <a:rPr lang="en-US" sz="2400" b="1" smtClean="0">
                <a:solidFill>
                  <a:schemeClr val="bg1"/>
                </a:solidFill>
              </a:rPr>
              <a:t>Figures / Structures</a:t>
            </a:r>
          </a:p>
          <a:p>
            <a:pPr lvl="1" eaLnBrk="1" hangingPunct="1">
              <a:lnSpc>
                <a:spcPct val="90000"/>
              </a:lnSpc>
            </a:pPr>
            <a:r>
              <a:rPr lang="en-US" sz="2400" b="1" smtClean="0">
                <a:solidFill>
                  <a:schemeClr val="bg1"/>
                </a:solidFill>
              </a:rPr>
              <a:t>Citations in the text</a:t>
            </a:r>
          </a:p>
          <a:p>
            <a:pPr lvl="1" eaLnBrk="1" hangingPunct="1">
              <a:lnSpc>
                <a:spcPct val="90000"/>
              </a:lnSpc>
            </a:pPr>
            <a:r>
              <a:rPr lang="en-US" sz="2400" b="1" smtClean="0">
                <a:solidFill>
                  <a:schemeClr val="bg1"/>
                </a:solidFill>
              </a:rPr>
              <a:t>References </a:t>
            </a:r>
          </a:p>
          <a:p>
            <a:pPr lvl="1" eaLnBrk="1" hangingPunct="1">
              <a:lnSpc>
                <a:spcPct val="90000"/>
              </a:lnSpc>
              <a:buFontTx/>
              <a:buNone/>
            </a:pPr>
            <a:endParaRPr lang="en-US" sz="2400" b="1"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oter Placeholder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a:r>
              <a:rPr lang="en-US" altLang="en-US" sz="1200">
                <a:latin typeface="Garamond" pitchFamily="18" charset="0"/>
              </a:rPr>
              <a:t>.</a:t>
            </a:r>
          </a:p>
        </p:txBody>
      </p:sp>
      <p:sp>
        <p:nvSpPr>
          <p:cNvPr id="6" name="Slide Number Placeholder 5"/>
          <p:cNvSpPr>
            <a:spLocks noGrp="1"/>
          </p:cNvSpPr>
          <p:nvPr>
            <p:ph type="sldNum" sz="quarter" idx="12"/>
          </p:nvPr>
        </p:nvSpPr>
        <p:spPr>
          <a:xfrm>
            <a:off x="6553200" y="6243638"/>
            <a:ext cx="2133600" cy="457200"/>
          </a:xfrm>
        </p:spPr>
        <p:txBody>
          <a:bodyPr anchor="b"/>
          <a:lstStyle/>
          <a:p>
            <a:pPr>
              <a:defRPr/>
            </a:pPr>
            <a:fld id="{0CE618E1-CEC0-402A-A65B-9040EA65DA73}" type="slidenum">
              <a:rPr lang="en-US" altLang="en-US" sz="1200">
                <a:latin typeface="+mj-lt"/>
                <a:cs typeface="Arial" charset="0"/>
              </a:rPr>
              <a:pPr>
                <a:defRPr/>
              </a:pPr>
              <a:t>63</a:t>
            </a:fld>
            <a:endParaRPr lang="en-US" altLang="en-US" sz="1200">
              <a:latin typeface="+mj-lt"/>
              <a:cs typeface="Arial" charset="0"/>
            </a:endParaRPr>
          </a:p>
        </p:txBody>
      </p:sp>
      <p:sp>
        <p:nvSpPr>
          <p:cNvPr id="76804" name="Rectangle 2"/>
          <p:cNvSpPr>
            <a:spLocks noGrp="1" noChangeArrowheads="1"/>
          </p:cNvSpPr>
          <p:nvPr>
            <p:ph type="title" idx="4294967295"/>
          </p:nvPr>
        </p:nvSpPr>
        <p:spPr/>
        <p:txBody>
          <a:bodyPr anchor="t"/>
          <a:lstStyle/>
          <a:p>
            <a:pPr eaLnBrk="1" hangingPunct="1"/>
            <a:r>
              <a:rPr lang="en-US" smtClean="0">
                <a:solidFill>
                  <a:srgbClr val="0000FF"/>
                </a:solidFill>
              </a:rPr>
              <a:t> </a:t>
            </a:r>
            <a:r>
              <a:rPr lang="en-US" sz="3600" b="1" smtClean="0">
                <a:solidFill>
                  <a:srgbClr val="FFFF00"/>
                </a:solidFill>
              </a:rPr>
              <a:t>Style of writing the research article</a:t>
            </a:r>
          </a:p>
        </p:txBody>
      </p:sp>
      <p:sp>
        <p:nvSpPr>
          <p:cNvPr id="76805" name="Rectangle 3"/>
          <p:cNvSpPr>
            <a:spLocks noGrp="1" noChangeArrowheads="1"/>
          </p:cNvSpPr>
          <p:nvPr>
            <p:ph type="body" idx="4294967295"/>
          </p:nvPr>
        </p:nvSpPr>
        <p:spPr>
          <a:xfrm>
            <a:off x="1066800" y="1752600"/>
            <a:ext cx="7620000" cy="4038600"/>
          </a:xfrm>
        </p:spPr>
        <p:txBody>
          <a:bodyPr/>
          <a:lstStyle/>
          <a:p>
            <a:pPr eaLnBrk="1" hangingPunct="1">
              <a:lnSpc>
                <a:spcPct val="90000"/>
              </a:lnSpc>
            </a:pPr>
            <a:r>
              <a:rPr lang="en-US" sz="2400" b="1" dirty="0" smtClean="0">
                <a:solidFill>
                  <a:schemeClr val="bg1"/>
                </a:solidFill>
              </a:rPr>
              <a:t>Third person approached should be used</a:t>
            </a:r>
          </a:p>
          <a:p>
            <a:pPr eaLnBrk="1" hangingPunct="1">
              <a:lnSpc>
                <a:spcPct val="90000"/>
              </a:lnSpc>
            </a:pPr>
            <a:r>
              <a:rPr lang="en-US" sz="2400" b="1" dirty="0" smtClean="0">
                <a:solidFill>
                  <a:schemeClr val="bg1"/>
                </a:solidFill>
              </a:rPr>
              <a:t>Writing should be Clear, Concise and Plain</a:t>
            </a:r>
          </a:p>
          <a:p>
            <a:pPr eaLnBrk="1" hangingPunct="1">
              <a:lnSpc>
                <a:spcPct val="90000"/>
              </a:lnSpc>
            </a:pPr>
            <a:r>
              <a:rPr lang="en-US" sz="2400" b="1" dirty="0" smtClean="0">
                <a:solidFill>
                  <a:schemeClr val="bg1"/>
                </a:solidFill>
              </a:rPr>
              <a:t>General format should be followed:</a:t>
            </a:r>
          </a:p>
          <a:p>
            <a:pPr lvl="1" eaLnBrk="1" hangingPunct="1">
              <a:lnSpc>
                <a:spcPct val="90000"/>
              </a:lnSpc>
            </a:pPr>
            <a:r>
              <a:rPr lang="en-US" sz="2400" b="1" dirty="0" smtClean="0">
                <a:solidFill>
                  <a:schemeClr val="bg1"/>
                </a:solidFill>
              </a:rPr>
              <a:t>paper size</a:t>
            </a:r>
          </a:p>
          <a:p>
            <a:pPr lvl="1" eaLnBrk="1" hangingPunct="1">
              <a:lnSpc>
                <a:spcPct val="90000"/>
              </a:lnSpc>
            </a:pPr>
            <a:r>
              <a:rPr lang="en-US" sz="2400" b="1" dirty="0" smtClean="0">
                <a:solidFill>
                  <a:schemeClr val="bg1"/>
                </a:solidFill>
              </a:rPr>
              <a:t>1” margins on all sides</a:t>
            </a:r>
          </a:p>
          <a:p>
            <a:pPr lvl="1" eaLnBrk="1" hangingPunct="1">
              <a:lnSpc>
                <a:spcPct val="90000"/>
              </a:lnSpc>
            </a:pPr>
            <a:r>
              <a:rPr lang="en-US" sz="2400" b="1" dirty="0" smtClean="0">
                <a:solidFill>
                  <a:schemeClr val="bg1"/>
                </a:solidFill>
              </a:rPr>
              <a:t>double spaced</a:t>
            </a:r>
          </a:p>
          <a:p>
            <a:pPr lvl="1" eaLnBrk="1" hangingPunct="1">
              <a:lnSpc>
                <a:spcPct val="90000"/>
              </a:lnSpc>
            </a:pPr>
            <a:r>
              <a:rPr lang="en-US" sz="2400" b="1" dirty="0" smtClean="0">
                <a:solidFill>
                  <a:schemeClr val="bg1"/>
                </a:solidFill>
              </a:rPr>
              <a:t>written in 12 point font using Times New Roman</a:t>
            </a:r>
          </a:p>
          <a:p>
            <a:pPr lvl="1" eaLnBrk="1" hangingPunct="1">
              <a:lnSpc>
                <a:spcPct val="90000"/>
              </a:lnSpc>
            </a:pPr>
            <a:r>
              <a:rPr lang="en-US" sz="2400" b="1" dirty="0" smtClean="0">
                <a:solidFill>
                  <a:schemeClr val="bg1"/>
                </a:solidFill>
              </a:rPr>
              <a:t>short title and page number on the upper right hand corner of every page</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oter Placeholder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a:endParaRPr lang="en-US" altLang="en-US" sz="1200">
              <a:latin typeface="Garamond" pitchFamily="18" charset="0"/>
            </a:endParaRPr>
          </a:p>
        </p:txBody>
      </p:sp>
      <p:sp>
        <p:nvSpPr>
          <p:cNvPr id="6" name="Slide Number Placeholder 5"/>
          <p:cNvSpPr>
            <a:spLocks noGrp="1"/>
          </p:cNvSpPr>
          <p:nvPr>
            <p:ph type="sldNum" sz="quarter" idx="12"/>
          </p:nvPr>
        </p:nvSpPr>
        <p:spPr>
          <a:xfrm>
            <a:off x="6553200" y="6243638"/>
            <a:ext cx="2133600" cy="457200"/>
          </a:xfrm>
        </p:spPr>
        <p:txBody>
          <a:bodyPr anchor="b"/>
          <a:lstStyle/>
          <a:p>
            <a:pPr>
              <a:defRPr/>
            </a:pPr>
            <a:fld id="{3D0A4F49-08D2-4FBE-B279-B05E2346F306}" type="slidenum">
              <a:rPr lang="en-US" altLang="en-US" sz="1200">
                <a:latin typeface="+mj-lt"/>
                <a:cs typeface="Arial" charset="0"/>
              </a:rPr>
              <a:pPr>
                <a:defRPr/>
              </a:pPr>
              <a:t>64</a:t>
            </a:fld>
            <a:endParaRPr lang="en-US" altLang="en-US" sz="1200" dirty="0">
              <a:latin typeface="+mj-lt"/>
              <a:cs typeface="Arial" charset="0"/>
            </a:endParaRPr>
          </a:p>
        </p:txBody>
      </p:sp>
      <p:sp>
        <p:nvSpPr>
          <p:cNvPr id="77828" name="Rectangle 2"/>
          <p:cNvSpPr>
            <a:spLocks noGrp="1" noChangeArrowheads="1"/>
          </p:cNvSpPr>
          <p:nvPr>
            <p:ph type="title" idx="4294967295"/>
          </p:nvPr>
        </p:nvSpPr>
        <p:spPr>
          <a:xfrm>
            <a:off x="1066800" y="381000"/>
            <a:ext cx="7620000" cy="762000"/>
          </a:xfrm>
        </p:spPr>
        <p:txBody>
          <a:bodyPr anchor="t"/>
          <a:lstStyle/>
          <a:p>
            <a:pPr eaLnBrk="1" hangingPunct="1"/>
            <a:r>
              <a:rPr lang="en-US" sz="3600" b="1" smtClean="0">
                <a:solidFill>
                  <a:srgbClr val="FFFF00"/>
                </a:solidFill>
              </a:rPr>
              <a:t>Manuscript - General Format</a:t>
            </a:r>
          </a:p>
        </p:txBody>
      </p:sp>
      <p:sp>
        <p:nvSpPr>
          <p:cNvPr id="77829" name="Rectangle 3"/>
          <p:cNvSpPr>
            <a:spLocks noGrp="1" noChangeArrowheads="1"/>
          </p:cNvSpPr>
          <p:nvPr>
            <p:ph type="body" idx="4294967295"/>
          </p:nvPr>
        </p:nvSpPr>
        <p:spPr>
          <a:xfrm>
            <a:off x="1371600" y="1676400"/>
            <a:ext cx="7315200" cy="4191000"/>
          </a:xfrm>
        </p:spPr>
        <p:txBody>
          <a:bodyPr/>
          <a:lstStyle/>
          <a:p>
            <a:pPr eaLnBrk="1" hangingPunct="1">
              <a:lnSpc>
                <a:spcPct val="90000"/>
              </a:lnSpc>
            </a:pPr>
            <a:r>
              <a:rPr lang="en-US" sz="2400" b="1" smtClean="0">
                <a:solidFill>
                  <a:schemeClr val="bg1"/>
                </a:solidFill>
              </a:rPr>
              <a:t>Title, Authors and addresses</a:t>
            </a:r>
          </a:p>
          <a:p>
            <a:pPr eaLnBrk="1" hangingPunct="1">
              <a:lnSpc>
                <a:spcPct val="90000"/>
              </a:lnSpc>
            </a:pPr>
            <a:r>
              <a:rPr lang="en-US" sz="2400" b="1" smtClean="0">
                <a:solidFill>
                  <a:schemeClr val="bg1"/>
                </a:solidFill>
              </a:rPr>
              <a:t>Abstract</a:t>
            </a:r>
          </a:p>
          <a:p>
            <a:pPr eaLnBrk="1" hangingPunct="1">
              <a:lnSpc>
                <a:spcPct val="90000"/>
              </a:lnSpc>
            </a:pPr>
            <a:r>
              <a:rPr lang="en-US" sz="2400" b="1" smtClean="0">
                <a:solidFill>
                  <a:schemeClr val="bg1"/>
                </a:solidFill>
              </a:rPr>
              <a:t>Main Body</a:t>
            </a:r>
          </a:p>
          <a:p>
            <a:pPr lvl="1" eaLnBrk="1" hangingPunct="1">
              <a:lnSpc>
                <a:spcPct val="90000"/>
              </a:lnSpc>
            </a:pPr>
            <a:r>
              <a:rPr lang="en-US" sz="2400" b="1" smtClean="0">
                <a:solidFill>
                  <a:schemeClr val="bg1"/>
                </a:solidFill>
              </a:rPr>
              <a:t>Introduction</a:t>
            </a:r>
          </a:p>
          <a:p>
            <a:pPr lvl="1" eaLnBrk="1" hangingPunct="1">
              <a:lnSpc>
                <a:spcPct val="90000"/>
              </a:lnSpc>
            </a:pPr>
            <a:r>
              <a:rPr lang="en-US" sz="2400" b="1" smtClean="0">
                <a:solidFill>
                  <a:schemeClr val="bg1"/>
                </a:solidFill>
              </a:rPr>
              <a:t>methodology</a:t>
            </a:r>
          </a:p>
          <a:p>
            <a:pPr lvl="1" eaLnBrk="1" hangingPunct="1">
              <a:lnSpc>
                <a:spcPct val="90000"/>
              </a:lnSpc>
            </a:pPr>
            <a:r>
              <a:rPr lang="en-US" sz="2400" b="1" smtClean="0">
                <a:solidFill>
                  <a:schemeClr val="bg1"/>
                </a:solidFill>
              </a:rPr>
              <a:t>results</a:t>
            </a:r>
          </a:p>
          <a:p>
            <a:pPr lvl="1" eaLnBrk="1" hangingPunct="1">
              <a:lnSpc>
                <a:spcPct val="90000"/>
              </a:lnSpc>
            </a:pPr>
            <a:r>
              <a:rPr lang="en-US" sz="2400" b="1" smtClean="0">
                <a:solidFill>
                  <a:schemeClr val="bg1"/>
                </a:solidFill>
              </a:rPr>
              <a:t>discussion</a:t>
            </a:r>
          </a:p>
          <a:p>
            <a:pPr lvl="1" eaLnBrk="1" hangingPunct="1">
              <a:lnSpc>
                <a:spcPct val="90000"/>
              </a:lnSpc>
            </a:pPr>
            <a:r>
              <a:rPr lang="en-US" sz="2400" b="1" smtClean="0">
                <a:solidFill>
                  <a:schemeClr val="bg1"/>
                </a:solidFill>
              </a:rPr>
              <a:t>conclusions</a:t>
            </a:r>
          </a:p>
          <a:p>
            <a:pPr eaLnBrk="1" hangingPunct="1">
              <a:lnSpc>
                <a:spcPct val="90000"/>
              </a:lnSpc>
            </a:pPr>
            <a:r>
              <a:rPr lang="en-US" sz="2400" b="1" smtClean="0">
                <a:solidFill>
                  <a:schemeClr val="bg1"/>
                </a:solidFill>
              </a:rPr>
              <a:t>Acknowledgement</a:t>
            </a:r>
          </a:p>
          <a:p>
            <a:pPr eaLnBrk="1" hangingPunct="1">
              <a:lnSpc>
                <a:spcPct val="90000"/>
              </a:lnSpc>
            </a:pPr>
            <a:r>
              <a:rPr lang="en-US" sz="2400" b="1" smtClean="0">
                <a:solidFill>
                  <a:schemeClr val="bg1"/>
                </a:solidFill>
              </a:rPr>
              <a:t>References</a:t>
            </a:r>
          </a:p>
          <a:p>
            <a:pPr eaLnBrk="1" hangingPunct="1">
              <a:lnSpc>
                <a:spcPct val="90000"/>
              </a:lnSpc>
            </a:pPr>
            <a:endParaRPr lang="en-US" sz="2400" b="1"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5"/>
          <p:cNvSpPr>
            <a:spLocks noGrp="1" noChangeArrowheads="1"/>
          </p:cNvSpPr>
          <p:nvPr>
            <p:ph type="sldNum" sz="quarter" idx="12"/>
          </p:nvPr>
        </p:nvSpPr>
        <p:spPr>
          <a:noFill/>
        </p:spPr>
        <p:txBody>
          <a:bodyPr/>
          <a:lstStyle/>
          <a:p>
            <a:fld id="{6F78A142-A045-493A-A654-FC2571623E55}" type="slidenum">
              <a:rPr lang="en-US" smtClean="0">
                <a:cs typeface="Arial" charset="0"/>
              </a:rPr>
              <a:pPr/>
              <a:t>65</a:t>
            </a:fld>
            <a:endParaRPr lang="en-US" smtClean="0">
              <a:cs typeface="Arial" charset="0"/>
            </a:endParaRPr>
          </a:p>
        </p:txBody>
      </p:sp>
      <p:sp>
        <p:nvSpPr>
          <p:cNvPr id="139266" name="Rectangle 2"/>
          <p:cNvSpPr>
            <a:spLocks noGrp="1" noChangeArrowheads="1"/>
          </p:cNvSpPr>
          <p:nvPr>
            <p:ph type="subTitle" idx="4294967295"/>
          </p:nvPr>
        </p:nvSpPr>
        <p:spPr>
          <a:xfrm>
            <a:off x="1447800" y="5935663"/>
            <a:ext cx="6261100" cy="693737"/>
          </a:xfrm>
        </p:spPr>
        <p:txBody>
          <a:bodyPr>
            <a:normAutofit fontScale="92500" lnSpcReduction="20000"/>
          </a:bodyPr>
          <a:lstStyle/>
          <a:p>
            <a:pPr marL="0" indent="0" algn="ctr" eaLnBrk="1" hangingPunct="1">
              <a:lnSpc>
                <a:spcPct val="90000"/>
              </a:lnSpc>
              <a:buFontTx/>
              <a:buNone/>
            </a:pPr>
            <a:r>
              <a:rPr lang="en-US" sz="2800" b="1" smtClean="0">
                <a:solidFill>
                  <a:schemeClr val="bg1"/>
                </a:solidFill>
                <a:latin typeface="Copperplate Gothic Bold" pitchFamily="34" charset="0"/>
              </a:rPr>
              <a:t>Thank You For Your Kind Attention !</a:t>
            </a:r>
            <a:endParaRPr lang="sv-SE" sz="2800" b="1" smtClean="0">
              <a:solidFill>
                <a:schemeClr val="bg1"/>
              </a:solidFill>
              <a:latin typeface="Copperplate Gothic Bold" pitchFamily="34" charset="0"/>
            </a:endParaRPr>
          </a:p>
        </p:txBody>
      </p:sp>
      <p:pic>
        <p:nvPicPr>
          <p:cNvPr id="139267" name="Picture 3" descr="gol"/>
          <p:cNvPicPr>
            <a:picLocks noChangeAspect="1" noChangeArrowheads="1"/>
          </p:cNvPicPr>
          <p:nvPr/>
        </p:nvPicPr>
        <p:blipFill>
          <a:blip r:embed="rId2" cstate="print"/>
          <a:srcRect/>
          <a:stretch>
            <a:fillRect/>
          </a:stretch>
        </p:blipFill>
        <p:spPr bwMode="auto">
          <a:xfrm>
            <a:off x="914400" y="228600"/>
            <a:ext cx="7162800" cy="56165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139267"/>
                                        </p:tgtEl>
                                        <p:attrNameLst>
                                          <p:attrName>style.visibility</p:attrName>
                                        </p:attrNameLst>
                                      </p:cBhvr>
                                      <p:to>
                                        <p:strVal val="visible"/>
                                      </p:to>
                                    </p:set>
                                    <p:anim calcmode="lin" valueType="num">
                                      <p:cBhvr>
                                        <p:cTn id="7" dur="500" fill="hold"/>
                                        <p:tgtEl>
                                          <p:spTgt spid="139267"/>
                                        </p:tgtEl>
                                        <p:attrNameLst>
                                          <p:attrName>ppt_w</p:attrName>
                                        </p:attrNameLst>
                                      </p:cBhvr>
                                      <p:tavLst>
                                        <p:tav tm="0">
                                          <p:val>
                                            <p:fltVal val="0"/>
                                          </p:val>
                                        </p:tav>
                                        <p:tav tm="100000">
                                          <p:val>
                                            <p:strVal val="#ppt_w"/>
                                          </p:val>
                                        </p:tav>
                                      </p:tavLst>
                                    </p:anim>
                                    <p:anim calcmode="lin" valueType="num">
                                      <p:cBhvr>
                                        <p:cTn id="8" dur="500" fill="hold"/>
                                        <p:tgtEl>
                                          <p:spTgt spid="139267"/>
                                        </p:tgtEl>
                                        <p:attrNameLst>
                                          <p:attrName>ppt_h</p:attrName>
                                        </p:attrNameLst>
                                      </p:cBhvr>
                                      <p:tavLst>
                                        <p:tav tm="0">
                                          <p:val>
                                            <p:fltVal val="0"/>
                                          </p:val>
                                        </p:tav>
                                        <p:tav tm="100000">
                                          <p:val>
                                            <p:strVal val="#ppt_h"/>
                                          </p:val>
                                        </p:tav>
                                      </p:tavLst>
                                    </p:anim>
                                    <p:animEffect transition="in" filter="fade">
                                      <p:cBhvr>
                                        <p:cTn id="9" dur="500"/>
                                        <p:tgtEl>
                                          <p:spTgt spid="139267"/>
                                        </p:tgtEl>
                                      </p:cBhvr>
                                    </p:animEffect>
                                  </p:childTnLst>
                                </p:cTn>
                              </p:par>
                            </p:childTnLst>
                          </p:cTn>
                        </p:par>
                        <p:par>
                          <p:cTn id="10" fill="hold" nodeType="afterGroup">
                            <p:stCondLst>
                              <p:cond delay="500"/>
                            </p:stCondLst>
                            <p:childTnLst>
                              <p:par>
                                <p:cTn id="11" presetID="55" presetClass="entr" presetSubtype="0" fill="hold" grpId="0" nodeType="afterEffect">
                                  <p:stCondLst>
                                    <p:cond delay="0"/>
                                  </p:stCondLst>
                                  <p:childTnLst>
                                    <p:set>
                                      <p:cBhvr>
                                        <p:cTn id="12" dur="1" fill="hold">
                                          <p:stCondLst>
                                            <p:cond delay="0"/>
                                          </p:stCondLst>
                                        </p:cTn>
                                        <p:tgtEl>
                                          <p:spTgt spid="139266">
                                            <p:txEl>
                                              <p:pRg st="0" end="0"/>
                                            </p:txEl>
                                          </p:spTgt>
                                        </p:tgtEl>
                                        <p:attrNameLst>
                                          <p:attrName>style.visibility</p:attrName>
                                        </p:attrNameLst>
                                      </p:cBhvr>
                                      <p:to>
                                        <p:strVal val="visible"/>
                                      </p:to>
                                    </p:set>
                                    <p:anim calcmode="lin" valueType="num">
                                      <p:cBhvr>
                                        <p:cTn id="13" dur="500" fill="hold"/>
                                        <p:tgtEl>
                                          <p:spTgt spid="139266">
                                            <p:txEl>
                                              <p:pRg st="0" end="0"/>
                                            </p:txEl>
                                          </p:spTgt>
                                        </p:tgtEl>
                                        <p:attrNameLst>
                                          <p:attrName>ppt_w</p:attrName>
                                        </p:attrNameLst>
                                      </p:cBhvr>
                                      <p:tavLst>
                                        <p:tav tm="0">
                                          <p:val>
                                            <p:strVal val="#ppt_w*0.70"/>
                                          </p:val>
                                        </p:tav>
                                        <p:tav tm="100000">
                                          <p:val>
                                            <p:strVal val="#ppt_w"/>
                                          </p:val>
                                        </p:tav>
                                      </p:tavLst>
                                    </p:anim>
                                    <p:anim calcmode="lin" valueType="num">
                                      <p:cBhvr>
                                        <p:cTn id="14" dur="500" fill="hold"/>
                                        <p:tgtEl>
                                          <p:spTgt spid="139266">
                                            <p:txEl>
                                              <p:pRg st="0" end="0"/>
                                            </p:txEl>
                                          </p:spTgt>
                                        </p:tgtEl>
                                        <p:attrNameLst>
                                          <p:attrName>ppt_h</p:attrName>
                                        </p:attrNameLst>
                                      </p:cBhvr>
                                      <p:tavLst>
                                        <p:tav tm="0">
                                          <p:val>
                                            <p:strVal val="#ppt_h"/>
                                          </p:val>
                                        </p:tav>
                                        <p:tav tm="100000">
                                          <p:val>
                                            <p:strVal val="#ppt_h"/>
                                          </p:val>
                                        </p:tav>
                                      </p:tavLst>
                                    </p:anim>
                                    <p:animEffect transition="in" filter="fade">
                                      <p:cBhvr>
                                        <p:cTn id="15" dur="500"/>
                                        <p:tgtEl>
                                          <p:spTgt spid="1392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72" name="Picture 12" descr="ag00174_"/>
          <p:cNvPicPr>
            <a:picLocks noChangeAspect="1" noChangeArrowheads="1" noCrop="1"/>
          </p:cNvPicPr>
          <p:nvPr/>
        </p:nvPicPr>
        <p:blipFill>
          <a:blip r:embed="rId2" cstate="print"/>
          <a:srcRect/>
          <a:stretch>
            <a:fillRect/>
          </a:stretch>
        </p:blipFill>
        <p:spPr bwMode="auto">
          <a:xfrm>
            <a:off x="6324600" y="838200"/>
            <a:ext cx="2209800" cy="2039938"/>
          </a:xfrm>
          <a:prstGeom prst="rect">
            <a:avLst/>
          </a:prstGeom>
          <a:noFill/>
          <a:ln w="9525">
            <a:noFill/>
            <a:miter lim="800000"/>
            <a:headEnd/>
            <a:tailEnd/>
          </a:ln>
        </p:spPr>
      </p:pic>
      <p:sp>
        <p:nvSpPr>
          <p:cNvPr id="80899" name="Rectangle 14"/>
          <p:cNvSpPr>
            <a:spLocks noChangeArrowheads="1"/>
          </p:cNvSpPr>
          <p:nvPr/>
        </p:nvSpPr>
        <p:spPr bwMode="auto">
          <a:xfrm>
            <a:off x="990600" y="76200"/>
            <a:ext cx="7467600" cy="762000"/>
          </a:xfrm>
          <a:prstGeom prst="rect">
            <a:avLst/>
          </a:prstGeom>
          <a:noFill/>
          <a:ln w="9525">
            <a:noFill/>
            <a:miter lim="800000"/>
            <a:headEnd/>
            <a:tailEnd/>
          </a:ln>
        </p:spPr>
        <p:txBody>
          <a:bodyPr lIns="92075" tIns="46038" rIns="92075" bIns="46038" anchor="ctr"/>
          <a:lstStyle/>
          <a:p>
            <a:pPr algn="ctr"/>
            <a:r>
              <a:rPr lang="en-US" sz="4000" b="1">
                <a:solidFill>
                  <a:schemeClr val="bg1"/>
                </a:solidFill>
                <a:cs typeface="Times New Roman" pitchFamily="18" charset="0"/>
              </a:rPr>
              <a:t>Any Questions / Queries ?</a:t>
            </a:r>
          </a:p>
        </p:txBody>
      </p:sp>
      <p:pic>
        <p:nvPicPr>
          <p:cNvPr id="80900" name="Picture 15" descr="ag00013_"/>
          <p:cNvPicPr>
            <a:picLocks noChangeAspect="1" noChangeArrowheads="1" noCrop="1"/>
          </p:cNvPicPr>
          <p:nvPr/>
        </p:nvPicPr>
        <p:blipFill>
          <a:blip r:embed="rId3" cstate="print"/>
          <a:srcRect/>
          <a:stretch>
            <a:fillRect/>
          </a:stretch>
        </p:blipFill>
        <p:spPr bwMode="auto">
          <a:xfrm>
            <a:off x="685800" y="1524000"/>
            <a:ext cx="7848600" cy="4800600"/>
          </a:xfrm>
          <a:prstGeom prst="rect">
            <a:avLst/>
          </a:prstGeom>
          <a:noFill/>
          <a:ln w="9525">
            <a:noFill/>
            <a:miter lim="800000"/>
            <a:headEnd/>
            <a:tailEnd/>
          </a:ln>
        </p:spPr>
      </p:pic>
      <p:sp>
        <p:nvSpPr>
          <p:cNvPr id="80901" name="Slide Number Placeholder 6"/>
          <p:cNvSpPr>
            <a:spLocks noGrp="1"/>
          </p:cNvSpPr>
          <p:nvPr>
            <p:ph type="sldNum" sz="quarter" idx="12"/>
          </p:nvPr>
        </p:nvSpPr>
        <p:spPr>
          <a:noFill/>
        </p:spPr>
        <p:txBody>
          <a:bodyPr/>
          <a:lstStyle/>
          <a:p>
            <a:fld id="{011DA277-9AE8-4E29-A4D4-F5DDD8363C2E}" type="slidenum">
              <a:rPr lang="en-US" smtClean="0">
                <a:cs typeface="Arial" charset="0"/>
              </a:rPr>
              <a:pPr/>
              <a:t>66</a:t>
            </a:fld>
            <a:endParaRPr lang="en-US" smtClean="0">
              <a:cs typeface="Arial"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6572"/>
                                        </p:tgtEl>
                                        <p:attrNameLst>
                                          <p:attrName>style.visibility</p:attrName>
                                        </p:attrNameLst>
                                      </p:cBhvr>
                                      <p:to>
                                        <p:strVal val="visible"/>
                                      </p:to>
                                    </p:set>
                                    <p:animEffect transition="in" filter="dissolve">
                                      <p:cBhvr>
                                        <p:cTn id="7" dur="500"/>
                                        <p:tgtEl>
                                          <p:spTgt spid="66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txBox="1">
            <a:spLocks/>
          </p:cNvSpPr>
          <p:nvPr/>
        </p:nvSpPr>
        <p:spPr bwMode="auto">
          <a:xfrm>
            <a:off x="609600" y="1752600"/>
            <a:ext cx="8229600" cy="3962400"/>
          </a:xfrm>
          <a:prstGeom prst="rect">
            <a:avLst/>
          </a:prstGeom>
          <a:noFill/>
          <a:ln w="9525">
            <a:noFill/>
            <a:miter lim="800000"/>
            <a:headEnd/>
            <a:tailEnd/>
          </a:ln>
        </p:spPr>
        <p:txBody>
          <a:bodyPr/>
          <a:lstStyle/>
          <a:p>
            <a:pPr marL="342900" indent="-342900" algn="ctr">
              <a:spcBef>
                <a:spcPct val="20000"/>
              </a:spcBef>
            </a:pPr>
            <a:r>
              <a:rPr lang="en-US" sz="3600" b="1" i="1" dirty="0">
                <a:solidFill>
                  <a:schemeClr val="bg1"/>
                </a:solidFill>
                <a:latin typeface="Times New Roman" pitchFamily="18" charset="0"/>
                <a:cs typeface="Times New Roman" pitchFamily="18" charset="0"/>
              </a:rPr>
              <a:t>“Research is to see what every body else has seen,</a:t>
            </a:r>
          </a:p>
          <a:p>
            <a:pPr marL="342900" indent="-342900" algn="ctr">
              <a:spcBef>
                <a:spcPct val="20000"/>
              </a:spcBef>
              <a:buFont typeface="Arial" pitchFamily="34" charset="0"/>
              <a:buNone/>
            </a:pPr>
            <a:r>
              <a:rPr lang="en-US" sz="3600" b="1" i="1" dirty="0">
                <a:solidFill>
                  <a:schemeClr val="bg1"/>
                </a:solidFill>
                <a:latin typeface="Times New Roman" pitchFamily="18" charset="0"/>
                <a:cs typeface="Times New Roman" pitchFamily="18" charset="0"/>
              </a:rPr>
              <a:t>And</a:t>
            </a:r>
          </a:p>
          <a:p>
            <a:pPr marL="342900" indent="-342900" algn="ctr">
              <a:spcBef>
                <a:spcPct val="20000"/>
              </a:spcBef>
            </a:pPr>
            <a:r>
              <a:rPr lang="en-US" sz="3600" b="1" i="1" dirty="0">
                <a:solidFill>
                  <a:schemeClr val="bg1"/>
                </a:solidFill>
                <a:latin typeface="Times New Roman" pitchFamily="18" charset="0"/>
                <a:cs typeface="Times New Roman" pitchFamily="18" charset="0"/>
              </a:rPr>
              <a:t>To think what no body else has thought”</a:t>
            </a:r>
          </a:p>
          <a:p>
            <a:pPr marL="342900" indent="-342900" algn="ctr">
              <a:spcBef>
                <a:spcPct val="20000"/>
              </a:spcBef>
            </a:pPr>
            <a:endParaRPr lang="en-US" sz="3600" b="1" i="1" dirty="0">
              <a:solidFill>
                <a:schemeClr val="bg1"/>
              </a:solidFill>
              <a:latin typeface="Times New Roman" pitchFamily="18" charset="0"/>
              <a:cs typeface="Times New Roman" pitchFamily="18" charset="0"/>
            </a:endParaRPr>
          </a:p>
          <a:p>
            <a:pPr marL="342900" indent="-342900" algn="r">
              <a:spcBef>
                <a:spcPct val="20000"/>
              </a:spcBef>
              <a:buFont typeface="Arial" pitchFamily="34" charset="0"/>
              <a:buNone/>
            </a:pPr>
            <a:r>
              <a:rPr lang="en-US" sz="3600" b="1" i="1" dirty="0" smtClean="0">
                <a:solidFill>
                  <a:schemeClr val="bg1"/>
                </a:solidFill>
                <a:latin typeface="Times New Roman" pitchFamily="18" charset="0"/>
                <a:cs typeface="Times New Roman" pitchFamily="18" charset="0"/>
              </a:rPr>
              <a:t> </a:t>
            </a:r>
            <a:endParaRPr lang="en-US" sz="3600" b="1" i="1" dirty="0">
              <a:solidFill>
                <a:schemeClr val="bg1"/>
              </a:solidFill>
              <a:latin typeface="Times New Roman" pitchFamily="18" charset="0"/>
              <a:cs typeface="Times New Roman" pitchFamily="18" charset="0"/>
            </a:endParaRPr>
          </a:p>
        </p:txBody>
      </p:sp>
      <p:sp>
        <p:nvSpPr>
          <p:cNvPr id="3"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dirty="0" smtClean="0">
                <a:solidFill>
                  <a:srgbClr val="FFFF00"/>
                </a:solidFill>
                <a:effectLst>
                  <a:outerShdw blurRad="38100" dist="38100" dir="2700000" algn="tl">
                    <a:srgbClr val="000000">
                      <a:alpha val="43137"/>
                    </a:srgbClr>
                  </a:outerShdw>
                </a:effectLst>
              </a:rPr>
              <a:t>What is Research?</a:t>
            </a:r>
          </a:p>
          <a:p>
            <a:pPr>
              <a:defRPr/>
            </a:pPr>
            <a:r>
              <a:rPr lang="en-US" sz="2400" dirty="0" smtClean="0">
                <a:solidFill>
                  <a:schemeClr val="bg1"/>
                </a:solidFill>
                <a:effectLst>
                  <a:outerShdw blurRad="38100" dist="38100" dir="2700000" algn="tl">
                    <a:srgbClr val="000000">
                      <a:alpha val="43137"/>
                    </a:srgbClr>
                  </a:outerShdw>
                </a:effectLst>
              </a:rPr>
              <a:t>( Definition) </a:t>
            </a:r>
            <a:endParaRPr lang="en-US" sz="24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defRPr/>
            </a:pPr>
            <a:r>
              <a:rPr lang="en-US" dirty="0" smtClean="0">
                <a:solidFill>
                  <a:srgbClr val="FFFF00"/>
                </a:solidFill>
                <a:effectLst>
                  <a:outerShdw blurRad="38100" dist="38100" dir="2700000" algn="tl">
                    <a:srgbClr val="000000">
                      <a:alpha val="43137"/>
                    </a:srgbClr>
                  </a:outerShdw>
                </a:effectLst>
              </a:rPr>
              <a:t>Why Research?</a:t>
            </a:r>
            <a:br>
              <a:rPr lang="en-US" dirty="0" smtClean="0">
                <a:solidFill>
                  <a:srgbClr val="FFFF00"/>
                </a:solidFill>
                <a:effectLst>
                  <a:outerShdw blurRad="38100" dist="38100" dir="2700000" algn="tl">
                    <a:srgbClr val="000000">
                      <a:alpha val="43137"/>
                    </a:srgbClr>
                  </a:outerShdw>
                </a:effectLst>
              </a:rPr>
            </a:br>
            <a:r>
              <a:rPr lang="en-US" sz="2000" dirty="0" smtClean="0">
                <a:solidFill>
                  <a:schemeClr val="bg1"/>
                </a:solidFill>
              </a:rPr>
              <a:t>( Objectives </a:t>
            </a:r>
            <a:r>
              <a:rPr lang="en-US" sz="2000" dirty="0">
                <a:solidFill>
                  <a:schemeClr val="bg1"/>
                </a:solidFill>
              </a:rPr>
              <a:t>of the R</a:t>
            </a:r>
            <a:r>
              <a:rPr lang="en-US" sz="2000" dirty="0" smtClean="0">
                <a:solidFill>
                  <a:schemeClr val="bg1"/>
                </a:solidFill>
              </a:rPr>
              <a:t>esearch)</a:t>
            </a:r>
            <a:endParaRPr lang="en-US" sz="2000" dirty="0">
              <a:solidFill>
                <a:schemeClr val="bg1"/>
              </a:solidFill>
              <a:effectLst>
                <a:outerShdw blurRad="38100" dist="38100" dir="2700000" algn="tl">
                  <a:srgbClr val="000000">
                    <a:alpha val="43137"/>
                  </a:srgbClr>
                </a:outerShdw>
              </a:effectLst>
            </a:endParaRPr>
          </a:p>
        </p:txBody>
      </p:sp>
      <p:sp>
        <p:nvSpPr>
          <p:cNvPr id="3075" name="Content Placeholder 2"/>
          <p:cNvSpPr>
            <a:spLocks noGrp="1"/>
          </p:cNvSpPr>
          <p:nvPr>
            <p:ph idx="1"/>
          </p:nvPr>
        </p:nvSpPr>
        <p:spPr>
          <a:xfrm>
            <a:off x="228600" y="1828800"/>
            <a:ext cx="8686800" cy="3733800"/>
          </a:xfrm>
        </p:spPr>
        <p:txBody>
          <a:bodyPr>
            <a:normAutofit fontScale="92500"/>
          </a:bodyPr>
          <a:lstStyle/>
          <a:p>
            <a:pPr marL="684213" indent="-684213" algn="just" eaLnBrk="1" hangingPunct="1">
              <a:buClr>
                <a:srgbClr val="FFFF00"/>
              </a:buClr>
              <a:buSzPct val="80000"/>
              <a:buFont typeface="Wingdings" pitchFamily="2" charset="2"/>
              <a:buChar char="v"/>
            </a:pPr>
            <a:r>
              <a:rPr lang="en-US" sz="2400" dirty="0" smtClean="0">
                <a:solidFill>
                  <a:schemeClr val="bg1"/>
                </a:solidFill>
              </a:rPr>
              <a:t>India’s future is evolving into a knowledge society</a:t>
            </a:r>
          </a:p>
          <a:p>
            <a:pPr marL="684213" indent="-684213" algn="just" eaLnBrk="1" hangingPunct="1">
              <a:buClr>
                <a:srgbClr val="FFFF00"/>
              </a:buClr>
              <a:buSzPct val="80000"/>
              <a:buFont typeface="Wingdings" pitchFamily="2" charset="2"/>
              <a:buChar char="v"/>
            </a:pPr>
            <a:r>
              <a:rPr lang="en-US" sz="2400" dirty="0" smtClean="0">
                <a:solidFill>
                  <a:schemeClr val="bg1"/>
                </a:solidFill>
              </a:rPr>
              <a:t>If we do not find solutions, no body would do it for us</a:t>
            </a:r>
          </a:p>
          <a:p>
            <a:pPr marL="684213" indent="-684213" algn="just" eaLnBrk="1" hangingPunct="1">
              <a:buClr>
                <a:srgbClr val="FFFF00"/>
              </a:buClr>
              <a:buSzPct val="80000"/>
              <a:buFont typeface="Wingdings" pitchFamily="2" charset="2"/>
              <a:buChar char="v"/>
            </a:pPr>
            <a:r>
              <a:rPr lang="en-US" sz="2400" dirty="0" smtClean="0">
                <a:solidFill>
                  <a:schemeClr val="bg1"/>
                </a:solidFill>
              </a:rPr>
              <a:t>Foundation of great civilization is innovation</a:t>
            </a:r>
          </a:p>
          <a:p>
            <a:pPr marL="0" indent="0" algn="just" eaLnBrk="1" hangingPunct="1">
              <a:buClr>
                <a:srgbClr val="FFFF00"/>
              </a:buClr>
              <a:buSzPct val="80000"/>
              <a:buNone/>
            </a:pPr>
            <a:endParaRPr lang="en-US" sz="2400" dirty="0" smtClean="0">
              <a:solidFill>
                <a:schemeClr val="bg1"/>
              </a:solidFill>
            </a:endParaRPr>
          </a:p>
          <a:p>
            <a:pPr marL="0" indent="0" algn="just" eaLnBrk="1" hangingPunct="1">
              <a:buClr>
                <a:srgbClr val="FFFF00"/>
              </a:buClr>
              <a:buSzPct val="80000"/>
              <a:buNone/>
            </a:pPr>
            <a:r>
              <a:rPr lang="en-US" sz="2400" b="1" dirty="0" smtClean="0">
                <a:solidFill>
                  <a:srgbClr val="FFFF00"/>
                </a:solidFill>
              </a:rPr>
              <a:t>Therefore, objectives of the Research are as follows – </a:t>
            </a:r>
          </a:p>
          <a:p>
            <a:pPr marL="0" indent="0" algn="just" eaLnBrk="1" hangingPunct="1">
              <a:buClr>
                <a:srgbClr val="FFFF00"/>
              </a:buClr>
              <a:buSzPct val="80000"/>
              <a:buNone/>
            </a:pPr>
            <a:endParaRPr lang="en-US" sz="2400" dirty="0">
              <a:solidFill>
                <a:schemeClr val="bg1"/>
              </a:solidFill>
            </a:endParaRPr>
          </a:p>
          <a:p>
            <a:pPr algn="just" eaLnBrk="1" hangingPunct="1">
              <a:buClr>
                <a:srgbClr val="FFFF00"/>
              </a:buClr>
              <a:buSzPct val="80000"/>
              <a:buFont typeface="Wingdings" panose="05000000000000000000" pitchFamily="2" charset="2"/>
              <a:buChar char="Ø"/>
            </a:pPr>
            <a:r>
              <a:rPr lang="en-US" sz="2400" dirty="0">
                <a:solidFill>
                  <a:schemeClr val="bg1"/>
                </a:solidFill>
              </a:rPr>
              <a:t>t</a:t>
            </a:r>
            <a:r>
              <a:rPr lang="en-US" sz="2400" dirty="0" smtClean="0">
                <a:solidFill>
                  <a:schemeClr val="bg1"/>
                </a:solidFill>
              </a:rPr>
              <a:t>o inculcate and enhance learning (reading and observing ) capability </a:t>
            </a:r>
          </a:p>
          <a:p>
            <a:pPr algn="just">
              <a:buClr>
                <a:srgbClr val="FFFF00"/>
              </a:buClr>
              <a:buSzPct val="80000"/>
              <a:buFont typeface="Wingdings" panose="05000000000000000000" pitchFamily="2" charset="2"/>
              <a:buChar char="Ø"/>
            </a:pPr>
            <a:r>
              <a:rPr lang="en-US" sz="2400" dirty="0">
                <a:solidFill>
                  <a:schemeClr val="bg1"/>
                </a:solidFill>
              </a:rPr>
              <a:t>t</a:t>
            </a:r>
            <a:r>
              <a:rPr lang="en-US" sz="2400" dirty="0" smtClean="0">
                <a:solidFill>
                  <a:schemeClr val="bg1"/>
                </a:solidFill>
              </a:rPr>
              <a:t>o inculcate </a:t>
            </a:r>
            <a:r>
              <a:rPr lang="en-US" sz="2400" dirty="0">
                <a:solidFill>
                  <a:schemeClr val="bg1"/>
                </a:solidFill>
              </a:rPr>
              <a:t>and enhance </a:t>
            </a:r>
            <a:r>
              <a:rPr lang="en-US" sz="2400" dirty="0" smtClean="0">
                <a:solidFill>
                  <a:schemeClr val="bg1"/>
                </a:solidFill>
              </a:rPr>
              <a:t>thinking capability </a:t>
            </a:r>
          </a:p>
          <a:p>
            <a:pPr algn="just">
              <a:buClr>
                <a:srgbClr val="FFFF00"/>
              </a:buClr>
              <a:buSzPct val="80000"/>
              <a:buFont typeface="Wingdings" panose="05000000000000000000" pitchFamily="2" charset="2"/>
              <a:buChar char="Ø"/>
            </a:pPr>
            <a:r>
              <a:rPr lang="en-US" sz="2400" dirty="0">
                <a:solidFill>
                  <a:schemeClr val="bg1"/>
                </a:solidFill>
              </a:rPr>
              <a:t>To inculcate and enhance </a:t>
            </a:r>
            <a:r>
              <a:rPr lang="en-US" sz="2400" dirty="0" smtClean="0">
                <a:solidFill>
                  <a:schemeClr val="bg1"/>
                </a:solidFill>
              </a:rPr>
              <a:t>analytical </a:t>
            </a:r>
            <a:r>
              <a:rPr lang="en-US" sz="2400" dirty="0">
                <a:solidFill>
                  <a:schemeClr val="bg1"/>
                </a:solidFill>
              </a:rPr>
              <a:t>capability </a:t>
            </a:r>
            <a:endParaRPr lang="en-US" sz="2400"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533400"/>
            <a:ext cx="8763000" cy="5816977"/>
          </a:xfrm>
          <a:prstGeom prst="rect">
            <a:avLst/>
          </a:prstGeom>
        </p:spPr>
        <p:txBody>
          <a:bodyPr wrap="square">
            <a:spAutoFit/>
          </a:bodyPr>
          <a:lstStyle/>
          <a:p>
            <a:pPr indent="-228600" algn="ctr">
              <a:spcAft>
                <a:spcPts val="0"/>
              </a:spcAft>
            </a:pPr>
            <a:r>
              <a:rPr lang="en-US" sz="2400" b="1" dirty="0">
                <a:solidFill>
                  <a:srgbClr val="FFFF00"/>
                </a:solidFill>
              </a:rPr>
              <a:t>Characteristics of </a:t>
            </a:r>
            <a:r>
              <a:rPr lang="en-US" sz="2400" b="1" dirty="0" smtClean="0">
                <a:solidFill>
                  <a:srgbClr val="FFFF00"/>
                </a:solidFill>
              </a:rPr>
              <a:t>Research</a:t>
            </a:r>
          </a:p>
          <a:p>
            <a:pPr indent="-228600" algn="ctr">
              <a:spcAft>
                <a:spcPts val="0"/>
              </a:spcAft>
            </a:pPr>
            <a:endParaRPr lang="en-US" sz="2400" b="1" dirty="0" smtClean="0">
              <a:solidFill>
                <a:srgbClr val="FFFF00"/>
              </a:solidFill>
            </a:endParaRPr>
          </a:p>
          <a:p>
            <a:pPr indent="-228600" algn="just">
              <a:spcAft>
                <a:spcPts val="0"/>
              </a:spcAft>
            </a:pPr>
            <a:endParaRPr lang="en-US" b="1" dirty="0">
              <a:solidFill>
                <a:srgbClr val="FFFF00"/>
              </a:solidFill>
            </a:endParaRPr>
          </a:p>
          <a:p>
            <a:pPr marL="914400" marR="0" indent="-735013" algn="just">
              <a:spcBef>
                <a:spcPts val="0"/>
              </a:spcBef>
              <a:spcAft>
                <a:spcPts val="0"/>
              </a:spcAft>
            </a:pPr>
            <a:r>
              <a:rPr lang="en-US" dirty="0">
                <a:solidFill>
                  <a:schemeClr val="bg1"/>
                </a:solidFill>
              </a:rPr>
              <a:t>1.</a:t>
            </a:r>
            <a:r>
              <a:rPr lang="en-US" sz="800" dirty="0">
                <a:solidFill>
                  <a:schemeClr val="bg1"/>
                </a:solidFill>
                <a:latin typeface="Times New Roman" panose="02020603050405020304" pitchFamily="18" charset="0"/>
              </a:rPr>
              <a:t>      </a:t>
            </a:r>
            <a:r>
              <a:rPr lang="en-US" b="1" dirty="0">
                <a:solidFill>
                  <a:srgbClr val="FFFF00"/>
                </a:solidFill>
              </a:rPr>
              <a:t>Empirical.</a:t>
            </a:r>
            <a:r>
              <a:rPr lang="en-US" dirty="0">
                <a:solidFill>
                  <a:schemeClr val="bg1"/>
                </a:solidFill>
              </a:rPr>
              <a:t> Research is based on direct experience or observation by the researcher</a:t>
            </a:r>
            <a:r>
              <a:rPr lang="en-US" dirty="0" smtClean="0">
                <a:solidFill>
                  <a:schemeClr val="bg1"/>
                </a:solidFill>
              </a:rPr>
              <a:t>.</a:t>
            </a:r>
          </a:p>
          <a:p>
            <a:pPr marL="914400" marR="0" indent="-735013" algn="just">
              <a:spcBef>
                <a:spcPts val="0"/>
              </a:spcBef>
              <a:spcAft>
                <a:spcPts val="0"/>
              </a:spcAft>
            </a:pPr>
            <a:endParaRPr lang="en-US" dirty="0">
              <a:solidFill>
                <a:schemeClr val="bg1"/>
              </a:solidFill>
            </a:endParaRPr>
          </a:p>
          <a:p>
            <a:pPr marL="914400" marR="0" indent="-735013" algn="just">
              <a:spcBef>
                <a:spcPts val="0"/>
              </a:spcBef>
              <a:spcAft>
                <a:spcPts val="0"/>
              </a:spcAft>
            </a:pPr>
            <a:r>
              <a:rPr lang="en-US" dirty="0">
                <a:solidFill>
                  <a:schemeClr val="bg1"/>
                </a:solidFill>
              </a:rPr>
              <a:t>2.</a:t>
            </a:r>
            <a:r>
              <a:rPr lang="en-US" sz="800" dirty="0">
                <a:solidFill>
                  <a:schemeClr val="bg1"/>
                </a:solidFill>
                <a:latin typeface="Times New Roman" panose="02020603050405020304" pitchFamily="18" charset="0"/>
              </a:rPr>
              <a:t>    </a:t>
            </a:r>
            <a:r>
              <a:rPr lang="en-US" sz="800" b="1" dirty="0">
                <a:solidFill>
                  <a:srgbClr val="FFFF00"/>
                </a:solidFill>
                <a:latin typeface="Times New Roman" panose="02020603050405020304" pitchFamily="18" charset="0"/>
              </a:rPr>
              <a:t>  </a:t>
            </a:r>
            <a:r>
              <a:rPr lang="en-US" b="1" dirty="0">
                <a:solidFill>
                  <a:srgbClr val="FFFF00"/>
                </a:solidFill>
              </a:rPr>
              <a:t>Logical. </a:t>
            </a:r>
            <a:r>
              <a:rPr lang="en-US" dirty="0">
                <a:solidFill>
                  <a:schemeClr val="bg1"/>
                </a:solidFill>
              </a:rPr>
              <a:t>Research is based on valid procedures and principles</a:t>
            </a:r>
            <a:r>
              <a:rPr lang="en-US" dirty="0" smtClean="0">
                <a:solidFill>
                  <a:schemeClr val="bg1"/>
                </a:solidFill>
              </a:rPr>
              <a:t>.</a:t>
            </a:r>
          </a:p>
          <a:p>
            <a:pPr marL="914400" marR="0" indent="-735013" algn="just">
              <a:spcBef>
                <a:spcPts val="0"/>
              </a:spcBef>
              <a:spcAft>
                <a:spcPts val="0"/>
              </a:spcAft>
            </a:pPr>
            <a:endParaRPr lang="en-US" dirty="0">
              <a:solidFill>
                <a:schemeClr val="bg1"/>
              </a:solidFill>
            </a:endParaRPr>
          </a:p>
          <a:p>
            <a:pPr marL="914400" marR="0" indent="-735013" algn="just">
              <a:spcBef>
                <a:spcPts val="0"/>
              </a:spcBef>
              <a:spcAft>
                <a:spcPts val="0"/>
              </a:spcAft>
            </a:pPr>
            <a:r>
              <a:rPr lang="en-US" dirty="0">
                <a:solidFill>
                  <a:schemeClr val="bg1"/>
                </a:solidFill>
              </a:rPr>
              <a:t>3.</a:t>
            </a:r>
            <a:r>
              <a:rPr lang="en-US" sz="800" dirty="0">
                <a:solidFill>
                  <a:schemeClr val="bg1"/>
                </a:solidFill>
                <a:latin typeface="Times New Roman" panose="02020603050405020304" pitchFamily="18" charset="0"/>
              </a:rPr>
              <a:t>    </a:t>
            </a:r>
            <a:r>
              <a:rPr lang="en-US" sz="800" b="1" dirty="0">
                <a:solidFill>
                  <a:srgbClr val="FFFF00"/>
                </a:solidFill>
                <a:latin typeface="Times New Roman" panose="02020603050405020304" pitchFamily="18" charset="0"/>
              </a:rPr>
              <a:t>  </a:t>
            </a:r>
            <a:r>
              <a:rPr lang="en-US" b="1" dirty="0">
                <a:solidFill>
                  <a:srgbClr val="FFFF00"/>
                </a:solidFill>
              </a:rPr>
              <a:t>Cyclical</a:t>
            </a:r>
            <a:r>
              <a:rPr lang="en-US" dirty="0">
                <a:solidFill>
                  <a:schemeClr val="bg1"/>
                </a:solidFill>
              </a:rPr>
              <a:t>. Research is a cyclical process because it starts with a problem and ends with a problem. </a:t>
            </a:r>
            <a:endParaRPr lang="en-US" dirty="0" smtClean="0">
              <a:solidFill>
                <a:schemeClr val="bg1"/>
              </a:solidFill>
            </a:endParaRPr>
          </a:p>
          <a:p>
            <a:pPr marL="914400" marR="0" indent="-735013" algn="just">
              <a:spcBef>
                <a:spcPts val="0"/>
              </a:spcBef>
              <a:spcAft>
                <a:spcPts val="0"/>
              </a:spcAft>
            </a:pPr>
            <a:endParaRPr lang="en-US" dirty="0">
              <a:solidFill>
                <a:schemeClr val="bg1"/>
              </a:solidFill>
            </a:endParaRPr>
          </a:p>
          <a:p>
            <a:pPr marL="914400" marR="0" indent="-735013" algn="just">
              <a:spcBef>
                <a:spcPts val="0"/>
              </a:spcBef>
              <a:spcAft>
                <a:spcPts val="0"/>
              </a:spcAft>
            </a:pPr>
            <a:r>
              <a:rPr lang="en-US" dirty="0">
                <a:solidFill>
                  <a:schemeClr val="bg1"/>
                </a:solidFill>
              </a:rPr>
              <a:t>4.</a:t>
            </a:r>
            <a:r>
              <a:rPr lang="en-US" sz="800" dirty="0">
                <a:solidFill>
                  <a:schemeClr val="bg1"/>
                </a:solidFill>
                <a:latin typeface="Times New Roman" panose="02020603050405020304" pitchFamily="18" charset="0"/>
              </a:rPr>
              <a:t>     </a:t>
            </a:r>
            <a:r>
              <a:rPr lang="en-US" sz="800" b="1" dirty="0">
                <a:solidFill>
                  <a:srgbClr val="FFFF00"/>
                </a:solidFill>
                <a:latin typeface="Times New Roman" panose="02020603050405020304" pitchFamily="18" charset="0"/>
              </a:rPr>
              <a:t> </a:t>
            </a:r>
            <a:r>
              <a:rPr lang="en-US" b="1" dirty="0">
                <a:solidFill>
                  <a:srgbClr val="FFFF00"/>
                </a:solidFill>
              </a:rPr>
              <a:t>Analytical</a:t>
            </a:r>
            <a:r>
              <a:rPr lang="en-US" dirty="0">
                <a:solidFill>
                  <a:schemeClr val="bg1"/>
                </a:solidFill>
              </a:rPr>
              <a:t>. Research utilizes proven analytical procedures in gathering the data, whether historical, descriptive, experimental and case study</a:t>
            </a:r>
            <a:r>
              <a:rPr lang="en-US" dirty="0" smtClean="0">
                <a:solidFill>
                  <a:schemeClr val="bg1"/>
                </a:solidFill>
              </a:rPr>
              <a:t>.</a:t>
            </a:r>
          </a:p>
          <a:p>
            <a:pPr marL="914400" marR="0" indent="-735013" algn="just">
              <a:spcBef>
                <a:spcPts val="0"/>
              </a:spcBef>
              <a:spcAft>
                <a:spcPts val="0"/>
              </a:spcAft>
            </a:pPr>
            <a:endParaRPr lang="en-US" dirty="0">
              <a:solidFill>
                <a:schemeClr val="bg1"/>
              </a:solidFill>
            </a:endParaRPr>
          </a:p>
          <a:p>
            <a:pPr marL="914400" marR="0" indent="-735013" algn="just">
              <a:spcBef>
                <a:spcPts val="0"/>
              </a:spcBef>
              <a:spcAft>
                <a:spcPts val="0"/>
              </a:spcAft>
            </a:pPr>
            <a:r>
              <a:rPr lang="en-US" dirty="0">
                <a:solidFill>
                  <a:schemeClr val="bg1"/>
                </a:solidFill>
              </a:rPr>
              <a:t>5.</a:t>
            </a:r>
            <a:r>
              <a:rPr lang="en-US" sz="800" dirty="0">
                <a:solidFill>
                  <a:schemeClr val="bg1"/>
                </a:solidFill>
                <a:latin typeface="Times New Roman" panose="02020603050405020304" pitchFamily="18" charset="0"/>
              </a:rPr>
              <a:t>     </a:t>
            </a:r>
            <a:r>
              <a:rPr lang="en-US" sz="800" b="1" dirty="0">
                <a:solidFill>
                  <a:srgbClr val="FFFF00"/>
                </a:solidFill>
                <a:latin typeface="Times New Roman" panose="02020603050405020304" pitchFamily="18" charset="0"/>
              </a:rPr>
              <a:t> </a:t>
            </a:r>
            <a:r>
              <a:rPr lang="en-US" b="1" dirty="0">
                <a:solidFill>
                  <a:srgbClr val="FFFF00"/>
                </a:solidFill>
              </a:rPr>
              <a:t>Critical</a:t>
            </a:r>
            <a:r>
              <a:rPr lang="en-US" dirty="0">
                <a:solidFill>
                  <a:schemeClr val="bg1"/>
                </a:solidFill>
              </a:rPr>
              <a:t>. Research exhibits careful and precise judgment</a:t>
            </a:r>
            <a:r>
              <a:rPr lang="en-US" dirty="0" smtClean="0">
                <a:solidFill>
                  <a:schemeClr val="bg1"/>
                </a:solidFill>
              </a:rPr>
              <a:t>.</a:t>
            </a:r>
          </a:p>
          <a:p>
            <a:pPr marL="914400" marR="0" indent="-735013" algn="just">
              <a:spcBef>
                <a:spcPts val="0"/>
              </a:spcBef>
              <a:spcAft>
                <a:spcPts val="0"/>
              </a:spcAft>
            </a:pPr>
            <a:endParaRPr lang="en-US" dirty="0">
              <a:solidFill>
                <a:schemeClr val="bg1"/>
              </a:solidFill>
            </a:endParaRPr>
          </a:p>
          <a:p>
            <a:pPr marL="914400" marR="0" indent="-735013" algn="just">
              <a:spcBef>
                <a:spcPts val="0"/>
              </a:spcBef>
              <a:spcAft>
                <a:spcPts val="0"/>
              </a:spcAft>
            </a:pPr>
            <a:r>
              <a:rPr lang="en-US" dirty="0">
                <a:solidFill>
                  <a:schemeClr val="bg1"/>
                </a:solidFill>
              </a:rPr>
              <a:t>6.</a:t>
            </a:r>
            <a:r>
              <a:rPr lang="en-US" sz="800" dirty="0">
                <a:solidFill>
                  <a:schemeClr val="bg1"/>
                </a:solidFill>
                <a:latin typeface="Times New Roman" panose="02020603050405020304" pitchFamily="18" charset="0"/>
              </a:rPr>
              <a:t>     </a:t>
            </a:r>
            <a:r>
              <a:rPr lang="en-US" sz="800" b="1" dirty="0">
                <a:solidFill>
                  <a:srgbClr val="FFFF00"/>
                </a:solidFill>
                <a:latin typeface="Times New Roman" panose="02020603050405020304" pitchFamily="18" charset="0"/>
              </a:rPr>
              <a:t> </a:t>
            </a:r>
            <a:r>
              <a:rPr lang="en-US" b="1" dirty="0">
                <a:solidFill>
                  <a:srgbClr val="FFFF00"/>
                </a:solidFill>
              </a:rPr>
              <a:t>Methodical</a:t>
            </a:r>
            <a:r>
              <a:rPr lang="en-US" dirty="0">
                <a:solidFill>
                  <a:schemeClr val="bg1"/>
                </a:solidFill>
              </a:rPr>
              <a:t>. Research is conducted in a methodical manner without bias using systematic method and procedures</a:t>
            </a:r>
            <a:r>
              <a:rPr lang="en-US" dirty="0" smtClean="0">
                <a:solidFill>
                  <a:schemeClr val="bg1"/>
                </a:solidFill>
              </a:rPr>
              <a:t>.</a:t>
            </a:r>
          </a:p>
          <a:p>
            <a:pPr marL="914400" marR="0" indent="-735013" algn="just">
              <a:spcBef>
                <a:spcPts val="0"/>
              </a:spcBef>
              <a:spcAft>
                <a:spcPts val="0"/>
              </a:spcAft>
            </a:pPr>
            <a:endParaRPr lang="en-US" dirty="0">
              <a:solidFill>
                <a:schemeClr val="bg1"/>
              </a:solidFill>
            </a:endParaRPr>
          </a:p>
          <a:p>
            <a:pPr marL="914400" marR="0" indent="-735013" algn="just">
              <a:spcBef>
                <a:spcPts val="0"/>
              </a:spcBef>
              <a:spcAft>
                <a:spcPts val="0"/>
              </a:spcAft>
            </a:pPr>
            <a:r>
              <a:rPr lang="en-US" dirty="0">
                <a:solidFill>
                  <a:schemeClr val="bg1"/>
                </a:solidFill>
              </a:rPr>
              <a:t>7.</a:t>
            </a:r>
            <a:r>
              <a:rPr lang="en-US" sz="800" dirty="0">
                <a:solidFill>
                  <a:schemeClr val="bg1"/>
                </a:solidFill>
                <a:latin typeface="Times New Roman" panose="02020603050405020304" pitchFamily="18" charset="0"/>
              </a:rPr>
              <a:t>     </a:t>
            </a:r>
            <a:r>
              <a:rPr lang="en-US" sz="800" b="1" dirty="0">
                <a:solidFill>
                  <a:srgbClr val="FFFF00"/>
                </a:solidFill>
                <a:latin typeface="Times New Roman" panose="02020603050405020304" pitchFamily="18" charset="0"/>
              </a:rPr>
              <a:t> </a:t>
            </a:r>
            <a:r>
              <a:rPr lang="en-US" b="1" dirty="0">
                <a:solidFill>
                  <a:srgbClr val="FFFF00"/>
                </a:solidFill>
              </a:rPr>
              <a:t>Replicability</a:t>
            </a:r>
            <a:r>
              <a:rPr lang="en-US" dirty="0">
                <a:solidFill>
                  <a:schemeClr val="bg1"/>
                </a:solidFill>
              </a:rPr>
              <a:t>. The research design and procedures are replicated or repeated to enable the researcher to arrive at valid and conclusive results.</a:t>
            </a:r>
            <a:endParaRPr lang="en-US" dirty="0">
              <a:solidFill>
                <a:schemeClr val="bg1"/>
              </a:solidFill>
              <a:effectLst/>
            </a:endParaRPr>
          </a:p>
        </p:txBody>
      </p:sp>
    </p:spTree>
    <p:extLst>
      <p:ext uri="{BB962C8B-B14F-4D97-AF65-F5344CB8AC3E}">
        <p14:creationId xmlns:p14="http://schemas.microsoft.com/office/powerpoint/2010/main" val="695174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2641</TotalTime>
  <Words>3178</Words>
  <Application>Microsoft Office PowerPoint</Application>
  <PresentationFormat>On-screen Show (4:3)</PresentationFormat>
  <Paragraphs>627</Paragraphs>
  <Slides>66</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66</vt:i4>
      </vt:variant>
    </vt:vector>
  </HeadingPairs>
  <TitlesOfParts>
    <vt:vector size="76" baseType="lpstr">
      <vt:lpstr>Arial</vt:lpstr>
      <vt:lpstr>Book Antiqua</vt:lpstr>
      <vt:lpstr>Calibri</vt:lpstr>
      <vt:lpstr>Copperplate Gothic Bold</vt:lpstr>
      <vt:lpstr>Garamond</vt:lpstr>
      <vt:lpstr>Times New Roman</vt:lpstr>
      <vt:lpstr>Trebuchet MS</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Research? ( Objectives of the Research)</vt:lpstr>
      <vt:lpstr>PowerPoint Presentation</vt:lpstr>
      <vt:lpstr>What makes people to undertake research ?  </vt:lpstr>
      <vt:lpstr>Importance of Research</vt:lpstr>
      <vt:lpstr>Prerequisites for Research</vt:lpstr>
      <vt:lpstr>PowerPoint Presentation</vt:lpstr>
      <vt:lpstr>PowerPoint Presentation</vt:lpstr>
      <vt:lpstr>Its All About Perception!!!</vt:lpstr>
      <vt:lpstr>PowerPoint Presentation</vt:lpstr>
      <vt:lpstr>PowerPoint Presentation</vt:lpstr>
      <vt:lpstr>Steps Involved in Research</vt:lpstr>
      <vt:lpstr>Selection of Research Problem for the Research Project</vt:lpstr>
      <vt:lpstr>Motivation in  Research Why to undertake research ?</vt:lpstr>
      <vt:lpstr>PowerPoint Presentation</vt:lpstr>
      <vt:lpstr>PowerPoint Presentation</vt:lpstr>
      <vt:lpstr>PowerPoint Presentation</vt:lpstr>
      <vt:lpstr>PowerPoint Presentation</vt:lpstr>
      <vt:lpstr> Difficulties Encountered while Doing  Research </vt:lpstr>
      <vt:lpstr>Formulation of Research Problem</vt:lpstr>
      <vt:lpstr>PowerPoint Presentation</vt:lpstr>
      <vt:lpstr>Quality of Research</vt:lpstr>
      <vt:lpstr>Importance of Collaborations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Publishing Results How to Prepare a Manuscript of Paper ?</vt:lpstr>
      <vt:lpstr> Style of writing the research article</vt:lpstr>
      <vt:lpstr>Manuscript - General Format</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HP</cp:lastModifiedBy>
  <cp:revision>81</cp:revision>
  <dcterms:created xsi:type="dcterms:W3CDTF">2011-10-12T00:48:30Z</dcterms:created>
  <dcterms:modified xsi:type="dcterms:W3CDTF">2018-07-24T13:44:01Z</dcterms:modified>
</cp:coreProperties>
</file>