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0"/>
  </p:notesMasterIdLst>
  <p:sldIdLst>
    <p:sldId id="615" r:id="rId2"/>
    <p:sldId id="396" r:id="rId3"/>
    <p:sldId id="262" r:id="rId4"/>
    <p:sldId id="643" r:id="rId5"/>
    <p:sldId id="384" r:id="rId6"/>
    <p:sldId id="387" r:id="rId7"/>
    <p:sldId id="497" r:id="rId8"/>
    <p:sldId id="645" r:id="rId9"/>
    <p:sldId id="283" r:id="rId10"/>
    <p:sldId id="646" r:id="rId11"/>
    <p:sldId id="277" r:id="rId12"/>
    <p:sldId id="278" r:id="rId13"/>
    <p:sldId id="279" r:id="rId14"/>
    <p:sldId id="280" r:id="rId15"/>
    <p:sldId id="281" r:id="rId16"/>
    <p:sldId id="282" r:id="rId17"/>
    <p:sldId id="284" r:id="rId18"/>
    <p:sldId id="285" r:id="rId19"/>
    <p:sldId id="405" r:id="rId20"/>
    <p:sldId id="647" r:id="rId21"/>
    <p:sldId id="648" r:id="rId22"/>
    <p:sldId id="294" r:id="rId23"/>
    <p:sldId id="649" r:id="rId24"/>
    <p:sldId id="650" r:id="rId25"/>
    <p:sldId id="651" r:id="rId26"/>
    <p:sldId id="652" r:id="rId27"/>
    <p:sldId id="653" r:id="rId28"/>
    <p:sldId id="662" r:id="rId29"/>
    <p:sldId id="660" r:id="rId30"/>
    <p:sldId id="661" r:id="rId31"/>
    <p:sldId id="659" r:id="rId32"/>
    <p:sldId id="654" r:id="rId33"/>
    <p:sldId id="656" r:id="rId34"/>
    <p:sldId id="657" r:id="rId35"/>
    <p:sldId id="658" r:id="rId36"/>
    <p:sldId id="655" r:id="rId37"/>
    <p:sldId id="479" r:id="rId38"/>
    <p:sldId id="480" r:id="rId39"/>
    <p:sldId id="481" r:id="rId40"/>
    <p:sldId id="482" r:id="rId41"/>
    <p:sldId id="483" r:id="rId42"/>
    <p:sldId id="484" r:id="rId43"/>
    <p:sldId id="485" r:id="rId44"/>
    <p:sldId id="486" r:id="rId45"/>
    <p:sldId id="487" r:id="rId46"/>
    <p:sldId id="488" r:id="rId47"/>
    <p:sldId id="432" r:id="rId48"/>
    <p:sldId id="715" r:id="rId49"/>
    <p:sldId id="733" r:id="rId50"/>
    <p:sldId id="716" r:id="rId51"/>
    <p:sldId id="734" r:id="rId52"/>
    <p:sldId id="717" r:id="rId53"/>
    <p:sldId id="680" r:id="rId54"/>
    <p:sldId id="718" r:id="rId55"/>
    <p:sldId id="719" r:id="rId56"/>
    <p:sldId id="724" r:id="rId57"/>
    <p:sldId id="720" r:id="rId58"/>
    <p:sldId id="721" r:id="rId59"/>
    <p:sldId id="722" r:id="rId60"/>
    <p:sldId id="727" r:id="rId61"/>
    <p:sldId id="726" r:id="rId62"/>
    <p:sldId id="729" r:id="rId63"/>
    <p:sldId id="728" r:id="rId64"/>
    <p:sldId id="735" r:id="rId65"/>
    <p:sldId id="730" r:id="rId66"/>
    <p:sldId id="731" r:id="rId67"/>
    <p:sldId id="732" r:id="rId68"/>
    <p:sldId id="620" r:id="rId69"/>
    <p:sldId id="526" r:id="rId70"/>
    <p:sldId id="529" r:id="rId71"/>
    <p:sldId id="498" r:id="rId72"/>
    <p:sldId id="518" r:id="rId73"/>
    <p:sldId id="430" r:id="rId74"/>
    <p:sldId id="519" r:id="rId75"/>
    <p:sldId id="644" r:id="rId76"/>
    <p:sldId id="507" r:id="rId77"/>
    <p:sldId id="508" r:id="rId78"/>
    <p:sldId id="431" r:id="rId79"/>
    <p:sldId id="520" r:id="rId80"/>
    <p:sldId id="521" r:id="rId81"/>
    <p:sldId id="736" r:id="rId82"/>
    <p:sldId id="622" r:id="rId83"/>
    <p:sldId id="623" r:id="rId84"/>
    <p:sldId id="624" r:id="rId85"/>
    <p:sldId id="625" r:id="rId86"/>
    <p:sldId id="626" r:id="rId87"/>
    <p:sldId id="627" r:id="rId88"/>
    <p:sldId id="429" r:id="rId8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5E5FF"/>
    <a:srgbClr val="00CC00"/>
    <a:srgbClr val="00FF00"/>
    <a:srgbClr val="FF0000"/>
    <a:srgbClr val="6600FF"/>
    <a:srgbClr val="CC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1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38C3D8-1EFB-4117-B971-64B546780A7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3915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CB5EC-4EA3-48FA-9E76-726AAAA9A87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525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E2748-89B7-450B-BB66-0A8D08C1697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170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13590-E5F0-4AFE-B717-17A7072D82A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860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22C02-8DD8-4B6D-997B-6F52371B81B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427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6F00F-04CF-4206-BDDD-047A9DA1C91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630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57DCD-2F69-4E00-9515-DAD20AEE545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58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F15AF-9B85-4485-9B96-0991225BA7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90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D8287-F604-485F-BE8A-BBCC0673455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110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471B1-07A5-4A52-94DA-182D5167117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121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80750-3D28-418A-A4D8-F961928B085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536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3E2E1-FCE7-41C0-ABDB-94CE5BD84F0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077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fld id="{CB6AC2A5-4E60-4A92-B042-6D6D4DF946E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0BD1-31B7-495C-BCAE-54FCCE76353F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46182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62000" y="1447800"/>
            <a:ext cx="7772400" cy="1819275"/>
          </a:xfrm>
        </p:spPr>
        <p:txBody>
          <a:bodyPr anchor="ctr"/>
          <a:lstStyle/>
          <a:p>
            <a:r>
              <a:rPr lang="en-US" altLang="zh-TW">
                <a:ea typeface="新細明體" charset="-120"/>
              </a:rPr>
              <a:t>Chapter 6 Photolithography</a:t>
            </a:r>
          </a:p>
        </p:txBody>
      </p:sp>
      <p:sp>
        <p:nvSpPr>
          <p:cNvPr id="46182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733800"/>
            <a:ext cx="7543800" cy="1981200"/>
          </a:xfrm>
        </p:spPr>
        <p:txBody>
          <a:bodyPr/>
          <a:lstStyle/>
          <a:p>
            <a:r>
              <a:rPr lang="en-US" altLang="zh-TW" sz="3200" smtClean="0">
                <a:ea typeface="新細明體" charset="-120"/>
              </a:rPr>
              <a:t>Prof.M.D.Shirsat</a:t>
            </a:r>
            <a:endParaRPr lang="en-US" altLang="zh-TW" sz="3200" dirty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779D-5662-4725-A8B3-9EB5DD7CCC44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498690" name="Rectangle 2"/>
          <p:cNvSpPr>
            <a:spLocks noChangeArrowheads="1"/>
          </p:cNvSpPr>
          <p:nvPr/>
        </p:nvSpPr>
        <p:spPr bwMode="auto">
          <a:xfrm>
            <a:off x="2971800" y="3124200"/>
            <a:ext cx="32004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691" name="Rectangle 3"/>
          <p:cNvSpPr>
            <a:spLocks noChangeArrowheads="1"/>
          </p:cNvSpPr>
          <p:nvPr/>
        </p:nvSpPr>
        <p:spPr bwMode="auto">
          <a:xfrm>
            <a:off x="3657600" y="3124200"/>
            <a:ext cx="533400" cy="304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692" name="Rectangle 4"/>
          <p:cNvSpPr>
            <a:spLocks noChangeArrowheads="1"/>
          </p:cNvSpPr>
          <p:nvPr/>
        </p:nvSpPr>
        <p:spPr bwMode="auto">
          <a:xfrm>
            <a:off x="4876800" y="3124200"/>
            <a:ext cx="533400" cy="304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693" name="Rectangle 5"/>
          <p:cNvSpPr>
            <a:spLocks noChangeArrowheads="1"/>
          </p:cNvSpPr>
          <p:nvPr/>
        </p:nvSpPr>
        <p:spPr bwMode="auto">
          <a:xfrm>
            <a:off x="3657600" y="5410200"/>
            <a:ext cx="533400" cy="304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694" name="Rectangle 6"/>
          <p:cNvSpPr>
            <a:spLocks noChangeArrowheads="1"/>
          </p:cNvSpPr>
          <p:nvPr/>
        </p:nvSpPr>
        <p:spPr bwMode="auto">
          <a:xfrm>
            <a:off x="4876800" y="5410200"/>
            <a:ext cx="533400" cy="304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695" name="Rectangle 7"/>
          <p:cNvSpPr>
            <a:spLocks noChangeArrowheads="1"/>
          </p:cNvSpPr>
          <p:nvPr/>
        </p:nvSpPr>
        <p:spPr bwMode="auto">
          <a:xfrm>
            <a:off x="2971800" y="4283075"/>
            <a:ext cx="6858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696" name="Rectangle 8"/>
          <p:cNvSpPr>
            <a:spLocks noChangeArrowheads="1"/>
          </p:cNvSpPr>
          <p:nvPr/>
        </p:nvSpPr>
        <p:spPr bwMode="auto">
          <a:xfrm>
            <a:off x="4191000" y="4283075"/>
            <a:ext cx="6858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697" name="Rectangle 9"/>
          <p:cNvSpPr>
            <a:spLocks noChangeArrowheads="1"/>
          </p:cNvSpPr>
          <p:nvPr/>
        </p:nvSpPr>
        <p:spPr bwMode="auto">
          <a:xfrm>
            <a:off x="5410200" y="4283075"/>
            <a:ext cx="7620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698" name="Line 10"/>
          <p:cNvSpPr>
            <a:spLocks noChangeShapeType="1"/>
          </p:cNvSpPr>
          <p:nvPr/>
        </p:nvSpPr>
        <p:spPr bwMode="auto">
          <a:xfrm>
            <a:off x="2971800" y="27432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699" name="Line 11"/>
          <p:cNvSpPr>
            <a:spLocks noChangeShapeType="1"/>
          </p:cNvSpPr>
          <p:nvPr/>
        </p:nvSpPr>
        <p:spPr bwMode="auto">
          <a:xfrm>
            <a:off x="3657600" y="2819400"/>
            <a:ext cx="533400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00" name="Line 12"/>
          <p:cNvSpPr>
            <a:spLocks noChangeShapeType="1"/>
          </p:cNvSpPr>
          <p:nvPr/>
        </p:nvSpPr>
        <p:spPr bwMode="auto">
          <a:xfrm flipV="1">
            <a:off x="3657600" y="2743200"/>
            <a:ext cx="0" cy="2667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01" name="Line 13"/>
          <p:cNvSpPr>
            <a:spLocks noChangeShapeType="1"/>
          </p:cNvSpPr>
          <p:nvPr/>
        </p:nvSpPr>
        <p:spPr bwMode="auto">
          <a:xfrm flipV="1">
            <a:off x="4191000" y="2743200"/>
            <a:ext cx="0" cy="2667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02" name="Line 14"/>
          <p:cNvSpPr>
            <a:spLocks noChangeShapeType="1"/>
          </p:cNvSpPr>
          <p:nvPr/>
        </p:nvSpPr>
        <p:spPr bwMode="auto">
          <a:xfrm flipV="1">
            <a:off x="4876800" y="2743200"/>
            <a:ext cx="0" cy="2667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03" name="Line 15"/>
          <p:cNvSpPr>
            <a:spLocks noChangeShapeType="1"/>
          </p:cNvSpPr>
          <p:nvPr/>
        </p:nvSpPr>
        <p:spPr bwMode="auto">
          <a:xfrm flipV="1">
            <a:off x="5410200" y="2743200"/>
            <a:ext cx="0" cy="2667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04" name="Line 16"/>
          <p:cNvSpPr>
            <a:spLocks noChangeShapeType="1"/>
          </p:cNvSpPr>
          <p:nvPr/>
        </p:nvSpPr>
        <p:spPr bwMode="auto">
          <a:xfrm>
            <a:off x="4876800" y="2819400"/>
            <a:ext cx="533400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05" name="Text Box 17"/>
          <p:cNvSpPr txBox="1">
            <a:spLocks noChangeArrowheads="1"/>
          </p:cNvSpPr>
          <p:nvPr/>
        </p:nvSpPr>
        <p:spPr bwMode="auto">
          <a:xfrm>
            <a:off x="914400" y="2514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Mask/reticle</a:t>
            </a:r>
          </a:p>
        </p:txBody>
      </p:sp>
      <p:sp>
        <p:nvSpPr>
          <p:cNvPr id="498706" name="Line 18"/>
          <p:cNvSpPr>
            <a:spLocks noChangeShapeType="1"/>
          </p:cNvSpPr>
          <p:nvPr/>
        </p:nvSpPr>
        <p:spPr bwMode="auto">
          <a:xfrm>
            <a:off x="3429000" y="2209800"/>
            <a:ext cx="0" cy="838200"/>
          </a:xfrm>
          <a:prstGeom prst="line">
            <a:avLst/>
          </a:prstGeom>
          <a:noFill/>
          <a:ln w="9525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07" name="Line 19"/>
          <p:cNvSpPr>
            <a:spLocks noChangeShapeType="1"/>
          </p:cNvSpPr>
          <p:nvPr/>
        </p:nvSpPr>
        <p:spPr bwMode="auto">
          <a:xfrm>
            <a:off x="4343400" y="2209800"/>
            <a:ext cx="0" cy="838200"/>
          </a:xfrm>
          <a:prstGeom prst="line">
            <a:avLst/>
          </a:prstGeom>
          <a:noFill/>
          <a:ln w="9525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08" name="Line 20"/>
          <p:cNvSpPr>
            <a:spLocks noChangeShapeType="1"/>
          </p:cNvSpPr>
          <p:nvPr/>
        </p:nvSpPr>
        <p:spPr bwMode="auto">
          <a:xfrm>
            <a:off x="4953000" y="2209800"/>
            <a:ext cx="0" cy="533400"/>
          </a:xfrm>
          <a:prstGeom prst="line">
            <a:avLst/>
          </a:prstGeom>
          <a:noFill/>
          <a:ln w="9525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09" name="Line 21"/>
          <p:cNvSpPr>
            <a:spLocks noChangeShapeType="1"/>
          </p:cNvSpPr>
          <p:nvPr/>
        </p:nvSpPr>
        <p:spPr bwMode="auto">
          <a:xfrm>
            <a:off x="5562600" y="2209800"/>
            <a:ext cx="0" cy="838200"/>
          </a:xfrm>
          <a:prstGeom prst="line">
            <a:avLst/>
          </a:prstGeom>
          <a:noFill/>
          <a:ln w="9525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10" name="Text Box 22"/>
          <p:cNvSpPr txBox="1">
            <a:spLocks noChangeArrowheads="1"/>
          </p:cNvSpPr>
          <p:nvPr/>
        </p:nvSpPr>
        <p:spPr bwMode="auto">
          <a:xfrm>
            <a:off x="6553200" y="32004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Exposure</a:t>
            </a:r>
          </a:p>
        </p:txBody>
      </p:sp>
      <p:sp>
        <p:nvSpPr>
          <p:cNvPr id="498711" name="Text Box 23"/>
          <p:cNvSpPr txBox="1">
            <a:spLocks noChangeArrowheads="1"/>
          </p:cNvSpPr>
          <p:nvPr/>
        </p:nvSpPr>
        <p:spPr bwMode="auto">
          <a:xfrm>
            <a:off x="6705600" y="4648200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After Development</a:t>
            </a:r>
          </a:p>
        </p:txBody>
      </p:sp>
      <p:sp>
        <p:nvSpPr>
          <p:cNvPr id="498712" name="Line 24"/>
          <p:cNvSpPr>
            <a:spLocks noChangeShapeType="1"/>
          </p:cNvSpPr>
          <p:nvPr/>
        </p:nvSpPr>
        <p:spPr bwMode="auto">
          <a:xfrm>
            <a:off x="2362200" y="443547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13" name="Text Box 25"/>
          <p:cNvSpPr txBox="1">
            <a:spLocks noChangeArrowheads="1"/>
          </p:cNvSpPr>
          <p:nvPr/>
        </p:nvSpPr>
        <p:spPr bwMode="auto">
          <a:xfrm>
            <a:off x="838200" y="3978275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>
                <a:ea typeface="新細明體" charset="-120"/>
              </a:rPr>
              <a:t>Negative</a:t>
            </a:r>
            <a:r>
              <a:rPr lang="en-US" altLang="zh-TW">
                <a:ea typeface="新細明體" charset="-120"/>
              </a:rPr>
              <a:t> Photoresist</a:t>
            </a:r>
          </a:p>
        </p:txBody>
      </p:sp>
      <p:sp>
        <p:nvSpPr>
          <p:cNvPr id="498714" name="Text Box 26"/>
          <p:cNvSpPr txBox="1">
            <a:spLocks noChangeArrowheads="1"/>
          </p:cNvSpPr>
          <p:nvPr/>
        </p:nvSpPr>
        <p:spPr bwMode="auto">
          <a:xfrm>
            <a:off x="5867400" y="2286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UV light</a:t>
            </a:r>
          </a:p>
        </p:txBody>
      </p:sp>
      <p:sp>
        <p:nvSpPr>
          <p:cNvPr id="498715" name="Rectangle 27"/>
          <p:cNvSpPr>
            <a:spLocks noChangeArrowheads="1"/>
          </p:cNvSpPr>
          <p:nvPr/>
        </p:nvSpPr>
        <p:spPr bwMode="auto">
          <a:xfrm>
            <a:off x="2971800" y="5715000"/>
            <a:ext cx="3200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16" name="Line 28"/>
          <p:cNvSpPr>
            <a:spLocks noChangeShapeType="1"/>
          </p:cNvSpPr>
          <p:nvPr/>
        </p:nvSpPr>
        <p:spPr bwMode="auto">
          <a:xfrm>
            <a:off x="2362200" y="5562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17" name="Text Box 29"/>
          <p:cNvSpPr txBox="1">
            <a:spLocks noChangeArrowheads="1"/>
          </p:cNvSpPr>
          <p:nvPr/>
        </p:nvSpPr>
        <p:spPr bwMode="auto">
          <a:xfrm>
            <a:off x="838200" y="5029200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>
                <a:ea typeface="新細明體" charset="-120"/>
              </a:rPr>
              <a:t>Positive</a:t>
            </a:r>
            <a:r>
              <a:rPr lang="en-US" altLang="zh-TW">
                <a:ea typeface="新細明體" charset="-120"/>
              </a:rPr>
              <a:t> Photoresist</a:t>
            </a:r>
          </a:p>
        </p:txBody>
      </p:sp>
      <p:sp>
        <p:nvSpPr>
          <p:cNvPr id="498718" name="Rectangle 30"/>
          <p:cNvSpPr>
            <a:spLocks noChangeArrowheads="1"/>
          </p:cNvSpPr>
          <p:nvPr/>
        </p:nvSpPr>
        <p:spPr bwMode="auto">
          <a:xfrm>
            <a:off x="2971800" y="3429000"/>
            <a:ext cx="3200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19" name="Rectangle 31"/>
          <p:cNvSpPr>
            <a:spLocks noChangeArrowheads="1"/>
          </p:cNvSpPr>
          <p:nvPr/>
        </p:nvSpPr>
        <p:spPr bwMode="auto">
          <a:xfrm>
            <a:off x="2971800" y="4587875"/>
            <a:ext cx="3200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20" name="Text Box 32"/>
          <p:cNvSpPr txBox="1">
            <a:spLocks noChangeArrowheads="1"/>
          </p:cNvSpPr>
          <p:nvPr/>
        </p:nvSpPr>
        <p:spPr bwMode="auto">
          <a:xfrm>
            <a:off x="3962400" y="3429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Substrate</a:t>
            </a:r>
          </a:p>
        </p:txBody>
      </p:sp>
      <p:sp>
        <p:nvSpPr>
          <p:cNvPr id="498721" name="Text Box 33"/>
          <p:cNvSpPr txBox="1">
            <a:spLocks noChangeArrowheads="1"/>
          </p:cNvSpPr>
          <p:nvPr/>
        </p:nvSpPr>
        <p:spPr bwMode="auto">
          <a:xfrm>
            <a:off x="3962400" y="4587875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Substrate</a:t>
            </a:r>
          </a:p>
        </p:txBody>
      </p:sp>
      <p:sp>
        <p:nvSpPr>
          <p:cNvPr id="498722" name="Text Box 34"/>
          <p:cNvSpPr txBox="1">
            <a:spLocks noChangeArrowheads="1"/>
          </p:cNvSpPr>
          <p:nvPr/>
        </p:nvSpPr>
        <p:spPr bwMode="auto">
          <a:xfrm>
            <a:off x="3962400" y="5715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Substrate</a:t>
            </a:r>
          </a:p>
        </p:txBody>
      </p:sp>
      <p:sp>
        <p:nvSpPr>
          <p:cNvPr id="498723" name="Text Box 35"/>
          <p:cNvSpPr txBox="1">
            <a:spLocks noChangeArrowheads="1"/>
          </p:cNvSpPr>
          <p:nvPr/>
        </p:nvSpPr>
        <p:spPr bwMode="auto">
          <a:xfrm>
            <a:off x="838200" y="3048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Photoresist</a:t>
            </a:r>
          </a:p>
        </p:txBody>
      </p:sp>
      <p:sp>
        <p:nvSpPr>
          <p:cNvPr id="498724" name="Line 36"/>
          <p:cNvSpPr>
            <a:spLocks noChangeShapeType="1"/>
          </p:cNvSpPr>
          <p:nvPr/>
        </p:nvSpPr>
        <p:spPr bwMode="auto">
          <a:xfrm>
            <a:off x="2362200" y="3276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25" name="Rectangle 37"/>
          <p:cNvSpPr>
            <a:spLocks noChangeArrowheads="1"/>
          </p:cNvSpPr>
          <p:nvPr/>
        </p:nvSpPr>
        <p:spPr bwMode="auto">
          <a:xfrm>
            <a:off x="457200" y="76200"/>
            <a:ext cx="800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>
                <a:ea typeface="新細明體" charset="-120"/>
              </a:rPr>
              <a:t>Negative and Positive Photoresists</a:t>
            </a:r>
          </a:p>
        </p:txBody>
      </p:sp>
      <p:sp>
        <p:nvSpPr>
          <p:cNvPr id="498726" name="Rectangle 38"/>
          <p:cNvSpPr>
            <a:spLocks noChangeArrowheads="1"/>
          </p:cNvSpPr>
          <p:nvPr/>
        </p:nvSpPr>
        <p:spPr bwMode="auto">
          <a:xfrm>
            <a:off x="3048000" y="1219200"/>
            <a:ext cx="3200400" cy="304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27" name="Rectangle 39"/>
          <p:cNvSpPr>
            <a:spLocks noChangeArrowheads="1"/>
          </p:cNvSpPr>
          <p:nvPr/>
        </p:nvSpPr>
        <p:spPr bwMode="auto">
          <a:xfrm>
            <a:off x="3048000" y="1524000"/>
            <a:ext cx="3200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28" name="Line 40"/>
          <p:cNvSpPr>
            <a:spLocks noChangeShapeType="1"/>
          </p:cNvSpPr>
          <p:nvPr/>
        </p:nvSpPr>
        <p:spPr bwMode="auto">
          <a:xfrm>
            <a:off x="2362200" y="1371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29" name="Text Box 41"/>
          <p:cNvSpPr txBox="1">
            <a:spLocks noChangeArrowheads="1"/>
          </p:cNvSpPr>
          <p:nvPr/>
        </p:nvSpPr>
        <p:spPr bwMode="auto">
          <a:xfrm>
            <a:off x="4038600" y="1524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Substrate</a:t>
            </a:r>
          </a:p>
        </p:txBody>
      </p:sp>
      <p:sp>
        <p:nvSpPr>
          <p:cNvPr id="498730" name="Line 42"/>
          <p:cNvSpPr>
            <a:spLocks noChangeShapeType="1"/>
          </p:cNvSpPr>
          <p:nvPr/>
        </p:nvSpPr>
        <p:spPr bwMode="auto">
          <a:xfrm>
            <a:off x="5257800" y="2209800"/>
            <a:ext cx="0" cy="533400"/>
          </a:xfrm>
          <a:prstGeom prst="line">
            <a:avLst/>
          </a:prstGeom>
          <a:noFill/>
          <a:ln w="9525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31" name="Line 43"/>
          <p:cNvSpPr>
            <a:spLocks noChangeShapeType="1"/>
          </p:cNvSpPr>
          <p:nvPr/>
        </p:nvSpPr>
        <p:spPr bwMode="auto">
          <a:xfrm>
            <a:off x="4648200" y="2209800"/>
            <a:ext cx="0" cy="838200"/>
          </a:xfrm>
          <a:prstGeom prst="line">
            <a:avLst/>
          </a:prstGeom>
          <a:noFill/>
          <a:ln w="9525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32" name="Line 44"/>
          <p:cNvSpPr>
            <a:spLocks noChangeShapeType="1"/>
          </p:cNvSpPr>
          <p:nvPr/>
        </p:nvSpPr>
        <p:spPr bwMode="auto">
          <a:xfrm>
            <a:off x="3733800" y="2209800"/>
            <a:ext cx="0" cy="533400"/>
          </a:xfrm>
          <a:prstGeom prst="line">
            <a:avLst/>
          </a:prstGeom>
          <a:noFill/>
          <a:ln w="9525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33" name="Line 45"/>
          <p:cNvSpPr>
            <a:spLocks noChangeShapeType="1"/>
          </p:cNvSpPr>
          <p:nvPr/>
        </p:nvSpPr>
        <p:spPr bwMode="auto">
          <a:xfrm>
            <a:off x="4038600" y="2209800"/>
            <a:ext cx="0" cy="533400"/>
          </a:xfrm>
          <a:prstGeom prst="line">
            <a:avLst/>
          </a:prstGeom>
          <a:noFill/>
          <a:ln w="9525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34" name="Line 46"/>
          <p:cNvSpPr>
            <a:spLocks noChangeShapeType="1"/>
          </p:cNvSpPr>
          <p:nvPr/>
        </p:nvSpPr>
        <p:spPr bwMode="auto">
          <a:xfrm>
            <a:off x="3124200" y="2209800"/>
            <a:ext cx="0" cy="838200"/>
          </a:xfrm>
          <a:prstGeom prst="line">
            <a:avLst/>
          </a:prstGeom>
          <a:noFill/>
          <a:ln w="9525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35" name="Line 47"/>
          <p:cNvSpPr>
            <a:spLocks noChangeShapeType="1"/>
          </p:cNvSpPr>
          <p:nvPr/>
        </p:nvSpPr>
        <p:spPr bwMode="auto">
          <a:xfrm>
            <a:off x="5867400" y="2209800"/>
            <a:ext cx="0" cy="838200"/>
          </a:xfrm>
          <a:prstGeom prst="line">
            <a:avLst/>
          </a:prstGeom>
          <a:noFill/>
          <a:ln w="9525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8736" name="Text Box 48"/>
          <p:cNvSpPr txBox="1">
            <a:spLocks noChangeArrowheads="1"/>
          </p:cNvSpPr>
          <p:nvPr/>
        </p:nvSpPr>
        <p:spPr bwMode="auto">
          <a:xfrm>
            <a:off x="838200" y="1143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Photoresist</a:t>
            </a:r>
          </a:p>
        </p:txBody>
      </p:sp>
      <p:sp>
        <p:nvSpPr>
          <p:cNvPr id="498737" name="AutoShape 49"/>
          <p:cNvSpPr>
            <a:spLocks/>
          </p:cNvSpPr>
          <p:nvPr/>
        </p:nvSpPr>
        <p:spPr bwMode="auto">
          <a:xfrm>
            <a:off x="6400800" y="4495800"/>
            <a:ext cx="228600" cy="1143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4182-29C1-4316-9232-6289C7DA9A3C}" type="slidenum">
              <a:rPr lang="zh-TW" altLang="en-US"/>
              <a:pPr/>
              <a:t>11</a:t>
            </a:fld>
            <a:endParaRPr lang="en-US" altLang="zh-TW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Photoresist Chemistry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Start with printed circuit</a:t>
            </a:r>
          </a:p>
          <a:p>
            <a:r>
              <a:rPr lang="en-US" altLang="zh-TW">
                <a:ea typeface="新細明體" charset="-120"/>
              </a:rPr>
              <a:t>Adapted in 1950 in semiconductor industry</a:t>
            </a:r>
          </a:p>
          <a:p>
            <a:r>
              <a:rPr lang="en-US" altLang="zh-TW">
                <a:ea typeface="新細明體" charset="-120"/>
              </a:rPr>
              <a:t>Critical to the patterning process</a:t>
            </a:r>
          </a:p>
          <a:p>
            <a:r>
              <a:rPr lang="en-US" altLang="zh-TW">
                <a:ea typeface="新細明體" charset="-120"/>
              </a:rPr>
              <a:t>Negative and positive photoresist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C00C-8B7B-44A5-87CC-AF546CBCCADB}" type="slidenum">
              <a:rPr lang="zh-TW" altLang="en-US"/>
              <a:pPr/>
              <a:t>12</a:t>
            </a:fld>
            <a:endParaRPr lang="en-US" altLang="zh-TW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Photoresist Composition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2514600"/>
            <a:ext cx="5334000" cy="35814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Polymer	</a:t>
            </a:r>
          </a:p>
          <a:p>
            <a:r>
              <a:rPr lang="en-US" altLang="zh-TW">
                <a:ea typeface="新細明體" charset="-120"/>
              </a:rPr>
              <a:t>Solvents</a:t>
            </a:r>
          </a:p>
          <a:p>
            <a:r>
              <a:rPr lang="en-US" altLang="zh-TW">
                <a:ea typeface="新細明體" charset="-120"/>
              </a:rPr>
              <a:t>Sensitizers</a:t>
            </a:r>
          </a:p>
          <a:p>
            <a:r>
              <a:rPr lang="en-US" altLang="zh-TW">
                <a:ea typeface="新細明體" charset="-120"/>
              </a:rPr>
              <a:t>Additives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7DDD-56EA-40B1-A219-CC66F358837D}" type="slidenum">
              <a:rPr lang="zh-TW" altLang="en-US"/>
              <a:pPr/>
              <a:t>13</a:t>
            </a:fld>
            <a:endParaRPr lang="en-US" altLang="zh-TW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Polymer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924800" cy="4191000"/>
          </a:xfrm>
          <a:noFill/>
          <a:ln/>
        </p:spPr>
        <p:txBody>
          <a:bodyPr/>
          <a:lstStyle/>
          <a:p>
            <a:r>
              <a:rPr lang="en-US" altLang="zh-TW">
                <a:ea typeface="新細明體" charset="-120"/>
              </a:rPr>
              <a:t>Solid organic material </a:t>
            </a:r>
          </a:p>
          <a:p>
            <a:r>
              <a:rPr lang="en-US" altLang="zh-TW">
                <a:ea typeface="新細明體" charset="-120"/>
              </a:rPr>
              <a:t>Transfers designed pattern to wafer surface </a:t>
            </a:r>
          </a:p>
          <a:p>
            <a:r>
              <a:rPr lang="en-US" altLang="zh-TW">
                <a:ea typeface="新細明體" charset="-120"/>
              </a:rPr>
              <a:t>Changes solubility due to photochemical reaction when exposed to UV light. </a:t>
            </a:r>
          </a:p>
          <a:p>
            <a:r>
              <a:rPr lang="en-US" altLang="zh-TW">
                <a:ea typeface="新細明體" charset="-120"/>
              </a:rPr>
              <a:t>Positive PR: from insoluble to soluble </a:t>
            </a:r>
          </a:p>
          <a:p>
            <a:r>
              <a:rPr lang="en-US" altLang="zh-TW">
                <a:ea typeface="新細明體" charset="-120"/>
              </a:rPr>
              <a:t>Negative PR: from soluble to insoluble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BF5E-ABA1-4858-A8EE-1DA7736B8D95}" type="slidenum">
              <a:rPr lang="zh-TW" altLang="en-US"/>
              <a:pPr/>
              <a:t>14</a:t>
            </a:fld>
            <a:endParaRPr lang="en-US" altLang="zh-TW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Solvent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8458200" cy="35814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Dissolves polymers into liquid </a:t>
            </a:r>
          </a:p>
          <a:p>
            <a:r>
              <a:rPr lang="en-US" altLang="zh-TW">
                <a:ea typeface="新細明體" charset="-120"/>
              </a:rPr>
              <a:t>Allow application of thin PR layers by spinning.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A562-D255-4C94-8BDF-58403114CFF6}" type="slidenum">
              <a:rPr lang="zh-TW" altLang="en-US"/>
              <a:pPr/>
              <a:t>15</a:t>
            </a:fld>
            <a:endParaRPr lang="en-US" altLang="zh-TW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Sensitizers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Controls and/or modifies photochemical reaction of resist during exposure.</a:t>
            </a:r>
          </a:p>
          <a:p>
            <a:r>
              <a:rPr lang="en-US" altLang="zh-TW">
                <a:ea typeface="新細明體" charset="-120"/>
              </a:rPr>
              <a:t>Determines exposure time and intensity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C06B-B87E-46C4-93DC-5688725840D7}" type="slidenum">
              <a:rPr lang="zh-TW" altLang="en-US"/>
              <a:pPr/>
              <a:t>16</a:t>
            </a:fld>
            <a:endParaRPr lang="en-US" altLang="zh-TW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Additives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Various added chemical to achieve desired process results, such as dyes to reduce reflection.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0483-3B90-4DD7-8A41-AD1939265021}" type="slidenum">
              <a:rPr lang="zh-TW" altLang="en-US"/>
              <a:pPr/>
              <a:t>17</a:t>
            </a:fld>
            <a:endParaRPr lang="en-US" altLang="zh-TW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Negative Resist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848600" cy="37338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Most negative PR are polyisoprene type</a:t>
            </a:r>
          </a:p>
          <a:p>
            <a:r>
              <a:rPr lang="en-US" altLang="zh-TW">
                <a:ea typeface="新細明體" charset="-120"/>
              </a:rPr>
              <a:t>Exposed PR becomes cross-linked polymer</a:t>
            </a:r>
          </a:p>
          <a:p>
            <a:r>
              <a:rPr lang="en-US" altLang="zh-TW">
                <a:ea typeface="新細明體" charset="-120"/>
              </a:rPr>
              <a:t>Cross-linked polymer has higher chemical etch resistance.</a:t>
            </a:r>
          </a:p>
          <a:p>
            <a:r>
              <a:rPr lang="en-US" altLang="zh-TW">
                <a:ea typeface="新細明體" charset="-120"/>
              </a:rPr>
              <a:t>Unexposed part will be dissolved in development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813E-AFB0-44B7-9BF5-C396C209DE8A}" type="slidenum">
              <a:rPr lang="zh-TW" altLang="en-US"/>
              <a:pPr/>
              <a:t>18</a:t>
            </a:fld>
            <a:endParaRPr lang="en-US" altLang="zh-TW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Negative Photoresist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971800" y="3810000"/>
            <a:ext cx="3200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971800" y="3505200"/>
            <a:ext cx="32004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2971800" y="5257800"/>
            <a:ext cx="3200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2971800" y="27432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657600" y="2819400"/>
            <a:ext cx="533400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 flipV="1">
            <a:off x="3657600" y="2743200"/>
            <a:ext cx="0" cy="2514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 flipV="1">
            <a:off x="4191000" y="2743200"/>
            <a:ext cx="0" cy="2514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 flipV="1">
            <a:off x="4876800" y="2743200"/>
            <a:ext cx="0" cy="2514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 flipV="1">
            <a:off x="5410200" y="2743200"/>
            <a:ext cx="0" cy="2514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4876800" y="2819400"/>
            <a:ext cx="533400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6553200" y="2438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Mask</a:t>
            </a:r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3657600" y="1905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>
            <a:off x="4876800" y="1905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5486400" y="1905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6629400" y="3429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Expose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6629400" y="4953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Development</a:t>
            </a:r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2514600" y="35052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990600" y="2819400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Negative Photoresist</a:t>
            </a:r>
          </a:p>
        </p:txBody>
      </p:sp>
      <p:sp>
        <p:nvSpPr>
          <p:cNvPr id="59419" name="Rectangle 27" descr="Outlined diamond"/>
          <p:cNvSpPr>
            <a:spLocks noChangeArrowheads="1"/>
          </p:cNvSpPr>
          <p:nvPr/>
        </p:nvSpPr>
        <p:spPr bwMode="auto">
          <a:xfrm>
            <a:off x="2971800" y="3505200"/>
            <a:ext cx="685800" cy="304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99FF66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20" name="Rectangle 28" descr="Outlined diamond"/>
          <p:cNvSpPr>
            <a:spLocks noChangeArrowheads="1"/>
          </p:cNvSpPr>
          <p:nvPr/>
        </p:nvSpPr>
        <p:spPr bwMode="auto">
          <a:xfrm>
            <a:off x="4191000" y="3505200"/>
            <a:ext cx="685800" cy="304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99FF66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21" name="Rectangle 29" descr="Outlined diamond"/>
          <p:cNvSpPr>
            <a:spLocks noChangeArrowheads="1"/>
          </p:cNvSpPr>
          <p:nvPr/>
        </p:nvSpPr>
        <p:spPr bwMode="auto">
          <a:xfrm>
            <a:off x="5410200" y="3505200"/>
            <a:ext cx="762000" cy="304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99FF66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23" name="Rectangle 31" descr="Outlined diamond"/>
          <p:cNvSpPr>
            <a:spLocks noChangeArrowheads="1"/>
          </p:cNvSpPr>
          <p:nvPr/>
        </p:nvSpPr>
        <p:spPr bwMode="auto">
          <a:xfrm>
            <a:off x="2971800" y="4953000"/>
            <a:ext cx="685800" cy="304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99FF66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24" name="Rectangle 32" descr="Outlined diamond"/>
          <p:cNvSpPr>
            <a:spLocks noChangeArrowheads="1"/>
          </p:cNvSpPr>
          <p:nvPr/>
        </p:nvSpPr>
        <p:spPr bwMode="auto">
          <a:xfrm>
            <a:off x="4191000" y="4953000"/>
            <a:ext cx="685800" cy="304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99FF66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25" name="Rectangle 33" descr="Outlined diamond"/>
          <p:cNvSpPr>
            <a:spLocks noChangeArrowheads="1"/>
          </p:cNvSpPr>
          <p:nvPr/>
        </p:nvSpPr>
        <p:spPr bwMode="auto">
          <a:xfrm>
            <a:off x="5410200" y="4953000"/>
            <a:ext cx="762000" cy="304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99FF66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26" name="Line 34"/>
          <p:cNvSpPr>
            <a:spLocks noChangeShapeType="1"/>
          </p:cNvSpPr>
          <p:nvPr/>
        </p:nvSpPr>
        <p:spPr bwMode="auto">
          <a:xfrm>
            <a:off x="3352800" y="1905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27" name="Line 35"/>
          <p:cNvSpPr>
            <a:spLocks noChangeShapeType="1"/>
          </p:cNvSpPr>
          <p:nvPr/>
        </p:nvSpPr>
        <p:spPr bwMode="auto">
          <a:xfrm>
            <a:off x="3962400" y="1905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28" name="Line 36"/>
          <p:cNvSpPr>
            <a:spLocks noChangeShapeType="1"/>
          </p:cNvSpPr>
          <p:nvPr/>
        </p:nvSpPr>
        <p:spPr bwMode="auto">
          <a:xfrm>
            <a:off x="3048000" y="1905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29" name="Line 37"/>
          <p:cNvSpPr>
            <a:spLocks noChangeShapeType="1"/>
          </p:cNvSpPr>
          <p:nvPr/>
        </p:nvSpPr>
        <p:spPr bwMode="auto">
          <a:xfrm>
            <a:off x="4572000" y="1905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30" name="Line 38"/>
          <p:cNvSpPr>
            <a:spLocks noChangeShapeType="1"/>
          </p:cNvSpPr>
          <p:nvPr/>
        </p:nvSpPr>
        <p:spPr bwMode="auto">
          <a:xfrm>
            <a:off x="5181600" y="1905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31" name="Line 39"/>
          <p:cNvSpPr>
            <a:spLocks noChangeShapeType="1"/>
          </p:cNvSpPr>
          <p:nvPr/>
        </p:nvSpPr>
        <p:spPr bwMode="auto">
          <a:xfrm>
            <a:off x="5791200" y="1905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32" name="Line 40"/>
          <p:cNvSpPr>
            <a:spLocks noChangeShapeType="1"/>
          </p:cNvSpPr>
          <p:nvPr/>
        </p:nvSpPr>
        <p:spPr bwMode="auto">
          <a:xfrm>
            <a:off x="6096000" y="1905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>
            <a:off x="4267200" y="1905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23B9-731A-4863-9300-F480A29BEB20}" type="slidenum">
              <a:rPr lang="zh-TW" altLang="en-US"/>
              <a:pPr/>
              <a:t>19</a:t>
            </a:fld>
            <a:endParaRPr lang="en-US" altLang="zh-TW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Negative Photoresist</a:t>
            </a:r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685800" y="1828800"/>
            <a:ext cx="7772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zh-TW" sz="3600" b="1">
                <a:ea typeface="新細明體" charset="-120"/>
              </a:rPr>
              <a:t>Disadvantages</a:t>
            </a:r>
          </a:p>
          <a:p>
            <a:pPr>
              <a:buFontTx/>
              <a:buNone/>
            </a:pPr>
            <a:endParaRPr lang="en-US" altLang="zh-TW" sz="3600" b="1">
              <a:ea typeface="新細明體" charset="-120"/>
            </a:endParaRPr>
          </a:p>
          <a:p>
            <a:r>
              <a:rPr lang="en-US" altLang="zh-TW">
                <a:ea typeface="新細明體" charset="-120"/>
              </a:rPr>
              <a:t>Polymer absorbs the development solvent</a:t>
            </a:r>
          </a:p>
          <a:p>
            <a:r>
              <a:rPr lang="en-US" altLang="zh-TW">
                <a:ea typeface="新細明體" charset="-120"/>
              </a:rPr>
              <a:t>Poor resolution due to PR swelling </a:t>
            </a:r>
          </a:p>
          <a:p>
            <a:r>
              <a:rPr lang="en-US" altLang="zh-TW">
                <a:ea typeface="新細明體" charset="-120"/>
              </a:rPr>
              <a:t>Environmental and safety issues due to the main solvents xylene.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BE742-3250-452F-9DC7-B2574C2592E9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2150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Objectives</a:t>
            </a:r>
          </a:p>
        </p:txBody>
      </p:sp>
      <p:sp>
        <p:nvSpPr>
          <p:cNvPr id="2150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7244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List the four components of the photoresist</a:t>
            </a:r>
          </a:p>
          <a:p>
            <a:r>
              <a:rPr lang="en-US" altLang="zh-TW">
                <a:ea typeface="新細明體" charset="-120"/>
              </a:rPr>
              <a:t>Describe the difference between +PR and </a:t>
            </a:r>
            <a:r>
              <a:rPr lang="en-US" altLang="zh-TW">
                <a:latin typeface="Symbol" panose="05050102010706020507" pitchFamily="18" charset="2"/>
                <a:ea typeface="新細明體" charset="-120"/>
              </a:rPr>
              <a:t>-</a:t>
            </a:r>
            <a:r>
              <a:rPr lang="en-US" altLang="zh-TW">
                <a:ea typeface="新細明體" charset="-120"/>
              </a:rPr>
              <a:t>PR</a:t>
            </a:r>
          </a:p>
          <a:p>
            <a:r>
              <a:rPr lang="en-US" altLang="zh-TW">
                <a:ea typeface="新細明體" charset="-120"/>
              </a:rPr>
              <a:t>Describe a photolithography process sequence</a:t>
            </a:r>
          </a:p>
          <a:p>
            <a:r>
              <a:rPr lang="en-US" altLang="zh-TW">
                <a:ea typeface="新細明體" charset="-120"/>
              </a:rPr>
              <a:t>List four alignment and exposure systems </a:t>
            </a:r>
          </a:p>
          <a:p>
            <a:r>
              <a:rPr lang="en-US" altLang="zh-TW">
                <a:ea typeface="新細明體" charset="-120"/>
              </a:rPr>
              <a:t>Describe the wafer movement in a track-stepper integrated system.</a:t>
            </a:r>
          </a:p>
          <a:p>
            <a:r>
              <a:rPr lang="en-US" altLang="zh-TW">
                <a:ea typeface="新細明體" charset="-120"/>
              </a:rPr>
              <a:t>Explain relationships of resolution and depth of focus to wavelength and numerical aperture.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FEFF-8282-4859-BF36-B27E35A450F3}" type="slidenum">
              <a:rPr lang="zh-TW" altLang="en-US"/>
              <a:pPr/>
              <a:t>20</a:t>
            </a:fld>
            <a:endParaRPr lang="en-US" altLang="zh-TW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Comparison of Photoresists</a:t>
            </a:r>
          </a:p>
        </p:txBody>
      </p:sp>
      <p:sp>
        <p:nvSpPr>
          <p:cNvPr id="499715" name="Freeform 3"/>
          <p:cNvSpPr>
            <a:spLocks/>
          </p:cNvSpPr>
          <p:nvPr/>
        </p:nvSpPr>
        <p:spPr bwMode="auto">
          <a:xfrm>
            <a:off x="6107113" y="3543300"/>
            <a:ext cx="944562" cy="549275"/>
          </a:xfrm>
          <a:custGeom>
            <a:avLst/>
            <a:gdLst>
              <a:gd name="T0" fmla="*/ 57 w 595"/>
              <a:gd name="T1" fmla="*/ 0 h 346"/>
              <a:gd name="T2" fmla="*/ 46 w 595"/>
              <a:gd name="T3" fmla="*/ 1 h 346"/>
              <a:gd name="T4" fmla="*/ 35 w 595"/>
              <a:gd name="T5" fmla="*/ 4 h 346"/>
              <a:gd name="T6" fmla="*/ 25 w 595"/>
              <a:gd name="T7" fmla="*/ 10 h 346"/>
              <a:gd name="T8" fmla="*/ 16 w 595"/>
              <a:gd name="T9" fmla="*/ 16 h 346"/>
              <a:gd name="T10" fmla="*/ 10 w 595"/>
              <a:gd name="T11" fmla="*/ 26 h 346"/>
              <a:gd name="T12" fmla="*/ 4 w 595"/>
              <a:gd name="T13" fmla="*/ 35 h 346"/>
              <a:gd name="T14" fmla="*/ 1 w 595"/>
              <a:gd name="T15" fmla="*/ 46 h 346"/>
              <a:gd name="T16" fmla="*/ 0 w 595"/>
              <a:gd name="T17" fmla="*/ 57 h 346"/>
              <a:gd name="T18" fmla="*/ 0 w 595"/>
              <a:gd name="T19" fmla="*/ 289 h 346"/>
              <a:gd name="T20" fmla="*/ 1 w 595"/>
              <a:gd name="T21" fmla="*/ 300 h 346"/>
              <a:gd name="T22" fmla="*/ 4 w 595"/>
              <a:gd name="T23" fmla="*/ 311 h 346"/>
              <a:gd name="T24" fmla="*/ 10 w 595"/>
              <a:gd name="T25" fmla="*/ 320 h 346"/>
              <a:gd name="T26" fmla="*/ 16 w 595"/>
              <a:gd name="T27" fmla="*/ 330 h 346"/>
              <a:gd name="T28" fmla="*/ 25 w 595"/>
              <a:gd name="T29" fmla="*/ 336 h 346"/>
              <a:gd name="T30" fmla="*/ 35 w 595"/>
              <a:gd name="T31" fmla="*/ 342 h 346"/>
              <a:gd name="T32" fmla="*/ 46 w 595"/>
              <a:gd name="T33" fmla="*/ 345 h 346"/>
              <a:gd name="T34" fmla="*/ 57 w 595"/>
              <a:gd name="T35" fmla="*/ 346 h 346"/>
              <a:gd name="T36" fmla="*/ 537 w 595"/>
              <a:gd name="T37" fmla="*/ 346 h 346"/>
              <a:gd name="T38" fmla="*/ 548 w 595"/>
              <a:gd name="T39" fmla="*/ 345 h 346"/>
              <a:gd name="T40" fmla="*/ 560 w 595"/>
              <a:gd name="T41" fmla="*/ 342 h 346"/>
              <a:gd name="T42" fmla="*/ 569 w 595"/>
              <a:gd name="T43" fmla="*/ 336 h 346"/>
              <a:gd name="T44" fmla="*/ 578 w 595"/>
              <a:gd name="T45" fmla="*/ 330 h 346"/>
              <a:gd name="T46" fmla="*/ 585 w 595"/>
              <a:gd name="T47" fmla="*/ 320 h 346"/>
              <a:gd name="T48" fmla="*/ 591 w 595"/>
              <a:gd name="T49" fmla="*/ 311 h 346"/>
              <a:gd name="T50" fmla="*/ 594 w 595"/>
              <a:gd name="T51" fmla="*/ 300 h 346"/>
              <a:gd name="T52" fmla="*/ 595 w 595"/>
              <a:gd name="T53" fmla="*/ 289 h 346"/>
              <a:gd name="T54" fmla="*/ 595 w 595"/>
              <a:gd name="T55" fmla="*/ 57 h 346"/>
              <a:gd name="T56" fmla="*/ 594 w 595"/>
              <a:gd name="T57" fmla="*/ 46 h 346"/>
              <a:gd name="T58" fmla="*/ 591 w 595"/>
              <a:gd name="T59" fmla="*/ 35 h 346"/>
              <a:gd name="T60" fmla="*/ 585 w 595"/>
              <a:gd name="T61" fmla="*/ 26 h 346"/>
              <a:gd name="T62" fmla="*/ 578 w 595"/>
              <a:gd name="T63" fmla="*/ 16 h 346"/>
              <a:gd name="T64" fmla="*/ 569 w 595"/>
              <a:gd name="T65" fmla="*/ 10 h 346"/>
              <a:gd name="T66" fmla="*/ 560 w 595"/>
              <a:gd name="T67" fmla="*/ 4 h 346"/>
              <a:gd name="T68" fmla="*/ 548 w 595"/>
              <a:gd name="T69" fmla="*/ 1 h 346"/>
              <a:gd name="T70" fmla="*/ 537 w 595"/>
              <a:gd name="T71" fmla="*/ 0 h 346"/>
              <a:gd name="T72" fmla="*/ 57 w 595"/>
              <a:gd name="T73" fmla="*/ 0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95" h="346">
                <a:moveTo>
                  <a:pt x="57" y="0"/>
                </a:moveTo>
                <a:lnTo>
                  <a:pt x="46" y="1"/>
                </a:lnTo>
                <a:lnTo>
                  <a:pt x="35" y="4"/>
                </a:lnTo>
                <a:lnTo>
                  <a:pt x="25" y="10"/>
                </a:lnTo>
                <a:lnTo>
                  <a:pt x="16" y="16"/>
                </a:lnTo>
                <a:lnTo>
                  <a:pt x="10" y="26"/>
                </a:lnTo>
                <a:lnTo>
                  <a:pt x="4" y="35"/>
                </a:lnTo>
                <a:lnTo>
                  <a:pt x="1" y="46"/>
                </a:lnTo>
                <a:lnTo>
                  <a:pt x="0" y="57"/>
                </a:lnTo>
                <a:lnTo>
                  <a:pt x="0" y="289"/>
                </a:lnTo>
                <a:lnTo>
                  <a:pt x="1" y="300"/>
                </a:lnTo>
                <a:lnTo>
                  <a:pt x="4" y="311"/>
                </a:lnTo>
                <a:lnTo>
                  <a:pt x="10" y="320"/>
                </a:lnTo>
                <a:lnTo>
                  <a:pt x="16" y="330"/>
                </a:lnTo>
                <a:lnTo>
                  <a:pt x="25" y="336"/>
                </a:lnTo>
                <a:lnTo>
                  <a:pt x="35" y="342"/>
                </a:lnTo>
                <a:lnTo>
                  <a:pt x="46" y="345"/>
                </a:lnTo>
                <a:lnTo>
                  <a:pt x="57" y="346"/>
                </a:lnTo>
                <a:lnTo>
                  <a:pt x="537" y="346"/>
                </a:lnTo>
                <a:lnTo>
                  <a:pt x="548" y="345"/>
                </a:lnTo>
                <a:lnTo>
                  <a:pt x="560" y="342"/>
                </a:lnTo>
                <a:lnTo>
                  <a:pt x="569" y="336"/>
                </a:lnTo>
                <a:lnTo>
                  <a:pt x="578" y="330"/>
                </a:lnTo>
                <a:lnTo>
                  <a:pt x="585" y="320"/>
                </a:lnTo>
                <a:lnTo>
                  <a:pt x="591" y="311"/>
                </a:lnTo>
                <a:lnTo>
                  <a:pt x="594" y="300"/>
                </a:lnTo>
                <a:lnTo>
                  <a:pt x="595" y="289"/>
                </a:lnTo>
                <a:lnTo>
                  <a:pt x="595" y="57"/>
                </a:lnTo>
                <a:lnTo>
                  <a:pt x="594" y="46"/>
                </a:lnTo>
                <a:lnTo>
                  <a:pt x="591" y="35"/>
                </a:lnTo>
                <a:lnTo>
                  <a:pt x="585" y="26"/>
                </a:lnTo>
                <a:lnTo>
                  <a:pt x="578" y="16"/>
                </a:lnTo>
                <a:lnTo>
                  <a:pt x="569" y="10"/>
                </a:lnTo>
                <a:lnTo>
                  <a:pt x="560" y="4"/>
                </a:lnTo>
                <a:lnTo>
                  <a:pt x="548" y="1"/>
                </a:lnTo>
                <a:lnTo>
                  <a:pt x="537" y="0"/>
                </a:lnTo>
                <a:lnTo>
                  <a:pt x="57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499716" name="Group 4"/>
          <p:cNvGrpSpPr>
            <a:grpSpLocks/>
          </p:cNvGrpSpPr>
          <p:nvPr/>
        </p:nvGrpSpPr>
        <p:grpSpPr bwMode="auto">
          <a:xfrm>
            <a:off x="1695450" y="3516313"/>
            <a:ext cx="1809750" cy="809625"/>
            <a:chOff x="881" y="2215"/>
            <a:chExt cx="1140" cy="510"/>
          </a:xfrm>
        </p:grpSpPr>
        <p:sp>
          <p:nvSpPr>
            <p:cNvPr id="499717" name="Freeform 5"/>
            <p:cNvSpPr>
              <a:spLocks/>
            </p:cNvSpPr>
            <p:nvPr/>
          </p:nvSpPr>
          <p:spPr bwMode="auto">
            <a:xfrm>
              <a:off x="881" y="2215"/>
              <a:ext cx="1140" cy="510"/>
            </a:xfrm>
            <a:custGeom>
              <a:avLst/>
              <a:gdLst>
                <a:gd name="T0" fmla="*/ 0 w 1140"/>
                <a:gd name="T1" fmla="*/ 506 h 510"/>
                <a:gd name="T2" fmla="*/ 0 w 1140"/>
                <a:gd name="T3" fmla="*/ 331 h 510"/>
                <a:gd name="T4" fmla="*/ 46 w 1140"/>
                <a:gd name="T5" fmla="*/ 316 h 510"/>
                <a:gd name="T6" fmla="*/ 114 w 1140"/>
                <a:gd name="T7" fmla="*/ 307 h 510"/>
                <a:gd name="T8" fmla="*/ 168 w 1140"/>
                <a:gd name="T9" fmla="*/ 288 h 510"/>
                <a:gd name="T10" fmla="*/ 199 w 1140"/>
                <a:gd name="T11" fmla="*/ 261 h 510"/>
                <a:gd name="T12" fmla="*/ 241 w 1140"/>
                <a:gd name="T13" fmla="*/ 218 h 510"/>
                <a:gd name="T14" fmla="*/ 274 w 1140"/>
                <a:gd name="T15" fmla="*/ 173 h 510"/>
                <a:gd name="T16" fmla="*/ 309 w 1140"/>
                <a:gd name="T17" fmla="*/ 128 h 510"/>
                <a:gd name="T18" fmla="*/ 361 w 1140"/>
                <a:gd name="T19" fmla="*/ 47 h 510"/>
                <a:gd name="T20" fmla="*/ 384 w 1140"/>
                <a:gd name="T21" fmla="*/ 26 h 510"/>
                <a:gd name="T22" fmla="*/ 407 w 1140"/>
                <a:gd name="T23" fmla="*/ 11 h 510"/>
                <a:gd name="T24" fmla="*/ 439 w 1140"/>
                <a:gd name="T25" fmla="*/ 0 h 510"/>
                <a:gd name="T26" fmla="*/ 692 w 1140"/>
                <a:gd name="T27" fmla="*/ 0 h 510"/>
                <a:gd name="T28" fmla="*/ 725 w 1140"/>
                <a:gd name="T29" fmla="*/ 11 h 510"/>
                <a:gd name="T30" fmla="*/ 748 w 1140"/>
                <a:gd name="T31" fmla="*/ 26 h 510"/>
                <a:gd name="T32" fmla="*/ 762 w 1140"/>
                <a:gd name="T33" fmla="*/ 40 h 510"/>
                <a:gd name="T34" fmla="*/ 781 w 1140"/>
                <a:gd name="T35" fmla="*/ 65 h 510"/>
                <a:gd name="T36" fmla="*/ 830 w 1140"/>
                <a:gd name="T37" fmla="*/ 128 h 510"/>
                <a:gd name="T38" fmla="*/ 871 w 1140"/>
                <a:gd name="T39" fmla="*/ 187 h 510"/>
                <a:gd name="T40" fmla="*/ 904 w 1140"/>
                <a:gd name="T41" fmla="*/ 230 h 510"/>
                <a:gd name="T42" fmla="*/ 960 w 1140"/>
                <a:gd name="T43" fmla="*/ 276 h 510"/>
                <a:gd name="T44" fmla="*/ 1055 w 1140"/>
                <a:gd name="T45" fmla="*/ 323 h 510"/>
                <a:gd name="T46" fmla="*/ 1140 w 1140"/>
                <a:gd name="T47" fmla="*/ 342 h 510"/>
                <a:gd name="T48" fmla="*/ 1140 w 1140"/>
                <a:gd name="T49" fmla="*/ 510 h 510"/>
                <a:gd name="T50" fmla="*/ 0 w 1140"/>
                <a:gd name="T51" fmla="*/ 506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40" h="510">
                  <a:moveTo>
                    <a:pt x="0" y="506"/>
                  </a:moveTo>
                  <a:lnTo>
                    <a:pt x="0" y="331"/>
                  </a:lnTo>
                  <a:lnTo>
                    <a:pt x="46" y="316"/>
                  </a:lnTo>
                  <a:lnTo>
                    <a:pt x="114" y="307"/>
                  </a:lnTo>
                  <a:lnTo>
                    <a:pt x="168" y="288"/>
                  </a:lnTo>
                  <a:lnTo>
                    <a:pt x="199" y="261"/>
                  </a:lnTo>
                  <a:lnTo>
                    <a:pt x="241" y="218"/>
                  </a:lnTo>
                  <a:lnTo>
                    <a:pt x="274" y="173"/>
                  </a:lnTo>
                  <a:lnTo>
                    <a:pt x="309" y="128"/>
                  </a:lnTo>
                  <a:lnTo>
                    <a:pt x="361" y="47"/>
                  </a:lnTo>
                  <a:lnTo>
                    <a:pt x="384" y="26"/>
                  </a:lnTo>
                  <a:lnTo>
                    <a:pt x="407" y="11"/>
                  </a:lnTo>
                  <a:lnTo>
                    <a:pt x="439" y="0"/>
                  </a:lnTo>
                  <a:lnTo>
                    <a:pt x="692" y="0"/>
                  </a:lnTo>
                  <a:lnTo>
                    <a:pt x="725" y="11"/>
                  </a:lnTo>
                  <a:lnTo>
                    <a:pt x="748" y="26"/>
                  </a:lnTo>
                  <a:lnTo>
                    <a:pt x="762" y="40"/>
                  </a:lnTo>
                  <a:lnTo>
                    <a:pt x="781" y="65"/>
                  </a:lnTo>
                  <a:lnTo>
                    <a:pt x="830" y="128"/>
                  </a:lnTo>
                  <a:lnTo>
                    <a:pt x="871" y="187"/>
                  </a:lnTo>
                  <a:lnTo>
                    <a:pt x="904" y="230"/>
                  </a:lnTo>
                  <a:lnTo>
                    <a:pt x="960" y="276"/>
                  </a:lnTo>
                  <a:lnTo>
                    <a:pt x="1055" y="323"/>
                  </a:lnTo>
                  <a:lnTo>
                    <a:pt x="1140" y="342"/>
                  </a:lnTo>
                  <a:lnTo>
                    <a:pt x="1140" y="510"/>
                  </a:lnTo>
                  <a:lnTo>
                    <a:pt x="0" y="506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499718" name="Freeform 6"/>
            <p:cNvSpPr>
              <a:spLocks/>
            </p:cNvSpPr>
            <p:nvPr/>
          </p:nvSpPr>
          <p:spPr bwMode="auto">
            <a:xfrm>
              <a:off x="881" y="2215"/>
              <a:ext cx="1140" cy="510"/>
            </a:xfrm>
            <a:custGeom>
              <a:avLst/>
              <a:gdLst>
                <a:gd name="T0" fmla="*/ 0 w 1140"/>
                <a:gd name="T1" fmla="*/ 506 h 510"/>
                <a:gd name="T2" fmla="*/ 0 w 1140"/>
                <a:gd name="T3" fmla="*/ 331 h 510"/>
                <a:gd name="T4" fmla="*/ 46 w 1140"/>
                <a:gd name="T5" fmla="*/ 316 h 510"/>
                <a:gd name="T6" fmla="*/ 114 w 1140"/>
                <a:gd name="T7" fmla="*/ 307 h 510"/>
                <a:gd name="T8" fmla="*/ 168 w 1140"/>
                <a:gd name="T9" fmla="*/ 288 h 510"/>
                <a:gd name="T10" fmla="*/ 199 w 1140"/>
                <a:gd name="T11" fmla="*/ 261 h 510"/>
                <a:gd name="T12" fmla="*/ 241 w 1140"/>
                <a:gd name="T13" fmla="*/ 218 h 510"/>
                <a:gd name="T14" fmla="*/ 274 w 1140"/>
                <a:gd name="T15" fmla="*/ 173 h 510"/>
                <a:gd name="T16" fmla="*/ 309 w 1140"/>
                <a:gd name="T17" fmla="*/ 128 h 510"/>
                <a:gd name="T18" fmla="*/ 361 w 1140"/>
                <a:gd name="T19" fmla="*/ 47 h 510"/>
                <a:gd name="T20" fmla="*/ 384 w 1140"/>
                <a:gd name="T21" fmla="*/ 26 h 510"/>
                <a:gd name="T22" fmla="*/ 407 w 1140"/>
                <a:gd name="T23" fmla="*/ 11 h 510"/>
                <a:gd name="T24" fmla="*/ 439 w 1140"/>
                <a:gd name="T25" fmla="*/ 0 h 510"/>
                <a:gd name="T26" fmla="*/ 692 w 1140"/>
                <a:gd name="T27" fmla="*/ 0 h 510"/>
                <a:gd name="T28" fmla="*/ 725 w 1140"/>
                <a:gd name="T29" fmla="*/ 11 h 510"/>
                <a:gd name="T30" fmla="*/ 748 w 1140"/>
                <a:gd name="T31" fmla="*/ 26 h 510"/>
                <a:gd name="T32" fmla="*/ 762 w 1140"/>
                <a:gd name="T33" fmla="*/ 40 h 510"/>
                <a:gd name="T34" fmla="*/ 781 w 1140"/>
                <a:gd name="T35" fmla="*/ 65 h 510"/>
                <a:gd name="T36" fmla="*/ 830 w 1140"/>
                <a:gd name="T37" fmla="*/ 128 h 510"/>
                <a:gd name="T38" fmla="*/ 871 w 1140"/>
                <a:gd name="T39" fmla="*/ 187 h 510"/>
                <a:gd name="T40" fmla="*/ 904 w 1140"/>
                <a:gd name="T41" fmla="*/ 230 h 510"/>
                <a:gd name="T42" fmla="*/ 960 w 1140"/>
                <a:gd name="T43" fmla="*/ 276 h 510"/>
                <a:gd name="T44" fmla="*/ 1055 w 1140"/>
                <a:gd name="T45" fmla="*/ 323 h 510"/>
                <a:gd name="T46" fmla="*/ 1140 w 1140"/>
                <a:gd name="T47" fmla="*/ 342 h 510"/>
                <a:gd name="T48" fmla="*/ 1140 w 1140"/>
                <a:gd name="T49" fmla="*/ 510 h 510"/>
                <a:gd name="T50" fmla="*/ 0 w 1140"/>
                <a:gd name="T51" fmla="*/ 506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40" h="510">
                  <a:moveTo>
                    <a:pt x="0" y="506"/>
                  </a:moveTo>
                  <a:lnTo>
                    <a:pt x="0" y="331"/>
                  </a:lnTo>
                  <a:lnTo>
                    <a:pt x="46" y="316"/>
                  </a:lnTo>
                  <a:lnTo>
                    <a:pt x="114" y="307"/>
                  </a:lnTo>
                  <a:lnTo>
                    <a:pt x="168" y="288"/>
                  </a:lnTo>
                  <a:lnTo>
                    <a:pt x="199" y="261"/>
                  </a:lnTo>
                  <a:lnTo>
                    <a:pt x="241" y="218"/>
                  </a:lnTo>
                  <a:lnTo>
                    <a:pt x="274" y="173"/>
                  </a:lnTo>
                  <a:lnTo>
                    <a:pt x="309" y="128"/>
                  </a:lnTo>
                  <a:lnTo>
                    <a:pt x="361" y="47"/>
                  </a:lnTo>
                  <a:lnTo>
                    <a:pt x="384" y="26"/>
                  </a:lnTo>
                  <a:lnTo>
                    <a:pt x="407" y="11"/>
                  </a:lnTo>
                  <a:lnTo>
                    <a:pt x="439" y="0"/>
                  </a:lnTo>
                  <a:lnTo>
                    <a:pt x="692" y="0"/>
                  </a:lnTo>
                  <a:lnTo>
                    <a:pt x="725" y="11"/>
                  </a:lnTo>
                  <a:lnTo>
                    <a:pt x="748" y="26"/>
                  </a:lnTo>
                  <a:lnTo>
                    <a:pt x="762" y="40"/>
                  </a:lnTo>
                  <a:lnTo>
                    <a:pt x="781" y="65"/>
                  </a:lnTo>
                  <a:lnTo>
                    <a:pt x="830" y="128"/>
                  </a:lnTo>
                  <a:lnTo>
                    <a:pt x="871" y="187"/>
                  </a:lnTo>
                  <a:lnTo>
                    <a:pt x="904" y="230"/>
                  </a:lnTo>
                  <a:lnTo>
                    <a:pt x="960" y="276"/>
                  </a:lnTo>
                  <a:lnTo>
                    <a:pt x="1055" y="323"/>
                  </a:lnTo>
                  <a:lnTo>
                    <a:pt x="1140" y="342"/>
                  </a:lnTo>
                  <a:lnTo>
                    <a:pt x="1140" y="510"/>
                  </a:lnTo>
                  <a:lnTo>
                    <a:pt x="0" y="50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499721" name="Rectangle 9"/>
          <p:cNvSpPr>
            <a:spLocks noChangeArrowheads="1"/>
          </p:cNvSpPr>
          <p:nvPr/>
        </p:nvSpPr>
        <p:spPr bwMode="auto">
          <a:xfrm>
            <a:off x="2286000" y="3581400"/>
            <a:ext cx="7620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sz="1900">
                <a:solidFill>
                  <a:srgbClr val="000000"/>
                </a:solidFill>
                <a:latin typeface="Symbol" panose="05050102010706020507" pitchFamily="18" charset="2"/>
                <a:ea typeface="新細明體" charset="-120"/>
              </a:rPr>
              <a:t>-</a:t>
            </a:r>
            <a:r>
              <a:rPr lang="en-US" altLang="zh-TW" sz="1900">
                <a:solidFill>
                  <a:srgbClr val="000000"/>
                </a:solidFill>
                <a:ea typeface="新細明體" charset="-120"/>
              </a:rPr>
              <a:t> PR</a:t>
            </a:r>
            <a:endParaRPr lang="en-US" altLang="zh-TW">
              <a:ea typeface="新細明體" charset="-120"/>
            </a:endParaRPr>
          </a:p>
        </p:txBody>
      </p:sp>
      <p:sp>
        <p:nvSpPr>
          <p:cNvPr id="499722" name="Rectangle 10"/>
          <p:cNvSpPr>
            <a:spLocks noChangeArrowheads="1"/>
          </p:cNvSpPr>
          <p:nvPr/>
        </p:nvSpPr>
        <p:spPr bwMode="auto">
          <a:xfrm>
            <a:off x="1144588" y="3975100"/>
            <a:ext cx="2916237" cy="3556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99723" name="Rectangle 11"/>
          <p:cNvSpPr>
            <a:spLocks noChangeArrowheads="1"/>
          </p:cNvSpPr>
          <p:nvPr/>
        </p:nvSpPr>
        <p:spPr bwMode="auto">
          <a:xfrm>
            <a:off x="2244725" y="3954463"/>
            <a:ext cx="6350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99724" name="Rectangle 12"/>
          <p:cNvSpPr>
            <a:spLocks noChangeArrowheads="1"/>
          </p:cNvSpPr>
          <p:nvPr/>
        </p:nvSpPr>
        <p:spPr bwMode="auto">
          <a:xfrm>
            <a:off x="2338388" y="4016375"/>
            <a:ext cx="45561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900">
                <a:solidFill>
                  <a:srgbClr val="000000"/>
                </a:solidFill>
                <a:ea typeface="新細明體" charset="-120"/>
              </a:rPr>
              <a:t>Film</a:t>
            </a:r>
            <a:endParaRPr lang="en-US" altLang="zh-TW">
              <a:ea typeface="新細明體" charset="-120"/>
            </a:endParaRPr>
          </a:p>
        </p:txBody>
      </p:sp>
      <p:sp>
        <p:nvSpPr>
          <p:cNvPr id="499725" name="Rectangle 13"/>
          <p:cNvSpPr>
            <a:spLocks noChangeArrowheads="1"/>
          </p:cNvSpPr>
          <p:nvPr/>
        </p:nvSpPr>
        <p:spPr bwMode="auto">
          <a:xfrm>
            <a:off x="6226175" y="3621088"/>
            <a:ext cx="66992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99727" name="Rectangle 15"/>
          <p:cNvSpPr>
            <a:spLocks noChangeArrowheads="1"/>
          </p:cNvSpPr>
          <p:nvPr/>
        </p:nvSpPr>
        <p:spPr bwMode="auto">
          <a:xfrm>
            <a:off x="6324600" y="3657600"/>
            <a:ext cx="4921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900">
                <a:solidFill>
                  <a:srgbClr val="000000"/>
                </a:solidFill>
                <a:ea typeface="新細明體" charset="-120"/>
              </a:rPr>
              <a:t>+ PR</a:t>
            </a:r>
            <a:endParaRPr lang="en-US" altLang="zh-TW">
              <a:ea typeface="新細明體" charset="-120"/>
            </a:endParaRPr>
          </a:p>
        </p:txBody>
      </p:sp>
      <p:sp>
        <p:nvSpPr>
          <p:cNvPr id="499728" name="Rectangle 16"/>
          <p:cNvSpPr>
            <a:spLocks noChangeArrowheads="1"/>
          </p:cNvSpPr>
          <p:nvPr/>
        </p:nvSpPr>
        <p:spPr bwMode="auto">
          <a:xfrm>
            <a:off x="5160963" y="4014788"/>
            <a:ext cx="2916237" cy="4730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99729" name="Rectangle 17"/>
          <p:cNvSpPr>
            <a:spLocks noChangeArrowheads="1"/>
          </p:cNvSpPr>
          <p:nvPr/>
        </p:nvSpPr>
        <p:spPr bwMode="auto">
          <a:xfrm>
            <a:off x="6264275" y="4014788"/>
            <a:ext cx="6350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99730" name="Rectangle 18"/>
          <p:cNvSpPr>
            <a:spLocks noChangeArrowheads="1"/>
          </p:cNvSpPr>
          <p:nvPr/>
        </p:nvSpPr>
        <p:spPr bwMode="auto">
          <a:xfrm>
            <a:off x="6357938" y="4076700"/>
            <a:ext cx="45561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900">
                <a:solidFill>
                  <a:srgbClr val="000000"/>
                </a:solidFill>
                <a:ea typeface="新細明體" charset="-120"/>
              </a:rPr>
              <a:t>Film</a:t>
            </a:r>
            <a:endParaRPr lang="en-US" altLang="zh-TW">
              <a:ea typeface="新細明體" charset="-120"/>
            </a:endParaRPr>
          </a:p>
        </p:txBody>
      </p:sp>
      <p:sp>
        <p:nvSpPr>
          <p:cNvPr id="499731" name="Rectangle 19"/>
          <p:cNvSpPr>
            <a:spLocks noChangeArrowheads="1"/>
          </p:cNvSpPr>
          <p:nvPr/>
        </p:nvSpPr>
        <p:spPr bwMode="auto">
          <a:xfrm>
            <a:off x="1144588" y="4329113"/>
            <a:ext cx="2916237" cy="944562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99732" name="Rectangle 20"/>
          <p:cNvSpPr>
            <a:spLocks noChangeArrowheads="1"/>
          </p:cNvSpPr>
          <p:nvPr/>
        </p:nvSpPr>
        <p:spPr bwMode="auto">
          <a:xfrm>
            <a:off x="5160963" y="4329113"/>
            <a:ext cx="2916237" cy="944562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99733" name="Rectangle 21"/>
          <p:cNvSpPr>
            <a:spLocks noChangeArrowheads="1"/>
          </p:cNvSpPr>
          <p:nvPr/>
        </p:nvSpPr>
        <p:spPr bwMode="auto">
          <a:xfrm>
            <a:off x="2011363" y="4564063"/>
            <a:ext cx="18129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99734" name="Rectangle 22"/>
          <p:cNvSpPr>
            <a:spLocks noChangeArrowheads="1"/>
          </p:cNvSpPr>
          <p:nvPr/>
        </p:nvSpPr>
        <p:spPr bwMode="auto">
          <a:xfrm>
            <a:off x="2106613" y="4629150"/>
            <a:ext cx="8969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900">
                <a:solidFill>
                  <a:srgbClr val="000000"/>
                </a:solidFill>
                <a:ea typeface="新細明體" charset="-120"/>
              </a:rPr>
              <a:t>Substrate</a:t>
            </a:r>
            <a:endParaRPr lang="en-US" altLang="zh-TW">
              <a:ea typeface="新細明體" charset="-120"/>
            </a:endParaRPr>
          </a:p>
        </p:txBody>
      </p:sp>
      <p:sp>
        <p:nvSpPr>
          <p:cNvPr id="499735" name="Rectangle 23"/>
          <p:cNvSpPr>
            <a:spLocks noChangeArrowheads="1"/>
          </p:cNvSpPr>
          <p:nvPr/>
        </p:nvSpPr>
        <p:spPr bwMode="auto">
          <a:xfrm>
            <a:off x="6107113" y="4564063"/>
            <a:ext cx="18129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99736" name="Rectangle 24"/>
          <p:cNvSpPr>
            <a:spLocks noChangeArrowheads="1"/>
          </p:cNvSpPr>
          <p:nvPr/>
        </p:nvSpPr>
        <p:spPr bwMode="auto">
          <a:xfrm>
            <a:off x="6202363" y="4629150"/>
            <a:ext cx="8969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900">
                <a:solidFill>
                  <a:srgbClr val="000000"/>
                </a:solidFill>
                <a:ea typeface="新細明體" charset="-120"/>
              </a:rPr>
              <a:t>Substrate</a:t>
            </a:r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D06F-1B6E-4B55-8D81-08065CBAAB53}" type="slidenum">
              <a:rPr lang="zh-TW" altLang="en-US"/>
              <a:pPr/>
              <a:t>21</a:t>
            </a:fld>
            <a:endParaRPr lang="en-US" altLang="zh-TW"/>
          </a:p>
        </p:txBody>
      </p:sp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Positive Photoresist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Exposed part dissolve in developer solution</a:t>
            </a:r>
          </a:p>
          <a:p>
            <a:r>
              <a:rPr lang="en-US" altLang="zh-TW">
                <a:ea typeface="新細明體" charset="-120"/>
              </a:rPr>
              <a:t>Image the same that on the mask</a:t>
            </a:r>
          </a:p>
          <a:p>
            <a:r>
              <a:rPr lang="en-US" altLang="zh-TW">
                <a:ea typeface="新細明體" charset="-120"/>
              </a:rPr>
              <a:t>Higher resolution</a:t>
            </a:r>
          </a:p>
          <a:p>
            <a:r>
              <a:rPr lang="en-US" altLang="zh-TW">
                <a:ea typeface="新細明體" charset="-120"/>
              </a:rPr>
              <a:t>Commonly used in IC fabs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E022C-5037-400F-AFF0-F21AF62563C0}" type="slidenum">
              <a:rPr lang="zh-TW" altLang="en-US"/>
              <a:pPr/>
              <a:t>22</a:t>
            </a:fld>
            <a:endParaRPr lang="en-US" altLang="zh-TW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Positive Photoresist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Novolac resin polymer </a:t>
            </a:r>
          </a:p>
          <a:p>
            <a:r>
              <a:rPr lang="en-US" altLang="zh-TW">
                <a:ea typeface="新細明體" charset="-120"/>
              </a:rPr>
              <a:t>Acetate type solvents </a:t>
            </a:r>
            <a:endParaRPr lang="en-US" altLang="zh-TW">
              <a:solidFill>
                <a:srgbClr val="000000"/>
              </a:solidFill>
              <a:ea typeface="新細明體" charset="-120"/>
            </a:endParaRPr>
          </a:p>
          <a:p>
            <a:r>
              <a:rPr lang="en-US" altLang="zh-TW">
                <a:ea typeface="新細明體" charset="-120"/>
              </a:rPr>
              <a:t>Sensitizer cross-linked within the resin</a:t>
            </a:r>
          </a:p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Energy from the light dissociates the sensitizer and breaks down the cross-links</a:t>
            </a:r>
          </a:p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Resin becomes more soluble in base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B526-82DD-4665-849F-F747E30B458E}" type="slidenum">
              <a:rPr lang="zh-TW" altLang="en-US"/>
              <a:pPr/>
              <a:t>23</a:t>
            </a:fld>
            <a:endParaRPr lang="en-US" altLang="zh-TW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Question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18288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Positive photoresist can achieve much higher resolution than negative photoresist, why didn’t people use it before the 1980s?</a:t>
            </a:r>
          </a:p>
        </p:txBody>
      </p:sp>
      <p:sp>
        <p:nvSpPr>
          <p:cNvPr id="502789" name="Rectangle 5"/>
          <p:cNvSpPr>
            <a:spLocks noChangeArrowheads="1"/>
          </p:cNvSpPr>
          <p:nvPr/>
        </p:nvSpPr>
        <p:spPr bwMode="auto">
          <a:xfrm>
            <a:off x="685800" y="4038600"/>
            <a:ext cx="79248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>
                <a:ea typeface="新細明體" charset="-120"/>
              </a:rPr>
              <a:t>Positive photoresist is much more expensive therefore negative photoresist was used until it had to be replaced when the minimum feature size was shrunk to smaller than 3 </a:t>
            </a:r>
            <a:r>
              <a:rPr lang="en-US" altLang="zh-TW">
                <a:latin typeface="Symbol" panose="05050102010706020507" pitchFamily="18" charset="2"/>
                <a:ea typeface="新細明體" charset="-120"/>
              </a:rPr>
              <a:t>m</a:t>
            </a:r>
            <a:r>
              <a:rPr lang="en-US" altLang="zh-TW">
                <a:ea typeface="新細明體" charset="-120"/>
              </a:rPr>
              <a:t>m. </a:t>
            </a:r>
          </a:p>
        </p:txBody>
      </p:sp>
      <p:sp>
        <p:nvSpPr>
          <p:cNvPr id="502790" name="Rectangle 6"/>
          <p:cNvSpPr>
            <a:spLocks noChangeArrowheads="1"/>
          </p:cNvSpPr>
          <p:nvPr/>
        </p:nvSpPr>
        <p:spPr bwMode="auto">
          <a:xfrm>
            <a:off x="838200" y="3886200"/>
            <a:ext cx="79248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zh-TW" altLang="en-US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8351-C841-44C6-B5C1-1E42825A3767}" type="slidenum">
              <a:rPr lang="zh-TW" altLang="en-US"/>
              <a:pPr/>
              <a:t>24</a:t>
            </a:fld>
            <a:endParaRPr lang="en-US" altLang="zh-TW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r>
              <a:rPr lang="en-US" altLang="zh-TW">
                <a:solidFill>
                  <a:srgbClr val="0000FF"/>
                </a:solidFill>
                <a:ea typeface="新細明體" charset="-120"/>
              </a:rPr>
              <a:t>Chemically Amplified Photoresists 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39624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Deep ultraviolet (DUV), </a:t>
            </a:r>
            <a:r>
              <a:rPr lang="en-US" altLang="zh-TW">
                <a:latin typeface="Symbol" panose="05050102010706020507" pitchFamily="18" charset="2"/>
                <a:ea typeface="新細明體" charset="-120"/>
              </a:rPr>
              <a:t>l</a:t>
            </a:r>
            <a:r>
              <a:rPr lang="en-US" altLang="zh-TW">
                <a:ea typeface="新細明體" charset="-120"/>
              </a:rPr>
              <a:t> </a:t>
            </a:r>
            <a:r>
              <a:rPr lang="en-US" altLang="zh-TW">
                <a:ea typeface="新細明體" charset="-120"/>
                <a:sym typeface="Symbol" panose="05050102010706020507" pitchFamily="18" charset="2"/>
              </a:rPr>
              <a:t></a:t>
            </a:r>
            <a:r>
              <a:rPr lang="en-US" altLang="zh-TW">
                <a:ea typeface="新細明體" charset="-120"/>
              </a:rPr>
              <a:t> 248 nm</a:t>
            </a:r>
          </a:p>
          <a:p>
            <a:r>
              <a:rPr lang="en-US" altLang="zh-TW">
                <a:ea typeface="新細明體" charset="-120"/>
              </a:rPr>
              <a:t>Light source: excimer lasers</a:t>
            </a:r>
          </a:p>
          <a:p>
            <a:r>
              <a:rPr lang="en-US" altLang="zh-TW">
                <a:ea typeface="新細明體" charset="-120"/>
              </a:rPr>
              <a:t>Light intensity is lower than I-line (365 nm) from high-pressure mercury lamp</a:t>
            </a:r>
          </a:p>
          <a:p>
            <a:r>
              <a:rPr lang="en-US" altLang="zh-TW">
                <a:ea typeface="新細明體" charset="-120"/>
              </a:rPr>
              <a:t>Need different kind of photoresist</a:t>
            </a:r>
          </a:p>
        </p:txBody>
      </p:sp>
      <p:sp>
        <p:nvSpPr>
          <p:cNvPr id="504837" name="Rectangle 5"/>
          <p:cNvSpPr>
            <a:spLocks noChangeArrowheads="1"/>
          </p:cNvSpPr>
          <p:nvPr/>
        </p:nvSpPr>
        <p:spPr bwMode="auto">
          <a:xfrm>
            <a:off x="838200" y="3886200"/>
            <a:ext cx="79248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zh-TW" altLang="en-US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0028-1ACF-4E1C-855B-FFA9C6071722}" type="slidenum">
              <a:rPr lang="zh-TW" altLang="en-US"/>
              <a:pPr/>
              <a:t>25</a:t>
            </a:fld>
            <a:endParaRPr lang="en-US" altLang="zh-TW"/>
          </a:p>
        </p:txBody>
      </p:sp>
      <p:sp>
        <p:nvSpPr>
          <p:cNvPr id="506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r>
              <a:rPr lang="en-US" altLang="zh-TW">
                <a:solidFill>
                  <a:srgbClr val="0000FF"/>
                </a:solidFill>
                <a:ea typeface="新細明體" charset="-120"/>
              </a:rPr>
              <a:t>Chemically Amplified Photoresists </a:t>
            </a:r>
          </a:p>
        </p:txBody>
      </p:sp>
      <p:sp>
        <p:nvSpPr>
          <p:cNvPr id="5068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r>
              <a:rPr lang="en-US" altLang="zh-TW" sz="2800">
                <a:ea typeface="新細明體" charset="-120"/>
              </a:rPr>
              <a:t>Catalysis effect is used to increase the effective sensitivity of the photoresist </a:t>
            </a:r>
          </a:p>
          <a:p>
            <a:r>
              <a:rPr lang="en-US" altLang="zh-TW" sz="2800">
                <a:ea typeface="新細明體" charset="-120"/>
              </a:rPr>
              <a:t>A photo-acid is created in PR when it exposes to DUV light</a:t>
            </a:r>
          </a:p>
          <a:p>
            <a:r>
              <a:rPr lang="en-US" altLang="zh-TW" sz="2800">
                <a:ea typeface="新細明體" charset="-120"/>
              </a:rPr>
              <a:t>During PEB, head-induced acid diffusion causes amplification in a catalytic reaction</a:t>
            </a:r>
          </a:p>
          <a:p>
            <a:r>
              <a:rPr lang="en-US" altLang="zh-TW" sz="2800">
                <a:ea typeface="新細明體" charset="-120"/>
              </a:rPr>
              <a:t>Acid removes protection groups </a:t>
            </a:r>
          </a:p>
          <a:p>
            <a:r>
              <a:rPr lang="en-US" altLang="zh-TW" sz="2800">
                <a:ea typeface="新細明體" charset="-120"/>
              </a:rPr>
              <a:t>Exposed part will be removed by developer</a:t>
            </a:r>
          </a:p>
        </p:txBody>
      </p:sp>
      <p:sp>
        <p:nvSpPr>
          <p:cNvPr id="506884" name="Rectangle 1028"/>
          <p:cNvSpPr>
            <a:spLocks noChangeArrowheads="1"/>
          </p:cNvSpPr>
          <p:nvPr/>
        </p:nvSpPr>
        <p:spPr bwMode="auto">
          <a:xfrm>
            <a:off x="838200" y="3886200"/>
            <a:ext cx="79248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zh-TW" altLang="en-US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4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9744-C6BA-4400-B32E-7D39E31FB32C}" type="slidenum">
              <a:rPr lang="zh-TW" altLang="en-US"/>
              <a:pPr/>
              <a:t>26</a:t>
            </a:fld>
            <a:endParaRPr lang="en-US" altLang="zh-TW"/>
          </a:p>
        </p:txBody>
      </p:sp>
      <p:sp>
        <p:nvSpPr>
          <p:cNvPr id="5089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Chemically Amplified Photoresist</a:t>
            </a:r>
          </a:p>
        </p:txBody>
      </p:sp>
      <p:grpSp>
        <p:nvGrpSpPr>
          <p:cNvPr id="508931" name="Group 1027"/>
          <p:cNvGrpSpPr>
            <a:grpSpLocks/>
          </p:cNvGrpSpPr>
          <p:nvPr/>
        </p:nvGrpSpPr>
        <p:grpSpPr bwMode="auto">
          <a:xfrm>
            <a:off x="1057275" y="3503613"/>
            <a:ext cx="1685925" cy="842962"/>
            <a:chOff x="666" y="2207"/>
            <a:chExt cx="1062" cy="531"/>
          </a:xfrm>
        </p:grpSpPr>
        <p:sp>
          <p:nvSpPr>
            <p:cNvPr id="508932" name="Freeform 1028"/>
            <p:cNvSpPr>
              <a:spLocks/>
            </p:cNvSpPr>
            <p:nvPr/>
          </p:nvSpPr>
          <p:spPr bwMode="auto">
            <a:xfrm>
              <a:off x="666" y="2207"/>
              <a:ext cx="1061" cy="218"/>
            </a:xfrm>
            <a:custGeom>
              <a:avLst/>
              <a:gdLst>
                <a:gd name="T0" fmla="*/ 590 w 2122"/>
                <a:gd name="T1" fmla="*/ 0 h 436"/>
                <a:gd name="T2" fmla="*/ 1886 w 2122"/>
                <a:gd name="T3" fmla="*/ 0 h 436"/>
                <a:gd name="T4" fmla="*/ 1945 w 2122"/>
                <a:gd name="T5" fmla="*/ 62 h 436"/>
                <a:gd name="T6" fmla="*/ 2063 w 2122"/>
                <a:gd name="T7" fmla="*/ 125 h 436"/>
                <a:gd name="T8" fmla="*/ 2063 w 2122"/>
                <a:gd name="T9" fmla="*/ 311 h 436"/>
                <a:gd name="T10" fmla="*/ 2122 w 2122"/>
                <a:gd name="T11" fmla="*/ 436 h 436"/>
                <a:gd name="T12" fmla="*/ 118 w 2122"/>
                <a:gd name="T13" fmla="*/ 436 h 436"/>
                <a:gd name="T14" fmla="*/ 59 w 2122"/>
                <a:gd name="T15" fmla="*/ 311 h 436"/>
                <a:gd name="T16" fmla="*/ 118 w 2122"/>
                <a:gd name="T17" fmla="*/ 187 h 436"/>
                <a:gd name="T18" fmla="*/ 59 w 2122"/>
                <a:gd name="T19" fmla="*/ 125 h 436"/>
                <a:gd name="T20" fmla="*/ 0 w 2122"/>
                <a:gd name="T21" fmla="*/ 0 h 436"/>
                <a:gd name="T22" fmla="*/ 590 w 2122"/>
                <a:gd name="T23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2" h="436">
                  <a:moveTo>
                    <a:pt x="590" y="0"/>
                  </a:moveTo>
                  <a:lnTo>
                    <a:pt x="1886" y="0"/>
                  </a:lnTo>
                  <a:lnTo>
                    <a:pt x="1945" y="62"/>
                  </a:lnTo>
                  <a:lnTo>
                    <a:pt x="2063" y="125"/>
                  </a:lnTo>
                  <a:lnTo>
                    <a:pt x="2063" y="311"/>
                  </a:lnTo>
                  <a:lnTo>
                    <a:pt x="2122" y="436"/>
                  </a:lnTo>
                  <a:lnTo>
                    <a:pt x="118" y="436"/>
                  </a:lnTo>
                  <a:lnTo>
                    <a:pt x="59" y="311"/>
                  </a:lnTo>
                  <a:lnTo>
                    <a:pt x="118" y="187"/>
                  </a:lnTo>
                  <a:lnTo>
                    <a:pt x="59" y="125"/>
                  </a:lnTo>
                  <a:lnTo>
                    <a:pt x="0" y="0"/>
                  </a:lnTo>
                  <a:lnTo>
                    <a:pt x="59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08933" name="Rectangle 1029"/>
            <p:cNvSpPr>
              <a:spLocks noChangeArrowheads="1"/>
            </p:cNvSpPr>
            <p:nvPr/>
          </p:nvSpPr>
          <p:spPr bwMode="auto">
            <a:xfrm>
              <a:off x="727" y="2519"/>
              <a:ext cx="182" cy="21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08934" name="Rectangle 1030"/>
            <p:cNvSpPr>
              <a:spLocks noChangeArrowheads="1"/>
            </p:cNvSpPr>
            <p:nvPr/>
          </p:nvSpPr>
          <p:spPr bwMode="auto">
            <a:xfrm>
              <a:off x="1000" y="2519"/>
              <a:ext cx="183" cy="21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08935" name="Rectangle 1031"/>
            <p:cNvSpPr>
              <a:spLocks noChangeArrowheads="1"/>
            </p:cNvSpPr>
            <p:nvPr/>
          </p:nvSpPr>
          <p:spPr bwMode="auto">
            <a:xfrm>
              <a:off x="1272" y="2519"/>
              <a:ext cx="183" cy="21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08936" name="Rectangle 1032"/>
            <p:cNvSpPr>
              <a:spLocks noChangeArrowheads="1"/>
            </p:cNvSpPr>
            <p:nvPr/>
          </p:nvSpPr>
          <p:spPr bwMode="auto">
            <a:xfrm>
              <a:off x="1546" y="2519"/>
              <a:ext cx="182" cy="21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08937" name="Line 1033"/>
            <p:cNvSpPr>
              <a:spLocks noChangeShapeType="1"/>
            </p:cNvSpPr>
            <p:nvPr/>
          </p:nvSpPr>
          <p:spPr bwMode="auto">
            <a:xfrm flipV="1">
              <a:off x="818" y="2425"/>
              <a:ext cx="1" cy="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08938" name="Line 1034"/>
            <p:cNvSpPr>
              <a:spLocks noChangeShapeType="1"/>
            </p:cNvSpPr>
            <p:nvPr/>
          </p:nvSpPr>
          <p:spPr bwMode="auto">
            <a:xfrm flipV="1">
              <a:off x="1091" y="2425"/>
              <a:ext cx="1" cy="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08939" name="Line 1035"/>
            <p:cNvSpPr>
              <a:spLocks noChangeShapeType="1"/>
            </p:cNvSpPr>
            <p:nvPr/>
          </p:nvSpPr>
          <p:spPr bwMode="auto">
            <a:xfrm flipV="1">
              <a:off x="1363" y="2425"/>
              <a:ext cx="1" cy="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08940" name="Line 1036"/>
            <p:cNvSpPr>
              <a:spLocks noChangeShapeType="1"/>
            </p:cNvSpPr>
            <p:nvPr/>
          </p:nvSpPr>
          <p:spPr bwMode="auto">
            <a:xfrm flipV="1">
              <a:off x="1636" y="2425"/>
              <a:ext cx="1" cy="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508941" name="Rectangle 1037"/>
          <p:cNvSpPr>
            <a:spLocks noChangeArrowheads="1"/>
          </p:cNvSpPr>
          <p:nvPr/>
        </p:nvSpPr>
        <p:spPr bwMode="auto">
          <a:xfrm>
            <a:off x="2967038" y="3916363"/>
            <a:ext cx="6127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200">
                <a:solidFill>
                  <a:srgbClr val="000000"/>
                </a:solidFill>
                <a:ea typeface="新細明體" charset="-120"/>
              </a:rPr>
              <a:t>+  H</a:t>
            </a:r>
            <a:endParaRPr lang="en-US" altLang="zh-TW">
              <a:ea typeface="新細明體" charset="-120"/>
            </a:endParaRPr>
          </a:p>
        </p:txBody>
      </p:sp>
      <p:sp>
        <p:nvSpPr>
          <p:cNvPr id="508942" name="Rectangle 1038"/>
          <p:cNvSpPr>
            <a:spLocks noChangeArrowheads="1"/>
          </p:cNvSpPr>
          <p:nvPr/>
        </p:nvSpPr>
        <p:spPr bwMode="auto">
          <a:xfrm>
            <a:off x="3468688" y="3917950"/>
            <a:ext cx="18573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+</a:t>
            </a:r>
            <a:endParaRPr lang="en-US" altLang="zh-TW">
              <a:ea typeface="新細明體" charset="-120"/>
            </a:endParaRPr>
          </a:p>
        </p:txBody>
      </p:sp>
      <p:sp>
        <p:nvSpPr>
          <p:cNvPr id="508943" name="Rectangle 1039"/>
          <p:cNvSpPr>
            <a:spLocks noChangeArrowheads="1"/>
          </p:cNvSpPr>
          <p:nvPr/>
        </p:nvSpPr>
        <p:spPr bwMode="auto">
          <a:xfrm>
            <a:off x="3959225" y="3717925"/>
            <a:ext cx="3841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600">
                <a:solidFill>
                  <a:srgbClr val="000000"/>
                </a:solidFill>
                <a:ea typeface="新細明體" charset="-120"/>
              </a:rPr>
              <a:t>Heat</a:t>
            </a:r>
            <a:endParaRPr lang="en-US" altLang="zh-TW" sz="1600">
              <a:ea typeface="新細明體" charset="-120"/>
            </a:endParaRPr>
          </a:p>
        </p:txBody>
      </p:sp>
      <p:sp>
        <p:nvSpPr>
          <p:cNvPr id="508944" name="Rectangle 1040"/>
          <p:cNvSpPr>
            <a:spLocks noChangeArrowheads="1"/>
          </p:cNvSpPr>
          <p:nvPr/>
        </p:nvSpPr>
        <p:spPr bwMode="auto">
          <a:xfrm>
            <a:off x="7232650" y="3854450"/>
            <a:ext cx="842963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08945" name="Rectangle 1041"/>
          <p:cNvSpPr>
            <a:spLocks noChangeArrowheads="1"/>
          </p:cNvSpPr>
          <p:nvPr/>
        </p:nvSpPr>
        <p:spPr bwMode="auto">
          <a:xfrm>
            <a:off x="7316788" y="3916363"/>
            <a:ext cx="6127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200">
                <a:solidFill>
                  <a:srgbClr val="000000"/>
                </a:solidFill>
                <a:ea typeface="新細明體" charset="-120"/>
              </a:rPr>
              <a:t>+  H</a:t>
            </a:r>
            <a:endParaRPr lang="en-US" altLang="zh-TW">
              <a:ea typeface="新細明體" charset="-120"/>
            </a:endParaRPr>
          </a:p>
        </p:txBody>
      </p:sp>
      <p:sp>
        <p:nvSpPr>
          <p:cNvPr id="508946" name="Rectangle 1042"/>
          <p:cNvSpPr>
            <a:spLocks noChangeArrowheads="1"/>
          </p:cNvSpPr>
          <p:nvPr/>
        </p:nvSpPr>
        <p:spPr bwMode="auto">
          <a:xfrm>
            <a:off x="7818438" y="3917950"/>
            <a:ext cx="18573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+</a:t>
            </a:r>
            <a:endParaRPr lang="en-US" altLang="zh-TW">
              <a:ea typeface="新細明體" charset="-120"/>
            </a:endParaRPr>
          </a:p>
        </p:txBody>
      </p:sp>
      <p:sp>
        <p:nvSpPr>
          <p:cNvPr id="508947" name="Freeform 1043"/>
          <p:cNvSpPr>
            <a:spLocks/>
          </p:cNvSpPr>
          <p:nvPr/>
        </p:nvSpPr>
        <p:spPr bwMode="auto">
          <a:xfrm>
            <a:off x="4706938" y="3503613"/>
            <a:ext cx="1682750" cy="346075"/>
          </a:xfrm>
          <a:custGeom>
            <a:avLst/>
            <a:gdLst>
              <a:gd name="T0" fmla="*/ 590 w 2122"/>
              <a:gd name="T1" fmla="*/ 0 h 436"/>
              <a:gd name="T2" fmla="*/ 1886 w 2122"/>
              <a:gd name="T3" fmla="*/ 0 h 436"/>
              <a:gd name="T4" fmla="*/ 1945 w 2122"/>
              <a:gd name="T5" fmla="*/ 62 h 436"/>
              <a:gd name="T6" fmla="*/ 2063 w 2122"/>
              <a:gd name="T7" fmla="*/ 125 h 436"/>
              <a:gd name="T8" fmla="*/ 2063 w 2122"/>
              <a:gd name="T9" fmla="*/ 311 h 436"/>
              <a:gd name="T10" fmla="*/ 2122 w 2122"/>
              <a:gd name="T11" fmla="*/ 436 h 436"/>
              <a:gd name="T12" fmla="*/ 118 w 2122"/>
              <a:gd name="T13" fmla="*/ 436 h 436"/>
              <a:gd name="T14" fmla="*/ 59 w 2122"/>
              <a:gd name="T15" fmla="*/ 311 h 436"/>
              <a:gd name="T16" fmla="*/ 118 w 2122"/>
              <a:gd name="T17" fmla="*/ 187 h 436"/>
              <a:gd name="T18" fmla="*/ 59 w 2122"/>
              <a:gd name="T19" fmla="*/ 125 h 436"/>
              <a:gd name="T20" fmla="*/ 0 w 2122"/>
              <a:gd name="T21" fmla="*/ 0 h 436"/>
              <a:gd name="T22" fmla="*/ 590 w 2122"/>
              <a:gd name="T23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22" h="436">
                <a:moveTo>
                  <a:pt x="590" y="0"/>
                </a:moveTo>
                <a:lnTo>
                  <a:pt x="1886" y="0"/>
                </a:lnTo>
                <a:lnTo>
                  <a:pt x="1945" y="62"/>
                </a:lnTo>
                <a:lnTo>
                  <a:pt x="2063" y="125"/>
                </a:lnTo>
                <a:lnTo>
                  <a:pt x="2063" y="311"/>
                </a:lnTo>
                <a:lnTo>
                  <a:pt x="2122" y="436"/>
                </a:lnTo>
                <a:lnTo>
                  <a:pt x="118" y="436"/>
                </a:lnTo>
                <a:lnTo>
                  <a:pt x="59" y="311"/>
                </a:lnTo>
                <a:lnTo>
                  <a:pt x="118" y="187"/>
                </a:lnTo>
                <a:lnTo>
                  <a:pt x="59" y="125"/>
                </a:lnTo>
                <a:lnTo>
                  <a:pt x="0" y="0"/>
                </a:lnTo>
                <a:lnTo>
                  <a:pt x="59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08948" name="Rectangle 1044"/>
          <p:cNvSpPr>
            <a:spLocks noChangeArrowheads="1"/>
          </p:cNvSpPr>
          <p:nvPr/>
        </p:nvSpPr>
        <p:spPr bwMode="auto">
          <a:xfrm>
            <a:off x="4873625" y="3998913"/>
            <a:ext cx="288925" cy="347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08949" name="Rectangle 1045"/>
          <p:cNvSpPr>
            <a:spLocks noChangeArrowheads="1"/>
          </p:cNvSpPr>
          <p:nvPr/>
        </p:nvSpPr>
        <p:spPr bwMode="auto">
          <a:xfrm>
            <a:off x="5305425" y="3998913"/>
            <a:ext cx="290513" cy="347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08950" name="Rectangle 1046"/>
          <p:cNvSpPr>
            <a:spLocks noChangeArrowheads="1"/>
          </p:cNvSpPr>
          <p:nvPr/>
        </p:nvSpPr>
        <p:spPr bwMode="auto">
          <a:xfrm>
            <a:off x="5738813" y="3998913"/>
            <a:ext cx="290512" cy="347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08951" name="Rectangle 1047"/>
          <p:cNvSpPr>
            <a:spLocks noChangeArrowheads="1"/>
          </p:cNvSpPr>
          <p:nvPr/>
        </p:nvSpPr>
        <p:spPr bwMode="auto">
          <a:xfrm>
            <a:off x="6881813" y="3998913"/>
            <a:ext cx="288925" cy="347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08952" name="Line 1048"/>
          <p:cNvSpPr>
            <a:spLocks noChangeShapeType="1"/>
          </p:cNvSpPr>
          <p:nvPr/>
        </p:nvSpPr>
        <p:spPr bwMode="auto">
          <a:xfrm flipV="1">
            <a:off x="5018088" y="3849688"/>
            <a:ext cx="1587" cy="149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08953" name="Line 1049"/>
          <p:cNvSpPr>
            <a:spLocks noChangeShapeType="1"/>
          </p:cNvSpPr>
          <p:nvPr/>
        </p:nvSpPr>
        <p:spPr bwMode="auto">
          <a:xfrm flipV="1">
            <a:off x="5449888" y="3849688"/>
            <a:ext cx="1587" cy="149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08954" name="Rectangle 1050"/>
          <p:cNvSpPr>
            <a:spLocks noChangeArrowheads="1"/>
          </p:cNvSpPr>
          <p:nvPr/>
        </p:nvSpPr>
        <p:spPr bwMode="auto">
          <a:xfrm>
            <a:off x="1127125" y="3433763"/>
            <a:ext cx="16160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08955" name="Rectangle 1051"/>
          <p:cNvSpPr>
            <a:spLocks noChangeArrowheads="1"/>
          </p:cNvSpPr>
          <p:nvPr/>
        </p:nvSpPr>
        <p:spPr bwMode="auto">
          <a:xfrm>
            <a:off x="1212850" y="3495675"/>
            <a:ext cx="148748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200">
                <a:solidFill>
                  <a:srgbClr val="000000"/>
                </a:solidFill>
                <a:ea typeface="新細明體" charset="-120"/>
              </a:rPr>
              <a:t>Exposed PR</a:t>
            </a:r>
            <a:endParaRPr lang="en-US" altLang="zh-TW">
              <a:ea typeface="新細明體" charset="-120"/>
            </a:endParaRPr>
          </a:p>
        </p:txBody>
      </p:sp>
      <p:sp>
        <p:nvSpPr>
          <p:cNvPr id="508956" name="Rectangle 1052"/>
          <p:cNvSpPr>
            <a:spLocks noChangeArrowheads="1"/>
          </p:cNvSpPr>
          <p:nvPr/>
        </p:nvSpPr>
        <p:spPr bwMode="auto">
          <a:xfrm>
            <a:off x="4776788" y="3433763"/>
            <a:ext cx="16144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08957" name="Rectangle 1053"/>
          <p:cNvSpPr>
            <a:spLocks noChangeArrowheads="1"/>
          </p:cNvSpPr>
          <p:nvPr/>
        </p:nvSpPr>
        <p:spPr bwMode="auto">
          <a:xfrm>
            <a:off x="4860925" y="3495675"/>
            <a:ext cx="148748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200">
                <a:solidFill>
                  <a:srgbClr val="000000"/>
                </a:solidFill>
                <a:ea typeface="新細明體" charset="-120"/>
              </a:rPr>
              <a:t>Exposed PR</a:t>
            </a:r>
            <a:endParaRPr lang="en-US" altLang="zh-TW">
              <a:ea typeface="新細明體" charset="-120"/>
            </a:endParaRPr>
          </a:p>
        </p:txBody>
      </p:sp>
      <p:sp>
        <p:nvSpPr>
          <p:cNvPr id="508958" name="Rectangle 1054"/>
          <p:cNvSpPr>
            <a:spLocks noChangeArrowheads="1"/>
          </p:cNvSpPr>
          <p:nvPr/>
        </p:nvSpPr>
        <p:spPr bwMode="auto">
          <a:xfrm>
            <a:off x="1844675" y="2655888"/>
            <a:ext cx="145415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200">
                <a:solidFill>
                  <a:srgbClr val="000000"/>
                </a:solidFill>
                <a:ea typeface="新細明體" charset="-120"/>
              </a:rPr>
              <a:t>Before PEB</a:t>
            </a:r>
            <a:endParaRPr lang="en-US" altLang="zh-TW">
              <a:ea typeface="新細明體" charset="-120"/>
            </a:endParaRPr>
          </a:p>
        </p:txBody>
      </p:sp>
      <p:sp>
        <p:nvSpPr>
          <p:cNvPr id="508959" name="Rectangle 1055"/>
          <p:cNvSpPr>
            <a:spLocks noChangeArrowheads="1"/>
          </p:cNvSpPr>
          <p:nvPr/>
        </p:nvSpPr>
        <p:spPr bwMode="auto">
          <a:xfrm>
            <a:off x="5773738" y="2655888"/>
            <a:ext cx="12827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200">
                <a:solidFill>
                  <a:srgbClr val="000000"/>
                </a:solidFill>
                <a:ea typeface="新細明體" charset="-120"/>
              </a:rPr>
              <a:t>After PEB</a:t>
            </a:r>
            <a:endParaRPr lang="en-US" altLang="zh-TW">
              <a:ea typeface="新細明體" charset="-120"/>
            </a:endParaRPr>
          </a:p>
        </p:txBody>
      </p:sp>
      <p:sp>
        <p:nvSpPr>
          <p:cNvPr id="508960" name="Rectangle 1056"/>
          <p:cNvSpPr>
            <a:spLocks noChangeArrowheads="1"/>
          </p:cNvSpPr>
          <p:nvPr/>
        </p:nvSpPr>
        <p:spPr bwMode="auto">
          <a:xfrm>
            <a:off x="6545263" y="3916363"/>
            <a:ext cx="2698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200">
                <a:solidFill>
                  <a:srgbClr val="000000"/>
                </a:solidFill>
                <a:ea typeface="新細明體" charset="-120"/>
              </a:rPr>
              <a:t>+</a:t>
            </a:r>
            <a:endParaRPr lang="en-US" altLang="zh-TW">
              <a:ea typeface="新細明體" charset="-120"/>
            </a:endParaRPr>
          </a:p>
        </p:txBody>
      </p:sp>
      <p:sp>
        <p:nvSpPr>
          <p:cNvPr id="508961" name="Rectangle 1057"/>
          <p:cNvSpPr>
            <a:spLocks noChangeArrowheads="1"/>
          </p:cNvSpPr>
          <p:nvPr/>
        </p:nvSpPr>
        <p:spPr bwMode="auto">
          <a:xfrm>
            <a:off x="1001713" y="4686300"/>
            <a:ext cx="2157412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200">
                <a:solidFill>
                  <a:srgbClr val="000000"/>
                </a:solidFill>
                <a:ea typeface="新細明體" charset="-120"/>
              </a:rPr>
              <a:t>Protecting Groups</a:t>
            </a:r>
            <a:endParaRPr lang="en-US" altLang="zh-TW">
              <a:ea typeface="新細明體" charset="-120"/>
            </a:endParaRPr>
          </a:p>
        </p:txBody>
      </p:sp>
      <p:sp>
        <p:nvSpPr>
          <p:cNvPr id="508962" name="Rectangle 1058"/>
          <p:cNvSpPr>
            <a:spLocks noChangeArrowheads="1"/>
          </p:cNvSpPr>
          <p:nvPr/>
        </p:nvSpPr>
        <p:spPr bwMode="auto">
          <a:xfrm>
            <a:off x="4930775" y="4686300"/>
            <a:ext cx="21574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200">
                <a:solidFill>
                  <a:srgbClr val="000000"/>
                </a:solidFill>
                <a:ea typeface="新細明體" charset="-120"/>
              </a:rPr>
              <a:t>Protecting Groups</a:t>
            </a:r>
            <a:endParaRPr lang="en-US" altLang="zh-TW">
              <a:ea typeface="新細明體" charset="-120"/>
            </a:endParaRPr>
          </a:p>
        </p:txBody>
      </p:sp>
      <p:sp>
        <p:nvSpPr>
          <p:cNvPr id="508963" name="Line 1059"/>
          <p:cNvSpPr>
            <a:spLocks noChangeShapeType="1"/>
          </p:cNvSpPr>
          <p:nvPr/>
        </p:nvSpPr>
        <p:spPr bwMode="auto">
          <a:xfrm flipV="1">
            <a:off x="5899150" y="3854450"/>
            <a:ext cx="1588" cy="149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08964" name="Line 1060"/>
          <p:cNvSpPr>
            <a:spLocks noChangeShapeType="1"/>
          </p:cNvSpPr>
          <p:nvPr/>
        </p:nvSpPr>
        <p:spPr bwMode="auto">
          <a:xfrm>
            <a:off x="3810000" y="4114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08965" name="Line 1061"/>
          <p:cNvSpPr>
            <a:spLocks noChangeShapeType="1"/>
          </p:cNvSpPr>
          <p:nvPr/>
        </p:nvSpPr>
        <p:spPr bwMode="auto">
          <a:xfrm flipH="1" flipV="1">
            <a:off x="1447800" y="4343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08966" name="Line 1062"/>
          <p:cNvSpPr>
            <a:spLocks noChangeShapeType="1"/>
          </p:cNvSpPr>
          <p:nvPr/>
        </p:nvSpPr>
        <p:spPr bwMode="auto">
          <a:xfrm flipV="1">
            <a:off x="2209800" y="4343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08967" name="Line 1063"/>
          <p:cNvSpPr>
            <a:spLocks noChangeShapeType="1"/>
          </p:cNvSpPr>
          <p:nvPr/>
        </p:nvSpPr>
        <p:spPr bwMode="auto">
          <a:xfrm flipH="1" flipV="1">
            <a:off x="5181600" y="4343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08968" name="Line 1064"/>
          <p:cNvSpPr>
            <a:spLocks noChangeShapeType="1"/>
          </p:cNvSpPr>
          <p:nvPr/>
        </p:nvSpPr>
        <p:spPr bwMode="auto">
          <a:xfrm flipV="1">
            <a:off x="6629400" y="4343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49F07-6B4A-4BB5-AF97-4C0D096D8F85}" type="slidenum">
              <a:rPr lang="zh-TW" altLang="en-US"/>
              <a:pPr/>
              <a:t>27</a:t>
            </a:fld>
            <a:endParaRPr lang="en-US" altLang="zh-TW"/>
          </a:p>
        </p:txBody>
      </p:sp>
      <p:sp>
        <p:nvSpPr>
          <p:cNvPr id="5099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Requirement of Photoresist</a:t>
            </a:r>
          </a:p>
        </p:txBody>
      </p:sp>
      <p:sp>
        <p:nvSpPr>
          <p:cNvPr id="5099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High resolution</a:t>
            </a:r>
          </a:p>
          <a:p>
            <a:pPr lvl="1"/>
            <a:r>
              <a:rPr lang="en-US" altLang="zh-TW">
                <a:ea typeface="新細明體" charset="-120"/>
              </a:rPr>
              <a:t>Thinner PR film has higher the resolution </a:t>
            </a:r>
          </a:p>
          <a:p>
            <a:pPr lvl="1"/>
            <a:r>
              <a:rPr lang="en-US" altLang="zh-TW">
                <a:ea typeface="新細明體" charset="-120"/>
              </a:rPr>
              <a:t>Thinner PR film, the lower the etching and ion implantation resistance</a:t>
            </a:r>
          </a:p>
          <a:p>
            <a:r>
              <a:rPr lang="en-US" altLang="zh-TW">
                <a:ea typeface="新細明體" charset="-120"/>
              </a:rPr>
              <a:t>High etch resistance</a:t>
            </a:r>
          </a:p>
          <a:p>
            <a:r>
              <a:rPr lang="en-US" altLang="zh-TW">
                <a:ea typeface="新細明體" charset="-120"/>
              </a:rPr>
              <a:t>Good adhesion</a:t>
            </a:r>
          </a:p>
          <a:p>
            <a:r>
              <a:rPr lang="en-US" altLang="zh-TW">
                <a:ea typeface="新細明體" charset="-120"/>
              </a:rPr>
              <a:t>Wider process latitude </a:t>
            </a:r>
          </a:p>
          <a:p>
            <a:pPr lvl="1"/>
            <a:r>
              <a:rPr lang="en-US" altLang="zh-TW">
                <a:ea typeface="新細明體" charset="-120"/>
              </a:rPr>
              <a:t>Higher tolerance to process condition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6CD9-070F-4084-9B44-1B53D83ECC0E}" type="slidenum">
              <a:rPr lang="zh-TW" altLang="en-US"/>
              <a:pPr/>
              <a:t>28</a:t>
            </a:fld>
            <a:endParaRPr lang="en-US" altLang="zh-TW"/>
          </a:p>
        </p:txBody>
      </p:sp>
      <p:sp>
        <p:nvSpPr>
          <p:cNvPr id="521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Photoresist Physical Properties</a:t>
            </a:r>
          </a:p>
        </p:txBody>
      </p:sp>
      <p:sp>
        <p:nvSpPr>
          <p:cNvPr id="521219" name="Rectangle 1027"/>
          <p:cNvSpPr>
            <a:spLocks noChangeArrowheads="1"/>
          </p:cNvSpPr>
          <p:nvPr/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>
                <a:ea typeface="新細明體" charset="-120"/>
              </a:rPr>
              <a:t>Photoresist must be able to withstand process conditions</a:t>
            </a:r>
            <a:endParaRPr lang="en-US" altLang="zh-TW" sz="3600">
              <a:ea typeface="新細明體" charset="-120"/>
            </a:endParaRPr>
          </a:p>
          <a:p>
            <a:pPr lvl="1">
              <a:buFontTx/>
              <a:buChar char="•"/>
            </a:pPr>
            <a:endParaRPr lang="en-US" altLang="zh-TW" sz="3600">
              <a:ea typeface="新細明體" charset="-120"/>
            </a:endParaRPr>
          </a:p>
          <a:p>
            <a:pPr lvl="1">
              <a:buFontTx/>
              <a:buChar char="•"/>
            </a:pPr>
            <a:r>
              <a:rPr lang="en-US" altLang="zh-TW" sz="3200">
                <a:ea typeface="新細明體" charset="-120"/>
              </a:rPr>
              <a:t>Coating, spinning, baking, developing.</a:t>
            </a:r>
          </a:p>
          <a:p>
            <a:pPr lvl="1">
              <a:buFontTx/>
              <a:buChar char="•"/>
            </a:pPr>
            <a:r>
              <a:rPr lang="en-US" altLang="zh-TW" sz="3200">
                <a:ea typeface="新細明體" charset="-120"/>
              </a:rPr>
              <a:t>Etch resistance</a:t>
            </a:r>
          </a:p>
          <a:p>
            <a:pPr lvl="1">
              <a:buFontTx/>
              <a:buChar char="•"/>
            </a:pPr>
            <a:r>
              <a:rPr lang="en-US" altLang="zh-TW" sz="3200">
                <a:ea typeface="新細明體" charset="-120"/>
              </a:rPr>
              <a:t>Ion implantation blocking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735F-9E9D-4213-AA18-9395C11AA73B}" type="slidenum">
              <a:rPr lang="zh-TW" altLang="en-US"/>
              <a:pPr/>
              <a:t>29</a:t>
            </a:fld>
            <a:endParaRPr lang="en-US" altLang="zh-TW"/>
          </a:p>
        </p:txBody>
      </p:sp>
      <p:sp>
        <p:nvSpPr>
          <p:cNvPr id="517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Photoresist Performance Factor</a:t>
            </a:r>
          </a:p>
        </p:txBody>
      </p:sp>
      <p:sp>
        <p:nvSpPr>
          <p:cNvPr id="5171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48006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Resolution</a:t>
            </a:r>
          </a:p>
          <a:p>
            <a:r>
              <a:rPr lang="en-US" altLang="zh-TW">
                <a:ea typeface="新細明體" charset="-120"/>
              </a:rPr>
              <a:t>Adhesion</a:t>
            </a:r>
          </a:p>
          <a:p>
            <a:r>
              <a:rPr lang="en-US" altLang="zh-TW">
                <a:ea typeface="新細明體" charset="-120"/>
              </a:rPr>
              <a:t>Expose rate, Sensitivity and Exposure Source</a:t>
            </a:r>
          </a:p>
          <a:p>
            <a:r>
              <a:rPr lang="en-US" altLang="zh-TW">
                <a:ea typeface="新細明體" charset="-120"/>
              </a:rPr>
              <a:t>Process latitude</a:t>
            </a:r>
          </a:p>
          <a:p>
            <a:r>
              <a:rPr lang="en-US" altLang="zh-TW">
                <a:ea typeface="新細明體" charset="-120"/>
              </a:rPr>
              <a:t>Pinholes</a:t>
            </a:r>
          </a:p>
          <a:p>
            <a:r>
              <a:rPr lang="en-US" altLang="zh-TW">
                <a:ea typeface="新細明體" charset="-120"/>
              </a:rPr>
              <a:t>Particle and Contamination Levels</a:t>
            </a:r>
          </a:p>
          <a:p>
            <a:r>
              <a:rPr lang="en-US" altLang="zh-TW">
                <a:ea typeface="新細明體" charset="-120"/>
              </a:rPr>
              <a:t>Step Coverage</a:t>
            </a:r>
          </a:p>
          <a:p>
            <a:r>
              <a:rPr lang="en-US" altLang="zh-TW">
                <a:ea typeface="新細明體" charset="-120"/>
              </a:rPr>
              <a:t>Thermal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D459-4461-45E7-86D9-8DD0F6CB12F6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Introduction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543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>
                <a:ea typeface="新細明體" charset="-120"/>
              </a:rPr>
              <a:t>Photolithography</a:t>
            </a:r>
          </a:p>
          <a:p>
            <a:r>
              <a:rPr lang="en-US" altLang="zh-TW">
                <a:ea typeface="新細明體" charset="-120"/>
              </a:rPr>
              <a:t>Temporarily coat photoresist on wafer</a:t>
            </a:r>
          </a:p>
          <a:p>
            <a:r>
              <a:rPr lang="en-US" altLang="zh-TW">
                <a:ea typeface="新細明體" charset="-120"/>
              </a:rPr>
              <a:t>Transfers designed pattern to photoresist</a:t>
            </a:r>
          </a:p>
          <a:p>
            <a:r>
              <a:rPr lang="en-US" altLang="zh-TW">
                <a:ea typeface="新細明體" charset="-120"/>
              </a:rPr>
              <a:t>Most important process in IC fabrication</a:t>
            </a:r>
          </a:p>
          <a:p>
            <a:r>
              <a:rPr lang="en-US" altLang="zh-TW">
                <a:ea typeface="新細明體" charset="-120"/>
              </a:rPr>
              <a:t>40 to 50% total wafer process time</a:t>
            </a:r>
          </a:p>
          <a:p>
            <a:r>
              <a:rPr lang="en-US" altLang="zh-TW">
                <a:ea typeface="新細明體" charset="-120"/>
              </a:rPr>
              <a:t>Determines the minimum feature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4A4B-43D5-48A0-BC3E-BD61C6DADAD5}" type="slidenum">
              <a:rPr lang="zh-TW" altLang="en-US"/>
              <a:pPr/>
              <a:t>30</a:t>
            </a:fld>
            <a:endParaRPr lang="en-US" altLang="zh-TW"/>
          </a:p>
        </p:txBody>
      </p:sp>
      <p:sp>
        <p:nvSpPr>
          <p:cNvPr id="519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Resolution Capability</a:t>
            </a:r>
          </a:p>
        </p:txBody>
      </p:sp>
      <p:sp>
        <p:nvSpPr>
          <p:cNvPr id="519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50292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The smallest opening or space that can produced in a photoresist layer.</a:t>
            </a:r>
          </a:p>
          <a:p>
            <a:r>
              <a:rPr lang="en-US" altLang="zh-TW">
                <a:ea typeface="新細明體" charset="-120"/>
              </a:rPr>
              <a:t>Related to particular processes including expose source and developing process.</a:t>
            </a:r>
          </a:p>
          <a:p>
            <a:r>
              <a:rPr lang="en-US" altLang="zh-TW">
                <a:ea typeface="新細明體" charset="-120"/>
              </a:rPr>
              <a:t>Thinner layer has better resolution.</a:t>
            </a:r>
          </a:p>
          <a:p>
            <a:r>
              <a:rPr lang="en-US" altLang="zh-TW">
                <a:ea typeface="新細明體" charset="-120"/>
              </a:rPr>
              <a:t>Etch and implantation barrier and pinhole-free require thicker layer</a:t>
            </a:r>
          </a:p>
          <a:p>
            <a:r>
              <a:rPr lang="en-US" altLang="zh-TW">
                <a:ea typeface="新細明體" charset="-120"/>
              </a:rPr>
              <a:t>Positive resist has better resolution due to the smaller size of polymer.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3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AC46-73EF-474A-B401-6109E0548113}" type="slidenum">
              <a:rPr lang="zh-TW" altLang="en-US"/>
              <a:pPr/>
              <a:t>31</a:t>
            </a:fld>
            <a:endParaRPr lang="en-US" altLang="zh-TW"/>
          </a:p>
        </p:txBody>
      </p:sp>
      <p:sp>
        <p:nvSpPr>
          <p:cNvPr id="516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Photoresist Characteristics</a:t>
            </a:r>
            <a:br>
              <a:rPr lang="en-US" altLang="zh-TW">
                <a:ea typeface="新細明體" charset="-120"/>
              </a:rPr>
            </a:br>
            <a:r>
              <a:rPr lang="en-US" altLang="zh-TW">
                <a:ea typeface="新細明體" charset="-120"/>
              </a:rPr>
              <a:t>Summary</a:t>
            </a:r>
          </a:p>
        </p:txBody>
      </p:sp>
      <p:sp>
        <p:nvSpPr>
          <p:cNvPr id="516099" name="Rectangle 1027"/>
          <p:cNvSpPr>
            <a:spLocks noChangeArrowheads="1"/>
          </p:cNvSpPr>
          <p:nvPr/>
        </p:nvSpPr>
        <p:spPr bwMode="auto">
          <a:xfrm>
            <a:off x="714375" y="1982788"/>
            <a:ext cx="7737475" cy="3656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6100" name="Rectangle 1028"/>
          <p:cNvSpPr>
            <a:spLocks noChangeArrowheads="1"/>
          </p:cNvSpPr>
          <p:nvPr/>
        </p:nvSpPr>
        <p:spPr bwMode="auto">
          <a:xfrm>
            <a:off x="777875" y="2008188"/>
            <a:ext cx="16478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3200">
                <a:solidFill>
                  <a:srgbClr val="000000"/>
                </a:solidFill>
                <a:ea typeface="新細明體" charset="-120"/>
              </a:rPr>
              <a:t>Parameter</a:t>
            </a:r>
            <a:endParaRPr lang="en-US" altLang="zh-TW">
              <a:ea typeface="新細明體" charset="-120"/>
            </a:endParaRPr>
          </a:p>
        </p:txBody>
      </p:sp>
      <p:sp>
        <p:nvSpPr>
          <p:cNvPr id="516101" name="Rectangle 1029"/>
          <p:cNvSpPr>
            <a:spLocks noChangeArrowheads="1"/>
          </p:cNvSpPr>
          <p:nvPr/>
        </p:nvSpPr>
        <p:spPr bwMode="auto">
          <a:xfrm>
            <a:off x="3346450" y="2008188"/>
            <a:ext cx="146843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3200">
                <a:solidFill>
                  <a:srgbClr val="000000"/>
                </a:solidFill>
                <a:ea typeface="新細明體" charset="-120"/>
              </a:rPr>
              <a:t>Negative</a:t>
            </a:r>
            <a:endParaRPr lang="en-US" altLang="zh-TW">
              <a:ea typeface="新細明體" charset="-120"/>
            </a:endParaRPr>
          </a:p>
        </p:txBody>
      </p:sp>
      <p:sp>
        <p:nvSpPr>
          <p:cNvPr id="516102" name="Rectangle 1030"/>
          <p:cNvSpPr>
            <a:spLocks noChangeArrowheads="1"/>
          </p:cNvSpPr>
          <p:nvPr/>
        </p:nvSpPr>
        <p:spPr bwMode="auto">
          <a:xfrm>
            <a:off x="5937250" y="2008188"/>
            <a:ext cx="1309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3200">
                <a:solidFill>
                  <a:srgbClr val="000000"/>
                </a:solidFill>
                <a:ea typeface="新細明體" charset="-120"/>
              </a:rPr>
              <a:t>Positive</a:t>
            </a:r>
            <a:endParaRPr lang="en-US" altLang="zh-TW">
              <a:ea typeface="新細明體" charset="-120"/>
            </a:endParaRPr>
          </a:p>
        </p:txBody>
      </p:sp>
      <p:sp>
        <p:nvSpPr>
          <p:cNvPr id="516103" name="Rectangle 1031"/>
          <p:cNvSpPr>
            <a:spLocks noChangeArrowheads="1"/>
          </p:cNvSpPr>
          <p:nvPr/>
        </p:nvSpPr>
        <p:spPr bwMode="auto">
          <a:xfrm>
            <a:off x="712788" y="2617788"/>
            <a:ext cx="2557462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16104" name="Rectangle 1032"/>
          <p:cNvSpPr>
            <a:spLocks noChangeArrowheads="1"/>
          </p:cNvSpPr>
          <p:nvPr/>
        </p:nvSpPr>
        <p:spPr bwMode="auto">
          <a:xfrm>
            <a:off x="3279775" y="2617788"/>
            <a:ext cx="25812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16105" name="Rectangle 1033"/>
          <p:cNvSpPr>
            <a:spLocks noChangeArrowheads="1"/>
          </p:cNvSpPr>
          <p:nvPr/>
        </p:nvSpPr>
        <p:spPr bwMode="auto">
          <a:xfrm>
            <a:off x="5870575" y="2617788"/>
            <a:ext cx="25812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16106" name="Rectangle 1034"/>
          <p:cNvSpPr>
            <a:spLocks noChangeArrowheads="1"/>
          </p:cNvSpPr>
          <p:nvPr/>
        </p:nvSpPr>
        <p:spPr bwMode="auto">
          <a:xfrm>
            <a:off x="796925" y="2759075"/>
            <a:ext cx="10318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Polymer</a:t>
            </a:r>
            <a:endParaRPr lang="en-US" altLang="zh-TW">
              <a:ea typeface="新細明體" charset="-120"/>
            </a:endParaRPr>
          </a:p>
        </p:txBody>
      </p:sp>
      <p:sp>
        <p:nvSpPr>
          <p:cNvPr id="516107" name="Rectangle 1035"/>
          <p:cNvSpPr>
            <a:spLocks noChangeArrowheads="1"/>
          </p:cNvSpPr>
          <p:nvPr/>
        </p:nvSpPr>
        <p:spPr bwMode="auto">
          <a:xfrm>
            <a:off x="3048000" y="2759075"/>
            <a:ext cx="15906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Polyisoprene</a:t>
            </a:r>
            <a:endParaRPr lang="en-US" altLang="zh-TW">
              <a:ea typeface="新細明體" charset="-120"/>
            </a:endParaRPr>
          </a:p>
        </p:txBody>
      </p:sp>
      <p:sp>
        <p:nvSpPr>
          <p:cNvPr id="516108" name="Rectangle 1036"/>
          <p:cNvSpPr>
            <a:spLocks noChangeArrowheads="1"/>
          </p:cNvSpPr>
          <p:nvPr/>
        </p:nvSpPr>
        <p:spPr bwMode="auto">
          <a:xfrm>
            <a:off x="5937250" y="2819400"/>
            <a:ext cx="18018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Novolac Resin</a:t>
            </a:r>
            <a:endParaRPr lang="en-US" altLang="zh-TW">
              <a:ea typeface="新細明體" charset="-120"/>
            </a:endParaRPr>
          </a:p>
        </p:txBody>
      </p:sp>
      <p:sp>
        <p:nvSpPr>
          <p:cNvPr id="516109" name="Rectangle 1037"/>
          <p:cNvSpPr>
            <a:spLocks noChangeArrowheads="1"/>
          </p:cNvSpPr>
          <p:nvPr/>
        </p:nvSpPr>
        <p:spPr bwMode="auto">
          <a:xfrm>
            <a:off x="712788" y="3303588"/>
            <a:ext cx="2557462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16110" name="Rectangle 1038"/>
          <p:cNvSpPr>
            <a:spLocks noChangeArrowheads="1"/>
          </p:cNvSpPr>
          <p:nvPr/>
        </p:nvSpPr>
        <p:spPr bwMode="auto">
          <a:xfrm>
            <a:off x="3279775" y="3303588"/>
            <a:ext cx="25812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16111" name="Rectangle 1039"/>
          <p:cNvSpPr>
            <a:spLocks noChangeArrowheads="1"/>
          </p:cNvSpPr>
          <p:nvPr/>
        </p:nvSpPr>
        <p:spPr bwMode="auto">
          <a:xfrm>
            <a:off x="5870575" y="3303588"/>
            <a:ext cx="25812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16112" name="Rectangle 1040"/>
          <p:cNvSpPr>
            <a:spLocks noChangeArrowheads="1"/>
          </p:cNvSpPr>
          <p:nvPr/>
        </p:nvSpPr>
        <p:spPr bwMode="auto">
          <a:xfrm>
            <a:off x="777875" y="3368675"/>
            <a:ext cx="17922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Photo-reaction</a:t>
            </a:r>
            <a:endParaRPr lang="en-US" altLang="zh-TW">
              <a:ea typeface="新細明體" charset="-120"/>
            </a:endParaRPr>
          </a:p>
        </p:txBody>
      </p:sp>
      <p:sp>
        <p:nvSpPr>
          <p:cNvPr id="516113" name="Rectangle 1041"/>
          <p:cNvSpPr>
            <a:spLocks noChangeArrowheads="1"/>
          </p:cNvSpPr>
          <p:nvPr/>
        </p:nvSpPr>
        <p:spPr bwMode="auto">
          <a:xfrm>
            <a:off x="3048000" y="3365500"/>
            <a:ext cx="18589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Polymerization</a:t>
            </a:r>
            <a:endParaRPr lang="en-US" altLang="zh-TW">
              <a:ea typeface="新細明體" charset="-120"/>
            </a:endParaRPr>
          </a:p>
        </p:txBody>
      </p:sp>
      <p:sp>
        <p:nvSpPr>
          <p:cNvPr id="516114" name="Rectangle 1042"/>
          <p:cNvSpPr>
            <a:spLocks noChangeArrowheads="1"/>
          </p:cNvSpPr>
          <p:nvPr/>
        </p:nvSpPr>
        <p:spPr bwMode="auto">
          <a:xfrm>
            <a:off x="5937250" y="3365500"/>
            <a:ext cx="24685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Photo-solubilization</a:t>
            </a:r>
            <a:endParaRPr lang="en-US" altLang="zh-TW">
              <a:ea typeface="新細明體" charset="-120"/>
            </a:endParaRPr>
          </a:p>
        </p:txBody>
      </p:sp>
      <p:sp>
        <p:nvSpPr>
          <p:cNvPr id="516115" name="Rectangle 1043"/>
          <p:cNvSpPr>
            <a:spLocks noChangeArrowheads="1"/>
          </p:cNvSpPr>
          <p:nvPr/>
        </p:nvSpPr>
        <p:spPr bwMode="auto">
          <a:xfrm>
            <a:off x="712788" y="3941763"/>
            <a:ext cx="2557462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16116" name="Rectangle 1044"/>
          <p:cNvSpPr>
            <a:spLocks noChangeArrowheads="1"/>
          </p:cNvSpPr>
          <p:nvPr/>
        </p:nvSpPr>
        <p:spPr bwMode="auto">
          <a:xfrm>
            <a:off x="3279775" y="3941763"/>
            <a:ext cx="25812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16117" name="Rectangle 1045"/>
          <p:cNvSpPr>
            <a:spLocks noChangeArrowheads="1"/>
          </p:cNvSpPr>
          <p:nvPr/>
        </p:nvSpPr>
        <p:spPr bwMode="auto">
          <a:xfrm>
            <a:off x="5870575" y="3941763"/>
            <a:ext cx="25812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16118" name="Rectangle 1046"/>
          <p:cNvSpPr>
            <a:spLocks noChangeArrowheads="1"/>
          </p:cNvSpPr>
          <p:nvPr/>
        </p:nvSpPr>
        <p:spPr bwMode="auto">
          <a:xfrm>
            <a:off x="838200" y="4206875"/>
            <a:ext cx="1200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Sensitizer</a:t>
            </a:r>
            <a:endParaRPr lang="en-US" altLang="zh-TW">
              <a:ea typeface="新細明體" charset="-120"/>
            </a:endParaRPr>
          </a:p>
        </p:txBody>
      </p:sp>
      <p:sp>
        <p:nvSpPr>
          <p:cNvPr id="516119" name="Rectangle 1047"/>
          <p:cNvSpPr>
            <a:spLocks noChangeArrowheads="1"/>
          </p:cNvSpPr>
          <p:nvPr/>
        </p:nvSpPr>
        <p:spPr bwMode="auto">
          <a:xfrm>
            <a:off x="3048000" y="3902075"/>
            <a:ext cx="25955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Provide free radicals </a:t>
            </a:r>
          </a:p>
        </p:txBody>
      </p:sp>
      <p:sp>
        <p:nvSpPr>
          <p:cNvPr id="516120" name="Rectangle 1048"/>
          <p:cNvSpPr>
            <a:spLocks noChangeArrowheads="1"/>
          </p:cNvSpPr>
          <p:nvPr/>
        </p:nvSpPr>
        <p:spPr bwMode="auto">
          <a:xfrm>
            <a:off x="3048000" y="4222750"/>
            <a:ext cx="26733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for polymer cross-link</a:t>
            </a:r>
            <a:endParaRPr lang="en-US" altLang="zh-TW">
              <a:ea typeface="新細明體" charset="-120"/>
            </a:endParaRPr>
          </a:p>
        </p:txBody>
      </p:sp>
      <p:sp>
        <p:nvSpPr>
          <p:cNvPr id="516121" name="Rectangle 1049"/>
          <p:cNvSpPr>
            <a:spLocks noChangeArrowheads="1"/>
          </p:cNvSpPr>
          <p:nvPr/>
        </p:nvSpPr>
        <p:spPr bwMode="auto">
          <a:xfrm>
            <a:off x="5943600" y="4002088"/>
            <a:ext cx="16319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Changes film</a:t>
            </a:r>
            <a:endParaRPr lang="en-US" altLang="zh-TW">
              <a:ea typeface="新細明體" charset="-120"/>
            </a:endParaRPr>
          </a:p>
        </p:txBody>
      </p:sp>
      <p:sp>
        <p:nvSpPr>
          <p:cNvPr id="516122" name="Rectangle 1050"/>
          <p:cNvSpPr>
            <a:spLocks noChangeArrowheads="1"/>
          </p:cNvSpPr>
          <p:nvPr/>
        </p:nvSpPr>
        <p:spPr bwMode="auto">
          <a:xfrm>
            <a:off x="5943600" y="4419600"/>
            <a:ext cx="18097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to base soluble</a:t>
            </a:r>
          </a:p>
        </p:txBody>
      </p:sp>
      <p:sp>
        <p:nvSpPr>
          <p:cNvPr id="516123" name="Rectangle 1051"/>
          <p:cNvSpPr>
            <a:spLocks noChangeArrowheads="1"/>
          </p:cNvSpPr>
          <p:nvPr/>
        </p:nvSpPr>
        <p:spPr bwMode="auto">
          <a:xfrm>
            <a:off x="712788" y="4926013"/>
            <a:ext cx="2557462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16124" name="Rectangle 1052"/>
          <p:cNvSpPr>
            <a:spLocks noChangeArrowheads="1"/>
          </p:cNvSpPr>
          <p:nvPr/>
        </p:nvSpPr>
        <p:spPr bwMode="auto">
          <a:xfrm>
            <a:off x="3279775" y="4926013"/>
            <a:ext cx="25812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16125" name="Rectangle 1053"/>
          <p:cNvSpPr>
            <a:spLocks noChangeArrowheads="1"/>
          </p:cNvSpPr>
          <p:nvPr/>
        </p:nvSpPr>
        <p:spPr bwMode="auto">
          <a:xfrm>
            <a:off x="5870575" y="4926013"/>
            <a:ext cx="25812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16126" name="Rectangle 1054"/>
          <p:cNvSpPr>
            <a:spLocks noChangeArrowheads="1"/>
          </p:cNvSpPr>
          <p:nvPr/>
        </p:nvSpPr>
        <p:spPr bwMode="auto">
          <a:xfrm>
            <a:off x="777875" y="4968875"/>
            <a:ext cx="11842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Additives</a:t>
            </a:r>
            <a:endParaRPr lang="en-US" altLang="zh-TW">
              <a:ea typeface="新細明體" charset="-120"/>
            </a:endParaRPr>
          </a:p>
        </p:txBody>
      </p:sp>
      <p:sp>
        <p:nvSpPr>
          <p:cNvPr id="516127" name="Rectangle 1055"/>
          <p:cNvSpPr>
            <a:spLocks noChangeArrowheads="1"/>
          </p:cNvSpPr>
          <p:nvPr/>
        </p:nvSpPr>
        <p:spPr bwMode="auto">
          <a:xfrm>
            <a:off x="3048000" y="5045075"/>
            <a:ext cx="6270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Dyes</a:t>
            </a:r>
            <a:endParaRPr lang="en-US" altLang="zh-TW">
              <a:ea typeface="新細明體" charset="-120"/>
            </a:endParaRPr>
          </a:p>
        </p:txBody>
      </p:sp>
      <p:sp>
        <p:nvSpPr>
          <p:cNvPr id="516128" name="Rectangle 1056"/>
          <p:cNvSpPr>
            <a:spLocks noChangeArrowheads="1"/>
          </p:cNvSpPr>
          <p:nvPr/>
        </p:nvSpPr>
        <p:spPr bwMode="auto">
          <a:xfrm>
            <a:off x="5937250" y="5105400"/>
            <a:ext cx="6270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Dyes</a:t>
            </a:r>
            <a:endParaRPr lang="en-US" altLang="zh-TW">
              <a:ea typeface="新細明體" charset="-120"/>
            </a:endParaRPr>
          </a:p>
        </p:txBody>
      </p:sp>
      <p:sp>
        <p:nvSpPr>
          <p:cNvPr id="516129" name="Line 1057"/>
          <p:cNvSpPr>
            <a:spLocks noChangeShapeType="1"/>
          </p:cNvSpPr>
          <p:nvPr/>
        </p:nvSpPr>
        <p:spPr bwMode="auto">
          <a:xfrm flipH="1">
            <a:off x="2971800" y="1995488"/>
            <a:ext cx="3175" cy="3643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6130" name="Line 1058"/>
          <p:cNvSpPr>
            <a:spLocks noChangeShapeType="1"/>
          </p:cNvSpPr>
          <p:nvPr/>
        </p:nvSpPr>
        <p:spPr bwMode="auto">
          <a:xfrm>
            <a:off x="5638800" y="2011363"/>
            <a:ext cx="0" cy="3627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6131" name="Line 1059"/>
          <p:cNvSpPr>
            <a:spLocks noChangeShapeType="1"/>
          </p:cNvSpPr>
          <p:nvPr/>
        </p:nvSpPr>
        <p:spPr bwMode="auto">
          <a:xfrm>
            <a:off x="703263" y="2617788"/>
            <a:ext cx="7748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6132" name="Line 1060"/>
          <p:cNvSpPr>
            <a:spLocks noChangeShapeType="1"/>
          </p:cNvSpPr>
          <p:nvPr/>
        </p:nvSpPr>
        <p:spPr bwMode="auto">
          <a:xfrm>
            <a:off x="708025" y="3308350"/>
            <a:ext cx="7748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6133" name="Line 1061"/>
          <p:cNvSpPr>
            <a:spLocks noChangeShapeType="1"/>
          </p:cNvSpPr>
          <p:nvPr/>
        </p:nvSpPr>
        <p:spPr bwMode="auto">
          <a:xfrm>
            <a:off x="717550" y="3946525"/>
            <a:ext cx="7748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E37B-36E9-4CF2-8CC6-2907DD086974}" type="slidenum">
              <a:rPr lang="zh-TW" altLang="en-US"/>
              <a:pPr/>
              <a:t>32</a:t>
            </a:fld>
            <a:endParaRPr lang="en-US" altLang="zh-TW"/>
          </a:p>
        </p:txBody>
      </p:sp>
      <p:sp>
        <p:nvSpPr>
          <p:cNvPr id="5109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Photolithography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7676-06F6-4AC5-A3FB-59DCB0EED7FF}" type="slidenum">
              <a:rPr lang="zh-TW" altLang="en-US"/>
              <a:pPr/>
              <a:t>33</a:t>
            </a:fld>
            <a:endParaRPr lang="en-US" altLang="zh-TW"/>
          </a:p>
        </p:txBody>
      </p:sp>
      <p:sp>
        <p:nvSpPr>
          <p:cNvPr id="5130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Basic Steps of Photolithography</a:t>
            </a:r>
          </a:p>
        </p:txBody>
      </p:sp>
      <p:sp>
        <p:nvSpPr>
          <p:cNvPr id="5130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Photoresist coating</a:t>
            </a:r>
          </a:p>
          <a:p>
            <a:r>
              <a:rPr lang="en-US" altLang="zh-TW">
                <a:ea typeface="新細明體" charset="-120"/>
              </a:rPr>
              <a:t>Alignment and exposure</a:t>
            </a:r>
          </a:p>
          <a:p>
            <a:r>
              <a:rPr lang="en-US" altLang="zh-TW">
                <a:ea typeface="新細明體" charset="-120"/>
              </a:rPr>
              <a:t>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7E9D-41F5-4646-BABD-F9AE5D63A3C0}" type="slidenum">
              <a:rPr lang="zh-TW" altLang="en-US"/>
              <a:pPr/>
              <a:t>34</a:t>
            </a:fld>
            <a:endParaRPr lang="en-US" altLang="zh-TW"/>
          </a:p>
        </p:txBody>
      </p:sp>
      <p:sp>
        <p:nvSpPr>
          <p:cNvPr id="514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Basic Steps, Old Technology </a:t>
            </a:r>
          </a:p>
        </p:txBody>
      </p:sp>
      <p:sp>
        <p:nvSpPr>
          <p:cNvPr id="5140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Wafer clean</a:t>
            </a:r>
          </a:p>
          <a:p>
            <a:r>
              <a:rPr lang="en-US" altLang="zh-TW">
                <a:ea typeface="新細明體" charset="-120"/>
              </a:rPr>
              <a:t>Dehydration bake</a:t>
            </a:r>
          </a:p>
          <a:p>
            <a:r>
              <a:rPr lang="en-US" altLang="zh-TW">
                <a:ea typeface="新細明體" charset="-120"/>
              </a:rPr>
              <a:t>Spin coating primer and PR</a:t>
            </a:r>
          </a:p>
          <a:p>
            <a:r>
              <a:rPr lang="en-US" altLang="zh-TW">
                <a:ea typeface="新細明體" charset="-120"/>
              </a:rPr>
              <a:t>Soft bake</a:t>
            </a:r>
          </a:p>
          <a:p>
            <a:r>
              <a:rPr lang="en-US" altLang="zh-TW">
                <a:ea typeface="新細明體" charset="-120"/>
              </a:rPr>
              <a:t>Alignment and exposure</a:t>
            </a:r>
          </a:p>
          <a:p>
            <a:r>
              <a:rPr lang="en-US" altLang="zh-TW">
                <a:ea typeface="新細明體" charset="-120"/>
              </a:rPr>
              <a:t>Development</a:t>
            </a:r>
          </a:p>
          <a:p>
            <a:r>
              <a:rPr lang="en-US" altLang="zh-TW">
                <a:ea typeface="新細明體" charset="-120"/>
              </a:rPr>
              <a:t>Pattern inspection</a:t>
            </a:r>
          </a:p>
          <a:p>
            <a:r>
              <a:rPr lang="en-US" altLang="zh-TW">
                <a:ea typeface="新細明體" charset="-120"/>
              </a:rPr>
              <a:t>Hard bake</a:t>
            </a:r>
          </a:p>
        </p:txBody>
      </p:sp>
      <p:sp>
        <p:nvSpPr>
          <p:cNvPr id="514052" name="AutoShape 1028"/>
          <p:cNvSpPr>
            <a:spLocks/>
          </p:cNvSpPr>
          <p:nvPr/>
        </p:nvSpPr>
        <p:spPr bwMode="auto">
          <a:xfrm>
            <a:off x="5715000" y="1828800"/>
            <a:ext cx="304800" cy="1752600"/>
          </a:xfrm>
          <a:prstGeom prst="rightBrace">
            <a:avLst>
              <a:gd name="adj1" fmla="val 4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4053" name="Rectangle 1029"/>
          <p:cNvSpPr>
            <a:spLocks noChangeArrowheads="1"/>
          </p:cNvSpPr>
          <p:nvPr/>
        </p:nvSpPr>
        <p:spPr bwMode="auto">
          <a:xfrm>
            <a:off x="6097588" y="2362200"/>
            <a:ext cx="1979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ea typeface="新細明體" charset="-120"/>
              </a:rPr>
              <a:t>PR coating</a:t>
            </a:r>
          </a:p>
        </p:txBody>
      </p:sp>
      <p:sp>
        <p:nvSpPr>
          <p:cNvPr id="514054" name="AutoShape 1030"/>
          <p:cNvSpPr>
            <a:spLocks/>
          </p:cNvSpPr>
          <p:nvPr/>
        </p:nvSpPr>
        <p:spPr bwMode="auto">
          <a:xfrm>
            <a:off x="5791200" y="47244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4055" name="Rectangle 1031"/>
          <p:cNvSpPr>
            <a:spLocks noChangeArrowheads="1"/>
          </p:cNvSpPr>
          <p:nvPr/>
        </p:nvSpPr>
        <p:spPr bwMode="auto">
          <a:xfrm>
            <a:off x="6172200" y="4953000"/>
            <a:ext cx="2374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ea typeface="新細明體" charset="-120"/>
              </a:rPr>
              <a:t>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6A76-9F10-44D8-85A8-F870CD6E91FF}" type="slidenum">
              <a:rPr lang="zh-TW" altLang="en-US"/>
              <a:pPr/>
              <a:t>35</a:t>
            </a:fld>
            <a:endParaRPr lang="en-US" altLang="zh-TW"/>
          </a:p>
        </p:txBody>
      </p:sp>
      <p:sp>
        <p:nvSpPr>
          <p:cNvPr id="515082" name="Rectangle 10"/>
          <p:cNvSpPr>
            <a:spLocks noChangeArrowheads="1"/>
          </p:cNvSpPr>
          <p:nvPr/>
        </p:nvSpPr>
        <p:spPr bwMode="auto">
          <a:xfrm>
            <a:off x="228600" y="2057400"/>
            <a:ext cx="6324600" cy="3581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Basic Steps, Advanced Technology 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7713" y="1524000"/>
            <a:ext cx="6705600" cy="4572000"/>
          </a:xfrm>
        </p:spPr>
        <p:txBody>
          <a:bodyPr/>
          <a:lstStyle/>
          <a:p>
            <a:r>
              <a:rPr lang="en-US" altLang="zh-TW" sz="2800">
                <a:ea typeface="新細明體" charset="-120"/>
              </a:rPr>
              <a:t>Wafer clean</a:t>
            </a:r>
          </a:p>
          <a:p>
            <a:r>
              <a:rPr lang="en-US" altLang="zh-TW" sz="2800">
                <a:ea typeface="新細明體" charset="-120"/>
              </a:rPr>
              <a:t>Pre-bake and primer coating</a:t>
            </a:r>
          </a:p>
          <a:p>
            <a:r>
              <a:rPr lang="en-US" altLang="zh-TW" sz="2800">
                <a:ea typeface="新細明體" charset="-120"/>
              </a:rPr>
              <a:t>Photoresist spin coating</a:t>
            </a:r>
          </a:p>
          <a:p>
            <a:r>
              <a:rPr lang="en-US" altLang="zh-TW" sz="2800">
                <a:ea typeface="新細明體" charset="-120"/>
              </a:rPr>
              <a:t>Soft bake</a:t>
            </a:r>
          </a:p>
          <a:p>
            <a:r>
              <a:rPr lang="en-US" altLang="zh-TW" sz="2800">
                <a:ea typeface="新細明體" charset="-120"/>
              </a:rPr>
              <a:t>Alignment and exposure</a:t>
            </a:r>
          </a:p>
          <a:p>
            <a:r>
              <a:rPr lang="en-US" altLang="zh-TW" sz="2800">
                <a:ea typeface="新細明體" charset="-120"/>
              </a:rPr>
              <a:t>Post exposure bake</a:t>
            </a:r>
          </a:p>
          <a:p>
            <a:r>
              <a:rPr lang="en-US" altLang="zh-TW" sz="2800">
                <a:ea typeface="新細明體" charset="-120"/>
              </a:rPr>
              <a:t>Development</a:t>
            </a:r>
          </a:p>
          <a:p>
            <a:r>
              <a:rPr lang="en-US" altLang="zh-TW" sz="2800">
                <a:ea typeface="新細明體" charset="-120"/>
              </a:rPr>
              <a:t>Hard bake</a:t>
            </a:r>
          </a:p>
          <a:p>
            <a:r>
              <a:rPr lang="en-US" altLang="zh-TW" sz="2800">
                <a:ea typeface="新細明體" charset="-120"/>
              </a:rPr>
              <a:t>Pattern inspection</a:t>
            </a:r>
          </a:p>
        </p:txBody>
      </p:sp>
      <p:sp>
        <p:nvSpPr>
          <p:cNvPr id="515076" name="AutoShape 4"/>
          <p:cNvSpPr>
            <a:spLocks/>
          </p:cNvSpPr>
          <p:nvPr/>
        </p:nvSpPr>
        <p:spPr bwMode="auto">
          <a:xfrm>
            <a:off x="6477000" y="1828800"/>
            <a:ext cx="304800" cy="1600200"/>
          </a:xfrm>
          <a:prstGeom prst="rightBrace">
            <a:avLst>
              <a:gd name="adj1" fmla="val 43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5077" name="Rectangle 5"/>
          <p:cNvSpPr>
            <a:spLocks noChangeArrowheads="1"/>
          </p:cNvSpPr>
          <p:nvPr/>
        </p:nvSpPr>
        <p:spPr bwMode="auto">
          <a:xfrm>
            <a:off x="6781800" y="23622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>
                <a:ea typeface="新細明體" charset="-120"/>
              </a:rPr>
              <a:t>PR coating</a:t>
            </a:r>
          </a:p>
        </p:txBody>
      </p:sp>
      <p:sp>
        <p:nvSpPr>
          <p:cNvPr id="515078" name="AutoShape 6"/>
          <p:cNvSpPr>
            <a:spLocks/>
          </p:cNvSpPr>
          <p:nvPr/>
        </p:nvSpPr>
        <p:spPr bwMode="auto">
          <a:xfrm>
            <a:off x="6477000" y="4419600"/>
            <a:ext cx="228600" cy="1143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5079" name="Rectangle 7"/>
          <p:cNvSpPr>
            <a:spLocks noChangeArrowheads="1"/>
          </p:cNvSpPr>
          <p:nvPr/>
        </p:nvSpPr>
        <p:spPr bwMode="auto">
          <a:xfrm>
            <a:off x="6742113" y="4738688"/>
            <a:ext cx="2097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>
                <a:ea typeface="新細明體" charset="-120"/>
              </a:rPr>
              <a:t>Development</a:t>
            </a:r>
          </a:p>
        </p:txBody>
      </p:sp>
      <p:sp>
        <p:nvSpPr>
          <p:cNvPr id="515080" name="AutoShape 8"/>
          <p:cNvSpPr>
            <a:spLocks/>
          </p:cNvSpPr>
          <p:nvPr/>
        </p:nvSpPr>
        <p:spPr bwMode="auto">
          <a:xfrm flipH="1">
            <a:off x="1712913" y="2286000"/>
            <a:ext cx="304800" cy="3124200"/>
          </a:xfrm>
          <a:prstGeom prst="rightBrace">
            <a:avLst>
              <a:gd name="adj1" fmla="val 34878"/>
              <a:gd name="adj2" fmla="val 4644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5081" name="Rectangle 9"/>
          <p:cNvSpPr>
            <a:spLocks noChangeArrowheads="1"/>
          </p:cNvSpPr>
          <p:nvPr/>
        </p:nvSpPr>
        <p:spPr bwMode="auto">
          <a:xfrm>
            <a:off x="188913" y="3000375"/>
            <a:ext cx="1752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800">
                <a:ea typeface="新細明體" charset="-120"/>
              </a:rPr>
              <a:t>Track-stepper integrated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A90F-519B-4907-8D48-01AABB349C10}" type="slidenum">
              <a:rPr lang="zh-TW" altLang="en-US"/>
              <a:pPr/>
              <a:t>36</a:t>
            </a:fld>
            <a:endParaRPr lang="en-US" altLang="zh-TW"/>
          </a:p>
        </p:txBody>
      </p:sp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2057400" y="990600"/>
            <a:ext cx="6858000" cy="4419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03" name="Rectangle 3"/>
          <p:cNvSpPr>
            <a:spLocks noChangeArrowheads="1"/>
          </p:cNvSpPr>
          <p:nvPr/>
        </p:nvSpPr>
        <p:spPr bwMode="auto">
          <a:xfrm>
            <a:off x="2209800" y="1295400"/>
            <a:ext cx="6553200" cy="2667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04" name="Rectangle 4"/>
          <p:cNvSpPr>
            <a:spLocks noChangeArrowheads="1"/>
          </p:cNvSpPr>
          <p:nvPr/>
        </p:nvSpPr>
        <p:spPr bwMode="auto">
          <a:xfrm>
            <a:off x="2362200" y="1600200"/>
            <a:ext cx="48768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05" name="Rectangle 5"/>
          <p:cNvSpPr>
            <a:spLocks noChangeArrowheads="1"/>
          </p:cNvSpPr>
          <p:nvPr/>
        </p:nvSpPr>
        <p:spPr bwMode="auto">
          <a:xfrm>
            <a:off x="4038600" y="5562600"/>
            <a:ext cx="1143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F7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06" name="Rectangle 6"/>
          <p:cNvSpPr>
            <a:spLocks noChangeArrowheads="1"/>
          </p:cNvSpPr>
          <p:nvPr/>
        </p:nvSpPr>
        <p:spPr bwMode="auto">
          <a:xfrm>
            <a:off x="685800" y="76200"/>
            <a:ext cx="77724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>
                <a:ea typeface="新細明體" charset="-120"/>
              </a:rPr>
              <a:t>Figure 6.5</a:t>
            </a:r>
          </a:p>
        </p:txBody>
      </p:sp>
      <p:sp>
        <p:nvSpPr>
          <p:cNvPr id="512007" name="Rectangle 7"/>
          <p:cNvSpPr>
            <a:spLocks noChangeArrowheads="1"/>
          </p:cNvSpPr>
          <p:nvPr/>
        </p:nvSpPr>
        <p:spPr bwMode="auto">
          <a:xfrm>
            <a:off x="2590800" y="2743200"/>
            <a:ext cx="12192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F7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08" name="Rectangle 8"/>
          <p:cNvSpPr>
            <a:spLocks noChangeArrowheads="1"/>
          </p:cNvSpPr>
          <p:nvPr/>
        </p:nvSpPr>
        <p:spPr bwMode="auto">
          <a:xfrm>
            <a:off x="2438400" y="2819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altLang="zh-TW" sz="1800">
                <a:ea typeface="新細明體" charset="-120"/>
              </a:rPr>
              <a:t>Hard bake</a:t>
            </a:r>
          </a:p>
        </p:txBody>
      </p:sp>
      <p:sp>
        <p:nvSpPr>
          <p:cNvPr id="512009" name="Rectangle 9"/>
          <p:cNvSpPr>
            <a:spLocks noChangeArrowheads="1"/>
          </p:cNvSpPr>
          <p:nvPr/>
        </p:nvSpPr>
        <p:spPr bwMode="auto">
          <a:xfrm>
            <a:off x="990600" y="4043363"/>
            <a:ext cx="842963" cy="87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10" name="Rectangle 10"/>
          <p:cNvSpPr>
            <a:spLocks noChangeArrowheads="1"/>
          </p:cNvSpPr>
          <p:nvPr/>
        </p:nvSpPr>
        <p:spPr bwMode="auto">
          <a:xfrm>
            <a:off x="1066800" y="4178300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zh-TW" sz="1800">
                <a:ea typeface="新細明體" charset="-120"/>
              </a:rPr>
              <a:t>Strip </a:t>
            </a:r>
            <a:br>
              <a:rPr lang="en-US" altLang="zh-TW" sz="1800">
                <a:ea typeface="新細明體" charset="-120"/>
              </a:rPr>
            </a:br>
            <a:r>
              <a:rPr lang="en-US" altLang="zh-TW" sz="1800">
                <a:ea typeface="新細明體" charset="-120"/>
              </a:rPr>
              <a:t>PR</a:t>
            </a:r>
          </a:p>
        </p:txBody>
      </p:sp>
      <p:sp>
        <p:nvSpPr>
          <p:cNvPr id="512011" name="Rectangle 11"/>
          <p:cNvSpPr>
            <a:spLocks noChangeArrowheads="1"/>
          </p:cNvSpPr>
          <p:nvPr/>
        </p:nvSpPr>
        <p:spPr bwMode="auto">
          <a:xfrm>
            <a:off x="1447800" y="5557838"/>
            <a:ext cx="1143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12" name="Rectangle 12"/>
          <p:cNvSpPr>
            <a:spLocks noChangeArrowheads="1"/>
          </p:cNvSpPr>
          <p:nvPr/>
        </p:nvSpPr>
        <p:spPr bwMode="auto">
          <a:xfrm>
            <a:off x="1676400" y="56388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zh-TW" sz="1800">
                <a:ea typeface="新細明體" charset="-120"/>
              </a:rPr>
              <a:t>Etch</a:t>
            </a:r>
          </a:p>
        </p:txBody>
      </p:sp>
      <p:sp>
        <p:nvSpPr>
          <p:cNvPr id="512013" name="Rectangle 13"/>
          <p:cNvSpPr>
            <a:spLocks noChangeArrowheads="1"/>
          </p:cNvSpPr>
          <p:nvPr/>
        </p:nvSpPr>
        <p:spPr bwMode="auto">
          <a:xfrm>
            <a:off x="0" y="1676400"/>
            <a:ext cx="99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zh-TW" sz="1800">
                <a:ea typeface="新細明體" charset="-120"/>
              </a:rPr>
              <a:t>Previous Process</a:t>
            </a:r>
            <a:endParaRPr lang="en-US" altLang="zh-TW" sz="1800">
              <a:solidFill>
                <a:schemeClr val="hlink"/>
              </a:solidFill>
              <a:ea typeface="新細明體" charset="-120"/>
            </a:endParaRPr>
          </a:p>
        </p:txBody>
      </p:sp>
      <p:sp>
        <p:nvSpPr>
          <p:cNvPr id="512014" name="Rectangle 14"/>
          <p:cNvSpPr>
            <a:spLocks noChangeArrowheads="1"/>
          </p:cNvSpPr>
          <p:nvPr/>
        </p:nvSpPr>
        <p:spPr bwMode="auto">
          <a:xfrm>
            <a:off x="4129088" y="5530850"/>
            <a:ext cx="9001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altLang="zh-TW" sz="1800">
                <a:ea typeface="新細明體" charset="-120"/>
              </a:rPr>
              <a:t>Ion Implant</a:t>
            </a:r>
            <a:endParaRPr lang="en-US" altLang="zh-TW" sz="1800">
              <a:solidFill>
                <a:schemeClr val="hlink"/>
              </a:solidFill>
              <a:ea typeface="新細明體" charset="-120"/>
            </a:endParaRPr>
          </a:p>
        </p:txBody>
      </p:sp>
      <p:sp>
        <p:nvSpPr>
          <p:cNvPr id="512015" name="Rectangle 15"/>
          <p:cNvSpPr>
            <a:spLocks noChangeArrowheads="1"/>
          </p:cNvSpPr>
          <p:nvPr/>
        </p:nvSpPr>
        <p:spPr bwMode="auto">
          <a:xfrm>
            <a:off x="2063750" y="404336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zh-TW" sz="1800">
                <a:ea typeface="新細明體" charset="-120"/>
              </a:rPr>
              <a:t>Rejected</a:t>
            </a:r>
          </a:p>
        </p:txBody>
      </p:sp>
      <p:sp>
        <p:nvSpPr>
          <p:cNvPr id="512016" name="Line 16"/>
          <p:cNvSpPr>
            <a:spLocks noChangeShapeType="1"/>
          </p:cNvSpPr>
          <p:nvPr/>
        </p:nvSpPr>
        <p:spPr bwMode="auto">
          <a:xfrm flipV="1">
            <a:off x="1905000" y="22860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17" name="Line 17"/>
          <p:cNvSpPr>
            <a:spLocks noChangeShapeType="1"/>
          </p:cNvSpPr>
          <p:nvPr/>
        </p:nvSpPr>
        <p:spPr bwMode="auto">
          <a:xfrm flipV="1">
            <a:off x="152400" y="22860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18" name="Line 18"/>
          <p:cNvSpPr>
            <a:spLocks noChangeShapeType="1"/>
          </p:cNvSpPr>
          <p:nvPr/>
        </p:nvSpPr>
        <p:spPr bwMode="auto">
          <a:xfrm flipH="1">
            <a:off x="7010400" y="2971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19" name="Line 19"/>
          <p:cNvSpPr>
            <a:spLocks noChangeShapeType="1"/>
          </p:cNvSpPr>
          <p:nvPr/>
        </p:nvSpPr>
        <p:spPr bwMode="auto">
          <a:xfrm>
            <a:off x="3276600" y="32766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20" name="Line 20"/>
          <p:cNvSpPr>
            <a:spLocks noChangeShapeType="1"/>
          </p:cNvSpPr>
          <p:nvPr/>
        </p:nvSpPr>
        <p:spPr bwMode="auto">
          <a:xfrm flipH="1" flipV="1">
            <a:off x="1828800" y="4572000"/>
            <a:ext cx="860425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21" name="Line 21"/>
          <p:cNvSpPr>
            <a:spLocks noChangeShapeType="1"/>
          </p:cNvSpPr>
          <p:nvPr/>
        </p:nvSpPr>
        <p:spPr bwMode="auto">
          <a:xfrm flipH="1" flipV="1">
            <a:off x="1447800" y="25908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22" name="Line 22"/>
          <p:cNvSpPr>
            <a:spLocks noChangeShapeType="1"/>
          </p:cNvSpPr>
          <p:nvPr/>
        </p:nvSpPr>
        <p:spPr bwMode="auto">
          <a:xfrm>
            <a:off x="3276600" y="50292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23" name="Rectangle 23"/>
          <p:cNvSpPr>
            <a:spLocks noChangeArrowheads="1"/>
          </p:cNvSpPr>
          <p:nvPr/>
        </p:nvSpPr>
        <p:spPr bwMode="auto">
          <a:xfrm>
            <a:off x="2606675" y="1981200"/>
            <a:ext cx="1201738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F7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24" name="Rectangle 24"/>
          <p:cNvSpPr>
            <a:spLocks noChangeArrowheads="1"/>
          </p:cNvSpPr>
          <p:nvPr/>
        </p:nvSpPr>
        <p:spPr bwMode="auto">
          <a:xfrm>
            <a:off x="2597150" y="1949450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F7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zh-TW" sz="1800">
                <a:ea typeface="新細明體" charset="-120"/>
              </a:rPr>
              <a:t>Surface </a:t>
            </a:r>
            <a:br>
              <a:rPr lang="en-US" altLang="zh-TW" sz="1800">
                <a:ea typeface="新細明體" charset="-120"/>
              </a:rPr>
            </a:br>
            <a:r>
              <a:rPr lang="en-US" altLang="zh-TW" sz="1800">
                <a:ea typeface="新細明體" charset="-120"/>
              </a:rPr>
              <a:t>preparation</a:t>
            </a:r>
          </a:p>
        </p:txBody>
      </p:sp>
      <p:sp>
        <p:nvSpPr>
          <p:cNvPr id="512025" name="Rectangle 25"/>
          <p:cNvSpPr>
            <a:spLocks noChangeArrowheads="1"/>
          </p:cNvSpPr>
          <p:nvPr/>
        </p:nvSpPr>
        <p:spPr bwMode="auto">
          <a:xfrm>
            <a:off x="4191000" y="1981200"/>
            <a:ext cx="12954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26" name="Rectangle 26"/>
          <p:cNvSpPr>
            <a:spLocks noChangeArrowheads="1"/>
          </p:cNvSpPr>
          <p:nvPr/>
        </p:nvSpPr>
        <p:spPr bwMode="auto">
          <a:xfrm>
            <a:off x="4191000" y="20716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altLang="zh-TW" sz="1800">
                <a:ea typeface="新細明體" charset="-120"/>
              </a:rPr>
              <a:t>PR coating</a:t>
            </a:r>
          </a:p>
        </p:txBody>
      </p:sp>
      <p:grpSp>
        <p:nvGrpSpPr>
          <p:cNvPr id="512027" name="Group 27"/>
          <p:cNvGrpSpPr>
            <a:grpSpLocks/>
          </p:cNvGrpSpPr>
          <p:nvPr/>
        </p:nvGrpSpPr>
        <p:grpSpPr bwMode="auto">
          <a:xfrm>
            <a:off x="5811838" y="1982788"/>
            <a:ext cx="1198562" cy="538162"/>
            <a:chOff x="2757" y="1201"/>
            <a:chExt cx="755" cy="339"/>
          </a:xfrm>
        </p:grpSpPr>
        <p:sp>
          <p:nvSpPr>
            <p:cNvPr id="512028" name="Rectangle 28"/>
            <p:cNvSpPr>
              <a:spLocks noChangeArrowheads="1"/>
            </p:cNvSpPr>
            <p:nvPr/>
          </p:nvSpPr>
          <p:spPr bwMode="auto">
            <a:xfrm>
              <a:off x="2757" y="1201"/>
              <a:ext cx="755" cy="3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8F7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12029" name="Rectangle 29"/>
            <p:cNvSpPr>
              <a:spLocks noChangeArrowheads="1"/>
            </p:cNvSpPr>
            <p:nvPr/>
          </p:nvSpPr>
          <p:spPr bwMode="auto">
            <a:xfrm>
              <a:off x="2807" y="1295"/>
              <a:ext cx="6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8F7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zh-TW" sz="1800">
                  <a:ea typeface="新細明體" charset="-120"/>
                </a:rPr>
                <a:t>Soft bake</a:t>
              </a:r>
            </a:p>
          </p:txBody>
        </p:sp>
      </p:grpSp>
      <p:sp>
        <p:nvSpPr>
          <p:cNvPr id="512030" name="Rectangle 30"/>
          <p:cNvSpPr>
            <a:spLocks noChangeArrowheads="1"/>
          </p:cNvSpPr>
          <p:nvPr/>
        </p:nvSpPr>
        <p:spPr bwMode="auto">
          <a:xfrm>
            <a:off x="7478713" y="2057400"/>
            <a:ext cx="1131887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31" name="Rectangle 31"/>
          <p:cNvSpPr>
            <a:spLocks noChangeArrowheads="1"/>
          </p:cNvSpPr>
          <p:nvPr/>
        </p:nvSpPr>
        <p:spPr bwMode="auto">
          <a:xfrm>
            <a:off x="7410450" y="2209800"/>
            <a:ext cx="1162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altLang="zh-TW" sz="1800">
                <a:ea typeface="新細明體" charset="-120"/>
              </a:rPr>
              <a:t>Alignment</a:t>
            </a:r>
          </a:p>
          <a:p>
            <a:pPr algn="ctr"/>
            <a:r>
              <a:rPr lang="en-US" altLang="zh-TW" sz="1800">
                <a:ea typeface="新細明體" charset="-120"/>
              </a:rPr>
              <a:t>&amp; Exposure</a:t>
            </a:r>
          </a:p>
        </p:txBody>
      </p:sp>
      <p:sp>
        <p:nvSpPr>
          <p:cNvPr id="512032" name="Rectangle 32"/>
          <p:cNvSpPr>
            <a:spLocks noChangeArrowheads="1"/>
          </p:cNvSpPr>
          <p:nvPr/>
        </p:nvSpPr>
        <p:spPr bwMode="auto">
          <a:xfrm>
            <a:off x="4191000" y="2743200"/>
            <a:ext cx="12954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33" name="Rectangle 33"/>
          <p:cNvSpPr>
            <a:spLocks noChangeArrowheads="1"/>
          </p:cNvSpPr>
          <p:nvPr/>
        </p:nvSpPr>
        <p:spPr bwMode="auto">
          <a:xfrm>
            <a:off x="4114800" y="2822575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zh-TW" sz="1800">
                <a:ea typeface="新細明體" charset="-120"/>
              </a:rPr>
              <a:t>Development</a:t>
            </a:r>
          </a:p>
        </p:txBody>
      </p:sp>
      <p:sp>
        <p:nvSpPr>
          <p:cNvPr id="512034" name="AutoShape 34"/>
          <p:cNvSpPr>
            <a:spLocks noChangeArrowheads="1"/>
          </p:cNvSpPr>
          <p:nvPr/>
        </p:nvSpPr>
        <p:spPr bwMode="auto">
          <a:xfrm>
            <a:off x="2667000" y="4119563"/>
            <a:ext cx="1201738" cy="9144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zh-TW" sz="1800">
                <a:ea typeface="新細明體" charset="-120"/>
              </a:rPr>
              <a:t>Inspection</a:t>
            </a:r>
          </a:p>
        </p:txBody>
      </p:sp>
      <p:grpSp>
        <p:nvGrpSpPr>
          <p:cNvPr id="512035" name="Group 35"/>
          <p:cNvGrpSpPr>
            <a:grpSpLocks/>
          </p:cNvGrpSpPr>
          <p:nvPr/>
        </p:nvGrpSpPr>
        <p:grpSpPr bwMode="auto">
          <a:xfrm>
            <a:off x="5811838" y="2738438"/>
            <a:ext cx="1198562" cy="538162"/>
            <a:chOff x="2757" y="1201"/>
            <a:chExt cx="755" cy="339"/>
          </a:xfrm>
        </p:grpSpPr>
        <p:sp>
          <p:nvSpPr>
            <p:cNvPr id="512036" name="Rectangle 36"/>
            <p:cNvSpPr>
              <a:spLocks noChangeArrowheads="1"/>
            </p:cNvSpPr>
            <p:nvPr/>
          </p:nvSpPr>
          <p:spPr bwMode="auto">
            <a:xfrm>
              <a:off x="2757" y="1201"/>
              <a:ext cx="755" cy="3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8F7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12037" name="Rectangle 37"/>
            <p:cNvSpPr>
              <a:spLocks noChangeArrowheads="1"/>
            </p:cNvSpPr>
            <p:nvPr/>
          </p:nvSpPr>
          <p:spPr bwMode="auto">
            <a:xfrm>
              <a:off x="2949" y="1295"/>
              <a:ext cx="3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8F7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zh-TW" sz="1800">
                  <a:ea typeface="新細明體" charset="-120"/>
                </a:rPr>
                <a:t>PEB</a:t>
              </a:r>
            </a:p>
          </p:txBody>
        </p:sp>
      </p:grpSp>
      <p:sp>
        <p:nvSpPr>
          <p:cNvPr id="512038" name="Rectangle 38"/>
          <p:cNvSpPr>
            <a:spLocks noChangeArrowheads="1"/>
          </p:cNvSpPr>
          <p:nvPr/>
        </p:nvSpPr>
        <p:spPr bwMode="auto">
          <a:xfrm>
            <a:off x="990600" y="1905000"/>
            <a:ext cx="914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39" name="Line 39"/>
          <p:cNvSpPr>
            <a:spLocks noChangeShapeType="1"/>
          </p:cNvSpPr>
          <p:nvPr/>
        </p:nvSpPr>
        <p:spPr bwMode="auto">
          <a:xfrm flipV="1">
            <a:off x="3810000" y="2286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40" name="Line 40"/>
          <p:cNvSpPr>
            <a:spLocks noChangeShapeType="1"/>
          </p:cNvSpPr>
          <p:nvPr/>
        </p:nvSpPr>
        <p:spPr bwMode="auto">
          <a:xfrm flipV="1">
            <a:off x="5486400" y="2286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41" name="Line 41"/>
          <p:cNvSpPr>
            <a:spLocks noChangeShapeType="1"/>
          </p:cNvSpPr>
          <p:nvPr/>
        </p:nvSpPr>
        <p:spPr bwMode="auto">
          <a:xfrm flipV="1">
            <a:off x="7010400" y="2286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42" name="Line 42"/>
          <p:cNvSpPr>
            <a:spLocks noChangeShapeType="1"/>
          </p:cNvSpPr>
          <p:nvPr/>
        </p:nvSpPr>
        <p:spPr bwMode="auto">
          <a:xfrm flipH="1">
            <a:off x="5486400" y="2971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43" name="Line 43"/>
          <p:cNvSpPr>
            <a:spLocks noChangeShapeType="1"/>
          </p:cNvSpPr>
          <p:nvPr/>
        </p:nvSpPr>
        <p:spPr bwMode="auto">
          <a:xfrm flipH="1">
            <a:off x="3810000" y="2971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44" name="Rectangle 44"/>
          <p:cNvSpPr>
            <a:spLocks noChangeArrowheads="1"/>
          </p:cNvSpPr>
          <p:nvPr/>
        </p:nvSpPr>
        <p:spPr bwMode="auto">
          <a:xfrm>
            <a:off x="3276600" y="4967288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zh-TW" sz="1800">
                <a:ea typeface="新細明體" charset="-120"/>
              </a:rPr>
              <a:t>Approved</a:t>
            </a:r>
          </a:p>
        </p:txBody>
      </p:sp>
      <p:sp>
        <p:nvSpPr>
          <p:cNvPr id="512045" name="Text Box 45"/>
          <p:cNvSpPr txBox="1">
            <a:spLocks noChangeArrowheads="1"/>
          </p:cNvSpPr>
          <p:nvPr/>
        </p:nvSpPr>
        <p:spPr bwMode="auto">
          <a:xfrm>
            <a:off x="1066800" y="20574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Clean</a:t>
            </a:r>
          </a:p>
        </p:txBody>
      </p:sp>
      <p:sp>
        <p:nvSpPr>
          <p:cNvPr id="512046" name="Text Box 46"/>
          <p:cNvSpPr txBox="1">
            <a:spLocks noChangeArrowheads="1"/>
          </p:cNvSpPr>
          <p:nvPr/>
        </p:nvSpPr>
        <p:spPr bwMode="auto">
          <a:xfrm>
            <a:off x="3810000" y="3290888"/>
            <a:ext cx="190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Track system</a:t>
            </a:r>
          </a:p>
        </p:txBody>
      </p:sp>
      <p:sp>
        <p:nvSpPr>
          <p:cNvPr id="512048" name="Text Box 48"/>
          <p:cNvSpPr txBox="1">
            <a:spLocks noChangeArrowheads="1"/>
          </p:cNvSpPr>
          <p:nvPr/>
        </p:nvSpPr>
        <p:spPr bwMode="auto">
          <a:xfrm>
            <a:off x="4495800" y="4572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Photo Bay</a:t>
            </a:r>
          </a:p>
        </p:txBody>
      </p:sp>
      <p:sp>
        <p:nvSpPr>
          <p:cNvPr id="512049" name="Line 49"/>
          <p:cNvSpPr>
            <a:spLocks noChangeShapeType="1"/>
          </p:cNvSpPr>
          <p:nvPr/>
        </p:nvSpPr>
        <p:spPr bwMode="auto">
          <a:xfrm flipH="1">
            <a:off x="2590800" y="57912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50" name="Line 50"/>
          <p:cNvSpPr>
            <a:spLocks noChangeShapeType="1"/>
          </p:cNvSpPr>
          <p:nvPr/>
        </p:nvSpPr>
        <p:spPr bwMode="auto">
          <a:xfrm flipV="1">
            <a:off x="3276600" y="57912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12051" name="Text Box 51"/>
          <p:cNvSpPr txBox="1">
            <a:spLocks noChangeArrowheads="1"/>
          </p:cNvSpPr>
          <p:nvPr/>
        </p:nvSpPr>
        <p:spPr bwMode="auto">
          <a:xfrm>
            <a:off x="6781800" y="35956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Photo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F742-32EB-4895-877B-41751DC23035}" type="slidenum">
              <a:rPr lang="zh-TW" altLang="en-US"/>
              <a:pPr/>
              <a:t>37</a:t>
            </a:fld>
            <a:endParaRPr lang="en-US" altLang="zh-TW"/>
          </a:p>
        </p:txBody>
      </p:sp>
      <p:sp>
        <p:nvSpPr>
          <p:cNvPr id="305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Wafer Clean</a:t>
            </a:r>
          </a:p>
        </p:txBody>
      </p:sp>
      <p:sp>
        <p:nvSpPr>
          <p:cNvPr id="305155" name="AutoShape 1027"/>
          <p:cNvSpPr>
            <a:spLocks noChangeArrowheads="1"/>
          </p:cNvSpPr>
          <p:nvPr/>
        </p:nvSpPr>
        <p:spPr bwMode="auto">
          <a:xfrm>
            <a:off x="1295400" y="39624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5156" name="AutoShape 1028"/>
          <p:cNvSpPr>
            <a:spLocks noChangeArrowheads="1"/>
          </p:cNvSpPr>
          <p:nvPr/>
        </p:nvSpPr>
        <p:spPr bwMode="auto">
          <a:xfrm>
            <a:off x="1295400" y="3276600"/>
            <a:ext cx="6477000" cy="2057400"/>
          </a:xfrm>
          <a:prstGeom prst="cube">
            <a:avLst>
              <a:gd name="adj" fmla="val 65773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5157" name="AutoShape 1029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7917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5158" name="Rectangle 1030"/>
          <p:cNvSpPr>
            <a:spLocks noChangeArrowheads="1"/>
          </p:cNvSpPr>
          <p:nvPr/>
        </p:nvSpPr>
        <p:spPr bwMode="auto">
          <a:xfrm>
            <a:off x="2514600" y="4648200"/>
            <a:ext cx="2743200" cy="6858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5159" name="AutoShape 1031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8009"/>
            </a:avLst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5160" name="Rectangle 1032"/>
          <p:cNvSpPr>
            <a:spLocks noChangeArrowheads="1"/>
          </p:cNvSpPr>
          <p:nvPr/>
        </p:nvSpPr>
        <p:spPr bwMode="auto">
          <a:xfrm>
            <a:off x="2514600" y="4648200"/>
            <a:ext cx="2743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5161" name="AutoShape 1033"/>
          <p:cNvSpPr>
            <a:spLocks noChangeArrowheads="1"/>
          </p:cNvSpPr>
          <p:nvPr/>
        </p:nvSpPr>
        <p:spPr bwMode="auto">
          <a:xfrm>
            <a:off x="1295400" y="25908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5162" name="Text Box 1034"/>
          <p:cNvSpPr txBox="1">
            <a:spLocks noChangeArrowheads="1"/>
          </p:cNvSpPr>
          <p:nvPr/>
        </p:nvSpPr>
        <p:spPr bwMode="auto">
          <a:xfrm>
            <a:off x="3200400" y="551656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P-Well</a:t>
            </a:r>
            <a:endParaRPr lang="en-US" altLang="zh-TW">
              <a:ea typeface="新細明體" charset="-120"/>
            </a:endParaRPr>
          </a:p>
        </p:txBody>
      </p:sp>
      <p:sp>
        <p:nvSpPr>
          <p:cNvPr id="305163" name="Text Box 1035"/>
          <p:cNvSpPr txBox="1">
            <a:spLocks noChangeArrowheads="1"/>
          </p:cNvSpPr>
          <p:nvPr/>
        </p:nvSpPr>
        <p:spPr bwMode="auto">
          <a:xfrm>
            <a:off x="5334000" y="47244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USG</a:t>
            </a:r>
            <a:endParaRPr lang="en-US" altLang="zh-TW">
              <a:ea typeface="新細明體" charset="-120"/>
            </a:endParaRPr>
          </a:p>
        </p:txBody>
      </p:sp>
      <p:sp>
        <p:nvSpPr>
          <p:cNvPr id="305164" name="Text Box 1036"/>
          <p:cNvSpPr txBox="1">
            <a:spLocks noChangeArrowheads="1"/>
          </p:cNvSpPr>
          <p:nvPr/>
        </p:nvSpPr>
        <p:spPr bwMode="auto">
          <a:xfrm>
            <a:off x="1371600" y="46482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STI</a:t>
            </a:r>
            <a:endParaRPr lang="en-US" altLang="zh-TW">
              <a:ea typeface="新細明體" charset="-120"/>
            </a:endParaRPr>
          </a:p>
        </p:txBody>
      </p:sp>
      <p:sp>
        <p:nvSpPr>
          <p:cNvPr id="305165" name="Text Box 1037"/>
          <p:cNvSpPr txBox="1">
            <a:spLocks noChangeArrowheads="1"/>
          </p:cNvSpPr>
          <p:nvPr/>
        </p:nvSpPr>
        <p:spPr bwMode="auto">
          <a:xfrm>
            <a:off x="3276600" y="40386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Polysilicon</a:t>
            </a:r>
            <a:endParaRPr lang="en-US" altLang="zh-TW">
              <a:ea typeface="新細明體" charset="-120"/>
            </a:endParaRPr>
          </a:p>
        </p:txBody>
      </p:sp>
      <p:sp>
        <p:nvSpPr>
          <p:cNvPr id="305166" name="Line 1038"/>
          <p:cNvSpPr>
            <a:spLocks noChangeShapeType="1"/>
          </p:cNvSpPr>
          <p:nvPr/>
        </p:nvSpPr>
        <p:spPr bwMode="auto">
          <a:xfrm>
            <a:off x="2133600" y="2514600"/>
            <a:ext cx="11430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5167" name="Text Box 1039"/>
          <p:cNvSpPr txBox="1">
            <a:spLocks noChangeArrowheads="1"/>
          </p:cNvSpPr>
          <p:nvPr/>
        </p:nvSpPr>
        <p:spPr bwMode="auto">
          <a:xfrm>
            <a:off x="1447800" y="1981200"/>
            <a:ext cx="281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Gate Oxide</a:t>
            </a:r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C0EE-C011-4542-9DEB-D0B3F80C279E}" type="slidenum">
              <a:rPr lang="zh-TW" altLang="en-US"/>
              <a:pPr/>
              <a:t>38</a:t>
            </a:fld>
            <a:endParaRPr lang="en-US" altLang="zh-TW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Pre-bake and Primer Vapor</a:t>
            </a:r>
          </a:p>
        </p:txBody>
      </p:sp>
      <p:sp>
        <p:nvSpPr>
          <p:cNvPr id="306179" name="AutoShape 3"/>
          <p:cNvSpPr>
            <a:spLocks noChangeArrowheads="1"/>
          </p:cNvSpPr>
          <p:nvPr/>
        </p:nvSpPr>
        <p:spPr bwMode="auto">
          <a:xfrm>
            <a:off x="1295400" y="39624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6180" name="AutoShape 4"/>
          <p:cNvSpPr>
            <a:spLocks noChangeArrowheads="1"/>
          </p:cNvSpPr>
          <p:nvPr/>
        </p:nvSpPr>
        <p:spPr bwMode="auto">
          <a:xfrm>
            <a:off x="1295400" y="3276600"/>
            <a:ext cx="6477000" cy="2057400"/>
          </a:xfrm>
          <a:prstGeom prst="cube">
            <a:avLst>
              <a:gd name="adj" fmla="val 65773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6181" name="AutoShape 5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7917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6182" name="Rectangle 6"/>
          <p:cNvSpPr>
            <a:spLocks noChangeArrowheads="1"/>
          </p:cNvSpPr>
          <p:nvPr/>
        </p:nvSpPr>
        <p:spPr bwMode="auto">
          <a:xfrm>
            <a:off x="2514600" y="4648200"/>
            <a:ext cx="2743200" cy="6858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6183" name="AutoShape 7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8009"/>
            </a:avLst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6184" name="Rectangle 8"/>
          <p:cNvSpPr>
            <a:spLocks noChangeArrowheads="1"/>
          </p:cNvSpPr>
          <p:nvPr/>
        </p:nvSpPr>
        <p:spPr bwMode="auto">
          <a:xfrm>
            <a:off x="2514600" y="4648200"/>
            <a:ext cx="2743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6185" name="AutoShape 9"/>
          <p:cNvSpPr>
            <a:spLocks noChangeArrowheads="1"/>
          </p:cNvSpPr>
          <p:nvPr/>
        </p:nvSpPr>
        <p:spPr bwMode="auto">
          <a:xfrm>
            <a:off x="1295400" y="25908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6186" name="Text Box 10"/>
          <p:cNvSpPr txBox="1">
            <a:spLocks noChangeArrowheads="1"/>
          </p:cNvSpPr>
          <p:nvPr/>
        </p:nvSpPr>
        <p:spPr bwMode="auto">
          <a:xfrm>
            <a:off x="3200400" y="551656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P-Well</a:t>
            </a:r>
            <a:endParaRPr lang="en-US" altLang="zh-TW">
              <a:ea typeface="新細明體" charset="-120"/>
            </a:endParaRPr>
          </a:p>
        </p:txBody>
      </p:sp>
      <p:sp>
        <p:nvSpPr>
          <p:cNvPr id="306187" name="Text Box 11"/>
          <p:cNvSpPr txBox="1">
            <a:spLocks noChangeArrowheads="1"/>
          </p:cNvSpPr>
          <p:nvPr/>
        </p:nvSpPr>
        <p:spPr bwMode="auto">
          <a:xfrm>
            <a:off x="5334000" y="47244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USG</a:t>
            </a:r>
            <a:endParaRPr lang="en-US" altLang="zh-TW">
              <a:ea typeface="新細明體" charset="-120"/>
            </a:endParaRPr>
          </a:p>
        </p:txBody>
      </p:sp>
      <p:sp>
        <p:nvSpPr>
          <p:cNvPr id="306188" name="Text Box 12"/>
          <p:cNvSpPr txBox="1">
            <a:spLocks noChangeArrowheads="1"/>
          </p:cNvSpPr>
          <p:nvPr/>
        </p:nvSpPr>
        <p:spPr bwMode="auto">
          <a:xfrm>
            <a:off x="1371600" y="46482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STI</a:t>
            </a:r>
            <a:endParaRPr lang="en-US" altLang="zh-TW">
              <a:ea typeface="新細明體" charset="-120"/>
            </a:endParaRPr>
          </a:p>
        </p:txBody>
      </p:sp>
      <p:sp>
        <p:nvSpPr>
          <p:cNvPr id="306189" name="AutoShape 13"/>
          <p:cNvSpPr>
            <a:spLocks noChangeArrowheads="1"/>
          </p:cNvSpPr>
          <p:nvPr/>
        </p:nvSpPr>
        <p:spPr bwMode="auto">
          <a:xfrm>
            <a:off x="1295400" y="2590800"/>
            <a:ext cx="6477000" cy="1371600"/>
          </a:xfrm>
          <a:prstGeom prst="cube">
            <a:avLst>
              <a:gd name="adj" fmla="val 975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6190" name="Text Box 14"/>
          <p:cNvSpPr txBox="1">
            <a:spLocks noChangeArrowheads="1"/>
          </p:cNvSpPr>
          <p:nvPr/>
        </p:nvSpPr>
        <p:spPr bwMode="auto">
          <a:xfrm>
            <a:off x="3276600" y="40386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Polysilicon</a:t>
            </a:r>
            <a:endParaRPr lang="en-US" altLang="zh-TW">
              <a:ea typeface="新細明體" charset="-120"/>
            </a:endParaRPr>
          </a:p>
        </p:txBody>
      </p:sp>
      <p:sp>
        <p:nvSpPr>
          <p:cNvPr id="306191" name="Line 15"/>
          <p:cNvSpPr>
            <a:spLocks noChangeShapeType="1"/>
          </p:cNvSpPr>
          <p:nvPr/>
        </p:nvSpPr>
        <p:spPr bwMode="auto">
          <a:xfrm>
            <a:off x="1905000" y="24384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6192" name="Text Box 16"/>
          <p:cNvSpPr txBox="1">
            <a:spLocks noChangeArrowheads="1"/>
          </p:cNvSpPr>
          <p:nvPr/>
        </p:nvSpPr>
        <p:spPr bwMode="auto">
          <a:xfrm>
            <a:off x="1524000" y="17526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Primer</a:t>
            </a:r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D244D-DE3C-46FA-9823-AB142FC86193}" type="slidenum">
              <a:rPr lang="zh-TW" altLang="en-US"/>
              <a:pPr/>
              <a:t>39</a:t>
            </a:fld>
            <a:endParaRPr lang="en-US" altLang="zh-TW"/>
          </a:p>
        </p:txBody>
      </p:sp>
      <p:sp>
        <p:nvSpPr>
          <p:cNvPr id="3072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Photoresist Coating</a:t>
            </a:r>
          </a:p>
        </p:txBody>
      </p:sp>
      <p:sp>
        <p:nvSpPr>
          <p:cNvPr id="307203" name="AutoShape 1027"/>
          <p:cNvSpPr>
            <a:spLocks noChangeArrowheads="1"/>
          </p:cNvSpPr>
          <p:nvPr/>
        </p:nvSpPr>
        <p:spPr bwMode="auto">
          <a:xfrm>
            <a:off x="1295400" y="39624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204" name="AutoShape 1028"/>
          <p:cNvSpPr>
            <a:spLocks noChangeArrowheads="1"/>
          </p:cNvSpPr>
          <p:nvPr/>
        </p:nvSpPr>
        <p:spPr bwMode="auto">
          <a:xfrm>
            <a:off x="1295400" y="3276600"/>
            <a:ext cx="6477000" cy="2057400"/>
          </a:xfrm>
          <a:prstGeom prst="cube">
            <a:avLst>
              <a:gd name="adj" fmla="val 65773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205" name="AutoShape 1029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7917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206" name="Rectangle 1030"/>
          <p:cNvSpPr>
            <a:spLocks noChangeArrowheads="1"/>
          </p:cNvSpPr>
          <p:nvPr/>
        </p:nvSpPr>
        <p:spPr bwMode="auto">
          <a:xfrm>
            <a:off x="2514600" y="4648200"/>
            <a:ext cx="2743200" cy="6858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207" name="AutoShape 1031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8009"/>
            </a:avLst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208" name="Rectangle 1032"/>
          <p:cNvSpPr>
            <a:spLocks noChangeArrowheads="1"/>
          </p:cNvSpPr>
          <p:nvPr/>
        </p:nvSpPr>
        <p:spPr bwMode="auto">
          <a:xfrm>
            <a:off x="2514600" y="4648200"/>
            <a:ext cx="2743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209" name="AutoShape 1033"/>
          <p:cNvSpPr>
            <a:spLocks noChangeArrowheads="1"/>
          </p:cNvSpPr>
          <p:nvPr/>
        </p:nvSpPr>
        <p:spPr bwMode="auto">
          <a:xfrm>
            <a:off x="1295400" y="25908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210" name="Text Box 1034"/>
          <p:cNvSpPr txBox="1">
            <a:spLocks noChangeArrowheads="1"/>
          </p:cNvSpPr>
          <p:nvPr/>
        </p:nvSpPr>
        <p:spPr bwMode="auto">
          <a:xfrm>
            <a:off x="3200400" y="551656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P-Well</a:t>
            </a:r>
            <a:endParaRPr lang="en-US" altLang="zh-TW">
              <a:ea typeface="新細明體" charset="-120"/>
            </a:endParaRPr>
          </a:p>
        </p:txBody>
      </p:sp>
      <p:sp>
        <p:nvSpPr>
          <p:cNvPr id="307211" name="Text Box 1035"/>
          <p:cNvSpPr txBox="1">
            <a:spLocks noChangeArrowheads="1"/>
          </p:cNvSpPr>
          <p:nvPr/>
        </p:nvSpPr>
        <p:spPr bwMode="auto">
          <a:xfrm>
            <a:off x="5334000" y="47244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USG</a:t>
            </a:r>
            <a:endParaRPr lang="en-US" altLang="zh-TW">
              <a:ea typeface="新細明體" charset="-120"/>
            </a:endParaRPr>
          </a:p>
        </p:txBody>
      </p:sp>
      <p:sp>
        <p:nvSpPr>
          <p:cNvPr id="307212" name="Text Box 1036"/>
          <p:cNvSpPr txBox="1">
            <a:spLocks noChangeArrowheads="1"/>
          </p:cNvSpPr>
          <p:nvPr/>
        </p:nvSpPr>
        <p:spPr bwMode="auto">
          <a:xfrm>
            <a:off x="1371600" y="46482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STI</a:t>
            </a:r>
            <a:endParaRPr lang="en-US" altLang="zh-TW">
              <a:ea typeface="新細明體" charset="-120"/>
            </a:endParaRPr>
          </a:p>
        </p:txBody>
      </p:sp>
      <p:sp>
        <p:nvSpPr>
          <p:cNvPr id="307213" name="AutoShape 1037"/>
          <p:cNvSpPr>
            <a:spLocks noChangeArrowheads="1"/>
          </p:cNvSpPr>
          <p:nvPr/>
        </p:nvSpPr>
        <p:spPr bwMode="auto">
          <a:xfrm>
            <a:off x="1295400" y="2590800"/>
            <a:ext cx="6477000" cy="1371600"/>
          </a:xfrm>
          <a:prstGeom prst="cube">
            <a:avLst>
              <a:gd name="adj" fmla="val 975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214" name="Text Box 1038"/>
          <p:cNvSpPr txBox="1">
            <a:spLocks noChangeArrowheads="1"/>
          </p:cNvSpPr>
          <p:nvPr/>
        </p:nvSpPr>
        <p:spPr bwMode="auto">
          <a:xfrm>
            <a:off x="3276600" y="40386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Polysilicon</a:t>
            </a:r>
            <a:endParaRPr lang="en-US" altLang="zh-TW">
              <a:ea typeface="新細明體" charset="-120"/>
            </a:endParaRPr>
          </a:p>
        </p:txBody>
      </p:sp>
      <p:sp>
        <p:nvSpPr>
          <p:cNvPr id="307215" name="AutoShape 1039"/>
          <p:cNvSpPr>
            <a:spLocks noChangeArrowheads="1"/>
          </p:cNvSpPr>
          <p:nvPr/>
        </p:nvSpPr>
        <p:spPr bwMode="auto">
          <a:xfrm>
            <a:off x="1296988" y="1854200"/>
            <a:ext cx="6477000" cy="2057400"/>
          </a:xfrm>
          <a:prstGeom prst="cube">
            <a:avLst>
              <a:gd name="adj" fmla="val 6577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216" name="Text Box 1040"/>
          <p:cNvSpPr txBox="1">
            <a:spLocks noChangeArrowheads="1"/>
          </p:cNvSpPr>
          <p:nvPr/>
        </p:nvSpPr>
        <p:spPr bwMode="auto">
          <a:xfrm>
            <a:off x="3124200" y="3382963"/>
            <a:ext cx="3048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Photoresist</a:t>
            </a:r>
            <a:endParaRPr lang="en-US" altLang="zh-TW">
              <a:ea typeface="新細明體" charset="-120"/>
            </a:endParaRPr>
          </a:p>
        </p:txBody>
      </p:sp>
      <p:sp>
        <p:nvSpPr>
          <p:cNvPr id="307217" name="Line 1041"/>
          <p:cNvSpPr>
            <a:spLocks noChangeShapeType="1"/>
          </p:cNvSpPr>
          <p:nvPr/>
        </p:nvSpPr>
        <p:spPr bwMode="auto">
          <a:xfrm>
            <a:off x="1905000" y="24384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218" name="Text Box 1042"/>
          <p:cNvSpPr txBox="1">
            <a:spLocks noChangeArrowheads="1"/>
          </p:cNvSpPr>
          <p:nvPr/>
        </p:nvSpPr>
        <p:spPr bwMode="auto">
          <a:xfrm>
            <a:off x="1524000" y="17526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Primer</a:t>
            </a:r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5359-DADC-431D-ADC7-FA53F9392CE6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4945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Applications of Photolithography</a:t>
            </a:r>
          </a:p>
        </p:txBody>
      </p:sp>
      <p:sp>
        <p:nvSpPr>
          <p:cNvPr id="4945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Main application: IC patterning process</a:t>
            </a:r>
          </a:p>
          <a:p>
            <a:r>
              <a:rPr lang="en-US" altLang="zh-TW">
                <a:ea typeface="新細明體" charset="-120"/>
              </a:rPr>
              <a:t>Other applications: Printed electronic board, nameplate, printer plate, and </a:t>
            </a:r>
            <a:r>
              <a:rPr lang="en-US" altLang="zh-TW" i="1">
                <a:ea typeface="新細明體" charset="-120"/>
              </a:rPr>
              <a:t>et al</a:t>
            </a:r>
            <a:r>
              <a:rPr lang="en-US" altLang="zh-TW">
                <a:ea typeface="新細明體" charset="-12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53D-828E-4071-A3FC-9DDDAEE4334E}" type="slidenum">
              <a:rPr lang="zh-TW" altLang="en-US"/>
              <a:pPr/>
              <a:t>40</a:t>
            </a:fld>
            <a:endParaRPr lang="en-US" altLang="zh-TW"/>
          </a:p>
        </p:txBody>
      </p:sp>
      <p:sp>
        <p:nvSpPr>
          <p:cNvPr id="3082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Soft Bake</a:t>
            </a:r>
          </a:p>
        </p:txBody>
      </p:sp>
      <p:sp>
        <p:nvSpPr>
          <p:cNvPr id="308227" name="AutoShape 1027"/>
          <p:cNvSpPr>
            <a:spLocks noChangeArrowheads="1"/>
          </p:cNvSpPr>
          <p:nvPr/>
        </p:nvSpPr>
        <p:spPr bwMode="auto">
          <a:xfrm>
            <a:off x="1295400" y="39624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8228" name="AutoShape 1028"/>
          <p:cNvSpPr>
            <a:spLocks noChangeArrowheads="1"/>
          </p:cNvSpPr>
          <p:nvPr/>
        </p:nvSpPr>
        <p:spPr bwMode="auto">
          <a:xfrm>
            <a:off x="1295400" y="3276600"/>
            <a:ext cx="6477000" cy="2057400"/>
          </a:xfrm>
          <a:prstGeom prst="cube">
            <a:avLst>
              <a:gd name="adj" fmla="val 65773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8229" name="AutoShape 1029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7917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8230" name="Rectangle 1030"/>
          <p:cNvSpPr>
            <a:spLocks noChangeArrowheads="1"/>
          </p:cNvSpPr>
          <p:nvPr/>
        </p:nvSpPr>
        <p:spPr bwMode="auto">
          <a:xfrm>
            <a:off x="2514600" y="4648200"/>
            <a:ext cx="2743200" cy="6858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8231" name="AutoShape 1031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8009"/>
            </a:avLst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8232" name="Rectangle 1032"/>
          <p:cNvSpPr>
            <a:spLocks noChangeArrowheads="1"/>
          </p:cNvSpPr>
          <p:nvPr/>
        </p:nvSpPr>
        <p:spPr bwMode="auto">
          <a:xfrm>
            <a:off x="2514600" y="4648200"/>
            <a:ext cx="2743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8233" name="AutoShape 1033"/>
          <p:cNvSpPr>
            <a:spLocks noChangeArrowheads="1"/>
          </p:cNvSpPr>
          <p:nvPr/>
        </p:nvSpPr>
        <p:spPr bwMode="auto">
          <a:xfrm>
            <a:off x="1295400" y="25908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8234" name="Text Box 1034"/>
          <p:cNvSpPr txBox="1">
            <a:spLocks noChangeArrowheads="1"/>
          </p:cNvSpPr>
          <p:nvPr/>
        </p:nvSpPr>
        <p:spPr bwMode="auto">
          <a:xfrm>
            <a:off x="3200400" y="551656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P-Well</a:t>
            </a:r>
            <a:endParaRPr lang="en-US" altLang="zh-TW">
              <a:ea typeface="新細明體" charset="-120"/>
            </a:endParaRPr>
          </a:p>
        </p:txBody>
      </p:sp>
      <p:sp>
        <p:nvSpPr>
          <p:cNvPr id="308235" name="Text Box 1035"/>
          <p:cNvSpPr txBox="1">
            <a:spLocks noChangeArrowheads="1"/>
          </p:cNvSpPr>
          <p:nvPr/>
        </p:nvSpPr>
        <p:spPr bwMode="auto">
          <a:xfrm>
            <a:off x="5334000" y="47244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USG</a:t>
            </a:r>
            <a:endParaRPr lang="en-US" altLang="zh-TW">
              <a:ea typeface="新細明體" charset="-120"/>
            </a:endParaRPr>
          </a:p>
        </p:txBody>
      </p:sp>
      <p:sp>
        <p:nvSpPr>
          <p:cNvPr id="308236" name="Text Box 1036"/>
          <p:cNvSpPr txBox="1">
            <a:spLocks noChangeArrowheads="1"/>
          </p:cNvSpPr>
          <p:nvPr/>
        </p:nvSpPr>
        <p:spPr bwMode="auto">
          <a:xfrm>
            <a:off x="1371600" y="46482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STI</a:t>
            </a:r>
            <a:endParaRPr lang="en-US" altLang="zh-TW">
              <a:ea typeface="新細明體" charset="-120"/>
            </a:endParaRPr>
          </a:p>
        </p:txBody>
      </p:sp>
      <p:sp>
        <p:nvSpPr>
          <p:cNvPr id="308237" name="Text Box 1037"/>
          <p:cNvSpPr txBox="1">
            <a:spLocks noChangeArrowheads="1"/>
          </p:cNvSpPr>
          <p:nvPr/>
        </p:nvSpPr>
        <p:spPr bwMode="auto">
          <a:xfrm>
            <a:off x="3276600" y="40386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Polysilicon</a:t>
            </a:r>
            <a:endParaRPr lang="en-US" altLang="zh-TW">
              <a:ea typeface="新細明體" charset="-120"/>
            </a:endParaRPr>
          </a:p>
        </p:txBody>
      </p:sp>
      <p:sp>
        <p:nvSpPr>
          <p:cNvPr id="308238" name="AutoShape 1038"/>
          <p:cNvSpPr>
            <a:spLocks noChangeArrowheads="1"/>
          </p:cNvSpPr>
          <p:nvPr/>
        </p:nvSpPr>
        <p:spPr bwMode="auto">
          <a:xfrm>
            <a:off x="1296988" y="2184400"/>
            <a:ext cx="6475412" cy="1778000"/>
          </a:xfrm>
          <a:prstGeom prst="cube">
            <a:avLst>
              <a:gd name="adj" fmla="val 74769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8239" name="Text Box 1039"/>
          <p:cNvSpPr txBox="1">
            <a:spLocks noChangeArrowheads="1"/>
          </p:cNvSpPr>
          <p:nvPr/>
        </p:nvSpPr>
        <p:spPr bwMode="auto">
          <a:xfrm>
            <a:off x="3124200" y="3382963"/>
            <a:ext cx="3048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Photoresist</a:t>
            </a:r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461A0-D0E4-4132-8301-25BEC4937F40}" type="slidenum">
              <a:rPr lang="zh-TW" altLang="en-US"/>
              <a:pPr/>
              <a:t>41</a:t>
            </a:fld>
            <a:endParaRPr lang="en-US" altLang="zh-TW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Alignment and Exposure</a:t>
            </a:r>
          </a:p>
        </p:txBody>
      </p:sp>
      <p:sp>
        <p:nvSpPr>
          <p:cNvPr id="309251" name="AutoShape 3"/>
          <p:cNvSpPr>
            <a:spLocks noChangeArrowheads="1"/>
          </p:cNvSpPr>
          <p:nvPr/>
        </p:nvSpPr>
        <p:spPr bwMode="auto">
          <a:xfrm>
            <a:off x="1295400" y="39624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9252" name="AutoShape 4"/>
          <p:cNvSpPr>
            <a:spLocks noChangeArrowheads="1"/>
          </p:cNvSpPr>
          <p:nvPr/>
        </p:nvSpPr>
        <p:spPr bwMode="auto">
          <a:xfrm>
            <a:off x="1295400" y="3276600"/>
            <a:ext cx="6477000" cy="2057400"/>
          </a:xfrm>
          <a:prstGeom prst="cube">
            <a:avLst>
              <a:gd name="adj" fmla="val 65773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9253" name="AutoShape 5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7917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9254" name="Rectangle 6"/>
          <p:cNvSpPr>
            <a:spLocks noChangeArrowheads="1"/>
          </p:cNvSpPr>
          <p:nvPr/>
        </p:nvSpPr>
        <p:spPr bwMode="auto">
          <a:xfrm>
            <a:off x="2514600" y="4648200"/>
            <a:ext cx="2743200" cy="6858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9255" name="AutoShape 7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8009"/>
            </a:avLst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9256" name="Rectangle 8"/>
          <p:cNvSpPr>
            <a:spLocks noChangeArrowheads="1"/>
          </p:cNvSpPr>
          <p:nvPr/>
        </p:nvSpPr>
        <p:spPr bwMode="auto">
          <a:xfrm>
            <a:off x="2514600" y="4648200"/>
            <a:ext cx="2743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9257" name="AutoShape 9"/>
          <p:cNvSpPr>
            <a:spLocks noChangeArrowheads="1"/>
          </p:cNvSpPr>
          <p:nvPr/>
        </p:nvSpPr>
        <p:spPr bwMode="auto">
          <a:xfrm>
            <a:off x="1295400" y="25908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9258" name="Text Box 10"/>
          <p:cNvSpPr txBox="1">
            <a:spLocks noChangeArrowheads="1"/>
          </p:cNvSpPr>
          <p:nvPr/>
        </p:nvSpPr>
        <p:spPr bwMode="auto">
          <a:xfrm>
            <a:off x="3200400" y="551656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P-Well</a:t>
            </a:r>
            <a:endParaRPr lang="en-US" altLang="zh-TW">
              <a:ea typeface="新細明體" charset="-120"/>
            </a:endParaRPr>
          </a:p>
        </p:txBody>
      </p:sp>
      <p:sp>
        <p:nvSpPr>
          <p:cNvPr id="309259" name="Text Box 11"/>
          <p:cNvSpPr txBox="1">
            <a:spLocks noChangeArrowheads="1"/>
          </p:cNvSpPr>
          <p:nvPr/>
        </p:nvSpPr>
        <p:spPr bwMode="auto">
          <a:xfrm>
            <a:off x="5334000" y="47244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USG</a:t>
            </a:r>
            <a:endParaRPr lang="en-US" altLang="zh-TW">
              <a:ea typeface="新細明體" charset="-120"/>
            </a:endParaRPr>
          </a:p>
        </p:txBody>
      </p:sp>
      <p:sp>
        <p:nvSpPr>
          <p:cNvPr id="309260" name="Text Box 12"/>
          <p:cNvSpPr txBox="1">
            <a:spLocks noChangeArrowheads="1"/>
          </p:cNvSpPr>
          <p:nvPr/>
        </p:nvSpPr>
        <p:spPr bwMode="auto">
          <a:xfrm>
            <a:off x="1371600" y="46482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STI</a:t>
            </a:r>
            <a:endParaRPr lang="en-US" altLang="zh-TW">
              <a:ea typeface="新細明體" charset="-120"/>
            </a:endParaRPr>
          </a:p>
        </p:txBody>
      </p:sp>
      <p:sp>
        <p:nvSpPr>
          <p:cNvPr id="309261" name="Text Box 13"/>
          <p:cNvSpPr txBox="1">
            <a:spLocks noChangeArrowheads="1"/>
          </p:cNvSpPr>
          <p:nvPr/>
        </p:nvSpPr>
        <p:spPr bwMode="auto">
          <a:xfrm>
            <a:off x="3276600" y="40386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Polysilicon</a:t>
            </a:r>
            <a:endParaRPr lang="en-US" altLang="zh-TW">
              <a:ea typeface="新細明體" charset="-120"/>
            </a:endParaRPr>
          </a:p>
        </p:txBody>
      </p:sp>
      <p:sp>
        <p:nvSpPr>
          <p:cNvPr id="309262" name="AutoShape 14"/>
          <p:cNvSpPr>
            <a:spLocks noChangeArrowheads="1"/>
          </p:cNvSpPr>
          <p:nvPr/>
        </p:nvSpPr>
        <p:spPr bwMode="auto">
          <a:xfrm>
            <a:off x="1296988" y="2184400"/>
            <a:ext cx="6475412" cy="1778000"/>
          </a:xfrm>
          <a:prstGeom prst="cube">
            <a:avLst>
              <a:gd name="adj" fmla="val 74769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124200" y="3382963"/>
            <a:ext cx="3048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Photoresist</a:t>
            </a:r>
            <a:endParaRPr lang="en-US" altLang="zh-TW">
              <a:ea typeface="新細明體" charset="-120"/>
            </a:endParaRPr>
          </a:p>
        </p:txBody>
      </p:sp>
      <p:sp>
        <p:nvSpPr>
          <p:cNvPr id="309264" name="AutoShape 16"/>
          <p:cNvSpPr>
            <a:spLocks noChangeArrowheads="1"/>
          </p:cNvSpPr>
          <p:nvPr/>
        </p:nvSpPr>
        <p:spPr bwMode="auto">
          <a:xfrm>
            <a:off x="1371600" y="1828800"/>
            <a:ext cx="3429000" cy="1295400"/>
          </a:xfrm>
          <a:prstGeom prst="cube">
            <a:avLst>
              <a:gd name="adj" fmla="val 9382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9265" name="AutoShape 17"/>
          <p:cNvSpPr>
            <a:spLocks noChangeArrowheads="1"/>
          </p:cNvSpPr>
          <p:nvPr/>
        </p:nvSpPr>
        <p:spPr bwMode="auto">
          <a:xfrm>
            <a:off x="3581400" y="1828800"/>
            <a:ext cx="1828800" cy="1295400"/>
          </a:xfrm>
          <a:prstGeom prst="cube">
            <a:avLst>
              <a:gd name="adj" fmla="val 9382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9266" name="AutoShape 18"/>
          <p:cNvSpPr>
            <a:spLocks noChangeArrowheads="1"/>
          </p:cNvSpPr>
          <p:nvPr/>
        </p:nvSpPr>
        <p:spPr bwMode="auto">
          <a:xfrm>
            <a:off x="4191000" y="1828800"/>
            <a:ext cx="3505200" cy="1295400"/>
          </a:xfrm>
          <a:prstGeom prst="cube">
            <a:avLst>
              <a:gd name="adj" fmla="val 9382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9267" name="Text Box 19"/>
          <p:cNvSpPr txBox="1">
            <a:spLocks noChangeArrowheads="1"/>
          </p:cNvSpPr>
          <p:nvPr/>
        </p:nvSpPr>
        <p:spPr bwMode="auto">
          <a:xfrm>
            <a:off x="5486400" y="1020763"/>
            <a:ext cx="2286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Gate Mask</a:t>
            </a:r>
            <a:endParaRPr lang="en-US" altLang="zh-TW">
              <a:ea typeface="新細明體" charset="-120"/>
            </a:endParaRPr>
          </a:p>
        </p:txBody>
      </p:sp>
      <p:sp>
        <p:nvSpPr>
          <p:cNvPr id="309268" name="Line 20"/>
          <p:cNvSpPr>
            <a:spLocks noChangeShapeType="1"/>
          </p:cNvSpPr>
          <p:nvPr/>
        </p:nvSpPr>
        <p:spPr bwMode="auto">
          <a:xfrm flipH="1">
            <a:off x="5410200" y="1524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4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FDF1-9CDC-47B3-BEF4-B5A810F93C1F}" type="slidenum">
              <a:rPr lang="zh-TW" altLang="en-US"/>
              <a:pPr/>
              <a:t>42</a:t>
            </a:fld>
            <a:endParaRPr lang="en-US" altLang="zh-TW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Alignment and Exposure</a:t>
            </a:r>
          </a:p>
        </p:txBody>
      </p:sp>
      <p:sp>
        <p:nvSpPr>
          <p:cNvPr id="310291" name="Text Box 19"/>
          <p:cNvSpPr txBox="1">
            <a:spLocks noChangeArrowheads="1"/>
          </p:cNvSpPr>
          <p:nvPr/>
        </p:nvSpPr>
        <p:spPr bwMode="auto">
          <a:xfrm>
            <a:off x="5486400" y="1020763"/>
            <a:ext cx="2286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Gate Mask</a:t>
            </a:r>
            <a:endParaRPr lang="en-US" altLang="zh-TW">
              <a:ea typeface="新細明體" charset="-120"/>
            </a:endParaRPr>
          </a:p>
        </p:txBody>
      </p:sp>
      <p:sp>
        <p:nvSpPr>
          <p:cNvPr id="310292" name="Line 20"/>
          <p:cNvSpPr>
            <a:spLocks noChangeShapeType="1"/>
          </p:cNvSpPr>
          <p:nvPr/>
        </p:nvSpPr>
        <p:spPr bwMode="auto">
          <a:xfrm flipH="1">
            <a:off x="5410200" y="1524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293" name="AutoShape 21"/>
          <p:cNvSpPr>
            <a:spLocks noChangeArrowheads="1"/>
          </p:cNvSpPr>
          <p:nvPr/>
        </p:nvSpPr>
        <p:spPr bwMode="auto">
          <a:xfrm>
            <a:off x="1295400" y="39624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294" name="AutoShape 22"/>
          <p:cNvSpPr>
            <a:spLocks noChangeArrowheads="1"/>
          </p:cNvSpPr>
          <p:nvPr/>
        </p:nvSpPr>
        <p:spPr bwMode="auto">
          <a:xfrm>
            <a:off x="1295400" y="3276600"/>
            <a:ext cx="6477000" cy="2057400"/>
          </a:xfrm>
          <a:prstGeom prst="cube">
            <a:avLst>
              <a:gd name="adj" fmla="val 65773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295" name="AutoShape 23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7917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296" name="Rectangle 24"/>
          <p:cNvSpPr>
            <a:spLocks noChangeArrowheads="1"/>
          </p:cNvSpPr>
          <p:nvPr/>
        </p:nvSpPr>
        <p:spPr bwMode="auto">
          <a:xfrm>
            <a:off x="2514600" y="4648200"/>
            <a:ext cx="2743200" cy="6858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297" name="AutoShape 25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8009"/>
            </a:avLst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298" name="Rectangle 26"/>
          <p:cNvSpPr>
            <a:spLocks noChangeArrowheads="1"/>
          </p:cNvSpPr>
          <p:nvPr/>
        </p:nvSpPr>
        <p:spPr bwMode="auto">
          <a:xfrm>
            <a:off x="2514600" y="4648200"/>
            <a:ext cx="2743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299" name="AutoShape 27"/>
          <p:cNvSpPr>
            <a:spLocks noChangeArrowheads="1"/>
          </p:cNvSpPr>
          <p:nvPr/>
        </p:nvSpPr>
        <p:spPr bwMode="auto">
          <a:xfrm>
            <a:off x="1295400" y="25908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00" name="Text Box 28"/>
          <p:cNvSpPr txBox="1">
            <a:spLocks noChangeArrowheads="1"/>
          </p:cNvSpPr>
          <p:nvPr/>
        </p:nvSpPr>
        <p:spPr bwMode="auto">
          <a:xfrm>
            <a:off x="3200400" y="551656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P-Well</a:t>
            </a:r>
            <a:endParaRPr lang="en-US" altLang="zh-TW">
              <a:ea typeface="新細明體" charset="-120"/>
            </a:endParaRPr>
          </a:p>
        </p:txBody>
      </p:sp>
      <p:sp>
        <p:nvSpPr>
          <p:cNvPr id="310301" name="Text Box 29"/>
          <p:cNvSpPr txBox="1">
            <a:spLocks noChangeArrowheads="1"/>
          </p:cNvSpPr>
          <p:nvPr/>
        </p:nvSpPr>
        <p:spPr bwMode="auto">
          <a:xfrm>
            <a:off x="5334000" y="47244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USG</a:t>
            </a:r>
            <a:endParaRPr lang="en-US" altLang="zh-TW">
              <a:ea typeface="新細明體" charset="-120"/>
            </a:endParaRPr>
          </a:p>
        </p:txBody>
      </p:sp>
      <p:sp>
        <p:nvSpPr>
          <p:cNvPr id="310302" name="Text Box 30"/>
          <p:cNvSpPr txBox="1">
            <a:spLocks noChangeArrowheads="1"/>
          </p:cNvSpPr>
          <p:nvPr/>
        </p:nvSpPr>
        <p:spPr bwMode="auto">
          <a:xfrm>
            <a:off x="1371600" y="46482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STI</a:t>
            </a:r>
            <a:endParaRPr lang="en-US" altLang="zh-TW">
              <a:ea typeface="新細明體" charset="-120"/>
            </a:endParaRPr>
          </a:p>
        </p:txBody>
      </p:sp>
      <p:sp>
        <p:nvSpPr>
          <p:cNvPr id="310303" name="Text Box 31"/>
          <p:cNvSpPr txBox="1">
            <a:spLocks noChangeArrowheads="1"/>
          </p:cNvSpPr>
          <p:nvPr/>
        </p:nvSpPr>
        <p:spPr bwMode="auto">
          <a:xfrm>
            <a:off x="3276600" y="40386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Polysilicon</a:t>
            </a:r>
            <a:endParaRPr lang="en-US" altLang="zh-TW">
              <a:ea typeface="新細明體" charset="-120"/>
            </a:endParaRPr>
          </a:p>
        </p:txBody>
      </p:sp>
      <p:sp>
        <p:nvSpPr>
          <p:cNvPr id="310304" name="AutoShape 32"/>
          <p:cNvSpPr>
            <a:spLocks noChangeArrowheads="1"/>
          </p:cNvSpPr>
          <p:nvPr/>
        </p:nvSpPr>
        <p:spPr bwMode="auto">
          <a:xfrm>
            <a:off x="1295400" y="2133600"/>
            <a:ext cx="3581400" cy="1828800"/>
          </a:xfrm>
          <a:prstGeom prst="cube">
            <a:avLst>
              <a:gd name="adj" fmla="val 74769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05" name="AutoShape 33"/>
          <p:cNvSpPr>
            <a:spLocks noChangeArrowheads="1"/>
          </p:cNvSpPr>
          <p:nvPr/>
        </p:nvSpPr>
        <p:spPr bwMode="auto">
          <a:xfrm>
            <a:off x="3505200" y="2133600"/>
            <a:ext cx="2057400" cy="1828800"/>
          </a:xfrm>
          <a:prstGeom prst="cube">
            <a:avLst>
              <a:gd name="adj" fmla="val 74769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06" name="AutoShape 34"/>
          <p:cNvSpPr>
            <a:spLocks noChangeArrowheads="1"/>
          </p:cNvSpPr>
          <p:nvPr/>
        </p:nvSpPr>
        <p:spPr bwMode="auto">
          <a:xfrm>
            <a:off x="4191000" y="2133600"/>
            <a:ext cx="3581400" cy="1828800"/>
          </a:xfrm>
          <a:prstGeom prst="cube">
            <a:avLst>
              <a:gd name="adj" fmla="val 74769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07" name="AutoShape 35"/>
          <p:cNvSpPr>
            <a:spLocks noChangeArrowheads="1"/>
          </p:cNvSpPr>
          <p:nvPr/>
        </p:nvSpPr>
        <p:spPr bwMode="auto">
          <a:xfrm>
            <a:off x="1371600" y="1828800"/>
            <a:ext cx="3429000" cy="1295400"/>
          </a:xfrm>
          <a:prstGeom prst="cube">
            <a:avLst>
              <a:gd name="adj" fmla="val 9382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08" name="AutoShape 36"/>
          <p:cNvSpPr>
            <a:spLocks noChangeArrowheads="1"/>
          </p:cNvSpPr>
          <p:nvPr/>
        </p:nvSpPr>
        <p:spPr bwMode="auto">
          <a:xfrm>
            <a:off x="4191000" y="1828800"/>
            <a:ext cx="3505200" cy="1295400"/>
          </a:xfrm>
          <a:prstGeom prst="cube">
            <a:avLst>
              <a:gd name="adj" fmla="val 9382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09" name="Line 37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10" name="Line 38"/>
          <p:cNvSpPr>
            <a:spLocks noChangeShapeType="1"/>
          </p:cNvSpPr>
          <p:nvPr/>
        </p:nvSpPr>
        <p:spPr bwMode="auto">
          <a:xfrm>
            <a:off x="3124200" y="1371600"/>
            <a:ext cx="0" cy="1524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11" name="Line 39"/>
          <p:cNvSpPr>
            <a:spLocks noChangeShapeType="1"/>
          </p:cNvSpPr>
          <p:nvPr/>
        </p:nvSpPr>
        <p:spPr bwMode="auto">
          <a:xfrm>
            <a:off x="2514600" y="1371600"/>
            <a:ext cx="0" cy="1524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12" name="Line 40"/>
          <p:cNvSpPr>
            <a:spLocks noChangeShapeType="1"/>
          </p:cNvSpPr>
          <p:nvPr/>
        </p:nvSpPr>
        <p:spPr bwMode="auto">
          <a:xfrm>
            <a:off x="4953000" y="1371600"/>
            <a:ext cx="0" cy="1524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13" name="Line 41"/>
          <p:cNvSpPr>
            <a:spLocks noChangeShapeType="1"/>
          </p:cNvSpPr>
          <p:nvPr/>
        </p:nvSpPr>
        <p:spPr bwMode="auto">
          <a:xfrm>
            <a:off x="5257800" y="1371600"/>
            <a:ext cx="0" cy="1524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14" name="Line 42"/>
          <p:cNvSpPr>
            <a:spLocks noChangeShapeType="1"/>
          </p:cNvSpPr>
          <p:nvPr/>
        </p:nvSpPr>
        <p:spPr bwMode="auto">
          <a:xfrm>
            <a:off x="4648200" y="1371600"/>
            <a:ext cx="0" cy="1524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15" name="Line 43"/>
          <p:cNvSpPr>
            <a:spLocks noChangeShapeType="1"/>
          </p:cNvSpPr>
          <p:nvPr/>
        </p:nvSpPr>
        <p:spPr bwMode="auto">
          <a:xfrm>
            <a:off x="5867400" y="1371600"/>
            <a:ext cx="0" cy="1524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16" name="Line 44"/>
          <p:cNvSpPr>
            <a:spLocks noChangeShapeType="1"/>
          </p:cNvSpPr>
          <p:nvPr/>
        </p:nvSpPr>
        <p:spPr bwMode="auto">
          <a:xfrm>
            <a:off x="6172200" y="1371600"/>
            <a:ext cx="0" cy="1524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17" name="Line 45"/>
          <p:cNvSpPr>
            <a:spLocks noChangeShapeType="1"/>
          </p:cNvSpPr>
          <p:nvPr/>
        </p:nvSpPr>
        <p:spPr bwMode="auto">
          <a:xfrm>
            <a:off x="5562600" y="1371600"/>
            <a:ext cx="0" cy="1524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18" name="Line 46"/>
          <p:cNvSpPr>
            <a:spLocks noChangeShapeType="1"/>
          </p:cNvSpPr>
          <p:nvPr/>
        </p:nvSpPr>
        <p:spPr bwMode="auto">
          <a:xfrm>
            <a:off x="2514600" y="3124200"/>
            <a:ext cx="0" cy="228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19" name="Line 47"/>
          <p:cNvSpPr>
            <a:spLocks noChangeShapeType="1"/>
          </p:cNvSpPr>
          <p:nvPr/>
        </p:nvSpPr>
        <p:spPr bwMode="auto">
          <a:xfrm>
            <a:off x="2819400" y="3124200"/>
            <a:ext cx="0" cy="228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20" name="Line 48"/>
          <p:cNvSpPr>
            <a:spLocks noChangeShapeType="1"/>
          </p:cNvSpPr>
          <p:nvPr/>
        </p:nvSpPr>
        <p:spPr bwMode="auto">
          <a:xfrm>
            <a:off x="3124200" y="3124200"/>
            <a:ext cx="0" cy="228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21" name="Line 49"/>
          <p:cNvSpPr>
            <a:spLocks noChangeShapeType="1"/>
          </p:cNvSpPr>
          <p:nvPr/>
        </p:nvSpPr>
        <p:spPr bwMode="auto">
          <a:xfrm>
            <a:off x="4648200" y="3124200"/>
            <a:ext cx="0" cy="228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22" name="Line 50"/>
          <p:cNvSpPr>
            <a:spLocks noChangeShapeType="1"/>
          </p:cNvSpPr>
          <p:nvPr/>
        </p:nvSpPr>
        <p:spPr bwMode="auto">
          <a:xfrm>
            <a:off x="4953000" y="3124200"/>
            <a:ext cx="0" cy="228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23" name="Line 51"/>
          <p:cNvSpPr>
            <a:spLocks noChangeShapeType="1"/>
          </p:cNvSpPr>
          <p:nvPr/>
        </p:nvSpPr>
        <p:spPr bwMode="auto">
          <a:xfrm>
            <a:off x="5257800" y="3124200"/>
            <a:ext cx="0" cy="228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24" name="Line 52"/>
          <p:cNvSpPr>
            <a:spLocks noChangeShapeType="1"/>
          </p:cNvSpPr>
          <p:nvPr/>
        </p:nvSpPr>
        <p:spPr bwMode="auto">
          <a:xfrm>
            <a:off x="5562600" y="3124200"/>
            <a:ext cx="0" cy="228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25" name="Line 53"/>
          <p:cNvSpPr>
            <a:spLocks noChangeShapeType="1"/>
          </p:cNvSpPr>
          <p:nvPr/>
        </p:nvSpPr>
        <p:spPr bwMode="auto">
          <a:xfrm>
            <a:off x="5867400" y="3124200"/>
            <a:ext cx="0" cy="228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26" name="Line 54"/>
          <p:cNvSpPr>
            <a:spLocks noChangeShapeType="1"/>
          </p:cNvSpPr>
          <p:nvPr/>
        </p:nvSpPr>
        <p:spPr bwMode="auto">
          <a:xfrm>
            <a:off x="6172200" y="3124200"/>
            <a:ext cx="0" cy="228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27" name="Line 55"/>
          <p:cNvSpPr>
            <a:spLocks noChangeShapeType="1"/>
          </p:cNvSpPr>
          <p:nvPr/>
        </p:nvSpPr>
        <p:spPr bwMode="auto">
          <a:xfrm>
            <a:off x="3733800" y="1371600"/>
            <a:ext cx="0" cy="1524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28" name="Line 56"/>
          <p:cNvSpPr>
            <a:spLocks noChangeShapeType="1"/>
          </p:cNvSpPr>
          <p:nvPr/>
        </p:nvSpPr>
        <p:spPr bwMode="auto">
          <a:xfrm>
            <a:off x="4038600" y="1371600"/>
            <a:ext cx="0" cy="1524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29" name="Line 57"/>
          <p:cNvSpPr>
            <a:spLocks noChangeShapeType="1"/>
          </p:cNvSpPr>
          <p:nvPr/>
        </p:nvSpPr>
        <p:spPr bwMode="auto">
          <a:xfrm>
            <a:off x="3429000" y="1371600"/>
            <a:ext cx="0" cy="1524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30" name="Line 58"/>
          <p:cNvSpPr>
            <a:spLocks noChangeShapeType="1"/>
          </p:cNvSpPr>
          <p:nvPr/>
        </p:nvSpPr>
        <p:spPr bwMode="auto">
          <a:xfrm>
            <a:off x="4343400" y="1371600"/>
            <a:ext cx="0" cy="1524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31" name="Line 59"/>
          <p:cNvSpPr>
            <a:spLocks noChangeShapeType="1"/>
          </p:cNvSpPr>
          <p:nvPr/>
        </p:nvSpPr>
        <p:spPr bwMode="auto">
          <a:xfrm>
            <a:off x="4343400" y="3124200"/>
            <a:ext cx="0" cy="228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32" name="Line 60"/>
          <p:cNvSpPr>
            <a:spLocks noChangeShapeType="1"/>
          </p:cNvSpPr>
          <p:nvPr/>
        </p:nvSpPr>
        <p:spPr bwMode="auto">
          <a:xfrm>
            <a:off x="3429000" y="3124200"/>
            <a:ext cx="0" cy="228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33" name="AutoShape 61"/>
          <p:cNvSpPr>
            <a:spLocks noChangeArrowheads="1"/>
          </p:cNvSpPr>
          <p:nvPr/>
        </p:nvSpPr>
        <p:spPr bwMode="auto">
          <a:xfrm>
            <a:off x="3581400" y="1828800"/>
            <a:ext cx="1828800" cy="1295400"/>
          </a:xfrm>
          <a:prstGeom prst="cube">
            <a:avLst>
              <a:gd name="adj" fmla="val 9382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0334" name="Text Box 62"/>
          <p:cNvSpPr txBox="1">
            <a:spLocks noChangeArrowheads="1"/>
          </p:cNvSpPr>
          <p:nvPr/>
        </p:nvSpPr>
        <p:spPr bwMode="auto">
          <a:xfrm>
            <a:off x="3124200" y="3382963"/>
            <a:ext cx="3048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Photoresist</a:t>
            </a:r>
            <a:endParaRPr lang="en-US" altLang="zh-TW">
              <a:ea typeface="新細明體" charset="-120"/>
            </a:endParaRPr>
          </a:p>
        </p:txBody>
      </p:sp>
      <p:sp>
        <p:nvSpPr>
          <p:cNvPr id="310335" name="Line 63"/>
          <p:cNvSpPr>
            <a:spLocks noChangeShapeType="1"/>
          </p:cNvSpPr>
          <p:nvPr/>
        </p:nvSpPr>
        <p:spPr bwMode="auto">
          <a:xfrm>
            <a:off x="3733800" y="3124200"/>
            <a:ext cx="0" cy="228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2A4D8-7532-4E04-81B0-2B8A1BC8F58A}" type="slidenum">
              <a:rPr lang="zh-TW" altLang="en-US"/>
              <a:pPr/>
              <a:t>43</a:t>
            </a:fld>
            <a:endParaRPr lang="en-US" altLang="zh-TW"/>
          </a:p>
        </p:txBody>
      </p:sp>
      <p:sp>
        <p:nvSpPr>
          <p:cNvPr id="311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Post Exposure Bake</a:t>
            </a:r>
            <a:endParaRPr lang="en-US" altLang="zh-TW" sz="8000">
              <a:ea typeface="新細明體" charset="-120"/>
            </a:endParaRPr>
          </a:p>
        </p:txBody>
      </p:sp>
      <p:sp>
        <p:nvSpPr>
          <p:cNvPr id="311299" name="AutoShape 1027"/>
          <p:cNvSpPr>
            <a:spLocks noChangeArrowheads="1"/>
          </p:cNvSpPr>
          <p:nvPr/>
        </p:nvSpPr>
        <p:spPr bwMode="auto">
          <a:xfrm>
            <a:off x="1295400" y="39624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1300" name="AutoShape 1028"/>
          <p:cNvSpPr>
            <a:spLocks noChangeArrowheads="1"/>
          </p:cNvSpPr>
          <p:nvPr/>
        </p:nvSpPr>
        <p:spPr bwMode="auto">
          <a:xfrm>
            <a:off x="1295400" y="3276600"/>
            <a:ext cx="6477000" cy="2057400"/>
          </a:xfrm>
          <a:prstGeom prst="cube">
            <a:avLst>
              <a:gd name="adj" fmla="val 65773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1301" name="AutoShape 1029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7917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1302" name="Rectangle 1030"/>
          <p:cNvSpPr>
            <a:spLocks noChangeArrowheads="1"/>
          </p:cNvSpPr>
          <p:nvPr/>
        </p:nvSpPr>
        <p:spPr bwMode="auto">
          <a:xfrm>
            <a:off x="2514600" y="4648200"/>
            <a:ext cx="2743200" cy="6858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1303" name="AutoShape 1031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8009"/>
            </a:avLst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1304" name="Rectangle 1032"/>
          <p:cNvSpPr>
            <a:spLocks noChangeArrowheads="1"/>
          </p:cNvSpPr>
          <p:nvPr/>
        </p:nvSpPr>
        <p:spPr bwMode="auto">
          <a:xfrm>
            <a:off x="2514600" y="4648200"/>
            <a:ext cx="2743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1305" name="AutoShape 1033"/>
          <p:cNvSpPr>
            <a:spLocks noChangeArrowheads="1"/>
          </p:cNvSpPr>
          <p:nvPr/>
        </p:nvSpPr>
        <p:spPr bwMode="auto">
          <a:xfrm>
            <a:off x="1295400" y="25908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1306" name="Text Box 1034"/>
          <p:cNvSpPr txBox="1">
            <a:spLocks noChangeArrowheads="1"/>
          </p:cNvSpPr>
          <p:nvPr/>
        </p:nvSpPr>
        <p:spPr bwMode="auto">
          <a:xfrm>
            <a:off x="3200400" y="551656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P-Well</a:t>
            </a:r>
            <a:endParaRPr lang="en-US" altLang="zh-TW">
              <a:ea typeface="新細明體" charset="-120"/>
            </a:endParaRPr>
          </a:p>
        </p:txBody>
      </p:sp>
      <p:sp>
        <p:nvSpPr>
          <p:cNvPr id="311307" name="Text Box 1035"/>
          <p:cNvSpPr txBox="1">
            <a:spLocks noChangeArrowheads="1"/>
          </p:cNvSpPr>
          <p:nvPr/>
        </p:nvSpPr>
        <p:spPr bwMode="auto">
          <a:xfrm>
            <a:off x="5334000" y="47244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USG</a:t>
            </a:r>
            <a:endParaRPr lang="en-US" altLang="zh-TW">
              <a:ea typeface="新細明體" charset="-120"/>
            </a:endParaRPr>
          </a:p>
        </p:txBody>
      </p:sp>
      <p:sp>
        <p:nvSpPr>
          <p:cNvPr id="311308" name="Text Box 1036"/>
          <p:cNvSpPr txBox="1">
            <a:spLocks noChangeArrowheads="1"/>
          </p:cNvSpPr>
          <p:nvPr/>
        </p:nvSpPr>
        <p:spPr bwMode="auto">
          <a:xfrm>
            <a:off x="1371600" y="46482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STI</a:t>
            </a:r>
            <a:endParaRPr lang="en-US" altLang="zh-TW">
              <a:ea typeface="新細明體" charset="-120"/>
            </a:endParaRPr>
          </a:p>
        </p:txBody>
      </p:sp>
      <p:sp>
        <p:nvSpPr>
          <p:cNvPr id="311309" name="Text Box 1037"/>
          <p:cNvSpPr txBox="1">
            <a:spLocks noChangeArrowheads="1"/>
          </p:cNvSpPr>
          <p:nvPr/>
        </p:nvSpPr>
        <p:spPr bwMode="auto">
          <a:xfrm>
            <a:off x="3276600" y="40386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Polysilicon</a:t>
            </a:r>
            <a:endParaRPr lang="en-US" altLang="zh-TW">
              <a:ea typeface="新細明體" charset="-120"/>
            </a:endParaRPr>
          </a:p>
        </p:txBody>
      </p:sp>
      <p:sp>
        <p:nvSpPr>
          <p:cNvPr id="311310" name="AutoShape 1038"/>
          <p:cNvSpPr>
            <a:spLocks noChangeArrowheads="1"/>
          </p:cNvSpPr>
          <p:nvPr/>
        </p:nvSpPr>
        <p:spPr bwMode="auto">
          <a:xfrm>
            <a:off x="1295400" y="2133600"/>
            <a:ext cx="3581400" cy="1828800"/>
          </a:xfrm>
          <a:prstGeom prst="cube">
            <a:avLst>
              <a:gd name="adj" fmla="val 74769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1311" name="AutoShape 1039"/>
          <p:cNvSpPr>
            <a:spLocks noChangeArrowheads="1"/>
          </p:cNvSpPr>
          <p:nvPr/>
        </p:nvSpPr>
        <p:spPr bwMode="auto">
          <a:xfrm>
            <a:off x="3505200" y="2133600"/>
            <a:ext cx="2057400" cy="1828800"/>
          </a:xfrm>
          <a:prstGeom prst="cube">
            <a:avLst>
              <a:gd name="adj" fmla="val 74769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1312" name="AutoShape 1040"/>
          <p:cNvSpPr>
            <a:spLocks noChangeArrowheads="1"/>
          </p:cNvSpPr>
          <p:nvPr/>
        </p:nvSpPr>
        <p:spPr bwMode="auto">
          <a:xfrm>
            <a:off x="4191000" y="2133600"/>
            <a:ext cx="3581400" cy="1828800"/>
          </a:xfrm>
          <a:prstGeom prst="cube">
            <a:avLst>
              <a:gd name="adj" fmla="val 74769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1313" name="Text Box 1041"/>
          <p:cNvSpPr txBox="1">
            <a:spLocks noChangeArrowheads="1"/>
          </p:cNvSpPr>
          <p:nvPr/>
        </p:nvSpPr>
        <p:spPr bwMode="auto">
          <a:xfrm>
            <a:off x="3124200" y="3382963"/>
            <a:ext cx="3048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Photoresist</a:t>
            </a:r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C9F92-BEC9-48B9-9925-0D4C7BB6EFD7}" type="slidenum">
              <a:rPr lang="zh-TW" altLang="en-US"/>
              <a:pPr/>
              <a:t>44</a:t>
            </a:fld>
            <a:endParaRPr lang="en-US" altLang="zh-TW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Development</a:t>
            </a:r>
          </a:p>
        </p:txBody>
      </p:sp>
      <p:sp>
        <p:nvSpPr>
          <p:cNvPr id="312323" name="AutoShape 3"/>
          <p:cNvSpPr>
            <a:spLocks noChangeArrowheads="1"/>
          </p:cNvSpPr>
          <p:nvPr/>
        </p:nvSpPr>
        <p:spPr bwMode="auto">
          <a:xfrm>
            <a:off x="1295400" y="39624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2324" name="AutoShape 4"/>
          <p:cNvSpPr>
            <a:spLocks noChangeArrowheads="1"/>
          </p:cNvSpPr>
          <p:nvPr/>
        </p:nvSpPr>
        <p:spPr bwMode="auto">
          <a:xfrm>
            <a:off x="1295400" y="3276600"/>
            <a:ext cx="6477000" cy="2057400"/>
          </a:xfrm>
          <a:prstGeom prst="cube">
            <a:avLst>
              <a:gd name="adj" fmla="val 65773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2325" name="AutoShape 5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7917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2326" name="Rectangle 6"/>
          <p:cNvSpPr>
            <a:spLocks noChangeArrowheads="1"/>
          </p:cNvSpPr>
          <p:nvPr/>
        </p:nvSpPr>
        <p:spPr bwMode="auto">
          <a:xfrm>
            <a:off x="2514600" y="4648200"/>
            <a:ext cx="2743200" cy="6858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2327" name="AutoShape 7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8009"/>
            </a:avLst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2328" name="Rectangle 8"/>
          <p:cNvSpPr>
            <a:spLocks noChangeArrowheads="1"/>
          </p:cNvSpPr>
          <p:nvPr/>
        </p:nvSpPr>
        <p:spPr bwMode="auto">
          <a:xfrm>
            <a:off x="2514600" y="4648200"/>
            <a:ext cx="2743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2329" name="AutoShape 9"/>
          <p:cNvSpPr>
            <a:spLocks noChangeArrowheads="1"/>
          </p:cNvSpPr>
          <p:nvPr/>
        </p:nvSpPr>
        <p:spPr bwMode="auto">
          <a:xfrm>
            <a:off x="1295400" y="25908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2330" name="Text Box 10"/>
          <p:cNvSpPr txBox="1">
            <a:spLocks noChangeArrowheads="1"/>
          </p:cNvSpPr>
          <p:nvPr/>
        </p:nvSpPr>
        <p:spPr bwMode="auto">
          <a:xfrm>
            <a:off x="3200400" y="551656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P-Well</a:t>
            </a:r>
            <a:endParaRPr lang="en-US" altLang="zh-TW">
              <a:ea typeface="新細明體" charset="-120"/>
            </a:endParaRPr>
          </a:p>
        </p:txBody>
      </p:sp>
      <p:sp>
        <p:nvSpPr>
          <p:cNvPr id="312331" name="Text Box 11"/>
          <p:cNvSpPr txBox="1">
            <a:spLocks noChangeArrowheads="1"/>
          </p:cNvSpPr>
          <p:nvPr/>
        </p:nvSpPr>
        <p:spPr bwMode="auto">
          <a:xfrm>
            <a:off x="5334000" y="47244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USG</a:t>
            </a:r>
            <a:endParaRPr lang="en-US" altLang="zh-TW">
              <a:ea typeface="新細明體" charset="-120"/>
            </a:endParaRPr>
          </a:p>
        </p:txBody>
      </p:sp>
      <p:sp>
        <p:nvSpPr>
          <p:cNvPr id="312332" name="Text Box 12"/>
          <p:cNvSpPr txBox="1">
            <a:spLocks noChangeArrowheads="1"/>
          </p:cNvSpPr>
          <p:nvPr/>
        </p:nvSpPr>
        <p:spPr bwMode="auto">
          <a:xfrm>
            <a:off x="1371600" y="46482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STI</a:t>
            </a:r>
            <a:endParaRPr lang="en-US" altLang="zh-TW">
              <a:ea typeface="新細明體" charset="-120"/>
            </a:endParaRPr>
          </a:p>
        </p:txBody>
      </p:sp>
      <p:sp>
        <p:nvSpPr>
          <p:cNvPr id="312333" name="Text Box 13"/>
          <p:cNvSpPr txBox="1">
            <a:spLocks noChangeArrowheads="1"/>
          </p:cNvSpPr>
          <p:nvPr/>
        </p:nvSpPr>
        <p:spPr bwMode="auto">
          <a:xfrm>
            <a:off x="3276600" y="40386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Polysilicon</a:t>
            </a:r>
            <a:endParaRPr lang="en-US" altLang="zh-TW">
              <a:ea typeface="新細明體" charset="-120"/>
            </a:endParaRPr>
          </a:p>
        </p:txBody>
      </p:sp>
      <p:sp>
        <p:nvSpPr>
          <p:cNvPr id="312334" name="AutoShape 14"/>
          <p:cNvSpPr>
            <a:spLocks noChangeArrowheads="1"/>
          </p:cNvSpPr>
          <p:nvPr/>
        </p:nvSpPr>
        <p:spPr bwMode="auto">
          <a:xfrm>
            <a:off x="3505200" y="2133600"/>
            <a:ext cx="2057400" cy="1828800"/>
          </a:xfrm>
          <a:prstGeom prst="cube">
            <a:avLst>
              <a:gd name="adj" fmla="val 74769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2335" name="Text Box 15"/>
          <p:cNvSpPr txBox="1">
            <a:spLocks noChangeArrowheads="1"/>
          </p:cNvSpPr>
          <p:nvPr/>
        </p:nvSpPr>
        <p:spPr bwMode="auto">
          <a:xfrm>
            <a:off x="3505200" y="3459163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PR</a:t>
            </a:r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0D9B-6048-43AA-AEA9-CA2F6B8D018A}" type="slidenum">
              <a:rPr lang="zh-TW" altLang="en-US"/>
              <a:pPr/>
              <a:t>45</a:t>
            </a:fld>
            <a:endParaRPr lang="en-US" altLang="zh-TW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Hard Bake</a:t>
            </a:r>
          </a:p>
        </p:txBody>
      </p:sp>
      <p:sp>
        <p:nvSpPr>
          <p:cNvPr id="313347" name="AutoShape 3"/>
          <p:cNvSpPr>
            <a:spLocks noChangeArrowheads="1"/>
          </p:cNvSpPr>
          <p:nvPr/>
        </p:nvSpPr>
        <p:spPr bwMode="auto">
          <a:xfrm>
            <a:off x="1295400" y="39624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3348" name="AutoShape 4"/>
          <p:cNvSpPr>
            <a:spLocks noChangeArrowheads="1"/>
          </p:cNvSpPr>
          <p:nvPr/>
        </p:nvSpPr>
        <p:spPr bwMode="auto">
          <a:xfrm>
            <a:off x="1295400" y="3276600"/>
            <a:ext cx="6477000" cy="2057400"/>
          </a:xfrm>
          <a:prstGeom prst="cube">
            <a:avLst>
              <a:gd name="adj" fmla="val 65773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3349" name="AutoShape 5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7917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3350" name="Rectangle 6"/>
          <p:cNvSpPr>
            <a:spLocks noChangeArrowheads="1"/>
          </p:cNvSpPr>
          <p:nvPr/>
        </p:nvSpPr>
        <p:spPr bwMode="auto">
          <a:xfrm>
            <a:off x="2514600" y="4648200"/>
            <a:ext cx="2743200" cy="6858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3351" name="AutoShape 7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8009"/>
            </a:avLst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3352" name="Rectangle 8"/>
          <p:cNvSpPr>
            <a:spLocks noChangeArrowheads="1"/>
          </p:cNvSpPr>
          <p:nvPr/>
        </p:nvSpPr>
        <p:spPr bwMode="auto">
          <a:xfrm>
            <a:off x="2514600" y="4648200"/>
            <a:ext cx="2743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3353" name="AutoShape 9"/>
          <p:cNvSpPr>
            <a:spLocks noChangeArrowheads="1"/>
          </p:cNvSpPr>
          <p:nvPr/>
        </p:nvSpPr>
        <p:spPr bwMode="auto">
          <a:xfrm>
            <a:off x="1295400" y="25908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3354" name="Text Box 10"/>
          <p:cNvSpPr txBox="1">
            <a:spLocks noChangeArrowheads="1"/>
          </p:cNvSpPr>
          <p:nvPr/>
        </p:nvSpPr>
        <p:spPr bwMode="auto">
          <a:xfrm>
            <a:off x="3200400" y="551656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P-Well</a:t>
            </a:r>
            <a:endParaRPr lang="en-US" altLang="zh-TW">
              <a:ea typeface="新細明體" charset="-120"/>
            </a:endParaRPr>
          </a:p>
        </p:txBody>
      </p:sp>
      <p:sp>
        <p:nvSpPr>
          <p:cNvPr id="313355" name="Text Box 11"/>
          <p:cNvSpPr txBox="1">
            <a:spLocks noChangeArrowheads="1"/>
          </p:cNvSpPr>
          <p:nvPr/>
        </p:nvSpPr>
        <p:spPr bwMode="auto">
          <a:xfrm>
            <a:off x="5334000" y="47244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USG</a:t>
            </a:r>
            <a:endParaRPr lang="en-US" altLang="zh-TW">
              <a:ea typeface="新細明體" charset="-120"/>
            </a:endParaRPr>
          </a:p>
        </p:txBody>
      </p:sp>
      <p:sp>
        <p:nvSpPr>
          <p:cNvPr id="313356" name="Text Box 12"/>
          <p:cNvSpPr txBox="1">
            <a:spLocks noChangeArrowheads="1"/>
          </p:cNvSpPr>
          <p:nvPr/>
        </p:nvSpPr>
        <p:spPr bwMode="auto">
          <a:xfrm>
            <a:off x="1371600" y="46482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STI</a:t>
            </a:r>
            <a:endParaRPr lang="en-US" altLang="zh-TW">
              <a:ea typeface="新細明體" charset="-120"/>
            </a:endParaRPr>
          </a:p>
        </p:txBody>
      </p:sp>
      <p:sp>
        <p:nvSpPr>
          <p:cNvPr id="313357" name="Text Box 13"/>
          <p:cNvSpPr txBox="1">
            <a:spLocks noChangeArrowheads="1"/>
          </p:cNvSpPr>
          <p:nvPr/>
        </p:nvSpPr>
        <p:spPr bwMode="auto">
          <a:xfrm>
            <a:off x="3276600" y="40386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Polysilicon</a:t>
            </a:r>
            <a:endParaRPr lang="en-US" altLang="zh-TW">
              <a:ea typeface="新細明體" charset="-120"/>
            </a:endParaRPr>
          </a:p>
        </p:txBody>
      </p:sp>
      <p:sp>
        <p:nvSpPr>
          <p:cNvPr id="313358" name="AutoShape 14"/>
          <p:cNvSpPr>
            <a:spLocks noChangeArrowheads="1"/>
          </p:cNvSpPr>
          <p:nvPr/>
        </p:nvSpPr>
        <p:spPr bwMode="auto">
          <a:xfrm>
            <a:off x="3505200" y="2133600"/>
            <a:ext cx="2057400" cy="1828800"/>
          </a:xfrm>
          <a:prstGeom prst="cube">
            <a:avLst>
              <a:gd name="adj" fmla="val 74769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3359" name="Text Box 15"/>
          <p:cNvSpPr txBox="1">
            <a:spLocks noChangeArrowheads="1"/>
          </p:cNvSpPr>
          <p:nvPr/>
        </p:nvSpPr>
        <p:spPr bwMode="auto">
          <a:xfrm>
            <a:off x="3505200" y="3459163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PR</a:t>
            </a:r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1B4F-2ECB-4CF1-B4ED-044862FE4E55}" type="slidenum">
              <a:rPr lang="zh-TW" altLang="en-US"/>
              <a:pPr/>
              <a:t>46</a:t>
            </a:fld>
            <a:endParaRPr lang="en-US" altLang="zh-TW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Pattern Inspection</a:t>
            </a:r>
          </a:p>
        </p:txBody>
      </p:sp>
      <p:sp>
        <p:nvSpPr>
          <p:cNvPr id="314371" name="AutoShape 3"/>
          <p:cNvSpPr>
            <a:spLocks noChangeArrowheads="1"/>
          </p:cNvSpPr>
          <p:nvPr/>
        </p:nvSpPr>
        <p:spPr bwMode="auto">
          <a:xfrm>
            <a:off x="1295400" y="39624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4372" name="AutoShape 4"/>
          <p:cNvSpPr>
            <a:spLocks noChangeArrowheads="1"/>
          </p:cNvSpPr>
          <p:nvPr/>
        </p:nvSpPr>
        <p:spPr bwMode="auto">
          <a:xfrm>
            <a:off x="1295400" y="3276600"/>
            <a:ext cx="6477000" cy="2057400"/>
          </a:xfrm>
          <a:prstGeom prst="cube">
            <a:avLst>
              <a:gd name="adj" fmla="val 65773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4373" name="AutoShape 5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7917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4374" name="Rectangle 6"/>
          <p:cNvSpPr>
            <a:spLocks noChangeArrowheads="1"/>
          </p:cNvSpPr>
          <p:nvPr/>
        </p:nvSpPr>
        <p:spPr bwMode="auto">
          <a:xfrm>
            <a:off x="2514600" y="4648200"/>
            <a:ext cx="2743200" cy="6858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4375" name="AutoShape 7"/>
          <p:cNvSpPr>
            <a:spLocks noChangeArrowheads="1"/>
          </p:cNvSpPr>
          <p:nvPr/>
        </p:nvSpPr>
        <p:spPr bwMode="auto">
          <a:xfrm>
            <a:off x="2514600" y="3962400"/>
            <a:ext cx="3429000" cy="685800"/>
          </a:xfrm>
          <a:prstGeom prst="parallelogram">
            <a:avLst>
              <a:gd name="adj" fmla="val 98009"/>
            </a:avLst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4376" name="Rectangle 8"/>
          <p:cNvSpPr>
            <a:spLocks noChangeArrowheads="1"/>
          </p:cNvSpPr>
          <p:nvPr/>
        </p:nvSpPr>
        <p:spPr bwMode="auto">
          <a:xfrm>
            <a:off x="2514600" y="4648200"/>
            <a:ext cx="2743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4377" name="AutoShape 9"/>
          <p:cNvSpPr>
            <a:spLocks noChangeArrowheads="1"/>
          </p:cNvSpPr>
          <p:nvPr/>
        </p:nvSpPr>
        <p:spPr bwMode="auto">
          <a:xfrm>
            <a:off x="1295400" y="2590800"/>
            <a:ext cx="6477000" cy="2057400"/>
          </a:xfrm>
          <a:prstGeom prst="cube">
            <a:avLst>
              <a:gd name="adj" fmla="val 6577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4378" name="Text Box 10"/>
          <p:cNvSpPr txBox="1">
            <a:spLocks noChangeArrowheads="1"/>
          </p:cNvSpPr>
          <p:nvPr/>
        </p:nvSpPr>
        <p:spPr bwMode="auto">
          <a:xfrm>
            <a:off x="3200400" y="551656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P-Well</a:t>
            </a:r>
            <a:endParaRPr lang="en-US" altLang="zh-TW">
              <a:ea typeface="新細明體" charset="-120"/>
            </a:endParaRPr>
          </a:p>
        </p:txBody>
      </p:sp>
      <p:sp>
        <p:nvSpPr>
          <p:cNvPr id="314379" name="Text Box 11"/>
          <p:cNvSpPr txBox="1">
            <a:spLocks noChangeArrowheads="1"/>
          </p:cNvSpPr>
          <p:nvPr/>
        </p:nvSpPr>
        <p:spPr bwMode="auto">
          <a:xfrm>
            <a:off x="5334000" y="47244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USG</a:t>
            </a:r>
            <a:endParaRPr lang="en-US" altLang="zh-TW">
              <a:ea typeface="新細明體" charset="-120"/>
            </a:endParaRPr>
          </a:p>
        </p:txBody>
      </p:sp>
      <p:sp>
        <p:nvSpPr>
          <p:cNvPr id="314380" name="Text Box 12"/>
          <p:cNvSpPr txBox="1">
            <a:spLocks noChangeArrowheads="1"/>
          </p:cNvSpPr>
          <p:nvPr/>
        </p:nvSpPr>
        <p:spPr bwMode="auto">
          <a:xfrm>
            <a:off x="1371600" y="46482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STI</a:t>
            </a:r>
            <a:endParaRPr lang="en-US" altLang="zh-TW">
              <a:ea typeface="新細明體" charset="-120"/>
            </a:endParaRPr>
          </a:p>
        </p:txBody>
      </p:sp>
      <p:sp>
        <p:nvSpPr>
          <p:cNvPr id="314381" name="Text Box 13"/>
          <p:cNvSpPr txBox="1">
            <a:spLocks noChangeArrowheads="1"/>
          </p:cNvSpPr>
          <p:nvPr/>
        </p:nvSpPr>
        <p:spPr bwMode="auto">
          <a:xfrm>
            <a:off x="3276600" y="40386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Polysilicon</a:t>
            </a:r>
            <a:endParaRPr lang="en-US" altLang="zh-TW">
              <a:ea typeface="新細明體" charset="-120"/>
            </a:endParaRPr>
          </a:p>
        </p:txBody>
      </p:sp>
      <p:sp>
        <p:nvSpPr>
          <p:cNvPr id="314382" name="AutoShape 14"/>
          <p:cNvSpPr>
            <a:spLocks noChangeArrowheads="1"/>
          </p:cNvSpPr>
          <p:nvPr/>
        </p:nvSpPr>
        <p:spPr bwMode="auto">
          <a:xfrm>
            <a:off x="3505200" y="2133600"/>
            <a:ext cx="2057400" cy="1828800"/>
          </a:xfrm>
          <a:prstGeom prst="cube">
            <a:avLst>
              <a:gd name="adj" fmla="val 74769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4383" name="Text Box 15"/>
          <p:cNvSpPr txBox="1">
            <a:spLocks noChangeArrowheads="1"/>
          </p:cNvSpPr>
          <p:nvPr/>
        </p:nvSpPr>
        <p:spPr bwMode="auto">
          <a:xfrm>
            <a:off x="3505200" y="3459163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PR</a:t>
            </a:r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09A-4B7F-4B10-B4C2-8DA376595219}" type="slidenum">
              <a:rPr lang="zh-TW" altLang="en-US"/>
              <a:pPr/>
              <a:t>47</a:t>
            </a:fld>
            <a:endParaRPr lang="en-US" altLang="zh-TW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Future Trends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590800"/>
            <a:ext cx="4876800" cy="32766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Smaller feature size</a:t>
            </a:r>
          </a:p>
          <a:p>
            <a:r>
              <a:rPr lang="en-US" altLang="zh-TW">
                <a:ea typeface="新細明體" charset="-120"/>
              </a:rPr>
              <a:t>Higher resolution</a:t>
            </a:r>
          </a:p>
          <a:p>
            <a:r>
              <a:rPr lang="en-US" altLang="zh-TW">
                <a:ea typeface="新細明體" charset="-120"/>
              </a:rPr>
              <a:t>Reducing wavelength</a:t>
            </a:r>
          </a:p>
          <a:p>
            <a:r>
              <a:rPr lang="en-US" altLang="zh-TW">
                <a:ea typeface="新細明體" charset="-120"/>
              </a:rPr>
              <a:t>Phase-shift mask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2C1F-62DE-460D-A148-933E99D936D9}" type="slidenum">
              <a:rPr lang="zh-TW" altLang="en-US"/>
              <a:pPr/>
              <a:t>48</a:t>
            </a:fld>
            <a:endParaRPr lang="en-US" altLang="zh-TW"/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Optical Lithography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2590800"/>
            <a:ext cx="5867400" cy="32766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Optics</a:t>
            </a:r>
          </a:p>
          <a:p>
            <a:r>
              <a:rPr lang="en-US" altLang="zh-TW">
                <a:ea typeface="新細明體" charset="-120"/>
              </a:rPr>
              <a:t>Light diffraction</a:t>
            </a:r>
          </a:p>
          <a:p>
            <a:r>
              <a:rPr lang="en-US" altLang="zh-TW">
                <a:ea typeface="新細明體" charset="-120"/>
              </a:rPr>
              <a:t>Resolution</a:t>
            </a:r>
          </a:p>
          <a:p>
            <a:r>
              <a:rPr lang="en-US" altLang="zh-TW">
                <a:ea typeface="新細明體" charset="-120"/>
              </a:rPr>
              <a:t>Depth of focus (DOF)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717E-0080-4E2F-A008-E2751929DCB8}" type="slidenum">
              <a:rPr lang="zh-TW" altLang="en-US"/>
              <a:pPr/>
              <a:t>49</a:t>
            </a:fld>
            <a:endParaRPr lang="en-US" altLang="zh-TW"/>
          </a:p>
        </p:txBody>
      </p:sp>
      <p:sp>
        <p:nvSpPr>
          <p:cNvPr id="599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Diffraction</a:t>
            </a:r>
          </a:p>
        </p:txBody>
      </p:sp>
      <p:sp>
        <p:nvSpPr>
          <p:cNvPr id="5990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Basic property of optics</a:t>
            </a:r>
          </a:p>
          <a:p>
            <a:r>
              <a:rPr lang="en-US" altLang="zh-TW">
                <a:ea typeface="新細明體" charset="-120"/>
              </a:rPr>
              <a:t>Light is a wave</a:t>
            </a:r>
          </a:p>
          <a:p>
            <a:r>
              <a:rPr lang="en-US" altLang="zh-TW">
                <a:ea typeface="新細明體" charset="-120"/>
              </a:rPr>
              <a:t>Wave diffracts</a:t>
            </a:r>
          </a:p>
          <a:p>
            <a:r>
              <a:rPr lang="en-US" altLang="zh-TW">
                <a:ea typeface="新細明體" charset="-120"/>
              </a:rPr>
              <a:t>Diffraction affects resolution</a:t>
            </a:r>
          </a:p>
          <a:p>
            <a:endParaRPr lang="en-US" altLang="zh-TW">
              <a:ea typeface="新細明體" charset="-120"/>
            </a:endParaRPr>
          </a:p>
          <a:p>
            <a:endParaRPr lang="zh-TW" altLang="en-US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7E6B-04C1-4AC0-86B3-116D13B8CFB6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73125"/>
            <a:r>
              <a:rPr lang="en-US" altLang="zh-TW">
                <a:ea typeface="新細明體" charset="-120"/>
              </a:rPr>
              <a:t>IC Fabrication</a:t>
            </a:r>
          </a:p>
        </p:txBody>
      </p:sp>
      <p:grpSp>
        <p:nvGrpSpPr>
          <p:cNvPr id="196612" name="Group 4"/>
          <p:cNvGrpSpPr>
            <a:grpSpLocks/>
          </p:cNvGrpSpPr>
          <p:nvPr/>
        </p:nvGrpSpPr>
        <p:grpSpPr bwMode="auto">
          <a:xfrm>
            <a:off x="611188" y="2209800"/>
            <a:ext cx="8226425" cy="2651125"/>
            <a:chOff x="385" y="1825"/>
            <a:chExt cx="5182" cy="1670"/>
          </a:xfrm>
        </p:grpSpPr>
        <p:sp>
          <p:nvSpPr>
            <p:cNvPr id="196613" name="Rectangle 5"/>
            <p:cNvSpPr>
              <a:spLocks noChangeArrowheads="1"/>
            </p:cNvSpPr>
            <p:nvPr/>
          </p:nvSpPr>
          <p:spPr bwMode="auto">
            <a:xfrm>
              <a:off x="385" y="1825"/>
              <a:ext cx="5182" cy="16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>
                  <a:ea typeface="新細明體" charset="-120"/>
                </a:rPr>
                <a:t>       </a:t>
              </a:r>
              <a:r>
                <a:rPr lang="en-US" altLang="zh-TW">
                  <a:ea typeface="新細明體" charset="-120"/>
                </a:rPr>
                <a:t>e-Beam or Photo </a:t>
              </a:r>
              <a:r>
                <a:rPr lang="en-US" altLang="zh-TW" sz="3600">
                  <a:ea typeface="新細明體" charset="-120"/>
                </a:rPr>
                <a:t>		</a:t>
              </a:r>
              <a:endParaRPr lang="en-US" altLang="zh-TW">
                <a:ea typeface="新細明體" charset="-120"/>
              </a:endParaRPr>
            </a:p>
            <a:p>
              <a:pPr>
                <a:spcBef>
                  <a:spcPct val="50000"/>
                </a:spcBef>
              </a:pPr>
              <a:r>
                <a:rPr lang="en-US" altLang="zh-TW" sz="3600">
                  <a:ea typeface="新細明體" charset="-120"/>
                </a:rPr>
                <a:t>EDA	  		       PR		Chip</a:t>
              </a:r>
            </a:p>
            <a:p>
              <a:pPr>
                <a:spcBef>
                  <a:spcPct val="50000"/>
                </a:spcBef>
              </a:pPr>
              <a:r>
                <a:rPr lang="en-US" altLang="zh-TW" sz="3600">
                  <a:ea typeface="新細明體" charset="-120"/>
                </a:rPr>
                <a:t>			</a:t>
              </a:r>
              <a:r>
                <a:rPr lang="en-US" altLang="zh-TW" b="1" i="1">
                  <a:ea typeface="新細明體" charset="-120"/>
                </a:rPr>
                <a:t>Photolithography</a:t>
              </a:r>
              <a:r>
                <a:rPr lang="en-US" altLang="zh-TW" sz="2800">
                  <a:ea typeface="新細明體" charset="-120"/>
                </a:rPr>
                <a:t> 	</a:t>
              </a:r>
              <a:r>
                <a:rPr lang="en-US" altLang="zh-TW">
                  <a:ea typeface="新細明體" charset="-120"/>
                </a:rPr>
                <a:t>		   	</a:t>
              </a:r>
            </a:p>
          </p:txBody>
        </p:sp>
        <p:sp>
          <p:nvSpPr>
            <p:cNvPr id="196614" name="Line 6"/>
            <p:cNvSpPr>
              <a:spLocks noChangeShapeType="1"/>
            </p:cNvSpPr>
            <p:nvPr/>
          </p:nvSpPr>
          <p:spPr bwMode="auto">
            <a:xfrm>
              <a:off x="1104" y="2544"/>
              <a:ext cx="3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6615" name="Line 7"/>
            <p:cNvSpPr>
              <a:spLocks noChangeShapeType="1"/>
            </p:cNvSpPr>
            <p:nvPr/>
          </p:nvSpPr>
          <p:spPr bwMode="auto">
            <a:xfrm>
              <a:off x="2640" y="2544"/>
              <a:ext cx="5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6616" name="Line 8"/>
            <p:cNvSpPr>
              <a:spLocks noChangeShapeType="1"/>
            </p:cNvSpPr>
            <p:nvPr/>
          </p:nvSpPr>
          <p:spPr bwMode="auto">
            <a:xfrm>
              <a:off x="3696" y="2544"/>
              <a:ext cx="7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6617" name="Rectangle 9"/>
            <p:cNvSpPr>
              <a:spLocks noChangeArrowheads="1"/>
            </p:cNvSpPr>
            <p:nvPr/>
          </p:nvSpPr>
          <p:spPr bwMode="auto">
            <a:xfrm>
              <a:off x="3552" y="2112"/>
              <a:ext cx="10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>
                  <a:ea typeface="新細明體" charset="-120"/>
                </a:rPr>
                <a:t>Ion Implant</a:t>
              </a:r>
            </a:p>
          </p:txBody>
        </p:sp>
        <p:sp>
          <p:nvSpPr>
            <p:cNvPr id="196618" name="Text Box 10"/>
            <p:cNvSpPr txBox="1">
              <a:spLocks noChangeArrowheads="1"/>
            </p:cNvSpPr>
            <p:nvPr/>
          </p:nvSpPr>
          <p:spPr bwMode="auto">
            <a:xfrm>
              <a:off x="1536" y="2160"/>
              <a:ext cx="134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600">
                  <a:ea typeface="新細明體" charset="-120"/>
                </a:rPr>
                <a:t>Mask or Reticle </a:t>
              </a:r>
            </a:p>
          </p:txBody>
        </p:sp>
        <p:sp>
          <p:nvSpPr>
            <p:cNvPr id="196619" name="Text Box 11"/>
            <p:cNvSpPr txBox="1">
              <a:spLocks noChangeArrowheads="1"/>
            </p:cNvSpPr>
            <p:nvPr/>
          </p:nvSpPr>
          <p:spPr bwMode="auto">
            <a:xfrm>
              <a:off x="3792" y="264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ea typeface="新細明體" charset="-120"/>
                </a:rPr>
                <a:t>Etch</a:t>
              </a:r>
            </a:p>
          </p:txBody>
        </p:sp>
      </p:grpSp>
      <p:sp>
        <p:nvSpPr>
          <p:cNvPr id="196620" name="Text Box 12"/>
          <p:cNvSpPr txBox="1">
            <a:spLocks noChangeArrowheads="1"/>
          </p:cNvSpPr>
          <p:nvPr/>
        </p:nvSpPr>
        <p:spPr bwMode="auto">
          <a:xfrm>
            <a:off x="685800" y="4953000"/>
            <a:ext cx="6477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EDA: Electronic Design Automation</a:t>
            </a:r>
          </a:p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PR: Photoresist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3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05A5-2444-4D8E-AFAE-38B007356766}" type="slidenum">
              <a:rPr lang="zh-TW" altLang="en-US"/>
              <a:pPr/>
              <a:t>50</a:t>
            </a:fld>
            <a:endParaRPr lang="en-US" altLang="zh-TW"/>
          </a:p>
        </p:txBody>
      </p:sp>
      <p:sp>
        <p:nvSpPr>
          <p:cNvPr id="5795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tx1"/>
                </a:solidFill>
                <a:ea typeface="新細明體" charset="-120"/>
              </a:rPr>
              <a:t>Light Diffraction Without Lens</a:t>
            </a:r>
          </a:p>
        </p:txBody>
      </p:sp>
      <p:sp>
        <p:nvSpPr>
          <p:cNvPr id="579587" name="AutoShape 1027"/>
          <p:cNvSpPr>
            <a:spLocks noChangeArrowheads="1"/>
          </p:cNvSpPr>
          <p:nvPr/>
        </p:nvSpPr>
        <p:spPr bwMode="auto">
          <a:xfrm rot="16200000" flipH="1">
            <a:off x="3081338" y="3167062"/>
            <a:ext cx="2971800" cy="904875"/>
          </a:xfrm>
          <a:prstGeom prst="rightArrow">
            <a:avLst>
              <a:gd name="adj1" fmla="val 50176"/>
              <a:gd name="adj2" fmla="val 162295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588" name="Line 1028"/>
          <p:cNvSpPr>
            <a:spLocks noChangeShapeType="1"/>
          </p:cNvSpPr>
          <p:nvPr/>
        </p:nvSpPr>
        <p:spPr bwMode="auto">
          <a:xfrm>
            <a:off x="1905000" y="5175250"/>
            <a:ext cx="5410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589" name="Line 1029"/>
          <p:cNvSpPr>
            <a:spLocks noChangeShapeType="1"/>
          </p:cNvSpPr>
          <p:nvPr/>
        </p:nvSpPr>
        <p:spPr bwMode="auto">
          <a:xfrm flipH="1" flipV="1">
            <a:off x="4572000" y="3886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590" name="Line 1030"/>
          <p:cNvSpPr>
            <a:spLocks noChangeShapeType="1"/>
          </p:cNvSpPr>
          <p:nvPr/>
        </p:nvSpPr>
        <p:spPr bwMode="auto">
          <a:xfrm>
            <a:off x="3946525" y="5178425"/>
            <a:ext cx="0" cy="61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591" name="Line 1031"/>
          <p:cNvSpPr>
            <a:spLocks noChangeShapeType="1"/>
          </p:cNvSpPr>
          <p:nvPr/>
        </p:nvSpPr>
        <p:spPr bwMode="auto">
          <a:xfrm>
            <a:off x="3306763" y="5178425"/>
            <a:ext cx="0" cy="61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592" name="Line 1032"/>
          <p:cNvSpPr>
            <a:spLocks noChangeShapeType="1"/>
          </p:cNvSpPr>
          <p:nvPr/>
        </p:nvSpPr>
        <p:spPr bwMode="auto">
          <a:xfrm>
            <a:off x="2667000" y="5178425"/>
            <a:ext cx="0" cy="61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593" name="Line 1033"/>
          <p:cNvSpPr>
            <a:spLocks noChangeShapeType="1"/>
          </p:cNvSpPr>
          <p:nvPr/>
        </p:nvSpPr>
        <p:spPr bwMode="auto">
          <a:xfrm>
            <a:off x="6492875" y="5178425"/>
            <a:ext cx="0" cy="61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594" name="Line 1034"/>
          <p:cNvSpPr>
            <a:spLocks noChangeShapeType="1"/>
          </p:cNvSpPr>
          <p:nvPr/>
        </p:nvSpPr>
        <p:spPr bwMode="auto">
          <a:xfrm>
            <a:off x="5853113" y="5178425"/>
            <a:ext cx="0" cy="61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595" name="Line 1035"/>
          <p:cNvSpPr>
            <a:spLocks noChangeShapeType="1"/>
          </p:cNvSpPr>
          <p:nvPr/>
        </p:nvSpPr>
        <p:spPr bwMode="auto">
          <a:xfrm>
            <a:off x="5211763" y="5178425"/>
            <a:ext cx="0" cy="61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596" name="Line 1036"/>
          <p:cNvSpPr>
            <a:spLocks noChangeShapeType="1"/>
          </p:cNvSpPr>
          <p:nvPr/>
        </p:nvSpPr>
        <p:spPr bwMode="auto">
          <a:xfrm>
            <a:off x="4572000" y="5178425"/>
            <a:ext cx="0" cy="61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597" name="Freeform 1037"/>
          <p:cNvSpPr>
            <a:spLocks/>
          </p:cNvSpPr>
          <p:nvPr/>
        </p:nvSpPr>
        <p:spPr bwMode="auto">
          <a:xfrm>
            <a:off x="4572000" y="4572000"/>
            <a:ext cx="2522538" cy="603250"/>
          </a:xfrm>
          <a:custGeom>
            <a:avLst/>
            <a:gdLst>
              <a:gd name="T0" fmla="*/ 1589 w 1589"/>
              <a:gd name="T1" fmla="*/ 812 h 812"/>
              <a:gd name="T2" fmla="*/ 1538 w 1589"/>
              <a:gd name="T3" fmla="*/ 804 h 812"/>
              <a:gd name="T4" fmla="*/ 1488 w 1589"/>
              <a:gd name="T5" fmla="*/ 794 h 812"/>
              <a:gd name="T6" fmla="*/ 1454 w 1589"/>
              <a:gd name="T7" fmla="*/ 786 h 812"/>
              <a:gd name="T8" fmla="*/ 1421 w 1589"/>
              <a:gd name="T9" fmla="*/ 782 h 812"/>
              <a:gd name="T10" fmla="*/ 1376 w 1589"/>
              <a:gd name="T11" fmla="*/ 785 h 812"/>
              <a:gd name="T12" fmla="*/ 1356 w 1589"/>
              <a:gd name="T13" fmla="*/ 788 h 812"/>
              <a:gd name="T14" fmla="*/ 1325 w 1589"/>
              <a:gd name="T15" fmla="*/ 794 h 812"/>
              <a:gd name="T16" fmla="*/ 1284 w 1589"/>
              <a:gd name="T17" fmla="*/ 803 h 812"/>
              <a:gd name="T18" fmla="*/ 1200 w 1589"/>
              <a:gd name="T19" fmla="*/ 808 h 812"/>
              <a:gd name="T20" fmla="*/ 1139 w 1589"/>
              <a:gd name="T21" fmla="*/ 800 h 812"/>
              <a:gd name="T22" fmla="*/ 1097 w 1589"/>
              <a:gd name="T23" fmla="*/ 790 h 812"/>
              <a:gd name="T24" fmla="*/ 1044 w 1589"/>
              <a:gd name="T25" fmla="*/ 766 h 812"/>
              <a:gd name="T26" fmla="*/ 1020 w 1589"/>
              <a:gd name="T27" fmla="*/ 760 h 812"/>
              <a:gd name="T28" fmla="*/ 996 w 1589"/>
              <a:gd name="T29" fmla="*/ 754 h 812"/>
              <a:gd name="T30" fmla="*/ 949 w 1589"/>
              <a:gd name="T31" fmla="*/ 757 h 812"/>
              <a:gd name="T32" fmla="*/ 890 w 1589"/>
              <a:gd name="T33" fmla="*/ 784 h 812"/>
              <a:gd name="T34" fmla="*/ 836 w 1589"/>
              <a:gd name="T35" fmla="*/ 800 h 812"/>
              <a:gd name="T36" fmla="*/ 804 w 1589"/>
              <a:gd name="T37" fmla="*/ 804 h 812"/>
              <a:gd name="T38" fmla="*/ 771 w 1589"/>
              <a:gd name="T39" fmla="*/ 800 h 812"/>
              <a:gd name="T40" fmla="*/ 741 w 1589"/>
              <a:gd name="T41" fmla="*/ 790 h 812"/>
              <a:gd name="T42" fmla="*/ 698 w 1589"/>
              <a:gd name="T43" fmla="*/ 752 h 812"/>
              <a:gd name="T44" fmla="*/ 660 w 1589"/>
              <a:gd name="T45" fmla="*/ 694 h 812"/>
              <a:gd name="T46" fmla="*/ 636 w 1589"/>
              <a:gd name="T47" fmla="*/ 674 h 812"/>
              <a:gd name="T48" fmla="*/ 606 w 1589"/>
              <a:gd name="T49" fmla="*/ 666 h 812"/>
              <a:gd name="T50" fmla="*/ 574 w 1589"/>
              <a:gd name="T51" fmla="*/ 674 h 812"/>
              <a:gd name="T52" fmla="*/ 546 w 1589"/>
              <a:gd name="T53" fmla="*/ 696 h 812"/>
              <a:gd name="T54" fmla="*/ 506 w 1589"/>
              <a:gd name="T55" fmla="*/ 746 h 812"/>
              <a:gd name="T56" fmla="*/ 464 w 1589"/>
              <a:gd name="T57" fmla="*/ 784 h 812"/>
              <a:gd name="T58" fmla="*/ 432 w 1589"/>
              <a:gd name="T59" fmla="*/ 802 h 812"/>
              <a:gd name="T60" fmla="*/ 404 w 1589"/>
              <a:gd name="T61" fmla="*/ 806 h 812"/>
              <a:gd name="T62" fmla="*/ 362 w 1589"/>
              <a:gd name="T63" fmla="*/ 796 h 812"/>
              <a:gd name="T64" fmla="*/ 291 w 1589"/>
              <a:gd name="T65" fmla="*/ 766 h 812"/>
              <a:gd name="T66" fmla="*/ 225 w 1589"/>
              <a:gd name="T67" fmla="*/ 706 h 812"/>
              <a:gd name="T68" fmla="*/ 160 w 1589"/>
              <a:gd name="T69" fmla="*/ 460 h 812"/>
              <a:gd name="T70" fmla="*/ 107 w 1589"/>
              <a:gd name="T71" fmla="*/ 109 h 812"/>
              <a:gd name="T72" fmla="*/ 83 w 1589"/>
              <a:gd name="T73" fmla="*/ 48 h 812"/>
              <a:gd name="T74" fmla="*/ 65 w 1589"/>
              <a:gd name="T75" fmla="*/ 30 h 812"/>
              <a:gd name="T76" fmla="*/ 30 w 1589"/>
              <a:gd name="T77" fmla="*/ 9 h 812"/>
              <a:gd name="T78" fmla="*/ 0 w 1589"/>
              <a:gd name="T79" fmla="*/ 0 h 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589" h="812">
                <a:moveTo>
                  <a:pt x="1589" y="812"/>
                </a:moveTo>
                <a:lnTo>
                  <a:pt x="1538" y="804"/>
                </a:lnTo>
                <a:lnTo>
                  <a:pt x="1488" y="794"/>
                </a:lnTo>
                <a:lnTo>
                  <a:pt x="1454" y="786"/>
                </a:lnTo>
                <a:lnTo>
                  <a:pt x="1421" y="782"/>
                </a:lnTo>
                <a:lnTo>
                  <a:pt x="1376" y="785"/>
                </a:lnTo>
                <a:lnTo>
                  <a:pt x="1356" y="788"/>
                </a:lnTo>
                <a:lnTo>
                  <a:pt x="1325" y="794"/>
                </a:lnTo>
                <a:lnTo>
                  <a:pt x="1284" y="803"/>
                </a:lnTo>
                <a:lnTo>
                  <a:pt x="1200" y="808"/>
                </a:lnTo>
                <a:lnTo>
                  <a:pt x="1139" y="800"/>
                </a:lnTo>
                <a:lnTo>
                  <a:pt x="1097" y="790"/>
                </a:lnTo>
                <a:lnTo>
                  <a:pt x="1044" y="766"/>
                </a:lnTo>
                <a:lnTo>
                  <a:pt x="1020" y="760"/>
                </a:lnTo>
                <a:lnTo>
                  <a:pt x="996" y="754"/>
                </a:lnTo>
                <a:lnTo>
                  <a:pt x="949" y="757"/>
                </a:lnTo>
                <a:lnTo>
                  <a:pt x="890" y="784"/>
                </a:lnTo>
                <a:lnTo>
                  <a:pt x="836" y="800"/>
                </a:lnTo>
                <a:lnTo>
                  <a:pt x="804" y="804"/>
                </a:lnTo>
                <a:lnTo>
                  <a:pt x="771" y="800"/>
                </a:lnTo>
                <a:lnTo>
                  <a:pt x="741" y="790"/>
                </a:lnTo>
                <a:lnTo>
                  <a:pt x="698" y="752"/>
                </a:lnTo>
                <a:lnTo>
                  <a:pt x="660" y="694"/>
                </a:lnTo>
                <a:lnTo>
                  <a:pt x="636" y="674"/>
                </a:lnTo>
                <a:lnTo>
                  <a:pt x="606" y="666"/>
                </a:lnTo>
                <a:lnTo>
                  <a:pt x="574" y="674"/>
                </a:lnTo>
                <a:lnTo>
                  <a:pt x="546" y="696"/>
                </a:lnTo>
                <a:lnTo>
                  <a:pt x="506" y="746"/>
                </a:lnTo>
                <a:lnTo>
                  <a:pt x="464" y="784"/>
                </a:lnTo>
                <a:lnTo>
                  <a:pt x="432" y="802"/>
                </a:lnTo>
                <a:lnTo>
                  <a:pt x="404" y="806"/>
                </a:lnTo>
                <a:lnTo>
                  <a:pt x="362" y="796"/>
                </a:lnTo>
                <a:lnTo>
                  <a:pt x="291" y="766"/>
                </a:lnTo>
                <a:lnTo>
                  <a:pt x="225" y="706"/>
                </a:lnTo>
                <a:lnTo>
                  <a:pt x="160" y="460"/>
                </a:lnTo>
                <a:lnTo>
                  <a:pt x="107" y="109"/>
                </a:lnTo>
                <a:lnTo>
                  <a:pt x="83" y="48"/>
                </a:lnTo>
                <a:lnTo>
                  <a:pt x="65" y="30"/>
                </a:lnTo>
                <a:lnTo>
                  <a:pt x="30" y="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79598" name="Freeform 1038"/>
          <p:cNvSpPr>
            <a:spLocks/>
          </p:cNvSpPr>
          <p:nvPr/>
        </p:nvSpPr>
        <p:spPr bwMode="auto">
          <a:xfrm>
            <a:off x="2057400" y="4572000"/>
            <a:ext cx="2514600" cy="603250"/>
          </a:xfrm>
          <a:custGeom>
            <a:avLst/>
            <a:gdLst>
              <a:gd name="T0" fmla="*/ 0 w 1584"/>
              <a:gd name="T1" fmla="*/ 812 h 812"/>
              <a:gd name="T2" fmla="*/ 51 w 1584"/>
              <a:gd name="T3" fmla="*/ 804 h 812"/>
              <a:gd name="T4" fmla="*/ 101 w 1584"/>
              <a:gd name="T5" fmla="*/ 794 h 812"/>
              <a:gd name="T6" fmla="*/ 135 w 1584"/>
              <a:gd name="T7" fmla="*/ 786 h 812"/>
              <a:gd name="T8" fmla="*/ 167 w 1584"/>
              <a:gd name="T9" fmla="*/ 782 h 812"/>
              <a:gd name="T10" fmla="*/ 212 w 1584"/>
              <a:gd name="T11" fmla="*/ 785 h 812"/>
              <a:gd name="T12" fmla="*/ 232 w 1584"/>
              <a:gd name="T13" fmla="*/ 788 h 812"/>
              <a:gd name="T14" fmla="*/ 263 w 1584"/>
              <a:gd name="T15" fmla="*/ 794 h 812"/>
              <a:gd name="T16" fmla="*/ 304 w 1584"/>
              <a:gd name="T17" fmla="*/ 803 h 812"/>
              <a:gd name="T18" fmla="*/ 388 w 1584"/>
              <a:gd name="T19" fmla="*/ 808 h 812"/>
              <a:gd name="T20" fmla="*/ 449 w 1584"/>
              <a:gd name="T21" fmla="*/ 800 h 812"/>
              <a:gd name="T22" fmla="*/ 490 w 1584"/>
              <a:gd name="T23" fmla="*/ 790 h 812"/>
              <a:gd name="T24" fmla="*/ 543 w 1584"/>
              <a:gd name="T25" fmla="*/ 766 h 812"/>
              <a:gd name="T26" fmla="*/ 567 w 1584"/>
              <a:gd name="T27" fmla="*/ 760 h 812"/>
              <a:gd name="T28" fmla="*/ 591 w 1584"/>
              <a:gd name="T29" fmla="*/ 754 h 812"/>
              <a:gd name="T30" fmla="*/ 638 w 1584"/>
              <a:gd name="T31" fmla="*/ 757 h 812"/>
              <a:gd name="T32" fmla="*/ 697 w 1584"/>
              <a:gd name="T33" fmla="*/ 784 h 812"/>
              <a:gd name="T34" fmla="*/ 751 w 1584"/>
              <a:gd name="T35" fmla="*/ 800 h 812"/>
              <a:gd name="T36" fmla="*/ 783 w 1584"/>
              <a:gd name="T37" fmla="*/ 804 h 812"/>
              <a:gd name="T38" fmla="*/ 815 w 1584"/>
              <a:gd name="T39" fmla="*/ 800 h 812"/>
              <a:gd name="T40" fmla="*/ 845 w 1584"/>
              <a:gd name="T41" fmla="*/ 790 h 812"/>
              <a:gd name="T42" fmla="*/ 888 w 1584"/>
              <a:gd name="T43" fmla="*/ 752 h 812"/>
              <a:gd name="T44" fmla="*/ 926 w 1584"/>
              <a:gd name="T45" fmla="*/ 694 h 812"/>
              <a:gd name="T46" fmla="*/ 950 w 1584"/>
              <a:gd name="T47" fmla="*/ 674 h 812"/>
              <a:gd name="T48" fmla="*/ 980 w 1584"/>
              <a:gd name="T49" fmla="*/ 666 h 812"/>
              <a:gd name="T50" fmla="*/ 1012 w 1584"/>
              <a:gd name="T51" fmla="*/ 674 h 812"/>
              <a:gd name="T52" fmla="*/ 1040 w 1584"/>
              <a:gd name="T53" fmla="*/ 696 h 812"/>
              <a:gd name="T54" fmla="*/ 1080 w 1584"/>
              <a:gd name="T55" fmla="*/ 744 h 812"/>
              <a:gd name="T56" fmla="*/ 1121 w 1584"/>
              <a:gd name="T57" fmla="*/ 784 h 812"/>
              <a:gd name="T58" fmla="*/ 1153 w 1584"/>
              <a:gd name="T59" fmla="*/ 802 h 812"/>
              <a:gd name="T60" fmla="*/ 1181 w 1584"/>
              <a:gd name="T61" fmla="*/ 806 h 812"/>
              <a:gd name="T62" fmla="*/ 1223 w 1584"/>
              <a:gd name="T63" fmla="*/ 796 h 812"/>
              <a:gd name="T64" fmla="*/ 1294 w 1584"/>
              <a:gd name="T65" fmla="*/ 766 h 812"/>
              <a:gd name="T66" fmla="*/ 1360 w 1584"/>
              <a:gd name="T67" fmla="*/ 706 h 812"/>
              <a:gd name="T68" fmla="*/ 1425 w 1584"/>
              <a:gd name="T69" fmla="*/ 460 h 812"/>
              <a:gd name="T70" fmla="*/ 1477 w 1584"/>
              <a:gd name="T71" fmla="*/ 109 h 812"/>
              <a:gd name="T72" fmla="*/ 1501 w 1584"/>
              <a:gd name="T73" fmla="*/ 48 h 812"/>
              <a:gd name="T74" fmla="*/ 1519 w 1584"/>
              <a:gd name="T75" fmla="*/ 30 h 812"/>
              <a:gd name="T76" fmla="*/ 1554 w 1584"/>
              <a:gd name="T77" fmla="*/ 9 h 812"/>
              <a:gd name="T78" fmla="*/ 1584 w 1584"/>
              <a:gd name="T79" fmla="*/ 0 h 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584" h="812">
                <a:moveTo>
                  <a:pt x="0" y="812"/>
                </a:moveTo>
                <a:lnTo>
                  <a:pt x="51" y="804"/>
                </a:lnTo>
                <a:lnTo>
                  <a:pt x="101" y="794"/>
                </a:lnTo>
                <a:lnTo>
                  <a:pt x="135" y="786"/>
                </a:lnTo>
                <a:lnTo>
                  <a:pt x="167" y="782"/>
                </a:lnTo>
                <a:lnTo>
                  <a:pt x="212" y="785"/>
                </a:lnTo>
                <a:lnTo>
                  <a:pt x="232" y="788"/>
                </a:lnTo>
                <a:lnTo>
                  <a:pt x="263" y="794"/>
                </a:lnTo>
                <a:lnTo>
                  <a:pt x="304" y="803"/>
                </a:lnTo>
                <a:lnTo>
                  <a:pt x="388" y="808"/>
                </a:lnTo>
                <a:lnTo>
                  <a:pt x="449" y="800"/>
                </a:lnTo>
                <a:lnTo>
                  <a:pt x="490" y="790"/>
                </a:lnTo>
                <a:lnTo>
                  <a:pt x="543" y="766"/>
                </a:lnTo>
                <a:lnTo>
                  <a:pt x="567" y="760"/>
                </a:lnTo>
                <a:lnTo>
                  <a:pt x="591" y="754"/>
                </a:lnTo>
                <a:lnTo>
                  <a:pt x="638" y="757"/>
                </a:lnTo>
                <a:lnTo>
                  <a:pt x="697" y="784"/>
                </a:lnTo>
                <a:lnTo>
                  <a:pt x="751" y="800"/>
                </a:lnTo>
                <a:lnTo>
                  <a:pt x="783" y="804"/>
                </a:lnTo>
                <a:lnTo>
                  <a:pt x="815" y="800"/>
                </a:lnTo>
                <a:lnTo>
                  <a:pt x="845" y="790"/>
                </a:lnTo>
                <a:lnTo>
                  <a:pt x="888" y="752"/>
                </a:lnTo>
                <a:lnTo>
                  <a:pt x="926" y="694"/>
                </a:lnTo>
                <a:lnTo>
                  <a:pt x="950" y="674"/>
                </a:lnTo>
                <a:lnTo>
                  <a:pt x="980" y="666"/>
                </a:lnTo>
                <a:lnTo>
                  <a:pt x="1012" y="674"/>
                </a:lnTo>
                <a:lnTo>
                  <a:pt x="1040" y="696"/>
                </a:lnTo>
                <a:lnTo>
                  <a:pt x="1080" y="744"/>
                </a:lnTo>
                <a:lnTo>
                  <a:pt x="1121" y="784"/>
                </a:lnTo>
                <a:lnTo>
                  <a:pt x="1153" y="802"/>
                </a:lnTo>
                <a:lnTo>
                  <a:pt x="1181" y="806"/>
                </a:lnTo>
                <a:lnTo>
                  <a:pt x="1223" y="796"/>
                </a:lnTo>
                <a:lnTo>
                  <a:pt x="1294" y="766"/>
                </a:lnTo>
                <a:lnTo>
                  <a:pt x="1360" y="706"/>
                </a:lnTo>
                <a:lnTo>
                  <a:pt x="1425" y="460"/>
                </a:lnTo>
                <a:lnTo>
                  <a:pt x="1477" y="109"/>
                </a:lnTo>
                <a:lnTo>
                  <a:pt x="1501" y="48"/>
                </a:lnTo>
                <a:lnTo>
                  <a:pt x="1519" y="30"/>
                </a:lnTo>
                <a:lnTo>
                  <a:pt x="1554" y="9"/>
                </a:lnTo>
                <a:lnTo>
                  <a:pt x="1584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79599" name="Rectangle 1039"/>
          <p:cNvSpPr>
            <a:spLocks noChangeArrowheads="1"/>
          </p:cNvSpPr>
          <p:nvPr/>
        </p:nvSpPr>
        <p:spPr bwMode="auto">
          <a:xfrm>
            <a:off x="2362200" y="2116138"/>
            <a:ext cx="1981200" cy="460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600" name="Rectangle 1040"/>
          <p:cNvSpPr>
            <a:spLocks noChangeArrowheads="1"/>
          </p:cNvSpPr>
          <p:nvPr/>
        </p:nvSpPr>
        <p:spPr bwMode="auto">
          <a:xfrm>
            <a:off x="4800600" y="2116138"/>
            <a:ext cx="1981200" cy="460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601" name="Line 1041"/>
          <p:cNvSpPr>
            <a:spLocks noChangeShapeType="1"/>
          </p:cNvSpPr>
          <p:nvPr/>
        </p:nvSpPr>
        <p:spPr bwMode="auto">
          <a:xfrm flipH="1">
            <a:off x="3657600" y="2133600"/>
            <a:ext cx="9144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602" name="Line 1042"/>
          <p:cNvSpPr>
            <a:spLocks noChangeShapeType="1"/>
          </p:cNvSpPr>
          <p:nvPr/>
        </p:nvSpPr>
        <p:spPr bwMode="auto">
          <a:xfrm>
            <a:off x="4572000" y="2133600"/>
            <a:ext cx="9144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603" name="Line 1043"/>
          <p:cNvSpPr>
            <a:spLocks noChangeShapeType="1"/>
          </p:cNvSpPr>
          <p:nvPr/>
        </p:nvSpPr>
        <p:spPr bwMode="auto">
          <a:xfrm flipH="1">
            <a:off x="3124200" y="2133600"/>
            <a:ext cx="14478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604" name="Line 1044"/>
          <p:cNvSpPr>
            <a:spLocks noChangeShapeType="1"/>
          </p:cNvSpPr>
          <p:nvPr/>
        </p:nvSpPr>
        <p:spPr bwMode="auto">
          <a:xfrm>
            <a:off x="4572000" y="2133600"/>
            <a:ext cx="14478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605" name="Line 1045"/>
          <p:cNvSpPr>
            <a:spLocks noChangeShapeType="1"/>
          </p:cNvSpPr>
          <p:nvPr/>
        </p:nvSpPr>
        <p:spPr bwMode="auto">
          <a:xfrm flipH="1">
            <a:off x="2438400" y="2133600"/>
            <a:ext cx="21336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606" name="Line 1046"/>
          <p:cNvSpPr>
            <a:spLocks noChangeShapeType="1"/>
          </p:cNvSpPr>
          <p:nvPr/>
        </p:nvSpPr>
        <p:spPr bwMode="auto">
          <a:xfrm>
            <a:off x="4572000" y="2133600"/>
            <a:ext cx="21336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607" name="Text Box 1047"/>
          <p:cNvSpPr txBox="1">
            <a:spLocks noChangeArrowheads="1"/>
          </p:cNvSpPr>
          <p:nvPr/>
        </p:nvSpPr>
        <p:spPr bwMode="auto">
          <a:xfrm>
            <a:off x="1752600" y="28194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Diffracted light</a:t>
            </a:r>
          </a:p>
        </p:txBody>
      </p:sp>
      <p:sp>
        <p:nvSpPr>
          <p:cNvPr id="579608" name="Line 1048"/>
          <p:cNvSpPr>
            <a:spLocks noChangeShapeType="1"/>
          </p:cNvSpPr>
          <p:nvPr/>
        </p:nvSpPr>
        <p:spPr bwMode="auto">
          <a:xfrm flipH="1" flipV="1">
            <a:off x="6324600" y="2209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609" name="Line 1049"/>
          <p:cNvSpPr>
            <a:spLocks noChangeShapeType="1"/>
          </p:cNvSpPr>
          <p:nvPr/>
        </p:nvSpPr>
        <p:spPr bwMode="auto">
          <a:xfrm flipV="1">
            <a:off x="2362200" y="21336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610" name="Text Box 1050"/>
          <p:cNvSpPr txBox="1">
            <a:spLocks noChangeArrowheads="1"/>
          </p:cNvSpPr>
          <p:nvPr/>
        </p:nvSpPr>
        <p:spPr bwMode="auto">
          <a:xfrm>
            <a:off x="6400800" y="2743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Mask</a:t>
            </a:r>
          </a:p>
        </p:txBody>
      </p:sp>
      <p:sp>
        <p:nvSpPr>
          <p:cNvPr id="579611" name="Line 1051"/>
          <p:cNvSpPr>
            <a:spLocks noChangeShapeType="1"/>
          </p:cNvSpPr>
          <p:nvPr/>
        </p:nvSpPr>
        <p:spPr bwMode="auto">
          <a:xfrm>
            <a:off x="2971800" y="3962400"/>
            <a:ext cx="1447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79612" name="Text Box 1052"/>
          <p:cNvSpPr txBox="1">
            <a:spLocks noChangeArrowheads="1"/>
          </p:cNvSpPr>
          <p:nvPr/>
        </p:nvSpPr>
        <p:spPr bwMode="auto">
          <a:xfrm>
            <a:off x="914400" y="3429000"/>
            <a:ext cx="2133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Intensity of the projected 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255C-600A-412E-AB16-96FDB104040C}" type="slidenum">
              <a:rPr lang="zh-TW" altLang="en-US"/>
              <a:pPr/>
              <a:t>51</a:t>
            </a:fld>
            <a:endParaRPr lang="en-US" altLang="zh-TW"/>
          </a:p>
        </p:txBody>
      </p:sp>
      <p:sp>
        <p:nvSpPr>
          <p:cNvPr id="6000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Diffraction Reduction</a:t>
            </a:r>
          </a:p>
        </p:txBody>
      </p:sp>
      <p:sp>
        <p:nvSpPr>
          <p:cNvPr id="6000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Short wavelength waves have less diffraction</a:t>
            </a:r>
          </a:p>
          <a:p>
            <a:r>
              <a:rPr lang="en-US" altLang="zh-TW">
                <a:ea typeface="新細明體" charset="-120"/>
              </a:rPr>
              <a:t>Optical lens can collect diffracted light and enhance the image</a:t>
            </a:r>
          </a:p>
          <a:p>
            <a:endParaRPr lang="en-US" altLang="zh-TW">
              <a:ea typeface="新細明體" charset="-120"/>
            </a:endParaRPr>
          </a:p>
          <a:p>
            <a:endParaRPr lang="en-US" altLang="zh-TW">
              <a:ea typeface="新細明體" charset="-120"/>
            </a:endParaRPr>
          </a:p>
          <a:p>
            <a:endParaRPr lang="zh-TW" altLang="en-US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2D73-E95A-43B7-B379-78490FE3659C}" type="slidenum">
              <a:rPr lang="zh-TW" altLang="en-US"/>
              <a:pPr/>
              <a:t>52</a:t>
            </a:fld>
            <a:endParaRPr lang="en-US" altLang="zh-TW"/>
          </a:p>
        </p:txBody>
      </p:sp>
      <p:sp>
        <p:nvSpPr>
          <p:cNvPr id="580610" name="AutoShape 2"/>
          <p:cNvSpPr>
            <a:spLocks noChangeArrowheads="1"/>
          </p:cNvSpPr>
          <p:nvPr/>
        </p:nvSpPr>
        <p:spPr bwMode="auto">
          <a:xfrm rot="16200000" flipH="1">
            <a:off x="3715544" y="2085181"/>
            <a:ext cx="1951038" cy="981075"/>
          </a:xfrm>
          <a:prstGeom prst="rightArrow">
            <a:avLst>
              <a:gd name="adj1" fmla="val 50000"/>
              <a:gd name="adj2" fmla="val 99443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2438400" y="1600200"/>
            <a:ext cx="1981200" cy="460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12" name="Rectangle 4"/>
          <p:cNvSpPr>
            <a:spLocks noChangeArrowheads="1"/>
          </p:cNvSpPr>
          <p:nvPr/>
        </p:nvSpPr>
        <p:spPr bwMode="auto">
          <a:xfrm>
            <a:off x="4953000" y="1600200"/>
            <a:ext cx="1981200" cy="460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13" name="Line 5"/>
          <p:cNvSpPr>
            <a:spLocks noChangeShapeType="1"/>
          </p:cNvSpPr>
          <p:nvPr/>
        </p:nvSpPr>
        <p:spPr bwMode="auto">
          <a:xfrm>
            <a:off x="2019300" y="4603750"/>
            <a:ext cx="541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 flipV="1">
            <a:off x="4686300" y="3294063"/>
            <a:ext cx="0" cy="1309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15" name="Line 7"/>
          <p:cNvSpPr>
            <a:spLocks noChangeShapeType="1"/>
          </p:cNvSpPr>
          <p:nvPr/>
        </p:nvSpPr>
        <p:spPr bwMode="auto">
          <a:xfrm>
            <a:off x="4075113" y="4603750"/>
            <a:ext cx="1587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16" name="Line 8"/>
          <p:cNvSpPr>
            <a:spLocks noChangeShapeType="1"/>
          </p:cNvSpPr>
          <p:nvPr/>
        </p:nvSpPr>
        <p:spPr bwMode="auto">
          <a:xfrm>
            <a:off x="3465513" y="4603750"/>
            <a:ext cx="1587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17" name="Line 9"/>
          <p:cNvSpPr>
            <a:spLocks noChangeShapeType="1"/>
          </p:cNvSpPr>
          <p:nvPr/>
        </p:nvSpPr>
        <p:spPr bwMode="auto">
          <a:xfrm>
            <a:off x="2779713" y="4603750"/>
            <a:ext cx="1587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18" name="Line 10"/>
          <p:cNvSpPr>
            <a:spLocks noChangeShapeType="1"/>
          </p:cNvSpPr>
          <p:nvPr/>
        </p:nvSpPr>
        <p:spPr bwMode="auto">
          <a:xfrm>
            <a:off x="6589713" y="4603750"/>
            <a:ext cx="1587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19" name="Line 11"/>
          <p:cNvSpPr>
            <a:spLocks noChangeShapeType="1"/>
          </p:cNvSpPr>
          <p:nvPr/>
        </p:nvSpPr>
        <p:spPr bwMode="auto">
          <a:xfrm>
            <a:off x="5980113" y="4603750"/>
            <a:ext cx="1587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20" name="Line 12"/>
          <p:cNvSpPr>
            <a:spLocks noChangeShapeType="1"/>
          </p:cNvSpPr>
          <p:nvPr/>
        </p:nvSpPr>
        <p:spPr bwMode="auto">
          <a:xfrm>
            <a:off x="5295900" y="4603750"/>
            <a:ext cx="1588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21" name="Line 13"/>
          <p:cNvSpPr>
            <a:spLocks noChangeShapeType="1"/>
          </p:cNvSpPr>
          <p:nvPr/>
        </p:nvSpPr>
        <p:spPr bwMode="auto">
          <a:xfrm>
            <a:off x="4684713" y="4603750"/>
            <a:ext cx="1587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22" name="Freeform 14"/>
          <p:cNvSpPr>
            <a:spLocks/>
          </p:cNvSpPr>
          <p:nvPr/>
        </p:nvSpPr>
        <p:spPr bwMode="auto">
          <a:xfrm>
            <a:off x="2181225" y="3294063"/>
            <a:ext cx="2505075" cy="1303337"/>
          </a:xfrm>
          <a:custGeom>
            <a:avLst/>
            <a:gdLst>
              <a:gd name="T0" fmla="*/ 0 w 1578"/>
              <a:gd name="T1" fmla="*/ 1004 h 1004"/>
              <a:gd name="T2" fmla="*/ 48 w 1578"/>
              <a:gd name="T3" fmla="*/ 988 h 1004"/>
              <a:gd name="T4" fmla="*/ 70 w 1578"/>
              <a:gd name="T5" fmla="*/ 982 h 1004"/>
              <a:gd name="T6" fmla="*/ 106 w 1578"/>
              <a:gd name="T7" fmla="*/ 980 h 1004"/>
              <a:gd name="T8" fmla="*/ 146 w 1578"/>
              <a:gd name="T9" fmla="*/ 988 h 1004"/>
              <a:gd name="T10" fmla="*/ 190 w 1578"/>
              <a:gd name="T11" fmla="*/ 1000 h 1004"/>
              <a:gd name="T12" fmla="*/ 228 w 1578"/>
              <a:gd name="T13" fmla="*/ 990 h 1004"/>
              <a:gd name="T14" fmla="*/ 266 w 1578"/>
              <a:gd name="T15" fmla="*/ 972 h 1004"/>
              <a:gd name="T16" fmla="*/ 302 w 1578"/>
              <a:gd name="T17" fmla="*/ 972 h 1004"/>
              <a:gd name="T18" fmla="*/ 368 w 1578"/>
              <a:gd name="T19" fmla="*/ 996 h 1004"/>
              <a:gd name="T20" fmla="*/ 414 w 1578"/>
              <a:gd name="T21" fmla="*/ 1000 h 1004"/>
              <a:gd name="T22" fmla="*/ 450 w 1578"/>
              <a:gd name="T23" fmla="*/ 994 h 1004"/>
              <a:gd name="T24" fmla="*/ 492 w 1578"/>
              <a:gd name="T25" fmla="*/ 977 h 1004"/>
              <a:gd name="T26" fmla="*/ 532 w 1578"/>
              <a:gd name="T27" fmla="*/ 966 h 1004"/>
              <a:gd name="T28" fmla="*/ 556 w 1578"/>
              <a:gd name="T29" fmla="*/ 962 h 1004"/>
              <a:gd name="T30" fmla="*/ 588 w 1578"/>
              <a:gd name="T31" fmla="*/ 962 h 1004"/>
              <a:gd name="T32" fmla="*/ 572 w 1578"/>
              <a:gd name="T33" fmla="*/ 960 h 1004"/>
              <a:gd name="T34" fmla="*/ 616 w 1578"/>
              <a:gd name="T35" fmla="*/ 956 h 1004"/>
              <a:gd name="T36" fmla="*/ 638 w 1578"/>
              <a:gd name="T37" fmla="*/ 958 h 1004"/>
              <a:gd name="T38" fmla="*/ 702 w 1578"/>
              <a:gd name="T39" fmla="*/ 974 h 1004"/>
              <a:gd name="T40" fmla="*/ 754 w 1578"/>
              <a:gd name="T41" fmla="*/ 992 h 1004"/>
              <a:gd name="T42" fmla="*/ 810 w 1578"/>
              <a:gd name="T43" fmla="*/ 1000 h 1004"/>
              <a:gd name="T44" fmla="*/ 856 w 1578"/>
              <a:gd name="T45" fmla="*/ 986 h 1004"/>
              <a:gd name="T46" fmla="*/ 890 w 1578"/>
              <a:gd name="T47" fmla="*/ 972 h 1004"/>
              <a:gd name="T48" fmla="*/ 906 w 1578"/>
              <a:gd name="T49" fmla="*/ 962 h 1004"/>
              <a:gd name="T50" fmla="*/ 936 w 1578"/>
              <a:gd name="T51" fmla="*/ 950 h 1004"/>
              <a:gd name="T52" fmla="*/ 980 w 1578"/>
              <a:gd name="T53" fmla="*/ 946 h 1004"/>
              <a:gd name="T54" fmla="*/ 1036 w 1578"/>
              <a:gd name="T55" fmla="*/ 954 h 1004"/>
              <a:gd name="T56" fmla="*/ 1073 w 1578"/>
              <a:gd name="T57" fmla="*/ 966 h 1004"/>
              <a:gd name="T58" fmla="*/ 1138 w 1578"/>
              <a:gd name="T59" fmla="*/ 989 h 1004"/>
              <a:gd name="T60" fmla="*/ 1184 w 1578"/>
              <a:gd name="T61" fmla="*/ 994 h 1004"/>
              <a:gd name="T62" fmla="*/ 1227 w 1578"/>
              <a:gd name="T63" fmla="*/ 985 h 1004"/>
              <a:gd name="T64" fmla="*/ 1298 w 1578"/>
              <a:gd name="T65" fmla="*/ 947 h 1004"/>
              <a:gd name="T66" fmla="*/ 1364 w 1578"/>
              <a:gd name="T67" fmla="*/ 872 h 1004"/>
              <a:gd name="T68" fmla="*/ 1429 w 1578"/>
              <a:gd name="T69" fmla="*/ 568 h 1004"/>
              <a:gd name="T70" fmla="*/ 1454 w 1578"/>
              <a:gd name="T71" fmla="*/ 142 h 1004"/>
              <a:gd name="T72" fmla="*/ 1462 w 1578"/>
              <a:gd name="T73" fmla="*/ 70 h 1004"/>
              <a:gd name="T74" fmla="*/ 1476 w 1578"/>
              <a:gd name="T75" fmla="*/ 40 h 1004"/>
              <a:gd name="T76" fmla="*/ 1484 w 1578"/>
              <a:gd name="T77" fmla="*/ 30 h 1004"/>
              <a:gd name="T78" fmla="*/ 1492 w 1578"/>
              <a:gd name="T79" fmla="*/ 24 h 1004"/>
              <a:gd name="T80" fmla="*/ 1506 w 1578"/>
              <a:gd name="T81" fmla="*/ 16 h 1004"/>
              <a:gd name="T82" fmla="*/ 1518 w 1578"/>
              <a:gd name="T83" fmla="*/ 7 h 1004"/>
              <a:gd name="T84" fmla="*/ 1536 w 1578"/>
              <a:gd name="T85" fmla="*/ 4 h 1004"/>
              <a:gd name="T86" fmla="*/ 1563 w 1578"/>
              <a:gd name="T87" fmla="*/ 1 h 1004"/>
              <a:gd name="T88" fmla="*/ 1578 w 1578"/>
              <a:gd name="T89" fmla="*/ 0 h 1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578" h="1004">
                <a:moveTo>
                  <a:pt x="0" y="1004"/>
                </a:moveTo>
                <a:lnTo>
                  <a:pt x="48" y="988"/>
                </a:lnTo>
                <a:lnTo>
                  <a:pt x="70" y="982"/>
                </a:lnTo>
                <a:lnTo>
                  <a:pt x="106" y="980"/>
                </a:lnTo>
                <a:lnTo>
                  <a:pt x="146" y="988"/>
                </a:lnTo>
                <a:lnTo>
                  <a:pt x="190" y="1000"/>
                </a:lnTo>
                <a:lnTo>
                  <a:pt x="228" y="990"/>
                </a:lnTo>
                <a:lnTo>
                  <a:pt x="266" y="972"/>
                </a:lnTo>
                <a:lnTo>
                  <a:pt x="302" y="972"/>
                </a:lnTo>
                <a:lnTo>
                  <a:pt x="368" y="996"/>
                </a:lnTo>
                <a:lnTo>
                  <a:pt x="414" y="1000"/>
                </a:lnTo>
                <a:lnTo>
                  <a:pt x="450" y="994"/>
                </a:lnTo>
                <a:lnTo>
                  <a:pt x="492" y="977"/>
                </a:lnTo>
                <a:lnTo>
                  <a:pt x="532" y="966"/>
                </a:lnTo>
                <a:lnTo>
                  <a:pt x="556" y="962"/>
                </a:lnTo>
                <a:lnTo>
                  <a:pt x="588" y="962"/>
                </a:lnTo>
                <a:lnTo>
                  <a:pt x="572" y="960"/>
                </a:lnTo>
                <a:lnTo>
                  <a:pt x="616" y="956"/>
                </a:lnTo>
                <a:lnTo>
                  <a:pt x="638" y="958"/>
                </a:lnTo>
                <a:lnTo>
                  <a:pt x="702" y="974"/>
                </a:lnTo>
                <a:lnTo>
                  <a:pt x="754" y="992"/>
                </a:lnTo>
                <a:lnTo>
                  <a:pt x="810" y="1000"/>
                </a:lnTo>
                <a:lnTo>
                  <a:pt x="856" y="986"/>
                </a:lnTo>
                <a:lnTo>
                  <a:pt x="890" y="972"/>
                </a:lnTo>
                <a:lnTo>
                  <a:pt x="906" y="962"/>
                </a:lnTo>
                <a:lnTo>
                  <a:pt x="936" y="950"/>
                </a:lnTo>
                <a:lnTo>
                  <a:pt x="980" y="946"/>
                </a:lnTo>
                <a:lnTo>
                  <a:pt x="1036" y="954"/>
                </a:lnTo>
                <a:lnTo>
                  <a:pt x="1073" y="966"/>
                </a:lnTo>
                <a:lnTo>
                  <a:pt x="1138" y="989"/>
                </a:lnTo>
                <a:lnTo>
                  <a:pt x="1184" y="994"/>
                </a:lnTo>
                <a:lnTo>
                  <a:pt x="1227" y="985"/>
                </a:lnTo>
                <a:lnTo>
                  <a:pt x="1298" y="947"/>
                </a:lnTo>
                <a:lnTo>
                  <a:pt x="1364" y="872"/>
                </a:lnTo>
                <a:lnTo>
                  <a:pt x="1429" y="568"/>
                </a:lnTo>
                <a:lnTo>
                  <a:pt x="1454" y="142"/>
                </a:lnTo>
                <a:lnTo>
                  <a:pt x="1462" y="70"/>
                </a:lnTo>
                <a:lnTo>
                  <a:pt x="1476" y="40"/>
                </a:lnTo>
                <a:lnTo>
                  <a:pt x="1484" y="30"/>
                </a:lnTo>
                <a:lnTo>
                  <a:pt x="1492" y="24"/>
                </a:lnTo>
                <a:lnTo>
                  <a:pt x="1506" y="16"/>
                </a:lnTo>
                <a:lnTo>
                  <a:pt x="1518" y="7"/>
                </a:lnTo>
                <a:lnTo>
                  <a:pt x="1536" y="4"/>
                </a:lnTo>
                <a:lnTo>
                  <a:pt x="1563" y="1"/>
                </a:lnTo>
                <a:lnTo>
                  <a:pt x="1578" y="0"/>
                </a:lnTo>
              </a:path>
            </a:pathLst>
          </a:custGeom>
          <a:noFill/>
          <a:ln w="381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80623" name="Freeform 15"/>
          <p:cNvSpPr>
            <a:spLocks/>
          </p:cNvSpPr>
          <p:nvPr/>
        </p:nvSpPr>
        <p:spPr bwMode="auto">
          <a:xfrm flipH="1">
            <a:off x="4686300" y="3294063"/>
            <a:ext cx="2505075" cy="1303337"/>
          </a:xfrm>
          <a:custGeom>
            <a:avLst/>
            <a:gdLst>
              <a:gd name="T0" fmla="*/ 0 w 1578"/>
              <a:gd name="T1" fmla="*/ 1004 h 1004"/>
              <a:gd name="T2" fmla="*/ 48 w 1578"/>
              <a:gd name="T3" fmla="*/ 988 h 1004"/>
              <a:gd name="T4" fmla="*/ 70 w 1578"/>
              <a:gd name="T5" fmla="*/ 982 h 1004"/>
              <a:gd name="T6" fmla="*/ 106 w 1578"/>
              <a:gd name="T7" fmla="*/ 980 h 1004"/>
              <a:gd name="T8" fmla="*/ 146 w 1578"/>
              <a:gd name="T9" fmla="*/ 988 h 1004"/>
              <a:gd name="T10" fmla="*/ 190 w 1578"/>
              <a:gd name="T11" fmla="*/ 1000 h 1004"/>
              <a:gd name="T12" fmla="*/ 228 w 1578"/>
              <a:gd name="T13" fmla="*/ 990 h 1004"/>
              <a:gd name="T14" fmla="*/ 266 w 1578"/>
              <a:gd name="T15" fmla="*/ 972 h 1004"/>
              <a:gd name="T16" fmla="*/ 302 w 1578"/>
              <a:gd name="T17" fmla="*/ 972 h 1004"/>
              <a:gd name="T18" fmla="*/ 368 w 1578"/>
              <a:gd name="T19" fmla="*/ 996 h 1004"/>
              <a:gd name="T20" fmla="*/ 414 w 1578"/>
              <a:gd name="T21" fmla="*/ 1000 h 1004"/>
              <a:gd name="T22" fmla="*/ 450 w 1578"/>
              <a:gd name="T23" fmla="*/ 994 h 1004"/>
              <a:gd name="T24" fmla="*/ 492 w 1578"/>
              <a:gd name="T25" fmla="*/ 977 h 1004"/>
              <a:gd name="T26" fmla="*/ 532 w 1578"/>
              <a:gd name="T27" fmla="*/ 966 h 1004"/>
              <a:gd name="T28" fmla="*/ 556 w 1578"/>
              <a:gd name="T29" fmla="*/ 962 h 1004"/>
              <a:gd name="T30" fmla="*/ 588 w 1578"/>
              <a:gd name="T31" fmla="*/ 962 h 1004"/>
              <a:gd name="T32" fmla="*/ 572 w 1578"/>
              <a:gd name="T33" fmla="*/ 960 h 1004"/>
              <a:gd name="T34" fmla="*/ 616 w 1578"/>
              <a:gd name="T35" fmla="*/ 956 h 1004"/>
              <a:gd name="T36" fmla="*/ 638 w 1578"/>
              <a:gd name="T37" fmla="*/ 958 h 1004"/>
              <a:gd name="T38" fmla="*/ 702 w 1578"/>
              <a:gd name="T39" fmla="*/ 974 h 1004"/>
              <a:gd name="T40" fmla="*/ 754 w 1578"/>
              <a:gd name="T41" fmla="*/ 992 h 1004"/>
              <a:gd name="T42" fmla="*/ 810 w 1578"/>
              <a:gd name="T43" fmla="*/ 1000 h 1004"/>
              <a:gd name="T44" fmla="*/ 856 w 1578"/>
              <a:gd name="T45" fmla="*/ 986 h 1004"/>
              <a:gd name="T46" fmla="*/ 890 w 1578"/>
              <a:gd name="T47" fmla="*/ 972 h 1004"/>
              <a:gd name="T48" fmla="*/ 906 w 1578"/>
              <a:gd name="T49" fmla="*/ 962 h 1004"/>
              <a:gd name="T50" fmla="*/ 936 w 1578"/>
              <a:gd name="T51" fmla="*/ 950 h 1004"/>
              <a:gd name="T52" fmla="*/ 980 w 1578"/>
              <a:gd name="T53" fmla="*/ 946 h 1004"/>
              <a:gd name="T54" fmla="*/ 1036 w 1578"/>
              <a:gd name="T55" fmla="*/ 954 h 1004"/>
              <a:gd name="T56" fmla="*/ 1073 w 1578"/>
              <a:gd name="T57" fmla="*/ 966 h 1004"/>
              <a:gd name="T58" fmla="*/ 1138 w 1578"/>
              <a:gd name="T59" fmla="*/ 989 h 1004"/>
              <a:gd name="T60" fmla="*/ 1184 w 1578"/>
              <a:gd name="T61" fmla="*/ 994 h 1004"/>
              <a:gd name="T62" fmla="*/ 1227 w 1578"/>
              <a:gd name="T63" fmla="*/ 985 h 1004"/>
              <a:gd name="T64" fmla="*/ 1298 w 1578"/>
              <a:gd name="T65" fmla="*/ 947 h 1004"/>
              <a:gd name="T66" fmla="*/ 1364 w 1578"/>
              <a:gd name="T67" fmla="*/ 872 h 1004"/>
              <a:gd name="T68" fmla="*/ 1429 w 1578"/>
              <a:gd name="T69" fmla="*/ 568 h 1004"/>
              <a:gd name="T70" fmla="*/ 1454 w 1578"/>
              <a:gd name="T71" fmla="*/ 142 h 1004"/>
              <a:gd name="T72" fmla="*/ 1462 w 1578"/>
              <a:gd name="T73" fmla="*/ 70 h 1004"/>
              <a:gd name="T74" fmla="*/ 1476 w 1578"/>
              <a:gd name="T75" fmla="*/ 40 h 1004"/>
              <a:gd name="T76" fmla="*/ 1484 w 1578"/>
              <a:gd name="T77" fmla="*/ 30 h 1004"/>
              <a:gd name="T78" fmla="*/ 1492 w 1578"/>
              <a:gd name="T79" fmla="*/ 24 h 1004"/>
              <a:gd name="T80" fmla="*/ 1506 w 1578"/>
              <a:gd name="T81" fmla="*/ 16 h 1004"/>
              <a:gd name="T82" fmla="*/ 1518 w 1578"/>
              <a:gd name="T83" fmla="*/ 7 h 1004"/>
              <a:gd name="T84" fmla="*/ 1536 w 1578"/>
              <a:gd name="T85" fmla="*/ 4 h 1004"/>
              <a:gd name="T86" fmla="*/ 1563 w 1578"/>
              <a:gd name="T87" fmla="*/ 1 h 1004"/>
              <a:gd name="T88" fmla="*/ 1578 w 1578"/>
              <a:gd name="T89" fmla="*/ 0 h 1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578" h="1004">
                <a:moveTo>
                  <a:pt x="0" y="1004"/>
                </a:moveTo>
                <a:lnTo>
                  <a:pt x="48" y="988"/>
                </a:lnTo>
                <a:lnTo>
                  <a:pt x="70" y="982"/>
                </a:lnTo>
                <a:lnTo>
                  <a:pt x="106" y="980"/>
                </a:lnTo>
                <a:lnTo>
                  <a:pt x="146" y="988"/>
                </a:lnTo>
                <a:lnTo>
                  <a:pt x="190" y="1000"/>
                </a:lnTo>
                <a:lnTo>
                  <a:pt x="228" y="990"/>
                </a:lnTo>
                <a:lnTo>
                  <a:pt x="266" y="972"/>
                </a:lnTo>
                <a:lnTo>
                  <a:pt x="302" y="972"/>
                </a:lnTo>
                <a:lnTo>
                  <a:pt x="368" y="996"/>
                </a:lnTo>
                <a:lnTo>
                  <a:pt x="414" y="1000"/>
                </a:lnTo>
                <a:lnTo>
                  <a:pt x="450" y="994"/>
                </a:lnTo>
                <a:lnTo>
                  <a:pt x="492" y="977"/>
                </a:lnTo>
                <a:lnTo>
                  <a:pt x="532" y="966"/>
                </a:lnTo>
                <a:lnTo>
                  <a:pt x="556" y="962"/>
                </a:lnTo>
                <a:lnTo>
                  <a:pt x="588" y="962"/>
                </a:lnTo>
                <a:lnTo>
                  <a:pt x="572" y="960"/>
                </a:lnTo>
                <a:lnTo>
                  <a:pt x="616" y="956"/>
                </a:lnTo>
                <a:lnTo>
                  <a:pt x="638" y="958"/>
                </a:lnTo>
                <a:lnTo>
                  <a:pt x="702" y="974"/>
                </a:lnTo>
                <a:lnTo>
                  <a:pt x="754" y="992"/>
                </a:lnTo>
                <a:lnTo>
                  <a:pt x="810" y="1000"/>
                </a:lnTo>
                <a:lnTo>
                  <a:pt x="856" y="986"/>
                </a:lnTo>
                <a:lnTo>
                  <a:pt x="890" y="972"/>
                </a:lnTo>
                <a:lnTo>
                  <a:pt x="906" y="962"/>
                </a:lnTo>
                <a:lnTo>
                  <a:pt x="936" y="950"/>
                </a:lnTo>
                <a:lnTo>
                  <a:pt x="980" y="946"/>
                </a:lnTo>
                <a:lnTo>
                  <a:pt x="1036" y="954"/>
                </a:lnTo>
                <a:lnTo>
                  <a:pt x="1073" y="966"/>
                </a:lnTo>
                <a:lnTo>
                  <a:pt x="1138" y="989"/>
                </a:lnTo>
                <a:lnTo>
                  <a:pt x="1184" y="994"/>
                </a:lnTo>
                <a:lnTo>
                  <a:pt x="1227" y="985"/>
                </a:lnTo>
                <a:lnTo>
                  <a:pt x="1298" y="947"/>
                </a:lnTo>
                <a:lnTo>
                  <a:pt x="1364" y="872"/>
                </a:lnTo>
                <a:lnTo>
                  <a:pt x="1429" y="568"/>
                </a:lnTo>
                <a:lnTo>
                  <a:pt x="1454" y="142"/>
                </a:lnTo>
                <a:lnTo>
                  <a:pt x="1462" y="70"/>
                </a:lnTo>
                <a:lnTo>
                  <a:pt x="1476" y="40"/>
                </a:lnTo>
                <a:lnTo>
                  <a:pt x="1484" y="30"/>
                </a:lnTo>
                <a:lnTo>
                  <a:pt x="1492" y="24"/>
                </a:lnTo>
                <a:lnTo>
                  <a:pt x="1506" y="16"/>
                </a:lnTo>
                <a:lnTo>
                  <a:pt x="1518" y="7"/>
                </a:lnTo>
                <a:lnTo>
                  <a:pt x="1536" y="4"/>
                </a:lnTo>
                <a:lnTo>
                  <a:pt x="1563" y="1"/>
                </a:lnTo>
                <a:lnTo>
                  <a:pt x="1578" y="0"/>
                </a:lnTo>
              </a:path>
            </a:pathLst>
          </a:custGeom>
          <a:noFill/>
          <a:ln w="381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80624" name="Line 16"/>
          <p:cNvSpPr>
            <a:spLocks noChangeShapeType="1"/>
          </p:cNvSpPr>
          <p:nvPr/>
        </p:nvSpPr>
        <p:spPr bwMode="auto">
          <a:xfrm flipH="1">
            <a:off x="4267200" y="1617663"/>
            <a:ext cx="381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25" name="Line 17"/>
          <p:cNvSpPr>
            <a:spLocks noChangeShapeType="1"/>
          </p:cNvSpPr>
          <p:nvPr/>
        </p:nvSpPr>
        <p:spPr bwMode="auto">
          <a:xfrm>
            <a:off x="4267200" y="2836863"/>
            <a:ext cx="381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26" name="Line 18"/>
          <p:cNvSpPr>
            <a:spLocks noChangeShapeType="1"/>
          </p:cNvSpPr>
          <p:nvPr/>
        </p:nvSpPr>
        <p:spPr bwMode="auto">
          <a:xfrm>
            <a:off x="4724400" y="1600200"/>
            <a:ext cx="381000" cy="1236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27" name="Line 19"/>
          <p:cNvSpPr>
            <a:spLocks noChangeShapeType="1"/>
          </p:cNvSpPr>
          <p:nvPr/>
        </p:nvSpPr>
        <p:spPr bwMode="auto">
          <a:xfrm flipH="1">
            <a:off x="4724400" y="2836863"/>
            <a:ext cx="381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28" name="Line 20"/>
          <p:cNvSpPr>
            <a:spLocks noChangeShapeType="1"/>
          </p:cNvSpPr>
          <p:nvPr/>
        </p:nvSpPr>
        <p:spPr bwMode="auto">
          <a:xfrm>
            <a:off x="2362200" y="2836863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29" name="Freeform 21"/>
          <p:cNvSpPr>
            <a:spLocks/>
          </p:cNvSpPr>
          <p:nvPr/>
        </p:nvSpPr>
        <p:spPr bwMode="auto">
          <a:xfrm>
            <a:off x="2743200" y="2684463"/>
            <a:ext cx="3886200" cy="304800"/>
          </a:xfrm>
          <a:custGeom>
            <a:avLst/>
            <a:gdLst>
              <a:gd name="T0" fmla="*/ 0 w 2592"/>
              <a:gd name="T1" fmla="*/ 192 h 384"/>
              <a:gd name="T2" fmla="*/ 1296 w 2592"/>
              <a:gd name="T3" fmla="*/ 0 h 384"/>
              <a:gd name="T4" fmla="*/ 2592 w 2592"/>
              <a:gd name="T5" fmla="*/ 192 h 384"/>
              <a:gd name="T6" fmla="*/ 1296 w 2592"/>
              <a:gd name="T7" fmla="*/ 384 h 384"/>
              <a:gd name="T8" fmla="*/ 0 w 2592"/>
              <a:gd name="T9" fmla="*/ 192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92" h="384">
                <a:moveTo>
                  <a:pt x="0" y="192"/>
                </a:moveTo>
                <a:cubicBezTo>
                  <a:pt x="0" y="128"/>
                  <a:pt x="864" y="0"/>
                  <a:pt x="1296" y="0"/>
                </a:cubicBezTo>
                <a:cubicBezTo>
                  <a:pt x="1728" y="0"/>
                  <a:pt x="2592" y="128"/>
                  <a:pt x="2592" y="192"/>
                </a:cubicBezTo>
                <a:cubicBezTo>
                  <a:pt x="2592" y="256"/>
                  <a:pt x="1728" y="384"/>
                  <a:pt x="1296" y="384"/>
                </a:cubicBezTo>
                <a:cubicBezTo>
                  <a:pt x="864" y="384"/>
                  <a:pt x="0" y="256"/>
                  <a:pt x="0" y="192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30" name="Line 22"/>
          <p:cNvSpPr>
            <a:spLocks noChangeShapeType="1"/>
          </p:cNvSpPr>
          <p:nvPr/>
        </p:nvSpPr>
        <p:spPr bwMode="auto">
          <a:xfrm flipH="1">
            <a:off x="4038600" y="1617663"/>
            <a:ext cx="609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31" name="Line 23"/>
          <p:cNvSpPr>
            <a:spLocks noChangeShapeType="1"/>
          </p:cNvSpPr>
          <p:nvPr/>
        </p:nvSpPr>
        <p:spPr bwMode="auto">
          <a:xfrm>
            <a:off x="4038600" y="2836863"/>
            <a:ext cx="609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32" name="Line 24"/>
          <p:cNvSpPr>
            <a:spLocks noChangeShapeType="1"/>
          </p:cNvSpPr>
          <p:nvPr/>
        </p:nvSpPr>
        <p:spPr bwMode="auto">
          <a:xfrm>
            <a:off x="4724400" y="1600200"/>
            <a:ext cx="609600" cy="1236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33" name="Line 25"/>
          <p:cNvSpPr>
            <a:spLocks noChangeShapeType="1"/>
          </p:cNvSpPr>
          <p:nvPr/>
        </p:nvSpPr>
        <p:spPr bwMode="auto">
          <a:xfrm flipH="1">
            <a:off x="4724400" y="2836863"/>
            <a:ext cx="609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34" name="Line 26"/>
          <p:cNvSpPr>
            <a:spLocks noChangeShapeType="1"/>
          </p:cNvSpPr>
          <p:nvPr/>
        </p:nvSpPr>
        <p:spPr bwMode="auto">
          <a:xfrm flipH="1">
            <a:off x="3810000" y="1600200"/>
            <a:ext cx="838200" cy="1236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35" name="Line 27"/>
          <p:cNvSpPr>
            <a:spLocks noChangeShapeType="1"/>
          </p:cNvSpPr>
          <p:nvPr/>
        </p:nvSpPr>
        <p:spPr bwMode="auto">
          <a:xfrm>
            <a:off x="4724400" y="1600200"/>
            <a:ext cx="914400" cy="1236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36" name="Rectangle 28"/>
          <p:cNvSpPr>
            <a:spLocks noChangeArrowheads="1"/>
          </p:cNvSpPr>
          <p:nvPr/>
        </p:nvSpPr>
        <p:spPr bwMode="auto">
          <a:xfrm>
            <a:off x="228600" y="152400"/>
            <a:ext cx="868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>
                <a:solidFill>
                  <a:schemeClr val="tx1"/>
                </a:solidFill>
                <a:ea typeface="新細明體" charset="-120"/>
              </a:rPr>
              <a:t>Light Diffraction With Lens</a:t>
            </a:r>
          </a:p>
        </p:txBody>
      </p:sp>
      <p:sp>
        <p:nvSpPr>
          <p:cNvPr id="580637" name="Line 29"/>
          <p:cNvSpPr>
            <a:spLocks noChangeShapeType="1"/>
          </p:cNvSpPr>
          <p:nvPr/>
        </p:nvSpPr>
        <p:spPr bwMode="auto">
          <a:xfrm>
            <a:off x="2057400" y="5884863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38" name="Line 30"/>
          <p:cNvSpPr>
            <a:spLocks noChangeShapeType="1"/>
          </p:cNvSpPr>
          <p:nvPr/>
        </p:nvSpPr>
        <p:spPr bwMode="auto">
          <a:xfrm flipV="1">
            <a:off x="2971800" y="3446463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39" name="Text Box 31"/>
          <p:cNvSpPr txBox="1">
            <a:spLocks noChangeArrowheads="1"/>
          </p:cNvSpPr>
          <p:nvPr/>
        </p:nvSpPr>
        <p:spPr bwMode="auto">
          <a:xfrm>
            <a:off x="838200" y="3370263"/>
            <a:ext cx="2438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Diffracted light collected by the lens</a:t>
            </a:r>
          </a:p>
        </p:txBody>
      </p:sp>
      <p:sp>
        <p:nvSpPr>
          <p:cNvPr id="580640" name="Text Box 32"/>
          <p:cNvSpPr txBox="1">
            <a:spLocks noChangeArrowheads="1"/>
          </p:cNvSpPr>
          <p:nvPr/>
        </p:nvSpPr>
        <p:spPr bwMode="auto">
          <a:xfrm>
            <a:off x="609600" y="1770063"/>
            <a:ext cx="2057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Strayed refracted light</a:t>
            </a:r>
          </a:p>
        </p:txBody>
      </p:sp>
      <p:sp>
        <p:nvSpPr>
          <p:cNvPr id="580641" name="Line 33"/>
          <p:cNvSpPr>
            <a:spLocks noChangeShapeType="1"/>
          </p:cNvSpPr>
          <p:nvPr/>
        </p:nvSpPr>
        <p:spPr bwMode="auto">
          <a:xfrm>
            <a:off x="2438400" y="2074863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42" name="Line 34"/>
          <p:cNvSpPr>
            <a:spLocks noChangeShapeType="1"/>
          </p:cNvSpPr>
          <p:nvPr/>
        </p:nvSpPr>
        <p:spPr bwMode="auto">
          <a:xfrm flipV="1">
            <a:off x="1752600" y="2913063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43" name="Text Box 35"/>
          <p:cNvSpPr txBox="1">
            <a:spLocks noChangeArrowheads="1"/>
          </p:cNvSpPr>
          <p:nvPr/>
        </p:nvSpPr>
        <p:spPr bwMode="auto">
          <a:xfrm>
            <a:off x="914400" y="2836863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Lens</a:t>
            </a:r>
          </a:p>
        </p:txBody>
      </p:sp>
      <p:sp>
        <p:nvSpPr>
          <p:cNvPr id="580644" name="Text Box 36"/>
          <p:cNvSpPr txBox="1">
            <a:spLocks noChangeArrowheads="1"/>
          </p:cNvSpPr>
          <p:nvPr/>
        </p:nvSpPr>
        <p:spPr bwMode="auto">
          <a:xfrm>
            <a:off x="5791200" y="5046663"/>
            <a:ext cx="2514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Ideal light Intensity pattern</a:t>
            </a:r>
          </a:p>
        </p:txBody>
      </p:sp>
      <p:sp>
        <p:nvSpPr>
          <p:cNvPr id="580645" name="Text Box 37"/>
          <p:cNvSpPr txBox="1">
            <a:spLocks noChangeArrowheads="1"/>
          </p:cNvSpPr>
          <p:nvPr/>
        </p:nvSpPr>
        <p:spPr bwMode="auto">
          <a:xfrm>
            <a:off x="5943600" y="3675063"/>
            <a:ext cx="289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Less diffraction after focused by the lens</a:t>
            </a:r>
          </a:p>
        </p:txBody>
      </p:sp>
      <p:sp>
        <p:nvSpPr>
          <p:cNvPr id="580646" name="Line 38"/>
          <p:cNvSpPr>
            <a:spLocks noChangeShapeType="1"/>
          </p:cNvSpPr>
          <p:nvPr/>
        </p:nvSpPr>
        <p:spPr bwMode="auto">
          <a:xfrm flipH="1" flipV="1">
            <a:off x="6934200" y="1693863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47" name="Text Box 39"/>
          <p:cNvSpPr txBox="1">
            <a:spLocks noChangeArrowheads="1"/>
          </p:cNvSpPr>
          <p:nvPr/>
        </p:nvSpPr>
        <p:spPr bwMode="auto">
          <a:xfrm>
            <a:off x="7391400" y="1998663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Mask</a:t>
            </a:r>
          </a:p>
        </p:txBody>
      </p:sp>
      <p:sp>
        <p:nvSpPr>
          <p:cNvPr id="580648" name="Line 40"/>
          <p:cNvSpPr>
            <a:spLocks noChangeShapeType="1"/>
          </p:cNvSpPr>
          <p:nvPr/>
        </p:nvSpPr>
        <p:spPr bwMode="auto">
          <a:xfrm>
            <a:off x="3810000" y="2836863"/>
            <a:ext cx="838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49" name="Line 41"/>
          <p:cNvSpPr>
            <a:spLocks noChangeShapeType="1"/>
          </p:cNvSpPr>
          <p:nvPr/>
        </p:nvSpPr>
        <p:spPr bwMode="auto">
          <a:xfrm flipH="1">
            <a:off x="4724400" y="2836863"/>
            <a:ext cx="914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50" name="Line 42"/>
          <p:cNvSpPr>
            <a:spLocks noChangeShapeType="1"/>
          </p:cNvSpPr>
          <p:nvPr/>
        </p:nvSpPr>
        <p:spPr bwMode="auto">
          <a:xfrm flipH="1">
            <a:off x="2438400" y="1617663"/>
            <a:ext cx="2209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51" name="Text Box 43"/>
          <p:cNvSpPr txBox="1">
            <a:spLocks noChangeArrowheads="1"/>
          </p:cNvSpPr>
          <p:nvPr/>
        </p:nvSpPr>
        <p:spPr bwMode="auto">
          <a:xfrm>
            <a:off x="5715000" y="29130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i="1">
                <a:ea typeface="新細明體" charset="-120"/>
              </a:rPr>
              <a:t>r</a:t>
            </a:r>
            <a:r>
              <a:rPr lang="en-US" altLang="zh-TW" i="1" baseline="-25000">
                <a:ea typeface="新細明體" charset="-120"/>
              </a:rPr>
              <a:t>o</a:t>
            </a:r>
          </a:p>
        </p:txBody>
      </p:sp>
      <p:sp>
        <p:nvSpPr>
          <p:cNvPr id="580652" name="Text Box 44"/>
          <p:cNvSpPr txBox="1">
            <a:spLocks noChangeArrowheads="1"/>
          </p:cNvSpPr>
          <p:nvPr/>
        </p:nvSpPr>
        <p:spPr bwMode="auto">
          <a:xfrm>
            <a:off x="6629400" y="19986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i="1">
                <a:ea typeface="新細明體" charset="-120"/>
              </a:rPr>
              <a:t>D</a:t>
            </a:r>
          </a:p>
        </p:txBody>
      </p:sp>
      <p:sp>
        <p:nvSpPr>
          <p:cNvPr id="580653" name="Line 45"/>
          <p:cNvSpPr>
            <a:spLocks noChangeShapeType="1"/>
          </p:cNvSpPr>
          <p:nvPr/>
        </p:nvSpPr>
        <p:spPr bwMode="auto">
          <a:xfrm>
            <a:off x="6629400" y="2379663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54" name="Freeform 46"/>
          <p:cNvSpPr>
            <a:spLocks/>
          </p:cNvSpPr>
          <p:nvPr/>
        </p:nvSpPr>
        <p:spPr bwMode="auto">
          <a:xfrm>
            <a:off x="2057400" y="4970463"/>
            <a:ext cx="5257800" cy="914400"/>
          </a:xfrm>
          <a:custGeom>
            <a:avLst/>
            <a:gdLst>
              <a:gd name="T0" fmla="*/ 0 w 3312"/>
              <a:gd name="T1" fmla="*/ 576 h 576"/>
              <a:gd name="T2" fmla="*/ 1488 w 3312"/>
              <a:gd name="T3" fmla="*/ 576 h 576"/>
              <a:gd name="T4" fmla="*/ 1488 w 3312"/>
              <a:gd name="T5" fmla="*/ 0 h 576"/>
              <a:gd name="T6" fmla="*/ 1824 w 3312"/>
              <a:gd name="T7" fmla="*/ 0 h 576"/>
              <a:gd name="T8" fmla="*/ 1824 w 3312"/>
              <a:gd name="T9" fmla="*/ 576 h 576"/>
              <a:gd name="T10" fmla="*/ 3312 w 3312"/>
              <a:gd name="T11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12" h="576">
                <a:moveTo>
                  <a:pt x="0" y="576"/>
                </a:moveTo>
                <a:lnTo>
                  <a:pt x="1488" y="576"/>
                </a:lnTo>
                <a:lnTo>
                  <a:pt x="1488" y="0"/>
                </a:lnTo>
                <a:lnTo>
                  <a:pt x="1824" y="0"/>
                </a:lnTo>
                <a:lnTo>
                  <a:pt x="1824" y="576"/>
                </a:lnTo>
                <a:lnTo>
                  <a:pt x="3312" y="576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80655" name="Line 47"/>
          <p:cNvSpPr>
            <a:spLocks noChangeShapeType="1"/>
          </p:cNvSpPr>
          <p:nvPr/>
        </p:nvSpPr>
        <p:spPr bwMode="auto">
          <a:xfrm flipV="1">
            <a:off x="6781800" y="16176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56" name="Line 48"/>
          <p:cNvSpPr>
            <a:spLocks noChangeShapeType="1"/>
          </p:cNvSpPr>
          <p:nvPr/>
        </p:nvSpPr>
        <p:spPr bwMode="auto">
          <a:xfrm>
            <a:off x="6781800" y="24558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57" name="Line 49"/>
          <p:cNvSpPr>
            <a:spLocks noChangeShapeType="1"/>
          </p:cNvSpPr>
          <p:nvPr/>
        </p:nvSpPr>
        <p:spPr bwMode="auto">
          <a:xfrm flipH="1" flipV="1">
            <a:off x="4648200" y="3141663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0658" name="Line 50"/>
          <p:cNvSpPr>
            <a:spLocks noChangeShapeType="1"/>
          </p:cNvSpPr>
          <p:nvPr/>
        </p:nvSpPr>
        <p:spPr bwMode="auto">
          <a:xfrm flipV="1">
            <a:off x="6019800" y="314166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C506-E0F1-43E8-8C44-3568BE0742C1}" type="slidenum">
              <a:rPr lang="zh-TW" altLang="en-US"/>
              <a:pPr/>
              <a:t>53</a:t>
            </a:fld>
            <a:endParaRPr lang="en-US" altLang="zh-TW"/>
          </a:p>
        </p:txBody>
      </p:sp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Numerical Aperture</a:t>
            </a:r>
          </a:p>
        </p:txBody>
      </p:sp>
      <p:sp>
        <p:nvSpPr>
          <p:cNvPr id="540675" name="Rectangle 3"/>
          <p:cNvSpPr>
            <a:spLocks noChangeArrowheads="1"/>
          </p:cNvSpPr>
          <p:nvPr/>
        </p:nvSpPr>
        <p:spPr bwMode="auto">
          <a:xfrm>
            <a:off x="457200" y="1752600"/>
            <a:ext cx="8153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i="1">
                <a:ea typeface="新細明體" charset="-120"/>
              </a:rPr>
              <a:t>NA</a:t>
            </a:r>
            <a:r>
              <a:rPr lang="en-US" altLang="zh-TW">
                <a:ea typeface="新細明體" charset="-120"/>
              </a:rPr>
              <a:t> is the ability of a lens to collect diffracted light</a:t>
            </a:r>
          </a:p>
          <a:p>
            <a:r>
              <a:rPr lang="en-US" altLang="zh-TW" i="1">
                <a:ea typeface="新細明體" charset="-120"/>
              </a:rPr>
              <a:t>NA = 2 r</a:t>
            </a:r>
            <a:r>
              <a:rPr lang="en-US" altLang="zh-TW" i="1" baseline="-25000">
                <a:ea typeface="新細明體" charset="-120"/>
              </a:rPr>
              <a:t>0</a:t>
            </a:r>
            <a:r>
              <a:rPr lang="en-US" altLang="zh-TW" i="1">
                <a:ea typeface="新細明體" charset="-120"/>
              </a:rPr>
              <a:t> / D</a:t>
            </a:r>
            <a:endParaRPr lang="en-US" altLang="zh-TW">
              <a:ea typeface="新細明體" charset="-120"/>
            </a:endParaRPr>
          </a:p>
          <a:p>
            <a:pPr lvl="1"/>
            <a:r>
              <a:rPr lang="en-US" altLang="zh-TW" i="1">
                <a:ea typeface="新細明體" charset="-120"/>
              </a:rPr>
              <a:t>r</a:t>
            </a:r>
            <a:r>
              <a:rPr lang="en-US" altLang="zh-TW" i="1" baseline="-25000">
                <a:ea typeface="新細明體" charset="-120"/>
              </a:rPr>
              <a:t>0</a:t>
            </a:r>
            <a:r>
              <a:rPr lang="en-US" altLang="zh-TW">
                <a:ea typeface="新細明體" charset="-120"/>
              </a:rPr>
              <a:t> : radius of the lens</a:t>
            </a:r>
          </a:p>
          <a:p>
            <a:pPr lvl="1"/>
            <a:r>
              <a:rPr lang="en-US" altLang="zh-TW" i="1">
                <a:ea typeface="新細明體" charset="-120"/>
              </a:rPr>
              <a:t>D</a:t>
            </a:r>
            <a:r>
              <a:rPr lang="en-US" altLang="zh-TW">
                <a:ea typeface="新細明體" charset="-120"/>
              </a:rPr>
              <a:t> = the distance of the object from the lens</a:t>
            </a:r>
          </a:p>
          <a:p>
            <a:r>
              <a:rPr lang="en-US" altLang="zh-TW">
                <a:ea typeface="新細明體" charset="-120"/>
              </a:rPr>
              <a:t>Lens with larger </a:t>
            </a:r>
            <a:r>
              <a:rPr lang="en-US" altLang="zh-TW" i="1">
                <a:ea typeface="新細明體" charset="-120"/>
              </a:rPr>
              <a:t>NA</a:t>
            </a:r>
            <a:r>
              <a:rPr lang="en-US" altLang="zh-TW">
                <a:ea typeface="新細明體" charset="-120"/>
              </a:rPr>
              <a:t> can capture higher order of diffracted light and generate sharper image.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922B-DF03-4A4B-821D-B6312A63FC75}" type="slidenum">
              <a:rPr lang="zh-TW" altLang="en-US"/>
              <a:pPr/>
              <a:t>54</a:t>
            </a:fld>
            <a:endParaRPr lang="en-US" altLang="zh-TW"/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Resolution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The achievable, repeatable minimum feature size</a:t>
            </a:r>
          </a:p>
          <a:p>
            <a:r>
              <a:rPr lang="en-US" altLang="zh-TW">
                <a:ea typeface="新細明體" charset="-120"/>
              </a:rPr>
              <a:t>Determined by the wavelength of the light and the numerical aperture of the system. The resolution can be expressed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7AB3-61DC-412B-9E37-3588888B7A91}" type="slidenum">
              <a:rPr lang="zh-TW" altLang="en-US"/>
              <a:pPr/>
              <a:t>55</a:t>
            </a:fld>
            <a:endParaRPr lang="en-US" altLang="zh-TW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Resolution</a:t>
            </a:r>
          </a:p>
        </p:txBody>
      </p:sp>
      <p:graphicFrame>
        <p:nvGraphicFramePr>
          <p:cNvPr id="583684" name="Object 4"/>
          <p:cNvGraphicFramePr>
            <a:graphicFrameLocks noGrp="1" noChangeAspect="1"/>
          </p:cNvGraphicFramePr>
          <p:nvPr>
            <p:ph type="body" idx="1"/>
          </p:nvPr>
        </p:nvGraphicFramePr>
        <p:xfrm>
          <a:off x="3810000" y="2057400"/>
          <a:ext cx="167640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137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057400"/>
                        <a:ext cx="1676400" cy="1128713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686" name="Rectangle 6"/>
          <p:cNvSpPr>
            <a:spLocks noChangeArrowheads="1"/>
          </p:cNvSpPr>
          <p:nvPr/>
        </p:nvSpPr>
        <p:spPr bwMode="auto">
          <a:xfrm>
            <a:off x="685800" y="18288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zh-TW" altLang="en-US" i="1">
              <a:ea typeface="新細明體" charset="-120"/>
            </a:endParaRPr>
          </a:p>
          <a:p>
            <a:endParaRPr lang="zh-TW" altLang="en-US" i="1">
              <a:ea typeface="新細明體" charset="-120"/>
            </a:endParaRPr>
          </a:p>
          <a:p>
            <a:endParaRPr lang="zh-TW" altLang="en-US" i="1">
              <a:ea typeface="新細明體" charset="-120"/>
            </a:endParaRPr>
          </a:p>
          <a:p>
            <a:r>
              <a:rPr lang="en-US" altLang="zh-TW" i="1">
                <a:ea typeface="新細明體" charset="-120"/>
              </a:rPr>
              <a:t>K</a:t>
            </a:r>
            <a:r>
              <a:rPr lang="en-US" altLang="zh-TW" baseline="-25000">
                <a:ea typeface="新細明體" charset="-120"/>
              </a:rPr>
              <a:t>1</a:t>
            </a:r>
            <a:r>
              <a:rPr lang="en-US" altLang="zh-TW">
                <a:ea typeface="新細明體" charset="-120"/>
              </a:rPr>
              <a:t> is the system constant, </a:t>
            </a:r>
            <a:r>
              <a:rPr lang="en-US" altLang="zh-TW" i="1">
                <a:latin typeface="Symbol" panose="05050102010706020507" pitchFamily="18" charset="2"/>
                <a:ea typeface="新細明體" charset="-120"/>
              </a:rPr>
              <a:t>l</a:t>
            </a:r>
            <a:r>
              <a:rPr lang="en-US" altLang="zh-TW">
                <a:ea typeface="新細明體" charset="-120"/>
              </a:rPr>
              <a:t> is the wavelength of the light, </a:t>
            </a:r>
            <a:r>
              <a:rPr lang="en-US" altLang="zh-TW" i="1">
                <a:ea typeface="新細明體" charset="-120"/>
              </a:rPr>
              <a:t>NA</a:t>
            </a:r>
            <a:r>
              <a:rPr lang="en-US" altLang="zh-TW">
                <a:ea typeface="新細明體" charset="-120"/>
              </a:rPr>
              <a:t> = 2 </a:t>
            </a:r>
            <a:r>
              <a:rPr lang="en-US" altLang="zh-TW" i="1">
                <a:ea typeface="新細明體" charset="-120"/>
              </a:rPr>
              <a:t>r</a:t>
            </a:r>
            <a:r>
              <a:rPr lang="en-US" altLang="zh-TW" i="1" baseline="-25000">
                <a:ea typeface="新細明體" charset="-120"/>
              </a:rPr>
              <a:t>o</a:t>
            </a:r>
            <a:r>
              <a:rPr lang="en-US" altLang="zh-TW" i="1">
                <a:ea typeface="新細明體" charset="-120"/>
              </a:rPr>
              <a:t>/D</a:t>
            </a:r>
            <a:r>
              <a:rPr lang="en-US" altLang="zh-TW">
                <a:ea typeface="新細明體" charset="-120"/>
              </a:rPr>
              <a:t>, is the numerical aperture</a:t>
            </a:r>
          </a:p>
          <a:p>
            <a:r>
              <a:rPr lang="en-US" altLang="zh-TW" i="1">
                <a:ea typeface="新細明體" charset="-120"/>
              </a:rPr>
              <a:t>NA</a:t>
            </a:r>
            <a:r>
              <a:rPr lang="en-US" altLang="zh-TW">
                <a:ea typeface="新細明體" charset="-120"/>
              </a:rPr>
              <a:t>: capability of lens to collect diffraction 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D089-90D3-41D2-A4ED-95509C1DBC2A}" type="slidenum">
              <a:rPr lang="zh-TW" altLang="en-US"/>
              <a:pPr/>
              <a:t>56</a:t>
            </a:fld>
            <a:endParaRPr lang="en-US" altLang="zh-TW"/>
          </a:p>
        </p:txBody>
      </p:sp>
      <p:sp>
        <p:nvSpPr>
          <p:cNvPr id="588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Exercise 1, </a:t>
            </a:r>
            <a:r>
              <a:rPr lang="en-US" altLang="zh-TW" i="1">
                <a:ea typeface="新細明體" charset="-120"/>
              </a:rPr>
              <a:t>K</a:t>
            </a:r>
            <a:r>
              <a:rPr lang="en-US" altLang="zh-TW" i="1" baseline="-25000">
                <a:ea typeface="新細明體" charset="-120"/>
              </a:rPr>
              <a:t>1</a:t>
            </a:r>
            <a:r>
              <a:rPr lang="en-US" altLang="zh-TW">
                <a:ea typeface="新細明體" charset="-120"/>
              </a:rPr>
              <a:t> = 0.6</a:t>
            </a:r>
          </a:p>
        </p:txBody>
      </p:sp>
      <p:sp>
        <p:nvSpPr>
          <p:cNvPr id="588803" name="Text Box 1027"/>
          <p:cNvSpPr txBox="1">
            <a:spLocks noChangeArrowheads="1"/>
          </p:cNvSpPr>
          <p:nvPr/>
        </p:nvSpPr>
        <p:spPr bwMode="auto">
          <a:xfrm>
            <a:off x="838200" y="3857625"/>
            <a:ext cx="746760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zh-TW" altLang="en-US" b="1">
                <a:latin typeface="Symbol" panose="05050102010706020507" pitchFamily="18" charset="2"/>
                <a:ea typeface="新細明體" charset="-120"/>
              </a:rPr>
              <a:t>		</a:t>
            </a:r>
            <a:r>
              <a:rPr lang="zh-TW" altLang="en-US" sz="2800" i="1">
                <a:latin typeface="Symbol" panose="05050102010706020507" pitchFamily="18" charset="2"/>
                <a:ea typeface="新細明體" charset="-120"/>
              </a:rPr>
              <a:t>		</a:t>
            </a:r>
            <a:r>
              <a:rPr lang="zh-TW" altLang="en-US" sz="2800" b="1">
                <a:latin typeface="Symbol" panose="05050102010706020507" pitchFamily="18" charset="2"/>
                <a:ea typeface="新細明體" charset="-120"/>
              </a:rPr>
              <a:t>		</a:t>
            </a:r>
            <a:r>
              <a:rPr lang="en-US" altLang="zh-TW" sz="2800" i="1">
                <a:ea typeface="新細明體" charset="-120"/>
              </a:rPr>
              <a:t>R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altLang="zh-TW" b="1">
                <a:ea typeface="新細明體" charset="-120"/>
              </a:rPr>
              <a:t>G-line		436 nm 	0.60		</a:t>
            </a:r>
            <a:r>
              <a:rPr lang="en-US" altLang="zh-TW" b="1" u="sng">
                <a:ea typeface="新細明體" charset="-120"/>
              </a:rPr>
              <a:t>___ </a:t>
            </a:r>
            <a:r>
              <a:rPr lang="en-US" altLang="zh-TW" b="1">
                <a:ea typeface="新細明體" charset="-120"/>
              </a:rPr>
              <a:t> </a:t>
            </a:r>
            <a:r>
              <a:rPr lang="en-US" altLang="zh-TW" b="1">
                <a:latin typeface="Symbol" panose="05050102010706020507" pitchFamily="18" charset="2"/>
                <a:ea typeface="新細明體" charset="-120"/>
              </a:rPr>
              <a:t></a:t>
            </a:r>
            <a:r>
              <a:rPr lang="en-US" altLang="zh-TW" b="1">
                <a:ea typeface="新細明體" charset="-120"/>
              </a:rPr>
              <a:t>m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altLang="zh-TW" b="1">
                <a:ea typeface="新細明體" charset="-120"/>
              </a:rPr>
              <a:t>I-line 		365 nm 	0.60		</a:t>
            </a:r>
            <a:r>
              <a:rPr lang="en-US" altLang="zh-TW" b="1" u="sng">
                <a:ea typeface="新細明體" charset="-120"/>
              </a:rPr>
              <a:t>___ </a:t>
            </a:r>
            <a:r>
              <a:rPr lang="en-US" altLang="zh-TW" b="1">
                <a:ea typeface="新細明體" charset="-120"/>
              </a:rPr>
              <a:t> </a:t>
            </a:r>
            <a:r>
              <a:rPr lang="en-US" altLang="zh-TW" b="1">
                <a:latin typeface="Symbol" panose="05050102010706020507" pitchFamily="18" charset="2"/>
                <a:ea typeface="新細明體" charset="-120"/>
              </a:rPr>
              <a:t></a:t>
            </a:r>
            <a:r>
              <a:rPr lang="en-US" altLang="zh-TW" b="1">
                <a:ea typeface="新細明體" charset="-120"/>
              </a:rPr>
              <a:t>m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altLang="zh-TW" b="1">
                <a:ea typeface="新細明體" charset="-120"/>
              </a:rPr>
              <a:t>DUV		248 nm 	0.60		</a:t>
            </a:r>
            <a:r>
              <a:rPr lang="en-US" altLang="zh-TW" b="1" u="sng">
                <a:ea typeface="新細明體" charset="-120"/>
              </a:rPr>
              <a:t>___ </a:t>
            </a:r>
            <a:r>
              <a:rPr lang="en-US" altLang="zh-TW" b="1">
                <a:ea typeface="新細明體" charset="-120"/>
              </a:rPr>
              <a:t> </a:t>
            </a:r>
            <a:r>
              <a:rPr lang="en-US" altLang="zh-TW" b="1">
                <a:latin typeface="Symbol" panose="05050102010706020507" pitchFamily="18" charset="2"/>
                <a:ea typeface="新細明體" charset="-120"/>
              </a:rPr>
              <a:t></a:t>
            </a:r>
            <a:r>
              <a:rPr lang="en-US" altLang="zh-TW" b="1">
                <a:ea typeface="新細明體" charset="-120"/>
              </a:rPr>
              <a:t>m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altLang="zh-TW" b="1">
                <a:ea typeface="新細明體" charset="-120"/>
              </a:rPr>
              <a:t>		193 nm 	0.60		</a:t>
            </a:r>
            <a:r>
              <a:rPr lang="en-US" altLang="zh-TW" b="1" u="sng">
                <a:ea typeface="新細明體" charset="-120"/>
              </a:rPr>
              <a:t>___ </a:t>
            </a:r>
            <a:r>
              <a:rPr lang="en-US" altLang="zh-TW" b="1">
                <a:ea typeface="新細明體" charset="-120"/>
              </a:rPr>
              <a:t> </a:t>
            </a:r>
            <a:r>
              <a:rPr lang="en-US" altLang="zh-TW" b="1">
                <a:latin typeface="Symbol" panose="05050102010706020507" pitchFamily="18" charset="2"/>
                <a:ea typeface="新細明體" charset="-120"/>
              </a:rPr>
              <a:t></a:t>
            </a:r>
            <a:r>
              <a:rPr lang="en-US" altLang="zh-TW" b="1">
                <a:ea typeface="新細明體" charset="-120"/>
              </a:rPr>
              <a:t>m</a:t>
            </a:r>
          </a:p>
        </p:txBody>
      </p:sp>
      <p:graphicFrame>
        <p:nvGraphicFramePr>
          <p:cNvPr id="588804" name="Object 1028"/>
          <p:cNvGraphicFramePr>
            <a:graphicFrameLocks noChangeAspect="1"/>
          </p:cNvGraphicFramePr>
          <p:nvPr/>
        </p:nvGraphicFramePr>
        <p:xfrm>
          <a:off x="3276600" y="2133600"/>
          <a:ext cx="190500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161" name="Equation" r:id="rId3" imgW="596880" imgH="406080" progId="Equation.3">
                  <p:embed/>
                </p:oleObj>
              </mc:Choice>
              <mc:Fallback>
                <p:oleObj name="Equation" r:id="rId3" imgW="596880" imgH="40608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133600"/>
                        <a:ext cx="1905000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DFBA-05F5-4D48-8C3A-2CCDA741F217}" type="slidenum">
              <a:rPr lang="zh-TW" altLang="en-US"/>
              <a:pPr/>
              <a:t>57</a:t>
            </a:fld>
            <a:endParaRPr lang="en-US" altLang="zh-TW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To Improve Resolution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Increase NA</a:t>
            </a:r>
          </a:p>
          <a:p>
            <a:pPr lvl="1"/>
            <a:r>
              <a:rPr lang="en-US" altLang="zh-TW">
                <a:ea typeface="新細明體" charset="-120"/>
              </a:rPr>
              <a:t>Larger lens, could be too expensive and unpractical</a:t>
            </a:r>
          </a:p>
          <a:p>
            <a:pPr lvl="1"/>
            <a:r>
              <a:rPr lang="en-US" altLang="zh-TW">
                <a:ea typeface="新細明體" charset="-120"/>
              </a:rPr>
              <a:t>Reduce DOF and cause fabrication difficulties</a:t>
            </a:r>
          </a:p>
          <a:p>
            <a:r>
              <a:rPr lang="en-US" altLang="zh-TW">
                <a:ea typeface="新細明體" charset="-120"/>
              </a:rPr>
              <a:t>Reduce wavelength</a:t>
            </a:r>
          </a:p>
          <a:p>
            <a:pPr lvl="1"/>
            <a:r>
              <a:rPr lang="en-US" altLang="zh-TW">
                <a:ea typeface="新細明體" charset="-120"/>
              </a:rPr>
              <a:t>Need develop light source, PR and equipment</a:t>
            </a:r>
          </a:p>
          <a:p>
            <a:pPr lvl="1"/>
            <a:r>
              <a:rPr lang="en-US" altLang="zh-TW">
                <a:ea typeface="新細明體" charset="-120"/>
              </a:rPr>
              <a:t>Limitation for reducing wavelength</a:t>
            </a:r>
          </a:p>
          <a:p>
            <a:pPr lvl="1"/>
            <a:r>
              <a:rPr lang="en-US" altLang="zh-TW">
                <a:ea typeface="新細明體" charset="-120"/>
              </a:rPr>
              <a:t>UV to DUV, to EUV, and to X-Ray</a:t>
            </a:r>
          </a:p>
          <a:p>
            <a:r>
              <a:rPr lang="en-US" altLang="zh-TW">
                <a:ea typeface="新細明體" charset="-120"/>
              </a:rPr>
              <a:t>Reduce K</a:t>
            </a:r>
            <a:r>
              <a:rPr lang="en-US" altLang="zh-TW" baseline="-25000">
                <a:ea typeface="新細明體" charset="-120"/>
              </a:rPr>
              <a:t>1</a:t>
            </a:r>
            <a:endParaRPr lang="en-US" altLang="zh-TW">
              <a:ea typeface="新細明體" charset="-120"/>
            </a:endParaRPr>
          </a:p>
          <a:p>
            <a:pPr lvl="1"/>
            <a:r>
              <a:rPr lang="en-US" altLang="zh-TW">
                <a:ea typeface="新細明體" charset="-120"/>
              </a:rPr>
              <a:t>Phase shift mask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6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B3B1-1047-4DA6-8257-86E1F5CE4B87}" type="slidenum">
              <a:rPr lang="zh-TW" altLang="en-US"/>
              <a:pPr/>
              <a:t>58</a:t>
            </a:fld>
            <a:endParaRPr lang="en-US" altLang="zh-TW"/>
          </a:p>
        </p:txBody>
      </p:sp>
      <p:sp>
        <p:nvSpPr>
          <p:cNvPr id="585730" name="Rectangle 2"/>
          <p:cNvSpPr>
            <a:spLocks noChangeArrowheads="1"/>
          </p:cNvSpPr>
          <p:nvPr/>
        </p:nvSpPr>
        <p:spPr bwMode="auto">
          <a:xfrm>
            <a:off x="4648200" y="4038600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tx1"/>
                </a:solidFill>
                <a:ea typeface="新細明體" charset="-120"/>
              </a:rPr>
              <a:t>Wavelength and Frequency of Electromagnetic Wave</a:t>
            </a:r>
          </a:p>
        </p:txBody>
      </p:sp>
      <p:sp>
        <p:nvSpPr>
          <p:cNvPr id="585732" name="Freeform 4"/>
          <p:cNvSpPr>
            <a:spLocks/>
          </p:cNvSpPr>
          <p:nvPr/>
        </p:nvSpPr>
        <p:spPr bwMode="auto">
          <a:xfrm>
            <a:off x="4829175" y="3200400"/>
            <a:ext cx="685800" cy="304800"/>
          </a:xfrm>
          <a:custGeom>
            <a:avLst/>
            <a:gdLst>
              <a:gd name="T0" fmla="*/ 0 w 522"/>
              <a:gd name="T1" fmla="*/ 229 h 229"/>
              <a:gd name="T2" fmla="*/ 2 w 522"/>
              <a:gd name="T3" fmla="*/ 207 h 229"/>
              <a:gd name="T4" fmla="*/ 4 w 522"/>
              <a:gd name="T5" fmla="*/ 184 h 229"/>
              <a:gd name="T6" fmla="*/ 8 w 522"/>
              <a:gd name="T7" fmla="*/ 165 h 229"/>
              <a:gd name="T8" fmla="*/ 13 w 522"/>
              <a:gd name="T9" fmla="*/ 148 h 229"/>
              <a:gd name="T10" fmla="*/ 19 w 522"/>
              <a:gd name="T11" fmla="*/ 135 h 229"/>
              <a:gd name="T12" fmla="*/ 23 w 522"/>
              <a:gd name="T13" fmla="*/ 130 h 229"/>
              <a:gd name="T14" fmla="*/ 26 w 522"/>
              <a:gd name="T15" fmla="*/ 124 h 229"/>
              <a:gd name="T16" fmla="*/ 30 w 522"/>
              <a:gd name="T17" fmla="*/ 120 h 229"/>
              <a:gd name="T18" fmla="*/ 34 w 522"/>
              <a:gd name="T19" fmla="*/ 116 h 229"/>
              <a:gd name="T20" fmla="*/ 38 w 522"/>
              <a:gd name="T21" fmla="*/ 116 h 229"/>
              <a:gd name="T22" fmla="*/ 43 w 522"/>
              <a:gd name="T23" fmla="*/ 116 h 229"/>
              <a:gd name="T24" fmla="*/ 218 w 522"/>
              <a:gd name="T25" fmla="*/ 113 h 229"/>
              <a:gd name="T26" fmla="*/ 222 w 522"/>
              <a:gd name="T27" fmla="*/ 113 h 229"/>
              <a:gd name="T28" fmla="*/ 225 w 522"/>
              <a:gd name="T29" fmla="*/ 113 h 229"/>
              <a:gd name="T30" fmla="*/ 229 w 522"/>
              <a:gd name="T31" fmla="*/ 109 h 229"/>
              <a:gd name="T32" fmla="*/ 235 w 522"/>
              <a:gd name="T33" fmla="*/ 105 h 229"/>
              <a:gd name="T34" fmla="*/ 239 w 522"/>
              <a:gd name="T35" fmla="*/ 100 h 229"/>
              <a:gd name="T36" fmla="*/ 240 w 522"/>
              <a:gd name="T37" fmla="*/ 94 h 229"/>
              <a:gd name="T38" fmla="*/ 248 w 522"/>
              <a:gd name="T39" fmla="*/ 81 h 229"/>
              <a:gd name="T40" fmla="*/ 252 w 522"/>
              <a:gd name="T41" fmla="*/ 64 h 229"/>
              <a:gd name="T42" fmla="*/ 255 w 522"/>
              <a:gd name="T43" fmla="*/ 45 h 229"/>
              <a:gd name="T44" fmla="*/ 257 w 522"/>
              <a:gd name="T45" fmla="*/ 22 h 229"/>
              <a:gd name="T46" fmla="*/ 259 w 522"/>
              <a:gd name="T47" fmla="*/ 0 h 229"/>
              <a:gd name="T48" fmla="*/ 259 w 522"/>
              <a:gd name="T49" fmla="*/ 22 h 229"/>
              <a:gd name="T50" fmla="*/ 263 w 522"/>
              <a:gd name="T51" fmla="*/ 45 h 229"/>
              <a:gd name="T52" fmla="*/ 267 w 522"/>
              <a:gd name="T53" fmla="*/ 64 h 229"/>
              <a:gd name="T54" fmla="*/ 272 w 522"/>
              <a:gd name="T55" fmla="*/ 81 h 229"/>
              <a:gd name="T56" fmla="*/ 278 w 522"/>
              <a:gd name="T57" fmla="*/ 94 h 229"/>
              <a:gd name="T58" fmla="*/ 282 w 522"/>
              <a:gd name="T59" fmla="*/ 100 h 229"/>
              <a:gd name="T60" fmla="*/ 286 w 522"/>
              <a:gd name="T61" fmla="*/ 105 h 229"/>
              <a:gd name="T62" fmla="*/ 289 w 522"/>
              <a:gd name="T63" fmla="*/ 109 h 229"/>
              <a:gd name="T64" fmla="*/ 295 w 522"/>
              <a:gd name="T65" fmla="*/ 113 h 229"/>
              <a:gd name="T66" fmla="*/ 299 w 522"/>
              <a:gd name="T67" fmla="*/ 113 h 229"/>
              <a:gd name="T68" fmla="*/ 304 w 522"/>
              <a:gd name="T69" fmla="*/ 113 h 229"/>
              <a:gd name="T70" fmla="*/ 477 w 522"/>
              <a:gd name="T71" fmla="*/ 113 h 229"/>
              <a:gd name="T72" fmla="*/ 483 w 522"/>
              <a:gd name="T73" fmla="*/ 113 h 229"/>
              <a:gd name="T74" fmla="*/ 486 w 522"/>
              <a:gd name="T75" fmla="*/ 113 h 229"/>
              <a:gd name="T76" fmla="*/ 490 w 522"/>
              <a:gd name="T77" fmla="*/ 116 h 229"/>
              <a:gd name="T78" fmla="*/ 494 w 522"/>
              <a:gd name="T79" fmla="*/ 120 h 229"/>
              <a:gd name="T80" fmla="*/ 500 w 522"/>
              <a:gd name="T81" fmla="*/ 124 h 229"/>
              <a:gd name="T82" fmla="*/ 503 w 522"/>
              <a:gd name="T83" fmla="*/ 131 h 229"/>
              <a:gd name="T84" fmla="*/ 509 w 522"/>
              <a:gd name="T85" fmla="*/ 145 h 229"/>
              <a:gd name="T86" fmla="*/ 515 w 522"/>
              <a:gd name="T87" fmla="*/ 162 h 229"/>
              <a:gd name="T88" fmla="*/ 518 w 522"/>
              <a:gd name="T89" fmla="*/ 180 h 229"/>
              <a:gd name="T90" fmla="*/ 522 w 522"/>
              <a:gd name="T91" fmla="*/ 203 h 229"/>
              <a:gd name="T92" fmla="*/ 522 w 522"/>
              <a:gd name="T93" fmla="*/ 22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22" h="229">
                <a:moveTo>
                  <a:pt x="0" y="229"/>
                </a:moveTo>
                <a:lnTo>
                  <a:pt x="2" y="207"/>
                </a:lnTo>
                <a:lnTo>
                  <a:pt x="4" y="184"/>
                </a:lnTo>
                <a:lnTo>
                  <a:pt x="8" y="165"/>
                </a:lnTo>
                <a:lnTo>
                  <a:pt x="13" y="148"/>
                </a:lnTo>
                <a:lnTo>
                  <a:pt x="19" y="135"/>
                </a:lnTo>
                <a:lnTo>
                  <a:pt x="23" y="130"/>
                </a:lnTo>
                <a:lnTo>
                  <a:pt x="26" y="124"/>
                </a:lnTo>
                <a:lnTo>
                  <a:pt x="30" y="120"/>
                </a:lnTo>
                <a:lnTo>
                  <a:pt x="34" y="116"/>
                </a:lnTo>
                <a:lnTo>
                  <a:pt x="38" y="116"/>
                </a:lnTo>
                <a:lnTo>
                  <a:pt x="43" y="116"/>
                </a:lnTo>
                <a:lnTo>
                  <a:pt x="218" y="113"/>
                </a:lnTo>
                <a:lnTo>
                  <a:pt x="222" y="113"/>
                </a:lnTo>
                <a:lnTo>
                  <a:pt x="225" y="113"/>
                </a:lnTo>
                <a:lnTo>
                  <a:pt x="229" y="109"/>
                </a:lnTo>
                <a:lnTo>
                  <a:pt x="235" y="105"/>
                </a:lnTo>
                <a:lnTo>
                  <a:pt x="239" y="100"/>
                </a:lnTo>
                <a:lnTo>
                  <a:pt x="240" y="94"/>
                </a:lnTo>
                <a:lnTo>
                  <a:pt x="248" y="81"/>
                </a:lnTo>
                <a:lnTo>
                  <a:pt x="252" y="64"/>
                </a:lnTo>
                <a:lnTo>
                  <a:pt x="255" y="45"/>
                </a:lnTo>
                <a:lnTo>
                  <a:pt x="257" y="22"/>
                </a:lnTo>
                <a:lnTo>
                  <a:pt x="259" y="0"/>
                </a:lnTo>
                <a:lnTo>
                  <a:pt x="259" y="22"/>
                </a:lnTo>
                <a:lnTo>
                  <a:pt x="263" y="45"/>
                </a:lnTo>
                <a:lnTo>
                  <a:pt x="267" y="64"/>
                </a:lnTo>
                <a:lnTo>
                  <a:pt x="272" y="81"/>
                </a:lnTo>
                <a:lnTo>
                  <a:pt x="278" y="94"/>
                </a:lnTo>
                <a:lnTo>
                  <a:pt x="282" y="100"/>
                </a:lnTo>
                <a:lnTo>
                  <a:pt x="286" y="105"/>
                </a:lnTo>
                <a:lnTo>
                  <a:pt x="289" y="109"/>
                </a:lnTo>
                <a:lnTo>
                  <a:pt x="295" y="113"/>
                </a:lnTo>
                <a:lnTo>
                  <a:pt x="299" y="113"/>
                </a:lnTo>
                <a:lnTo>
                  <a:pt x="304" y="113"/>
                </a:lnTo>
                <a:lnTo>
                  <a:pt x="477" y="113"/>
                </a:lnTo>
                <a:lnTo>
                  <a:pt x="483" y="113"/>
                </a:lnTo>
                <a:lnTo>
                  <a:pt x="486" y="113"/>
                </a:lnTo>
                <a:lnTo>
                  <a:pt x="490" y="116"/>
                </a:lnTo>
                <a:lnTo>
                  <a:pt x="494" y="120"/>
                </a:lnTo>
                <a:lnTo>
                  <a:pt x="500" y="124"/>
                </a:lnTo>
                <a:lnTo>
                  <a:pt x="503" y="131"/>
                </a:lnTo>
                <a:lnTo>
                  <a:pt x="509" y="145"/>
                </a:lnTo>
                <a:lnTo>
                  <a:pt x="515" y="162"/>
                </a:lnTo>
                <a:lnTo>
                  <a:pt x="518" y="180"/>
                </a:lnTo>
                <a:lnTo>
                  <a:pt x="522" y="203"/>
                </a:lnTo>
                <a:lnTo>
                  <a:pt x="522" y="2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85733" name="Rectangle 5"/>
          <p:cNvSpPr>
            <a:spLocks noChangeArrowheads="1"/>
          </p:cNvSpPr>
          <p:nvPr/>
        </p:nvSpPr>
        <p:spPr bwMode="auto">
          <a:xfrm>
            <a:off x="1095375" y="4038600"/>
            <a:ext cx="6858000" cy="228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85734" name="Line 6"/>
          <p:cNvSpPr>
            <a:spLocks noChangeShapeType="1"/>
          </p:cNvSpPr>
          <p:nvPr/>
        </p:nvSpPr>
        <p:spPr bwMode="auto">
          <a:xfrm>
            <a:off x="1781175" y="4049713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85735" name="Line 7"/>
          <p:cNvSpPr>
            <a:spLocks noChangeShapeType="1"/>
          </p:cNvSpPr>
          <p:nvPr/>
        </p:nvSpPr>
        <p:spPr bwMode="auto">
          <a:xfrm>
            <a:off x="2466975" y="4049713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85736" name="Line 8"/>
          <p:cNvSpPr>
            <a:spLocks noChangeShapeType="1"/>
          </p:cNvSpPr>
          <p:nvPr/>
        </p:nvSpPr>
        <p:spPr bwMode="auto">
          <a:xfrm>
            <a:off x="3152775" y="4049713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85737" name="Line 9"/>
          <p:cNvSpPr>
            <a:spLocks noChangeShapeType="1"/>
          </p:cNvSpPr>
          <p:nvPr/>
        </p:nvSpPr>
        <p:spPr bwMode="auto">
          <a:xfrm flipH="1">
            <a:off x="3838575" y="4049713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85738" name="Line 10"/>
          <p:cNvSpPr>
            <a:spLocks noChangeShapeType="1"/>
          </p:cNvSpPr>
          <p:nvPr/>
        </p:nvSpPr>
        <p:spPr bwMode="auto">
          <a:xfrm>
            <a:off x="4524375" y="4049713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85739" name="Line 11"/>
          <p:cNvSpPr>
            <a:spLocks noChangeShapeType="1"/>
          </p:cNvSpPr>
          <p:nvPr/>
        </p:nvSpPr>
        <p:spPr bwMode="auto">
          <a:xfrm>
            <a:off x="5210175" y="4049713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85740" name="Rectangle 12"/>
          <p:cNvSpPr>
            <a:spLocks noChangeArrowheads="1"/>
          </p:cNvSpPr>
          <p:nvPr/>
        </p:nvSpPr>
        <p:spPr bwMode="auto">
          <a:xfrm>
            <a:off x="1628775" y="2743200"/>
            <a:ext cx="3730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RF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41" name="Rectangle 13"/>
          <p:cNvSpPr>
            <a:spLocks noChangeArrowheads="1"/>
          </p:cNvSpPr>
          <p:nvPr/>
        </p:nvSpPr>
        <p:spPr bwMode="auto">
          <a:xfrm>
            <a:off x="2924175" y="2759075"/>
            <a:ext cx="558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MW</a:t>
            </a:r>
          </a:p>
        </p:txBody>
      </p:sp>
      <p:sp>
        <p:nvSpPr>
          <p:cNvPr id="585742" name="Rectangle 14"/>
          <p:cNvSpPr>
            <a:spLocks noChangeArrowheads="1"/>
          </p:cNvSpPr>
          <p:nvPr/>
        </p:nvSpPr>
        <p:spPr bwMode="auto">
          <a:xfrm>
            <a:off x="4143375" y="2743200"/>
            <a:ext cx="30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IR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43" name="Rectangle 15"/>
          <p:cNvSpPr>
            <a:spLocks noChangeArrowheads="1"/>
          </p:cNvSpPr>
          <p:nvPr/>
        </p:nvSpPr>
        <p:spPr bwMode="auto">
          <a:xfrm>
            <a:off x="4987925" y="2743200"/>
            <a:ext cx="4222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UV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44" name="Rectangle 16"/>
          <p:cNvSpPr>
            <a:spLocks noChangeArrowheads="1"/>
          </p:cNvSpPr>
          <p:nvPr/>
        </p:nvSpPr>
        <p:spPr bwMode="auto">
          <a:xfrm>
            <a:off x="5780088" y="2743200"/>
            <a:ext cx="68103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X-ray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45" name="Rectangle 17"/>
          <p:cNvSpPr>
            <a:spLocks noChangeArrowheads="1"/>
          </p:cNvSpPr>
          <p:nvPr/>
        </p:nvSpPr>
        <p:spPr bwMode="auto">
          <a:xfrm>
            <a:off x="4143375" y="2286000"/>
            <a:ext cx="8445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Visible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46" name="Rectangle 18"/>
          <p:cNvSpPr>
            <a:spLocks noChangeArrowheads="1"/>
          </p:cNvSpPr>
          <p:nvPr/>
        </p:nvSpPr>
        <p:spPr bwMode="auto">
          <a:xfrm>
            <a:off x="1295400" y="3643313"/>
            <a:ext cx="292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47" name="Rectangle 19"/>
          <p:cNvSpPr>
            <a:spLocks noChangeArrowheads="1"/>
          </p:cNvSpPr>
          <p:nvPr/>
        </p:nvSpPr>
        <p:spPr bwMode="auto">
          <a:xfrm>
            <a:off x="1584325" y="35877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4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48" name="Rectangle 20"/>
          <p:cNvSpPr>
            <a:spLocks noChangeArrowheads="1"/>
          </p:cNvSpPr>
          <p:nvPr/>
        </p:nvSpPr>
        <p:spPr bwMode="auto">
          <a:xfrm>
            <a:off x="1981200" y="3643313"/>
            <a:ext cx="292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49" name="Rectangle 21"/>
          <p:cNvSpPr>
            <a:spLocks noChangeArrowheads="1"/>
          </p:cNvSpPr>
          <p:nvPr/>
        </p:nvSpPr>
        <p:spPr bwMode="auto">
          <a:xfrm>
            <a:off x="2270125" y="35877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6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50" name="Rectangle 22"/>
          <p:cNvSpPr>
            <a:spLocks noChangeArrowheads="1"/>
          </p:cNvSpPr>
          <p:nvPr/>
        </p:nvSpPr>
        <p:spPr bwMode="auto">
          <a:xfrm>
            <a:off x="2668588" y="3643313"/>
            <a:ext cx="292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51" name="Rectangle 23"/>
          <p:cNvSpPr>
            <a:spLocks noChangeArrowheads="1"/>
          </p:cNvSpPr>
          <p:nvPr/>
        </p:nvSpPr>
        <p:spPr bwMode="auto">
          <a:xfrm>
            <a:off x="2955925" y="35877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8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52" name="Rectangle 24"/>
          <p:cNvSpPr>
            <a:spLocks noChangeArrowheads="1"/>
          </p:cNvSpPr>
          <p:nvPr/>
        </p:nvSpPr>
        <p:spPr bwMode="auto">
          <a:xfrm>
            <a:off x="3354388" y="3643313"/>
            <a:ext cx="292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53" name="Rectangle 25"/>
          <p:cNvSpPr>
            <a:spLocks noChangeArrowheads="1"/>
          </p:cNvSpPr>
          <p:nvPr/>
        </p:nvSpPr>
        <p:spPr bwMode="auto">
          <a:xfrm>
            <a:off x="3644900" y="3587750"/>
            <a:ext cx="190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54" name="Rectangle 26"/>
          <p:cNvSpPr>
            <a:spLocks noChangeArrowheads="1"/>
          </p:cNvSpPr>
          <p:nvPr/>
        </p:nvSpPr>
        <p:spPr bwMode="auto">
          <a:xfrm>
            <a:off x="4037013" y="3643313"/>
            <a:ext cx="292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55" name="Rectangle 27"/>
          <p:cNvSpPr>
            <a:spLocks noChangeArrowheads="1"/>
          </p:cNvSpPr>
          <p:nvPr/>
        </p:nvSpPr>
        <p:spPr bwMode="auto">
          <a:xfrm>
            <a:off x="4327525" y="3587750"/>
            <a:ext cx="190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12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56" name="Rectangle 28"/>
          <p:cNvSpPr>
            <a:spLocks noChangeArrowheads="1"/>
          </p:cNvSpPr>
          <p:nvPr/>
        </p:nvSpPr>
        <p:spPr bwMode="auto">
          <a:xfrm>
            <a:off x="4719638" y="3643313"/>
            <a:ext cx="292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57" name="Rectangle 29"/>
          <p:cNvSpPr>
            <a:spLocks noChangeArrowheads="1"/>
          </p:cNvSpPr>
          <p:nvPr/>
        </p:nvSpPr>
        <p:spPr bwMode="auto">
          <a:xfrm>
            <a:off x="4770438" y="3519488"/>
            <a:ext cx="366712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85758" name="Rectangle 30"/>
          <p:cNvSpPr>
            <a:spLocks noChangeArrowheads="1"/>
          </p:cNvSpPr>
          <p:nvPr/>
        </p:nvSpPr>
        <p:spPr bwMode="auto">
          <a:xfrm>
            <a:off x="4981575" y="3587750"/>
            <a:ext cx="190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14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59" name="Rectangle 31"/>
          <p:cNvSpPr>
            <a:spLocks noChangeArrowheads="1"/>
          </p:cNvSpPr>
          <p:nvPr/>
        </p:nvSpPr>
        <p:spPr bwMode="auto">
          <a:xfrm>
            <a:off x="5405438" y="3643313"/>
            <a:ext cx="292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60" name="Rectangle 32"/>
          <p:cNvSpPr>
            <a:spLocks noChangeArrowheads="1"/>
          </p:cNvSpPr>
          <p:nvPr/>
        </p:nvSpPr>
        <p:spPr bwMode="auto">
          <a:xfrm>
            <a:off x="5694363" y="3587750"/>
            <a:ext cx="190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16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61" name="Rectangle 33"/>
          <p:cNvSpPr>
            <a:spLocks noChangeArrowheads="1"/>
          </p:cNvSpPr>
          <p:nvPr/>
        </p:nvSpPr>
        <p:spPr bwMode="auto">
          <a:xfrm>
            <a:off x="6091238" y="3643313"/>
            <a:ext cx="292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62" name="Rectangle 34"/>
          <p:cNvSpPr>
            <a:spLocks noChangeArrowheads="1"/>
          </p:cNvSpPr>
          <p:nvPr/>
        </p:nvSpPr>
        <p:spPr bwMode="auto">
          <a:xfrm>
            <a:off x="6376988" y="3587750"/>
            <a:ext cx="190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18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63" name="Rectangle 35"/>
          <p:cNvSpPr>
            <a:spLocks noChangeArrowheads="1"/>
          </p:cNvSpPr>
          <p:nvPr/>
        </p:nvSpPr>
        <p:spPr bwMode="auto">
          <a:xfrm>
            <a:off x="7496175" y="3581400"/>
            <a:ext cx="719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i="1">
                <a:solidFill>
                  <a:srgbClr val="000000"/>
                </a:solidFill>
                <a:ea typeface="新細明體" charset="-120"/>
              </a:rPr>
              <a:t>f </a:t>
            </a:r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(Hz)</a:t>
            </a:r>
          </a:p>
        </p:txBody>
      </p:sp>
      <p:sp>
        <p:nvSpPr>
          <p:cNvPr id="585764" name="Rectangle 36"/>
          <p:cNvSpPr>
            <a:spLocks noChangeArrowheads="1"/>
          </p:cNvSpPr>
          <p:nvPr/>
        </p:nvSpPr>
        <p:spPr bwMode="auto">
          <a:xfrm>
            <a:off x="838200" y="4405313"/>
            <a:ext cx="292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65" name="Rectangle 37"/>
          <p:cNvSpPr>
            <a:spLocks noChangeArrowheads="1"/>
          </p:cNvSpPr>
          <p:nvPr/>
        </p:nvSpPr>
        <p:spPr bwMode="auto">
          <a:xfrm>
            <a:off x="1127125" y="43497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4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66" name="Rectangle 38"/>
          <p:cNvSpPr>
            <a:spLocks noChangeArrowheads="1"/>
          </p:cNvSpPr>
          <p:nvPr/>
        </p:nvSpPr>
        <p:spPr bwMode="auto">
          <a:xfrm>
            <a:off x="1524000" y="4405313"/>
            <a:ext cx="292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67" name="Rectangle 39"/>
          <p:cNvSpPr>
            <a:spLocks noChangeArrowheads="1"/>
          </p:cNvSpPr>
          <p:nvPr/>
        </p:nvSpPr>
        <p:spPr bwMode="auto">
          <a:xfrm>
            <a:off x="1812925" y="43497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2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68" name="Rectangle 40"/>
          <p:cNvSpPr>
            <a:spLocks noChangeArrowheads="1"/>
          </p:cNvSpPr>
          <p:nvPr/>
        </p:nvSpPr>
        <p:spPr bwMode="auto">
          <a:xfrm>
            <a:off x="2211388" y="4405313"/>
            <a:ext cx="292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69" name="Rectangle 41"/>
          <p:cNvSpPr>
            <a:spLocks noChangeArrowheads="1"/>
          </p:cNvSpPr>
          <p:nvPr/>
        </p:nvSpPr>
        <p:spPr bwMode="auto">
          <a:xfrm>
            <a:off x="2498725" y="43497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70" name="Rectangle 42"/>
          <p:cNvSpPr>
            <a:spLocks noChangeArrowheads="1"/>
          </p:cNvSpPr>
          <p:nvPr/>
        </p:nvSpPr>
        <p:spPr bwMode="auto">
          <a:xfrm>
            <a:off x="2897188" y="4405313"/>
            <a:ext cx="292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71" name="Rectangle 43"/>
          <p:cNvSpPr>
            <a:spLocks noChangeArrowheads="1"/>
          </p:cNvSpPr>
          <p:nvPr/>
        </p:nvSpPr>
        <p:spPr bwMode="auto">
          <a:xfrm>
            <a:off x="3187700" y="4349750"/>
            <a:ext cx="2000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latin typeface="Symbol" panose="05050102010706020507" pitchFamily="18" charset="2"/>
                <a:ea typeface="新細明體" charset="-120"/>
              </a:rPr>
              <a:t>-</a:t>
            </a:r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2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72" name="Rectangle 44"/>
          <p:cNvSpPr>
            <a:spLocks noChangeArrowheads="1"/>
          </p:cNvSpPr>
          <p:nvPr/>
        </p:nvSpPr>
        <p:spPr bwMode="auto">
          <a:xfrm>
            <a:off x="3579813" y="4405313"/>
            <a:ext cx="292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73" name="Rectangle 45"/>
          <p:cNvSpPr>
            <a:spLocks noChangeArrowheads="1"/>
          </p:cNvSpPr>
          <p:nvPr/>
        </p:nvSpPr>
        <p:spPr bwMode="auto">
          <a:xfrm>
            <a:off x="3870325" y="4349750"/>
            <a:ext cx="2000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latin typeface="Symbol" panose="05050102010706020507" pitchFamily="18" charset="2"/>
                <a:ea typeface="新細明體" charset="-120"/>
              </a:rPr>
              <a:t>-</a:t>
            </a:r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4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74" name="Rectangle 46"/>
          <p:cNvSpPr>
            <a:spLocks noChangeArrowheads="1"/>
          </p:cNvSpPr>
          <p:nvPr/>
        </p:nvSpPr>
        <p:spPr bwMode="auto">
          <a:xfrm>
            <a:off x="4262438" y="4405313"/>
            <a:ext cx="292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75" name="Rectangle 47"/>
          <p:cNvSpPr>
            <a:spLocks noChangeArrowheads="1"/>
          </p:cNvSpPr>
          <p:nvPr/>
        </p:nvSpPr>
        <p:spPr bwMode="auto">
          <a:xfrm>
            <a:off x="4552950" y="4349750"/>
            <a:ext cx="2000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latin typeface="Symbol" panose="05050102010706020507" pitchFamily="18" charset="2"/>
                <a:ea typeface="新細明體" charset="-120"/>
              </a:rPr>
              <a:t>-</a:t>
            </a:r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6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76" name="Rectangle 48"/>
          <p:cNvSpPr>
            <a:spLocks noChangeArrowheads="1"/>
          </p:cNvSpPr>
          <p:nvPr/>
        </p:nvSpPr>
        <p:spPr bwMode="auto">
          <a:xfrm>
            <a:off x="4948238" y="4405313"/>
            <a:ext cx="292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77" name="Rectangle 49"/>
          <p:cNvSpPr>
            <a:spLocks noChangeArrowheads="1"/>
          </p:cNvSpPr>
          <p:nvPr/>
        </p:nvSpPr>
        <p:spPr bwMode="auto">
          <a:xfrm>
            <a:off x="5237163" y="4349750"/>
            <a:ext cx="2000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latin typeface="Symbol" panose="05050102010706020507" pitchFamily="18" charset="2"/>
                <a:ea typeface="新細明體" charset="-120"/>
              </a:rPr>
              <a:t>-</a:t>
            </a:r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8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78" name="Rectangle 50"/>
          <p:cNvSpPr>
            <a:spLocks noChangeArrowheads="1"/>
          </p:cNvSpPr>
          <p:nvPr/>
        </p:nvSpPr>
        <p:spPr bwMode="auto">
          <a:xfrm>
            <a:off x="5634038" y="4405313"/>
            <a:ext cx="292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79" name="Rectangle 51"/>
          <p:cNvSpPr>
            <a:spLocks noChangeArrowheads="1"/>
          </p:cNvSpPr>
          <p:nvPr/>
        </p:nvSpPr>
        <p:spPr bwMode="auto">
          <a:xfrm>
            <a:off x="5919788" y="4349750"/>
            <a:ext cx="2952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latin typeface="Symbol" panose="05050102010706020507" pitchFamily="18" charset="2"/>
                <a:ea typeface="新細明體" charset="-120"/>
              </a:rPr>
              <a:t>-</a:t>
            </a:r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80" name="Rectangle 52"/>
          <p:cNvSpPr>
            <a:spLocks noChangeArrowheads="1"/>
          </p:cNvSpPr>
          <p:nvPr/>
        </p:nvSpPr>
        <p:spPr bwMode="auto">
          <a:xfrm>
            <a:off x="7239000" y="4384675"/>
            <a:ext cx="11382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i="1">
                <a:solidFill>
                  <a:srgbClr val="000000"/>
                </a:solidFill>
                <a:latin typeface="Symbol" panose="05050102010706020507" pitchFamily="18" charset="2"/>
                <a:ea typeface="新細明體" charset="-120"/>
              </a:rPr>
              <a:t>l </a:t>
            </a:r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(meter)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81" name="Rectangle 53"/>
          <p:cNvSpPr>
            <a:spLocks noChangeArrowheads="1"/>
          </p:cNvSpPr>
          <p:nvPr/>
        </p:nvSpPr>
        <p:spPr bwMode="auto">
          <a:xfrm>
            <a:off x="6862763" y="2743200"/>
            <a:ext cx="6159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latin typeface="Symbol" panose="05050102010706020507" pitchFamily="18" charset="2"/>
                <a:ea typeface="新細明體" charset="-120"/>
              </a:rPr>
              <a:t>g</a:t>
            </a:r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-ray</a:t>
            </a:r>
          </a:p>
        </p:txBody>
      </p:sp>
      <p:sp>
        <p:nvSpPr>
          <p:cNvPr id="585782" name="Line 54"/>
          <p:cNvSpPr>
            <a:spLocks noChangeShapeType="1"/>
          </p:cNvSpPr>
          <p:nvPr/>
        </p:nvSpPr>
        <p:spPr bwMode="auto">
          <a:xfrm>
            <a:off x="5895975" y="40497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5783" name="Freeform 55"/>
          <p:cNvSpPr>
            <a:spLocks/>
          </p:cNvSpPr>
          <p:nvPr/>
        </p:nvSpPr>
        <p:spPr bwMode="auto">
          <a:xfrm>
            <a:off x="5362575" y="3211513"/>
            <a:ext cx="1447800" cy="293687"/>
          </a:xfrm>
          <a:custGeom>
            <a:avLst/>
            <a:gdLst>
              <a:gd name="T0" fmla="*/ 0 w 522"/>
              <a:gd name="T1" fmla="*/ 229 h 229"/>
              <a:gd name="T2" fmla="*/ 2 w 522"/>
              <a:gd name="T3" fmla="*/ 207 h 229"/>
              <a:gd name="T4" fmla="*/ 4 w 522"/>
              <a:gd name="T5" fmla="*/ 184 h 229"/>
              <a:gd name="T6" fmla="*/ 8 w 522"/>
              <a:gd name="T7" fmla="*/ 165 h 229"/>
              <a:gd name="T8" fmla="*/ 13 w 522"/>
              <a:gd name="T9" fmla="*/ 148 h 229"/>
              <a:gd name="T10" fmla="*/ 19 w 522"/>
              <a:gd name="T11" fmla="*/ 135 h 229"/>
              <a:gd name="T12" fmla="*/ 23 w 522"/>
              <a:gd name="T13" fmla="*/ 130 h 229"/>
              <a:gd name="T14" fmla="*/ 26 w 522"/>
              <a:gd name="T15" fmla="*/ 124 h 229"/>
              <a:gd name="T16" fmla="*/ 30 w 522"/>
              <a:gd name="T17" fmla="*/ 120 h 229"/>
              <a:gd name="T18" fmla="*/ 34 w 522"/>
              <a:gd name="T19" fmla="*/ 116 h 229"/>
              <a:gd name="T20" fmla="*/ 38 w 522"/>
              <a:gd name="T21" fmla="*/ 116 h 229"/>
              <a:gd name="T22" fmla="*/ 43 w 522"/>
              <a:gd name="T23" fmla="*/ 116 h 229"/>
              <a:gd name="T24" fmla="*/ 218 w 522"/>
              <a:gd name="T25" fmla="*/ 113 h 229"/>
              <a:gd name="T26" fmla="*/ 222 w 522"/>
              <a:gd name="T27" fmla="*/ 113 h 229"/>
              <a:gd name="T28" fmla="*/ 225 w 522"/>
              <a:gd name="T29" fmla="*/ 113 h 229"/>
              <a:gd name="T30" fmla="*/ 229 w 522"/>
              <a:gd name="T31" fmla="*/ 109 h 229"/>
              <a:gd name="T32" fmla="*/ 235 w 522"/>
              <a:gd name="T33" fmla="*/ 105 h 229"/>
              <a:gd name="T34" fmla="*/ 239 w 522"/>
              <a:gd name="T35" fmla="*/ 100 h 229"/>
              <a:gd name="T36" fmla="*/ 240 w 522"/>
              <a:gd name="T37" fmla="*/ 94 h 229"/>
              <a:gd name="T38" fmla="*/ 248 w 522"/>
              <a:gd name="T39" fmla="*/ 81 h 229"/>
              <a:gd name="T40" fmla="*/ 252 w 522"/>
              <a:gd name="T41" fmla="*/ 64 h 229"/>
              <a:gd name="T42" fmla="*/ 255 w 522"/>
              <a:gd name="T43" fmla="*/ 45 h 229"/>
              <a:gd name="T44" fmla="*/ 257 w 522"/>
              <a:gd name="T45" fmla="*/ 22 h 229"/>
              <a:gd name="T46" fmla="*/ 259 w 522"/>
              <a:gd name="T47" fmla="*/ 0 h 229"/>
              <a:gd name="T48" fmla="*/ 259 w 522"/>
              <a:gd name="T49" fmla="*/ 22 h 229"/>
              <a:gd name="T50" fmla="*/ 263 w 522"/>
              <a:gd name="T51" fmla="*/ 45 h 229"/>
              <a:gd name="T52" fmla="*/ 267 w 522"/>
              <a:gd name="T53" fmla="*/ 64 h 229"/>
              <a:gd name="T54" fmla="*/ 272 w 522"/>
              <a:gd name="T55" fmla="*/ 81 h 229"/>
              <a:gd name="T56" fmla="*/ 278 w 522"/>
              <a:gd name="T57" fmla="*/ 94 h 229"/>
              <a:gd name="T58" fmla="*/ 282 w 522"/>
              <a:gd name="T59" fmla="*/ 100 h 229"/>
              <a:gd name="T60" fmla="*/ 286 w 522"/>
              <a:gd name="T61" fmla="*/ 105 h 229"/>
              <a:gd name="T62" fmla="*/ 289 w 522"/>
              <a:gd name="T63" fmla="*/ 109 h 229"/>
              <a:gd name="T64" fmla="*/ 295 w 522"/>
              <a:gd name="T65" fmla="*/ 113 h 229"/>
              <a:gd name="T66" fmla="*/ 299 w 522"/>
              <a:gd name="T67" fmla="*/ 113 h 229"/>
              <a:gd name="T68" fmla="*/ 304 w 522"/>
              <a:gd name="T69" fmla="*/ 113 h 229"/>
              <a:gd name="T70" fmla="*/ 477 w 522"/>
              <a:gd name="T71" fmla="*/ 113 h 229"/>
              <a:gd name="T72" fmla="*/ 483 w 522"/>
              <a:gd name="T73" fmla="*/ 113 h 229"/>
              <a:gd name="T74" fmla="*/ 486 w 522"/>
              <a:gd name="T75" fmla="*/ 113 h 229"/>
              <a:gd name="T76" fmla="*/ 490 w 522"/>
              <a:gd name="T77" fmla="*/ 116 h 229"/>
              <a:gd name="T78" fmla="*/ 494 w 522"/>
              <a:gd name="T79" fmla="*/ 120 h 229"/>
              <a:gd name="T80" fmla="*/ 500 w 522"/>
              <a:gd name="T81" fmla="*/ 124 h 229"/>
              <a:gd name="T82" fmla="*/ 503 w 522"/>
              <a:gd name="T83" fmla="*/ 131 h 229"/>
              <a:gd name="T84" fmla="*/ 509 w 522"/>
              <a:gd name="T85" fmla="*/ 145 h 229"/>
              <a:gd name="T86" fmla="*/ 515 w 522"/>
              <a:gd name="T87" fmla="*/ 162 h 229"/>
              <a:gd name="T88" fmla="*/ 518 w 522"/>
              <a:gd name="T89" fmla="*/ 180 h 229"/>
              <a:gd name="T90" fmla="*/ 522 w 522"/>
              <a:gd name="T91" fmla="*/ 203 h 229"/>
              <a:gd name="T92" fmla="*/ 522 w 522"/>
              <a:gd name="T93" fmla="*/ 22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22" h="229">
                <a:moveTo>
                  <a:pt x="0" y="229"/>
                </a:moveTo>
                <a:lnTo>
                  <a:pt x="2" y="207"/>
                </a:lnTo>
                <a:lnTo>
                  <a:pt x="4" y="184"/>
                </a:lnTo>
                <a:lnTo>
                  <a:pt x="8" y="165"/>
                </a:lnTo>
                <a:lnTo>
                  <a:pt x="13" y="148"/>
                </a:lnTo>
                <a:lnTo>
                  <a:pt x="19" y="135"/>
                </a:lnTo>
                <a:lnTo>
                  <a:pt x="23" y="130"/>
                </a:lnTo>
                <a:lnTo>
                  <a:pt x="26" y="124"/>
                </a:lnTo>
                <a:lnTo>
                  <a:pt x="30" y="120"/>
                </a:lnTo>
                <a:lnTo>
                  <a:pt x="34" y="116"/>
                </a:lnTo>
                <a:lnTo>
                  <a:pt x="38" y="116"/>
                </a:lnTo>
                <a:lnTo>
                  <a:pt x="43" y="116"/>
                </a:lnTo>
                <a:lnTo>
                  <a:pt x="218" y="113"/>
                </a:lnTo>
                <a:lnTo>
                  <a:pt x="222" y="113"/>
                </a:lnTo>
                <a:lnTo>
                  <a:pt x="225" y="113"/>
                </a:lnTo>
                <a:lnTo>
                  <a:pt x="229" y="109"/>
                </a:lnTo>
                <a:lnTo>
                  <a:pt x="235" y="105"/>
                </a:lnTo>
                <a:lnTo>
                  <a:pt x="239" y="100"/>
                </a:lnTo>
                <a:lnTo>
                  <a:pt x="240" y="94"/>
                </a:lnTo>
                <a:lnTo>
                  <a:pt x="248" y="81"/>
                </a:lnTo>
                <a:lnTo>
                  <a:pt x="252" y="64"/>
                </a:lnTo>
                <a:lnTo>
                  <a:pt x="255" y="45"/>
                </a:lnTo>
                <a:lnTo>
                  <a:pt x="257" y="22"/>
                </a:lnTo>
                <a:lnTo>
                  <a:pt x="259" y="0"/>
                </a:lnTo>
                <a:lnTo>
                  <a:pt x="259" y="22"/>
                </a:lnTo>
                <a:lnTo>
                  <a:pt x="263" y="45"/>
                </a:lnTo>
                <a:lnTo>
                  <a:pt x="267" y="64"/>
                </a:lnTo>
                <a:lnTo>
                  <a:pt x="272" y="81"/>
                </a:lnTo>
                <a:lnTo>
                  <a:pt x="278" y="94"/>
                </a:lnTo>
                <a:lnTo>
                  <a:pt x="282" y="100"/>
                </a:lnTo>
                <a:lnTo>
                  <a:pt x="286" y="105"/>
                </a:lnTo>
                <a:lnTo>
                  <a:pt x="289" y="109"/>
                </a:lnTo>
                <a:lnTo>
                  <a:pt x="295" y="113"/>
                </a:lnTo>
                <a:lnTo>
                  <a:pt x="299" y="113"/>
                </a:lnTo>
                <a:lnTo>
                  <a:pt x="304" y="113"/>
                </a:lnTo>
                <a:lnTo>
                  <a:pt x="477" y="113"/>
                </a:lnTo>
                <a:lnTo>
                  <a:pt x="483" y="113"/>
                </a:lnTo>
                <a:lnTo>
                  <a:pt x="486" y="113"/>
                </a:lnTo>
                <a:lnTo>
                  <a:pt x="490" y="116"/>
                </a:lnTo>
                <a:lnTo>
                  <a:pt x="494" y="120"/>
                </a:lnTo>
                <a:lnTo>
                  <a:pt x="500" y="124"/>
                </a:lnTo>
                <a:lnTo>
                  <a:pt x="503" y="131"/>
                </a:lnTo>
                <a:lnTo>
                  <a:pt x="509" y="145"/>
                </a:lnTo>
                <a:lnTo>
                  <a:pt x="515" y="162"/>
                </a:lnTo>
                <a:lnTo>
                  <a:pt x="518" y="180"/>
                </a:lnTo>
                <a:lnTo>
                  <a:pt x="522" y="203"/>
                </a:lnTo>
                <a:lnTo>
                  <a:pt x="522" y="2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85784" name="Line 56"/>
          <p:cNvSpPr>
            <a:spLocks noChangeShapeType="1"/>
          </p:cNvSpPr>
          <p:nvPr/>
        </p:nvSpPr>
        <p:spPr bwMode="auto">
          <a:xfrm>
            <a:off x="4600575" y="2667000"/>
            <a:ext cx="123825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5785" name="Line 57"/>
          <p:cNvSpPr>
            <a:spLocks noChangeShapeType="1"/>
          </p:cNvSpPr>
          <p:nvPr/>
        </p:nvSpPr>
        <p:spPr bwMode="auto">
          <a:xfrm>
            <a:off x="6581775" y="404971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5786" name="Line 58"/>
          <p:cNvSpPr>
            <a:spLocks noChangeShapeType="1"/>
          </p:cNvSpPr>
          <p:nvPr/>
        </p:nvSpPr>
        <p:spPr bwMode="auto">
          <a:xfrm>
            <a:off x="7267575" y="404971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85787" name="Freeform 59"/>
          <p:cNvSpPr>
            <a:spLocks/>
          </p:cNvSpPr>
          <p:nvPr/>
        </p:nvSpPr>
        <p:spPr bwMode="auto">
          <a:xfrm>
            <a:off x="3914775" y="3211513"/>
            <a:ext cx="685800" cy="304800"/>
          </a:xfrm>
          <a:custGeom>
            <a:avLst/>
            <a:gdLst>
              <a:gd name="T0" fmla="*/ 0 w 522"/>
              <a:gd name="T1" fmla="*/ 229 h 229"/>
              <a:gd name="T2" fmla="*/ 2 w 522"/>
              <a:gd name="T3" fmla="*/ 207 h 229"/>
              <a:gd name="T4" fmla="*/ 4 w 522"/>
              <a:gd name="T5" fmla="*/ 184 h 229"/>
              <a:gd name="T6" fmla="*/ 8 w 522"/>
              <a:gd name="T7" fmla="*/ 165 h 229"/>
              <a:gd name="T8" fmla="*/ 13 w 522"/>
              <a:gd name="T9" fmla="*/ 148 h 229"/>
              <a:gd name="T10" fmla="*/ 19 w 522"/>
              <a:gd name="T11" fmla="*/ 135 h 229"/>
              <a:gd name="T12" fmla="*/ 23 w 522"/>
              <a:gd name="T13" fmla="*/ 130 h 229"/>
              <a:gd name="T14" fmla="*/ 26 w 522"/>
              <a:gd name="T15" fmla="*/ 124 h 229"/>
              <a:gd name="T16" fmla="*/ 30 w 522"/>
              <a:gd name="T17" fmla="*/ 120 h 229"/>
              <a:gd name="T18" fmla="*/ 34 w 522"/>
              <a:gd name="T19" fmla="*/ 116 h 229"/>
              <a:gd name="T20" fmla="*/ 38 w 522"/>
              <a:gd name="T21" fmla="*/ 116 h 229"/>
              <a:gd name="T22" fmla="*/ 43 w 522"/>
              <a:gd name="T23" fmla="*/ 116 h 229"/>
              <a:gd name="T24" fmla="*/ 218 w 522"/>
              <a:gd name="T25" fmla="*/ 113 h 229"/>
              <a:gd name="T26" fmla="*/ 222 w 522"/>
              <a:gd name="T27" fmla="*/ 113 h 229"/>
              <a:gd name="T28" fmla="*/ 225 w 522"/>
              <a:gd name="T29" fmla="*/ 113 h 229"/>
              <a:gd name="T30" fmla="*/ 229 w 522"/>
              <a:gd name="T31" fmla="*/ 109 h 229"/>
              <a:gd name="T32" fmla="*/ 235 w 522"/>
              <a:gd name="T33" fmla="*/ 105 h 229"/>
              <a:gd name="T34" fmla="*/ 239 w 522"/>
              <a:gd name="T35" fmla="*/ 100 h 229"/>
              <a:gd name="T36" fmla="*/ 240 w 522"/>
              <a:gd name="T37" fmla="*/ 94 h 229"/>
              <a:gd name="T38" fmla="*/ 248 w 522"/>
              <a:gd name="T39" fmla="*/ 81 h 229"/>
              <a:gd name="T40" fmla="*/ 252 w 522"/>
              <a:gd name="T41" fmla="*/ 64 h 229"/>
              <a:gd name="T42" fmla="*/ 255 w 522"/>
              <a:gd name="T43" fmla="*/ 45 h 229"/>
              <a:gd name="T44" fmla="*/ 257 w 522"/>
              <a:gd name="T45" fmla="*/ 22 h 229"/>
              <a:gd name="T46" fmla="*/ 259 w 522"/>
              <a:gd name="T47" fmla="*/ 0 h 229"/>
              <a:gd name="T48" fmla="*/ 259 w 522"/>
              <a:gd name="T49" fmla="*/ 22 h 229"/>
              <a:gd name="T50" fmla="*/ 263 w 522"/>
              <a:gd name="T51" fmla="*/ 45 h 229"/>
              <a:gd name="T52" fmla="*/ 267 w 522"/>
              <a:gd name="T53" fmla="*/ 64 h 229"/>
              <a:gd name="T54" fmla="*/ 272 w 522"/>
              <a:gd name="T55" fmla="*/ 81 h 229"/>
              <a:gd name="T56" fmla="*/ 278 w 522"/>
              <a:gd name="T57" fmla="*/ 94 h 229"/>
              <a:gd name="T58" fmla="*/ 282 w 522"/>
              <a:gd name="T59" fmla="*/ 100 h 229"/>
              <a:gd name="T60" fmla="*/ 286 w 522"/>
              <a:gd name="T61" fmla="*/ 105 h 229"/>
              <a:gd name="T62" fmla="*/ 289 w 522"/>
              <a:gd name="T63" fmla="*/ 109 h 229"/>
              <a:gd name="T64" fmla="*/ 295 w 522"/>
              <a:gd name="T65" fmla="*/ 113 h 229"/>
              <a:gd name="T66" fmla="*/ 299 w 522"/>
              <a:gd name="T67" fmla="*/ 113 h 229"/>
              <a:gd name="T68" fmla="*/ 304 w 522"/>
              <a:gd name="T69" fmla="*/ 113 h 229"/>
              <a:gd name="T70" fmla="*/ 477 w 522"/>
              <a:gd name="T71" fmla="*/ 113 h 229"/>
              <a:gd name="T72" fmla="*/ 483 w 522"/>
              <a:gd name="T73" fmla="*/ 113 h 229"/>
              <a:gd name="T74" fmla="*/ 486 w 522"/>
              <a:gd name="T75" fmla="*/ 113 h 229"/>
              <a:gd name="T76" fmla="*/ 490 w 522"/>
              <a:gd name="T77" fmla="*/ 116 h 229"/>
              <a:gd name="T78" fmla="*/ 494 w 522"/>
              <a:gd name="T79" fmla="*/ 120 h 229"/>
              <a:gd name="T80" fmla="*/ 500 w 522"/>
              <a:gd name="T81" fmla="*/ 124 h 229"/>
              <a:gd name="T82" fmla="*/ 503 w 522"/>
              <a:gd name="T83" fmla="*/ 131 h 229"/>
              <a:gd name="T84" fmla="*/ 509 w 522"/>
              <a:gd name="T85" fmla="*/ 145 h 229"/>
              <a:gd name="T86" fmla="*/ 515 w 522"/>
              <a:gd name="T87" fmla="*/ 162 h 229"/>
              <a:gd name="T88" fmla="*/ 518 w 522"/>
              <a:gd name="T89" fmla="*/ 180 h 229"/>
              <a:gd name="T90" fmla="*/ 522 w 522"/>
              <a:gd name="T91" fmla="*/ 203 h 229"/>
              <a:gd name="T92" fmla="*/ 522 w 522"/>
              <a:gd name="T93" fmla="*/ 22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22" h="229">
                <a:moveTo>
                  <a:pt x="0" y="229"/>
                </a:moveTo>
                <a:lnTo>
                  <a:pt x="2" y="207"/>
                </a:lnTo>
                <a:lnTo>
                  <a:pt x="4" y="184"/>
                </a:lnTo>
                <a:lnTo>
                  <a:pt x="8" y="165"/>
                </a:lnTo>
                <a:lnTo>
                  <a:pt x="13" y="148"/>
                </a:lnTo>
                <a:lnTo>
                  <a:pt x="19" y="135"/>
                </a:lnTo>
                <a:lnTo>
                  <a:pt x="23" y="130"/>
                </a:lnTo>
                <a:lnTo>
                  <a:pt x="26" y="124"/>
                </a:lnTo>
                <a:lnTo>
                  <a:pt x="30" y="120"/>
                </a:lnTo>
                <a:lnTo>
                  <a:pt x="34" y="116"/>
                </a:lnTo>
                <a:lnTo>
                  <a:pt x="38" y="116"/>
                </a:lnTo>
                <a:lnTo>
                  <a:pt x="43" y="116"/>
                </a:lnTo>
                <a:lnTo>
                  <a:pt x="218" y="113"/>
                </a:lnTo>
                <a:lnTo>
                  <a:pt x="222" y="113"/>
                </a:lnTo>
                <a:lnTo>
                  <a:pt x="225" y="113"/>
                </a:lnTo>
                <a:lnTo>
                  <a:pt x="229" y="109"/>
                </a:lnTo>
                <a:lnTo>
                  <a:pt x="235" y="105"/>
                </a:lnTo>
                <a:lnTo>
                  <a:pt x="239" y="100"/>
                </a:lnTo>
                <a:lnTo>
                  <a:pt x="240" y="94"/>
                </a:lnTo>
                <a:lnTo>
                  <a:pt x="248" y="81"/>
                </a:lnTo>
                <a:lnTo>
                  <a:pt x="252" y="64"/>
                </a:lnTo>
                <a:lnTo>
                  <a:pt x="255" y="45"/>
                </a:lnTo>
                <a:lnTo>
                  <a:pt x="257" y="22"/>
                </a:lnTo>
                <a:lnTo>
                  <a:pt x="259" y="0"/>
                </a:lnTo>
                <a:lnTo>
                  <a:pt x="259" y="22"/>
                </a:lnTo>
                <a:lnTo>
                  <a:pt x="263" y="45"/>
                </a:lnTo>
                <a:lnTo>
                  <a:pt x="267" y="64"/>
                </a:lnTo>
                <a:lnTo>
                  <a:pt x="272" y="81"/>
                </a:lnTo>
                <a:lnTo>
                  <a:pt x="278" y="94"/>
                </a:lnTo>
                <a:lnTo>
                  <a:pt x="282" y="100"/>
                </a:lnTo>
                <a:lnTo>
                  <a:pt x="286" y="105"/>
                </a:lnTo>
                <a:lnTo>
                  <a:pt x="289" y="109"/>
                </a:lnTo>
                <a:lnTo>
                  <a:pt x="295" y="113"/>
                </a:lnTo>
                <a:lnTo>
                  <a:pt x="299" y="113"/>
                </a:lnTo>
                <a:lnTo>
                  <a:pt x="304" y="113"/>
                </a:lnTo>
                <a:lnTo>
                  <a:pt x="477" y="113"/>
                </a:lnTo>
                <a:lnTo>
                  <a:pt x="483" y="113"/>
                </a:lnTo>
                <a:lnTo>
                  <a:pt x="486" y="113"/>
                </a:lnTo>
                <a:lnTo>
                  <a:pt x="490" y="116"/>
                </a:lnTo>
                <a:lnTo>
                  <a:pt x="494" y="120"/>
                </a:lnTo>
                <a:lnTo>
                  <a:pt x="500" y="124"/>
                </a:lnTo>
                <a:lnTo>
                  <a:pt x="503" y="131"/>
                </a:lnTo>
                <a:lnTo>
                  <a:pt x="509" y="145"/>
                </a:lnTo>
                <a:lnTo>
                  <a:pt x="515" y="162"/>
                </a:lnTo>
                <a:lnTo>
                  <a:pt x="518" y="180"/>
                </a:lnTo>
                <a:lnTo>
                  <a:pt x="522" y="203"/>
                </a:lnTo>
                <a:lnTo>
                  <a:pt x="522" y="2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85788" name="Freeform 60"/>
          <p:cNvSpPr>
            <a:spLocks/>
          </p:cNvSpPr>
          <p:nvPr/>
        </p:nvSpPr>
        <p:spPr bwMode="auto">
          <a:xfrm>
            <a:off x="2466975" y="3211513"/>
            <a:ext cx="1447800" cy="314325"/>
          </a:xfrm>
          <a:custGeom>
            <a:avLst/>
            <a:gdLst>
              <a:gd name="T0" fmla="*/ 0 w 522"/>
              <a:gd name="T1" fmla="*/ 229 h 229"/>
              <a:gd name="T2" fmla="*/ 2 w 522"/>
              <a:gd name="T3" fmla="*/ 207 h 229"/>
              <a:gd name="T4" fmla="*/ 4 w 522"/>
              <a:gd name="T5" fmla="*/ 184 h 229"/>
              <a:gd name="T6" fmla="*/ 8 w 522"/>
              <a:gd name="T7" fmla="*/ 165 h 229"/>
              <a:gd name="T8" fmla="*/ 13 w 522"/>
              <a:gd name="T9" fmla="*/ 148 h 229"/>
              <a:gd name="T10" fmla="*/ 19 w 522"/>
              <a:gd name="T11" fmla="*/ 135 h 229"/>
              <a:gd name="T12" fmla="*/ 23 w 522"/>
              <a:gd name="T13" fmla="*/ 130 h 229"/>
              <a:gd name="T14" fmla="*/ 26 w 522"/>
              <a:gd name="T15" fmla="*/ 124 h 229"/>
              <a:gd name="T16" fmla="*/ 30 w 522"/>
              <a:gd name="T17" fmla="*/ 120 h 229"/>
              <a:gd name="T18" fmla="*/ 34 w 522"/>
              <a:gd name="T19" fmla="*/ 116 h 229"/>
              <a:gd name="T20" fmla="*/ 38 w 522"/>
              <a:gd name="T21" fmla="*/ 116 h 229"/>
              <a:gd name="T22" fmla="*/ 43 w 522"/>
              <a:gd name="T23" fmla="*/ 116 h 229"/>
              <a:gd name="T24" fmla="*/ 218 w 522"/>
              <a:gd name="T25" fmla="*/ 113 h 229"/>
              <a:gd name="T26" fmla="*/ 222 w 522"/>
              <a:gd name="T27" fmla="*/ 113 h 229"/>
              <a:gd name="T28" fmla="*/ 225 w 522"/>
              <a:gd name="T29" fmla="*/ 113 h 229"/>
              <a:gd name="T30" fmla="*/ 229 w 522"/>
              <a:gd name="T31" fmla="*/ 109 h 229"/>
              <a:gd name="T32" fmla="*/ 235 w 522"/>
              <a:gd name="T33" fmla="*/ 105 h 229"/>
              <a:gd name="T34" fmla="*/ 239 w 522"/>
              <a:gd name="T35" fmla="*/ 100 h 229"/>
              <a:gd name="T36" fmla="*/ 240 w 522"/>
              <a:gd name="T37" fmla="*/ 94 h 229"/>
              <a:gd name="T38" fmla="*/ 248 w 522"/>
              <a:gd name="T39" fmla="*/ 81 h 229"/>
              <a:gd name="T40" fmla="*/ 252 w 522"/>
              <a:gd name="T41" fmla="*/ 64 h 229"/>
              <a:gd name="T42" fmla="*/ 255 w 522"/>
              <a:gd name="T43" fmla="*/ 45 h 229"/>
              <a:gd name="T44" fmla="*/ 257 w 522"/>
              <a:gd name="T45" fmla="*/ 22 h 229"/>
              <a:gd name="T46" fmla="*/ 259 w 522"/>
              <a:gd name="T47" fmla="*/ 0 h 229"/>
              <a:gd name="T48" fmla="*/ 259 w 522"/>
              <a:gd name="T49" fmla="*/ 22 h 229"/>
              <a:gd name="T50" fmla="*/ 263 w 522"/>
              <a:gd name="T51" fmla="*/ 45 h 229"/>
              <a:gd name="T52" fmla="*/ 267 w 522"/>
              <a:gd name="T53" fmla="*/ 64 h 229"/>
              <a:gd name="T54" fmla="*/ 272 w 522"/>
              <a:gd name="T55" fmla="*/ 81 h 229"/>
              <a:gd name="T56" fmla="*/ 278 w 522"/>
              <a:gd name="T57" fmla="*/ 94 h 229"/>
              <a:gd name="T58" fmla="*/ 282 w 522"/>
              <a:gd name="T59" fmla="*/ 100 h 229"/>
              <a:gd name="T60" fmla="*/ 286 w 522"/>
              <a:gd name="T61" fmla="*/ 105 h 229"/>
              <a:gd name="T62" fmla="*/ 289 w 522"/>
              <a:gd name="T63" fmla="*/ 109 h 229"/>
              <a:gd name="T64" fmla="*/ 295 w 522"/>
              <a:gd name="T65" fmla="*/ 113 h 229"/>
              <a:gd name="T66" fmla="*/ 299 w 522"/>
              <a:gd name="T67" fmla="*/ 113 h 229"/>
              <a:gd name="T68" fmla="*/ 304 w 522"/>
              <a:gd name="T69" fmla="*/ 113 h 229"/>
              <a:gd name="T70" fmla="*/ 477 w 522"/>
              <a:gd name="T71" fmla="*/ 113 h 229"/>
              <a:gd name="T72" fmla="*/ 483 w 522"/>
              <a:gd name="T73" fmla="*/ 113 h 229"/>
              <a:gd name="T74" fmla="*/ 486 w 522"/>
              <a:gd name="T75" fmla="*/ 113 h 229"/>
              <a:gd name="T76" fmla="*/ 490 w 522"/>
              <a:gd name="T77" fmla="*/ 116 h 229"/>
              <a:gd name="T78" fmla="*/ 494 w 522"/>
              <a:gd name="T79" fmla="*/ 120 h 229"/>
              <a:gd name="T80" fmla="*/ 500 w 522"/>
              <a:gd name="T81" fmla="*/ 124 h 229"/>
              <a:gd name="T82" fmla="*/ 503 w 522"/>
              <a:gd name="T83" fmla="*/ 131 h 229"/>
              <a:gd name="T84" fmla="*/ 509 w 522"/>
              <a:gd name="T85" fmla="*/ 145 h 229"/>
              <a:gd name="T86" fmla="*/ 515 w 522"/>
              <a:gd name="T87" fmla="*/ 162 h 229"/>
              <a:gd name="T88" fmla="*/ 518 w 522"/>
              <a:gd name="T89" fmla="*/ 180 h 229"/>
              <a:gd name="T90" fmla="*/ 522 w 522"/>
              <a:gd name="T91" fmla="*/ 203 h 229"/>
              <a:gd name="T92" fmla="*/ 522 w 522"/>
              <a:gd name="T93" fmla="*/ 22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22" h="229">
                <a:moveTo>
                  <a:pt x="0" y="229"/>
                </a:moveTo>
                <a:lnTo>
                  <a:pt x="2" y="207"/>
                </a:lnTo>
                <a:lnTo>
                  <a:pt x="4" y="184"/>
                </a:lnTo>
                <a:lnTo>
                  <a:pt x="8" y="165"/>
                </a:lnTo>
                <a:lnTo>
                  <a:pt x="13" y="148"/>
                </a:lnTo>
                <a:lnTo>
                  <a:pt x="19" y="135"/>
                </a:lnTo>
                <a:lnTo>
                  <a:pt x="23" y="130"/>
                </a:lnTo>
                <a:lnTo>
                  <a:pt x="26" y="124"/>
                </a:lnTo>
                <a:lnTo>
                  <a:pt x="30" y="120"/>
                </a:lnTo>
                <a:lnTo>
                  <a:pt x="34" y="116"/>
                </a:lnTo>
                <a:lnTo>
                  <a:pt x="38" y="116"/>
                </a:lnTo>
                <a:lnTo>
                  <a:pt x="43" y="116"/>
                </a:lnTo>
                <a:lnTo>
                  <a:pt x="218" y="113"/>
                </a:lnTo>
                <a:lnTo>
                  <a:pt x="222" y="113"/>
                </a:lnTo>
                <a:lnTo>
                  <a:pt x="225" y="113"/>
                </a:lnTo>
                <a:lnTo>
                  <a:pt x="229" y="109"/>
                </a:lnTo>
                <a:lnTo>
                  <a:pt x="235" y="105"/>
                </a:lnTo>
                <a:lnTo>
                  <a:pt x="239" y="100"/>
                </a:lnTo>
                <a:lnTo>
                  <a:pt x="240" y="94"/>
                </a:lnTo>
                <a:lnTo>
                  <a:pt x="248" y="81"/>
                </a:lnTo>
                <a:lnTo>
                  <a:pt x="252" y="64"/>
                </a:lnTo>
                <a:lnTo>
                  <a:pt x="255" y="45"/>
                </a:lnTo>
                <a:lnTo>
                  <a:pt x="257" y="22"/>
                </a:lnTo>
                <a:lnTo>
                  <a:pt x="259" y="0"/>
                </a:lnTo>
                <a:lnTo>
                  <a:pt x="259" y="22"/>
                </a:lnTo>
                <a:lnTo>
                  <a:pt x="263" y="45"/>
                </a:lnTo>
                <a:lnTo>
                  <a:pt x="267" y="64"/>
                </a:lnTo>
                <a:lnTo>
                  <a:pt x="272" y="81"/>
                </a:lnTo>
                <a:lnTo>
                  <a:pt x="278" y="94"/>
                </a:lnTo>
                <a:lnTo>
                  <a:pt x="282" y="100"/>
                </a:lnTo>
                <a:lnTo>
                  <a:pt x="286" y="105"/>
                </a:lnTo>
                <a:lnTo>
                  <a:pt x="289" y="109"/>
                </a:lnTo>
                <a:lnTo>
                  <a:pt x="295" y="113"/>
                </a:lnTo>
                <a:lnTo>
                  <a:pt x="299" y="113"/>
                </a:lnTo>
                <a:lnTo>
                  <a:pt x="304" y="113"/>
                </a:lnTo>
                <a:lnTo>
                  <a:pt x="477" y="113"/>
                </a:lnTo>
                <a:lnTo>
                  <a:pt x="483" y="113"/>
                </a:lnTo>
                <a:lnTo>
                  <a:pt x="486" y="113"/>
                </a:lnTo>
                <a:lnTo>
                  <a:pt x="490" y="116"/>
                </a:lnTo>
                <a:lnTo>
                  <a:pt x="494" y="120"/>
                </a:lnTo>
                <a:lnTo>
                  <a:pt x="500" y="124"/>
                </a:lnTo>
                <a:lnTo>
                  <a:pt x="503" y="131"/>
                </a:lnTo>
                <a:lnTo>
                  <a:pt x="509" y="145"/>
                </a:lnTo>
                <a:lnTo>
                  <a:pt x="515" y="162"/>
                </a:lnTo>
                <a:lnTo>
                  <a:pt x="518" y="180"/>
                </a:lnTo>
                <a:lnTo>
                  <a:pt x="522" y="203"/>
                </a:lnTo>
                <a:lnTo>
                  <a:pt x="522" y="2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85789" name="Freeform 61"/>
          <p:cNvSpPr>
            <a:spLocks/>
          </p:cNvSpPr>
          <p:nvPr/>
        </p:nvSpPr>
        <p:spPr bwMode="auto">
          <a:xfrm>
            <a:off x="1171575" y="3211513"/>
            <a:ext cx="1295400" cy="314325"/>
          </a:xfrm>
          <a:custGeom>
            <a:avLst/>
            <a:gdLst>
              <a:gd name="T0" fmla="*/ 0 w 522"/>
              <a:gd name="T1" fmla="*/ 229 h 229"/>
              <a:gd name="T2" fmla="*/ 2 w 522"/>
              <a:gd name="T3" fmla="*/ 207 h 229"/>
              <a:gd name="T4" fmla="*/ 4 w 522"/>
              <a:gd name="T5" fmla="*/ 184 h 229"/>
              <a:gd name="T6" fmla="*/ 8 w 522"/>
              <a:gd name="T7" fmla="*/ 165 h 229"/>
              <a:gd name="T8" fmla="*/ 13 w 522"/>
              <a:gd name="T9" fmla="*/ 148 h 229"/>
              <a:gd name="T10" fmla="*/ 19 w 522"/>
              <a:gd name="T11" fmla="*/ 135 h 229"/>
              <a:gd name="T12" fmla="*/ 23 w 522"/>
              <a:gd name="T13" fmla="*/ 130 h 229"/>
              <a:gd name="T14" fmla="*/ 26 w 522"/>
              <a:gd name="T15" fmla="*/ 124 h 229"/>
              <a:gd name="T16" fmla="*/ 30 w 522"/>
              <a:gd name="T17" fmla="*/ 120 h 229"/>
              <a:gd name="T18" fmla="*/ 34 w 522"/>
              <a:gd name="T19" fmla="*/ 116 h 229"/>
              <a:gd name="T20" fmla="*/ 38 w 522"/>
              <a:gd name="T21" fmla="*/ 116 h 229"/>
              <a:gd name="T22" fmla="*/ 43 w 522"/>
              <a:gd name="T23" fmla="*/ 116 h 229"/>
              <a:gd name="T24" fmla="*/ 218 w 522"/>
              <a:gd name="T25" fmla="*/ 113 h 229"/>
              <a:gd name="T26" fmla="*/ 222 w 522"/>
              <a:gd name="T27" fmla="*/ 113 h 229"/>
              <a:gd name="T28" fmla="*/ 225 w 522"/>
              <a:gd name="T29" fmla="*/ 113 h 229"/>
              <a:gd name="T30" fmla="*/ 229 w 522"/>
              <a:gd name="T31" fmla="*/ 109 h 229"/>
              <a:gd name="T32" fmla="*/ 235 w 522"/>
              <a:gd name="T33" fmla="*/ 105 h 229"/>
              <a:gd name="T34" fmla="*/ 239 w 522"/>
              <a:gd name="T35" fmla="*/ 100 h 229"/>
              <a:gd name="T36" fmla="*/ 240 w 522"/>
              <a:gd name="T37" fmla="*/ 94 h 229"/>
              <a:gd name="T38" fmla="*/ 248 w 522"/>
              <a:gd name="T39" fmla="*/ 81 h 229"/>
              <a:gd name="T40" fmla="*/ 252 w 522"/>
              <a:gd name="T41" fmla="*/ 64 h 229"/>
              <a:gd name="T42" fmla="*/ 255 w 522"/>
              <a:gd name="T43" fmla="*/ 45 h 229"/>
              <a:gd name="T44" fmla="*/ 257 w 522"/>
              <a:gd name="T45" fmla="*/ 22 h 229"/>
              <a:gd name="T46" fmla="*/ 259 w 522"/>
              <a:gd name="T47" fmla="*/ 0 h 229"/>
              <a:gd name="T48" fmla="*/ 259 w 522"/>
              <a:gd name="T49" fmla="*/ 22 h 229"/>
              <a:gd name="T50" fmla="*/ 263 w 522"/>
              <a:gd name="T51" fmla="*/ 45 h 229"/>
              <a:gd name="T52" fmla="*/ 267 w 522"/>
              <a:gd name="T53" fmla="*/ 64 h 229"/>
              <a:gd name="T54" fmla="*/ 272 w 522"/>
              <a:gd name="T55" fmla="*/ 81 h 229"/>
              <a:gd name="T56" fmla="*/ 278 w 522"/>
              <a:gd name="T57" fmla="*/ 94 h 229"/>
              <a:gd name="T58" fmla="*/ 282 w 522"/>
              <a:gd name="T59" fmla="*/ 100 h 229"/>
              <a:gd name="T60" fmla="*/ 286 w 522"/>
              <a:gd name="T61" fmla="*/ 105 h 229"/>
              <a:gd name="T62" fmla="*/ 289 w 522"/>
              <a:gd name="T63" fmla="*/ 109 h 229"/>
              <a:gd name="T64" fmla="*/ 295 w 522"/>
              <a:gd name="T65" fmla="*/ 113 h 229"/>
              <a:gd name="T66" fmla="*/ 299 w 522"/>
              <a:gd name="T67" fmla="*/ 113 h 229"/>
              <a:gd name="T68" fmla="*/ 304 w 522"/>
              <a:gd name="T69" fmla="*/ 113 h 229"/>
              <a:gd name="T70" fmla="*/ 477 w 522"/>
              <a:gd name="T71" fmla="*/ 113 h 229"/>
              <a:gd name="T72" fmla="*/ 483 w 522"/>
              <a:gd name="T73" fmla="*/ 113 h 229"/>
              <a:gd name="T74" fmla="*/ 486 w 522"/>
              <a:gd name="T75" fmla="*/ 113 h 229"/>
              <a:gd name="T76" fmla="*/ 490 w 522"/>
              <a:gd name="T77" fmla="*/ 116 h 229"/>
              <a:gd name="T78" fmla="*/ 494 w 522"/>
              <a:gd name="T79" fmla="*/ 120 h 229"/>
              <a:gd name="T80" fmla="*/ 500 w 522"/>
              <a:gd name="T81" fmla="*/ 124 h 229"/>
              <a:gd name="T82" fmla="*/ 503 w 522"/>
              <a:gd name="T83" fmla="*/ 131 h 229"/>
              <a:gd name="T84" fmla="*/ 509 w 522"/>
              <a:gd name="T85" fmla="*/ 145 h 229"/>
              <a:gd name="T86" fmla="*/ 515 w 522"/>
              <a:gd name="T87" fmla="*/ 162 h 229"/>
              <a:gd name="T88" fmla="*/ 518 w 522"/>
              <a:gd name="T89" fmla="*/ 180 h 229"/>
              <a:gd name="T90" fmla="*/ 522 w 522"/>
              <a:gd name="T91" fmla="*/ 203 h 229"/>
              <a:gd name="T92" fmla="*/ 522 w 522"/>
              <a:gd name="T93" fmla="*/ 22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22" h="229">
                <a:moveTo>
                  <a:pt x="0" y="229"/>
                </a:moveTo>
                <a:lnTo>
                  <a:pt x="2" y="207"/>
                </a:lnTo>
                <a:lnTo>
                  <a:pt x="4" y="184"/>
                </a:lnTo>
                <a:lnTo>
                  <a:pt x="8" y="165"/>
                </a:lnTo>
                <a:lnTo>
                  <a:pt x="13" y="148"/>
                </a:lnTo>
                <a:lnTo>
                  <a:pt x="19" y="135"/>
                </a:lnTo>
                <a:lnTo>
                  <a:pt x="23" y="130"/>
                </a:lnTo>
                <a:lnTo>
                  <a:pt x="26" y="124"/>
                </a:lnTo>
                <a:lnTo>
                  <a:pt x="30" y="120"/>
                </a:lnTo>
                <a:lnTo>
                  <a:pt x="34" y="116"/>
                </a:lnTo>
                <a:lnTo>
                  <a:pt x="38" y="116"/>
                </a:lnTo>
                <a:lnTo>
                  <a:pt x="43" y="116"/>
                </a:lnTo>
                <a:lnTo>
                  <a:pt x="218" y="113"/>
                </a:lnTo>
                <a:lnTo>
                  <a:pt x="222" y="113"/>
                </a:lnTo>
                <a:lnTo>
                  <a:pt x="225" y="113"/>
                </a:lnTo>
                <a:lnTo>
                  <a:pt x="229" y="109"/>
                </a:lnTo>
                <a:lnTo>
                  <a:pt x="235" y="105"/>
                </a:lnTo>
                <a:lnTo>
                  <a:pt x="239" y="100"/>
                </a:lnTo>
                <a:lnTo>
                  <a:pt x="240" y="94"/>
                </a:lnTo>
                <a:lnTo>
                  <a:pt x="248" y="81"/>
                </a:lnTo>
                <a:lnTo>
                  <a:pt x="252" y="64"/>
                </a:lnTo>
                <a:lnTo>
                  <a:pt x="255" y="45"/>
                </a:lnTo>
                <a:lnTo>
                  <a:pt x="257" y="22"/>
                </a:lnTo>
                <a:lnTo>
                  <a:pt x="259" y="0"/>
                </a:lnTo>
                <a:lnTo>
                  <a:pt x="259" y="22"/>
                </a:lnTo>
                <a:lnTo>
                  <a:pt x="263" y="45"/>
                </a:lnTo>
                <a:lnTo>
                  <a:pt x="267" y="64"/>
                </a:lnTo>
                <a:lnTo>
                  <a:pt x="272" y="81"/>
                </a:lnTo>
                <a:lnTo>
                  <a:pt x="278" y="94"/>
                </a:lnTo>
                <a:lnTo>
                  <a:pt x="282" y="100"/>
                </a:lnTo>
                <a:lnTo>
                  <a:pt x="286" y="105"/>
                </a:lnTo>
                <a:lnTo>
                  <a:pt x="289" y="109"/>
                </a:lnTo>
                <a:lnTo>
                  <a:pt x="295" y="113"/>
                </a:lnTo>
                <a:lnTo>
                  <a:pt x="299" y="113"/>
                </a:lnTo>
                <a:lnTo>
                  <a:pt x="304" y="113"/>
                </a:lnTo>
                <a:lnTo>
                  <a:pt x="477" y="113"/>
                </a:lnTo>
                <a:lnTo>
                  <a:pt x="483" y="113"/>
                </a:lnTo>
                <a:lnTo>
                  <a:pt x="486" y="113"/>
                </a:lnTo>
                <a:lnTo>
                  <a:pt x="490" y="116"/>
                </a:lnTo>
                <a:lnTo>
                  <a:pt x="494" y="120"/>
                </a:lnTo>
                <a:lnTo>
                  <a:pt x="500" y="124"/>
                </a:lnTo>
                <a:lnTo>
                  <a:pt x="503" y="131"/>
                </a:lnTo>
                <a:lnTo>
                  <a:pt x="509" y="145"/>
                </a:lnTo>
                <a:lnTo>
                  <a:pt x="515" y="162"/>
                </a:lnTo>
                <a:lnTo>
                  <a:pt x="518" y="180"/>
                </a:lnTo>
                <a:lnTo>
                  <a:pt x="522" y="203"/>
                </a:lnTo>
                <a:lnTo>
                  <a:pt x="522" y="2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85790" name="Freeform 62"/>
          <p:cNvSpPr>
            <a:spLocks/>
          </p:cNvSpPr>
          <p:nvPr/>
        </p:nvSpPr>
        <p:spPr bwMode="auto">
          <a:xfrm>
            <a:off x="6429375" y="3211513"/>
            <a:ext cx="1447800" cy="293687"/>
          </a:xfrm>
          <a:custGeom>
            <a:avLst/>
            <a:gdLst>
              <a:gd name="T0" fmla="*/ 0 w 522"/>
              <a:gd name="T1" fmla="*/ 229 h 229"/>
              <a:gd name="T2" fmla="*/ 2 w 522"/>
              <a:gd name="T3" fmla="*/ 207 h 229"/>
              <a:gd name="T4" fmla="*/ 4 w 522"/>
              <a:gd name="T5" fmla="*/ 184 h 229"/>
              <a:gd name="T6" fmla="*/ 8 w 522"/>
              <a:gd name="T7" fmla="*/ 165 h 229"/>
              <a:gd name="T8" fmla="*/ 13 w 522"/>
              <a:gd name="T9" fmla="*/ 148 h 229"/>
              <a:gd name="T10" fmla="*/ 19 w 522"/>
              <a:gd name="T11" fmla="*/ 135 h 229"/>
              <a:gd name="T12" fmla="*/ 23 w 522"/>
              <a:gd name="T13" fmla="*/ 130 h 229"/>
              <a:gd name="T14" fmla="*/ 26 w 522"/>
              <a:gd name="T15" fmla="*/ 124 h 229"/>
              <a:gd name="T16" fmla="*/ 30 w 522"/>
              <a:gd name="T17" fmla="*/ 120 h 229"/>
              <a:gd name="T18" fmla="*/ 34 w 522"/>
              <a:gd name="T19" fmla="*/ 116 h 229"/>
              <a:gd name="T20" fmla="*/ 38 w 522"/>
              <a:gd name="T21" fmla="*/ 116 h 229"/>
              <a:gd name="T22" fmla="*/ 43 w 522"/>
              <a:gd name="T23" fmla="*/ 116 h 229"/>
              <a:gd name="T24" fmla="*/ 218 w 522"/>
              <a:gd name="T25" fmla="*/ 113 h 229"/>
              <a:gd name="T26" fmla="*/ 222 w 522"/>
              <a:gd name="T27" fmla="*/ 113 h 229"/>
              <a:gd name="T28" fmla="*/ 225 w 522"/>
              <a:gd name="T29" fmla="*/ 113 h 229"/>
              <a:gd name="T30" fmla="*/ 229 w 522"/>
              <a:gd name="T31" fmla="*/ 109 h 229"/>
              <a:gd name="T32" fmla="*/ 235 w 522"/>
              <a:gd name="T33" fmla="*/ 105 h 229"/>
              <a:gd name="T34" fmla="*/ 239 w 522"/>
              <a:gd name="T35" fmla="*/ 100 h 229"/>
              <a:gd name="T36" fmla="*/ 240 w 522"/>
              <a:gd name="T37" fmla="*/ 94 h 229"/>
              <a:gd name="T38" fmla="*/ 248 w 522"/>
              <a:gd name="T39" fmla="*/ 81 h 229"/>
              <a:gd name="T40" fmla="*/ 252 w 522"/>
              <a:gd name="T41" fmla="*/ 64 h 229"/>
              <a:gd name="T42" fmla="*/ 255 w 522"/>
              <a:gd name="T43" fmla="*/ 45 h 229"/>
              <a:gd name="T44" fmla="*/ 257 w 522"/>
              <a:gd name="T45" fmla="*/ 22 h 229"/>
              <a:gd name="T46" fmla="*/ 259 w 522"/>
              <a:gd name="T47" fmla="*/ 0 h 229"/>
              <a:gd name="T48" fmla="*/ 259 w 522"/>
              <a:gd name="T49" fmla="*/ 22 h 229"/>
              <a:gd name="T50" fmla="*/ 263 w 522"/>
              <a:gd name="T51" fmla="*/ 45 h 229"/>
              <a:gd name="T52" fmla="*/ 267 w 522"/>
              <a:gd name="T53" fmla="*/ 64 h 229"/>
              <a:gd name="T54" fmla="*/ 272 w 522"/>
              <a:gd name="T55" fmla="*/ 81 h 229"/>
              <a:gd name="T56" fmla="*/ 278 w 522"/>
              <a:gd name="T57" fmla="*/ 94 h 229"/>
              <a:gd name="T58" fmla="*/ 282 w 522"/>
              <a:gd name="T59" fmla="*/ 100 h 229"/>
              <a:gd name="T60" fmla="*/ 286 w 522"/>
              <a:gd name="T61" fmla="*/ 105 h 229"/>
              <a:gd name="T62" fmla="*/ 289 w 522"/>
              <a:gd name="T63" fmla="*/ 109 h 229"/>
              <a:gd name="T64" fmla="*/ 295 w 522"/>
              <a:gd name="T65" fmla="*/ 113 h 229"/>
              <a:gd name="T66" fmla="*/ 299 w 522"/>
              <a:gd name="T67" fmla="*/ 113 h 229"/>
              <a:gd name="T68" fmla="*/ 304 w 522"/>
              <a:gd name="T69" fmla="*/ 113 h 229"/>
              <a:gd name="T70" fmla="*/ 477 w 522"/>
              <a:gd name="T71" fmla="*/ 113 h 229"/>
              <a:gd name="T72" fmla="*/ 483 w 522"/>
              <a:gd name="T73" fmla="*/ 113 h 229"/>
              <a:gd name="T74" fmla="*/ 486 w 522"/>
              <a:gd name="T75" fmla="*/ 113 h 229"/>
              <a:gd name="T76" fmla="*/ 490 w 522"/>
              <a:gd name="T77" fmla="*/ 116 h 229"/>
              <a:gd name="T78" fmla="*/ 494 w 522"/>
              <a:gd name="T79" fmla="*/ 120 h 229"/>
              <a:gd name="T80" fmla="*/ 500 w 522"/>
              <a:gd name="T81" fmla="*/ 124 h 229"/>
              <a:gd name="T82" fmla="*/ 503 w 522"/>
              <a:gd name="T83" fmla="*/ 131 h 229"/>
              <a:gd name="T84" fmla="*/ 509 w 522"/>
              <a:gd name="T85" fmla="*/ 145 h 229"/>
              <a:gd name="T86" fmla="*/ 515 w 522"/>
              <a:gd name="T87" fmla="*/ 162 h 229"/>
              <a:gd name="T88" fmla="*/ 518 w 522"/>
              <a:gd name="T89" fmla="*/ 180 h 229"/>
              <a:gd name="T90" fmla="*/ 522 w 522"/>
              <a:gd name="T91" fmla="*/ 203 h 229"/>
              <a:gd name="T92" fmla="*/ 522 w 522"/>
              <a:gd name="T93" fmla="*/ 22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22" h="229">
                <a:moveTo>
                  <a:pt x="0" y="229"/>
                </a:moveTo>
                <a:lnTo>
                  <a:pt x="2" y="207"/>
                </a:lnTo>
                <a:lnTo>
                  <a:pt x="4" y="184"/>
                </a:lnTo>
                <a:lnTo>
                  <a:pt x="8" y="165"/>
                </a:lnTo>
                <a:lnTo>
                  <a:pt x="13" y="148"/>
                </a:lnTo>
                <a:lnTo>
                  <a:pt x="19" y="135"/>
                </a:lnTo>
                <a:lnTo>
                  <a:pt x="23" y="130"/>
                </a:lnTo>
                <a:lnTo>
                  <a:pt x="26" y="124"/>
                </a:lnTo>
                <a:lnTo>
                  <a:pt x="30" y="120"/>
                </a:lnTo>
                <a:lnTo>
                  <a:pt x="34" y="116"/>
                </a:lnTo>
                <a:lnTo>
                  <a:pt x="38" y="116"/>
                </a:lnTo>
                <a:lnTo>
                  <a:pt x="43" y="116"/>
                </a:lnTo>
                <a:lnTo>
                  <a:pt x="218" y="113"/>
                </a:lnTo>
                <a:lnTo>
                  <a:pt x="222" y="113"/>
                </a:lnTo>
                <a:lnTo>
                  <a:pt x="225" y="113"/>
                </a:lnTo>
                <a:lnTo>
                  <a:pt x="229" y="109"/>
                </a:lnTo>
                <a:lnTo>
                  <a:pt x="235" y="105"/>
                </a:lnTo>
                <a:lnTo>
                  <a:pt x="239" y="100"/>
                </a:lnTo>
                <a:lnTo>
                  <a:pt x="240" y="94"/>
                </a:lnTo>
                <a:lnTo>
                  <a:pt x="248" y="81"/>
                </a:lnTo>
                <a:lnTo>
                  <a:pt x="252" y="64"/>
                </a:lnTo>
                <a:lnTo>
                  <a:pt x="255" y="45"/>
                </a:lnTo>
                <a:lnTo>
                  <a:pt x="257" y="22"/>
                </a:lnTo>
                <a:lnTo>
                  <a:pt x="259" y="0"/>
                </a:lnTo>
                <a:lnTo>
                  <a:pt x="259" y="22"/>
                </a:lnTo>
                <a:lnTo>
                  <a:pt x="263" y="45"/>
                </a:lnTo>
                <a:lnTo>
                  <a:pt x="267" y="64"/>
                </a:lnTo>
                <a:lnTo>
                  <a:pt x="272" y="81"/>
                </a:lnTo>
                <a:lnTo>
                  <a:pt x="278" y="94"/>
                </a:lnTo>
                <a:lnTo>
                  <a:pt x="282" y="100"/>
                </a:lnTo>
                <a:lnTo>
                  <a:pt x="286" y="105"/>
                </a:lnTo>
                <a:lnTo>
                  <a:pt x="289" y="109"/>
                </a:lnTo>
                <a:lnTo>
                  <a:pt x="295" y="113"/>
                </a:lnTo>
                <a:lnTo>
                  <a:pt x="299" y="113"/>
                </a:lnTo>
                <a:lnTo>
                  <a:pt x="304" y="113"/>
                </a:lnTo>
                <a:lnTo>
                  <a:pt x="477" y="113"/>
                </a:lnTo>
                <a:lnTo>
                  <a:pt x="483" y="113"/>
                </a:lnTo>
                <a:lnTo>
                  <a:pt x="486" y="113"/>
                </a:lnTo>
                <a:lnTo>
                  <a:pt x="490" y="116"/>
                </a:lnTo>
                <a:lnTo>
                  <a:pt x="494" y="120"/>
                </a:lnTo>
                <a:lnTo>
                  <a:pt x="500" y="124"/>
                </a:lnTo>
                <a:lnTo>
                  <a:pt x="503" y="131"/>
                </a:lnTo>
                <a:lnTo>
                  <a:pt x="509" y="145"/>
                </a:lnTo>
                <a:lnTo>
                  <a:pt x="515" y="162"/>
                </a:lnTo>
                <a:lnTo>
                  <a:pt x="518" y="180"/>
                </a:lnTo>
                <a:lnTo>
                  <a:pt x="522" y="203"/>
                </a:lnTo>
                <a:lnTo>
                  <a:pt x="522" y="2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85791" name="Rectangle 63"/>
          <p:cNvSpPr>
            <a:spLocks noChangeArrowheads="1"/>
          </p:cNvSpPr>
          <p:nvPr/>
        </p:nvSpPr>
        <p:spPr bwMode="auto">
          <a:xfrm>
            <a:off x="6297613" y="4405313"/>
            <a:ext cx="292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92" name="Rectangle 64"/>
          <p:cNvSpPr>
            <a:spLocks noChangeArrowheads="1"/>
          </p:cNvSpPr>
          <p:nvPr/>
        </p:nvSpPr>
        <p:spPr bwMode="auto">
          <a:xfrm>
            <a:off x="6583363" y="4349750"/>
            <a:ext cx="2952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latin typeface="Symbol" panose="05050102010706020507" pitchFamily="18" charset="2"/>
                <a:ea typeface="新細明體" charset="-120"/>
              </a:rPr>
              <a:t>-</a:t>
            </a:r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12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93" name="Rectangle 65"/>
          <p:cNvSpPr>
            <a:spLocks noChangeArrowheads="1"/>
          </p:cNvSpPr>
          <p:nvPr/>
        </p:nvSpPr>
        <p:spPr bwMode="auto">
          <a:xfrm>
            <a:off x="6791325" y="3648075"/>
            <a:ext cx="2921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300">
                <a:solidFill>
                  <a:srgbClr val="000000"/>
                </a:solidFill>
                <a:ea typeface="新細明體" charset="-120"/>
              </a:rPr>
              <a:t>10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94" name="Rectangle 66"/>
          <p:cNvSpPr>
            <a:spLocks noChangeArrowheads="1"/>
          </p:cNvSpPr>
          <p:nvPr/>
        </p:nvSpPr>
        <p:spPr bwMode="auto">
          <a:xfrm>
            <a:off x="7077075" y="3592513"/>
            <a:ext cx="190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500">
                <a:solidFill>
                  <a:srgbClr val="000000"/>
                </a:solidFill>
                <a:ea typeface="新細明體" charset="-120"/>
              </a:rPr>
              <a:t>20</a:t>
            </a:r>
            <a:endParaRPr lang="en-US" altLang="zh-TW">
              <a:ea typeface="新細明體" charset="-120"/>
            </a:endParaRPr>
          </a:p>
        </p:txBody>
      </p:sp>
      <p:sp>
        <p:nvSpPr>
          <p:cNvPr id="585795" name="Text Box 67"/>
          <p:cNvSpPr txBox="1">
            <a:spLocks noChangeArrowheads="1"/>
          </p:cNvSpPr>
          <p:nvPr/>
        </p:nvSpPr>
        <p:spPr bwMode="auto">
          <a:xfrm>
            <a:off x="1143000" y="5345113"/>
            <a:ext cx="708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RF: Radio frequency; MW: Microwave; IR: infrared; and  UV: ultraviolet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8F3C-C8D3-4E1D-BE44-7FA07654B425}" type="slidenum">
              <a:rPr lang="zh-TW" altLang="en-US"/>
              <a:pPr/>
              <a:t>59</a:t>
            </a:fld>
            <a:endParaRPr lang="en-US" altLang="zh-TW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Depth of focus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53400" cy="41148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The range that light is in focus and can achieve good resolution of projected image</a:t>
            </a:r>
          </a:p>
          <a:p>
            <a:r>
              <a:rPr lang="en-US" altLang="zh-TW">
                <a:ea typeface="新細明體" charset="-120"/>
              </a:rPr>
              <a:t>Depth of focus can be expressed as: </a:t>
            </a:r>
          </a:p>
        </p:txBody>
      </p:sp>
      <p:graphicFrame>
        <p:nvGraphicFramePr>
          <p:cNvPr id="586756" name="Object 4"/>
          <p:cNvGraphicFramePr>
            <a:graphicFrameLocks noChangeAspect="1"/>
          </p:cNvGraphicFramePr>
          <p:nvPr/>
        </p:nvGraphicFramePr>
        <p:xfrm>
          <a:off x="2743200" y="4191000"/>
          <a:ext cx="3321050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85" name="Equation" r:id="rId3" imgW="1015920" imgH="431640" progId="Equation.3">
                  <p:embed/>
                </p:oleObj>
              </mc:Choice>
              <mc:Fallback>
                <p:oleObj name="Equation" r:id="rId3" imgW="10159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91000"/>
                        <a:ext cx="3321050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8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8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51F-BBA3-43F8-8477-A933822F5330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IC Processing Flow</a:t>
            </a: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1905000" y="1524000"/>
            <a:ext cx="5562600" cy="4267200"/>
          </a:xfrm>
          <a:prstGeom prst="rect">
            <a:avLst/>
          </a:prstGeom>
          <a:noFill/>
          <a:ln w="333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99684" name="Group 4"/>
          <p:cNvGrpSpPr>
            <a:grpSpLocks/>
          </p:cNvGrpSpPr>
          <p:nvPr/>
        </p:nvGrpSpPr>
        <p:grpSpPr bwMode="auto">
          <a:xfrm>
            <a:off x="304800" y="1447800"/>
            <a:ext cx="1304925" cy="801688"/>
            <a:chOff x="192" y="884"/>
            <a:chExt cx="822" cy="505"/>
          </a:xfrm>
        </p:grpSpPr>
        <p:sp>
          <p:nvSpPr>
            <p:cNvPr id="199685" name="Rectangle 5"/>
            <p:cNvSpPr>
              <a:spLocks noChangeArrowheads="1"/>
            </p:cNvSpPr>
            <p:nvPr/>
          </p:nvSpPr>
          <p:spPr bwMode="auto">
            <a:xfrm>
              <a:off x="192" y="884"/>
              <a:ext cx="822" cy="505"/>
            </a:xfrm>
            <a:prstGeom prst="rect">
              <a:avLst/>
            </a:prstGeom>
            <a:solidFill>
              <a:srgbClr val="FF9933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99686" name="Rectangle 6"/>
            <p:cNvSpPr>
              <a:spLocks noChangeArrowheads="1"/>
            </p:cNvSpPr>
            <p:nvPr/>
          </p:nvSpPr>
          <p:spPr bwMode="auto">
            <a:xfrm>
              <a:off x="320" y="1018"/>
              <a:ext cx="5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800">
                  <a:solidFill>
                    <a:srgbClr val="000000"/>
                  </a:solidFill>
                  <a:ea typeface="新細明體" charset="-120"/>
                </a:rPr>
                <a:t>Materials</a:t>
              </a:r>
              <a:endParaRPr lang="en-US" altLang="zh-TW" sz="1800">
                <a:ea typeface="新細明體" charset="-120"/>
              </a:endParaRPr>
            </a:p>
          </p:txBody>
        </p:sp>
      </p:grpSp>
      <p:grpSp>
        <p:nvGrpSpPr>
          <p:cNvPr id="199687" name="Group 7"/>
          <p:cNvGrpSpPr>
            <a:grpSpLocks/>
          </p:cNvGrpSpPr>
          <p:nvPr/>
        </p:nvGrpSpPr>
        <p:grpSpPr bwMode="auto">
          <a:xfrm>
            <a:off x="304800" y="5292725"/>
            <a:ext cx="1304925" cy="803275"/>
            <a:chOff x="192" y="3195"/>
            <a:chExt cx="822" cy="506"/>
          </a:xfrm>
        </p:grpSpPr>
        <p:sp>
          <p:nvSpPr>
            <p:cNvPr id="199688" name="Rectangle 8"/>
            <p:cNvSpPr>
              <a:spLocks noChangeArrowheads="1"/>
            </p:cNvSpPr>
            <p:nvPr/>
          </p:nvSpPr>
          <p:spPr bwMode="auto">
            <a:xfrm>
              <a:off x="192" y="3195"/>
              <a:ext cx="822" cy="506"/>
            </a:xfrm>
            <a:prstGeom prst="rect">
              <a:avLst/>
            </a:prstGeom>
            <a:solidFill>
              <a:srgbClr val="00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99689" name="Rectangle 9"/>
            <p:cNvSpPr>
              <a:spLocks noChangeArrowheads="1"/>
            </p:cNvSpPr>
            <p:nvPr/>
          </p:nvSpPr>
          <p:spPr bwMode="auto">
            <a:xfrm>
              <a:off x="360" y="3360"/>
              <a:ext cx="5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800">
                  <a:solidFill>
                    <a:srgbClr val="000000"/>
                  </a:solidFill>
                  <a:ea typeface="新細明體" charset="-120"/>
                </a:rPr>
                <a:t>IC Design</a:t>
              </a:r>
              <a:endParaRPr lang="en-US" altLang="zh-TW" sz="1800">
                <a:ea typeface="新細明體" charset="-120"/>
              </a:endParaRPr>
            </a:p>
          </p:txBody>
        </p:sp>
      </p:grpSp>
      <p:grpSp>
        <p:nvGrpSpPr>
          <p:cNvPr id="199690" name="Group 10"/>
          <p:cNvGrpSpPr>
            <a:grpSpLocks/>
          </p:cNvGrpSpPr>
          <p:nvPr/>
        </p:nvGrpSpPr>
        <p:grpSpPr bwMode="auto">
          <a:xfrm>
            <a:off x="304800" y="3810000"/>
            <a:ext cx="1304925" cy="801688"/>
            <a:chOff x="192" y="2400"/>
            <a:chExt cx="822" cy="505"/>
          </a:xfrm>
        </p:grpSpPr>
        <p:sp>
          <p:nvSpPr>
            <p:cNvPr id="199691" name="Rectangle 11" descr="Large grid"/>
            <p:cNvSpPr>
              <a:spLocks noChangeArrowheads="1"/>
            </p:cNvSpPr>
            <p:nvPr/>
          </p:nvSpPr>
          <p:spPr bwMode="auto">
            <a:xfrm>
              <a:off x="192" y="2400"/>
              <a:ext cx="822" cy="505"/>
            </a:xfrm>
            <a:prstGeom prst="rect">
              <a:avLst/>
            </a:prstGeom>
            <a:pattFill prst="lgGrid">
              <a:fgClr>
                <a:schemeClr val="tx2"/>
              </a:fgClr>
              <a:bgClr>
                <a:srgbClr val="FFFFFF"/>
              </a:bgClr>
            </a:patt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99692" name="Rectangle 12"/>
            <p:cNvSpPr>
              <a:spLocks noChangeArrowheads="1"/>
            </p:cNvSpPr>
            <p:nvPr/>
          </p:nvSpPr>
          <p:spPr bwMode="auto">
            <a:xfrm>
              <a:off x="384" y="2554"/>
              <a:ext cx="376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800">
                  <a:solidFill>
                    <a:srgbClr val="000000"/>
                  </a:solidFill>
                  <a:ea typeface="新細明體" charset="-120"/>
                </a:rPr>
                <a:t>Masks</a:t>
              </a:r>
              <a:endParaRPr lang="en-US" altLang="zh-TW" sz="1800">
                <a:ea typeface="新細明體" charset="-120"/>
              </a:endParaRPr>
            </a:p>
          </p:txBody>
        </p:sp>
      </p:grpSp>
      <p:sp>
        <p:nvSpPr>
          <p:cNvPr id="199693" name="Rectangle 13"/>
          <p:cNvSpPr>
            <a:spLocks noChangeArrowheads="1"/>
          </p:cNvSpPr>
          <p:nvPr/>
        </p:nvSpPr>
        <p:spPr bwMode="auto">
          <a:xfrm>
            <a:off x="2438400" y="1676400"/>
            <a:ext cx="628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800">
                <a:solidFill>
                  <a:srgbClr val="000000"/>
                </a:solidFill>
                <a:ea typeface="新細明體" charset="-120"/>
              </a:rPr>
              <a:t>IC Fab</a:t>
            </a:r>
          </a:p>
        </p:txBody>
      </p:sp>
      <p:grpSp>
        <p:nvGrpSpPr>
          <p:cNvPr id="199694" name="Group 14"/>
          <p:cNvGrpSpPr>
            <a:grpSpLocks/>
          </p:cNvGrpSpPr>
          <p:nvPr/>
        </p:nvGrpSpPr>
        <p:grpSpPr bwMode="auto">
          <a:xfrm>
            <a:off x="7646988" y="1962150"/>
            <a:ext cx="1387475" cy="3267075"/>
            <a:chOff x="4817" y="1236"/>
            <a:chExt cx="874" cy="2058"/>
          </a:xfrm>
        </p:grpSpPr>
        <p:sp>
          <p:nvSpPr>
            <p:cNvPr id="199695" name="Rectangle 15"/>
            <p:cNvSpPr>
              <a:spLocks noChangeArrowheads="1"/>
            </p:cNvSpPr>
            <p:nvPr/>
          </p:nvSpPr>
          <p:spPr bwMode="auto">
            <a:xfrm>
              <a:off x="4817" y="1236"/>
              <a:ext cx="822" cy="506"/>
            </a:xfrm>
            <a:prstGeom prst="rect">
              <a:avLst/>
            </a:prstGeom>
            <a:solidFill>
              <a:srgbClr val="CC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99696" name="Rectangle 16"/>
            <p:cNvSpPr>
              <a:spLocks noChangeArrowheads="1"/>
            </p:cNvSpPr>
            <p:nvPr/>
          </p:nvSpPr>
          <p:spPr bwMode="auto">
            <a:xfrm>
              <a:off x="5040" y="1392"/>
              <a:ext cx="2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800">
                  <a:solidFill>
                    <a:srgbClr val="000000"/>
                  </a:solidFill>
                  <a:ea typeface="新細明體" charset="-120"/>
                </a:rPr>
                <a:t>Test</a:t>
              </a:r>
              <a:endParaRPr lang="en-US" altLang="zh-TW" sz="1800">
                <a:ea typeface="新細明體" charset="-120"/>
              </a:endParaRPr>
            </a:p>
          </p:txBody>
        </p:sp>
        <p:sp>
          <p:nvSpPr>
            <p:cNvPr id="199697" name="Rectangle 17"/>
            <p:cNvSpPr>
              <a:spLocks noChangeArrowheads="1"/>
            </p:cNvSpPr>
            <p:nvPr/>
          </p:nvSpPr>
          <p:spPr bwMode="auto">
            <a:xfrm>
              <a:off x="4817" y="2012"/>
              <a:ext cx="822" cy="506"/>
            </a:xfrm>
            <a:prstGeom prst="rect">
              <a:avLst/>
            </a:prstGeom>
            <a:solidFill>
              <a:srgbClr val="CC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99698" name="Rectangle 18"/>
            <p:cNvSpPr>
              <a:spLocks noChangeArrowheads="1"/>
            </p:cNvSpPr>
            <p:nvPr/>
          </p:nvSpPr>
          <p:spPr bwMode="auto">
            <a:xfrm>
              <a:off x="4920" y="2160"/>
              <a:ext cx="60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800">
                  <a:solidFill>
                    <a:srgbClr val="000000"/>
                  </a:solidFill>
                  <a:ea typeface="新細明體" charset="-120"/>
                </a:rPr>
                <a:t>Packaging</a:t>
              </a:r>
              <a:endParaRPr lang="en-US" altLang="zh-TW" sz="1800">
                <a:ea typeface="新細明體" charset="-120"/>
              </a:endParaRPr>
            </a:p>
          </p:txBody>
        </p:sp>
        <p:sp>
          <p:nvSpPr>
            <p:cNvPr id="199699" name="Rectangle 19"/>
            <p:cNvSpPr>
              <a:spLocks noChangeArrowheads="1"/>
            </p:cNvSpPr>
            <p:nvPr/>
          </p:nvSpPr>
          <p:spPr bwMode="auto">
            <a:xfrm>
              <a:off x="4817" y="2789"/>
              <a:ext cx="822" cy="505"/>
            </a:xfrm>
            <a:prstGeom prst="rect">
              <a:avLst/>
            </a:prstGeom>
            <a:solidFill>
              <a:srgbClr val="CC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99700" name="Rectangle 20"/>
            <p:cNvSpPr>
              <a:spLocks noChangeArrowheads="1"/>
            </p:cNvSpPr>
            <p:nvPr/>
          </p:nvSpPr>
          <p:spPr bwMode="auto">
            <a:xfrm>
              <a:off x="4827" y="2924"/>
              <a:ext cx="86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9701" name="Rectangle 21"/>
            <p:cNvSpPr>
              <a:spLocks noChangeArrowheads="1"/>
            </p:cNvSpPr>
            <p:nvPr/>
          </p:nvSpPr>
          <p:spPr bwMode="auto">
            <a:xfrm>
              <a:off x="4827" y="2935"/>
              <a:ext cx="82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9702" name="Rectangle 22"/>
            <p:cNvSpPr>
              <a:spLocks noChangeArrowheads="1"/>
            </p:cNvSpPr>
            <p:nvPr/>
          </p:nvSpPr>
          <p:spPr bwMode="auto">
            <a:xfrm>
              <a:off x="4940" y="2945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800">
                  <a:solidFill>
                    <a:srgbClr val="000000"/>
                  </a:solidFill>
                  <a:ea typeface="新細明體" charset="-120"/>
                </a:rPr>
                <a:t>Final Test</a:t>
              </a:r>
              <a:endParaRPr lang="en-US" altLang="zh-TW" sz="1800">
                <a:ea typeface="新細明體" charset="-120"/>
              </a:endParaRPr>
            </a:p>
          </p:txBody>
        </p:sp>
        <p:sp>
          <p:nvSpPr>
            <p:cNvPr id="199703" name="Line 23"/>
            <p:cNvSpPr>
              <a:spLocks noChangeShapeType="1"/>
            </p:cNvSpPr>
            <p:nvPr/>
          </p:nvSpPr>
          <p:spPr bwMode="auto">
            <a:xfrm>
              <a:off x="5210" y="17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9704" name="Line 24"/>
            <p:cNvSpPr>
              <a:spLocks noChangeShapeType="1"/>
            </p:cNvSpPr>
            <p:nvPr/>
          </p:nvSpPr>
          <p:spPr bwMode="auto">
            <a:xfrm>
              <a:off x="5210" y="24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99705" name="Group 25"/>
          <p:cNvGrpSpPr>
            <a:grpSpLocks/>
          </p:cNvGrpSpPr>
          <p:nvPr/>
        </p:nvGrpSpPr>
        <p:grpSpPr bwMode="auto">
          <a:xfrm>
            <a:off x="2057400" y="3424238"/>
            <a:ext cx="1427163" cy="801687"/>
            <a:chOff x="1392" y="2039"/>
            <a:chExt cx="899" cy="505"/>
          </a:xfrm>
        </p:grpSpPr>
        <p:sp>
          <p:nvSpPr>
            <p:cNvPr id="199706" name="Rectangle 26"/>
            <p:cNvSpPr>
              <a:spLocks noChangeArrowheads="1"/>
            </p:cNvSpPr>
            <p:nvPr/>
          </p:nvSpPr>
          <p:spPr bwMode="auto">
            <a:xfrm>
              <a:off x="1440" y="2039"/>
              <a:ext cx="816" cy="505"/>
            </a:xfrm>
            <a:prstGeom prst="rect">
              <a:avLst/>
            </a:prstGeom>
            <a:solidFill>
              <a:srgbClr val="FF9999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99707" name="Text Box 27"/>
            <p:cNvSpPr txBox="1">
              <a:spLocks noChangeArrowheads="1"/>
            </p:cNvSpPr>
            <p:nvPr/>
          </p:nvSpPr>
          <p:spPr bwMode="auto">
            <a:xfrm>
              <a:off x="1392" y="2064"/>
              <a:ext cx="8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1800">
                  <a:ea typeface="新細明體" charset="-120"/>
                </a:rPr>
                <a:t>Thermal Processes</a:t>
              </a:r>
            </a:p>
          </p:txBody>
        </p:sp>
      </p:grpSp>
      <p:grpSp>
        <p:nvGrpSpPr>
          <p:cNvPr id="199708" name="Group 28"/>
          <p:cNvGrpSpPr>
            <a:grpSpLocks/>
          </p:cNvGrpSpPr>
          <p:nvPr/>
        </p:nvGrpSpPr>
        <p:grpSpPr bwMode="auto">
          <a:xfrm>
            <a:off x="3962400" y="4606925"/>
            <a:ext cx="1304925" cy="803275"/>
            <a:chOff x="2538" y="2012"/>
            <a:chExt cx="822" cy="506"/>
          </a:xfrm>
        </p:grpSpPr>
        <p:sp>
          <p:nvSpPr>
            <p:cNvPr id="199709" name="Rectangle 29"/>
            <p:cNvSpPr>
              <a:spLocks noChangeArrowheads="1"/>
            </p:cNvSpPr>
            <p:nvPr/>
          </p:nvSpPr>
          <p:spPr bwMode="auto">
            <a:xfrm>
              <a:off x="2538" y="2012"/>
              <a:ext cx="822" cy="506"/>
            </a:xfrm>
            <a:prstGeom prst="rect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99710" name="Text Box 30"/>
            <p:cNvSpPr txBox="1">
              <a:spLocks noChangeArrowheads="1"/>
            </p:cNvSpPr>
            <p:nvPr/>
          </p:nvSpPr>
          <p:spPr bwMode="auto">
            <a:xfrm>
              <a:off x="2544" y="2016"/>
              <a:ext cx="80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800" b="1" i="1">
                  <a:ea typeface="新細明體" charset="-120"/>
                </a:rPr>
                <a:t>Photo-lithography</a:t>
              </a:r>
            </a:p>
          </p:txBody>
        </p:sp>
      </p:grpSp>
      <p:grpSp>
        <p:nvGrpSpPr>
          <p:cNvPr id="199711" name="Group 31"/>
          <p:cNvGrpSpPr>
            <a:grpSpLocks/>
          </p:cNvGrpSpPr>
          <p:nvPr/>
        </p:nvGrpSpPr>
        <p:grpSpPr bwMode="auto">
          <a:xfrm>
            <a:off x="5780088" y="3424238"/>
            <a:ext cx="1306512" cy="801687"/>
            <a:chOff x="3593" y="1325"/>
            <a:chExt cx="823" cy="505"/>
          </a:xfrm>
        </p:grpSpPr>
        <p:sp>
          <p:nvSpPr>
            <p:cNvPr id="199712" name="Rectangle 32"/>
            <p:cNvSpPr>
              <a:spLocks noChangeArrowheads="1"/>
            </p:cNvSpPr>
            <p:nvPr/>
          </p:nvSpPr>
          <p:spPr bwMode="auto">
            <a:xfrm>
              <a:off x="3593" y="1325"/>
              <a:ext cx="823" cy="505"/>
            </a:xfrm>
            <a:prstGeom prst="rect">
              <a:avLst/>
            </a:prstGeom>
            <a:solidFill>
              <a:srgbClr val="FF99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99713" name="Text Box 33"/>
            <p:cNvSpPr txBox="1">
              <a:spLocks noChangeArrowheads="1"/>
            </p:cNvSpPr>
            <p:nvPr/>
          </p:nvSpPr>
          <p:spPr bwMode="auto">
            <a:xfrm>
              <a:off x="3648" y="1392"/>
              <a:ext cx="76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100000"/>
                </a:spcBef>
              </a:pPr>
              <a:r>
                <a:rPr lang="en-US" altLang="zh-TW" sz="1800">
                  <a:ea typeface="新細明體" charset="-120"/>
                </a:rPr>
                <a:t>Etch 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zh-TW" sz="1800">
                  <a:ea typeface="新細明體" charset="-120"/>
                </a:rPr>
                <a:t>PR strip</a:t>
              </a:r>
            </a:p>
          </p:txBody>
        </p:sp>
      </p:grpSp>
      <p:grpSp>
        <p:nvGrpSpPr>
          <p:cNvPr id="199714" name="Group 34"/>
          <p:cNvGrpSpPr>
            <a:grpSpLocks/>
          </p:cNvGrpSpPr>
          <p:nvPr/>
        </p:nvGrpSpPr>
        <p:grpSpPr bwMode="auto">
          <a:xfrm>
            <a:off x="3962400" y="3424238"/>
            <a:ext cx="1314450" cy="785812"/>
            <a:chOff x="2544" y="2711"/>
            <a:chExt cx="828" cy="495"/>
          </a:xfrm>
        </p:grpSpPr>
        <p:sp>
          <p:nvSpPr>
            <p:cNvPr id="199715" name="Rectangle 35"/>
            <p:cNvSpPr>
              <a:spLocks noChangeArrowheads="1"/>
            </p:cNvSpPr>
            <p:nvPr/>
          </p:nvSpPr>
          <p:spPr bwMode="auto">
            <a:xfrm>
              <a:off x="2544" y="2711"/>
              <a:ext cx="828" cy="495"/>
            </a:xfrm>
            <a:prstGeom prst="rect">
              <a:avLst/>
            </a:prstGeom>
            <a:solidFill>
              <a:srgbClr val="00CC99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99716" name="Text Box 36"/>
            <p:cNvSpPr txBox="1">
              <a:spLocks noChangeArrowheads="1"/>
            </p:cNvSpPr>
            <p:nvPr/>
          </p:nvSpPr>
          <p:spPr bwMode="auto">
            <a:xfrm>
              <a:off x="2592" y="2764"/>
              <a:ext cx="7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1800">
                  <a:ea typeface="新細明體" charset="-120"/>
                </a:rPr>
                <a:t>Implant PR strip</a:t>
              </a:r>
            </a:p>
          </p:txBody>
        </p:sp>
      </p:grpSp>
      <p:sp>
        <p:nvSpPr>
          <p:cNvPr id="199717" name="Rectangle 37"/>
          <p:cNvSpPr>
            <a:spLocks noChangeArrowheads="1"/>
          </p:cNvSpPr>
          <p:nvPr/>
        </p:nvSpPr>
        <p:spPr bwMode="auto">
          <a:xfrm>
            <a:off x="2362200" y="2170113"/>
            <a:ext cx="1314450" cy="785812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9718" name="Text Box 38"/>
          <p:cNvSpPr txBox="1">
            <a:spLocks noChangeArrowheads="1"/>
          </p:cNvSpPr>
          <p:nvPr/>
        </p:nvSpPr>
        <p:spPr bwMode="auto">
          <a:xfrm>
            <a:off x="2286000" y="2360613"/>
            <a:ext cx="144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Metallization</a:t>
            </a:r>
          </a:p>
        </p:txBody>
      </p:sp>
      <p:grpSp>
        <p:nvGrpSpPr>
          <p:cNvPr id="199719" name="Group 39"/>
          <p:cNvGrpSpPr>
            <a:grpSpLocks/>
          </p:cNvGrpSpPr>
          <p:nvPr/>
        </p:nvGrpSpPr>
        <p:grpSpPr bwMode="auto">
          <a:xfrm>
            <a:off x="3962400" y="2170113"/>
            <a:ext cx="1306513" cy="785812"/>
            <a:chOff x="3601" y="2700"/>
            <a:chExt cx="823" cy="495"/>
          </a:xfrm>
        </p:grpSpPr>
        <p:sp>
          <p:nvSpPr>
            <p:cNvPr id="199720" name="Rectangle 40"/>
            <p:cNvSpPr>
              <a:spLocks noChangeArrowheads="1"/>
            </p:cNvSpPr>
            <p:nvPr/>
          </p:nvSpPr>
          <p:spPr bwMode="auto">
            <a:xfrm>
              <a:off x="3601" y="2700"/>
              <a:ext cx="823" cy="495"/>
            </a:xfrm>
            <a:prstGeom prst="rect">
              <a:avLst/>
            </a:prstGeom>
            <a:solidFill>
              <a:srgbClr val="FFCC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99721" name="Text Box 41"/>
            <p:cNvSpPr txBox="1">
              <a:spLocks noChangeArrowheads="1"/>
            </p:cNvSpPr>
            <p:nvPr/>
          </p:nvSpPr>
          <p:spPr bwMode="auto">
            <a:xfrm>
              <a:off x="3840" y="283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800">
                  <a:ea typeface="新細明體" charset="-120"/>
                </a:rPr>
                <a:t>CMP</a:t>
              </a:r>
            </a:p>
          </p:txBody>
        </p:sp>
      </p:grpSp>
      <p:grpSp>
        <p:nvGrpSpPr>
          <p:cNvPr id="199722" name="Group 42"/>
          <p:cNvGrpSpPr>
            <a:grpSpLocks/>
          </p:cNvGrpSpPr>
          <p:nvPr/>
        </p:nvGrpSpPr>
        <p:grpSpPr bwMode="auto">
          <a:xfrm>
            <a:off x="5562600" y="2170113"/>
            <a:ext cx="1306513" cy="801687"/>
            <a:chOff x="3600" y="2016"/>
            <a:chExt cx="823" cy="505"/>
          </a:xfrm>
        </p:grpSpPr>
        <p:sp>
          <p:nvSpPr>
            <p:cNvPr id="199723" name="Rectangle 43"/>
            <p:cNvSpPr>
              <a:spLocks noChangeArrowheads="1"/>
            </p:cNvSpPr>
            <p:nvPr/>
          </p:nvSpPr>
          <p:spPr bwMode="auto">
            <a:xfrm>
              <a:off x="3600" y="2016"/>
              <a:ext cx="823" cy="505"/>
            </a:xfrm>
            <a:prstGeom prst="rect">
              <a:avLst/>
            </a:prstGeom>
            <a:solidFill>
              <a:srgbClr val="CC99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99724" name="Text Box 44"/>
            <p:cNvSpPr txBox="1">
              <a:spLocks noChangeArrowheads="1"/>
            </p:cNvSpPr>
            <p:nvPr/>
          </p:nvSpPr>
          <p:spPr bwMode="auto">
            <a:xfrm>
              <a:off x="3600" y="2064"/>
              <a:ext cx="7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800">
                  <a:ea typeface="新細明體" charset="-120"/>
                </a:rPr>
                <a:t>Dielectric deposition</a:t>
              </a:r>
            </a:p>
          </p:txBody>
        </p:sp>
      </p:grpSp>
      <p:sp>
        <p:nvSpPr>
          <p:cNvPr id="199725" name="Line 45"/>
          <p:cNvSpPr>
            <a:spLocks noChangeShapeType="1"/>
          </p:cNvSpPr>
          <p:nvPr/>
        </p:nvSpPr>
        <p:spPr bwMode="auto">
          <a:xfrm>
            <a:off x="1295400" y="51816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26" name="Line 46"/>
          <p:cNvSpPr>
            <a:spLocks noChangeShapeType="1"/>
          </p:cNvSpPr>
          <p:nvPr/>
        </p:nvSpPr>
        <p:spPr bwMode="auto">
          <a:xfrm>
            <a:off x="16002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27" name="Line 47"/>
          <p:cNvSpPr>
            <a:spLocks noChangeShapeType="1"/>
          </p:cNvSpPr>
          <p:nvPr/>
        </p:nvSpPr>
        <p:spPr bwMode="auto">
          <a:xfrm>
            <a:off x="1447800" y="32766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28" name="Line 48"/>
          <p:cNvSpPr>
            <a:spLocks noChangeShapeType="1"/>
          </p:cNvSpPr>
          <p:nvPr/>
        </p:nvSpPr>
        <p:spPr bwMode="auto">
          <a:xfrm flipV="1">
            <a:off x="1295400" y="457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29" name="Line 49"/>
          <p:cNvSpPr>
            <a:spLocks noChangeShapeType="1"/>
          </p:cNvSpPr>
          <p:nvPr/>
        </p:nvSpPr>
        <p:spPr bwMode="auto">
          <a:xfrm>
            <a:off x="7086600" y="3733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grpSp>
        <p:nvGrpSpPr>
          <p:cNvPr id="199730" name="Group 50"/>
          <p:cNvGrpSpPr>
            <a:grpSpLocks/>
          </p:cNvGrpSpPr>
          <p:nvPr/>
        </p:nvGrpSpPr>
        <p:grpSpPr bwMode="auto">
          <a:xfrm>
            <a:off x="457200" y="2590800"/>
            <a:ext cx="990600" cy="990600"/>
            <a:chOff x="288" y="1632"/>
            <a:chExt cx="624" cy="624"/>
          </a:xfrm>
        </p:grpSpPr>
        <p:sp>
          <p:nvSpPr>
            <p:cNvPr id="199731" name="Rectangle 51"/>
            <p:cNvSpPr>
              <a:spLocks noChangeArrowheads="1"/>
            </p:cNvSpPr>
            <p:nvPr/>
          </p:nvSpPr>
          <p:spPr bwMode="auto">
            <a:xfrm>
              <a:off x="384" y="1872"/>
              <a:ext cx="4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800">
                  <a:solidFill>
                    <a:srgbClr val="000000"/>
                  </a:solidFill>
                  <a:ea typeface="新細明體" charset="-120"/>
                </a:rPr>
                <a:t>Wafers</a:t>
              </a:r>
              <a:endParaRPr lang="en-US" altLang="zh-TW" sz="1800">
                <a:ea typeface="新細明體" charset="-120"/>
              </a:endParaRPr>
            </a:p>
          </p:txBody>
        </p:sp>
        <p:sp>
          <p:nvSpPr>
            <p:cNvPr id="199732" name="Oval 52"/>
            <p:cNvSpPr>
              <a:spLocks noChangeArrowheads="1"/>
            </p:cNvSpPr>
            <p:nvPr/>
          </p:nvSpPr>
          <p:spPr bwMode="auto">
            <a:xfrm>
              <a:off x="288" y="1632"/>
              <a:ext cx="624" cy="6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99733" name="Line 53"/>
          <p:cNvSpPr>
            <a:spLocks noChangeShapeType="1"/>
          </p:cNvSpPr>
          <p:nvPr/>
        </p:nvSpPr>
        <p:spPr bwMode="auto">
          <a:xfrm flipV="1">
            <a:off x="9144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34" name="Line 54"/>
          <p:cNvSpPr>
            <a:spLocks noChangeShapeType="1"/>
          </p:cNvSpPr>
          <p:nvPr/>
        </p:nvSpPr>
        <p:spPr bwMode="auto">
          <a:xfrm flipV="1">
            <a:off x="7315200" y="2362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35" name="Line 55"/>
          <p:cNvSpPr>
            <a:spLocks noChangeShapeType="1"/>
          </p:cNvSpPr>
          <p:nvPr/>
        </p:nvSpPr>
        <p:spPr bwMode="auto">
          <a:xfrm>
            <a:off x="7315200" y="236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36" name="Line 56"/>
          <p:cNvSpPr>
            <a:spLocks noChangeShapeType="1"/>
          </p:cNvSpPr>
          <p:nvPr/>
        </p:nvSpPr>
        <p:spPr bwMode="auto">
          <a:xfrm flipV="1">
            <a:off x="4572000" y="42259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37" name="Line 57"/>
          <p:cNvSpPr>
            <a:spLocks noChangeShapeType="1"/>
          </p:cNvSpPr>
          <p:nvPr/>
        </p:nvSpPr>
        <p:spPr bwMode="auto">
          <a:xfrm>
            <a:off x="5257800" y="5216525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38" name="Line 58"/>
          <p:cNvSpPr>
            <a:spLocks noChangeShapeType="1"/>
          </p:cNvSpPr>
          <p:nvPr/>
        </p:nvSpPr>
        <p:spPr bwMode="auto">
          <a:xfrm flipV="1">
            <a:off x="6705600" y="42259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39" name="Line 59"/>
          <p:cNvSpPr>
            <a:spLocks noChangeShapeType="1"/>
          </p:cNvSpPr>
          <p:nvPr/>
        </p:nvSpPr>
        <p:spPr bwMode="auto">
          <a:xfrm>
            <a:off x="2743200" y="422592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40" name="Line 60"/>
          <p:cNvSpPr>
            <a:spLocks noChangeShapeType="1"/>
          </p:cNvSpPr>
          <p:nvPr/>
        </p:nvSpPr>
        <p:spPr bwMode="auto">
          <a:xfrm>
            <a:off x="2743200" y="498792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41" name="Line 61"/>
          <p:cNvSpPr>
            <a:spLocks noChangeShapeType="1"/>
          </p:cNvSpPr>
          <p:nvPr/>
        </p:nvSpPr>
        <p:spPr bwMode="auto">
          <a:xfrm flipH="1">
            <a:off x="3429000" y="38052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42" name="Line 62"/>
          <p:cNvSpPr>
            <a:spLocks noChangeShapeType="1"/>
          </p:cNvSpPr>
          <p:nvPr/>
        </p:nvSpPr>
        <p:spPr bwMode="auto">
          <a:xfrm>
            <a:off x="26670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43" name="Line 63"/>
          <p:cNvSpPr>
            <a:spLocks noChangeShapeType="1"/>
          </p:cNvSpPr>
          <p:nvPr/>
        </p:nvSpPr>
        <p:spPr bwMode="auto">
          <a:xfrm>
            <a:off x="3657600" y="27797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44" name="Line 64"/>
          <p:cNvSpPr>
            <a:spLocks noChangeShapeType="1"/>
          </p:cNvSpPr>
          <p:nvPr/>
        </p:nvSpPr>
        <p:spPr bwMode="auto">
          <a:xfrm flipH="1">
            <a:off x="3657600" y="23987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45" name="Line 65"/>
          <p:cNvSpPr>
            <a:spLocks noChangeShapeType="1"/>
          </p:cNvSpPr>
          <p:nvPr/>
        </p:nvSpPr>
        <p:spPr bwMode="auto">
          <a:xfrm>
            <a:off x="5257800" y="23225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46" name="Line 66"/>
          <p:cNvSpPr>
            <a:spLocks noChangeShapeType="1"/>
          </p:cNvSpPr>
          <p:nvPr/>
        </p:nvSpPr>
        <p:spPr bwMode="auto">
          <a:xfrm flipH="1">
            <a:off x="5257800" y="2590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47" name="Line 67"/>
          <p:cNvSpPr>
            <a:spLocks noChangeShapeType="1"/>
          </p:cNvSpPr>
          <p:nvPr/>
        </p:nvSpPr>
        <p:spPr bwMode="auto">
          <a:xfrm flipV="1">
            <a:off x="65532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48" name="Line 68"/>
          <p:cNvSpPr>
            <a:spLocks noChangeShapeType="1"/>
          </p:cNvSpPr>
          <p:nvPr/>
        </p:nvSpPr>
        <p:spPr bwMode="auto">
          <a:xfrm>
            <a:off x="4800600" y="42259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49" name="Line 69"/>
          <p:cNvSpPr>
            <a:spLocks noChangeShapeType="1"/>
          </p:cNvSpPr>
          <p:nvPr/>
        </p:nvSpPr>
        <p:spPr bwMode="auto">
          <a:xfrm>
            <a:off x="6248400" y="422592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50" name="Line 70"/>
          <p:cNvSpPr>
            <a:spLocks noChangeShapeType="1"/>
          </p:cNvSpPr>
          <p:nvPr/>
        </p:nvSpPr>
        <p:spPr bwMode="auto">
          <a:xfrm flipH="1">
            <a:off x="5257800" y="49879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51" name="Line 71"/>
          <p:cNvSpPr>
            <a:spLocks noChangeShapeType="1"/>
          </p:cNvSpPr>
          <p:nvPr/>
        </p:nvSpPr>
        <p:spPr bwMode="auto">
          <a:xfrm>
            <a:off x="5638800" y="2971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52" name="Line 72"/>
          <p:cNvSpPr>
            <a:spLocks noChangeShapeType="1"/>
          </p:cNvSpPr>
          <p:nvPr/>
        </p:nvSpPr>
        <p:spPr bwMode="auto">
          <a:xfrm flipH="1">
            <a:off x="52578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53" name="Line 73"/>
          <p:cNvSpPr>
            <a:spLocks noChangeShapeType="1"/>
          </p:cNvSpPr>
          <p:nvPr/>
        </p:nvSpPr>
        <p:spPr bwMode="auto">
          <a:xfrm>
            <a:off x="3581400" y="2971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54" name="Line 74"/>
          <p:cNvSpPr>
            <a:spLocks noChangeShapeType="1"/>
          </p:cNvSpPr>
          <p:nvPr/>
        </p:nvSpPr>
        <p:spPr bwMode="auto">
          <a:xfrm>
            <a:off x="35814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55" name="Line 75"/>
          <p:cNvSpPr>
            <a:spLocks noChangeShapeType="1"/>
          </p:cNvSpPr>
          <p:nvPr/>
        </p:nvSpPr>
        <p:spPr bwMode="auto">
          <a:xfrm>
            <a:off x="5257800" y="2819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56" name="Line 76"/>
          <p:cNvSpPr>
            <a:spLocks noChangeShapeType="1"/>
          </p:cNvSpPr>
          <p:nvPr/>
        </p:nvSpPr>
        <p:spPr bwMode="auto">
          <a:xfrm>
            <a:off x="5410200" y="2819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57" name="Line 77"/>
          <p:cNvSpPr>
            <a:spLocks noChangeShapeType="1"/>
          </p:cNvSpPr>
          <p:nvPr/>
        </p:nvSpPr>
        <p:spPr bwMode="auto">
          <a:xfrm flipH="1">
            <a:off x="51054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58" name="Line 78"/>
          <p:cNvSpPr>
            <a:spLocks noChangeShapeType="1"/>
          </p:cNvSpPr>
          <p:nvPr/>
        </p:nvSpPr>
        <p:spPr bwMode="auto">
          <a:xfrm>
            <a:off x="5105400" y="4343400"/>
            <a:ext cx="0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59" name="Line 79"/>
          <p:cNvSpPr>
            <a:spLocks noChangeShapeType="1"/>
          </p:cNvSpPr>
          <p:nvPr/>
        </p:nvSpPr>
        <p:spPr bwMode="auto">
          <a:xfrm>
            <a:off x="60198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60" name="Line 80"/>
          <p:cNvSpPr>
            <a:spLocks noChangeShapeType="1"/>
          </p:cNvSpPr>
          <p:nvPr/>
        </p:nvSpPr>
        <p:spPr bwMode="auto">
          <a:xfrm flipH="1">
            <a:off x="2895600" y="31242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61" name="Line 81"/>
          <p:cNvSpPr>
            <a:spLocks noChangeShapeType="1"/>
          </p:cNvSpPr>
          <p:nvPr/>
        </p:nvSpPr>
        <p:spPr bwMode="auto">
          <a:xfrm>
            <a:off x="28956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62" name="Line 82"/>
          <p:cNvSpPr>
            <a:spLocks noChangeShapeType="1"/>
          </p:cNvSpPr>
          <p:nvPr/>
        </p:nvSpPr>
        <p:spPr bwMode="auto">
          <a:xfrm>
            <a:off x="62484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63" name="Line 83"/>
          <p:cNvSpPr>
            <a:spLocks noChangeShapeType="1"/>
          </p:cNvSpPr>
          <p:nvPr/>
        </p:nvSpPr>
        <p:spPr bwMode="auto">
          <a:xfrm flipV="1">
            <a:off x="59436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64" name="Line 84"/>
          <p:cNvSpPr>
            <a:spLocks noChangeShapeType="1"/>
          </p:cNvSpPr>
          <p:nvPr/>
        </p:nvSpPr>
        <p:spPr bwMode="auto">
          <a:xfrm flipH="1">
            <a:off x="3200400" y="32766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65" name="Line 85"/>
          <p:cNvSpPr>
            <a:spLocks noChangeShapeType="1"/>
          </p:cNvSpPr>
          <p:nvPr/>
        </p:nvSpPr>
        <p:spPr bwMode="auto">
          <a:xfrm flipV="1">
            <a:off x="32004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99766" name="Rectangle 86"/>
          <p:cNvSpPr>
            <a:spLocks noChangeArrowheads="1"/>
          </p:cNvSpPr>
          <p:nvPr/>
        </p:nvSpPr>
        <p:spPr bwMode="auto">
          <a:xfrm>
            <a:off x="3733800" y="4419600"/>
            <a:ext cx="1752600" cy="1219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2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E809-6F23-4533-83FE-D950DF527851}" type="slidenum">
              <a:rPr lang="zh-TW" altLang="en-US"/>
              <a:pPr/>
              <a:t>60</a:t>
            </a:fld>
            <a:endParaRPr lang="en-US" altLang="zh-TW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Depth of Focus</a:t>
            </a:r>
          </a:p>
        </p:txBody>
      </p:sp>
      <p:grpSp>
        <p:nvGrpSpPr>
          <p:cNvPr id="591875" name="Group 3"/>
          <p:cNvGrpSpPr>
            <a:grpSpLocks/>
          </p:cNvGrpSpPr>
          <p:nvPr/>
        </p:nvGrpSpPr>
        <p:grpSpPr bwMode="auto">
          <a:xfrm>
            <a:off x="1406525" y="4267200"/>
            <a:ext cx="2327275" cy="882650"/>
            <a:chOff x="1750" y="2688"/>
            <a:chExt cx="1466" cy="556"/>
          </a:xfrm>
        </p:grpSpPr>
        <p:sp>
          <p:nvSpPr>
            <p:cNvPr id="591876" name="Line 4"/>
            <p:cNvSpPr>
              <a:spLocks noChangeShapeType="1"/>
            </p:cNvSpPr>
            <p:nvPr/>
          </p:nvSpPr>
          <p:spPr bwMode="auto">
            <a:xfrm>
              <a:off x="2483" y="2975"/>
              <a:ext cx="728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91877" name="Rectangle 5"/>
            <p:cNvSpPr>
              <a:spLocks noChangeArrowheads="1"/>
            </p:cNvSpPr>
            <p:nvPr/>
          </p:nvSpPr>
          <p:spPr bwMode="auto">
            <a:xfrm>
              <a:off x="3024" y="3004"/>
              <a:ext cx="6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2500">
                  <a:solidFill>
                    <a:srgbClr val="000000"/>
                  </a:solidFill>
                  <a:ea typeface="新細明體" charset="-120"/>
                </a:rPr>
                <a:t>)</a:t>
              </a:r>
              <a:endParaRPr lang="en-US" altLang="zh-TW">
                <a:ea typeface="新細明體" charset="-120"/>
              </a:endParaRPr>
            </a:p>
          </p:txBody>
        </p:sp>
        <p:sp>
          <p:nvSpPr>
            <p:cNvPr id="591878" name="Rectangle 6"/>
            <p:cNvSpPr>
              <a:spLocks noChangeArrowheads="1"/>
            </p:cNvSpPr>
            <p:nvPr/>
          </p:nvSpPr>
          <p:spPr bwMode="auto">
            <a:xfrm>
              <a:off x="2669" y="3004"/>
              <a:ext cx="6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2500">
                  <a:solidFill>
                    <a:srgbClr val="000000"/>
                  </a:solidFill>
                  <a:ea typeface="新細明體" charset="-120"/>
                </a:rPr>
                <a:t>(</a:t>
              </a:r>
              <a:endParaRPr lang="en-US" altLang="zh-TW">
                <a:ea typeface="新細明體" charset="-120"/>
              </a:endParaRPr>
            </a:p>
          </p:txBody>
        </p:sp>
        <p:sp>
          <p:nvSpPr>
            <p:cNvPr id="591879" name="Rectangle 7"/>
            <p:cNvSpPr>
              <a:spLocks noChangeArrowheads="1"/>
            </p:cNvSpPr>
            <p:nvPr/>
          </p:nvSpPr>
          <p:spPr bwMode="auto">
            <a:xfrm>
              <a:off x="2540" y="3004"/>
              <a:ext cx="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2500">
                  <a:solidFill>
                    <a:srgbClr val="000000"/>
                  </a:solidFill>
                  <a:ea typeface="新細明體" charset="-120"/>
                </a:rPr>
                <a:t>2</a:t>
              </a:r>
              <a:endParaRPr lang="en-US" altLang="zh-TW">
                <a:ea typeface="新細明體" charset="-120"/>
              </a:endParaRPr>
            </a:p>
          </p:txBody>
        </p:sp>
        <p:sp>
          <p:nvSpPr>
            <p:cNvPr id="591880" name="Rectangle 8"/>
            <p:cNvSpPr>
              <a:spLocks noChangeArrowheads="1"/>
            </p:cNvSpPr>
            <p:nvPr/>
          </p:nvSpPr>
          <p:spPr bwMode="auto">
            <a:xfrm>
              <a:off x="2798" y="2837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solidFill>
                    <a:srgbClr val="000000"/>
                  </a:solidFill>
                  <a:ea typeface="新細明體" charset="-120"/>
                </a:rPr>
                <a:t>2</a:t>
              </a:r>
              <a:endParaRPr lang="en-US" altLang="zh-TW">
                <a:ea typeface="新細明體" charset="-120"/>
              </a:endParaRPr>
            </a:p>
          </p:txBody>
        </p:sp>
        <p:sp>
          <p:nvSpPr>
            <p:cNvPr id="591881" name="Rectangle 9"/>
            <p:cNvSpPr>
              <a:spLocks noChangeArrowheads="1"/>
            </p:cNvSpPr>
            <p:nvPr/>
          </p:nvSpPr>
          <p:spPr bwMode="auto">
            <a:xfrm>
              <a:off x="2753" y="3004"/>
              <a:ext cx="25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2500" i="1">
                  <a:solidFill>
                    <a:srgbClr val="000000"/>
                  </a:solidFill>
                  <a:ea typeface="新細明體" charset="-120"/>
                </a:rPr>
                <a:t>NA</a:t>
              </a:r>
              <a:endParaRPr lang="en-US" altLang="zh-TW">
                <a:ea typeface="新細明體" charset="-120"/>
              </a:endParaRPr>
            </a:p>
          </p:txBody>
        </p:sp>
        <p:sp>
          <p:nvSpPr>
            <p:cNvPr id="591882" name="Rectangle 10"/>
            <p:cNvSpPr>
              <a:spLocks noChangeArrowheads="1"/>
            </p:cNvSpPr>
            <p:nvPr/>
          </p:nvSpPr>
          <p:spPr bwMode="auto">
            <a:xfrm>
              <a:off x="2638" y="2711"/>
              <a:ext cx="1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2500" i="1">
                  <a:solidFill>
                    <a:srgbClr val="000000"/>
                  </a:solidFill>
                  <a:ea typeface="新細明體" charset="-120"/>
                </a:rPr>
                <a:t>K</a:t>
              </a:r>
              <a:endParaRPr lang="en-US" altLang="zh-TW">
                <a:ea typeface="新細明體" charset="-120"/>
              </a:endParaRPr>
            </a:p>
          </p:txBody>
        </p:sp>
        <p:sp>
          <p:nvSpPr>
            <p:cNvPr id="591883" name="Rectangle 11"/>
            <p:cNvSpPr>
              <a:spLocks noChangeArrowheads="1"/>
            </p:cNvSpPr>
            <p:nvPr/>
          </p:nvSpPr>
          <p:spPr bwMode="auto">
            <a:xfrm>
              <a:off x="1750" y="2845"/>
              <a:ext cx="41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2500" i="1">
                  <a:solidFill>
                    <a:srgbClr val="000000"/>
                  </a:solidFill>
                  <a:ea typeface="新細明體" charset="-120"/>
                </a:rPr>
                <a:t>DOF</a:t>
              </a:r>
              <a:endParaRPr lang="en-US" altLang="zh-TW">
                <a:ea typeface="新細明體" charset="-120"/>
              </a:endParaRPr>
            </a:p>
          </p:txBody>
        </p:sp>
        <p:sp>
          <p:nvSpPr>
            <p:cNvPr id="591884" name="Rectangle 12"/>
            <p:cNvSpPr>
              <a:spLocks noChangeArrowheads="1"/>
            </p:cNvSpPr>
            <p:nvPr/>
          </p:nvSpPr>
          <p:spPr bwMode="auto">
            <a:xfrm>
              <a:off x="2925" y="2688"/>
              <a:ext cx="11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2500" i="1">
                  <a:solidFill>
                    <a:srgbClr val="000000"/>
                  </a:solidFill>
                  <a:latin typeface="Symbol" panose="05050102010706020507" pitchFamily="18" charset="2"/>
                  <a:ea typeface="新細明體" charset="-120"/>
                </a:rPr>
                <a:t>l</a:t>
              </a:r>
              <a:endParaRPr lang="en-US" altLang="zh-TW">
                <a:ea typeface="新細明體" charset="-120"/>
              </a:endParaRPr>
            </a:p>
          </p:txBody>
        </p:sp>
        <p:sp>
          <p:nvSpPr>
            <p:cNvPr id="591885" name="Rectangle 13"/>
            <p:cNvSpPr>
              <a:spLocks noChangeArrowheads="1"/>
            </p:cNvSpPr>
            <p:nvPr/>
          </p:nvSpPr>
          <p:spPr bwMode="auto">
            <a:xfrm>
              <a:off x="2290" y="2822"/>
              <a:ext cx="11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2500">
                  <a:solidFill>
                    <a:srgbClr val="000000"/>
                  </a:solidFill>
                  <a:latin typeface="Symbol" panose="05050102010706020507" pitchFamily="18" charset="2"/>
                  <a:ea typeface="新細明體" charset="-120"/>
                </a:rPr>
                <a:t>=</a:t>
              </a:r>
              <a:endParaRPr lang="en-US" altLang="zh-TW">
                <a:ea typeface="新細明體" charset="-120"/>
              </a:endParaRPr>
            </a:p>
          </p:txBody>
        </p:sp>
        <p:sp>
          <p:nvSpPr>
            <p:cNvPr id="591886" name="Text Box 14"/>
            <p:cNvSpPr txBox="1">
              <a:spLocks noChangeArrowheads="1"/>
            </p:cNvSpPr>
            <p:nvPr/>
          </p:nvSpPr>
          <p:spPr bwMode="auto">
            <a:xfrm>
              <a:off x="3051" y="2955"/>
              <a:ext cx="1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>
                  <a:ea typeface="新細明體" charset="-120"/>
                </a:rPr>
                <a:t>2</a:t>
              </a:r>
            </a:p>
          </p:txBody>
        </p:sp>
      </p:grpSp>
      <p:sp>
        <p:nvSpPr>
          <p:cNvPr id="591887" name="Freeform 15"/>
          <p:cNvSpPr>
            <a:spLocks/>
          </p:cNvSpPr>
          <p:nvPr/>
        </p:nvSpPr>
        <p:spPr bwMode="auto">
          <a:xfrm>
            <a:off x="2590800" y="2895600"/>
            <a:ext cx="3962400" cy="304800"/>
          </a:xfrm>
          <a:custGeom>
            <a:avLst/>
            <a:gdLst>
              <a:gd name="T0" fmla="*/ 0 w 2592"/>
              <a:gd name="T1" fmla="*/ 192 h 384"/>
              <a:gd name="T2" fmla="*/ 1296 w 2592"/>
              <a:gd name="T3" fmla="*/ 0 h 384"/>
              <a:gd name="T4" fmla="*/ 2592 w 2592"/>
              <a:gd name="T5" fmla="*/ 192 h 384"/>
              <a:gd name="T6" fmla="*/ 1296 w 2592"/>
              <a:gd name="T7" fmla="*/ 384 h 384"/>
              <a:gd name="T8" fmla="*/ 0 w 2592"/>
              <a:gd name="T9" fmla="*/ 192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92" h="384">
                <a:moveTo>
                  <a:pt x="0" y="192"/>
                </a:moveTo>
                <a:cubicBezTo>
                  <a:pt x="0" y="128"/>
                  <a:pt x="864" y="0"/>
                  <a:pt x="1296" y="0"/>
                </a:cubicBezTo>
                <a:cubicBezTo>
                  <a:pt x="1728" y="0"/>
                  <a:pt x="2592" y="128"/>
                  <a:pt x="2592" y="192"/>
                </a:cubicBezTo>
                <a:cubicBezTo>
                  <a:pt x="2592" y="256"/>
                  <a:pt x="1728" y="384"/>
                  <a:pt x="1296" y="384"/>
                </a:cubicBezTo>
                <a:cubicBezTo>
                  <a:pt x="864" y="384"/>
                  <a:pt x="0" y="256"/>
                  <a:pt x="0" y="192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1888" name="Line 16"/>
          <p:cNvSpPr>
            <a:spLocks noChangeShapeType="1"/>
          </p:cNvSpPr>
          <p:nvPr/>
        </p:nvSpPr>
        <p:spPr bwMode="auto">
          <a:xfrm>
            <a:off x="3657600" y="1752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1889" name="Line 17"/>
          <p:cNvSpPr>
            <a:spLocks noChangeShapeType="1"/>
          </p:cNvSpPr>
          <p:nvPr/>
        </p:nvSpPr>
        <p:spPr bwMode="auto">
          <a:xfrm>
            <a:off x="5486400" y="1752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1890" name="Line 18"/>
          <p:cNvSpPr>
            <a:spLocks noChangeShapeType="1"/>
          </p:cNvSpPr>
          <p:nvPr/>
        </p:nvSpPr>
        <p:spPr bwMode="auto">
          <a:xfrm>
            <a:off x="4572000" y="16764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1891" name="Freeform 19"/>
          <p:cNvSpPr>
            <a:spLocks/>
          </p:cNvSpPr>
          <p:nvPr/>
        </p:nvSpPr>
        <p:spPr bwMode="auto">
          <a:xfrm>
            <a:off x="3657600" y="3048000"/>
            <a:ext cx="868363" cy="3384550"/>
          </a:xfrm>
          <a:custGeom>
            <a:avLst/>
            <a:gdLst>
              <a:gd name="T0" fmla="*/ 0 w 547"/>
              <a:gd name="T1" fmla="*/ 0 h 2132"/>
              <a:gd name="T2" fmla="*/ 546 w 547"/>
              <a:gd name="T3" fmla="*/ 1025 h 2132"/>
              <a:gd name="T4" fmla="*/ 8 w 547"/>
              <a:gd name="T5" fmla="*/ 2132 h 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7" h="2132">
                <a:moveTo>
                  <a:pt x="0" y="0"/>
                </a:moveTo>
                <a:cubicBezTo>
                  <a:pt x="91" y="171"/>
                  <a:pt x="545" y="670"/>
                  <a:pt x="546" y="1025"/>
                </a:cubicBezTo>
                <a:cubicBezTo>
                  <a:pt x="547" y="1380"/>
                  <a:pt x="120" y="1902"/>
                  <a:pt x="8" y="21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1892" name="Freeform 20"/>
          <p:cNvSpPr>
            <a:spLocks/>
          </p:cNvSpPr>
          <p:nvPr/>
        </p:nvSpPr>
        <p:spPr bwMode="auto">
          <a:xfrm flipH="1">
            <a:off x="4602163" y="3048000"/>
            <a:ext cx="884237" cy="3384550"/>
          </a:xfrm>
          <a:custGeom>
            <a:avLst/>
            <a:gdLst>
              <a:gd name="T0" fmla="*/ 0 w 547"/>
              <a:gd name="T1" fmla="*/ 0 h 2132"/>
              <a:gd name="T2" fmla="*/ 546 w 547"/>
              <a:gd name="T3" fmla="*/ 1025 h 2132"/>
              <a:gd name="T4" fmla="*/ 8 w 547"/>
              <a:gd name="T5" fmla="*/ 2132 h 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7" h="2132">
                <a:moveTo>
                  <a:pt x="0" y="0"/>
                </a:moveTo>
                <a:cubicBezTo>
                  <a:pt x="91" y="171"/>
                  <a:pt x="545" y="670"/>
                  <a:pt x="546" y="1025"/>
                </a:cubicBezTo>
                <a:cubicBezTo>
                  <a:pt x="547" y="1380"/>
                  <a:pt x="120" y="1902"/>
                  <a:pt x="8" y="21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1893" name="Line 21"/>
          <p:cNvSpPr>
            <a:spLocks noChangeShapeType="1"/>
          </p:cNvSpPr>
          <p:nvPr/>
        </p:nvSpPr>
        <p:spPr bwMode="auto">
          <a:xfrm>
            <a:off x="4648200" y="464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1894" name="Text Box 22"/>
          <p:cNvSpPr txBox="1">
            <a:spLocks noChangeArrowheads="1"/>
          </p:cNvSpPr>
          <p:nvPr/>
        </p:nvSpPr>
        <p:spPr bwMode="auto">
          <a:xfrm>
            <a:off x="5105400" y="4419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Focus</a:t>
            </a:r>
          </a:p>
        </p:txBody>
      </p:sp>
      <p:sp>
        <p:nvSpPr>
          <p:cNvPr id="591895" name="AutoShape 23"/>
          <p:cNvSpPr>
            <a:spLocks/>
          </p:cNvSpPr>
          <p:nvPr/>
        </p:nvSpPr>
        <p:spPr bwMode="auto">
          <a:xfrm>
            <a:off x="4038600" y="4419600"/>
            <a:ext cx="228600" cy="609600"/>
          </a:xfrm>
          <a:prstGeom prst="leftBrace">
            <a:avLst>
              <a:gd name="adj1" fmla="val 2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1896" name="Line 24"/>
          <p:cNvSpPr>
            <a:spLocks noChangeShapeType="1"/>
          </p:cNvSpPr>
          <p:nvPr/>
        </p:nvSpPr>
        <p:spPr bwMode="auto">
          <a:xfrm>
            <a:off x="43434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1897" name="Line 25"/>
          <p:cNvSpPr>
            <a:spLocks noChangeShapeType="1"/>
          </p:cNvSpPr>
          <p:nvPr/>
        </p:nvSpPr>
        <p:spPr bwMode="auto">
          <a:xfrm>
            <a:off x="43434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1898" name="Line 26"/>
          <p:cNvSpPr>
            <a:spLocks noChangeShapeType="1"/>
          </p:cNvSpPr>
          <p:nvPr/>
        </p:nvSpPr>
        <p:spPr bwMode="auto">
          <a:xfrm>
            <a:off x="2362200" y="3048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BB2-14A0-4A0A-8589-3A1724BAD05E}" type="slidenum">
              <a:rPr lang="zh-TW" altLang="en-US"/>
              <a:pPr/>
              <a:t>61</a:t>
            </a:fld>
            <a:endParaRPr lang="en-US" altLang="zh-TW"/>
          </a:p>
        </p:txBody>
      </p:sp>
      <p:sp>
        <p:nvSpPr>
          <p:cNvPr id="590850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>
                <a:ea typeface="新細明體" charset="-120"/>
              </a:rPr>
              <a:t>Exercise 2, </a:t>
            </a:r>
            <a:r>
              <a:rPr lang="en-US" altLang="zh-TW" i="1">
                <a:ea typeface="新細明體" charset="-120"/>
              </a:rPr>
              <a:t>K</a:t>
            </a:r>
            <a:r>
              <a:rPr lang="en-US" altLang="zh-TW" i="1" baseline="-25000">
                <a:ea typeface="新細明體" charset="-120"/>
              </a:rPr>
              <a:t>2</a:t>
            </a:r>
            <a:r>
              <a:rPr lang="en-US" altLang="zh-TW">
                <a:ea typeface="新細明體" charset="-120"/>
              </a:rPr>
              <a:t> = 0.6</a:t>
            </a:r>
          </a:p>
        </p:txBody>
      </p:sp>
      <p:sp>
        <p:nvSpPr>
          <p:cNvPr id="590851" name="Text Box 3"/>
          <p:cNvSpPr txBox="1">
            <a:spLocks noChangeArrowheads="1"/>
          </p:cNvSpPr>
          <p:nvPr/>
        </p:nvSpPr>
        <p:spPr bwMode="auto">
          <a:xfrm>
            <a:off x="1066800" y="3857625"/>
            <a:ext cx="701040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zh-TW" altLang="en-US" b="1">
                <a:latin typeface="Symbol" panose="05050102010706020507" pitchFamily="18" charset="2"/>
                <a:ea typeface="新細明體" charset="-120"/>
              </a:rPr>
              <a:t>		</a:t>
            </a:r>
            <a:r>
              <a:rPr lang="zh-TW" altLang="en-US" sz="2800" i="1">
                <a:latin typeface="Symbol" panose="05050102010706020507" pitchFamily="18" charset="2"/>
                <a:ea typeface="新細明體" charset="-120"/>
              </a:rPr>
              <a:t>				</a:t>
            </a:r>
            <a:r>
              <a:rPr lang="en-US" altLang="zh-TW" sz="2800" i="1">
                <a:ea typeface="新細明體" charset="-120"/>
              </a:rPr>
              <a:t>DOF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altLang="zh-TW" b="1">
                <a:ea typeface="新細明體" charset="-120"/>
              </a:rPr>
              <a:t>G-line		436 nm 	0.60		</a:t>
            </a:r>
            <a:r>
              <a:rPr lang="en-US" altLang="zh-TW" b="1" u="sng">
                <a:ea typeface="新細明體" charset="-120"/>
              </a:rPr>
              <a:t>___ </a:t>
            </a:r>
            <a:r>
              <a:rPr lang="en-US" altLang="zh-TW" b="1">
                <a:ea typeface="新細明體" charset="-120"/>
              </a:rPr>
              <a:t> </a:t>
            </a:r>
            <a:r>
              <a:rPr lang="en-US" altLang="zh-TW" b="1">
                <a:latin typeface="Symbol" panose="05050102010706020507" pitchFamily="18" charset="2"/>
                <a:ea typeface="新細明體" charset="-120"/>
              </a:rPr>
              <a:t></a:t>
            </a:r>
            <a:r>
              <a:rPr lang="en-US" altLang="zh-TW" b="1">
                <a:ea typeface="新細明體" charset="-120"/>
              </a:rPr>
              <a:t>m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altLang="zh-TW" b="1">
                <a:ea typeface="新細明體" charset="-120"/>
              </a:rPr>
              <a:t>I-line 		365 nm 	0.60		</a:t>
            </a:r>
            <a:r>
              <a:rPr lang="en-US" altLang="zh-TW" b="1" u="sng">
                <a:ea typeface="新細明體" charset="-120"/>
              </a:rPr>
              <a:t>___ </a:t>
            </a:r>
            <a:r>
              <a:rPr lang="en-US" altLang="zh-TW" b="1">
                <a:ea typeface="新細明體" charset="-120"/>
              </a:rPr>
              <a:t> </a:t>
            </a:r>
            <a:r>
              <a:rPr lang="en-US" altLang="zh-TW" b="1">
                <a:latin typeface="Symbol" panose="05050102010706020507" pitchFamily="18" charset="2"/>
                <a:ea typeface="新細明體" charset="-120"/>
              </a:rPr>
              <a:t></a:t>
            </a:r>
            <a:r>
              <a:rPr lang="en-US" altLang="zh-TW" b="1">
                <a:ea typeface="新細明體" charset="-120"/>
              </a:rPr>
              <a:t>m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altLang="zh-TW" b="1">
                <a:ea typeface="新細明體" charset="-120"/>
              </a:rPr>
              <a:t>DUV		248 nm 	0.60		</a:t>
            </a:r>
            <a:r>
              <a:rPr lang="en-US" altLang="zh-TW" b="1" u="sng">
                <a:ea typeface="新細明體" charset="-120"/>
              </a:rPr>
              <a:t>___ </a:t>
            </a:r>
            <a:r>
              <a:rPr lang="en-US" altLang="zh-TW" b="1">
                <a:ea typeface="新細明體" charset="-120"/>
              </a:rPr>
              <a:t> </a:t>
            </a:r>
            <a:r>
              <a:rPr lang="en-US" altLang="zh-TW" b="1">
                <a:latin typeface="Symbol" panose="05050102010706020507" pitchFamily="18" charset="2"/>
                <a:ea typeface="新細明體" charset="-120"/>
              </a:rPr>
              <a:t></a:t>
            </a:r>
            <a:r>
              <a:rPr lang="en-US" altLang="zh-TW" b="1">
                <a:ea typeface="新細明體" charset="-120"/>
              </a:rPr>
              <a:t>m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altLang="zh-TW" b="1">
                <a:ea typeface="新細明體" charset="-120"/>
              </a:rPr>
              <a:t>		193 nm 	0.60		</a:t>
            </a:r>
            <a:r>
              <a:rPr lang="en-US" altLang="zh-TW" b="1" u="sng">
                <a:ea typeface="新細明體" charset="-120"/>
              </a:rPr>
              <a:t>___ </a:t>
            </a:r>
            <a:r>
              <a:rPr lang="en-US" altLang="zh-TW" b="1">
                <a:ea typeface="新細明體" charset="-120"/>
              </a:rPr>
              <a:t> </a:t>
            </a:r>
            <a:r>
              <a:rPr lang="en-US" altLang="zh-TW" b="1">
                <a:latin typeface="Symbol" panose="05050102010706020507" pitchFamily="18" charset="2"/>
                <a:ea typeface="新細明體" charset="-120"/>
              </a:rPr>
              <a:t></a:t>
            </a:r>
            <a:r>
              <a:rPr lang="en-US" altLang="zh-TW" b="1">
                <a:ea typeface="新細明體" charset="-120"/>
              </a:rPr>
              <a:t>m</a:t>
            </a:r>
          </a:p>
        </p:txBody>
      </p:sp>
      <p:grpSp>
        <p:nvGrpSpPr>
          <p:cNvPr id="590852" name="Group 4"/>
          <p:cNvGrpSpPr>
            <a:grpSpLocks/>
          </p:cNvGrpSpPr>
          <p:nvPr/>
        </p:nvGrpSpPr>
        <p:grpSpPr bwMode="auto">
          <a:xfrm>
            <a:off x="2411413" y="1981200"/>
            <a:ext cx="3913187" cy="1524000"/>
            <a:chOff x="1471" y="1392"/>
            <a:chExt cx="2609" cy="1146"/>
          </a:xfrm>
        </p:grpSpPr>
        <p:graphicFrame>
          <p:nvGraphicFramePr>
            <p:cNvPr id="590853" name="Object 5"/>
            <p:cNvGraphicFramePr>
              <a:graphicFrameLocks noChangeAspect="1"/>
            </p:cNvGraphicFramePr>
            <p:nvPr/>
          </p:nvGraphicFramePr>
          <p:xfrm>
            <a:off x="1471" y="1392"/>
            <a:ext cx="2527" cy="11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6209" name="Equation" r:id="rId3" imgW="952200" imgH="431640" progId="Equation.3">
                    <p:embed/>
                  </p:oleObj>
                </mc:Choice>
                <mc:Fallback>
                  <p:oleObj name="Equation" r:id="rId3" imgW="952200" imgH="4316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1" y="1392"/>
                          <a:ext cx="2527" cy="11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0854" name="Text Box 6"/>
            <p:cNvSpPr txBox="1">
              <a:spLocks noChangeArrowheads="1"/>
            </p:cNvSpPr>
            <p:nvPr/>
          </p:nvSpPr>
          <p:spPr bwMode="auto">
            <a:xfrm>
              <a:off x="3840" y="1969"/>
              <a:ext cx="240" cy="3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800">
                  <a:ea typeface="新細明體" charset="-120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E974-8DFB-42DE-B8A7-43CA850C1CD5}" type="slidenum">
              <a:rPr lang="zh-TW" altLang="en-US"/>
              <a:pPr/>
              <a:t>62</a:t>
            </a:fld>
            <a:endParaRPr lang="en-US" altLang="zh-TW"/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Depth of Focus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Smaller numerical aperture, larger DOF</a:t>
            </a:r>
          </a:p>
          <a:p>
            <a:pPr lvl="1"/>
            <a:r>
              <a:rPr lang="en-US" altLang="zh-TW">
                <a:ea typeface="新細明體" charset="-120"/>
              </a:rPr>
              <a:t>Disposable cameras with very small lenses</a:t>
            </a:r>
          </a:p>
          <a:p>
            <a:pPr lvl="1"/>
            <a:r>
              <a:rPr lang="en-US" altLang="zh-TW">
                <a:ea typeface="新細明體" charset="-120"/>
              </a:rPr>
              <a:t>Almost everything is in focus</a:t>
            </a:r>
          </a:p>
          <a:p>
            <a:pPr lvl="1"/>
            <a:r>
              <a:rPr lang="en-US" altLang="zh-TW">
                <a:ea typeface="新細明體" charset="-120"/>
              </a:rPr>
              <a:t>Bad resolution</a:t>
            </a:r>
          </a:p>
          <a:p>
            <a:r>
              <a:rPr lang="en-US" altLang="zh-TW">
                <a:ea typeface="新細明體" charset="-120"/>
              </a:rPr>
              <a:t>Prefer reduce wavelength than increase </a:t>
            </a:r>
            <a:r>
              <a:rPr lang="en-US" altLang="zh-TW" i="1">
                <a:ea typeface="新細明體" charset="-120"/>
              </a:rPr>
              <a:t>NA</a:t>
            </a:r>
            <a:r>
              <a:rPr lang="en-US" altLang="zh-TW">
                <a:ea typeface="新細明體" charset="-120"/>
              </a:rPr>
              <a:t> to improve resolution</a:t>
            </a:r>
          </a:p>
          <a:p>
            <a:r>
              <a:rPr lang="en-US" altLang="zh-TW">
                <a:ea typeface="新細明體" charset="-120"/>
              </a:rPr>
              <a:t>High resolution, small DOF</a:t>
            </a:r>
          </a:p>
          <a:p>
            <a:r>
              <a:rPr lang="en-US" altLang="zh-TW">
                <a:ea typeface="新細明體" charset="-120"/>
              </a:rPr>
              <a:t>Focus at the middle of PR layer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FB81-A7B6-48D8-85EA-40171FCFCD67}" type="slidenum">
              <a:rPr lang="zh-TW" altLang="en-US"/>
              <a:pPr/>
              <a:t>63</a:t>
            </a:fld>
            <a:endParaRPr lang="en-US" altLang="zh-TW"/>
          </a:p>
        </p:txBody>
      </p:sp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tx1"/>
                </a:solidFill>
                <a:ea typeface="新細明體" charset="-120"/>
              </a:rPr>
              <a:t>Focus on the Mid-Plain to Optimize the Resolution</a:t>
            </a:r>
          </a:p>
        </p:txBody>
      </p:sp>
      <p:sp>
        <p:nvSpPr>
          <p:cNvPr id="592899" name="Rectangle 3"/>
          <p:cNvSpPr>
            <a:spLocks noChangeArrowheads="1"/>
          </p:cNvSpPr>
          <p:nvPr/>
        </p:nvSpPr>
        <p:spPr bwMode="auto">
          <a:xfrm>
            <a:off x="1600200" y="3786188"/>
            <a:ext cx="6019800" cy="5572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2900" name="Rectangle 4"/>
          <p:cNvSpPr>
            <a:spLocks noChangeArrowheads="1"/>
          </p:cNvSpPr>
          <p:nvPr/>
        </p:nvSpPr>
        <p:spPr bwMode="auto">
          <a:xfrm>
            <a:off x="5330825" y="3810000"/>
            <a:ext cx="2033588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28600"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57200"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685800"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14400"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371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288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2860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432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3200" b="1">
                <a:ea typeface="新細明體" charset="-120"/>
              </a:rPr>
              <a:t>Photoresist</a:t>
            </a:r>
          </a:p>
        </p:txBody>
      </p:sp>
      <p:sp>
        <p:nvSpPr>
          <p:cNvPr id="592901" name="Rectangle 5"/>
          <p:cNvSpPr>
            <a:spLocks noChangeArrowheads="1"/>
          </p:cNvSpPr>
          <p:nvPr/>
        </p:nvSpPr>
        <p:spPr bwMode="auto">
          <a:xfrm>
            <a:off x="1600200" y="4343400"/>
            <a:ext cx="6019800" cy="685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2902" name="Rectangle 6"/>
          <p:cNvSpPr>
            <a:spLocks noChangeArrowheads="1"/>
          </p:cNvSpPr>
          <p:nvPr/>
        </p:nvSpPr>
        <p:spPr bwMode="auto">
          <a:xfrm>
            <a:off x="5427663" y="4419600"/>
            <a:ext cx="1604962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6868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28600"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57200"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685800"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14400"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371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288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2860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432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3200">
                <a:ea typeface="新細明體" charset="-120"/>
              </a:rPr>
              <a:t>Substrate</a:t>
            </a:r>
          </a:p>
        </p:txBody>
      </p:sp>
      <p:sp>
        <p:nvSpPr>
          <p:cNvPr id="592903" name="Line 7"/>
          <p:cNvSpPr>
            <a:spLocks noChangeShapeType="1"/>
          </p:cNvSpPr>
          <p:nvPr/>
        </p:nvSpPr>
        <p:spPr bwMode="auto">
          <a:xfrm flipH="1">
            <a:off x="3276600" y="4057650"/>
            <a:ext cx="1512888" cy="15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2904" name="Line 8"/>
          <p:cNvSpPr>
            <a:spLocks noChangeShapeType="1"/>
          </p:cNvSpPr>
          <p:nvPr/>
        </p:nvSpPr>
        <p:spPr bwMode="auto">
          <a:xfrm flipH="1">
            <a:off x="3281363" y="3657600"/>
            <a:ext cx="1512887" cy="15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2905" name="Line 9"/>
          <p:cNvSpPr>
            <a:spLocks noChangeShapeType="1"/>
          </p:cNvSpPr>
          <p:nvPr/>
        </p:nvSpPr>
        <p:spPr bwMode="auto">
          <a:xfrm flipH="1">
            <a:off x="3276600" y="4394200"/>
            <a:ext cx="1512888" cy="15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92907" name="Rectangle 11"/>
          <p:cNvSpPr>
            <a:spLocks noChangeArrowheads="1"/>
          </p:cNvSpPr>
          <p:nvPr/>
        </p:nvSpPr>
        <p:spPr bwMode="auto">
          <a:xfrm>
            <a:off x="5411788" y="3048000"/>
            <a:ext cx="250825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28600"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57200"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685800"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14400"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371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288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2860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432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3200">
                <a:solidFill>
                  <a:schemeClr val="tx2"/>
                </a:solidFill>
                <a:ea typeface="新細明體" charset="-120"/>
              </a:rPr>
              <a:t>Depth of focus</a:t>
            </a:r>
          </a:p>
        </p:txBody>
      </p:sp>
      <p:sp>
        <p:nvSpPr>
          <p:cNvPr id="592908" name="Freeform 12"/>
          <p:cNvSpPr>
            <a:spLocks/>
          </p:cNvSpPr>
          <p:nvPr/>
        </p:nvSpPr>
        <p:spPr bwMode="auto">
          <a:xfrm>
            <a:off x="5062538" y="3509963"/>
            <a:ext cx="347662" cy="565150"/>
          </a:xfrm>
          <a:custGeom>
            <a:avLst/>
            <a:gdLst>
              <a:gd name="T0" fmla="*/ 147 w 148"/>
              <a:gd name="T1" fmla="*/ 0 h 245"/>
              <a:gd name="T2" fmla="*/ 96 w 148"/>
              <a:gd name="T3" fmla="*/ 0 h 245"/>
              <a:gd name="T4" fmla="*/ 0 w 148"/>
              <a:gd name="T5" fmla="*/ 244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" h="245">
                <a:moveTo>
                  <a:pt x="147" y="0"/>
                </a:moveTo>
                <a:lnTo>
                  <a:pt x="96" y="0"/>
                </a:lnTo>
                <a:lnTo>
                  <a:pt x="0" y="244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92909" name="Freeform 13"/>
          <p:cNvSpPr>
            <a:spLocks/>
          </p:cNvSpPr>
          <p:nvPr/>
        </p:nvSpPr>
        <p:spPr bwMode="auto">
          <a:xfrm>
            <a:off x="2803525" y="3552825"/>
            <a:ext cx="587375" cy="509588"/>
          </a:xfrm>
          <a:custGeom>
            <a:avLst/>
            <a:gdLst>
              <a:gd name="T0" fmla="*/ 0 w 250"/>
              <a:gd name="T1" fmla="*/ 0 h 221"/>
              <a:gd name="T2" fmla="*/ 86 w 250"/>
              <a:gd name="T3" fmla="*/ 0 h 221"/>
              <a:gd name="T4" fmla="*/ 249 w 250"/>
              <a:gd name="T5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0" h="221">
                <a:moveTo>
                  <a:pt x="0" y="0"/>
                </a:moveTo>
                <a:lnTo>
                  <a:pt x="86" y="0"/>
                </a:lnTo>
                <a:lnTo>
                  <a:pt x="249" y="22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92910" name="Rectangle 14"/>
          <p:cNvSpPr>
            <a:spLocks noChangeArrowheads="1"/>
          </p:cNvSpPr>
          <p:nvPr/>
        </p:nvSpPr>
        <p:spPr bwMode="auto">
          <a:xfrm>
            <a:off x="1524000" y="3048000"/>
            <a:ext cx="2598738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23812" rIns="46038" bIns="23812"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28600"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57200"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685800"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14400" defTabSz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3716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288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2860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43200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3200">
                <a:solidFill>
                  <a:schemeClr val="tx2"/>
                </a:solidFill>
                <a:ea typeface="新細明體" charset="-120"/>
              </a:rPr>
              <a:t>Center of focus</a:t>
            </a:r>
          </a:p>
        </p:txBody>
      </p:sp>
      <p:sp>
        <p:nvSpPr>
          <p:cNvPr id="592911" name="AutoShape 15"/>
          <p:cNvSpPr>
            <a:spLocks/>
          </p:cNvSpPr>
          <p:nvPr/>
        </p:nvSpPr>
        <p:spPr bwMode="auto">
          <a:xfrm>
            <a:off x="4724400" y="3657600"/>
            <a:ext cx="304800" cy="762000"/>
          </a:xfrm>
          <a:prstGeom prst="righ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476F-00DC-4411-8318-EBEC21673C4B}" type="slidenum">
              <a:rPr lang="zh-TW" altLang="en-US"/>
              <a:pPr/>
              <a:t>64</a:t>
            </a:fld>
            <a:endParaRPr lang="en-US" altLang="zh-TW"/>
          </a:p>
        </p:txBody>
      </p:sp>
      <p:sp>
        <p:nvSpPr>
          <p:cNvPr id="601090" name="Rectangle 2"/>
          <p:cNvSpPr>
            <a:spLocks noChangeArrowheads="1"/>
          </p:cNvSpPr>
          <p:nvPr/>
        </p:nvSpPr>
        <p:spPr bwMode="auto">
          <a:xfrm>
            <a:off x="533400" y="24765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>
                <a:ea typeface="新細明體" charset="-120"/>
              </a:rPr>
              <a:t>Surface Planarization Requirement</a:t>
            </a:r>
          </a:p>
        </p:txBody>
      </p:sp>
      <p:sp>
        <p:nvSpPr>
          <p:cNvPr id="601091" name="Rectangle 3"/>
          <p:cNvSpPr>
            <a:spLocks noChangeArrowheads="1"/>
          </p:cNvSpPr>
          <p:nvPr/>
        </p:nvSpPr>
        <p:spPr bwMode="auto">
          <a:xfrm>
            <a:off x="304800" y="1752600"/>
            <a:ext cx="8610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ct val="20000"/>
              </a:spcAft>
            </a:pPr>
            <a:r>
              <a:rPr lang="en-US" altLang="zh-TW">
                <a:ea typeface="新細明體" charset="-120"/>
              </a:rPr>
              <a:t>Higher resolution requires</a:t>
            </a:r>
            <a:endParaRPr lang="en-US" altLang="zh-TW">
              <a:ea typeface="新細明體" charset="-120"/>
              <a:sym typeface="Symbol" panose="05050102010706020507" pitchFamily="18" charset="2"/>
            </a:endParaRPr>
          </a:p>
          <a:p>
            <a:pPr lvl="1">
              <a:spcAft>
                <a:spcPct val="20000"/>
              </a:spcAft>
            </a:pPr>
            <a:r>
              <a:rPr lang="en-US" altLang="zh-TW">
                <a:ea typeface="新細明體" charset="-120"/>
              </a:rPr>
              <a:t>Shorter </a:t>
            </a:r>
            <a:r>
              <a:rPr lang="en-US" altLang="zh-TW" i="1">
                <a:latin typeface="Symbol" panose="05050102010706020507" pitchFamily="18" charset="2"/>
                <a:ea typeface="新細明體" charset="-120"/>
              </a:rPr>
              <a:t>l</a:t>
            </a:r>
            <a:r>
              <a:rPr lang="en-US" altLang="zh-TW">
                <a:ea typeface="新細明體" charset="-120"/>
              </a:rPr>
              <a:t> </a:t>
            </a:r>
          </a:p>
          <a:p>
            <a:pPr lvl="1">
              <a:spcAft>
                <a:spcPct val="20000"/>
              </a:spcAft>
            </a:pPr>
            <a:r>
              <a:rPr lang="en-US" altLang="zh-TW">
                <a:ea typeface="新細明體" charset="-120"/>
              </a:rPr>
              <a:t>Larger </a:t>
            </a:r>
            <a:r>
              <a:rPr lang="en-US" altLang="zh-TW" i="1">
                <a:ea typeface="新細明體" charset="-120"/>
              </a:rPr>
              <a:t>NA</a:t>
            </a:r>
            <a:r>
              <a:rPr lang="en-US" altLang="zh-TW">
                <a:ea typeface="新細明體" charset="-120"/>
              </a:rPr>
              <a:t>.</a:t>
            </a:r>
          </a:p>
          <a:p>
            <a:pPr>
              <a:spcAft>
                <a:spcPct val="20000"/>
              </a:spcAft>
            </a:pPr>
            <a:r>
              <a:rPr lang="en-US" altLang="zh-TW">
                <a:ea typeface="新細明體" charset="-120"/>
              </a:rPr>
              <a:t>Both reduces </a:t>
            </a:r>
            <a:r>
              <a:rPr lang="en-US" altLang="zh-TW" i="1">
                <a:ea typeface="新細明體" charset="-120"/>
              </a:rPr>
              <a:t>DOF</a:t>
            </a:r>
            <a:endParaRPr lang="en-US" altLang="zh-TW">
              <a:ea typeface="新細明體" charset="-120"/>
            </a:endParaRPr>
          </a:p>
          <a:p>
            <a:r>
              <a:rPr lang="en-US" altLang="zh-TW">
                <a:ea typeface="新細明體" charset="-120"/>
              </a:rPr>
              <a:t>Wafer surface must be highly planarized.</a:t>
            </a:r>
          </a:p>
          <a:p>
            <a:r>
              <a:rPr lang="en-US" altLang="zh-TW">
                <a:ea typeface="新細明體" charset="-120"/>
              </a:rPr>
              <a:t>CMP is required for 0.25 </a:t>
            </a:r>
            <a:r>
              <a:rPr lang="en-US" altLang="zh-TW">
                <a:latin typeface="Symbol" panose="05050102010706020507" pitchFamily="18" charset="2"/>
                <a:ea typeface="新細明體" charset="-120"/>
              </a:rPr>
              <a:t>m</a:t>
            </a:r>
            <a:r>
              <a:rPr lang="en-US" altLang="zh-TW">
                <a:ea typeface="新細明體" charset="-120"/>
              </a:rPr>
              <a:t>m feature patterning.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7537-AAFE-44CE-A4D1-10F67CB3929A}" type="slidenum">
              <a:rPr lang="zh-TW" altLang="en-US"/>
              <a:pPr/>
              <a:t>65</a:t>
            </a:fld>
            <a:endParaRPr lang="en-US" altLang="zh-TW"/>
          </a:p>
        </p:txBody>
      </p:sp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tx1"/>
                </a:solidFill>
                <a:ea typeface="新細明體" charset="-120"/>
              </a:rPr>
              <a:t>I-line and DUV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Mercury i-line, 365 nm </a:t>
            </a:r>
          </a:p>
          <a:p>
            <a:pPr lvl="1"/>
            <a:r>
              <a:rPr lang="en-US" altLang="zh-TW">
                <a:ea typeface="新細明體" charset="-120"/>
              </a:rPr>
              <a:t>Commonly used in 0.35 </a:t>
            </a:r>
            <a:r>
              <a:rPr lang="en-US" altLang="zh-TW">
                <a:latin typeface="Symbol" panose="05050102010706020507" pitchFamily="18" charset="2"/>
                <a:ea typeface="新細明體" charset="-120"/>
              </a:rPr>
              <a:t>m</a:t>
            </a:r>
            <a:r>
              <a:rPr lang="en-US" altLang="zh-TW">
                <a:ea typeface="新細明體" charset="-120"/>
              </a:rPr>
              <a:t>m lithography</a:t>
            </a:r>
          </a:p>
          <a:p>
            <a:r>
              <a:rPr lang="en-US" altLang="zh-TW">
                <a:ea typeface="新細明體" charset="-120"/>
              </a:rPr>
              <a:t>DUV KrF excimer laser, 248 nm </a:t>
            </a:r>
          </a:p>
          <a:p>
            <a:pPr lvl="1"/>
            <a:r>
              <a:rPr lang="en-US" altLang="zh-TW">
                <a:ea typeface="新細明體" charset="-120"/>
              </a:rPr>
              <a:t>0.25 </a:t>
            </a:r>
            <a:r>
              <a:rPr lang="en-US" altLang="zh-TW">
                <a:latin typeface="Symbol" panose="05050102010706020507" pitchFamily="18" charset="2"/>
                <a:ea typeface="新細明體" charset="-120"/>
              </a:rPr>
              <a:t>m</a:t>
            </a:r>
            <a:r>
              <a:rPr lang="en-US" altLang="zh-TW">
                <a:ea typeface="新細明體" charset="-120"/>
              </a:rPr>
              <a:t>m, 0.18 </a:t>
            </a:r>
            <a:r>
              <a:rPr lang="en-US" altLang="zh-TW">
                <a:latin typeface="Symbol" panose="05050102010706020507" pitchFamily="18" charset="2"/>
                <a:ea typeface="新細明體" charset="-120"/>
              </a:rPr>
              <a:t>m</a:t>
            </a:r>
            <a:r>
              <a:rPr lang="en-US" altLang="zh-TW">
                <a:ea typeface="新細明體" charset="-120"/>
              </a:rPr>
              <a:t>m and 0.13 </a:t>
            </a:r>
            <a:r>
              <a:rPr lang="en-US" altLang="zh-TW">
                <a:latin typeface="Symbol" panose="05050102010706020507" pitchFamily="18" charset="2"/>
                <a:ea typeface="新細明體" charset="-120"/>
              </a:rPr>
              <a:t>m</a:t>
            </a:r>
            <a:r>
              <a:rPr lang="en-US" altLang="zh-TW">
                <a:ea typeface="新細明體" charset="-120"/>
              </a:rPr>
              <a:t>m lithography </a:t>
            </a:r>
          </a:p>
          <a:p>
            <a:r>
              <a:rPr lang="en-US" altLang="zh-TW">
                <a:ea typeface="新細明體" charset="-120"/>
              </a:rPr>
              <a:t>ArF excimer laser,193 nm</a:t>
            </a:r>
          </a:p>
          <a:p>
            <a:pPr lvl="1"/>
            <a:r>
              <a:rPr lang="en-US" altLang="zh-TW">
                <a:ea typeface="新細明體" charset="-120"/>
              </a:rPr>
              <a:t>Application: &lt; 0.13 </a:t>
            </a:r>
            <a:r>
              <a:rPr lang="en-US" altLang="zh-TW">
                <a:latin typeface="Symbol" panose="05050102010706020507" pitchFamily="18" charset="2"/>
                <a:ea typeface="新細明體" charset="-120"/>
              </a:rPr>
              <a:t>m</a:t>
            </a:r>
            <a:r>
              <a:rPr lang="en-US" altLang="zh-TW">
                <a:ea typeface="新細明體" charset="-120"/>
              </a:rPr>
              <a:t>m</a:t>
            </a:r>
          </a:p>
          <a:p>
            <a:r>
              <a:rPr lang="en-US" altLang="zh-TW">
                <a:ea typeface="新細明體" charset="-120"/>
              </a:rPr>
              <a:t>F</a:t>
            </a:r>
            <a:r>
              <a:rPr lang="en-US" altLang="zh-TW" baseline="-25000">
                <a:ea typeface="新細明體" charset="-120"/>
              </a:rPr>
              <a:t>2</a:t>
            </a:r>
            <a:r>
              <a:rPr lang="en-US" altLang="zh-TW">
                <a:ea typeface="新細明體" charset="-120"/>
              </a:rPr>
              <a:t> excimer laser 157 nm </a:t>
            </a:r>
          </a:p>
          <a:p>
            <a:pPr lvl="1"/>
            <a:r>
              <a:rPr lang="en-US" altLang="zh-TW">
                <a:ea typeface="新細明體" charset="-120"/>
              </a:rPr>
              <a:t>Still in R&amp;D, &lt; 0.10 </a:t>
            </a:r>
            <a:r>
              <a:rPr lang="en-US" altLang="zh-TW">
                <a:latin typeface="Symbol" panose="05050102010706020507" pitchFamily="18" charset="2"/>
                <a:ea typeface="新細明體" charset="-120"/>
              </a:rPr>
              <a:t>m</a:t>
            </a:r>
            <a:r>
              <a:rPr lang="en-US" altLang="zh-TW">
                <a:ea typeface="新細明體" charset="-120"/>
              </a:rPr>
              <a:t>m application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15F0-DC3B-4E6E-B35C-9E939F9E96CA}" type="slidenum">
              <a:rPr lang="zh-TW" altLang="en-US"/>
              <a:pPr/>
              <a:t>66</a:t>
            </a:fld>
            <a:endParaRPr lang="en-US" altLang="zh-TW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tx1"/>
                </a:solidFill>
                <a:ea typeface="新細明體" charset="-120"/>
              </a:rPr>
              <a:t>I-line and DUV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191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SiO</a:t>
            </a:r>
            <a:r>
              <a:rPr lang="en-US" altLang="zh-TW" baseline="-25000">
                <a:ea typeface="新細明體" charset="-120"/>
              </a:rPr>
              <a:t>2</a:t>
            </a:r>
            <a:r>
              <a:rPr lang="en-US" altLang="zh-TW">
                <a:ea typeface="新細明體" charset="-120"/>
              </a:rPr>
              <a:t> strongly absorbs UV when </a:t>
            </a:r>
            <a:r>
              <a:rPr lang="en-US" altLang="zh-TW">
                <a:latin typeface="Symbol" panose="05050102010706020507" pitchFamily="18" charset="2"/>
                <a:ea typeface="新細明體" charset="-120"/>
              </a:rPr>
              <a:t>l</a:t>
            </a:r>
            <a:r>
              <a:rPr lang="en-US" altLang="zh-TW">
                <a:ea typeface="新細明體" charset="-120"/>
              </a:rPr>
              <a:t> &lt; 180 nm </a:t>
            </a:r>
          </a:p>
          <a:p>
            <a:r>
              <a:rPr lang="en-US" altLang="zh-TW">
                <a:ea typeface="新細明體" charset="-120"/>
              </a:rPr>
              <a:t>Silica lenses and masks can’t be used </a:t>
            </a:r>
          </a:p>
          <a:p>
            <a:r>
              <a:rPr lang="en-US" altLang="zh-TW">
                <a:ea typeface="新細明體" charset="-120"/>
              </a:rPr>
              <a:t>157 nm F</a:t>
            </a:r>
            <a:r>
              <a:rPr lang="en-US" altLang="zh-TW" baseline="-25000">
                <a:ea typeface="新細明體" charset="-120"/>
              </a:rPr>
              <a:t>2</a:t>
            </a:r>
            <a:r>
              <a:rPr lang="en-US" altLang="zh-TW">
                <a:ea typeface="新細明體" charset="-120"/>
              </a:rPr>
              <a:t> laser photolithography</a:t>
            </a:r>
          </a:p>
          <a:p>
            <a:pPr lvl="1"/>
            <a:r>
              <a:rPr lang="en-US" altLang="zh-TW">
                <a:ea typeface="新細明體" charset="-120"/>
              </a:rPr>
              <a:t>Fused silica with low OH concentration, fluorine doped silica, and calcium fluoride (CaF</a:t>
            </a:r>
            <a:r>
              <a:rPr lang="en-US" altLang="zh-TW" baseline="-25000">
                <a:ea typeface="新細明體" charset="-120"/>
              </a:rPr>
              <a:t>2</a:t>
            </a:r>
            <a:r>
              <a:rPr lang="en-US" altLang="zh-TW">
                <a:ea typeface="新細明體" charset="-120"/>
              </a:rPr>
              <a:t>), </a:t>
            </a:r>
          </a:p>
          <a:p>
            <a:pPr lvl="1"/>
            <a:r>
              <a:rPr lang="en-US" altLang="zh-TW">
                <a:ea typeface="新細明體" charset="-120"/>
              </a:rPr>
              <a:t>With phase-shift mask, even 0.035 </a:t>
            </a:r>
            <a:r>
              <a:rPr lang="en-US" altLang="zh-TW">
                <a:latin typeface="Symbol" panose="05050102010706020507" pitchFamily="18" charset="2"/>
                <a:ea typeface="新細明體" charset="-120"/>
              </a:rPr>
              <a:t>m</a:t>
            </a:r>
            <a:r>
              <a:rPr lang="en-US" altLang="zh-TW">
                <a:ea typeface="新細明體" charset="-120"/>
              </a:rPr>
              <a:t>m is possible </a:t>
            </a:r>
          </a:p>
          <a:p>
            <a:r>
              <a:rPr lang="en-US" altLang="zh-TW">
                <a:ea typeface="新細明體" charset="-120"/>
              </a:rPr>
              <a:t>Further delay next generation lithography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2AA8-96A2-4088-8EB9-B3C5D3BB0190}" type="slidenum">
              <a:rPr lang="zh-TW" altLang="en-US"/>
              <a:pPr/>
              <a:t>67</a:t>
            </a:fld>
            <a:endParaRPr lang="en-US" altLang="zh-TW"/>
          </a:p>
        </p:txBody>
      </p:sp>
      <p:sp>
        <p:nvSpPr>
          <p:cNvPr id="5980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143000"/>
          </a:xfrm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  <a:ea typeface="新細明體" charset="-120"/>
              </a:rPr>
              <a:t>Next Generation Lithography (NGL)</a:t>
            </a:r>
          </a:p>
        </p:txBody>
      </p:sp>
      <p:sp>
        <p:nvSpPr>
          <p:cNvPr id="5980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191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Extreme UV (EUV) lithography </a:t>
            </a:r>
          </a:p>
          <a:p>
            <a:r>
              <a:rPr lang="en-US" altLang="zh-TW">
                <a:ea typeface="新細明體" charset="-120"/>
              </a:rPr>
              <a:t>X-Ray lithography </a:t>
            </a:r>
          </a:p>
          <a:p>
            <a:r>
              <a:rPr lang="en-US" altLang="zh-TW">
                <a:ea typeface="新細明體" charset="-120"/>
              </a:rPr>
              <a:t>Electron beam (E-beam) lithography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6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B1FB-55E1-4474-9CDB-4D098E17EB75}" type="slidenum">
              <a:rPr lang="zh-TW" altLang="en-US"/>
              <a:pPr/>
              <a:t>68</a:t>
            </a:fld>
            <a:endParaRPr lang="en-US" altLang="zh-TW"/>
          </a:p>
        </p:txBody>
      </p:sp>
      <p:sp>
        <p:nvSpPr>
          <p:cNvPr id="4669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Future Trends</a:t>
            </a:r>
          </a:p>
        </p:txBody>
      </p:sp>
      <p:sp>
        <p:nvSpPr>
          <p:cNvPr id="466947" name="AutoShape 1027"/>
          <p:cNvSpPr>
            <a:spLocks noChangeArrowheads="1"/>
          </p:cNvSpPr>
          <p:nvPr/>
        </p:nvSpPr>
        <p:spPr bwMode="auto">
          <a:xfrm>
            <a:off x="6553200" y="2057400"/>
            <a:ext cx="817563" cy="533400"/>
          </a:xfrm>
          <a:prstGeom prst="rightArrow">
            <a:avLst>
              <a:gd name="adj1" fmla="val 57870"/>
              <a:gd name="adj2" fmla="val 85578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6948" name="AutoShape 1028"/>
          <p:cNvSpPr>
            <a:spLocks noChangeArrowheads="1"/>
          </p:cNvSpPr>
          <p:nvPr/>
        </p:nvSpPr>
        <p:spPr bwMode="auto">
          <a:xfrm>
            <a:off x="1960563" y="1447800"/>
            <a:ext cx="4648200" cy="685800"/>
          </a:xfrm>
          <a:prstGeom prst="rightArrow">
            <a:avLst>
              <a:gd name="adj1" fmla="val 54630"/>
              <a:gd name="adj2" fmla="val 126393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6949" name="Rectangle 1029"/>
          <p:cNvSpPr>
            <a:spLocks noChangeArrowheads="1"/>
          </p:cNvSpPr>
          <p:nvPr/>
        </p:nvSpPr>
        <p:spPr bwMode="auto">
          <a:xfrm>
            <a:off x="1712913" y="1371600"/>
            <a:ext cx="6419850" cy="3960813"/>
          </a:xfrm>
          <a:prstGeom prst="rect">
            <a:avLst/>
          </a:prstGeom>
          <a:noFill/>
          <a:ln w="14288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66950" name="Line 1030"/>
          <p:cNvSpPr>
            <a:spLocks noChangeShapeType="1"/>
          </p:cNvSpPr>
          <p:nvPr/>
        </p:nvSpPr>
        <p:spPr bwMode="auto">
          <a:xfrm>
            <a:off x="1670050" y="5332413"/>
            <a:ext cx="8572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66951" name="Line 1031"/>
          <p:cNvSpPr>
            <a:spLocks noChangeShapeType="1"/>
          </p:cNvSpPr>
          <p:nvPr/>
        </p:nvSpPr>
        <p:spPr bwMode="auto">
          <a:xfrm>
            <a:off x="1670050" y="4932363"/>
            <a:ext cx="8572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66952" name="Line 1032"/>
          <p:cNvSpPr>
            <a:spLocks noChangeShapeType="1"/>
          </p:cNvSpPr>
          <p:nvPr/>
        </p:nvSpPr>
        <p:spPr bwMode="auto">
          <a:xfrm>
            <a:off x="1670050" y="4532313"/>
            <a:ext cx="8572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66953" name="Line 1033"/>
          <p:cNvSpPr>
            <a:spLocks noChangeShapeType="1"/>
          </p:cNvSpPr>
          <p:nvPr/>
        </p:nvSpPr>
        <p:spPr bwMode="auto">
          <a:xfrm>
            <a:off x="1670050" y="4117975"/>
            <a:ext cx="8572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66954" name="Line 1034"/>
          <p:cNvSpPr>
            <a:spLocks noChangeShapeType="1"/>
          </p:cNvSpPr>
          <p:nvPr/>
        </p:nvSpPr>
        <p:spPr bwMode="auto">
          <a:xfrm>
            <a:off x="1670050" y="3717925"/>
            <a:ext cx="8572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66955" name="Line 1035"/>
          <p:cNvSpPr>
            <a:spLocks noChangeShapeType="1"/>
          </p:cNvSpPr>
          <p:nvPr/>
        </p:nvSpPr>
        <p:spPr bwMode="auto">
          <a:xfrm>
            <a:off x="1670050" y="3316288"/>
            <a:ext cx="8572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66956" name="Line 1036"/>
          <p:cNvSpPr>
            <a:spLocks noChangeShapeType="1"/>
          </p:cNvSpPr>
          <p:nvPr/>
        </p:nvSpPr>
        <p:spPr bwMode="auto">
          <a:xfrm>
            <a:off x="1670050" y="2916238"/>
            <a:ext cx="85725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66957" name="Line 1037"/>
          <p:cNvSpPr>
            <a:spLocks noChangeShapeType="1"/>
          </p:cNvSpPr>
          <p:nvPr/>
        </p:nvSpPr>
        <p:spPr bwMode="auto">
          <a:xfrm>
            <a:off x="1670050" y="2501900"/>
            <a:ext cx="8572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66958" name="Line 1038"/>
          <p:cNvSpPr>
            <a:spLocks noChangeShapeType="1"/>
          </p:cNvSpPr>
          <p:nvPr/>
        </p:nvSpPr>
        <p:spPr bwMode="auto">
          <a:xfrm>
            <a:off x="1670050" y="2101850"/>
            <a:ext cx="85725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66959" name="Rectangle 1039"/>
          <p:cNvSpPr>
            <a:spLocks noChangeArrowheads="1"/>
          </p:cNvSpPr>
          <p:nvPr/>
        </p:nvSpPr>
        <p:spPr bwMode="auto">
          <a:xfrm>
            <a:off x="1857375" y="2182813"/>
            <a:ext cx="285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1.5</a:t>
            </a:r>
          </a:p>
        </p:txBody>
      </p:sp>
      <p:sp>
        <p:nvSpPr>
          <p:cNvPr id="466960" name="Rectangle 1040"/>
          <p:cNvSpPr>
            <a:spLocks noChangeArrowheads="1"/>
          </p:cNvSpPr>
          <p:nvPr/>
        </p:nvSpPr>
        <p:spPr bwMode="auto">
          <a:xfrm>
            <a:off x="2430463" y="2971800"/>
            <a:ext cx="285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1.0</a:t>
            </a:r>
          </a:p>
        </p:txBody>
      </p:sp>
      <p:sp>
        <p:nvSpPr>
          <p:cNvPr id="466961" name="Rectangle 1041"/>
          <p:cNvSpPr>
            <a:spLocks noChangeArrowheads="1"/>
          </p:cNvSpPr>
          <p:nvPr/>
        </p:nvSpPr>
        <p:spPr bwMode="auto">
          <a:xfrm>
            <a:off x="2984500" y="350520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0.8</a:t>
            </a:r>
          </a:p>
        </p:txBody>
      </p:sp>
      <p:sp>
        <p:nvSpPr>
          <p:cNvPr id="466962" name="Rectangle 1042"/>
          <p:cNvSpPr>
            <a:spLocks noChangeArrowheads="1"/>
          </p:cNvSpPr>
          <p:nvPr/>
        </p:nvSpPr>
        <p:spPr bwMode="auto">
          <a:xfrm>
            <a:off x="3632200" y="3962400"/>
            <a:ext cx="285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0.5</a:t>
            </a:r>
          </a:p>
        </p:txBody>
      </p:sp>
      <p:sp>
        <p:nvSpPr>
          <p:cNvPr id="466963" name="Rectangle 1043"/>
          <p:cNvSpPr>
            <a:spLocks noChangeArrowheads="1"/>
          </p:cNvSpPr>
          <p:nvPr/>
        </p:nvSpPr>
        <p:spPr bwMode="auto">
          <a:xfrm>
            <a:off x="4051300" y="4267200"/>
            <a:ext cx="400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0.35</a:t>
            </a:r>
          </a:p>
        </p:txBody>
      </p:sp>
      <p:sp>
        <p:nvSpPr>
          <p:cNvPr id="466964" name="Rectangle 1044"/>
          <p:cNvSpPr>
            <a:spLocks noChangeArrowheads="1"/>
          </p:cNvSpPr>
          <p:nvPr/>
        </p:nvSpPr>
        <p:spPr bwMode="auto">
          <a:xfrm>
            <a:off x="4660900" y="4495800"/>
            <a:ext cx="400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0.25</a:t>
            </a:r>
          </a:p>
        </p:txBody>
      </p:sp>
      <p:sp>
        <p:nvSpPr>
          <p:cNvPr id="466965" name="Rectangle 1045"/>
          <p:cNvSpPr>
            <a:spLocks noChangeArrowheads="1"/>
          </p:cNvSpPr>
          <p:nvPr/>
        </p:nvSpPr>
        <p:spPr bwMode="auto">
          <a:xfrm>
            <a:off x="5270500" y="4678363"/>
            <a:ext cx="400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0.18</a:t>
            </a:r>
          </a:p>
        </p:txBody>
      </p:sp>
      <p:sp>
        <p:nvSpPr>
          <p:cNvPr id="466966" name="Rectangle 1046"/>
          <p:cNvSpPr>
            <a:spLocks noChangeArrowheads="1"/>
          </p:cNvSpPr>
          <p:nvPr/>
        </p:nvSpPr>
        <p:spPr bwMode="auto">
          <a:xfrm>
            <a:off x="5861050" y="4724400"/>
            <a:ext cx="400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0.13</a:t>
            </a:r>
          </a:p>
        </p:txBody>
      </p:sp>
      <p:sp>
        <p:nvSpPr>
          <p:cNvPr id="466967" name="Rectangle 1047"/>
          <p:cNvSpPr>
            <a:spLocks noChangeArrowheads="1"/>
          </p:cNvSpPr>
          <p:nvPr/>
        </p:nvSpPr>
        <p:spPr bwMode="auto">
          <a:xfrm>
            <a:off x="1495425" y="521335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0</a:t>
            </a:r>
          </a:p>
        </p:txBody>
      </p:sp>
      <p:sp>
        <p:nvSpPr>
          <p:cNvPr id="466968" name="Rectangle 1048"/>
          <p:cNvSpPr>
            <a:spLocks noChangeArrowheads="1"/>
          </p:cNvSpPr>
          <p:nvPr/>
        </p:nvSpPr>
        <p:spPr bwMode="auto">
          <a:xfrm>
            <a:off x="1350963" y="4813300"/>
            <a:ext cx="285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0.2</a:t>
            </a:r>
          </a:p>
        </p:txBody>
      </p:sp>
      <p:sp>
        <p:nvSpPr>
          <p:cNvPr id="466969" name="Rectangle 1049"/>
          <p:cNvSpPr>
            <a:spLocks noChangeArrowheads="1"/>
          </p:cNvSpPr>
          <p:nvPr/>
        </p:nvSpPr>
        <p:spPr bwMode="auto">
          <a:xfrm>
            <a:off x="1350963" y="4413250"/>
            <a:ext cx="285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0.4</a:t>
            </a:r>
          </a:p>
        </p:txBody>
      </p:sp>
      <p:sp>
        <p:nvSpPr>
          <p:cNvPr id="466970" name="Rectangle 1050"/>
          <p:cNvSpPr>
            <a:spLocks noChangeArrowheads="1"/>
          </p:cNvSpPr>
          <p:nvPr/>
        </p:nvSpPr>
        <p:spPr bwMode="auto">
          <a:xfrm>
            <a:off x="1350963" y="3998913"/>
            <a:ext cx="285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0.6</a:t>
            </a:r>
          </a:p>
        </p:txBody>
      </p:sp>
      <p:sp>
        <p:nvSpPr>
          <p:cNvPr id="466971" name="Rectangle 1051"/>
          <p:cNvSpPr>
            <a:spLocks noChangeArrowheads="1"/>
          </p:cNvSpPr>
          <p:nvPr/>
        </p:nvSpPr>
        <p:spPr bwMode="auto">
          <a:xfrm>
            <a:off x="1350963" y="3597275"/>
            <a:ext cx="285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0.8</a:t>
            </a:r>
          </a:p>
        </p:txBody>
      </p:sp>
      <p:sp>
        <p:nvSpPr>
          <p:cNvPr id="466972" name="Rectangle 1052"/>
          <p:cNvSpPr>
            <a:spLocks noChangeArrowheads="1"/>
          </p:cNvSpPr>
          <p:nvPr/>
        </p:nvSpPr>
        <p:spPr bwMode="auto">
          <a:xfrm>
            <a:off x="1495425" y="3197225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1</a:t>
            </a:r>
          </a:p>
        </p:txBody>
      </p:sp>
      <p:sp>
        <p:nvSpPr>
          <p:cNvPr id="466973" name="Rectangle 1053"/>
          <p:cNvSpPr>
            <a:spLocks noChangeArrowheads="1"/>
          </p:cNvSpPr>
          <p:nvPr/>
        </p:nvSpPr>
        <p:spPr bwMode="auto">
          <a:xfrm>
            <a:off x="1350963" y="2797175"/>
            <a:ext cx="285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1.2</a:t>
            </a:r>
          </a:p>
        </p:txBody>
      </p:sp>
      <p:sp>
        <p:nvSpPr>
          <p:cNvPr id="466974" name="Rectangle 1054"/>
          <p:cNvSpPr>
            <a:spLocks noChangeArrowheads="1"/>
          </p:cNvSpPr>
          <p:nvPr/>
        </p:nvSpPr>
        <p:spPr bwMode="auto">
          <a:xfrm>
            <a:off x="1350963" y="2382838"/>
            <a:ext cx="285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1.4</a:t>
            </a:r>
          </a:p>
        </p:txBody>
      </p:sp>
      <p:sp>
        <p:nvSpPr>
          <p:cNvPr id="466975" name="Rectangle 1055"/>
          <p:cNvSpPr>
            <a:spLocks noChangeArrowheads="1"/>
          </p:cNvSpPr>
          <p:nvPr/>
        </p:nvSpPr>
        <p:spPr bwMode="auto">
          <a:xfrm>
            <a:off x="1350963" y="1982788"/>
            <a:ext cx="285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1.6</a:t>
            </a:r>
          </a:p>
        </p:txBody>
      </p:sp>
      <p:sp>
        <p:nvSpPr>
          <p:cNvPr id="466976" name="Rectangle 1056"/>
          <p:cNvSpPr>
            <a:spLocks noChangeArrowheads="1"/>
          </p:cNvSpPr>
          <p:nvPr/>
        </p:nvSpPr>
        <p:spPr bwMode="auto">
          <a:xfrm>
            <a:off x="1641475" y="544353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84</a:t>
            </a:r>
          </a:p>
        </p:txBody>
      </p:sp>
      <p:sp>
        <p:nvSpPr>
          <p:cNvPr id="466977" name="Rectangle 1057"/>
          <p:cNvSpPr>
            <a:spLocks noChangeArrowheads="1"/>
          </p:cNvSpPr>
          <p:nvPr/>
        </p:nvSpPr>
        <p:spPr bwMode="auto">
          <a:xfrm>
            <a:off x="2262188" y="544353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88</a:t>
            </a:r>
          </a:p>
        </p:txBody>
      </p:sp>
      <p:sp>
        <p:nvSpPr>
          <p:cNvPr id="466978" name="Rectangle 1058"/>
          <p:cNvSpPr>
            <a:spLocks noChangeArrowheads="1"/>
          </p:cNvSpPr>
          <p:nvPr/>
        </p:nvSpPr>
        <p:spPr bwMode="auto">
          <a:xfrm>
            <a:off x="2882900" y="544353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90</a:t>
            </a:r>
          </a:p>
        </p:txBody>
      </p:sp>
      <p:sp>
        <p:nvSpPr>
          <p:cNvPr id="466979" name="Rectangle 1059"/>
          <p:cNvSpPr>
            <a:spLocks noChangeArrowheads="1"/>
          </p:cNvSpPr>
          <p:nvPr/>
        </p:nvSpPr>
        <p:spPr bwMode="auto">
          <a:xfrm>
            <a:off x="3503613" y="544353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93</a:t>
            </a:r>
          </a:p>
        </p:txBody>
      </p:sp>
      <p:sp>
        <p:nvSpPr>
          <p:cNvPr id="466980" name="Rectangle 1060"/>
          <p:cNvSpPr>
            <a:spLocks noChangeArrowheads="1"/>
          </p:cNvSpPr>
          <p:nvPr/>
        </p:nvSpPr>
        <p:spPr bwMode="auto">
          <a:xfrm>
            <a:off x="4108450" y="544353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95</a:t>
            </a:r>
          </a:p>
        </p:txBody>
      </p:sp>
      <p:sp>
        <p:nvSpPr>
          <p:cNvPr id="466981" name="Rectangle 1061"/>
          <p:cNvSpPr>
            <a:spLocks noChangeArrowheads="1"/>
          </p:cNvSpPr>
          <p:nvPr/>
        </p:nvSpPr>
        <p:spPr bwMode="auto">
          <a:xfrm>
            <a:off x="4729163" y="544353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98</a:t>
            </a:r>
          </a:p>
        </p:txBody>
      </p:sp>
      <p:sp>
        <p:nvSpPr>
          <p:cNvPr id="466982" name="Rectangle 1062"/>
          <p:cNvSpPr>
            <a:spLocks noChangeArrowheads="1"/>
          </p:cNvSpPr>
          <p:nvPr/>
        </p:nvSpPr>
        <p:spPr bwMode="auto">
          <a:xfrm>
            <a:off x="5356225" y="544353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01</a:t>
            </a:r>
          </a:p>
        </p:txBody>
      </p:sp>
      <p:sp>
        <p:nvSpPr>
          <p:cNvPr id="466983" name="Rectangle 1063"/>
          <p:cNvSpPr>
            <a:spLocks noChangeArrowheads="1"/>
          </p:cNvSpPr>
          <p:nvPr/>
        </p:nvSpPr>
        <p:spPr bwMode="auto">
          <a:xfrm>
            <a:off x="5976938" y="544353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04</a:t>
            </a:r>
          </a:p>
        </p:txBody>
      </p:sp>
      <p:sp>
        <p:nvSpPr>
          <p:cNvPr id="466984" name="Rectangle 1064"/>
          <p:cNvSpPr>
            <a:spLocks noChangeArrowheads="1"/>
          </p:cNvSpPr>
          <p:nvPr/>
        </p:nvSpPr>
        <p:spPr bwMode="auto">
          <a:xfrm>
            <a:off x="4545013" y="5715000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Year</a:t>
            </a:r>
          </a:p>
        </p:txBody>
      </p:sp>
      <p:sp>
        <p:nvSpPr>
          <p:cNvPr id="466985" name="Text Box 1065"/>
          <p:cNvSpPr txBox="1">
            <a:spLocks noChangeArrowheads="1"/>
          </p:cNvSpPr>
          <p:nvPr/>
        </p:nvSpPr>
        <p:spPr bwMode="auto">
          <a:xfrm rot="-5400000">
            <a:off x="154782" y="3575843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Feature Size (mm)</a:t>
            </a:r>
            <a:endParaRPr lang="en-US" altLang="zh-TW" sz="1800">
              <a:ea typeface="新細明體" charset="-120"/>
            </a:endParaRPr>
          </a:p>
        </p:txBody>
      </p:sp>
      <p:sp>
        <p:nvSpPr>
          <p:cNvPr id="466986" name="Freeform 1066"/>
          <p:cNvSpPr>
            <a:spLocks/>
          </p:cNvSpPr>
          <p:nvPr/>
        </p:nvSpPr>
        <p:spPr bwMode="auto">
          <a:xfrm>
            <a:off x="1689100" y="2282825"/>
            <a:ext cx="5583238" cy="2905125"/>
          </a:xfrm>
          <a:custGeom>
            <a:avLst/>
            <a:gdLst>
              <a:gd name="T0" fmla="*/ 0 w 3517"/>
              <a:gd name="T1" fmla="*/ 0 h 1830"/>
              <a:gd name="T2" fmla="*/ 486 w 3517"/>
              <a:gd name="T3" fmla="*/ 620 h 1830"/>
              <a:gd name="T4" fmla="*/ 796 w 3517"/>
              <a:gd name="T5" fmla="*/ 951 h 1830"/>
              <a:gd name="T6" fmla="*/ 1251 w 3517"/>
              <a:gd name="T7" fmla="*/ 1293 h 1830"/>
              <a:gd name="T8" fmla="*/ 1593 w 3517"/>
              <a:gd name="T9" fmla="*/ 1479 h 1830"/>
              <a:gd name="T10" fmla="*/ 2027 w 3517"/>
              <a:gd name="T11" fmla="*/ 1634 h 1830"/>
              <a:gd name="T12" fmla="*/ 2369 w 3517"/>
              <a:gd name="T13" fmla="*/ 1727 h 1830"/>
              <a:gd name="T14" fmla="*/ 2751 w 3517"/>
              <a:gd name="T15" fmla="*/ 1779 h 1830"/>
              <a:gd name="T16" fmla="*/ 3186 w 3517"/>
              <a:gd name="T17" fmla="*/ 1820 h 1830"/>
              <a:gd name="T18" fmla="*/ 3517 w 3517"/>
              <a:gd name="T19" fmla="*/ 1830 h 1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17" h="1830">
                <a:moveTo>
                  <a:pt x="0" y="0"/>
                </a:moveTo>
                <a:cubicBezTo>
                  <a:pt x="79" y="103"/>
                  <a:pt x="353" y="462"/>
                  <a:pt x="486" y="620"/>
                </a:cubicBezTo>
                <a:cubicBezTo>
                  <a:pt x="619" y="778"/>
                  <a:pt x="669" y="839"/>
                  <a:pt x="796" y="951"/>
                </a:cubicBezTo>
                <a:lnTo>
                  <a:pt x="1251" y="1293"/>
                </a:lnTo>
                <a:cubicBezTo>
                  <a:pt x="1384" y="1381"/>
                  <a:pt x="1464" y="1422"/>
                  <a:pt x="1593" y="1479"/>
                </a:cubicBezTo>
                <a:cubicBezTo>
                  <a:pt x="1722" y="1536"/>
                  <a:pt x="1898" y="1593"/>
                  <a:pt x="2027" y="1634"/>
                </a:cubicBezTo>
                <a:cubicBezTo>
                  <a:pt x="2156" y="1675"/>
                  <a:pt x="2248" y="1703"/>
                  <a:pt x="2369" y="1727"/>
                </a:cubicBezTo>
                <a:cubicBezTo>
                  <a:pt x="2490" y="1751"/>
                  <a:pt x="2615" y="1764"/>
                  <a:pt x="2751" y="1779"/>
                </a:cubicBezTo>
                <a:cubicBezTo>
                  <a:pt x="2887" y="1794"/>
                  <a:pt x="3058" y="1812"/>
                  <a:pt x="3186" y="1820"/>
                </a:cubicBezTo>
                <a:cubicBezTo>
                  <a:pt x="3314" y="1828"/>
                  <a:pt x="3448" y="1828"/>
                  <a:pt x="3517" y="183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6987" name="Rectangle 1067"/>
          <p:cNvSpPr>
            <a:spLocks noChangeArrowheads="1"/>
          </p:cNvSpPr>
          <p:nvPr/>
        </p:nvSpPr>
        <p:spPr bwMode="auto">
          <a:xfrm>
            <a:off x="6611938" y="545623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07</a:t>
            </a:r>
          </a:p>
        </p:txBody>
      </p:sp>
      <p:sp>
        <p:nvSpPr>
          <p:cNvPr id="466988" name="Rectangle 1068"/>
          <p:cNvSpPr>
            <a:spLocks noChangeArrowheads="1"/>
          </p:cNvSpPr>
          <p:nvPr/>
        </p:nvSpPr>
        <p:spPr bwMode="auto">
          <a:xfrm>
            <a:off x="7232650" y="545623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10</a:t>
            </a:r>
          </a:p>
        </p:txBody>
      </p:sp>
      <p:sp>
        <p:nvSpPr>
          <p:cNvPr id="466989" name="Rectangle 1069"/>
          <p:cNvSpPr>
            <a:spLocks noChangeArrowheads="1"/>
          </p:cNvSpPr>
          <p:nvPr/>
        </p:nvSpPr>
        <p:spPr bwMode="auto">
          <a:xfrm>
            <a:off x="6413500" y="4830763"/>
            <a:ext cx="400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0.10</a:t>
            </a:r>
          </a:p>
        </p:txBody>
      </p:sp>
      <p:sp>
        <p:nvSpPr>
          <p:cNvPr id="466990" name="Rectangle 1070"/>
          <p:cNvSpPr>
            <a:spLocks noChangeArrowheads="1"/>
          </p:cNvSpPr>
          <p:nvPr/>
        </p:nvSpPr>
        <p:spPr bwMode="auto">
          <a:xfrm>
            <a:off x="6980238" y="4876800"/>
            <a:ext cx="400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0.07</a:t>
            </a:r>
          </a:p>
        </p:txBody>
      </p:sp>
      <p:sp>
        <p:nvSpPr>
          <p:cNvPr id="466991" name="Oval 1071"/>
          <p:cNvSpPr>
            <a:spLocks noChangeArrowheads="1"/>
          </p:cNvSpPr>
          <p:nvPr/>
        </p:nvSpPr>
        <p:spPr bwMode="auto">
          <a:xfrm>
            <a:off x="1689100" y="2286000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6992" name="Oval 1072"/>
          <p:cNvSpPr>
            <a:spLocks noChangeArrowheads="1"/>
          </p:cNvSpPr>
          <p:nvPr/>
        </p:nvSpPr>
        <p:spPr bwMode="auto">
          <a:xfrm>
            <a:off x="2451100" y="3276600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6993" name="Oval 1073"/>
          <p:cNvSpPr>
            <a:spLocks noChangeArrowheads="1"/>
          </p:cNvSpPr>
          <p:nvPr/>
        </p:nvSpPr>
        <p:spPr bwMode="auto">
          <a:xfrm>
            <a:off x="2984500" y="3810000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6994" name="Oval 1074"/>
          <p:cNvSpPr>
            <a:spLocks noChangeArrowheads="1"/>
          </p:cNvSpPr>
          <p:nvPr/>
        </p:nvSpPr>
        <p:spPr bwMode="auto">
          <a:xfrm>
            <a:off x="3670300" y="4267200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6995" name="Oval 1075"/>
          <p:cNvSpPr>
            <a:spLocks noChangeArrowheads="1"/>
          </p:cNvSpPr>
          <p:nvPr/>
        </p:nvSpPr>
        <p:spPr bwMode="auto">
          <a:xfrm>
            <a:off x="4203700" y="4648200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6996" name="Oval 1076"/>
          <p:cNvSpPr>
            <a:spLocks noChangeArrowheads="1"/>
          </p:cNvSpPr>
          <p:nvPr/>
        </p:nvSpPr>
        <p:spPr bwMode="auto">
          <a:xfrm>
            <a:off x="4813300" y="4876800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6997" name="Oval 1077"/>
          <p:cNvSpPr>
            <a:spLocks noChangeArrowheads="1"/>
          </p:cNvSpPr>
          <p:nvPr/>
        </p:nvSpPr>
        <p:spPr bwMode="auto">
          <a:xfrm>
            <a:off x="5422900" y="4953000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6998" name="Oval 1078"/>
          <p:cNvSpPr>
            <a:spLocks noChangeArrowheads="1"/>
          </p:cNvSpPr>
          <p:nvPr/>
        </p:nvSpPr>
        <p:spPr bwMode="auto">
          <a:xfrm>
            <a:off x="6032500" y="5029200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6999" name="Oval 1079"/>
          <p:cNvSpPr>
            <a:spLocks noChangeArrowheads="1"/>
          </p:cNvSpPr>
          <p:nvPr/>
        </p:nvSpPr>
        <p:spPr bwMode="auto">
          <a:xfrm>
            <a:off x="6718300" y="5105400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7000" name="Oval 1080"/>
          <p:cNvSpPr>
            <a:spLocks noChangeArrowheads="1"/>
          </p:cNvSpPr>
          <p:nvPr/>
        </p:nvSpPr>
        <p:spPr bwMode="auto">
          <a:xfrm>
            <a:off x="7251700" y="5145088"/>
            <a:ext cx="76200" cy="76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7001" name="Text Box 1081"/>
          <p:cNvSpPr txBox="1">
            <a:spLocks noChangeArrowheads="1"/>
          </p:cNvSpPr>
          <p:nvPr/>
        </p:nvSpPr>
        <p:spPr bwMode="auto">
          <a:xfrm>
            <a:off x="2874963" y="1524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Photolithography</a:t>
            </a:r>
          </a:p>
        </p:txBody>
      </p:sp>
      <p:sp>
        <p:nvSpPr>
          <p:cNvPr id="467002" name="Text Box 1082"/>
          <p:cNvSpPr txBox="1">
            <a:spLocks noChangeArrowheads="1"/>
          </p:cNvSpPr>
          <p:nvPr/>
        </p:nvSpPr>
        <p:spPr bwMode="auto">
          <a:xfrm>
            <a:off x="5943600" y="3429000"/>
            <a:ext cx="2209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Next Generation Lithography</a:t>
            </a:r>
          </a:p>
        </p:txBody>
      </p:sp>
      <p:sp>
        <p:nvSpPr>
          <p:cNvPr id="467003" name="AutoShape 1083"/>
          <p:cNvSpPr>
            <a:spLocks noChangeArrowheads="1"/>
          </p:cNvSpPr>
          <p:nvPr/>
        </p:nvSpPr>
        <p:spPr bwMode="auto">
          <a:xfrm>
            <a:off x="6684963" y="4114800"/>
            <a:ext cx="1447800" cy="685800"/>
          </a:xfrm>
          <a:prstGeom prst="rightArrow">
            <a:avLst>
              <a:gd name="adj1" fmla="val 49074"/>
              <a:gd name="adj2" fmla="val 83330"/>
            </a:avLst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7004" name="Text Box 1084"/>
          <p:cNvSpPr txBox="1">
            <a:spLocks noChangeArrowheads="1"/>
          </p:cNvSpPr>
          <p:nvPr/>
        </p:nvSpPr>
        <p:spPr bwMode="auto">
          <a:xfrm>
            <a:off x="5922963" y="2438400"/>
            <a:ext cx="20018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Maybe photo-lithography</a:t>
            </a:r>
          </a:p>
        </p:txBody>
      </p:sp>
      <p:sp>
        <p:nvSpPr>
          <p:cNvPr id="467005" name="Rectangle 1085"/>
          <p:cNvSpPr>
            <a:spLocks noChangeArrowheads="1"/>
          </p:cNvSpPr>
          <p:nvPr/>
        </p:nvSpPr>
        <p:spPr bwMode="auto">
          <a:xfrm>
            <a:off x="7848600" y="5440363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4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4E21-7B30-42C6-B172-CE2C77EF16D6}" type="slidenum">
              <a:rPr lang="zh-TW" altLang="en-US"/>
              <a:pPr/>
              <a:t>69</a:t>
            </a:fld>
            <a:endParaRPr lang="en-US" altLang="zh-TW"/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Phase Shift Mask</a:t>
            </a:r>
          </a:p>
        </p:txBody>
      </p:sp>
      <p:sp>
        <p:nvSpPr>
          <p:cNvPr id="354307" name="Rectangle 3"/>
          <p:cNvSpPr>
            <a:spLocks noChangeArrowheads="1"/>
          </p:cNvSpPr>
          <p:nvPr/>
        </p:nvSpPr>
        <p:spPr bwMode="auto">
          <a:xfrm>
            <a:off x="1295400" y="3281363"/>
            <a:ext cx="968375" cy="2286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08" name="Rectangle 4"/>
          <p:cNvSpPr>
            <a:spLocks noChangeArrowheads="1"/>
          </p:cNvSpPr>
          <p:nvPr/>
        </p:nvSpPr>
        <p:spPr bwMode="auto">
          <a:xfrm>
            <a:off x="1311275" y="3122613"/>
            <a:ext cx="6888163" cy="387350"/>
          </a:xfrm>
          <a:prstGeom prst="rect">
            <a:avLst/>
          </a:prstGeom>
          <a:noFill/>
          <a:ln w="7938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09" name="Rectangle 5"/>
          <p:cNvSpPr>
            <a:spLocks noChangeArrowheads="1"/>
          </p:cNvSpPr>
          <p:nvPr/>
        </p:nvSpPr>
        <p:spPr bwMode="auto">
          <a:xfrm>
            <a:off x="6248400" y="3281363"/>
            <a:ext cx="974725" cy="2286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10" name="Rectangle 6"/>
          <p:cNvSpPr>
            <a:spLocks noChangeArrowheads="1"/>
          </p:cNvSpPr>
          <p:nvPr/>
        </p:nvSpPr>
        <p:spPr bwMode="auto">
          <a:xfrm>
            <a:off x="3621088" y="3281363"/>
            <a:ext cx="1584325" cy="2286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1085850" y="3509963"/>
            <a:ext cx="7339013" cy="169862"/>
          </a:xfrm>
          <a:prstGeom prst="rect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12" name="Rectangle 8"/>
          <p:cNvSpPr>
            <a:spLocks noChangeArrowheads="1"/>
          </p:cNvSpPr>
          <p:nvPr/>
        </p:nvSpPr>
        <p:spPr bwMode="auto">
          <a:xfrm>
            <a:off x="1843088" y="3419475"/>
            <a:ext cx="690562" cy="80963"/>
          </a:xfrm>
          <a:prstGeom prst="rect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54313" name="Rectangle 9"/>
          <p:cNvSpPr>
            <a:spLocks noChangeArrowheads="1"/>
          </p:cNvSpPr>
          <p:nvPr/>
        </p:nvSpPr>
        <p:spPr bwMode="auto">
          <a:xfrm>
            <a:off x="3351213" y="3419475"/>
            <a:ext cx="690562" cy="80963"/>
          </a:xfrm>
          <a:prstGeom prst="rect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54314" name="Rectangle 10"/>
          <p:cNvSpPr>
            <a:spLocks noChangeArrowheads="1"/>
          </p:cNvSpPr>
          <p:nvPr/>
        </p:nvSpPr>
        <p:spPr bwMode="auto">
          <a:xfrm>
            <a:off x="4787900" y="3419475"/>
            <a:ext cx="692150" cy="80963"/>
          </a:xfrm>
          <a:prstGeom prst="rect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54315" name="Rectangle 11"/>
          <p:cNvSpPr>
            <a:spLocks noChangeArrowheads="1"/>
          </p:cNvSpPr>
          <p:nvPr/>
        </p:nvSpPr>
        <p:spPr bwMode="auto">
          <a:xfrm>
            <a:off x="5922963" y="3419475"/>
            <a:ext cx="536575" cy="80963"/>
          </a:xfrm>
          <a:prstGeom prst="rect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54316" name="Rectangle 12"/>
          <p:cNvSpPr>
            <a:spLocks noChangeArrowheads="1"/>
          </p:cNvSpPr>
          <p:nvPr/>
        </p:nvSpPr>
        <p:spPr bwMode="auto">
          <a:xfrm>
            <a:off x="6899275" y="3419475"/>
            <a:ext cx="690563" cy="80963"/>
          </a:xfrm>
          <a:prstGeom prst="rect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54317" name="Line 13"/>
          <p:cNvSpPr>
            <a:spLocks noChangeShapeType="1"/>
          </p:cNvSpPr>
          <p:nvPr/>
        </p:nvSpPr>
        <p:spPr bwMode="auto">
          <a:xfrm flipV="1">
            <a:off x="4633913" y="3636963"/>
            <a:ext cx="1587" cy="3063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18" name="Freeform 14"/>
          <p:cNvSpPr>
            <a:spLocks/>
          </p:cNvSpPr>
          <p:nvPr/>
        </p:nvSpPr>
        <p:spPr bwMode="auto">
          <a:xfrm>
            <a:off x="4589463" y="3567113"/>
            <a:ext cx="103187" cy="96837"/>
          </a:xfrm>
          <a:custGeom>
            <a:avLst/>
            <a:gdLst>
              <a:gd name="T0" fmla="*/ 65 w 65"/>
              <a:gd name="T1" fmla="*/ 61 h 61"/>
              <a:gd name="T2" fmla="*/ 28 w 65"/>
              <a:gd name="T3" fmla="*/ 0 h 61"/>
              <a:gd name="T4" fmla="*/ 0 w 65"/>
              <a:gd name="T5" fmla="*/ 61 h 61"/>
              <a:gd name="T6" fmla="*/ 65 w 65"/>
              <a:gd name="T7" fmla="*/ 6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" h="61">
                <a:moveTo>
                  <a:pt x="65" y="61"/>
                </a:moveTo>
                <a:lnTo>
                  <a:pt x="28" y="0"/>
                </a:lnTo>
                <a:lnTo>
                  <a:pt x="0" y="61"/>
                </a:lnTo>
                <a:lnTo>
                  <a:pt x="65" y="6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19" name="Rectangle 15"/>
          <p:cNvSpPr>
            <a:spLocks noChangeArrowheads="1"/>
          </p:cNvSpPr>
          <p:nvPr/>
        </p:nvSpPr>
        <p:spPr bwMode="auto">
          <a:xfrm>
            <a:off x="3654425" y="3943350"/>
            <a:ext cx="220186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20" name="Rectangle 16"/>
          <p:cNvSpPr>
            <a:spLocks noChangeArrowheads="1"/>
          </p:cNvSpPr>
          <p:nvPr/>
        </p:nvSpPr>
        <p:spPr bwMode="auto">
          <a:xfrm>
            <a:off x="3749675" y="4054475"/>
            <a:ext cx="2147888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21" name="Rectangle 17"/>
          <p:cNvSpPr>
            <a:spLocks noChangeArrowheads="1"/>
          </p:cNvSpPr>
          <p:nvPr/>
        </p:nvSpPr>
        <p:spPr bwMode="auto">
          <a:xfrm>
            <a:off x="3749675" y="3886200"/>
            <a:ext cx="19875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Quartz substrate</a:t>
            </a:r>
            <a:endParaRPr lang="en-US" altLang="zh-TW">
              <a:ea typeface="新細明體" charset="-120"/>
            </a:endParaRPr>
          </a:p>
        </p:txBody>
      </p:sp>
      <p:sp>
        <p:nvSpPr>
          <p:cNvPr id="354322" name="Line 18"/>
          <p:cNvSpPr>
            <a:spLocks noChangeShapeType="1"/>
          </p:cNvSpPr>
          <p:nvPr/>
        </p:nvSpPr>
        <p:spPr bwMode="auto">
          <a:xfrm flipH="1">
            <a:off x="2416175" y="2659063"/>
            <a:ext cx="787400" cy="7096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23" name="Freeform 19"/>
          <p:cNvSpPr>
            <a:spLocks/>
          </p:cNvSpPr>
          <p:nvPr/>
        </p:nvSpPr>
        <p:spPr bwMode="auto">
          <a:xfrm>
            <a:off x="2363788" y="3316288"/>
            <a:ext cx="107950" cy="96837"/>
          </a:xfrm>
          <a:custGeom>
            <a:avLst/>
            <a:gdLst>
              <a:gd name="T0" fmla="*/ 23 w 68"/>
              <a:gd name="T1" fmla="*/ 0 h 61"/>
              <a:gd name="T2" fmla="*/ 0 w 68"/>
              <a:gd name="T3" fmla="*/ 61 h 61"/>
              <a:gd name="T4" fmla="*/ 68 w 68"/>
              <a:gd name="T5" fmla="*/ 37 h 61"/>
              <a:gd name="T6" fmla="*/ 23 w 68"/>
              <a:gd name="T7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" h="61">
                <a:moveTo>
                  <a:pt x="23" y="0"/>
                </a:moveTo>
                <a:lnTo>
                  <a:pt x="0" y="61"/>
                </a:lnTo>
                <a:lnTo>
                  <a:pt x="68" y="37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24" name="Line 20"/>
          <p:cNvSpPr>
            <a:spLocks noChangeShapeType="1"/>
          </p:cNvSpPr>
          <p:nvPr/>
        </p:nvSpPr>
        <p:spPr bwMode="auto">
          <a:xfrm flipH="1">
            <a:off x="3484563" y="2659063"/>
            <a:ext cx="69850" cy="6826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25" name="Freeform 21"/>
          <p:cNvSpPr>
            <a:spLocks/>
          </p:cNvSpPr>
          <p:nvPr/>
        </p:nvSpPr>
        <p:spPr bwMode="auto">
          <a:xfrm>
            <a:off x="3432175" y="3316288"/>
            <a:ext cx="95250" cy="96837"/>
          </a:xfrm>
          <a:custGeom>
            <a:avLst/>
            <a:gdLst>
              <a:gd name="T0" fmla="*/ 0 w 60"/>
              <a:gd name="T1" fmla="*/ 0 h 61"/>
              <a:gd name="T2" fmla="*/ 28 w 60"/>
              <a:gd name="T3" fmla="*/ 61 h 61"/>
              <a:gd name="T4" fmla="*/ 60 w 60"/>
              <a:gd name="T5" fmla="*/ 12 h 61"/>
              <a:gd name="T6" fmla="*/ 0 w 60"/>
              <a:gd name="T7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61">
                <a:moveTo>
                  <a:pt x="0" y="0"/>
                </a:moveTo>
                <a:lnTo>
                  <a:pt x="28" y="61"/>
                </a:lnTo>
                <a:lnTo>
                  <a:pt x="60" y="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26" name="Rectangle 22"/>
          <p:cNvSpPr>
            <a:spLocks noChangeArrowheads="1"/>
          </p:cNvSpPr>
          <p:nvPr/>
        </p:nvSpPr>
        <p:spPr bwMode="auto">
          <a:xfrm>
            <a:off x="2844800" y="2268538"/>
            <a:ext cx="20177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27" name="Rectangle 23"/>
          <p:cNvSpPr>
            <a:spLocks noChangeArrowheads="1"/>
          </p:cNvSpPr>
          <p:nvPr/>
        </p:nvSpPr>
        <p:spPr bwMode="auto">
          <a:xfrm>
            <a:off x="2844800" y="2319338"/>
            <a:ext cx="204311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28" name="Rectangle 24"/>
          <p:cNvSpPr>
            <a:spLocks noChangeArrowheads="1"/>
          </p:cNvSpPr>
          <p:nvPr/>
        </p:nvSpPr>
        <p:spPr bwMode="auto">
          <a:xfrm>
            <a:off x="2844800" y="2335213"/>
            <a:ext cx="19018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Chrome pattern</a:t>
            </a:r>
            <a:endParaRPr lang="en-US" altLang="zh-TW">
              <a:ea typeface="新細明體" charset="-120"/>
            </a:endParaRPr>
          </a:p>
        </p:txBody>
      </p:sp>
      <p:sp>
        <p:nvSpPr>
          <p:cNvPr id="354329" name="Rectangle 25"/>
          <p:cNvSpPr>
            <a:spLocks noChangeArrowheads="1"/>
          </p:cNvSpPr>
          <p:nvPr/>
        </p:nvSpPr>
        <p:spPr bwMode="auto">
          <a:xfrm>
            <a:off x="1239838" y="2209800"/>
            <a:ext cx="129381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30" name="Rectangle 26"/>
          <p:cNvSpPr>
            <a:spLocks noChangeArrowheads="1"/>
          </p:cNvSpPr>
          <p:nvPr/>
        </p:nvSpPr>
        <p:spPr bwMode="auto">
          <a:xfrm>
            <a:off x="1328738" y="2319338"/>
            <a:ext cx="10064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31" name="Rectangle 27"/>
          <p:cNvSpPr>
            <a:spLocks noChangeArrowheads="1"/>
          </p:cNvSpPr>
          <p:nvPr/>
        </p:nvSpPr>
        <p:spPr bwMode="auto">
          <a:xfrm>
            <a:off x="1328738" y="2335213"/>
            <a:ext cx="9112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Pellicle</a:t>
            </a:r>
            <a:endParaRPr lang="en-US" altLang="zh-TW">
              <a:ea typeface="新細明體" charset="-120"/>
            </a:endParaRPr>
          </a:p>
        </p:txBody>
      </p:sp>
      <p:sp>
        <p:nvSpPr>
          <p:cNvPr id="354332" name="Line 28"/>
          <p:cNvSpPr>
            <a:spLocks noChangeShapeType="1"/>
          </p:cNvSpPr>
          <p:nvPr/>
        </p:nvSpPr>
        <p:spPr bwMode="auto">
          <a:xfrm>
            <a:off x="1765300" y="2659063"/>
            <a:ext cx="122238" cy="384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33" name="Freeform 29"/>
          <p:cNvSpPr>
            <a:spLocks/>
          </p:cNvSpPr>
          <p:nvPr/>
        </p:nvSpPr>
        <p:spPr bwMode="auto">
          <a:xfrm>
            <a:off x="1831975" y="3009900"/>
            <a:ext cx="106363" cy="103188"/>
          </a:xfrm>
          <a:custGeom>
            <a:avLst/>
            <a:gdLst>
              <a:gd name="T0" fmla="*/ 0 w 67"/>
              <a:gd name="T1" fmla="*/ 16 h 65"/>
              <a:gd name="T2" fmla="*/ 51 w 67"/>
              <a:gd name="T3" fmla="*/ 65 h 65"/>
              <a:gd name="T4" fmla="*/ 67 w 67"/>
              <a:gd name="T5" fmla="*/ 0 h 65"/>
              <a:gd name="T6" fmla="*/ 0 w 67"/>
              <a:gd name="T7" fmla="*/ 16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65">
                <a:moveTo>
                  <a:pt x="0" y="16"/>
                </a:moveTo>
                <a:lnTo>
                  <a:pt x="51" y="65"/>
                </a:lnTo>
                <a:lnTo>
                  <a:pt x="67" y="0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34" name="Line 30"/>
          <p:cNvSpPr>
            <a:spLocks noChangeShapeType="1"/>
          </p:cNvSpPr>
          <p:nvPr/>
        </p:nvSpPr>
        <p:spPr bwMode="auto">
          <a:xfrm flipH="1">
            <a:off x="4397375" y="2824163"/>
            <a:ext cx="1393825" cy="4746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35" name="Freeform 31"/>
          <p:cNvSpPr>
            <a:spLocks/>
          </p:cNvSpPr>
          <p:nvPr/>
        </p:nvSpPr>
        <p:spPr bwMode="auto">
          <a:xfrm>
            <a:off x="4337050" y="3246438"/>
            <a:ext cx="103188" cy="103187"/>
          </a:xfrm>
          <a:custGeom>
            <a:avLst/>
            <a:gdLst>
              <a:gd name="T0" fmla="*/ 38 w 65"/>
              <a:gd name="T1" fmla="*/ 0 h 65"/>
              <a:gd name="T2" fmla="*/ 0 w 65"/>
              <a:gd name="T3" fmla="*/ 60 h 65"/>
              <a:gd name="T4" fmla="*/ 65 w 65"/>
              <a:gd name="T5" fmla="*/ 65 h 65"/>
              <a:gd name="T6" fmla="*/ 38 w 65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" h="65">
                <a:moveTo>
                  <a:pt x="38" y="0"/>
                </a:moveTo>
                <a:lnTo>
                  <a:pt x="0" y="60"/>
                </a:lnTo>
                <a:lnTo>
                  <a:pt x="65" y="65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36" name="Line 32"/>
          <p:cNvSpPr>
            <a:spLocks noChangeShapeType="1"/>
          </p:cNvSpPr>
          <p:nvPr/>
        </p:nvSpPr>
        <p:spPr bwMode="auto">
          <a:xfrm flipH="1">
            <a:off x="6386513" y="2824163"/>
            <a:ext cx="14287" cy="4476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37" name="Freeform 33"/>
          <p:cNvSpPr>
            <a:spLocks/>
          </p:cNvSpPr>
          <p:nvPr/>
        </p:nvSpPr>
        <p:spPr bwMode="auto">
          <a:xfrm>
            <a:off x="6315075" y="3254375"/>
            <a:ext cx="122238" cy="87313"/>
          </a:xfrm>
          <a:custGeom>
            <a:avLst/>
            <a:gdLst>
              <a:gd name="T0" fmla="*/ 0 w 77"/>
              <a:gd name="T1" fmla="*/ 0 h 55"/>
              <a:gd name="T2" fmla="*/ 44 w 77"/>
              <a:gd name="T3" fmla="*/ 55 h 55"/>
              <a:gd name="T4" fmla="*/ 77 w 77"/>
              <a:gd name="T5" fmla="*/ 0 h 55"/>
              <a:gd name="T6" fmla="*/ 0 w 77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" h="55">
                <a:moveTo>
                  <a:pt x="0" y="0"/>
                </a:moveTo>
                <a:lnTo>
                  <a:pt x="44" y="55"/>
                </a:lnTo>
                <a:lnTo>
                  <a:pt x="7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38" name="Rectangle 34"/>
          <p:cNvSpPr>
            <a:spLocks noChangeArrowheads="1"/>
          </p:cNvSpPr>
          <p:nvPr/>
        </p:nvSpPr>
        <p:spPr bwMode="auto">
          <a:xfrm>
            <a:off x="5486400" y="2349500"/>
            <a:ext cx="24177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39" name="Rectangle 35"/>
          <p:cNvSpPr>
            <a:spLocks noChangeArrowheads="1"/>
          </p:cNvSpPr>
          <p:nvPr/>
        </p:nvSpPr>
        <p:spPr bwMode="auto">
          <a:xfrm>
            <a:off x="5486400" y="2401888"/>
            <a:ext cx="24352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4340" name="Rectangle 36"/>
          <p:cNvSpPr>
            <a:spLocks noChangeArrowheads="1"/>
          </p:cNvSpPr>
          <p:nvPr/>
        </p:nvSpPr>
        <p:spPr bwMode="auto">
          <a:xfrm>
            <a:off x="5486400" y="2413000"/>
            <a:ext cx="23002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Phase shift coating</a:t>
            </a:r>
            <a:endParaRPr lang="en-US" altLang="zh-TW">
              <a:ea typeface="新細明體" charset="-120"/>
            </a:endParaRPr>
          </a:p>
        </p:txBody>
      </p:sp>
      <p:sp>
        <p:nvSpPr>
          <p:cNvPr id="354341" name="Line 37"/>
          <p:cNvSpPr>
            <a:spLocks noChangeShapeType="1"/>
          </p:cNvSpPr>
          <p:nvPr/>
        </p:nvSpPr>
        <p:spPr bwMode="auto">
          <a:xfrm>
            <a:off x="990600" y="28241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54342" name="Line 38"/>
          <p:cNvSpPr>
            <a:spLocks noChangeShapeType="1"/>
          </p:cNvSpPr>
          <p:nvPr/>
        </p:nvSpPr>
        <p:spPr bwMode="auto">
          <a:xfrm flipV="1">
            <a:off x="990600" y="350996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54343" name="Text Box 39"/>
          <p:cNvSpPr txBox="1">
            <a:spLocks noChangeArrowheads="1"/>
          </p:cNvSpPr>
          <p:nvPr/>
        </p:nvSpPr>
        <p:spPr bwMode="auto">
          <a:xfrm>
            <a:off x="609600" y="31289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i="1">
                <a:ea typeface="新細明體" charset="-120"/>
              </a:rPr>
              <a:t>d</a:t>
            </a:r>
            <a:endParaRPr lang="en-US" altLang="zh-TW">
              <a:ea typeface="新細明體" charset="-120"/>
            </a:endParaRPr>
          </a:p>
        </p:txBody>
      </p:sp>
      <p:sp>
        <p:nvSpPr>
          <p:cNvPr id="354344" name="Text Box 40"/>
          <p:cNvSpPr txBox="1">
            <a:spLocks noChangeArrowheads="1"/>
          </p:cNvSpPr>
          <p:nvPr/>
        </p:nvSpPr>
        <p:spPr bwMode="auto">
          <a:xfrm>
            <a:off x="1524000" y="3967163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i="1">
                <a:ea typeface="新細明體" charset="-120"/>
              </a:rPr>
              <a:t>n</a:t>
            </a:r>
            <a:r>
              <a:rPr lang="en-US" altLang="zh-TW" i="1" baseline="-25000">
                <a:ea typeface="新細明體" charset="-120"/>
              </a:rPr>
              <a:t>f</a:t>
            </a:r>
            <a:endParaRPr lang="en-US" altLang="zh-TW" i="1">
              <a:ea typeface="新細明體" charset="-120"/>
            </a:endParaRPr>
          </a:p>
        </p:txBody>
      </p:sp>
      <p:sp>
        <p:nvSpPr>
          <p:cNvPr id="354345" name="Line 41"/>
          <p:cNvSpPr>
            <a:spLocks noChangeShapeType="1"/>
          </p:cNvSpPr>
          <p:nvPr/>
        </p:nvSpPr>
        <p:spPr bwMode="auto">
          <a:xfrm flipH="1" flipV="1">
            <a:off x="1600200" y="3357563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54346" name="Line 42"/>
          <p:cNvSpPr>
            <a:spLocks noChangeShapeType="1"/>
          </p:cNvSpPr>
          <p:nvPr/>
        </p:nvSpPr>
        <p:spPr bwMode="auto">
          <a:xfrm flipH="1">
            <a:off x="914400" y="32813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54347" name="Line 43"/>
          <p:cNvSpPr>
            <a:spLocks noChangeShapeType="1"/>
          </p:cNvSpPr>
          <p:nvPr/>
        </p:nvSpPr>
        <p:spPr bwMode="auto">
          <a:xfrm>
            <a:off x="914400" y="35099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54348" name="Text Box 44"/>
          <p:cNvSpPr txBox="1">
            <a:spLocks noChangeArrowheads="1"/>
          </p:cNvSpPr>
          <p:nvPr/>
        </p:nvSpPr>
        <p:spPr bwMode="auto">
          <a:xfrm>
            <a:off x="990600" y="4860925"/>
            <a:ext cx="7467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200" i="1">
                <a:ea typeface="新細明體" charset="-120"/>
              </a:rPr>
              <a:t>d</a:t>
            </a:r>
            <a:r>
              <a:rPr lang="en-US" altLang="zh-TW" sz="3200">
                <a:ea typeface="新細明體" charset="-120"/>
              </a:rPr>
              <a:t>(</a:t>
            </a:r>
            <a:r>
              <a:rPr lang="en-US" altLang="zh-TW" sz="3200" i="1">
                <a:ea typeface="新細明體" charset="-120"/>
              </a:rPr>
              <a:t>n</a:t>
            </a:r>
            <a:r>
              <a:rPr lang="en-US" altLang="zh-TW" sz="3200" i="1" baseline="-25000">
                <a:ea typeface="新細明體" charset="-120"/>
              </a:rPr>
              <a:t>f</a:t>
            </a:r>
            <a:r>
              <a:rPr lang="en-US" altLang="zh-TW" sz="3200" i="1">
                <a:ea typeface="新細明體" charset="-120"/>
              </a:rPr>
              <a:t> </a:t>
            </a:r>
            <a:r>
              <a:rPr lang="en-US" altLang="zh-TW" sz="3200" i="1">
                <a:ea typeface="新細明體" charset="-120"/>
                <a:sym typeface="Symbol" panose="05050102010706020507" pitchFamily="18" charset="2"/>
              </a:rPr>
              <a:t></a:t>
            </a:r>
            <a:r>
              <a:rPr lang="en-US" altLang="zh-TW" sz="3200" i="1">
                <a:ea typeface="新細明體" charset="-120"/>
              </a:rPr>
              <a:t> </a:t>
            </a:r>
            <a:r>
              <a:rPr lang="en-US" altLang="zh-TW" sz="3200">
                <a:ea typeface="新細明體" charset="-120"/>
              </a:rPr>
              <a:t>1)</a:t>
            </a:r>
            <a:r>
              <a:rPr lang="en-US" altLang="zh-TW" sz="3200" i="1">
                <a:ea typeface="新細明體" charset="-120"/>
              </a:rPr>
              <a:t> = </a:t>
            </a:r>
            <a:r>
              <a:rPr lang="en-US" altLang="zh-TW" sz="3200" i="1">
                <a:latin typeface="Symbol" panose="05050102010706020507" pitchFamily="18" charset="2"/>
                <a:ea typeface="新細明體" charset="-120"/>
              </a:rPr>
              <a:t>l</a:t>
            </a:r>
            <a:r>
              <a:rPr lang="en-US" altLang="zh-TW" sz="3200" i="1">
                <a:ea typeface="新細明體" charset="-120"/>
              </a:rPr>
              <a:t>/</a:t>
            </a:r>
            <a:r>
              <a:rPr lang="en-US" altLang="zh-TW" sz="3200">
                <a:ea typeface="新細明體" charset="-120"/>
              </a:rPr>
              <a:t>2</a:t>
            </a:r>
          </a:p>
          <a:p>
            <a:pPr algn="ctr">
              <a:spcBef>
                <a:spcPct val="50000"/>
              </a:spcBef>
            </a:pPr>
            <a:r>
              <a:rPr lang="en-US" altLang="zh-TW" sz="3200" i="1">
                <a:ea typeface="新細明體" charset="-120"/>
              </a:rPr>
              <a:t>n</a:t>
            </a:r>
            <a:r>
              <a:rPr lang="en-US" altLang="zh-TW" sz="3200" i="1" baseline="-25000">
                <a:ea typeface="新細明體" charset="-120"/>
              </a:rPr>
              <a:t>f</a:t>
            </a:r>
            <a:r>
              <a:rPr lang="en-US" altLang="zh-TW" sz="3200" i="1">
                <a:ea typeface="新細明體" charset="-120"/>
              </a:rPr>
              <a:t> </a:t>
            </a:r>
            <a:r>
              <a:rPr lang="en-US" altLang="zh-TW" sz="3200">
                <a:ea typeface="新細明體" charset="-120"/>
              </a:rPr>
              <a:t>: Refractive index of phase shift coating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CD01-2B01-4A3B-B2D4-589114FC9F5F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Photolithography Requirements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010400" cy="41148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High Resolution</a:t>
            </a:r>
          </a:p>
          <a:p>
            <a:r>
              <a:rPr lang="en-US" altLang="zh-TW">
                <a:ea typeface="新細明體" charset="-120"/>
              </a:rPr>
              <a:t>High PR Sensitivity</a:t>
            </a:r>
          </a:p>
          <a:p>
            <a:r>
              <a:rPr lang="en-US" altLang="zh-TW">
                <a:ea typeface="新細明體" charset="-120"/>
              </a:rPr>
              <a:t>Precision Alignment</a:t>
            </a:r>
          </a:p>
          <a:p>
            <a:r>
              <a:rPr lang="en-US" altLang="zh-TW">
                <a:ea typeface="新細明體" charset="-120"/>
              </a:rPr>
              <a:t>Precise Process Parameters Control</a:t>
            </a:r>
          </a:p>
          <a:p>
            <a:r>
              <a:rPr lang="en-US" altLang="zh-TW">
                <a:ea typeface="新細明體" charset="-120"/>
              </a:rPr>
              <a:t>Low Defect Density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3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F908-CE11-4039-AEFD-A733466474AB}" type="slidenum">
              <a:rPr lang="zh-TW" altLang="en-US"/>
              <a:pPr/>
              <a:t>70</a:t>
            </a:fld>
            <a:endParaRPr lang="en-US" altLang="zh-TW"/>
          </a:p>
        </p:txBody>
      </p:sp>
      <p:sp>
        <p:nvSpPr>
          <p:cNvPr id="3573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Phase Shift Mask</a:t>
            </a:r>
          </a:p>
        </p:txBody>
      </p:sp>
      <p:sp>
        <p:nvSpPr>
          <p:cNvPr id="357379" name="Rectangle 1027"/>
          <p:cNvSpPr>
            <a:spLocks noChangeArrowheads="1"/>
          </p:cNvSpPr>
          <p:nvPr/>
        </p:nvSpPr>
        <p:spPr bwMode="auto">
          <a:xfrm>
            <a:off x="1828800" y="3282950"/>
            <a:ext cx="690563" cy="74613"/>
          </a:xfrm>
          <a:prstGeom prst="rect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57380" name="Rectangle 1028"/>
          <p:cNvSpPr>
            <a:spLocks noChangeArrowheads="1"/>
          </p:cNvSpPr>
          <p:nvPr/>
        </p:nvSpPr>
        <p:spPr bwMode="auto">
          <a:xfrm>
            <a:off x="3351213" y="3282950"/>
            <a:ext cx="690562" cy="74613"/>
          </a:xfrm>
          <a:prstGeom prst="rect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57381" name="Rectangle 1029"/>
          <p:cNvSpPr>
            <a:spLocks noChangeArrowheads="1"/>
          </p:cNvSpPr>
          <p:nvPr/>
        </p:nvSpPr>
        <p:spPr bwMode="auto">
          <a:xfrm>
            <a:off x="4794250" y="3282950"/>
            <a:ext cx="692150" cy="74613"/>
          </a:xfrm>
          <a:prstGeom prst="rect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57382" name="Rectangle 1030"/>
          <p:cNvSpPr>
            <a:spLocks noChangeArrowheads="1"/>
          </p:cNvSpPr>
          <p:nvPr/>
        </p:nvSpPr>
        <p:spPr bwMode="auto">
          <a:xfrm>
            <a:off x="5940425" y="3282950"/>
            <a:ext cx="536575" cy="74613"/>
          </a:xfrm>
          <a:prstGeom prst="rect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57383" name="Rectangle 1031"/>
          <p:cNvSpPr>
            <a:spLocks noChangeArrowheads="1"/>
          </p:cNvSpPr>
          <p:nvPr/>
        </p:nvSpPr>
        <p:spPr bwMode="auto">
          <a:xfrm>
            <a:off x="6899275" y="3282950"/>
            <a:ext cx="690563" cy="74613"/>
          </a:xfrm>
          <a:prstGeom prst="rect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57384" name="Rectangle 1032"/>
          <p:cNvSpPr>
            <a:spLocks noChangeArrowheads="1"/>
          </p:cNvSpPr>
          <p:nvPr/>
        </p:nvSpPr>
        <p:spPr bwMode="auto">
          <a:xfrm>
            <a:off x="3654425" y="3790950"/>
            <a:ext cx="220186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7385" name="Rectangle 1033"/>
          <p:cNvSpPr>
            <a:spLocks noChangeArrowheads="1"/>
          </p:cNvSpPr>
          <p:nvPr/>
        </p:nvSpPr>
        <p:spPr bwMode="auto">
          <a:xfrm>
            <a:off x="3749675" y="3902075"/>
            <a:ext cx="2147888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7386" name="Rectangle 1034"/>
          <p:cNvSpPr>
            <a:spLocks noChangeArrowheads="1"/>
          </p:cNvSpPr>
          <p:nvPr/>
        </p:nvSpPr>
        <p:spPr bwMode="auto">
          <a:xfrm>
            <a:off x="3749675" y="3886200"/>
            <a:ext cx="19875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Quartz substrate</a:t>
            </a:r>
            <a:endParaRPr lang="en-US" altLang="zh-TW">
              <a:ea typeface="新細明體" charset="-120"/>
            </a:endParaRPr>
          </a:p>
        </p:txBody>
      </p:sp>
      <p:sp>
        <p:nvSpPr>
          <p:cNvPr id="357387" name="Line 1035"/>
          <p:cNvSpPr>
            <a:spLocks noChangeShapeType="1"/>
          </p:cNvSpPr>
          <p:nvPr/>
        </p:nvSpPr>
        <p:spPr bwMode="auto">
          <a:xfrm flipH="1">
            <a:off x="2416175" y="2506663"/>
            <a:ext cx="787400" cy="7096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7388" name="Freeform 1036"/>
          <p:cNvSpPr>
            <a:spLocks/>
          </p:cNvSpPr>
          <p:nvPr/>
        </p:nvSpPr>
        <p:spPr bwMode="auto">
          <a:xfrm>
            <a:off x="2363788" y="3163888"/>
            <a:ext cx="107950" cy="96837"/>
          </a:xfrm>
          <a:custGeom>
            <a:avLst/>
            <a:gdLst>
              <a:gd name="T0" fmla="*/ 23 w 68"/>
              <a:gd name="T1" fmla="*/ 0 h 61"/>
              <a:gd name="T2" fmla="*/ 0 w 68"/>
              <a:gd name="T3" fmla="*/ 61 h 61"/>
              <a:gd name="T4" fmla="*/ 68 w 68"/>
              <a:gd name="T5" fmla="*/ 37 h 61"/>
              <a:gd name="T6" fmla="*/ 23 w 68"/>
              <a:gd name="T7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" h="61">
                <a:moveTo>
                  <a:pt x="23" y="0"/>
                </a:moveTo>
                <a:lnTo>
                  <a:pt x="0" y="61"/>
                </a:lnTo>
                <a:lnTo>
                  <a:pt x="68" y="37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7389" name="Line 1037"/>
          <p:cNvSpPr>
            <a:spLocks noChangeShapeType="1"/>
          </p:cNvSpPr>
          <p:nvPr/>
        </p:nvSpPr>
        <p:spPr bwMode="auto">
          <a:xfrm flipH="1">
            <a:off x="3484563" y="2506663"/>
            <a:ext cx="69850" cy="6826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7390" name="Freeform 1038"/>
          <p:cNvSpPr>
            <a:spLocks/>
          </p:cNvSpPr>
          <p:nvPr/>
        </p:nvSpPr>
        <p:spPr bwMode="auto">
          <a:xfrm>
            <a:off x="3432175" y="3163888"/>
            <a:ext cx="95250" cy="96837"/>
          </a:xfrm>
          <a:custGeom>
            <a:avLst/>
            <a:gdLst>
              <a:gd name="T0" fmla="*/ 0 w 60"/>
              <a:gd name="T1" fmla="*/ 0 h 61"/>
              <a:gd name="T2" fmla="*/ 28 w 60"/>
              <a:gd name="T3" fmla="*/ 61 h 61"/>
              <a:gd name="T4" fmla="*/ 60 w 60"/>
              <a:gd name="T5" fmla="*/ 12 h 61"/>
              <a:gd name="T6" fmla="*/ 0 w 60"/>
              <a:gd name="T7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61">
                <a:moveTo>
                  <a:pt x="0" y="0"/>
                </a:moveTo>
                <a:lnTo>
                  <a:pt x="28" y="61"/>
                </a:lnTo>
                <a:lnTo>
                  <a:pt x="60" y="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7391" name="Rectangle 1039"/>
          <p:cNvSpPr>
            <a:spLocks noChangeArrowheads="1"/>
          </p:cNvSpPr>
          <p:nvPr/>
        </p:nvSpPr>
        <p:spPr bwMode="auto">
          <a:xfrm>
            <a:off x="2844800" y="2116138"/>
            <a:ext cx="20177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7392" name="Rectangle 1040"/>
          <p:cNvSpPr>
            <a:spLocks noChangeArrowheads="1"/>
          </p:cNvSpPr>
          <p:nvPr/>
        </p:nvSpPr>
        <p:spPr bwMode="auto">
          <a:xfrm>
            <a:off x="2844800" y="2166938"/>
            <a:ext cx="204311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7393" name="Rectangle 1041"/>
          <p:cNvSpPr>
            <a:spLocks noChangeArrowheads="1"/>
          </p:cNvSpPr>
          <p:nvPr/>
        </p:nvSpPr>
        <p:spPr bwMode="auto">
          <a:xfrm>
            <a:off x="2844800" y="2182813"/>
            <a:ext cx="19018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Chrome pattern</a:t>
            </a:r>
            <a:endParaRPr lang="en-US" altLang="zh-TW">
              <a:ea typeface="新細明體" charset="-120"/>
            </a:endParaRPr>
          </a:p>
        </p:txBody>
      </p:sp>
      <p:sp>
        <p:nvSpPr>
          <p:cNvPr id="357394" name="Rectangle 1042"/>
          <p:cNvSpPr>
            <a:spLocks noChangeArrowheads="1"/>
          </p:cNvSpPr>
          <p:nvPr/>
        </p:nvSpPr>
        <p:spPr bwMode="auto">
          <a:xfrm>
            <a:off x="1239838" y="2057400"/>
            <a:ext cx="129381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7395" name="Rectangle 1043"/>
          <p:cNvSpPr>
            <a:spLocks noChangeArrowheads="1"/>
          </p:cNvSpPr>
          <p:nvPr/>
        </p:nvSpPr>
        <p:spPr bwMode="auto">
          <a:xfrm>
            <a:off x="1328738" y="2166938"/>
            <a:ext cx="10064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7396" name="Rectangle 1044"/>
          <p:cNvSpPr>
            <a:spLocks noChangeArrowheads="1"/>
          </p:cNvSpPr>
          <p:nvPr/>
        </p:nvSpPr>
        <p:spPr bwMode="auto">
          <a:xfrm>
            <a:off x="1328738" y="2182813"/>
            <a:ext cx="9112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Pellicle</a:t>
            </a:r>
            <a:endParaRPr lang="en-US" altLang="zh-TW">
              <a:ea typeface="新細明體" charset="-120"/>
            </a:endParaRPr>
          </a:p>
        </p:txBody>
      </p:sp>
      <p:sp>
        <p:nvSpPr>
          <p:cNvPr id="357397" name="Line 1045"/>
          <p:cNvSpPr>
            <a:spLocks noChangeShapeType="1"/>
          </p:cNvSpPr>
          <p:nvPr/>
        </p:nvSpPr>
        <p:spPr bwMode="auto">
          <a:xfrm>
            <a:off x="1765300" y="2506663"/>
            <a:ext cx="122238" cy="3841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7398" name="Freeform 1046"/>
          <p:cNvSpPr>
            <a:spLocks/>
          </p:cNvSpPr>
          <p:nvPr/>
        </p:nvSpPr>
        <p:spPr bwMode="auto">
          <a:xfrm>
            <a:off x="1831975" y="2857500"/>
            <a:ext cx="106363" cy="103188"/>
          </a:xfrm>
          <a:custGeom>
            <a:avLst/>
            <a:gdLst>
              <a:gd name="T0" fmla="*/ 0 w 67"/>
              <a:gd name="T1" fmla="*/ 16 h 65"/>
              <a:gd name="T2" fmla="*/ 51 w 67"/>
              <a:gd name="T3" fmla="*/ 65 h 65"/>
              <a:gd name="T4" fmla="*/ 67 w 67"/>
              <a:gd name="T5" fmla="*/ 0 h 65"/>
              <a:gd name="T6" fmla="*/ 0 w 67"/>
              <a:gd name="T7" fmla="*/ 16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65">
                <a:moveTo>
                  <a:pt x="0" y="16"/>
                </a:moveTo>
                <a:lnTo>
                  <a:pt x="51" y="65"/>
                </a:lnTo>
                <a:lnTo>
                  <a:pt x="67" y="0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7399" name="Rectangle 1047"/>
          <p:cNvSpPr>
            <a:spLocks noChangeArrowheads="1"/>
          </p:cNvSpPr>
          <p:nvPr/>
        </p:nvSpPr>
        <p:spPr bwMode="auto">
          <a:xfrm>
            <a:off x="5486400" y="2197100"/>
            <a:ext cx="24177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7400" name="Rectangle 1048"/>
          <p:cNvSpPr>
            <a:spLocks noChangeArrowheads="1"/>
          </p:cNvSpPr>
          <p:nvPr/>
        </p:nvSpPr>
        <p:spPr bwMode="auto">
          <a:xfrm>
            <a:off x="5486400" y="2249488"/>
            <a:ext cx="24352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57401" name="Line 1049"/>
          <p:cNvSpPr>
            <a:spLocks noChangeShapeType="1"/>
          </p:cNvSpPr>
          <p:nvPr/>
        </p:nvSpPr>
        <p:spPr bwMode="auto">
          <a:xfrm>
            <a:off x="990600" y="29003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57402" name="Line 1050"/>
          <p:cNvSpPr>
            <a:spLocks noChangeShapeType="1"/>
          </p:cNvSpPr>
          <p:nvPr/>
        </p:nvSpPr>
        <p:spPr bwMode="auto">
          <a:xfrm flipV="1">
            <a:off x="990600" y="343376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57403" name="Text Box 1051"/>
          <p:cNvSpPr txBox="1">
            <a:spLocks noChangeArrowheads="1"/>
          </p:cNvSpPr>
          <p:nvPr/>
        </p:nvSpPr>
        <p:spPr bwMode="auto">
          <a:xfrm>
            <a:off x="457200" y="31289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i="1">
                <a:ea typeface="新細明體" charset="-120"/>
              </a:rPr>
              <a:t>d</a:t>
            </a:r>
            <a:endParaRPr lang="en-US" altLang="zh-TW">
              <a:ea typeface="新細明體" charset="-120"/>
            </a:endParaRPr>
          </a:p>
        </p:txBody>
      </p:sp>
      <p:sp>
        <p:nvSpPr>
          <p:cNvPr id="357404" name="Line 1052"/>
          <p:cNvSpPr>
            <a:spLocks noChangeShapeType="1"/>
          </p:cNvSpPr>
          <p:nvPr/>
        </p:nvSpPr>
        <p:spPr bwMode="auto">
          <a:xfrm flipH="1">
            <a:off x="838200" y="3433763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57405" name="Line 1053"/>
          <p:cNvSpPr>
            <a:spLocks noChangeShapeType="1"/>
          </p:cNvSpPr>
          <p:nvPr/>
        </p:nvSpPr>
        <p:spPr bwMode="auto">
          <a:xfrm>
            <a:off x="838200" y="33575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57406" name="Freeform 1054"/>
          <p:cNvSpPr>
            <a:spLocks/>
          </p:cNvSpPr>
          <p:nvPr/>
        </p:nvSpPr>
        <p:spPr bwMode="auto">
          <a:xfrm>
            <a:off x="1066800" y="3357563"/>
            <a:ext cx="7315200" cy="381000"/>
          </a:xfrm>
          <a:custGeom>
            <a:avLst/>
            <a:gdLst>
              <a:gd name="T0" fmla="*/ 0 w 4608"/>
              <a:gd name="T1" fmla="*/ 240 h 240"/>
              <a:gd name="T2" fmla="*/ 0 w 4608"/>
              <a:gd name="T3" fmla="*/ 0 h 240"/>
              <a:gd name="T4" fmla="*/ 912 w 4608"/>
              <a:gd name="T5" fmla="*/ 0 h 240"/>
              <a:gd name="T6" fmla="*/ 912 w 4608"/>
              <a:gd name="T7" fmla="*/ 48 h 240"/>
              <a:gd name="T8" fmla="*/ 1440 w 4608"/>
              <a:gd name="T9" fmla="*/ 48 h 240"/>
              <a:gd name="T10" fmla="*/ 1440 w 4608"/>
              <a:gd name="T11" fmla="*/ 0 h 240"/>
              <a:gd name="T12" fmla="*/ 2352 w 4608"/>
              <a:gd name="T13" fmla="*/ 0 h 240"/>
              <a:gd name="T14" fmla="*/ 2784 w 4608"/>
              <a:gd name="T15" fmla="*/ 0 h 240"/>
              <a:gd name="T16" fmla="*/ 2784 w 4608"/>
              <a:gd name="T17" fmla="*/ 48 h 240"/>
              <a:gd name="T18" fmla="*/ 3072 w 4608"/>
              <a:gd name="T19" fmla="*/ 48 h 240"/>
              <a:gd name="T20" fmla="*/ 3072 w 4608"/>
              <a:gd name="T21" fmla="*/ 0 h 240"/>
              <a:gd name="T22" fmla="*/ 4608 w 4608"/>
              <a:gd name="T23" fmla="*/ 0 h 240"/>
              <a:gd name="T24" fmla="*/ 4608 w 4608"/>
              <a:gd name="T25" fmla="*/ 240 h 240"/>
              <a:gd name="T26" fmla="*/ 0 w 4608"/>
              <a:gd name="T2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608" h="240">
                <a:moveTo>
                  <a:pt x="0" y="240"/>
                </a:moveTo>
                <a:lnTo>
                  <a:pt x="0" y="0"/>
                </a:lnTo>
                <a:lnTo>
                  <a:pt x="912" y="0"/>
                </a:lnTo>
                <a:lnTo>
                  <a:pt x="912" y="48"/>
                </a:lnTo>
                <a:lnTo>
                  <a:pt x="1440" y="48"/>
                </a:lnTo>
                <a:lnTo>
                  <a:pt x="1440" y="0"/>
                </a:lnTo>
                <a:lnTo>
                  <a:pt x="2352" y="0"/>
                </a:lnTo>
                <a:lnTo>
                  <a:pt x="2784" y="0"/>
                </a:lnTo>
                <a:lnTo>
                  <a:pt x="2784" y="48"/>
                </a:lnTo>
                <a:lnTo>
                  <a:pt x="3072" y="48"/>
                </a:lnTo>
                <a:lnTo>
                  <a:pt x="3072" y="0"/>
                </a:lnTo>
                <a:lnTo>
                  <a:pt x="4608" y="0"/>
                </a:lnTo>
                <a:lnTo>
                  <a:pt x="4608" y="240"/>
                </a:lnTo>
                <a:lnTo>
                  <a:pt x="0" y="24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57407" name="Freeform 1055"/>
          <p:cNvSpPr>
            <a:spLocks/>
          </p:cNvSpPr>
          <p:nvPr/>
        </p:nvSpPr>
        <p:spPr bwMode="auto">
          <a:xfrm>
            <a:off x="1295400" y="2976563"/>
            <a:ext cx="6934200" cy="381000"/>
          </a:xfrm>
          <a:custGeom>
            <a:avLst/>
            <a:gdLst>
              <a:gd name="T0" fmla="*/ 0 w 4368"/>
              <a:gd name="T1" fmla="*/ 240 h 240"/>
              <a:gd name="T2" fmla="*/ 0 w 4368"/>
              <a:gd name="T3" fmla="*/ 0 h 240"/>
              <a:gd name="T4" fmla="*/ 4368 w 4368"/>
              <a:gd name="T5" fmla="*/ 0 h 240"/>
              <a:gd name="T6" fmla="*/ 4368 w 4368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68" h="240">
                <a:moveTo>
                  <a:pt x="0" y="240"/>
                </a:moveTo>
                <a:lnTo>
                  <a:pt x="0" y="0"/>
                </a:lnTo>
                <a:lnTo>
                  <a:pt x="4368" y="0"/>
                </a:lnTo>
                <a:lnTo>
                  <a:pt x="4368" y="24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57408" name="Line 1056"/>
          <p:cNvSpPr>
            <a:spLocks noChangeShapeType="1"/>
          </p:cNvSpPr>
          <p:nvPr/>
        </p:nvSpPr>
        <p:spPr bwMode="auto">
          <a:xfrm flipV="1">
            <a:off x="4800600" y="37385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57409" name="Line 1057"/>
          <p:cNvSpPr>
            <a:spLocks noChangeShapeType="1"/>
          </p:cNvSpPr>
          <p:nvPr/>
        </p:nvSpPr>
        <p:spPr bwMode="auto">
          <a:xfrm flipH="1">
            <a:off x="5715000" y="2595563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57410" name="Text Box 1058"/>
          <p:cNvSpPr txBox="1">
            <a:spLocks noChangeArrowheads="1"/>
          </p:cNvSpPr>
          <p:nvPr/>
        </p:nvSpPr>
        <p:spPr bwMode="auto">
          <a:xfrm>
            <a:off x="5105400" y="2138363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Phase-shifting etch</a:t>
            </a:r>
          </a:p>
        </p:txBody>
      </p:sp>
      <p:sp>
        <p:nvSpPr>
          <p:cNvPr id="357411" name="Text Box 1059"/>
          <p:cNvSpPr txBox="1">
            <a:spLocks noChangeArrowheads="1"/>
          </p:cNvSpPr>
          <p:nvPr/>
        </p:nvSpPr>
        <p:spPr bwMode="auto">
          <a:xfrm>
            <a:off x="7162800" y="3276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i="1">
                <a:ea typeface="新細明體" charset="-120"/>
              </a:rPr>
              <a:t>n</a:t>
            </a:r>
            <a:r>
              <a:rPr lang="en-US" altLang="zh-TW" i="1" baseline="-25000">
                <a:ea typeface="新細明體" charset="-120"/>
              </a:rPr>
              <a:t>g</a:t>
            </a:r>
            <a:endParaRPr lang="en-US" altLang="zh-TW" i="1">
              <a:ea typeface="新細明體" charset="-120"/>
            </a:endParaRPr>
          </a:p>
        </p:txBody>
      </p:sp>
      <p:sp>
        <p:nvSpPr>
          <p:cNvPr id="357413" name="Text Box 1061"/>
          <p:cNvSpPr txBox="1">
            <a:spLocks noChangeArrowheads="1"/>
          </p:cNvSpPr>
          <p:nvPr/>
        </p:nvSpPr>
        <p:spPr bwMode="auto">
          <a:xfrm>
            <a:off x="762000" y="4860925"/>
            <a:ext cx="7772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200" i="1">
                <a:ea typeface="新細明體" charset="-120"/>
              </a:rPr>
              <a:t>d</a:t>
            </a:r>
            <a:r>
              <a:rPr lang="en-US" altLang="zh-TW" sz="3200">
                <a:ea typeface="新細明體" charset="-120"/>
                <a:sym typeface="Symbol" panose="05050102010706020507" pitchFamily="18" charset="2"/>
              </a:rPr>
              <a:t>(</a:t>
            </a:r>
            <a:r>
              <a:rPr lang="en-US" altLang="zh-TW" sz="3200" i="1">
                <a:ea typeface="新細明體" charset="-120"/>
              </a:rPr>
              <a:t>n</a:t>
            </a:r>
            <a:r>
              <a:rPr lang="en-US" altLang="zh-TW" sz="3200" i="1" baseline="-25000">
                <a:ea typeface="新細明體" charset="-120"/>
              </a:rPr>
              <a:t>g</a:t>
            </a:r>
            <a:r>
              <a:rPr lang="en-US" altLang="zh-TW" sz="3200" i="1">
                <a:ea typeface="新細明體" charset="-120"/>
              </a:rPr>
              <a:t> </a:t>
            </a:r>
            <a:r>
              <a:rPr lang="en-US" altLang="zh-TW" sz="3200" i="1">
                <a:ea typeface="新細明體" charset="-120"/>
                <a:sym typeface="Symbol" panose="05050102010706020507" pitchFamily="18" charset="2"/>
              </a:rPr>
              <a:t> </a:t>
            </a:r>
            <a:r>
              <a:rPr lang="en-US" altLang="zh-TW" sz="3200">
                <a:ea typeface="新細明體" charset="-120"/>
              </a:rPr>
              <a:t>1)</a:t>
            </a:r>
            <a:r>
              <a:rPr lang="en-US" altLang="zh-TW" sz="3200" i="1">
                <a:ea typeface="新細明體" charset="-120"/>
              </a:rPr>
              <a:t> = </a:t>
            </a:r>
            <a:r>
              <a:rPr lang="en-US" altLang="zh-TW" sz="3200" i="1">
                <a:latin typeface="Symbol" panose="05050102010706020507" pitchFamily="18" charset="2"/>
                <a:ea typeface="新細明體" charset="-120"/>
              </a:rPr>
              <a:t>l</a:t>
            </a:r>
            <a:r>
              <a:rPr lang="en-US" altLang="zh-TW" sz="3200" i="1">
                <a:ea typeface="新細明體" charset="-120"/>
              </a:rPr>
              <a:t>/</a:t>
            </a:r>
            <a:r>
              <a:rPr lang="en-US" altLang="zh-TW" sz="3200">
                <a:ea typeface="新細明體" charset="-120"/>
              </a:rPr>
              <a:t>2</a:t>
            </a:r>
          </a:p>
          <a:p>
            <a:pPr algn="ctr">
              <a:spcBef>
                <a:spcPct val="50000"/>
              </a:spcBef>
            </a:pPr>
            <a:r>
              <a:rPr lang="en-US" altLang="zh-TW" sz="3200" i="1">
                <a:ea typeface="新細明體" charset="-120"/>
              </a:rPr>
              <a:t>n</a:t>
            </a:r>
            <a:r>
              <a:rPr lang="en-US" altLang="zh-TW" sz="3200" i="1" baseline="-25000">
                <a:ea typeface="新細明體" charset="-120"/>
              </a:rPr>
              <a:t>g</a:t>
            </a:r>
            <a:r>
              <a:rPr lang="en-US" altLang="zh-TW" sz="3200">
                <a:ea typeface="新細明體" charset="-120"/>
              </a:rPr>
              <a:t>: refractive index of the quartz substrate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6A216-042F-4B35-8232-C83EED50CFCF}" type="slidenum">
              <a:rPr lang="zh-TW" altLang="en-US"/>
              <a:pPr/>
              <a:t>71</a:t>
            </a:fld>
            <a:endParaRPr lang="en-US" altLang="zh-TW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Phase Shift Mask Patterning</a:t>
            </a:r>
          </a:p>
        </p:txBody>
      </p:sp>
      <p:pic>
        <p:nvPicPr>
          <p:cNvPr id="324669" name="Picture 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5" y="1292225"/>
            <a:ext cx="7165975" cy="487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F7C-8B4A-4982-9B2F-F11EBC132D0A}" type="slidenum">
              <a:rPr lang="zh-TW" altLang="en-US"/>
              <a:pPr/>
              <a:t>72</a:t>
            </a:fld>
            <a:endParaRPr lang="en-US" altLang="zh-TW"/>
          </a:p>
        </p:txBody>
      </p:sp>
      <p:sp>
        <p:nvSpPr>
          <p:cNvPr id="3461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Future Trends</a:t>
            </a:r>
          </a:p>
        </p:txBody>
      </p:sp>
      <p:sp>
        <p:nvSpPr>
          <p:cNvPr id="3461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>
                <a:ea typeface="新細明體" charset="-120"/>
              </a:rPr>
              <a:t>Even shorter wavelength</a:t>
            </a:r>
          </a:p>
          <a:p>
            <a:pPr lvl="1"/>
            <a:r>
              <a:rPr lang="en-US" altLang="zh-TW" sz="2400">
                <a:ea typeface="新細明體" charset="-120"/>
              </a:rPr>
              <a:t>193 nm</a:t>
            </a:r>
          </a:p>
          <a:p>
            <a:pPr lvl="1"/>
            <a:r>
              <a:rPr lang="en-US" altLang="zh-TW" sz="2400">
                <a:ea typeface="新細明體" charset="-120"/>
              </a:rPr>
              <a:t>157 nm</a:t>
            </a:r>
          </a:p>
          <a:p>
            <a:pPr lvl="2"/>
            <a:r>
              <a:rPr lang="en-US" altLang="zh-TW" sz="2000">
                <a:ea typeface="新細明體" charset="-120"/>
              </a:rPr>
              <a:t>Silicate glass absorbs UV light when </a:t>
            </a:r>
            <a:r>
              <a:rPr lang="en-US" altLang="zh-TW" sz="2000">
                <a:latin typeface="Symbol" panose="05050102010706020507" pitchFamily="18" charset="2"/>
                <a:ea typeface="新細明體" charset="-120"/>
              </a:rPr>
              <a:t>l</a:t>
            </a:r>
            <a:r>
              <a:rPr lang="en-US" altLang="zh-TW" sz="2000">
                <a:ea typeface="新細明體" charset="-120"/>
              </a:rPr>
              <a:t> &lt; 180 nm</a:t>
            </a:r>
          </a:p>
          <a:p>
            <a:pPr lvl="2"/>
            <a:r>
              <a:rPr lang="en-US" altLang="zh-TW" sz="2000">
                <a:ea typeface="新細明體" charset="-120"/>
              </a:rPr>
              <a:t>CaF</a:t>
            </a:r>
            <a:r>
              <a:rPr lang="en-US" altLang="zh-TW" sz="2000" baseline="-25000">
                <a:ea typeface="新細明體" charset="-120"/>
              </a:rPr>
              <a:t>2</a:t>
            </a:r>
            <a:r>
              <a:rPr lang="en-US" altLang="zh-TW" sz="2000">
                <a:ea typeface="新細明體" charset="-120"/>
              </a:rPr>
              <a:t> optical system</a:t>
            </a:r>
          </a:p>
          <a:p>
            <a:r>
              <a:rPr lang="en-US" altLang="zh-TW" sz="2800">
                <a:ea typeface="新細明體" charset="-120"/>
              </a:rPr>
              <a:t>Next generation lithography (NGL)</a:t>
            </a:r>
          </a:p>
          <a:p>
            <a:pPr lvl="1"/>
            <a:r>
              <a:rPr lang="en-US" altLang="zh-TW" sz="2400">
                <a:ea typeface="新細明體" charset="-120"/>
              </a:rPr>
              <a:t>Extreme UV (EVU)</a:t>
            </a:r>
          </a:p>
          <a:p>
            <a:pPr lvl="1"/>
            <a:r>
              <a:rPr lang="en-US" altLang="zh-TW" sz="2400">
                <a:ea typeface="新細明體" charset="-120"/>
              </a:rPr>
              <a:t>Electron Beam</a:t>
            </a:r>
          </a:p>
          <a:p>
            <a:pPr lvl="1"/>
            <a:r>
              <a:rPr lang="en-US" altLang="zh-TW" sz="2400">
                <a:ea typeface="新細明體" charset="-120"/>
              </a:rPr>
              <a:t>X-ray (?)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2E70-E589-447D-AD1D-AB67F62D3AD0}" type="slidenum">
              <a:rPr lang="zh-TW" altLang="en-US"/>
              <a:pPr/>
              <a:t>73</a:t>
            </a:fld>
            <a:endParaRPr lang="en-US" altLang="zh-TW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EUV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6477000" cy="4114800"/>
          </a:xfrm>
        </p:spPr>
        <p:txBody>
          <a:bodyPr/>
          <a:lstStyle/>
          <a:p>
            <a:r>
              <a:rPr lang="zh-TW" altLang="en-US">
                <a:ea typeface="新細明體" charset="-120"/>
              </a:rPr>
              <a:t> </a:t>
            </a:r>
            <a:r>
              <a:rPr lang="en-US" altLang="zh-TW">
                <a:latin typeface="Symbol" panose="05050102010706020507" pitchFamily="18" charset="2"/>
                <a:ea typeface="新細明體" charset="-120"/>
              </a:rPr>
              <a:t>l</a:t>
            </a:r>
            <a:r>
              <a:rPr lang="en-US" altLang="zh-TW">
                <a:ea typeface="新細明體" charset="-120"/>
              </a:rPr>
              <a:t> = 10 to 14 nm</a:t>
            </a:r>
          </a:p>
          <a:p>
            <a:r>
              <a:rPr lang="en-US" altLang="zh-TW">
                <a:ea typeface="新細明體" charset="-120"/>
              </a:rPr>
              <a:t>Higher resolution</a:t>
            </a:r>
          </a:p>
          <a:p>
            <a:r>
              <a:rPr lang="en-US" altLang="zh-TW">
                <a:ea typeface="新細明體" charset="-120"/>
              </a:rPr>
              <a:t>Mirror based</a:t>
            </a:r>
          </a:p>
          <a:p>
            <a:r>
              <a:rPr lang="en-US" altLang="zh-TW">
                <a:ea typeface="新細明體" charset="-120"/>
              </a:rPr>
              <a:t>Projected application ~ 2010</a:t>
            </a:r>
          </a:p>
          <a:p>
            <a:r>
              <a:rPr lang="en-US" altLang="zh-TW">
                <a:ea typeface="新細明體" charset="-120"/>
              </a:rPr>
              <a:t>0.1 </a:t>
            </a:r>
            <a:r>
              <a:rPr lang="en-US" altLang="zh-TW">
                <a:latin typeface="Symbol" panose="05050102010706020507" pitchFamily="18" charset="2"/>
                <a:ea typeface="新細明體" charset="-120"/>
              </a:rPr>
              <a:t>m</a:t>
            </a:r>
            <a:r>
              <a:rPr lang="en-US" altLang="zh-TW">
                <a:ea typeface="新細明體" charset="-120"/>
              </a:rPr>
              <a:t>m and beyond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E90-FBDC-4DE4-8DEA-D05BBAB1D4DB}" type="slidenum">
              <a:rPr lang="zh-TW" altLang="en-US"/>
              <a:pPr/>
              <a:t>74</a:t>
            </a:fld>
            <a:endParaRPr lang="en-US" altLang="zh-TW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EUV Lithography</a:t>
            </a:r>
          </a:p>
        </p:txBody>
      </p:sp>
      <p:sp>
        <p:nvSpPr>
          <p:cNvPr id="347139" name="Freeform 3"/>
          <p:cNvSpPr>
            <a:spLocks/>
          </p:cNvSpPr>
          <p:nvPr/>
        </p:nvSpPr>
        <p:spPr bwMode="auto">
          <a:xfrm>
            <a:off x="4491038" y="2590800"/>
            <a:ext cx="766762" cy="685800"/>
          </a:xfrm>
          <a:custGeom>
            <a:avLst/>
            <a:gdLst>
              <a:gd name="T0" fmla="*/ 0 w 483"/>
              <a:gd name="T1" fmla="*/ 0 h 405"/>
              <a:gd name="T2" fmla="*/ 483 w 483"/>
              <a:gd name="T3" fmla="*/ 2 h 405"/>
              <a:gd name="T4" fmla="*/ 482 w 483"/>
              <a:gd name="T5" fmla="*/ 41 h 405"/>
              <a:gd name="T6" fmla="*/ 438 w 483"/>
              <a:gd name="T7" fmla="*/ 159 h 405"/>
              <a:gd name="T8" fmla="*/ 417 w 483"/>
              <a:gd name="T9" fmla="*/ 242 h 405"/>
              <a:gd name="T10" fmla="*/ 405 w 483"/>
              <a:gd name="T11" fmla="*/ 329 h 405"/>
              <a:gd name="T12" fmla="*/ 399 w 483"/>
              <a:gd name="T13" fmla="*/ 404 h 405"/>
              <a:gd name="T14" fmla="*/ 0 w 483"/>
              <a:gd name="T15" fmla="*/ 405 h 405"/>
              <a:gd name="T16" fmla="*/ 0 w 483"/>
              <a:gd name="T17" fmla="*/ 0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3" h="405">
                <a:moveTo>
                  <a:pt x="0" y="0"/>
                </a:moveTo>
                <a:lnTo>
                  <a:pt x="483" y="2"/>
                </a:lnTo>
                <a:lnTo>
                  <a:pt x="482" y="41"/>
                </a:lnTo>
                <a:lnTo>
                  <a:pt x="438" y="159"/>
                </a:lnTo>
                <a:lnTo>
                  <a:pt x="417" y="242"/>
                </a:lnTo>
                <a:lnTo>
                  <a:pt x="405" y="329"/>
                </a:lnTo>
                <a:lnTo>
                  <a:pt x="399" y="404"/>
                </a:lnTo>
                <a:lnTo>
                  <a:pt x="0" y="40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7140" name="Freeform 4"/>
          <p:cNvSpPr>
            <a:spLocks/>
          </p:cNvSpPr>
          <p:nvPr/>
        </p:nvSpPr>
        <p:spPr bwMode="auto">
          <a:xfrm flipV="1">
            <a:off x="4495800" y="3581400"/>
            <a:ext cx="766763" cy="685800"/>
          </a:xfrm>
          <a:custGeom>
            <a:avLst/>
            <a:gdLst>
              <a:gd name="T0" fmla="*/ 0 w 483"/>
              <a:gd name="T1" fmla="*/ 0 h 405"/>
              <a:gd name="T2" fmla="*/ 483 w 483"/>
              <a:gd name="T3" fmla="*/ 2 h 405"/>
              <a:gd name="T4" fmla="*/ 482 w 483"/>
              <a:gd name="T5" fmla="*/ 41 h 405"/>
              <a:gd name="T6" fmla="*/ 438 w 483"/>
              <a:gd name="T7" fmla="*/ 159 h 405"/>
              <a:gd name="T8" fmla="*/ 417 w 483"/>
              <a:gd name="T9" fmla="*/ 242 h 405"/>
              <a:gd name="T10" fmla="*/ 405 w 483"/>
              <a:gd name="T11" fmla="*/ 329 h 405"/>
              <a:gd name="T12" fmla="*/ 399 w 483"/>
              <a:gd name="T13" fmla="*/ 404 h 405"/>
              <a:gd name="T14" fmla="*/ 0 w 483"/>
              <a:gd name="T15" fmla="*/ 405 h 405"/>
              <a:gd name="T16" fmla="*/ 0 w 483"/>
              <a:gd name="T17" fmla="*/ 0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3" h="405">
                <a:moveTo>
                  <a:pt x="0" y="0"/>
                </a:moveTo>
                <a:lnTo>
                  <a:pt x="483" y="2"/>
                </a:lnTo>
                <a:lnTo>
                  <a:pt x="482" y="41"/>
                </a:lnTo>
                <a:lnTo>
                  <a:pt x="438" y="159"/>
                </a:lnTo>
                <a:lnTo>
                  <a:pt x="417" y="242"/>
                </a:lnTo>
                <a:lnTo>
                  <a:pt x="405" y="329"/>
                </a:lnTo>
                <a:lnTo>
                  <a:pt x="399" y="404"/>
                </a:lnTo>
                <a:lnTo>
                  <a:pt x="0" y="40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7141" name="Line 5"/>
          <p:cNvSpPr>
            <a:spLocks noChangeShapeType="1"/>
          </p:cNvSpPr>
          <p:nvPr/>
        </p:nvSpPr>
        <p:spPr bwMode="auto">
          <a:xfrm flipV="1">
            <a:off x="1905000" y="3276600"/>
            <a:ext cx="449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7142" name="Line 6"/>
          <p:cNvSpPr>
            <a:spLocks noChangeShapeType="1"/>
          </p:cNvSpPr>
          <p:nvPr/>
        </p:nvSpPr>
        <p:spPr bwMode="auto">
          <a:xfrm>
            <a:off x="1905000" y="3429000"/>
            <a:ext cx="449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7143" name="Line 7"/>
          <p:cNvSpPr>
            <a:spLocks noChangeShapeType="1"/>
          </p:cNvSpPr>
          <p:nvPr/>
        </p:nvSpPr>
        <p:spPr bwMode="auto">
          <a:xfrm>
            <a:off x="1905000" y="3429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7144" name="Rectangle 8"/>
          <p:cNvSpPr>
            <a:spLocks noChangeArrowheads="1"/>
          </p:cNvSpPr>
          <p:nvPr/>
        </p:nvSpPr>
        <p:spPr bwMode="auto">
          <a:xfrm>
            <a:off x="7467600" y="2971800"/>
            <a:ext cx="76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7145" name="Line 9"/>
          <p:cNvSpPr>
            <a:spLocks noChangeShapeType="1"/>
          </p:cNvSpPr>
          <p:nvPr/>
        </p:nvSpPr>
        <p:spPr bwMode="auto">
          <a:xfrm flipH="1" flipV="1">
            <a:off x="5257800" y="27432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7146" name="Line 10"/>
          <p:cNvSpPr>
            <a:spLocks noChangeShapeType="1"/>
          </p:cNvSpPr>
          <p:nvPr/>
        </p:nvSpPr>
        <p:spPr bwMode="auto">
          <a:xfrm>
            <a:off x="5257800" y="2743200"/>
            <a:ext cx="2209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7147" name="Line 11"/>
          <p:cNvSpPr>
            <a:spLocks noChangeShapeType="1"/>
          </p:cNvSpPr>
          <p:nvPr/>
        </p:nvSpPr>
        <p:spPr bwMode="auto">
          <a:xfrm flipH="1">
            <a:off x="5257800" y="3581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7148" name="Line 12"/>
          <p:cNvSpPr>
            <a:spLocks noChangeShapeType="1"/>
          </p:cNvSpPr>
          <p:nvPr/>
        </p:nvSpPr>
        <p:spPr bwMode="auto">
          <a:xfrm flipV="1">
            <a:off x="5257800" y="3429000"/>
            <a:ext cx="2209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7149" name="Rectangle 13"/>
          <p:cNvSpPr>
            <a:spLocks noChangeArrowheads="1"/>
          </p:cNvSpPr>
          <p:nvPr/>
        </p:nvSpPr>
        <p:spPr bwMode="auto">
          <a:xfrm>
            <a:off x="1828800" y="3200400"/>
            <a:ext cx="76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7150" name="Text Box 14"/>
          <p:cNvSpPr txBox="1">
            <a:spLocks noChangeArrowheads="1"/>
          </p:cNvSpPr>
          <p:nvPr/>
        </p:nvSpPr>
        <p:spPr bwMode="auto">
          <a:xfrm>
            <a:off x="1447800" y="3733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Mask</a:t>
            </a:r>
          </a:p>
        </p:txBody>
      </p:sp>
      <p:sp>
        <p:nvSpPr>
          <p:cNvPr id="347151" name="Text Box 15"/>
          <p:cNvSpPr txBox="1">
            <a:spLocks noChangeArrowheads="1"/>
          </p:cNvSpPr>
          <p:nvPr/>
        </p:nvSpPr>
        <p:spPr bwMode="auto">
          <a:xfrm>
            <a:off x="4191000" y="4267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Mirror 2</a:t>
            </a:r>
          </a:p>
        </p:txBody>
      </p:sp>
      <p:sp>
        <p:nvSpPr>
          <p:cNvPr id="347152" name="Text Box 16"/>
          <p:cNvSpPr txBox="1">
            <a:spLocks noChangeArrowheads="1"/>
          </p:cNvSpPr>
          <p:nvPr/>
        </p:nvSpPr>
        <p:spPr bwMode="auto">
          <a:xfrm>
            <a:off x="5867400" y="4267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Mirror 1</a:t>
            </a:r>
          </a:p>
        </p:txBody>
      </p:sp>
      <p:sp>
        <p:nvSpPr>
          <p:cNvPr id="347153" name="Line 17"/>
          <p:cNvSpPr>
            <a:spLocks noChangeShapeType="1"/>
          </p:cNvSpPr>
          <p:nvPr/>
        </p:nvSpPr>
        <p:spPr bwMode="auto">
          <a:xfrm flipH="1" flipV="1">
            <a:off x="6477000" y="3429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7154" name="Text Box 18"/>
          <p:cNvSpPr txBox="1">
            <a:spLocks noChangeArrowheads="1"/>
          </p:cNvSpPr>
          <p:nvPr/>
        </p:nvSpPr>
        <p:spPr bwMode="auto">
          <a:xfrm>
            <a:off x="7010400" y="3962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Wafer</a:t>
            </a:r>
          </a:p>
        </p:txBody>
      </p:sp>
      <p:sp>
        <p:nvSpPr>
          <p:cNvPr id="347155" name="Line 19"/>
          <p:cNvSpPr>
            <a:spLocks noChangeShapeType="1"/>
          </p:cNvSpPr>
          <p:nvPr/>
        </p:nvSpPr>
        <p:spPr bwMode="auto">
          <a:xfrm>
            <a:off x="1143000" y="3429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7156" name="Oval 20"/>
          <p:cNvSpPr>
            <a:spLocks noChangeArrowheads="1"/>
          </p:cNvSpPr>
          <p:nvPr/>
        </p:nvSpPr>
        <p:spPr bwMode="auto">
          <a:xfrm>
            <a:off x="6400800" y="3200400"/>
            <a:ext cx="152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789D-1F36-4EC3-8E2A-2A81A5F59D82}" type="slidenum">
              <a:rPr lang="zh-TW" altLang="en-US"/>
              <a:pPr/>
              <a:t>75</a:t>
            </a:fld>
            <a:endParaRPr lang="en-US" altLang="zh-TW"/>
          </a:p>
        </p:txBody>
      </p:sp>
      <p:sp>
        <p:nvSpPr>
          <p:cNvPr id="4966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X-ray lithography</a:t>
            </a:r>
          </a:p>
        </p:txBody>
      </p:sp>
      <p:sp>
        <p:nvSpPr>
          <p:cNvPr id="4966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Similar to proximity printer</a:t>
            </a:r>
          </a:p>
          <a:p>
            <a:r>
              <a:rPr lang="en-US" altLang="zh-TW">
                <a:ea typeface="新細明體" charset="-120"/>
              </a:rPr>
              <a:t>Difficult to find pure X-ray source</a:t>
            </a:r>
          </a:p>
          <a:p>
            <a:r>
              <a:rPr lang="en-US" altLang="zh-TW">
                <a:ea typeface="新細明體" charset="-120"/>
              </a:rPr>
              <a:t>Challenge on mask making</a:t>
            </a:r>
          </a:p>
          <a:p>
            <a:r>
              <a:rPr lang="en-US" altLang="zh-TW">
                <a:ea typeface="新細明體" charset="-120"/>
              </a:rPr>
              <a:t>Unlikely will be used in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775A-09CD-43B4-BEA8-D0F83964D9FF}" type="slidenum">
              <a:rPr lang="zh-TW" altLang="en-US"/>
              <a:pPr/>
              <a:t>76</a:t>
            </a:fld>
            <a:endParaRPr lang="en-US" altLang="zh-TW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X-ray Printing</a:t>
            </a:r>
          </a:p>
        </p:txBody>
      </p:sp>
      <p:sp>
        <p:nvSpPr>
          <p:cNvPr id="334851" name="Rectangle 3"/>
          <p:cNvSpPr>
            <a:spLocks noChangeArrowheads="1"/>
          </p:cNvSpPr>
          <p:nvPr/>
        </p:nvSpPr>
        <p:spPr bwMode="auto">
          <a:xfrm>
            <a:off x="1828800" y="2971800"/>
            <a:ext cx="54102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52" name="Rectangle 4"/>
          <p:cNvSpPr>
            <a:spLocks noChangeArrowheads="1"/>
          </p:cNvSpPr>
          <p:nvPr/>
        </p:nvSpPr>
        <p:spPr bwMode="auto">
          <a:xfrm>
            <a:off x="1828800" y="3048000"/>
            <a:ext cx="152400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53" name="Rectangle 5"/>
          <p:cNvSpPr>
            <a:spLocks noChangeArrowheads="1"/>
          </p:cNvSpPr>
          <p:nvPr/>
        </p:nvSpPr>
        <p:spPr bwMode="auto">
          <a:xfrm>
            <a:off x="3886200" y="3048000"/>
            <a:ext cx="38100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54" name="Rectangle 6"/>
          <p:cNvSpPr>
            <a:spLocks noChangeArrowheads="1"/>
          </p:cNvSpPr>
          <p:nvPr/>
        </p:nvSpPr>
        <p:spPr bwMode="auto">
          <a:xfrm>
            <a:off x="5562600" y="3048000"/>
            <a:ext cx="38100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55" name="Rectangle 7"/>
          <p:cNvSpPr>
            <a:spLocks noChangeArrowheads="1"/>
          </p:cNvSpPr>
          <p:nvPr/>
        </p:nvSpPr>
        <p:spPr bwMode="auto">
          <a:xfrm>
            <a:off x="6172200" y="3048000"/>
            <a:ext cx="38100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56" name="Rectangle 8"/>
          <p:cNvSpPr>
            <a:spLocks noChangeArrowheads="1"/>
          </p:cNvSpPr>
          <p:nvPr/>
        </p:nvSpPr>
        <p:spPr bwMode="auto">
          <a:xfrm>
            <a:off x="4648200" y="3048000"/>
            <a:ext cx="38100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57" name="Rectangle 9"/>
          <p:cNvSpPr>
            <a:spLocks noChangeArrowheads="1"/>
          </p:cNvSpPr>
          <p:nvPr/>
        </p:nvSpPr>
        <p:spPr bwMode="auto">
          <a:xfrm>
            <a:off x="1828800" y="4724400"/>
            <a:ext cx="53340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58" name="Rectangle 10"/>
          <p:cNvSpPr>
            <a:spLocks noChangeArrowheads="1"/>
          </p:cNvSpPr>
          <p:nvPr/>
        </p:nvSpPr>
        <p:spPr bwMode="auto">
          <a:xfrm>
            <a:off x="1828800" y="5334000"/>
            <a:ext cx="5334000" cy="762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59" name="Text Box 11"/>
          <p:cNvSpPr txBox="1">
            <a:spLocks noChangeArrowheads="1"/>
          </p:cNvSpPr>
          <p:nvPr/>
        </p:nvSpPr>
        <p:spPr bwMode="auto">
          <a:xfrm>
            <a:off x="3886200" y="4800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Photoresist</a:t>
            </a:r>
          </a:p>
        </p:txBody>
      </p:sp>
      <p:sp>
        <p:nvSpPr>
          <p:cNvPr id="334860" name="Text Box 12"/>
          <p:cNvSpPr txBox="1">
            <a:spLocks noChangeArrowheads="1"/>
          </p:cNvSpPr>
          <p:nvPr/>
        </p:nvSpPr>
        <p:spPr bwMode="auto">
          <a:xfrm>
            <a:off x="3962400" y="5486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Substrate</a:t>
            </a:r>
          </a:p>
        </p:txBody>
      </p:sp>
      <p:sp>
        <p:nvSpPr>
          <p:cNvPr id="334861" name="Line 13"/>
          <p:cNvSpPr>
            <a:spLocks noChangeShapeType="1"/>
          </p:cNvSpPr>
          <p:nvPr/>
        </p:nvSpPr>
        <p:spPr bwMode="auto">
          <a:xfrm>
            <a:off x="30480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62" name="Line 14"/>
          <p:cNvSpPr>
            <a:spLocks noChangeShapeType="1"/>
          </p:cNvSpPr>
          <p:nvPr/>
        </p:nvSpPr>
        <p:spPr bwMode="auto">
          <a:xfrm>
            <a:off x="32004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63" name="Line 15"/>
          <p:cNvSpPr>
            <a:spLocks noChangeShapeType="1"/>
          </p:cNvSpPr>
          <p:nvPr/>
        </p:nvSpPr>
        <p:spPr bwMode="auto">
          <a:xfrm>
            <a:off x="27432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64" name="Line 16"/>
          <p:cNvSpPr>
            <a:spLocks noChangeShapeType="1"/>
          </p:cNvSpPr>
          <p:nvPr/>
        </p:nvSpPr>
        <p:spPr bwMode="auto">
          <a:xfrm>
            <a:off x="28956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65" name="Line 17"/>
          <p:cNvSpPr>
            <a:spLocks noChangeShapeType="1"/>
          </p:cNvSpPr>
          <p:nvPr/>
        </p:nvSpPr>
        <p:spPr bwMode="auto">
          <a:xfrm>
            <a:off x="3657600" y="2057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66" name="Line 18"/>
          <p:cNvSpPr>
            <a:spLocks noChangeShapeType="1"/>
          </p:cNvSpPr>
          <p:nvPr/>
        </p:nvSpPr>
        <p:spPr bwMode="auto">
          <a:xfrm>
            <a:off x="3810000" y="2057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67" name="Line 19"/>
          <p:cNvSpPr>
            <a:spLocks noChangeShapeType="1"/>
          </p:cNvSpPr>
          <p:nvPr/>
        </p:nvSpPr>
        <p:spPr bwMode="auto">
          <a:xfrm>
            <a:off x="3352800" y="2057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68" name="Line 20"/>
          <p:cNvSpPr>
            <a:spLocks noChangeShapeType="1"/>
          </p:cNvSpPr>
          <p:nvPr/>
        </p:nvSpPr>
        <p:spPr bwMode="auto">
          <a:xfrm>
            <a:off x="3505200" y="2057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69" name="Line 21"/>
          <p:cNvSpPr>
            <a:spLocks noChangeShapeType="1"/>
          </p:cNvSpPr>
          <p:nvPr/>
        </p:nvSpPr>
        <p:spPr bwMode="auto">
          <a:xfrm>
            <a:off x="39624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70" name="Line 22"/>
          <p:cNvSpPr>
            <a:spLocks noChangeShapeType="1"/>
          </p:cNvSpPr>
          <p:nvPr/>
        </p:nvSpPr>
        <p:spPr bwMode="auto">
          <a:xfrm>
            <a:off x="48768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71" name="Line 23"/>
          <p:cNvSpPr>
            <a:spLocks noChangeShapeType="1"/>
          </p:cNvSpPr>
          <p:nvPr/>
        </p:nvSpPr>
        <p:spPr bwMode="auto">
          <a:xfrm>
            <a:off x="41148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72" name="Line 24"/>
          <p:cNvSpPr>
            <a:spLocks noChangeShapeType="1"/>
          </p:cNvSpPr>
          <p:nvPr/>
        </p:nvSpPr>
        <p:spPr bwMode="auto">
          <a:xfrm>
            <a:off x="47244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73" name="Line 25"/>
          <p:cNvSpPr>
            <a:spLocks noChangeShapeType="1"/>
          </p:cNvSpPr>
          <p:nvPr/>
        </p:nvSpPr>
        <p:spPr bwMode="auto">
          <a:xfrm>
            <a:off x="4572000" y="2057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74" name="Line 26"/>
          <p:cNvSpPr>
            <a:spLocks noChangeShapeType="1"/>
          </p:cNvSpPr>
          <p:nvPr/>
        </p:nvSpPr>
        <p:spPr bwMode="auto">
          <a:xfrm>
            <a:off x="4267200" y="2057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75" name="Line 27"/>
          <p:cNvSpPr>
            <a:spLocks noChangeShapeType="1"/>
          </p:cNvSpPr>
          <p:nvPr/>
        </p:nvSpPr>
        <p:spPr bwMode="auto">
          <a:xfrm>
            <a:off x="4419600" y="2057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76" name="Line 28"/>
          <p:cNvSpPr>
            <a:spLocks noChangeShapeType="1"/>
          </p:cNvSpPr>
          <p:nvPr/>
        </p:nvSpPr>
        <p:spPr bwMode="auto">
          <a:xfrm>
            <a:off x="5334000" y="2057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77" name="Line 29"/>
          <p:cNvSpPr>
            <a:spLocks noChangeShapeType="1"/>
          </p:cNvSpPr>
          <p:nvPr/>
        </p:nvSpPr>
        <p:spPr bwMode="auto">
          <a:xfrm>
            <a:off x="5486400" y="2057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78" name="Line 30"/>
          <p:cNvSpPr>
            <a:spLocks noChangeShapeType="1"/>
          </p:cNvSpPr>
          <p:nvPr/>
        </p:nvSpPr>
        <p:spPr bwMode="auto">
          <a:xfrm>
            <a:off x="5029200" y="2057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79" name="Line 31"/>
          <p:cNvSpPr>
            <a:spLocks noChangeShapeType="1"/>
          </p:cNvSpPr>
          <p:nvPr/>
        </p:nvSpPr>
        <p:spPr bwMode="auto">
          <a:xfrm>
            <a:off x="5181600" y="2057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80" name="Line 32"/>
          <p:cNvSpPr>
            <a:spLocks noChangeShapeType="1"/>
          </p:cNvSpPr>
          <p:nvPr/>
        </p:nvSpPr>
        <p:spPr bwMode="auto">
          <a:xfrm>
            <a:off x="56388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81" name="Line 33"/>
          <p:cNvSpPr>
            <a:spLocks noChangeShapeType="1"/>
          </p:cNvSpPr>
          <p:nvPr/>
        </p:nvSpPr>
        <p:spPr bwMode="auto">
          <a:xfrm>
            <a:off x="57912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82" name="Line 34"/>
          <p:cNvSpPr>
            <a:spLocks noChangeShapeType="1"/>
          </p:cNvSpPr>
          <p:nvPr/>
        </p:nvSpPr>
        <p:spPr bwMode="auto">
          <a:xfrm>
            <a:off x="5943600" y="2057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83" name="Line 35"/>
          <p:cNvSpPr>
            <a:spLocks noChangeShapeType="1"/>
          </p:cNvSpPr>
          <p:nvPr/>
        </p:nvSpPr>
        <p:spPr bwMode="auto">
          <a:xfrm>
            <a:off x="6096000" y="2057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84" name="Line 36"/>
          <p:cNvSpPr>
            <a:spLocks noChangeShapeType="1"/>
          </p:cNvSpPr>
          <p:nvPr/>
        </p:nvSpPr>
        <p:spPr bwMode="auto">
          <a:xfrm>
            <a:off x="25908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85" name="Line 37"/>
          <p:cNvSpPr>
            <a:spLocks noChangeShapeType="1"/>
          </p:cNvSpPr>
          <p:nvPr/>
        </p:nvSpPr>
        <p:spPr bwMode="auto">
          <a:xfrm>
            <a:off x="22860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86" name="Line 38"/>
          <p:cNvSpPr>
            <a:spLocks noChangeShapeType="1"/>
          </p:cNvSpPr>
          <p:nvPr/>
        </p:nvSpPr>
        <p:spPr bwMode="auto">
          <a:xfrm>
            <a:off x="24384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87" name="Line 39"/>
          <p:cNvSpPr>
            <a:spLocks noChangeShapeType="1"/>
          </p:cNvSpPr>
          <p:nvPr/>
        </p:nvSpPr>
        <p:spPr bwMode="auto">
          <a:xfrm>
            <a:off x="62484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88" name="Line 40"/>
          <p:cNvSpPr>
            <a:spLocks noChangeShapeType="1"/>
          </p:cNvSpPr>
          <p:nvPr/>
        </p:nvSpPr>
        <p:spPr bwMode="auto">
          <a:xfrm>
            <a:off x="64008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89" name="Line 41"/>
          <p:cNvSpPr>
            <a:spLocks noChangeShapeType="1"/>
          </p:cNvSpPr>
          <p:nvPr/>
        </p:nvSpPr>
        <p:spPr bwMode="auto">
          <a:xfrm>
            <a:off x="6858000" y="2057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90" name="Line 42"/>
          <p:cNvSpPr>
            <a:spLocks noChangeShapeType="1"/>
          </p:cNvSpPr>
          <p:nvPr/>
        </p:nvSpPr>
        <p:spPr bwMode="auto">
          <a:xfrm>
            <a:off x="6553200" y="2057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91" name="Line 43"/>
          <p:cNvSpPr>
            <a:spLocks noChangeShapeType="1"/>
          </p:cNvSpPr>
          <p:nvPr/>
        </p:nvSpPr>
        <p:spPr bwMode="auto">
          <a:xfrm>
            <a:off x="6705600" y="2057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92" name="Line 44"/>
          <p:cNvSpPr>
            <a:spLocks noChangeShapeType="1"/>
          </p:cNvSpPr>
          <p:nvPr/>
        </p:nvSpPr>
        <p:spPr bwMode="auto">
          <a:xfrm>
            <a:off x="7010400" y="2057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93" name="Text Box 45"/>
          <p:cNvSpPr txBox="1">
            <a:spLocks noChangeArrowheads="1"/>
          </p:cNvSpPr>
          <p:nvPr/>
        </p:nvSpPr>
        <p:spPr bwMode="auto">
          <a:xfrm>
            <a:off x="4191000" y="22860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X-ray</a:t>
            </a:r>
          </a:p>
        </p:txBody>
      </p:sp>
      <p:sp>
        <p:nvSpPr>
          <p:cNvPr id="334894" name="Line 46"/>
          <p:cNvSpPr>
            <a:spLocks noChangeShapeType="1"/>
          </p:cNvSpPr>
          <p:nvPr/>
        </p:nvSpPr>
        <p:spPr bwMode="auto">
          <a:xfrm>
            <a:off x="1524000" y="2667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4895" name="Text Box 47"/>
          <p:cNvSpPr txBox="1">
            <a:spLocks noChangeArrowheads="1"/>
          </p:cNvSpPr>
          <p:nvPr/>
        </p:nvSpPr>
        <p:spPr bwMode="auto">
          <a:xfrm>
            <a:off x="838200" y="2209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Beryllium</a:t>
            </a:r>
          </a:p>
        </p:txBody>
      </p:sp>
      <p:sp>
        <p:nvSpPr>
          <p:cNvPr id="334896" name="Text Box 48"/>
          <p:cNvSpPr txBox="1">
            <a:spLocks noChangeArrowheads="1"/>
          </p:cNvSpPr>
          <p:nvPr/>
        </p:nvSpPr>
        <p:spPr bwMode="auto">
          <a:xfrm>
            <a:off x="2057400" y="3048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Gold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59C8-4256-4C66-B020-8ADF4C19DB71}" type="slidenum">
              <a:rPr lang="zh-TW" altLang="en-US"/>
              <a:pPr/>
              <a:t>77</a:t>
            </a:fld>
            <a:endParaRPr lang="en-US" altLang="zh-TW"/>
          </a:p>
        </p:txBody>
      </p:sp>
      <p:sp>
        <p:nvSpPr>
          <p:cNvPr id="3358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Optical Mask and X-ray Mask</a:t>
            </a:r>
          </a:p>
        </p:txBody>
      </p:sp>
      <p:sp>
        <p:nvSpPr>
          <p:cNvPr id="335875" name="Rectangle 1027"/>
          <p:cNvSpPr>
            <a:spLocks noChangeArrowheads="1"/>
          </p:cNvSpPr>
          <p:nvPr/>
        </p:nvSpPr>
        <p:spPr bwMode="auto">
          <a:xfrm>
            <a:off x="4911725" y="3409950"/>
            <a:ext cx="3094038" cy="44450"/>
          </a:xfrm>
          <a:prstGeom prst="rect">
            <a:avLst/>
          </a:prstGeom>
          <a:noFill/>
          <a:ln w="476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5876" name="Rectangle 1028"/>
          <p:cNvSpPr>
            <a:spLocks noChangeArrowheads="1"/>
          </p:cNvSpPr>
          <p:nvPr/>
        </p:nvSpPr>
        <p:spPr bwMode="auto">
          <a:xfrm>
            <a:off x="4911725" y="3452813"/>
            <a:ext cx="871538" cy="263525"/>
          </a:xfrm>
          <a:prstGeom prst="rect">
            <a:avLst/>
          </a:prstGeom>
          <a:solidFill>
            <a:srgbClr val="FFCC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35877" name="Rectangle 1029"/>
          <p:cNvSpPr>
            <a:spLocks noChangeArrowheads="1"/>
          </p:cNvSpPr>
          <p:nvPr/>
        </p:nvSpPr>
        <p:spPr bwMode="auto">
          <a:xfrm>
            <a:off x="6172200" y="3452813"/>
            <a:ext cx="134938" cy="280987"/>
          </a:xfrm>
          <a:prstGeom prst="rect">
            <a:avLst/>
          </a:prstGeom>
          <a:solidFill>
            <a:srgbClr val="FFCC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35878" name="Rectangle 1030"/>
          <p:cNvSpPr>
            <a:spLocks noChangeArrowheads="1"/>
          </p:cNvSpPr>
          <p:nvPr/>
        </p:nvSpPr>
        <p:spPr bwMode="auto">
          <a:xfrm>
            <a:off x="7162800" y="3452813"/>
            <a:ext cx="101600" cy="280987"/>
          </a:xfrm>
          <a:prstGeom prst="rect">
            <a:avLst/>
          </a:prstGeom>
          <a:solidFill>
            <a:srgbClr val="FFCC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35879" name="Rectangle 1031"/>
          <p:cNvSpPr>
            <a:spLocks noChangeArrowheads="1"/>
          </p:cNvSpPr>
          <p:nvPr/>
        </p:nvSpPr>
        <p:spPr bwMode="auto">
          <a:xfrm>
            <a:off x="7394575" y="3452813"/>
            <a:ext cx="109538" cy="280987"/>
          </a:xfrm>
          <a:prstGeom prst="rect">
            <a:avLst/>
          </a:prstGeom>
          <a:solidFill>
            <a:srgbClr val="FFCC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35880" name="Rectangle 1032"/>
          <p:cNvSpPr>
            <a:spLocks noChangeArrowheads="1"/>
          </p:cNvSpPr>
          <p:nvPr/>
        </p:nvSpPr>
        <p:spPr bwMode="auto">
          <a:xfrm>
            <a:off x="6629400" y="3452813"/>
            <a:ext cx="112713" cy="280987"/>
          </a:xfrm>
          <a:prstGeom prst="rect">
            <a:avLst/>
          </a:prstGeom>
          <a:solidFill>
            <a:srgbClr val="FFCC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35881" name="Rectangle 1033"/>
          <p:cNvSpPr>
            <a:spLocks noChangeArrowheads="1"/>
          </p:cNvSpPr>
          <p:nvPr/>
        </p:nvSpPr>
        <p:spPr bwMode="auto">
          <a:xfrm>
            <a:off x="5410200" y="4846638"/>
            <a:ext cx="1954213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3200">
                <a:solidFill>
                  <a:srgbClr val="000000"/>
                </a:solidFill>
                <a:ea typeface="新細明體" charset="-120"/>
              </a:rPr>
              <a:t>X-ray Mask</a:t>
            </a:r>
            <a:endParaRPr lang="en-US" altLang="zh-TW" sz="3200">
              <a:ea typeface="新細明體" charset="-120"/>
            </a:endParaRPr>
          </a:p>
        </p:txBody>
      </p:sp>
      <p:sp>
        <p:nvSpPr>
          <p:cNvPr id="335882" name="Rectangle 1034"/>
          <p:cNvSpPr>
            <a:spLocks noChangeArrowheads="1"/>
          </p:cNvSpPr>
          <p:nvPr/>
        </p:nvSpPr>
        <p:spPr bwMode="auto">
          <a:xfrm>
            <a:off x="5486400" y="2819400"/>
            <a:ext cx="12334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Beryllium</a:t>
            </a:r>
            <a:endParaRPr lang="en-US" altLang="zh-TW">
              <a:ea typeface="新細明體" charset="-120"/>
            </a:endParaRPr>
          </a:p>
        </p:txBody>
      </p:sp>
      <p:sp>
        <p:nvSpPr>
          <p:cNvPr id="335883" name="Rectangle 1035"/>
          <p:cNvSpPr>
            <a:spLocks noChangeArrowheads="1"/>
          </p:cNvSpPr>
          <p:nvPr/>
        </p:nvSpPr>
        <p:spPr bwMode="auto">
          <a:xfrm>
            <a:off x="5029200" y="3368675"/>
            <a:ext cx="609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Gold</a:t>
            </a:r>
            <a:endParaRPr lang="en-US" altLang="zh-TW">
              <a:ea typeface="新細明體" charset="-120"/>
            </a:endParaRPr>
          </a:p>
        </p:txBody>
      </p:sp>
      <p:sp>
        <p:nvSpPr>
          <p:cNvPr id="335884" name="Rectangle 1036"/>
          <p:cNvSpPr>
            <a:spLocks noChangeArrowheads="1"/>
          </p:cNvSpPr>
          <p:nvPr/>
        </p:nvSpPr>
        <p:spPr bwMode="auto">
          <a:xfrm>
            <a:off x="1066800" y="3429000"/>
            <a:ext cx="28956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5885" name="Rectangle 1037"/>
          <p:cNvSpPr>
            <a:spLocks noChangeArrowheads="1"/>
          </p:cNvSpPr>
          <p:nvPr/>
        </p:nvSpPr>
        <p:spPr bwMode="auto">
          <a:xfrm>
            <a:off x="1066800" y="3505200"/>
            <a:ext cx="838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5886" name="Rectangle 1038"/>
          <p:cNvSpPr>
            <a:spLocks noChangeArrowheads="1"/>
          </p:cNvSpPr>
          <p:nvPr/>
        </p:nvSpPr>
        <p:spPr bwMode="auto">
          <a:xfrm>
            <a:off x="2362200" y="3505200"/>
            <a:ext cx="3810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5887" name="Rectangle 1039"/>
          <p:cNvSpPr>
            <a:spLocks noChangeArrowheads="1"/>
          </p:cNvSpPr>
          <p:nvPr/>
        </p:nvSpPr>
        <p:spPr bwMode="auto">
          <a:xfrm>
            <a:off x="3200400" y="3505200"/>
            <a:ext cx="7620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5888" name="Line 1040"/>
          <p:cNvSpPr>
            <a:spLocks noChangeShapeType="1"/>
          </p:cNvSpPr>
          <p:nvPr/>
        </p:nvSpPr>
        <p:spPr bwMode="auto">
          <a:xfrm>
            <a:off x="59436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5889" name="Line 1041"/>
          <p:cNvSpPr>
            <a:spLocks noChangeShapeType="1"/>
          </p:cNvSpPr>
          <p:nvPr/>
        </p:nvSpPr>
        <p:spPr bwMode="auto">
          <a:xfrm>
            <a:off x="30480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5890" name="Text Box 1042"/>
          <p:cNvSpPr txBox="1">
            <a:spLocks noChangeArrowheads="1"/>
          </p:cNvSpPr>
          <p:nvPr/>
        </p:nvSpPr>
        <p:spPr bwMode="auto">
          <a:xfrm>
            <a:off x="2743200" y="2667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ea typeface="新細明體" charset="-120"/>
              </a:rPr>
              <a:t>Glass</a:t>
            </a:r>
          </a:p>
        </p:txBody>
      </p:sp>
      <p:sp>
        <p:nvSpPr>
          <p:cNvPr id="335891" name="Line 1043"/>
          <p:cNvSpPr>
            <a:spLocks noChangeShapeType="1"/>
          </p:cNvSpPr>
          <p:nvPr/>
        </p:nvSpPr>
        <p:spPr bwMode="auto">
          <a:xfrm flipH="1" flipV="1">
            <a:off x="1752600" y="35814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5892" name="Rectangle 1044"/>
          <p:cNvSpPr>
            <a:spLocks noChangeArrowheads="1"/>
          </p:cNvSpPr>
          <p:nvPr/>
        </p:nvSpPr>
        <p:spPr bwMode="auto">
          <a:xfrm>
            <a:off x="1676400" y="3962400"/>
            <a:ext cx="13192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rgbClr val="000000"/>
                </a:solidFill>
                <a:ea typeface="新細明體" charset="-120"/>
              </a:rPr>
              <a:t>Chromium</a:t>
            </a:r>
            <a:endParaRPr lang="en-US" altLang="zh-TW">
              <a:ea typeface="新細明體" charset="-120"/>
            </a:endParaRPr>
          </a:p>
        </p:txBody>
      </p:sp>
      <p:sp>
        <p:nvSpPr>
          <p:cNvPr id="335893" name="Rectangle 1045"/>
          <p:cNvSpPr>
            <a:spLocks noChangeArrowheads="1"/>
          </p:cNvSpPr>
          <p:nvPr/>
        </p:nvSpPr>
        <p:spPr bwMode="auto">
          <a:xfrm>
            <a:off x="1524000" y="4922838"/>
            <a:ext cx="1954213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3200">
                <a:solidFill>
                  <a:srgbClr val="000000"/>
                </a:solidFill>
                <a:ea typeface="新細明體" charset="-120"/>
              </a:rPr>
              <a:t>Photo Mask</a:t>
            </a:r>
            <a:endParaRPr lang="en-US" altLang="zh-TW" sz="3200">
              <a:ea typeface="新細明體" charset="-120"/>
            </a:endParaRPr>
          </a:p>
        </p:txBody>
      </p:sp>
      <p:sp>
        <p:nvSpPr>
          <p:cNvPr id="335894" name="Rectangle 1046"/>
          <p:cNvSpPr>
            <a:spLocks noChangeArrowheads="1"/>
          </p:cNvSpPr>
          <p:nvPr/>
        </p:nvSpPr>
        <p:spPr bwMode="auto">
          <a:xfrm>
            <a:off x="7659688" y="3452813"/>
            <a:ext cx="101600" cy="280987"/>
          </a:xfrm>
          <a:prstGeom prst="rect">
            <a:avLst/>
          </a:prstGeom>
          <a:solidFill>
            <a:srgbClr val="FFCC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35895" name="Rectangle 1047"/>
          <p:cNvSpPr>
            <a:spLocks noChangeArrowheads="1"/>
          </p:cNvSpPr>
          <p:nvPr/>
        </p:nvSpPr>
        <p:spPr bwMode="auto">
          <a:xfrm>
            <a:off x="7891463" y="3452813"/>
            <a:ext cx="109537" cy="280987"/>
          </a:xfrm>
          <a:prstGeom prst="rect">
            <a:avLst/>
          </a:prstGeom>
          <a:solidFill>
            <a:srgbClr val="FFCC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4FE7-9AA1-4949-998B-F8A6706AEC48}" type="slidenum">
              <a:rPr lang="zh-TW" altLang="en-US"/>
              <a:pPr/>
              <a:t>78</a:t>
            </a:fld>
            <a:endParaRPr lang="en-US" altLang="zh-TW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E-Beam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Used for making mask and reticles</a:t>
            </a:r>
          </a:p>
          <a:p>
            <a:r>
              <a:rPr lang="en-US" altLang="zh-TW">
                <a:ea typeface="新細明體" charset="-120"/>
              </a:rPr>
              <a:t>Smallest geometry achieved: 0.014 </a:t>
            </a:r>
            <a:r>
              <a:rPr lang="en-US" altLang="zh-TW">
                <a:latin typeface="Symbol" panose="05050102010706020507" pitchFamily="18" charset="2"/>
                <a:ea typeface="新細明體" charset="-120"/>
              </a:rPr>
              <a:t>m</a:t>
            </a:r>
            <a:r>
              <a:rPr lang="en-US" altLang="zh-TW">
                <a:ea typeface="新細明體" charset="-120"/>
              </a:rPr>
              <a:t>m</a:t>
            </a:r>
          </a:p>
          <a:p>
            <a:r>
              <a:rPr lang="en-US" altLang="zh-TW">
                <a:ea typeface="新細明體" charset="-120"/>
              </a:rPr>
              <a:t>Direct print possible, no mask is required</a:t>
            </a:r>
          </a:p>
          <a:p>
            <a:pPr lvl="1"/>
            <a:r>
              <a:rPr lang="en-US" altLang="zh-TW">
                <a:ea typeface="新細明體" charset="-120"/>
              </a:rPr>
              <a:t>Low throughput</a:t>
            </a:r>
          </a:p>
          <a:p>
            <a:r>
              <a:rPr lang="en-US" altLang="zh-TW">
                <a:ea typeface="新細明體" charset="-120"/>
              </a:rPr>
              <a:t>Scattering exposure system (SCALPEL) looks promising</a:t>
            </a:r>
          </a:p>
          <a:p>
            <a:pPr lvl="1"/>
            <a:r>
              <a:rPr lang="en-US" altLang="zh-TW">
                <a:ea typeface="新細明體" charset="-120"/>
              </a:rPr>
              <a:t>Tool development</a:t>
            </a:r>
          </a:p>
          <a:p>
            <a:pPr lvl="1"/>
            <a:r>
              <a:rPr lang="en-US" altLang="zh-TW">
                <a:ea typeface="新細明體" charset="-120"/>
              </a:rPr>
              <a:t>Reticle making</a:t>
            </a:r>
          </a:p>
          <a:p>
            <a:pPr lvl="1"/>
            <a:r>
              <a:rPr lang="en-US" altLang="zh-TW">
                <a:ea typeface="新細明體" charset="-120"/>
              </a:rPr>
              <a:t>Resist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5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DA4E-8E08-4286-85D3-37E12AC27E44}" type="slidenum">
              <a:rPr lang="zh-TW" altLang="en-US"/>
              <a:pPr/>
              <a:t>79</a:t>
            </a:fld>
            <a:endParaRPr lang="en-US" altLang="zh-TW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Electron Beam Lithography System</a:t>
            </a:r>
          </a:p>
        </p:txBody>
      </p:sp>
      <p:sp>
        <p:nvSpPr>
          <p:cNvPr id="348163" name="Line 3"/>
          <p:cNvSpPr>
            <a:spLocks noChangeShapeType="1"/>
          </p:cNvSpPr>
          <p:nvPr/>
        </p:nvSpPr>
        <p:spPr bwMode="auto">
          <a:xfrm>
            <a:off x="4572000" y="20574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4191000" y="2209800"/>
            <a:ext cx="3048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65" name="Rectangle 5"/>
          <p:cNvSpPr>
            <a:spLocks noChangeArrowheads="1"/>
          </p:cNvSpPr>
          <p:nvPr/>
        </p:nvSpPr>
        <p:spPr bwMode="auto">
          <a:xfrm>
            <a:off x="4648200" y="2209800"/>
            <a:ext cx="3048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66" name="Freeform 6"/>
          <p:cNvSpPr>
            <a:spLocks/>
          </p:cNvSpPr>
          <p:nvPr/>
        </p:nvSpPr>
        <p:spPr bwMode="auto">
          <a:xfrm>
            <a:off x="4038600" y="2590800"/>
            <a:ext cx="1066800" cy="152400"/>
          </a:xfrm>
          <a:custGeom>
            <a:avLst/>
            <a:gdLst>
              <a:gd name="T0" fmla="*/ 0 w 672"/>
              <a:gd name="T1" fmla="*/ 192 h 384"/>
              <a:gd name="T2" fmla="*/ 336 w 672"/>
              <a:gd name="T3" fmla="*/ 0 h 384"/>
              <a:gd name="T4" fmla="*/ 672 w 672"/>
              <a:gd name="T5" fmla="*/ 192 h 384"/>
              <a:gd name="T6" fmla="*/ 336 w 672"/>
              <a:gd name="T7" fmla="*/ 384 h 384"/>
              <a:gd name="T8" fmla="*/ 0 w 672"/>
              <a:gd name="T9" fmla="*/ 192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2" h="384">
                <a:moveTo>
                  <a:pt x="0" y="192"/>
                </a:moveTo>
                <a:cubicBezTo>
                  <a:pt x="0" y="128"/>
                  <a:pt x="224" y="0"/>
                  <a:pt x="336" y="0"/>
                </a:cubicBezTo>
                <a:cubicBezTo>
                  <a:pt x="448" y="0"/>
                  <a:pt x="672" y="128"/>
                  <a:pt x="672" y="192"/>
                </a:cubicBezTo>
                <a:cubicBezTo>
                  <a:pt x="672" y="256"/>
                  <a:pt x="448" y="384"/>
                  <a:pt x="336" y="384"/>
                </a:cubicBezTo>
                <a:cubicBezTo>
                  <a:pt x="224" y="384"/>
                  <a:pt x="0" y="256"/>
                  <a:pt x="0" y="192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67" name="Freeform 7"/>
          <p:cNvSpPr>
            <a:spLocks/>
          </p:cNvSpPr>
          <p:nvPr/>
        </p:nvSpPr>
        <p:spPr bwMode="auto">
          <a:xfrm>
            <a:off x="4038600" y="3505200"/>
            <a:ext cx="1066800" cy="152400"/>
          </a:xfrm>
          <a:custGeom>
            <a:avLst/>
            <a:gdLst>
              <a:gd name="T0" fmla="*/ 0 w 672"/>
              <a:gd name="T1" fmla="*/ 192 h 384"/>
              <a:gd name="T2" fmla="*/ 336 w 672"/>
              <a:gd name="T3" fmla="*/ 0 h 384"/>
              <a:gd name="T4" fmla="*/ 672 w 672"/>
              <a:gd name="T5" fmla="*/ 192 h 384"/>
              <a:gd name="T6" fmla="*/ 336 w 672"/>
              <a:gd name="T7" fmla="*/ 384 h 384"/>
              <a:gd name="T8" fmla="*/ 0 w 672"/>
              <a:gd name="T9" fmla="*/ 192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2" h="384">
                <a:moveTo>
                  <a:pt x="0" y="192"/>
                </a:moveTo>
                <a:cubicBezTo>
                  <a:pt x="0" y="128"/>
                  <a:pt x="224" y="0"/>
                  <a:pt x="336" y="0"/>
                </a:cubicBezTo>
                <a:cubicBezTo>
                  <a:pt x="448" y="0"/>
                  <a:pt x="672" y="128"/>
                  <a:pt x="672" y="192"/>
                </a:cubicBezTo>
                <a:cubicBezTo>
                  <a:pt x="672" y="256"/>
                  <a:pt x="448" y="384"/>
                  <a:pt x="336" y="384"/>
                </a:cubicBezTo>
                <a:cubicBezTo>
                  <a:pt x="224" y="384"/>
                  <a:pt x="0" y="256"/>
                  <a:pt x="0" y="192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68" name="Line 8"/>
          <p:cNvSpPr>
            <a:spLocks noChangeShapeType="1"/>
          </p:cNvSpPr>
          <p:nvPr/>
        </p:nvSpPr>
        <p:spPr bwMode="auto">
          <a:xfrm flipH="1">
            <a:off x="4419600" y="2057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69" name="Line 9"/>
          <p:cNvSpPr>
            <a:spLocks noChangeShapeType="1"/>
          </p:cNvSpPr>
          <p:nvPr/>
        </p:nvSpPr>
        <p:spPr bwMode="auto">
          <a:xfrm>
            <a:off x="4419600" y="2667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70" name="Line 10"/>
          <p:cNvSpPr>
            <a:spLocks noChangeShapeType="1"/>
          </p:cNvSpPr>
          <p:nvPr/>
        </p:nvSpPr>
        <p:spPr bwMode="auto">
          <a:xfrm>
            <a:off x="4572000" y="2057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71" name="Line 11"/>
          <p:cNvSpPr>
            <a:spLocks noChangeShapeType="1"/>
          </p:cNvSpPr>
          <p:nvPr/>
        </p:nvSpPr>
        <p:spPr bwMode="auto">
          <a:xfrm flipH="1">
            <a:off x="4343400" y="2667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72" name="Rectangle 12"/>
          <p:cNvSpPr>
            <a:spLocks noChangeArrowheads="1"/>
          </p:cNvSpPr>
          <p:nvPr/>
        </p:nvSpPr>
        <p:spPr bwMode="auto">
          <a:xfrm>
            <a:off x="4419600" y="2819400"/>
            <a:ext cx="762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73" name="Rectangle 13"/>
          <p:cNvSpPr>
            <a:spLocks noChangeArrowheads="1"/>
          </p:cNvSpPr>
          <p:nvPr/>
        </p:nvSpPr>
        <p:spPr bwMode="auto">
          <a:xfrm>
            <a:off x="4648200" y="2819400"/>
            <a:ext cx="762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74" name="Line 14"/>
          <p:cNvSpPr>
            <a:spLocks noChangeShapeType="1"/>
          </p:cNvSpPr>
          <p:nvPr/>
        </p:nvSpPr>
        <p:spPr bwMode="auto">
          <a:xfrm flipH="1">
            <a:off x="3733800" y="2895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75" name="Line 15"/>
          <p:cNvSpPr>
            <a:spLocks noChangeShapeType="1"/>
          </p:cNvSpPr>
          <p:nvPr/>
        </p:nvSpPr>
        <p:spPr bwMode="auto">
          <a:xfrm>
            <a:off x="4724400" y="2895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76" name="Line 16"/>
          <p:cNvSpPr>
            <a:spLocks noChangeShapeType="1"/>
          </p:cNvSpPr>
          <p:nvPr/>
        </p:nvSpPr>
        <p:spPr bwMode="auto">
          <a:xfrm>
            <a:off x="3581400" y="419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77" name="Line 17"/>
          <p:cNvSpPr>
            <a:spLocks noChangeShapeType="1"/>
          </p:cNvSpPr>
          <p:nvPr/>
        </p:nvSpPr>
        <p:spPr bwMode="auto">
          <a:xfrm>
            <a:off x="4648200" y="4191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78" name="Line 18"/>
          <p:cNvSpPr>
            <a:spLocks noChangeShapeType="1"/>
          </p:cNvSpPr>
          <p:nvPr/>
        </p:nvSpPr>
        <p:spPr bwMode="auto">
          <a:xfrm>
            <a:off x="4572000" y="2895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79" name="Line 19"/>
          <p:cNvSpPr>
            <a:spLocks noChangeShapeType="1"/>
          </p:cNvSpPr>
          <p:nvPr/>
        </p:nvSpPr>
        <p:spPr bwMode="auto">
          <a:xfrm flipH="1">
            <a:off x="4343400" y="3581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80" name="Line 20"/>
          <p:cNvSpPr>
            <a:spLocks noChangeShapeType="1"/>
          </p:cNvSpPr>
          <p:nvPr/>
        </p:nvSpPr>
        <p:spPr bwMode="auto">
          <a:xfrm flipH="1">
            <a:off x="4419600" y="2895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81" name="Line 21"/>
          <p:cNvSpPr>
            <a:spLocks noChangeShapeType="1"/>
          </p:cNvSpPr>
          <p:nvPr/>
        </p:nvSpPr>
        <p:spPr bwMode="auto">
          <a:xfrm>
            <a:off x="4419600" y="3581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82" name="Line 22"/>
          <p:cNvSpPr>
            <a:spLocks noChangeShapeType="1"/>
          </p:cNvSpPr>
          <p:nvPr/>
        </p:nvSpPr>
        <p:spPr bwMode="auto">
          <a:xfrm flipH="1">
            <a:off x="4419600" y="38100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83" name="Freeform 23"/>
          <p:cNvSpPr>
            <a:spLocks/>
          </p:cNvSpPr>
          <p:nvPr/>
        </p:nvSpPr>
        <p:spPr bwMode="auto">
          <a:xfrm>
            <a:off x="3962400" y="5334000"/>
            <a:ext cx="1219200" cy="152400"/>
          </a:xfrm>
          <a:custGeom>
            <a:avLst/>
            <a:gdLst>
              <a:gd name="T0" fmla="*/ 0 w 672"/>
              <a:gd name="T1" fmla="*/ 192 h 384"/>
              <a:gd name="T2" fmla="*/ 336 w 672"/>
              <a:gd name="T3" fmla="*/ 0 h 384"/>
              <a:gd name="T4" fmla="*/ 672 w 672"/>
              <a:gd name="T5" fmla="*/ 192 h 384"/>
              <a:gd name="T6" fmla="*/ 336 w 672"/>
              <a:gd name="T7" fmla="*/ 384 h 384"/>
              <a:gd name="T8" fmla="*/ 0 w 672"/>
              <a:gd name="T9" fmla="*/ 192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2" h="384">
                <a:moveTo>
                  <a:pt x="0" y="192"/>
                </a:moveTo>
                <a:cubicBezTo>
                  <a:pt x="0" y="128"/>
                  <a:pt x="224" y="0"/>
                  <a:pt x="336" y="0"/>
                </a:cubicBezTo>
                <a:cubicBezTo>
                  <a:pt x="448" y="0"/>
                  <a:pt x="672" y="128"/>
                  <a:pt x="672" y="192"/>
                </a:cubicBezTo>
                <a:cubicBezTo>
                  <a:pt x="672" y="256"/>
                  <a:pt x="448" y="384"/>
                  <a:pt x="336" y="384"/>
                </a:cubicBezTo>
                <a:cubicBezTo>
                  <a:pt x="224" y="384"/>
                  <a:pt x="0" y="256"/>
                  <a:pt x="0" y="192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84" name="Line 24"/>
          <p:cNvSpPr>
            <a:spLocks noChangeShapeType="1"/>
          </p:cNvSpPr>
          <p:nvPr/>
        </p:nvSpPr>
        <p:spPr bwMode="auto">
          <a:xfrm>
            <a:off x="4572000" y="38100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85" name="Rectangle 25"/>
          <p:cNvSpPr>
            <a:spLocks noChangeArrowheads="1"/>
          </p:cNvSpPr>
          <p:nvPr/>
        </p:nvSpPr>
        <p:spPr bwMode="auto">
          <a:xfrm>
            <a:off x="3810000" y="5791200"/>
            <a:ext cx="1524000" cy="762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86" name="Freeform 26"/>
          <p:cNvSpPr>
            <a:spLocks/>
          </p:cNvSpPr>
          <p:nvPr/>
        </p:nvSpPr>
        <p:spPr bwMode="auto">
          <a:xfrm>
            <a:off x="4306888" y="4705350"/>
            <a:ext cx="606425" cy="1112838"/>
          </a:xfrm>
          <a:custGeom>
            <a:avLst/>
            <a:gdLst>
              <a:gd name="T0" fmla="*/ 71 w 382"/>
              <a:gd name="T1" fmla="*/ 6 h 701"/>
              <a:gd name="T2" fmla="*/ 50 w 382"/>
              <a:gd name="T3" fmla="*/ 138 h 701"/>
              <a:gd name="T4" fmla="*/ 47 w 382"/>
              <a:gd name="T5" fmla="*/ 402 h 701"/>
              <a:gd name="T6" fmla="*/ 335 w 382"/>
              <a:gd name="T7" fmla="*/ 666 h 701"/>
              <a:gd name="T8" fmla="*/ 329 w 382"/>
              <a:gd name="T9" fmla="*/ 612 h 701"/>
              <a:gd name="T10" fmla="*/ 227 w 382"/>
              <a:gd name="T11" fmla="*/ 384 h 701"/>
              <a:gd name="T12" fmla="*/ 245 w 382"/>
              <a:gd name="T13" fmla="*/ 195 h 701"/>
              <a:gd name="T14" fmla="*/ 266 w 382"/>
              <a:gd name="T15" fmla="*/ 81 h 701"/>
              <a:gd name="T16" fmla="*/ 263 w 382"/>
              <a:gd name="T17" fmla="*/ 0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2" h="701">
                <a:moveTo>
                  <a:pt x="71" y="6"/>
                </a:moveTo>
                <a:cubicBezTo>
                  <a:pt x="68" y="28"/>
                  <a:pt x="54" y="72"/>
                  <a:pt x="50" y="138"/>
                </a:cubicBezTo>
                <a:cubicBezTo>
                  <a:pt x="46" y="204"/>
                  <a:pt x="0" y="314"/>
                  <a:pt x="47" y="402"/>
                </a:cubicBezTo>
                <a:cubicBezTo>
                  <a:pt x="94" y="490"/>
                  <a:pt x="288" y="631"/>
                  <a:pt x="335" y="666"/>
                </a:cubicBezTo>
                <a:cubicBezTo>
                  <a:pt x="382" y="701"/>
                  <a:pt x="347" y="659"/>
                  <a:pt x="329" y="612"/>
                </a:cubicBezTo>
                <a:cubicBezTo>
                  <a:pt x="311" y="565"/>
                  <a:pt x="241" y="453"/>
                  <a:pt x="227" y="384"/>
                </a:cubicBezTo>
                <a:cubicBezTo>
                  <a:pt x="213" y="315"/>
                  <a:pt x="239" y="245"/>
                  <a:pt x="245" y="195"/>
                </a:cubicBezTo>
                <a:cubicBezTo>
                  <a:pt x="251" y="145"/>
                  <a:pt x="263" y="114"/>
                  <a:pt x="266" y="81"/>
                </a:cubicBezTo>
                <a:cubicBezTo>
                  <a:pt x="269" y="48"/>
                  <a:pt x="264" y="17"/>
                  <a:pt x="26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87" name="Text Box 27"/>
          <p:cNvSpPr txBox="1">
            <a:spLocks noChangeArrowheads="1"/>
          </p:cNvSpPr>
          <p:nvPr/>
        </p:nvSpPr>
        <p:spPr bwMode="auto">
          <a:xfrm>
            <a:off x="5486400" y="5638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Wafer</a:t>
            </a:r>
          </a:p>
        </p:txBody>
      </p:sp>
      <p:sp>
        <p:nvSpPr>
          <p:cNvPr id="348188" name="Text Box 28"/>
          <p:cNvSpPr txBox="1">
            <a:spLocks noChangeArrowheads="1"/>
          </p:cNvSpPr>
          <p:nvPr/>
        </p:nvSpPr>
        <p:spPr bwMode="auto">
          <a:xfrm>
            <a:off x="5410200" y="27432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Blanking Plate</a:t>
            </a:r>
          </a:p>
        </p:txBody>
      </p:sp>
      <p:sp>
        <p:nvSpPr>
          <p:cNvPr id="348189" name="Text Box 29"/>
          <p:cNvSpPr txBox="1">
            <a:spLocks noChangeArrowheads="1"/>
          </p:cNvSpPr>
          <p:nvPr/>
        </p:nvSpPr>
        <p:spPr bwMode="auto">
          <a:xfrm>
            <a:off x="3276600" y="23622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Lens</a:t>
            </a:r>
          </a:p>
        </p:txBody>
      </p:sp>
      <p:sp>
        <p:nvSpPr>
          <p:cNvPr id="348190" name="Text Box 30"/>
          <p:cNvSpPr txBox="1">
            <a:spLocks noChangeArrowheads="1"/>
          </p:cNvSpPr>
          <p:nvPr/>
        </p:nvSpPr>
        <p:spPr bwMode="auto">
          <a:xfrm>
            <a:off x="3200400" y="3352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Lens</a:t>
            </a:r>
          </a:p>
        </p:txBody>
      </p:sp>
      <p:sp>
        <p:nvSpPr>
          <p:cNvPr id="348191" name="Text Box 31"/>
          <p:cNvSpPr txBox="1">
            <a:spLocks noChangeArrowheads="1"/>
          </p:cNvSpPr>
          <p:nvPr/>
        </p:nvSpPr>
        <p:spPr bwMode="auto">
          <a:xfrm>
            <a:off x="3200400" y="5181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Lens</a:t>
            </a:r>
          </a:p>
        </p:txBody>
      </p:sp>
      <p:sp>
        <p:nvSpPr>
          <p:cNvPr id="348192" name="Rectangle 32"/>
          <p:cNvSpPr>
            <a:spLocks noChangeArrowheads="1"/>
          </p:cNvSpPr>
          <p:nvPr/>
        </p:nvSpPr>
        <p:spPr bwMode="auto">
          <a:xfrm>
            <a:off x="4114800" y="4495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93" name="Line 33"/>
          <p:cNvSpPr>
            <a:spLocks noChangeShapeType="1"/>
          </p:cNvSpPr>
          <p:nvPr/>
        </p:nvSpPr>
        <p:spPr bwMode="auto">
          <a:xfrm>
            <a:off x="4114800" y="4495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94" name="Line 34"/>
          <p:cNvSpPr>
            <a:spLocks noChangeShapeType="1"/>
          </p:cNvSpPr>
          <p:nvPr/>
        </p:nvSpPr>
        <p:spPr bwMode="auto">
          <a:xfrm flipV="1">
            <a:off x="4114800" y="4495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95" name="Rectangle 35"/>
          <p:cNvSpPr>
            <a:spLocks noChangeArrowheads="1"/>
          </p:cNvSpPr>
          <p:nvPr/>
        </p:nvSpPr>
        <p:spPr bwMode="auto">
          <a:xfrm>
            <a:off x="4114800" y="48006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96" name="Line 36"/>
          <p:cNvSpPr>
            <a:spLocks noChangeShapeType="1"/>
          </p:cNvSpPr>
          <p:nvPr/>
        </p:nvSpPr>
        <p:spPr bwMode="auto">
          <a:xfrm>
            <a:off x="4114800" y="480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97" name="Line 37"/>
          <p:cNvSpPr>
            <a:spLocks noChangeShapeType="1"/>
          </p:cNvSpPr>
          <p:nvPr/>
        </p:nvSpPr>
        <p:spPr bwMode="auto">
          <a:xfrm flipV="1">
            <a:off x="4114800" y="480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98" name="Rectangle 38"/>
          <p:cNvSpPr>
            <a:spLocks noChangeArrowheads="1"/>
          </p:cNvSpPr>
          <p:nvPr/>
        </p:nvSpPr>
        <p:spPr bwMode="auto">
          <a:xfrm>
            <a:off x="4876800" y="4495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199" name="Line 39"/>
          <p:cNvSpPr>
            <a:spLocks noChangeShapeType="1"/>
          </p:cNvSpPr>
          <p:nvPr/>
        </p:nvSpPr>
        <p:spPr bwMode="auto">
          <a:xfrm>
            <a:off x="4876800" y="4495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200" name="Line 40"/>
          <p:cNvSpPr>
            <a:spLocks noChangeShapeType="1"/>
          </p:cNvSpPr>
          <p:nvPr/>
        </p:nvSpPr>
        <p:spPr bwMode="auto">
          <a:xfrm flipV="1">
            <a:off x="4876800" y="4495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201" name="Rectangle 41"/>
          <p:cNvSpPr>
            <a:spLocks noChangeArrowheads="1"/>
          </p:cNvSpPr>
          <p:nvPr/>
        </p:nvSpPr>
        <p:spPr bwMode="auto">
          <a:xfrm>
            <a:off x="4876800" y="48006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202" name="Line 42"/>
          <p:cNvSpPr>
            <a:spLocks noChangeShapeType="1"/>
          </p:cNvSpPr>
          <p:nvPr/>
        </p:nvSpPr>
        <p:spPr bwMode="auto">
          <a:xfrm>
            <a:off x="4876800" y="480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203" name="Line 43"/>
          <p:cNvSpPr>
            <a:spLocks noChangeShapeType="1"/>
          </p:cNvSpPr>
          <p:nvPr/>
        </p:nvSpPr>
        <p:spPr bwMode="auto">
          <a:xfrm flipV="1">
            <a:off x="4876800" y="480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204" name="Rectangle 44"/>
          <p:cNvSpPr>
            <a:spLocks noChangeArrowheads="1"/>
          </p:cNvSpPr>
          <p:nvPr/>
        </p:nvSpPr>
        <p:spPr bwMode="auto">
          <a:xfrm>
            <a:off x="4495800" y="1676400"/>
            <a:ext cx="152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205" name="Text Box 45"/>
          <p:cNvSpPr txBox="1">
            <a:spLocks noChangeArrowheads="1"/>
          </p:cNvSpPr>
          <p:nvPr/>
        </p:nvSpPr>
        <p:spPr bwMode="auto">
          <a:xfrm>
            <a:off x="4800600" y="16764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Electron Gun</a:t>
            </a:r>
          </a:p>
        </p:txBody>
      </p:sp>
      <p:sp>
        <p:nvSpPr>
          <p:cNvPr id="348206" name="Line 46"/>
          <p:cNvSpPr>
            <a:spLocks noChangeShapeType="1"/>
          </p:cNvSpPr>
          <p:nvPr/>
        </p:nvSpPr>
        <p:spPr bwMode="auto">
          <a:xfrm flipH="1" flipV="1">
            <a:off x="5029200" y="4572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207" name="Line 47"/>
          <p:cNvSpPr>
            <a:spLocks noChangeShapeType="1"/>
          </p:cNvSpPr>
          <p:nvPr/>
        </p:nvSpPr>
        <p:spPr bwMode="auto">
          <a:xfrm flipH="1">
            <a:off x="5029200" y="47244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208" name="Text Box 48"/>
          <p:cNvSpPr txBox="1">
            <a:spLocks noChangeArrowheads="1"/>
          </p:cNvSpPr>
          <p:nvPr/>
        </p:nvSpPr>
        <p:spPr bwMode="auto">
          <a:xfrm>
            <a:off x="5562600" y="44958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Deflection Coils</a:t>
            </a:r>
          </a:p>
        </p:txBody>
      </p:sp>
      <p:sp>
        <p:nvSpPr>
          <p:cNvPr id="348209" name="Freeform 49"/>
          <p:cNvSpPr>
            <a:spLocks/>
          </p:cNvSpPr>
          <p:nvPr/>
        </p:nvSpPr>
        <p:spPr bwMode="auto">
          <a:xfrm>
            <a:off x="4038600" y="4267200"/>
            <a:ext cx="304800" cy="76200"/>
          </a:xfrm>
          <a:custGeom>
            <a:avLst/>
            <a:gdLst>
              <a:gd name="T0" fmla="*/ 0 w 561"/>
              <a:gd name="T1" fmla="*/ 214 h 457"/>
              <a:gd name="T2" fmla="*/ 90 w 561"/>
              <a:gd name="T3" fmla="*/ 1 h 457"/>
              <a:gd name="T4" fmla="*/ 189 w 561"/>
              <a:gd name="T5" fmla="*/ 214 h 457"/>
              <a:gd name="T6" fmla="*/ 128 w 561"/>
              <a:gd name="T7" fmla="*/ 453 h 457"/>
              <a:gd name="T8" fmla="*/ 87 w 561"/>
              <a:gd name="T9" fmla="*/ 220 h 457"/>
              <a:gd name="T10" fmla="*/ 186 w 561"/>
              <a:gd name="T11" fmla="*/ 1 h 457"/>
              <a:gd name="T12" fmla="*/ 291 w 561"/>
              <a:gd name="T13" fmla="*/ 217 h 457"/>
              <a:gd name="T14" fmla="*/ 237 w 561"/>
              <a:gd name="T15" fmla="*/ 457 h 457"/>
              <a:gd name="T16" fmla="*/ 186 w 561"/>
              <a:gd name="T17" fmla="*/ 217 h 457"/>
              <a:gd name="T18" fmla="*/ 282 w 561"/>
              <a:gd name="T19" fmla="*/ 1 h 457"/>
              <a:gd name="T20" fmla="*/ 384 w 561"/>
              <a:gd name="T21" fmla="*/ 214 h 457"/>
              <a:gd name="T22" fmla="*/ 339 w 561"/>
              <a:gd name="T23" fmla="*/ 454 h 457"/>
              <a:gd name="T24" fmla="*/ 294 w 561"/>
              <a:gd name="T25" fmla="*/ 217 h 457"/>
              <a:gd name="T26" fmla="*/ 378 w 561"/>
              <a:gd name="T27" fmla="*/ 1 h 457"/>
              <a:gd name="T28" fmla="*/ 474 w 561"/>
              <a:gd name="T29" fmla="*/ 223 h 457"/>
              <a:gd name="T30" fmla="*/ 438 w 561"/>
              <a:gd name="T31" fmla="*/ 454 h 457"/>
              <a:gd name="T32" fmla="*/ 378 w 561"/>
              <a:gd name="T33" fmla="*/ 208 h 457"/>
              <a:gd name="T34" fmla="*/ 474 w 561"/>
              <a:gd name="T35" fmla="*/ 1 h 457"/>
              <a:gd name="T36" fmla="*/ 561 w 561"/>
              <a:gd name="T37" fmla="*/ 202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61" h="457">
                <a:moveTo>
                  <a:pt x="0" y="214"/>
                </a:moveTo>
                <a:cubicBezTo>
                  <a:pt x="15" y="178"/>
                  <a:pt x="59" y="1"/>
                  <a:pt x="90" y="1"/>
                </a:cubicBezTo>
                <a:cubicBezTo>
                  <a:pt x="121" y="1"/>
                  <a:pt x="183" y="139"/>
                  <a:pt x="189" y="214"/>
                </a:cubicBezTo>
                <a:cubicBezTo>
                  <a:pt x="195" y="289"/>
                  <a:pt x="145" y="452"/>
                  <a:pt x="128" y="453"/>
                </a:cubicBezTo>
                <a:cubicBezTo>
                  <a:pt x="111" y="454"/>
                  <a:pt x="77" y="295"/>
                  <a:pt x="87" y="220"/>
                </a:cubicBezTo>
                <a:cubicBezTo>
                  <a:pt x="97" y="145"/>
                  <a:pt x="152" y="1"/>
                  <a:pt x="186" y="1"/>
                </a:cubicBezTo>
                <a:cubicBezTo>
                  <a:pt x="220" y="1"/>
                  <a:pt x="282" y="141"/>
                  <a:pt x="291" y="217"/>
                </a:cubicBezTo>
                <a:cubicBezTo>
                  <a:pt x="300" y="293"/>
                  <a:pt x="254" y="457"/>
                  <a:pt x="237" y="457"/>
                </a:cubicBezTo>
                <a:cubicBezTo>
                  <a:pt x="220" y="457"/>
                  <a:pt x="178" y="293"/>
                  <a:pt x="186" y="217"/>
                </a:cubicBezTo>
                <a:cubicBezTo>
                  <a:pt x="194" y="141"/>
                  <a:pt x="249" y="1"/>
                  <a:pt x="282" y="1"/>
                </a:cubicBezTo>
                <a:cubicBezTo>
                  <a:pt x="315" y="1"/>
                  <a:pt x="375" y="139"/>
                  <a:pt x="384" y="214"/>
                </a:cubicBezTo>
                <a:cubicBezTo>
                  <a:pt x="393" y="289"/>
                  <a:pt x="354" y="453"/>
                  <a:pt x="339" y="454"/>
                </a:cubicBezTo>
                <a:cubicBezTo>
                  <a:pt x="324" y="455"/>
                  <a:pt x="288" y="292"/>
                  <a:pt x="294" y="217"/>
                </a:cubicBezTo>
                <a:cubicBezTo>
                  <a:pt x="300" y="142"/>
                  <a:pt x="348" y="0"/>
                  <a:pt x="378" y="1"/>
                </a:cubicBezTo>
                <a:cubicBezTo>
                  <a:pt x="408" y="2"/>
                  <a:pt x="464" y="148"/>
                  <a:pt x="474" y="223"/>
                </a:cubicBezTo>
                <a:cubicBezTo>
                  <a:pt x="484" y="298"/>
                  <a:pt x="454" y="456"/>
                  <a:pt x="438" y="454"/>
                </a:cubicBezTo>
                <a:cubicBezTo>
                  <a:pt x="422" y="452"/>
                  <a:pt x="372" y="283"/>
                  <a:pt x="378" y="208"/>
                </a:cubicBezTo>
                <a:cubicBezTo>
                  <a:pt x="384" y="133"/>
                  <a:pt x="444" y="2"/>
                  <a:pt x="474" y="1"/>
                </a:cubicBezTo>
                <a:cubicBezTo>
                  <a:pt x="504" y="0"/>
                  <a:pt x="543" y="160"/>
                  <a:pt x="561" y="20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210" name="Freeform 50"/>
          <p:cNvSpPr>
            <a:spLocks/>
          </p:cNvSpPr>
          <p:nvPr/>
        </p:nvSpPr>
        <p:spPr bwMode="auto">
          <a:xfrm>
            <a:off x="4876800" y="4267200"/>
            <a:ext cx="304800" cy="76200"/>
          </a:xfrm>
          <a:custGeom>
            <a:avLst/>
            <a:gdLst>
              <a:gd name="T0" fmla="*/ 0 w 561"/>
              <a:gd name="T1" fmla="*/ 214 h 457"/>
              <a:gd name="T2" fmla="*/ 90 w 561"/>
              <a:gd name="T3" fmla="*/ 1 h 457"/>
              <a:gd name="T4" fmla="*/ 189 w 561"/>
              <a:gd name="T5" fmla="*/ 214 h 457"/>
              <a:gd name="T6" fmla="*/ 128 w 561"/>
              <a:gd name="T7" fmla="*/ 453 h 457"/>
              <a:gd name="T8" fmla="*/ 87 w 561"/>
              <a:gd name="T9" fmla="*/ 220 h 457"/>
              <a:gd name="T10" fmla="*/ 186 w 561"/>
              <a:gd name="T11" fmla="*/ 1 h 457"/>
              <a:gd name="T12" fmla="*/ 291 w 561"/>
              <a:gd name="T13" fmla="*/ 217 h 457"/>
              <a:gd name="T14" fmla="*/ 237 w 561"/>
              <a:gd name="T15" fmla="*/ 457 h 457"/>
              <a:gd name="T16" fmla="*/ 186 w 561"/>
              <a:gd name="T17" fmla="*/ 217 h 457"/>
              <a:gd name="T18" fmla="*/ 282 w 561"/>
              <a:gd name="T19" fmla="*/ 1 h 457"/>
              <a:gd name="T20" fmla="*/ 384 w 561"/>
              <a:gd name="T21" fmla="*/ 214 h 457"/>
              <a:gd name="T22" fmla="*/ 339 w 561"/>
              <a:gd name="T23" fmla="*/ 454 h 457"/>
              <a:gd name="T24" fmla="*/ 294 w 561"/>
              <a:gd name="T25" fmla="*/ 217 h 457"/>
              <a:gd name="T26" fmla="*/ 378 w 561"/>
              <a:gd name="T27" fmla="*/ 1 h 457"/>
              <a:gd name="T28" fmla="*/ 474 w 561"/>
              <a:gd name="T29" fmla="*/ 223 h 457"/>
              <a:gd name="T30" fmla="*/ 438 w 561"/>
              <a:gd name="T31" fmla="*/ 454 h 457"/>
              <a:gd name="T32" fmla="*/ 378 w 561"/>
              <a:gd name="T33" fmla="*/ 208 h 457"/>
              <a:gd name="T34" fmla="*/ 474 w 561"/>
              <a:gd name="T35" fmla="*/ 1 h 457"/>
              <a:gd name="T36" fmla="*/ 561 w 561"/>
              <a:gd name="T37" fmla="*/ 202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61" h="457">
                <a:moveTo>
                  <a:pt x="0" y="214"/>
                </a:moveTo>
                <a:cubicBezTo>
                  <a:pt x="15" y="178"/>
                  <a:pt x="59" y="1"/>
                  <a:pt x="90" y="1"/>
                </a:cubicBezTo>
                <a:cubicBezTo>
                  <a:pt x="121" y="1"/>
                  <a:pt x="183" y="139"/>
                  <a:pt x="189" y="214"/>
                </a:cubicBezTo>
                <a:cubicBezTo>
                  <a:pt x="195" y="289"/>
                  <a:pt x="145" y="452"/>
                  <a:pt x="128" y="453"/>
                </a:cubicBezTo>
                <a:cubicBezTo>
                  <a:pt x="111" y="454"/>
                  <a:pt x="77" y="295"/>
                  <a:pt x="87" y="220"/>
                </a:cubicBezTo>
                <a:cubicBezTo>
                  <a:pt x="97" y="145"/>
                  <a:pt x="152" y="1"/>
                  <a:pt x="186" y="1"/>
                </a:cubicBezTo>
                <a:cubicBezTo>
                  <a:pt x="220" y="1"/>
                  <a:pt x="282" y="141"/>
                  <a:pt x="291" y="217"/>
                </a:cubicBezTo>
                <a:cubicBezTo>
                  <a:pt x="300" y="293"/>
                  <a:pt x="254" y="457"/>
                  <a:pt x="237" y="457"/>
                </a:cubicBezTo>
                <a:cubicBezTo>
                  <a:pt x="220" y="457"/>
                  <a:pt x="178" y="293"/>
                  <a:pt x="186" y="217"/>
                </a:cubicBezTo>
                <a:cubicBezTo>
                  <a:pt x="194" y="141"/>
                  <a:pt x="249" y="1"/>
                  <a:pt x="282" y="1"/>
                </a:cubicBezTo>
                <a:cubicBezTo>
                  <a:pt x="315" y="1"/>
                  <a:pt x="375" y="139"/>
                  <a:pt x="384" y="214"/>
                </a:cubicBezTo>
                <a:cubicBezTo>
                  <a:pt x="393" y="289"/>
                  <a:pt x="354" y="453"/>
                  <a:pt x="339" y="454"/>
                </a:cubicBezTo>
                <a:cubicBezTo>
                  <a:pt x="324" y="455"/>
                  <a:pt x="288" y="292"/>
                  <a:pt x="294" y="217"/>
                </a:cubicBezTo>
                <a:cubicBezTo>
                  <a:pt x="300" y="142"/>
                  <a:pt x="348" y="0"/>
                  <a:pt x="378" y="1"/>
                </a:cubicBezTo>
                <a:cubicBezTo>
                  <a:pt x="408" y="2"/>
                  <a:pt x="464" y="148"/>
                  <a:pt x="474" y="223"/>
                </a:cubicBezTo>
                <a:cubicBezTo>
                  <a:pt x="484" y="298"/>
                  <a:pt x="454" y="456"/>
                  <a:pt x="438" y="454"/>
                </a:cubicBezTo>
                <a:cubicBezTo>
                  <a:pt x="422" y="452"/>
                  <a:pt x="372" y="283"/>
                  <a:pt x="378" y="208"/>
                </a:cubicBezTo>
                <a:cubicBezTo>
                  <a:pt x="384" y="133"/>
                  <a:pt x="444" y="2"/>
                  <a:pt x="474" y="1"/>
                </a:cubicBezTo>
                <a:cubicBezTo>
                  <a:pt x="504" y="0"/>
                  <a:pt x="543" y="160"/>
                  <a:pt x="561" y="20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211" name="Line 51"/>
          <p:cNvSpPr>
            <a:spLocks noChangeShapeType="1"/>
          </p:cNvSpPr>
          <p:nvPr/>
        </p:nvSpPr>
        <p:spPr bwMode="auto">
          <a:xfrm flipV="1">
            <a:off x="3733800" y="43434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48212" name="Text Box 52"/>
          <p:cNvSpPr txBox="1">
            <a:spLocks noChangeArrowheads="1"/>
          </p:cNvSpPr>
          <p:nvPr/>
        </p:nvSpPr>
        <p:spPr bwMode="auto">
          <a:xfrm>
            <a:off x="2667000" y="42814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ea typeface="新細明體" charset="-120"/>
              </a:rPr>
              <a:t>Stigmator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A2B1-1F6C-41DB-B24C-F7AF5C097AFF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49766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Photoresist</a:t>
            </a:r>
          </a:p>
        </p:txBody>
      </p:sp>
      <p:sp>
        <p:nvSpPr>
          <p:cNvPr id="49766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010400" cy="41148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Photo sensitive material</a:t>
            </a:r>
          </a:p>
          <a:p>
            <a:r>
              <a:rPr lang="en-US" altLang="zh-TW">
                <a:ea typeface="新細明體" charset="-120"/>
              </a:rPr>
              <a:t>Temporarily coated on wafer surface</a:t>
            </a:r>
          </a:p>
          <a:p>
            <a:r>
              <a:rPr lang="en-US" altLang="zh-TW">
                <a:ea typeface="新細明體" charset="-120"/>
              </a:rPr>
              <a:t>Transfer design image on it through exposure</a:t>
            </a:r>
          </a:p>
          <a:p>
            <a:r>
              <a:rPr lang="en-US" altLang="zh-TW">
                <a:ea typeface="新細明體" charset="-120"/>
              </a:rPr>
              <a:t>Very similar to the photo sensitive coating on the film for camera</a:t>
            </a:r>
          </a:p>
          <a:p>
            <a:endParaRPr lang="zh-TW" altLang="en-US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131C1-1235-44A8-BF4A-5F1754462318}" type="slidenum">
              <a:rPr lang="zh-TW" altLang="en-US"/>
              <a:pPr/>
              <a:t>80</a:t>
            </a:fld>
            <a:endParaRPr lang="en-US" altLang="zh-TW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SCALPEL</a:t>
            </a:r>
          </a:p>
        </p:txBody>
      </p:sp>
      <p:pic>
        <p:nvPicPr>
          <p:cNvPr id="3491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5553075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61EA-9C8F-4D7B-8DE5-3EC79125D285}" type="slidenum">
              <a:rPr lang="zh-TW" altLang="en-US"/>
              <a:pPr/>
              <a:t>81</a:t>
            </a:fld>
            <a:endParaRPr lang="en-US" altLang="zh-TW"/>
          </a:p>
        </p:txBody>
      </p:sp>
      <p:sp>
        <p:nvSpPr>
          <p:cNvPr id="6021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tx1"/>
                </a:solidFill>
                <a:ea typeface="新細明體" charset="-120"/>
              </a:rPr>
              <a:t>Ion Beam Lithography</a:t>
            </a:r>
          </a:p>
        </p:txBody>
      </p:sp>
      <p:sp>
        <p:nvSpPr>
          <p:cNvPr id="6021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924800" cy="44196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Can achieve higher resolution </a:t>
            </a:r>
          </a:p>
          <a:p>
            <a:pPr lvl="1"/>
            <a:r>
              <a:rPr lang="en-US" altLang="zh-TW">
                <a:ea typeface="新細明體" charset="-120"/>
              </a:rPr>
              <a:t>Direct writing and projection resist exposing</a:t>
            </a:r>
          </a:p>
          <a:p>
            <a:pPr lvl="1"/>
            <a:r>
              <a:rPr lang="en-US" altLang="zh-TW">
                <a:ea typeface="新細明體" charset="-120"/>
              </a:rPr>
              <a:t>Direct ion implantation and ion beam sputtering patterned etch, save some process steps</a:t>
            </a:r>
          </a:p>
          <a:p>
            <a:r>
              <a:rPr lang="en-US" altLang="zh-TW">
                <a:ea typeface="新細明體" charset="-120"/>
              </a:rPr>
              <a:t>Serial writing, low throughput </a:t>
            </a:r>
          </a:p>
          <a:p>
            <a:r>
              <a:rPr lang="en-US" altLang="zh-TW">
                <a:ea typeface="新細明體" charset="-120"/>
              </a:rPr>
              <a:t>Unlikely will be used in the mass production</a:t>
            </a:r>
          </a:p>
          <a:p>
            <a:r>
              <a:rPr lang="en-US" altLang="zh-TW">
                <a:ea typeface="新細明體" charset="-120"/>
              </a:rPr>
              <a:t>Mask and reticle repairing</a:t>
            </a:r>
          </a:p>
          <a:p>
            <a:r>
              <a:rPr lang="en-US" altLang="zh-TW">
                <a:ea typeface="新細明體" charset="-120"/>
              </a:rPr>
              <a:t>IC device defect detection and repairing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0CB1-5630-4A2E-B30D-DF6BF52BA0CF}" type="slidenum">
              <a:rPr lang="zh-TW" altLang="en-US"/>
              <a:pPr/>
              <a:t>82</a:t>
            </a:fld>
            <a:endParaRPr lang="en-US" altLang="zh-TW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Safety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1981200"/>
            <a:ext cx="5257800" cy="41148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Chemical</a:t>
            </a:r>
          </a:p>
          <a:p>
            <a:r>
              <a:rPr lang="en-US" altLang="zh-TW">
                <a:ea typeface="新細明體" charset="-120"/>
              </a:rPr>
              <a:t>Mechanical</a:t>
            </a:r>
          </a:p>
          <a:p>
            <a:r>
              <a:rPr lang="en-US" altLang="zh-TW">
                <a:ea typeface="新細明體" charset="-120"/>
              </a:rPr>
              <a:t>Electrical</a:t>
            </a:r>
          </a:p>
          <a:p>
            <a:r>
              <a:rPr lang="en-US" altLang="zh-TW">
                <a:ea typeface="新細明體" charset="-120"/>
              </a:rPr>
              <a:t>Radiation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E80B-1098-4C4B-B10E-27B4C6F47D4C}" type="slidenum">
              <a:rPr lang="zh-TW" altLang="en-US"/>
              <a:pPr/>
              <a:t>83</a:t>
            </a:fld>
            <a:endParaRPr lang="en-US" altLang="zh-TW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Chemical Safety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572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Wet clean</a:t>
            </a:r>
          </a:p>
          <a:p>
            <a:pPr lvl="1"/>
            <a:r>
              <a:rPr lang="en-US" altLang="zh-TW" sz="3200">
                <a:ea typeface="新細明體" charset="-120"/>
              </a:rPr>
              <a:t>Sulfuric acid (H</a:t>
            </a:r>
            <a:r>
              <a:rPr lang="en-US" altLang="zh-TW" sz="3200" baseline="-25000">
                <a:ea typeface="新細明體" charset="-120"/>
              </a:rPr>
              <a:t>2</a:t>
            </a:r>
            <a:r>
              <a:rPr lang="en-US" altLang="zh-TW" sz="3200">
                <a:ea typeface="新細明體" charset="-120"/>
              </a:rPr>
              <a:t>SO</a:t>
            </a:r>
            <a:r>
              <a:rPr lang="en-US" altLang="zh-TW" sz="3200" baseline="-25000">
                <a:ea typeface="新細明體" charset="-120"/>
              </a:rPr>
              <a:t>4</a:t>
            </a:r>
            <a:r>
              <a:rPr lang="en-US" altLang="zh-TW" sz="3200">
                <a:ea typeface="新細明體" charset="-120"/>
              </a:rPr>
              <a:t>): corrosive </a:t>
            </a:r>
          </a:p>
          <a:p>
            <a:pPr lvl="1"/>
            <a:r>
              <a:rPr lang="en-US" altLang="zh-TW" sz="3200">
                <a:ea typeface="新細明體" charset="-120"/>
              </a:rPr>
              <a:t>Hydrogen peroxide (H</a:t>
            </a:r>
            <a:r>
              <a:rPr lang="en-US" altLang="zh-TW" sz="3200" baseline="-25000">
                <a:ea typeface="新細明體" charset="-120"/>
              </a:rPr>
              <a:t>2</a:t>
            </a:r>
            <a:r>
              <a:rPr lang="en-US" altLang="zh-TW" sz="3200">
                <a:ea typeface="新細明體" charset="-120"/>
              </a:rPr>
              <a:t>O</a:t>
            </a:r>
            <a:r>
              <a:rPr lang="en-US" altLang="zh-TW" sz="3200" baseline="-25000">
                <a:ea typeface="新細明體" charset="-120"/>
              </a:rPr>
              <a:t>2</a:t>
            </a:r>
            <a:r>
              <a:rPr lang="en-US" altLang="zh-TW" sz="3200">
                <a:ea typeface="新細明體" charset="-120"/>
              </a:rPr>
              <a:t>): strong oxidizer</a:t>
            </a:r>
          </a:p>
          <a:p>
            <a:r>
              <a:rPr lang="en-US" altLang="zh-TW">
                <a:ea typeface="新細明體" charset="-120"/>
              </a:rPr>
              <a:t>Xylene (solvent and developer of </a:t>
            </a:r>
            <a:r>
              <a:rPr lang="en-US" altLang="zh-TW">
                <a:ea typeface="新細明體" charset="-120"/>
                <a:sym typeface="Symbol" panose="05050102010706020507" pitchFamily="18" charset="2"/>
              </a:rPr>
              <a:t></a:t>
            </a:r>
            <a:r>
              <a:rPr lang="en-US" altLang="zh-TW">
                <a:ea typeface="新細明體" charset="-120"/>
              </a:rPr>
              <a:t>PR): flammable and explosive</a:t>
            </a:r>
          </a:p>
          <a:p>
            <a:r>
              <a:rPr lang="en-US" altLang="zh-TW">
                <a:ea typeface="新細明體" charset="-120"/>
              </a:rPr>
              <a:t>HMDS (primer): flammable and explosive </a:t>
            </a:r>
          </a:p>
          <a:p>
            <a:r>
              <a:rPr lang="en-US" altLang="zh-TW">
                <a:ea typeface="新細明體" charset="-120"/>
              </a:rPr>
              <a:t>TMAH (+PR development solution): poisonous and corrosive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723E-26B3-4429-A832-BA932B91492C}" type="slidenum">
              <a:rPr lang="zh-TW" altLang="en-US"/>
              <a:pPr/>
              <a:t>84</a:t>
            </a:fld>
            <a:endParaRPr lang="en-US" altLang="zh-TW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Chemical Safety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848600" cy="35814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Mercury (Hg, UV lamp) vapor</a:t>
            </a:r>
          </a:p>
          <a:p>
            <a:pPr lvl="1"/>
            <a:r>
              <a:rPr lang="en-US" altLang="zh-TW">
                <a:ea typeface="新細明體" charset="-120"/>
              </a:rPr>
              <a:t>highly toxic; </a:t>
            </a:r>
          </a:p>
          <a:p>
            <a:r>
              <a:rPr lang="en-US" altLang="zh-TW">
                <a:ea typeface="新細明體" charset="-120"/>
              </a:rPr>
              <a:t>Chlorine (Cl</a:t>
            </a:r>
            <a:r>
              <a:rPr lang="en-US" altLang="zh-TW" baseline="-25000">
                <a:ea typeface="新細明體" charset="-120"/>
              </a:rPr>
              <a:t>2</a:t>
            </a:r>
            <a:r>
              <a:rPr lang="en-US" altLang="zh-TW">
                <a:ea typeface="新細明體" charset="-120"/>
              </a:rPr>
              <a:t>, excimer laser )</a:t>
            </a:r>
          </a:p>
          <a:p>
            <a:pPr lvl="1"/>
            <a:r>
              <a:rPr lang="en-US" altLang="zh-TW">
                <a:ea typeface="新細明體" charset="-120"/>
              </a:rPr>
              <a:t>toxic and corrosive</a:t>
            </a:r>
          </a:p>
          <a:p>
            <a:r>
              <a:rPr lang="en-US" altLang="zh-TW">
                <a:ea typeface="新細明體" charset="-120"/>
              </a:rPr>
              <a:t>Fluorine (F</a:t>
            </a:r>
            <a:r>
              <a:rPr lang="en-US" altLang="zh-TW" baseline="-25000">
                <a:ea typeface="新細明體" charset="-120"/>
              </a:rPr>
              <a:t>2</a:t>
            </a:r>
            <a:r>
              <a:rPr lang="en-US" altLang="zh-TW">
                <a:ea typeface="新細明體" charset="-120"/>
              </a:rPr>
              <a:t>, excimer laser)</a:t>
            </a:r>
          </a:p>
          <a:p>
            <a:pPr lvl="1"/>
            <a:r>
              <a:rPr lang="en-US" altLang="zh-TW">
                <a:ea typeface="新細明體" charset="-120"/>
              </a:rPr>
              <a:t>toxic and corrosive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FF67-9813-41E2-B842-F6FADB0E64D6}" type="slidenum">
              <a:rPr lang="zh-TW" altLang="en-US"/>
              <a:pPr/>
              <a:t>85</a:t>
            </a:fld>
            <a:endParaRPr lang="en-US" altLang="zh-TW"/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Mechanical Safety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286000"/>
            <a:ext cx="4191000" cy="25146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Moving Parts</a:t>
            </a:r>
          </a:p>
          <a:p>
            <a:r>
              <a:rPr lang="en-US" altLang="zh-TW">
                <a:ea typeface="新細明體" charset="-120"/>
              </a:rPr>
              <a:t>Hot surface</a:t>
            </a:r>
          </a:p>
          <a:p>
            <a:r>
              <a:rPr lang="en-US" altLang="zh-TW">
                <a:ea typeface="新細明體" charset="-120"/>
              </a:rPr>
              <a:t>High pressure lump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5B50-C3C0-483C-BDD2-4033E032894F}" type="slidenum">
              <a:rPr lang="zh-TW" altLang="en-US"/>
              <a:pPr/>
              <a:t>86</a:t>
            </a:fld>
            <a:endParaRPr lang="en-US" altLang="zh-TW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Electrical Safety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86000"/>
            <a:ext cx="7010400" cy="3048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High voltage electric power supply</a:t>
            </a:r>
          </a:p>
          <a:p>
            <a:r>
              <a:rPr lang="en-US" altLang="zh-TW">
                <a:ea typeface="新細明體" charset="-120"/>
              </a:rPr>
              <a:t>Power off </a:t>
            </a:r>
          </a:p>
          <a:p>
            <a:r>
              <a:rPr lang="en-US" altLang="zh-TW">
                <a:ea typeface="新細明體" charset="-120"/>
              </a:rPr>
              <a:t>Ground static charges</a:t>
            </a:r>
          </a:p>
          <a:p>
            <a:r>
              <a:rPr lang="en-US" altLang="zh-TW">
                <a:ea typeface="新細明體" charset="-120"/>
              </a:rPr>
              <a:t>Tag-out and lock-out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7BDEA-DF2B-4FCA-B489-C94CD0152715}" type="slidenum">
              <a:rPr lang="zh-TW" altLang="en-US"/>
              <a:pPr/>
              <a:t>87</a:t>
            </a:fld>
            <a:endParaRPr lang="en-US" altLang="zh-TW"/>
          </a:p>
        </p:txBody>
      </p:sp>
      <p:sp>
        <p:nvSpPr>
          <p:cNvPr id="4741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Radiation Safety</a:t>
            </a:r>
          </a:p>
        </p:txBody>
      </p:sp>
      <p:sp>
        <p:nvSpPr>
          <p:cNvPr id="4741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0386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UV light can break chemical bonds </a:t>
            </a:r>
          </a:p>
          <a:p>
            <a:r>
              <a:rPr lang="en-US" altLang="zh-TW">
                <a:ea typeface="新細明體" charset="-120"/>
              </a:rPr>
              <a:t>Organic molecules have long-chain structure </a:t>
            </a:r>
          </a:p>
          <a:p>
            <a:r>
              <a:rPr lang="en-US" altLang="zh-TW">
                <a:ea typeface="新細明體" charset="-120"/>
              </a:rPr>
              <a:t>More vulnerable to the UV damage </a:t>
            </a:r>
          </a:p>
          <a:p>
            <a:r>
              <a:rPr lang="en-US" altLang="zh-TW">
                <a:ea typeface="新細明體" charset="-120"/>
              </a:rPr>
              <a:t>UV light can be used to kill bacteria for sterilization </a:t>
            </a:r>
          </a:p>
          <a:p>
            <a:r>
              <a:rPr lang="en-US" altLang="zh-TW">
                <a:ea typeface="新細明體" charset="-120"/>
              </a:rPr>
              <a:t>Can cause eye injury if direct look at UV source</a:t>
            </a:r>
          </a:p>
          <a:p>
            <a:r>
              <a:rPr lang="en-US" altLang="zh-TW">
                <a:ea typeface="新細明體" charset="-120"/>
              </a:rPr>
              <a:t>UV protection goggle sometimes is required.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12DB-B5E7-43F2-AF2F-73A1B40CB4A6}" type="slidenum">
              <a:rPr lang="zh-TW" altLang="en-US"/>
              <a:pPr/>
              <a:t>88</a:t>
            </a:fld>
            <a:endParaRPr lang="en-US" altLang="zh-TW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Summary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4196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Photolithography: temporary patterning process</a:t>
            </a:r>
          </a:p>
          <a:p>
            <a:r>
              <a:rPr lang="en-US" altLang="zh-TW">
                <a:ea typeface="新細明體" charset="-120"/>
              </a:rPr>
              <a:t>Most critical process steps in IC processing</a:t>
            </a:r>
          </a:p>
          <a:p>
            <a:r>
              <a:rPr lang="en-US" altLang="zh-TW">
                <a:ea typeface="新細明體" charset="-120"/>
              </a:rPr>
              <a:t>Requirement: high resolution, low defect density</a:t>
            </a:r>
          </a:p>
          <a:p>
            <a:r>
              <a:rPr lang="en-US" altLang="zh-TW">
                <a:ea typeface="新細明體" charset="-120"/>
              </a:rPr>
              <a:t>Photoresist, positive and negative</a:t>
            </a:r>
          </a:p>
          <a:p>
            <a:r>
              <a:rPr lang="en-US" altLang="zh-TW">
                <a:ea typeface="新細明體" charset="-120"/>
              </a:rPr>
              <a:t>Process steps: Pre-bake and Primer coating, PR spin coating, soft bake, exposure, PEB, development, hard bake, and inspection</a:t>
            </a:r>
          </a:p>
          <a:p>
            <a:r>
              <a:rPr lang="en-US" altLang="zh-TW">
                <a:ea typeface="新細明體" charset="-120"/>
              </a:rPr>
              <a:t>NGL: EUV and e-beam lithography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Hong Xiao, Ph. D.</a:t>
            </a:r>
            <a:endParaRPr lang="en-US" altLang="zh-TW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www2.austin.cc.tx.us/HongXiao/Book.htm</a:t>
            </a:r>
            <a:endParaRPr lang="en-US" altLang="zh-TW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2BD3-2866-4EB1-896E-76FADEA00E6E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>
                <a:ea typeface="新細明體" charset="-120"/>
              </a:rPr>
              <a:t>Photoresist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en-US" altLang="zh-TW" sz="3200" b="1">
                <a:ea typeface="新細明體" charset="-120"/>
              </a:rPr>
              <a:t>Negative Photoresist</a:t>
            </a:r>
            <a:endParaRPr lang="en-US" altLang="zh-TW" sz="3200">
              <a:ea typeface="新細明體" charset="-120"/>
            </a:endParaRP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zh-TW" sz="3200">
                <a:ea typeface="新細明體" charset="-120"/>
              </a:rPr>
              <a:t>Becomes insoluble after exposure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zh-TW" sz="3200">
                <a:ea typeface="新細明體" charset="-120"/>
              </a:rPr>
              <a:t>When developed, the unexposed parts dissolved.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zh-TW" sz="3200">
                <a:ea typeface="新細明體" charset="-120"/>
              </a:rPr>
              <a:t>Cheaper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800600" y="19812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en-US" altLang="zh-TW" sz="3200" b="1">
                <a:ea typeface="新細明體" charset="-120"/>
              </a:rPr>
              <a:t>Positive Photoresist</a:t>
            </a:r>
            <a:endParaRPr lang="en-US" altLang="zh-TW" sz="3200">
              <a:ea typeface="新細明體" charset="-120"/>
            </a:endParaRP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zh-TW" sz="3200">
                <a:ea typeface="新細明體" charset="-120"/>
              </a:rPr>
              <a:t>Becomes soluble after exposure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zh-TW" sz="3200">
                <a:ea typeface="新細明體" charset="-120"/>
              </a:rPr>
              <a:t>When developed, the exposed parts dissolved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zh-TW" sz="3200">
                <a:ea typeface="新細明體" charset="-120"/>
              </a:rPr>
              <a:t>Better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2918</Words>
  <Application>Microsoft Office PowerPoint</Application>
  <PresentationFormat>On-screen Show (4:3)</PresentationFormat>
  <Paragraphs>921</Paragraphs>
  <Slides>88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0" baseType="lpstr">
      <vt:lpstr>Default Design</vt:lpstr>
      <vt:lpstr>Equation</vt:lpstr>
      <vt:lpstr>Chapter 6 Photolithography</vt:lpstr>
      <vt:lpstr>Objectives</vt:lpstr>
      <vt:lpstr>Introduction</vt:lpstr>
      <vt:lpstr>Applications of Photolithography</vt:lpstr>
      <vt:lpstr>IC Fabrication</vt:lpstr>
      <vt:lpstr>IC Processing Flow</vt:lpstr>
      <vt:lpstr>Photolithography Requirements</vt:lpstr>
      <vt:lpstr>Photoresist</vt:lpstr>
      <vt:lpstr>PowerPoint Presentation</vt:lpstr>
      <vt:lpstr>PowerPoint Presentation</vt:lpstr>
      <vt:lpstr>Photoresist Chemistry</vt:lpstr>
      <vt:lpstr>Photoresist Composition</vt:lpstr>
      <vt:lpstr>Polymer</vt:lpstr>
      <vt:lpstr>Solvent</vt:lpstr>
      <vt:lpstr>Sensitizers</vt:lpstr>
      <vt:lpstr>Additives</vt:lpstr>
      <vt:lpstr>Negative Resist</vt:lpstr>
      <vt:lpstr>Negative Photoresist</vt:lpstr>
      <vt:lpstr>Negative Photoresist</vt:lpstr>
      <vt:lpstr>Comparison of Photoresists</vt:lpstr>
      <vt:lpstr>Positive Photoresist</vt:lpstr>
      <vt:lpstr>Positive Photoresist</vt:lpstr>
      <vt:lpstr>Question</vt:lpstr>
      <vt:lpstr>Chemically Amplified Photoresists </vt:lpstr>
      <vt:lpstr>Chemically Amplified Photoresists </vt:lpstr>
      <vt:lpstr>Chemically Amplified Photoresist</vt:lpstr>
      <vt:lpstr>Requirement of Photoresist</vt:lpstr>
      <vt:lpstr>Photoresist Physical Properties</vt:lpstr>
      <vt:lpstr>Photoresist Performance Factor</vt:lpstr>
      <vt:lpstr>Resolution Capability</vt:lpstr>
      <vt:lpstr>Photoresist Characteristics Summary</vt:lpstr>
      <vt:lpstr>Photolithography Process</vt:lpstr>
      <vt:lpstr>Basic Steps of Photolithography</vt:lpstr>
      <vt:lpstr>Basic Steps, Old Technology </vt:lpstr>
      <vt:lpstr>Basic Steps, Advanced Technology </vt:lpstr>
      <vt:lpstr>PowerPoint Presentation</vt:lpstr>
      <vt:lpstr>Wafer Clean</vt:lpstr>
      <vt:lpstr>Pre-bake and Primer Vapor</vt:lpstr>
      <vt:lpstr>Photoresist Coating</vt:lpstr>
      <vt:lpstr>Soft Bake</vt:lpstr>
      <vt:lpstr>Alignment and Exposure</vt:lpstr>
      <vt:lpstr>Alignment and Exposure</vt:lpstr>
      <vt:lpstr>Post Exposure Bake</vt:lpstr>
      <vt:lpstr>Development</vt:lpstr>
      <vt:lpstr>Hard Bake</vt:lpstr>
      <vt:lpstr>Pattern Inspection</vt:lpstr>
      <vt:lpstr>Future Trends</vt:lpstr>
      <vt:lpstr>Optical Lithography</vt:lpstr>
      <vt:lpstr>Diffraction</vt:lpstr>
      <vt:lpstr>Light Diffraction Without Lens</vt:lpstr>
      <vt:lpstr>Diffraction Reduction</vt:lpstr>
      <vt:lpstr>PowerPoint Presentation</vt:lpstr>
      <vt:lpstr>Numerical Aperture</vt:lpstr>
      <vt:lpstr>Resolution</vt:lpstr>
      <vt:lpstr>Resolution</vt:lpstr>
      <vt:lpstr>Exercise 1, K1 = 0.6</vt:lpstr>
      <vt:lpstr>To Improve Resolution</vt:lpstr>
      <vt:lpstr>Wavelength and Frequency of Electromagnetic Wave</vt:lpstr>
      <vt:lpstr>Depth of focus</vt:lpstr>
      <vt:lpstr>Depth of Focus</vt:lpstr>
      <vt:lpstr>PowerPoint Presentation</vt:lpstr>
      <vt:lpstr>Depth of Focus</vt:lpstr>
      <vt:lpstr>Focus on the Mid-Plain to Optimize the Resolution</vt:lpstr>
      <vt:lpstr>PowerPoint Presentation</vt:lpstr>
      <vt:lpstr>I-line and DUV</vt:lpstr>
      <vt:lpstr>I-line and DUV</vt:lpstr>
      <vt:lpstr>Next Generation Lithography (NGL)</vt:lpstr>
      <vt:lpstr>Future Trends</vt:lpstr>
      <vt:lpstr>Phase Shift Mask</vt:lpstr>
      <vt:lpstr>Phase Shift Mask</vt:lpstr>
      <vt:lpstr>Phase Shift Mask Patterning</vt:lpstr>
      <vt:lpstr>Future Trends</vt:lpstr>
      <vt:lpstr>EUV</vt:lpstr>
      <vt:lpstr>EUV Lithography</vt:lpstr>
      <vt:lpstr>X-ray lithography</vt:lpstr>
      <vt:lpstr>X-ray Printing</vt:lpstr>
      <vt:lpstr>Optical Mask and X-ray Mask</vt:lpstr>
      <vt:lpstr>E-Beam</vt:lpstr>
      <vt:lpstr>Electron Beam Lithography System</vt:lpstr>
      <vt:lpstr>SCALPEL</vt:lpstr>
      <vt:lpstr>Ion Beam Lithography</vt:lpstr>
      <vt:lpstr>Safety</vt:lpstr>
      <vt:lpstr>Chemical Safety</vt:lpstr>
      <vt:lpstr>Chemical Safety</vt:lpstr>
      <vt:lpstr>Mechanical Safety</vt:lpstr>
      <vt:lpstr>Electrical Safety</vt:lpstr>
      <vt:lpstr>Radiation Safety</vt:lpstr>
      <vt:lpstr>Summary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Photolithography</dc:title>
  <dc:creator>Hong Xiao</dc:creator>
  <cp:lastModifiedBy>HP-4</cp:lastModifiedBy>
  <cp:revision>86</cp:revision>
  <dcterms:created xsi:type="dcterms:W3CDTF">1999-12-28T09:12:14Z</dcterms:created>
  <dcterms:modified xsi:type="dcterms:W3CDTF">2018-09-05T20:04:32Z</dcterms:modified>
</cp:coreProperties>
</file>