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79" r:id="rId5"/>
    <p:sldId id="260" r:id="rId6"/>
    <p:sldId id="285" r:id="rId7"/>
    <p:sldId id="286" r:id="rId8"/>
    <p:sldId id="287" r:id="rId9"/>
    <p:sldId id="288" r:id="rId10"/>
    <p:sldId id="262" r:id="rId11"/>
    <p:sldId id="263" r:id="rId12"/>
    <p:sldId id="265" r:id="rId13"/>
    <p:sldId id="264"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81"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9" d="100"/>
          <a:sy n="69" d="100"/>
        </p:scale>
        <p:origin x="-7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46169-382E-43EC-A3AB-684C9F0DA2C6}" type="datetimeFigureOut">
              <a:rPr lang="en-US" smtClean="0"/>
              <a:t>9/5/2018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49359-222C-4F3A-A788-75C7A39A9388}" type="slidenum">
              <a:rPr lang="en-US" smtClean="0"/>
              <a:t>‹#›</a:t>
            </a:fld>
            <a:endParaRPr lang="en-US"/>
          </a:p>
        </p:txBody>
      </p:sp>
    </p:spTree>
    <p:extLst>
      <p:ext uri="{BB962C8B-B14F-4D97-AF65-F5344CB8AC3E}">
        <p14:creationId xmlns:p14="http://schemas.microsoft.com/office/powerpoint/2010/main" val="219310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Prof.M.D.Shirsat</a:t>
            </a:r>
            <a:endParaRPr lang="en-US" dirty="0"/>
          </a:p>
        </p:txBody>
      </p:sp>
      <p:sp>
        <p:nvSpPr>
          <p:cNvPr id="4" name="Slide Number Placeholder 3"/>
          <p:cNvSpPr>
            <a:spLocks noGrp="1"/>
          </p:cNvSpPr>
          <p:nvPr>
            <p:ph type="sldNum" sz="quarter" idx="10"/>
          </p:nvPr>
        </p:nvSpPr>
        <p:spPr/>
        <p:txBody>
          <a:bodyPr/>
          <a:lstStyle/>
          <a:p>
            <a:fld id="{70F49359-222C-4F3A-A788-75C7A39A9388}" type="slidenum">
              <a:rPr lang="en-US" smtClean="0"/>
              <a:t>1</a:t>
            </a:fld>
            <a:endParaRPr lang="en-US"/>
          </a:p>
        </p:txBody>
      </p:sp>
    </p:spTree>
    <p:extLst>
      <p:ext uri="{BB962C8B-B14F-4D97-AF65-F5344CB8AC3E}">
        <p14:creationId xmlns:p14="http://schemas.microsoft.com/office/powerpoint/2010/main" val="64480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EUV: Extreme ultraviolet lithography </a:t>
            </a:r>
            <a:endParaRPr lang="en-US" dirty="0"/>
          </a:p>
        </p:txBody>
      </p:sp>
      <p:sp>
        <p:nvSpPr>
          <p:cNvPr id="4" name="Slide Number Placeholder 3"/>
          <p:cNvSpPr>
            <a:spLocks noGrp="1"/>
          </p:cNvSpPr>
          <p:nvPr>
            <p:ph type="sldNum" sz="quarter" idx="10"/>
          </p:nvPr>
        </p:nvSpPr>
        <p:spPr/>
        <p:txBody>
          <a:bodyPr/>
          <a:lstStyle/>
          <a:p>
            <a:fld id="{70F49359-222C-4F3A-A788-75C7A39A9388}" type="slidenum">
              <a:rPr lang="en-US" smtClean="0"/>
              <a:t>5</a:t>
            </a:fld>
            <a:endParaRPr lang="en-US"/>
          </a:p>
        </p:txBody>
      </p:sp>
    </p:spTree>
    <p:extLst>
      <p:ext uri="{BB962C8B-B14F-4D97-AF65-F5344CB8AC3E}">
        <p14:creationId xmlns:p14="http://schemas.microsoft.com/office/powerpoint/2010/main" val="231760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EUV: Extreme ultraviolet lithography </a:t>
            </a:r>
            <a:endParaRPr lang="en-US" dirty="0"/>
          </a:p>
        </p:txBody>
      </p:sp>
      <p:sp>
        <p:nvSpPr>
          <p:cNvPr id="4" name="Slide Number Placeholder 3"/>
          <p:cNvSpPr>
            <a:spLocks noGrp="1"/>
          </p:cNvSpPr>
          <p:nvPr>
            <p:ph type="sldNum" sz="quarter" idx="10"/>
          </p:nvPr>
        </p:nvSpPr>
        <p:spPr/>
        <p:txBody>
          <a:bodyPr/>
          <a:lstStyle/>
          <a:p>
            <a:fld id="{70F49359-222C-4F3A-A788-75C7A39A9388}" type="slidenum">
              <a:rPr lang="en-US" smtClean="0"/>
              <a:t>6</a:t>
            </a:fld>
            <a:endParaRPr lang="en-US"/>
          </a:p>
        </p:txBody>
      </p:sp>
    </p:spTree>
    <p:extLst>
      <p:ext uri="{BB962C8B-B14F-4D97-AF65-F5344CB8AC3E}">
        <p14:creationId xmlns:p14="http://schemas.microsoft.com/office/powerpoint/2010/main" val="54919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EUV: Extreme ultraviolet lithography </a:t>
            </a:r>
            <a:endParaRPr lang="en-US" dirty="0"/>
          </a:p>
        </p:txBody>
      </p:sp>
      <p:sp>
        <p:nvSpPr>
          <p:cNvPr id="4" name="Slide Number Placeholder 3"/>
          <p:cNvSpPr>
            <a:spLocks noGrp="1"/>
          </p:cNvSpPr>
          <p:nvPr>
            <p:ph type="sldNum" sz="quarter" idx="10"/>
          </p:nvPr>
        </p:nvSpPr>
        <p:spPr/>
        <p:txBody>
          <a:bodyPr/>
          <a:lstStyle/>
          <a:p>
            <a:fld id="{70F49359-222C-4F3A-A788-75C7A39A9388}" type="slidenum">
              <a:rPr lang="en-US" smtClean="0"/>
              <a:t>7</a:t>
            </a:fld>
            <a:endParaRPr lang="en-US"/>
          </a:p>
        </p:txBody>
      </p:sp>
    </p:spTree>
    <p:extLst>
      <p:ext uri="{BB962C8B-B14F-4D97-AF65-F5344CB8AC3E}">
        <p14:creationId xmlns:p14="http://schemas.microsoft.com/office/powerpoint/2010/main" val="17263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EUV: Extreme ultraviolet lithography </a:t>
            </a:r>
            <a:endParaRPr lang="en-US" dirty="0"/>
          </a:p>
        </p:txBody>
      </p:sp>
      <p:sp>
        <p:nvSpPr>
          <p:cNvPr id="4" name="Slide Number Placeholder 3"/>
          <p:cNvSpPr>
            <a:spLocks noGrp="1"/>
          </p:cNvSpPr>
          <p:nvPr>
            <p:ph type="sldNum" sz="quarter" idx="10"/>
          </p:nvPr>
        </p:nvSpPr>
        <p:spPr/>
        <p:txBody>
          <a:bodyPr/>
          <a:lstStyle/>
          <a:p>
            <a:fld id="{70F49359-222C-4F3A-A788-75C7A39A9388}" type="slidenum">
              <a:rPr lang="en-US" smtClean="0"/>
              <a:t>8</a:t>
            </a:fld>
            <a:endParaRPr lang="en-US"/>
          </a:p>
        </p:txBody>
      </p:sp>
    </p:spTree>
    <p:extLst>
      <p:ext uri="{BB962C8B-B14F-4D97-AF65-F5344CB8AC3E}">
        <p14:creationId xmlns:p14="http://schemas.microsoft.com/office/powerpoint/2010/main" val="207090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 line (436 nm),</a:t>
            </a:r>
            <a:r>
              <a:rPr lang="en-US" baseline="0" dirty="0" smtClean="0"/>
              <a:t> h line (</a:t>
            </a:r>
            <a:r>
              <a:rPr lang="en-US" dirty="0" smtClean="0"/>
              <a:t>405 nm) and I line (365 nm)</a:t>
            </a:r>
            <a:endParaRPr lang="en-US" dirty="0"/>
          </a:p>
        </p:txBody>
      </p:sp>
      <p:sp>
        <p:nvSpPr>
          <p:cNvPr id="4" name="Slide Number Placeholder 3"/>
          <p:cNvSpPr>
            <a:spLocks noGrp="1"/>
          </p:cNvSpPr>
          <p:nvPr>
            <p:ph type="sldNum" sz="quarter" idx="10"/>
          </p:nvPr>
        </p:nvSpPr>
        <p:spPr/>
        <p:txBody>
          <a:bodyPr/>
          <a:lstStyle/>
          <a:p>
            <a:fld id="{B9627552-1B1E-4FF2-AE4B-C866A3619579}" type="slidenum">
              <a:rPr lang="en-US" smtClean="0"/>
              <a:t>9</a:t>
            </a:fld>
            <a:endParaRPr lang="en-US"/>
          </a:p>
        </p:txBody>
      </p:sp>
    </p:spTree>
    <p:extLst>
      <p:ext uri="{BB962C8B-B14F-4D97-AF65-F5344CB8AC3E}">
        <p14:creationId xmlns:p14="http://schemas.microsoft.com/office/powerpoint/2010/main" val="272059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B5040A-1F36-4215-AF3A-1CB81EB3D7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3379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5040A-1F36-4215-AF3A-1CB81EB3D7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6779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5040A-1F36-4215-AF3A-1CB81EB3D7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41145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5040A-1F36-4215-AF3A-1CB81EB3D7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10267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5040A-1F36-4215-AF3A-1CB81EB3D7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42570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B5040A-1F36-4215-AF3A-1CB81EB3D7D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89187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B5040A-1F36-4215-AF3A-1CB81EB3D7DE}"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185729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B5040A-1F36-4215-AF3A-1CB81EB3D7DE}"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232911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5040A-1F36-4215-AF3A-1CB81EB3D7DE}"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0573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5040A-1F36-4215-AF3A-1CB81EB3D7D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88846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5040A-1F36-4215-AF3A-1CB81EB3D7D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27422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5040A-1F36-4215-AF3A-1CB81EB3D7DE}" type="datetimeFigureOut">
              <a:rPr lang="en-US" smtClean="0"/>
              <a:t>9/5/2018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4307D-B007-4394-BAB8-FC57DAC02DA4}" type="slidenum">
              <a:rPr lang="en-US" smtClean="0"/>
              <a:t>‹#›</a:t>
            </a:fld>
            <a:endParaRPr lang="en-US"/>
          </a:p>
        </p:txBody>
      </p:sp>
    </p:spTree>
    <p:extLst>
      <p:ext uri="{BB962C8B-B14F-4D97-AF65-F5344CB8AC3E}">
        <p14:creationId xmlns:p14="http://schemas.microsoft.com/office/powerpoint/2010/main" val="365167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x.doi.org/10.1021/ja0612807" TargetMode="External"/><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hyperlink" Target="http://dx.doi.org/10.1002/anie.200603142" TargetMode="Externa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96" y="1976026"/>
            <a:ext cx="2675348" cy="2120999"/>
          </a:xfrm>
          <a:prstGeom prst="rect">
            <a:avLst/>
          </a:prstGeom>
        </p:spPr>
      </p:pic>
      <p:sp>
        <p:nvSpPr>
          <p:cNvPr id="2" name="Title 1"/>
          <p:cNvSpPr>
            <a:spLocks noGrp="1"/>
          </p:cNvSpPr>
          <p:nvPr>
            <p:ph type="ctrTitle"/>
          </p:nvPr>
        </p:nvSpPr>
        <p:spPr>
          <a:xfrm>
            <a:off x="1429715" y="769074"/>
            <a:ext cx="9144000" cy="986992"/>
          </a:xfrm>
        </p:spPr>
        <p:txBody>
          <a:bodyPr/>
          <a:lstStyle/>
          <a:p>
            <a:r>
              <a:rPr lang="en-US" dirty="0" smtClean="0">
                <a:latin typeface="Aharoni" panose="02010803020104030203" pitchFamily="2" charset="-79"/>
                <a:cs typeface="Aharoni" panose="02010803020104030203" pitchFamily="2" charset="-79"/>
              </a:rPr>
              <a:t> Lithography</a:t>
            </a:r>
            <a:endParaRPr lang="en-US"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532345"/>
            <a:ext cx="2309412" cy="17334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452" y="1846523"/>
            <a:ext cx="2072602" cy="2066023"/>
          </a:xfrm>
          <a:prstGeom prst="rect">
            <a:avLst/>
          </a:prstGeom>
        </p:spPr>
      </p:pic>
      <p:pic>
        <p:nvPicPr>
          <p:cNvPr id="9" name="Picture 8"/>
          <p:cNvPicPr>
            <a:picLocks noChangeAspect="1"/>
          </p:cNvPicPr>
          <p:nvPr/>
        </p:nvPicPr>
        <p:blipFill>
          <a:blip r:embed="rId6"/>
          <a:stretch>
            <a:fillRect/>
          </a:stretch>
        </p:blipFill>
        <p:spPr>
          <a:xfrm>
            <a:off x="8252338" y="1976026"/>
            <a:ext cx="2570759" cy="2054555"/>
          </a:xfrm>
          <a:prstGeom prst="rect">
            <a:avLst/>
          </a:prstGeom>
        </p:spPr>
      </p:pic>
      <p:pic>
        <p:nvPicPr>
          <p:cNvPr id="10" name="内容占位符 3"/>
          <p:cNvPicPr>
            <a:picLocks noChangeAspect="1"/>
          </p:cNvPicPr>
          <p:nvPr/>
        </p:nvPicPr>
        <p:blipFill>
          <a:blip r:embed="rId7"/>
          <a:stretch>
            <a:fillRect/>
          </a:stretch>
        </p:blipFill>
        <p:spPr>
          <a:xfrm>
            <a:off x="8121879" y="4097025"/>
            <a:ext cx="3028321" cy="2271242"/>
          </a:xfrm>
          <a:prstGeom prst="rect">
            <a:avLst/>
          </a:prstGeom>
        </p:spPr>
      </p:pic>
      <p:pic>
        <p:nvPicPr>
          <p:cNvPr id="11" name="图片 4"/>
          <p:cNvPicPr>
            <a:picLocks noChangeAspect="1"/>
          </p:cNvPicPr>
          <p:nvPr/>
        </p:nvPicPr>
        <p:blipFill>
          <a:blip r:embed="rId8"/>
          <a:stretch>
            <a:fillRect/>
          </a:stretch>
        </p:blipFill>
        <p:spPr>
          <a:xfrm>
            <a:off x="4690452" y="4532344"/>
            <a:ext cx="2416930" cy="1936643"/>
          </a:xfrm>
          <a:prstGeom prst="rect">
            <a:avLst/>
          </a:prstGeom>
        </p:spPr>
      </p:pic>
    </p:spTree>
    <p:extLst>
      <p:ext uri="{BB962C8B-B14F-4D97-AF65-F5344CB8AC3E}">
        <p14:creationId xmlns:p14="http://schemas.microsoft.com/office/powerpoint/2010/main" val="947220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smtClean="0">
                <a:latin typeface="Aharoni" panose="02010803020104030203" pitchFamily="2" charset="-79"/>
                <a:cs typeface="Aharoni" panose="02010803020104030203" pitchFamily="2" charset="-79"/>
              </a:rPr>
              <a:t>E - beam lithography </a:t>
            </a:r>
            <a:endParaRPr lang="en-US" b="1" dirty="0">
              <a:latin typeface="Aharoni" panose="02010803020104030203" pitchFamily="2" charset="-79"/>
              <a:cs typeface="Aharoni" panose="02010803020104030203" pitchFamily="2" charset="-79"/>
            </a:endParaRPr>
          </a:p>
        </p:txBody>
      </p:sp>
      <p:sp>
        <p:nvSpPr>
          <p:cNvPr id="6" name="Rectangle 3"/>
          <p:cNvSpPr txBox="1">
            <a:spLocks noChangeArrowheads="1"/>
          </p:cNvSpPr>
          <p:nvPr/>
        </p:nvSpPr>
        <p:spPr>
          <a:xfrm>
            <a:off x="665017" y="3480955"/>
            <a:ext cx="3917373" cy="3356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zh-TW" sz="1600" b="1" dirty="0" smtClean="0">
                <a:latin typeface="Georgia" panose="02040502050405020303" pitchFamily="18" charset="0"/>
              </a:rPr>
              <a:t>Advantages</a:t>
            </a:r>
          </a:p>
          <a:p>
            <a:pPr>
              <a:lnSpc>
                <a:spcPct val="80000"/>
              </a:lnSpc>
              <a:buFontTx/>
              <a:buNone/>
            </a:pPr>
            <a:r>
              <a:rPr lang="en-US" altLang="zh-TW" sz="1600" dirty="0" smtClean="0">
                <a:latin typeface="Georgia" panose="02040502050405020303" pitchFamily="18" charset="0"/>
              </a:rPr>
              <a:t>     Better resolution</a:t>
            </a:r>
          </a:p>
          <a:p>
            <a:pPr>
              <a:lnSpc>
                <a:spcPct val="80000"/>
              </a:lnSpc>
              <a:buFontTx/>
              <a:buNone/>
            </a:pPr>
            <a:r>
              <a:rPr lang="en-US" altLang="zh-TW" sz="1600" dirty="0" smtClean="0">
                <a:latin typeface="Georgia" panose="02040502050405020303" pitchFamily="18" charset="0"/>
              </a:rPr>
              <a:t>     Direct writing, no mask needed</a:t>
            </a:r>
          </a:p>
          <a:p>
            <a:pPr>
              <a:lnSpc>
                <a:spcPct val="80000"/>
              </a:lnSpc>
              <a:buFontTx/>
              <a:buNone/>
            </a:pPr>
            <a:r>
              <a:rPr lang="en-US" altLang="zh-TW" sz="1600" dirty="0" smtClean="0">
                <a:latin typeface="Georgia" panose="02040502050405020303" pitchFamily="18" charset="0"/>
              </a:rPr>
              <a:t>     Arbitrary size, shape, order</a:t>
            </a:r>
          </a:p>
          <a:p>
            <a:pPr>
              <a:lnSpc>
                <a:spcPct val="80000"/>
              </a:lnSpc>
              <a:buFontTx/>
              <a:buNone/>
            </a:pPr>
            <a:endParaRPr lang="en-US" altLang="zh-TW" sz="1600" dirty="0" smtClean="0">
              <a:latin typeface="Georgia" panose="02040502050405020303" pitchFamily="18" charset="0"/>
            </a:endParaRPr>
          </a:p>
          <a:p>
            <a:pPr>
              <a:lnSpc>
                <a:spcPct val="80000"/>
              </a:lnSpc>
            </a:pPr>
            <a:r>
              <a:rPr lang="en-US" altLang="zh-TW" sz="1600" b="1" dirty="0" smtClean="0">
                <a:latin typeface="Georgia" panose="02040502050405020303" pitchFamily="18" charset="0"/>
              </a:rPr>
              <a:t>Disadvantages</a:t>
            </a:r>
          </a:p>
          <a:p>
            <a:pPr>
              <a:lnSpc>
                <a:spcPct val="80000"/>
              </a:lnSpc>
              <a:buFontTx/>
              <a:buNone/>
            </a:pPr>
            <a:r>
              <a:rPr lang="en-US" altLang="zh-TW" sz="1600" dirty="0" smtClean="0">
                <a:latin typeface="Georgia" panose="02040502050405020303" pitchFamily="18" charset="0"/>
              </a:rPr>
              <a:t>    Serial process</a:t>
            </a:r>
          </a:p>
          <a:p>
            <a:pPr>
              <a:lnSpc>
                <a:spcPct val="80000"/>
              </a:lnSpc>
              <a:buFontTx/>
              <a:buNone/>
            </a:pPr>
            <a:r>
              <a:rPr lang="en-US" altLang="zh-TW" sz="1600" dirty="0" smtClean="0">
                <a:latin typeface="Georgia" panose="02040502050405020303" pitchFamily="18" charset="0"/>
              </a:rPr>
              <a:t>    slow, small area</a:t>
            </a:r>
          </a:p>
          <a:p>
            <a:pPr>
              <a:lnSpc>
                <a:spcPct val="80000"/>
              </a:lnSpc>
              <a:buFontTx/>
              <a:buNone/>
            </a:pPr>
            <a:r>
              <a:rPr lang="en-US" altLang="zh-TW" sz="1600" dirty="0" smtClean="0">
                <a:latin typeface="Georgia" panose="02040502050405020303" pitchFamily="18" charset="0"/>
              </a:rPr>
              <a:t>    Compatibility</a:t>
            </a:r>
          </a:p>
          <a:p>
            <a:pPr>
              <a:lnSpc>
                <a:spcPct val="80000"/>
              </a:lnSpc>
              <a:buFontTx/>
              <a:buNone/>
            </a:pPr>
            <a:r>
              <a:rPr lang="en-US" altLang="zh-TW" sz="1600" dirty="0" smtClean="0">
                <a:latin typeface="Georgia" panose="02040502050405020303" pitchFamily="18" charset="0"/>
              </a:rPr>
              <a:t>    conducting, no high T process</a:t>
            </a:r>
          </a:p>
          <a:p>
            <a:pPr>
              <a:lnSpc>
                <a:spcPct val="80000"/>
              </a:lnSpc>
            </a:pPr>
            <a:endParaRPr lang="en-US" altLang="zh-TW" sz="1600" dirty="0">
              <a:latin typeface="Georgia" panose="020405020504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9169" y="1402773"/>
            <a:ext cx="2652220" cy="2171700"/>
          </a:xfrm>
          <a:prstGeom prst="rect">
            <a:avLst/>
          </a:prstGeom>
        </p:spPr>
      </p:pic>
      <p:pic>
        <p:nvPicPr>
          <p:cNvPr id="8" name="Picture 7"/>
          <p:cNvPicPr>
            <a:picLocks noChangeAspect="1"/>
          </p:cNvPicPr>
          <p:nvPr/>
        </p:nvPicPr>
        <p:blipFill>
          <a:blip r:embed="rId3"/>
          <a:stretch>
            <a:fillRect/>
          </a:stretch>
        </p:blipFill>
        <p:spPr>
          <a:xfrm>
            <a:off x="7255161" y="4099575"/>
            <a:ext cx="4143666" cy="1813140"/>
          </a:xfrm>
          <a:prstGeom prst="rect">
            <a:avLst/>
          </a:prstGeom>
        </p:spPr>
      </p:pic>
      <p:sp>
        <p:nvSpPr>
          <p:cNvPr id="9" name="Content Placeholder 2"/>
          <p:cNvSpPr>
            <a:spLocks noGrp="1"/>
          </p:cNvSpPr>
          <p:nvPr>
            <p:ph sz="half" idx="1"/>
          </p:nvPr>
        </p:nvSpPr>
        <p:spPr>
          <a:xfrm>
            <a:off x="665017" y="1210106"/>
            <a:ext cx="6590144" cy="2270849"/>
          </a:xfrm>
        </p:spPr>
        <p:txBody>
          <a:bodyPr>
            <a:noAutofit/>
          </a:bodyPr>
          <a:lstStyle/>
          <a:p>
            <a:r>
              <a:rPr lang="en-US" sz="1800" dirty="0"/>
              <a:t>Highly focused electron beam is exposed to a resist material that modifies the solubility of the resist for development</a:t>
            </a:r>
          </a:p>
          <a:p>
            <a:r>
              <a:rPr lang="en-US" sz="1800" dirty="0"/>
              <a:t>Allows </a:t>
            </a:r>
            <a:r>
              <a:rPr lang="en-US" sz="1800" dirty="0" smtClean="0"/>
              <a:t>accuracy </a:t>
            </a:r>
            <a:r>
              <a:rPr lang="en-US" sz="1800" dirty="0"/>
              <a:t>down to </a:t>
            </a:r>
            <a:r>
              <a:rPr lang="en-US" sz="1800" dirty="0" smtClean="0"/>
              <a:t>as small as </a:t>
            </a:r>
            <a:r>
              <a:rPr lang="en-US" sz="1800" b="1" dirty="0">
                <a:solidFill>
                  <a:srgbClr val="0070C0"/>
                </a:solidFill>
              </a:rPr>
              <a:t>10nm </a:t>
            </a:r>
            <a:r>
              <a:rPr lang="en-US" sz="1800" b="1" dirty="0" smtClean="0">
                <a:solidFill>
                  <a:srgbClr val="0070C0"/>
                </a:solidFill>
              </a:rPr>
              <a:t>dimensions</a:t>
            </a:r>
          </a:p>
          <a:p>
            <a:r>
              <a:rPr lang="en-US" sz="1800" dirty="0" smtClean="0"/>
              <a:t>Nanoscale design is done on computers and the pattern is written on a chip using highly precise mechanical devices</a:t>
            </a:r>
          </a:p>
          <a:p>
            <a:r>
              <a:rPr lang="en-US" sz="1800" dirty="0" smtClean="0"/>
              <a:t>Goals of EBL writing are highly accurate and reliable pattern writing</a:t>
            </a:r>
          </a:p>
          <a:p>
            <a:endParaRPr lang="en-US" sz="1800" dirty="0"/>
          </a:p>
          <a:p>
            <a:endParaRPr lang="en-US" sz="1800" dirty="0"/>
          </a:p>
        </p:txBody>
      </p:sp>
      <p:pic>
        <p:nvPicPr>
          <p:cNvPr id="7" name="Content Placeholder 3"/>
          <p:cNvPicPr>
            <a:picLocks noChangeAspect="1"/>
          </p:cNvPicPr>
          <p:nvPr/>
        </p:nvPicPr>
        <p:blipFill>
          <a:blip r:embed="rId4"/>
          <a:stretch>
            <a:fillRect/>
          </a:stretch>
        </p:blipFill>
        <p:spPr>
          <a:xfrm>
            <a:off x="3200400" y="4831774"/>
            <a:ext cx="3701762" cy="1200586"/>
          </a:xfrm>
          <a:prstGeom prst="rect">
            <a:avLst/>
          </a:prstGeom>
        </p:spPr>
      </p:pic>
    </p:spTree>
    <p:extLst>
      <p:ext uri="{BB962C8B-B14F-4D97-AF65-F5344CB8AC3E}">
        <p14:creationId xmlns:p14="http://schemas.microsoft.com/office/powerpoint/2010/main" val="4016147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smtClean="0">
                <a:latin typeface="Aharoni" panose="02010803020104030203" pitchFamily="2" charset="-79"/>
                <a:cs typeface="Aharoni" panose="02010803020104030203" pitchFamily="2" charset="-79"/>
              </a:rPr>
              <a:t>X - Ray lithography </a:t>
            </a:r>
            <a:endParaRPr lang="en-US" b="1" dirty="0">
              <a:latin typeface="Aharoni" panose="02010803020104030203" pitchFamily="2" charset="-79"/>
              <a:cs typeface="Aharoni" panose="02010803020104030203" pitchFamily="2" charset="-79"/>
            </a:endParaRPr>
          </a:p>
        </p:txBody>
      </p:sp>
      <p:sp>
        <p:nvSpPr>
          <p:cNvPr id="10" name="Content Placeholder 2"/>
          <p:cNvSpPr>
            <a:spLocks noGrp="1"/>
          </p:cNvSpPr>
          <p:nvPr>
            <p:ph sz="half" idx="1"/>
          </p:nvPr>
        </p:nvSpPr>
        <p:spPr>
          <a:xfrm>
            <a:off x="353292" y="1428604"/>
            <a:ext cx="5205844" cy="2395251"/>
          </a:xfrm>
        </p:spPr>
        <p:txBody>
          <a:bodyPr>
            <a:normAutofit fontScale="85000" lnSpcReduction="10000"/>
          </a:bodyPr>
          <a:lstStyle/>
          <a:p>
            <a:r>
              <a:rPr lang="en-US" dirty="0" smtClean="0"/>
              <a:t>Parallel Proximity Printing</a:t>
            </a:r>
          </a:p>
          <a:p>
            <a:r>
              <a:rPr lang="en-US" dirty="0" smtClean="0"/>
              <a:t>X-Ray lithography uses ultra thin masks ( &lt;2 micro)</a:t>
            </a:r>
          </a:p>
          <a:p>
            <a:r>
              <a:rPr lang="en-US" dirty="0" smtClean="0"/>
              <a:t>X-Rays pass directly through mask and onto wafer</a:t>
            </a:r>
          </a:p>
          <a:p>
            <a:r>
              <a:rPr lang="en-US" dirty="0" smtClean="0"/>
              <a:t>Shorter wavelength than UV (0.4-4nm)</a:t>
            </a:r>
            <a:endParaRPr lang="en-US" dirty="0"/>
          </a:p>
        </p:txBody>
      </p:sp>
      <p:pic>
        <p:nvPicPr>
          <p:cNvPr id="11" name="Content Placeholder 4"/>
          <p:cNvPicPr>
            <a:picLocks noChangeAspect="1"/>
          </p:cNvPicPr>
          <p:nvPr/>
        </p:nvPicPr>
        <p:blipFill>
          <a:blip r:embed="rId2"/>
          <a:stretch>
            <a:fillRect/>
          </a:stretch>
        </p:blipFill>
        <p:spPr>
          <a:xfrm>
            <a:off x="5461484" y="1428604"/>
            <a:ext cx="5709037" cy="2061596"/>
          </a:xfrm>
          <a:prstGeom prst="rect">
            <a:avLst/>
          </a:prstGeom>
        </p:spPr>
      </p:pic>
      <p:sp>
        <p:nvSpPr>
          <p:cNvPr id="5" name="Rectangle 4"/>
          <p:cNvSpPr/>
          <p:nvPr/>
        </p:nvSpPr>
        <p:spPr>
          <a:xfrm>
            <a:off x="315204" y="3608848"/>
            <a:ext cx="4954561" cy="523220"/>
          </a:xfrm>
          <a:prstGeom prst="rect">
            <a:avLst/>
          </a:prstGeom>
        </p:spPr>
        <p:txBody>
          <a:bodyPr wrap="none">
            <a:spAutoFit/>
          </a:bodyPr>
          <a:lstStyle/>
          <a:p>
            <a:r>
              <a:rPr lang="en-US" sz="2800" b="1" dirty="0" smtClean="0">
                <a:solidFill>
                  <a:srgbClr val="0070C0"/>
                </a:solidFill>
              </a:rPr>
              <a:t>Challenges of X-Ray Lithography</a:t>
            </a:r>
            <a:endParaRPr lang="en-US" sz="2800" b="1" dirty="0">
              <a:solidFill>
                <a:srgbClr val="0070C0"/>
              </a:solidFill>
            </a:endParaRPr>
          </a:p>
        </p:txBody>
      </p:sp>
      <p:sp>
        <p:nvSpPr>
          <p:cNvPr id="12" name="Content Placeholder 2"/>
          <p:cNvSpPr txBox="1">
            <a:spLocks/>
          </p:cNvSpPr>
          <p:nvPr/>
        </p:nvSpPr>
        <p:spPr>
          <a:xfrm>
            <a:off x="391376" y="4098806"/>
            <a:ext cx="4878389" cy="1905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The thin masks are prone to deform due to small stresses</a:t>
            </a:r>
          </a:p>
          <a:p>
            <a:r>
              <a:rPr lang="en-US" sz="2000" dirty="0" smtClean="0"/>
              <a:t>Masks deformation is huge in XRL because of the direct mapping</a:t>
            </a:r>
          </a:p>
          <a:p>
            <a:r>
              <a:rPr lang="en-US" sz="2000" dirty="0" smtClean="0"/>
              <a:t>X-Rays cannot be focused through a lens</a:t>
            </a:r>
            <a:endParaRPr lang="en-US" sz="2000" dirty="0"/>
          </a:p>
        </p:txBody>
      </p:sp>
      <p:pic>
        <p:nvPicPr>
          <p:cNvPr id="13" name="Content Placeholder 4"/>
          <p:cNvPicPr>
            <a:picLocks noChangeAspect="1"/>
          </p:cNvPicPr>
          <p:nvPr/>
        </p:nvPicPr>
        <p:blipFill>
          <a:blip r:embed="rId3"/>
          <a:stretch>
            <a:fillRect/>
          </a:stretch>
        </p:blipFill>
        <p:spPr>
          <a:xfrm>
            <a:off x="5935448" y="3313828"/>
            <a:ext cx="4356193" cy="2901763"/>
          </a:xfrm>
          <a:prstGeom prst="rect">
            <a:avLst/>
          </a:prstGeom>
        </p:spPr>
      </p:pic>
    </p:spTree>
    <p:extLst>
      <p:ext uri="{BB962C8B-B14F-4D97-AF65-F5344CB8AC3E}">
        <p14:creationId xmlns:p14="http://schemas.microsoft.com/office/powerpoint/2010/main" val="1109477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sz="3600" b="1" dirty="0">
                <a:latin typeface="Aharoni" panose="02010803020104030203" pitchFamily="2" charset="-79"/>
                <a:cs typeface="Aharoni" panose="02010803020104030203" pitchFamily="2" charset="-79"/>
              </a:rPr>
              <a:t>Comparison of various Lithography Techniques</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589809597"/>
              </p:ext>
            </p:extLst>
          </p:nvPr>
        </p:nvGraphicFramePr>
        <p:xfrm>
          <a:off x="838200" y="1781896"/>
          <a:ext cx="10309370" cy="3825631"/>
        </p:xfrm>
        <a:graphic>
          <a:graphicData uri="http://schemas.openxmlformats.org/drawingml/2006/table">
            <a:tbl>
              <a:tblPr firstRow="1" bandRow="1">
                <a:tableStyleId>{5C22544A-7EE6-4342-B048-85BDC9FD1C3A}</a:tableStyleId>
              </a:tblPr>
              <a:tblGrid>
                <a:gridCol w="2256416"/>
                <a:gridCol w="1867332"/>
                <a:gridCol w="2061874"/>
                <a:gridCol w="2222212"/>
                <a:gridCol w="1901536"/>
              </a:tblGrid>
              <a:tr h="566450">
                <a:tc>
                  <a:txBody>
                    <a:bodyPr/>
                    <a:lstStyle/>
                    <a:p>
                      <a:r>
                        <a:rPr lang="en-US" dirty="0" smtClean="0">
                          <a:latin typeface="Georgia" panose="02040502050405020303" pitchFamily="18" charset="0"/>
                        </a:rPr>
                        <a:t>Technique</a:t>
                      </a:r>
                      <a:endParaRPr lang="en-US" dirty="0">
                        <a:latin typeface="Georgia" panose="02040502050405020303" pitchFamily="18" charset="0"/>
                      </a:endParaRPr>
                    </a:p>
                  </a:txBody>
                  <a:tcPr/>
                </a:tc>
                <a:tc>
                  <a:txBody>
                    <a:bodyPr/>
                    <a:lstStyle/>
                    <a:p>
                      <a:r>
                        <a:rPr lang="en-US" sz="2000" dirty="0" smtClean="0">
                          <a:latin typeface="Georgia" panose="02040502050405020303" pitchFamily="18" charset="0"/>
                        </a:rPr>
                        <a:t>Source</a:t>
                      </a:r>
                      <a:r>
                        <a:rPr lang="en-US" sz="2000" baseline="0" dirty="0" smtClean="0">
                          <a:latin typeface="Georgia" panose="02040502050405020303" pitchFamily="18" charset="0"/>
                        </a:rPr>
                        <a:t> </a:t>
                      </a:r>
                      <a:endParaRPr lang="en-US" sz="2000" dirty="0">
                        <a:latin typeface="Georgia" panose="02040502050405020303" pitchFamily="18" charset="0"/>
                      </a:endParaRPr>
                    </a:p>
                  </a:txBody>
                  <a:tcPr/>
                </a:tc>
                <a:tc>
                  <a:txBody>
                    <a:bodyPr/>
                    <a:lstStyle/>
                    <a:p>
                      <a:r>
                        <a:rPr lang="en-US" sz="2000" dirty="0" smtClean="0">
                          <a:latin typeface="Georgia" panose="02040502050405020303" pitchFamily="18" charset="0"/>
                        </a:rPr>
                        <a:t>Form</a:t>
                      </a:r>
                      <a:endParaRPr lang="en-US" sz="2000" dirty="0">
                        <a:latin typeface="Georgia" panose="02040502050405020303" pitchFamily="18" charset="0"/>
                      </a:endParaRPr>
                    </a:p>
                  </a:txBody>
                  <a:tcPr/>
                </a:tc>
                <a:tc>
                  <a:txBody>
                    <a:bodyPr/>
                    <a:lstStyle/>
                    <a:p>
                      <a:r>
                        <a:rPr lang="en-US" sz="2000" dirty="0" smtClean="0">
                          <a:latin typeface="Georgia" panose="02040502050405020303" pitchFamily="18" charset="0"/>
                        </a:rPr>
                        <a:t>Disadvantages</a:t>
                      </a:r>
                      <a:r>
                        <a:rPr lang="en-US" sz="2000" baseline="0" dirty="0" smtClean="0">
                          <a:latin typeface="Georgia" panose="02040502050405020303" pitchFamily="18" charset="0"/>
                        </a:rPr>
                        <a:t> </a:t>
                      </a:r>
                      <a:endParaRPr lang="en-US" sz="2000" dirty="0">
                        <a:latin typeface="Georgia" panose="02040502050405020303" pitchFamily="18" charset="0"/>
                      </a:endParaRPr>
                    </a:p>
                  </a:txBody>
                  <a:tcPr/>
                </a:tc>
                <a:tc>
                  <a:txBody>
                    <a:bodyPr/>
                    <a:lstStyle/>
                    <a:p>
                      <a:r>
                        <a:rPr lang="en-US" sz="2000" dirty="0" smtClean="0">
                          <a:latin typeface="Georgia" panose="02040502050405020303" pitchFamily="18" charset="0"/>
                        </a:rPr>
                        <a:t>Advantages </a:t>
                      </a:r>
                      <a:endParaRPr lang="en-US" sz="2000" dirty="0">
                        <a:latin typeface="Georgia" panose="02040502050405020303" pitchFamily="18" charset="0"/>
                      </a:endParaRPr>
                    </a:p>
                  </a:txBody>
                  <a:tcPr/>
                </a:tc>
              </a:tr>
              <a:tr h="1074179">
                <a:tc>
                  <a:txBody>
                    <a:bodyPr/>
                    <a:lstStyle/>
                    <a:p>
                      <a:r>
                        <a:rPr lang="en-US" b="1" dirty="0" smtClean="0">
                          <a:solidFill>
                            <a:schemeClr val="tx1"/>
                          </a:solidFill>
                          <a:latin typeface="Georgia" panose="02040502050405020303" pitchFamily="18" charset="0"/>
                        </a:rPr>
                        <a:t>Photolithography </a:t>
                      </a:r>
                      <a:endParaRPr lang="en-US" b="1" dirty="0">
                        <a:solidFill>
                          <a:schemeClr val="tx1"/>
                        </a:solidFill>
                        <a:latin typeface="Georgia" panose="02040502050405020303" pitchFamily="18" charset="0"/>
                      </a:endParaRPr>
                    </a:p>
                  </a:txBody>
                  <a:tcPr/>
                </a:tc>
                <a:tc>
                  <a:txBody>
                    <a:bodyPr/>
                    <a:lstStyle/>
                    <a:p>
                      <a:r>
                        <a:rPr lang="en-US" dirty="0" smtClean="0">
                          <a:latin typeface="Georgia" panose="02040502050405020303" pitchFamily="18" charset="0"/>
                        </a:rPr>
                        <a:t>UV Light</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Projection Printing</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Limited by UV Wavelength</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Cheap</a:t>
                      </a:r>
                      <a:endParaRPr lang="en-US" dirty="0">
                        <a:latin typeface="Georgia" panose="02040502050405020303" pitchFamily="18" charset="0"/>
                      </a:endParaRPr>
                    </a:p>
                  </a:txBody>
                  <a:tcPr/>
                </a:tc>
              </a:tr>
              <a:tr h="996282">
                <a:tc>
                  <a:txBody>
                    <a:bodyPr/>
                    <a:lstStyle/>
                    <a:p>
                      <a:r>
                        <a:rPr lang="en-US" b="1" dirty="0" smtClean="0">
                          <a:solidFill>
                            <a:schemeClr val="tx1"/>
                          </a:solidFill>
                          <a:latin typeface="Georgia" panose="02040502050405020303" pitchFamily="18" charset="0"/>
                        </a:rPr>
                        <a:t>Electron-beam lithography</a:t>
                      </a:r>
                      <a:endParaRPr lang="en-US" b="1" dirty="0">
                        <a:solidFill>
                          <a:schemeClr val="tx1"/>
                        </a:solidFill>
                        <a:latin typeface="Georgia" panose="02040502050405020303" pitchFamily="18" charset="0"/>
                      </a:endParaRPr>
                    </a:p>
                  </a:txBody>
                  <a:tcPr/>
                </a:tc>
                <a:tc>
                  <a:txBody>
                    <a:bodyPr/>
                    <a:lstStyle/>
                    <a:p>
                      <a:r>
                        <a:rPr lang="en-US" b="0" dirty="0" smtClean="0">
                          <a:latin typeface="Georgia" panose="02040502050405020303" pitchFamily="18" charset="0"/>
                        </a:rPr>
                        <a:t>focused beam of electrons </a:t>
                      </a:r>
                      <a:endParaRPr lang="en-US" b="0" dirty="0">
                        <a:latin typeface="Georgia" panose="02040502050405020303" pitchFamily="18" charset="0"/>
                      </a:endParaRPr>
                    </a:p>
                  </a:txBody>
                  <a:tcPr/>
                </a:tc>
                <a:tc>
                  <a:txBody>
                    <a:bodyPr/>
                    <a:lstStyle/>
                    <a:p>
                      <a:r>
                        <a:rPr lang="en-US" dirty="0" smtClean="0">
                          <a:solidFill>
                            <a:srgbClr val="FF0000"/>
                          </a:solidFill>
                          <a:latin typeface="Georgia" panose="02040502050405020303" pitchFamily="18" charset="0"/>
                        </a:rPr>
                        <a:t>Direct Writing</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Expensive</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Highly Accurate</a:t>
                      </a:r>
                    </a:p>
                    <a:p>
                      <a:endParaRPr lang="en-US" dirty="0">
                        <a:latin typeface="Georgia" panose="02040502050405020303" pitchFamily="18" charset="0"/>
                      </a:endParaRPr>
                    </a:p>
                  </a:txBody>
                  <a:tcPr/>
                </a:tc>
              </a:tr>
              <a:tr h="1074179">
                <a:tc>
                  <a:txBody>
                    <a:bodyPr/>
                    <a:lstStyle/>
                    <a:p>
                      <a:r>
                        <a:rPr lang="en-US" b="1" dirty="0" smtClean="0">
                          <a:solidFill>
                            <a:schemeClr val="tx1"/>
                          </a:solidFill>
                          <a:latin typeface="Georgia" panose="02040502050405020303" pitchFamily="18" charset="0"/>
                        </a:rPr>
                        <a:t>X-Ray Lithography</a:t>
                      </a:r>
                      <a:endParaRPr lang="en-US" b="1" dirty="0">
                        <a:solidFill>
                          <a:schemeClr val="tx1"/>
                        </a:solidFill>
                        <a:latin typeface="Georgia" panose="02040502050405020303" pitchFamily="18" charset="0"/>
                      </a:endParaRPr>
                    </a:p>
                  </a:txBody>
                  <a:tcPr/>
                </a:tc>
                <a:tc>
                  <a:txBody>
                    <a:bodyPr/>
                    <a:lstStyle/>
                    <a:p>
                      <a:r>
                        <a:rPr lang="en-US" dirty="0" smtClean="0">
                          <a:latin typeface="Georgia" panose="02040502050405020303" pitchFamily="18" charset="0"/>
                        </a:rPr>
                        <a:t>X-Ray</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Proximity Printing</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Expensive/Fragile Masks</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Accurate/Efficient</a:t>
                      </a:r>
                    </a:p>
                    <a:p>
                      <a:r>
                        <a:rPr lang="en-US" dirty="0" smtClean="0">
                          <a:latin typeface="Georgia" panose="02040502050405020303" pitchFamily="18" charset="0"/>
                        </a:rPr>
                        <a:t>Fast </a:t>
                      </a:r>
                    </a:p>
                    <a:p>
                      <a:endParaRPr lang="en-US" dirty="0">
                        <a:latin typeface="Georgia" panose="02040502050405020303" pitchFamily="18" charset="0"/>
                      </a:endParaRPr>
                    </a:p>
                  </a:txBody>
                  <a:tcPr/>
                </a:tc>
              </a:tr>
            </a:tbl>
          </a:graphicData>
        </a:graphic>
      </p:graphicFrame>
    </p:spTree>
    <p:extLst>
      <p:ext uri="{BB962C8B-B14F-4D97-AF65-F5344CB8AC3E}">
        <p14:creationId xmlns:p14="http://schemas.microsoft.com/office/powerpoint/2010/main" val="353346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smtClean="0">
                <a:latin typeface="Aharoni" panose="02010803020104030203" pitchFamily="2" charset="-79"/>
                <a:cs typeface="Aharoni" panose="02010803020104030203" pitchFamily="2" charset="-79"/>
              </a:rPr>
              <a:t>Other lithography Techniques </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353291" y="1194698"/>
            <a:ext cx="480772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2800" b="1" i="0" u="none" strike="noStrike" kern="0" cap="none" spc="0" normalizeH="0" baseline="0" noProof="0" dirty="0" smtClean="0">
                <a:ln>
                  <a:noFill/>
                </a:ln>
                <a:solidFill>
                  <a:srgbClr val="0070C0"/>
                </a:solidFill>
                <a:effectLst/>
                <a:uLnTx/>
                <a:uFillTx/>
                <a:latin typeface="Georgia" panose="02040502050405020303" pitchFamily="18" charset="0"/>
                <a:ea typeface="新細明體"/>
                <a:cs typeface="+mj-cs"/>
              </a:rPr>
              <a:t>Focused Ion Beam (FIB):</a:t>
            </a:r>
            <a:endParaRPr kumimoji="0" lang="en-US" sz="1100" b="1" i="0" u="none" strike="noStrike" kern="0" cap="none" spc="0" normalizeH="0" baseline="0" noProof="0" dirty="0" smtClean="0">
              <a:ln>
                <a:noFill/>
              </a:ln>
              <a:solidFill>
                <a:srgbClr val="0070C0"/>
              </a:solidFill>
              <a:effectLst/>
              <a:uLnTx/>
              <a:uFillTx/>
              <a:latin typeface="Georgia" panose="02040502050405020303" pitchFamily="18" charset="0"/>
            </a:endParaRPr>
          </a:p>
        </p:txBody>
      </p:sp>
      <p:sp>
        <p:nvSpPr>
          <p:cNvPr id="14" name="Rectangle 3"/>
          <p:cNvSpPr txBox="1">
            <a:spLocks noChangeArrowheads="1"/>
          </p:cNvSpPr>
          <p:nvPr/>
        </p:nvSpPr>
        <p:spPr bwMode="auto">
          <a:xfrm>
            <a:off x="997527" y="1842351"/>
            <a:ext cx="10692246" cy="468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Liquid ion source: Ga, Au-Si-Be alloys LMI sources due to the long lifetime and high stability.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1" i="0" u="none" strike="noStrike" kern="1200" cap="none" spc="0" normalizeH="0" baseline="0" noProof="0" dirty="0" smtClean="0">
                <a:ln>
                  <a:noFill/>
                </a:ln>
                <a:solidFill>
                  <a:srgbClr val="0070C0"/>
                </a:solidFill>
                <a:effectLst/>
                <a:uLnTx/>
                <a:uFillTx/>
                <a:latin typeface="Georgia" panose="02040502050405020303" pitchFamily="18" charset="0"/>
                <a:ea typeface="新細明體"/>
              </a:rPr>
              <a:t>Advantages: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High exposure sensitivity: 2 or more orders of magnitude higher than that of electron beam lithography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Negligible ion scattering in the resist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Low back scattering from the substrate</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Can be used as physical sputtering etch and chemical assisted etch.</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Can also be used as direct deposition or chemical assisted deposition, or doping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1" i="0" u="none" strike="noStrike" kern="1200" cap="none" spc="0" normalizeH="0" baseline="0" noProof="0" dirty="0" smtClean="0">
                <a:ln>
                  <a:noFill/>
                </a:ln>
                <a:solidFill>
                  <a:srgbClr val="0070C0"/>
                </a:solidFill>
                <a:effectLst/>
                <a:uLnTx/>
                <a:uFillTx/>
                <a:latin typeface="Georgia" panose="02040502050405020303" pitchFamily="18" charset="0"/>
                <a:ea typeface="新細明體"/>
              </a:rPr>
              <a:t>Disadvantages: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Lower throughput, extensive substrate damage.</a:t>
            </a:r>
          </a:p>
        </p:txBody>
      </p:sp>
    </p:spTree>
    <p:extLst>
      <p:ext uri="{BB962C8B-B14F-4D97-AF65-F5344CB8AC3E}">
        <p14:creationId xmlns:p14="http://schemas.microsoft.com/office/powerpoint/2010/main" val="1533251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a:latin typeface="Aharoni" panose="02010803020104030203" pitchFamily="2" charset="-79"/>
                <a:cs typeface="Aharoni" panose="02010803020104030203" pitchFamily="2" charset="-79"/>
              </a:rPr>
              <a:t>Neutral Atomic Beam Lithography</a:t>
            </a:r>
            <a:endParaRPr lang="en-US" b="1" dirty="0">
              <a:latin typeface="Aharoni" panose="02010803020104030203" pitchFamily="2" charset="-79"/>
              <a:cs typeface="Aharoni" panose="02010803020104030203" pitchFamily="2" charset="-79"/>
            </a:endParaRPr>
          </a:p>
        </p:txBody>
      </p:sp>
      <p:pic>
        <p:nvPicPr>
          <p:cNvPr id="5" name="Picture 4" descr="Fig7-7"/>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a:xfrm>
            <a:off x="2001982" y="1167245"/>
            <a:ext cx="7677150" cy="5314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44527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Interference Lithography</a:t>
            </a:r>
            <a:endParaRPr lang="en-US" b="1" dirty="0">
              <a:latin typeface="Aharoni" panose="02010803020104030203" pitchFamily="2" charset="-79"/>
              <a:cs typeface="Aharoni" panose="02010803020104030203" pitchFamily="2" charset="-79"/>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86545" y="997528"/>
            <a:ext cx="4999038" cy="5657850"/>
          </a:xfrm>
          <a:prstGeom prst="rect">
            <a:avLst/>
          </a:prstGeom>
          <a:noFill/>
          <a:ln/>
        </p:spPr>
      </p:pic>
    </p:spTree>
    <p:extLst>
      <p:ext uri="{BB962C8B-B14F-4D97-AF65-F5344CB8AC3E}">
        <p14:creationId xmlns:p14="http://schemas.microsoft.com/office/powerpoint/2010/main" val="29353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Interference Lithography</a:t>
            </a:r>
            <a:endParaRPr lang="en-US" b="1" dirty="0">
              <a:latin typeface="Aharoni" panose="02010803020104030203" pitchFamily="2" charset="-79"/>
              <a:cs typeface="Aharoni" panose="02010803020104030203" pitchFamily="2" charset="-79"/>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61" y="1911928"/>
            <a:ext cx="5199049" cy="317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43173" y="1683327"/>
            <a:ext cx="5827154" cy="3991120"/>
          </a:xfrm>
          <a:prstGeom prst="rect">
            <a:avLst/>
          </a:prstGeom>
          <a:noFill/>
          <a:ln/>
        </p:spPr>
      </p:pic>
    </p:spTree>
    <p:extLst>
      <p:ext uri="{BB962C8B-B14F-4D97-AF65-F5344CB8AC3E}">
        <p14:creationId xmlns:p14="http://schemas.microsoft.com/office/powerpoint/2010/main" val="2464597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Interference Lithography</a:t>
            </a:r>
            <a:endParaRPr lang="en-US" b="1" dirty="0">
              <a:latin typeface="Aharoni" panose="02010803020104030203" pitchFamily="2" charset="-79"/>
              <a:cs typeface="Aharoni" panose="02010803020104030203" pitchFamily="2" charset="-79"/>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61" y="1911928"/>
            <a:ext cx="5199049" cy="317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43173" y="1683327"/>
            <a:ext cx="5827154" cy="3991120"/>
          </a:xfrm>
          <a:prstGeom prst="rect">
            <a:avLst/>
          </a:prstGeom>
          <a:noFill/>
          <a:ln/>
        </p:spPr>
      </p:pic>
    </p:spTree>
    <p:extLst>
      <p:ext uri="{BB962C8B-B14F-4D97-AF65-F5344CB8AC3E}">
        <p14:creationId xmlns:p14="http://schemas.microsoft.com/office/powerpoint/2010/main" val="1458192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3" name="Rectangle 2"/>
          <p:cNvSpPr/>
          <p:nvPr/>
        </p:nvSpPr>
        <p:spPr>
          <a:xfrm>
            <a:off x="519545" y="1519719"/>
            <a:ext cx="6096000" cy="3108543"/>
          </a:xfrm>
          <a:prstGeom prst="rect">
            <a:avLst/>
          </a:prstGeom>
        </p:spPr>
        <p:txBody>
          <a:bodyPr>
            <a:spAutoFit/>
          </a:bodyPr>
          <a:lstStyle/>
          <a:p>
            <a:r>
              <a:rPr lang="en-US" sz="2800" b="1" dirty="0" smtClean="0">
                <a:solidFill>
                  <a:srgbClr val="0070C0"/>
                </a:solidFill>
                <a:latin typeface="Georgia" panose="02040502050405020303" pitchFamily="18" charset="0"/>
              </a:rPr>
              <a:t>Probe</a:t>
            </a:r>
          </a:p>
          <a:p>
            <a:pPr marL="914400" lvl="1" indent="-457200">
              <a:buFont typeface="Wingdings" panose="05000000000000000000" pitchFamily="2" charset="2"/>
              <a:buChar char="Ø"/>
            </a:pPr>
            <a:r>
              <a:rPr lang="en-US" sz="2800" dirty="0" smtClean="0">
                <a:latin typeface="Georgia" panose="02040502050405020303" pitchFamily="18" charset="0"/>
              </a:rPr>
              <a:t>     STM, AFM</a:t>
            </a:r>
          </a:p>
          <a:p>
            <a:r>
              <a:rPr lang="en-US" sz="2800" b="1" dirty="0" smtClean="0">
                <a:solidFill>
                  <a:srgbClr val="0070C0"/>
                </a:solidFill>
                <a:latin typeface="Georgia" panose="02040502050405020303" pitchFamily="18" charset="0"/>
              </a:rPr>
              <a:t>Techniques</a:t>
            </a:r>
          </a:p>
          <a:p>
            <a:pPr marL="914400" lvl="1" indent="-457200">
              <a:buFont typeface="Wingdings" panose="05000000000000000000" pitchFamily="2" charset="2"/>
              <a:buChar char="Ø"/>
            </a:pPr>
            <a:r>
              <a:rPr lang="en-US" sz="2800" dirty="0" smtClean="0">
                <a:latin typeface="Georgia" panose="02040502050405020303" pitchFamily="18" charset="0"/>
              </a:rPr>
              <a:t>     Voltage pulse</a:t>
            </a:r>
          </a:p>
          <a:p>
            <a:pPr marL="914400" lvl="1" indent="-457200">
              <a:buFont typeface="Wingdings" panose="05000000000000000000" pitchFamily="2" charset="2"/>
              <a:buChar char="Ø"/>
            </a:pPr>
            <a:r>
              <a:rPr lang="en-US" sz="2800" dirty="0" smtClean="0">
                <a:latin typeface="Georgia" panose="02040502050405020303" pitchFamily="18" charset="0"/>
              </a:rPr>
              <a:t>      CVD</a:t>
            </a:r>
          </a:p>
          <a:p>
            <a:pPr marL="914400" lvl="1" indent="-457200">
              <a:buFont typeface="Wingdings" panose="05000000000000000000" pitchFamily="2" charset="2"/>
              <a:buChar char="Ø"/>
            </a:pPr>
            <a:r>
              <a:rPr lang="en-US" sz="2800" dirty="0" smtClean="0">
                <a:latin typeface="Georgia" panose="02040502050405020303" pitchFamily="18" charset="0"/>
              </a:rPr>
              <a:t>      Local electrodeposition</a:t>
            </a:r>
          </a:p>
          <a:p>
            <a:pPr marL="914400" lvl="1" indent="-457200">
              <a:buFont typeface="Wingdings" panose="05000000000000000000" pitchFamily="2" charset="2"/>
              <a:buChar char="Ø"/>
            </a:pPr>
            <a:r>
              <a:rPr lang="en-US" sz="2800" dirty="0" smtClean="0">
                <a:latin typeface="Georgia" panose="02040502050405020303" pitchFamily="18" charset="0"/>
              </a:rPr>
              <a:t>      Dip-pen</a:t>
            </a:r>
            <a:endParaRPr lang="en-US" sz="2800" dirty="0">
              <a:latin typeface="Georgia" panose="02040502050405020303" pitchFamily="18" charset="0"/>
            </a:endParaRPr>
          </a:p>
        </p:txBody>
      </p:sp>
      <p:pic>
        <p:nvPicPr>
          <p:cNvPr id="7" name="Picture 4" descr="Fig7-10"/>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6615545" y="2130135"/>
            <a:ext cx="4970626" cy="36464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90697" y="1393250"/>
            <a:ext cx="1090363" cy="646331"/>
          </a:xfrm>
          <a:prstGeom prst="rect">
            <a:avLst/>
          </a:prstGeom>
        </p:spPr>
        <p:txBody>
          <a:bodyPr wrap="none">
            <a:spAutoFit/>
          </a:bodyPr>
          <a:lstStyle/>
          <a:p>
            <a:r>
              <a:rPr lang="en-US" altLang="zh-TW" sz="3600" b="1" dirty="0" smtClean="0">
                <a:solidFill>
                  <a:srgbClr val="0070C0"/>
                </a:solidFill>
                <a:latin typeface="Aharoni" panose="02010803020104030203" pitchFamily="2" charset="-79"/>
                <a:cs typeface="Aharoni" panose="02010803020104030203" pitchFamily="2" charset="-79"/>
              </a:rPr>
              <a:t>STM</a:t>
            </a:r>
            <a:endParaRPr lang="en-US" sz="3600" b="1" dirty="0">
              <a:solidFill>
                <a:srgbClr val="0070C0"/>
              </a:solidFill>
              <a:latin typeface="Aharoni" panose="02010803020104030203" pitchFamily="2" charset="-79"/>
              <a:cs typeface="Aharoni" panose="02010803020104030203" pitchFamily="2" charset="-79"/>
            </a:endParaRPr>
          </a:p>
        </p:txBody>
      </p:sp>
      <p:sp>
        <p:nvSpPr>
          <p:cNvPr id="8" name="Rectangle 7"/>
          <p:cNvSpPr/>
          <p:nvPr/>
        </p:nvSpPr>
        <p:spPr>
          <a:xfrm>
            <a:off x="519545" y="4602277"/>
            <a:ext cx="6096000" cy="40011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2000" b="1" i="0" u="none" strike="noStrike" kern="0" cap="none" spc="0" normalizeH="0" baseline="0" noProof="0" dirty="0" smtClean="0">
                <a:ln>
                  <a:noFill/>
                </a:ln>
                <a:solidFill>
                  <a:srgbClr val="0070C0"/>
                </a:solidFill>
                <a:effectLst/>
                <a:uLnTx/>
                <a:uFillTx/>
                <a:latin typeface="Aharoni" panose="02010803020104030203" pitchFamily="2" charset="-79"/>
                <a:ea typeface="新細明體"/>
                <a:cs typeface="Aharoni" panose="02010803020104030203" pitchFamily="2" charset="-79"/>
              </a:rPr>
              <a:t>Two Different Modes of STM:</a:t>
            </a:r>
            <a:endParaRPr kumimoji="0" lang="en-US" sz="2000" b="1" i="0" u="none" strike="noStrike" kern="0" cap="none" spc="0" normalizeH="0" baseline="0" noProof="0" dirty="0" smtClean="0">
              <a:ln>
                <a:noFill/>
              </a:ln>
              <a:solidFill>
                <a:srgbClr val="0070C0"/>
              </a:solidFill>
              <a:effectLst/>
              <a:uLnTx/>
              <a:uFillTx/>
              <a:latin typeface="Aharoni" panose="02010803020104030203" pitchFamily="2" charset="-79"/>
              <a:cs typeface="Aharoni" panose="02010803020104030203" pitchFamily="2" charset="-79"/>
            </a:endParaRPr>
          </a:p>
        </p:txBody>
      </p:sp>
      <p:sp>
        <p:nvSpPr>
          <p:cNvPr id="9" name="Rectangle 8"/>
          <p:cNvSpPr/>
          <p:nvPr/>
        </p:nvSpPr>
        <p:spPr>
          <a:xfrm>
            <a:off x="1156854" y="5006747"/>
            <a:ext cx="6096000" cy="707886"/>
          </a:xfrm>
          <a:prstGeom prst="rect">
            <a:avLst/>
          </a:prstGeom>
        </p:spPr>
        <p:txBody>
          <a:bodyPr>
            <a:spAutoFit/>
          </a:bodyPr>
          <a:lstStyle/>
          <a:p>
            <a:pPr marL="285750" indent="-285750">
              <a:buFont typeface="Arial" panose="020B0604020202020204" pitchFamily="34" charset="0"/>
              <a:buChar char="•"/>
            </a:pPr>
            <a:r>
              <a:rPr lang="en-US" altLang="zh-TW" sz="2000" dirty="0" smtClean="0">
                <a:latin typeface="Georgia" panose="02040502050405020303" pitchFamily="18" charset="0"/>
              </a:rPr>
              <a:t>Constant current mode</a:t>
            </a:r>
          </a:p>
          <a:p>
            <a:pPr marL="285750" indent="-285750">
              <a:buFont typeface="Arial" panose="020B0604020202020204" pitchFamily="34" charset="0"/>
              <a:buChar char="•"/>
            </a:pPr>
            <a:r>
              <a:rPr lang="en-US" altLang="zh-TW" sz="2000" dirty="0" smtClean="0">
                <a:latin typeface="Georgia" panose="02040502050405020303" pitchFamily="18" charset="0"/>
              </a:rPr>
              <a:t>Constant height mode</a:t>
            </a:r>
            <a:endParaRPr lang="en-US" altLang="zh-TW" sz="2000" dirty="0">
              <a:latin typeface="Georgia" panose="02040502050405020303" pitchFamily="18" charset="0"/>
            </a:endParaRPr>
          </a:p>
        </p:txBody>
      </p:sp>
    </p:spTree>
    <p:extLst>
      <p:ext uri="{BB962C8B-B14F-4D97-AF65-F5344CB8AC3E}">
        <p14:creationId xmlns:p14="http://schemas.microsoft.com/office/powerpoint/2010/main" val="429851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5" name="Rectangle 4"/>
          <p:cNvSpPr/>
          <p:nvPr/>
        </p:nvSpPr>
        <p:spPr>
          <a:xfrm>
            <a:off x="1192876" y="1457097"/>
            <a:ext cx="1042273" cy="523220"/>
          </a:xfrm>
          <a:prstGeom prst="rect">
            <a:avLst/>
          </a:prstGeom>
        </p:spPr>
        <p:txBody>
          <a:bodyPr wrap="none">
            <a:spAutoFit/>
          </a:bodyPr>
          <a:lstStyle/>
          <a:p>
            <a:r>
              <a:rPr lang="en-US" altLang="zh-TW" sz="2800" dirty="0" smtClean="0">
                <a:solidFill>
                  <a:srgbClr val="0070C0"/>
                </a:solidFill>
                <a:latin typeface="Aharoni" panose="02010803020104030203" pitchFamily="2" charset="-79"/>
                <a:cs typeface="Aharoni" panose="02010803020104030203" pitchFamily="2" charset="-79"/>
              </a:rPr>
              <a:t>AFM:</a:t>
            </a:r>
            <a:endParaRPr lang="en-US" sz="2800" dirty="0">
              <a:solidFill>
                <a:srgbClr val="0070C0"/>
              </a:solidFill>
              <a:latin typeface="Aharoni" panose="02010803020104030203" pitchFamily="2" charset="-79"/>
              <a:cs typeface="Aharoni" panose="02010803020104030203" pitchFamily="2" charset="-79"/>
            </a:endParaRPr>
          </a:p>
        </p:txBody>
      </p:sp>
      <p:pic>
        <p:nvPicPr>
          <p:cNvPr id="10" name="Picture 4" descr="Fig7-11"/>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831545" y="2323217"/>
            <a:ext cx="3964446" cy="24773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85006" y="1457097"/>
            <a:ext cx="3627660" cy="523220"/>
          </a:xfrm>
          <a:prstGeom prst="rect">
            <a:avLst/>
          </a:prstGeom>
        </p:spPr>
        <p:txBody>
          <a:bodyPr wrap="none">
            <a:spAutoFit/>
          </a:bodyPr>
          <a:lstStyle/>
          <a:p>
            <a:r>
              <a:rPr lang="en-US" altLang="zh-TW" sz="2800" b="1" dirty="0" smtClean="0">
                <a:solidFill>
                  <a:srgbClr val="0070C0"/>
                </a:solidFill>
              </a:rPr>
              <a:t>Manipulation of Atoms</a:t>
            </a:r>
            <a:endParaRPr lang="en-US" sz="2800" b="1" dirty="0">
              <a:solidFill>
                <a:srgbClr val="0070C0"/>
              </a:solidFill>
            </a:endParaRPr>
          </a:p>
        </p:txBody>
      </p:sp>
      <p:pic>
        <p:nvPicPr>
          <p:cNvPr id="11" name="Picture 4" descr="Fig7-13"/>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5010890" y="2202872"/>
            <a:ext cx="6139566" cy="2965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79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365125"/>
            <a:ext cx="11668991"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a:latin typeface="Aharoni" panose="02010803020104030203" pitchFamily="2" charset="-79"/>
                <a:cs typeface="Aharoni" panose="02010803020104030203" pitchFamily="2" charset="-79"/>
              </a:rPr>
              <a:t>Basics of Lithography</a:t>
            </a:r>
          </a:p>
        </p:txBody>
      </p:sp>
      <p:sp>
        <p:nvSpPr>
          <p:cNvPr id="3" name="Content Placeholder 2"/>
          <p:cNvSpPr>
            <a:spLocks noGrp="1"/>
          </p:cNvSpPr>
          <p:nvPr>
            <p:ph idx="1"/>
          </p:nvPr>
        </p:nvSpPr>
        <p:spPr>
          <a:xfrm>
            <a:off x="755072" y="1352560"/>
            <a:ext cx="10515600" cy="4616738"/>
          </a:xfrm>
        </p:spPr>
        <p:txBody>
          <a:bodyPr>
            <a:normAutofit/>
          </a:bodyPr>
          <a:lstStyle/>
          <a:p>
            <a:pPr>
              <a:buFont typeface="Wingdings" panose="05000000000000000000" pitchFamily="2" charset="2"/>
              <a:buChar char="Ø"/>
            </a:pPr>
            <a:r>
              <a:rPr lang="en-US" sz="1800" dirty="0" smtClean="0">
                <a:latin typeface="Aharoni" panose="02010803020104030203" pitchFamily="2" charset="-79"/>
                <a:cs typeface="Aharoni" panose="02010803020104030203" pitchFamily="2" charset="-79"/>
              </a:rPr>
              <a:t>Lithography (from Ancient Greek</a:t>
            </a:r>
            <a:r>
              <a:rPr lang="en-US" sz="1800" dirty="0" smtClean="0">
                <a:solidFill>
                  <a:srgbClr val="0070C0"/>
                </a:solidFill>
                <a:latin typeface="Aharoni" panose="02010803020104030203" pitchFamily="2" charset="-79"/>
                <a:cs typeface="Aharoni" panose="02010803020104030203" pitchFamily="2" charset="-79"/>
              </a:rPr>
              <a:t> </a:t>
            </a:r>
            <a:r>
              <a:rPr lang="en-US" sz="1800" b="1" dirty="0" err="1" smtClean="0">
                <a:solidFill>
                  <a:srgbClr val="0070C0"/>
                </a:solidFill>
                <a:latin typeface="Aharoni" panose="02010803020104030203" pitchFamily="2" charset="-79"/>
                <a:cs typeface="Aharoni" panose="02010803020104030203" pitchFamily="2" charset="-79"/>
              </a:rPr>
              <a:t>lithos</a:t>
            </a:r>
            <a:r>
              <a:rPr lang="en-US" sz="1800" b="1" dirty="0" smtClean="0">
                <a:latin typeface="Aharoni" panose="02010803020104030203" pitchFamily="2" charset="-79"/>
                <a:cs typeface="Aharoni" panose="02010803020104030203" pitchFamily="2" charset="-79"/>
              </a:rPr>
              <a:t>, meaning "</a:t>
            </a:r>
            <a:r>
              <a:rPr lang="en-US" sz="1800" b="1" dirty="0" smtClean="0">
                <a:solidFill>
                  <a:srgbClr val="0070C0"/>
                </a:solidFill>
                <a:latin typeface="Aharoni" panose="02010803020104030203" pitchFamily="2" charset="-79"/>
                <a:cs typeface="Aharoni" panose="02010803020104030203" pitchFamily="2" charset="-79"/>
              </a:rPr>
              <a:t>stone</a:t>
            </a:r>
            <a:r>
              <a:rPr lang="en-US" sz="1800" dirty="0" smtClean="0">
                <a:latin typeface="Aharoni" panose="02010803020104030203" pitchFamily="2" charset="-79"/>
                <a:cs typeface="Aharoni" panose="02010803020104030203" pitchFamily="2" charset="-79"/>
              </a:rPr>
              <a:t>", and, </a:t>
            </a:r>
            <a:r>
              <a:rPr lang="en-US" sz="1800" b="1" dirty="0" err="1" smtClean="0">
                <a:solidFill>
                  <a:srgbClr val="0070C0"/>
                </a:solidFill>
                <a:latin typeface="Aharoni" panose="02010803020104030203" pitchFamily="2" charset="-79"/>
                <a:cs typeface="Aharoni" panose="02010803020104030203" pitchFamily="2" charset="-79"/>
              </a:rPr>
              <a:t>graphein</a:t>
            </a:r>
            <a:r>
              <a:rPr lang="en-US" sz="1800" b="1" dirty="0" smtClean="0">
                <a:solidFill>
                  <a:srgbClr val="0070C0"/>
                </a:solidFill>
                <a:latin typeface="Aharoni" panose="02010803020104030203" pitchFamily="2" charset="-79"/>
                <a:cs typeface="Aharoni" panose="02010803020104030203" pitchFamily="2" charset="-79"/>
              </a:rPr>
              <a:t>, </a:t>
            </a:r>
            <a:r>
              <a:rPr lang="en-US" sz="1800" dirty="0" smtClean="0">
                <a:latin typeface="Aharoni" panose="02010803020104030203" pitchFamily="2" charset="-79"/>
                <a:cs typeface="Aharoni" panose="02010803020104030203" pitchFamily="2" charset="-79"/>
              </a:rPr>
              <a:t>meaning "</a:t>
            </a:r>
            <a:r>
              <a:rPr lang="en-US" sz="1800" b="1" dirty="0" smtClean="0">
                <a:solidFill>
                  <a:srgbClr val="0070C0"/>
                </a:solidFill>
                <a:latin typeface="Aharoni" panose="02010803020104030203" pitchFamily="2" charset="-79"/>
                <a:cs typeface="Aharoni" panose="02010803020104030203" pitchFamily="2" charset="-79"/>
              </a:rPr>
              <a:t>to write</a:t>
            </a:r>
            <a:r>
              <a:rPr lang="en-US" sz="1800" dirty="0" smtClean="0">
                <a:latin typeface="Aharoni" panose="02010803020104030203" pitchFamily="2" charset="-79"/>
                <a:cs typeface="Aharoni" panose="02010803020104030203" pitchFamily="2" charset="-79"/>
              </a:rPr>
              <a:t>") is a method of printing originally based on the immiscibility of oil and water. The printing is from a stone (lithographic limestone) or a metal plate with a smooth surface. </a:t>
            </a:r>
          </a:p>
          <a:p>
            <a:pPr lvl="0">
              <a:buFont typeface="Wingdings" panose="05000000000000000000" pitchFamily="2" charset="2"/>
              <a:buChar char="Ø"/>
            </a:pPr>
            <a:r>
              <a:rPr lang="en-US" sz="1800" dirty="0">
                <a:solidFill>
                  <a:prstClr val="black">
                    <a:lumMod val="75000"/>
                    <a:lumOff val="25000"/>
                  </a:prstClr>
                </a:solidFill>
                <a:latin typeface="Aharoni" panose="02010803020104030203" pitchFamily="2" charset="-79"/>
                <a:cs typeface="Aharoni" panose="02010803020104030203" pitchFamily="2" charset="-79"/>
              </a:rPr>
              <a:t>Lithography is the most complicated, expensive, and critical process of modern IC manufacturing.</a:t>
            </a:r>
          </a:p>
          <a:p>
            <a:pPr lvl="0" defTabSz="457200">
              <a:lnSpc>
                <a:spcPct val="80000"/>
              </a:lnSpc>
              <a:buClr>
                <a:srgbClr val="A53010"/>
              </a:buClr>
              <a:buFont typeface="Wingdings" panose="05000000000000000000" pitchFamily="2" charset="2"/>
              <a:buChar char="Ø"/>
              <a:defRPr/>
            </a:pPr>
            <a:r>
              <a:rPr lang="en-US" sz="1800" dirty="0">
                <a:solidFill>
                  <a:prstClr val="black">
                    <a:lumMod val="75000"/>
                    <a:lumOff val="25000"/>
                  </a:prstClr>
                </a:solidFill>
                <a:latin typeface="Aharoni" panose="02010803020104030203" pitchFamily="2" charset="-79"/>
                <a:cs typeface="Aharoni" panose="02010803020104030203" pitchFamily="2" charset="-79"/>
              </a:rPr>
              <a:t>Typically </a:t>
            </a:r>
            <a:r>
              <a:rPr lang="en-US" sz="1800" dirty="0">
                <a:solidFill>
                  <a:srgbClr val="FF33CC"/>
                </a:solidFill>
                <a:latin typeface="Aharoni" panose="02010803020104030203" pitchFamily="2" charset="-79"/>
                <a:cs typeface="Aharoni" panose="02010803020104030203" pitchFamily="2" charset="-79"/>
              </a:rPr>
              <a:t>8-25 lithography steps</a:t>
            </a:r>
            <a:r>
              <a:rPr lang="en-US" sz="1800" dirty="0">
                <a:solidFill>
                  <a:prstClr val="black">
                    <a:lumMod val="75000"/>
                    <a:lumOff val="25000"/>
                  </a:prstClr>
                </a:solidFill>
                <a:latin typeface="Aharoni" panose="02010803020104030203" pitchFamily="2" charset="-79"/>
                <a:cs typeface="Aharoni" panose="02010803020104030203" pitchFamily="2" charset="-79"/>
              </a:rPr>
              <a:t> and several hundred processing steps between exposure are required to fabricate a packed IC.</a:t>
            </a:r>
          </a:p>
          <a:p>
            <a:pPr lvl="0" defTabSz="457200">
              <a:lnSpc>
                <a:spcPct val="80000"/>
              </a:lnSpc>
              <a:buClr>
                <a:srgbClr val="A53010"/>
              </a:buClr>
              <a:buFont typeface="Wingdings" panose="05000000000000000000" pitchFamily="2" charset="2"/>
              <a:buChar char="Ø"/>
              <a:defRPr/>
            </a:pPr>
            <a:endParaRPr lang="en-US" sz="1800" dirty="0">
              <a:solidFill>
                <a:prstClr val="black">
                  <a:lumMod val="75000"/>
                  <a:lumOff val="25000"/>
                </a:prstClr>
              </a:solidFill>
              <a:latin typeface="Aharoni" panose="02010803020104030203" pitchFamily="2" charset="-79"/>
              <a:cs typeface="Aharoni" panose="02010803020104030203" pitchFamily="2" charset="-79"/>
            </a:endParaRPr>
          </a:p>
          <a:p>
            <a:pPr lvl="0" defTabSz="457200">
              <a:lnSpc>
                <a:spcPct val="80000"/>
              </a:lnSpc>
              <a:buClr>
                <a:srgbClr val="A53010"/>
              </a:buClr>
              <a:buFont typeface="Wingdings" panose="05000000000000000000" pitchFamily="2" charset="2"/>
              <a:buChar char="Ø"/>
              <a:defRPr/>
            </a:pPr>
            <a:r>
              <a:rPr lang="en-US" sz="1800" dirty="0">
                <a:solidFill>
                  <a:prstClr val="black">
                    <a:lumMod val="75000"/>
                    <a:lumOff val="25000"/>
                  </a:prstClr>
                </a:solidFill>
                <a:latin typeface="Aharoni" panose="02010803020104030203" pitchFamily="2" charset="-79"/>
                <a:cs typeface="Aharoni" panose="02010803020104030203" pitchFamily="2" charset="-79"/>
              </a:rPr>
              <a:t>The minimum feature size </a:t>
            </a:r>
            <a:r>
              <a:rPr lang="en-US" sz="1800" dirty="0" err="1">
                <a:solidFill>
                  <a:prstClr val="black">
                    <a:lumMod val="75000"/>
                    <a:lumOff val="25000"/>
                  </a:prstClr>
                </a:solidFill>
                <a:latin typeface="Aharoni" panose="02010803020104030203" pitchFamily="2" charset="-79"/>
                <a:cs typeface="Aharoni" panose="02010803020104030203" pitchFamily="2" charset="-79"/>
              </a:rPr>
              <a:t>i</a:t>
            </a:r>
            <a:r>
              <a:rPr lang="en-US" sz="1800" dirty="0">
                <a:solidFill>
                  <a:prstClr val="black">
                    <a:lumMod val="75000"/>
                    <a:lumOff val="25000"/>
                  </a:prstClr>
                </a:solidFill>
                <a:latin typeface="Aharoni" panose="02010803020104030203" pitchFamily="2" charset="-79"/>
                <a:cs typeface="Aharoni" panose="02010803020104030203" pitchFamily="2" charset="-79"/>
              </a:rPr>
              <a:t>. e., the minimum line width or line to line separation that can be printed on the surface, control the number of circuits that can be placed on the chip and has a direct impact on circuit speed. The evolution of IC is therefore closely linked to the evolution of lithographic tools</a:t>
            </a:r>
            <a:endParaRPr lang="en-US" sz="1800" dirty="0" smtClean="0">
              <a:latin typeface="Aharoni" panose="02010803020104030203" pitchFamily="2" charset="-79"/>
              <a:cs typeface="Aharoni" panose="02010803020104030203" pitchFamily="2" charset="-79"/>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23" y="5043602"/>
            <a:ext cx="2128856" cy="16090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695" y="5087508"/>
            <a:ext cx="2238177" cy="14894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473" y="5096844"/>
            <a:ext cx="1617211" cy="14534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3938" y="5089636"/>
            <a:ext cx="1975409" cy="1487277"/>
          </a:xfrm>
          <a:prstGeom prst="rect">
            <a:avLst/>
          </a:prstGeom>
        </p:spPr>
      </p:pic>
    </p:spTree>
    <p:extLst>
      <p:ext uri="{BB962C8B-B14F-4D97-AF65-F5344CB8AC3E}">
        <p14:creationId xmlns:p14="http://schemas.microsoft.com/office/powerpoint/2010/main" val="3441332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3" name="Rectangle 2"/>
          <p:cNvSpPr/>
          <p:nvPr/>
        </p:nvSpPr>
        <p:spPr>
          <a:xfrm>
            <a:off x="519545" y="1166292"/>
            <a:ext cx="10058400" cy="1200329"/>
          </a:xfrm>
          <a:prstGeom prst="rect">
            <a:avLst/>
          </a:prstGeom>
        </p:spPr>
        <p:txBody>
          <a:bodyPr wrap="square">
            <a:spAutoFit/>
          </a:bodyPr>
          <a:lstStyle/>
          <a:p>
            <a:pPr marL="342900" indent="-342900">
              <a:buFont typeface="Wingdings" panose="05000000000000000000" pitchFamily="2" charset="2"/>
              <a:buChar char="Ø"/>
            </a:pPr>
            <a:r>
              <a:rPr lang="en-US" altLang="zh-TW" sz="2400" dirty="0" smtClean="0">
                <a:latin typeface="Georgia" panose="02040502050405020303" pitchFamily="18" charset="0"/>
              </a:rPr>
              <a:t>Local anodic oxidation, passivation, localized chemical vapor deposition, electrodeposition, mechanical contact of the tip with the surface, deformation of the surface by electrical pulses</a:t>
            </a:r>
            <a:endParaRPr lang="en-US" altLang="zh-TW" sz="2400" dirty="0">
              <a:latin typeface="Georgia" panose="02040502050405020303" pitchFamily="18" charset="0"/>
            </a:endParaRPr>
          </a:p>
        </p:txBody>
      </p:sp>
      <p:pic>
        <p:nvPicPr>
          <p:cNvPr id="8" name="Picture 4" descr="Fig7-19"/>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a:xfrm>
            <a:off x="519545" y="2618513"/>
            <a:ext cx="5217496" cy="3636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descr="Fig7-20"/>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548745" y="2618513"/>
            <a:ext cx="5016198" cy="278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60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2308645"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Voltage Plus</a:t>
            </a:r>
            <a:endParaRPr lang="en-US" sz="2800" b="1" dirty="0">
              <a:solidFill>
                <a:srgbClr val="0070C0"/>
              </a:solidFill>
              <a:latin typeface="Aharoni" panose="02010803020104030203" pitchFamily="2" charset="-79"/>
              <a:cs typeface="Aharoni" panose="02010803020104030203" pitchFamily="2" charset="-79"/>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2055" y="1733306"/>
            <a:ext cx="8507413" cy="4786313"/>
          </a:xfrm>
          <a:prstGeom prst="rect">
            <a:avLst/>
          </a:prstGeom>
          <a:noFill/>
          <a:ln/>
        </p:spPr>
      </p:pic>
    </p:spTree>
    <p:extLst>
      <p:ext uri="{BB962C8B-B14F-4D97-AF65-F5344CB8AC3E}">
        <p14:creationId xmlns:p14="http://schemas.microsoft.com/office/powerpoint/2010/main" val="47399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1701107"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STM CVD</a:t>
            </a:r>
            <a:endParaRPr lang="en-US" sz="2800" b="1" dirty="0">
              <a:solidFill>
                <a:srgbClr val="0070C0"/>
              </a:solidFill>
              <a:latin typeface="Aharoni" panose="02010803020104030203" pitchFamily="2" charset="-79"/>
              <a:cs typeface="Aharoni" panose="02010803020104030203" pitchFamily="2" charset="-79"/>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10011" y="1585463"/>
            <a:ext cx="7913688" cy="5038725"/>
          </a:xfrm>
          <a:prstGeom prst="rect">
            <a:avLst/>
          </a:prstGeom>
          <a:noFill/>
          <a:ln/>
        </p:spPr>
      </p:pic>
    </p:spTree>
    <p:extLst>
      <p:ext uri="{BB962C8B-B14F-4D97-AF65-F5344CB8AC3E}">
        <p14:creationId xmlns:p14="http://schemas.microsoft.com/office/powerpoint/2010/main" val="3014155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4052713"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Local Electrodeposition</a:t>
            </a:r>
            <a:endParaRPr lang="en-US" sz="2800" b="1" dirty="0">
              <a:solidFill>
                <a:srgbClr val="0070C0"/>
              </a:solidFill>
              <a:latin typeface="Aharoni" panose="02010803020104030203" pitchFamily="2" charset="-79"/>
              <a:cs typeface="Aharoni" panose="02010803020104030203" pitchFamily="2" charset="-79"/>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99854" y="1585463"/>
            <a:ext cx="7597775" cy="5165725"/>
          </a:xfrm>
          <a:prstGeom prst="rect">
            <a:avLst/>
          </a:prstGeom>
          <a:noFill/>
          <a:ln/>
        </p:spPr>
      </p:pic>
    </p:spTree>
    <p:extLst>
      <p:ext uri="{BB962C8B-B14F-4D97-AF65-F5344CB8AC3E}">
        <p14:creationId xmlns:p14="http://schemas.microsoft.com/office/powerpoint/2010/main" val="4103739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942887"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AFM</a:t>
            </a:r>
            <a:endParaRPr lang="en-US" sz="2800" b="1" dirty="0">
              <a:solidFill>
                <a:srgbClr val="0070C0"/>
              </a:solidFill>
              <a:latin typeface="Aharoni" panose="02010803020104030203" pitchFamily="2" charset="-79"/>
              <a:cs typeface="Aharoni" panose="02010803020104030203" pitchFamily="2" charset="-79"/>
            </a:endParaRPr>
          </a:p>
        </p:txBody>
      </p:sp>
      <p:pic>
        <p:nvPicPr>
          <p:cNvPr id="5" name="Picture 6" descr="Fig7-21"/>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166234" y="1585463"/>
            <a:ext cx="5078702" cy="47593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03281" y="1216131"/>
            <a:ext cx="3645550" cy="523220"/>
          </a:xfrm>
          <a:prstGeom prst="rect">
            <a:avLst/>
          </a:prstGeom>
        </p:spPr>
        <p:txBody>
          <a:bodyPr wrap="none">
            <a:spAutoFit/>
          </a:bodyPr>
          <a:lstStyle/>
          <a:p>
            <a:r>
              <a:rPr lang="en-US" altLang="zh-TW" sz="2800" b="1" dirty="0">
                <a:solidFill>
                  <a:srgbClr val="0070C0"/>
                </a:solidFill>
                <a:latin typeface="Aharoni" panose="02010803020104030203" pitchFamily="2" charset="-79"/>
                <a:cs typeface="Aharoni" panose="02010803020104030203" pitchFamily="2" charset="-79"/>
              </a:rPr>
              <a:t>Dip Pen Lithography</a:t>
            </a:r>
            <a:endParaRPr lang="en-US" sz="2800" b="1" dirty="0">
              <a:solidFill>
                <a:srgbClr val="0070C0"/>
              </a:solidFill>
              <a:latin typeface="Aharoni" panose="02010803020104030203" pitchFamily="2" charset="-79"/>
              <a:cs typeface="Aharoni" panose="02010803020104030203" pitchFamily="2" charset="-79"/>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98688" y="1911926"/>
            <a:ext cx="5771639" cy="3563605"/>
          </a:xfrm>
          <a:prstGeom prst="rect">
            <a:avLst/>
          </a:prstGeom>
          <a:noFill/>
          <a:ln/>
        </p:spPr>
      </p:pic>
    </p:spTree>
    <p:extLst>
      <p:ext uri="{BB962C8B-B14F-4D97-AF65-F5344CB8AC3E}">
        <p14:creationId xmlns:p14="http://schemas.microsoft.com/office/powerpoint/2010/main" val="693403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5112297"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Thermal Dip Pen Lithography</a:t>
            </a:r>
            <a:endParaRPr lang="en-US" sz="2800" b="1" dirty="0">
              <a:solidFill>
                <a:srgbClr val="0070C0"/>
              </a:solidFill>
              <a:latin typeface="Aharoni" panose="02010803020104030203" pitchFamily="2" charset="-79"/>
              <a:cs typeface="Aharoni" panose="02010803020104030203" pitchFamily="2" charset="-79"/>
            </a:endParaRPr>
          </a:p>
        </p:txBody>
      </p:sp>
      <p:pic>
        <p:nvPicPr>
          <p:cNvPr id="8" name="Picture 17" descr="Dip-pen nanolithography heats up with new technique: diagram showing the difference between traditional and thermal dip-pen nanolith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33306"/>
            <a:ext cx="5243945" cy="195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8"/>
          <p:cNvSpPr txBox="1">
            <a:spLocks noChangeArrowheads="1"/>
          </p:cNvSpPr>
          <p:nvPr/>
        </p:nvSpPr>
        <p:spPr bwMode="auto">
          <a:xfrm>
            <a:off x="443345" y="3577937"/>
            <a:ext cx="518849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dirty="0"/>
              <a:t>Diagram illustrating thermal dip pen nanolithography. When the cantilever is cold (left) no ink is deposited. When the cantilever is heated (right), the ink melts and is deposited onto the surface. (</a:t>
            </a:r>
            <a:r>
              <a:rPr lang="en-US" altLang="zh-TW" i="1" dirty="0">
                <a:hlinkClick r:id="rId3"/>
              </a:rPr>
              <a:t>Journal of the American Chemical Society,</a:t>
            </a:r>
            <a:r>
              <a:rPr lang="en-US" altLang="zh-TW" dirty="0">
                <a:hlinkClick r:id="rId3"/>
              </a:rPr>
              <a:t> </a:t>
            </a:r>
            <a:r>
              <a:rPr lang="en-US" altLang="zh-TW" i="1" dirty="0"/>
              <a:t>128</a:t>
            </a:r>
            <a:r>
              <a:rPr lang="en-US" altLang="zh-TW" dirty="0"/>
              <a:t>(21) pp 6774 - 6775 , 2006)</a:t>
            </a:r>
          </a:p>
        </p:txBody>
      </p:sp>
      <p:pic>
        <p:nvPicPr>
          <p:cNvPr id="11" name="Picture 5" descr="Multipl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136" y="1508694"/>
            <a:ext cx="4048125" cy="33686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6"/>
          <p:cNvSpPr txBox="1">
            <a:spLocks noChangeArrowheads="1"/>
          </p:cNvSpPr>
          <p:nvPr/>
        </p:nvSpPr>
        <p:spPr bwMode="auto">
          <a:xfrm>
            <a:off x="5631842" y="4877369"/>
            <a:ext cx="6023294" cy="208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dirty="0"/>
              <a:t>The background shows some of the 55,000 miniature images of a 2005 US nickel made with dip-pen lithography. (Each circle is only twice the diameter of a red blood cell.) Each nickel image with Thomas Jefferson's profile (in red) is made of a series of 80 nm dots. The inset (right) is an electron microscope image of a portion of the 55,000-pen array (</a:t>
            </a:r>
            <a:r>
              <a:rPr lang="en-US" altLang="zh-TW" i="1" dirty="0" err="1">
                <a:hlinkClick r:id="rId5"/>
              </a:rPr>
              <a:t>Angewandte</a:t>
            </a:r>
            <a:r>
              <a:rPr lang="en-US" altLang="zh-TW" i="1" dirty="0">
                <a:hlinkClick r:id="rId5"/>
              </a:rPr>
              <a:t> </a:t>
            </a:r>
            <a:r>
              <a:rPr lang="en-US" altLang="zh-TW" i="1" dirty="0" err="1">
                <a:hlinkClick r:id="rId5"/>
              </a:rPr>
              <a:t>Chemie</a:t>
            </a:r>
            <a:r>
              <a:rPr lang="en-US" altLang="zh-TW" dirty="0">
                <a:hlinkClick r:id="rId5"/>
              </a:rPr>
              <a:t> </a:t>
            </a:r>
            <a:r>
              <a:rPr lang="en-US" altLang="zh-TW" b="1" dirty="0">
                <a:hlinkClick r:id="rId5"/>
              </a:rPr>
              <a:t>45</a:t>
            </a:r>
            <a:r>
              <a:rPr lang="en-US" altLang="zh-TW" dirty="0">
                <a:hlinkClick r:id="rId5"/>
              </a:rPr>
              <a:t> 1-4</a:t>
            </a:r>
            <a:r>
              <a:rPr lang="en-US" altLang="zh-TW" dirty="0"/>
              <a:t>, 2006 )</a:t>
            </a:r>
          </a:p>
        </p:txBody>
      </p:sp>
    </p:spTree>
    <p:extLst>
      <p:ext uri="{BB962C8B-B14F-4D97-AF65-F5344CB8AC3E}">
        <p14:creationId xmlns:p14="http://schemas.microsoft.com/office/powerpoint/2010/main" val="3875760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a:blip r:embed="rId2"/>
          <a:stretch>
            <a:fillRect/>
          </a:stretch>
        </p:blipFill>
        <p:spPr>
          <a:xfrm>
            <a:off x="1110370" y="1641763"/>
            <a:ext cx="10102877" cy="5216237"/>
          </a:xfrm>
          <a:prstGeom prst="rect">
            <a:avLst/>
          </a:prstGeom>
        </p:spPr>
      </p:pic>
      <p:sp>
        <p:nvSpPr>
          <p:cNvPr id="9" name="Rectangle 8"/>
          <p:cNvSpPr/>
          <p:nvPr/>
        </p:nvSpPr>
        <p:spPr>
          <a:xfrm>
            <a:off x="539165" y="993852"/>
            <a:ext cx="7488460" cy="523220"/>
          </a:xfrm>
          <a:prstGeom prst="rect">
            <a:avLst/>
          </a:prstGeom>
        </p:spPr>
        <p:txBody>
          <a:bodyPr wrap="none">
            <a:spAutoFit/>
          </a:bodyPr>
          <a:lstStyle/>
          <a:p>
            <a:r>
              <a:rPr lang="en-US" sz="2800" b="1" dirty="0">
                <a:solidFill>
                  <a:srgbClr val="FF0000"/>
                </a:solidFill>
              </a:rPr>
              <a:t>F</a:t>
            </a:r>
            <a:r>
              <a:rPr lang="en-US" sz="2800" b="1" dirty="0" smtClean="0">
                <a:solidFill>
                  <a:srgbClr val="FF0000"/>
                </a:solidFill>
              </a:rPr>
              <a:t>eature sizes of approximately 200 nm or greater.</a:t>
            </a:r>
            <a:endParaRPr lang="en-US" sz="2800" b="1" dirty="0">
              <a:solidFill>
                <a:srgbClr val="FF0000"/>
              </a:solidFill>
            </a:endParaRPr>
          </a:p>
        </p:txBody>
      </p:sp>
    </p:spTree>
    <p:extLst>
      <p:ext uri="{BB962C8B-B14F-4D97-AF65-F5344CB8AC3E}">
        <p14:creationId xmlns:p14="http://schemas.microsoft.com/office/powerpoint/2010/main" val="1663229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2"/>
          <a:stretch>
            <a:fillRect/>
          </a:stretch>
        </p:blipFill>
        <p:spPr>
          <a:xfrm>
            <a:off x="1288471" y="1018310"/>
            <a:ext cx="7065531" cy="2639291"/>
          </a:xfrm>
          <a:prstGeom prst="rect">
            <a:avLst/>
          </a:prstGeom>
        </p:spPr>
      </p:pic>
      <p:pic>
        <p:nvPicPr>
          <p:cNvPr id="3" name="Picture 2"/>
          <p:cNvPicPr>
            <a:picLocks noChangeAspect="1"/>
          </p:cNvPicPr>
          <p:nvPr/>
        </p:nvPicPr>
        <p:blipFill rotWithShape="1">
          <a:blip r:embed="rId3"/>
          <a:srcRect l="4405" t="39133" r="4828" b="12001"/>
          <a:stretch/>
        </p:blipFill>
        <p:spPr>
          <a:xfrm>
            <a:off x="1174171" y="3730338"/>
            <a:ext cx="8988136" cy="2680856"/>
          </a:xfrm>
          <a:prstGeom prst="rect">
            <a:avLst/>
          </a:prstGeom>
        </p:spPr>
      </p:pic>
    </p:spTree>
    <p:extLst>
      <p:ext uri="{BB962C8B-B14F-4D97-AF65-F5344CB8AC3E}">
        <p14:creationId xmlns:p14="http://schemas.microsoft.com/office/powerpoint/2010/main" val="713984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stretch>
            <a:fillRect/>
          </a:stretch>
        </p:blipFill>
        <p:spPr>
          <a:xfrm>
            <a:off x="196204" y="1236518"/>
            <a:ext cx="6201929" cy="3130392"/>
          </a:xfrm>
          <a:prstGeom prst="rect">
            <a:avLst/>
          </a:prstGeom>
        </p:spPr>
      </p:pic>
      <p:pic>
        <p:nvPicPr>
          <p:cNvPr id="5" name="Picture 4"/>
          <p:cNvPicPr>
            <a:picLocks noChangeAspect="1"/>
          </p:cNvPicPr>
          <p:nvPr/>
        </p:nvPicPr>
        <p:blipFill>
          <a:blip r:embed="rId3"/>
          <a:stretch>
            <a:fillRect/>
          </a:stretch>
        </p:blipFill>
        <p:spPr>
          <a:xfrm>
            <a:off x="5769445" y="1111827"/>
            <a:ext cx="6250551" cy="4926660"/>
          </a:xfrm>
          <a:prstGeom prst="rect">
            <a:avLst/>
          </a:prstGeom>
        </p:spPr>
      </p:pic>
      <p:sp>
        <p:nvSpPr>
          <p:cNvPr id="6" name="TextBox 5"/>
          <p:cNvSpPr txBox="1"/>
          <p:nvPr/>
        </p:nvSpPr>
        <p:spPr>
          <a:xfrm>
            <a:off x="436418" y="4873336"/>
            <a:ext cx="5333027" cy="646331"/>
          </a:xfrm>
          <a:prstGeom prst="rect">
            <a:avLst/>
          </a:prstGeom>
          <a:noFill/>
        </p:spPr>
        <p:txBody>
          <a:bodyPr wrap="square" rtlCol="0">
            <a:spAutoFit/>
          </a:bodyPr>
          <a:lstStyle/>
          <a:p>
            <a:r>
              <a:rPr lang="en-US" dirty="0" smtClean="0"/>
              <a:t>Ref. </a:t>
            </a:r>
            <a:r>
              <a:rPr lang="en-US" dirty="0"/>
              <a:t>5 February 2007 / Vol. 15, No. 3 / OPTICS EXPRESS </a:t>
            </a:r>
            <a:r>
              <a:rPr lang="en-US" dirty="0" smtClean="0"/>
              <a:t>1167 (</a:t>
            </a:r>
            <a:r>
              <a:rPr lang="en-US" b="1" dirty="0"/>
              <a:t>Laser-lithography on </a:t>
            </a:r>
            <a:r>
              <a:rPr lang="en-US" b="1" dirty="0" smtClean="0"/>
              <a:t>non-planar Surfaces)</a:t>
            </a:r>
            <a:endParaRPr lang="en-US" dirty="0"/>
          </a:p>
        </p:txBody>
      </p:sp>
    </p:spTree>
    <p:extLst>
      <p:ext uri="{BB962C8B-B14F-4D97-AF65-F5344CB8AC3E}">
        <p14:creationId xmlns:p14="http://schemas.microsoft.com/office/powerpoint/2010/main" val="2579818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2"/>
          <a:stretch>
            <a:fillRect/>
          </a:stretch>
        </p:blipFill>
        <p:spPr>
          <a:xfrm>
            <a:off x="2135612" y="945572"/>
            <a:ext cx="7508118" cy="5708051"/>
          </a:xfrm>
          <a:prstGeom prst="rect">
            <a:avLst/>
          </a:prstGeom>
        </p:spPr>
      </p:pic>
    </p:spTree>
    <p:extLst>
      <p:ext uri="{BB962C8B-B14F-4D97-AF65-F5344CB8AC3E}">
        <p14:creationId xmlns:p14="http://schemas.microsoft.com/office/powerpoint/2010/main" val="1106170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a:latin typeface="Aharoni" panose="02010803020104030203" pitchFamily="2" charset="-79"/>
                <a:cs typeface="Aharoni" panose="02010803020104030203" pitchFamily="2" charset="-79"/>
              </a:rPr>
              <a:t>Types of Lithography </a:t>
            </a:r>
          </a:p>
        </p:txBody>
      </p:sp>
      <p:sp>
        <p:nvSpPr>
          <p:cNvPr id="6" name="Rectangle 3"/>
          <p:cNvSpPr txBox="1">
            <a:spLocks noChangeArrowheads="1"/>
          </p:cNvSpPr>
          <p:nvPr/>
        </p:nvSpPr>
        <p:spPr>
          <a:xfrm>
            <a:off x="457200" y="1600200"/>
            <a:ext cx="5070764" cy="4525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Ø"/>
            </a:pPr>
            <a:r>
              <a:rPr lang="en-US" altLang="zh-TW" sz="2400" b="1" dirty="0" smtClean="0">
                <a:solidFill>
                  <a:srgbClr val="0070C0"/>
                </a:solidFill>
              </a:rPr>
              <a:t>Photolithography (</a:t>
            </a:r>
            <a:r>
              <a:rPr lang="en-US" altLang="zh-TW" sz="2400" b="1" dirty="0" smtClean="0">
                <a:solidFill>
                  <a:srgbClr val="0070C0"/>
                </a:solidFill>
                <a:latin typeface="Georgia" panose="02040502050405020303" pitchFamily="18" charset="0"/>
              </a:rPr>
              <a:t>optical</a:t>
            </a:r>
            <a:r>
              <a:rPr lang="en-US" altLang="zh-TW" sz="2400" b="1" dirty="0" smtClean="0">
                <a:solidFill>
                  <a:srgbClr val="0070C0"/>
                </a:solidFill>
              </a:rPr>
              <a:t>, UV, EUV)</a:t>
            </a:r>
          </a:p>
          <a:p>
            <a:pPr>
              <a:lnSpc>
                <a:spcPct val="80000"/>
              </a:lnSpc>
              <a:buFont typeface="Wingdings" panose="05000000000000000000" pitchFamily="2" charset="2"/>
              <a:buChar char="Ø"/>
            </a:pPr>
            <a:r>
              <a:rPr lang="en-US" altLang="zh-TW" sz="2400" b="1" dirty="0" smtClean="0">
                <a:solidFill>
                  <a:srgbClr val="0070C0"/>
                </a:solidFill>
              </a:rPr>
              <a:t>E-beam/ion-beam/Neutral atomic beam lithography</a:t>
            </a:r>
          </a:p>
          <a:p>
            <a:pPr>
              <a:lnSpc>
                <a:spcPct val="80000"/>
              </a:lnSpc>
              <a:buFont typeface="Wingdings" panose="05000000000000000000" pitchFamily="2" charset="2"/>
              <a:buChar char="Ø"/>
            </a:pPr>
            <a:r>
              <a:rPr lang="en-US" altLang="zh-TW" sz="2400" b="1" dirty="0" smtClean="0">
                <a:solidFill>
                  <a:srgbClr val="0070C0"/>
                </a:solidFill>
              </a:rPr>
              <a:t>X-ray lithography</a:t>
            </a:r>
          </a:p>
          <a:p>
            <a:pPr>
              <a:lnSpc>
                <a:spcPct val="80000"/>
              </a:lnSpc>
              <a:buFont typeface="Wingdings" panose="05000000000000000000" pitchFamily="2" charset="2"/>
              <a:buChar char="Ø"/>
            </a:pPr>
            <a:r>
              <a:rPr lang="en-US" altLang="zh-TW" sz="2400" dirty="0" smtClean="0"/>
              <a:t>Interference lithography</a:t>
            </a:r>
          </a:p>
          <a:p>
            <a:pPr>
              <a:lnSpc>
                <a:spcPct val="80000"/>
              </a:lnSpc>
              <a:buFont typeface="Wingdings" panose="05000000000000000000" pitchFamily="2" charset="2"/>
              <a:buChar char="Ø"/>
            </a:pPr>
            <a:r>
              <a:rPr lang="en-US" altLang="zh-TW" sz="2400" dirty="0" smtClean="0"/>
              <a:t>Scanning Probe</a:t>
            </a:r>
          </a:p>
          <a:p>
            <a:pPr marL="0" indent="0">
              <a:lnSpc>
                <a:spcPct val="80000"/>
              </a:lnSpc>
              <a:buNone/>
            </a:pPr>
            <a:r>
              <a:rPr lang="en-US" altLang="zh-TW" sz="2400" dirty="0" smtClean="0"/>
              <a:t>        Voltage pulse</a:t>
            </a:r>
          </a:p>
          <a:p>
            <a:pPr marL="0" indent="0">
              <a:lnSpc>
                <a:spcPct val="80000"/>
              </a:lnSpc>
              <a:buNone/>
            </a:pPr>
            <a:r>
              <a:rPr lang="en-US" altLang="zh-TW" sz="2400" dirty="0" smtClean="0"/>
              <a:t>       CVD</a:t>
            </a:r>
          </a:p>
          <a:p>
            <a:pPr marL="0" indent="0">
              <a:lnSpc>
                <a:spcPct val="80000"/>
              </a:lnSpc>
              <a:buNone/>
            </a:pPr>
            <a:r>
              <a:rPr lang="en-US" altLang="zh-TW" sz="2400" dirty="0" smtClean="0"/>
              <a:t>        Local electrodeposition</a:t>
            </a:r>
          </a:p>
          <a:p>
            <a:pPr marL="0" indent="0">
              <a:lnSpc>
                <a:spcPct val="80000"/>
              </a:lnSpc>
              <a:buNone/>
            </a:pPr>
            <a:r>
              <a:rPr lang="en-US" altLang="zh-TW" sz="2400" dirty="0" smtClean="0"/>
              <a:t>        Dip-pen</a:t>
            </a:r>
          </a:p>
          <a:p>
            <a:pPr>
              <a:lnSpc>
                <a:spcPct val="80000"/>
              </a:lnSpc>
            </a:pPr>
            <a:endParaRPr lang="en-US" altLang="zh-TW" sz="2400" dirty="0" smtClean="0"/>
          </a:p>
          <a:p>
            <a:pPr>
              <a:lnSpc>
                <a:spcPct val="80000"/>
              </a:lnSpc>
            </a:pPr>
            <a:endParaRPr lang="en-US" altLang="zh-TW" sz="3200" dirty="0"/>
          </a:p>
        </p:txBody>
      </p:sp>
      <p:sp>
        <p:nvSpPr>
          <p:cNvPr id="7" name="Text Box 4"/>
          <p:cNvSpPr txBox="1">
            <a:spLocks noChangeArrowheads="1"/>
          </p:cNvSpPr>
          <p:nvPr/>
        </p:nvSpPr>
        <p:spPr bwMode="auto">
          <a:xfrm>
            <a:off x="6896099" y="1600200"/>
            <a:ext cx="4907974" cy="4821320"/>
          </a:xfrm>
          <a:prstGeom prst="rect">
            <a:avLst/>
          </a:prstGeom>
        </p:spPr>
        <p:txBody>
          <a:bodyPr vert="horz" lIns="91440" tIns="45720" rIns="91440" bIns="45720" rtlCol="0">
            <a:noAutofit/>
          </a:bodyPr>
          <a:lstStyle>
            <a:defPPr>
              <a:defRPr lang="en-US"/>
            </a:defPPr>
            <a:lvl1pPr marL="228600" indent="-228600">
              <a:lnSpc>
                <a:spcPct val="80000"/>
              </a:lnSpc>
              <a:spcBef>
                <a:spcPts val="1000"/>
              </a:spcBef>
              <a:buFont typeface="Arial" panose="020B0604020202020204" pitchFamily="34" charset="0"/>
              <a:buChar char="•"/>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altLang="zh-TW" dirty="0"/>
              <a:t>Step Growth</a:t>
            </a:r>
          </a:p>
          <a:p>
            <a:pPr>
              <a:buFont typeface="Wingdings" panose="05000000000000000000" pitchFamily="2" charset="2"/>
              <a:buChar char="Ø"/>
            </a:pPr>
            <a:r>
              <a:rPr lang="en-US" altLang="zh-TW" dirty="0"/>
              <a:t>Soft Lithography</a:t>
            </a:r>
          </a:p>
          <a:p>
            <a:pPr>
              <a:buFont typeface="Wingdings" panose="05000000000000000000" pitchFamily="2" charset="2"/>
              <a:buChar char="Ø"/>
            </a:pPr>
            <a:r>
              <a:rPr lang="en-US" altLang="zh-TW" dirty="0" err="1"/>
              <a:t>Nanoimprint</a:t>
            </a:r>
            <a:endParaRPr lang="en-US" altLang="zh-TW" dirty="0"/>
          </a:p>
          <a:p>
            <a:pPr>
              <a:buFont typeface="Wingdings" panose="05000000000000000000" pitchFamily="2" charset="2"/>
              <a:buChar char="Ø"/>
            </a:pPr>
            <a:r>
              <a:rPr lang="en-US" altLang="zh-TW" dirty="0" smtClean="0"/>
              <a:t>Self-Assembly</a:t>
            </a:r>
            <a:endParaRPr lang="en-US" altLang="zh-TW" dirty="0"/>
          </a:p>
          <a:p>
            <a:pPr>
              <a:buFont typeface="Wingdings" panose="05000000000000000000" pitchFamily="2" charset="2"/>
              <a:buChar char="Ø"/>
            </a:pPr>
            <a:r>
              <a:rPr lang="en-US" altLang="zh-TW" dirty="0" err="1"/>
              <a:t>Nanotemplates</a:t>
            </a:r>
            <a:endParaRPr lang="en-US" altLang="zh-TW" dirty="0"/>
          </a:p>
          <a:p>
            <a:pPr lvl="1"/>
            <a:r>
              <a:rPr lang="en-US" altLang="zh-TW" dirty="0"/>
              <a:t>    </a:t>
            </a:r>
            <a:r>
              <a:rPr lang="en-US" altLang="zh-TW" dirty="0" err="1"/>
              <a:t>Diblock</a:t>
            </a:r>
            <a:r>
              <a:rPr lang="en-US" altLang="zh-TW" dirty="0"/>
              <a:t> copolymer</a:t>
            </a:r>
          </a:p>
          <a:p>
            <a:pPr lvl="1"/>
            <a:r>
              <a:rPr lang="en-US" altLang="zh-TW" dirty="0"/>
              <a:t>    Sphere</a:t>
            </a:r>
          </a:p>
          <a:p>
            <a:pPr lvl="1"/>
            <a:r>
              <a:rPr lang="en-US" altLang="zh-TW" dirty="0"/>
              <a:t>    Alumina membrane</a:t>
            </a:r>
          </a:p>
          <a:p>
            <a:pPr lvl="1"/>
            <a:r>
              <a:rPr lang="en-US" altLang="zh-TW" dirty="0"/>
              <a:t>    </a:t>
            </a:r>
            <a:r>
              <a:rPr lang="en-US" altLang="zh-TW" dirty="0" err="1"/>
              <a:t>Nanochannel</a:t>
            </a:r>
            <a:r>
              <a:rPr lang="en-US" altLang="zh-TW" dirty="0"/>
              <a:t> glass</a:t>
            </a:r>
          </a:p>
          <a:p>
            <a:pPr lvl="1"/>
            <a:r>
              <a:rPr lang="en-US" altLang="zh-TW" dirty="0"/>
              <a:t>    Nuclear-track etched membrane</a:t>
            </a:r>
          </a:p>
        </p:txBody>
      </p:sp>
    </p:spTree>
    <p:extLst>
      <p:ext uri="{BB962C8B-B14F-4D97-AF65-F5344CB8AC3E}">
        <p14:creationId xmlns:p14="http://schemas.microsoft.com/office/powerpoint/2010/main" val="136854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2"/>
          <a:stretch>
            <a:fillRect/>
          </a:stretch>
        </p:blipFill>
        <p:spPr>
          <a:xfrm>
            <a:off x="916263" y="1498466"/>
            <a:ext cx="10491091" cy="3722120"/>
          </a:xfrm>
          <a:prstGeom prst="rect">
            <a:avLst/>
          </a:prstGeom>
        </p:spPr>
      </p:pic>
    </p:spTree>
    <p:extLst>
      <p:ext uri="{BB962C8B-B14F-4D97-AF65-F5344CB8AC3E}">
        <p14:creationId xmlns:p14="http://schemas.microsoft.com/office/powerpoint/2010/main" val="1971008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115743"/>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Laser Lithography Advantages</a:t>
            </a:r>
            <a:endParaRPr lang="en-US" sz="4000" b="1" dirty="0">
              <a:latin typeface="Aharoni" panose="02010803020104030203" pitchFamily="2" charset="-79"/>
              <a:cs typeface="Aharoni" panose="02010803020104030203" pitchFamily="2" charset="-79"/>
            </a:endParaRPr>
          </a:p>
        </p:txBody>
      </p:sp>
      <p:sp>
        <p:nvSpPr>
          <p:cNvPr id="3" name="Rectangle 2"/>
          <p:cNvSpPr/>
          <p:nvPr/>
        </p:nvSpPr>
        <p:spPr>
          <a:xfrm>
            <a:off x="810491" y="952465"/>
            <a:ext cx="9559636" cy="4493538"/>
          </a:xfrm>
          <a:prstGeom prst="rect">
            <a:avLst/>
          </a:prstGeom>
        </p:spPr>
        <p:txBody>
          <a:bodyPr wrap="square">
            <a:spAutoFit/>
          </a:bodyPr>
          <a:lstStyle/>
          <a:p>
            <a:r>
              <a:rPr lang="en-US" sz="2400" b="1" dirty="0" smtClean="0">
                <a:solidFill>
                  <a:srgbClr val="0070C0"/>
                </a:solidFill>
              </a:rPr>
              <a:t>Photolithography (Mask) Disadvantages: </a:t>
            </a:r>
          </a:p>
          <a:p>
            <a:pPr marL="285750" indent="-285750">
              <a:buFont typeface="Arial" panose="020B0604020202020204" pitchFamily="34" charset="0"/>
              <a:buChar char="•"/>
            </a:pPr>
            <a:r>
              <a:rPr lang="en-US" dirty="0" smtClean="0"/>
              <a:t>the difficulty, cost, and delay associated with designing the OPC features for a mask; </a:t>
            </a:r>
          </a:p>
          <a:p>
            <a:pPr marL="285750" indent="-285750">
              <a:buFont typeface="Arial" panose="020B0604020202020204" pitchFamily="34" charset="0"/>
              <a:buChar char="•"/>
            </a:pPr>
            <a:r>
              <a:rPr lang="en-US" dirty="0" smtClean="0"/>
              <a:t>the cost and long delays in making the masks; </a:t>
            </a:r>
          </a:p>
          <a:p>
            <a:pPr marL="285750" indent="-285750">
              <a:buFont typeface="Arial" panose="020B0604020202020204" pitchFamily="34" charset="0"/>
              <a:buChar char="•"/>
            </a:pPr>
            <a:r>
              <a:rPr lang="en-US" dirty="0" smtClean="0"/>
              <a:t>the uncertainties associated with future scaling of transistor dimensions. </a:t>
            </a:r>
          </a:p>
          <a:p>
            <a:pPr marL="285750" indent="-285750">
              <a:buFont typeface="Arial" panose="020B0604020202020204" pitchFamily="34" charset="0"/>
              <a:buChar char="•"/>
            </a:pPr>
            <a:r>
              <a:rPr lang="en-US" dirty="0" smtClean="0"/>
              <a:t>The cost of a set of masks for producing a chip can exceed $2 million, and yet in most cases only a few wafers will be produced. </a:t>
            </a:r>
          </a:p>
          <a:p>
            <a:pPr marL="285750" indent="-285750">
              <a:buFont typeface="Arial" panose="020B0604020202020204" pitchFamily="34" charset="0"/>
              <a:buChar char="•"/>
            </a:pPr>
            <a:r>
              <a:rPr lang="en-US" dirty="0" smtClean="0"/>
              <a:t>The difficulty, time, and cost associated with designing and repairing a mask leads chip designers to be conservative, which stifles innovation. </a:t>
            </a:r>
          </a:p>
          <a:p>
            <a:r>
              <a:rPr lang="en-US" altLang="zh-TW" sz="2800" dirty="0" smtClean="0">
                <a:solidFill>
                  <a:srgbClr val="0070C0"/>
                </a:solidFill>
                <a:latin typeface="Aharoni" panose="02010803020104030203" pitchFamily="2" charset="-79"/>
                <a:cs typeface="Aharoni" panose="02010803020104030203" pitchFamily="2" charset="-79"/>
              </a:rPr>
              <a:t>Laser Lithography Advantages:</a:t>
            </a:r>
            <a:endParaRPr lang="en-US" sz="2800" dirty="0">
              <a:solidFill>
                <a:srgbClr val="0070C0"/>
              </a:solidFill>
            </a:endParaRPr>
          </a:p>
          <a:p>
            <a:pPr marL="285750" indent="-285750">
              <a:buFont typeface="Arial" panose="020B0604020202020204" pitchFamily="34" charset="0"/>
              <a:buChar char="•"/>
            </a:pPr>
            <a:r>
              <a:rPr lang="en-US" dirty="0" smtClean="0"/>
              <a:t>For low volume production, i.e. when only a limited number of wafers is required, as in application-specific integrated circuits, a throughput of one to a few wafers per hour would be adequate. </a:t>
            </a:r>
          </a:p>
          <a:p>
            <a:pPr marL="285750" indent="-285750">
              <a:buFont typeface="Arial" panose="020B0604020202020204" pitchFamily="34" charset="0"/>
              <a:buChar char="•"/>
            </a:pPr>
            <a:r>
              <a:rPr lang="en-US" dirty="0" err="1" smtClean="0"/>
              <a:t>Maskless</a:t>
            </a:r>
            <a:r>
              <a:rPr lang="en-US" dirty="0" smtClean="0"/>
              <a:t> optical lithography could well represent a disruptive technology that changes the complexion and direction of the semiconductor industry. </a:t>
            </a:r>
            <a:br>
              <a:rPr lang="en-US" dirty="0" smtClean="0"/>
            </a:br>
            <a:endParaRPr lang="en-US" dirty="0"/>
          </a:p>
        </p:txBody>
      </p:sp>
    </p:spTree>
    <p:extLst>
      <p:ext uri="{BB962C8B-B14F-4D97-AF65-F5344CB8AC3E}">
        <p14:creationId xmlns:p14="http://schemas.microsoft.com/office/powerpoint/2010/main" val="3149015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a:latin typeface="Aharoni" panose="02010803020104030203" pitchFamily="2" charset="-79"/>
                <a:cs typeface="Aharoni" panose="02010803020104030203" pitchFamily="2" charset="-79"/>
              </a:rPr>
              <a:t>Types of Lithography </a:t>
            </a:r>
          </a:p>
        </p:txBody>
      </p:sp>
      <p:pic>
        <p:nvPicPr>
          <p:cNvPr id="3" name="Picture 2"/>
          <p:cNvPicPr>
            <a:picLocks noChangeAspect="1"/>
          </p:cNvPicPr>
          <p:nvPr/>
        </p:nvPicPr>
        <p:blipFill>
          <a:blip r:embed="rId2"/>
          <a:stretch>
            <a:fillRect/>
          </a:stretch>
        </p:blipFill>
        <p:spPr>
          <a:xfrm>
            <a:off x="207818" y="1163782"/>
            <a:ext cx="4438818" cy="5046369"/>
          </a:xfrm>
          <a:prstGeom prst="rect">
            <a:avLst/>
          </a:prstGeom>
        </p:spPr>
      </p:pic>
      <p:pic>
        <p:nvPicPr>
          <p:cNvPr id="8" name="Picture 7"/>
          <p:cNvPicPr>
            <a:picLocks noChangeAspect="1"/>
          </p:cNvPicPr>
          <p:nvPr/>
        </p:nvPicPr>
        <p:blipFill>
          <a:blip r:embed="rId3"/>
          <a:stretch>
            <a:fillRect/>
          </a:stretch>
        </p:blipFill>
        <p:spPr>
          <a:xfrm>
            <a:off x="5070763" y="1258169"/>
            <a:ext cx="5691507" cy="5158524"/>
          </a:xfrm>
          <a:prstGeom prst="rect">
            <a:avLst/>
          </a:prstGeom>
        </p:spPr>
      </p:pic>
    </p:spTree>
    <p:extLst>
      <p:ext uri="{BB962C8B-B14F-4D97-AF65-F5344CB8AC3E}">
        <p14:creationId xmlns:p14="http://schemas.microsoft.com/office/powerpoint/2010/main" val="1655493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smtClean="0">
                <a:latin typeface="Aharoni" panose="02010803020104030203" pitchFamily="2" charset="-79"/>
                <a:cs typeface="Aharoni" panose="02010803020104030203" pitchFamily="2" charset="-79"/>
              </a:rPr>
              <a:t>Photolithography </a:t>
            </a:r>
            <a:endParaRPr lang="en-US" b="1" dirty="0">
              <a:latin typeface="Aharoni" panose="02010803020104030203" pitchFamily="2" charset="-79"/>
              <a:cs typeface="Aharoni" panose="02010803020104030203" pitchFamily="2" charset="-79"/>
            </a:endParaRPr>
          </a:p>
        </p:txBody>
      </p:sp>
      <p:graphicFrame>
        <p:nvGraphicFramePr>
          <p:cNvPr id="5" name="Group 223"/>
          <p:cNvGraphicFramePr>
            <a:graphicFrameLocks/>
          </p:cNvGraphicFramePr>
          <p:nvPr>
            <p:extLst>
              <p:ext uri="{D42A27DB-BD31-4B8C-83A1-F6EECF244321}">
                <p14:modId xmlns:p14="http://schemas.microsoft.com/office/powerpoint/2010/main" val="550342621"/>
              </p:ext>
            </p:extLst>
          </p:nvPr>
        </p:nvGraphicFramePr>
        <p:xfrm>
          <a:off x="1007917" y="2136178"/>
          <a:ext cx="9455727" cy="4262741"/>
        </p:xfrm>
        <a:graphic>
          <a:graphicData uri="http://schemas.openxmlformats.org/drawingml/2006/table">
            <a:tbl>
              <a:tblPr/>
              <a:tblGrid>
                <a:gridCol w="2248053"/>
                <a:gridCol w="1127889"/>
                <a:gridCol w="2369726"/>
                <a:gridCol w="3710059"/>
              </a:tblGrid>
              <a:tr h="698572">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rPr>
                        <a:t>Source</a:t>
                      </a:r>
                      <a:endParaRPr kumimoji="0" lang="en-US" altLang="zh-CN" sz="2000" b="0"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rPr>
                        <a:t>Name</a:t>
                      </a:r>
                      <a:endParaRPr kumimoji="0" lang="en-US" altLang="zh-CN" sz="2000" b="0"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rPr>
                        <a:t>Wavelength (nm)</a:t>
                      </a:r>
                      <a:endParaRPr kumimoji="0" lang="en-US" altLang="zh-CN" sz="2000" b="0"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rPr>
                        <a:t>Application feature size (nm)</a:t>
                      </a:r>
                      <a:endParaRPr kumimoji="0" lang="en-US" altLang="zh-CN" sz="2000" b="0"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57">
                <a:tc rowSpan="3">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Mercury lamp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G-line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436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265">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H-line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405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63265">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I-line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365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350 to 250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817">
                <a:tc rowSpan="4">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Georgia" panose="02040502050405020303" pitchFamily="18" charset="0"/>
                          <a:ea typeface="SimSun" panose="02010600030101010101" pitchFamily="2" charset="-122"/>
                        </a:rPr>
                        <a:t>Excimer</a:t>
                      </a: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 </a:t>
                      </a:r>
                      <a:endPar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Laser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Georgia" panose="02040502050405020303" pitchFamily="18" charset="0"/>
                          <a:ea typeface="SimSun" panose="02010600030101010101" pitchFamily="2" charset="-122"/>
                        </a:rPr>
                        <a:t>XeF</a:t>
                      </a:r>
                      <a:endPar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351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lvl1pPr marL="0" algn="l" defTabSz="914400" rtl="0" eaLnBrk="1" latinLnBrk="0" hangingPunct="1">
                        <a:spcBef>
                          <a:spcPct val="20000"/>
                        </a:spcBef>
                        <a:defRPr sz="2800" kern="1200">
                          <a:solidFill>
                            <a:schemeClr val="tx1"/>
                          </a:solidFill>
                          <a:latin typeface="Times New Roman" panose="02020603050405020304" pitchFamily="18" charset="0"/>
                        </a:defRPr>
                      </a:lvl1pPr>
                      <a:lvl2pPr marL="457200" algn="l" defTabSz="914400" rtl="0" eaLnBrk="1" latinLnBrk="0" hangingPunct="1">
                        <a:spcBef>
                          <a:spcPct val="20000"/>
                        </a:spcBef>
                        <a:defRPr sz="2400" kern="1200">
                          <a:solidFill>
                            <a:schemeClr val="tx1"/>
                          </a:solidFill>
                          <a:latin typeface="Times New Roman" panose="02020603050405020304" pitchFamily="18" charset="0"/>
                        </a:defRPr>
                      </a:lvl2pPr>
                      <a:lvl3pPr marL="914400" algn="l" defTabSz="914400" rtl="0" eaLnBrk="1" latinLnBrk="0" hangingPunct="1">
                        <a:spcBef>
                          <a:spcPct val="20000"/>
                        </a:spcBef>
                        <a:defRPr sz="2000" kern="1200">
                          <a:solidFill>
                            <a:schemeClr val="tx1"/>
                          </a:solidFill>
                          <a:latin typeface="Times New Roman" panose="02020603050405020304" pitchFamily="18" charset="0"/>
                        </a:defRPr>
                      </a:lvl3pPr>
                      <a:lvl4pPr marL="1371600" algn="l" defTabSz="914400" rtl="0" eaLnBrk="1" latinLnBrk="0" hangingPunct="1">
                        <a:spcBef>
                          <a:spcPct val="20000"/>
                        </a:spcBef>
                        <a:defRPr sz="1800" kern="1200">
                          <a:solidFill>
                            <a:schemeClr val="tx1"/>
                          </a:solidFill>
                          <a:latin typeface="Times New Roman" panose="02020603050405020304" pitchFamily="18" charset="0"/>
                        </a:defRPr>
                      </a:lvl4pPr>
                      <a:lvl5pPr marL="1828800" algn="l" defTabSz="914400" rtl="0" eaLnBrk="1" latinLnBrk="0" hangingPunct="1">
                        <a:spcBef>
                          <a:spcPct val="20000"/>
                        </a:spcBef>
                        <a:defRPr sz="1800" kern="1200">
                          <a:solidFill>
                            <a:schemeClr val="tx1"/>
                          </a:solidFill>
                          <a:latin typeface="Times New Roman" panose="02020603050405020304" pitchFamily="18" charset="0"/>
                        </a:defRPr>
                      </a:lvl5pPr>
                      <a:lvl6pPr marL="22860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7432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2004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657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324">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XeCl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308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lvl1pPr marL="0" algn="l" defTabSz="914400" rtl="0" eaLnBrk="1" latinLnBrk="0" hangingPunct="1">
                        <a:spcBef>
                          <a:spcPct val="20000"/>
                        </a:spcBef>
                        <a:defRPr sz="2800" kern="1200">
                          <a:solidFill>
                            <a:schemeClr val="tx1"/>
                          </a:solidFill>
                          <a:latin typeface="Times New Roman" panose="02020603050405020304" pitchFamily="18" charset="0"/>
                        </a:defRPr>
                      </a:lvl1pPr>
                      <a:lvl2pPr marL="457200" algn="l" defTabSz="914400" rtl="0" eaLnBrk="1" latinLnBrk="0" hangingPunct="1">
                        <a:spcBef>
                          <a:spcPct val="20000"/>
                        </a:spcBef>
                        <a:defRPr sz="2400" kern="1200">
                          <a:solidFill>
                            <a:schemeClr val="tx1"/>
                          </a:solidFill>
                          <a:latin typeface="Times New Roman" panose="02020603050405020304" pitchFamily="18" charset="0"/>
                        </a:defRPr>
                      </a:lvl2pPr>
                      <a:lvl3pPr marL="914400" algn="l" defTabSz="914400" rtl="0" eaLnBrk="1" latinLnBrk="0" hangingPunct="1">
                        <a:spcBef>
                          <a:spcPct val="20000"/>
                        </a:spcBef>
                        <a:defRPr sz="2000" kern="1200">
                          <a:solidFill>
                            <a:schemeClr val="tx1"/>
                          </a:solidFill>
                          <a:latin typeface="Times New Roman" panose="02020603050405020304" pitchFamily="18" charset="0"/>
                        </a:defRPr>
                      </a:lvl3pPr>
                      <a:lvl4pPr marL="1371600" algn="l" defTabSz="914400" rtl="0" eaLnBrk="1" latinLnBrk="0" hangingPunct="1">
                        <a:spcBef>
                          <a:spcPct val="20000"/>
                        </a:spcBef>
                        <a:defRPr sz="1800" kern="1200">
                          <a:solidFill>
                            <a:schemeClr val="tx1"/>
                          </a:solidFill>
                          <a:latin typeface="Times New Roman" panose="02020603050405020304" pitchFamily="18" charset="0"/>
                        </a:defRPr>
                      </a:lvl4pPr>
                      <a:lvl5pPr marL="1828800" algn="l" defTabSz="914400" rtl="0" eaLnBrk="1" latinLnBrk="0" hangingPunct="1">
                        <a:spcBef>
                          <a:spcPct val="20000"/>
                        </a:spcBef>
                        <a:defRPr sz="1800" kern="1200">
                          <a:solidFill>
                            <a:schemeClr val="tx1"/>
                          </a:solidFill>
                          <a:latin typeface="Times New Roman" panose="02020603050405020304" pitchFamily="18" charset="0"/>
                        </a:defRPr>
                      </a:lvl5pPr>
                      <a:lvl6pPr marL="22860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7432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2004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657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265">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KrF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248 (DUV)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250 to 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57">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ArF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193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150 to 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265">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Fluorine laser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F</a:t>
                      </a:r>
                      <a:r>
                        <a:rPr kumimoji="0" lang="en-US" altLang="zh-CN" sz="1800" b="0" i="0" u="none" strike="noStrike" cap="none" normalizeH="0" baseline="-30000" smtClean="0">
                          <a:ln>
                            <a:noFill/>
                          </a:ln>
                          <a:solidFill>
                            <a:schemeClr val="tx1"/>
                          </a:solidFill>
                          <a:effectLst/>
                          <a:latin typeface="Georgia" panose="02040502050405020303" pitchFamily="18" charset="0"/>
                          <a:ea typeface="SimSun" panose="02010600030101010101" pitchFamily="2" charset="-122"/>
                        </a:rPr>
                        <a:t>2</a:t>
                      </a:r>
                      <a:endPar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157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&lt; 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536713" y="1249278"/>
            <a:ext cx="10414053" cy="707886"/>
          </a:xfrm>
          <a:prstGeom prst="rect">
            <a:avLst/>
          </a:prstGeom>
        </p:spPr>
        <p:txBody>
          <a:bodyPr wrap="square">
            <a:spAutoFit/>
          </a:bodyPr>
          <a:lstStyle/>
          <a:p>
            <a:r>
              <a:rPr lang="en-US" altLang="en-US" sz="4000" b="1" dirty="0" smtClean="0">
                <a:solidFill>
                  <a:schemeClr val="bg2">
                    <a:lumMod val="10000"/>
                  </a:schemeClr>
                </a:solidFill>
                <a:latin typeface="Aharoni" panose="02010803020104030203" pitchFamily="2" charset="-79"/>
                <a:cs typeface="Aharoni" panose="02010803020104030203" pitchFamily="2" charset="-79"/>
              </a:rPr>
              <a:t>Move to EUV </a:t>
            </a:r>
            <a:r>
              <a:rPr lang="en-US" altLang="en-US" sz="2800" b="1" dirty="0" smtClean="0">
                <a:solidFill>
                  <a:schemeClr val="bg2">
                    <a:lumMod val="10000"/>
                  </a:schemeClr>
                </a:solidFill>
                <a:latin typeface="Aharoni" panose="02010803020104030203" pitchFamily="2" charset="-79"/>
                <a:cs typeface="Aharoni" panose="02010803020104030203" pitchFamily="2" charset="-79"/>
              </a:rPr>
              <a:t>(Various Light sources)</a:t>
            </a:r>
            <a:endParaRPr lang="en-US" sz="2800" b="1" dirty="0">
              <a:solidFill>
                <a:schemeClr val="bg2">
                  <a:lumMod val="1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66670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err="1" smtClean="0">
                <a:latin typeface="Aharoni" panose="02010803020104030203" pitchFamily="2" charset="-79"/>
                <a:cs typeface="Aharoni" panose="02010803020104030203" pitchFamily="2" charset="-79"/>
              </a:rPr>
              <a:t>Contd</a:t>
            </a:r>
            <a:r>
              <a:rPr lang="en-US" b="1" dirty="0" smtClean="0">
                <a:latin typeface="Aharoni" panose="02010803020104030203" pitchFamily="2" charset="-79"/>
                <a:cs typeface="Aharoni" panose="02010803020104030203" pitchFamily="2" charset="-79"/>
              </a:rPr>
              <a:t>… </a:t>
            </a:r>
            <a:endParaRPr lang="en-US" b="1" dirty="0">
              <a:latin typeface="Aharoni" panose="02010803020104030203" pitchFamily="2" charset="-79"/>
              <a:cs typeface="Aharoni" panose="02010803020104030203" pitchFamily="2" charset="-79"/>
            </a:endParaRPr>
          </a:p>
        </p:txBody>
      </p:sp>
      <p:sp>
        <p:nvSpPr>
          <p:cNvPr id="6" name="Rectangle 2"/>
          <p:cNvSpPr txBox="1">
            <a:spLocks noChangeArrowheads="1"/>
          </p:cNvSpPr>
          <p:nvPr/>
        </p:nvSpPr>
        <p:spPr>
          <a:xfrm>
            <a:off x="786159" y="1230038"/>
            <a:ext cx="8911687" cy="6868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Aharoni" panose="02010803020104030203" pitchFamily="2" charset="-79"/>
                <a:cs typeface="Aharoni" panose="02010803020104030203" pitchFamily="2" charset="-79"/>
              </a:rPr>
              <a:t>Wafer Exposure Systems:</a:t>
            </a:r>
            <a:endParaRPr lang="en-US" sz="3600" dirty="0">
              <a:latin typeface="Aharoni" panose="02010803020104030203" pitchFamily="2" charset="-79"/>
              <a:cs typeface="Aharoni" panose="02010803020104030203" pitchFamily="2" charset="-79"/>
            </a:endParaRPr>
          </a:p>
        </p:txBody>
      </p:sp>
      <p:pic>
        <p:nvPicPr>
          <p:cNvPr id="7"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22803" y="2076709"/>
            <a:ext cx="7315200" cy="2396139"/>
          </a:xfr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1087246" y="4472848"/>
            <a:ext cx="10590634"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Font typeface="Arial" panose="020B0604020202020204" pitchFamily="34" charset="0"/>
              <a:buChar char="•"/>
            </a:pPr>
            <a:r>
              <a:rPr lang="en-US" dirty="0">
                <a:solidFill>
                  <a:srgbClr val="0070C0"/>
                </a:solidFill>
                <a:latin typeface="Aharoni" panose="02010803020104030203" pitchFamily="2" charset="-79"/>
                <a:cs typeface="Aharoni" panose="02010803020104030203" pitchFamily="2" charset="-79"/>
              </a:rPr>
              <a:t>Contact printing </a:t>
            </a:r>
            <a:r>
              <a:rPr lang="en-US" dirty="0">
                <a:latin typeface="Aharoni" panose="02010803020104030203" pitchFamily="2" charset="-79"/>
                <a:cs typeface="Aharoni" panose="02010803020104030203" pitchFamily="2" charset="-79"/>
              </a:rPr>
              <a:t>is capable of high resolution but has unacceptable defect densities. Inexpensive, diffraction effects are minimize.</a:t>
            </a:r>
          </a:p>
          <a:p>
            <a:pPr marL="285750" indent="-285750" eaLnBrk="1" hangingPunct="1">
              <a:buFont typeface="Arial" panose="020B0604020202020204" pitchFamily="34" charset="0"/>
              <a:buChar char="•"/>
            </a:pPr>
            <a:r>
              <a:rPr lang="en-US" dirty="0" smtClean="0">
                <a:solidFill>
                  <a:srgbClr val="0070C0"/>
                </a:solidFill>
                <a:latin typeface="Aharoni" panose="02010803020104030203" pitchFamily="2" charset="-79"/>
                <a:cs typeface="Aharoni" panose="02010803020104030203" pitchFamily="2" charset="-79"/>
              </a:rPr>
              <a:t>Proximity </a:t>
            </a:r>
            <a:r>
              <a:rPr lang="en-US" dirty="0">
                <a:solidFill>
                  <a:srgbClr val="0070C0"/>
                </a:solidFill>
                <a:latin typeface="Aharoni" panose="02010803020104030203" pitchFamily="2" charset="-79"/>
                <a:cs typeface="Aharoni" panose="02010803020104030203" pitchFamily="2" charset="-79"/>
              </a:rPr>
              <a:t>printing </a:t>
            </a:r>
            <a:r>
              <a:rPr lang="en-US" dirty="0">
                <a:latin typeface="Aharoni" panose="02010803020104030203" pitchFamily="2" charset="-79"/>
                <a:cs typeface="Aharoni" panose="02010803020104030203" pitchFamily="2" charset="-79"/>
              </a:rPr>
              <a:t>cannot easily print features below a few </a:t>
            </a:r>
            <a:r>
              <a:rPr lang="en-US" dirty="0">
                <a:latin typeface="Aharoni" panose="02010803020104030203" pitchFamily="2" charset="-79"/>
                <a:cs typeface="Aharoni" panose="02010803020104030203" pitchFamily="2" charset="-79"/>
                <a:sym typeface="Symbol" panose="05050102010706020507" pitchFamily="18" charset="2"/>
              </a:rPr>
              <a:t></a:t>
            </a:r>
            <a:r>
              <a:rPr lang="en-US" dirty="0">
                <a:latin typeface="Aharoni" panose="02010803020104030203" pitchFamily="2" charset="-79"/>
                <a:cs typeface="Aharoni" panose="02010803020104030203" pitchFamily="2" charset="-79"/>
              </a:rPr>
              <a:t>m (except for x-ray systems). Poor resolution due to diffraction effects, required 1 X mask.</a:t>
            </a:r>
          </a:p>
          <a:p>
            <a:pPr marL="285750" indent="-285750" eaLnBrk="1" hangingPunct="1">
              <a:buFont typeface="Arial" panose="020B0604020202020204" pitchFamily="34" charset="0"/>
              <a:buChar char="•"/>
            </a:pPr>
            <a:r>
              <a:rPr lang="en-US" dirty="0" smtClean="0">
                <a:solidFill>
                  <a:srgbClr val="0070C0"/>
                </a:solidFill>
                <a:latin typeface="Aharoni" panose="02010803020104030203" pitchFamily="2" charset="-79"/>
                <a:cs typeface="Aharoni" panose="02010803020104030203" pitchFamily="2" charset="-79"/>
              </a:rPr>
              <a:t>Projection </a:t>
            </a:r>
            <a:r>
              <a:rPr lang="en-US" dirty="0">
                <a:solidFill>
                  <a:srgbClr val="0070C0"/>
                </a:solidFill>
                <a:latin typeface="Aharoni" panose="02010803020104030203" pitchFamily="2" charset="-79"/>
                <a:cs typeface="Aharoni" panose="02010803020104030203" pitchFamily="2" charset="-79"/>
              </a:rPr>
              <a:t>printing </a:t>
            </a:r>
            <a:r>
              <a:rPr lang="en-US" dirty="0">
                <a:latin typeface="Aharoni" panose="02010803020104030203" pitchFamily="2" charset="-79"/>
                <a:cs typeface="Aharoni" panose="02010803020104030203" pitchFamily="2" charset="-79"/>
              </a:rPr>
              <a:t>provides high resolution and low defect densities and \ dominates today.</a:t>
            </a:r>
          </a:p>
          <a:p>
            <a:pPr marL="285750" indent="-285750" eaLnBrk="1" hangingPunct="1">
              <a:buFont typeface="Arial" panose="020B0604020202020204" pitchFamily="34" charset="0"/>
              <a:buChar char="•"/>
            </a:pPr>
            <a:r>
              <a:rPr lang="en-US" dirty="0" smtClean="0">
                <a:latin typeface="Aharoni" panose="02010803020104030203" pitchFamily="2" charset="-79"/>
                <a:cs typeface="Aharoni" panose="02010803020104030203" pitchFamily="2" charset="-79"/>
              </a:rPr>
              <a:t>Typical </a:t>
            </a:r>
            <a:r>
              <a:rPr lang="en-US" dirty="0">
                <a:latin typeface="Aharoni" panose="02010803020104030203" pitchFamily="2" charset="-79"/>
                <a:cs typeface="Aharoni" panose="02010803020104030203" pitchFamily="2" charset="-79"/>
              </a:rPr>
              <a:t>projection systems use reduction optics (2X - 5X), step and repeat or step and scan mechanical systems, </a:t>
            </a:r>
            <a:r>
              <a:rPr lang="en-US" dirty="0">
                <a:solidFill>
                  <a:srgbClr val="FF33CC"/>
                </a:solidFill>
                <a:latin typeface="Aharoni" panose="02010803020104030203" pitchFamily="2" charset="-79"/>
                <a:cs typeface="Aharoni" panose="02010803020104030203" pitchFamily="2" charset="-79"/>
              </a:rPr>
              <a:t>print </a:t>
            </a:r>
            <a:r>
              <a:rPr lang="en-US" dirty="0">
                <a:solidFill>
                  <a:srgbClr val="FF33CC"/>
                </a:solidFill>
                <a:latin typeface="Aharoni" panose="02010803020104030203" pitchFamily="2" charset="-79"/>
                <a:cs typeface="Aharoni" panose="02010803020104030203" pitchFamily="2" charset="-79"/>
                <a:sym typeface="Symbol" panose="05050102010706020507" pitchFamily="18" charset="2"/>
              </a:rPr>
              <a:t></a:t>
            </a:r>
            <a:r>
              <a:rPr lang="en-US" dirty="0">
                <a:solidFill>
                  <a:srgbClr val="FF33CC"/>
                </a:solidFill>
                <a:latin typeface="Aharoni" panose="02010803020104030203" pitchFamily="2" charset="-79"/>
                <a:cs typeface="Aharoni" panose="02010803020104030203" pitchFamily="2" charset="-79"/>
              </a:rPr>
              <a:t> 50 wafers/hour and cost $5 - 10M</a:t>
            </a:r>
            <a:r>
              <a:rPr lang="en-US" dirty="0">
                <a:latin typeface="Aharoni" panose="02010803020104030203" pitchFamily="2" charset="-79"/>
                <a:cs typeface="Aharoni" panose="02010803020104030203" pitchFamily="2" charset="-79"/>
              </a:rPr>
              <a:t>.</a:t>
            </a:r>
          </a:p>
          <a:p>
            <a:pPr eaLnBrk="1" hangingPunct="1"/>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76946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err="1" smtClean="0">
                <a:latin typeface="Aharoni" panose="02010803020104030203" pitchFamily="2" charset="-79"/>
                <a:cs typeface="Aharoni" panose="02010803020104030203" pitchFamily="2" charset="-79"/>
              </a:rPr>
              <a:t>Contd</a:t>
            </a:r>
            <a:r>
              <a:rPr lang="en-US" b="1" dirty="0" smtClean="0">
                <a:latin typeface="Aharoni" panose="02010803020104030203" pitchFamily="2" charset="-79"/>
                <a:cs typeface="Aharoni" panose="02010803020104030203" pitchFamily="2" charset="-79"/>
              </a:rPr>
              <a:t>… </a:t>
            </a:r>
            <a:endParaRPr lang="en-US" b="1" dirty="0">
              <a:latin typeface="Aharoni" panose="02010803020104030203" pitchFamily="2" charset="-79"/>
              <a:cs typeface="Aharoni" panose="02010803020104030203" pitchFamily="2" charset="-79"/>
            </a:endParaRPr>
          </a:p>
        </p:txBody>
      </p:sp>
      <p:pic>
        <p:nvPicPr>
          <p:cNvPr id="9" name="Picture 8"/>
          <p:cNvPicPr>
            <a:picLocks noChangeAspect="1"/>
          </p:cNvPicPr>
          <p:nvPr/>
        </p:nvPicPr>
        <p:blipFill>
          <a:blip r:embed="rId3"/>
          <a:stretch>
            <a:fillRect/>
          </a:stretch>
        </p:blipFill>
        <p:spPr>
          <a:xfrm>
            <a:off x="1172185" y="1070264"/>
            <a:ext cx="9812993" cy="5561890"/>
          </a:xfrm>
          <a:prstGeom prst="rect">
            <a:avLst/>
          </a:prstGeom>
        </p:spPr>
      </p:pic>
    </p:spTree>
    <p:extLst>
      <p:ext uri="{BB962C8B-B14F-4D97-AF65-F5344CB8AC3E}">
        <p14:creationId xmlns:p14="http://schemas.microsoft.com/office/powerpoint/2010/main" val="925665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err="1" smtClean="0">
                <a:latin typeface="Aharoni" panose="02010803020104030203" pitchFamily="2" charset="-79"/>
                <a:cs typeface="Aharoni" panose="02010803020104030203" pitchFamily="2" charset="-79"/>
              </a:rPr>
              <a:t>Contd</a:t>
            </a:r>
            <a:r>
              <a:rPr lang="en-US" b="1" dirty="0" smtClean="0">
                <a:latin typeface="Aharoni" panose="02010803020104030203" pitchFamily="2" charset="-79"/>
                <a:cs typeface="Aharoni" panose="02010803020104030203" pitchFamily="2" charset="-79"/>
              </a:rPr>
              <a:t>… </a:t>
            </a:r>
            <a:endParaRPr lang="en-US" b="1" dirty="0">
              <a:latin typeface="Aharoni" panose="02010803020104030203" pitchFamily="2" charset="-79"/>
              <a:cs typeface="Aharoni" panose="02010803020104030203" pitchFamily="2" charset="-79"/>
            </a:endParaRPr>
          </a:p>
        </p:txBody>
      </p:sp>
      <p:sp>
        <p:nvSpPr>
          <p:cNvPr id="3" name="Rectangle 2"/>
          <p:cNvSpPr/>
          <p:nvPr/>
        </p:nvSpPr>
        <p:spPr>
          <a:xfrm>
            <a:off x="353291" y="1070264"/>
            <a:ext cx="3589444" cy="523220"/>
          </a:xfrm>
          <a:prstGeom prst="rect">
            <a:avLst/>
          </a:prstGeom>
        </p:spPr>
        <p:txBody>
          <a:bodyPr wrap="none">
            <a:spAutoFit/>
          </a:bodyPr>
          <a:lstStyle/>
          <a:p>
            <a:pPr algn="ctr"/>
            <a:r>
              <a:rPr lang="en-US" sz="2800" b="1" dirty="0">
                <a:solidFill>
                  <a:srgbClr val="0070C0"/>
                </a:solidFill>
                <a:latin typeface="Aharoni" panose="02010803020104030203" pitchFamily="2" charset="-79"/>
                <a:cs typeface="Aharoni" panose="02010803020104030203" pitchFamily="2" charset="-79"/>
              </a:rPr>
              <a:t>Types of Photoresist</a:t>
            </a:r>
          </a:p>
        </p:txBody>
      </p:sp>
      <p:pic>
        <p:nvPicPr>
          <p:cNvPr id="5" name="Picture 2" descr="Image result for photolithography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29" y="1070264"/>
            <a:ext cx="4552241" cy="32437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5764" y="1652292"/>
            <a:ext cx="3526971" cy="707886"/>
          </a:xfrm>
          <a:prstGeom prst="rect">
            <a:avLst/>
          </a:prstGeom>
          <a:noFill/>
        </p:spPr>
        <p:txBody>
          <a:bodyPr wrap="square" rtlCol="0">
            <a:spAutoFit/>
          </a:bodyPr>
          <a:lstStyle/>
          <a:p>
            <a:pPr marL="342900" indent="-342900">
              <a:buAutoNum type="arabicParenR"/>
            </a:pPr>
            <a:r>
              <a:rPr lang="en-US" sz="2000" dirty="0" smtClean="0">
                <a:latin typeface="Aharoni" panose="02010803020104030203" pitchFamily="2" charset="-79"/>
                <a:cs typeface="Aharoni" panose="02010803020104030203" pitchFamily="2" charset="-79"/>
              </a:rPr>
              <a:t>Positive Photoresist</a:t>
            </a:r>
          </a:p>
          <a:p>
            <a:pPr marL="342900" indent="-342900">
              <a:buAutoNum type="arabicParenR"/>
            </a:pPr>
            <a:r>
              <a:rPr lang="en-US" sz="2000" dirty="0" smtClean="0">
                <a:latin typeface="Aharoni" panose="02010803020104030203" pitchFamily="2" charset="-79"/>
                <a:cs typeface="Aharoni" panose="02010803020104030203" pitchFamily="2" charset="-79"/>
              </a:rPr>
              <a:t>Negative Photoresist</a:t>
            </a:r>
            <a:endParaRPr lang="en-US" sz="2000" dirty="0">
              <a:latin typeface="Aharoni" panose="02010803020104030203" pitchFamily="2" charset="-79"/>
              <a:cs typeface="Aharoni" panose="02010803020104030203" pitchFamily="2" charset="-79"/>
            </a:endParaRPr>
          </a:p>
        </p:txBody>
      </p:sp>
      <p:pic>
        <p:nvPicPr>
          <p:cNvPr id="7" name="Picture 6"/>
          <p:cNvPicPr>
            <a:picLocks noChangeAspect="1" noChangeArrowheads="1"/>
          </p:cNvPicPr>
          <p:nvPr/>
        </p:nvPicPr>
        <p:blipFill>
          <a:blip r:embed="rId4">
            <a:lum bright="-10000" contrast="30000"/>
            <a:extLst>
              <a:ext uri="{28A0092B-C50C-407E-A947-70E740481C1C}">
                <a14:useLocalDpi xmlns:a14="http://schemas.microsoft.com/office/drawing/2010/main" val="0"/>
              </a:ext>
            </a:extLst>
          </a:blip>
          <a:srcRect/>
          <a:stretch>
            <a:fillRect/>
          </a:stretch>
        </p:blipFill>
        <p:spPr bwMode="auto">
          <a:xfrm>
            <a:off x="1850376" y="4648527"/>
            <a:ext cx="8456612"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638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370114"/>
            <a:ext cx="10972800" cy="552042"/>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ctr">
              <a:lnSpc>
                <a:spcPct val="90000"/>
              </a:lnSpc>
              <a:spcBef>
                <a:spcPct val="0"/>
              </a:spcBef>
              <a:buNone/>
              <a:defRPr sz="4400" b="1">
                <a:latin typeface="Aharoni" panose="02010803020104030203" pitchFamily="2" charset="-79"/>
                <a:ea typeface="+mj-ea"/>
                <a:cs typeface="Aharoni" panose="02010803020104030203" pitchFamily="2" charset="-79"/>
              </a:defRPr>
            </a:lvl1pPr>
          </a:lstStyle>
          <a:p>
            <a:r>
              <a:rPr lang="en-US" sz="2800" dirty="0"/>
              <a:t>Basic steps of Photolithography </a:t>
            </a:r>
            <a:r>
              <a:rPr lang="en-US" sz="2800" dirty="0">
                <a:solidFill>
                  <a:srgbClr val="FF0000"/>
                </a:solidFill>
              </a:rPr>
              <a:t>(Lift off technique)</a:t>
            </a:r>
          </a:p>
        </p:txBody>
      </p:sp>
      <p:sp>
        <p:nvSpPr>
          <p:cNvPr id="3" name="TextBox 2"/>
          <p:cNvSpPr txBox="1"/>
          <p:nvPr/>
        </p:nvSpPr>
        <p:spPr>
          <a:xfrm>
            <a:off x="674913" y="998200"/>
            <a:ext cx="11124152" cy="1477328"/>
          </a:xfrm>
          <a:prstGeom prst="rect">
            <a:avLst/>
          </a:prstGeom>
          <a:noFill/>
        </p:spPr>
        <p:txBody>
          <a:bodyPr wrap="square" rtlCol="0">
            <a:spAutoFit/>
          </a:bodyPr>
          <a:lstStyle/>
          <a:p>
            <a:pPr marL="342900" indent="-342900">
              <a:buAutoNum type="arabicParenR"/>
            </a:pPr>
            <a:r>
              <a:rPr lang="en-US" dirty="0" smtClean="0">
                <a:latin typeface="Aharoni" panose="02010803020104030203" pitchFamily="2" charset="-79"/>
                <a:cs typeface="Aharoni" panose="02010803020104030203" pitchFamily="2" charset="-79"/>
              </a:rPr>
              <a:t>Wafer Cleaning:</a:t>
            </a:r>
          </a:p>
          <a:p>
            <a:pPr marL="742950" lvl="1" indent="-285750">
              <a:buFont typeface="Arial" panose="020B0604020202020204" pitchFamily="34" charset="0"/>
              <a:buChar char="•"/>
            </a:pPr>
            <a:r>
              <a:rPr lang="en-US" dirty="0" err="1" smtClean="0">
                <a:latin typeface="Georgia" panose="02040502050405020303" pitchFamily="18" charset="0"/>
              </a:rPr>
              <a:t>Pirhana</a:t>
            </a:r>
            <a:r>
              <a:rPr lang="en-US" dirty="0" smtClean="0">
                <a:latin typeface="Georgia" panose="02040502050405020303" pitchFamily="18" charset="0"/>
              </a:rPr>
              <a:t> Cleaning (for 10 min.) OR Acetone</a:t>
            </a:r>
          </a:p>
          <a:p>
            <a:pPr marL="742950" lvl="1" indent="-285750">
              <a:buFont typeface="Arial" panose="020B0604020202020204" pitchFamily="34" charset="0"/>
              <a:buChar char="•"/>
            </a:pPr>
            <a:r>
              <a:rPr lang="en-US" dirty="0" smtClean="0">
                <a:latin typeface="Georgia" panose="02040502050405020303" pitchFamily="18" charset="0"/>
              </a:rPr>
              <a:t>Chemicals required: </a:t>
            </a:r>
            <a:r>
              <a:rPr lang="pt-BR" dirty="0" smtClean="0">
                <a:latin typeface="Georgia" panose="02040502050405020303" pitchFamily="18" charset="0"/>
              </a:rPr>
              <a:t>sulfuric acid (H</a:t>
            </a:r>
            <a:r>
              <a:rPr lang="pt-BR" baseline="-25000" dirty="0" smtClean="0">
                <a:latin typeface="Georgia" panose="02040502050405020303" pitchFamily="18" charset="0"/>
              </a:rPr>
              <a:t>2</a:t>
            </a:r>
            <a:r>
              <a:rPr lang="pt-BR" dirty="0" smtClean="0">
                <a:latin typeface="Georgia" panose="02040502050405020303" pitchFamily="18" charset="0"/>
              </a:rPr>
              <a:t>SO</a:t>
            </a:r>
            <a:r>
              <a:rPr lang="pt-BR" baseline="-25000" dirty="0" smtClean="0">
                <a:latin typeface="Georgia" panose="02040502050405020303" pitchFamily="18" charset="0"/>
              </a:rPr>
              <a:t>4</a:t>
            </a:r>
            <a:r>
              <a:rPr lang="pt-BR" dirty="0" smtClean="0">
                <a:latin typeface="Georgia" panose="02040502050405020303" pitchFamily="18" charset="0"/>
              </a:rPr>
              <a:t>) (3 part) and hydrogen peroxide (H</a:t>
            </a:r>
            <a:r>
              <a:rPr lang="pt-BR" baseline="-25000" dirty="0" smtClean="0">
                <a:latin typeface="Georgia" panose="02040502050405020303" pitchFamily="18" charset="0"/>
              </a:rPr>
              <a:t>2</a:t>
            </a:r>
            <a:r>
              <a:rPr lang="pt-BR" dirty="0" smtClean="0">
                <a:latin typeface="Georgia" panose="02040502050405020303" pitchFamily="18" charset="0"/>
              </a:rPr>
              <a:t>O</a:t>
            </a:r>
            <a:r>
              <a:rPr lang="pt-BR" baseline="-25000" dirty="0" smtClean="0">
                <a:latin typeface="Georgia" panose="02040502050405020303" pitchFamily="18" charset="0"/>
              </a:rPr>
              <a:t>2</a:t>
            </a:r>
            <a:r>
              <a:rPr lang="pt-BR" dirty="0" smtClean="0">
                <a:latin typeface="Georgia" panose="02040502050405020303" pitchFamily="18" charset="0"/>
              </a:rPr>
              <a:t>) (1 part) (Ratio 3:1)</a:t>
            </a:r>
          </a:p>
          <a:p>
            <a:pPr marL="742950" lvl="1" indent="-285750">
              <a:buFont typeface="Arial" panose="020B0604020202020204" pitchFamily="34" charset="0"/>
              <a:buChar char="•"/>
            </a:pPr>
            <a:r>
              <a:rPr lang="pt-BR" dirty="0" smtClean="0">
                <a:solidFill>
                  <a:srgbClr val="FF0000"/>
                </a:solidFill>
                <a:latin typeface="Georgia" panose="02040502050405020303" pitchFamily="18" charset="0"/>
              </a:rPr>
              <a:t>Note:</a:t>
            </a:r>
            <a:r>
              <a:rPr lang="en-US" dirty="0" smtClean="0">
                <a:latin typeface="Georgia" panose="02040502050405020303" pitchFamily="18" charset="0"/>
              </a:rPr>
              <a:t>Piranha solution cleans by dissolving organic contaminants, and a large amount of contaminant will cause violent bubbling and a release of gas that can cause an explosion</a:t>
            </a:r>
            <a:r>
              <a:rPr lang="pt-BR" dirty="0" smtClean="0">
                <a:latin typeface="Georgia" panose="02040502050405020303" pitchFamily="18" charset="0"/>
              </a:rPr>
              <a:t> </a:t>
            </a:r>
          </a:p>
        </p:txBody>
      </p:sp>
      <p:sp>
        <p:nvSpPr>
          <p:cNvPr id="4" name="TextBox 3"/>
          <p:cNvSpPr txBox="1"/>
          <p:nvPr/>
        </p:nvSpPr>
        <p:spPr>
          <a:xfrm>
            <a:off x="553728" y="2346105"/>
            <a:ext cx="10210800" cy="923330"/>
          </a:xfrm>
          <a:prstGeom prst="rect">
            <a:avLst/>
          </a:prstGeom>
          <a:noFill/>
        </p:spPr>
        <p:txBody>
          <a:bodyPr wrap="square" rtlCol="0">
            <a:spAutoFit/>
          </a:bodyPr>
          <a:lstStyle/>
          <a:p>
            <a:r>
              <a:rPr lang="en-US" dirty="0" smtClean="0">
                <a:latin typeface="Aharoni" panose="02010803020104030203" pitchFamily="2" charset="-79"/>
                <a:cs typeface="Aharoni" panose="02010803020104030203" pitchFamily="2" charset="-79"/>
              </a:rPr>
              <a:t>2) Dehydration bake:</a:t>
            </a:r>
          </a:p>
          <a:p>
            <a:r>
              <a:rPr lang="en-US" dirty="0" smtClean="0"/>
              <a:t>     </a:t>
            </a:r>
            <a:r>
              <a:rPr lang="en-US" dirty="0" smtClean="0">
                <a:latin typeface="Georgia" panose="02040502050405020303" pitchFamily="18" charset="0"/>
              </a:rPr>
              <a:t>above 100</a:t>
            </a:r>
            <a:r>
              <a:rPr lang="en-US" baseline="30000" dirty="0" smtClean="0">
                <a:latin typeface="Georgia" panose="02040502050405020303" pitchFamily="18" charset="0"/>
              </a:rPr>
              <a:t>o</a:t>
            </a:r>
            <a:r>
              <a:rPr lang="en-US" dirty="0" smtClean="0">
                <a:latin typeface="Georgia" panose="02040502050405020303" pitchFamily="18" charset="0"/>
              </a:rPr>
              <a:t>C -250</a:t>
            </a:r>
            <a:r>
              <a:rPr lang="en-US" dirty="0">
                <a:latin typeface="Georgia" panose="02040502050405020303" pitchFamily="18" charset="0"/>
              </a:rPr>
              <a:t>⁰C for 10 minutes </a:t>
            </a:r>
            <a:r>
              <a:rPr lang="en-US" dirty="0" smtClean="0">
                <a:latin typeface="Georgia" panose="02040502050405020303" pitchFamily="18" charset="0"/>
              </a:rPr>
              <a:t>of wafers</a:t>
            </a:r>
            <a:r>
              <a:rPr lang="en-US" dirty="0">
                <a:latin typeface="Georgia" panose="02040502050405020303" pitchFamily="18" charset="0"/>
              </a:rPr>
              <a:t> </a:t>
            </a:r>
            <a:r>
              <a:rPr lang="en-US" dirty="0" smtClean="0">
                <a:latin typeface="Georgia" panose="02040502050405020303" pitchFamily="18" charset="0"/>
              </a:rPr>
              <a:t>for removal of H2O.</a:t>
            </a:r>
          </a:p>
          <a:p>
            <a:r>
              <a:rPr lang="en-US" dirty="0" smtClean="0"/>
              <a:t> </a:t>
            </a:r>
            <a:r>
              <a:rPr lang="en-US" dirty="0">
                <a:solidFill>
                  <a:srgbClr val="FF0000"/>
                </a:solidFill>
                <a:latin typeface="Georgia" panose="02040502050405020303" pitchFamily="18" charset="0"/>
              </a:rPr>
              <a:t>A two-step cleaning process with acetone, </a:t>
            </a:r>
            <a:r>
              <a:rPr lang="en-US" dirty="0" smtClean="0">
                <a:solidFill>
                  <a:srgbClr val="FF0000"/>
                </a:solidFill>
                <a:latin typeface="Georgia" panose="02040502050405020303" pitchFamily="18" charset="0"/>
              </a:rPr>
              <a:t>followed by </a:t>
            </a:r>
            <a:r>
              <a:rPr lang="en-US" dirty="0">
                <a:solidFill>
                  <a:srgbClr val="FF0000"/>
                </a:solidFill>
                <a:latin typeface="Georgia" panose="02040502050405020303" pitchFamily="18" charset="0"/>
              </a:rPr>
              <a:t>isopropyl alcohol, has the same effect</a:t>
            </a:r>
            <a:r>
              <a:rPr lang="en-US" dirty="0" smtClean="0">
                <a:solidFill>
                  <a:srgbClr val="FF0000"/>
                </a:solidFill>
                <a:latin typeface="Georgia" panose="02040502050405020303" pitchFamily="18" charset="0"/>
              </a:rPr>
              <a:t>.  </a:t>
            </a:r>
            <a:endParaRPr lang="en-US" dirty="0">
              <a:solidFill>
                <a:srgbClr val="FF0000"/>
              </a:solidFill>
              <a:latin typeface="Georgia" panose="02040502050405020303" pitchFamily="18" charset="0"/>
            </a:endParaRPr>
          </a:p>
        </p:txBody>
      </p:sp>
      <p:sp>
        <p:nvSpPr>
          <p:cNvPr id="5" name="TextBox 4"/>
          <p:cNvSpPr txBox="1"/>
          <p:nvPr/>
        </p:nvSpPr>
        <p:spPr>
          <a:xfrm>
            <a:off x="553728" y="3244827"/>
            <a:ext cx="9656025" cy="3416320"/>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3) Photoresist </a:t>
            </a:r>
            <a:r>
              <a:rPr lang="en-US" dirty="0" smtClean="0">
                <a:latin typeface="Aharoni" panose="02010803020104030203" pitchFamily="2" charset="-79"/>
                <a:cs typeface="Aharoni" panose="02010803020104030203" pitchFamily="2" charset="-79"/>
              </a:rPr>
              <a:t>coating: </a:t>
            </a:r>
            <a:r>
              <a:rPr lang="en-US" dirty="0" smtClean="0">
                <a:latin typeface="Georgia" panose="02040502050405020303" pitchFamily="18" charset="0"/>
              </a:rPr>
              <a:t>Positive </a:t>
            </a:r>
            <a:r>
              <a:rPr lang="en-US" dirty="0">
                <a:latin typeface="Georgia" panose="02040502050405020303" pitchFamily="18" charset="0"/>
              </a:rPr>
              <a:t>or Negative photoresist by spin coating</a:t>
            </a:r>
          </a:p>
          <a:p>
            <a:r>
              <a:rPr lang="en-US" b="1" dirty="0" smtClean="0">
                <a:solidFill>
                  <a:srgbClr val="000000"/>
                </a:solidFill>
                <a:latin typeface="Times New Roman" panose="02020603050405020304" pitchFamily="18" charset="0"/>
              </a:rPr>
              <a:t> 4) </a:t>
            </a:r>
            <a:r>
              <a:rPr lang="en-US" dirty="0" err="1">
                <a:latin typeface="Aharoni" panose="02010803020104030203" pitchFamily="2" charset="-79"/>
                <a:cs typeface="Aharoni" panose="02010803020104030203" pitchFamily="2" charset="-79"/>
              </a:rPr>
              <a:t>Softbake</a:t>
            </a:r>
            <a:r>
              <a:rPr lang="en-US" dirty="0">
                <a:latin typeface="Aharoni" panose="02010803020104030203" pitchFamily="2" charset="-79"/>
                <a:cs typeface="Aharoni" panose="02010803020104030203" pitchFamily="2" charset="-79"/>
              </a:rPr>
              <a:t> (prebake</a:t>
            </a:r>
            <a:r>
              <a:rPr lang="en-US" dirty="0" smtClean="0">
                <a:latin typeface="Aharoni" panose="02010803020104030203" pitchFamily="2" charset="-79"/>
                <a:cs typeface="Aharoni" panose="02010803020104030203" pitchFamily="2" charset="-79"/>
              </a:rPr>
              <a:t>): </a:t>
            </a:r>
            <a:r>
              <a:rPr lang="en-US" dirty="0" smtClean="0">
                <a:latin typeface="Georgia" panose="02040502050405020303" pitchFamily="18" charset="0"/>
              </a:rPr>
              <a:t>Removal </a:t>
            </a:r>
            <a:r>
              <a:rPr lang="en-US" dirty="0">
                <a:latin typeface="Georgia" panose="02040502050405020303" pitchFamily="18" charset="0"/>
              </a:rPr>
              <a:t>of solvent molecules to dry the </a:t>
            </a:r>
            <a:r>
              <a:rPr lang="en-US" dirty="0" smtClean="0">
                <a:latin typeface="Georgia" panose="02040502050405020303" pitchFamily="18" charset="0"/>
              </a:rPr>
              <a:t>wafer</a:t>
            </a:r>
          </a:p>
          <a:p>
            <a:r>
              <a:rPr lang="en-US" dirty="0">
                <a:latin typeface="Aharoni" panose="02010803020104030203" pitchFamily="2" charset="-79"/>
                <a:cs typeface="Aharoni" panose="02010803020104030203" pitchFamily="2" charset="-79"/>
              </a:rPr>
              <a:t>5) Exposure (Through Mask</a:t>
            </a:r>
            <a:r>
              <a:rPr lang="en-US" dirty="0" smtClean="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r>
              <a:rPr lang="en-US" dirty="0" smtClean="0">
                <a:latin typeface="Georgia" panose="02040502050405020303" pitchFamily="18" charset="0"/>
              </a:rPr>
              <a:t>Transfers desired pattern on the wafer</a:t>
            </a:r>
          </a:p>
          <a:p>
            <a:r>
              <a:rPr lang="en-US" dirty="0">
                <a:latin typeface="Aharoni" panose="02010803020104030203" pitchFamily="2" charset="-79"/>
                <a:cs typeface="Aharoni" panose="02010803020104030203" pitchFamily="2" charset="-79"/>
              </a:rPr>
              <a:t>6) Development: </a:t>
            </a:r>
            <a:r>
              <a:rPr lang="en-US" dirty="0"/>
              <a:t>In </a:t>
            </a:r>
            <a:r>
              <a:rPr lang="en-US" dirty="0" smtClean="0"/>
              <a:t>Developer</a:t>
            </a:r>
            <a:endParaRPr lang="en-US" dirty="0"/>
          </a:p>
          <a:p>
            <a:r>
              <a:rPr lang="en-US" dirty="0">
                <a:latin typeface="Aharoni" panose="02010803020104030203" pitchFamily="2" charset="-79"/>
                <a:cs typeface="Aharoni" panose="02010803020104030203" pitchFamily="2" charset="-79"/>
              </a:rPr>
              <a:t>7) </a:t>
            </a:r>
            <a:r>
              <a:rPr lang="en-US" dirty="0" err="1">
                <a:latin typeface="Aharoni" panose="02010803020104030203" pitchFamily="2" charset="-79"/>
                <a:cs typeface="Aharoni" panose="02010803020104030203" pitchFamily="2" charset="-79"/>
              </a:rPr>
              <a:t>Postbake</a:t>
            </a:r>
            <a:r>
              <a:rPr lang="en-US" dirty="0">
                <a:latin typeface="Aharoni" panose="02010803020104030203" pitchFamily="2" charset="-79"/>
                <a:cs typeface="Aharoni" panose="02010803020104030203" pitchFamily="2" charset="-79"/>
              </a:rPr>
              <a:t>: </a:t>
            </a:r>
            <a:r>
              <a:rPr lang="en-US" dirty="0"/>
              <a:t>120°C, 50s hotplate (optional) 	</a:t>
            </a:r>
          </a:p>
          <a:p>
            <a:r>
              <a:rPr lang="en-US" dirty="0">
                <a:latin typeface="Aharoni" panose="02010803020104030203" pitchFamily="2" charset="-79"/>
                <a:cs typeface="Aharoni" panose="02010803020104030203" pitchFamily="2" charset="-79"/>
              </a:rPr>
              <a:t>11) </a:t>
            </a:r>
            <a:r>
              <a:rPr lang="en-US" dirty="0" smtClean="0">
                <a:latin typeface="Aharoni" panose="02010803020104030203" pitchFamily="2" charset="-79"/>
                <a:cs typeface="Aharoni" panose="02010803020104030203" pitchFamily="2" charset="-79"/>
              </a:rPr>
              <a:t>Metal deposition: </a:t>
            </a:r>
          </a:p>
          <a:p>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i</a:t>
            </a:r>
            <a:r>
              <a:rPr lang="en-US" dirty="0" smtClean="0">
                <a:latin typeface="Georgia" panose="02040502050405020303" pitchFamily="18" charset="0"/>
                <a:cs typeface="Aharoni" panose="02010803020104030203" pitchFamily="2" charset="-79"/>
              </a:rPr>
              <a:t>) </a:t>
            </a:r>
            <a:r>
              <a:rPr lang="en-US" dirty="0" smtClean="0">
                <a:latin typeface="Georgia" panose="02040502050405020303" pitchFamily="18" charset="0"/>
              </a:rPr>
              <a:t>Cr </a:t>
            </a:r>
            <a:r>
              <a:rPr lang="en-US" dirty="0">
                <a:latin typeface="Georgia" panose="02040502050405020303" pitchFamily="18" charset="0"/>
              </a:rPr>
              <a:t>deposition (20nm) in Box coater by e-beam</a:t>
            </a:r>
          </a:p>
          <a:p>
            <a:r>
              <a:rPr lang="en-US" dirty="0" smtClean="0">
                <a:latin typeface="Georgia" panose="02040502050405020303" pitchFamily="18" charset="0"/>
              </a:rPr>
              <a:t>      ii) </a:t>
            </a:r>
            <a:r>
              <a:rPr lang="en-US" dirty="0">
                <a:latin typeface="Georgia" panose="02040502050405020303" pitchFamily="18" charset="0"/>
              </a:rPr>
              <a:t>Au deposition (180nm) by thermally</a:t>
            </a:r>
          </a:p>
          <a:p>
            <a:r>
              <a:rPr lang="en-US" dirty="0">
                <a:latin typeface="Aharoni" panose="02010803020104030203" pitchFamily="2" charset="-79"/>
                <a:cs typeface="Aharoni" panose="02010803020104030203" pitchFamily="2" charset="-79"/>
              </a:rPr>
              <a:t>12) Lift off </a:t>
            </a:r>
          </a:p>
          <a:p>
            <a:r>
              <a:rPr lang="en-US" dirty="0">
                <a:latin typeface="Georgia" panose="02040502050405020303" pitchFamily="18" charset="0"/>
              </a:rPr>
              <a:t>Remover Chemicals:  AZ 100 Remover, conc. </a:t>
            </a:r>
            <a:r>
              <a:rPr lang="en-US" dirty="0"/>
              <a:t>	</a:t>
            </a:r>
          </a:p>
          <a:p>
            <a:endParaRPr lang="en-US" dirty="0"/>
          </a:p>
          <a:p>
            <a:endParaRPr lang="en-US" dirty="0">
              <a:latin typeface="Georgia" panose="020405020504050203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844" y="3374250"/>
            <a:ext cx="4194156" cy="2103693"/>
          </a:xfrm>
          <a:prstGeom prst="rect">
            <a:avLst/>
          </a:prstGeom>
        </p:spPr>
      </p:pic>
    </p:spTree>
    <p:extLst>
      <p:ext uri="{BB962C8B-B14F-4D97-AF65-F5344CB8AC3E}">
        <p14:creationId xmlns:p14="http://schemas.microsoft.com/office/powerpoint/2010/main" val="243091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1310</Words>
  <Application>Microsoft Office PowerPoint</Application>
  <PresentationFormat>Custom</PresentationFormat>
  <Paragraphs>208</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Lithography</vt:lpstr>
      <vt:lpstr>Basics of Lithography</vt:lpstr>
      <vt:lpstr>Types of Lithography </vt:lpstr>
      <vt:lpstr>Types of Lithography </vt:lpstr>
      <vt:lpstr>Photolithography </vt:lpstr>
      <vt:lpstr>Contd… </vt:lpstr>
      <vt:lpstr>Contd… </vt:lpstr>
      <vt:lpstr>Contd… </vt:lpstr>
      <vt:lpstr>PowerPoint Presentation</vt:lpstr>
      <vt:lpstr>E - beam lithography </vt:lpstr>
      <vt:lpstr>X - Ray lithography </vt:lpstr>
      <vt:lpstr>Comparison of various Lithography Techniques</vt:lpstr>
      <vt:lpstr>Other lithography Techniques </vt:lpstr>
      <vt:lpstr>Neutral Atomic Beam Lithography</vt:lpstr>
      <vt:lpstr>Interference Lithography</vt:lpstr>
      <vt:lpstr>Interference Lithography</vt:lpstr>
      <vt:lpstr>Interference Lithography</vt:lpstr>
      <vt:lpstr>Scanning Probe Lithography</vt:lpstr>
      <vt:lpstr>Scanning Probe Lithography</vt:lpstr>
      <vt:lpstr>Scanning Probe Lithography</vt:lpstr>
      <vt:lpstr>Scanning Probe Lithography</vt:lpstr>
      <vt:lpstr>Scanning Probe Lithography</vt:lpstr>
      <vt:lpstr>Scanning Probe Lithography</vt:lpstr>
      <vt:lpstr>Scanning Probe Lithography</vt:lpstr>
      <vt:lpstr>Scanning Probe Lithography</vt:lpstr>
      <vt:lpstr>Photolithography using Laser Lithography</vt:lpstr>
      <vt:lpstr>Photolithography using Laser Lithography</vt:lpstr>
      <vt:lpstr>Photolithography using Laser Lithography</vt:lpstr>
      <vt:lpstr>Photolithography using Laser Lithography</vt:lpstr>
      <vt:lpstr>Photolithography using Laser Lithography</vt:lpstr>
      <vt:lpstr>Laser Lithography Advantages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Lithography</dc:title>
  <dc:creator>rusa</dc:creator>
  <cp:lastModifiedBy>HP-4</cp:lastModifiedBy>
  <cp:revision>32</cp:revision>
  <dcterms:created xsi:type="dcterms:W3CDTF">2017-12-19T05:18:23Z</dcterms:created>
  <dcterms:modified xsi:type="dcterms:W3CDTF">2018-09-05T20:03:58Z</dcterms:modified>
</cp:coreProperties>
</file>