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2" r:id="rId5"/>
    <p:sldId id="259" r:id="rId6"/>
    <p:sldId id="263" r:id="rId7"/>
    <p:sldId id="260" r:id="rId8"/>
    <p:sldId id="264" r:id="rId9"/>
    <p:sldId id="265" r:id="rId10"/>
    <p:sldId id="273" r:id="rId11"/>
    <p:sldId id="269" r:id="rId12"/>
    <p:sldId id="274" r:id="rId13"/>
    <p:sldId id="270" r:id="rId14"/>
    <p:sldId id="275" r:id="rId15"/>
    <p:sldId id="261" r:id="rId16"/>
    <p:sldId id="267" r:id="rId17"/>
    <p:sldId id="279" r:id="rId18"/>
    <p:sldId id="277" r:id="rId19"/>
    <p:sldId id="276" r:id="rId20"/>
    <p:sldId id="278" r:id="rId21"/>
    <p:sldId id="284" r:id="rId22"/>
    <p:sldId id="289" r:id="rId23"/>
    <p:sldId id="290" r:id="rId24"/>
    <p:sldId id="291" r:id="rId25"/>
    <p:sldId id="301" r:id="rId26"/>
    <p:sldId id="288" r:id="rId27"/>
    <p:sldId id="292" r:id="rId28"/>
    <p:sldId id="293" r:id="rId29"/>
    <p:sldId id="294" r:id="rId30"/>
    <p:sldId id="295" r:id="rId31"/>
    <p:sldId id="266" r:id="rId32"/>
    <p:sldId id="296" r:id="rId33"/>
    <p:sldId id="300" r:id="rId34"/>
    <p:sldId id="299" r:id="rId35"/>
    <p:sldId id="297" r:id="rId36"/>
    <p:sldId id="298"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2FD1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pPr>
              <a:defRPr/>
            </a:pPr>
            <a:endParaRPr lang="en-US">
              <a:latin typeface="Arial" charset="0"/>
            </a:endParaRPr>
          </a:p>
        </p:txBody>
      </p:sp>
      <p:sp>
        <p:nvSpPr>
          <p:cNvPr id="5"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4818" name="Rectangle 2"/>
          <p:cNvSpPr>
            <a:spLocks noGrp="1" noChangeArrowheads="1"/>
          </p:cNvSpPr>
          <p:nvPr>
            <p:ph type="ctrTitle"/>
          </p:nvPr>
        </p:nvSpPr>
        <p:spPr>
          <a:xfrm>
            <a:off x="2133600" y="1371600"/>
            <a:ext cx="6477000" cy="1752600"/>
          </a:xfrm>
        </p:spPr>
        <p:txBody>
          <a:bodyPr/>
          <a:lstStyle>
            <a:lvl1pPr>
              <a:defRPr sz="5400"/>
            </a:lvl1pPr>
          </a:lstStyle>
          <a:p>
            <a:r>
              <a:rPr lang="en-US"/>
              <a:t>Click to edit Master title style</a:t>
            </a:r>
          </a:p>
        </p:txBody>
      </p:sp>
      <p:sp>
        <p:nvSpPr>
          <p:cNvPr id="34819"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a:t>Click to edit Master subtitle style</a:t>
            </a:r>
          </a:p>
        </p:txBody>
      </p:sp>
      <p:sp>
        <p:nvSpPr>
          <p:cNvPr id="8" name="Rectangle 4"/>
          <p:cNvSpPr>
            <a:spLocks noGrp="1" noChangeArrowheads="1"/>
          </p:cNvSpPr>
          <p:nvPr>
            <p:ph type="dt" sz="half" idx="10"/>
          </p:nvPr>
        </p:nvSpPr>
        <p:spPr>
          <a:xfrm>
            <a:off x="7086600" y="6248400"/>
            <a:ext cx="1524000" cy="457200"/>
          </a:xfrm>
        </p:spPr>
        <p:txBody>
          <a:bodyPr/>
          <a:lstStyle>
            <a:lvl1pPr>
              <a:defRPr smtClean="0"/>
            </a:lvl1pPr>
          </a:lstStyle>
          <a:p>
            <a:pPr>
              <a:defRPr/>
            </a:pPr>
            <a:endParaRPr lang="en-US"/>
          </a:p>
        </p:txBody>
      </p:sp>
      <p:sp>
        <p:nvSpPr>
          <p:cNvPr id="9" name="Rectangle 5"/>
          <p:cNvSpPr>
            <a:spLocks noGrp="1" noChangeArrowheads="1"/>
          </p:cNvSpPr>
          <p:nvPr>
            <p:ph type="ftr" sz="quarter" idx="11"/>
          </p:nvPr>
        </p:nvSpPr>
        <p:spPr>
          <a:xfrm>
            <a:off x="3810000" y="6248400"/>
            <a:ext cx="2895600" cy="457200"/>
          </a:xfrm>
        </p:spPr>
        <p:txBody>
          <a:bodyPr/>
          <a:lstStyle>
            <a:lvl1pPr>
              <a:defRPr smtClean="0"/>
            </a:lvl1pPr>
          </a:lstStyle>
          <a:p>
            <a:pPr>
              <a:defRPr/>
            </a:pPr>
            <a:endParaRPr lang="en-US"/>
          </a:p>
        </p:txBody>
      </p:sp>
      <p:sp>
        <p:nvSpPr>
          <p:cNvPr id="10" name="Rectangle 6"/>
          <p:cNvSpPr>
            <a:spLocks noGrp="1" noChangeArrowheads="1"/>
          </p:cNvSpPr>
          <p:nvPr>
            <p:ph type="sldNum" sz="quarter" idx="12"/>
          </p:nvPr>
        </p:nvSpPr>
        <p:spPr>
          <a:xfrm>
            <a:off x="2209800" y="6248400"/>
            <a:ext cx="1219200" cy="457200"/>
          </a:xfrm>
        </p:spPr>
        <p:txBody>
          <a:bodyPr/>
          <a:lstStyle>
            <a:lvl1pPr>
              <a:defRPr/>
            </a:lvl1pPr>
          </a:lstStyle>
          <a:p>
            <a:fld id="{FA4637F3-A2DD-4A64-BBFE-0FC9EF6A5D91}" type="slidenum">
              <a:rPr lang="en-US" altLang="en-US"/>
              <a:pPr/>
              <a:t>‹#›</a:t>
            </a:fld>
            <a:endParaRPr lang="en-US" altLang="en-US"/>
          </a:p>
        </p:txBody>
      </p:sp>
    </p:spTree>
    <p:extLst>
      <p:ext uri="{BB962C8B-B14F-4D97-AF65-F5344CB8AC3E}">
        <p14:creationId xmlns:p14="http://schemas.microsoft.com/office/powerpoint/2010/main" val="21512988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B8DAF3-9E5A-4A56-924B-2DC8DA935527}" type="slidenum">
              <a:rPr lang="en-US" altLang="en-US"/>
              <a:pPr/>
              <a:t>‹#›</a:t>
            </a:fld>
            <a:endParaRPr lang="en-US" altLang="en-US"/>
          </a:p>
        </p:txBody>
      </p:sp>
    </p:spTree>
    <p:extLst>
      <p:ext uri="{BB962C8B-B14F-4D97-AF65-F5344CB8AC3E}">
        <p14:creationId xmlns:p14="http://schemas.microsoft.com/office/powerpoint/2010/main" val="35281064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48D87C-DBEB-48F6-A834-166427611EBB}" type="slidenum">
              <a:rPr lang="en-US" altLang="en-US"/>
              <a:pPr/>
              <a:t>‹#›</a:t>
            </a:fld>
            <a:endParaRPr lang="en-US" altLang="en-US"/>
          </a:p>
        </p:txBody>
      </p:sp>
    </p:spTree>
    <p:extLst>
      <p:ext uri="{BB962C8B-B14F-4D97-AF65-F5344CB8AC3E}">
        <p14:creationId xmlns:p14="http://schemas.microsoft.com/office/powerpoint/2010/main" val="373272751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173838-27F4-4B66-B919-00F14F10727B}" type="slidenum">
              <a:rPr lang="en-US" altLang="en-US"/>
              <a:pPr/>
              <a:t>‹#›</a:t>
            </a:fld>
            <a:endParaRPr lang="en-US" altLang="en-US"/>
          </a:p>
        </p:txBody>
      </p:sp>
    </p:spTree>
    <p:extLst>
      <p:ext uri="{BB962C8B-B14F-4D97-AF65-F5344CB8AC3E}">
        <p14:creationId xmlns:p14="http://schemas.microsoft.com/office/powerpoint/2010/main" val="376684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0" y="190500"/>
            <a:ext cx="7010400" cy="15271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5240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54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865C2AE-C103-4C94-8288-FBFDFB19EA9E}" type="slidenum">
              <a:rPr lang="en-US" altLang="en-US"/>
              <a:pPr/>
              <a:t>‹#›</a:t>
            </a:fld>
            <a:endParaRPr lang="en-US" altLang="en-US"/>
          </a:p>
        </p:txBody>
      </p:sp>
    </p:spTree>
    <p:extLst>
      <p:ext uri="{BB962C8B-B14F-4D97-AF65-F5344CB8AC3E}">
        <p14:creationId xmlns:p14="http://schemas.microsoft.com/office/powerpoint/2010/main" val="21126650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346507-AC79-473D-A9AD-51BAFBE8BFDE}" type="slidenum">
              <a:rPr lang="en-US" altLang="en-US"/>
              <a:pPr/>
              <a:t>‹#›</a:t>
            </a:fld>
            <a:endParaRPr lang="en-US" altLang="en-US"/>
          </a:p>
        </p:txBody>
      </p:sp>
    </p:spTree>
    <p:extLst>
      <p:ext uri="{BB962C8B-B14F-4D97-AF65-F5344CB8AC3E}">
        <p14:creationId xmlns:p14="http://schemas.microsoft.com/office/powerpoint/2010/main" val="31275302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E82133-8F68-42EA-A20D-57FAF6C53B13}" type="slidenum">
              <a:rPr lang="en-US" altLang="en-US"/>
              <a:pPr/>
              <a:t>‹#›</a:t>
            </a:fld>
            <a:endParaRPr lang="en-US" altLang="en-US"/>
          </a:p>
        </p:txBody>
      </p:sp>
    </p:spTree>
    <p:extLst>
      <p:ext uri="{BB962C8B-B14F-4D97-AF65-F5344CB8AC3E}">
        <p14:creationId xmlns:p14="http://schemas.microsoft.com/office/powerpoint/2010/main" val="39736480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F30288D-E417-4B1A-9505-D772A2704110}" type="slidenum">
              <a:rPr lang="en-US" altLang="en-US"/>
              <a:pPr/>
              <a:t>‹#›</a:t>
            </a:fld>
            <a:endParaRPr lang="en-US" altLang="en-US"/>
          </a:p>
        </p:txBody>
      </p:sp>
    </p:spTree>
    <p:extLst>
      <p:ext uri="{BB962C8B-B14F-4D97-AF65-F5344CB8AC3E}">
        <p14:creationId xmlns:p14="http://schemas.microsoft.com/office/powerpoint/2010/main" val="248577787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C5F2D2C-8804-4C6E-B79A-92871C253DDE}" type="slidenum">
              <a:rPr lang="en-US" altLang="en-US"/>
              <a:pPr/>
              <a:t>‹#›</a:t>
            </a:fld>
            <a:endParaRPr lang="en-US" altLang="en-US"/>
          </a:p>
        </p:txBody>
      </p:sp>
    </p:spTree>
    <p:extLst>
      <p:ext uri="{BB962C8B-B14F-4D97-AF65-F5344CB8AC3E}">
        <p14:creationId xmlns:p14="http://schemas.microsoft.com/office/powerpoint/2010/main" val="272226912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85DE88A-A83D-422B-A742-A7AC48752F34}" type="slidenum">
              <a:rPr lang="en-US" altLang="en-US"/>
              <a:pPr/>
              <a:t>‹#›</a:t>
            </a:fld>
            <a:endParaRPr lang="en-US" altLang="en-US"/>
          </a:p>
        </p:txBody>
      </p:sp>
    </p:spTree>
    <p:extLst>
      <p:ext uri="{BB962C8B-B14F-4D97-AF65-F5344CB8AC3E}">
        <p14:creationId xmlns:p14="http://schemas.microsoft.com/office/powerpoint/2010/main" val="339575309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38DD9E8-7BFD-41A6-B9E1-E2B5AB853FC5}" type="slidenum">
              <a:rPr lang="en-US" altLang="en-US"/>
              <a:pPr/>
              <a:t>‹#›</a:t>
            </a:fld>
            <a:endParaRPr lang="en-US" altLang="en-US"/>
          </a:p>
        </p:txBody>
      </p:sp>
    </p:spTree>
    <p:extLst>
      <p:ext uri="{BB962C8B-B14F-4D97-AF65-F5344CB8AC3E}">
        <p14:creationId xmlns:p14="http://schemas.microsoft.com/office/powerpoint/2010/main" val="13991631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8057C86-187C-463D-A7E1-173DEFD4249C}" type="slidenum">
              <a:rPr lang="en-US" altLang="en-US"/>
              <a:pPr/>
              <a:t>‹#›</a:t>
            </a:fld>
            <a:endParaRPr lang="en-US" altLang="en-US"/>
          </a:p>
        </p:txBody>
      </p:sp>
    </p:spTree>
    <p:extLst>
      <p:ext uri="{BB962C8B-B14F-4D97-AF65-F5344CB8AC3E}">
        <p14:creationId xmlns:p14="http://schemas.microsoft.com/office/powerpoint/2010/main" val="29060352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DEC199-03A6-41D2-AEF9-FF60CABCF3B7}" type="slidenum">
              <a:rPr lang="en-US" altLang="en-US"/>
              <a:pPr/>
              <a:t>‹#›</a:t>
            </a:fld>
            <a:endParaRPr lang="en-US" altLang="en-US"/>
          </a:p>
        </p:txBody>
      </p:sp>
    </p:spTree>
    <p:extLst>
      <p:ext uri="{BB962C8B-B14F-4D97-AF65-F5344CB8AC3E}">
        <p14:creationId xmlns:p14="http://schemas.microsoft.com/office/powerpoint/2010/main" val="12594269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0" y="190500"/>
            <a:ext cx="7010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1524000" y="19050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796"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charset="0"/>
              </a:defRPr>
            </a:lvl1pPr>
          </a:lstStyle>
          <a:p>
            <a:pPr>
              <a:defRPr/>
            </a:pPr>
            <a:endParaRPr lang="en-US"/>
          </a:p>
        </p:txBody>
      </p:sp>
      <p:sp>
        <p:nvSpPr>
          <p:cNvPr id="33797"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charset="0"/>
              </a:defRPr>
            </a:lvl1pPr>
          </a:lstStyle>
          <a:p>
            <a:pPr>
              <a:defRPr/>
            </a:pPr>
            <a:endParaRPr lang="en-US"/>
          </a:p>
        </p:txBody>
      </p:sp>
      <p:sp>
        <p:nvSpPr>
          <p:cNvPr id="33798"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DC2EFE3C-A555-45F3-AD0E-914988E914B8}" type="slidenum">
              <a:rPr lang="en-US" altLang="en-US"/>
              <a:pPr/>
              <a:t>‹#›</a:t>
            </a:fld>
            <a:endParaRPr lang="en-US" altLang="en-US"/>
          </a:p>
        </p:txBody>
      </p:sp>
      <p:sp>
        <p:nvSpPr>
          <p:cNvPr id="33799"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pPr>
              <a:defRPr/>
            </a:pPr>
            <a:endParaRPr lang="en-US">
              <a:latin typeface="Arial" charset="0"/>
            </a:endParaRPr>
          </a:p>
        </p:txBody>
      </p:sp>
      <p:sp>
        <p:nvSpPr>
          <p:cNvPr id="33800"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3801"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3802"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7"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cmos.mirc.gatech.edu/group/projects/liftoff.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dirty="0" smtClean="0"/>
              <a:t>Lithography Basics</a:t>
            </a:r>
          </a:p>
        </p:txBody>
      </p:sp>
      <p:sp>
        <p:nvSpPr>
          <p:cNvPr id="4099" name="Rectangle 3"/>
          <p:cNvSpPr>
            <a:spLocks noGrp="1" noChangeArrowheads="1"/>
          </p:cNvSpPr>
          <p:nvPr>
            <p:ph type="subTitle" idx="1"/>
          </p:nvPr>
        </p:nvSpPr>
        <p:spPr>
          <a:xfrm>
            <a:off x="2133600" y="5105400"/>
            <a:ext cx="6477000" cy="1066800"/>
          </a:xfrm>
        </p:spPr>
        <p:txBody>
          <a:bodyPr/>
          <a:lstStyle/>
          <a:p>
            <a:pPr algn="ctr" eaLnBrk="1" hangingPunct="1"/>
            <a:r>
              <a:rPr lang="en-US" sz="1600" dirty="0"/>
              <a:t>Prof. </a:t>
            </a:r>
            <a:r>
              <a:rPr lang="en-US" sz="1600" dirty="0" err="1"/>
              <a:t>Mahendra</a:t>
            </a:r>
            <a:r>
              <a:rPr lang="en-US" sz="1600" dirty="0"/>
              <a:t> </a:t>
            </a:r>
            <a:r>
              <a:rPr lang="en-US" sz="1600" dirty="0" err="1"/>
              <a:t>Sirsath</a:t>
            </a:r>
            <a:r>
              <a:rPr lang="en-US" sz="1600" dirty="0"/>
              <a:t> </a:t>
            </a:r>
            <a:endParaRPr lang="en-US" altLang="en-US" sz="16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Choosing the Photoresist</a:t>
            </a:r>
          </a:p>
        </p:txBody>
      </p:sp>
      <p:sp>
        <p:nvSpPr>
          <p:cNvPr id="12291" name="Text Box 11"/>
          <p:cNvSpPr txBox="1">
            <a:spLocks noChangeArrowheads="1"/>
          </p:cNvSpPr>
          <p:nvPr/>
        </p:nvSpPr>
        <p:spPr bwMode="auto">
          <a:xfrm>
            <a:off x="985838" y="4343400"/>
            <a:ext cx="579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1805 thickness is 0.5 um</a:t>
            </a:r>
          </a:p>
          <a:p>
            <a:pPr eaLnBrk="1" hangingPunct="1">
              <a:spcBef>
                <a:spcPct val="50000"/>
              </a:spcBef>
            </a:pPr>
            <a:r>
              <a:rPr lang="en-US" altLang="en-US"/>
              <a:t>Since the material being etched is thicker than the photoresist.  The protection of the photoresist may not last for the duration of the etch.</a:t>
            </a:r>
          </a:p>
        </p:txBody>
      </p:sp>
      <p:grpSp>
        <p:nvGrpSpPr>
          <p:cNvPr id="12292" name="Group 21"/>
          <p:cNvGrpSpPr>
            <a:grpSpLocks/>
          </p:cNvGrpSpPr>
          <p:nvPr/>
        </p:nvGrpSpPr>
        <p:grpSpPr bwMode="auto">
          <a:xfrm>
            <a:off x="1443038" y="2741613"/>
            <a:ext cx="6400800" cy="1357312"/>
            <a:chOff x="960" y="1344"/>
            <a:chExt cx="4032" cy="855"/>
          </a:xfrm>
        </p:grpSpPr>
        <p:sp>
          <p:nvSpPr>
            <p:cNvPr id="12294" name="Rectangle 3"/>
            <p:cNvSpPr>
              <a:spLocks noChangeArrowheads="1"/>
            </p:cNvSpPr>
            <p:nvPr/>
          </p:nvSpPr>
          <p:spPr bwMode="auto">
            <a:xfrm>
              <a:off x="960" y="1728"/>
              <a:ext cx="2928" cy="28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295" name="Rectangle 4"/>
            <p:cNvSpPr>
              <a:spLocks noChangeArrowheads="1"/>
            </p:cNvSpPr>
            <p:nvPr/>
          </p:nvSpPr>
          <p:spPr bwMode="auto">
            <a:xfrm>
              <a:off x="960" y="2016"/>
              <a:ext cx="2928" cy="9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296" name="Text Box 8"/>
            <p:cNvSpPr txBox="1">
              <a:spLocks noChangeArrowheads="1"/>
            </p:cNvSpPr>
            <p:nvPr/>
          </p:nvSpPr>
          <p:spPr bwMode="auto">
            <a:xfrm>
              <a:off x="4032" y="1776"/>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1um SiO2</a:t>
              </a:r>
            </a:p>
          </p:txBody>
        </p:sp>
        <p:sp>
          <p:nvSpPr>
            <p:cNvPr id="12297" name="Text Box 9"/>
            <p:cNvSpPr txBox="1">
              <a:spLocks noChangeArrowheads="1"/>
            </p:cNvSpPr>
            <p:nvPr/>
          </p:nvSpPr>
          <p:spPr bwMode="auto">
            <a:xfrm>
              <a:off x="4064" y="1968"/>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wafer</a:t>
              </a:r>
            </a:p>
          </p:txBody>
        </p:sp>
        <p:sp>
          <p:nvSpPr>
            <p:cNvPr id="12298" name="Text Box 10"/>
            <p:cNvSpPr txBox="1">
              <a:spLocks noChangeArrowheads="1"/>
            </p:cNvSpPr>
            <p:nvPr/>
          </p:nvSpPr>
          <p:spPr bwMode="auto">
            <a:xfrm>
              <a:off x="4032" y="1344"/>
              <a:ext cx="9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photoresist</a:t>
              </a:r>
            </a:p>
          </p:txBody>
        </p:sp>
        <p:sp>
          <p:nvSpPr>
            <p:cNvPr id="12299" name="Rectangle 12" descr="Newsprint"/>
            <p:cNvSpPr>
              <a:spLocks noChangeArrowheads="1"/>
            </p:cNvSpPr>
            <p:nvPr/>
          </p:nvSpPr>
          <p:spPr bwMode="auto">
            <a:xfrm>
              <a:off x="1344" y="1728"/>
              <a:ext cx="893" cy="28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300" name="Rectangle 15" descr="Newsprint"/>
            <p:cNvSpPr>
              <a:spLocks noChangeArrowheads="1"/>
            </p:cNvSpPr>
            <p:nvPr/>
          </p:nvSpPr>
          <p:spPr bwMode="auto">
            <a:xfrm>
              <a:off x="2616" y="1728"/>
              <a:ext cx="893" cy="28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301" name="Freeform 17"/>
            <p:cNvSpPr>
              <a:spLocks/>
            </p:cNvSpPr>
            <p:nvPr/>
          </p:nvSpPr>
          <p:spPr bwMode="auto">
            <a:xfrm>
              <a:off x="960" y="1728"/>
              <a:ext cx="384" cy="48"/>
            </a:xfrm>
            <a:custGeom>
              <a:avLst/>
              <a:gdLst>
                <a:gd name="T0" fmla="*/ 0 w 277"/>
                <a:gd name="T1" fmla="*/ 15 h 26"/>
                <a:gd name="T2" fmla="*/ 269 w 277"/>
                <a:gd name="T3" fmla="*/ 8 h 26"/>
                <a:gd name="T4" fmla="*/ 246 w 277"/>
                <a:gd name="T5" fmla="*/ 0 h 26"/>
                <a:gd name="T6" fmla="*/ 162 w 277"/>
                <a:gd name="T7" fmla="*/ 8 h 26"/>
                <a:gd name="T8" fmla="*/ 46 w 277"/>
                <a:gd name="T9" fmla="*/ 8 h 26"/>
                <a:gd name="T10" fmla="*/ 0 w 277"/>
                <a:gd name="T11" fmla="*/ 15 h 26"/>
                <a:gd name="T12" fmla="*/ 0 60000 65536"/>
                <a:gd name="T13" fmla="*/ 0 60000 65536"/>
                <a:gd name="T14" fmla="*/ 0 60000 65536"/>
                <a:gd name="T15" fmla="*/ 0 60000 65536"/>
                <a:gd name="T16" fmla="*/ 0 60000 65536"/>
                <a:gd name="T17" fmla="*/ 0 60000 65536"/>
                <a:gd name="T18" fmla="*/ 0 w 277"/>
                <a:gd name="T19" fmla="*/ 0 h 26"/>
                <a:gd name="T20" fmla="*/ 277 w 27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77" h="26">
                  <a:moveTo>
                    <a:pt x="0" y="15"/>
                  </a:moveTo>
                  <a:cubicBezTo>
                    <a:pt x="90" y="13"/>
                    <a:pt x="179" y="13"/>
                    <a:pt x="269" y="8"/>
                  </a:cubicBezTo>
                  <a:cubicBezTo>
                    <a:pt x="277" y="8"/>
                    <a:pt x="254" y="0"/>
                    <a:pt x="246" y="0"/>
                  </a:cubicBezTo>
                  <a:cubicBezTo>
                    <a:pt x="218" y="0"/>
                    <a:pt x="190" y="5"/>
                    <a:pt x="162" y="8"/>
                  </a:cubicBezTo>
                  <a:cubicBezTo>
                    <a:pt x="103" y="26"/>
                    <a:pt x="172" y="8"/>
                    <a:pt x="46" y="8"/>
                  </a:cubicBezTo>
                  <a:cubicBezTo>
                    <a:pt x="30" y="8"/>
                    <a:pt x="0" y="15"/>
                    <a:pt x="0" y="15"/>
                  </a:cubicBezTo>
                  <a:close/>
                </a:path>
              </a:pathLst>
            </a:custGeom>
            <a:solidFill>
              <a:srgbClr val="CC33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302" name="Freeform 19"/>
            <p:cNvSpPr>
              <a:spLocks/>
            </p:cNvSpPr>
            <p:nvPr/>
          </p:nvSpPr>
          <p:spPr bwMode="auto">
            <a:xfrm>
              <a:off x="2224" y="1720"/>
              <a:ext cx="384" cy="48"/>
            </a:xfrm>
            <a:custGeom>
              <a:avLst/>
              <a:gdLst>
                <a:gd name="T0" fmla="*/ 0 w 277"/>
                <a:gd name="T1" fmla="*/ 15 h 26"/>
                <a:gd name="T2" fmla="*/ 269 w 277"/>
                <a:gd name="T3" fmla="*/ 8 h 26"/>
                <a:gd name="T4" fmla="*/ 246 w 277"/>
                <a:gd name="T5" fmla="*/ 0 h 26"/>
                <a:gd name="T6" fmla="*/ 162 w 277"/>
                <a:gd name="T7" fmla="*/ 8 h 26"/>
                <a:gd name="T8" fmla="*/ 46 w 277"/>
                <a:gd name="T9" fmla="*/ 8 h 26"/>
                <a:gd name="T10" fmla="*/ 0 w 277"/>
                <a:gd name="T11" fmla="*/ 15 h 26"/>
                <a:gd name="T12" fmla="*/ 0 60000 65536"/>
                <a:gd name="T13" fmla="*/ 0 60000 65536"/>
                <a:gd name="T14" fmla="*/ 0 60000 65536"/>
                <a:gd name="T15" fmla="*/ 0 60000 65536"/>
                <a:gd name="T16" fmla="*/ 0 60000 65536"/>
                <a:gd name="T17" fmla="*/ 0 60000 65536"/>
                <a:gd name="T18" fmla="*/ 0 w 277"/>
                <a:gd name="T19" fmla="*/ 0 h 26"/>
                <a:gd name="T20" fmla="*/ 277 w 27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77" h="26">
                  <a:moveTo>
                    <a:pt x="0" y="15"/>
                  </a:moveTo>
                  <a:cubicBezTo>
                    <a:pt x="90" y="13"/>
                    <a:pt x="179" y="13"/>
                    <a:pt x="269" y="8"/>
                  </a:cubicBezTo>
                  <a:cubicBezTo>
                    <a:pt x="277" y="8"/>
                    <a:pt x="254" y="0"/>
                    <a:pt x="246" y="0"/>
                  </a:cubicBezTo>
                  <a:cubicBezTo>
                    <a:pt x="218" y="0"/>
                    <a:pt x="190" y="5"/>
                    <a:pt x="162" y="8"/>
                  </a:cubicBezTo>
                  <a:cubicBezTo>
                    <a:pt x="103" y="26"/>
                    <a:pt x="172" y="8"/>
                    <a:pt x="46" y="8"/>
                  </a:cubicBezTo>
                  <a:cubicBezTo>
                    <a:pt x="30" y="8"/>
                    <a:pt x="0" y="15"/>
                    <a:pt x="0" y="15"/>
                  </a:cubicBezTo>
                  <a:close/>
                </a:path>
              </a:pathLst>
            </a:custGeom>
            <a:solidFill>
              <a:srgbClr val="CC33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303" name="Freeform 20"/>
            <p:cNvSpPr>
              <a:spLocks/>
            </p:cNvSpPr>
            <p:nvPr/>
          </p:nvSpPr>
          <p:spPr bwMode="auto">
            <a:xfrm>
              <a:off x="3504" y="1720"/>
              <a:ext cx="384" cy="48"/>
            </a:xfrm>
            <a:custGeom>
              <a:avLst/>
              <a:gdLst>
                <a:gd name="T0" fmla="*/ 0 w 277"/>
                <a:gd name="T1" fmla="*/ 15 h 26"/>
                <a:gd name="T2" fmla="*/ 269 w 277"/>
                <a:gd name="T3" fmla="*/ 8 h 26"/>
                <a:gd name="T4" fmla="*/ 246 w 277"/>
                <a:gd name="T5" fmla="*/ 0 h 26"/>
                <a:gd name="T6" fmla="*/ 162 w 277"/>
                <a:gd name="T7" fmla="*/ 8 h 26"/>
                <a:gd name="T8" fmla="*/ 46 w 277"/>
                <a:gd name="T9" fmla="*/ 8 h 26"/>
                <a:gd name="T10" fmla="*/ 0 w 277"/>
                <a:gd name="T11" fmla="*/ 15 h 26"/>
                <a:gd name="T12" fmla="*/ 0 60000 65536"/>
                <a:gd name="T13" fmla="*/ 0 60000 65536"/>
                <a:gd name="T14" fmla="*/ 0 60000 65536"/>
                <a:gd name="T15" fmla="*/ 0 60000 65536"/>
                <a:gd name="T16" fmla="*/ 0 60000 65536"/>
                <a:gd name="T17" fmla="*/ 0 60000 65536"/>
                <a:gd name="T18" fmla="*/ 0 w 277"/>
                <a:gd name="T19" fmla="*/ 0 h 26"/>
                <a:gd name="T20" fmla="*/ 277 w 27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77" h="26">
                  <a:moveTo>
                    <a:pt x="0" y="15"/>
                  </a:moveTo>
                  <a:cubicBezTo>
                    <a:pt x="90" y="13"/>
                    <a:pt x="179" y="13"/>
                    <a:pt x="269" y="8"/>
                  </a:cubicBezTo>
                  <a:cubicBezTo>
                    <a:pt x="277" y="8"/>
                    <a:pt x="254" y="0"/>
                    <a:pt x="246" y="0"/>
                  </a:cubicBezTo>
                  <a:cubicBezTo>
                    <a:pt x="218" y="0"/>
                    <a:pt x="190" y="5"/>
                    <a:pt x="162" y="8"/>
                  </a:cubicBezTo>
                  <a:cubicBezTo>
                    <a:pt x="103" y="26"/>
                    <a:pt x="172" y="8"/>
                    <a:pt x="46" y="8"/>
                  </a:cubicBezTo>
                  <a:cubicBezTo>
                    <a:pt x="30" y="8"/>
                    <a:pt x="0" y="15"/>
                    <a:pt x="0" y="15"/>
                  </a:cubicBezTo>
                  <a:close/>
                </a:path>
              </a:pathLst>
            </a:custGeom>
            <a:solidFill>
              <a:srgbClr val="CC33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2293" name="Text Box 22"/>
          <p:cNvSpPr txBox="1">
            <a:spLocks noChangeArrowheads="1"/>
          </p:cNvSpPr>
          <p:nvPr/>
        </p:nvSpPr>
        <p:spPr bwMode="auto">
          <a:xfrm>
            <a:off x="2476500" y="1676400"/>
            <a:ext cx="254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a:t>After Etching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Choosing the Photoresist</a:t>
            </a:r>
          </a:p>
        </p:txBody>
      </p:sp>
      <p:grpSp>
        <p:nvGrpSpPr>
          <p:cNvPr id="13315" name="Group 3"/>
          <p:cNvGrpSpPr>
            <a:grpSpLocks/>
          </p:cNvGrpSpPr>
          <p:nvPr/>
        </p:nvGrpSpPr>
        <p:grpSpPr bwMode="auto">
          <a:xfrm>
            <a:off x="1443038" y="2741613"/>
            <a:ext cx="6400800" cy="1357312"/>
            <a:chOff x="1296" y="1488"/>
            <a:chExt cx="4032" cy="855"/>
          </a:xfrm>
        </p:grpSpPr>
        <p:sp>
          <p:nvSpPr>
            <p:cNvPr id="13320" name="Rectangle 4"/>
            <p:cNvSpPr>
              <a:spLocks noChangeArrowheads="1"/>
            </p:cNvSpPr>
            <p:nvPr/>
          </p:nvSpPr>
          <p:spPr bwMode="auto">
            <a:xfrm>
              <a:off x="1296" y="1872"/>
              <a:ext cx="2928" cy="28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321" name="Rectangle 5"/>
            <p:cNvSpPr>
              <a:spLocks noChangeArrowheads="1"/>
            </p:cNvSpPr>
            <p:nvPr/>
          </p:nvSpPr>
          <p:spPr bwMode="auto">
            <a:xfrm>
              <a:off x="1296" y="2160"/>
              <a:ext cx="2928" cy="9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322" name="Rectangle 6"/>
            <p:cNvSpPr>
              <a:spLocks noChangeArrowheads="1"/>
            </p:cNvSpPr>
            <p:nvPr/>
          </p:nvSpPr>
          <p:spPr bwMode="auto">
            <a:xfrm>
              <a:off x="1296" y="1488"/>
              <a:ext cx="384" cy="384"/>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323" name="Rectangle 7"/>
            <p:cNvSpPr>
              <a:spLocks noChangeArrowheads="1"/>
            </p:cNvSpPr>
            <p:nvPr/>
          </p:nvSpPr>
          <p:spPr bwMode="auto">
            <a:xfrm>
              <a:off x="2568" y="1488"/>
              <a:ext cx="384" cy="384"/>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324" name="Rectangle 8"/>
            <p:cNvSpPr>
              <a:spLocks noChangeArrowheads="1"/>
            </p:cNvSpPr>
            <p:nvPr/>
          </p:nvSpPr>
          <p:spPr bwMode="auto">
            <a:xfrm>
              <a:off x="3840" y="1488"/>
              <a:ext cx="384" cy="384"/>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325" name="Text Box 9"/>
            <p:cNvSpPr txBox="1">
              <a:spLocks noChangeArrowheads="1"/>
            </p:cNvSpPr>
            <p:nvPr/>
          </p:nvSpPr>
          <p:spPr bwMode="auto">
            <a:xfrm>
              <a:off x="4368" y="1920"/>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1um SiO2</a:t>
              </a:r>
            </a:p>
          </p:txBody>
        </p:sp>
        <p:sp>
          <p:nvSpPr>
            <p:cNvPr id="13326" name="Text Box 10"/>
            <p:cNvSpPr txBox="1">
              <a:spLocks noChangeArrowheads="1"/>
            </p:cNvSpPr>
            <p:nvPr/>
          </p:nvSpPr>
          <p:spPr bwMode="auto">
            <a:xfrm>
              <a:off x="4400" y="2112"/>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wafer</a:t>
              </a:r>
            </a:p>
          </p:txBody>
        </p:sp>
        <p:sp>
          <p:nvSpPr>
            <p:cNvPr id="13327" name="Text Box 11"/>
            <p:cNvSpPr txBox="1">
              <a:spLocks noChangeArrowheads="1"/>
            </p:cNvSpPr>
            <p:nvPr/>
          </p:nvSpPr>
          <p:spPr bwMode="auto">
            <a:xfrm>
              <a:off x="4368" y="1488"/>
              <a:ext cx="9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photoresist</a:t>
              </a:r>
            </a:p>
          </p:txBody>
        </p:sp>
      </p:grpSp>
      <p:sp>
        <p:nvSpPr>
          <p:cNvPr id="13316" name="Text Box 12"/>
          <p:cNvSpPr txBox="1">
            <a:spLocks noChangeArrowheads="1"/>
          </p:cNvSpPr>
          <p:nvPr/>
        </p:nvSpPr>
        <p:spPr bwMode="auto">
          <a:xfrm>
            <a:off x="1676400" y="4495800"/>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3317" name="Text Box 13"/>
          <p:cNvSpPr txBox="1">
            <a:spLocks noChangeArrowheads="1"/>
          </p:cNvSpPr>
          <p:nvPr/>
        </p:nvSpPr>
        <p:spPr bwMode="auto">
          <a:xfrm>
            <a:off x="1371600" y="43434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3318" name="Text Box 14"/>
          <p:cNvSpPr txBox="1">
            <a:spLocks noChangeArrowheads="1"/>
          </p:cNvSpPr>
          <p:nvPr/>
        </p:nvSpPr>
        <p:spPr bwMode="auto">
          <a:xfrm>
            <a:off x="985838" y="43434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Choosing 1813 will have a protection thickness of 1.2 um</a:t>
            </a:r>
          </a:p>
        </p:txBody>
      </p:sp>
      <p:sp>
        <p:nvSpPr>
          <p:cNvPr id="13319" name="Text Box 16"/>
          <p:cNvSpPr txBox="1">
            <a:spLocks noChangeArrowheads="1"/>
          </p:cNvSpPr>
          <p:nvPr/>
        </p:nvSpPr>
        <p:spPr bwMode="auto">
          <a:xfrm>
            <a:off x="2476500" y="1676400"/>
            <a:ext cx="254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a:t>Before Etching</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Choosing the Photoresist</a:t>
            </a:r>
          </a:p>
        </p:txBody>
      </p:sp>
      <p:sp>
        <p:nvSpPr>
          <p:cNvPr id="14339" name="Text Box 8"/>
          <p:cNvSpPr txBox="1">
            <a:spLocks noChangeArrowheads="1"/>
          </p:cNvSpPr>
          <p:nvPr/>
        </p:nvSpPr>
        <p:spPr bwMode="auto">
          <a:xfrm>
            <a:off x="985838" y="4343400"/>
            <a:ext cx="57912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1813 thickness is 1.2 um</a:t>
            </a:r>
          </a:p>
          <a:p>
            <a:pPr eaLnBrk="1" hangingPunct="1">
              <a:spcBef>
                <a:spcPct val="50000"/>
              </a:spcBef>
            </a:pPr>
            <a:r>
              <a:rPr lang="en-US" altLang="en-US"/>
              <a:t>Photoresist was reduced during the etch process but the protection by the photoresist was maintained for the duration of the etch.</a:t>
            </a:r>
          </a:p>
          <a:p>
            <a:pPr eaLnBrk="1" hangingPunct="1">
              <a:spcBef>
                <a:spcPct val="50000"/>
              </a:spcBef>
            </a:pPr>
            <a:r>
              <a:rPr lang="en-US" altLang="en-US"/>
              <a:t>This photoresist would be a good choice.</a:t>
            </a:r>
          </a:p>
        </p:txBody>
      </p:sp>
      <p:grpSp>
        <p:nvGrpSpPr>
          <p:cNvPr id="14340" name="Group 17"/>
          <p:cNvGrpSpPr>
            <a:grpSpLocks/>
          </p:cNvGrpSpPr>
          <p:nvPr/>
        </p:nvGrpSpPr>
        <p:grpSpPr bwMode="auto">
          <a:xfrm>
            <a:off x="1443038" y="2741613"/>
            <a:ext cx="6413500" cy="1357312"/>
            <a:chOff x="952" y="1344"/>
            <a:chExt cx="4040" cy="855"/>
          </a:xfrm>
        </p:grpSpPr>
        <p:sp>
          <p:nvSpPr>
            <p:cNvPr id="14342" name="Rectangle 3"/>
            <p:cNvSpPr>
              <a:spLocks noChangeArrowheads="1"/>
            </p:cNvSpPr>
            <p:nvPr/>
          </p:nvSpPr>
          <p:spPr bwMode="auto">
            <a:xfrm>
              <a:off x="960" y="1728"/>
              <a:ext cx="2928" cy="28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3" name="Rectangle 4"/>
            <p:cNvSpPr>
              <a:spLocks noChangeArrowheads="1"/>
            </p:cNvSpPr>
            <p:nvPr/>
          </p:nvSpPr>
          <p:spPr bwMode="auto">
            <a:xfrm>
              <a:off x="960" y="2016"/>
              <a:ext cx="2928" cy="9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4" name="Text Box 5"/>
            <p:cNvSpPr txBox="1">
              <a:spLocks noChangeArrowheads="1"/>
            </p:cNvSpPr>
            <p:nvPr/>
          </p:nvSpPr>
          <p:spPr bwMode="auto">
            <a:xfrm>
              <a:off x="4032" y="1776"/>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1um SiO2</a:t>
              </a:r>
            </a:p>
          </p:txBody>
        </p:sp>
        <p:sp>
          <p:nvSpPr>
            <p:cNvPr id="14345" name="Text Box 6"/>
            <p:cNvSpPr txBox="1">
              <a:spLocks noChangeArrowheads="1"/>
            </p:cNvSpPr>
            <p:nvPr/>
          </p:nvSpPr>
          <p:spPr bwMode="auto">
            <a:xfrm>
              <a:off x="4064" y="1968"/>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wafer</a:t>
              </a:r>
            </a:p>
          </p:txBody>
        </p:sp>
        <p:sp>
          <p:nvSpPr>
            <p:cNvPr id="14346" name="Text Box 7"/>
            <p:cNvSpPr txBox="1">
              <a:spLocks noChangeArrowheads="1"/>
            </p:cNvSpPr>
            <p:nvPr/>
          </p:nvSpPr>
          <p:spPr bwMode="auto">
            <a:xfrm>
              <a:off x="4032" y="1344"/>
              <a:ext cx="9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photoresist</a:t>
              </a:r>
            </a:p>
          </p:txBody>
        </p:sp>
        <p:sp>
          <p:nvSpPr>
            <p:cNvPr id="14347" name="Rectangle 9" descr="Newsprint"/>
            <p:cNvSpPr>
              <a:spLocks noChangeArrowheads="1"/>
            </p:cNvSpPr>
            <p:nvPr/>
          </p:nvSpPr>
          <p:spPr bwMode="auto">
            <a:xfrm>
              <a:off x="1344" y="1728"/>
              <a:ext cx="893" cy="28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8" name="Rectangle 10" descr="Newsprint"/>
            <p:cNvSpPr>
              <a:spLocks noChangeArrowheads="1"/>
            </p:cNvSpPr>
            <p:nvPr/>
          </p:nvSpPr>
          <p:spPr bwMode="auto">
            <a:xfrm>
              <a:off x="2616" y="1728"/>
              <a:ext cx="893" cy="28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9" name="Rectangle 14"/>
            <p:cNvSpPr>
              <a:spLocks noChangeArrowheads="1"/>
            </p:cNvSpPr>
            <p:nvPr/>
          </p:nvSpPr>
          <p:spPr bwMode="auto">
            <a:xfrm>
              <a:off x="952" y="1584"/>
              <a:ext cx="384" cy="144"/>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50" name="Rectangle 15"/>
            <p:cNvSpPr>
              <a:spLocks noChangeArrowheads="1"/>
            </p:cNvSpPr>
            <p:nvPr/>
          </p:nvSpPr>
          <p:spPr bwMode="auto">
            <a:xfrm>
              <a:off x="3504" y="1584"/>
              <a:ext cx="384" cy="144"/>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51" name="Rectangle 16"/>
            <p:cNvSpPr>
              <a:spLocks noChangeArrowheads="1"/>
            </p:cNvSpPr>
            <p:nvPr/>
          </p:nvSpPr>
          <p:spPr bwMode="auto">
            <a:xfrm>
              <a:off x="2232" y="1584"/>
              <a:ext cx="384" cy="144"/>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341" name="Text Box 18"/>
          <p:cNvSpPr txBox="1">
            <a:spLocks noChangeArrowheads="1"/>
          </p:cNvSpPr>
          <p:nvPr/>
        </p:nvSpPr>
        <p:spPr bwMode="auto">
          <a:xfrm>
            <a:off x="2476500" y="1676400"/>
            <a:ext cx="254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a:t>After Etching</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Choosing the Photoresist</a:t>
            </a:r>
          </a:p>
        </p:txBody>
      </p:sp>
      <p:grpSp>
        <p:nvGrpSpPr>
          <p:cNvPr id="15363" name="Group 14"/>
          <p:cNvGrpSpPr>
            <a:grpSpLocks/>
          </p:cNvGrpSpPr>
          <p:nvPr/>
        </p:nvGrpSpPr>
        <p:grpSpPr bwMode="auto">
          <a:xfrm>
            <a:off x="1447800" y="2362200"/>
            <a:ext cx="6400800" cy="1738313"/>
            <a:chOff x="960" y="1104"/>
            <a:chExt cx="4032" cy="1095"/>
          </a:xfrm>
        </p:grpSpPr>
        <p:sp>
          <p:nvSpPr>
            <p:cNvPr id="15366" name="Rectangle 4"/>
            <p:cNvSpPr>
              <a:spLocks noChangeArrowheads="1"/>
            </p:cNvSpPr>
            <p:nvPr/>
          </p:nvSpPr>
          <p:spPr bwMode="auto">
            <a:xfrm>
              <a:off x="960" y="1728"/>
              <a:ext cx="2928" cy="28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367" name="Rectangle 5"/>
            <p:cNvSpPr>
              <a:spLocks noChangeArrowheads="1"/>
            </p:cNvSpPr>
            <p:nvPr/>
          </p:nvSpPr>
          <p:spPr bwMode="auto">
            <a:xfrm>
              <a:off x="960" y="2016"/>
              <a:ext cx="2928" cy="9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368" name="Rectangle 6"/>
            <p:cNvSpPr>
              <a:spLocks noChangeArrowheads="1"/>
            </p:cNvSpPr>
            <p:nvPr/>
          </p:nvSpPr>
          <p:spPr bwMode="auto">
            <a:xfrm>
              <a:off x="960" y="1104"/>
              <a:ext cx="384" cy="624"/>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369" name="Rectangle 7"/>
            <p:cNvSpPr>
              <a:spLocks noChangeArrowheads="1"/>
            </p:cNvSpPr>
            <p:nvPr/>
          </p:nvSpPr>
          <p:spPr bwMode="auto">
            <a:xfrm>
              <a:off x="2232" y="1104"/>
              <a:ext cx="384" cy="624"/>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370" name="Rectangle 8"/>
            <p:cNvSpPr>
              <a:spLocks noChangeArrowheads="1"/>
            </p:cNvSpPr>
            <p:nvPr/>
          </p:nvSpPr>
          <p:spPr bwMode="auto">
            <a:xfrm>
              <a:off x="3504" y="1112"/>
              <a:ext cx="384" cy="622"/>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371" name="Text Box 9"/>
            <p:cNvSpPr txBox="1">
              <a:spLocks noChangeArrowheads="1"/>
            </p:cNvSpPr>
            <p:nvPr/>
          </p:nvSpPr>
          <p:spPr bwMode="auto">
            <a:xfrm>
              <a:off x="4032" y="1776"/>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1um SiO2</a:t>
              </a:r>
            </a:p>
          </p:txBody>
        </p:sp>
        <p:sp>
          <p:nvSpPr>
            <p:cNvPr id="15372" name="Text Box 10"/>
            <p:cNvSpPr txBox="1">
              <a:spLocks noChangeArrowheads="1"/>
            </p:cNvSpPr>
            <p:nvPr/>
          </p:nvSpPr>
          <p:spPr bwMode="auto">
            <a:xfrm>
              <a:off x="4064" y="1968"/>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wafer</a:t>
              </a:r>
            </a:p>
          </p:txBody>
        </p:sp>
        <p:sp>
          <p:nvSpPr>
            <p:cNvPr id="15373" name="Text Box 11"/>
            <p:cNvSpPr txBox="1">
              <a:spLocks noChangeArrowheads="1"/>
            </p:cNvSpPr>
            <p:nvPr/>
          </p:nvSpPr>
          <p:spPr bwMode="auto">
            <a:xfrm>
              <a:off x="4032" y="1344"/>
              <a:ext cx="9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photoresist</a:t>
              </a:r>
            </a:p>
          </p:txBody>
        </p:sp>
      </p:grpSp>
      <p:sp>
        <p:nvSpPr>
          <p:cNvPr id="15364" name="Text Box 12"/>
          <p:cNvSpPr txBox="1">
            <a:spLocks noChangeArrowheads="1"/>
          </p:cNvSpPr>
          <p:nvPr/>
        </p:nvSpPr>
        <p:spPr bwMode="auto">
          <a:xfrm>
            <a:off x="985838" y="43434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1827 thickness is 2.5 um</a:t>
            </a:r>
          </a:p>
        </p:txBody>
      </p:sp>
      <p:sp>
        <p:nvSpPr>
          <p:cNvPr id="15365" name="Text Box 15"/>
          <p:cNvSpPr txBox="1">
            <a:spLocks noChangeArrowheads="1"/>
          </p:cNvSpPr>
          <p:nvPr/>
        </p:nvSpPr>
        <p:spPr bwMode="auto">
          <a:xfrm>
            <a:off x="2476500" y="1676400"/>
            <a:ext cx="254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a:t>Before Etching</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Choosing the Photoresist</a:t>
            </a:r>
          </a:p>
        </p:txBody>
      </p:sp>
      <p:grpSp>
        <p:nvGrpSpPr>
          <p:cNvPr id="16387" name="Group 18"/>
          <p:cNvGrpSpPr>
            <a:grpSpLocks/>
          </p:cNvGrpSpPr>
          <p:nvPr/>
        </p:nvGrpSpPr>
        <p:grpSpPr bwMode="auto">
          <a:xfrm>
            <a:off x="1443038" y="2741613"/>
            <a:ext cx="6400800" cy="1357312"/>
            <a:chOff x="960" y="1344"/>
            <a:chExt cx="4032" cy="855"/>
          </a:xfrm>
        </p:grpSpPr>
        <p:sp>
          <p:nvSpPr>
            <p:cNvPr id="16390" name="Rectangle 3"/>
            <p:cNvSpPr>
              <a:spLocks noChangeArrowheads="1"/>
            </p:cNvSpPr>
            <p:nvPr/>
          </p:nvSpPr>
          <p:spPr bwMode="auto">
            <a:xfrm>
              <a:off x="960" y="1728"/>
              <a:ext cx="2928" cy="28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391" name="Rectangle 4"/>
            <p:cNvSpPr>
              <a:spLocks noChangeArrowheads="1"/>
            </p:cNvSpPr>
            <p:nvPr/>
          </p:nvSpPr>
          <p:spPr bwMode="auto">
            <a:xfrm>
              <a:off x="960" y="2016"/>
              <a:ext cx="2928" cy="9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392" name="Text Box 5"/>
            <p:cNvSpPr txBox="1">
              <a:spLocks noChangeArrowheads="1"/>
            </p:cNvSpPr>
            <p:nvPr/>
          </p:nvSpPr>
          <p:spPr bwMode="auto">
            <a:xfrm>
              <a:off x="4032" y="1776"/>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1um SiO2</a:t>
              </a:r>
            </a:p>
          </p:txBody>
        </p:sp>
        <p:sp>
          <p:nvSpPr>
            <p:cNvPr id="16393" name="Text Box 6"/>
            <p:cNvSpPr txBox="1">
              <a:spLocks noChangeArrowheads="1"/>
            </p:cNvSpPr>
            <p:nvPr/>
          </p:nvSpPr>
          <p:spPr bwMode="auto">
            <a:xfrm>
              <a:off x="4064" y="1968"/>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wafer</a:t>
              </a:r>
            </a:p>
          </p:txBody>
        </p:sp>
        <p:sp>
          <p:nvSpPr>
            <p:cNvPr id="16394" name="Text Box 7"/>
            <p:cNvSpPr txBox="1">
              <a:spLocks noChangeArrowheads="1"/>
            </p:cNvSpPr>
            <p:nvPr/>
          </p:nvSpPr>
          <p:spPr bwMode="auto">
            <a:xfrm>
              <a:off x="4032" y="1344"/>
              <a:ext cx="9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photoresist</a:t>
              </a:r>
            </a:p>
          </p:txBody>
        </p:sp>
        <p:sp>
          <p:nvSpPr>
            <p:cNvPr id="16395" name="Rectangle 9" descr="Newsprint"/>
            <p:cNvSpPr>
              <a:spLocks noChangeArrowheads="1"/>
            </p:cNvSpPr>
            <p:nvPr/>
          </p:nvSpPr>
          <p:spPr bwMode="auto">
            <a:xfrm>
              <a:off x="1344" y="1728"/>
              <a:ext cx="893" cy="28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396" name="Rectangle 10" descr="Newsprint"/>
            <p:cNvSpPr>
              <a:spLocks noChangeArrowheads="1"/>
            </p:cNvSpPr>
            <p:nvPr/>
          </p:nvSpPr>
          <p:spPr bwMode="auto">
            <a:xfrm>
              <a:off x="2616" y="1728"/>
              <a:ext cx="893" cy="28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397" name="Rectangle 14"/>
            <p:cNvSpPr>
              <a:spLocks noChangeArrowheads="1"/>
            </p:cNvSpPr>
            <p:nvPr/>
          </p:nvSpPr>
          <p:spPr bwMode="auto">
            <a:xfrm>
              <a:off x="960" y="1440"/>
              <a:ext cx="384" cy="288"/>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398" name="Rectangle 15"/>
            <p:cNvSpPr>
              <a:spLocks noChangeArrowheads="1"/>
            </p:cNvSpPr>
            <p:nvPr/>
          </p:nvSpPr>
          <p:spPr bwMode="auto">
            <a:xfrm>
              <a:off x="3504" y="1440"/>
              <a:ext cx="384" cy="288"/>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399" name="Rectangle 16"/>
            <p:cNvSpPr>
              <a:spLocks noChangeArrowheads="1"/>
            </p:cNvSpPr>
            <p:nvPr/>
          </p:nvSpPr>
          <p:spPr bwMode="auto">
            <a:xfrm>
              <a:off x="2232" y="1440"/>
              <a:ext cx="384" cy="288"/>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6388" name="Text Box 17"/>
          <p:cNvSpPr txBox="1">
            <a:spLocks noChangeArrowheads="1"/>
          </p:cNvSpPr>
          <p:nvPr/>
        </p:nvSpPr>
        <p:spPr bwMode="auto">
          <a:xfrm>
            <a:off x="985838" y="4343400"/>
            <a:ext cx="67103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Choosing 1827 will have a protection thickness of 2.5 um</a:t>
            </a:r>
          </a:p>
          <a:p>
            <a:pPr eaLnBrk="1" hangingPunct="1">
              <a:spcBef>
                <a:spcPct val="50000"/>
              </a:spcBef>
            </a:pPr>
            <a:r>
              <a:rPr lang="en-US" altLang="en-US"/>
              <a:t>Photoresist was reduced during the etch process but the protection by the photoresist was maintained for the duration of the etch.</a:t>
            </a:r>
          </a:p>
          <a:p>
            <a:pPr eaLnBrk="1" hangingPunct="1">
              <a:spcBef>
                <a:spcPct val="50000"/>
              </a:spcBef>
            </a:pPr>
            <a:r>
              <a:rPr lang="en-US" altLang="en-US"/>
              <a:t>This photoresist would also be a good choice but thicker than needed.  1813 would be the better choice.</a:t>
            </a:r>
          </a:p>
        </p:txBody>
      </p:sp>
      <p:sp>
        <p:nvSpPr>
          <p:cNvPr id="16389" name="Text Box 19"/>
          <p:cNvSpPr txBox="1">
            <a:spLocks noChangeArrowheads="1"/>
          </p:cNvSpPr>
          <p:nvPr/>
        </p:nvSpPr>
        <p:spPr bwMode="auto">
          <a:xfrm>
            <a:off x="2476500" y="1676400"/>
            <a:ext cx="254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a:t>After Etching</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Soft Bake</a:t>
            </a:r>
          </a:p>
        </p:txBody>
      </p:sp>
      <p:sp>
        <p:nvSpPr>
          <p:cNvPr id="17411" name="Rectangle 3"/>
          <p:cNvSpPr>
            <a:spLocks noGrp="1" noChangeArrowheads="1"/>
          </p:cNvSpPr>
          <p:nvPr>
            <p:ph type="body" sz="half" idx="1"/>
          </p:nvPr>
        </p:nvSpPr>
        <p:spPr>
          <a:xfrm>
            <a:off x="990600" y="1828800"/>
            <a:ext cx="7162800" cy="4114800"/>
          </a:xfrm>
        </p:spPr>
        <p:txBody>
          <a:bodyPr/>
          <a:lstStyle/>
          <a:p>
            <a:pPr eaLnBrk="1" hangingPunct="1">
              <a:lnSpc>
                <a:spcPct val="90000"/>
              </a:lnSpc>
              <a:buFont typeface="Wingdings" panose="05000000000000000000" pitchFamily="2" charset="2"/>
              <a:buChar char="v"/>
            </a:pPr>
            <a:r>
              <a:rPr lang="en-US" altLang="en-US" sz="2600" smtClean="0"/>
              <a:t>The photoresist-coated wafer is then transferred to a hot plate or oven, where a "soft bake" is applied to drive off excess solvent before the wafer is introduced into the aligner exposure system.</a:t>
            </a:r>
          </a:p>
          <a:p>
            <a:pPr lvl="1" eaLnBrk="1" hangingPunct="1">
              <a:lnSpc>
                <a:spcPct val="90000"/>
              </a:lnSpc>
              <a:buSzTx/>
              <a:buFontTx/>
              <a:buChar char="•"/>
            </a:pPr>
            <a:r>
              <a:rPr lang="en-US" altLang="en-US" sz="2400" smtClean="0"/>
              <a:t>The soft bake oven is set at 90</a:t>
            </a:r>
            <a:r>
              <a:rPr lang="en-US" altLang="en-US" sz="2400" smtClean="0">
                <a:sym typeface="Symbol" panose="05050102010706020507" pitchFamily="18" charset="2"/>
              </a:rPr>
              <a:t>C for 30 minutes</a:t>
            </a:r>
          </a:p>
          <a:p>
            <a:pPr lvl="1" eaLnBrk="1" hangingPunct="1">
              <a:lnSpc>
                <a:spcPct val="90000"/>
              </a:lnSpc>
              <a:buSzTx/>
              <a:buFontTx/>
              <a:buChar char="•"/>
            </a:pPr>
            <a:r>
              <a:rPr lang="en-US" altLang="en-US" sz="2400" smtClean="0">
                <a:sym typeface="Symbol" panose="05050102010706020507" pitchFamily="18" charset="2"/>
              </a:rPr>
              <a:t>The hotplate is set at 115 C for 1 minutes</a:t>
            </a:r>
          </a:p>
          <a:p>
            <a:pPr eaLnBrk="1" hangingPunct="1">
              <a:lnSpc>
                <a:spcPct val="90000"/>
              </a:lnSpc>
              <a:buFont typeface="Wingdings" panose="05000000000000000000" pitchFamily="2" charset="2"/>
              <a:buChar char="v"/>
            </a:pPr>
            <a:r>
              <a:rPr lang="en-US" altLang="en-US" sz="2600" smtClean="0">
                <a:sym typeface="Symbol" panose="05050102010706020507" pitchFamily="18" charset="2"/>
              </a:rPr>
              <a:t>These temperatures and times vary according to the photoresist being used.</a:t>
            </a:r>
          </a:p>
          <a:p>
            <a:pPr eaLnBrk="1" hangingPunct="1">
              <a:lnSpc>
                <a:spcPct val="90000"/>
              </a:lnSpc>
            </a:pPr>
            <a:endParaRPr lang="en-US" altLang="en-US" sz="260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Exposure</a:t>
            </a:r>
          </a:p>
        </p:txBody>
      </p:sp>
      <p:sp>
        <p:nvSpPr>
          <p:cNvPr id="18435" name="Rectangle 3"/>
          <p:cNvSpPr>
            <a:spLocks noGrp="1" noChangeArrowheads="1"/>
          </p:cNvSpPr>
          <p:nvPr>
            <p:ph type="body" sz="half" idx="1"/>
          </p:nvPr>
        </p:nvSpPr>
        <p:spPr>
          <a:xfrm>
            <a:off x="4495800" y="1905000"/>
            <a:ext cx="4114800" cy="3581400"/>
          </a:xfrm>
        </p:spPr>
        <p:txBody>
          <a:bodyPr/>
          <a:lstStyle/>
          <a:p>
            <a:pPr eaLnBrk="1" hangingPunct="1">
              <a:lnSpc>
                <a:spcPct val="80000"/>
              </a:lnSpc>
              <a:buSzTx/>
              <a:buFont typeface="Wingdings" panose="05000000000000000000" pitchFamily="2" charset="2"/>
              <a:buChar char="v"/>
            </a:pPr>
            <a:r>
              <a:rPr lang="en-US" altLang="en-US" sz="1800" smtClean="0"/>
              <a:t>A mask of the pattern to be transferred is made on a glass plate with chrome. The glass mask is placed directly in contact with the substrate and a UV light source is used to expose the photoresist. </a:t>
            </a:r>
          </a:p>
          <a:p>
            <a:pPr eaLnBrk="1" hangingPunct="1">
              <a:lnSpc>
                <a:spcPct val="80000"/>
              </a:lnSpc>
              <a:buSzTx/>
              <a:buFont typeface="Wingdings" panose="05000000000000000000" pitchFamily="2" charset="2"/>
              <a:buChar char="v"/>
            </a:pPr>
            <a:endParaRPr lang="en-US" altLang="en-US" sz="1800" smtClean="0"/>
          </a:p>
          <a:p>
            <a:pPr eaLnBrk="1" hangingPunct="1">
              <a:lnSpc>
                <a:spcPct val="80000"/>
              </a:lnSpc>
              <a:buSzTx/>
              <a:buFont typeface="Wingdings" panose="05000000000000000000" pitchFamily="2" charset="2"/>
              <a:buChar char="v"/>
            </a:pPr>
            <a:r>
              <a:rPr lang="en-US" altLang="en-US" sz="1800" smtClean="0"/>
              <a:t>The ability to project a clear pattern of a very small feature onto the wafer is limited by the wavelength of the light that is used and the ability of the reduction lens system to capture enough diffraction orders off of the illuminated mask. </a:t>
            </a:r>
          </a:p>
        </p:txBody>
      </p:sp>
      <p:pic>
        <p:nvPicPr>
          <p:cNvPr id="1843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0" y="2209800"/>
            <a:ext cx="3429000" cy="2274888"/>
          </a:xfrm>
          <a:noFill/>
        </p:spPr>
      </p:pic>
      <p:sp>
        <p:nvSpPr>
          <p:cNvPr id="18437" name="Text Box 6"/>
          <p:cNvSpPr txBox="1">
            <a:spLocks noChangeArrowheads="1"/>
          </p:cNvSpPr>
          <p:nvPr/>
        </p:nvSpPr>
        <p:spPr bwMode="auto">
          <a:xfrm>
            <a:off x="1524000" y="4724400"/>
            <a:ext cx="2895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a:solidFill>
                  <a:schemeClr val="tx2"/>
                </a:solidFill>
              </a:rPr>
              <a:t>Be sure to ask about design considerations for manual registration marks on masks.</a:t>
            </a:r>
          </a:p>
        </p:txBody>
      </p:sp>
      <p:sp>
        <p:nvSpPr>
          <p:cNvPr id="14343" name="AutoShape 7"/>
          <p:cNvSpPr>
            <a:spLocks noChangeArrowheads="1"/>
          </p:cNvSpPr>
          <p:nvPr/>
        </p:nvSpPr>
        <p:spPr bwMode="auto">
          <a:xfrm>
            <a:off x="914400" y="4800600"/>
            <a:ext cx="533400" cy="533400"/>
          </a:xfrm>
          <a:prstGeom prst="star5">
            <a:avLst/>
          </a:prstGeom>
          <a:solidFill>
            <a:srgbClr val="FF9900"/>
          </a:solidFill>
          <a:ln w="9525">
            <a:solidFill>
              <a:schemeClr val="tx2"/>
            </a:solidFill>
            <a:miter lim="800000"/>
            <a:headEnd/>
            <a:tailEnd/>
          </a:ln>
          <a:effectLst/>
        </p:spPr>
        <p:txBody>
          <a:bodyPr wrap="none" anchor="ctr"/>
          <a:lstStyle/>
          <a:p>
            <a:pPr>
              <a:defRPr/>
            </a:pPr>
            <a:endParaRPr lang="en-US">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3000" fill="remove" grpId="0" nodeType="withEffect">
                                  <p:stCondLst>
                                    <p:cond delay="0"/>
                                  </p:stCondLst>
                                  <p:childTnLst>
                                    <p:anim calcmode="discrete" valueType="str">
                                      <p:cBhvr>
                                        <p:cTn id="6" dur="500" fill="hold"/>
                                        <p:tgtEl>
                                          <p:spTgt spid="1434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Choosing An Aligner</a:t>
            </a:r>
          </a:p>
        </p:txBody>
      </p:sp>
      <p:sp>
        <p:nvSpPr>
          <p:cNvPr id="19459" name="Text Box 7"/>
          <p:cNvSpPr>
            <a:spLocks noGrp="1" noChangeArrowheads="1"/>
          </p:cNvSpPr>
          <p:nvPr>
            <p:ph sz="half" idx="1"/>
          </p:nvPr>
        </p:nvSpPr>
        <p:spPr>
          <a:xfrm>
            <a:off x="914400" y="1752600"/>
            <a:ext cx="3962400" cy="4114800"/>
          </a:xfrm>
        </p:spPr>
        <p:txBody>
          <a:bodyPr/>
          <a:lstStyle/>
          <a:p>
            <a:pPr eaLnBrk="1" hangingPunct="1">
              <a:buSzTx/>
              <a:buFont typeface="Wingdings" panose="05000000000000000000" pitchFamily="2" charset="2"/>
              <a:buChar char="v"/>
            </a:pPr>
            <a:r>
              <a:rPr lang="en-US" altLang="en-US" sz="1800" smtClean="0"/>
              <a:t>Selection of the aligner can depend on the size of mask you have or the type of wavelength the aligner produces.</a:t>
            </a:r>
          </a:p>
          <a:p>
            <a:pPr eaLnBrk="1" hangingPunct="1">
              <a:buSzTx/>
              <a:buFont typeface="Wingdings" panose="05000000000000000000" pitchFamily="2" charset="2"/>
              <a:buChar char="v"/>
            </a:pPr>
            <a:r>
              <a:rPr lang="en-US" altLang="en-US" sz="1800" smtClean="0"/>
              <a:t>Photoresists are developed to have not only a particular thickness for spinning but will be optimized for a particular range of wavelengths.</a:t>
            </a:r>
          </a:p>
          <a:p>
            <a:pPr eaLnBrk="1" hangingPunct="1">
              <a:buSzTx/>
              <a:buFont typeface="Wingdings" panose="05000000000000000000" pitchFamily="2" charset="2"/>
              <a:buChar char="v"/>
            </a:pPr>
            <a:r>
              <a:rPr lang="en-US" altLang="en-US" sz="1800" smtClean="0"/>
              <a:t>WCAM has 3 contact aligners and the Nikon Stepper available for lithography.  A comparison of the contact aligners features follows.</a:t>
            </a:r>
          </a:p>
          <a:p>
            <a:pPr eaLnBrk="1" hangingPunct="1">
              <a:buSzTx/>
              <a:buFont typeface="Wingdings" panose="05000000000000000000" pitchFamily="2" charset="2"/>
              <a:buChar char="v"/>
            </a:pPr>
            <a:endParaRPr lang="en-US" altLang="en-US" sz="1800" smtClean="0"/>
          </a:p>
          <a:p>
            <a:pPr>
              <a:spcBef>
                <a:spcPct val="50000"/>
              </a:spcBef>
              <a:buClrTx/>
              <a:buSzTx/>
              <a:buFont typeface="Wingdings" panose="05000000000000000000" pitchFamily="2" charset="2"/>
              <a:buChar char="v"/>
            </a:pPr>
            <a:endParaRPr lang="en-US" altLang="en-US" sz="1500" smtClean="0">
              <a:solidFill>
                <a:schemeClr val="tx1"/>
              </a:solidFill>
            </a:endParaRPr>
          </a:p>
        </p:txBody>
      </p:sp>
      <p:pic>
        <p:nvPicPr>
          <p:cNvPr id="19460" name="Picture 11" descr="P101000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905000"/>
            <a:ext cx="3429000" cy="2571750"/>
          </a:xfrm>
          <a:noFill/>
        </p:spPr>
      </p:pic>
      <p:sp>
        <p:nvSpPr>
          <p:cNvPr id="19461" name="Text Box 12"/>
          <p:cNvSpPr txBox="1">
            <a:spLocks noChangeArrowheads="1"/>
          </p:cNvSpPr>
          <p:nvPr/>
        </p:nvSpPr>
        <p:spPr bwMode="auto">
          <a:xfrm>
            <a:off x="5029200" y="4468813"/>
            <a:ext cx="3657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For Nikon Stepper information and training, you need to contact Srdjan Milicic</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p:txBody>
          <a:bodyPr/>
          <a:lstStyle/>
          <a:p>
            <a:pPr eaLnBrk="1" hangingPunct="1"/>
            <a:r>
              <a:rPr lang="en-US" altLang="en-US" smtClean="0"/>
              <a:t>Choosing An Aligner</a:t>
            </a:r>
          </a:p>
        </p:txBody>
      </p:sp>
      <p:pic>
        <p:nvPicPr>
          <p:cNvPr id="20483" name="Picture 4" descr="P101001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752600"/>
            <a:ext cx="2641600" cy="1981200"/>
          </a:xfrm>
          <a:noFill/>
        </p:spPr>
      </p:pic>
      <p:sp>
        <p:nvSpPr>
          <p:cNvPr id="20484" name="Text Box 6"/>
          <p:cNvSpPr txBox="1">
            <a:spLocks noChangeArrowheads="1"/>
          </p:cNvSpPr>
          <p:nvPr/>
        </p:nvSpPr>
        <p:spPr bwMode="auto">
          <a:xfrm>
            <a:off x="901700" y="3733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“New” MJB-3</a:t>
            </a:r>
          </a:p>
        </p:txBody>
      </p:sp>
      <p:sp>
        <p:nvSpPr>
          <p:cNvPr id="20485" name="Rectangle 10"/>
          <p:cNvSpPr>
            <a:spLocks noGrp="1" noChangeArrowheads="1"/>
          </p:cNvSpPr>
          <p:nvPr>
            <p:ph sz="quarter" idx="3"/>
          </p:nvPr>
        </p:nvSpPr>
        <p:spPr/>
        <p:txBody>
          <a:bodyPr/>
          <a:lstStyle/>
          <a:p>
            <a:pPr eaLnBrk="1" hangingPunct="1"/>
            <a:endParaRPr lang="en-US" altLang="en-US" sz="210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sz="quarter"/>
          </p:nvPr>
        </p:nvSpPr>
        <p:spPr/>
        <p:txBody>
          <a:bodyPr/>
          <a:lstStyle/>
          <a:p>
            <a:pPr eaLnBrk="1" hangingPunct="1"/>
            <a:r>
              <a:rPr lang="en-US" altLang="en-US" smtClean="0"/>
              <a:t>Choosing An Aligner</a:t>
            </a:r>
          </a:p>
        </p:txBody>
      </p:sp>
      <p:pic>
        <p:nvPicPr>
          <p:cNvPr id="21507" name="Picture 11" descr="aligning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200400" y="1752600"/>
            <a:ext cx="2641600" cy="1981200"/>
          </a:xfrm>
          <a:noFill/>
        </p:spPr>
      </p:pic>
      <p:pic>
        <p:nvPicPr>
          <p:cNvPr id="21508" name="Picture 15" descr="P101001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752600"/>
            <a:ext cx="2641600" cy="1981200"/>
          </a:xfrm>
          <a:noFill/>
        </p:spPr>
      </p:pic>
      <p:sp>
        <p:nvSpPr>
          <p:cNvPr id="21509" name="Text Box 17"/>
          <p:cNvSpPr txBox="1">
            <a:spLocks noChangeArrowheads="1"/>
          </p:cNvSpPr>
          <p:nvPr/>
        </p:nvSpPr>
        <p:spPr bwMode="auto">
          <a:xfrm>
            <a:off x="901700" y="3733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“New” MJB-3</a:t>
            </a:r>
          </a:p>
        </p:txBody>
      </p:sp>
      <p:sp>
        <p:nvSpPr>
          <p:cNvPr id="21510" name="Text Box 18"/>
          <p:cNvSpPr txBox="1">
            <a:spLocks noChangeArrowheads="1"/>
          </p:cNvSpPr>
          <p:nvPr/>
        </p:nvSpPr>
        <p:spPr bwMode="auto">
          <a:xfrm>
            <a:off x="3886200" y="3733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MA6/BA6</a:t>
            </a:r>
          </a:p>
        </p:txBody>
      </p:sp>
      <p:sp>
        <p:nvSpPr>
          <p:cNvPr id="21511" name="Rectangle 20"/>
          <p:cNvSpPr>
            <a:spLocks noGrp="1" noChangeArrowheads="1"/>
          </p:cNvSpPr>
          <p:nvPr>
            <p:ph sz="quarter" idx="3"/>
          </p:nvPr>
        </p:nvSpPr>
        <p:spPr/>
        <p:txBody>
          <a:bodyPr/>
          <a:lstStyle/>
          <a:p>
            <a:pPr eaLnBrk="1" hangingPunct="1"/>
            <a:endParaRPr lang="en-US" altLang="en-US" sz="210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Definition of Photolithography</a:t>
            </a:r>
          </a:p>
        </p:txBody>
      </p:sp>
      <p:sp>
        <p:nvSpPr>
          <p:cNvPr id="5123" name="Rectangle 3"/>
          <p:cNvSpPr>
            <a:spLocks noGrp="1" noChangeArrowheads="1"/>
          </p:cNvSpPr>
          <p:nvPr>
            <p:ph type="body" idx="1"/>
          </p:nvPr>
        </p:nvSpPr>
        <p:spPr>
          <a:xfrm>
            <a:off x="609600" y="1752600"/>
            <a:ext cx="7620000" cy="4419600"/>
          </a:xfrm>
        </p:spPr>
        <p:txBody>
          <a:bodyPr/>
          <a:lstStyle/>
          <a:p>
            <a:pPr eaLnBrk="1" hangingPunct="1">
              <a:lnSpc>
                <a:spcPct val="90000"/>
              </a:lnSpc>
              <a:buFont typeface="Wingdings" panose="05000000000000000000" pitchFamily="2" charset="2"/>
              <a:buChar char="v"/>
            </a:pPr>
            <a:r>
              <a:rPr lang="en-US" altLang="en-US" smtClean="0"/>
              <a:t>A process used in semiconductor device fabrication to transfer a pattern to the surface of a wafer or substrate. </a:t>
            </a:r>
          </a:p>
          <a:p>
            <a:pPr eaLnBrk="1" hangingPunct="1">
              <a:lnSpc>
                <a:spcPct val="90000"/>
              </a:lnSpc>
              <a:buFont typeface="Wingdings" panose="05000000000000000000" pitchFamily="2" charset="2"/>
              <a:buChar char="v"/>
            </a:pPr>
            <a:r>
              <a:rPr lang="en-US" altLang="en-US" smtClean="0"/>
              <a:t>The transfer of this pattern will allow for the definition of features to be etched in an underlying film or to provide a mask for ion implantation. </a:t>
            </a:r>
          </a:p>
          <a:p>
            <a:pPr eaLnBrk="1" hangingPunct="1">
              <a:lnSpc>
                <a:spcPct val="90000"/>
              </a:lnSpc>
              <a:buFont typeface="Wingdings" panose="05000000000000000000" pitchFamily="2" charset="2"/>
              <a:buChar char="v"/>
            </a:pPr>
            <a:r>
              <a:rPr lang="en-US" altLang="en-US" smtClean="0"/>
              <a:t>In a complex integrated circuit, a wafer will go through the photolithographic area on the order of 20 to 30 times.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p:nvPr>
        </p:nvSpPr>
        <p:spPr/>
        <p:txBody>
          <a:bodyPr/>
          <a:lstStyle/>
          <a:p>
            <a:pPr eaLnBrk="1" hangingPunct="1"/>
            <a:r>
              <a:rPr lang="en-US" altLang="en-US" smtClean="0"/>
              <a:t>Choosing An Aligner</a:t>
            </a:r>
          </a:p>
        </p:txBody>
      </p:sp>
      <p:pic>
        <p:nvPicPr>
          <p:cNvPr id="22531" name="Picture 3" descr="aligning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200400" y="1752600"/>
            <a:ext cx="2641600" cy="1981200"/>
          </a:xfrm>
          <a:noFill/>
        </p:spPr>
      </p:pic>
      <p:pic>
        <p:nvPicPr>
          <p:cNvPr id="22532" name="Picture 4" descr="P101001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752600"/>
            <a:ext cx="2641600" cy="1981200"/>
          </a:xfrm>
          <a:noFill/>
        </p:spPr>
      </p:pic>
      <p:pic>
        <p:nvPicPr>
          <p:cNvPr id="22533" name="Picture 5" descr="P101001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943600" y="1752600"/>
            <a:ext cx="2641600" cy="1981200"/>
          </a:xfrm>
          <a:noFill/>
        </p:spPr>
      </p:pic>
      <p:sp>
        <p:nvSpPr>
          <p:cNvPr id="22534" name="Text Box 6"/>
          <p:cNvSpPr txBox="1">
            <a:spLocks noChangeArrowheads="1"/>
          </p:cNvSpPr>
          <p:nvPr/>
        </p:nvSpPr>
        <p:spPr bwMode="auto">
          <a:xfrm>
            <a:off x="901700" y="3733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“New” MJB-3</a:t>
            </a:r>
          </a:p>
        </p:txBody>
      </p:sp>
      <p:sp>
        <p:nvSpPr>
          <p:cNvPr id="22535" name="Text Box 7"/>
          <p:cNvSpPr txBox="1">
            <a:spLocks noChangeArrowheads="1"/>
          </p:cNvSpPr>
          <p:nvPr/>
        </p:nvSpPr>
        <p:spPr bwMode="auto">
          <a:xfrm>
            <a:off x="3886200" y="3733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MA6/BA6</a:t>
            </a:r>
          </a:p>
        </p:txBody>
      </p:sp>
      <p:sp>
        <p:nvSpPr>
          <p:cNvPr id="22536" name="Text Box 8"/>
          <p:cNvSpPr txBox="1">
            <a:spLocks noChangeArrowheads="1"/>
          </p:cNvSpPr>
          <p:nvPr/>
        </p:nvSpPr>
        <p:spPr bwMode="auto">
          <a:xfrm>
            <a:off x="6565900" y="3733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“Old” MJB-3</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sz="quarter"/>
          </p:nvPr>
        </p:nvSpPr>
        <p:spPr/>
        <p:txBody>
          <a:bodyPr/>
          <a:lstStyle/>
          <a:p>
            <a:pPr eaLnBrk="1" hangingPunct="1"/>
            <a:r>
              <a:rPr lang="en-US" altLang="en-US" smtClean="0"/>
              <a:t>Choosing An Aligner</a:t>
            </a:r>
          </a:p>
        </p:txBody>
      </p:sp>
      <p:pic>
        <p:nvPicPr>
          <p:cNvPr id="23555" name="Picture 3" descr="aligning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200400" y="1752600"/>
            <a:ext cx="2641600" cy="1981200"/>
          </a:xfrm>
          <a:noFill/>
        </p:spPr>
      </p:pic>
      <p:pic>
        <p:nvPicPr>
          <p:cNvPr id="23556" name="Picture 4" descr="P101001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752600"/>
            <a:ext cx="2641600" cy="1981200"/>
          </a:xfrm>
          <a:noFill/>
        </p:spPr>
      </p:pic>
      <p:pic>
        <p:nvPicPr>
          <p:cNvPr id="23557" name="Picture 5" descr="P101001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943600" y="1752600"/>
            <a:ext cx="2641600" cy="1981200"/>
          </a:xfrm>
          <a:noFill/>
        </p:spPr>
      </p:pic>
      <p:sp>
        <p:nvSpPr>
          <p:cNvPr id="23558" name="Text Box 6"/>
          <p:cNvSpPr txBox="1">
            <a:spLocks noChangeArrowheads="1"/>
          </p:cNvSpPr>
          <p:nvPr/>
        </p:nvSpPr>
        <p:spPr bwMode="auto">
          <a:xfrm>
            <a:off x="901700" y="3733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“New” MJB-3</a:t>
            </a:r>
          </a:p>
        </p:txBody>
      </p:sp>
      <p:sp>
        <p:nvSpPr>
          <p:cNvPr id="23559" name="Text Box 7"/>
          <p:cNvSpPr txBox="1">
            <a:spLocks noChangeArrowheads="1"/>
          </p:cNvSpPr>
          <p:nvPr/>
        </p:nvSpPr>
        <p:spPr bwMode="auto">
          <a:xfrm>
            <a:off x="3886200" y="3733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MA6/BA6</a:t>
            </a:r>
          </a:p>
        </p:txBody>
      </p:sp>
      <p:sp>
        <p:nvSpPr>
          <p:cNvPr id="23560" name="Text Box 8"/>
          <p:cNvSpPr txBox="1">
            <a:spLocks noChangeArrowheads="1"/>
          </p:cNvSpPr>
          <p:nvPr/>
        </p:nvSpPr>
        <p:spPr bwMode="auto">
          <a:xfrm>
            <a:off x="6565900" y="3733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“Old” MJB-3</a:t>
            </a:r>
          </a:p>
        </p:txBody>
      </p:sp>
      <p:sp>
        <p:nvSpPr>
          <p:cNvPr id="23561" name="Text Box 9"/>
          <p:cNvSpPr txBox="1">
            <a:spLocks noChangeArrowheads="1"/>
          </p:cNvSpPr>
          <p:nvPr/>
        </p:nvSpPr>
        <p:spPr bwMode="auto">
          <a:xfrm>
            <a:off x="228600" y="4191000"/>
            <a:ext cx="1676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rPr>
              <a:t>Resolution:</a:t>
            </a:r>
          </a:p>
          <a:p>
            <a:pPr>
              <a:spcBef>
                <a:spcPct val="50000"/>
              </a:spcBef>
            </a:pPr>
            <a:r>
              <a:rPr lang="en-US" altLang="en-US" sz="1600">
                <a:solidFill>
                  <a:schemeClr val="tx2"/>
                </a:solidFill>
              </a:rPr>
              <a:t>Mask size:</a:t>
            </a:r>
          </a:p>
          <a:p>
            <a:pPr>
              <a:spcBef>
                <a:spcPct val="50000"/>
              </a:spcBef>
            </a:pPr>
            <a:r>
              <a:rPr lang="en-US" altLang="en-US" sz="1600">
                <a:solidFill>
                  <a:schemeClr val="tx2"/>
                </a:solidFill>
              </a:rPr>
              <a:t>Wavelength:</a:t>
            </a:r>
          </a:p>
          <a:p>
            <a:pPr>
              <a:spcBef>
                <a:spcPct val="50000"/>
              </a:spcBef>
            </a:pPr>
            <a:r>
              <a:rPr lang="en-US" altLang="en-US" sz="1600">
                <a:solidFill>
                  <a:schemeClr val="tx2"/>
                </a:solidFill>
              </a:rPr>
              <a:t>Wafer pieces:</a:t>
            </a:r>
          </a:p>
          <a:p>
            <a:pPr>
              <a:spcBef>
                <a:spcPct val="50000"/>
              </a:spcBef>
            </a:pPr>
            <a:r>
              <a:rPr lang="en-US" altLang="en-US" sz="1600">
                <a:solidFill>
                  <a:schemeClr val="tx2"/>
                </a:solidFill>
              </a:rPr>
              <a:t>3 inch wafer:</a:t>
            </a:r>
          </a:p>
          <a:p>
            <a:pPr>
              <a:spcBef>
                <a:spcPct val="50000"/>
              </a:spcBef>
            </a:pPr>
            <a:r>
              <a:rPr lang="en-US" altLang="en-US" sz="1600">
                <a:solidFill>
                  <a:schemeClr val="tx2"/>
                </a:solidFill>
              </a:rPr>
              <a:t>4 inch wafer:</a:t>
            </a:r>
          </a:p>
          <a:p>
            <a:pPr>
              <a:spcBef>
                <a:spcPct val="50000"/>
              </a:spcBef>
            </a:pPr>
            <a:r>
              <a:rPr lang="en-US" altLang="en-US" sz="1600">
                <a:solidFill>
                  <a:schemeClr val="tx2"/>
                </a:solidFill>
              </a:rPr>
              <a:t>6 inch wafer:</a:t>
            </a:r>
          </a:p>
        </p:txBody>
      </p:sp>
      <p:sp>
        <p:nvSpPr>
          <p:cNvPr id="23562" name="Text Box 10"/>
          <p:cNvSpPr txBox="1">
            <a:spLocks noChangeArrowheads="1"/>
          </p:cNvSpPr>
          <p:nvPr/>
        </p:nvSpPr>
        <p:spPr bwMode="auto">
          <a:xfrm>
            <a:off x="2133600" y="4114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sz="quarter"/>
          </p:nvPr>
        </p:nvSpPr>
        <p:spPr/>
        <p:txBody>
          <a:bodyPr/>
          <a:lstStyle/>
          <a:p>
            <a:pPr eaLnBrk="1" hangingPunct="1"/>
            <a:r>
              <a:rPr lang="en-US" altLang="en-US" smtClean="0"/>
              <a:t>Choosing An Aligner</a:t>
            </a:r>
          </a:p>
        </p:txBody>
      </p:sp>
      <p:pic>
        <p:nvPicPr>
          <p:cNvPr id="24579" name="Picture 3" descr="aligning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200400" y="1752600"/>
            <a:ext cx="2641600" cy="1981200"/>
          </a:xfrm>
          <a:noFill/>
        </p:spPr>
      </p:pic>
      <p:pic>
        <p:nvPicPr>
          <p:cNvPr id="24580" name="Picture 4" descr="P101001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752600"/>
            <a:ext cx="2641600" cy="1981200"/>
          </a:xfrm>
          <a:noFill/>
        </p:spPr>
      </p:pic>
      <p:pic>
        <p:nvPicPr>
          <p:cNvPr id="24581" name="Picture 5" descr="P101001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943600" y="1752600"/>
            <a:ext cx="2641600" cy="1981200"/>
          </a:xfrm>
          <a:noFill/>
        </p:spPr>
      </p:pic>
      <p:sp>
        <p:nvSpPr>
          <p:cNvPr id="24582" name="Text Box 6"/>
          <p:cNvSpPr txBox="1">
            <a:spLocks noChangeArrowheads="1"/>
          </p:cNvSpPr>
          <p:nvPr/>
        </p:nvSpPr>
        <p:spPr bwMode="auto">
          <a:xfrm>
            <a:off x="901700" y="3733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“New” MJB-3</a:t>
            </a:r>
          </a:p>
        </p:txBody>
      </p:sp>
      <p:sp>
        <p:nvSpPr>
          <p:cNvPr id="24583" name="Text Box 7"/>
          <p:cNvSpPr txBox="1">
            <a:spLocks noChangeArrowheads="1"/>
          </p:cNvSpPr>
          <p:nvPr/>
        </p:nvSpPr>
        <p:spPr bwMode="auto">
          <a:xfrm>
            <a:off x="3886200" y="3733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MA6/BA6</a:t>
            </a:r>
          </a:p>
        </p:txBody>
      </p:sp>
      <p:sp>
        <p:nvSpPr>
          <p:cNvPr id="24584" name="Text Box 8"/>
          <p:cNvSpPr txBox="1">
            <a:spLocks noChangeArrowheads="1"/>
          </p:cNvSpPr>
          <p:nvPr/>
        </p:nvSpPr>
        <p:spPr bwMode="auto">
          <a:xfrm>
            <a:off x="6565900" y="3733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“Old” MJB-3</a:t>
            </a:r>
          </a:p>
        </p:txBody>
      </p:sp>
      <p:sp>
        <p:nvSpPr>
          <p:cNvPr id="24585" name="Text Box 9"/>
          <p:cNvSpPr txBox="1">
            <a:spLocks noChangeArrowheads="1"/>
          </p:cNvSpPr>
          <p:nvPr/>
        </p:nvSpPr>
        <p:spPr bwMode="auto">
          <a:xfrm>
            <a:off x="228600" y="4191000"/>
            <a:ext cx="1676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rPr>
              <a:t>Resolution:</a:t>
            </a:r>
          </a:p>
          <a:p>
            <a:pPr>
              <a:spcBef>
                <a:spcPct val="50000"/>
              </a:spcBef>
            </a:pPr>
            <a:r>
              <a:rPr lang="en-US" altLang="en-US" sz="1600">
                <a:solidFill>
                  <a:schemeClr val="tx2"/>
                </a:solidFill>
              </a:rPr>
              <a:t>Mask size:</a:t>
            </a:r>
          </a:p>
          <a:p>
            <a:pPr>
              <a:spcBef>
                <a:spcPct val="50000"/>
              </a:spcBef>
            </a:pPr>
            <a:r>
              <a:rPr lang="en-US" altLang="en-US" sz="1600">
                <a:solidFill>
                  <a:schemeClr val="tx2"/>
                </a:solidFill>
              </a:rPr>
              <a:t>Wavelength:</a:t>
            </a:r>
          </a:p>
          <a:p>
            <a:pPr>
              <a:spcBef>
                <a:spcPct val="50000"/>
              </a:spcBef>
            </a:pPr>
            <a:r>
              <a:rPr lang="en-US" altLang="en-US" sz="1600">
                <a:solidFill>
                  <a:schemeClr val="tx2"/>
                </a:solidFill>
              </a:rPr>
              <a:t>Wafer pieces:</a:t>
            </a:r>
          </a:p>
          <a:p>
            <a:pPr>
              <a:spcBef>
                <a:spcPct val="50000"/>
              </a:spcBef>
            </a:pPr>
            <a:r>
              <a:rPr lang="en-US" altLang="en-US" sz="1600">
                <a:solidFill>
                  <a:schemeClr val="tx2"/>
                </a:solidFill>
              </a:rPr>
              <a:t>3 inch wafer:</a:t>
            </a:r>
          </a:p>
          <a:p>
            <a:pPr>
              <a:spcBef>
                <a:spcPct val="50000"/>
              </a:spcBef>
            </a:pPr>
            <a:r>
              <a:rPr lang="en-US" altLang="en-US" sz="1600">
                <a:solidFill>
                  <a:schemeClr val="tx2"/>
                </a:solidFill>
              </a:rPr>
              <a:t>4 inch wafer:</a:t>
            </a:r>
          </a:p>
          <a:p>
            <a:pPr>
              <a:spcBef>
                <a:spcPct val="50000"/>
              </a:spcBef>
            </a:pPr>
            <a:r>
              <a:rPr lang="en-US" altLang="en-US" sz="1600">
                <a:solidFill>
                  <a:schemeClr val="tx2"/>
                </a:solidFill>
              </a:rPr>
              <a:t>6 inch wafer:</a:t>
            </a:r>
          </a:p>
        </p:txBody>
      </p:sp>
      <p:sp>
        <p:nvSpPr>
          <p:cNvPr id="24586" name="Text Box 10"/>
          <p:cNvSpPr txBox="1">
            <a:spLocks noChangeArrowheads="1"/>
          </p:cNvSpPr>
          <p:nvPr/>
        </p:nvSpPr>
        <p:spPr bwMode="auto">
          <a:xfrm>
            <a:off x="2133600" y="4114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24587" name="Text Box 11"/>
          <p:cNvSpPr txBox="1">
            <a:spLocks noChangeArrowheads="1"/>
          </p:cNvSpPr>
          <p:nvPr/>
        </p:nvSpPr>
        <p:spPr bwMode="auto">
          <a:xfrm>
            <a:off x="1943100" y="4186238"/>
            <a:ext cx="1143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sym typeface="Symbol" panose="05050102010706020507" pitchFamily="18" charset="2"/>
              </a:rPr>
              <a:t> 1um</a:t>
            </a:r>
          </a:p>
          <a:p>
            <a:pPr>
              <a:spcBef>
                <a:spcPct val="50000"/>
              </a:spcBef>
            </a:pPr>
            <a:r>
              <a:rPr lang="en-US" altLang="en-US" sz="1600">
                <a:solidFill>
                  <a:schemeClr val="tx2"/>
                </a:solidFill>
              </a:rPr>
              <a:t>4 inch</a:t>
            </a:r>
          </a:p>
          <a:p>
            <a:pPr>
              <a:spcBef>
                <a:spcPct val="50000"/>
              </a:spcBef>
            </a:pPr>
            <a:r>
              <a:rPr lang="en-US" altLang="en-US" sz="1600">
                <a:solidFill>
                  <a:schemeClr val="tx2"/>
                </a:solidFill>
              </a:rPr>
              <a:t>321nm </a:t>
            </a:r>
            <a:r>
              <a:rPr lang="en-US" altLang="en-US" sz="1600">
                <a:solidFill>
                  <a:schemeClr val="tx2"/>
                </a:solidFill>
                <a:sym typeface="Symbol" panose="05050102010706020507" pitchFamily="18" charset="2"/>
              </a:rPr>
              <a:t></a:t>
            </a:r>
          </a:p>
          <a:p>
            <a:pPr>
              <a:spcBef>
                <a:spcPct val="50000"/>
              </a:spcBef>
            </a:pPr>
            <a:r>
              <a:rPr lang="en-US" altLang="en-US" sz="1600">
                <a:solidFill>
                  <a:schemeClr val="tx2"/>
                </a:solidFill>
                <a:sym typeface="Symbol" panose="05050102010706020507" pitchFamily="18" charset="2"/>
              </a:rPr>
              <a:t>Yes</a:t>
            </a:r>
          </a:p>
          <a:p>
            <a:pPr>
              <a:spcBef>
                <a:spcPct val="50000"/>
              </a:spcBef>
            </a:pPr>
            <a:r>
              <a:rPr lang="en-US" altLang="en-US" sz="1600">
                <a:solidFill>
                  <a:schemeClr val="tx2"/>
                </a:solidFill>
                <a:sym typeface="Symbol" panose="05050102010706020507" pitchFamily="18" charset="2"/>
              </a:rPr>
              <a:t>Yes</a:t>
            </a:r>
          </a:p>
          <a:p>
            <a:pPr>
              <a:spcBef>
                <a:spcPct val="50000"/>
              </a:spcBef>
            </a:pPr>
            <a:r>
              <a:rPr lang="en-US" altLang="en-US" sz="1600">
                <a:solidFill>
                  <a:schemeClr val="tx2"/>
                </a:solidFill>
                <a:sym typeface="Symbol" panose="05050102010706020507" pitchFamily="18" charset="2"/>
              </a:rPr>
              <a:t>Probably</a:t>
            </a:r>
          </a:p>
          <a:p>
            <a:pPr>
              <a:spcBef>
                <a:spcPct val="50000"/>
              </a:spcBef>
            </a:pPr>
            <a:r>
              <a:rPr lang="en-US" altLang="en-US" sz="1600">
                <a:solidFill>
                  <a:schemeClr val="tx2"/>
                </a:solidFill>
                <a:sym typeface="Symbol" panose="05050102010706020507" pitchFamily="18" charset="2"/>
              </a:rPr>
              <a:t>No</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sz="quarter"/>
          </p:nvPr>
        </p:nvSpPr>
        <p:spPr/>
        <p:txBody>
          <a:bodyPr/>
          <a:lstStyle/>
          <a:p>
            <a:pPr eaLnBrk="1" hangingPunct="1"/>
            <a:r>
              <a:rPr lang="en-US" altLang="en-US" smtClean="0"/>
              <a:t>Choosing An Aligner</a:t>
            </a:r>
          </a:p>
        </p:txBody>
      </p:sp>
      <p:pic>
        <p:nvPicPr>
          <p:cNvPr id="25603" name="Picture 3" descr="aligning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200400" y="1752600"/>
            <a:ext cx="2641600" cy="1981200"/>
          </a:xfrm>
          <a:noFill/>
        </p:spPr>
      </p:pic>
      <p:pic>
        <p:nvPicPr>
          <p:cNvPr id="25604" name="Picture 4" descr="P101001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752600"/>
            <a:ext cx="2641600" cy="1981200"/>
          </a:xfrm>
          <a:noFill/>
        </p:spPr>
      </p:pic>
      <p:pic>
        <p:nvPicPr>
          <p:cNvPr id="25605" name="Picture 5" descr="P101001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943600" y="1752600"/>
            <a:ext cx="2641600" cy="1981200"/>
          </a:xfrm>
          <a:noFill/>
        </p:spPr>
      </p:pic>
      <p:sp>
        <p:nvSpPr>
          <p:cNvPr id="25606" name="Text Box 6"/>
          <p:cNvSpPr txBox="1">
            <a:spLocks noChangeArrowheads="1"/>
          </p:cNvSpPr>
          <p:nvPr/>
        </p:nvSpPr>
        <p:spPr bwMode="auto">
          <a:xfrm>
            <a:off x="901700" y="3733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“New” MJB-3</a:t>
            </a:r>
          </a:p>
        </p:txBody>
      </p:sp>
      <p:sp>
        <p:nvSpPr>
          <p:cNvPr id="25607" name="Text Box 7"/>
          <p:cNvSpPr txBox="1">
            <a:spLocks noChangeArrowheads="1"/>
          </p:cNvSpPr>
          <p:nvPr/>
        </p:nvSpPr>
        <p:spPr bwMode="auto">
          <a:xfrm>
            <a:off x="3886200" y="3733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MA6/BA6</a:t>
            </a:r>
          </a:p>
        </p:txBody>
      </p:sp>
      <p:sp>
        <p:nvSpPr>
          <p:cNvPr id="25608" name="Text Box 8"/>
          <p:cNvSpPr txBox="1">
            <a:spLocks noChangeArrowheads="1"/>
          </p:cNvSpPr>
          <p:nvPr/>
        </p:nvSpPr>
        <p:spPr bwMode="auto">
          <a:xfrm>
            <a:off x="6565900" y="3733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“Old” MJB-3</a:t>
            </a:r>
          </a:p>
        </p:txBody>
      </p:sp>
      <p:sp>
        <p:nvSpPr>
          <p:cNvPr id="25609" name="Text Box 9"/>
          <p:cNvSpPr txBox="1">
            <a:spLocks noChangeArrowheads="1"/>
          </p:cNvSpPr>
          <p:nvPr/>
        </p:nvSpPr>
        <p:spPr bwMode="auto">
          <a:xfrm>
            <a:off x="228600" y="4191000"/>
            <a:ext cx="1676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rPr>
              <a:t>Resolution:</a:t>
            </a:r>
          </a:p>
          <a:p>
            <a:pPr>
              <a:spcBef>
                <a:spcPct val="50000"/>
              </a:spcBef>
            </a:pPr>
            <a:r>
              <a:rPr lang="en-US" altLang="en-US" sz="1600">
                <a:solidFill>
                  <a:schemeClr val="tx2"/>
                </a:solidFill>
              </a:rPr>
              <a:t>Mask size:</a:t>
            </a:r>
          </a:p>
          <a:p>
            <a:pPr>
              <a:spcBef>
                <a:spcPct val="50000"/>
              </a:spcBef>
            </a:pPr>
            <a:r>
              <a:rPr lang="en-US" altLang="en-US" sz="1600">
                <a:solidFill>
                  <a:schemeClr val="tx2"/>
                </a:solidFill>
              </a:rPr>
              <a:t>Wavelength:</a:t>
            </a:r>
          </a:p>
          <a:p>
            <a:pPr>
              <a:spcBef>
                <a:spcPct val="50000"/>
              </a:spcBef>
            </a:pPr>
            <a:r>
              <a:rPr lang="en-US" altLang="en-US" sz="1600">
                <a:solidFill>
                  <a:schemeClr val="tx2"/>
                </a:solidFill>
              </a:rPr>
              <a:t>Wafer pieces:</a:t>
            </a:r>
          </a:p>
          <a:p>
            <a:pPr>
              <a:spcBef>
                <a:spcPct val="50000"/>
              </a:spcBef>
            </a:pPr>
            <a:r>
              <a:rPr lang="en-US" altLang="en-US" sz="1600">
                <a:solidFill>
                  <a:schemeClr val="tx2"/>
                </a:solidFill>
              </a:rPr>
              <a:t>3 inch wafer:</a:t>
            </a:r>
          </a:p>
          <a:p>
            <a:pPr>
              <a:spcBef>
                <a:spcPct val="50000"/>
              </a:spcBef>
            </a:pPr>
            <a:r>
              <a:rPr lang="en-US" altLang="en-US" sz="1600">
                <a:solidFill>
                  <a:schemeClr val="tx2"/>
                </a:solidFill>
              </a:rPr>
              <a:t>4 inch wafer:</a:t>
            </a:r>
          </a:p>
          <a:p>
            <a:pPr>
              <a:spcBef>
                <a:spcPct val="50000"/>
              </a:spcBef>
            </a:pPr>
            <a:r>
              <a:rPr lang="en-US" altLang="en-US" sz="1600">
                <a:solidFill>
                  <a:schemeClr val="tx2"/>
                </a:solidFill>
              </a:rPr>
              <a:t>6 inch wafer:</a:t>
            </a:r>
          </a:p>
        </p:txBody>
      </p:sp>
      <p:sp>
        <p:nvSpPr>
          <p:cNvPr id="25610" name="Text Box 10"/>
          <p:cNvSpPr txBox="1">
            <a:spLocks noChangeArrowheads="1"/>
          </p:cNvSpPr>
          <p:nvPr/>
        </p:nvSpPr>
        <p:spPr bwMode="auto">
          <a:xfrm>
            <a:off x="2133600" y="4114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25611" name="Text Box 11"/>
          <p:cNvSpPr txBox="1">
            <a:spLocks noChangeArrowheads="1"/>
          </p:cNvSpPr>
          <p:nvPr/>
        </p:nvSpPr>
        <p:spPr bwMode="auto">
          <a:xfrm>
            <a:off x="1943100" y="4186238"/>
            <a:ext cx="1143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sym typeface="Symbol" panose="05050102010706020507" pitchFamily="18" charset="2"/>
              </a:rPr>
              <a:t> 1um</a:t>
            </a:r>
          </a:p>
          <a:p>
            <a:pPr>
              <a:spcBef>
                <a:spcPct val="50000"/>
              </a:spcBef>
            </a:pPr>
            <a:r>
              <a:rPr lang="en-US" altLang="en-US" sz="1600">
                <a:solidFill>
                  <a:schemeClr val="tx2"/>
                </a:solidFill>
              </a:rPr>
              <a:t>4 inch</a:t>
            </a:r>
          </a:p>
          <a:p>
            <a:pPr>
              <a:spcBef>
                <a:spcPct val="50000"/>
              </a:spcBef>
            </a:pPr>
            <a:r>
              <a:rPr lang="en-US" altLang="en-US" sz="1600">
                <a:solidFill>
                  <a:schemeClr val="tx2"/>
                </a:solidFill>
              </a:rPr>
              <a:t>321nm </a:t>
            </a:r>
            <a:r>
              <a:rPr lang="en-US" altLang="en-US" sz="1600">
                <a:solidFill>
                  <a:schemeClr val="tx2"/>
                </a:solidFill>
                <a:sym typeface="Symbol" panose="05050102010706020507" pitchFamily="18" charset="2"/>
              </a:rPr>
              <a:t></a:t>
            </a:r>
          </a:p>
          <a:p>
            <a:pPr>
              <a:spcBef>
                <a:spcPct val="50000"/>
              </a:spcBef>
            </a:pPr>
            <a:r>
              <a:rPr lang="en-US" altLang="en-US" sz="1600">
                <a:solidFill>
                  <a:schemeClr val="tx2"/>
                </a:solidFill>
                <a:sym typeface="Symbol" panose="05050102010706020507" pitchFamily="18" charset="2"/>
              </a:rPr>
              <a:t>Yes</a:t>
            </a:r>
          </a:p>
          <a:p>
            <a:pPr>
              <a:spcBef>
                <a:spcPct val="50000"/>
              </a:spcBef>
            </a:pPr>
            <a:r>
              <a:rPr lang="en-US" altLang="en-US" sz="1600">
                <a:solidFill>
                  <a:schemeClr val="tx2"/>
                </a:solidFill>
                <a:sym typeface="Symbol" panose="05050102010706020507" pitchFamily="18" charset="2"/>
              </a:rPr>
              <a:t>Yes</a:t>
            </a:r>
          </a:p>
          <a:p>
            <a:pPr>
              <a:spcBef>
                <a:spcPct val="50000"/>
              </a:spcBef>
            </a:pPr>
            <a:r>
              <a:rPr lang="en-US" altLang="en-US" sz="1600">
                <a:solidFill>
                  <a:schemeClr val="tx2"/>
                </a:solidFill>
                <a:sym typeface="Symbol" panose="05050102010706020507" pitchFamily="18" charset="2"/>
              </a:rPr>
              <a:t>Probably</a:t>
            </a:r>
          </a:p>
          <a:p>
            <a:pPr>
              <a:spcBef>
                <a:spcPct val="50000"/>
              </a:spcBef>
            </a:pPr>
            <a:r>
              <a:rPr lang="en-US" altLang="en-US" sz="1600">
                <a:solidFill>
                  <a:schemeClr val="tx2"/>
                </a:solidFill>
                <a:sym typeface="Symbol" panose="05050102010706020507" pitchFamily="18" charset="2"/>
              </a:rPr>
              <a:t>No</a:t>
            </a:r>
          </a:p>
        </p:txBody>
      </p:sp>
      <p:sp>
        <p:nvSpPr>
          <p:cNvPr id="25612" name="Text Box 12"/>
          <p:cNvSpPr txBox="1">
            <a:spLocks noChangeArrowheads="1"/>
          </p:cNvSpPr>
          <p:nvPr/>
        </p:nvSpPr>
        <p:spPr bwMode="auto">
          <a:xfrm>
            <a:off x="3289300" y="4191000"/>
            <a:ext cx="23622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a:solidFill>
                  <a:schemeClr val="tx2"/>
                </a:solidFill>
                <a:sym typeface="Symbol" panose="05050102010706020507" pitchFamily="18" charset="2"/>
              </a:rPr>
              <a:t></a:t>
            </a:r>
            <a:r>
              <a:rPr lang="en-US" altLang="en-US">
                <a:solidFill>
                  <a:schemeClr val="tx2"/>
                </a:solidFill>
                <a:sym typeface="Symbol" panose="05050102010706020507" pitchFamily="18" charset="2"/>
              </a:rPr>
              <a:t> </a:t>
            </a:r>
            <a:r>
              <a:rPr lang="en-US" altLang="en-US" sz="1600">
                <a:solidFill>
                  <a:schemeClr val="tx2"/>
                </a:solidFill>
                <a:sym typeface="Symbol" panose="05050102010706020507" pitchFamily="18" charset="2"/>
              </a:rPr>
              <a:t>1.5 um</a:t>
            </a:r>
            <a:endParaRPr lang="en-US" altLang="en-US" sz="1400">
              <a:solidFill>
                <a:schemeClr val="tx2"/>
              </a:solidFill>
            </a:endParaRPr>
          </a:p>
          <a:p>
            <a:pPr algn="ctr">
              <a:spcBef>
                <a:spcPct val="50000"/>
              </a:spcBef>
            </a:pPr>
            <a:r>
              <a:rPr lang="en-US" altLang="en-US" sz="1600">
                <a:solidFill>
                  <a:schemeClr val="tx2"/>
                </a:solidFill>
              </a:rPr>
              <a:t>4, 5, 7 inch</a:t>
            </a:r>
          </a:p>
          <a:p>
            <a:pPr algn="ctr">
              <a:spcBef>
                <a:spcPct val="50000"/>
              </a:spcBef>
            </a:pPr>
            <a:r>
              <a:rPr lang="en-US" altLang="en-US" sz="1600">
                <a:solidFill>
                  <a:schemeClr val="tx2"/>
                </a:solidFill>
              </a:rPr>
              <a:t>365nm </a:t>
            </a:r>
            <a:r>
              <a:rPr lang="en-US" altLang="en-US" sz="1600">
                <a:solidFill>
                  <a:schemeClr val="tx2"/>
                </a:solidFill>
                <a:sym typeface="Symbol" panose="05050102010706020507" pitchFamily="18" charset="2"/>
              </a:rPr>
              <a:t> &amp; 405nm  </a:t>
            </a:r>
          </a:p>
          <a:p>
            <a:pPr algn="ctr">
              <a:spcBef>
                <a:spcPct val="50000"/>
              </a:spcBef>
            </a:pPr>
            <a:r>
              <a:rPr lang="en-US" altLang="en-US" sz="1600">
                <a:solidFill>
                  <a:schemeClr val="tx2"/>
                </a:solidFill>
                <a:sym typeface="Symbol" panose="05050102010706020507" pitchFamily="18" charset="2"/>
              </a:rPr>
              <a:t>Yes</a:t>
            </a:r>
          </a:p>
          <a:p>
            <a:pPr algn="ctr">
              <a:spcBef>
                <a:spcPct val="50000"/>
              </a:spcBef>
            </a:pPr>
            <a:r>
              <a:rPr lang="en-US" altLang="en-US" sz="1600">
                <a:solidFill>
                  <a:schemeClr val="tx2"/>
                </a:solidFill>
                <a:sym typeface="Symbol" panose="05050102010706020507" pitchFamily="18" charset="2"/>
              </a:rPr>
              <a:t>Yes</a:t>
            </a:r>
          </a:p>
          <a:p>
            <a:pPr algn="ctr">
              <a:spcBef>
                <a:spcPct val="50000"/>
              </a:spcBef>
            </a:pPr>
            <a:r>
              <a:rPr lang="en-US" altLang="en-US" sz="1600">
                <a:solidFill>
                  <a:schemeClr val="tx2"/>
                </a:solidFill>
                <a:sym typeface="Symbol" panose="05050102010706020507" pitchFamily="18" charset="2"/>
              </a:rPr>
              <a:t>Yes</a:t>
            </a:r>
          </a:p>
          <a:p>
            <a:pPr algn="ctr">
              <a:spcBef>
                <a:spcPct val="50000"/>
              </a:spcBef>
            </a:pPr>
            <a:r>
              <a:rPr lang="en-US" altLang="en-US" sz="1600">
                <a:solidFill>
                  <a:schemeClr val="tx2"/>
                </a:solidFill>
                <a:sym typeface="Symbol" panose="05050102010706020507" pitchFamily="18" charset="2"/>
              </a:rPr>
              <a:t>Yes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p:txBody>
          <a:bodyPr/>
          <a:lstStyle/>
          <a:p>
            <a:pPr eaLnBrk="1" hangingPunct="1"/>
            <a:r>
              <a:rPr lang="en-US" altLang="en-US" smtClean="0"/>
              <a:t>Choosing An Aligner</a:t>
            </a:r>
          </a:p>
        </p:txBody>
      </p:sp>
      <p:pic>
        <p:nvPicPr>
          <p:cNvPr id="26627" name="Picture 3" descr="aligning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200400" y="1752600"/>
            <a:ext cx="2641600" cy="1981200"/>
          </a:xfrm>
          <a:noFill/>
        </p:spPr>
      </p:pic>
      <p:pic>
        <p:nvPicPr>
          <p:cNvPr id="26628" name="Picture 4" descr="P101001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752600"/>
            <a:ext cx="2641600" cy="1981200"/>
          </a:xfrm>
          <a:noFill/>
        </p:spPr>
      </p:pic>
      <p:pic>
        <p:nvPicPr>
          <p:cNvPr id="26629" name="Picture 5" descr="P101001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943600" y="1752600"/>
            <a:ext cx="2641600" cy="1981200"/>
          </a:xfrm>
          <a:noFill/>
        </p:spPr>
      </p:pic>
      <p:sp>
        <p:nvSpPr>
          <p:cNvPr id="26630" name="Text Box 6"/>
          <p:cNvSpPr txBox="1">
            <a:spLocks noChangeArrowheads="1"/>
          </p:cNvSpPr>
          <p:nvPr/>
        </p:nvSpPr>
        <p:spPr bwMode="auto">
          <a:xfrm>
            <a:off x="901700" y="3733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“New” MJB-3</a:t>
            </a:r>
          </a:p>
        </p:txBody>
      </p:sp>
      <p:sp>
        <p:nvSpPr>
          <p:cNvPr id="26631" name="Text Box 7"/>
          <p:cNvSpPr txBox="1">
            <a:spLocks noChangeArrowheads="1"/>
          </p:cNvSpPr>
          <p:nvPr/>
        </p:nvSpPr>
        <p:spPr bwMode="auto">
          <a:xfrm>
            <a:off x="3886200" y="3733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MA6/BA6</a:t>
            </a:r>
          </a:p>
        </p:txBody>
      </p:sp>
      <p:sp>
        <p:nvSpPr>
          <p:cNvPr id="26632" name="Text Box 8"/>
          <p:cNvSpPr txBox="1">
            <a:spLocks noChangeArrowheads="1"/>
          </p:cNvSpPr>
          <p:nvPr/>
        </p:nvSpPr>
        <p:spPr bwMode="auto">
          <a:xfrm>
            <a:off x="6565900" y="3733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“Old” MJB-3</a:t>
            </a:r>
          </a:p>
        </p:txBody>
      </p:sp>
      <p:sp>
        <p:nvSpPr>
          <p:cNvPr id="26633" name="Text Box 9"/>
          <p:cNvSpPr txBox="1">
            <a:spLocks noChangeArrowheads="1"/>
          </p:cNvSpPr>
          <p:nvPr/>
        </p:nvSpPr>
        <p:spPr bwMode="auto">
          <a:xfrm>
            <a:off x="228600" y="4191000"/>
            <a:ext cx="1676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rPr>
              <a:t>Resolution:</a:t>
            </a:r>
          </a:p>
          <a:p>
            <a:pPr>
              <a:spcBef>
                <a:spcPct val="50000"/>
              </a:spcBef>
            </a:pPr>
            <a:r>
              <a:rPr lang="en-US" altLang="en-US" sz="1600">
                <a:solidFill>
                  <a:schemeClr val="tx2"/>
                </a:solidFill>
              </a:rPr>
              <a:t>Mask size:</a:t>
            </a:r>
          </a:p>
          <a:p>
            <a:pPr>
              <a:spcBef>
                <a:spcPct val="50000"/>
              </a:spcBef>
            </a:pPr>
            <a:r>
              <a:rPr lang="en-US" altLang="en-US" sz="1600">
                <a:solidFill>
                  <a:schemeClr val="tx2"/>
                </a:solidFill>
              </a:rPr>
              <a:t>Wavelength:</a:t>
            </a:r>
          </a:p>
          <a:p>
            <a:pPr>
              <a:spcBef>
                <a:spcPct val="50000"/>
              </a:spcBef>
            </a:pPr>
            <a:r>
              <a:rPr lang="en-US" altLang="en-US" sz="1600">
                <a:solidFill>
                  <a:schemeClr val="tx2"/>
                </a:solidFill>
              </a:rPr>
              <a:t>Wafer pieces:</a:t>
            </a:r>
          </a:p>
          <a:p>
            <a:pPr>
              <a:spcBef>
                <a:spcPct val="50000"/>
              </a:spcBef>
            </a:pPr>
            <a:r>
              <a:rPr lang="en-US" altLang="en-US" sz="1600">
                <a:solidFill>
                  <a:schemeClr val="tx2"/>
                </a:solidFill>
              </a:rPr>
              <a:t>3 inch wafer:</a:t>
            </a:r>
          </a:p>
          <a:p>
            <a:pPr>
              <a:spcBef>
                <a:spcPct val="50000"/>
              </a:spcBef>
            </a:pPr>
            <a:r>
              <a:rPr lang="en-US" altLang="en-US" sz="1600">
                <a:solidFill>
                  <a:schemeClr val="tx2"/>
                </a:solidFill>
              </a:rPr>
              <a:t>4 inch wafer:</a:t>
            </a:r>
          </a:p>
          <a:p>
            <a:pPr>
              <a:spcBef>
                <a:spcPct val="50000"/>
              </a:spcBef>
            </a:pPr>
            <a:r>
              <a:rPr lang="en-US" altLang="en-US" sz="1600">
                <a:solidFill>
                  <a:schemeClr val="tx2"/>
                </a:solidFill>
              </a:rPr>
              <a:t>6 inch wafer:</a:t>
            </a:r>
          </a:p>
        </p:txBody>
      </p:sp>
      <p:sp>
        <p:nvSpPr>
          <p:cNvPr id="26634" name="Text Box 10"/>
          <p:cNvSpPr txBox="1">
            <a:spLocks noChangeArrowheads="1"/>
          </p:cNvSpPr>
          <p:nvPr/>
        </p:nvSpPr>
        <p:spPr bwMode="auto">
          <a:xfrm>
            <a:off x="2133600" y="4114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26635" name="Text Box 11"/>
          <p:cNvSpPr txBox="1">
            <a:spLocks noChangeArrowheads="1"/>
          </p:cNvSpPr>
          <p:nvPr/>
        </p:nvSpPr>
        <p:spPr bwMode="auto">
          <a:xfrm>
            <a:off x="1943100" y="4186238"/>
            <a:ext cx="1143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sym typeface="Symbol" panose="05050102010706020507" pitchFamily="18" charset="2"/>
              </a:rPr>
              <a:t> 1um</a:t>
            </a:r>
          </a:p>
          <a:p>
            <a:pPr>
              <a:spcBef>
                <a:spcPct val="50000"/>
              </a:spcBef>
            </a:pPr>
            <a:r>
              <a:rPr lang="en-US" altLang="en-US" sz="1600">
                <a:solidFill>
                  <a:schemeClr val="tx2"/>
                </a:solidFill>
              </a:rPr>
              <a:t>4 inch</a:t>
            </a:r>
          </a:p>
          <a:p>
            <a:pPr>
              <a:spcBef>
                <a:spcPct val="50000"/>
              </a:spcBef>
            </a:pPr>
            <a:r>
              <a:rPr lang="en-US" altLang="en-US" sz="1600">
                <a:solidFill>
                  <a:schemeClr val="tx2"/>
                </a:solidFill>
              </a:rPr>
              <a:t>321nm </a:t>
            </a:r>
            <a:r>
              <a:rPr lang="en-US" altLang="en-US" sz="1600">
                <a:solidFill>
                  <a:schemeClr val="tx2"/>
                </a:solidFill>
                <a:sym typeface="Symbol" panose="05050102010706020507" pitchFamily="18" charset="2"/>
              </a:rPr>
              <a:t></a:t>
            </a:r>
          </a:p>
          <a:p>
            <a:pPr>
              <a:spcBef>
                <a:spcPct val="50000"/>
              </a:spcBef>
            </a:pPr>
            <a:r>
              <a:rPr lang="en-US" altLang="en-US" sz="1600">
                <a:solidFill>
                  <a:schemeClr val="tx2"/>
                </a:solidFill>
                <a:sym typeface="Symbol" panose="05050102010706020507" pitchFamily="18" charset="2"/>
              </a:rPr>
              <a:t>Yes</a:t>
            </a:r>
          </a:p>
          <a:p>
            <a:pPr>
              <a:spcBef>
                <a:spcPct val="50000"/>
              </a:spcBef>
            </a:pPr>
            <a:r>
              <a:rPr lang="en-US" altLang="en-US" sz="1600">
                <a:solidFill>
                  <a:schemeClr val="tx2"/>
                </a:solidFill>
                <a:sym typeface="Symbol" panose="05050102010706020507" pitchFamily="18" charset="2"/>
              </a:rPr>
              <a:t>Yes</a:t>
            </a:r>
          </a:p>
          <a:p>
            <a:pPr>
              <a:spcBef>
                <a:spcPct val="50000"/>
              </a:spcBef>
            </a:pPr>
            <a:r>
              <a:rPr lang="en-US" altLang="en-US" sz="1600">
                <a:solidFill>
                  <a:schemeClr val="tx2"/>
                </a:solidFill>
                <a:sym typeface="Symbol" panose="05050102010706020507" pitchFamily="18" charset="2"/>
              </a:rPr>
              <a:t>Probably</a:t>
            </a:r>
          </a:p>
          <a:p>
            <a:pPr>
              <a:spcBef>
                <a:spcPct val="50000"/>
              </a:spcBef>
            </a:pPr>
            <a:r>
              <a:rPr lang="en-US" altLang="en-US" sz="1600">
                <a:solidFill>
                  <a:schemeClr val="tx2"/>
                </a:solidFill>
                <a:sym typeface="Symbol" panose="05050102010706020507" pitchFamily="18" charset="2"/>
              </a:rPr>
              <a:t>No</a:t>
            </a:r>
          </a:p>
        </p:txBody>
      </p:sp>
      <p:sp>
        <p:nvSpPr>
          <p:cNvPr id="26636" name="Text Box 12"/>
          <p:cNvSpPr txBox="1">
            <a:spLocks noChangeArrowheads="1"/>
          </p:cNvSpPr>
          <p:nvPr/>
        </p:nvSpPr>
        <p:spPr bwMode="auto">
          <a:xfrm>
            <a:off x="3289300" y="4191000"/>
            <a:ext cx="23622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a:solidFill>
                  <a:schemeClr val="tx2"/>
                </a:solidFill>
                <a:sym typeface="Symbol" panose="05050102010706020507" pitchFamily="18" charset="2"/>
              </a:rPr>
              <a:t></a:t>
            </a:r>
            <a:r>
              <a:rPr lang="en-US" altLang="en-US">
                <a:solidFill>
                  <a:schemeClr val="tx2"/>
                </a:solidFill>
                <a:sym typeface="Symbol" panose="05050102010706020507" pitchFamily="18" charset="2"/>
              </a:rPr>
              <a:t> </a:t>
            </a:r>
            <a:r>
              <a:rPr lang="en-US" altLang="en-US" sz="1600">
                <a:solidFill>
                  <a:schemeClr val="tx2"/>
                </a:solidFill>
                <a:sym typeface="Symbol" panose="05050102010706020507" pitchFamily="18" charset="2"/>
              </a:rPr>
              <a:t>1.5 um</a:t>
            </a:r>
            <a:endParaRPr lang="en-US" altLang="en-US" sz="1400">
              <a:solidFill>
                <a:schemeClr val="tx2"/>
              </a:solidFill>
            </a:endParaRPr>
          </a:p>
          <a:p>
            <a:pPr algn="ctr">
              <a:spcBef>
                <a:spcPct val="50000"/>
              </a:spcBef>
            </a:pPr>
            <a:r>
              <a:rPr lang="en-US" altLang="en-US" sz="1600">
                <a:solidFill>
                  <a:schemeClr val="tx2"/>
                </a:solidFill>
              </a:rPr>
              <a:t>4, 5, 7 inch</a:t>
            </a:r>
          </a:p>
          <a:p>
            <a:pPr algn="ctr">
              <a:spcBef>
                <a:spcPct val="50000"/>
              </a:spcBef>
            </a:pPr>
            <a:r>
              <a:rPr lang="en-US" altLang="en-US" sz="1600">
                <a:solidFill>
                  <a:schemeClr val="tx2"/>
                </a:solidFill>
              </a:rPr>
              <a:t>365nm </a:t>
            </a:r>
            <a:r>
              <a:rPr lang="en-US" altLang="en-US" sz="1600">
                <a:solidFill>
                  <a:schemeClr val="tx2"/>
                </a:solidFill>
                <a:sym typeface="Symbol" panose="05050102010706020507" pitchFamily="18" charset="2"/>
              </a:rPr>
              <a:t> &amp; 405nm  </a:t>
            </a:r>
          </a:p>
          <a:p>
            <a:pPr algn="ctr">
              <a:spcBef>
                <a:spcPct val="50000"/>
              </a:spcBef>
            </a:pPr>
            <a:r>
              <a:rPr lang="en-US" altLang="en-US" sz="1600">
                <a:solidFill>
                  <a:schemeClr val="tx2"/>
                </a:solidFill>
                <a:sym typeface="Symbol" panose="05050102010706020507" pitchFamily="18" charset="2"/>
              </a:rPr>
              <a:t>Yes</a:t>
            </a:r>
          </a:p>
          <a:p>
            <a:pPr algn="ctr">
              <a:spcBef>
                <a:spcPct val="50000"/>
              </a:spcBef>
            </a:pPr>
            <a:r>
              <a:rPr lang="en-US" altLang="en-US" sz="1600">
                <a:solidFill>
                  <a:schemeClr val="tx2"/>
                </a:solidFill>
                <a:sym typeface="Symbol" panose="05050102010706020507" pitchFamily="18" charset="2"/>
              </a:rPr>
              <a:t>Yes</a:t>
            </a:r>
          </a:p>
          <a:p>
            <a:pPr algn="ctr">
              <a:spcBef>
                <a:spcPct val="50000"/>
              </a:spcBef>
            </a:pPr>
            <a:r>
              <a:rPr lang="en-US" altLang="en-US" sz="1600">
                <a:solidFill>
                  <a:schemeClr val="tx2"/>
                </a:solidFill>
                <a:sym typeface="Symbol" panose="05050102010706020507" pitchFamily="18" charset="2"/>
              </a:rPr>
              <a:t>Yes</a:t>
            </a:r>
          </a:p>
          <a:p>
            <a:pPr algn="ctr">
              <a:spcBef>
                <a:spcPct val="50000"/>
              </a:spcBef>
            </a:pPr>
            <a:r>
              <a:rPr lang="en-US" altLang="en-US" sz="1600">
                <a:solidFill>
                  <a:schemeClr val="tx2"/>
                </a:solidFill>
                <a:sym typeface="Symbol" panose="05050102010706020507" pitchFamily="18" charset="2"/>
              </a:rPr>
              <a:t>Yes</a:t>
            </a:r>
          </a:p>
        </p:txBody>
      </p:sp>
      <p:sp>
        <p:nvSpPr>
          <p:cNvPr id="26637" name="Text Box 13"/>
          <p:cNvSpPr txBox="1">
            <a:spLocks noChangeArrowheads="1"/>
          </p:cNvSpPr>
          <p:nvPr/>
        </p:nvSpPr>
        <p:spPr bwMode="auto">
          <a:xfrm>
            <a:off x="6070600" y="4186238"/>
            <a:ext cx="23622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a:solidFill>
                  <a:schemeClr val="tx2"/>
                </a:solidFill>
                <a:sym typeface="Symbol" panose="05050102010706020507" pitchFamily="18" charset="2"/>
              </a:rPr>
              <a:t> 1.5 um</a:t>
            </a:r>
            <a:endParaRPr lang="en-US" altLang="en-US" sz="1400">
              <a:solidFill>
                <a:schemeClr val="tx2"/>
              </a:solidFill>
            </a:endParaRPr>
          </a:p>
          <a:p>
            <a:pPr algn="ctr">
              <a:spcBef>
                <a:spcPct val="50000"/>
              </a:spcBef>
            </a:pPr>
            <a:r>
              <a:rPr lang="en-US" altLang="en-US" sz="1600">
                <a:solidFill>
                  <a:schemeClr val="tx2"/>
                </a:solidFill>
              </a:rPr>
              <a:t>4 inch</a:t>
            </a:r>
          </a:p>
          <a:p>
            <a:pPr algn="ctr">
              <a:spcBef>
                <a:spcPct val="50000"/>
              </a:spcBef>
            </a:pPr>
            <a:r>
              <a:rPr lang="en-US" altLang="en-US" sz="1600">
                <a:solidFill>
                  <a:schemeClr val="tx2"/>
                </a:solidFill>
              </a:rPr>
              <a:t>365nm </a:t>
            </a:r>
            <a:r>
              <a:rPr lang="en-US" altLang="en-US" sz="1600">
                <a:solidFill>
                  <a:schemeClr val="tx2"/>
                </a:solidFill>
                <a:sym typeface="Symbol" panose="05050102010706020507" pitchFamily="18" charset="2"/>
              </a:rPr>
              <a:t> &amp; 405nm  </a:t>
            </a:r>
          </a:p>
          <a:p>
            <a:pPr algn="ctr">
              <a:spcBef>
                <a:spcPct val="50000"/>
              </a:spcBef>
            </a:pPr>
            <a:r>
              <a:rPr lang="en-US" altLang="en-US" sz="1600">
                <a:solidFill>
                  <a:schemeClr val="tx2"/>
                </a:solidFill>
                <a:sym typeface="Symbol" panose="05050102010706020507" pitchFamily="18" charset="2"/>
              </a:rPr>
              <a:t>Yes</a:t>
            </a:r>
          </a:p>
          <a:p>
            <a:pPr algn="ctr">
              <a:spcBef>
                <a:spcPct val="50000"/>
              </a:spcBef>
            </a:pPr>
            <a:r>
              <a:rPr lang="en-US" altLang="en-US" sz="1600">
                <a:solidFill>
                  <a:schemeClr val="tx2"/>
                </a:solidFill>
                <a:sym typeface="Symbol" panose="05050102010706020507" pitchFamily="18" charset="2"/>
              </a:rPr>
              <a:t>Yes</a:t>
            </a:r>
          </a:p>
          <a:p>
            <a:pPr algn="ctr">
              <a:spcBef>
                <a:spcPct val="50000"/>
              </a:spcBef>
            </a:pPr>
            <a:r>
              <a:rPr lang="en-US" altLang="en-US" sz="1600">
                <a:solidFill>
                  <a:schemeClr val="tx2"/>
                </a:solidFill>
                <a:sym typeface="Symbol" panose="05050102010706020507" pitchFamily="18" charset="2"/>
              </a:rPr>
              <a:t>Probably</a:t>
            </a:r>
          </a:p>
          <a:p>
            <a:pPr algn="ctr">
              <a:spcBef>
                <a:spcPct val="50000"/>
              </a:spcBef>
            </a:pPr>
            <a:r>
              <a:rPr lang="en-US" altLang="en-US" sz="1600">
                <a:solidFill>
                  <a:schemeClr val="tx2"/>
                </a:solidFill>
                <a:sym typeface="Symbol" panose="05050102010706020507" pitchFamily="18" charset="2"/>
              </a:rPr>
              <a:t>No</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pPr eaLnBrk="1" hangingPunct="1"/>
            <a:r>
              <a:rPr lang="en-US" altLang="en-US" smtClean="0"/>
              <a:t>Nikon Stepper</a:t>
            </a:r>
          </a:p>
        </p:txBody>
      </p:sp>
      <p:pic>
        <p:nvPicPr>
          <p:cNvPr id="27651" name="Picture 4" descr="P1010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0" y="685800"/>
            <a:ext cx="3429000" cy="2571750"/>
          </a:xfrm>
          <a:noFill/>
        </p:spPr>
      </p:pic>
      <p:sp>
        <p:nvSpPr>
          <p:cNvPr id="27652" name="Text Box 7"/>
          <p:cNvSpPr txBox="1">
            <a:spLocks noChangeArrowheads="1"/>
          </p:cNvSpPr>
          <p:nvPr/>
        </p:nvSpPr>
        <p:spPr bwMode="auto">
          <a:xfrm>
            <a:off x="1219200" y="3429000"/>
            <a:ext cx="16764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rPr>
              <a:t>Resolution:</a:t>
            </a:r>
          </a:p>
          <a:p>
            <a:pPr>
              <a:spcBef>
                <a:spcPct val="50000"/>
              </a:spcBef>
            </a:pPr>
            <a:r>
              <a:rPr lang="en-US" altLang="en-US" sz="1600">
                <a:solidFill>
                  <a:schemeClr val="tx2"/>
                </a:solidFill>
              </a:rPr>
              <a:t>Mask size:</a:t>
            </a:r>
          </a:p>
          <a:p>
            <a:pPr>
              <a:spcBef>
                <a:spcPct val="50000"/>
              </a:spcBef>
            </a:pPr>
            <a:r>
              <a:rPr lang="en-US" altLang="en-US" sz="1600">
                <a:solidFill>
                  <a:schemeClr val="tx2"/>
                </a:solidFill>
              </a:rPr>
              <a:t>Wavelength:</a:t>
            </a:r>
          </a:p>
          <a:p>
            <a:pPr>
              <a:spcBef>
                <a:spcPct val="50000"/>
              </a:spcBef>
            </a:pPr>
            <a:r>
              <a:rPr lang="en-US" altLang="en-US" sz="1600">
                <a:solidFill>
                  <a:schemeClr val="tx2"/>
                </a:solidFill>
              </a:rPr>
              <a:t>Wafer pieces:</a:t>
            </a:r>
          </a:p>
          <a:p>
            <a:pPr>
              <a:spcBef>
                <a:spcPct val="50000"/>
              </a:spcBef>
            </a:pPr>
            <a:r>
              <a:rPr lang="en-US" altLang="en-US" sz="1600">
                <a:solidFill>
                  <a:schemeClr val="tx2"/>
                </a:solidFill>
              </a:rPr>
              <a:t>2 inch wafer</a:t>
            </a:r>
          </a:p>
          <a:p>
            <a:pPr>
              <a:spcBef>
                <a:spcPct val="50000"/>
              </a:spcBef>
            </a:pPr>
            <a:r>
              <a:rPr lang="en-US" altLang="en-US" sz="1600">
                <a:solidFill>
                  <a:schemeClr val="tx2"/>
                </a:solidFill>
              </a:rPr>
              <a:t>3 inch wafer:</a:t>
            </a:r>
          </a:p>
          <a:p>
            <a:pPr>
              <a:spcBef>
                <a:spcPct val="50000"/>
              </a:spcBef>
            </a:pPr>
            <a:r>
              <a:rPr lang="en-US" altLang="en-US" sz="1600">
                <a:solidFill>
                  <a:schemeClr val="tx2"/>
                </a:solidFill>
              </a:rPr>
              <a:t>4 inch wafer:</a:t>
            </a:r>
          </a:p>
          <a:p>
            <a:pPr>
              <a:spcBef>
                <a:spcPct val="50000"/>
              </a:spcBef>
            </a:pPr>
            <a:r>
              <a:rPr lang="en-US" altLang="en-US" sz="1600">
                <a:solidFill>
                  <a:schemeClr val="tx2"/>
                </a:solidFill>
              </a:rPr>
              <a:t>6 inch wafer:</a:t>
            </a:r>
          </a:p>
        </p:txBody>
      </p:sp>
      <p:sp>
        <p:nvSpPr>
          <p:cNvPr id="27653" name="Text Box 8"/>
          <p:cNvSpPr txBox="1">
            <a:spLocks noChangeArrowheads="1"/>
          </p:cNvSpPr>
          <p:nvPr/>
        </p:nvSpPr>
        <p:spPr bwMode="auto">
          <a:xfrm>
            <a:off x="3124200" y="3429000"/>
            <a:ext cx="56388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sym typeface="Symbol" panose="05050102010706020507" pitchFamily="18" charset="2"/>
              </a:rPr>
              <a:t> 0.5um on wafer with 20nm accuracy</a:t>
            </a:r>
          </a:p>
          <a:p>
            <a:pPr>
              <a:spcBef>
                <a:spcPct val="50000"/>
              </a:spcBef>
            </a:pPr>
            <a:r>
              <a:rPr lang="en-US" altLang="en-US" sz="1600">
                <a:solidFill>
                  <a:schemeClr val="tx2"/>
                </a:solidFill>
              </a:rPr>
              <a:t>6 inch</a:t>
            </a:r>
          </a:p>
          <a:p>
            <a:pPr>
              <a:spcBef>
                <a:spcPct val="50000"/>
              </a:spcBef>
            </a:pPr>
            <a:r>
              <a:rPr lang="en-US" altLang="en-US" sz="1600">
                <a:solidFill>
                  <a:schemeClr val="tx2"/>
                </a:solidFill>
              </a:rPr>
              <a:t>365nm </a:t>
            </a:r>
            <a:r>
              <a:rPr lang="en-US" altLang="en-US" sz="1600">
                <a:solidFill>
                  <a:schemeClr val="tx2"/>
                </a:solidFill>
                <a:sym typeface="Symbol" panose="05050102010706020507" pitchFamily="18" charset="2"/>
              </a:rPr>
              <a:t></a:t>
            </a:r>
          </a:p>
          <a:p>
            <a:pPr>
              <a:spcBef>
                <a:spcPct val="50000"/>
              </a:spcBef>
            </a:pPr>
            <a:r>
              <a:rPr lang="en-US" altLang="en-US" sz="1600">
                <a:solidFill>
                  <a:schemeClr val="tx2"/>
                </a:solidFill>
                <a:sym typeface="Symbol" panose="05050102010706020507" pitchFamily="18" charset="2"/>
              </a:rPr>
              <a:t>No</a:t>
            </a:r>
          </a:p>
          <a:p>
            <a:pPr>
              <a:spcBef>
                <a:spcPct val="50000"/>
              </a:spcBef>
            </a:pPr>
            <a:r>
              <a:rPr lang="en-US" altLang="en-US" sz="1600">
                <a:solidFill>
                  <a:schemeClr val="tx2"/>
                </a:solidFill>
                <a:sym typeface="Symbol" panose="05050102010706020507" pitchFamily="18" charset="2"/>
              </a:rPr>
              <a:t>Yes</a:t>
            </a:r>
          </a:p>
          <a:p>
            <a:pPr>
              <a:spcBef>
                <a:spcPct val="50000"/>
              </a:spcBef>
            </a:pPr>
            <a:r>
              <a:rPr lang="en-US" altLang="en-US" sz="1600">
                <a:solidFill>
                  <a:schemeClr val="tx2"/>
                </a:solidFill>
                <a:sym typeface="Symbol" panose="05050102010706020507" pitchFamily="18" charset="2"/>
              </a:rPr>
              <a:t>Yes</a:t>
            </a:r>
          </a:p>
          <a:p>
            <a:pPr>
              <a:spcBef>
                <a:spcPct val="50000"/>
              </a:spcBef>
            </a:pPr>
            <a:r>
              <a:rPr lang="en-US" altLang="en-US" sz="1600">
                <a:solidFill>
                  <a:schemeClr val="tx2"/>
                </a:solidFill>
                <a:sym typeface="Symbol" panose="05050102010706020507" pitchFamily="18" charset="2"/>
              </a:rPr>
              <a:t>Yes</a:t>
            </a:r>
          </a:p>
          <a:p>
            <a:pPr>
              <a:spcBef>
                <a:spcPct val="50000"/>
              </a:spcBef>
            </a:pPr>
            <a:r>
              <a:rPr lang="en-US" altLang="en-US" sz="1600">
                <a:solidFill>
                  <a:schemeClr val="tx2"/>
                </a:solidFill>
                <a:sym typeface="Symbol" panose="05050102010706020507" pitchFamily="18" charset="2"/>
              </a:rPr>
              <a:t>No</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Developing</a:t>
            </a:r>
          </a:p>
        </p:txBody>
      </p:sp>
      <p:sp>
        <p:nvSpPr>
          <p:cNvPr id="28675" name="Rectangle 9"/>
          <p:cNvSpPr>
            <a:spLocks noGrp="1" noChangeArrowheads="1"/>
          </p:cNvSpPr>
          <p:nvPr>
            <p:ph type="body" sz="half" idx="1"/>
          </p:nvPr>
        </p:nvSpPr>
        <p:spPr>
          <a:xfrm>
            <a:off x="533400" y="1905000"/>
            <a:ext cx="7772400" cy="4114800"/>
          </a:xfrm>
        </p:spPr>
        <p:txBody>
          <a:bodyPr/>
          <a:lstStyle/>
          <a:p>
            <a:pPr eaLnBrk="1" hangingPunct="1">
              <a:lnSpc>
                <a:spcPct val="80000"/>
              </a:lnSpc>
              <a:buSzTx/>
              <a:buFont typeface="Wingdings" panose="05000000000000000000" pitchFamily="2" charset="2"/>
              <a:buChar char="v"/>
            </a:pPr>
            <a:r>
              <a:rPr lang="en-US" altLang="en-US" sz="1900" smtClean="0"/>
              <a:t>Select the chemical developer to </a:t>
            </a:r>
            <a:br>
              <a:rPr lang="en-US" altLang="en-US" sz="1900" smtClean="0"/>
            </a:br>
            <a:r>
              <a:rPr lang="en-US" altLang="en-US" sz="1900" smtClean="0"/>
              <a:t>match the type of photoresist being</a:t>
            </a:r>
            <a:br>
              <a:rPr lang="en-US" altLang="en-US" sz="1900" smtClean="0"/>
            </a:br>
            <a:r>
              <a:rPr lang="en-US" altLang="en-US" sz="1900" smtClean="0"/>
              <a:t>used.  </a:t>
            </a:r>
          </a:p>
          <a:p>
            <a:pPr eaLnBrk="1" hangingPunct="1">
              <a:lnSpc>
                <a:spcPct val="80000"/>
              </a:lnSpc>
              <a:buSzTx/>
              <a:buFont typeface="Wingdings" panose="05000000000000000000" pitchFamily="2" charset="2"/>
              <a:buChar char="v"/>
            </a:pPr>
            <a:r>
              <a:rPr lang="en-US" altLang="en-US" sz="1900" smtClean="0"/>
              <a:t> Each manufacturer of photoresists </a:t>
            </a:r>
            <a:br>
              <a:rPr lang="en-US" altLang="en-US" sz="1900" smtClean="0"/>
            </a:br>
            <a:r>
              <a:rPr lang="en-US" altLang="en-US" sz="1900" smtClean="0"/>
              <a:t>will have matching developers.</a:t>
            </a:r>
          </a:p>
          <a:p>
            <a:pPr eaLnBrk="1" hangingPunct="1">
              <a:lnSpc>
                <a:spcPct val="80000"/>
              </a:lnSpc>
              <a:buSzTx/>
              <a:buFont typeface="Wingdings" panose="05000000000000000000" pitchFamily="2" charset="2"/>
              <a:buChar char="v"/>
            </a:pPr>
            <a:r>
              <a:rPr lang="en-US" altLang="en-US" sz="1900" smtClean="0"/>
              <a:t> For example, use the MF-321 developer </a:t>
            </a:r>
            <a:br>
              <a:rPr lang="en-US" altLang="en-US" sz="1900" smtClean="0"/>
            </a:br>
            <a:r>
              <a:rPr lang="en-US" altLang="en-US" sz="1900" smtClean="0"/>
              <a:t>for the Rohm-Haas 1813 photoresist.</a:t>
            </a:r>
          </a:p>
          <a:p>
            <a:pPr eaLnBrk="1" hangingPunct="1">
              <a:lnSpc>
                <a:spcPct val="80000"/>
              </a:lnSpc>
              <a:buSzTx/>
              <a:buFont typeface="Wingdings" panose="05000000000000000000" pitchFamily="2" charset="2"/>
              <a:buChar char="v"/>
            </a:pPr>
            <a:r>
              <a:rPr lang="en-US" altLang="en-US" sz="1900" smtClean="0"/>
              <a:t> Set up your developing station to have –</a:t>
            </a:r>
          </a:p>
          <a:p>
            <a:pPr lvl="1" eaLnBrk="1" hangingPunct="1">
              <a:lnSpc>
                <a:spcPct val="80000"/>
              </a:lnSpc>
            </a:pPr>
            <a:r>
              <a:rPr lang="en-US" altLang="en-US" sz="1800" smtClean="0"/>
              <a:t> A petri dish for the developing solution.  Size the dish for the substrates.  Larger dishes for full-sized wafers and smaller dishes for wafer pieces.</a:t>
            </a:r>
          </a:p>
          <a:p>
            <a:pPr lvl="1" eaLnBrk="1" hangingPunct="1">
              <a:lnSpc>
                <a:spcPct val="80000"/>
              </a:lnSpc>
            </a:pPr>
            <a:r>
              <a:rPr lang="en-US" altLang="en-US" sz="1800" smtClean="0"/>
              <a:t> Another dish for rinsing the substrate in water after the developing process has been completed.</a:t>
            </a:r>
          </a:p>
          <a:p>
            <a:pPr lvl="1" eaLnBrk="1" hangingPunct="1">
              <a:lnSpc>
                <a:spcPct val="80000"/>
              </a:lnSpc>
            </a:pPr>
            <a:r>
              <a:rPr lang="en-US" altLang="en-US" sz="1800" smtClean="0"/>
              <a:t> A nitrogen gun to dry the substrate after rinsing.</a:t>
            </a:r>
          </a:p>
          <a:p>
            <a:pPr eaLnBrk="1" hangingPunct="1">
              <a:lnSpc>
                <a:spcPct val="80000"/>
              </a:lnSpc>
            </a:pPr>
            <a:endParaRPr lang="en-US" altLang="en-US" sz="1900" smtClean="0"/>
          </a:p>
        </p:txBody>
      </p:sp>
      <p:pic>
        <p:nvPicPr>
          <p:cNvPr id="28676" name="Picture 4" descr="P101000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609600"/>
            <a:ext cx="3429000" cy="2571750"/>
          </a:xfrm>
          <a:noFill/>
        </p:spPr>
      </p:pic>
      <p:sp>
        <p:nvSpPr>
          <p:cNvPr id="28677" name="Text Box 7"/>
          <p:cNvSpPr txBox="1">
            <a:spLocks noChangeArrowheads="1"/>
          </p:cNvSpPr>
          <p:nvPr/>
        </p:nvSpPr>
        <p:spPr bwMode="auto">
          <a:xfrm>
            <a:off x="762000" y="22098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Inspection of Substrate</a:t>
            </a:r>
          </a:p>
        </p:txBody>
      </p:sp>
      <p:sp>
        <p:nvSpPr>
          <p:cNvPr id="29699" name="Rectangle 3"/>
          <p:cNvSpPr>
            <a:spLocks noGrp="1" noChangeArrowheads="1"/>
          </p:cNvSpPr>
          <p:nvPr>
            <p:ph type="body" idx="1"/>
          </p:nvPr>
        </p:nvSpPr>
        <p:spPr>
          <a:xfrm>
            <a:off x="838200" y="1752600"/>
            <a:ext cx="7696200" cy="4114800"/>
          </a:xfrm>
        </p:spPr>
        <p:txBody>
          <a:bodyPr/>
          <a:lstStyle/>
          <a:p>
            <a:pPr eaLnBrk="1" hangingPunct="1">
              <a:lnSpc>
                <a:spcPct val="90000"/>
              </a:lnSpc>
              <a:buFont typeface="Wingdings" panose="05000000000000000000" pitchFamily="2" charset="2"/>
              <a:buNone/>
            </a:pPr>
            <a:r>
              <a:rPr lang="en-US" altLang="en-US" sz="2100" smtClean="0"/>
              <a:t>	Before a wafer is “hardbaked” after development, the lithography is inspected.</a:t>
            </a:r>
          </a:p>
          <a:p>
            <a:pPr eaLnBrk="1" hangingPunct="1">
              <a:lnSpc>
                <a:spcPct val="90000"/>
              </a:lnSpc>
              <a:buFont typeface="Wingdings" panose="05000000000000000000" pitchFamily="2" charset="2"/>
              <a:buNone/>
            </a:pPr>
            <a:endParaRPr lang="en-US" altLang="en-US" sz="2100" smtClean="0"/>
          </a:p>
          <a:p>
            <a:pPr eaLnBrk="1" hangingPunct="1">
              <a:lnSpc>
                <a:spcPct val="90000"/>
              </a:lnSpc>
              <a:buFont typeface="Wingdings" panose="05000000000000000000" pitchFamily="2" charset="2"/>
              <a:buNone/>
            </a:pPr>
            <a:r>
              <a:rPr lang="en-US" altLang="en-US" sz="2100" smtClean="0"/>
              <a:t>	If lithography is “good” and successful, the patterns are clear, with no artifacts.  The substrate is able to continue to the next process of etching or ion implantation.</a:t>
            </a:r>
          </a:p>
          <a:p>
            <a:pPr eaLnBrk="1" hangingPunct="1">
              <a:lnSpc>
                <a:spcPct val="90000"/>
              </a:lnSpc>
              <a:buFont typeface="Wingdings" panose="05000000000000000000" pitchFamily="2" charset="2"/>
              <a:buNone/>
            </a:pPr>
            <a:endParaRPr lang="en-US" altLang="en-US" sz="2100" smtClean="0"/>
          </a:p>
          <a:p>
            <a:pPr eaLnBrk="1" hangingPunct="1">
              <a:lnSpc>
                <a:spcPct val="90000"/>
              </a:lnSpc>
              <a:buFont typeface="Wingdings" panose="05000000000000000000" pitchFamily="2" charset="2"/>
              <a:buNone/>
            </a:pPr>
            <a:r>
              <a:rPr lang="en-US" altLang="en-US" sz="2100" smtClean="0"/>
              <a:t>	If lithography is “bad” and unsuccessful, the substrate should not continue to the next process of.  </a:t>
            </a:r>
          </a:p>
          <a:p>
            <a:pPr eaLnBrk="1" hangingPunct="1">
              <a:lnSpc>
                <a:spcPct val="90000"/>
              </a:lnSpc>
              <a:buFont typeface="Wingdings" panose="05000000000000000000" pitchFamily="2" charset="2"/>
              <a:buNone/>
            </a:pPr>
            <a:endParaRPr lang="en-US" altLang="en-US" sz="2100" smtClean="0"/>
          </a:p>
          <a:p>
            <a:pPr eaLnBrk="1" hangingPunct="1">
              <a:lnSpc>
                <a:spcPct val="90000"/>
              </a:lnSpc>
              <a:buFont typeface="Wingdings" panose="05000000000000000000" pitchFamily="2" charset="2"/>
              <a:buNone/>
            </a:pPr>
            <a:r>
              <a:rPr lang="en-US" altLang="en-US" sz="2100" smtClean="0"/>
              <a:t>	With positive photoresist, the substrate can be cleaned and lithography tried again.</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What is “Good” Lithography?</a:t>
            </a:r>
          </a:p>
        </p:txBody>
      </p:sp>
      <p:sp>
        <p:nvSpPr>
          <p:cNvPr id="30723" name="Rectangle 3"/>
          <p:cNvSpPr>
            <a:spLocks noGrp="1" noChangeArrowheads="1"/>
          </p:cNvSpPr>
          <p:nvPr>
            <p:ph type="body" idx="1"/>
          </p:nvPr>
        </p:nvSpPr>
        <p:spPr>
          <a:xfrm>
            <a:off x="1219200" y="2362200"/>
            <a:ext cx="2514600" cy="3276600"/>
          </a:xfrm>
        </p:spPr>
        <p:txBody>
          <a:bodyPr/>
          <a:lstStyle/>
          <a:p>
            <a:pPr algn="r" eaLnBrk="1" hangingPunct="1">
              <a:lnSpc>
                <a:spcPct val="90000"/>
              </a:lnSpc>
              <a:buFont typeface="Wingdings" panose="05000000000000000000" pitchFamily="2" charset="2"/>
              <a:buNone/>
            </a:pPr>
            <a:r>
              <a:rPr lang="en-US" altLang="en-US" sz="2000" smtClean="0"/>
              <a:t>Good</a:t>
            </a:r>
          </a:p>
          <a:p>
            <a:pPr algn="r" eaLnBrk="1" hangingPunct="1">
              <a:lnSpc>
                <a:spcPct val="90000"/>
              </a:lnSpc>
              <a:buFont typeface="Wingdings" panose="05000000000000000000" pitchFamily="2" charset="2"/>
              <a:buNone/>
            </a:pPr>
            <a:endParaRPr lang="en-US" altLang="en-US" sz="2000" smtClean="0"/>
          </a:p>
          <a:p>
            <a:pPr algn="r" eaLnBrk="1" hangingPunct="1">
              <a:lnSpc>
                <a:spcPct val="90000"/>
              </a:lnSpc>
              <a:buFont typeface="Wingdings" panose="05000000000000000000" pitchFamily="2" charset="2"/>
              <a:buNone/>
            </a:pPr>
            <a:endParaRPr lang="en-US" altLang="en-US" sz="2000" smtClean="0"/>
          </a:p>
          <a:p>
            <a:pPr algn="r" eaLnBrk="1" hangingPunct="1">
              <a:lnSpc>
                <a:spcPct val="90000"/>
              </a:lnSpc>
              <a:buFont typeface="Wingdings" panose="05000000000000000000" pitchFamily="2" charset="2"/>
              <a:buNone/>
            </a:pPr>
            <a:endParaRPr lang="en-US" altLang="en-US" sz="2000" smtClean="0"/>
          </a:p>
          <a:p>
            <a:pPr algn="r" eaLnBrk="1" hangingPunct="1">
              <a:lnSpc>
                <a:spcPct val="90000"/>
              </a:lnSpc>
              <a:buFont typeface="Wingdings" panose="05000000000000000000" pitchFamily="2" charset="2"/>
              <a:buNone/>
            </a:pPr>
            <a:endParaRPr lang="en-US" altLang="en-US" sz="2000" smtClean="0"/>
          </a:p>
        </p:txBody>
      </p:sp>
      <p:sp>
        <p:nvSpPr>
          <p:cNvPr id="30724" name="Rectangle 5"/>
          <p:cNvSpPr>
            <a:spLocks noChangeArrowheads="1"/>
          </p:cNvSpPr>
          <p:nvPr/>
        </p:nvSpPr>
        <p:spPr bwMode="auto">
          <a:xfrm>
            <a:off x="533400" y="18288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tx1"/>
              </a:buClr>
              <a:buSzPct val="70000"/>
              <a:buFont typeface="Wingdings" panose="05000000000000000000" pitchFamily="2" charset="2"/>
              <a:buNone/>
            </a:pPr>
            <a:r>
              <a:rPr lang="en-US" altLang="en-US" sz="2000"/>
              <a:t>Lithography patterns can be:</a:t>
            </a:r>
          </a:p>
        </p:txBody>
      </p:sp>
      <p:sp>
        <p:nvSpPr>
          <p:cNvPr id="30725" name="Text Box 6"/>
          <p:cNvSpPr txBox="1">
            <a:spLocks noChangeArrowheads="1"/>
          </p:cNvSpPr>
          <p:nvPr/>
        </p:nvSpPr>
        <p:spPr bwMode="auto">
          <a:xfrm>
            <a:off x="4038600" y="18161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Top down view</a:t>
            </a:r>
          </a:p>
        </p:txBody>
      </p:sp>
      <p:sp>
        <p:nvSpPr>
          <p:cNvPr id="30726" name="Text Box 7"/>
          <p:cNvSpPr txBox="1">
            <a:spLocks noChangeArrowheads="1"/>
          </p:cNvSpPr>
          <p:nvPr/>
        </p:nvSpPr>
        <p:spPr bwMode="auto">
          <a:xfrm>
            <a:off x="6705600" y="1828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Side view</a:t>
            </a:r>
          </a:p>
        </p:txBody>
      </p:sp>
      <p:grpSp>
        <p:nvGrpSpPr>
          <p:cNvPr id="30727" name="Group 20"/>
          <p:cNvGrpSpPr>
            <a:grpSpLocks/>
          </p:cNvGrpSpPr>
          <p:nvPr/>
        </p:nvGrpSpPr>
        <p:grpSpPr bwMode="auto">
          <a:xfrm>
            <a:off x="4343400" y="2286000"/>
            <a:ext cx="1143000" cy="762000"/>
            <a:chOff x="2688" y="1392"/>
            <a:chExt cx="720" cy="480"/>
          </a:xfrm>
        </p:grpSpPr>
        <p:sp>
          <p:nvSpPr>
            <p:cNvPr id="30732" name="Rectangle 9"/>
            <p:cNvSpPr>
              <a:spLocks noChangeArrowheads="1"/>
            </p:cNvSpPr>
            <p:nvPr/>
          </p:nvSpPr>
          <p:spPr bwMode="auto">
            <a:xfrm>
              <a:off x="2688" y="1392"/>
              <a:ext cx="720" cy="48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33" name="Text Box 10"/>
            <p:cNvSpPr txBox="1">
              <a:spLocks noChangeArrowheads="1"/>
            </p:cNvSpPr>
            <p:nvPr/>
          </p:nvSpPr>
          <p:spPr bwMode="auto">
            <a:xfrm>
              <a:off x="2864" y="1528"/>
              <a:ext cx="384" cy="231"/>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solidFill>
                    <a:schemeClr val="tx2"/>
                  </a:solidFill>
                </a:rPr>
                <a:t>PR</a:t>
              </a:r>
            </a:p>
          </p:txBody>
        </p:sp>
      </p:grpSp>
      <p:grpSp>
        <p:nvGrpSpPr>
          <p:cNvPr id="30728" name="Group 22"/>
          <p:cNvGrpSpPr>
            <a:grpSpLocks/>
          </p:cNvGrpSpPr>
          <p:nvPr/>
        </p:nvGrpSpPr>
        <p:grpSpPr bwMode="auto">
          <a:xfrm>
            <a:off x="6705600" y="2514600"/>
            <a:ext cx="1295400" cy="533400"/>
            <a:chOff x="4272" y="1584"/>
            <a:chExt cx="816" cy="336"/>
          </a:xfrm>
        </p:grpSpPr>
        <p:sp>
          <p:nvSpPr>
            <p:cNvPr id="30730" name="Rectangle 15"/>
            <p:cNvSpPr>
              <a:spLocks noChangeArrowheads="1"/>
            </p:cNvSpPr>
            <p:nvPr/>
          </p:nvSpPr>
          <p:spPr bwMode="auto">
            <a:xfrm>
              <a:off x="4272" y="1824"/>
              <a:ext cx="816" cy="9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31" name="Rectangle 21"/>
            <p:cNvSpPr>
              <a:spLocks noChangeArrowheads="1"/>
            </p:cNvSpPr>
            <p:nvPr/>
          </p:nvSpPr>
          <p:spPr bwMode="auto">
            <a:xfrm>
              <a:off x="4448" y="1584"/>
              <a:ext cx="432" cy="240"/>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30729" name="Text Box 30"/>
          <p:cNvSpPr txBox="1">
            <a:spLocks noChangeArrowheads="1"/>
          </p:cNvSpPr>
          <p:nvPr/>
        </p:nvSpPr>
        <p:spPr bwMode="auto">
          <a:xfrm>
            <a:off x="3657600" y="3276600"/>
            <a:ext cx="480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The features are straight, corners are even.  Good exposure and development time.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What is “Good” Lithography?</a:t>
            </a:r>
          </a:p>
        </p:txBody>
      </p:sp>
      <p:sp>
        <p:nvSpPr>
          <p:cNvPr id="31747" name="Rectangle 3"/>
          <p:cNvSpPr>
            <a:spLocks noGrp="1" noChangeArrowheads="1"/>
          </p:cNvSpPr>
          <p:nvPr>
            <p:ph type="body" idx="1"/>
          </p:nvPr>
        </p:nvSpPr>
        <p:spPr>
          <a:xfrm>
            <a:off x="1219200" y="2362200"/>
            <a:ext cx="2514600" cy="3276600"/>
          </a:xfrm>
        </p:spPr>
        <p:txBody>
          <a:bodyPr/>
          <a:lstStyle/>
          <a:p>
            <a:pPr algn="r" eaLnBrk="1" hangingPunct="1">
              <a:lnSpc>
                <a:spcPct val="90000"/>
              </a:lnSpc>
              <a:buFont typeface="Wingdings" panose="05000000000000000000" pitchFamily="2" charset="2"/>
              <a:buNone/>
            </a:pPr>
            <a:r>
              <a:rPr lang="en-US" altLang="en-US" sz="2000" smtClean="0"/>
              <a:t>Good</a:t>
            </a:r>
          </a:p>
          <a:p>
            <a:pPr algn="r" eaLnBrk="1" hangingPunct="1">
              <a:lnSpc>
                <a:spcPct val="90000"/>
              </a:lnSpc>
              <a:buFont typeface="Wingdings" panose="05000000000000000000" pitchFamily="2" charset="2"/>
              <a:buNone/>
            </a:pPr>
            <a:endParaRPr lang="en-US" altLang="en-US" sz="2000" smtClean="0"/>
          </a:p>
          <a:p>
            <a:pPr algn="r" eaLnBrk="1" hangingPunct="1">
              <a:lnSpc>
                <a:spcPct val="90000"/>
              </a:lnSpc>
              <a:buFont typeface="Wingdings" panose="05000000000000000000" pitchFamily="2" charset="2"/>
              <a:buNone/>
            </a:pPr>
            <a:endParaRPr lang="en-US" altLang="en-US" sz="2000" smtClean="0"/>
          </a:p>
          <a:p>
            <a:pPr algn="r" eaLnBrk="1" hangingPunct="1">
              <a:lnSpc>
                <a:spcPct val="90000"/>
              </a:lnSpc>
              <a:buFont typeface="Wingdings" panose="05000000000000000000" pitchFamily="2" charset="2"/>
              <a:buNone/>
            </a:pPr>
            <a:r>
              <a:rPr lang="en-US" altLang="en-US" sz="2000" smtClean="0"/>
              <a:t>Over exposed or</a:t>
            </a:r>
          </a:p>
          <a:p>
            <a:pPr algn="r" eaLnBrk="1" hangingPunct="1">
              <a:lnSpc>
                <a:spcPct val="90000"/>
              </a:lnSpc>
              <a:buFont typeface="Wingdings" panose="05000000000000000000" pitchFamily="2" charset="2"/>
              <a:buNone/>
            </a:pPr>
            <a:r>
              <a:rPr lang="en-US" altLang="en-US" sz="2000" smtClean="0"/>
              <a:t>Over developed</a:t>
            </a:r>
          </a:p>
          <a:p>
            <a:pPr algn="r" eaLnBrk="1" hangingPunct="1">
              <a:lnSpc>
                <a:spcPct val="90000"/>
              </a:lnSpc>
              <a:buFont typeface="Wingdings" panose="05000000000000000000" pitchFamily="2" charset="2"/>
              <a:buNone/>
            </a:pPr>
            <a:endParaRPr lang="en-US" altLang="en-US" sz="2000" smtClean="0"/>
          </a:p>
          <a:p>
            <a:pPr algn="r" eaLnBrk="1" hangingPunct="1">
              <a:lnSpc>
                <a:spcPct val="90000"/>
              </a:lnSpc>
              <a:buFont typeface="Wingdings" panose="05000000000000000000" pitchFamily="2" charset="2"/>
              <a:buNone/>
            </a:pPr>
            <a:endParaRPr lang="en-US" altLang="en-US" sz="2000" smtClean="0"/>
          </a:p>
        </p:txBody>
      </p:sp>
      <p:sp>
        <p:nvSpPr>
          <p:cNvPr id="31748" name="Rectangle 4"/>
          <p:cNvSpPr>
            <a:spLocks noChangeArrowheads="1"/>
          </p:cNvSpPr>
          <p:nvPr/>
        </p:nvSpPr>
        <p:spPr bwMode="auto">
          <a:xfrm>
            <a:off x="533400" y="18288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tx1"/>
              </a:buClr>
              <a:buSzPct val="70000"/>
              <a:buFont typeface="Wingdings" panose="05000000000000000000" pitchFamily="2" charset="2"/>
              <a:buNone/>
            </a:pPr>
            <a:r>
              <a:rPr lang="en-US" altLang="en-US" sz="2000"/>
              <a:t>Lithography patterns can be:</a:t>
            </a:r>
          </a:p>
        </p:txBody>
      </p:sp>
      <p:sp>
        <p:nvSpPr>
          <p:cNvPr id="31749" name="Text Box 5"/>
          <p:cNvSpPr txBox="1">
            <a:spLocks noChangeArrowheads="1"/>
          </p:cNvSpPr>
          <p:nvPr/>
        </p:nvSpPr>
        <p:spPr bwMode="auto">
          <a:xfrm>
            <a:off x="4038600" y="18161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Top down view</a:t>
            </a:r>
          </a:p>
        </p:txBody>
      </p:sp>
      <p:sp>
        <p:nvSpPr>
          <p:cNvPr id="31750" name="Text Box 6"/>
          <p:cNvSpPr txBox="1">
            <a:spLocks noChangeArrowheads="1"/>
          </p:cNvSpPr>
          <p:nvPr/>
        </p:nvSpPr>
        <p:spPr bwMode="auto">
          <a:xfrm>
            <a:off x="6705600" y="1828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Side view</a:t>
            </a:r>
          </a:p>
        </p:txBody>
      </p:sp>
      <p:grpSp>
        <p:nvGrpSpPr>
          <p:cNvPr id="31751" name="Group 7"/>
          <p:cNvGrpSpPr>
            <a:grpSpLocks/>
          </p:cNvGrpSpPr>
          <p:nvPr/>
        </p:nvGrpSpPr>
        <p:grpSpPr bwMode="auto">
          <a:xfrm>
            <a:off x="4343400" y="2286000"/>
            <a:ext cx="1143000" cy="762000"/>
            <a:chOff x="2688" y="1392"/>
            <a:chExt cx="720" cy="480"/>
          </a:xfrm>
        </p:grpSpPr>
        <p:sp>
          <p:nvSpPr>
            <p:cNvPr id="31762" name="Rectangle 8"/>
            <p:cNvSpPr>
              <a:spLocks noChangeArrowheads="1"/>
            </p:cNvSpPr>
            <p:nvPr/>
          </p:nvSpPr>
          <p:spPr bwMode="auto">
            <a:xfrm>
              <a:off x="2688" y="1392"/>
              <a:ext cx="720" cy="48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1763" name="Text Box 9"/>
            <p:cNvSpPr txBox="1">
              <a:spLocks noChangeArrowheads="1"/>
            </p:cNvSpPr>
            <p:nvPr/>
          </p:nvSpPr>
          <p:spPr bwMode="auto">
            <a:xfrm>
              <a:off x="2864" y="1528"/>
              <a:ext cx="384" cy="231"/>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solidFill>
                    <a:schemeClr val="tx2"/>
                  </a:solidFill>
                </a:rPr>
                <a:t>PR</a:t>
              </a:r>
            </a:p>
          </p:txBody>
        </p:sp>
      </p:grpSp>
      <p:grpSp>
        <p:nvGrpSpPr>
          <p:cNvPr id="31752" name="Group 13"/>
          <p:cNvGrpSpPr>
            <a:grpSpLocks/>
          </p:cNvGrpSpPr>
          <p:nvPr/>
        </p:nvGrpSpPr>
        <p:grpSpPr bwMode="auto">
          <a:xfrm>
            <a:off x="4343400" y="3429000"/>
            <a:ext cx="1143000" cy="762000"/>
            <a:chOff x="2688" y="2160"/>
            <a:chExt cx="720" cy="480"/>
          </a:xfrm>
        </p:grpSpPr>
        <p:sp>
          <p:nvSpPr>
            <p:cNvPr id="31760" name="Rectangle 14"/>
            <p:cNvSpPr>
              <a:spLocks noChangeArrowheads="1"/>
            </p:cNvSpPr>
            <p:nvPr/>
          </p:nvSpPr>
          <p:spPr bwMode="auto">
            <a:xfrm>
              <a:off x="2688" y="2160"/>
              <a:ext cx="720" cy="48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1761" name="Freeform 15"/>
            <p:cNvSpPr>
              <a:spLocks/>
            </p:cNvSpPr>
            <p:nvPr/>
          </p:nvSpPr>
          <p:spPr bwMode="auto">
            <a:xfrm>
              <a:off x="2886" y="2327"/>
              <a:ext cx="310" cy="185"/>
            </a:xfrm>
            <a:custGeom>
              <a:avLst/>
              <a:gdLst>
                <a:gd name="T0" fmla="*/ 33 w 310"/>
                <a:gd name="T1" fmla="*/ 0 h 185"/>
                <a:gd name="T2" fmla="*/ 103 w 310"/>
                <a:gd name="T3" fmla="*/ 55 h 185"/>
                <a:gd name="T4" fmla="*/ 173 w 310"/>
                <a:gd name="T5" fmla="*/ 16 h 185"/>
                <a:gd name="T6" fmla="*/ 266 w 310"/>
                <a:gd name="T7" fmla="*/ 24 h 185"/>
                <a:gd name="T8" fmla="*/ 274 w 310"/>
                <a:gd name="T9" fmla="*/ 140 h 185"/>
                <a:gd name="T10" fmla="*/ 298 w 310"/>
                <a:gd name="T11" fmla="*/ 156 h 185"/>
                <a:gd name="T12" fmla="*/ 220 w 310"/>
                <a:gd name="T13" fmla="*/ 156 h 185"/>
                <a:gd name="T14" fmla="*/ 150 w 310"/>
                <a:gd name="T15" fmla="*/ 164 h 185"/>
                <a:gd name="T16" fmla="*/ 41 w 310"/>
                <a:gd name="T17" fmla="*/ 172 h 185"/>
                <a:gd name="T18" fmla="*/ 25 w 310"/>
                <a:gd name="T19" fmla="*/ 102 h 185"/>
                <a:gd name="T20" fmla="*/ 33 w 310"/>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185"/>
                <a:gd name="T35" fmla="*/ 310 w 310"/>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185">
                  <a:moveTo>
                    <a:pt x="33" y="0"/>
                  </a:moveTo>
                  <a:cubicBezTo>
                    <a:pt x="54" y="44"/>
                    <a:pt x="60" y="33"/>
                    <a:pt x="103" y="55"/>
                  </a:cubicBezTo>
                  <a:cubicBezTo>
                    <a:pt x="145" y="40"/>
                    <a:pt x="125" y="29"/>
                    <a:pt x="173" y="16"/>
                  </a:cubicBezTo>
                  <a:cubicBezTo>
                    <a:pt x="204" y="19"/>
                    <a:pt x="246" y="0"/>
                    <a:pt x="266" y="24"/>
                  </a:cubicBezTo>
                  <a:cubicBezTo>
                    <a:pt x="290" y="54"/>
                    <a:pt x="265" y="102"/>
                    <a:pt x="274" y="140"/>
                  </a:cubicBezTo>
                  <a:cubicBezTo>
                    <a:pt x="276" y="149"/>
                    <a:pt x="290" y="151"/>
                    <a:pt x="298" y="156"/>
                  </a:cubicBezTo>
                  <a:cubicBezTo>
                    <a:pt x="244" y="174"/>
                    <a:pt x="310" y="156"/>
                    <a:pt x="220" y="156"/>
                  </a:cubicBezTo>
                  <a:cubicBezTo>
                    <a:pt x="197" y="156"/>
                    <a:pt x="173" y="161"/>
                    <a:pt x="150" y="164"/>
                  </a:cubicBezTo>
                  <a:cubicBezTo>
                    <a:pt x="83" y="185"/>
                    <a:pt x="119" y="181"/>
                    <a:pt x="41" y="172"/>
                  </a:cubicBezTo>
                  <a:cubicBezTo>
                    <a:pt x="22" y="144"/>
                    <a:pt x="14" y="134"/>
                    <a:pt x="25" y="102"/>
                  </a:cubicBezTo>
                  <a:cubicBezTo>
                    <a:pt x="0" y="62"/>
                    <a:pt x="19" y="41"/>
                    <a:pt x="33" y="0"/>
                  </a:cubicBezTo>
                  <a:close/>
                </a:path>
              </a:pathLst>
            </a:custGeom>
            <a:solidFill>
              <a:srgbClr val="CC33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31753" name="Group 17"/>
          <p:cNvGrpSpPr>
            <a:grpSpLocks/>
          </p:cNvGrpSpPr>
          <p:nvPr/>
        </p:nvGrpSpPr>
        <p:grpSpPr bwMode="auto">
          <a:xfrm>
            <a:off x="6705600" y="2514600"/>
            <a:ext cx="1295400" cy="533400"/>
            <a:chOff x="4272" y="1584"/>
            <a:chExt cx="816" cy="336"/>
          </a:xfrm>
        </p:grpSpPr>
        <p:sp>
          <p:nvSpPr>
            <p:cNvPr id="31758" name="Rectangle 18"/>
            <p:cNvSpPr>
              <a:spLocks noChangeArrowheads="1"/>
            </p:cNvSpPr>
            <p:nvPr/>
          </p:nvSpPr>
          <p:spPr bwMode="auto">
            <a:xfrm>
              <a:off x="4272" y="1824"/>
              <a:ext cx="816" cy="9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1759" name="Rectangle 19"/>
            <p:cNvSpPr>
              <a:spLocks noChangeArrowheads="1"/>
            </p:cNvSpPr>
            <p:nvPr/>
          </p:nvSpPr>
          <p:spPr bwMode="auto">
            <a:xfrm>
              <a:off x="4448" y="1584"/>
              <a:ext cx="432" cy="240"/>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31754" name="Group 20"/>
          <p:cNvGrpSpPr>
            <a:grpSpLocks/>
          </p:cNvGrpSpPr>
          <p:nvPr/>
        </p:nvGrpSpPr>
        <p:grpSpPr bwMode="auto">
          <a:xfrm>
            <a:off x="6781800" y="3781425"/>
            <a:ext cx="1295400" cy="409575"/>
            <a:chOff x="4272" y="2382"/>
            <a:chExt cx="816" cy="258"/>
          </a:xfrm>
        </p:grpSpPr>
        <p:sp>
          <p:nvSpPr>
            <p:cNvPr id="31756" name="Rectangle 21"/>
            <p:cNvSpPr>
              <a:spLocks noChangeArrowheads="1"/>
            </p:cNvSpPr>
            <p:nvPr/>
          </p:nvSpPr>
          <p:spPr bwMode="auto">
            <a:xfrm>
              <a:off x="4272" y="2544"/>
              <a:ext cx="816" cy="9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1757" name="Freeform 22"/>
            <p:cNvSpPr>
              <a:spLocks/>
            </p:cNvSpPr>
            <p:nvPr/>
          </p:nvSpPr>
          <p:spPr bwMode="auto">
            <a:xfrm>
              <a:off x="4429" y="2382"/>
              <a:ext cx="444" cy="156"/>
            </a:xfrm>
            <a:custGeom>
              <a:avLst/>
              <a:gdLst>
                <a:gd name="T0" fmla="*/ 0 w 444"/>
                <a:gd name="T1" fmla="*/ 156 h 156"/>
                <a:gd name="T2" fmla="*/ 78 w 444"/>
                <a:gd name="T3" fmla="*/ 124 h 156"/>
                <a:gd name="T4" fmla="*/ 86 w 444"/>
                <a:gd name="T5" fmla="*/ 62 h 156"/>
                <a:gd name="T6" fmla="*/ 148 w 444"/>
                <a:gd name="T7" fmla="*/ 39 h 156"/>
                <a:gd name="T8" fmla="*/ 304 w 444"/>
                <a:gd name="T9" fmla="*/ 0 h 156"/>
                <a:gd name="T10" fmla="*/ 381 w 444"/>
                <a:gd name="T11" fmla="*/ 47 h 156"/>
                <a:gd name="T12" fmla="*/ 436 w 444"/>
                <a:gd name="T13" fmla="*/ 101 h 156"/>
                <a:gd name="T14" fmla="*/ 444 w 444"/>
                <a:gd name="T15" fmla="*/ 148 h 156"/>
                <a:gd name="T16" fmla="*/ 0 w 444"/>
                <a:gd name="T17" fmla="*/ 156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4"/>
                <a:gd name="T28" fmla="*/ 0 h 156"/>
                <a:gd name="T29" fmla="*/ 444 w 444"/>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4" h="156">
                  <a:moveTo>
                    <a:pt x="0" y="156"/>
                  </a:moveTo>
                  <a:cubicBezTo>
                    <a:pt x="31" y="148"/>
                    <a:pt x="51" y="142"/>
                    <a:pt x="78" y="124"/>
                  </a:cubicBezTo>
                  <a:cubicBezTo>
                    <a:pt x="81" y="103"/>
                    <a:pt x="69" y="75"/>
                    <a:pt x="86" y="62"/>
                  </a:cubicBezTo>
                  <a:cubicBezTo>
                    <a:pt x="136" y="24"/>
                    <a:pt x="209" y="79"/>
                    <a:pt x="148" y="39"/>
                  </a:cubicBezTo>
                  <a:cubicBezTo>
                    <a:pt x="196" y="14"/>
                    <a:pt x="251" y="8"/>
                    <a:pt x="304" y="0"/>
                  </a:cubicBezTo>
                  <a:cubicBezTo>
                    <a:pt x="327" y="35"/>
                    <a:pt x="340" y="39"/>
                    <a:pt x="381" y="47"/>
                  </a:cubicBezTo>
                  <a:cubicBezTo>
                    <a:pt x="418" y="100"/>
                    <a:pt x="395" y="87"/>
                    <a:pt x="436" y="101"/>
                  </a:cubicBezTo>
                  <a:cubicBezTo>
                    <a:pt x="439" y="117"/>
                    <a:pt x="444" y="148"/>
                    <a:pt x="444" y="148"/>
                  </a:cubicBezTo>
                  <a:lnTo>
                    <a:pt x="0" y="156"/>
                  </a:lnTo>
                  <a:close/>
                </a:path>
              </a:pathLst>
            </a:custGeom>
            <a:solidFill>
              <a:srgbClr val="CC33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31755" name="Text Box 28"/>
          <p:cNvSpPr txBox="1">
            <a:spLocks noChangeArrowheads="1"/>
          </p:cNvSpPr>
          <p:nvPr/>
        </p:nvSpPr>
        <p:spPr bwMode="auto">
          <a:xfrm>
            <a:off x="3886200" y="44196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The features are uneven and smaller.  Too long of exposure or development time.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Photoresists</a:t>
            </a:r>
          </a:p>
        </p:txBody>
      </p:sp>
      <p:sp>
        <p:nvSpPr>
          <p:cNvPr id="6147" name="Rectangle 3"/>
          <p:cNvSpPr>
            <a:spLocks noGrp="1" noChangeArrowheads="1"/>
          </p:cNvSpPr>
          <p:nvPr>
            <p:ph type="body" idx="1"/>
          </p:nvPr>
        </p:nvSpPr>
        <p:spPr>
          <a:xfrm>
            <a:off x="609600" y="1752600"/>
            <a:ext cx="7391400" cy="4114800"/>
          </a:xfrm>
        </p:spPr>
        <p:txBody>
          <a:bodyPr/>
          <a:lstStyle/>
          <a:p>
            <a:pPr eaLnBrk="1" hangingPunct="1">
              <a:buFont typeface="Wingdings" panose="05000000000000000000" pitchFamily="2" charset="2"/>
              <a:buChar char="v"/>
            </a:pPr>
            <a:r>
              <a:rPr lang="en-US" altLang="en-US" sz="2600" smtClean="0"/>
              <a:t>Photoresist is a light sensitive material used in the process of photolithography to form a patterned coating on a surface. </a:t>
            </a:r>
          </a:p>
          <a:p>
            <a:pPr eaLnBrk="1" hangingPunct="1">
              <a:buFont typeface="Wingdings" panose="05000000000000000000" pitchFamily="2" charset="2"/>
              <a:buChar char="v"/>
            </a:pPr>
            <a:r>
              <a:rPr lang="en-US" altLang="en-US" sz="2600" smtClean="0"/>
              <a:t>Photoresist is dispensed in a liquid form onto the wafer as it undergoes rotation. This rotation is called “spinning.”  </a:t>
            </a:r>
          </a:p>
          <a:p>
            <a:pPr eaLnBrk="1" hangingPunct="1">
              <a:buFont typeface="Wingdings" panose="05000000000000000000" pitchFamily="2" charset="2"/>
              <a:buChar char="v"/>
            </a:pPr>
            <a:r>
              <a:rPr lang="en-US" altLang="en-US" sz="2600" smtClean="0"/>
              <a:t>The speed and acceleration of this rotation are important parameters in determining the resulting thickness of the applied photoresist. </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What is “Good” Lithography?</a:t>
            </a:r>
          </a:p>
        </p:txBody>
      </p:sp>
      <p:sp>
        <p:nvSpPr>
          <p:cNvPr id="32771" name="Rectangle 3"/>
          <p:cNvSpPr>
            <a:spLocks noGrp="1" noChangeArrowheads="1"/>
          </p:cNvSpPr>
          <p:nvPr>
            <p:ph type="body" idx="1"/>
          </p:nvPr>
        </p:nvSpPr>
        <p:spPr>
          <a:xfrm>
            <a:off x="1219200" y="2362200"/>
            <a:ext cx="2514600" cy="3276600"/>
          </a:xfrm>
        </p:spPr>
        <p:txBody>
          <a:bodyPr/>
          <a:lstStyle/>
          <a:p>
            <a:pPr algn="r" eaLnBrk="1" hangingPunct="1">
              <a:lnSpc>
                <a:spcPct val="90000"/>
              </a:lnSpc>
              <a:buFont typeface="Wingdings" panose="05000000000000000000" pitchFamily="2" charset="2"/>
              <a:buNone/>
            </a:pPr>
            <a:r>
              <a:rPr lang="en-US" altLang="en-US" sz="2000" smtClean="0"/>
              <a:t>Good</a:t>
            </a:r>
          </a:p>
          <a:p>
            <a:pPr algn="r" eaLnBrk="1" hangingPunct="1">
              <a:lnSpc>
                <a:spcPct val="90000"/>
              </a:lnSpc>
              <a:buFont typeface="Wingdings" panose="05000000000000000000" pitchFamily="2" charset="2"/>
              <a:buNone/>
            </a:pPr>
            <a:endParaRPr lang="en-US" altLang="en-US" sz="2000" smtClean="0"/>
          </a:p>
          <a:p>
            <a:pPr algn="r" eaLnBrk="1" hangingPunct="1">
              <a:lnSpc>
                <a:spcPct val="90000"/>
              </a:lnSpc>
              <a:buFont typeface="Wingdings" panose="05000000000000000000" pitchFamily="2" charset="2"/>
              <a:buNone/>
            </a:pPr>
            <a:endParaRPr lang="en-US" altLang="en-US" sz="2000" smtClean="0"/>
          </a:p>
          <a:p>
            <a:pPr algn="r" eaLnBrk="1" hangingPunct="1">
              <a:lnSpc>
                <a:spcPct val="90000"/>
              </a:lnSpc>
              <a:buFont typeface="Wingdings" panose="05000000000000000000" pitchFamily="2" charset="2"/>
              <a:buNone/>
            </a:pPr>
            <a:r>
              <a:rPr lang="en-US" altLang="en-US" sz="2000" smtClean="0"/>
              <a:t>Over exposed or</a:t>
            </a:r>
          </a:p>
          <a:p>
            <a:pPr algn="r" eaLnBrk="1" hangingPunct="1">
              <a:lnSpc>
                <a:spcPct val="90000"/>
              </a:lnSpc>
              <a:buFont typeface="Wingdings" panose="05000000000000000000" pitchFamily="2" charset="2"/>
              <a:buNone/>
            </a:pPr>
            <a:r>
              <a:rPr lang="en-US" altLang="en-US" sz="2000" smtClean="0"/>
              <a:t>Over developed</a:t>
            </a:r>
          </a:p>
          <a:p>
            <a:pPr algn="r" eaLnBrk="1" hangingPunct="1">
              <a:lnSpc>
                <a:spcPct val="90000"/>
              </a:lnSpc>
              <a:buFont typeface="Wingdings" panose="05000000000000000000" pitchFamily="2" charset="2"/>
              <a:buNone/>
            </a:pPr>
            <a:endParaRPr lang="en-US" altLang="en-US" sz="2000" smtClean="0"/>
          </a:p>
          <a:p>
            <a:pPr algn="r" eaLnBrk="1" hangingPunct="1">
              <a:lnSpc>
                <a:spcPct val="90000"/>
              </a:lnSpc>
              <a:buFont typeface="Wingdings" panose="05000000000000000000" pitchFamily="2" charset="2"/>
              <a:buNone/>
            </a:pPr>
            <a:endParaRPr lang="en-US" altLang="en-US" sz="2000" smtClean="0"/>
          </a:p>
          <a:p>
            <a:pPr algn="r" eaLnBrk="1" hangingPunct="1">
              <a:lnSpc>
                <a:spcPct val="90000"/>
              </a:lnSpc>
              <a:buFont typeface="Wingdings" panose="05000000000000000000" pitchFamily="2" charset="2"/>
              <a:buNone/>
            </a:pPr>
            <a:r>
              <a:rPr lang="en-US" altLang="en-US" sz="2000" smtClean="0"/>
              <a:t>Under exposed or</a:t>
            </a:r>
          </a:p>
          <a:p>
            <a:pPr algn="r" eaLnBrk="1" hangingPunct="1">
              <a:lnSpc>
                <a:spcPct val="90000"/>
              </a:lnSpc>
              <a:buFont typeface="Wingdings" panose="05000000000000000000" pitchFamily="2" charset="2"/>
              <a:buNone/>
            </a:pPr>
            <a:r>
              <a:rPr lang="en-US" altLang="en-US" sz="2000" smtClean="0"/>
              <a:t>Under developed</a:t>
            </a:r>
          </a:p>
          <a:p>
            <a:pPr algn="r" eaLnBrk="1" hangingPunct="1">
              <a:lnSpc>
                <a:spcPct val="90000"/>
              </a:lnSpc>
              <a:buFont typeface="Wingdings" panose="05000000000000000000" pitchFamily="2" charset="2"/>
              <a:buNone/>
            </a:pPr>
            <a:endParaRPr lang="en-US" altLang="en-US" sz="2000" smtClean="0"/>
          </a:p>
        </p:txBody>
      </p:sp>
      <p:sp>
        <p:nvSpPr>
          <p:cNvPr id="32772" name="Rectangle 4"/>
          <p:cNvSpPr>
            <a:spLocks noChangeArrowheads="1"/>
          </p:cNvSpPr>
          <p:nvPr/>
        </p:nvSpPr>
        <p:spPr bwMode="auto">
          <a:xfrm>
            <a:off x="533400" y="18288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tx1"/>
              </a:buClr>
              <a:buSzPct val="70000"/>
              <a:buFont typeface="Wingdings" panose="05000000000000000000" pitchFamily="2" charset="2"/>
              <a:buNone/>
            </a:pPr>
            <a:r>
              <a:rPr lang="en-US" altLang="en-US" sz="2000"/>
              <a:t>Lithography patterns can be:</a:t>
            </a:r>
          </a:p>
        </p:txBody>
      </p:sp>
      <p:sp>
        <p:nvSpPr>
          <p:cNvPr id="32773" name="Text Box 5"/>
          <p:cNvSpPr txBox="1">
            <a:spLocks noChangeArrowheads="1"/>
          </p:cNvSpPr>
          <p:nvPr/>
        </p:nvSpPr>
        <p:spPr bwMode="auto">
          <a:xfrm>
            <a:off x="4038600" y="18161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Top down view</a:t>
            </a:r>
          </a:p>
        </p:txBody>
      </p:sp>
      <p:sp>
        <p:nvSpPr>
          <p:cNvPr id="32774" name="Text Box 6"/>
          <p:cNvSpPr txBox="1">
            <a:spLocks noChangeArrowheads="1"/>
          </p:cNvSpPr>
          <p:nvPr/>
        </p:nvSpPr>
        <p:spPr bwMode="auto">
          <a:xfrm>
            <a:off x="6705600" y="1828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Side view</a:t>
            </a:r>
          </a:p>
        </p:txBody>
      </p:sp>
      <p:grpSp>
        <p:nvGrpSpPr>
          <p:cNvPr id="32775" name="Group 7"/>
          <p:cNvGrpSpPr>
            <a:grpSpLocks/>
          </p:cNvGrpSpPr>
          <p:nvPr/>
        </p:nvGrpSpPr>
        <p:grpSpPr bwMode="auto">
          <a:xfrm>
            <a:off x="4343400" y="2286000"/>
            <a:ext cx="1143000" cy="762000"/>
            <a:chOff x="2688" y="1392"/>
            <a:chExt cx="720" cy="480"/>
          </a:xfrm>
        </p:grpSpPr>
        <p:sp>
          <p:nvSpPr>
            <p:cNvPr id="32795" name="Rectangle 8"/>
            <p:cNvSpPr>
              <a:spLocks noChangeArrowheads="1"/>
            </p:cNvSpPr>
            <p:nvPr/>
          </p:nvSpPr>
          <p:spPr bwMode="auto">
            <a:xfrm>
              <a:off x="2688" y="1392"/>
              <a:ext cx="720" cy="48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96" name="Text Box 9"/>
            <p:cNvSpPr txBox="1">
              <a:spLocks noChangeArrowheads="1"/>
            </p:cNvSpPr>
            <p:nvPr/>
          </p:nvSpPr>
          <p:spPr bwMode="auto">
            <a:xfrm>
              <a:off x="2864" y="1528"/>
              <a:ext cx="384" cy="231"/>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a:solidFill>
                    <a:schemeClr val="tx2"/>
                  </a:solidFill>
                </a:rPr>
                <a:t>PR</a:t>
              </a:r>
            </a:p>
          </p:txBody>
        </p:sp>
      </p:grpSp>
      <p:grpSp>
        <p:nvGrpSpPr>
          <p:cNvPr id="32776" name="Group 10"/>
          <p:cNvGrpSpPr>
            <a:grpSpLocks/>
          </p:cNvGrpSpPr>
          <p:nvPr/>
        </p:nvGrpSpPr>
        <p:grpSpPr bwMode="auto">
          <a:xfrm>
            <a:off x="4343400" y="4572000"/>
            <a:ext cx="1143000" cy="762000"/>
            <a:chOff x="2688" y="3072"/>
            <a:chExt cx="720" cy="480"/>
          </a:xfrm>
        </p:grpSpPr>
        <p:sp>
          <p:nvSpPr>
            <p:cNvPr id="32793" name="Rectangle 11"/>
            <p:cNvSpPr>
              <a:spLocks noChangeArrowheads="1"/>
            </p:cNvSpPr>
            <p:nvPr/>
          </p:nvSpPr>
          <p:spPr bwMode="auto">
            <a:xfrm>
              <a:off x="2688" y="3072"/>
              <a:ext cx="720" cy="480"/>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94" name="Text Box 12"/>
            <p:cNvSpPr txBox="1">
              <a:spLocks noChangeArrowheads="1"/>
            </p:cNvSpPr>
            <p:nvPr/>
          </p:nvSpPr>
          <p:spPr bwMode="auto">
            <a:xfrm>
              <a:off x="2848" y="3238"/>
              <a:ext cx="384" cy="194"/>
            </a:xfrm>
            <a:prstGeom prst="rect">
              <a:avLst/>
            </a:prstGeom>
            <a:solidFill>
              <a:schemeClr val="bg1"/>
            </a:solidFill>
            <a:ln w="3175">
              <a:solidFill>
                <a:schemeClr val="tx2"/>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a:solidFill>
                    <a:schemeClr val="tx2"/>
                  </a:solidFill>
                </a:rPr>
                <a:t>open</a:t>
              </a:r>
            </a:p>
          </p:txBody>
        </p:sp>
      </p:grpSp>
      <p:grpSp>
        <p:nvGrpSpPr>
          <p:cNvPr id="32777" name="Group 13"/>
          <p:cNvGrpSpPr>
            <a:grpSpLocks/>
          </p:cNvGrpSpPr>
          <p:nvPr/>
        </p:nvGrpSpPr>
        <p:grpSpPr bwMode="auto">
          <a:xfrm>
            <a:off x="4343400" y="3429000"/>
            <a:ext cx="1143000" cy="762000"/>
            <a:chOff x="2688" y="2160"/>
            <a:chExt cx="720" cy="480"/>
          </a:xfrm>
        </p:grpSpPr>
        <p:sp>
          <p:nvSpPr>
            <p:cNvPr id="32791" name="Rectangle 14"/>
            <p:cNvSpPr>
              <a:spLocks noChangeArrowheads="1"/>
            </p:cNvSpPr>
            <p:nvPr/>
          </p:nvSpPr>
          <p:spPr bwMode="auto">
            <a:xfrm>
              <a:off x="2688" y="2160"/>
              <a:ext cx="720" cy="48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92" name="Freeform 15"/>
            <p:cNvSpPr>
              <a:spLocks/>
            </p:cNvSpPr>
            <p:nvPr/>
          </p:nvSpPr>
          <p:spPr bwMode="auto">
            <a:xfrm>
              <a:off x="2886" y="2327"/>
              <a:ext cx="310" cy="185"/>
            </a:xfrm>
            <a:custGeom>
              <a:avLst/>
              <a:gdLst>
                <a:gd name="T0" fmla="*/ 33 w 310"/>
                <a:gd name="T1" fmla="*/ 0 h 185"/>
                <a:gd name="T2" fmla="*/ 103 w 310"/>
                <a:gd name="T3" fmla="*/ 55 h 185"/>
                <a:gd name="T4" fmla="*/ 173 w 310"/>
                <a:gd name="T5" fmla="*/ 16 h 185"/>
                <a:gd name="T6" fmla="*/ 266 w 310"/>
                <a:gd name="T7" fmla="*/ 24 h 185"/>
                <a:gd name="T8" fmla="*/ 274 w 310"/>
                <a:gd name="T9" fmla="*/ 140 h 185"/>
                <a:gd name="T10" fmla="*/ 298 w 310"/>
                <a:gd name="T11" fmla="*/ 156 h 185"/>
                <a:gd name="T12" fmla="*/ 220 w 310"/>
                <a:gd name="T13" fmla="*/ 156 h 185"/>
                <a:gd name="T14" fmla="*/ 150 w 310"/>
                <a:gd name="T15" fmla="*/ 164 h 185"/>
                <a:gd name="T16" fmla="*/ 41 w 310"/>
                <a:gd name="T17" fmla="*/ 172 h 185"/>
                <a:gd name="T18" fmla="*/ 25 w 310"/>
                <a:gd name="T19" fmla="*/ 102 h 185"/>
                <a:gd name="T20" fmla="*/ 33 w 310"/>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185"/>
                <a:gd name="T35" fmla="*/ 310 w 310"/>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185">
                  <a:moveTo>
                    <a:pt x="33" y="0"/>
                  </a:moveTo>
                  <a:cubicBezTo>
                    <a:pt x="54" y="44"/>
                    <a:pt x="60" y="33"/>
                    <a:pt x="103" y="55"/>
                  </a:cubicBezTo>
                  <a:cubicBezTo>
                    <a:pt x="145" y="40"/>
                    <a:pt x="125" y="29"/>
                    <a:pt x="173" y="16"/>
                  </a:cubicBezTo>
                  <a:cubicBezTo>
                    <a:pt x="204" y="19"/>
                    <a:pt x="246" y="0"/>
                    <a:pt x="266" y="24"/>
                  </a:cubicBezTo>
                  <a:cubicBezTo>
                    <a:pt x="290" y="54"/>
                    <a:pt x="265" y="102"/>
                    <a:pt x="274" y="140"/>
                  </a:cubicBezTo>
                  <a:cubicBezTo>
                    <a:pt x="276" y="149"/>
                    <a:pt x="290" y="151"/>
                    <a:pt x="298" y="156"/>
                  </a:cubicBezTo>
                  <a:cubicBezTo>
                    <a:pt x="244" y="174"/>
                    <a:pt x="310" y="156"/>
                    <a:pt x="220" y="156"/>
                  </a:cubicBezTo>
                  <a:cubicBezTo>
                    <a:pt x="197" y="156"/>
                    <a:pt x="173" y="161"/>
                    <a:pt x="150" y="164"/>
                  </a:cubicBezTo>
                  <a:cubicBezTo>
                    <a:pt x="83" y="185"/>
                    <a:pt x="119" y="181"/>
                    <a:pt x="41" y="172"/>
                  </a:cubicBezTo>
                  <a:cubicBezTo>
                    <a:pt x="22" y="144"/>
                    <a:pt x="14" y="134"/>
                    <a:pt x="25" y="102"/>
                  </a:cubicBezTo>
                  <a:cubicBezTo>
                    <a:pt x="0" y="62"/>
                    <a:pt x="19" y="41"/>
                    <a:pt x="33" y="0"/>
                  </a:cubicBezTo>
                  <a:close/>
                </a:path>
              </a:pathLst>
            </a:custGeom>
            <a:solidFill>
              <a:srgbClr val="CC33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32778" name="Rectangle 16"/>
          <p:cNvSpPr>
            <a:spLocks noChangeArrowheads="1"/>
          </p:cNvSpPr>
          <p:nvPr/>
        </p:nvSpPr>
        <p:spPr bwMode="auto">
          <a:xfrm>
            <a:off x="6781800" y="5181600"/>
            <a:ext cx="1295400" cy="152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32779" name="Group 17"/>
          <p:cNvGrpSpPr>
            <a:grpSpLocks/>
          </p:cNvGrpSpPr>
          <p:nvPr/>
        </p:nvGrpSpPr>
        <p:grpSpPr bwMode="auto">
          <a:xfrm>
            <a:off x="6705600" y="2514600"/>
            <a:ext cx="1295400" cy="533400"/>
            <a:chOff x="4272" y="1584"/>
            <a:chExt cx="816" cy="336"/>
          </a:xfrm>
        </p:grpSpPr>
        <p:sp>
          <p:nvSpPr>
            <p:cNvPr id="32789" name="Rectangle 18"/>
            <p:cNvSpPr>
              <a:spLocks noChangeArrowheads="1"/>
            </p:cNvSpPr>
            <p:nvPr/>
          </p:nvSpPr>
          <p:spPr bwMode="auto">
            <a:xfrm>
              <a:off x="4272" y="1824"/>
              <a:ext cx="816" cy="9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90" name="Rectangle 19"/>
            <p:cNvSpPr>
              <a:spLocks noChangeArrowheads="1"/>
            </p:cNvSpPr>
            <p:nvPr/>
          </p:nvSpPr>
          <p:spPr bwMode="auto">
            <a:xfrm>
              <a:off x="4448" y="1584"/>
              <a:ext cx="432" cy="240"/>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32780" name="Group 20"/>
          <p:cNvGrpSpPr>
            <a:grpSpLocks/>
          </p:cNvGrpSpPr>
          <p:nvPr/>
        </p:nvGrpSpPr>
        <p:grpSpPr bwMode="auto">
          <a:xfrm>
            <a:off x="6781800" y="3781425"/>
            <a:ext cx="1295400" cy="409575"/>
            <a:chOff x="4272" y="2382"/>
            <a:chExt cx="816" cy="258"/>
          </a:xfrm>
        </p:grpSpPr>
        <p:sp>
          <p:nvSpPr>
            <p:cNvPr id="32787" name="Rectangle 21"/>
            <p:cNvSpPr>
              <a:spLocks noChangeArrowheads="1"/>
            </p:cNvSpPr>
            <p:nvPr/>
          </p:nvSpPr>
          <p:spPr bwMode="auto">
            <a:xfrm>
              <a:off x="4272" y="2544"/>
              <a:ext cx="816" cy="9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88" name="Freeform 22"/>
            <p:cNvSpPr>
              <a:spLocks/>
            </p:cNvSpPr>
            <p:nvPr/>
          </p:nvSpPr>
          <p:spPr bwMode="auto">
            <a:xfrm>
              <a:off x="4429" y="2382"/>
              <a:ext cx="444" cy="156"/>
            </a:xfrm>
            <a:custGeom>
              <a:avLst/>
              <a:gdLst>
                <a:gd name="T0" fmla="*/ 0 w 444"/>
                <a:gd name="T1" fmla="*/ 156 h 156"/>
                <a:gd name="T2" fmla="*/ 78 w 444"/>
                <a:gd name="T3" fmla="*/ 124 h 156"/>
                <a:gd name="T4" fmla="*/ 86 w 444"/>
                <a:gd name="T5" fmla="*/ 62 h 156"/>
                <a:gd name="T6" fmla="*/ 148 w 444"/>
                <a:gd name="T7" fmla="*/ 39 h 156"/>
                <a:gd name="T8" fmla="*/ 304 w 444"/>
                <a:gd name="T9" fmla="*/ 0 h 156"/>
                <a:gd name="T10" fmla="*/ 381 w 444"/>
                <a:gd name="T11" fmla="*/ 47 h 156"/>
                <a:gd name="T12" fmla="*/ 436 w 444"/>
                <a:gd name="T13" fmla="*/ 101 h 156"/>
                <a:gd name="T14" fmla="*/ 444 w 444"/>
                <a:gd name="T15" fmla="*/ 148 h 156"/>
                <a:gd name="T16" fmla="*/ 0 w 444"/>
                <a:gd name="T17" fmla="*/ 156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4"/>
                <a:gd name="T28" fmla="*/ 0 h 156"/>
                <a:gd name="T29" fmla="*/ 444 w 444"/>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4" h="156">
                  <a:moveTo>
                    <a:pt x="0" y="156"/>
                  </a:moveTo>
                  <a:cubicBezTo>
                    <a:pt x="31" y="148"/>
                    <a:pt x="51" y="142"/>
                    <a:pt x="78" y="124"/>
                  </a:cubicBezTo>
                  <a:cubicBezTo>
                    <a:pt x="81" y="103"/>
                    <a:pt x="69" y="75"/>
                    <a:pt x="86" y="62"/>
                  </a:cubicBezTo>
                  <a:cubicBezTo>
                    <a:pt x="136" y="24"/>
                    <a:pt x="209" y="79"/>
                    <a:pt x="148" y="39"/>
                  </a:cubicBezTo>
                  <a:cubicBezTo>
                    <a:pt x="196" y="14"/>
                    <a:pt x="251" y="8"/>
                    <a:pt x="304" y="0"/>
                  </a:cubicBezTo>
                  <a:cubicBezTo>
                    <a:pt x="327" y="35"/>
                    <a:pt x="340" y="39"/>
                    <a:pt x="381" y="47"/>
                  </a:cubicBezTo>
                  <a:cubicBezTo>
                    <a:pt x="418" y="100"/>
                    <a:pt x="395" y="87"/>
                    <a:pt x="436" y="101"/>
                  </a:cubicBezTo>
                  <a:cubicBezTo>
                    <a:pt x="439" y="117"/>
                    <a:pt x="444" y="148"/>
                    <a:pt x="444" y="148"/>
                  </a:cubicBezTo>
                  <a:lnTo>
                    <a:pt x="0" y="156"/>
                  </a:lnTo>
                  <a:close/>
                </a:path>
              </a:pathLst>
            </a:custGeom>
            <a:solidFill>
              <a:srgbClr val="CC33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32781" name="Rectangle 23"/>
          <p:cNvSpPr>
            <a:spLocks noChangeArrowheads="1"/>
          </p:cNvSpPr>
          <p:nvPr/>
        </p:nvSpPr>
        <p:spPr bwMode="auto">
          <a:xfrm>
            <a:off x="6781800" y="4724400"/>
            <a:ext cx="381000" cy="457200"/>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82" name="Rectangle 24"/>
          <p:cNvSpPr>
            <a:spLocks noChangeArrowheads="1"/>
          </p:cNvSpPr>
          <p:nvPr/>
        </p:nvSpPr>
        <p:spPr bwMode="auto">
          <a:xfrm>
            <a:off x="7696200" y="4724400"/>
            <a:ext cx="381000" cy="457200"/>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83" name="Freeform 25"/>
          <p:cNvSpPr>
            <a:spLocks/>
          </p:cNvSpPr>
          <p:nvPr/>
        </p:nvSpPr>
        <p:spPr bwMode="auto">
          <a:xfrm>
            <a:off x="7142163" y="5016500"/>
            <a:ext cx="198437" cy="184150"/>
          </a:xfrm>
          <a:custGeom>
            <a:avLst/>
            <a:gdLst>
              <a:gd name="T0" fmla="*/ 16 w 125"/>
              <a:gd name="T1" fmla="*/ 0 h 116"/>
              <a:gd name="T2" fmla="*/ 23 w 125"/>
              <a:gd name="T3" fmla="*/ 47 h 116"/>
              <a:gd name="T4" fmla="*/ 125 w 125"/>
              <a:gd name="T5" fmla="*/ 78 h 116"/>
              <a:gd name="T6" fmla="*/ 16 w 125"/>
              <a:gd name="T7" fmla="*/ 86 h 116"/>
              <a:gd name="T8" fmla="*/ 16 w 125"/>
              <a:gd name="T9" fmla="*/ 0 h 116"/>
              <a:gd name="T10" fmla="*/ 0 60000 65536"/>
              <a:gd name="T11" fmla="*/ 0 60000 65536"/>
              <a:gd name="T12" fmla="*/ 0 60000 65536"/>
              <a:gd name="T13" fmla="*/ 0 60000 65536"/>
              <a:gd name="T14" fmla="*/ 0 60000 65536"/>
              <a:gd name="T15" fmla="*/ 0 w 125"/>
              <a:gd name="T16" fmla="*/ 0 h 116"/>
              <a:gd name="T17" fmla="*/ 125 w 125"/>
              <a:gd name="T18" fmla="*/ 116 h 116"/>
            </a:gdLst>
            <a:ahLst/>
            <a:cxnLst>
              <a:cxn ang="T10">
                <a:pos x="T0" y="T1"/>
              </a:cxn>
              <a:cxn ang="T11">
                <a:pos x="T2" y="T3"/>
              </a:cxn>
              <a:cxn ang="T12">
                <a:pos x="T4" y="T5"/>
              </a:cxn>
              <a:cxn ang="T13">
                <a:pos x="T6" y="T7"/>
              </a:cxn>
              <a:cxn ang="T14">
                <a:pos x="T8" y="T9"/>
              </a:cxn>
            </a:cxnLst>
            <a:rect l="T15" t="T16" r="T17" b="T18"/>
            <a:pathLst>
              <a:path w="125" h="116">
                <a:moveTo>
                  <a:pt x="16" y="0"/>
                </a:moveTo>
                <a:cubicBezTo>
                  <a:pt x="18" y="16"/>
                  <a:pt x="13" y="35"/>
                  <a:pt x="23" y="47"/>
                </a:cubicBezTo>
                <a:cubicBezTo>
                  <a:pt x="34" y="60"/>
                  <a:pt x="107" y="72"/>
                  <a:pt x="125" y="78"/>
                </a:cubicBezTo>
                <a:cubicBezTo>
                  <a:pt x="105" y="85"/>
                  <a:pt x="36" y="116"/>
                  <a:pt x="16" y="86"/>
                </a:cubicBezTo>
                <a:cubicBezTo>
                  <a:pt x="0" y="62"/>
                  <a:pt x="16" y="29"/>
                  <a:pt x="16" y="0"/>
                </a:cubicBezTo>
                <a:close/>
              </a:path>
            </a:pathLst>
          </a:custGeom>
          <a:solidFill>
            <a:srgbClr val="CC33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84" name="Freeform 26"/>
          <p:cNvSpPr>
            <a:spLocks/>
          </p:cNvSpPr>
          <p:nvPr/>
        </p:nvSpPr>
        <p:spPr bwMode="auto">
          <a:xfrm>
            <a:off x="7392988" y="5091113"/>
            <a:ext cx="304800" cy="98425"/>
          </a:xfrm>
          <a:custGeom>
            <a:avLst/>
            <a:gdLst>
              <a:gd name="T0" fmla="*/ 60 w 192"/>
              <a:gd name="T1" fmla="*/ 54 h 62"/>
              <a:gd name="T2" fmla="*/ 122 w 192"/>
              <a:gd name="T3" fmla="*/ 0 h 62"/>
              <a:gd name="T4" fmla="*/ 177 w 192"/>
              <a:gd name="T5" fmla="*/ 62 h 62"/>
              <a:gd name="T6" fmla="*/ 60 w 192"/>
              <a:gd name="T7" fmla="*/ 54 h 62"/>
              <a:gd name="T8" fmla="*/ 0 60000 65536"/>
              <a:gd name="T9" fmla="*/ 0 60000 65536"/>
              <a:gd name="T10" fmla="*/ 0 60000 65536"/>
              <a:gd name="T11" fmla="*/ 0 60000 65536"/>
              <a:gd name="T12" fmla="*/ 0 w 192"/>
              <a:gd name="T13" fmla="*/ 0 h 62"/>
              <a:gd name="T14" fmla="*/ 192 w 192"/>
              <a:gd name="T15" fmla="*/ 62 h 62"/>
            </a:gdLst>
            <a:ahLst/>
            <a:cxnLst>
              <a:cxn ang="T8">
                <a:pos x="T0" y="T1"/>
              </a:cxn>
              <a:cxn ang="T9">
                <a:pos x="T2" y="T3"/>
              </a:cxn>
              <a:cxn ang="T10">
                <a:pos x="T4" y="T5"/>
              </a:cxn>
              <a:cxn ang="T11">
                <a:pos x="T6" y="T7"/>
              </a:cxn>
            </a:cxnLst>
            <a:rect l="T12" t="T13" r="T14" b="T15"/>
            <a:pathLst>
              <a:path w="192" h="62">
                <a:moveTo>
                  <a:pt x="60" y="54"/>
                </a:moveTo>
                <a:cubicBezTo>
                  <a:pt x="82" y="1"/>
                  <a:pt x="74" y="17"/>
                  <a:pt x="122" y="0"/>
                </a:cubicBezTo>
                <a:cubicBezTo>
                  <a:pt x="177" y="9"/>
                  <a:pt x="192" y="4"/>
                  <a:pt x="177" y="62"/>
                </a:cubicBezTo>
                <a:cubicBezTo>
                  <a:pt x="39" y="54"/>
                  <a:pt x="0" y="54"/>
                  <a:pt x="60" y="54"/>
                </a:cubicBezTo>
                <a:close/>
              </a:path>
            </a:pathLst>
          </a:custGeom>
          <a:solidFill>
            <a:srgbClr val="CC33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85" name="Freeform 27"/>
          <p:cNvSpPr>
            <a:spLocks/>
          </p:cNvSpPr>
          <p:nvPr/>
        </p:nvSpPr>
        <p:spPr bwMode="auto">
          <a:xfrm>
            <a:off x="4584700" y="4826000"/>
            <a:ext cx="149225" cy="85725"/>
          </a:xfrm>
          <a:custGeom>
            <a:avLst/>
            <a:gdLst>
              <a:gd name="T0" fmla="*/ 69 w 94"/>
              <a:gd name="T1" fmla="*/ 0 h 54"/>
              <a:gd name="T2" fmla="*/ 76 w 94"/>
              <a:gd name="T3" fmla="*/ 31 h 54"/>
              <a:gd name="T4" fmla="*/ 92 w 94"/>
              <a:gd name="T5" fmla="*/ 8 h 54"/>
              <a:gd name="T6" fmla="*/ 69 w 94"/>
              <a:gd name="T7" fmla="*/ 0 h 54"/>
              <a:gd name="T8" fmla="*/ 6 w 94"/>
              <a:gd name="T9" fmla="*/ 39 h 54"/>
              <a:gd name="T10" fmla="*/ 30 w 94"/>
              <a:gd name="T11" fmla="*/ 54 h 54"/>
              <a:gd name="T12" fmla="*/ 69 w 94"/>
              <a:gd name="T13" fmla="*/ 0 h 54"/>
              <a:gd name="T14" fmla="*/ 0 60000 65536"/>
              <a:gd name="T15" fmla="*/ 0 60000 65536"/>
              <a:gd name="T16" fmla="*/ 0 60000 65536"/>
              <a:gd name="T17" fmla="*/ 0 60000 65536"/>
              <a:gd name="T18" fmla="*/ 0 60000 65536"/>
              <a:gd name="T19" fmla="*/ 0 60000 65536"/>
              <a:gd name="T20" fmla="*/ 0 60000 65536"/>
              <a:gd name="T21" fmla="*/ 0 w 94"/>
              <a:gd name="T22" fmla="*/ 0 h 54"/>
              <a:gd name="T23" fmla="*/ 94 w 9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54">
                <a:moveTo>
                  <a:pt x="69" y="0"/>
                </a:moveTo>
                <a:cubicBezTo>
                  <a:pt x="71" y="10"/>
                  <a:pt x="66" y="28"/>
                  <a:pt x="76" y="31"/>
                </a:cubicBezTo>
                <a:cubicBezTo>
                  <a:pt x="85" y="34"/>
                  <a:pt x="94" y="17"/>
                  <a:pt x="92" y="8"/>
                </a:cubicBezTo>
                <a:cubicBezTo>
                  <a:pt x="90" y="0"/>
                  <a:pt x="77" y="3"/>
                  <a:pt x="69" y="0"/>
                </a:cubicBezTo>
                <a:cubicBezTo>
                  <a:pt x="66" y="1"/>
                  <a:pt x="0" y="11"/>
                  <a:pt x="6" y="39"/>
                </a:cubicBezTo>
                <a:cubicBezTo>
                  <a:pt x="8" y="48"/>
                  <a:pt x="22" y="49"/>
                  <a:pt x="30" y="54"/>
                </a:cubicBezTo>
                <a:cubicBezTo>
                  <a:pt x="78" y="45"/>
                  <a:pt x="84" y="49"/>
                  <a:pt x="69" y="0"/>
                </a:cubicBezTo>
                <a:close/>
              </a:path>
            </a:pathLst>
          </a:custGeom>
          <a:solidFill>
            <a:srgbClr val="CC33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2786" name="Text Box 28"/>
          <p:cNvSpPr txBox="1">
            <a:spLocks noChangeArrowheads="1"/>
          </p:cNvSpPr>
          <p:nvPr/>
        </p:nvSpPr>
        <p:spPr bwMode="auto">
          <a:xfrm>
            <a:off x="3657600" y="5715000"/>
            <a:ext cx="480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The features are straight, but not all the PR has been cleared from the exposed areas.  Too short of exposure or development time.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Hard Bake</a:t>
            </a:r>
          </a:p>
        </p:txBody>
      </p:sp>
      <p:sp>
        <p:nvSpPr>
          <p:cNvPr id="33795" name="Rectangle 3"/>
          <p:cNvSpPr>
            <a:spLocks noGrp="1" noChangeArrowheads="1"/>
          </p:cNvSpPr>
          <p:nvPr>
            <p:ph type="body" idx="1"/>
          </p:nvPr>
        </p:nvSpPr>
        <p:spPr>
          <a:xfrm>
            <a:off x="990600" y="1905000"/>
            <a:ext cx="7010400" cy="4114800"/>
          </a:xfrm>
        </p:spPr>
        <p:txBody>
          <a:bodyPr/>
          <a:lstStyle/>
          <a:p>
            <a:pPr eaLnBrk="1" hangingPunct="1">
              <a:lnSpc>
                <a:spcPct val="90000"/>
              </a:lnSpc>
              <a:buFont typeface="Wingdings" panose="05000000000000000000" pitchFamily="2" charset="2"/>
              <a:buChar char="v"/>
            </a:pPr>
            <a:r>
              <a:rPr lang="en-US" altLang="en-US" sz="2100" smtClean="0"/>
              <a:t>After the substrate has been inspected and is ready for the next process, the substrate is “hard baked.”</a:t>
            </a:r>
          </a:p>
          <a:p>
            <a:pPr eaLnBrk="1" hangingPunct="1">
              <a:lnSpc>
                <a:spcPct val="90000"/>
              </a:lnSpc>
              <a:buFont typeface="Wingdings" panose="05000000000000000000" pitchFamily="2" charset="2"/>
              <a:buChar char="v"/>
            </a:pPr>
            <a:r>
              <a:rPr lang="en-US" altLang="en-US" sz="2100" smtClean="0"/>
              <a:t>Hard baking is done at high temperature in order to solidify the remaining photoresist, to better serve as a protecting layer in future ion implantation, wet chemical etching, or dry plasma etching. </a:t>
            </a:r>
          </a:p>
          <a:p>
            <a:pPr lvl="1" eaLnBrk="1" hangingPunct="1">
              <a:lnSpc>
                <a:spcPct val="90000"/>
              </a:lnSpc>
              <a:buSzTx/>
              <a:buFontTx/>
              <a:buChar char="•"/>
            </a:pPr>
            <a:r>
              <a:rPr lang="en-US" altLang="en-US" sz="2000" smtClean="0"/>
              <a:t>The soft bake oven is set at 125</a:t>
            </a:r>
            <a:r>
              <a:rPr lang="en-US" altLang="en-US" sz="2000" smtClean="0">
                <a:sym typeface="Symbol" panose="05050102010706020507" pitchFamily="18" charset="2"/>
              </a:rPr>
              <a:t>C for 30 minutes</a:t>
            </a:r>
          </a:p>
          <a:p>
            <a:pPr lvl="1" eaLnBrk="1" hangingPunct="1">
              <a:lnSpc>
                <a:spcPct val="90000"/>
              </a:lnSpc>
              <a:buSzTx/>
              <a:buFontTx/>
              <a:buChar char="•"/>
            </a:pPr>
            <a:r>
              <a:rPr lang="en-US" altLang="en-US" sz="2000" smtClean="0">
                <a:sym typeface="Symbol" panose="05050102010706020507" pitchFamily="18" charset="2"/>
              </a:rPr>
              <a:t>The hotplate is set at 115 C for 1 minutes</a:t>
            </a:r>
          </a:p>
          <a:p>
            <a:pPr eaLnBrk="1" hangingPunct="1">
              <a:lnSpc>
                <a:spcPct val="90000"/>
              </a:lnSpc>
              <a:buFont typeface="Wingdings" panose="05000000000000000000" pitchFamily="2" charset="2"/>
              <a:buChar char="v"/>
            </a:pPr>
            <a:r>
              <a:rPr lang="en-US" altLang="en-US" sz="2100" smtClean="0">
                <a:sym typeface="Symbol" panose="05050102010706020507" pitchFamily="18" charset="2"/>
              </a:rPr>
              <a:t>These temperatures and times vary according to the photoresist being used.</a:t>
            </a:r>
          </a:p>
          <a:p>
            <a:pPr eaLnBrk="1" hangingPunct="1">
              <a:lnSpc>
                <a:spcPct val="90000"/>
              </a:lnSpc>
            </a:pPr>
            <a:endParaRPr lang="en-US" altLang="en-US" sz="2100" smtClean="0"/>
          </a:p>
        </p:txBody>
      </p:sp>
      <p:sp>
        <p:nvSpPr>
          <p:cNvPr id="33796" name="Text Box 4"/>
          <p:cNvSpPr txBox="1">
            <a:spLocks noChangeArrowheads="1"/>
          </p:cNvSpPr>
          <p:nvPr/>
        </p:nvSpPr>
        <p:spPr bwMode="auto">
          <a:xfrm>
            <a:off x="4495800" y="53340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13317" name="Text Box 5"/>
          <p:cNvSpPr txBox="1">
            <a:spLocks noChangeArrowheads="1"/>
          </p:cNvSpPr>
          <p:nvPr/>
        </p:nvSpPr>
        <p:spPr bwMode="auto">
          <a:xfrm rot="991964">
            <a:off x="4648200" y="685800"/>
            <a:ext cx="3200400" cy="650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If lift off is the next process, no hard baking is done.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withEffect">
                                  <p:stCondLst>
                                    <p:cond delay="0"/>
                                  </p:stCondLst>
                                  <p:childTnLst>
                                    <p:animClr clrSpc="rgb" dir="cw">
                                      <p:cBhvr override="childStyle">
                                        <p:cTn id="6" dur="500" autoRev="1" fill="hold"/>
                                        <p:tgtEl>
                                          <p:spTgt spid="13317"/>
                                        </p:tgtEl>
                                        <p:attrNameLst>
                                          <p:attrName>style.color</p:attrName>
                                        </p:attrNameLst>
                                      </p:cBhvr>
                                      <p:to>
                                        <a:schemeClr val="bg1"/>
                                      </p:to>
                                    </p:animClr>
                                    <p:animClr clrSpc="rgb" dir="cw">
                                      <p:cBhvr>
                                        <p:cTn id="7" dur="500" autoRev="1" fill="hold"/>
                                        <p:tgtEl>
                                          <p:spTgt spid="13317"/>
                                        </p:tgtEl>
                                        <p:attrNameLst>
                                          <p:attrName>fillcolor</p:attrName>
                                        </p:attrNameLst>
                                      </p:cBhvr>
                                      <p:to>
                                        <a:schemeClr val="bg1"/>
                                      </p:to>
                                    </p:animClr>
                                    <p:set>
                                      <p:cBhvr>
                                        <p:cTn id="8" dur="500" autoRev="1" fill="hold"/>
                                        <p:tgtEl>
                                          <p:spTgt spid="13317"/>
                                        </p:tgtEl>
                                        <p:attrNameLst>
                                          <p:attrName>fill.type</p:attrName>
                                        </p:attrNameLst>
                                      </p:cBhvr>
                                      <p:to>
                                        <p:strVal val="solid"/>
                                      </p:to>
                                    </p:set>
                                    <p:set>
                                      <p:cBhvr>
                                        <p:cTn id="9" dur="500" autoRev="1" fill="hold"/>
                                        <p:tgtEl>
                                          <p:spTgt spid="133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Lithography Troubles</a:t>
            </a:r>
          </a:p>
        </p:txBody>
      </p:sp>
      <p:sp>
        <p:nvSpPr>
          <p:cNvPr id="34819" name="Rectangle 3"/>
          <p:cNvSpPr>
            <a:spLocks noGrp="1" noChangeArrowheads="1"/>
          </p:cNvSpPr>
          <p:nvPr>
            <p:ph type="body" idx="1"/>
          </p:nvPr>
        </p:nvSpPr>
        <p:spPr>
          <a:xfrm>
            <a:off x="762000" y="1905000"/>
            <a:ext cx="7010400" cy="4114800"/>
          </a:xfrm>
        </p:spPr>
        <p:txBody>
          <a:bodyPr/>
          <a:lstStyle/>
          <a:p>
            <a:pPr eaLnBrk="1" hangingPunct="1">
              <a:buFont typeface="Wingdings" panose="05000000000000000000" pitchFamily="2" charset="2"/>
              <a:buChar char="v"/>
            </a:pPr>
            <a:r>
              <a:rPr lang="en-US" altLang="en-US" smtClean="0"/>
              <a:t>Substrate has particles, “dirty”</a:t>
            </a:r>
          </a:p>
          <a:p>
            <a:pPr eaLnBrk="1" hangingPunct="1">
              <a:spcBef>
                <a:spcPct val="0"/>
              </a:spcBef>
              <a:buFont typeface="Wingdings" panose="05000000000000000000" pitchFamily="2" charset="2"/>
              <a:buNone/>
            </a:pPr>
            <a:r>
              <a:rPr lang="en-US" altLang="en-US" sz="2200" smtClean="0"/>
              <a:t>     </a:t>
            </a:r>
            <a:r>
              <a:rPr lang="en-US" altLang="en-US" sz="2200" smtClean="0">
                <a:solidFill>
                  <a:schemeClr val="tx1"/>
                </a:solidFill>
              </a:rPr>
              <a:t>Photoresist will collect around particles</a:t>
            </a:r>
          </a:p>
        </p:txBody>
      </p:sp>
      <p:grpSp>
        <p:nvGrpSpPr>
          <p:cNvPr id="34820" name="Group 27"/>
          <p:cNvGrpSpPr>
            <a:grpSpLocks/>
          </p:cNvGrpSpPr>
          <p:nvPr/>
        </p:nvGrpSpPr>
        <p:grpSpPr bwMode="auto">
          <a:xfrm>
            <a:off x="7086600" y="1828800"/>
            <a:ext cx="1066800" cy="1066800"/>
            <a:chOff x="4416" y="1152"/>
            <a:chExt cx="672" cy="672"/>
          </a:xfrm>
        </p:grpSpPr>
        <p:sp>
          <p:nvSpPr>
            <p:cNvPr id="34821" name="Oval 5"/>
            <p:cNvSpPr>
              <a:spLocks noChangeArrowheads="1"/>
            </p:cNvSpPr>
            <p:nvPr/>
          </p:nvSpPr>
          <p:spPr bwMode="auto">
            <a:xfrm>
              <a:off x="4416" y="1152"/>
              <a:ext cx="672" cy="6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22" name="Oval 6"/>
            <p:cNvSpPr>
              <a:spLocks noChangeArrowheads="1"/>
            </p:cNvSpPr>
            <p:nvPr/>
          </p:nvSpPr>
          <p:spPr bwMode="auto">
            <a:xfrm>
              <a:off x="4800" y="1440"/>
              <a:ext cx="48" cy="4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23" name="Oval 7"/>
            <p:cNvSpPr>
              <a:spLocks noChangeArrowheads="1"/>
            </p:cNvSpPr>
            <p:nvPr/>
          </p:nvSpPr>
          <p:spPr bwMode="auto">
            <a:xfrm>
              <a:off x="4608" y="1536"/>
              <a:ext cx="96" cy="9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24" name="Oval 8"/>
            <p:cNvSpPr>
              <a:spLocks noChangeArrowheads="1"/>
            </p:cNvSpPr>
            <p:nvPr/>
          </p:nvSpPr>
          <p:spPr bwMode="auto">
            <a:xfrm>
              <a:off x="4944" y="1584"/>
              <a:ext cx="48" cy="4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Lithography Troubles</a:t>
            </a:r>
          </a:p>
        </p:txBody>
      </p:sp>
      <p:sp>
        <p:nvSpPr>
          <p:cNvPr id="35843" name="Rectangle 3"/>
          <p:cNvSpPr>
            <a:spLocks noGrp="1" noChangeArrowheads="1"/>
          </p:cNvSpPr>
          <p:nvPr>
            <p:ph type="body" idx="1"/>
          </p:nvPr>
        </p:nvSpPr>
        <p:spPr>
          <a:xfrm>
            <a:off x="762000" y="1905000"/>
            <a:ext cx="7010400" cy="4114800"/>
          </a:xfrm>
        </p:spPr>
        <p:txBody>
          <a:bodyPr/>
          <a:lstStyle/>
          <a:p>
            <a:pPr eaLnBrk="1" hangingPunct="1">
              <a:buFont typeface="Wingdings" panose="05000000000000000000" pitchFamily="2" charset="2"/>
              <a:buChar char="v"/>
            </a:pPr>
            <a:r>
              <a:rPr lang="en-US" altLang="en-US" smtClean="0"/>
              <a:t>Substrate has particles, “dirty”</a:t>
            </a:r>
          </a:p>
          <a:p>
            <a:pPr eaLnBrk="1" hangingPunct="1">
              <a:spcBef>
                <a:spcPct val="0"/>
              </a:spcBef>
              <a:buFont typeface="Wingdings" panose="05000000000000000000" pitchFamily="2" charset="2"/>
              <a:buNone/>
            </a:pPr>
            <a:r>
              <a:rPr lang="en-US" altLang="en-US" sz="2200" smtClean="0"/>
              <a:t>     </a:t>
            </a:r>
            <a:r>
              <a:rPr lang="en-US" altLang="en-US" sz="2200" smtClean="0">
                <a:solidFill>
                  <a:schemeClr val="tx1"/>
                </a:solidFill>
              </a:rPr>
              <a:t>Photoresist will collect around particles</a:t>
            </a:r>
          </a:p>
          <a:p>
            <a:pPr eaLnBrk="1" hangingPunct="1">
              <a:buFont typeface="Wingdings" panose="05000000000000000000" pitchFamily="2" charset="2"/>
              <a:buChar char="v"/>
            </a:pPr>
            <a:r>
              <a:rPr lang="en-US" altLang="en-US" smtClean="0"/>
              <a:t>Substrate not round</a:t>
            </a:r>
          </a:p>
          <a:p>
            <a:pPr eaLnBrk="1" hangingPunct="1">
              <a:spcBef>
                <a:spcPct val="0"/>
              </a:spcBef>
              <a:buFont typeface="Wingdings" panose="05000000000000000000" pitchFamily="2" charset="2"/>
              <a:buNone/>
            </a:pPr>
            <a:r>
              <a:rPr lang="en-US" altLang="en-US" smtClean="0"/>
              <a:t>   </a:t>
            </a:r>
            <a:r>
              <a:rPr lang="en-US" altLang="en-US" sz="2200" smtClean="0">
                <a:solidFill>
                  <a:schemeClr val="tx1"/>
                </a:solidFill>
              </a:rPr>
              <a:t>Photoresist will not be uniform across wafer.</a:t>
            </a:r>
            <a:br>
              <a:rPr lang="en-US" altLang="en-US" sz="2200" smtClean="0">
                <a:solidFill>
                  <a:schemeClr val="tx1"/>
                </a:solidFill>
              </a:rPr>
            </a:br>
            <a:r>
              <a:rPr lang="en-US" altLang="en-US" sz="2200" smtClean="0">
                <a:solidFill>
                  <a:schemeClr val="tx1"/>
                </a:solidFill>
              </a:rPr>
              <a:t>There will be a large edge bead.</a:t>
            </a:r>
          </a:p>
          <a:p>
            <a:pPr eaLnBrk="1" hangingPunct="1">
              <a:buFont typeface="Wingdings" panose="05000000000000000000" pitchFamily="2" charset="2"/>
              <a:buNone/>
            </a:pPr>
            <a:endParaRPr lang="en-US" altLang="en-US" sz="2200" smtClean="0">
              <a:solidFill>
                <a:schemeClr val="tx1"/>
              </a:solidFill>
            </a:endParaRPr>
          </a:p>
        </p:txBody>
      </p:sp>
      <p:grpSp>
        <p:nvGrpSpPr>
          <p:cNvPr id="35844" name="Group 4"/>
          <p:cNvGrpSpPr>
            <a:grpSpLocks/>
          </p:cNvGrpSpPr>
          <p:nvPr/>
        </p:nvGrpSpPr>
        <p:grpSpPr bwMode="auto">
          <a:xfrm>
            <a:off x="7086600" y="1828800"/>
            <a:ext cx="1066800" cy="1066800"/>
            <a:chOff x="4416" y="1152"/>
            <a:chExt cx="672" cy="672"/>
          </a:xfrm>
        </p:grpSpPr>
        <p:sp>
          <p:nvSpPr>
            <p:cNvPr id="35859" name="Oval 5"/>
            <p:cNvSpPr>
              <a:spLocks noChangeArrowheads="1"/>
            </p:cNvSpPr>
            <p:nvPr/>
          </p:nvSpPr>
          <p:spPr bwMode="auto">
            <a:xfrm>
              <a:off x="4416" y="1152"/>
              <a:ext cx="672" cy="6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5860" name="Oval 6"/>
            <p:cNvSpPr>
              <a:spLocks noChangeArrowheads="1"/>
            </p:cNvSpPr>
            <p:nvPr/>
          </p:nvSpPr>
          <p:spPr bwMode="auto">
            <a:xfrm>
              <a:off x="4800" y="1440"/>
              <a:ext cx="48" cy="4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5861" name="Oval 7"/>
            <p:cNvSpPr>
              <a:spLocks noChangeArrowheads="1"/>
            </p:cNvSpPr>
            <p:nvPr/>
          </p:nvSpPr>
          <p:spPr bwMode="auto">
            <a:xfrm>
              <a:off x="4608" y="1536"/>
              <a:ext cx="96" cy="9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5862" name="Oval 8"/>
            <p:cNvSpPr>
              <a:spLocks noChangeArrowheads="1"/>
            </p:cNvSpPr>
            <p:nvPr/>
          </p:nvSpPr>
          <p:spPr bwMode="auto">
            <a:xfrm>
              <a:off x="4944" y="1584"/>
              <a:ext cx="48" cy="4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35845" name="Group 9"/>
          <p:cNvGrpSpPr>
            <a:grpSpLocks/>
          </p:cNvGrpSpPr>
          <p:nvPr/>
        </p:nvGrpSpPr>
        <p:grpSpPr bwMode="auto">
          <a:xfrm>
            <a:off x="5410200" y="3886200"/>
            <a:ext cx="1373188" cy="158750"/>
            <a:chOff x="4320" y="2444"/>
            <a:chExt cx="865" cy="100"/>
          </a:xfrm>
        </p:grpSpPr>
        <p:sp>
          <p:nvSpPr>
            <p:cNvPr id="35856" name="Rectangle 10"/>
            <p:cNvSpPr>
              <a:spLocks noChangeArrowheads="1"/>
            </p:cNvSpPr>
            <p:nvPr/>
          </p:nvSpPr>
          <p:spPr bwMode="auto">
            <a:xfrm>
              <a:off x="4320" y="2496"/>
              <a:ext cx="864" cy="48"/>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5857" name="Freeform 11"/>
            <p:cNvSpPr>
              <a:spLocks/>
            </p:cNvSpPr>
            <p:nvPr/>
          </p:nvSpPr>
          <p:spPr bwMode="auto">
            <a:xfrm>
              <a:off x="4320" y="2444"/>
              <a:ext cx="241" cy="47"/>
            </a:xfrm>
            <a:custGeom>
              <a:avLst/>
              <a:gdLst>
                <a:gd name="T0" fmla="*/ 0 w 241"/>
                <a:gd name="T1" fmla="*/ 47 h 47"/>
                <a:gd name="T2" fmla="*/ 54 w 241"/>
                <a:gd name="T3" fmla="*/ 0 h 47"/>
                <a:gd name="T4" fmla="*/ 171 w 241"/>
                <a:gd name="T5" fmla="*/ 16 h 47"/>
                <a:gd name="T6" fmla="*/ 195 w 241"/>
                <a:gd name="T7" fmla="*/ 31 h 47"/>
                <a:gd name="T8" fmla="*/ 241 w 241"/>
                <a:gd name="T9" fmla="*/ 47 h 47"/>
                <a:gd name="T10" fmla="*/ 0 w 241"/>
                <a:gd name="T11" fmla="*/ 47 h 47"/>
                <a:gd name="T12" fmla="*/ 0 60000 65536"/>
                <a:gd name="T13" fmla="*/ 0 60000 65536"/>
                <a:gd name="T14" fmla="*/ 0 60000 65536"/>
                <a:gd name="T15" fmla="*/ 0 60000 65536"/>
                <a:gd name="T16" fmla="*/ 0 60000 65536"/>
                <a:gd name="T17" fmla="*/ 0 60000 65536"/>
                <a:gd name="T18" fmla="*/ 0 w 241"/>
                <a:gd name="T19" fmla="*/ 0 h 47"/>
                <a:gd name="T20" fmla="*/ 241 w 24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241" h="47">
                  <a:moveTo>
                    <a:pt x="0" y="47"/>
                  </a:moveTo>
                  <a:cubicBezTo>
                    <a:pt x="11" y="16"/>
                    <a:pt x="24" y="10"/>
                    <a:pt x="54" y="0"/>
                  </a:cubicBezTo>
                  <a:cubicBezTo>
                    <a:pt x="64" y="1"/>
                    <a:pt x="151" y="10"/>
                    <a:pt x="171" y="16"/>
                  </a:cubicBezTo>
                  <a:cubicBezTo>
                    <a:pt x="180" y="19"/>
                    <a:pt x="186" y="27"/>
                    <a:pt x="195" y="31"/>
                  </a:cubicBezTo>
                  <a:cubicBezTo>
                    <a:pt x="210" y="38"/>
                    <a:pt x="241" y="47"/>
                    <a:pt x="241" y="47"/>
                  </a:cubicBezTo>
                  <a:lnTo>
                    <a:pt x="0" y="47"/>
                  </a:lnTo>
                  <a:close/>
                </a:path>
              </a:pathLst>
            </a:custGeom>
            <a:solidFill>
              <a:srgbClr val="CC3300"/>
            </a:solidFill>
            <a:ln w="9525">
              <a:solidFill>
                <a:srgbClr val="CC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5858" name="Freeform 12"/>
            <p:cNvSpPr>
              <a:spLocks/>
            </p:cNvSpPr>
            <p:nvPr/>
          </p:nvSpPr>
          <p:spPr bwMode="auto">
            <a:xfrm flipH="1">
              <a:off x="4944" y="2448"/>
              <a:ext cx="241" cy="47"/>
            </a:xfrm>
            <a:custGeom>
              <a:avLst/>
              <a:gdLst>
                <a:gd name="T0" fmla="*/ 0 w 241"/>
                <a:gd name="T1" fmla="*/ 47 h 47"/>
                <a:gd name="T2" fmla="*/ 54 w 241"/>
                <a:gd name="T3" fmla="*/ 0 h 47"/>
                <a:gd name="T4" fmla="*/ 171 w 241"/>
                <a:gd name="T5" fmla="*/ 16 h 47"/>
                <a:gd name="T6" fmla="*/ 195 w 241"/>
                <a:gd name="T7" fmla="*/ 31 h 47"/>
                <a:gd name="T8" fmla="*/ 241 w 241"/>
                <a:gd name="T9" fmla="*/ 47 h 47"/>
                <a:gd name="T10" fmla="*/ 0 w 241"/>
                <a:gd name="T11" fmla="*/ 47 h 47"/>
                <a:gd name="T12" fmla="*/ 0 60000 65536"/>
                <a:gd name="T13" fmla="*/ 0 60000 65536"/>
                <a:gd name="T14" fmla="*/ 0 60000 65536"/>
                <a:gd name="T15" fmla="*/ 0 60000 65536"/>
                <a:gd name="T16" fmla="*/ 0 60000 65536"/>
                <a:gd name="T17" fmla="*/ 0 60000 65536"/>
                <a:gd name="T18" fmla="*/ 0 w 241"/>
                <a:gd name="T19" fmla="*/ 0 h 47"/>
                <a:gd name="T20" fmla="*/ 241 w 24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241" h="47">
                  <a:moveTo>
                    <a:pt x="0" y="47"/>
                  </a:moveTo>
                  <a:cubicBezTo>
                    <a:pt x="11" y="16"/>
                    <a:pt x="24" y="10"/>
                    <a:pt x="54" y="0"/>
                  </a:cubicBezTo>
                  <a:cubicBezTo>
                    <a:pt x="64" y="1"/>
                    <a:pt x="151" y="10"/>
                    <a:pt x="171" y="16"/>
                  </a:cubicBezTo>
                  <a:cubicBezTo>
                    <a:pt x="180" y="19"/>
                    <a:pt x="186" y="27"/>
                    <a:pt x="195" y="31"/>
                  </a:cubicBezTo>
                  <a:cubicBezTo>
                    <a:pt x="210" y="38"/>
                    <a:pt x="241" y="47"/>
                    <a:pt x="241" y="47"/>
                  </a:cubicBezTo>
                  <a:lnTo>
                    <a:pt x="0" y="47"/>
                  </a:lnTo>
                  <a:close/>
                </a:path>
              </a:pathLst>
            </a:custGeom>
            <a:solidFill>
              <a:srgbClr val="CC3300"/>
            </a:solidFill>
            <a:ln w="9525">
              <a:solidFill>
                <a:srgbClr val="CC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35846" name="Group 13"/>
          <p:cNvGrpSpPr>
            <a:grpSpLocks/>
          </p:cNvGrpSpPr>
          <p:nvPr/>
        </p:nvGrpSpPr>
        <p:grpSpPr bwMode="auto">
          <a:xfrm>
            <a:off x="7162800" y="3505200"/>
            <a:ext cx="1066800" cy="941388"/>
            <a:chOff x="4512" y="2208"/>
            <a:chExt cx="672" cy="593"/>
          </a:xfrm>
        </p:grpSpPr>
        <p:sp>
          <p:nvSpPr>
            <p:cNvPr id="35847" name="Rectangle 14"/>
            <p:cNvSpPr>
              <a:spLocks noChangeArrowheads="1"/>
            </p:cNvSpPr>
            <p:nvPr/>
          </p:nvSpPr>
          <p:spPr bwMode="auto">
            <a:xfrm>
              <a:off x="4512" y="2208"/>
              <a:ext cx="672" cy="576"/>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5848" name="Oval 15"/>
            <p:cNvSpPr>
              <a:spLocks noChangeArrowheads="1"/>
            </p:cNvSpPr>
            <p:nvPr/>
          </p:nvSpPr>
          <p:spPr bwMode="auto">
            <a:xfrm>
              <a:off x="4592" y="2256"/>
              <a:ext cx="528" cy="496"/>
            </a:xfrm>
            <a:prstGeom prst="ellipse">
              <a:avLst/>
            </a:prstGeom>
            <a:solidFill>
              <a:srgbClr val="CC33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5849" name="Arc 16"/>
            <p:cNvSpPr>
              <a:spLocks/>
            </p:cNvSpPr>
            <p:nvPr/>
          </p:nvSpPr>
          <p:spPr bwMode="auto">
            <a:xfrm rot="20985785" flipH="1">
              <a:off x="4527" y="2256"/>
              <a:ext cx="273" cy="336"/>
            </a:xfrm>
            <a:custGeom>
              <a:avLst/>
              <a:gdLst>
                <a:gd name="T0" fmla="*/ 0 w 20441"/>
                <a:gd name="T1" fmla="*/ 0 h 21600"/>
                <a:gd name="T2" fmla="*/ 273 w 20441"/>
                <a:gd name="T3" fmla="*/ 227 h 21600"/>
                <a:gd name="T4" fmla="*/ 0 w 20441"/>
                <a:gd name="T5" fmla="*/ 336 h 21600"/>
                <a:gd name="T6" fmla="*/ 0 60000 65536"/>
                <a:gd name="T7" fmla="*/ 0 60000 65536"/>
                <a:gd name="T8" fmla="*/ 0 60000 65536"/>
                <a:gd name="T9" fmla="*/ 0 w 20441"/>
                <a:gd name="T10" fmla="*/ 0 h 21600"/>
                <a:gd name="T11" fmla="*/ 20441 w 20441"/>
                <a:gd name="T12" fmla="*/ 21600 h 21600"/>
              </a:gdLst>
              <a:ahLst/>
              <a:cxnLst>
                <a:cxn ang="T6">
                  <a:pos x="T0" y="T1"/>
                </a:cxn>
                <a:cxn ang="T7">
                  <a:pos x="T2" y="T3"/>
                </a:cxn>
                <a:cxn ang="T8">
                  <a:pos x="T4" y="T5"/>
                </a:cxn>
              </a:cxnLst>
              <a:rect l="T9" t="T10" r="T11" b="T12"/>
              <a:pathLst>
                <a:path w="20441" h="21600" fill="none" extrusionOk="0">
                  <a:moveTo>
                    <a:pt x="-1" y="0"/>
                  </a:moveTo>
                  <a:cubicBezTo>
                    <a:pt x="9238" y="0"/>
                    <a:pt x="17454" y="5875"/>
                    <a:pt x="20440" y="14618"/>
                  </a:cubicBezTo>
                </a:path>
                <a:path w="20441" h="21600" stroke="0" extrusionOk="0">
                  <a:moveTo>
                    <a:pt x="-1" y="0"/>
                  </a:moveTo>
                  <a:cubicBezTo>
                    <a:pt x="9238" y="0"/>
                    <a:pt x="17454" y="5875"/>
                    <a:pt x="20440" y="14618"/>
                  </a:cubicBezTo>
                  <a:lnTo>
                    <a:pt x="0" y="21600"/>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5850" name="Arc 17"/>
            <p:cNvSpPr>
              <a:spLocks/>
            </p:cNvSpPr>
            <p:nvPr/>
          </p:nvSpPr>
          <p:spPr bwMode="auto">
            <a:xfrm rot="15585785" flipH="1">
              <a:off x="4591" y="2480"/>
              <a:ext cx="273" cy="336"/>
            </a:xfrm>
            <a:custGeom>
              <a:avLst/>
              <a:gdLst>
                <a:gd name="T0" fmla="*/ 0 w 20441"/>
                <a:gd name="T1" fmla="*/ 0 h 21600"/>
                <a:gd name="T2" fmla="*/ 273 w 20441"/>
                <a:gd name="T3" fmla="*/ 227 h 21600"/>
                <a:gd name="T4" fmla="*/ 0 w 20441"/>
                <a:gd name="T5" fmla="*/ 336 h 21600"/>
                <a:gd name="T6" fmla="*/ 0 60000 65536"/>
                <a:gd name="T7" fmla="*/ 0 60000 65536"/>
                <a:gd name="T8" fmla="*/ 0 60000 65536"/>
                <a:gd name="T9" fmla="*/ 0 w 20441"/>
                <a:gd name="T10" fmla="*/ 0 h 21600"/>
                <a:gd name="T11" fmla="*/ 20441 w 20441"/>
                <a:gd name="T12" fmla="*/ 21600 h 21600"/>
              </a:gdLst>
              <a:ahLst/>
              <a:cxnLst>
                <a:cxn ang="T6">
                  <a:pos x="T0" y="T1"/>
                </a:cxn>
                <a:cxn ang="T7">
                  <a:pos x="T2" y="T3"/>
                </a:cxn>
                <a:cxn ang="T8">
                  <a:pos x="T4" y="T5"/>
                </a:cxn>
              </a:cxnLst>
              <a:rect l="T9" t="T10" r="T11" b="T12"/>
              <a:pathLst>
                <a:path w="20441" h="21600" fill="none" extrusionOk="0">
                  <a:moveTo>
                    <a:pt x="-1" y="0"/>
                  </a:moveTo>
                  <a:cubicBezTo>
                    <a:pt x="9238" y="0"/>
                    <a:pt x="17454" y="5875"/>
                    <a:pt x="20440" y="14618"/>
                  </a:cubicBezTo>
                </a:path>
                <a:path w="20441" h="21600" stroke="0" extrusionOk="0">
                  <a:moveTo>
                    <a:pt x="-1" y="0"/>
                  </a:moveTo>
                  <a:cubicBezTo>
                    <a:pt x="9238" y="0"/>
                    <a:pt x="17454" y="5875"/>
                    <a:pt x="20440" y="14618"/>
                  </a:cubicBezTo>
                  <a:lnTo>
                    <a:pt x="0" y="21600"/>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5851" name="Arc 18"/>
            <p:cNvSpPr>
              <a:spLocks/>
            </p:cNvSpPr>
            <p:nvPr/>
          </p:nvSpPr>
          <p:spPr bwMode="auto">
            <a:xfrm rot="20985785" flipV="1">
              <a:off x="4845" y="2448"/>
              <a:ext cx="336" cy="310"/>
            </a:xfrm>
            <a:custGeom>
              <a:avLst/>
              <a:gdLst>
                <a:gd name="T0" fmla="*/ 137 w 20441"/>
                <a:gd name="T1" fmla="*/ 0 h 19923"/>
                <a:gd name="T2" fmla="*/ 336 w 20441"/>
                <a:gd name="T3" fmla="*/ 201 h 19923"/>
                <a:gd name="T4" fmla="*/ 0 w 20441"/>
                <a:gd name="T5" fmla="*/ 310 h 19923"/>
                <a:gd name="T6" fmla="*/ 0 60000 65536"/>
                <a:gd name="T7" fmla="*/ 0 60000 65536"/>
                <a:gd name="T8" fmla="*/ 0 60000 65536"/>
                <a:gd name="T9" fmla="*/ 0 w 20441"/>
                <a:gd name="T10" fmla="*/ 0 h 19923"/>
                <a:gd name="T11" fmla="*/ 20441 w 20441"/>
                <a:gd name="T12" fmla="*/ 19923 h 19923"/>
              </a:gdLst>
              <a:ahLst/>
              <a:cxnLst>
                <a:cxn ang="T6">
                  <a:pos x="T0" y="T1"/>
                </a:cxn>
                <a:cxn ang="T7">
                  <a:pos x="T2" y="T3"/>
                </a:cxn>
                <a:cxn ang="T8">
                  <a:pos x="T4" y="T5"/>
                </a:cxn>
              </a:cxnLst>
              <a:rect l="T9" t="T10" r="T11" b="T12"/>
              <a:pathLst>
                <a:path w="20441" h="19923" fill="none" extrusionOk="0">
                  <a:moveTo>
                    <a:pt x="8345" y="0"/>
                  </a:moveTo>
                  <a:cubicBezTo>
                    <a:pt x="14041" y="2386"/>
                    <a:pt x="18444" y="7096"/>
                    <a:pt x="20440" y="12941"/>
                  </a:cubicBezTo>
                </a:path>
                <a:path w="20441" h="19923" stroke="0" extrusionOk="0">
                  <a:moveTo>
                    <a:pt x="8345" y="0"/>
                  </a:moveTo>
                  <a:cubicBezTo>
                    <a:pt x="14041" y="2386"/>
                    <a:pt x="18444" y="7096"/>
                    <a:pt x="20440" y="12941"/>
                  </a:cubicBezTo>
                  <a:lnTo>
                    <a:pt x="0" y="19923"/>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5852" name="Arc 19"/>
            <p:cNvSpPr>
              <a:spLocks/>
            </p:cNvSpPr>
            <p:nvPr/>
          </p:nvSpPr>
          <p:spPr bwMode="auto">
            <a:xfrm rot="614215">
              <a:off x="4908" y="2238"/>
              <a:ext cx="273" cy="305"/>
            </a:xfrm>
            <a:custGeom>
              <a:avLst/>
              <a:gdLst>
                <a:gd name="T0" fmla="*/ 120 w 20441"/>
                <a:gd name="T1" fmla="*/ 0 h 19636"/>
                <a:gd name="T2" fmla="*/ 273 w 20441"/>
                <a:gd name="T3" fmla="*/ 197 h 19636"/>
                <a:gd name="T4" fmla="*/ 0 w 20441"/>
                <a:gd name="T5" fmla="*/ 305 h 19636"/>
                <a:gd name="T6" fmla="*/ 0 60000 65536"/>
                <a:gd name="T7" fmla="*/ 0 60000 65536"/>
                <a:gd name="T8" fmla="*/ 0 60000 65536"/>
                <a:gd name="T9" fmla="*/ 0 w 20441"/>
                <a:gd name="T10" fmla="*/ 0 h 19636"/>
                <a:gd name="T11" fmla="*/ 20441 w 20441"/>
                <a:gd name="T12" fmla="*/ 19636 h 19636"/>
              </a:gdLst>
              <a:ahLst/>
              <a:cxnLst>
                <a:cxn ang="T6">
                  <a:pos x="T0" y="T1"/>
                </a:cxn>
                <a:cxn ang="T7">
                  <a:pos x="T2" y="T3"/>
                </a:cxn>
                <a:cxn ang="T8">
                  <a:pos x="T4" y="T5"/>
                </a:cxn>
              </a:cxnLst>
              <a:rect l="T9" t="T10" r="T11" b="T12"/>
              <a:pathLst>
                <a:path w="20441" h="19636" fill="none" extrusionOk="0">
                  <a:moveTo>
                    <a:pt x="8999" y="-1"/>
                  </a:moveTo>
                  <a:cubicBezTo>
                    <a:pt x="14387" y="2469"/>
                    <a:pt x="18524" y="7044"/>
                    <a:pt x="20440" y="12654"/>
                  </a:cubicBezTo>
                </a:path>
                <a:path w="20441" h="19636" stroke="0" extrusionOk="0">
                  <a:moveTo>
                    <a:pt x="8999" y="-1"/>
                  </a:moveTo>
                  <a:cubicBezTo>
                    <a:pt x="14387" y="2469"/>
                    <a:pt x="18524" y="7044"/>
                    <a:pt x="20440" y="12654"/>
                  </a:cubicBezTo>
                  <a:lnTo>
                    <a:pt x="0" y="19636"/>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5853" name="Arc 20"/>
            <p:cNvSpPr>
              <a:spLocks/>
            </p:cNvSpPr>
            <p:nvPr/>
          </p:nvSpPr>
          <p:spPr bwMode="auto">
            <a:xfrm rot="614215">
              <a:off x="4848" y="2256"/>
              <a:ext cx="273" cy="252"/>
            </a:xfrm>
            <a:custGeom>
              <a:avLst/>
              <a:gdLst>
                <a:gd name="T0" fmla="*/ 190 w 20441"/>
                <a:gd name="T1" fmla="*/ 0 h 16233"/>
                <a:gd name="T2" fmla="*/ 273 w 20441"/>
                <a:gd name="T3" fmla="*/ 144 h 16233"/>
                <a:gd name="T4" fmla="*/ 0 w 20441"/>
                <a:gd name="T5" fmla="*/ 252 h 16233"/>
                <a:gd name="T6" fmla="*/ 0 60000 65536"/>
                <a:gd name="T7" fmla="*/ 0 60000 65536"/>
                <a:gd name="T8" fmla="*/ 0 60000 65536"/>
                <a:gd name="T9" fmla="*/ 0 w 20441"/>
                <a:gd name="T10" fmla="*/ 0 h 16233"/>
                <a:gd name="T11" fmla="*/ 20441 w 20441"/>
                <a:gd name="T12" fmla="*/ 16233 h 16233"/>
              </a:gdLst>
              <a:ahLst/>
              <a:cxnLst>
                <a:cxn ang="T6">
                  <a:pos x="T0" y="T1"/>
                </a:cxn>
                <a:cxn ang="T7">
                  <a:pos x="T2" y="T3"/>
                </a:cxn>
                <a:cxn ang="T8">
                  <a:pos x="T4" y="T5"/>
                </a:cxn>
              </a:cxnLst>
              <a:rect l="T9" t="T10" r="T11" b="T12"/>
              <a:pathLst>
                <a:path w="20441" h="16233" fill="none" extrusionOk="0">
                  <a:moveTo>
                    <a:pt x="14249" y="0"/>
                  </a:moveTo>
                  <a:cubicBezTo>
                    <a:pt x="17086" y="2490"/>
                    <a:pt x="19220" y="5679"/>
                    <a:pt x="20440" y="9251"/>
                  </a:cubicBezTo>
                </a:path>
                <a:path w="20441" h="16233" stroke="0" extrusionOk="0">
                  <a:moveTo>
                    <a:pt x="14249" y="0"/>
                  </a:moveTo>
                  <a:cubicBezTo>
                    <a:pt x="17086" y="2490"/>
                    <a:pt x="19220" y="5679"/>
                    <a:pt x="20440" y="9251"/>
                  </a:cubicBezTo>
                  <a:lnTo>
                    <a:pt x="0" y="16233"/>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5854" name="Arc 21"/>
            <p:cNvSpPr>
              <a:spLocks/>
            </p:cNvSpPr>
            <p:nvPr/>
          </p:nvSpPr>
          <p:spPr bwMode="auto">
            <a:xfrm rot="614215" flipH="1" flipV="1">
              <a:off x="4512" y="2496"/>
              <a:ext cx="273" cy="305"/>
            </a:xfrm>
            <a:custGeom>
              <a:avLst/>
              <a:gdLst>
                <a:gd name="T0" fmla="*/ 120 w 20441"/>
                <a:gd name="T1" fmla="*/ 0 h 19636"/>
                <a:gd name="T2" fmla="*/ 273 w 20441"/>
                <a:gd name="T3" fmla="*/ 197 h 19636"/>
                <a:gd name="T4" fmla="*/ 0 w 20441"/>
                <a:gd name="T5" fmla="*/ 305 h 19636"/>
                <a:gd name="T6" fmla="*/ 0 60000 65536"/>
                <a:gd name="T7" fmla="*/ 0 60000 65536"/>
                <a:gd name="T8" fmla="*/ 0 60000 65536"/>
                <a:gd name="T9" fmla="*/ 0 w 20441"/>
                <a:gd name="T10" fmla="*/ 0 h 19636"/>
                <a:gd name="T11" fmla="*/ 20441 w 20441"/>
                <a:gd name="T12" fmla="*/ 19636 h 19636"/>
              </a:gdLst>
              <a:ahLst/>
              <a:cxnLst>
                <a:cxn ang="T6">
                  <a:pos x="T0" y="T1"/>
                </a:cxn>
                <a:cxn ang="T7">
                  <a:pos x="T2" y="T3"/>
                </a:cxn>
                <a:cxn ang="T8">
                  <a:pos x="T4" y="T5"/>
                </a:cxn>
              </a:cxnLst>
              <a:rect l="T9" t="T10" r="T11" b="T12"/>
              <a:pathLst>
                <a:path w="20441" h="19636" fill="none" extrusionOk="0">
                  <a:moveTo>
                    <a:pt x="8999" y="-1"/>
                  </a:moveTo>
                  <a:cubicBezTo>
                    <a:pt x="14387" y="2469"/>
                    <a:pt x="18524" y="7044"/>
                    <a:pt x="20440" y="12654"/>
                  </a:cubicBezTo>
                </a:path>
                <a:path w="20441" h="19636" stroke="0" extrusionOk="0">
                  <a:moveTo>
                    <a:pt x="8999" y="-1"/>
                  </a:moveTo>
                  <a:cubicBezTo>
                    <a:pt x="14387" y="2469"/>
                    <a:pt x="18524" y="7044"/>
                    <a:pt x="20440" y="12654"/>
                  </a:cubicBezTo>
                  <a:lnTo>
                    <a:pt x="0" y="19636"/>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5855" name="Arc 22"/>
            <p:cNvSpPr>
              <a:spLocks/>
            </p:cNvSpPr>
            <p:nvPr/>
          </p:nvSpPr>
          <p:spPr bwMode="auto">
            <a:xfrm rot="20985785" flipH="1">
              <a:off x="4512" y="2208"/>
              <a:ext cx="273" cy="305"/>
            </a:xfrm>
            <a:custGeom>
              <a:avLst/>
              <a:gdLst>
                <a:gd name="T0" fmla="*/ 120 w 20441"/>
                <a:gd name="T1" fmla="*/ 0 h 19636"/>
                <a:gd name="T2" fmla="*/ 273 w 20441"/>
                <a:gd name="T3" fmla="*/ 197 h 19636"/>
                <a:gd name="T4" fmla="*/ 0 w 20441"/>
                <a:gd name="T5" fmla="*/ 305 h 19636"/>
                <a:gd name="T6" fmla="*/ 0 60000 65536"/>
                <a:gd name="T7" fmla="*/ 0 60000 65536"/>
                <a:gd name="T8" fmla="*/ 0 60000 65536"/>
                <a:gd name="T9" fmla="*/ 0 w 20441"/>
                <a:gd name="T10" fmla="*/ 0 h 19636"/>
                <a:gd name="T11" fmla="*/ 20441 w 20441"/>
                <a:gd name="T12" fmla="*/ 19636 h 19636"/>
              </a:gdLst>
              <a:ahLst/>
              <a:cxnLst>
                <a:cxn ang="T6">
                  <a:pos x="T0" y="T1"/>
                </a:cxn>
                <a:cxn ang="T7">
                  <a:pos x="T2" y="T3"/>
                </a:cxn>
                <a:cxn ang="T8">
                  <a:pos x="T4" y="T5"/>
                </a:cxn>
              </a:cxnLst>
              <a:rect l="T9" t="T10" r="T11" b="T12"/>
              <a:pathLst>
                <a:path w="20441" h="19636" fill="none" extrusionOk="0">
                  <a:moveTo>
                    <a:pt x="8999" y="-1"/>
                  </a:moveTo>
                  <a:cubicBezTo>
                    <a:pt x="14387" y="2469"/>
                    <a:pt x="18524" y="7044"/>
                    <a:pt x="20440" y="12654"/>
                  </a:cubicBezTo>
                </a:path>
                <a:path w="20441" h="19636" stroke="0" extrusionOk="0">
                  <a:moveTo>
                    <a:pt x="8999" y="-1"/>
                  </a:moveTo>
                  <a:cubicBezTo>
                    <a:pt x="14387" y="2469"/>
                    <a:pt x="18524" y="7044"/>
                    <a:pt x="20440" y="12654"/>
                  </a:cubicBezTo>
                  <a:lnTo>
                    <a:pt x="0" y="19636"/>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Lithography Troubles</a:t>
            </a:r>
          </a:p>
        </p:txBody>
      </p:sp>
      <p:sp>
        <p:nvSpPr>
          <p:cNvPr id="36867" name="Rectangle 3"/>
          <p:cNvSpPr>
            <a:spLocks noGrp="1" noChangeArrowheads="1"/>
          </p:cNvSpPr>
          <p:nvPr>
            <p:ph type="body" idx="1"/>
          </p:nvPr>
        </p:nvSpPr>
        <p:spPr>
          <a:xfrm>
            <a:off x="762000" y="1905000"/>
            <a:ext cx="7010400" cy="4114800"/>
          </a:xfrm>
        </p:spPr>
        <p:txBody>
          <a:bodyPr/>
          <a:lstStyle/>
          <a:p>
            <a:pPr eaLnBrk="1" hangingPunct="1">
              <a:lnSpc>
                <a:spcPct val="90000"/>
              </a:lnSpc>
              <a:buFont typeface="Wingdings" panose="05000000000000000000" pitchFamily="2" charset="2"/>
              <a:buChar char="v"/>
            </a:pPr>
            <a:r>
              <a:rPr lang="en-US" altLang="en-US" smtClean="0"/>
              <a:t>Substrate has particles, “dirty”</a:t>
            </a:r>
          </a:p>
          <a:p>
            <a:pPr eaLnBrk="1" hangingPunct="1">
              <a:lnSpc>
                <a:spcPct val="90000"/>
              </a:lnSpc>
              <a:spcBef>
                <a:spcPct val="0"/>
              </a:spcBef>
              <a:buFont typeface="Wingdings" panose="05000000000000000000" pitchFamily="2" charset="2"/>
              <a:buNone/>
            </a:pPr>
            <a:r>
              <a:rPr lang="en-US" altLang="en-US" sz="2200" smtClean="0"/>
              <a:t>     </a:t>
            </a:r>
            <a:r>
              <a:rPr lang="en-US" altLang="en-US" sz="2200" smtClean="0">
                <a:solidFill>
                  <a:schemeClr val="tx1"/>
                </a:solidFill>
              </a:rPr>
              <a:t>Photoresist will collect around particles</a:t>
            </a:r>
          </a:p>
          <a:p>
            <a:pPr eaLnBrk="1" hangingPunct="1">
              <a:lnSpc>
                <a:spcPct val="90000"/>
              </a:lnSpc>
              <a:buFont typeface="Wingdings" panose="05000000000000000000" pitchFamily="2" charset="2"/>
              <a:buChar char="v"/>
            </a:pPr>
            <a:r>
              <a:rPr lang="en-US" altLang="en-US" smtClean="0"/>
              <a:t>Substrate not round</a:t>
            </a:r>
          </a:p>
          <a:p>
            <a:pPr eaLnBrk="1" hangingPunct="1">
              <a:lnSpc>
                <a:spcPct val="90000"/>
              </a:lnSpc>
              <a:spcBef>
                <a:spcPct val="0"/>
              </a:spcBef>
              <a:buFont typeface="Wingdings" panose="05000000000000000000" pitchFamily="2" charset="2"/>
              <a:buNone/>
            </a:pPr>
            <a:r>
              <a:rPr lang="en-US" altLang="en-US" smtClean="0"/>
              <a:t>   </a:t>
            </a:r>
            <a:r>
              <a:rPr lang="en-US" altLang="en-US" sz="2200" smtClean="0">
                <a:solidFill>
                  <a:schemeClr val="tx1"/>
                </a:solidFill>
              </a:rPr>
              <a:t>Photoresist will not be uniform across wafer.</a:t>
            </a:r>
            <a:br>
              <a:rPr lang="en-US" altLang="en-US" sz="2200" smtClean="0">
                <a:solidFill>
                  <a:schemeClr val="tx1"/>
                </a:solidFill>
              </a:rPr>
            </a:br>
            <a:r>
              <a:rPr lang="en-US" altLang="en-US" sz="2200" smtClean="0">
                <a:solidFill>
                  <a:schemeClr val="tx1"/>
                </a:solidFill>
              </a:rPr>
              <a:t>There will be a large edge bead.</a:t>
            </a:r>
          </a:p>
          <a:p>
            <a:pPr eaLnBrk="1" hangingPunct="1">
              <a:lnSpc>
                <a:spcPct val="90000"/>
              </a:lnSpc>
              <a:buFont typeface="Wingdings" panose="05000000000000000000" pitchFamily="2" charset="2"/>
              <a:buNone/>
            </a:pPr>
            <a:endParaRPr lang="en-US" altLang="en-US" sz="2200" smtClean="0">
              <a:solidFill>
                <a:schemeClr val="tx1"/>
              </a:solidFill>
            </a:endParaRPr>
          </a:p>
          <a:p>
            <a:pPr eaLnBrk="1" hangingPunct="1">
              <a:lnSpc>
                <a:spcPct val="90000"/>
              </a:lnSpc>
              <a:buFont typeface="Wingdings" panose="05000000000000000000" pitchFamily="2" charset="2"/>
              <a:buChar char="v"/>
            </a:pPr>
            <a:r>
              <a:rPr lang="en-US" altLang="en-US" smtClean="0"/>
              <a:t>Poor adhesion of the photoresist</a:t>
            </a:r>
          </a:p>
          <a:p>
            <a:pPr eaLnBrk="1" hangingPunct="1">
              <a:lnSpc>
                <a:spcPct val="90000"/>
              </a:lnSpc>
              <a:buFont typeface="Wingdings" panose="05000000000000000000" pitchFamily="2" charset="2"/>
              <a:buNone/>
            </a:pPr>
            <a:r>
              <a:rPr lang="en-US" altLang="en-US" sz="2400" smtClean="0">
                <a:solidFill>
                  <a:schemeClr val="tx1"/>
                </a:solidFill>
              </a:rPr>
              <a:t>	Due to moisture or surface of the substrate, </a:t>
            </a:r>
            <a:br>
              <a:rPr lang="en-US" altLang="en-US" sz="2400" smtClean="0">
                <a:solidFill>
                  <a:schemeClr val="tx1"/>
                </a:solidFill>
              </a:rPr>
            </a:br>
            <a:r>
              <a:rPr lang="en-US" altLang="en-US" sz="2400" smtClean="0">
                <a:solidFill>
                  <a:schemeClr val="tx1"/>
                </a:solidFill>
              </a:rPr>
              <a:t>the photoresist will float off or reposition </a:t>
            </a:r>
            <a:br>
              <a:rPr lang="en-US" altLang="en-US" sz="2400" smtClean="0">
                <a:solidFill>
                  <a:schemeClr val="tx1"/>
                </a:solidFill>
              </a:rPr>
            </a:br>
            <a:r>
              <a:rPr lang="en-US" altLang="en-US" sz="2400" smtClean="0">
                <a:solidFill>
                  <a:schemeClr val="tx1"/>
                </a:solidFill>
              </a:rPr>
              <a:t>on substrate.</a:t>
            </a:r>
          </a:p>
        </p:txBody>
      </p:sp>
      <p:grpSp>
        <p:nvGrpSpPr>
          <p:cNvPr id="36868" name="Group 4"/>
          <p:cNvGrpSpPr>
            <a:grpSpLocks/>
          </p:cNvGrpSpPr>
          <p:nvPr/>
        </p:nvGrpSpPr>
        <p:grpSpPr bwMode="auto">
          <a:xfrm>
            <a:off x="7086600" y="1828800"/>
            <a:ext cx="1066800" cy="1066800"/>
            <a:chOff x="4416" y="1152"/>
            <a:chExt cx="672" cy="672"/>
          </a:xfrm>
        </p:grpSpPr>
        <p:sp>
          <p:nvSpPr>
            <p:cNvPr id="36891" name="Oval 5"/>
            <p:cNvSpPr>
              <a:spLocks noChangeArrowheads="1"/>
            </p:cNvSpPr>
            <p:nvPr/>
          </p:nvSpPr>
          <p:spPr bwMode="auto">
            <a:xfrm>
              <a:off x="4416" y="1152"/>
              <a:ext cx="672" cy="6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92" name="Oval 6"/>
            <p:cNvSpPr>
              <a:spLocks noChangeArrowheads="1"/>
            </p:cNvSpPr>
            <p:nvPr/>
          </p:nvSpPr>
          <p:spPr bwMode="auto">
            <a:xfrm>
              <a:off x="4800" y="1440"/>
              <a:ext cx="48" cy="4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93" name="Oval 7"/>
            <p:cNvSpPr>
              <a:spLocks noChangeArrowheads="1"/>
            </p:cNvSpPr>
            <p:nvPr/>
          </p:nvSpPr>
          <p:spPr bwMode="auto">
            <a:xfrm>
              <a:off x="4608" y="1536"/>
              <a:ext cx="96" cy="9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94" name="Oval 8"/>
            <p:cNvSpPr>
              <a:spLocks noChangeArrowheads="1"/>
            </p:cNvSpPr>
            <p:nvPr/>
          </p:nvSpPr>
          <p:spPr bwMode="auto">
            <a:xfrm>
              <a:off x="4944" y="1584"/>
              <a:ext cx="48" cy="4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36869" name="Group 9"/>
          <p:cNvGrpSpPr>
            <a:grpSpLocks/>
          </p:cNvGrpSpPr>
          <p:nvPr/>
        </p:nvGrpSpPr>
        <p:grpSpPr bwMode="auto">
          <a:xfrm>
            <a:off x="5410200" y="3886200"/>
            <a:ext cx="1373188" cy="158750"/>
            <a:chOff x="4320" y="2444"/>
            <a:chExt cx="865" cy="100"/>
          </a:xfrm>
        </p:grpSpPr>
        <p:sp>
          <p:nvSpPr>
            <p:cNvPr id="36888" name="Rectangle 10"/>
            <p:cNvSpPr>
              <a:spLocks noChangeArrowheads="1"/>
            </p:cNvSpPr>
            <p:nvPr/>
          </p:nvSpPr>
          <p:spPr bwMode="auto">
            <a:xfrm>
              <a:off x="4320" y="2496"/>
              <a:ext cx="864" cy="48"/>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89" name="Freeform 11"/>
            <p:cNvSpPr>
              <a:spLocks/>
            </p:cNvSpPr>
            <p:nvPr/>
          </p:nvSpPr>
          <p:spPr bwMode="auto">
            <a:xfrm>
              <a:off x="4320" y="2444"/>
              <a:ext cx="241" cy="47"/>
            </a:xfrm>
            <a:custGeom>
              <a:avLst/>
              <a:gdLst>
                <a:gd name="T0" fmla="*/ 0 w 241"/>
                <a:gd name="T1" fmla="*/ 47 h 47"/>
                <a:gd name="T2" fmla="*/ 54 w 241"/>
                <a:gd name="T3" fmla="*/ 0 h 47"/>
                <a:gd name="T4" fmla="*/ 171 w 241"/>
                <a:gd name="T5" fmla="*/ 16 h 47"/>
                <a:gd name="T6" fmla="*/ 195 w 241"/>
                <a:gd name="T7" fmla="*/ 31 h 47"/>
                <a:gd name="T8" fmla="*/ 241 w 241"/>
                <a:gd name="T9" fmla="*/ 47 h 47"/>
                <a:gd name="T10" fmla="*/ 0 w 241"/>
                <a:gd name="T11" fmla="*/ 47 h 47"/>
                <a:gd name="T12" fmla="*/ 0 60000 65536"/>
                <a:gd name="T13" fmla="*/ 0 60000 65536"/>
                <a:gd name="T14" fmla="*/ 0 60000 65536"/>
                <a:gd name="T15" fmla="*/ 0 60000 65536"/>
                <a:gd name="T16" fmla="*/ 0 60000 65536"/>
                <a:gd name="T17" fmla="*/ 0 60000 65536"/>
                <a:gd name="T18" fmla="*/ 0 w 241"/>
                <a:gd name="T19" fmla="*/ 0 h 47"/>
                <a:gd name="T20" fmla="*/ 241 w 24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241" h="47">
                  <a:moveTo>
                    <a:pt x="0" y="47"/>
                  </a:moveTo>
                  <a:cubicBezTo>
                    <a:pt x="11" y="16"/>
                    <a:pt x="24" y="10"/>
                    <a:pt x="54" y="0"/>
                  </a:cubicBezTo>
                  <a:cubicBezTo>
                    <a:pt x="64" y="1"/>
                    <a:pt x="151" y="10"/>
                    <a:pt x="171" y="16"/>
                  </a:cubicBezTo>
                  <a:cubicBezTo>
                    <a:pt x="180" y="19"/>
                    <a:pt x="186" y="27"/>
                    <a:pt x="195" y="31"/>
                  </a:cubicBezTo>
                  <a:cubicBezTo>
                    <a:pt x="210" y="38"/>
                    <a:pt x="241" y="47"/>
                    <a:pt x="241" y="47"/>
                  </a:cubicBezTo>
                  <a:lnTo>
                    <a:pt x="0" y="47"/>
                  </a:lnTo>
                  <a:close/>
                </a:path>
              </a:pathLst>
            </a:custGeom>
            <a:solidFill>
              <a:srgbClr val="CC3300"/>
            </a:solidFill>
            <a:ln w="9525">
              <a:solidFill>
                <a:srgbClr val="CC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90" name="Freeform 12"/>
            <p:cNvSpPr>
              <a:spLocks/>
            </p:cNvSpPr>
            <p:nvPr/>
          </p:nvSpPr>
          <p:spPr bwMode="auto">
            <a:xfrm flipH="1">
              <a:off x="4944" y="2448"/>
              <a:ext cx="241" cy="47"/>
            </a:xfrm>
            <a:custGeom>
              <a:avLst/>
              <a:gdLst>
                <a:gd name="T0" fmla="*/ 0 w 241"/>
                <a:gd name="T1" fmla="*/ 47 h 47"/>
                <a:gd name="T2" fmla="*/ 54 w 241"/>
                <a:gd name="T3" fmla="*/ 0 h 47"/>
                <a:gd name="T4" fmla="*/ 171 w 241"/>
                <a:gd name="T5" fmla="*/ 16 h 47"/>
                <a:gd name="T6" fmla="*/ 195 w 241"/>
                <a:gd name="T7" fmla="*/ 31 h 47"/>
                <a:gd name="T8" fmla="*/ 241 w 241"/>
                <a:gd name="T9" fmla="*/ 47 h 47"/>
                <a:gd name="T10" fmla="*/ 0 w 241"/>
                <a:gd name="T11" fmla="*/ 47 h 47"/>
                <a:gd name="T12" fmla="*/ 0 60000 65536"/>
                <a:gd name="T13" fmla="*/ 0 60000 65536"/>
                <a:gd name="T14" fmla="*/ 0 60000 65536"/>
                <a:gd name="T15" fmla="*/ 0 60000 65536"/>
                <a:gd name="T16" fmla="*/ 0 60000 65536"/>
                <a:gd name="T17" fmla="*/ 0 60000 65536"/>
                <a:gd name="T18" fmla="*/ 0 w 241"/>
                <a:gd name="T19" fmla="*/ 0 h 47"/>
                <a:gd name="T20" fmla="*/ 241 w 24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241" h="47">
                  <a:moveTo>
                    <a:pt x="0" y="47"/>
                  </a:moveTo>
                  <a:cubicBezTo>
                    <a:pt x="11" y="16"/>
                    <a:pt x="24" y="10"/>
                    <a:pt x="54" y="0"/>
                  </a:cubicBezTo>
                  <a:cubicBezTo>
                    <a:pt x="64" y="1"/>
                    <a:pt x="151" y="10"/>
                    <a:pt x="171" y="16"/>
                  </a:cubicBezTo>
                  <a:cubicBezTo>
                    <a:pt x="180" y="19"/>
                    <a:pt x="186" y="27"/>
                    <a:pt x="195" y="31"/>
                  </a:cubicBezTo>
                  <a:cubicBezTo>
                    <a:pt x="210" y="38"/>
                    <a:pt x="241" y="47"/>
                    <a:pt x="241" y="47"/>
                  </a:cubicBezTo>
                  <a:lnTo>
                    <a:pt x="0" y="47"/>
                  </a:lnTo>
                  <a:close/>
                </a:path>
              </a:pathLst>
            </a:custGeom>
            <a:solidFill>
              <a:srgbClr val="CC3300"/>
            </a:solidFill>
            <a:ln w="9525">
              <a:solidFill>
                <a:srgbClr val="CC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36870" name="Group 13"/>
          <p:cNvGrpSpPr>
            <a:grpSpLocks/>
          </p:cNvGrpSpPr>
          <p:nvPr/>
        </p:nvGrpSpPr>
        <p:grpSpPr bwMode="auto">
          <a:xfrm>
            <a:off x="7162800" y="3505200"/>
            <a:ext cx="1066800" cy="941388"/>
            <a:chOff x="4512" y="2208"/>
            <a:chExt cx="672" cy="593"/>
          </a:xfrm>
        </p:grpSpPr>
        <p:sp>
          <p:nvSpPr>
            <p:cNvPr id="36879" name="Rectangle 14"/>
            <p:cNvSpPr>
              <a:spLocks noChangeArrowheads="1"/>
            </p:cNvSpPr>
            <p:nvPr/>
          </p:nvSpPr>
          <p:spPr bwMode="auto">
            <a:xfrm>
              <a:off x="4512" y="2208"/>
              <a:ext cx="672" cy="576"/>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6880" name="Oval 15"/>
            <p:cNvSpPr>
              <a:spLocks noChangeArrowheads="1"/>
            </p:cNvSpPr>
            <p:nvPr/>
          </p:nvSpPr>
          <p:spPr bwMode="auto">
            <a:xfrm>
              <a:off x="4592" y="2256"/>
              <a:ext cx="528" cy="496"/>
            </a:xfrm>
            <a:prstGeom prst="ellipse">
              <a:avLst/>
            </a:prstGeom>
            <a:solidFill>
              <a:srgbClr val="CC33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81" name="Arc 16"/>
            <p:cNvSpPr>
              <a:spLocks/>
            </p:cNvSpPr>
            <p:nvPr/>
          </p:nvSpPr>
          <p:spPr bwMode="auto">
            <a:xfrm rot="20985785" flipH="1">
              <a:off x="4527" y="2256"/>
              <a:ext cx="273" cy="336"/>
            </a:xfrm>
            <a:custGeom>
              <a:avLst/>
              <a:gdLst>
                <a:gd name="T0" fmla="*/ 0 w 20441"/>
                <a:gd name="T1" fmla="*/ 0 h 21600"/>
                <a:gd name="T2" fmla="*/ 273 w 20441"/>
                <a:gd name="T3" fmla="*/ 227 h 21600"/>
                <a:gd name="T4" fmla="*/ 0 w 20441"/>
                <a:gd name="T5" fmla="*/ 336 h 21600"/>
                <a:gd name="T6" fmla="*/ 0 60000 65536"/>
                <a:gd name="T7" fmla="*/ 0 60000 65536"/>
                <a:gd name="T8" fmla="*/ 0 60000 65536"/>
                <a:gd name="T9" fmla="*/ 0 w 20441"/>
                <a:gd name="T10" fmla="*/ 0 h 21600"/>
                <a:gd name="T11" fmla="*/ 20441 w 20441"/>
                <a:gd name="T12" fmla="*/ 21600 h 21600"/>
              </a:gdLst>
              <a:ahLst/>
              <a:cxnLst>
                <a:cxn ang="T6">
                  <a:pos x="T0" y="T1"/>
                </a:cxn>
                <a:cxn ang="T7">
                  <a:pos x="T2" y="T3"/>
                </a:cxn>
                <a:cxn ang="T8">
                  <a:pos x="T4" y="T5"/>
                </a:cxn>
              </a:cxnLst>
              <a:rect l="T9" t="T10" r="T11" b="T12"/>
              <a:pathLst>
                <a:path w="20441" h="21600" fill="none" extrusionOk="0">
                  <a:moveTo>
                    <a:pt x="-1" y="0"/>
                  </a:moveTo>
                  <a:cubicBezTo>
                    <a:pt x="9238" y="0"/>
                    <a:pt x="17454" y="5875"/>
                    <a:pt x="20440" y="14618"/>
                  </a:cubicBezTo>
                </a:path>
                <a:path w="20441" h="21600" stroke="0" extrusionOk="0">
                  <a:moveTo>
                    <a:pt x="-1" y="0"/>
                  </a:moveTo>
                  <a:cubicBezTo>
                    <a:pt x="9238" y="0"/>
                    <a:pt x="17454" y="5875"/>
                    <a:pt x="20440" y="14618"/>
                  </a:cubicBezTo>
                  <a:lnTo>
                    <a:pt x="0" y="21600"/>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6882" name="Arc 17"/>
            <p:cNvSpPr>
              <a:spLocks/>
            </p:cNvSpPr>
            <p:nvPr/>
          </p:nvSpPr>
          <p:spPr bwMode="auto">
            <a:xfrm rot="15585785" flipH="1">
              <a:off x="4591" y="2480"/>
              <a:ext cx="273" cy="336"/>
            </a:xfrm>
            <a:custGeom>
              <a:avLst/>
              <a:gdLst>
                <a:gd name="T0" fmla="*/ 0 w 20441"/>
                <a:gd name="T1" fmla="*/ 0 h 21600"/>
                <a:gd name="T2" fmla="*/ 273 w 20441"/>
                <a:gd name="T3" fmla="*/ 227 h 21600"/>
                <a:gd name="T4" fmla="*/ 0 w 20441"/>
                <a:gd name="T5" fmla="*/ 336 h 21600"/>
                <a:gd name="T6" fmla="*/ 0 60000 65536"/>
                <a:gd name="T7" fmla="*/ 0 60000 65536"/>
                <a:gd name="T8" fmla="*/ 0 60000 65536"/>
                <a:gd name="T9" fmla="*/ 0 w 20441"/>
                <a:gd name="T10" fmla="*/ 0 h 21600"/>
                <a:gd name="T11" fmla="*/ 20441 w 20441"/>
                <a:gd name="T12" fmla="*/ 21600 h 21600"/>
              </a:gdLst>
              <a:ahLst/>
              <a:cxnLst>
                <a:cxn ang="T6">
                  <a:pos x="T0" y="T1"/>
                </a:cxn>
                <a:cxn ang="T7">
                  <a:pos x="T2" y="T3"/>
                </a:cxn>
                <a:cxn ang="T8">
                  <a:pos x="T4" y="T5"/>
                </a:cxn>
              </a:cxnLst>
              <a:rect l="T9" t="T10" r="T11" b="T12"/>
              <a:pathLst>
                <a:path w="20441" h="21600" fill="none" extrusionOk="0">
                  <a:moveTo>
                    <a:pt x="-1" y="0"/>
                  </a:moveTo>
                  <a:cubicBezTo>
                    <a:pt x="9238" y="0"/>
                    <a:pt x="17454" y="5875"/>
                    <a:pt x="20440" y="14618"/>
                  </a:cubicBezTo>
                </a:path>
                <a:path w="20441" h="21600" stroke="0" extrusionOk="0">
                  <a:moveTo>
                    <a:pt x="-1" y="0"/>
                  </a:moveTo>
                  <a:cubicBezTo>
                    <a:pt x="9238" y="0"/>
                    <a:pt x="17454" y="5875"/>
                    <a:pt x="20440" y="14618"/>
                  </a:cubicBezTo>
                  <a:lnTo>
                    <a:pt x="0" y="21600"/>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6883" name="Arc 18"/>
            <p:cNvSpPr>
              <a:spLocks/>
            </p:cNvSpPr>
            <p:nvPr/>
          </p:nvSpPr>
          <p:spPr bwMode="auto">
            <a:xfrm rot="20985785" flipV="1">
              <a:off x="4845" y="2448"/>
              <a:ext cx="336" cy="310"/>
            </a:xfrm>
            <a:custGeom>
              <a:avLst/>
              <a:gdLst>
                <a:gd name="T0" fmla="*/ 137 w 20441"/>
                <a:gd name="T1" fmla="*/ 0 h 19923"/>
                <a:gd name="T2" fmla="*/ 336 w 20441"/>
                <a:gd name="T3" fmla="*/ 201 h 19923"/>
                <a:gd name="T4" fmla="*/ 0 w 20441"/>
                <a:gd name="T5" fmla="*/ 310 h 19923"/>
                <a:gd name="T6" fmla="*/ 0 60000 65536"/>
                <a:gd name="T7" fmla="*/ 0 60000 65536"/>
                <a:gd name="T8" fmla="*/ 0 60000 65536"/>
                <a:gd name="T9" fmla="*/ 0 w 20441"/>
                <a:gd name="T10" fmla="*/ 0 h 19923"/>
                <a:gd name="T11" fmla="*/ 20441 w 20441"/>
                <a:gd name="T12" fmla="*/ 19923 h 19923"/>
              </a:gdLst>
              <a:ahLst/>
              <a:cxnLst>
                <a:cxn ang="T6">
                  <a:pos x="T0" y="T1"/>
                </a:cxn>
                <a:cxn ang="T7">
                  <a:pos x="T2" y="T3"/>
                </a:cxn>
                <a:cxn ang="T8">
                  <a:pos x="T4" y="T5"/>
                </a:cxn>
              </a:cxnLst>
              <a:rect l="T9" t="T10" r="T11" b="T12"/>
              <a:pathLst>
                <a:path w="20441" h="19923" fill="none" extrusionOk="0">
                  <a:moveTo>
                    <a:pt x="8345" y="0"/>
                  </a:moveTo>
                  <a:cubicBezTo>
                    <a:pt x="14041" y="2386"/>
                    <a:pt x="18444" y="7096"/>
                    <a:pt x="20440" y="12941"/>
                  </a:cubicBezTo>
                </a:path>
                <a:path w="20441" h="19923" stroke="0" extrusionOk="0">
                  <a:moveTo>
                    <a:pt x="8345" y="0"/>
                  </a:moveTo>
                  <a:cubicBezTo>
                    <a:pt x="14041" y="2386"/>
                    <a:pt x="18444" y="7096"/>
                    <a:pt x="20440" y="12941"/>
                  </a:cubicBezTo>
                  <a:lnTo>
                    <a:pt x="0" y="19923"/>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6884" name="Arc 19"/>
            <p:cNvSpPr>
              <a:spLocks/>
            </p:cNvSpPr>
            <p:nvPr/>
          </p:nvSpPr>
          <p:spPr bwMode="auto">
            <a:xfrm rot="614215">
              <a:off x="4908" y="2238"/>
              <a:ext cx="273" cy="305"/>
            </a:xfrm>
            <a:custGeom>
              <a:avLst/>
              <a:gdLst>
                <a:gd name="T0" fmla="*/ 120 w 20441"/>
                <a:gd name="T1" fmla="*/ 0 h 19636"/>
                <a:gd name="T2" fmla="*/ 273 w 20441"/>
                <a:gd name="T3" fmla="*/ 197 h 19636"/>
                <a:gd name="T4" fmla="*/ 0 w 20441"/>
                <a:gd name="T5" fmla="*/ 305 h 19636"/>
                <a:gd name="T6" fmla="*/ 0 60000 65536"/>
                <a:gd name="T7" fmla="*/ 0 60000 65536"/>
                <a:gd name="T8" fmla="*/ 0 60000 65536"/>
                <a:gd name="T9" fmla="*/ 0 w 20441"/>
                <a:gd name="T10" fmla="*/ 0 h 19636"/>
                <a:gd name="T11" fmla="*/ 20441 w 20441"/>
                <a:gd name="T12" fmla="*/ 19636 h 19636"/>
              </a:gdLst>
              <a:ahLst/>
              <a:cxnLst>
                <a:cxn ang="T6">
                  <a:pos x="T0" y="T1"/>
                </a:cxn>
                <a:cxn ang="T7">
                  <a:pos x="T2" y="T3"/>
                </a:cxn>
                <a:cxn ang="T8">
                  <a:pos x="T4" y="T5"/>
                </a:cxn>
              </a:cxnLst>
              <a:rect l="T9" t="T10" r="T11" b="T12"/>
              <a:pathLst>
                <a:path w="20441" h="19636" fill="none" extrusionOk="0">
                  <a:moveTo>
                    <a:pt x="8999" y="-1"/>
                  </a:moveTo>
                  <a:cubicBezTo>
                    <a:pt x="14387" y="2469"/>
                    <a:pt x="18524" y="7044"/>
                    <a:pt x="20440" y="12654"/>
                  </a:cubicBezTo>
                </a:path>
                <a:path w="20441" h="19636" stroke="0" extrusionOk="0">
                  <a:moveTo>
                    <a:pt x="8999" y="-1"/>
                  </a:moveTo>
                  <a:cubicBezTo>
                    <a:pt x="14387" y="2469"/>
                    <a:pt x="18524" y="7044"/>
                    <a:pt x="20440" y="12654"/>
                  </a:cubicBezTo>
                  <a:lnTo>
                    <a:pt x="0" y="19636"/>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6885" name="Arc 20"/>
            <p:cNvSpPr>
              <a:spLocks/>
            </p:cNvSpPr>
            <p:nvPr/>
          </p:nvSpPr>
          <p:spPr bwMode="auto">
            <a:xfrm rot="614215">
              <a:off x="4848" y="2256"/>
              <a:ext cx="273" cy="252"/>
            </a:xfrm>
            <a:custGeom>
              <a:avLst/>
              <a:gdLst>
                <a:gd name="T0" fmla="*/ 190 w 20441"/>
                <a:gd name="T1" fmla="*/ 0 h 16233"/>
                <a:gd name="T2" fmla="*/ 273 w 20441"/>
                <a:gd name="T3" fmla="*/ 144 h 16233"/>
                <a:gd name="T4" fmla="*/ 0 w 20441"/>
                <a:gd name="T5" fmla="*/ 252 h 16233"/>
                <a:gd name="T6" fmla="*/ 0 60000 65536"/>
                <a:gd name="T7" fmla="*/ 0 60000 65536"/>
                <a:gd name="T8" fmla="*/ 0 60000 65536"/>
                <a:gd name="T9" fmla="*/ 0 w 20441"/>
                <a:gd name="T10" fmla="*/ 0 h 16233"/>
                <a:gd name="T11" fmla="*/ 20441 w 20441"/>
                <a:gd name="T12" fmla="*/ 16233 h 16233"/>
              </a:gdLst>
              <a:ahLst/>
              <a:cxnLst>
                <a:cxn ang="T6">
                  <a:pos x="T0" y="T1"/>
                </a:cxn>
                <a:cxn ang="T7">
                  <a:pos x="T2" y="T3"/>
                </a:cxn>
                <a:cxn ang="T8">
                  <a:pos x="T4" y="T5"/>
                </a:cxn>
              </a:cxnLst>
              <a:rect l="T9" t="T10" r="T11" b="T12"/>
              <a:pathLst>
                <a:path w="20441" h="16233" fill="none" extrusionOk="0">
                  <a:moveTo>
                    <a:pt x="14249" y="0"/>
                  </a:moveTo>
                  <a:cubicBezTo>
                    <a:pt x="17086" y="2490"/>
                    <a:pt x="19220" y="5679"/>
                    <a:pt x="20440" y="9251"/>
                  </a:cubicBezTo>
                </a:path>
                <a:path w="20441" h="16233" stroke="0" extrusionOk="0">
                  <a:moveTo>
                    <a:pt x="14249" y="0"/>
                  </a:moveTo>
                  <a:cubicBezTo>
                    <a:pt x="17086" y="2490"/>
                    <a:pt x="19220" y="5679"/>
                    <a:pt x="20440" y="9251"/>
                  </a:cubicBezTo>
                  <a:lnTo>
                    <a:pt x="0" y="16233"/>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6886" name="Arc 21"/>
            <p:cNvSpPr>
              <a:spLocks/>
            </p:cNvSpPr>
            <p:nvPr/>
          </p:nvSpPr>
          <p:spPr bwMode="auto">
            <a:xfrm rot="614215" flipH="1" flipV="1">
              <a:off x="4512" y="2496"/>
              <a:ext cx="273" cy="305"/>
            </a:xfrm>
            <a:custGeom>
              <a:avLst/>
              <a:gdLst>
                <a:gd name="T0" fmla="*/ 120 w 20441"/>
                <a:gd name="T1" fmla="*/ 0 h 19636"/>
                <a:gd name="T2" fmla="*/ 273 w 20441"/>
                <a:gd name="T3" fmla="*/ 197 h 19636"/>
                <a:gd name="T4" fmla="*/ 0 w 20441"/>
                <a:gd name="T5" fmla="*/ 305 h 19636"/>
                <a:gd name="T6" fmla="*/ 0 60000 65536"/>
                <a:gd name="T7" fmla="*/ 0 60000 65536"/>
                <a:gd name="T8" fmla="*/ 0 60000 65536"/>
                <a:gd name="T9" fmla="*/ 0 w 20441"/>
                <a:gd name="T10" fmla="*/ 0 h 19636"/>
                <a:gd name="T11" fmla="*/ 20441 w 20441"/>
                <a:gd name="T12" fmla="*/ 19636 h 19636"/>
              </a:gdLst>
              <a:ahLst/>
              <a:cxnLst>
                <a:cxn ang="T6">
                  <a:pos x="T0" y="T1"/>
                </a:cxn>
                <a:cxn ang="T7">
                  <a:pos x="T2" y="T3"/>
                </a:cxn>
                <a:cxn ang="T8">
                  <a:pos x="T4" y="T5"/>
                </a:cxn>
              </a:cxnLst>
              <a:rect l="T9" t="T10" r="T11" b="T12"/>
              <a:pathLst>
                <a:path w="20441" h="19636" fill="none" extrusionOk="0">
                  <a:moveTo>
                    <a:pt x="8999" y="-1"/>
                  </a:moveTo>
                  <a:cubicBezTo>
                    <a:pt x="14387" y="2469"/>
                    <a:pt x="18524" y="7044"/>
                    <a:pt x="20440" y="12654"/>
                  </a:cubicBezTo>
                </a:path>
                <a:path w="20441" h="19636" stroke="0" extrusionOk="0">
                  <a:moveTo>
                    <a:pt x="8999" y="-1"/>
                  </a:moveTo>
                  <a:cubicBezTo>
                    <a:pt x="14387" y="2469"/>
                    <a:pt x="18524" y="7044"/>
                    <a:pt x="20440" y="12654"/>
                  </a:cubicBezTo>
                  <a:lnTo>
                    <a:pt x="0" y="19636"/>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sp>
          <p:nvSpPr>
            <p:cNvPr id="36887" name="Arc 22"/>
            <p:cNvSpPr>
              <a:spLocks/>
            </p:cNvSpPr>
            <p:nvPr/>
          </p:nvSpPr>
          <p:spPr bwMode="auto">
            <a:xfrm rot="20985785" flipH="1">
              <a:off x="4512" y="2208"/>
              <a:ext cx="273" cy="305"/>
            </a:xfrm>
            <a:custGeom>
              <a:avLst/>
              <a:gdLst>
                <a:gd name="T0" fmla="*/ 120 w 20441"/>
                <a:gd name="T1" fmla="*/ 0 h 19636"/>
                <a:gd name="T2" fmla="*/ 273 w 20441"/>
                <a:gd name="T3" fmla="*/ 197 h 19636"/>
                <a:gd name="T4" fmla="*/ 0 w 20441"/>
                <a:gd name="T5" fmla="*/ 305 h 19636"/>
                <a:gd name="T6" fmla="*/ 0 60000 65536"/>
                <a:gd name="T7" fmla="*/ 0 60000 65536"/>
                <a:gd name="T8" fmla="*/ 0 60000 65536"/>
                <a:gd name="T9" fmla="*/ 0 w 20441"/>
                <a:gd name="T10" fmla="*/ 0 h 19636"/>
                <a:gd name="T11" fmla="*/ 20441 w 20441"/>
                <a:gd name="T12" fmla="*/ 19636 h 19636"/>
              </a:gdLst>
              <a:ahLst/>
              <a:cxnLst>
                <a:cxn ang="T6">
                  <a:pos x="T0" y="T1"/>
                </a:cxn>
                <a:cxn ang="T7">
                  <a:pos x="T2" y="T3"/>
                </a:cxn>
                <a:cxn ang="T8">
                  <a:pos x="T4" y="T5"/>
                </a:cxn>
              </a:cxnLst>
              <a:rect l="T9" t="T10" r="T11" b="T12"/>
              <a:pathLst>
                <a:path w="20441" h="19636" fill="none" extrusionOk="0">
                  <a:moveTo>
                    <a:pt x="8999" y="-1"/>
                  </a:moveTo>
                  <a:cubicBezTo>
                    <a:pt x="14387" y="2469"/>
                    <a:pt x="18524" y="7044"/>
                    <a:pt x="20440" y="12654"/>
                  </a:cubicBezTo>
                </a:path>
                <a:path w="20441" h="19636" stroke="0" extrusionOk="0">
                  <a:moveTo>
                    <a:pt x="8999" y="-1"/>
                  </a:moveTo>
                  <a:cubicBezTo>
                    <a:pt x="14387" y="2469"/>
                    <a:pt x="18524" y="7044"/>
                    <a:pt x="20440" y="12654"/>
                  </a:cubicBezTo>
                  <a:lnTo>
                    <a:pt x="0" y="19636"/>
                  </a:lnTo>
                  <a:close/>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chemeClr val="tx2"/>
                </a:solidFill>
              </a:endParaRPr>
            </a:p>
          </p:txBody>
        </p:sp>
      </p:grpSp>
      <p:grpSp>
        <p:nvGrpSpPr>
          <p:cNvPr id="36871" name="Group 23"/>
          <p:cNvGrpSpPr>
            <a:grpSpLocks/>
          </p:cNvGrpSpPr>
          <p:nvPr/>
        </p:nvGrpSpPr>
        <p:grpSpPr bwMode="auto">
          <a:xfrm>
            <a:off x="7086600" y="5181600"/>
            <a:ext cx="1066800" cy="1066800"/>
            <a:chOff x="4464" y="3264"/>
            <a:chExt cx="672" cy="672"/>
          </a:xfrm>
        </p:grpSpPr>
        <p:sp>
          <p:nvSpPr>
            <p:cNvPr id="36872" name="Oval 24"/>
            <p:cNvSpPr>
              <a:spLocks noChangeArrowheads="1"/>
            </p:cNvSpPr>
            <p:nvPr/>
          </p:nvSpPr>
          <p:spPr bwMode="auto">
            <a:xfrm>
              <a:off x="4464" y="3264"/>
              <a:ext cx="672" cy="67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73" name="Rectangle 25"/>
            <p:cNvSpPr>
              <a:spLocks noChangeArrowheads="1"/>
            </p:cNvSpPr>
            <p:nvPr/>
          </p:nvSpPr>
          <p:spPr bwMode="auto">
            <a:xfrm>
              <a:off x="4608" y="3408"/>
              <a:ext cx="48" cy="336"/>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74" name="Rectangle 26"/>
            <p:cNvSpPr>
              <a:spLocks noChangeArrowheads="1"/>
            </p:cNvSpPr>
            <p:nvPr/>
          </p:nvSpPr>
          <p:spPr bwMode="auto">
            <a:xfrm>
              <a:off x="4704" y="3408"/>
              <a:ext cx="48" cy="336"/>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75" name="Rectangle 27"/>
            <p:cNvSpPr>
              <a:spLocks noChangeArrowheads="1"/>
            </p:cNvSpPr>
            <p:nvPr/>
          </p:nvSpPr>
          <p:spPr bwMode="auto">
            <a:xfrm>
              <a:off x="4800" y="3408"/>
              <a:ext cx="48" cy="336"/>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76" name="Rectangle 28"/>
            <p:cNvSpPr>
              <a:spLocks noChangeArrowheads="1"/>
            </p:cNvSpPr>
            <p:nvPr/>
          </p:nvSpPr>
          <p:spPr bwMode="auto">
            <a:xfrm rot="1954443">
              <a:off x="4800" y="3504"/>
              <a:ext cx="48" cy="336"/>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77" name="Rectangle 29"/>
            <p:cNvSpPr>
              <a:spLocks noChangeArrowheads="1"/>
            </p:cNvSpPr>
            <p:nvPr/>
          </p:nvSpPr>
          <p:spPr bwMode="auto">
            <a:xfrm rot="1954443">
              <a:off x="4852" y="3361"/>
              <a:ext cx="240" cy="48"/>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878" name="Rectangle 30"/>
            <p:cNvSpPr>
              <a:spLocks noChangeArrowheads="1"/>
            </p:cNvSpPr>
            <p:nvPr/>
          </p:nvSpPr>
          <p:spPr bwMode="auto">
            <a:xfrm rot="720742">
              <a:off x="4944" y="3504"/>
              <a:ext cx="48" cy="336"/>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Lift off Process</a:t>
            </a:r>
          </a:p>
        </p:txBody>
      </p:sp>
      <p:sp>
        <p:nvSpPr>
          <p:cNvPr id="37891" name="Rectangle 3"/>
          <p:cNvSpPr>
            <a:spLocks noGrp="1" noChangeArrowheads="1"/>
          </p:cNvSpPr>
          <p:nvPr>
            <p:ph type="body" idx="1"/>
          </p:nvPr>
        </p:nvSpPr>
        <p:spPr>
          <a:xfrm>
            <a:off x="762000" y="1905000"/>
            <a:ext cx="7010400" cy="4114800"/>
          </a:xfrm>
        </p:spPr>
        <p:txBody>
          <a:bodyPr/>
          <a:lstStyle/>
          <a:p>
            <a:pPr eaLnBrk="1" hangingPunct="1">
              <a:buFont typeface="Wingdings" panose="05000000000000000000" pitchFamily="2" charset="2"/>
              <a:buNone/>
            </a:pPr>
            <a:r>
              <a:rPr lang="en-US" altLang="en-US" smtClean="0"/>
              <a:t>    Here is an informational link on the lift off process provided by researchers at Georgia Tech University.</a:t>
            </a:r>
          </a:p>
          <a:p>
            <a:pPr algn="ctr" eaLnBrk="1" hangingPunct="1">
              <a:buFont typeface="Wingdings" panose="05000000000000000000" pitchFamily="2" charset="2"/>
              <a:buNone/>
            </a:pPr>
            <a:r>
              <a:rPr lang="en-US" altLang="en-US" u="sng" smtClean="0">
                <a:hlinkClick r:id="rId2"/>
              </a:rPr>
              <a:t>Liftoff pdf</a:t>
            </a:r>
            <a:endParaRPr lang="en-US" altLang="en-US" u="sng"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0" y="190500"/>
            <a:ext cx="7315200" cy="1527175"/>
          </a:xfrm>
        </p:spPr>
        <p:txBody>
          <a:bodyPr/>
          <a:lstStyle/>
          <a:p>
            <a:pPr eaLnBrk="1" hangingPunct="1"/>
            <a:r>
              <a:rPr lang="en-US" altLang="en-US" sz="3400" smtClean="0"/>
              <a:t>Some References on Lithography and Other Processes</a:t>
            </a:r>
          </a:p>
        </p:txBody>
      </p:sp>
      <p:sp>
        <p:nvSpPr>
          <p:cNvPr id="38915" name="Rectangle 3"/>
          <p:cNvSpPr>
            <a:spLocks noGrp="1" noChangeArrowheads="1"/>
          </p:cNvSpPr>
          <p:nvPr>
            <p:ph type="body" idx="1"/>
          </p:nvPr>
        </p:nvSpPr>
        <p:spPr>
          <a:xfrm>
            <a:off x="914400" y="1828800"/>
            <a:ext cx="7010400" cy="4114800"/>
          </a:xfrm>
        </p:spPr>
        <p:txBody>
          <a:bodyPr/>
          <a:lstStyle/>
          <a:p>
            <a:pPr eaLnBrk="1" hangingPunct="1">
              <a:lnSpc>
                <a:spcPct val="90000"/>
              </a:lnSpc>
            </a:pPr>
            <a:r>
              <a:rPr lang="en-US" altLang="en-US" sz="2000" smtClean="0"/>
              <a:t>Campbell, Stephen. The Science and Engineering of Microelectronic Fabrication. Oxford University Press; 2nd edition.</a:t>
            </a:r>
          </a:p>
          <a:p>
            <a:pPr eaLnBrk="1" hangingPunct="1">
              <a:lnSpc>
                <a:spcPct val="90000"/>
              </a:lnSpc>
            </a:pPr>
            <a:r>
              <a:rPr lang="en-US" altLang="en-US" sz="2000" smtClean="0"/>
              <a:t>Runyan, WalterR. and Bean, Kenneth E.  Semiconductor Integrated Circuit Processing Technology.  Addition-Wesley Publishing Company, Inc.</a:t>
            </a:r>
          </a:p>
          <a:p>
            <a:pPr eaLnBrk="1" hangingPunct="1">
              <a:lnSpc>
                <a:spcPct val="90000"/>
              </a:lnSpc>
            </a:pPr>
            <a:r>
              <a:rPr lang="en-US" altLang="en-US" sz="2000" smtClean="0"/>
              <a:t>Van Zant, Peter.  Microchip Fabrication, A Practical Guide to Semiconductor Processing.  McGraw-Hill, 3</a:t>
            </a:r>
            <a:r>
              <a:rPr lang="en-US" altLang="en-US" sz="2000" baseline="30000" smtClean="0"/>
              <a:t>rd</a:t>
            </a:r>
            <a:r>
              <a:rPr lang="en-US" altLang="en-US" sz="2000" smtClean="0"/>
              <a:t> edition.</a:t>
            </a:r>
          </a:p>
          <a:p>
            <a:pPr eaLnBrk="1" hangingPunct="1">
              <a:lnSpc>
                <a:spcPct val="90000"/>
              </a:lnSpc>
            </a:pPr>
            <a:endParaRPr lang="en-US" altLang="en-US" sz="200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Spinning Parameters</a:t>
            </a:r>
          </a:p>
        </p:txBody>
      </p:sp>
      <p:sp>
        <p:nvSpPr>
          <p:cNvPr id="7171" name="Rectangle 3"/>
          <p:cNvSpPr>
            <a:spLocks noGrp="1" noChangeArrowheads="1"/>
          </p:cNvSpPr>
          <p:nvPr>
            <p:ph type="body" sz="half" idx="1"/>
          </p:nvPr>
        </p:nvSpPr>
        <p:spPr>
          <a:xfrm>
            <a:off x="914400" y="1828800"/>
            <a:ext cx="4038600" cy="3657600"/>
          </a:xfrm>
        </p:spPr>
        <p:txBody>
          <a:bodyPr/>
          <a:lstStyle/>
          <a:p>
            <a:pPr eaLnBrk="1" hangingPunct="1">
              <a:buFont typeface="Wingdings" panose="05000000000000000000" pitchFamily="2" charset="2"/>
              <a:buNone/>
            </a:pPr>
            <a:r>
              <a:rPr lang="en-US" altLang="en-US" sz="2600" smtClean="0"/>
              <a:t>Therefore, if any one of the parameters are changed</a:t>
            </a:r>
          </a:p>
          <a:p>
            <a:pPr lvl="1" eaLnBrk="1" hangingPunct="1"/>
            <a:r>
              <a:rPr lang="en-US" altLang="en-US" sz="2400" smtClean="0"/>
              <a:t>the photoresist,</a:t>
            </a:r>
          </a:p>
          <a:p>
            <a:pPr lvl="1" eaLnBrk="1" hangingPunct="1"/>
            <a:r>
              <a:rPr lang="en-US" altLang="en-US" sz="2400" smtClean="0"/>
              <a:t>the rotation speed, or </a:t>
            </a:r>
          </a:p>
          <a:p>
            <a:pPr lvl="1" eaLnBrk="1" hangingPunct="1"/>
            <a:r>
              <a:rPr lang="en-US" altLang="en-US" sz="2400" smtClean="0"/>
              <a:t>the rotation time </a:t>
            </a:r>
          </a:p>
          <a:p>
            <a:pPr eaLnBrk="1" hangingPunct="1">
              <a:buFont typeface="Wingdings" panose="05000000000000000000" pitchFamily="2" charset="2"/>
              <a:buNone/>
            </a:pPr>
            <a:r>
              <a:rPr lang="en-US" altLang="en-US" sz="2600" smtClean="0"/>
              <a:t>You will change the photoresist thickness.</a:t>
            </a:r>
          </a:p>
        </p:txBody>
      </p:sp>
      <p:pic>
        <p:nvPicPr>
          <p:cNvPr id="7172" name="Picture 4" descr="GPspincoa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1905000"/>
            <a:ext cx="2457450" cy="3276600"/>
          </a:xfr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Examples of Spinning Parameters</a:t>
            </a:r>
          </a:p>
        </p:txBody>
      </p:sp>
      <p:sp>
        <p:nvSpPr>
          <p:cNvPr id="8195" name="Rectangle 3"/>
          <p:cNvSpPr>
            <a:spLocks noGrp="1" noChangeArrowheads="1"/>
          </p:cNvSpPr>
          <p:nvPr>
            <p:ph type="body" idx="1"/>
          </p:nvPr>
        </p:nvSpPr>
        <p:spPr>
          <a:xfrm>
            <a:off x="609600" y="1828800"/>
            <a:ext cx="7924800" cy="4114800"/>
          </a:xfrm>
        </p:spPr>
        <p:txBody>
          <a:bodyPr/>
          <a:lstStyle/>
          <a:p>
            <a:pPr eaLnBrk="1" hangingPunct="1">
              <a:buFont typeface="Wingdings" panose="05000000000000000000" pitchFamily="2" charset="2"/>
              <a:buChar char="v"/>
            </a:pPr>
            <a:r>
              <a:rPr lang="en-US" altLang="en-US" sz="2200" smtClean="0"/>
              <a:t>All photoresists from a series have the same formula but will have different viscosities due to the amount of solvent present.</a:t>
            </a:r>
          </a:p>
          <a:p>
            <a:pPr eaLnBrk="1" hangingPunct="1">
              <a:buFont typeface="Wingdings" panose="05000000000000000000" pitchFamily="2" charset="2"/>
              <a:buChar char="v"/>
            </a:pPr>
            <a:r>
              <a:rPr lang="en-US" altLang="en-US" sz="2200" smtClean="0"/>
              <a:t>Let’s look at the 1800 series of photoresists by Rohm-Haas.  WCAM supplies 3 from this series.</a:t>
            </a:r>
          </a:p>
          <a:p>
            <a:pPr eaLnBrk="1" hangingPunct="1">
              <a:buFont typeface="Wingdings" panose="05000000000000000000" pitchFamily="2" charset="2"/>
              <a:buChar char="v"/>
            </a:pPr>
            <a:r>
              <a:rPr lang="en-US" altLang="en-US" sz="2200" smtClean="0"/>
              <a:t>When spinning each formula at 4000 RPM for 30 seconds, you will have the following thicknesses after baking:</a:t>
            </a:r>
          </a:p>
          <a:p>
            <a:pPr eaLnBrk="1" hangingPunct="1">
              <a:buFont typeface="Wingdings" panose="05000000000000000000" pitchFamily="2" charset="2"/>
              <a:buNone/>
            </a:pPr>
            <a:r>
              <a:rPr lang="en-US" altLang="en-US" sz="2200" smtClean="0"/>
              <a:t>		1805     0.5 um        more solvent, thinner spin</a:t>
            </a:r>
          </a:p>
          <a:p>
            <a:pPr eaLnBrk="1" hangingPunct="1">
              <a:buFont typeface="Wingdings" panose="05000000000000000000" pitchFamily="2" charset="2"/>
              <a:buNone/>
            </a:pPr>
            <a:r>
              <a:rPr lang="en-US" altLang="en-US" sz="2200" smtClean="0"/>
              <a:t>		1813     1.2 um</a:t>
            </a:r>
          </a:p>
          <a:p>
            <a:pPr eaLnBrk="1" hangingPunct="1">
              <a:buFont typeface="Wingdings" panose="05000000000000000000" pitchFamily="2" charset="2"/>
              <a:buNone/>
            </a:pPr>
            <a:r>
              <a:rPr lang="en-US" altLang="en-US" sz="2200" smtClean="0"/>
              <a:t>		1827     2.5 um        less solvent, thicker spin</a:t>
            </a:r>
          </a:p>
          <a:p>
            <a:pPr eaLnBrk="1" hangingPunct="1"/>
            <a:endParaRPr lang="en-US" altLang="en-US" sz="2200" smtClean="0"/>
          </a:p>
        </p:txBody>
      </p:sp>
      <p:sp>
        <p:nvSpPr>
          <p:cNvPr id="8196" name="Line 4"/>
          <p:cNvSpPr>
            <a:spLocks noChangeShapeType="1"/>
          </p:cNvSpPr>
          <p:nvPr/>
        </p:nvSpPr>
        <p:spPr bwMode="auto">
          <a:xfrm>
            <a:off x="3810000" y="4495800"/>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en-US" smtClean="0"/>
              <a:t>Spinning Parameters</a:t>
            </a:r>
          </a:p>
        </p:txBody>
      </p:sp>
      <p:sp>
        <p:nvSpPr>
          <p:cNvPr id="1028" name="Rectangle 3"/>
          <p:cNvSpPr>
            <a:spLocks noGrp="1" noChangeArrowheads="1"/>
          </p:cNvSpPr>
          <p:nvPr>
            <p:ph type="body" sz="half" idx="1"/>
          </p:nvPr>
        </p:nvSpPr>
        <p:spPr>
          <a:xfrm>
            <a:off x="609600" y="1752600"/>
            <a:ext cx="7772400" cy="4953000"/>
          </a:xfrm>
        </p:spPr>
        <p:txBody>
          <a:bodyPr/>
          <a:lstStyle/>
          <a:p>
            <a:pPr eaLnBrk="1" hangingPunct="1">
              <a:buFont typeface="Wingdings" panose="05000000000000000000" pitchFamily="2" charset="2"/>
              <a:buNone/>
            </a:pPr>
            <a:r>
              <a:rPr lang="en-US" altLang="en-US" sz="2200" smtClean="0"/>
              <a:t>Here’s another example.</a:t>
            </a:r>
          </a:p>
          <a:p>
            <a:pPr eaLnBrk="1" hangingPunct="1">
              <a:buFont typeface="Wingdings" panose="05000000000000000000" pitchFamily="2" charset="2"/>
              <a:buNone/>
            </a:pPr>
            <a:r>
              <a:rPr lang="en-US" altLang="en-US" sz="2200" smtClean="0"/>
              <a:t>Rohm-Haas STR 1045 positive photoresist will spin to thicknesses between 4 – 8 um depending on the rotation speed.</a:t>
            </a:r>
          </a:p>
          <a:p>
            <a:pPr eaLnBrk="1" hangingPunct="1">
              <a:buFont typeface="Wingdings" panose="05000000000000000000" pitchFamily="2" charset="2"/>
              <a:buNone/>
            </a:pPr>
            <a:endParaRPr lang="en-US" altLang="en-US" sz="2200" smtClean="0"/>
          </a:p>
          <a:p>
            <a:pPr eaLnBrk="1" hangingPunct="1">
              <a:buFont typeface="Wingdings" panose="05000000000000000000" pitchFamily="2" charset="2"/>
              <a:buNone/>
            </a:pPr>
            <a:endParaRPr lang="en-US" altLang="en-US" sz="2200" smtClean="0"/>
          </a:p>
          <a:p>
            <a:pPr eaLnBrk="1" hangingPunct="1">
              <a:buFont typeface="Wingdings" panose="05000000000000000000" pitchFamily="2" charset="2"/>
              <a:buNone/>
            </a:pPr>
            <a:endParaRPr lang="en-US" altLang="en-US" sz="2200" smtClean="0"/>
          </a:p>
          <a:p>
            <a:pPr eaLnBrk="1" hangingPunct="1">
              <a:buFont typeface="Wingdings" panose="05000000000000000000" pitchFamily="2" charset="2"/>
              <a:buNone/>
            </a:pPr>
            <a:endParaRPr lang="en-US" altLang="en-US" sz="2200" smtClean="0"/>
          </a:p>
          <a:p>
            <a:pPr eaLnBrk="1" hangingPunct="1">
              <a:buFont typeface="Wingdings" panose="05000000000000000000" pitchFamily="2" charset="2"/>
              <a:buNone/>
            </a:pPr>
            <a:endParaRPr lang="en-US" altLang="en-US" sz="2200" smtClean="0"/>
          </a:p>
          <a:p>
            <a:pPr eaLnBrk="1" hangingPunct="1">
              <a:buFont typeface="Wingdings" panose="05000000000000000000" pitchFamily="2" charset="2"/>
              <a:buNone/>
            </a:pPr>
            <a:endParaRPr lang="en-US" altLang="en-US" sz="2200" smtClean="0"/>
          </a:p>
          <a:p>
            <a:pPr eaLnBrk="1" hangingPunct="1">
              <a:buFont typeface="Wingdings" panose="05000000000000000000" pitchFamily="2" charset="2"/>
              <a:buNone/>
            </a:pPr>
            <a:r>
              <a:rPr lang="en-US" altLang="en-US" sz="2200" smtClean="0"/>
              <a:t>In other words, change one parameter – spin speed – and you change the photoresist thickness.</a:t>
            </a:r>
          </a:p>
        </p:txBody>
      </p:sp>
      <p:graphicFrame>
        <p:nvGraphicFramePr>
          <p:cNvPr id="1026" name="Object 4"/>
          <p:cNvGraphicFramePr>
            <a:graphicFrameLocks noGrp="1" noChangeAspect="1"/>
          </p:cNvGraphicFramePr>
          <p:nvPr>
            <p:ph sz="half" idx="2"/>
          </p:nvPr>
        </p:nvGraphicFramePr>
        <p:xfrm>
          <a:off x="3081338" y="3290888"/>
          <a:ext cx="3441700" cy="2074862"/>
        </p:xfrm>
        <a:graphic>
          <a:graphicData uri="http://schemas.openxmlformats.org/presentationml/2006/ole">
            <mc:AlternateContent xmlns:mc="http://schemas.openxmlformats.org/markup-compatibility/2006">
              <mc:Choice xmlns:v="urn:schemas-microsoft-com:vml" Requires="v">
                <p:oleObj spid="_x0000_s1031" name="Chart" r:id="rId3" imgW="5276888" imgH="2981173" progId="Excel.Chart.8">
                  <p:embed/>
                </p:oleObj>
              </mc:Choice>
              <mc:Fallback>
                <p:oleObj name="Chart" r:id="rId3" imgW="5276888" imgH="2981173"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338" y="3290888"/>
                        <a:ext cx="3441700"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Types of Photoresists</a:t>
            </a:r>
          </a:p>
        </p:txBody>
      </p:sp>
      <p:sp>
        <p:nvSpPr>
          <p:cNvPr id="9219" name="Rectangle 3"/>
          <p:cNvSpPr>
            <a:spLocks noGrp="1" noChangeArrowheads="1"/>
          </p:cNvSpPr>
          <p:nvPr>
            <p:ph type="body" idx="1"/>
          </p:nvPr>
        </p:nvSpPr>
        <p:spPr>
          <a:xfrm>
            <a:off x="609600" y="1828800"/>
            <a:ext cx="7010400" cy="4114800"/>
          </a:xfrm>
        </p:spPr>
        <p:txBody>
          <a:bodyPr/>
          <a:lstStyle/>
          <a:p>
            <a:pPr eaLnBrk="1" hangingPunct="1">
              <a:buFont typeface="Wingdings" panose="05000000000000000000" pitchFamily="2" charset="2"/>
              <a:buChar char="v"/>
            </a:pPr>
            <a:r>
              <a:rPr lang="en-US" altLang="en-US" sz="2600" smtClean="0"/>
              <a:t>Photoresists are classified into two groups:</a:t>
            </a:r>
          </a:p>
          <a:p>
            <a:pPr lvl="1" eaLnBrk="1" hangingPunct="1"/>
            <a:r>
              <a:rPr lang="en-US" altLang="en-US" sz="2400" b="1" smtClean="0">
                <a:solidFill>
                  <a:schemeClr val="tx1"/>
                </a:solidFill>
              </a:rPr>
              <a:t>positive resists</a:t>
            </a:r>
            <a:r>
              <a:rPr lang="en-US" altLang="en-US" sz="2400" smtClean="0"/>
              <a:t>, in which the areas exposed to the UV light become more sensitive to chemical etching and are removed in the developing process; and </a:t>
            </a:r>
          </a:p>
          <a:p>
            <a:pPr lvl="1" eaLnBrk="1" hangingPunct="1"/>
            <a:r>
              <a:rPr lang="en-US" altLang="en-US" sz="2400" b="1" smtClean="0">
                <a:solidFill>
                  <a:schemeClr val="tx1"/>
                </a:solidFill>
              </a:rPr>
              <a:t>negative resists</a:t>
            </a:r>
            <a:r>
              <a:rPr lang="en-US" altLang="en-US" sz="2400" smtClean="0"/>
              <a:t>, in which the areas exposed to the UV light become resistant to chemical etching, so the unexposed areas are removed during the developing process.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Why Different Photoresists</a:t>
            </a:r>
          </a:p>
        </p:txBody>
      </p:sp>
      <p:sp>
        <p:nvSpPr>
          <p:cNvPr id="10243" name="Rectangle 3"/>
          <p:cNvSpPr>
            <a:spLocks noGrp="1" noChangeArrowheads="1"/>
          </p:cNvSpPr>
          <p:nvPr>
            <p:ph type="body" sz="half" idx="1"/>
          </p:nvPr>
        </p:nvSpPr>
        <p:spPr>
          <a:xfrm>
            <a:off x="914400" y="1828800"/>
            <a:ext cx="7696200" cy="3886200"/>
          </a:xfrm>
        </p:spPr>
        <p:txBody>
          <a:bodyPr/>
          <a:lstStyle/>
          <a:p>
            <a:pPr eaLnBrk="1" hangingPunct="1">
              <a:lnSpc>
                <a:spcPct val="80000"/>
              </a:lnSpc>
              <a:buFont typeface="Wingdings" panose="05000000000000000000" pitchFamily="2" charset="2"/>
              <a:buNone/>
            </a:pPr>
            <a:r>
              <a:rPr lang="en-US" altLang="en-US" sz="2200" smtClean="0"/>
              <a:t>Selection of the correct photoresist </a:t>
            </a:r>
            <a:br>
              <a:rPr lang="en-US" altLang="en-US" sz="2200" smtClean="0"/>
            </a:br>
            <a:r>
              <a:rPr lang="en-US" altLang="en-US" sz="2200" smtClean="0"/>
              <a:t>is dictated by your next process</a:t>
            </a:r>
          </a:p>
          <a:p>
            <a:pPr lvl="1" eaLnBrk="1" hangingPunct="1">
              <a:lnSpc>
                <a:spcPct val="80000"/>
              </a:lnSpc>
            </a:pPr>
            <a:r>
              <a:rPr lang="en-US" altLang="en-US" sz="2000" smtClean="0"/>
              <a:t>plasma (dry) or </a:t>
            </a:r>
          </a:p>
          <a:p>
            <a:pPr lvl="1" eaLnBrk="1" hangingPunct="1">
              <a:lnSpc>
                <a:spcPct val="80000"/>
              </a:lnSpc>
            </a:pPr>
            <a:r>
              <a:rPr lang="en-US" altLang="en-US" sz="2000" smtClean="0"/>
              <a:t>chemical (wet) etching; or </a:t>
            </a:r>
          </a:p>
          <a:p>
            <a:pPr lvl="1" eaLnBrk="1" hangingPunct="1">
              <a:lnSpc>
                <a:spcPct val="80000"/>
              </a:lnSpc>
            </a:pPr>
            <a:r>
              <a:rPr lang="en-US" altLang="en-US" sz="2000" smtClean="0"/>
              <a:t>ion implantation.</a:t>
            </a:r>
          </a:p>
          <a:p>
            <a:pPr eaLnBrk="1" hangingPunct="1">
              <a:lnSpc>
                <a:spcPct val="80000"/>
              </a:lnSpc>
              <a:buFont typeface="Wingdings" panose="05000000000000000000" pitchFamily="2" charset="2"/>
              <a:buNone/>
            </a:pPr>
            <a:endParaRPr lang="en-US" altLang="en-US" sz="2200" smtClean="0"/>
          </a:p>
          <a:p>
            <a:pPr eaLnBrk="1" hangingPunct="1">
              <a:lnSpc>
                <a:spcPct val="80000"/>
              </a:lnSpc>
              <a:buFont typeface="Wingdings" panose="05000000000000000000" pitchFamily="2" charset="2"/>
              <a:buNone/>
            </a:pPr>
            <a:endParaRPr lang="en-US" altLang="en-US" sz="2200" smtClean="0"/>
          </a:p>
          <a:p>
            <a:pPr eaLnBrk="1" hangingPunct="1">
              <a:lnSpc>
                <a:spcPct val="80000"/>
              </a:lnSpc>
              <a:buFont typeface="Wingdings" panose="05000000000000000000" pitchFamily="2" charset="2"/>
              <a:buNone/>
            </a:pPr>
            <a:endParaRPr lang="en-US" altLang="en-US" sz="2200" smtClean="0"/>
          </a:p>
          <a:p>
            <a:pPr eaLnBrk="1" hangingPunct="1">
              <a:lnSpc>
                <a:spcPct val="80000"/>
              </a:lnSpc>
              <a:buFont typeface="Wingdings" panose="05000000000000000000" pitchFamily="2" charset="2"/>
              <a:buNone/>
            </a:pPr>
            <a:endParaRPr lang="en-US" altLang="en-US" sz="2200" smtClean="0"/>
          </a:p>
          <a:p>
            <a:pPr eaLnBrk="1" hangingPunct="1">
              <a:lnSpc>
                <a:spcPct val="80000"/>
              </a:lnSpc>
              <a:buFont typeface="Wingdings" panose="05000000000000000000" pitchFamily="2" charset="2"/>
              <a:buNone/>
            </a:pPr>
            <a:r>
              <a:rPr lang="en-US" altLang="en-US" sz="2200" smtClean="0"/>
              <a:t>For example, if your next process is to etch 1um of silicon dioxide, then you need a photoresist thickness more than 1um to maintain protection during the etch process.</a:t>
            </a:r>
          </a:p>
        </p:txBody>
      </p:sp>
      <p:pic>
        <p:nvPicPr>
          <p:cNvPr id="10244" name="Picture 4" descr="P101000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209800"/>
            <a:ext cx="3200400" cy="2400300"/>
          </a:xfr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Choosing the Photoresist</a:t>
            </a:r>
          </a:p>
        </p:txBody>
      </p:sp>
      <p:grpSp>
        <p:nvGrpSpPr>
          <p:cNvPr id="11267" name="Group 22"/>
          <p:cNvGrpSpPr>
            <a:grpSpLocks/>
          </p:cNvGrpSpPr>
          <p:nvPr/>
        </p:nvGrpSpPr>
        <p:grpSpPr bwMode="auto">
          <a:xfrm>
            <a:off x="1447800" y="2743200"/>
            <a:ext cx="6400800" cy="1357313"/>
            <a:chOff x="960" y="1344"/>
            <a:chExt cx="4032" cy="855"/>
          </a:xfrm>
        </p:grpSpPr>
        <p:sp>
          <p:nvSpPr>
            <p:cNvPr id="11271" name="Rectangle 4"/>
            <p:cNvSpPr>
              <a:spLocks noChangeArrowheads="1"/>
            </p:cNvSpPr>
            <p:nvPr/>
          </p:nvSpPr>
          <p:spPr bwMode="auto">
            <a:xfrm>
              <a:off x="960" y="1728"/>
              <a:ext cx="2928" cy="28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272" name="Rectangle 5"/>
            <p:cNvSpPr>
              <a:spLocks noChangeArrowheads="1"/>
            </p:cNvSpPr>
            <p:nvPr/>
          </p:nvSpPr>
          <p:spPr bwMode="auto">
            <a:xfrm>
              <a:off x="960" y="2016"/>
              <a:ext cx="2928" cy="9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273" name="Rectangle 6"/>
            <p:cNvSpPr>
              <a:spLocks noChangeArrowheads="1"/>
            </p:cNvSpPr>
            <p:nvPr/>
          </p:nvSpPr>
          <p:spPr bwMode="auto">
            <a:xfrm>
              <a:off x="960" y="1584"/>
              <a:ext cx="384" cy="144"/>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274" name="Rectangle 10"/>
            <p:cNvSpPr>
              <a:spLocks noChangeArrowheads="1"/>
            </p:cNvSpPr>
            <p:nvPr/>
          </p:nvSpPr>
          <p:spPr bwMode="auto">
            <a:xfrm>
              <a:off x="2232" y="1584"/>
              <a:ext cx="384" cy="144"/>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275" name="Rectangle 12"/>
            <p:cNvSpPr>
              <a:spLocks noChangeArrowheads="1"/>
            </p:cNvSpPr>
            <p:nvPr/>
          </p:nvSpPr>
          <p:spPr bwMode="auto">
            <a:xfrm>
              <a:off x="3504" y="1584"/>
              <a:ext cx="384" cy="144"/>
            </a:xfrm>
            <a:prstGeom prst="rect">
              <a:avLst/>
            </a:prstGeom>
            <a:solidFill>
              <a:srgbClr val="CC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276" name="Text Box 13"/>
            <p:cNvSpPr txBox="1">
              <a:spLocks noChangeArrowheads="1"/>
            </p:cNvSpPr>
            <p:nvPr/>
          </p:nvSpPr>
          <p:spPr bwMode="auto">
            <a:xfrm>
              <a:off x="4032" y="1776"/>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1um SiO2</a:t>
              </a:r>
            </a:p>
          </p:txBody>
        </p:sp>
        <p:sp>
          <p:nvSpPr>
            <p:cNvPr id="11277" name="Text Box 14"/>
            <p:cNvSpPr txBox="1">
              <a:spLocks noChangeArrowheads="1"/>
            </p:cNvSpPr>
            <p:nvPr/>
          </p:nvSpPr>
          <p:spPr bwMode="auto">
            <a:xfrm>
              <a:off x="4064" y="1968"/>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wafer</a:t>
              </a:r>
            </a:p>
          </p:txBody>
        </p:sp>
        <p:sp>
          <p:nvSpPr>
            <p:cNvPr id="11278" name="Text Box 15"/>
            <p:cNvSpPr txBox="1">
              <a:spLocks noChangeArrowheads="1"/>
            </p:cNvSpPr>
            <p:nvPr/>
          </p:nvSpPr>
          <p:spPr bwMode="auto">
            <a:xfrm>
              <a:off x="4032" y="1344"/>
              <a:ext cx="9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photoresist</a:t>
              </a:r>
            </a:p>
          </p:txBody>
        </p:sp>
      </p:grpSp>
      <p:sp>
        <p:nvSpPr>
          <p:cNvPr id="11268" name="Text Box 18"/>
          <p:cNvSpPr txBox="1">
            <a:spLocks noChangeArrowheads="1"/>
          </p:cNvSpPr>
          <p:nvPr/>
        </p:nvSpPr>
        <p:spPr bwMode="auto">
          <a:xfrm>
            <a:off x="985838" y="4343400"/>
            <a:ext cx="601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Choosing 1805 will have a protection thickness of 0.5 um</a:t>
            </a:r>
          </a:p>
        </p:txBody>
      </p:sp>
      <p:sp>
        <p:nvSpPr>
          <p:cNvPr id="11269" name="Text Box 19"/>
          <p:cNvSpPr txBox="1">
            <a:spLocks noChangeArrowheads="1"/>
          </p:cNvSpPr>
          <p:nvPr/>
        </p:nvSpPr>
        <p:spPr bwMode="auto">
          <a:xfrm>
            <a:off x="2209800" y="16764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11270" name="Text Box 20"/>
          <p:cNvSpPr txBox="1">
            <a:spLocks noChangeArrowheads="1"/>
          </p:cNvSpPr>
          <p:nvPr/>
        </p:nvSpPr>
        <p:spPr bwMode="auto">
          <a:xfrm>
            <a:off x="2476500" y="1676400"/>
            <a:ext cx="254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a:t>Before Etching</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Echo</Template>
  <TotalTime>452</TotalTime>
  <Words>1505</Words>
  <Application>Microsoft Office PowerPoint</Application>
  <PresentationFormat>On-screen Show (4:3)</PresentationFormat>
  <Paragraphs>297</Paragraphs>
  <Slides>36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Symbol</vt:lpstr>
      <vt:lpstr>Times New Roman</vt:lpstr>
      <vt:lpstr>Wingdings</vt:lpstr>
      <vt:lpstr>Echo</vt:lpstr>
      <vt:lpstr>Chart</vt:lpstr>
      <vt:lpstr>Lithography Basics</vt:lpstr>
      <vt:lpstr>Definition of Photolithography</vt:lpstr>
      <vt:lpstr>Photoresists</vt:lpstr>
      <vt:lpstr>Spinning Parameters</vt:lpstr>
      <vt:lpstr>Examples of Spinning Parameters</vt:lpstr>
      <vt:lpstr>Spinning Parameters</vt:lpstr>
      <vt:lpstr>Types of Photoresists</vt:lpstr>
      <vt:lpstr>Why Different Photoresists</vt:lpstr>
      <vt:lpstr>Choosing the Photoresist</vt:lpstr>
      <vt:lpstr>Choosing the Photoresist</vt:lpstr>
      <vt:lpstr>Choosing the Photoresist</vt:lpstr>
      <vt:lpstr>Choosing the Photoresist</vt:lpstr>
      <vt:lpstr>Choosing the Photoresist</vt:lpstr>
      <vt:lpstr>Choosing the Photoresist</vt:lpstr>
      <vt:lpstr>Soft Bake</vt:lpstr>
      <vt:lpstr>Exposure</vt:lpstr>
      <vt:lpstr>Choosing An Aligner</vt:lpstr>
      <vt:lpstr>Choosing An Aligner</vt:lpstr>
      <vt:lpstr>Choosing An Aligner</vt:lpstr>
      <vt:lpstr>Choosing An Aligner</vt:lpstr>
      <vt:lpstr>Choosing An Aligner</vt:lpstr>
      <vt:lpstr>Choosing An Aligner</vt:lpstr>
      <vt:lpstr>Choosing An Aligner</vt:lpstr>
      <vt:lpstr>Choosing An Aligner</vt:lpstr>
      <vt:lpstr>Nikon Stepper</vt:lpstr>
      <vt:lpstr>Developing</vt:lpstr>
      <vt:lpstr>Inspection of Substrate</vt:lpstr>
      <vt:lpstr>What is “Good” Lithography?</vt:lpstr>
      <vt:lpstr>What is “Good” Lithography?</vt:lpstr>
      <vt:lpstr>What is “Good” Lithography?</vt:lpstr>
      <vt:lpstr>Hard Bake</vt:lpstr>
      <vt:lpstr>Lithography Troubles</vt:lpstr>
      <vt:lpstr>Lithography Troubles</vt:lpstr>
      <vt:lpstr>Lithography Troubles</vt:lpstr>
      <vt:lpstr>Lift off Process</vt:lpstr>
      <vt:lpstr>Some References on Lithography and Other Processes</vt:lpstr>
    </vt:vector>
  </TitlesOfParts>
  <Company>WCAM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Lithography Basics</dc:title>
  <dc:creator>Rebecca Bauer</dc:creator>
  <cp:lastModifiedBy>Windows User</cp:lastModifiedBy>
  <cp:revision>22</cp:revision>
  <dcterms:created xsi:type="dcterms:W3CDTF">2009-09-25T19:25:34Z</dcterms:created>
  <dcterms:modified xsi:type="dcterms:W3CDTF">2018-09-04T13:51:21Z</dcterms:modified>
</cp:coreProperties>
</file>