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70" r:id="rId11"/>
    <p:sldId id="269" r:id="rId12"/>
    <p:sldId id="264" r:id="rId13"/>
    <p:sldId id="265" r:id="rId14"/>
    <p:sldId id="266" r:id="rId15"/>
    <p:sldId id="271" r:id="rId16"/>
    <p:sldId id="272" r:id="rId17"/>
    <p:sldId id="273" r:id="rId18"/>
    <p:sldId id="274" r:id="rId19"/>
    <p:sldId id="267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7" r:id="rId42"/>
    <p:sldId id="298" r:id="rId43"/>
    <p:sldId id="296" r:id="rId44"/>
    <p:sldId id="299" r:id="rId45"/>
    <p:sldId id="300" r:id="rId46"/>
    <p:sldId id="301" r:id="rId47"/>
    <p:sldId id="302" r:id="rId48"/>
  </p:sldIdLst>
  <p:sldSz cx="9144000" cy="6858000" type="screen4x3"/>
  <p:notesSz cx="7102475" cy="102314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 smtClean="0"/>
            </a:lvl1pPr>
          </a:lstStyle>
          <a:p>
            <a:pPr>
              <a:defRPr/>
            </a:pPr>
            <a:fld id="{BEB4B864-3ABF-4738-810E-C469088D087A}" type="datetimeFigureOut">
              <a:rPr lang="en-US"/>
              <a:pPr>
                <a:defRPr/>
              </a:pPr>
              <a:t>7/24/2018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8675"/>
            <a:ext cx="3078163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9718675"/>
            <a:ext cx="3078163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01BF5B74-501B-4576-B515-D8D061C68A7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8846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8B124147-A594-494B-8F26-2E8E98A1262C}" type="datetimeFigureOut">
              <a:rPr lang="en-US"/>
              <a:pPr>
                <a:defRPr/>
              </a:pPr>
              <a:t>7/24/2018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I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59338"/>
            <a:ext cx="5683250" cy="460533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8675"/>
            <a:ext cx="3078163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18675"/>
            <a:ext cx="3078163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2FC02A26-FE3E-4930-947F-3642B9D64FC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441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21-Nov-2010</a:t>
            </a:r>
            <a:endParaRPr lang="en-IN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ohmshankar.ece@act.edu.in</a:t>
            </a:r>
            <a:endParaRPr lang="en-IN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60308-6EAB-4ED3-B2EB-8213DD42BE3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21-Nov-2010</a:t>
            </a:r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ohmshankar.ece@act.edu.in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FAE6A-8D67-41FE-8CF8-694D4B7666C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21-Nov-2010</a:t>
            </a:r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ohmshankar.ece@act.edu.in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1560A-F8E8-45AB-9DEF-1C9F9BFFA54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21-Nov-2010</a:t>
            </a:r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ohmshankar.ece@act.edu.in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F446-E291-46DD-AB13-FB7E1552133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21-Nov-2010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ohmshankar.ece@act.edu.in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97C7A-EC99-4259-9393-BA1DD7F9F47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21-Nov-2010</a:t>
            </a:r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ohmshankar.ece@act.edu.in</a:t>
            </a: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62411-71BA-494D-8892-E77C1D39249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21-Nov-2010</a:t>
            </a:r>
            <a:endParaRPr lang="en-IN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ohmshankar.ece@act.edu.in</a:t>
            </a:r>
            <a:endParaRPr lang="en-IN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A1811-70F8-47C0-B21B-82406F94DD1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21-Nov-2010</a:t>
            </a:r>
            <a:endParaRPr lang="en-IN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ohmshankar.ece@act.edu.in</a:t>
            </a:r>
            <a:endParaRPr lang="en-IN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16050-34EB-4394-82C6-4C6078C15FF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21-Nov-2010</a:t>
            </a:r>
            <a:endParaRPr lang="en-IN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ohmshankar.ece@act.edu.in</a:t>
            </a:r>
            <a:endParaRPr lang="en-IN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5DE17-0CEE-4DAA-BE40-28F702D8ECB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21-Nov-2010</a:t>
            </a:r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ohmshankar.ece@act.edu.in</a:t>
            </a: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DF4FF-7216-49B6-8655-941B2CAABDE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21-Nov-2010</a:t>
            </a:r>
            <a:endParaRPr lang="en-IN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ohmshankar.ece@act.edu.in</a:t>
            </a:r>
            <a:endParaRPr lang="en-IN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1DE63-605F-42AD-BF16-62F0B523AE6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21-Nov-2010</a:t>
            </a:r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IN" smtClean="0"/>
              <a:t>ohmshankar.ece@act.edu.in</a:t>
            </a:r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0FD34E-D1CA-496F-AEAB-380C72DF64F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E7BC2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E7BC2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D092A7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851648" cy="169736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Instruction Set of 8086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01F99-FB63-4F03-A08F-29A70402F360}" type="slidenum">
              <a:rPr lang="en-IN"/>
              <a:pPr>
                <a:defRPr/>
              </a:pPr>
              <a:t>1</a:t>
            </a:fld>
            <a:endParaRPr lang="en-IN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724304" y="4077072"/>
            <a:ext cx="7696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buNone/>
              <a:defRPr sz="28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 eaLnBrk="1" hangingPunct="1"/>
            <a:r>
              <a:rPr lang="en-US" altLang="en-US" sz="2400" dirty="0" smtClean="0">
                <a:latin typeface="Arial" panose="020B0604020202020204" pitchFamily="34" charset="0"/>
              </a:rPr>
              <a:t>Dr. M. D. Shirsat,</a:t>
            </a:r>
          </a:p>
          <a:p>
            <a:pPr algn="ctr" eaLnBrk="1" hangingPunct="1"/>
            <a:r>
              <a:rPr lang="en-US" altLang="en-US" sz="2400" dirty="0" smtClean="0">
                <a:latin typeface="Arial" panose="020B0604020202020204" pitchFamily="34" charset="0"/>
              </a:rPr>
              <a:t>Professor,</a:t>
            </a:r>
          </a:p>
          <a:p>
            <a:pPr algn="ctr" eaLnBrk="1" hangingPunct="1"/>
            <a:r>
              <a:rPr lang="en-US" altLang="en-US" sz="2400" dirty="0" smtClean="0">
                <a:latin typeface="Arial" panose="020B0604020202020204" pitchFamily="34" charset="0"/>
              </a:rPr>
              <a:t>Department of Physics,</a:t>
            </a:r>
          </a:p>
          <a:p>
            <a:pPr algn="ctr" eaLnBrk="1" hangingPunct="1"/>
            <a:r>
              <a:rPr lang="en-US" altLang="en-US" sz="2400" dirty="0" smtClean="0">
                <a:latin typeface="Arial" panose="020B0604020202020204" pitchFamily="34" charset="0"/>
              </a:rPr>
              <a:t>Dr. Babasaheb Ambedkar Marathwada University, Aurangabad (MS)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Data Transfer Instructions</a:t>
            </a:r>
            <a:endParaRPr lang="en-IN" b="1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IN" sz="2800" b="1" smtClean="0"/>
              <a:t>LDS Des, Src:</a:t>
            </a:r>
          </a:p>
          <a:p>
            <a:pPr lvl="1" eaLnBrk="1" hangingPunct="1">
              <a:spcAft>
                <a:spcPts val="1200"/>
              </a:spcAft>
            </a:pPr>
            <a:r>
              <a:rPr lang="en-IN" smtClean="0"/>
              <a:t>It loads 32-bit pointer from memory source to destination register and DS.</a:t>
            </a:r>
            <a:endParaRPr lang="en-IN" sz="2800" smtClean="0"/>
          </a:p>
          <a:p>
            <a:pPr lvl="1" eaLnBrk="1" hangingPunct="1">
              <a:spcAft>
                <a:spcPts val="1200"/>
              </a:spcAft>
            </a:pPr>
            <a:r>
              <a:rPr lang="en-IN" smtClean="0"/>
              <a:t>The offset is placed in the destination register and the segment is placed in DS.</a:t>
            </a:r>
          </a:p>
          <a:p>
            <a:pPr lvl="1" eaLnBrk="1" hangingPunct="1">
              <a:spcAft>
                <a:spcPts val="1200"/>
              </a:spcAft>
            </a:pPr>
            <a:r>
              <a:rPr lang="en-IN" smtClean="0"/>
              <a:t>To use this instruction the word at the lower memory address must contain the offset and the word at the higher address must contain the segment.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E.g.: LDS BX, [0301 H]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21F5A-7D41-46AE-AAA0-C25B19D595C8}" type="slidenum">
              <a:rPr lang="en-IN"/>
              <a:pPr>
                <a:defRPr/>
              </a:pPr>
              <a:t>10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Data Transfer Instructions</a:t>
            </a:r>
            <a:endParaRPr lang="en-IN" b="1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IN" sz="2800" b="1" smtClean="0"/>
              <a:t>LES Des, Src:</a:t>
            </a:r>
          </a:p>
          <a:p>
            <a:pPr lvl="1" eaLnBrk="1" hangingPunct="1">
              <a:spcAft>
                <a:spcPts val="1200"/>
              </a:spcAft>
            </a:pPr>
            <a:r>
              <a:rPr lang="en-IN" smtClean="0"/>
              <a:t>It loads 32-bit pointer from memory source to destination register and ES.</a:t>
            </a:r>
            <a:endParaRPr lang="en-IN" sz="2800" smtClean="0"/>
          </a:p>
          <a:p>
            <a:pPr lvl="1" eaLnBrk="1" hangingPunct="1">
              <a:spcAft>
                <a:spcPts val="1200"/>
              </a:spcAft>
            </a:pPr>
            <a:r>
              <a:rPr lang="en-IN" smtClean="0"/>
              <a:t>The offset is placed in the destination register and the segment is placed in ES.</a:t>
            </a:r>
          </a:p>
          <a:p>
            <a:pPr lvl="1" eaLnBrk="1" hangingPunct="1">
              <a:spcAft>
                <a:spcPts val="1200"/>
              </a:spcAft>
            </a:pPr>
            <a:r>
              <a:rPr lang="en-IN" smtClean="0"/>
              <a:t>This instruction is very similar to LDS except that it initializes ES instead of DS.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E.g.: LES BX, [0301 H]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75BA3-403B-480C-8201-F4342D5412FD}" type="slidenum">
              <a:rPr lang="en-IN"/>
              <a:pPr>
                <a:defRPr/>
              </a:pPr>
              <a:t>11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Data Transfer Instructions</a:t>
            </a:r>
            <a:endParaRPr lang="en-IN" b="1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100" b="1" smtClean="0"/>
              <a:t>LAHF: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1900" smtClean="0"/>
              <a:t>It copies the lower byte of flag register to AH.</a:t>
            </a:r>
            <a:endParaRPr lang="en-US" sz="2100" smtClean="0"/>
          </a:p>
          <a:p>
            <a:pPr eaLnBrk="1" hangingPunct="1">
              <a:spcAft>
                <a:spcPts val="1200"/>
              </a:spcAft>
            </a:pPr>
            <a:r>
              <a:rPr lang="en-US" sz="2100" b="1" smtClean="0"/>
              <a:t>SAHF: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1900" smtClean="0"/>
              <a:t>It copies the contents of AH to lower byte of flag register.</a:t>
            </a:r>
            <a:endParaRPr lang="en-US" sz="2100" smtClean="0"/>
          </a:p>
          <a:p>
            <a:pPr eaLnBrk="1" hangingPunct="1">
              <a:spcAft>
                <a:spcPts val="1200"/>
              </a:spcAft>
            </a:pPr>
            <a:r>
              <a:rPr lang="en-US" sz="2100" b="1" smtClean="0"/>
              <a:t>PUSHF: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1900" smtClean="0"/>
              <a:t>Pushes flag register to top of stack.</a:t>
            </a:r>
            <a:endParaRPr lang="en-US" sz="2100" smtClean="0"/>
          </a:p>
          <a:p>
            <a:pPr eaLnBrk="1" hangingPunct="1">
              <a:spcAft>
                <a:spcPts val="1200"/>
              </a:spcAft>
            </a:pPr>
            <a:r>
              <a:rPr lang="en-US" sz="2100" b="1" smtClean="0"/>
              <a:t>POPF: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1900" smtClean="0"/>
              <a:t>Pops the stack top to flag register.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6CA2F-2380-44A7-8944-8CE97CE84B1D}" type="slidenum">
              <a:rPr lang="en-IN"/>
              <a:pPr>
                <a:defRPr/>
              </a:pPr>
              <a:t>12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Arithmetic Instructions</a:t>
            </a:r>
            <a:endParaRPr lang="en-IN" b="1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3200" b="1" smtClean="0"/>
              <a:t>ADD Des, Src: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800" smtClean="0"/>
              <a:t>It adds a byte to byte or a word to word.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800" smtClean="0"/>
              <a:t>It effects AF, CF, OF, PF, SF, ZF flags.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800" smtClean="0"/>
              <a:t>E.g.:</a:t>
            </a:r>
          </a:p>
          <a:p>
            <a:pPr lvl="2" eaLnBrk="1" hangingPunct="1">
              <a:spcAft>
                <a:spcPts val="1200"/>
              </a:spcAft>
            </a:pPr>
            <a:r>
              <a:rPr lang="en-US" sz="2400" smtClean="0"/>
              <a:t>ADD AL, 74H</a:t>
            </a:r>
          </a:p>
          <a:p>
            <a:pPr lvl="2" eaLnBrk="1" hangingPunct="1">
              <a:spcAft>
                <a:spcPts val="1200"/>
              </a:spcAft>
            </a:pPr>
            <a:r>
              <a:rPr lang="en-US" sz="2400" smtClean="0"/>
              <a:t>ADD DX, AX</a:t>
            </a:r>
          </a:p>
          <a:p>
            <a:pPr lvl="2" eaLnBrk="1" hangingPunct="1">
              <a:spcAft>
                <a:spcPts val="1200"/>
              </a:spcAft>
            </a:pPr>
            <a:r>
              <a:rPr lang="en-US" sz="2400" smtClean="0"/>
              <a:t>ADD AX, [BX]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5440A-2AFE-428F-8429-EA35D99F8372}" type="slidenum">
              <a:rPr lang="en-IN"/>
              <a:pPr>
                <a:defRPr/>
              </a:pPr>
              <a:t>13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Arithmetic Instructions</a:t>
            </a:r>
            <a:endParaRPr lang="en-IN" b="1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3200" b="1" smtClean="0"/>
              <a:t>ADC Des, Src: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800" smtClean="0"/>
              <a:t>It adds the two operands with CF.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800" smtClean="0"/>
              <a:t>It effects AF, CF, OF, PF, SF, ZF flags.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800" smtClean="0"/>
              <a:t>E.g.:</a:t>
            </a:r>
          </a:p>
          <a:p>
            <a:pPr lvl="2" eaLnBrk="1" hangingPunct="1">
              <a:spcAft>
                <a:spcPts val="1200"/>
              </a:spcAft>
            </a:pPr>
            <a:r>
              <a:rPr lang="en-US" sz="2400" smtClean="0"/>
              <a:t>ADC AL, 74H</a:t>
            </a:r>
          </a:p>
          <a:p>
            <a:pPr lvl="2" eaLnBrk="1" hangingPunct="1">
              <a:spcAft>
                <a:spcPts val="1200"/>
              </a:spcAft>
            </a:pPr>
            <a:r>
              <a:rPr lang="en-US" sz="2400" smtClean="0"/>
              <a:t>ADC DX, AX</a:t>
            </a:r>
          </a:p>
          <a:p>
            <a:pPr lvl="2" eaLnBrk="1" hangingPunct="1">
              <a:spcAft>
                <a:spcPts val="1200"/>
              </a:spcAft>
            </a:pPr>
            <a:r>
              <a:rPr lang="en-US" sz="2400" smtClean="0"/>
              <a:t>ADC AX, [BX]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B2D6A-16ED-430D-80BA-1FF751FBDBDC}" type="slidenum">
              <a:rPr lang="en-IN"/>
              <a:pPr>
                <a:defRPr/>
              </a:pPr>
              <a:t>14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Arithmetic Instructions</a:t>
            </a:r>
            <a:endParaRPr lang="en-IN" b="1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3500" b="1" dirty="0" smtClean="0"/>
              <a:t>SUB Des, </a:t>
            </a:r>
            <a:r>
              <a:rPr lang="en-US" sz="3500" b="1" dirty="0" err="1" smtClean="0"/>
              <a:t>Src</a:t>
            </a:r>
            <a:r>
              <a:rPr lang="en-US" sz="3500" b="1" dirty="0" smtClean="0"/>
              <a:t>: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800" dirty="0" smtClean="0"/>
              <a:t>It subtracts a byte from byte or a word from word.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800" dirty="0" smtClean="0"/>
              <a:t>It effects AF, CF, OF, PF, SF, ZF flags.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800" dirty="0" smtClean="0"/>
              <a:t>For subtraction, CF acts as borrow flag.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800" dirty="0" smtClean="0"/>
              <a:t>E.g.:</a:t>
            </a:r>
          </a:p>
          <a:p>
            <a:pPr lvl="2" eaLnBrk="1" hangingPunct="1">
              <a:spcAft>
                <a:spcPts val="1200"/>
              </a:spcAft>
              <a:defRPr/>
            </a:pPr>
            <a:r>
              <a:rPr lang="en-US" sz="2400" dirty="0" smtClean="0"/>
              <a:t>SUB AL, 74H</a:t>
            </a:r>
          </a:p>
          <a:p>
            <a:pPr lvl="2" eaLnBrk="1" hangingPunct="1">
              <a:spcAft>
                <a:spcPts val="1200"/>
              </a:spcAft>
              <a:defRPr/>
            </a:pPr>
            <a:r>
              <a:rPr lang="en-US" sz="2400" dirty="0" smtClean="0"/>
              <a:t>SUB DX, AX</a:t>
            </a:r>
          </a:p>
          <a:p>
            <a:pPr lvl="2" eaLnBrk="1" hangingPunct="1">
              <a:spcAft>
                <a:spcPts val="1200"/>
              </a:spcAft>
              <a:defRPr/>
            </a:pPr>
            <a:r>
              <a:rPr lang="en-US" sz="2400" dirty="0" smtClean="0"/>
              <a:t>SUB AX, [BX]</a:t>
            </a:r>
          </a:p>
          <a:p>
            <a:pPr eaLnBrk="1" hangingPunct="1">
              <a:spcAft>
                <a:spcPts val="1200"/>
              </a:spcAft>
              <a:defRPr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9628D-C5E9-4FCA-9B23-164528EFF322}" type="slidenum">
              <a:rPr lang="en-IN"/>
              <a:pPr>
                <a:defRPr/>
              </a:pPr>
              <a:t>15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Arithmetic Instructions</a:t>
            </a:r>
            <a:endParaRPr lang="en-IN" b="1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3200" b="1" dirty="0" smtClean="0"/>
              <a:t>SBB Des, </a:t>
            </a:r>
            <a:r>
              <a:rPr lang="en-US" sz="3200" b="1" dirty="0" err="1" smtClean="0"/>
              <a:t>Src</a:t>
            </a:r>
            <a:r>
              <a:rPr lang="en-US" sz="3200" b="1" dirty="0" smtClean="0"/>
              <a:t>: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800" dirty="0" smtClean="0"/>
              <a:t>It subtracts the two operands and also the borrow from the result.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800" dirty="0" smtClean="0"/>
              <a:t>It effects AF, CF, OF, PF, SF, ZF flags.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800" dirty="0" smtClean="0"/>
              <a:t>E.g.:</a:t>
            </a:r>
          </a:p>
          <a:p>
            <a:pPr lvl="2" eaLnBrk="1" hangingPunct="1">
              <a:spcAft>
                <a:spcPts val="1200"/>
              </a:spcAft>
              <a:defRPr/>
            </a:pPr>
            <a:r>
              <a:rPr lang="en-US" sz="2400" dirty="0" smtClean="0"/>
              <a:t>SBB AL, 74H</a:t>
            </a:r>
          </a:p>
          <a:p>
            <a:pPr lvl="2" eaLnBrk="1" hangingPunct="1">
              <a:spcAft>
                <a:spcPts val="1200"/>
              </a:spcAft>
              <a:defRPr/>
            </a:pPr>
            <a:r>
              <a:rPr lang="en-US" sz="2400" dirty="0" smtClean="0"/>
              <a:t>SBB DX, AX</a:t>
            </a:r>
          </a:p>
          <a:p>
            <a:pPr lvl="2" eaLnBrk="1" hangingPunct="1">
              <a:spcAft>
                <a:spcPts val="1200"/>
              </a:spcAft>
              <a:defRPr/>
            </a:pPr>
            <a:r>
              <a:rPr lang="en-US" sz="2400" dirty="0" smtClean="0"/>
              <a:t>SBB AX, [BX]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9D120-21B7-4972-9F7A-AE685D6BC3C4}" type="slidenum">
              <a:rPr lang="en-IN"/>
              <a:pPr>
                <a:defRPr/>
              </a:pPr>
              <a:t>16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Arithmetic Instructions</a:t>
            </a:r>
            <a:endParaRPr lang="en-IN" b="1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3200" b="1" smtClean="0"/>
              <a:t>INC Src: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800" smtClean="0"/>
              <a:t>It increments the byte or word by one.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800" smtClean="0"/>
              <a:t>The operand can be a register or memory location.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800" smtClean="0"/>
              <a:t>It effects AF, OF, PF, SF, ZF flags.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800" smtClean="0"/>
              <a:t>CF is not effected.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800" smtClean="0"/>
              <a:t>E.g.: INC AX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FF358B-4E2B-4D6E-AFDE-2BD3F1C1A07F}" type="slidenum">
              <a:rPr lang="en-IN"/>
              <a:pPr>
                <a:defRPr/>
              </a:pPr>
              <a:t>17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Arithmetic Instructions</a:t>
            </a:r>
            <a:endParaRPr lang="en-IN" b="1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3200" b="1" smtClean="0"/>
              <a:t>DEC Src: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800" smtClean="0"/>
              <a:t>It decrements the byte or word by one.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800" smtClean="0"/>
              <a:t>The operand can be a register or memory location.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800" smtClean="0"/>
              <a:t>It effects AF, OF, PF, SF, ZF flags.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800" smtClean="0"/>
              <a:t>CF is not effected.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800" smtClean="0"/>
              <a:t>E.g.: DEC AX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0A37D-FE2A-424B-8FDC-33C57FEAA682}" type="slidenum">
              <a:rPr lang="en-IN"/>
              <a:pPr>
                <a:defRPr/>
              </a:pPr>
              <a:t>18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Arithmetic Instructions</a:t>
            </a:r>
            <a:endParaRPr lang="en-IN" b="1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3000" b="1" dirty="0" smtClean="0"/>
              <a:t>AAA (ASCII Adjust after Addition):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600" dirty="0" smtClean="0"/>
              <a:t>The data entered from the terminal is in ASCII format.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600" dirty="0" smtClean="0"/>
              <a:t>In ASCII, 0 – 9 are represented by 30H – 39H.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600" dirty="0" smtClean="0"/>
              <a:t>This instruction allows us to add the ASCII codes.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600" dirty="0" smtClean="0"/>
              <a:t>This instruction does not have any operand.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sz="3000" b="1" dirty="0" smtClean="0"/>
              <a:t>Other ASCII Instructions: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600" b="1" dirty="0" smtClean="0"/>
              <a:t>AAS</a:t>
            </a:r>
            <a:r>
              <a:rPr lang="en-US" sz="2600" dirty="0" smtClean="0"/>
              <a:t> (ASCII Adjust after Subtraction)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600" b="1" dirty="0" smtClean="0"/>
              <a:t>AAM</a:t>
            </a:r>
            <a:r>
              <a:rPr lang="en-US" sz="2600" dirty="0" smtClean="0"/>
              <a:t> (ASCII Adjust after Multiplication)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600" b="1" dirty="0" smtClean="0"/>
              <a:t>AAD</a:t>
            </a:r>
            <a:r>
              <a:rPr lang="en-US" sz="2600" dirty="0" smtClean="0"/>
              <a:t> (ASCII Adjust Before Division)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D0C90-DB81-47D8-8DF8-58A04330A1A0}" type="slidenum">
              <a:rPr lang="en-IN"/>
              <a:pPr>
                <a:defRPr/>
              </a:pPr>
              <a:t>19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Instruction Set of 8086</a:t>
            </a:r>
            <a:endParaRPr lang="en-IN" b="1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IN" sz="3200" smtClean="0"/>
              <a:t>An instruction is a binary pattern designed inside a microprocessor to perform a specific function.</a:t>
            </a:r>
          </a:p>
          <a:p>
            <a:pPr eaLnBrk="1" hangingPunct="1">
              <a:spcAft>
                <a:spcPts val="1200"/>
              </a:spcAft>
            </a:pPr>
            <a:r>
              <a:rPr lang="en-IN" sz="3200" smtClean="0"/>
              <a:t>The entire group of instructions that a microprocessor supports is called </a:t>
            </a:r>
            <a:r>
              <a:rPr lang="en-IN" sz="3200" b="1" smtClean="0"/>
              <a:t>Instruction Set</a:t>
            </a:r>
            <a:r>
              <a:rPr lang="en-IN" sz="3200" smtClean="0"/>
              <a:t>.</a:t>
            </a:r>
          </a:p>
          <a:p>
            <a:pPr eaLnBrk="1" hangingPunct="1">
              <a:spcAft>
                <a:spcPts val="1200"/>
              </a:spcAft>
            </a:pPr>
            <a:r>
              <a:rPr lang="en-IN" sz="3200" smtClean="0"/>
              <a:t>8086 has more than </a:t>
            </a:r>
            <a:r>
              <a:rPr lang="en-IN" sz="3200" b="1" smtClean="0"/>
              <a:t>20,000</a:t>
            </a:r>
            <a:r>
              <a:rPr lang="en-IN" sz="3200" smtClean="0"/>
              <a:t> instructions.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8239D-1BD2-459F-9FFA-A73B3C7B717E}" type="slidenum">
              <a:rPr lang="en-IN"/>
              <a:pPr>
                <a:defRPr/>
              </a:pPr>
              <a:t>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Arithmetic Instructions</a:t>
            </a:r>
            <a:endParaRPr lang="en-IN" b="1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800" b="1" smtClean="0"/>
              <a:t>DAA (Decimal Adjust after Addition)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It is used to make sure that the result of adding two BCD numbers is adjusted to be a correct BCD number.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It only works on AL register.</a:t>
            </a:r>
          </a:p>
          <a:p>
            <a:pPr eaLnBrk="1" hangingPunct="1">
              <a:spcAft>
                <a:spcPts val="1200"/>
              </a:spcAft>
            </a:pPr>
            <a:r>
              <a:rPr lang="en-US" b="1" smtClean="0"/>
              <a:t>DAS (Decimal Adjust after Subtraction)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It is used to make sure that the result of subtracting two BCD numbers is adjusted to be a correct BCD number.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It only works on AL register.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772F8-FC0A-4F8B-B024-DD9862B161D2}" type="slidenum">
              <a:rPr lang="en-IN"/>
              <a:pPr>
                <a:defRPr/>
              </a:pPr>
              <a:t>20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Arithmetic Instructions</a:t>
            </a:r>
            <a:endParaRPr lang="en-IN" b="1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3200" b="1" smtClean="0"/>
              <a:t>NEG Src: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3200" smtClean="0"/>
              <a:t>It creates 2’s complement of a given number.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3200" smtClean="0"/>
              <a:t>That means, it changes the sign of a number.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C4771B-EA4F-4D64-81D8-97754758003E}" type="slidenum">
              <a:rPr lang="en-IN"/>
              <a:pPr>
                <a:defRPr/>
              </a:pPr>
              <a:t>21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Arithmetic Instructions</a:t>
            </a:r>
            <a:endParaRPr lang="en-IN" b="1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3200" b="1" dirty="0" smtClean="0"/>
              <a:t>CMP Des, </a:t>
            </a:r>
            <a:r>
              <a:rPr lang="en-US" sz="3200" b="1" dirty="0" err="1" smtClean="0"/>
              <a:t>Src</a:t>
            </a:r>
            <a:r>
              <a:rPr lang="en-US" sz="3200" b="1" dirty="0" smtClean="0"/>
              <a:t>: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3000" dirty="0" smtClean="0"/>
              <a:t>It compares two specified bytes or words.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3000" dirty="0" smtClean="0"/>
              <a:t>The </a:t>
            </a:r>
            <a:r>
              <a:rPr lang="en-US" sz="3000" dirty="0" err="1" smtClean="0"/>
              <a:t>Src</a:t>
            </a:r>
            <a:r>
              <a:rPr lang="en-US" sz="3000" dirty="0" smtClean="0"/>
              <a:t> and Des can be a constant, register or memory location.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3000" dirty="0" smtClean="0"/>
              <a:t>Both operands cannot be a memory location at the same time.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3000" dirty="0" smtClean="0"/>
              <a:t>The comparison is done simply by internally subtracting the source from destination.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3000" dirty="0" smtClean="0"/>
              <a:t>The value of source and destination does not change, but the flags are modified to indicate the result.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F7654-9259-4715-8995-A9626C01BDC6}" type="slidenum">
              <a:rPr lang="en-IN"/>
              <a:pPr>
                <a:defRPr/>
              </a:pPr>
              <a:t>22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Arithmetic Instructions</a:t>
            </a:r>
            <a:endParaRPr lang="en-IN" b="1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3000" b="1" dirty="0" smtClean="0"/>
              <a:t>MUL </a:t>
            </a:r>
            <a:r>
              <a:rPr lang="en-US" sz="3000" b="1" dirty="0" err="1" smtClean="0"/>
              <a:t>Src</a:t>
            </a:r>
            <a:r>
              <a:rPr lang="en-US" sz="3000" b="1" dirty="0" smtClean="0"/>
              <a:t>: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800" dirty="0" smtClean="0"/>
              <a:t>It is an unsigned multiplication instruction.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800" dirty="0" smtClean="0"/>
              <a:t>It multiplies two bytes to produce a word or two words to produce a double word.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800" dirty="0" smtClean="0"/>
              <a:t>AX = AL * </a:t>
            </a:r>
            <a:r>
              <a:rPr lang="en-US" sz="2800" dirty="0" err="1" smtClean="0"/>
              <a:t>Src</a:t>
            </a:r>
            <a:endParaRPr lang="en-US" sz="2800" dirty="0" smtClean="0"/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800" dirty="0" smtClean="0"/>
              <a:t>DX : AX = AX * </a:t>
            </a:r>
            <a:r>
              <a:rPr lang="en-US" sz="2800" dirty="0" err="1" smtClean="0"/>
              <a:t>Src</a:t>
            </a:r>
            <a:endParaRPr lang="en-US" sz="2800" dirty="0" smtClean="0"/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800" dirty="0" smtClean="0"/>
              <a:t>This instruction assumes one of the operand in AL or AX.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800" dirty="0" err="1" smtClean="0"/>
              <a:t>Src</a:t>
            </a:r>
            <a:r>
              <a:rPr lang="en-US" sz="2800" dirty="0" smtClean="0"/>
              <a:t> can be a register or memory location.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sz="3000" b="1" dirty="0" smtClean="0"/>
              <a:t>IMUL </a:t>
            </a:r>
            <a:r>
              <a:rPr lang="en-US" sz="3000" b="1" dirty="0" err="1" smtClean="0"/>
              <a:t>Src</a:t>
            </a:r>
            <a:r>
              <a:rPr lang="en-US" sz="3000" b="1" dirty="0" smtClean="0"/>
              <a:t>: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800" dirty="0" smtClean="0"/>
              <a:t>It is a signed multiplication instruction.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B0B0C-8160-4372-917B-118E172A311A}" type="slidenum">
              <a:rPr lang="en-IN"/>
              <a:pPr>
                <a:defRPr/>
              </a:pPr>
              <a:t>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Arithmetic Instructions</a:t>
            </a:r>
            <a:endParaRPr lang="en-IN" b="1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3000" b="1" dirty="0" smtClean="0"/>
              <a:t>DIV </a:t>
            </a:r>
            <a:r>
              <a:rPr lang="en-US" sz="3000" b="1" dirty="0" err="1" smtClean="0"/>
              <a:t>Src</a:t>
            </a:r>
            <a:r>
              <a:rPr lang="en-US" sz="3000" b="1" dirty="0" smtClean="0"/>
              <a:t>: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800" dirty="0" smtClean="0"/>
              <a:t>It is an unsigned division instruction.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800" dirty="0" smtClean="0"/>
              <a:t>It divides word by byte or double word by word.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800" dirty="0" smtClean="0"/>
              <a:t>The operand is stored in AX, divisor is </a:t>
            </a:r>
            <a:r>
              <a:rPr lang="en-US" sz="2800" dirty="0" err="1" smtClean="0"/>
              <a:t>Src</a:t>
            </a:r>
            <a:r>
              <a:rPr lang="en-US" sz="2800" dirty="0" smtClean="0"/>
              <a:t> and the result is stored as:</a:t>
            </a:r>
          </a:p>
          <a:p>
            <a:pPr lvl="2" eaLnBrk="1" hangingPunct="1">
              <a:spcAft>
                <a:spcPts val="1200"/>
              </a:spcAft>
              <a:defRPr/>
            </a:pPr>
            <a:r>
              <a:rPr lang="en-US" sz="2500" dirty="0" smtClean="0"/>
              <a:t>AH = remainder	AL = quotient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sz="3000" b="1" dirty="0" smtClean="0"/>
              <a:t>IDIV </a:t>
            </a:r>
            <a:r>
              <a:rPr lang="en-US" sz="3000" b="1" dirty="0" err="1" smtClean="0"/>
              <a:t>Src</a:t>
            </a:r>
            <a:r>
              <a:rPr lang="en-US" sz="3000" b="1" dirty="0" smtClean="0"/>
              <a:t>: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sz="2800" dirty="0" smtClean="0"/>
              <a:t>It is a signed division instruction.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36773-F9CF-4BAD-AF8F-B13A4DAE9E0D}" type="slidenum">
              <a:rPr lang="en-IN"/>
              <a:pPr>
                <a:defRPr/>
              </a:pPr>
              <a:t>24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Arithmetic Instructions</a:t>
            </a:r>
            <a:endParaRPr lang="en-IN" b="1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800" b="1" smtClean="0"/>
              <a:t>CBW (Convert Byte to Word):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This instruction converts byte in AL to word in AX.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The conversion is done by extending the sign bit of AL throughout AH.</a:t>
            </a:r>
          </a:p>
          <a:p>
            <a:pPr eaLnBrk="1" hangingPunct="1">
              <a:spcAft>
                <a:spcPts val="1200"/>
              </a:spcAft>
            </a:pPr>
            <a:r>
              <a:rPr lang="en-US" b="1" smtClean="0"/>
              <a:t>CWD (Convert Word to Double Word):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This instruction converts word in AX to double word in DX : AX.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The conversion is done by extending the sign bit of AX throughout DX.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816CE-AFF5-42E5-BCDA-121B71106027}" type="slidenum">
              <a:rPr lang="en-IN"/>
              <a:pPr>
                <a:defRPr/>
              </a:pPr>
              <a:t>25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Bit Manipulation Instructions</a:t>
            </a:r>
            <a:endParaRPr lang="en-IN" b="1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mtClean="0"/>
              <a:t>These instructions are used at the bit level.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/>
              <a:t>These instructions can be used for: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Testing a zero bit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Set or reset a bit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Shift bits across registers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3EA521-5BBE-4084-AE09-8933740A2D91}" type="slidenum">
              <a:rPr lang="en-IN"/>
              <a:pPr>
                <a:defRPr/>
              </a:pPr>
              <a:t>26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Bit Manipulation Instructions</a:t>
            </a:r>
            <a:endParaRPr lang="en-IN" b="1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b="1" smtClean="0"/>
              <a:t>NOT Src: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It complements each bit of Src to produce 1’s complement of the specified operand.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The operand can be a register or memory location.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79E7D-DFB3-42CA-B85A-C7041331533B}" type="slidenum">
              <a:rPr lang="en-IN"/>
              <a:pPr>
                <a:defRPr/>
              </a:pPr>
              <a:t>27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Bit Manipulation Instructions</a:t>
            </a:r>
            <a:endParaRPr lang="en-IN" b="1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b="1" dirty="0" smtClean="0"/>
              <a:t>AND Des, </a:t>
            </a:r>
            <a:r>
              <a:rPr lang="en-US" b="1" dirty="0" err="1" smtClean="0"/>
              <a:t>Src</a:t>
            </a:r>
            <a:r>
              <a:rPr lang="en-US" b="1" dirty="0" smtClean="0"/>
              <a:t>: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smtClean="0"/>
              <a:t>It performs AND operation of Des and </a:t>
            </a:r>
            <a:r>
              <a:rPr lang="en-US" dirty="0" err="1" smtClean="0"/>
              <a:t>Src</a:t>
            </a:r>
            <a:r>
              <a:rPr lang="en-US" dirty="0" smtClean="0"/>
              <a:t>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err="1" smtClean="0"/>
              <a:t>Src</a:t>
            </a:r>
            <a:r>
              <a:rPr lang="en-US" dirty="0" smtClean="0"/>
              <a:t> can be immediate number, register or memory location.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smtClean="0"/>
              <a:t>Des can be register or memory location.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smtClean="0"/>
              <a:t>Both operands cannot be memory locations at the same time.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smtClean="0"/>
              <a:t>CF and OF become zero after the operation.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smtClean="0"/>
              <a:t>PF, SF and ZF are updated.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A236B-A52C-4ADA-A82C-F82F0CEA1273}" type="slidenum">
              <a:rPr lang="en-IN"/>
              <a:pPr>
                <a:defRPr/>
              </a:pPr>
              <a:t>28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Bit Manipulation Instructions</a:t>
            </a:r>
            <a:endParaRPr lang="en-IN" b="1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b="1" dirty="0" smtClean="0"/>
              <a:t>OR Des, </a:t>
            </a:r>
            <a:r>
              <a:rPr lang="en-US" b="1" dirty="0" err="1" smtClean="0"/>
              <a:t>Src</a:t>
            </a:r>
            <a:r>
              <a:rPr lang="en-US" b="1" dirty="0" smtClean="0"/>
              <a:t>: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smtClean="0"/>
              <a:t>It performs OR operation of Des and </a:t>
            </a:r>
            <a:r>
              <a:rPr lang="en-US" dirty="0" err="1" smtClean="0"/>
              <a:t>Src</a:t>
            </a:r>
            <a:r>
              <a:rPr lang="en-US" dirty="0" smtClean="0"/>
              <a:t>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err="1" smtClean="0"/>
              <a:t>Src</a:t>
            </a:r>
            <a:r>
              <a:rPr lang="en-US" dirty="0" smtClean="0"/>
              <a:t> can be immediate number, register or memory location.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smtClean="0"/>
              <a:t>Des can be register or memory location.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smtClean="0"/>
              <a:t>Both operands cannot be memory locations at the same time.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smtClean="0"/>
              <a:t>CF and OF become zero after the operation.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smtClean="0"/>
              <a:t>PF, SF and ZF are updated.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78088-E33D-48F0-8CA7-5DC372896957}" type="slidenum">
              <a:rPr lang="en-IN"/>
              <a:pPr>
                <a:defRPr/>
              </a:pPr>
              <a:t>29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Classification of Instruction Set</a:t>
            </a:r>
            <a:endParaRPr lang="en-IN" b="1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3200" smtClean="0"/>
              <a:t>Data Transfer Instruction</a:t>
            </a:r>
            <a:r>
              <a:rPr lang="en-IN" sz="3200" smtClean="0"/>
              <a:t>s</a:t>
            </a:r>
          </a:p>
          <a:p>
            <a:pPr eaLnBrk="1" hangingPunct="1">
              <a:spcAft>
                <a:spcPts val="1200"/>
              </a:spcAft>
            </a:pPr>
            <a:r>
              <a:rPr lang="en-US" sz="3200" smtClean="0"/>
              <a:t>Arithmetic Instructions</a:t>
            </a:r>
          </a:p>
          <a:p>
            <a:pPr eaLnBrk="1" hangingPunct="1">
              <a:spcAft>
                <a:spcPts val="1200"/>
              </a:spcAft>
            </a:pPr>
            <a:r>
              <a:rPr lang="en-US" sz="3200" smtClean="0"/>
              <a:t>Bit Manipulation Instructions</a:t>
            </a:r>
          </a:p>
          <a:p>
            <a:pPr eaLnBrk="1" hangingPunct="1">
              <a:spcAft>
                <a:spcPts val="1200"/>
              </a:spcAft>
            </a:pPr>
            <a:r>
              <a:rPr lang="en-US" sz="3200" smtClean="0"/>
              <a:t>Program Execution Transfer Instructions</a:t>
            </a:r>
          </a:p>
          <a:p>
            <a:pPr eaLnBrk="1" hangingPunct="1">
              <a:spcAft>
                <a:spcPts val="1200"/>
              </a:spcAft>
            </a:pPr>
            <a:r>
              <a:rPr lang="en-US" sz="3200" smtClean="0"/>
              <a:t>String Instructions</a:t>
            </a:r>
          </a:p>
          <a:p>
            <a:pPr eaLnBrk="1" hangingPunct="1">
              <a:spcAft>
                <a:spcPts val="1200"/>
              </a:spcAft>
            </a:pPr>
            <a:r>
              <a:rPr lang="en-US" sz="3200" smtClean="0"/>
              <a:t>Processor Control Instructions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11A4D-7E82-43C0-B750-75E570AD7A0E}" type="slidenum">
              <a:rPr lang="en-IN"/>
              <a:pPr>
                <a:defRPr/>
              </a:pPr>
              <a:t>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Bit Manipulation Instructions</a:t>
            </a:r>
            <a:endParaRPr lang="en-IN" b="1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b="1" dirty="0" smtClean="0"/>
              <a:t>XOR Des, </a:t>
            </a:r>
            <a:r>
              <a:rPr lang="en-US" b="1" dirty="0" err="1" smtClean="0"/>
              <a:t>Src</a:t>
            </a:r>
            <a:r>
              <a:rPr lang="en-US" b="1" dirty="0" smtClean="0"/>
              <a:t>: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smtClean="0"/>
              <a:t>It performs XOR operation of Des and </a:t>
            </a:r>
            <a:r>
              <a:rPr lang="en-US" dirty="0" err="1" smtClean="0"/>
              <a:t>Src</a:t>
            </a:r>
            <a:r>
              <a:rPr lang="en-US" dirty="0" smtClean="0"/>
              <a:t>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err="1" smtClean="0"/>
              <a:t>Src</a:t>
            </a:r>
            <a:r>
              <a:rPr lang="en-US" dirty="0" smtClean="0"/>
              <a:t> can be immediate number, register or memory location.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smtClean="0"/>
              <a:t>Des can be register or memory location.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smtClean="0"/>
              <a:t>Both operands cannot be memory locations at the same time.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smtClean="0"/>
              <a:t>CF and OF become zero after the operation.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smtClean="0"/>
              <a:t>PF, SF and ZF are updated.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E8C46-9DEC-4A81-8D29-ADF4523D34E0}" type="slidenum">
              <a:rPr lang="en-IN"/>
              <a:pPr>
                <a:defRPr/>
              </a:pPr>
              <a:t>30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Bit Manipulation Instructions</a:t>
            </a:r>
            <a:endParaRPr lang="en-IN" b="1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b="1" smtClean="0"/>
              <a:t>SHL Des, Count: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It shift bits of byte or word left, by count.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It puts zero(s) in LSBs.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MSB is shifted into carry flag.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If the number of bits desired to be shifted is 1, then the immediate number 1 can be written in Count.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However, if the number of bits to be shifted is more than 1, then the count is put in CL register.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B0C6B-1111-4BC8-BE40-D78B3D73E2E3}" type="slidenum">
              <a:rPr lang="en-IN"/>
              <a:pPr>
                <a:defRPr/>
              </a:pPr>
              <a:t>31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Bit Manipulation Instructions</a:t>
            </a:r>
            <a:endParaRPr lang="en-IN" b="1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b="1" smtClean="0"/>
              <a:t>SHR Des, Count: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It shift bits of byte or word right, by count.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It puts zero(s) in MSBs.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LSB is shifted into carry flag.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If the number of bits desired to be shifted is 1, then the immediate number 1 can be written in Count.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However, if the number of bits to be shifted is more than 1, then the count is put in CL register.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2F205-EF8D-426A-BC26-6C0D48772ADE}" type="slidenum">
              <a:rPr lang="en-IN"/>
              <a:pPr>
                <a:defRPr/>
              </a:pPr>
              <a:t>32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Bit Manipulation Instructions</a:t>
            </a:r>
            <a:endParaRPr lang="en-IN" b="1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b="1" smtClean="0"/>
              <a:t>ROL Des, Count: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It rotates bits of byte or word left, by count.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MSB is transferred to LSB and also to CF.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If the number of bits desired to be shifted is 1, then the immediate number 1 can be written in Count.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However, if the number of bits to be shifted is more than 1, then the count is put in CL register.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12E4F-64A1-4BF0-9124-DFFABD7C2C12}" type="slidenum">
              <a:rPr lang="en-IN"/>
              <a:pPr>
                <a:defRPr/>
              </a:pPr>
              <a:t>33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Bit Manipulation Instructions</a:t>
            </a:r>
            <a:endParaRPr lang="en-IN" b="1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b="1" smtClean="0"/>
              <a:t>ROR Des, Count: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It rotates bits of byte or word right, by count.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LSB is transferred to MSB and also to CF.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If the number of bits desired to be shifted is 1, then the immediate number 1 can be written in Count.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However, if the number of bits to be shifted is more than 1, then the count is put in CL register.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2BD47E-F759-4A92-89E9-F6971585FE8F}" type="slidenum">
              <a:rPr lang="en-IN"/>
              <a:pPr>
                <a:defRPr/>
              </a:pPr>
              <a:t>34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sz="3600" b="1" smtClean="0"/>
              <a:t>Program Execution Transfer Instructions</a:t>
            </a:r>
            <a:endParaRPr lang="en-IN" sz="3600" b="1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mtClean="0"/>
              <a:t>These instructions cause change in the sequence of the execution of instruction.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/>
              <a:t>This change can be through a condition or sometimes unconditional.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/>
              <a:t>The conditions are represented by flags.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C8231-D3F3-4750-8DB1-9DADDCA3294F}" type="slidenum">
              <a:rPr lang="en-IN"/>
              <a:pPr>
                <a:defRPr/>
              </a:pPr>
              <a:t>35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sz="3600" b="1" smtClean="0"/>
              <a:t>Program Execution Transfer Instructions</a:t>
            </a:r>
            <a:endParaRPr lang="en-IN" sz="3600" b="1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b="1" smtClean="0"/>
              <a:t>CALL Des: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This instruction is used to call a subroutine or function or procedure.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The address of next instruction after CALL is saved onto stack.</a:t>
            </a:r>
          </a:p>
          <a:p>
            <a:pPr eaLnBrk="1" hangingPunct="1">
              <a:spcAft>
                <a:spcPts val="1200"/>
              </a:spcAft>
            </a:pPr>
            <a:r>
              <a:rPr lang="en-US" b="1" smtClean="0"/>
              <a:t>RET: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It returns the control from procedure to calling program.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Every CALL instruction should have a RET.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694BFD-7547-4995-B0C9-DF27FDF5E9AD}" type="slidenum">
              <a:rPr lang="en-IN"/>
              <a:pPr>
                <a:defRPr/>
              </a:pPr>
              <a:t>36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sz="3600" b="1" smtClean="0"/>
              <a:t>Program Execution Transfer Instructions</a:t>
            </a:r>
            <a:endParaRPr lang="en-IN" sz="3600" b="1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b="1" smtClean="0"/>
              <a:t>JMP Des: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This instruction is used for unconditional jump from one place to another.</a:t>
            </a:r>
          </a:p>
          <a:p>
            <a:pPr eaLnBrk="1" hangingPunct="1">
              <a:spcAft>
                <a:spcPts val="1200"/>
              </a:spcAft>
            </a:pPr>
            <a:endParaRPr lang="en-US" smtClean="0"/>
          </a:p>
          <a:p>
            <a:pPr eaLnBrk="1" hangingPunct="1">
              <a:spcAft>
                <a:spcPts val="1200"/>
              </a:spcAft>
            </a:pPr>
            <a:r>
              <a:rPr lang="en-US" b="1" smtClean="0"/>
              <a:t>Jxx Des (Conditional Jump):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All the conditional jumps follow some conditional statements or any instruction that affects the flag.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4F020-5822-4137-9AD7-89305BD35BD9}" type="slidenum">
              <a:rPr lang="en-IN"/>
              <a:pPr>
                <a:defRPr/>
              </a:pPr>
              <a:t>37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sz="3600" b="1" smtClean="0"/>
              <a:t>Conditional Jump Table</a:t>
            </a:r>
            <a:endParaRPr lang="en-IN" sz="3600" b="1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00188" y="1714500"/>
          <a:ext cx="6286544" cy="4754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2202"/>
                <a:gridCol w="2852640"/>
                <a:gridCol w="2071702"/>
              </a:tblGrid>
              <a:tr h="3571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Mnemonic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Meaning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Jump Condition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en-US" dirty="0" smtClean="0"/>
                        <a:t>JA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Above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CF = 0 and ZF = 0</a:t>
                      </a:r>
                      <a:endParaRPr lang="en-IN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en-US" dirty="0" smtClean="0"/>
                        <a:t>JAE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Above or Equal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CF = 0</a:t>
                      </a:r>
                      <a:endParaRPr lang="en-IN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en-US" dirty="0" smtClean="0"/>
                        <a:t>JB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Below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CF = 1</a:t>
                      </a:r>
                      <a:endParaRPr lang="en-IN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en-US" dirty="0" smtClean="0"/>
                        <a:t>JBE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Below or Equal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CF = 1 or ZF = 1</a:t>
                      </a:r>
                      <a:endParaRPr lang="en-IN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en-US" dirty="0" smtClean="0"/>
                        <a:t>JC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Carry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CF = 1</a:t>
                      </a:r>
                      <a:endParaRPr lang="en-IN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en-US" dirty="0" smtClean="0"/>
                        <a:t>JE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Equal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ZF =</a:t>
                      </a:r>
                      <a:r>
                        <a:rPr lang="en-US" baseline="0" dirty="0" smtClean="0"/>
                        <a:t> 1</a:t>
                      </a:r>
                      <a:endParaRPr lang="en-IN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en-US" dirty="0" smtClean="0"/>
                        <a:t>JNC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Not</a:t>
                      </a:r>
                      <a:r>
                        <a:rPr lang="en-US" baseline="0" dirty="0" smtClean="0"/>
                        <a:t> Carry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CF = 0</a:t>
                      </a:r>
                      <a:endParaRPr lang="en-IN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en-US" dirty="0" smtClean="0"/>
                        <a:t>JNE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Not</a:t>
                      </a:r>
                      <a:r>
                        <a:rPr lang="en-US" baseline="0" dirty="0" smtClean="0"/>
                        <a:t> Equal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ZF = 0</a:t>
                      </a:r>
                      <a:endParaRPr lang="en-IN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en-US" dirty="0" smtClean="0"/>
                        <a:t>JNZ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Not</a:t>
                      </a:r>
                      <a:r>
                        <a:rPr lang="en-US" baseline="0" dirty="0" smtClean="0"/>
                        <a:t> Zero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ZF = 0</a:t>
                      </a:r>
                      <a:endParaRPr lang="en-IN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en-US" dirty="0" smtClean="0"/>
                        <a:t>JPE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Parity Even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 = 1</a:t>
                      </a:r>
                      <a:endParaRPr lang="en-IN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en-US" dirty="0" smtClean="0"/>
                        <a:t>JPO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Parity Odd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 = 0</a:t>
                      </a:r>
                      <a:endParaRPr lang="en-IN" dirty="0"/>
                    </a:p>
                  </a:txBody>
                  <a:tcPr/>
                </a:tc>
              </a:tr>
              <a:tr h="357189">
                <a:tc>
                  <a:txBody>
                    <a:bodyPr/>
                    <a:lstStyle/>
                    <a:p>
                      <a:r>
                        <a:rPr lang="en-US" dirty="0" smtClean="0"/>
                        <a:t>JZ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</a:t>
                      </a:r>
                      <a:r>
                        <a:rPr lang="en-US" baseline="0" dirty="0" smtClean="0"/>
                        <a:t> Zero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ZF = 1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36D44-0803-4FA5-80C6-3AADC9B82F01}" type="slidenum">
              <a:rPr lang="en-IN"/>
              <a:pPr>
                <a:defRPr/>
              </a:pPr>
              <a:t>38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sz="3600" b="1" smtClean="0"/>
              <a:t>Program Execution Transfer Instructions</a:t>
            </a:r>
            <a:endParaRPr lang="en-IN" sz="3600" b="1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b="1" smtClean="0"/>
              <a:t>Loop Des: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This is a looping instruction.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The number of times looping is required is placed in the CX register.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With each iteration, the contents of CX are decremented.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ZF is checked whether to loop again or not.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7AF46-6AEA-4005-A57C-49CDB60BEB19}" type="slidenum">
              <a:rPr lang="en-IN"/>
              <a:pPr>
                <a:defRPr/>
              </a:pPr>
              <a:t>39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Data Transfer Instructions</a:t>
            </a:r>
            <a:endParaRPr lang="en-IN" b="1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3200" smtClean="0"/>
              <a:t>These instructions are used to transfer data from source to destination.</a:t>
            </a:r>
          </a:p>
          <a:p>
            <a:pPr eaLnBrk="1" hangingPunct="1">
              <a:spcAft>
                <a:spcPts val="1200"/>
              </a:spcAft>
            </a:pPr>
            <a:r>
              <a:rPr lang="en-US" sz="3200" smtClean="0"/>
              <a:t>The operand can be a constant, memory location, register or I/O port address.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0D774-5AEC-4C2C-87FA-FEB31CF268B7}" type="slidenum">
              <a:rPr lang="en-IN"/>
              <a:pPr>
                <a:defRPr/>
              </a:pPr>
              <a:t>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String Instructions</a:t>
            </a:r>
            <a:endParaRPr lang="en-IN" b="1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mtClean="0"/>
              <a:t>String in assembly language is just a sequentially stored bytes or words.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/>
              <a:t>There are very strong set of string instructions in 8086.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/>
              <a:t>By using these string instructions, the size of the program is considerably reduced.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17469-DFCB-48AC-8AE2-11A89C1322A1}" type="slidenum">
              <a:rPr lang="en-IN"/>
              <a:pPr>
                <a:defRPr/>
              </a:pPr>
              <a:t>40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String Instructions</a:t>
            </a:r>
            <a:endParaRPr lang="en-IN" b="1" smtClean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b="1" smtClean="0"/>
              <a:t>CMPS Des, Src: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It compares the string bytes or words.</a:t>
            </a:r>
          </a:p>
          <a:p>
            <a:pPr eaLnBrk="1" hangingPunct="1">
              <a:spcAft>
                <a:spcPts val="1200"/>
              </a:spcAft>
            </a:pPr>
            <a:endParaRPr lang="en-US" smtClean="0"/>
          </a:p>
          <a:p>
            <a:pPr eaLnBrk="1" hangingPunct="1">
              <a:spcAft>
                <a:spcPts val="1200"/>
              </a:spcAft>
            </a:pPr>
            <a:r>
              <a:rPr lang="en-US" b="1" smtClean="0"/>
              <a:t>SCAS String: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It scans a string.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It compares the String with byte in AL or with word in AX.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22484-9F44-4204-92B0-31EE6E055878}" type="slidenum">
              <a:rPr lang="en-IN"/>
              <a:pPr>
                <a:defRPr/>
              </a:pPr>
              <a:t>41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String Instructions</a:t>
            </a:r>
            <a:endParaRPr lang="en-IN" b="1" smtClean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b="1" smtClean="0"/>
              <a:t>MOVS / MOVSB / MOVSW: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It causes moving of byte or word from one string to another.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In this instruction, the source string is in Data Segment and destination string is in Extra Segment.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SI and DI store the offset values for source and destination index.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9878E-D5C8-4940-BA22-8DCAF02C3DD3}" type="slidenum">
              <a:rPr lang="en-IN"/>
              <a:pPr>
                <a:defRPr/>
              </a:pPr>
              <a:t>42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String Instructions</a:t>
            </a:r>
            <a:endParaRPr lang="en-IN" b="1" smtClean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b="1" smtClean="0"/>
              <a:t>REP (Repeat):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This is an instruction prefix.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It causes the repetition of the instruction until CX becomes zero.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E.g.: REP MOVSB STR1, STR2</a:t>
            </a:r>
          </a:p>
          <a:p>
            <a:pPr lvl="2" eaLnBrk="1" hangingPunct="1">
              <a:spcAft>
                <a:spcPts val="1200"/>
              </a:spcAft>
            </a:pPr>
            <a:r>
              <a:rPr lang="en-US" smtClean="0"/>
              <a:t>It copies byte by byte contents.</a:t>
            </a:r>
          </a:p>
          <a:p>
            <a:pPr lvl="2" eaLnBrk="1" hangingPunct="1">
              <a:spcAft>
                <a:spcPts val="1200"/>
              </a:spcAft>
            </a:pPr>
            <a:r>
              <a:rPr lang="en-US" smtClean="0"/>
              <a:t>REP repeats the operation  MOVSB until CX becomes zero.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3B07E5-68B2-4CA6-BAB8-3CDD1410DF4B}" type="slidenum">
              <a:rPr lang="en-IN"/>
              <a:pPr>
                <a:defRPr/>
              </a:pPr>
              <a:t>43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Processor Control Instructions</a:t>
            </a:r>
            <a:endParaRPr lang="en-IN" b="1" smtClean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mtClean="0"/>
              <a:t>These instructions control the processor itself.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/>
              <a:t>8086 allows to control certain control flags that: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causes the processing in a certain direction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mtClean="0"/>
              <a:t>processor synchronization if more than one microprocessor attached.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52894-E3A1-44C6-A25A-A0D748EEFFB0}" type="slidenum">
              <a:rPr lang="en-IN"/>
              <a:pPr>
                <a:defRPr/>
              </a:pPr>
              <a:t>44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Processor Control Instructions</a:t>
            </a:r>
            <a:endParaRPr lang="en-IN" b="1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b="1" dirty="0" smtClean="0"/>
              <a:t>STC: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smtClean="0"/>
              <a:t>It sets the carry flag to 1.</a:t>
            </a:r>
          </a:p>
          <a:p>
            <a:pPr lvl="1" eaLnBrk="1" hangingPunct="1">
              <a:spcAft>
                <a:spcPts val="1200"/>
              </a:spcAft>
              <a:defRPr/>
            </a:pPr>
            <a:endParaRPr lang="en-US" dirty="0" smtClean="0"/>
          </a:p>
          <a:p>
            <a:pPr eaLnBrk="1" hangingPunct="1">
              <a:spcAft>
                <a:spcPts val="1200"/>
              </a:spcAft>
              <a:defRPr/>
            </a:pPr>
            <a:r>
              <a:rPr lang="en-US" b="1" dirty="0" smtClean="0"/>
              <a:t>CLC: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smtClean="0"/>
              <a:t>It clears the carry flag to 0.</a:t>
            </a:r>
          </a:p>
          <a:p>
            <a:pPr lvl="1" eaLnBrk="1" hangingPunct="1">
              <a:spcAft>
                <a:spcPts val="1200"/>
              </a:spcAft>
              <a:defRPr/>
            </a:pPr>
            <a:endParaRPr lang="en-US" dirty="0" smtClean="0"/>
          </a:p>
          <a:p>
            <a:pPr eaLnBrk="1" hangingPunct="1">
              <a:spcAft>
                <a:spcPts val="1200"/>
              </a:spcAft>
              <a:defRPr/>
            </a:pPr>
            <a:r>
              <a:rPr lang="en-US" b="1" dirty="0" smtClean="0"/>
              <a:t>CMC: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smtClean="0"/>
              <a:t>It complements the carry flag.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6B337-9B77-49EF-8EE3-700D387A3AE9}" type="slidenum">
              <a:rPr lang="en-IN"/>
              <a:pPr>
                <a:defRPr/>
              </a:pPr>
              <a:t>45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Processor Control Instructions</a:t>
            </a:r>
            <a:endParaRPr lang="en-IN" b="1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b="1" dirty="0" smtClean="0"/>
              <a:t>STD: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smtClean="0"/>
              <a:t>It sets the direction flag to 1.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IN" dirty="0" smtClean="0"/>
              <a:t>If it is set, string bytes are accessed from higher memory address to lower memory address.</a:t>
            </a:r>
          </a:p>
          <a:p>
            <a:pPr eaLnBrk="1" hangingPunct="1">
              <a:spcAft>
                <a:spcPts val="1200"/>
              </a:spcAft>
              <a:defRPr/>
            </a:pPr>
            <a:endParaRPr lang="en-US" dirty="0" smtClean="0"/>
          </a:p>
          <a:p>
            <a:pPr eaLnBrk="1" hangingPunct="1">
              <a:spcAft>
                <a:spcPts val="1200"/>
              </a:spcAft>
              <a:defRPr/>
            </a:pPr>
            <a:r>
              <a:rPr lang="en-US" b="1" dirty="0" smtClean="0"/>
              <a:t>CLD: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dirty="0" smtClean="0"/>
              <a:t>It clears the direction flag to 0.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IN" dirty="0" smtClean="0"/>
              <a:t>If it is reset, the string bytes are accessed from lower memory address to higher memory address.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895AD-0B10-4EF9-B41C-D3DE3AE6B7EB}" type="slidenum">
              <a:rPr lang="en-IN"/>
              <a:pPr>
                <a:defRPr/>
              </a:pPr>
              <a:t>46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Content Placeholder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1763" y="1903413"/>
            <a:ext cx="16192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593682" y="2564358"/>
            <a:ext cx="365471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Thank You</a:t>
            </a:r>
          </a:p>
        </p:txBody>
      </p:sp>
      <p:sp>
        <p:nvSpPr>
          <p:cNvPr id="6" name="Rectangle 5"/>
          <p:cNvSpPr/>
          <p:nvPr/>
        </p:nvSpPr>
        <p:spPr>
          <a:xfrm>
            <a:off x="1693623" y="3572470"/>
            <a:ext cx="531677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Have a Nice Day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B49B4-3B64-4BDA-80DB-BE68A26553AC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Data Transfer Instructions</a:t>
            </a:r>
            <a:endParaRPr lang="en-IN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12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smtClean="0"/>
              <a:t>MOV Des, </a:t>
            </a:r>
            <a:r>
              <a:rPr lang="en-US" sz="3200" b="1" dirty="0" err="1" smtClean="0"/>
              <a:t>Src</a:t>
            </a:r>
            <a:r>
              <a:rPr lang="en-US" sz="3200" b="1" dirty="0" smtClean="0"/>
              <a:t>:</a:t>
            </a:r>
          </a:p>
          <a:p>
            <a:pPr marL="640080" lvl="1" indent="-246888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sz="3000" dirty="0" err="1" smtClean="0"/>
              <a:t>Src</a:t>
            </a:r>
            <a:r>
              <a:rPr lang="en-US" sz="3000" dirty="0" smtClean="0"/>
              <a:t> operand can be register, memory location or immediate operand.</a:t>
            </a:r>
          </a:p>
          <a:p>
            <a:pPr marL="640080" lvl="1" indent="-246888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sz="3000" dirty="0" smtClean="0"/>
              <a:t>Des can be register or memory operand.</a:t>
            </a:r>
          </a:p>
          <a:p>
            <a:pPr marL="640080" lvl="1" indent="-246888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sz="3000" dirty="0" smtClean="0"/>
              <a:t>Both </a:t>
            </a:r>
            <a:r>
              <a:rPr lang="en-US" sz="3000" dirty="0" err="1" smtClean="0"/>
              <a:t>Src</a:t>
            </a:r>
            <a:r>
              <a:rPr lang="en-US" sz="3000" dirty="0" smtClean="0"/>
              <a:t> and Des cannot be memory location at the same time.</a:t>
            </a:r>
          </a:p>
          <a:p>
            <a:pPr marL="640080" lvl="1" indent="-246888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sz="3000" dirty="0" smtClean="0"/>
              <a:t>E.g.:</a:t>
            </a:r>
          </a:p>
          <a:p>
            <a:pPr lvl="2" indent="-246888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sz="2700" dirty="0" smtClean="0"/>
              <a:t>MOV CX, 037A H</a:t>
            </a:r>
          </a:p>
          <a:p>
            <a:pPr lvl="2" indent="-246888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sz="2700" dirty="0" smtClean="0"/>
              <a:t>MOV AL, BL</a:t>
            </a:r>
          </a:p>
          <a:p>
            <a:pPr lvl="2" indent="-246888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sz="2700" dirty="0" smtClean="0"/>
              <a:t>MOV BX, [0301 H]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8131DE-9732-421D-8038-128D43A96FA1}" type="slidenum">
              <a:rPr lang="en-IN"/>
              <a:pPr>
                <a:defRPr/>
              </a:pPr>
              <a:t>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Data Transfer Instructions</a:t>
            </a:r>
            <a:endParaRPr lang="en-IN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12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700" b="1" dirty="0" smtClean="0"/>
              <a:t>PUSH Operand:</a:t>
            </a:r>
          </a:p>
          <a:p>
            <a:pPr marL="640080" lvl="1" indent="-246888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sz="2500" dirty="0" smtClean="0"/>
              <a:t>It pushes the operand into top of stack.</a:t>
            </a:r>
          </a:p>
          <a:p>
            <a:pPr marL="640080" lvl="1" indent="-246888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sz="2500" dirty="0" smtClean="0"/>
              <a:t>E.g.: PUSH BX</a:t>
            </a:r>
          </a:p>
          <a:p>
            <a:pPr marL="274320" indent="-274320" eaLnBrk="1" fontAlgn="auto" hangingPunct="1">
              <a:spcAft>
                <a:spcPts val="120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700" dirty="0" smtClean="0"/>
          </a:p>
          <a:p>
            <a:pPr marL="274320" indent="-274320" eaLnBrk="1" fontAlgn="auto" hangingPunct="1">
              <a:spcAft>
                <a:spcPts val="12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700" b="1" dirty="0" smtClean="0"/>
              <a:t>POP Des:</a:t>
            </a:r>
            <a:endParaRPr lang="en-US" sz="2700" dirty="0" smtClean="0"/>
          </a:p>
          <a:p>
            <a:pPr marL="640080" lvl="1" indent="-246888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sz="2500" dirty="0" smtClean="0"/>
              <a:t>It pops the operand from top of stack to Des.</a:t>
            </a:r>
          </a:p>
          <a:p>
            <a:pPr marL="640080" lvl="1" indent="-246888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sz="2500" dirty="0" smtClean="0"/>
              <a:t>Des can be a general purpose register, segment register (except CS) or memory location.</a:t>
            </a:r>
          </a:p>
          <a:p>
            <a:pPr marL="640080" lvl="1" indent="-246888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sz="2500" dirty="0" smtClean="0"/>
              <a:t>E.g.: POP AX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A3A394-A495-4587-9CE7-6AA7DCCD8489}" type="slidenum">
              <a:rPr lang="en-IN"/>
              <a:pPr>
                <a:defRPr/>
              </a:pPr>
              <a:t>6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Data Transfer Instructions</a:t>
            </a:r>
            <a:endParaRPr lang="en-IN" b="1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500" b="1" smtClean="0"/>
              <a:t>XCHG Des, Src: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300" smtClean="0"/>
              <a:t>This instruction exchanges Src with Des.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300" smtClean="0"/>
              <a:t>It cannot exchange two memory locations directly.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300" smtClean="0"/>
              <a:t>E.g.: XCHG DX, AX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86C56-EB19-4E84-8ED8-1021799E3905}" type="slidenum">
              <a:rPr lang="en-IN"/>
              <a:pPr>
                <a:defRPr/>
              </a:pPr>
              <a:t>7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Data Transfer Instructions</a:t>
            </a:r>
            <a:endParaRPr lang="en-IN" b="1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300" b="1" smtClean="0"/>
              <a:t>IN Accumulator, Port Address: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100" smtClean="0"/>
              <a:t>It transfers the operand from specified port to accumulator register.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100" smtClean="0"/>
              <a:t>E.g.: IN AX, 0028 H</a:t>
            </a:r>
          </a:p>
          <a:p>
            <a:pPr eaLnBrk="1" hangingPunct="1">
              <a:spcAft>
                <a:spcPts val="1200"/>
              </a:spcAft>
            </a:pPr>
            <a:endParaRPr lang="en-US" sz="2300" smtClean="0"/>
          </a:p>
          <a:p>
            <a:pPr eaLnBrk="1" hangingPunct="1">
              <a:spcAft>
                <a:spcPts val="1200"/>
              </a:spcAft>
            </a:pPr>
            <a:r>
              <a:rPr lang="en-US" sz="2300" b="1" smtClean="0"/>
              <a:t>OUT Port Address, Accumulator: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100" smtClean="0"/>
              <a:t>It transfers the operand from accumulator to specified port.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100" smtClean="0"/>
              <a:t>E.g.: OUT 0028 H, AX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3FAF5-6F90-4101-BCDE-3DADCF3C59FB}" type="slidenum">
              <a:rPr lang="en-IN"/>
              <a:pPr>
                <a:defRPr/>
              </a:pPr>
              <a:t>8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 eaLnBrk="1" hangingPunct="1"/>
            <a:r>
              <a:rPr lang="en-US" b="1" smtClean="0"/>
              <a:t>Data Transfer Instructions</a:t>
            </a:r>
            <a:endParaRPr lang="en-IN" b="1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3600" b="1" smtClean="0"/>
              <a:t>LEA  Register, Src: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3200" smtClean="0"/>
              <a:t>It loads a 16-bit register with the offset address of the data specified by the Src.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3200" smtClean="0"/>
              <a:t>E.g.: LEA BX, [DI]</a:t>
            </a:r>
          </a:p>
          <a:p>
            <a:pPr lvl="2" eaLnBrk="1" hangingPunct="1">
              <a:spcAft>
                <a:spcPts val="1200"/>
              </a:spcAft>
            </a:pPr>
            <a:r>
              <a:rPr lang="en-US" sz="2800" smtClean="0"/>
              <a:t>This instruction loads the contents of DI (offset) into the BX register.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9887A-8207-4C56-B9FF-904601275FE6}" type="slidenum">
              <a:rPr lang="en-IN"/>
              <a:pPr>
                <a:defRPr/>
              </a:pPr>
              <a:t>9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struction-set-of-8086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instruction-set-of-8086</Template>
  <TotalTime>6</TotalTime>
  <Words>2499</Words>
  <Application>Microsoft Office PowerPoint</Application>
  <PresentationFormat>On-screen Show (4:3)</PresentationFormat>
  <Paragraphs>393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Arial</vt:lpstr>
      <vt:lpstr>Calibri</vt:lpstr>
      <vt:lpstr>Constantia</vt:lpstr>
      <vt:lpstr>Wingdings</vt:lpstr>
      <vt:lpstr>Wingdings 2</vt:lpstr>
      <vt:lpstr>instruction-set-of-8086</vt:lpstr>
      <vt:lpstr>Instruction Set of 8086</vt:lpstr>
      <vt:lpstr>Instruction Set of 8086</vt:lpstr>
      <vt:lpstr>Classification of Instruction Set</vt:lpstr>
      <vt:lpstr>Data Transfer Instructions</vt:lpstr>
      <vt:lpstr>Data Transfer Instructions</vt:lpstr>
      <vt:lpstr>Data Transfer Instructions</vt:lpstr>
      <vt:lpstr>Data Transfer Instructions</vt:lpstr>
      <vt:lpstr>Data Transfer Instructions</vt:lpstr>
      <vt:lpstr>Data Transfer Instructions</vt:lpstr>
      <vt:lpstr>Data Transfer Instructions</vt:lpstr>
      <vt:lpstr>Data Transfer Instructions</vt:lpstr>
      <vt:lpstr>Data Transfer Instructions</vt:lpstr>
      <vt:lpstr>Arithmetic Instructions</vt:lpstr>
      <vt:lpstr>Arithmetic Instructions</vt:lpstr>
      <vt:lpstr>Arithmetic Instructions</vt:lpstr>
      <vt:lpstr>Arithmetic Instructions</vt:lpstr>
      <vt:lpstr>Arithmetic Instructions</vt:lpstr>
      <vt:lpstr>Arithmetic Instructions</vt:lpstr>
      <vt:lpstr>Arithmetic Instructions</vt:lpstr>
      <vt:lpstr>Arithmetic Instructions</vt:lpstr>
      <vt:lpstr>Arithmetic Instructions</vt:lpstr>
      <vt:lpstr>Arithmetic Instructions</vt:lpstr>
      <vt:lpstr>Arithmetic Instructions</vt:lpstr>
      <vt:lpstr>Arithmetic Instructions</vt:lpstr>
      <vt:lpstr>Arithmetic Instructions</vt:lpstr>
      <vt:lpstr>Bit Manipulation Instructions</vt:lpstr>
      <vt:lpstr>Bit Manipulation Instructions</vt:lpstr>
      <vt:lpstr>Bit Manipulation Instructions</vt:lpstr>
      <vt:lpstr>Bit Manipulation Instructions</vt:lpstr>
      <vt:lpstr>Bit Manipulation Instructions</vt:lpstr>
      <vt:lpstr>Bit Manipulation Instructions</vt:lpstr>
      <vt:lpstr>Bit Manipulation Instructions</vt:lpstr>
      <vt:lpstr>Bit Manipulation Instructions</vt:lpstr>
      <vt:lpstr>Bit Manipulation Instructions</vt:lpstr>
      <vt:lpstr>Program Execution Transfer Instructions</vt:lpstr>
      <vt:lpstr>Program Execution Transfer Instructions</vt:lpstr>
      <vt:lpstr>Program Execution Transfer Instructions</vt:lpstr>
      <vt:lpstr>Conditional Jump Table</vt:lpstr>
      <vt:lpstr>Program Execution Transfer Instructions</vt:lpstr>
      <vt:lpstr>String Instructions</vt:lpstr>
      <vt:lpstr>String Instructions</vt:lpstr>
      <vt:lpstr>String Instructions</vt:lpstr>
      <vt:lpstr>String Instructions</vt:lpstr>
      <vt:lpstr>Processor Control Instructions</vt:lpstr>
      <vt:lpstr>Processor Control Instructions</vt:lpstr>
      <vt:lpstr>Processor Control Instructions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 Set of 8086</dc:title>
  <dc:creator>SUBBIAH</dc:creator>
  <cp:lastModifiedBy>HP</cp:lastModifiedBy>
  <cp:revision>4</cp:revision>
  <dcterms:created xsi:type="dcterms:W3CDTF">2013-02-24T15:14:38Z</dcterms:created>
  <dcterms:modified xsi:type="dcterms:W3CDTF">2018-07-24T13:59:41Z</dcterms:modified>
</cp:coreProperties>
</file>