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4"/>
  </p:notesMasterIdLst>
  <p:sldIdLst>
    <p:sldId id="1329" r:id="rId2"/>
    <p:sldId id="1332" r:id="rId3"/>
    <p:sldId id="1330" r:id="rId4"/>
    <p:sldId id="1331" r:id="rId5"/>
    <p:sldId id="1333" r:id="rId6"/>
    <p:sldId id="1334" r:id="rId7"/>
    <p:sldId id="1335" r:id="rId8"/>
    <p:sldId id="1336" r:id="rId9"/>
    <p:sldId id="1337" r:id="rId10"/>
    <p:sldId id="1338" r:id="rId11"/>
    <p:sldId id="1341" r:id="rId12"/>
    <p:sldId id="1342" r:id="rId13"/>
    <p:sldId id="1343" r:id="rId14"/>
    <p:sldId id="1348" r:id="rId15"/>
    <p:sldId id="1339" r:id="rId16"/>
    <p:sldId id="1340" r:id="rId17"/>
    <p:sldId id="1344" r:id="rId18"/>
    <p:sldId id="1345" r:id="rId19"/>
    <p:sldId id="1349" r:id="rId20"/>
    <p:sldId id="1346" r:id="rId21"/>
    <p:sldId id="1347" r:id="rId22"/>
    <p:sldId id="1350"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3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8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1803823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00"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601"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602" name="Date Placeholder 3"/>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03" name="Footer Placeholder 4"/>
          <p:cNvSpPr>
            <a:spLocks noGrp="1"/>
          </p:cNvSpPr>
          <p:nvPr>
            <p:ph type="ftr" sz="quarter" idx="11"/>
          </p:nvPr>
        </p:nvSpPr>
        <p:spPr/>
        <p:txBody>
          <a:bodyPr/>
          <a:lstStyle/>
          <a:p>
            <a:endParaRPr lang="zh-CN" altLang="en-US"/>
          </a:p>
        </p:txBody>
      </p:sp>
      <p:sp>
        <p:nvSpPr>
          <p:cNvPr id="104860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6" name="Title 1"/>
          <p:cNvSpPr>
            <a:spLocks noGrp="1"/>
          </p:cNvSpPr>
          <p:nvPr>
            <p:ph type="title"/>
          </p:nvPr>
        </p:nvSpPr>
        <p:spPr/>
        <p:txBody>
          <a:bodyPr/>
          <a:lstStyle/>
          <a:p>
            <a:r>
              <a:rPr lang="en-US" altLang="zh-CN" smtClean="0"/>
              <a:t>Click to edit Master title style</a:t>
            </a:r>
            <a:endParaRPr lang="en-US" dirty="0"/>
          </a:p>
        </p:txBody>
      </p:sp>
      <p:sp>
        <p:nvSpPr>
          <p:cNvPr id="1048667"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68" name="Date Placeholder 3"/>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69" name="Footer Placeholder 4"/>
          <p:cNvSpPr>
            <a:spLocks noGrp="1"/>
          </p:cNvSpPr>
          <p:nvPr>
            <p:ph type="ftr" sz="quarter" idx="11"/>
          </p:nvPr>
        </p:nvSpPr>
        <p:spPr/>
        <p:txBody>
          <a:bodyPr/>
          <a:lstStyle/>
          <a:p>
            <a:endParaRPr lang="zh-CN" altLang="en-US"/>
          </a:p>
        </p:txBody>
      </p:sp>
      <p:sp>
        <p:nvSpPr>
          <p:cNvPr id="1048670"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7"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48"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9" name="Date Placeholder 3"/>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50" name="Footer Placeholder 4"/>
          <p:cNvSpPr>
            <a:spLocks noGrp="1"/>
          </p:cNvSpPr>
          <p:nvPr>
            <p:ph type="ftr" sz="quarter" idx="11"/>
          </p:nvPr>
        </p:nvSpPr>
        <p:spPr/>
        <p:txBody>
          <a:bodyPr/>
          <a:lstStyle/>
          <a:p>
            <a:endParaRPr lang="zh-CN" altLang="en-US"/>
          </a:p>
        </p:txBody>
      </p:sp>
      <p:sp>
        <p:nvSpPr>
          <p:cNvPr id="104865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61"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62"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63" name="Date Placeholder 3"/>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64" name="Footer Placeholder 4"/>
          <p:cNvSpPr>
            <a:spLocks noGrp="1"/>
          </p:cNvSpPr>
          <p:nvPr>
            <p:ph type="ftr" sz="quarter" idx="11"/>
          </p:nvPr>
        </p:nvSpPr>
        <p:spPr/>
        <p:txBody>
          <a:bodyPr/>
          <a:lstStyle/>
          <a:p>
            <a:endParaRPr lang="zh-CN" altLang="en-US"/>
          </a:p>
        </p:txBody>
      </p:sp>
      <p:sp>
        <p:nvSpPr>
          <p:cNvPr id="104866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altLang="zh-CN" smtClean="0"/>
              <a:t>Click to edit Master title style</a:t>
            </a:r>
            <a:endParaRPr lang="en-US" dirty="0"/>
          </a:p>
        </p:txBody>
      </p:sp>
      <p:sp>
        <p:nvSpPr>
          <p:cNvPr id="1048630"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1"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2" name="Date Placeholder 4"/>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33" name="Footer Placeholder 5"/>
          <p:cNvSpPr>
            <a:spLocks noGrp="1"/>
          </p:cNvSpPr>
          <p:nvPr>
            <p:ph type="ftr" sz="quarter" idx="11"/>
          </p:nvPr>
        </p:nvSpPr>
        <p:spPr/>
        <p:txBody>
          <a:bodyPr/>
          <a:lstStyle/>
          <a:p>
            <a:endParaRPr lang="zh-CN" altLang="en-US"/>
          </a:p>
        </p:txBody>
      </p:sp>
      <p:sp>
        <p:nvSpPr>
          <p:cNvPr id="1048634"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6"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7"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8"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9"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0" name="Date Placeholder 6"/>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41" name="Footer Placeholder 7"/>
          <p:cNvSpPr>
            <a:spLocks noGrp="1"/>
          </p:cNvSpPr>
          <p:nvPr>
            <p:ph type="ftr" sz="quarter" idx="11"/>
          </p:nvPr>
        </p:nvSpPr>
        <p:spPr/>
        <p:txBody>
          <a:bodyPr/>
          <a:lstStyle/>
          <a:p>
            <a:endParaRPr lang="zh-CN" altLang="en-US"/>
          </a:p>
        </p:txBody>
      </p:sp>
      <p:sp>
        <p:nvSpPr>
          <p:cNvPr id="1048642"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3" name="Title 1"/>
          <p:cNvSpPr>
            <a:spLocks noGrp="1"/>
          </p:cNvSpPr>
          <p:nvPr>
            <p:ph type="title"/>
          </p:nvPr>
        </p:nvSpPr>
        <p:spPr/>
        <p:txBody>
          <a:bodyPr/>
          <a:lstStyle/>
          <a:p>
            <a:r>
              <a:rPr lang="en-US" altLang="zh-CN" smtClean="0"/>
              <a:t>Click to edit Master title style</a:t>
            </a:r>
            <a:endParaRPr lang="en-US" dirty="0"/>
          </a:p>
        </p:txBody>
      </p:sp>
      <p:sp>
        <p:nvSpPr>
          <p:cNvPr id="1048644" name="Date Placeholder 2"/>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45" name="Footer Placeholder 3"/>
          <p:cNvSpPr>
            <a:spLocks noGrp="1"/>
          </p:cNvSpPr>
          <p:nvPr>
            <p:ph type="ftr" sz="quarter" idx="11"/>
          </p:nvPr>
        </p:nvSpPr>
        <p:spPr/>
        <p:txBody>
          <a:bodyPr/>
          <a:lstStyle/>
          <a:p>
            <a:endParaRPr lang="zh-CN" altLang="en-US"/>
          </a:p>
        </p:txBody>
      </p:sp>
      <p:sp>
        <p:nvSpPr>
          <p:cNvPr id="1048646"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2" name="Date Placeholder 1"/>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53" name="Footer Placeholder 2"/>
          <p:cNvSpPr>
            <a:spLocks noGrp="1"/>
          </p:cNvSpPr>
          <p:nvPr>
            <p:ph type="ftr" sz="quarter" idx="11"/>
          </p:nvPr>
        </p:nvSpPr>
        <p:spPr/>
        <p:txBody>
          <a:bodyPr/>
          <a:lstStyle/>
          <a:p>
            <a:endParaRPr lang="zh-CN" altLang="en-US"/>
          </a:p>
        </p:txBody>
      </p:sp>
      <p:sp>
        <p:nvSpPr>
          <p:cNvPr id="104865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71"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72"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73"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74" name="Date Placeholder 4"/>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75" name="Footer Placeholder 5"/>
          <p:cNvSpPr>
            <a:spLocks noGrp="1"/>
          </p:cNvSpPr>
          <p:nvPr>
            <p:ph type="ftr" sz="quarter" idx="11"/>
          </p:nvPr>
        </p:nvSpPr>
        <p:spPr/>
        <p:txBody>
          <a:bodyPr/>
          <a:lstStyle/>
          <a:p>
            <a:endParaRPr lang="zh-CN" altLang="en-US"/>
          </a:p>
        </p:txBody>
      </p:sp>
      <p:sp>
        <p:nvSpPr>
          <p:cNvPr id="1048676"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56"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5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58" name="Date Placeholder 4"/>
          <p:cNvSpPr>
            <a:spLocks noGrp="1"/>
          </p:cNvSpPr>
          <p:nvPr>
            <p:ph type="dt" sz="half" idx="10"/>
          </p:nvPr>
        </p:nvSpPr>
        <p:spPr/>
        <p:txBody>
          <a:bodyPr/>
          <a:lstStyle/>
          <a:p>
            <a:fld id="{70BC1078-46ED-40F9-8930-935BAD7C2B02}" type="datetimeFigureOut">
              <a:rPr lang="zh-CN" altLang="en-US" smtClean="0"/>
              <a:t>2018/9/5</a:t>
            </a:fld>
            <a:endParaRPr lang="zh-CN" altLang="en-US"/>
          </a:p>
        </p:txBody>
      </p:sp>
      <p:sp>
        <p:nvSpPr>
          <p:cNvPr id="1048659" name="Footer Placeholder 5"/>
          <p:cNvSpPr>
            <a:spLocks noGrp="1"/>
          </p:cNvSpPr>
          <p:nvPr>
            <p:ph type="ftr" sz="quarter" idx="11"/>
          </p:nvPr>
        </p:nvSpPr>
        <p:spPr/>
        <p:txBody>
          <a:bodyPr/>
          <a:lstStyle/>
          <a:p>
            <a:endParaRPr lang="zh-CN" altLang="en-US"/>
          </a:p>
        </p:txBody>
      </p:sp>
      <p:sp>
        <p:nvSpPr>
          <p:cNvPr id="104866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2018/9/5</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ctrTitle"/>
          </p:nvPr>
        </p:nvSpPr>
        <p:spPr>
          <a:xfrm>
            <a:off x="1905038" y="1187122"/>
            <a:ext cx="5878689" cy="4796733"/>
          </a:xfrm>
        </p:spPr>
        <p:txBody>
          <a:bodyPr anchor="ctr">
            <a:normAutofit/>
          </a:bodyPr>
          <a:lstStyle/>
          <a:p>
            <a:pPr algn="l"/>
            <a:r>
              <a:rPr lang="en-US" altLang="zh-CN" sz="6000" b="1" dirty="0">
                <a:solidFill>
                  <a:srgbClr val="000080"/>
                </a:solidFill>
              </a:rPr>
              <a:t>Integrated circuit manufacturing technique for sensor </a:t>
            </a:r>
          </a:p>
        </p:txBody>
      </p:sp>
      <p:sp>
        <p:nvSpPr>
          <p:cNvPr id="2" name="Rectangle 1"/>
          <p:cNvSpPr/>
          <p:nvPr/>
        </p:nvSpPr>
        <p:spPr>
          <a:xfrm>
            <a:off x="383059" y="5527074"/>
            <a:ext cx="4572000" cy="369332"/>
          </a:xfrm>
          <a:prstGeom prst="rect">
            <a:avLst/>
          </a:prstGeom>
        </p:spPr>
        <p:txBody>
          <a:bodyPr>
            <a:spAutoFit/>
          </a:bodyPr>
          <a:lstStyle/>
          <a:p>
            <a:r>
              <a:rPr lang="en-US" dirty="0">
                <a:solidFill>
                  <a:srgbClr val="000000"/>
                </a:solidFill>
                <a:latin typeface="Calibri" panose="020F0502020204030204" pitchFamily="34" charset="0"/>
              </a:rPr>
              <a:t>Prof. </a:t>
            </a:r>
            <a:r>
              <a:rPr lang="en-US" dirty="0" err="1">
                <a:solidFill>
                  <a:srgbClr val="000000"/>
                </a:solidFill>
                <a:latin typeface="Calibri" panose="020F0502020204030204" pitchFamily="34" charset="0"/>
              </a:rPr>
              <a:t>Mahendra</a:t>
            </a:r>
            <a:r>
              <a:rPr lang="en-US" dirty="0">
                <a:solidFill>
                  <a:srgbClr val="000000"/>
                </a:solidFill>
                <a:latin typeface="Calibri" panose="020F0502020204030204" pitchFamily="34" charset="0"/>
              </a:rPr>
              <a:t> </a:t>
            </a:r>
            <a:r>
              <a:rPr lang="en-US" smtClean="0">
                <a:solidFill>
                  <a:srgbClr val="000000"/>
                </a:solidFill>
                <a:latin typeface="Calibri" panose="020F0502020204030204" pitchFamily="34" charset="0"/>
              </a:rPr>
              <a:t>Sirsath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a:xfrm>
            <a:off x="628650" y="365126"/>
            <a:ext cx="7886700" cy="898136"/>
          </a:xfrm>
        </p:spPr>
        <p:txBody>
          <a:bodyPr/>
          <a:lstStyle/>
          <a:p>
            <a:r>
              <a:rPr lang="en-US" altLang="en-IN" b="1">
                <a:solidFill>
                  <a:srgbClr val="008000"/>
                </a:solidFill>
              </a:rPr>
              <a:t>Exposure </a:t>
            </a:r>
            <a:endParaRPr lang="en-IN" b="1">
              <a:solidFill>
                <a:srgbClr val="008000"/>
              </a:solidFill>
            </a:endParaRPr>
          </a:p>
        </p:txBody>
      </p:sp>
      <p:sp>
        <p:nvSpPr>
          <p:cNvPr id="1048587" name="Content Placeholder 1048586"/>
          <p:cNvSpPr>
            <a:spLocks noGrp="1"/>
          </p:cNvSpPr>
          <p:nvPr>
            <p:ph sz="half" idx="1"/>
          </p:nvPr>
        </p:nvSpPr>
        <p:spPr>
          <a:xfrm>
            <a:off x="685800" y="1359340"/>
            <a:ext cx="4690378" cy="5245050"/>
          </a:xfrm>
        </p:spPr>
        <p:txBody>
          <a:bodyPr>
            <a:normAutofit fontScale="92857"/>
          </a:bodyPr>
          <a:lstStyle/>
          <a:p>
            <a:r>
              <a:rPr lang="en-IN"/>
              <a:t>The wafer is exposed by UV (ultraviolet) from a light source traveling through the mask to the resist. </a:t>
            </a:r>
          </a:p>
          <a:p>
            <a:r>
              <a:rPr lang="en-IN"/>
              <a:t>A chemical reaction occurs between the resist and the light.</a:t>
            </a:r>
          </a:p>
          <a:p>
            <a:r>
              <a:rPr lang="en-IN"/>
              <a:t>Only those areas not protected by the mask undergo a chemical reaction.</a:t>
            </a:r>
          </a:p>
        </p:txBody>
      </p:sp>
      <p:pic>
        <p:nvPicPr>
          <p:cNvPr id="2097159" name="Picture 2097158"/>
          <p:cNvPicPr>
            <a:picLocks/>
          </p:cNvPicPr>
          <p:nvPr/>
        </p:nvPicPr>
        <p:blipFill>
          <a:blip r:embed="rId2"/>
          <a:stretch>
            <a:fillRect/>
          </a:stretch>
        </p:blipFill>
        <p:spPr>
          <a:xfrm>
            <a:off x="5506916" y="1825625"/>
            <a:ext cx="3008434" cy="29165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title"/>
          </p:nvPr>
        </p:nvSpPr>
        <p:spPr/>
        <p:txBody>
          <a:bodyPr/>
          <a:lstStyle/>
          <a:p>
            <a:r>
              <a:rPr lang="en-US" altLang="en-IN" b="1">
                <a:solidFill>
                  <a:srgbClr val="99CC00"/>
                </a:solidFill>
              </a:rPr>
              <a:t>1.Contact printing </a:t>
            </a:r>
            <a:endParaRPr lang="en-IN" b="1">
              <a:solidFill>
                <a:srgbClr val="99CC00"/>
              </a:solidFill>
            </a:endParaRPr>
          </a:p>
        </p:txBody>
      </p:sp>
      <p:sp>
        <p:nvSpPr>
          <p:cNvPr id="1048597" name="Content Placeholder 1048596"/>
          <p:cNvSpPr>
            <a:spLocks noGrp="1"/>
          </p:cNvSpPr>
          <p:nvPr>
            <p:ph idx="1"/>
          </p:nvPr>
        </p:nvSpPr>
        <p:spPr/>
        <p:txBody>
          <a:bodyPr>
            <a:normAutofit fontScale="92857"/>
          </a:bodyPr>
          <a:lstStyle/>
          <a:p>
            <a:r>
              <a:rPr lang="en-IN"/>
              <a:t>In contact aligners, the resist coated silicon wafer is brought in to physical contact with the photomask the wafer on the vacuum chuck, and the whole assembly rises until the wafer and mask contact each other</a:t>
            </a:r>
            <a:r>
              <a:rPr lang="en-US" altLang="en-IN"/>
              <a:t>.</a:t>
            </a:r>
            <a:r>
              <a:rPr lang="en-IN"/>
              <a:t> </a:t>
            </a:r>
          </a:p>
          <a:p>
            <a:r>
              <a:rPr lang="en-US" altLang="en-IN"/>
              <a:t>The </a:t>
            </a:r>
            <a:r>
              <a:rPr lang="en-IN"/>
              <a:t>photoresist is exposed with UV light while the wafer is contact with the mask</a:t>
            </a:r>
            <a:r>
              <a:rPr lang="en-US" altLang="en-IN"/>
              <a:t>. </a:t>
            </a:r>
            <a:endParaRPr lang="en-IN"/>
          </a:p>
          <a:p>
            <a:r>
              <a:rPr lang="en-US" altLang="en-IN"/>
              <a:t>Because</a:t>
            </a:r>
            <a:r>
              <a:rPr lang="en-IN"/>
              <a:t> of the contact of resist and mask  very high resolution is possible in contact </a:t>
            </a:r>
            <a:r>
              <a:rPr lang="en-US" altLang="en-IN"/>
              <a:t>printing.</a:t>
            </a:r>
            <a:r>
              <a:rPr lang="en-IN"/>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048616"/>
          <p:cNvSpPr>
            <a:spLocks noGrp="1"/>
          </p:cNvSpPr>
          <p:nvPr>
            <p:ph type="title"/>
          </p:nvPr>
        </p:nvSpPr>
        <p:spPr/>
        <p:txBody>
          <a:bodyPr/>
          <a:lstStyle/>
          <a:p>
            <a:r>
              <a:rPr lang="en-US" altLang="en-IN" b="1">
                <a:solidFill>
                  <a:srgbClr val="99CC00"/>
                </a:solidFill>
              </a:rPr>
              <a:t>2.Proximity printing </a:t>
            </a:r>
            <a:endParaRPr lang="en-IN" b="1">
              <a:solidFill>
                <a:srgbClr val="99CC00"/>
              </a:solidFill>
            </a:endParaRPr>
          </a:p>
        </p:txBody>
      </p:sp>
      <p:sp>
        <p:nvSpPr>
          <p:cNvPr id="1048618" name="Content Placeholder 1048617"/>
          <p:cNvSpPr>
            <a:spLocks noGrp="1"/>
          </p:cNvSpPr>
          <p:nvPr>
            <p:ph idx="1"/>
          </p:nvPr>
        </p:nvSpPr>
        <p:spPr/>
        <p:txBody>
          <a:bodyPr>
            <a:normAutofit fontScale="92857"/>
          </a:bodyPr>
          <a:lstStyle/>
          <a:p>
            <a:r>
              <a:rPr lang="en-IN"/>
              <a:t>The proximity method is similar to contact printing except that a small gap 10-20µm wide, is maintained between the wafer and the mask during exposure </a:t>
            </a:r>
          </a:p>
          <a:p>
            <a:r>
              <a:rPr lang="en-IN"/>
              <a:t>This gap minimizes (may not be eliminated) mask damage, but it gives the poorer image than contact aligners,</a:t>
            </a:r>
          </a:p>
          <a:p>
            <a:r>
              <a:rPr lang="en-IN"/>
              <a:t>Approximately 2-4µm resolution is possible with proximity printing </a:t>
            </a:r>
          </a:p>
          <a:p>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048618"/>
          <p:cNvSpPr>
            <a:spLocks noGrp="1"/>
          </p:cNvSpPr>
          <p:nvPr>
            <p:ph type="title"/>
          </p:nvPr>
        </p:nvSpPr>
        <p:spPr/>
        <p:txBody>
          <a:bodyPr/>
          <a:lstStyle/>
          <a:p>
            <a:r>
              <a:rPr lang="en-US" altLang="en-IN" b="1">
                <a:solidFill>
                  <a:srgbClr val="99CC00"/>
                </a:solidFill>
              </a:rPr>
              <a:t>3.Projection printing </a:t>
            </a:r>
            <a:endParaRPr lang="en-IN" b="1">
              <a:solidFill>
                <a:srgbClr val="99CC00"/>
              </a:solidFill>
            </a:endParaRPr>
          </a:p>
        </p:txBody>
      </p:sp>
      <p:sp>
        <p:nvSpPr>
          <p:cNvPr id="1048620" name="Content Placeholder 1048619"/>
          <p:cNvSpPr>
            <a:spLocks noGrp="1"/>
          </p:cNvSpPr>
          <p:nvPr>
            <p:ph idx="1"/>
          </p:nvPr>
        </p:nvSpPr>
        <p:spPr/>
        <p:txBody>
          <a:bodyPr>
            <a:normAutofit fontScale="93571" lnSpcReduction="10000"/>
          </a:bodyPr>
          <a:lstStyle/>
          <a:p>
            <a:r>
              <a:rPr lang="en-IN"/>
              <a:t>Projection aligners avoids mask damage </a:t>
            </a:r>
            <a:r>
              <a:rPr lang="en-US" altLang="en-IN"/>
              <a:t>entirely.</a:t>
            </a:r>
            <a:r>
              <a:rPr lang="en-IN"/>
              <a:t> </a:t>
            </a:r>
          </a:p>
          <a:p>
            <a:r>
              <a:rPr lang="en-IN"/>
              <a:t>An image of the pattern on the mask is projected onto the resist-coated wafer which is several centimeters away </a:t>
            </a:r>
          </a:p>
          <a:p>
            <a:r>
              <a:rPr lang="en-IN"/>
              <a:t>In order to achieve the high resolution only a small portion of the mask is imaged this image scanned or stepped over the surface of the </a:t>
            </a:r>
            <a:r>
              <a:rPr lang="en-US" altLang="en-IN"/>
              <a:t>wafer.</a:t>
            </a:r>
            <a:r>
              <a:rPr lang="en-IN"/>
              <a:t>  </a:t>
            </a:r>
          </a:p>
          <a:p>
            <a:r>
              <a:rPr lang="en-IN"/>
              <a:t>Projection printers that steps the mask image over the wafer surface are called step-and-repeat </a:t>
            </a:r>
            <a:r>
              <a:rPr lang="en-US" altLang="en-IN"/>
              <a:t>systems. </a:t>
            </a:r>
            <a:endParaRPr lang="en-IN"/>
          </a:p>
          <a:p>
            <a:r>
              <a:rPr lang="en-IN"/>
              <a:t>Step-and-repeat projection printers are capable of approximately 1µm resolution</a:t>
            </a:r>
            <a:r>
              <a:rPr lang="en-US" altLang="en-IN"/>
              <a:t>. </a:t>
            </a:r>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Picture 2097160"/>
          <p:cNvPicPr>
            <a:picLocks/>
          </p:cNvPicPr>
          <p:nvPr/>
        </p:nvPicPr>
        <p:blipFill>
          <a:blip r:embed="rId2"/>
          <a:stretch>
            <a:fillRect/>
          </a:stretch>
        </p:blipFill>
        <p:spPr>
          <a:xfrm>
            <a:off x="305232" y="434675"/>
            <a:ext cx="8533535" cy="59886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a:xfrm>
            <a:off x="629841" y="365126"/>
            <a:ext cx="7886700" cy="1325563"/>
          </a:xfrm>
        </p:spPr>
        <p:txBody>
          <a:bodyPr/>
          <a:lstStyle/>
          <a:p>
            <a:r>
              <a:rPr lang="en-US" altLang="en-IN" b="1">
                <a:solidFill>
                  <a:srgbClr val="008000"/>
                </a:solidFill>
              </a:rPr>
              <a:t>Development</a:t>
            </a:r>
            <a:r>
              <a:rPr lang="en-US" altLang="en-IN"/>
              <a:t> </a:t>
            </a:r>
            <a:endParaRPr lang="en-IN"/>
          </a:p>
        </p:txBody>
      </p:sp>
      <p:sp>
        <p:nvSpPr>
          <p:cNvPr id="1048589" name="Content Placeholder 1048588"/>
          <p:cNvSpPr>
            <a:spLocks noGrp="1"/>
          </p:cNvSpPr>
          <p:nvPr>
            <p:ph sz="half" idx="2"/>
          </p:nvPr>
        </p:nvSpPr>
        <p:spPr>
          <a:xfrm>
            <a:off x="629841" y="1690689"/>
            <a:ext cx="4439047" cy="4707821"/>
          </a:xfrm>
        </p:spPr>
        <p:txBody>
          <a:bodyPr>
            <a:normAutofit fontScale="96786"/>
          </a:bodyPr>
          <a:lstStyle/>
          <a:p>
            <a:r>
              <a:rPr lang="en-IN"/>
              <a:t>Portions of the photoresistare dissolved by a chemical developer. </a:t>
            </a:r>
          </a:p>
          <a:p>
            <a:r>
              <a:rPr lang="en-IN"/>
              <a:t>With positive resist, the exposed resist is dissolved while the unexposed resist remains on the wafer. </a:t>
            </a:r>
          </a:p>
          <a:p>
            <a:r>
              <a:rPr lang="en-IN"/>
              <a:t>With negative resist, the unexposed resist </a:t>
            </a:r>
            <a:r>
              <a:rPr lang="en-US" altLang="en-IN"/>
              <a:t>is </a:t>
            </a:r>
            <a:r>
              <a:rPr lang="en-IN"/>
              <a:t>dissolved while the exposed resist remains.</a:t>
            </a:r>
          </a:p>
        </p:txBody>
      </p:sp>
      <p:pic>
        <p:nvPicPr>
          <p:cNvPr id="2097162" name="Picture 2097161"/>
          <p:cNvPicPr>
            <a:picLocks/>
          </p:cNvPicPr>
          <p:nvPr/>
        </p:nvPicPr>
        <p:blipFill>
          <a:blip r:embed="rId2"/>
          <a:stretch>
            <a:fillRect/>
          </a:stretch>
        </p:blipFill>
        <p:spPr>
          <a:xfrm>
            <a:off x="5749961" y="1681162"/>
            <a:ext cx="2766579" cy="439426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a:xfrm>
            <a:off x="628650" y="365126"/>
            <a:ext cx="7886700" cy="846326"/>
          </a:xfrm>
        </p:spPr>
        <p:txBody>
          <a:bodyPr/>
          <a:lstStyle/>
          <a:p>
            <a:r>
              <a:rPr lang="en-US" altLang="en-IN" b="1">
                <a:solidFill>
                  <a:srgbClr val="008000"/>
                </a:solidFill>
              </a:rPr>
              <a:t>Hard bake :</a:t>
            </a:r>
            <a:endParaRPr lang="en-IN" b="1">
              <a:solidFill>
                <a:srgbClr val="008000"/>
              </a:solidFill>
            </a:endParaRPr>
          </a:p>
        </p:txBody>
      </p:sp>
      <p:sp>
        <p:nvSpPr>
          <p:cNvPr id="1048593" name="Content Placeholder 1048592"/>
          <p:cNvSpPr>
            <a:spLocks noGrp="1"/>
          </p:cNvSpPr>
          <p:nvPr>
            <p:ph sz="half" idx="1"/>
          </p:nvPr>
        </p:nvSpPr>
        <p:spPr>
          <a:xfrm>
            <a:off x="628650" y="1385245"/>
            <a:ext cx="4222585" cy="4843526"/>
          </a:xfrm>
        </p:spPr>
        <p:txBody>
          <a:bodyPr>
            <a:normAutofit/>
          </a:bodyPr>
          <a:lstStyle/>
          <a:p>
            <a:r>
              <a:rPr lang="en-IN"/>
              <a:t>Hardens the photoresist for the next process.</a:t>
            </a:r>
          </a:p>
          <a:p>
            <a:r>
              <a:rPr lang="en-US" altLang="en-IN"/>
              <a:t>The </a:t>
            </a:r>
            <a:r>
              <a:rPr lang="en-IN"/>
              <a:t> temperature of the hardbake is higher than that of the softbake after coat. </a:t>
            </a:r>
          </a:p>
          <a:p>
            <a:r>
              <a:rPr lang="en-IN"/>
              <a:t>After the hardbake, the wafer </a:t>
            </a:r>
            <a:r>
              <a:rPr lang="en-US" altLang="en-IN"/>
              <a:t>is</a:t>
            </a:r>
            <a:r>
              <a:rPr lang="en-IN"/>
              <a:t> cooled to room temperature.</a:t>
            </a:r>
          </a:p>
        </p:txBody>
      </p:sp>
      <p:pic>
        <p:nvPicPr>
          <p:cNvPr id="2097163" name="Picture 2097162"/>
          <p:cNvPicPr>
            <a:picLocks/>
          </p:cNvPicPr>
          <p:nvPr/>
        </p:nvPicPr>
        <p:blipFill>
          <a:blip r:embed="rId2"/>
          <a:stretch>
            <a:fillRect/>
          </a:stretch>
        </p:blipFill>
        <p:spPr>
          <a:xfrm>
            <a:off x="5228956" y="2123526"/>
            <a:ext cx="3480954" cy="309802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048620"/>
          <p:cNvSpPr>
            <a:spLocks noGrp="1"/>
          </p:cNvSpPr>
          <p:nvPr>
            <p:ph type="title"/>
          </p:nvPr>
        </p:nvSpPr>
        <p:spPr>
          <a:xfrm>
            <a:off x="628650" y="170841"/>
            <a:ext cx="7484611" cy="1222509"/>
          </a:xfrm>
        </p:spPr>
        <p:txBody>
          <a:bodyPr/>
          <a:lstStyle/>
          <a:p>
            <a:r>
              <a:rPr lang="en-US" altLang="en-IN" b="1">
                <a:solidFill>
                  <a:srgbClr val="008000"/>
                </a:solidFill>
              </a:rPr>
              <a:t>Spinning resist </a:t>
            </a:r>
            <a:endParaRPr lang="en-IN" b="1">
              <a:solidFill>
                <a:srgbClr val="008000"/>
              </a:solidFill>
            </a:endParaRPr>
          </a:p>
        </p:txBody>
      </p:sp>
      <p:sp>
        <p:nvSpPr>
          <p:cNvPr id="1048622" name="Content Placeholder 1048621"/>
          <p:cNvSpPr>
            <a:spLocks noGrp="1"/>
          </p:cNvSpPr>
          <p:nvPr>
            <p:ph idx="1"/>
          </p:nvPr>
        </p:nvSpPr>
        <p:spPr>
          <a:xfrm>
            <a:off x="628649" y="1108397"/>
            <a:ext cx="7938583" cy="5515155"/>
          </a:xfrm>
        </p:spPr>
        <p:txBody>
          <a:bodyPr>
            <a:normAutofit fontScale="93214"/>
          </a:bodyPr>
          <a:lstStyle/>
          <a:p>
            <a:r>
              <a:rPr lang="en-IN"/>
              <a:t>A resist is applied to the surface using a spin coating machine this device holds the wafer of semiconductor using a vacuum, and spin it at high-speed (3000-6000 rpm) for a period of 15-30sec </a:t>
            </a:r>
          </a:p>
          <a:p>
            <a:r>
              <a:rPr lang="en-IN"/>
              <a:t>A small quantity resist is dispensed in the center of the wafer rotation causes the resist be speared across the surface of the wafer with excess being thrown spun off</a:t>
            </a:r>
          </a:p>
          <a:p>
            <a:r>
              <a:rPr lang="en-IN"/>
              <a:t>Close to the center of the wafer the variation in the thickness of resist is around 30nm </a:t>
            </a:r>
          </a:p>
          <a:p>
            <a:r>
              <a:rPr lang="en-IN"/>
              <a:t>Preparation of the resist is concluded by the soft baking, where the wafer is gently heated  in a convection oven and then a hotplate to evaporate the resist solvent and a partially to solidify the resist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048622"/>
          <p:cNvSpPr>
            <a:spLocks noGrp="1"/>
          </p:cNvSpPr>
          <p:nvPr>
            <p:ph type="title"/>
          </p:nvPr>
        </p:nvSpPr>
        <p:spPr>
          <a:xfrm>
            <a:off x="628650" y="365126"/>
            <a:ext cx="7886700" cy="1014707"/>
          </a:xfrm>
        </p:spPr>
        <p:txBody>
          <a:bodyPr>
            <a:normAutofit/>
          </a:bodyPr>
          <a:lstStyle/>
          <a:p>
            <a:r>
              <a:rPr lang="en-US" altLang="en-IN" b="1">
                <a:solidFill>
                  <a:srgbClr val="008000"/>
                </a:solidFill>
              </a:rPr>
              <a:t>Etching</a:t>
            </a:r>
            <a:r>
              <a:rPr lang="en-US" altLang="en-IN"/>
              <a:t> </a:t>
            </a:r>
            <a:endParaRPr lang="en-IN"/>
          </a:p>
        </p:txBody>
      </p:sp>
      <p:sp>
        <p:nvSpPr>
          <p:cNvPr id="1048624" name="Content Placeholder 1048623"/>
          <p:cNvSpPr>
            <a:spLocks noGrp="1"/>
          </p:cNvSpPr>
          <p:nvPr>
            <p:ph idx="1"/>
          </p:nvPr>
        </p:nvSpPr>
        <p:spPr>
          <a:xfrm>
            <a:off x="628650" y="1307531"/>
            <a:ext cx="8107201" cy="5400477"/>
          </a:xfrm>
        </p:spPr>
        <p:txBody>
          <a:bodyPr>
            <a:normAutofit fontScale="92857"/>
          </a:bodyPr>
          <a:lstStyle/>
          <a:p>
            <a:r>
              <a:rPr lang="en-IN"/>
              <a:t>The etch process follows photolithography or deposition during which a protected masking layer is applied to the wafer surface </a:t>
            </a:r>
          </a:p>
          <a:p>
            <a:r>
              <a:rPr lang="en-IN"/>
              <a:t>The protective masking layer is used to identify the material to be etched and to protect that is remain </a:t>
            </a:r>
          </a:p>
          <a:p>
            <a:r>
              <a:rPr lang="en-IN"/>
              <a:t>The figure labeled “pattern transfer” illustrate a mask pattern transferred into photoresistive layer shown in red on the wafer surface during etching process (right) that pattern is transferred into the surface layer removing surface areas of the surface layer and leaving in the underlying layer open to a subsequent process step</a:t>
            </a:r>
            <a:r>
              <a:rPr lang="en-US" altLang="en-IN"/>
              <a:t>. </a:t>
            </a:r>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5" name="Picture 2097164"/>
          <p:cNvPicPr>
            <a:picLocks/>
          </p:cNvPicPr>
          <p:nvPr/>
        </p:nvPicPr>
        <p:blipFill>
          <a:blip r:embed="rId2"/>
          <a:stretch>
            <a:fillRect/>
          </a:stretch>
        </p:blipFill>
        <p:spPr>
          <a:xfrm>
            <a:off x="597477" y="1037429"/>
            <a:ext cx="7949046" cy="47831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title"/>
          </p:nvPr>
        </p:nvSpPr>
        <p:spPr>
          <a:xfrm>
            <a:off x="628649" y="0"/>
            <a:ext cx="7886700" cy="1325563"/>
          </a:xfrm>
        </p:spPr>
        <p:txBody>
          <a:bodyPr/>
          <a:lstStyle/>
          <a:p>
            <a:r>
              <a:rPr lang="en-US" altLang="en-IN"/>
              <a:t>Introduction </a:t>
            </a:r>
            <a:endParaRPr lang="en-IN"/>
          </a:p>
        </p:txBody>
      </p:sp>
      <p:sp>
        <p:nvSpPr>
          <p:cNvPr id="1048612" name="Content Placeholder 1048611"/>
          <p:cNvSpPr>
            <a:spLocks noGrp="1"/>
          </p:cNvSpPr>
          <p:nvPr>
            <p:ph idx="1"/>
          </p:nvPr>
        </p:nvSpPr>
        <p:spPr>
          <a:xfrm>
            <a:off x="628648" y="1048484"/>
            <a:ext cx="7886700" cy="5570061"/>
          </a:xfrm>
        </p:spPr>
        <p:txBody>
          <a:bodyPr>
            <a:normAutofit fontScale="90000" lnSpcReduction="20000"/>
          </a:bodyPr>
          <a:lstStyle/>
          <a:p>
            <a:r>
              <a:rPr lang="en-IN"/>
              <a:t>The chapter concern with the integrated circuits manufacturing techniques for sensors </a:t>
            </a:r>
          </a:p>
          <a:p>
            <a:r>
              <a:rPr lang="en-IN"/>
              <a:t>Manufacturing : In simple term manufacturing can be defined as the process by which raw material are converted into finished product </a:t>
            </a:r>
          </a:p>
          <a:p>
            <a:r>
              <a:rPr lang="en-IN"/>
              <a:t>In semiconductor manufacturing input material includes dopant, metals, and insulator the corresponding output include integrated circuits (ICs), IC packages, printed circuit boards, and ultimately various commercial electronic systems</a:t>
            </a:r>
          </a:p>
          <a:p>
            <a:r>
              <a:rPr lang="en-IN"/>
              <a:t>The types of system arises in the IC manufacturing includes </a:t>
            </a:r>
          </a:p>
          <a:p>
            <a:r>
              <a:rPr lang="en-IN"/>
              <a:t>Crystal growth, oxidation, photolithography, etching, diffusion, ion implantation, planarization and deposition process</a:t>
            </a:r>
          </a:p>
          <a:p>
            <a:r>
              <a:rPr lang="en-IN"/>
              <a:t>In this chapter we are focusing on the photolithography and the etching techniques for fabrication of the sensors   </a:t>
            </a:r>
          </a:p>
          <a:p>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048624"/>
          <p:cNvSpPr>
            <a:spLocks noGrp="1"/>
          </p:cNvSpPr>
          <p:nvPr>
            <p:ph type="title"/>
          </p:nvPr>
        </p:nvSpPr>
        <p:spPr/>
        <p:txBody>
          <a:bodyPr/>
          <a:lstStyle/>
          <a:p>
            <a:r>
              <a:rPr lang="en-US" altLang="en-IN" b="1">
                <a:solidFill>
                  <a:srgbClr val="99CC00"/>
                </a:solidFill>
              </a:rPr>
              <a:t>1.Dry etching </a:t>
            </a:r>
            <a:endParaRPr lang="en-IN" b="1">
              <a:solidFill>
                <a:srgbClr val="99CC00"/>
              </a:solidFill>
            </a:endParaRPr>
          </a:p>
        </p:txBody>
      </p:sp>
      <p:sp>
        <p:nvSpPr>
          <p:cNvPr id="1048626" name="Content Placeholder 1048625"/>
          <p:cNvSpPr>
            <a:spLocks noGrp="1"/>
          </p:cNvSpPr>
          <p:nvPr>
            <p:ph idx="1"/>
          </p:nvPr>
        </p:nvSpPr>
        <p:spPr/>
        <p:txBody>
          <a:bodyPr>
            <a:normAutofit fontScale="97143"/>
          </a:bodyPr>
          <a:lstStyle/>
          <a:p>
            <a:r>
              <a:rPr lang="en-IN"/>
              <a:t>Dry etching is performed by placing the wafer in a  chamber and pumping in chemical vapors or using </a:t>
            </a:r>
            <a:r>
              <a:rPr lang="en-US" altLang="en-IN"/>
              <a:t>plasma. </a:t>
            </a:r>
            <a:endParaRPr lang="en-IN"/>
          </a:p>
          <a:p>
            <a:r>
              <a:rPr lang="en-IN"/>
              <a:t>Dry etching can be chemical, physical, or both in its etch.</a:t>
            </a:r>
          </a:p>
          <a:p>
            <a:r>
              <a:rPr lang="en-IN"/>
              <a:t>Wet Etch is performed by immersing entire wafers   in liquid etchant solutions.</a:t>
            </a:r>
          </a:p>
          <a:p>
            <a:r>
              <a:rPr lang="en-IN"/>
              <a:t>Reaction is between surface layer exposed and etchant</a:t>
            </a:r>
          </a:p>
          <a:p>
            <a:r>
              <a:rPr lang="en-IN"/>
              <a:t>Purely a chemical </a:t>
            </a:r>
            <a:r>
              <a:rPr lang="en-US" altLang="en-IN"/>
              <a:t>process. </a:t>
            </a:r>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048626"/>
          <p:cNvSpPr>
            <a:spLocks noGrp="1"/>
          </p:cNvSpPr>
          <p:nvPr>
            <p:ph type="title"/>
          </p:nvPr>
        </p:nvSpPr>
        <p:spPr/>
        <p:txBody>
          <a:bodyPr/>
          <a:lstStyle/>
          <a:p>
            <a:r>
              <a:rPr lang="en-US" altLang="en-IN" b="1">
                <a:solidFill>
                  <a:srgbClr val="99CC00"/>
                </a:solidFill>
              </a:rPr>
              <a:t>2.Wet etching </a:t>
            </a:r>
            <a:endParaRPr lang="en-IN" b="1">
              <a:solidFill>
                <a:srgbClr val="99CC00"/>
              </a:solidFill>
            </a:endParaRPr>
          </a:p>
        </p:txBody>
      </p:sp>
      <p:sp>
        <p:nvSpPr>
          <p:cNvPr id="1048628" name="Content Placeholder 1048627"/>
          <p:cNvSpPr>
            <a:spLocks noGrp="1"/>
          </p:cNvSpPr>
          <p:nvPr>
            <p:ph idx="1"/>
          </p:nvPr>
        </p:nvSpPr>
        <p:spPr/>
        <p:txBody>
          <a:bodyPr>
            <a:normAutofit fontScale="93571" lnSpcReduction="10000"/>
          </a:bodyPr>
          <a:lstStyle/>
          <a:p>
            <a:r>
              <a:rPr lang="en-IN"/>
              <a:t>Wet etching is a material removal process that uses liquid chemicals or etchants to remove materials from a wafer. </a:t>
            </a:r>
          </a:p>
          <a:p>
            <a:r>
              <a:rPr lang="en-IN"/>
              <a:t>The specific patters are defined by masks on the wafer. Materials that are not protected by the masks are etched away by liquid chemicals. </a:t>
            </a:r>
          </a:p>
          <a:p>
            <a:r>
              <a:rPr lang="en-IN"/>
              <a:t>These masks are deposited and patterned on the wafers in a prior fabrication step using lithography </a:t>
            </a:r>
          </a:p>
          <a:p>
            <a:r>
              <a:rPr lang="en-IN"/>
              <a:t>-A wet etching process involves multiple chemical reactions that consume the original reactants and produce new reactants.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7" name="Picture 2097166"/>
          <p:cNvPicPr>
            <a:picLocks/>
          </p:cNvPicPr>
          <p:nvPr/>
        </p:nvPicPr>
        <p:blipFill>
          <a:blip r:embed="rId2"/>
          <a:stretch>
            <a:fillRect/>
          </a:stretch>
        </p:blipFill>
        <p:spPr>
          <a:xfrm>
            <a:off x="0" y="95635"/>
            <a:ext cx="9144000" cy="666673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a:xfrm>
            <a:off x="628649" y="197004"/>
            <a:ext cx="7886700" cy="1001754"/>
          </a:xfrm>
        </p:spPr>
        <p:txBody>
          <a:bodyPr/>
          <a:lstStyle/>
          <a:p>
            <a:r>
              <a:rPr lang="en-US" altLang="en-IN" b="1">
                <a:solidFill>
                  <a:srgbClr val="3399FF"/>
                </a:solidFill>
              </a:rPr>
              <a:t>Photolithography</a:t>
            </a:r>
            <a:r>
              <a:rPr lang="en-US" altLang="en-IN"/>
              <a:t> </a:t>
            </a:r>
            <a:endParaRPr lang="en-IN"/>
          </a:p>
        </p:txBody>
      </p:sp>
      <p:sp>
        <p:nvSpPr>
          <p:cNvPr id="1048608" name="Content Placeholder 1048607"/>
          <p:cNvSpPr>
            <a:spLocks noGrp="1"/>
          </p:cNvSpPr>
          <p:nvPr>
            <p:ph idx="1"/>
          </p:nvPr>
        </p:nvSpPr>
        <p:spPr>
          <a:xfrm>
            <a:off x="304384" y="1253331"/>
            <a:ext cx="8684394" cy="3302199"/>
          </a:xfrm>
        </p:spPr>
        <p:txBody>
          <a:bodyPr>
            <a:normAutofit fontScale="90357" lnSpcReduction="20000"/>
          </a:bodyPr>
          <a:lstStyle/>
          <a:p>
            <a:r>
              <a:rPr lang="en-IN"/>
              <a:t>Lithography : it consist of patterning substrate by employing the interaction of beams of photons or particles with materials </a:t>
            </a:r>
          </a:p>
          <a:p>
            <a:r>
              <a:rPr lang="en-US" altLang="en-IN"/>
              <a:t>Photolithography :</a:t>
            </a:r>
            <a:endParaRPr lang="en-IN"/>
          </a:p>
          <a:p>
            <a:r>
              <a:rPr lang="en-IN"/>
              <a:t>Each layer within a microsystem has a unique pattern. </a:t>
            </a:r>
          </a:p>
          <a:p>
            <a:r>
              <a:rPr lang="en-IN"/>
              <a:t>Photolithography transfers this pattern from a mask to a photosensitive layer. </a:t>
            </a:r>
          </a:p>
          <a:p>
            <a:r>
              <a:rPr lang="en-IN"/>
              <a:t>Another process step transfers the pattern from the photosensitive layer into an underlying layer. </a:t>
            </a:r>
          </a:p>
          <a:p>
            <a:r>
              <a:rPr lang="en-IN"/>
              <a:t>After the pattern transfer, the resist is stripped (removed).</a:t>
            </a:r>
          </a:p>
        </p:txBody>
      </p:sp>
      <p:pic>
        <p:nvPicPr>
          <p:cNvPr id="2097168" name="Picture 2097167"/>
          <p:cNvPicPr>
            <a:picLocks/>
          </p:cNvPicPr>
          <p:nvPr/>
        </p:nvPicPr>
        <p:blipFill>
          <a:blip r:embed="rId2"/>
          <a:stretch>
            <a:fillRect/>
          </a:stretch>
        </p:blipFill>
        <p:spPr>
          <a:xfrm>
            <a:off x="804177" y="4659471"/>
            <a:ext cx="7165981" cy="211556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Content Placeholder 1048609"/>
          <p:cNvSpPr>
            <a:spLocks noGrp="1"/>
          </p:cNvSpPr>
          <p:nvPr>
            <p:ph idx="1"/>
          </p:nvPr>
        </p:nvSpPr>
        <p:spPr>
          <a:xfrm>
            <a:off x="628649" y="2006955"/>
            <a:ext cx="7886700" cy="4610385"/>
          </a:xfrm>
        </p:spPr>
        <p:txBody>
          <a:bodyPr>
            <a:normAutofit fontScale="93214"/>
          </a:bodyPr>
          <a:lstStyle/>
          <a:p>
            <a:pPr marL="0" indent="0">
              <a:buNone/>
            </a:pPr>
            <a:r>
              <a:rPr lang="en-US" altLang="en-IN"/>
              <a:t>Steps involved in photolithography are:</a:t>
            </a:r>
            <a:endParaRPr lang="en-IN"/>
          </a:p>
          <a:p>
            <a:r>
              <a:rPr lang="en-US" altLang="en-IN"/>
              <a:t>Surface preparation </a:t>
            </a:r>
            <a:endParaRPr lang="en-IN"/>
          </a:p>
          <a:p>
            <a:r>
              <a:rPr lang="en-US" altLang="en-IN"/>
              <a:t>Spin coatingsoft baking</a:t>
            </a:r>
            <a:endParaRPr lang="en-IN"/>
          </a:p>
          <a:p>
            <a:r>
              <a:rPr lang="en-US" altLang="en-IN"/>
              <a:t>Exposure </a:t>
            </a:r>
            <a:endParaRPr lang="en-IN"/>
          </a:p>
          <a:p>
            <a:r>
              <a:rPr lang="en-US" altLang="en-IN"/>
              <a:t>Development </a:t>
            </a:r>
            <a:endParaRPr lang="en-IN"/>
          </a:p>
          <a:p>
            <a:r>
              <a:rPr lang="en-US" altLang="en-IN"/>
              <a:t>Mask and mask alignment </a:t>
            </a:r>
            <a:endParaRPr lang="en-IN"/>
          </a:p>
          <a:p>
            <a:r>
              <a:rPr lang="en-US" altLang="en-IN"/>
              <a:t>Hard bake </a:t>
            </a:r>
            <a:endParaRPr lang="en-IN"/>
          </a:p>
          <a:p>
            <a:r>
              <a:rPr lang="en-US" altLang="en-IN"/>
              <a:t>Stripping </a:t>
            </a:r>
            <a:endParaRPr lang="en-IN"/>
          </a:p>
          <a:p>
            <a:r>
              <a:rPr lang="en-US" altLang="en-IN"/>
              <a:t>Etching </a:t>
            </a:r>
            <a:endParaRPr lang="en-IN"/>
          </a:p>
        </p:txBody>
      </p:sp>
      <p:pic>
        <p:nvPicPr>
          <p:cNvPr id="2097152" name="Picture 2097151"/>
          <p:cNvPicPr>
            <a:picLocks/>
          </p:cNvPicPr>
          <p:nvPr/>
        </p:nvPicPr>
        <p:blipFill>
          <a:blip r:embed="rId2"/>
          <a:stretch>
            <a:fillRect/>
          </a:stretch>
        </p:blipFill>
        <p:spPr>
          <a:xfrm>
            <a:off x="502961" y="191727"/>
            <a:ext cx="8176989" cy="181522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a:xfrm>
            <a:off x="628649" y="323808"/>
            <a:ext cx="7458669" cy="703851"/>
          </a:xfrm>
        </p:spPr>
        <p:txBody>
          <a:bodyPr>
            <a:normAutofit fontScale="90000"/>
          </a:bodyPr>
          <a:lstStyle/>
          <a:p>
            <a:r>
              <a:rPr lang="en-US" altLang="en-IN" b="1">
                <a:solidFill>
                  <a:srgbClr val="008000"/>
                </a:solidFill>
              </a:rPr>
              <a:t>Surface preparation and coating :</a:t>
            </a:r>
            <a:endParaRPr lang="en-IN" b="1">
              <a:solidFill>
                <a:srgbClr val="008000"/>
              </a:solidFill>
            </a:endParaRPr>
          </a:p>
        </p:txBody>
      </p:sp>
      <p:sp>
        <p:nvSpPr>
          <p:cNvPr id="1048614" name="Content Placeholder 1048613"/>
          <p:cNvSpPr>
            <a:spLocks noGrp="1"/>
          </p:cNvSpPr>
          <p:nvPr>
            <p:ph sz="half" idx="1"/>
          </p:nvPr>
        </p:nvSpPr>
        <p:spPr>
          <a:xfrm>
            <a:off x="485973" y="3356452"/>
            <a:ext cx="8370170" cy="3325650"/>
          </a:xfrm>
        </p:spPr>
        <p:txBody>
          <a:bodyPr>
            <a:normAutofit fontScale="92857"/>
          </a:bodyPr>
          <a:lstStyle/>
          <a:p>
            <a:r>
              <a:rPr lang="en-IN"/>
              <a:t>Coat Step: Surface ConditioningIn most applications, surface conditioning precedes the photoresist. </a:t>
            </a:r>
          </a:p>
          <a:p>
            <a:r>
              <a:rPr lang="en-IN"/>
              <a:t>Surface conditioning prepares the wafer to accept the photoresist by providing a clean surface.</a:t>
            </a:r>
          </a:p>
          <a:p>
            <a:r>
              <a:rPr lang="en-US" altLang="en-IN"/>
              <a:t>It</a:t>
            </a:r>
            <a:r>
              <a:rPr lang="en-IN"/>
              <a:t> coats the wafer with a chemical that boosts adhesion of the photoresist to the wafer’s surface. (Usually Hexamethyldisalizane or HMDS)</a:t>
            </a:r>
          </a:p>
        </p:txBody>
      </p:sp>
      <p:pic>
        <p:nvPicPr>
          <p:cNvPr id="2097160" name="Picture 2097159"/>
          <p:cNvPicPr>
            <a:picLocks/>
          </p:cNvPicPr>
          <p:nvPr/>
        </p:nvPicPr>
        <p:blipFill>
          <a:blip r:embed="rId2"/>
          <a:stretch>
            <a:fillRect/>
          </a:stretch>
        </p:blipFill>
        <p:spPr>
          <a:xfrm>
            <a:off x="480579" y="1380165"/>
            <a:ext cx="8182841" cy="184151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title"/>
          </p:nvPr>
        </p:nvSpPr>
        <p:spPr>
          <a:xfrm>
            <a:off x="629841" y="365126"/>
            <a:ext cx="7886700" cy="1325563"/>
          </a:xfrm>
        </p:spPr>
        <p:txBody>
          <a:bodyPr/>
          <a:lstStyle/>
          <a:p>
            <a:r>
              <a:rPr lang="en-US" altLang="en-IN"/>
              <a:t>Spin Coating </a:t>
            </a:r>
            <a:endParaRPr lang="en-IN"/>
          </a:p>
        </p:txBody>
      </p:sp>
      <p:sp>
        <p:nvSpPr>
          <p:cNvPr id="1048616" name="Content Placeholder 1048615"/>
          <p:cNvSpPr>
            <a:spLocks noGrp="1"/>
          </p:cNvSpPr>
          <p:nvPr>
            <p:ph sz="half" idx="2"/>
          </p:nvPr>
        </p:nvSpPr>
        <p:spPr>
          <a:xfrm>
            <a:off x="629840" y="1690689"/>
            <a:ext cx="3868340" cy="4409918"/>
          </a:xfrm>
        </p:spPr>
        <p:txBody>
          <a:bodyPr>
            <a:normAutofit fontScale="92857"/>
          </a:bodyPr>
          <a:lstStyle/>
          <a:p>
            <a:r>
              <a:rPr lang="en-IN"/>
              <a:t>Wafer is placed on a vacuum chuck</a:t>
            </a:r>
          </a:p>
          <a:p>
            <a:r>
              <a:rPr lang="en-IN"/>
              <a:t>A vacuum holds the wafer on the chuck </a:t>
            </a:r>
          </a:p>
          <a:p>
            <a:r>
              <a:rPr lang="en-IN"/>
              <a:t>Resist is applied </a:t>
            </a:r>
          </a:p>
          <a:p>
            <a:r>
              <a:rPr lang="en-IN"/>
              <a:t>Chuck accelerates for desired resist thickness </a:t>
            </a:r>
          </a:p>
          <a:p>
            <a:r>
              <a:rPr lang="en-IN"/>
              <a:t>Chuck continues to spin </a:t>
            </a:r>
            <a:r>
              <a:rPr lang="en-US" altLang="en-IN"/>
              <a:t>to </a:t>
            </a:r>
            <a:r>
              <a:rPr lang="en-IN"/>
              <a:t>dry film</a:t>
            </a:r>
          </a:p>
        </p:txBody>
      </p:sp>
      <p:pic>
        <p:nvPicPr>
          <p:cNvPr id="2097154" name="Picture 2097153"/>
          <p:cNvPicPr>
            <a:picLocks/>
          </p:cNvPicPr>
          <p:nvPr/>
        </p:nvPicPr>
        <p:blipFill>
          <a:blip r:embed="rId2"/>
          <a:stretch>
            <a:fillRect/>
          </a:stretch>
        </p:blipFill>
        <p:spPr>
          <a:xfrm>
            <a:off x="4983163" y="1690688"/>
            <a:ext cx="3870613" cy="408281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048597"/>
          <p:cNvSpPr>
            <a:spLocks noGrp="1"/>
          </p:cNvSpPr>
          <p:nvPr>
            <p:ph type="title"/>
          </p:nvPr>
        </p:nvSpPr>
        <p:spPr>
          <a:xfrm>
            <a:off x="628650" y="365126"/>
            <a:ext cx="7886700" cy="1325563"/>
          </a:xfrm>
        </p:spPr>
        <p:txBody>
          <a:bodyPr/>
          <a:lstStyle/>
          <a:p>
            <a:r>
              <a:rPr lang="en-US" altLang="en-IN" b="1">
                <a:solidFill>
                  <a:srgbClr val="008000"/>
                </a:solidFill>
              </a:rPr>
              <a:t>Photo resist </a:t>
            </a:r>
            <a:endParaRPr lang="en-IN" b="1">
              <a:solidFill>
                <a:srgbClr val="008000"/>
              </a:solidFill>
            </a:endParaRPr>
          </a:p>
        </p:txBody>
      </p:sp>
      <p:sp>
        <p:nvSpPr>
          <p:cNvPr id="1048599" name="Content Placeholder 1048598"/>
          <p:cNvSpPr>
            <a:spLocks noGrp="1"/>
          </p:cNvSpPr>
          <p:nvPr>
            <p:ph sz="half" idx="1"/>
          </p:nvPr>
        </p:nvSpPr>
        <p:spPr>
          <a:xfrm>
            <a:off x="628650" y="1825625"/>
            <a:ext cx="3886200" cy="4351338"/>
          </a:xfrm>
        </p:spPr>
        <p:txBody>
          <a:bodyPr>
            <a:normAutofit fontScale="79286" lnSpcReduction="20000"/>
          </a:bodyPr>
          <a:lstStyle/>
          <a:p>
            <a:r>
              <a:rPr lang="en-IN"/>
              <a:t>Photoresist is a mixture of </a:t>
            </a:r>
            <a:r>
              <a:rPr lang="en-US" altLang="en-IN"/>
              <a:t>organic </a:t>
            </a:r>
            <a:r>
              <a:rPr lang="en-IN"/>
              <a:t>compounds in a solvent solution. </a:t>
            </a:r>
          </a:p>
          <a:p>
            <a:pPr marL="0" indent="0">
              <a:buNone/>
            </a:pPr>
            <a:r>
              <a:rPr lang="en-IN"/>
              <a:t>Two types of resist:</a:t>
            </a:r>
          </a:p>
          <a:p>
            <a:pPr marL="0" indent="0">
              <a:buNone/>
            </a:pPr>
            <a:r>
              <a:rPr lang="en-IN"/>
              <a:t>Positive resist -</a:t>
            </a:r>
          </a:p>
          <a:p>
            <a:r>
              <a:rPr lang="en-IN"/>
              <a:t> Exposed regions become more soluble. </a:t>
            </a:r>
          </a:p>
          <a:p>
            <a:r>
              <a:rPr lang="en-IN"/>
              <a:t>A positive mask is left after develop. </a:t>
            </a:r>
          </a:p>
          <a:p>
            <a:pPr marL="0" indent="0">
              <a:buNone/>
            </a:pPr>
            <a:r>
              <a:rPr lang="en-IN"/>
              <a:t> Negative resist - </a:t>
            </a:r>
          </a:p>
          <a:p>
            <a:r>
              <a:rPr lang="en-IN"/>
              <a:t>Exposed materials harden.</a:t>
            </a:r>
          </a:p>
          <a:p>
            <a:r>
              <a:rPr lang="en-IN"/>
              <a:t> A negative mask is left after develop.</a:t>
            </a:r>
          </a:p>
        </p:txBody>
      </p:sp>
      <p:pic>
        <p:nvPicPr>
          <p:cNvPr id="2097155" name="Picture 2097154"/>
          <p:cNvPicPr>
            <a:picLocks/>
          </p:cNvPicPr>
          <p:nvPr/>
        </p:nvPicPr>
        <p:blipFill>
          <a:blip r:embed="rId2"/>
          <a:stretch>
            <a:fillRect/>
          </a:stretch>
        </p:blipFill>
        <p:spPr>
          <a:xfrm>
            <a:off x="4852554" y="1825624"/>
            <a:ext cx="3662795" cy="40313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title"/>
          </p:nvPr>
        </p:nvSpPr>
        <p:spPr>
          <a:xfrm>
            <a:off x="628650" y="365126"/>
            <a:ext cx="7886700" cy="1325563"/>
          </a:xfrm>
        </p:spPr>
        <p:txBody>
          <a:bodyPr/>
          <a:lstStyle/>
          <a:p>
            <a:r>
              <a:rPr lang="en-US" altLang="en-IN" b="1">
                <a:solidFill>
                  <a:srgbClr val="008000"/>
                </a:solidFill>
              </a:rPr>
              <a:t>Soft bake </a:t>
            </a:r>
            <a:endParaRPr lang="en-IN" b="1">
              <a:solidFill>
                <a:srgbClr val="008000"/>
              </a:solidFill>
            </a:endParaRPr>
          </a:p>
        </p:txBody>
      </p:sp>
      <p:sp>
        <p:nvSpPr>
          <p:cNvPr id="1048595" name="Content Placeholder 1048594"/>
          <p:cNvSpPr>
            <a:spLocks noGrp="1"/>
          </p:cNvSpPr>
          <p:nvPr>
            <p:ph sz="half" idx="1"/>
          </p:nvPr>
        </p:nvSpPr>
        <p:spPr>
          <a:xfrm>
            <a:off x="628650" y="1825625"/>
            <a:ext cx="3886200" cy="4351338"/>
          </a:xfrm>
        </p:spPr>
        <p:txBody>
          <a:bodyPr>
            <a:normAutofit fontScale="92857"/>
          </a:bodyPr>
          <a:lstStyle/>
          <a:p>
            <a:r>
              <a:rPr lang="en-IN"/>
              <a:t>After the photoresist is applied to the desired thickness, a softbake is used to remove the residual solvents of the photoresist. </a:t>
            </a:r>
          </a:p>
          <a:p>
            <a:r>
              <a:rPr lang="en-IN"/>
              <a:t>After the softbake, the wafer is cooled to room temperature.</a:t>
            </a:r>
          </a:p>
        </p:txBody>
      </p:sp>
      <p:pic>
        <p:nvPicPr>
          <p:cNvPr id="2097156" name="Picture 2097155"/>
          <p:cNvPicPr>
            <a:picLocks/>
          </p:cNvPicPr>
          <p:nvPr/>
        </p:nvPicPr>
        <p:blipFill>
          <a:blip r:embed="rId2"/>
          <a:stretch>
            <a:fillRect/>
          </a:stretch>
        </p:blipFill>
        <p:spPr>
          <a:xfrm>
            <a:off x="5281180" y="1825625"/>
            <a:ext cx="3234170" cy="369429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a:xfrm>
            <a:off x="628650" y="365126"/>
            <a:ext cx="7886700" cy="833374"/>
          </a:xfrm>
        </p:spPr>
        <p:txBody>
          <a:bodyPr/>
          <a:lstStyle/>
          <a:p>
            <a:r>
              <a:rPr lang="en-US" altLang="en-IN" b="1">
                <a:solidFill>
                  <a:srgbClr val="008000"/>
                </a:solidFill>
              </a:rPr>
              <a:t>Mask and mask alignment </a:t>
            </a:r>
            <a:endParaRPr lang="en-IN" b="1">
              <a:solidFill>
                <a:srgbClr val="008000"/>
              </a:solidFill>
            </a:endParaRPr>
          </a:p>
        </p:txBody>
      </p:sp>
      <p:sp>
        <p:nvSpPr>
          <p:cNvPr id="1048591" name="Content Placeholder 1048590"/>
          <p:cNvSpPr>
            <a:spLocks noGrp="1"/>
          </p:cNvSpPr>
          <p:nvPr>
            <p:ph sz="half" idx="1"/>
          </p:nvPr>
        </p:nvSpPr>
        <p:spPr>
          <a:xfrm>
            <a:off x="628649" y="1318067"/>
            <a:ext cx="4794143" cy="5322762"/>
          </a:xfrm>
        </p:spPr>
        <p:txBody>
          <a:bodyPr>
            <a:normAutofit fontScale="86786" lnSpcReduction="20000"/>
          </a:bodyPr>
          <a:lstStyle/>
          <a:p>
            <a:r>
              <a:rPr lang="en-IN"/>
              <a:t>The patterned mask (or reticle) is a quartz or </a:t>
            </a:r>
            <a:r>
              <a:rPr lang="en-US" altLang="en-IN"/>
              <a:t>glass </a:t>
            </a:r>
            <a:r>
              <a:rPr lang="en-IN"/>
              <a:t>plate with the desired pattern (usually in chrome). </a:t>
            </a:r>
          </a:p>
          <a:p>
            <a:r>
              <a:rPr lang="en-US" altLang="en-IN"/>
              <a:t>S</a:t>
            </a:r>
            <a:r>
              <a:rPr lang="en-IN"/>
              <a:t>ome equipment do not use a whole mask. Instead smaller quartz plate is used with just a few die (inset). This plate is called a reticle.</a:t>
            </a:r>
          </a:p>
          <a:p>
            <a:r>
              <a:rPr lang="en-IN"/>
              <a:t>"Align" is one of the most critical steps in the entire microsystems fabrication process. </a:t>
            </a:r>
          </a:p>
          <a:p>
            <a:r>
              <a:rPr lang="en-US" altLang="en-IN"/>
              <a:t>A</a:t>
            </a:r>
            <a:r>
              <a:rPr lang="en-IN"/>
              <a:t> misalignment of one micron or </a:t>
            </a:r>
            <a:r>
              <a:rPr lang="en-US" altLang="en-IN"/>
              <a:t>smaller </a:t>
            </a:r>
            <a:r>
              <a:rPr lang="en-IN"/>
              <a:t>can destroy the device and all the devices on the wafer. </a:t>
            </a:r>
          </a:p>
          <a:p>
            <a:r>
              <a:rPr lang="en-IN"/>
              <a:t>Each layer must be aligned properly and within specifications to the previous layers and subsequent layers.</a:t>
            </a:r>
          </a:p>
        </p:txBody>
      </p:sp>
      <p:pic>
        <p:nvPicPr>
          <p:cNvPr id="2097157" name="Picture 2097156"/>
          <p:cNvPicPr>
            <a:picLocks/>
          </p:cNvPicPr>
          <p:nvPr/>
        </p:nvPicPr>
        <p:blipFill>
          <a:blip r:embed="rId2"/>
          <a:stretch>
            <a:fillRect/>
          </a:stretch>
        </p:blipFill>
        <p:spPr>
          <a:xfrm>
            <a:off x="5422791" y="2224732"/>
            <a:ext cx="3390034" cy="268322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1212</Words>
  <Application>Microsoft Office PowerPoint</Application>
  <PresentationFormat>On-screen Show (4:3)</PresentationFormat>
  <Paragraphs>99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宋体</vt:lpstr>
      <vt:lpstr>Arial</vt:lpstr>
      <vt:lpstr>Calibri</vt:lpstr>
      <vt:lpstr>Calibri Light</vt:lpstr>
      <vt:lpstr>Office Theme</vt:lpstr>
      <vt:lpstr>Integrated circuit manufacturing technique for sensor </vt:lpstr>
      <vt:lpstr>Introduction </vt:lpstr>
      <vt:lpstr>Photolithography </vt:lpstr>
      <vt:lpstr>PowerPoint Presentation</vt:lpstr>
      <vt:lpstr>Surface preparation and coating :</vt:lpstr>
      <vt:lpstr>Spin Coating </vt:lpstr>
      <vt:lpstr>Photo resist </vt:lpstr>
      <vt:lpstr>Soft bake </vt:lpstr>
      <vt:lpstr>Mask and mask alignment </vt:lpstr>
      <vt:lpstr>Exposure </vt:lpstr>
      <vt:lpstr>1.Contact printing </vt:lpstr>
      <vt:lpstr>2.Proximity printing </vt:lpstr>
      <vt:lpstr>3.Projection printing </vt:lpstr>
      <vt:lpstr>PowerPoint Presentation</vt:lpstr>
      <vt:lpstr>Development </vt:lpstr>
      <vt:lpstr>Hard bake :</vt:lpstr>
      <vt:lpstr>Spinning resist </vt:lpstr>
      <vt:lpstr>Etching </vt:lpstr>
      <vt:lpstr>PowerPoint Presentation</vt:lpstr>
      <vt:lpstr>1.Dry etching </vt:lpstr>
      <vt:lpstr>2.Wet etching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circuit manufacturing technique for sensor </dc:title>
  <cp:lastModifiedBy>Windows User</cp:lastModifiedBy>
  <cp:revision>1</cp:revision>
  <dcterms:created xsi:type="dcterms:W3CDTF">2015-05-06T21:30:45Z</dcterms:created>
  <dcterms:modified xsi:type="dcterms:W3CDTF">2018-09-05T05:58:12Z</dcterms:modified>
</cp:coreProperties>
</file>