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 id="257" r:id="rId3"/>
    <p:sldId id="258" r:id="rId4"/>
    <p:sldId id="280" r:id="rId5"/>
    <p:sldId id="259" r:id="rId6"/>
    <p:sldId id="260" r:id="rId7"/>
    <p:sldId id="261" r:id="rId8"/>
    <p:sldId id="270" r:id="rId9"/>
    <p:sldId id="265" r:id="rId10"/>
    <p:sldId id="279" r:id="rId11"/>
    <p:sldId id="266" r:id="rId12"/>
    <p:sldId id="296" r:id="rId13"/>
    <p:sldId id="299" r:id="rId14"/>
    <p:sldId id="278" r:id="rId15"/>
    <p:sldId id="303" r:id="rId16"/>
    <p:sldId id="297" r:id="rId17"/>
    <p:sldId id="277" r:id="rId18"/>
    <p:sldId id="301" r:id="rId19"/>
    <p:sldId id="298" r:id="rId20"/>
    <p:sldId id="304" r:id="rId21"/>
    <p:sldId id="305" r:id="rId22"/>
    <p:sldId id="306" r:id="rId23"/>
    <p:sldId id="308" r:id="rId24"/>
    <p:sldId id="267" r:id="rId25"/>
    <p:sldId id="268" r:id="rId26"/>
    <p:sldId id="310" r:id="rId27"/>
    <p:sldId id="276" r:id="rId28"/>
    <p:sldId id="312" r:id="rId29"/>
    <p:sldId id="313" r:id="rId30"/>
    <p:sldId id="309" r:id="rId31"/>
    <p:sldId id="316" r:id="rId32"/>
    <p:sldId id="317" r:id="rId33"/>
    <p:sldId id="314" r:id="rId34"/>
    <p:sldId id="311" r:id="rId35"/>
    <p:sldId id="264" r:id="rId36"/>
    <p:sldId id="315" r:id="rId37"/>
    <p:sldId id="319" r:id="rId38"/>
    <p:sldId id="318" r:id="rId39"/>
    <p:sldId id="320" r:id="rId40"/>
    <p:sldId id="321" r:id="rId41"/>
    <p:sldId id="327" r:id="rId42"/>
    <p:sldId id="326" r:id="rId43"/>
    <p:sldId id="322" r:id="rId44"/>
    <p:sldId id="331" r:id="rId45"/>
    <p:sldId id="332" r:id="rId46"/>
    <p:sldId id="275" r:id="rId47"/>
    <p:sldId id="333" r:id="rId48"/>
    <p:sldId id="334" r:id="rId49"/>
    <p:sldId id="274" r:id="rId50"/>
    <p:sldId id="335" r:id="rId51"/>
    <p:sldId id="323" r:id="rId52"/>
    <p:sldId id="338" r:id="rId53"/>
    <p:sldId id="273" r:id="rId54"/>
    <p:sldId id="336" r:id="rId55"/>
    <p:sldId id="340" r:id="rId56"/>
    <p:sldId id="325" r:id="rId57"/>
    <p:sldId id="339" r:id="rId58"/>
    <p:sldId id="330" r:id="rId59"/>
    <p:sldId id="344" r:id="rId60"/>
    <p:sldId id="342" r:id="rId61"/>
    <p:sldId id="346" r:id="rId62"/>
    <p:sldId id="348" r:id="rId63"/>
    <p:sldId id="351" r:id="rId64"/>
    <p:sldId id="352" r:id="rId65"/>
    <p:sldId id="353" r:id="rId66"/>
    <p:sldId id="347" r:id="rId67"/>
    <p:sldId id="345" r:id="rId68"/>
    <p:sldId id="349" r:id="rId69"/>
    <p:sldId id="354" r:id="rId70"/>
    <p:sldId id="355" r:id="rId71"/>
    <p:sldId id="356" r:id="rId72"/>
    <p:sldId id="350" r:id="rId73"/>
    <p:sldId id="357" r:id="rId74"/>
    <p:sldId id="272" r:id="rId75"/>
    <p:sldId id="359" r:id="rId76"/>
    <p:sldId id="271" r:id="rId77"/>
    <p:sldId id="341" r:id="rId78"/>
    <p:sldId id="360" r:id="rId79"/>
    <p:sldId id="362" r:id="rId80"/>
    <p:sldId id="363" r:id="rId81"/>
    <p:sldId id="364" r:id="rId82"/>
    <p:sldId id="343" r:id="rId83"/>
    <p:sldId id="365" r:id="rId84"/>
    <p:sldId id="367" r:id="rId85"/>
    <p:sldId id="369" r:id="rId86"/>
    <p:sldId id="370" r:id="rId87"/>
    <p:sldId id="366" r:id="rId88"/>
    <p:sldId id="281" r:id="rId89"/>
    <p:sldId id="282" r:id="rId90"/>
    <p:sldId id="283" r:id="rId91"/>
    <p:sldId id="284" r:id="rId92"/>
    <p:sldId id="285" r:id="rId93"/>
    <p:sldId id="286" r:id="rId94"/>
    <p:sldId id="287" r:id="rId95"/>
    <p:sldId id="288" r:id="rId96"/>
    <p:sldId id="289" r:id="rId97"/>
    <p:sldId id="290" r:id="rId98"/>
    <p:sldId id="291" r:id="rId99"/>
    <p:sldId id="292" r:id="rId100"/>
    <p:sldId id="293" r:id="rId101"/>
    <p:sldId id="294" r:id="rId102"/>
    <p:sldId id="295" r:id="rId10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8729" autoAdjust="0"/>
    <p:restoredTop sz="90929"/>
  </p:normalViewPr>
  <p:slideViewPr>
    <p:cSldViewPr>
      <p:cViewPr varScale="1">
        <p:scale>
          <a:sx n="68" d="100"/>
          <a:sy n="68" d="100"/>
        </p:scale>
        <p:origin x="916" y="48"/>
      </p:cViewPr>
      <p:guideLst>
        <p:guide orient="horz" pos="2160"/>
        <p:guide pos="2880"/>
      </p:guideLst>
    </p:cSldViewPr>
  </p:slideViewPr>
  <p:outlineViewPr>
    <p:cViewPr>
      <p:scale>
        <a:sx n="25" d="100"/>
        <a:sy n="25"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 r:id="rId44" collapse="1"/>
      <p:sld r:id="rId45" collapse="1"/>
      <p:sld r:id="rId46" collapse="1"/>
      <p:sld r:id="rId47" collapse="1"/>
      <p:sld r:id="rId48" collapse="1"/>
      <p:sld r:id="rId49" collapse="1"/>
      <p:sld r:id="rId50" collapse="1"/>
      <p:sld r:id="rId51" collapse="1"/>
      <p:sld r:id="rId52" collapse="1"/>
      <p:sld r:id="rId53" collapse="1"/>
      <p:sld r:id="rId54" collapse="1"/>
      <p:sld r:id="rId55" collapse="1"/>
      <p:sld r:id="rId56" collapse="1"/>
      <p:sld r:id="rId57" collapse="1"/>
      <p:sld r:id="rId58" collapse="1"/>
      <p:sld r:id="rId59" collapse="1"/>
      <p:sld r:id="rId60" collapse="1"/>
      <p:sld r:id="rId61" collapse="1"/>
      <p:sld r:id="rId62" collapse="1"/>
      <p:sld r:id="rId63" collapse="1"/>
      <p:sld r:id="rId64" collapse="1"/>
      <p:sld r:id="rId65" collapse="1"/>
      <p:sld r:id="rId66" collapse="1"/>
      <p:sld r:id="rId67" collapse="1"/>
      <p:sld r:id="rId68" collapse="1"/>
      <p:sld r:id="rId69" collapse="1"/>
      <p:sld r:id="rId70" collapse="1"/>
      <p:sld r:id="rId71" collapse="1"/>
      <p:sld r:id="rId72" collapse="1"/>
      <p:sld r:id="rId73" collapse="1"/>
      <p:sld r:id="rId74" collapse="1"/>
      <p:sld r:id="rId75" collapse="1"/>
      <p:sld r:id="rId76"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ableStyles" Target="tableStyle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_rels/viewProps.xml.rels><?xml version="1.0" encoding="UTF-8" standalone="yes"?>
<Relationships xmlns="http://schemas.openxmlformats.org/package/2006/relationships"><Relationship Id="rId26" Type="http://schemas.openxmlformats.org/officeDocument/2006/relationships/slide" Target="slides/slide32.xml"/><Relationship Id="rId21" Type="http://schemas.openxmlformats.org/officeDocument/2006/relationships/slide" Target="slides/slide26.xml"/><Relationship Id="rId42" Type="http://schemas.openxmlformats.org/officeDocument/2006/relationships/slide" Target="slides/slide50.xml"/><Relationship Id="rId47" Type="http://schemas.openxmlformats.org/officeDocument/2006/relationships/slide" Target="slides/slide56.xml"/><Relationship Id="rId63" Type="http://schemas.openxmlformats.org/officeDocument/2006/relationships/slide" Target="slides/slide72.xml"/><Relationship Id="rId68" Type="http://schemas.openxmlformats.org/officeDocument/2006/relationships/slide" Target="slides/slide79.xml"/><Relationship Id="rId2" Type="http://schemas.openxmlformats.org/officeDocument/2006/relationships/slide" Target="slides/slide3.xml"/><Relationship Id="rId16" Type="http://schemas.openxmlformats.org/officeDocument/2006/relationships/slide" Target="slides/slide21.xml"/><Relationship Id="rId29" Type="http://schemas.openxmlformats.org/officeDocument/2006/relationships/slide" Target="slides/slide35.xml"/><Relationship Id="rId11" Type="http://schemas.openxmlformats.org/officeDocument/2006/relationships/slide" Target="slides/slide15.xml"/><Relationship Id="rId24" Type="http://schemas.openxmlformats.org/officeDocument/2006/relationships/slide" Target="slides/slide30.xml"/><Relationship Id="rId32" Type="http://schemas.openxmlformats.org/officeDocument/2006/relationships/slide" Target="slides/slide38.xml"/><Relationship Id="rId37" Type="http://schemas.openxmlformats.org/officeDocument/2006/relationships/slide" Target="slides/slide43.xml"/><Relationship Id="rId40" Type="http://schemas.openxmlformats.org/officeDocument/2006/relationships/slide" Target="slides/slide47.xml"/><Relationship Id="rId45" Type="http://schemas.openxmlformats.org/officeDocument/2006/relationships/slide" Target="slides/slide54.xml"/><Relationship Id="rId53" Type="http://schemas.openxmlformats.org/officeDocument/2006/relationships/slide" Target="slides/slide62.xml"/><Relationship Id="rId58" Type="http://schemas.openxmlformats.org/officeDocument/2006/relationships/slide" Target="slides/slide67.xml"/><Relationship Id="rId66" Type="http://schemas.openxmlformats.org/officeDocument/2006/relationships/slide" Target="slides/slide77.xml"/><Relationship Id="rId74" Type="http://schemas.openxmlformats.org/officeDocument/2006/relationships/slide" Target="slides/slide85.xml"/><Relationship Id="rId5" Type="http://schemas.openxmlformats.org/officeDocument/2006/relationships/slide" Target="slides/slide6.xml"/><Relationship Id="rId61" Type="http://schemas.openxmlformats.org/officeDocument/2006/relationships/slide" Target="slides/slide70.xml"/><Relationship Id="rId19" Type="http://schemas.openxmlformats.org/officeDocument/2006/relationships/slide" Target="slides/slide24.xml"/><Relationship Id="rId14" Type="http://schemas.openxmlformats.org/officeDocument/2006/relationships/slide" Target="slides/slide19.xml"/><Relationship Id="rId22" Type="http://schemas.openxmlformats.org/officeDocument/2006/relationships/slide" Target="slides/slide28.xml"/><Relationship Id="rId27" Type="http://schemas.openxmlformats.org/officeDocument/2006/relationships/slide" Target="slides/slide33.xml"/><Relationship Id="rId30" Type="http://schemas.openxmlformats.org/officeDocument/2006/relationships/slide" Target="slides/slide36.xml"/><Relationship Id="rId35" Type="http://schemas.openxmlformats.org/officeDocument/2006/relationships/slide" Target="slides/slide41.xml"/><Relationship Id="rId43" Type="http://schemas.openxmlformats.org/officeDocument/2006/relationships/slide" Target="slides/slide51.xml"/><Relationship Id="rId48" Type="http://schemas.openxmlformats.org/officeDocument/2006/relationships/slide" Target="slides/slide57.xml"/><Relationship Id="rId56" Type="http://schemas.openxmlformats.org/officeDocument/2006/relationships/slide" Target="slides/slide65.xml"/><Relationship Id="rId64" Type="http://schemas.openxmlformats.org/officeDocument/2006/relationships/slide" Target="slides/slide73.xml"/><Relationship Id="rId69" Type="http://schemas.openxmlformats.org/officeDocument/2006/relationships/slide" Target="slides/slide80.xml"/><Relationship Id="rId8" Type="http://schemas.openxmlformats.org/officeDocument/2006/relationships/slide" Target="slides/slide11.xml"/><Relationship Id="rId51" Type="http://schemas.openxmlformats.org/officeDocument/2006/relationships/slide" Target="slides/slide60.xml"/><Relationship Id="rId72" Type="http://schemas.openxmlformats.org/officeDocument/2006/relationships/slide" Target="slides/slide83.xml"/><Relationship Id="rId3" Type="http://schemas.openxmlformats.org/officeDocument/2006/relationships/slide" Target="slides/slide4.xml"/><Relationship Id="rId12" Type="http://schemas.openxmlformats.org/officeDocument/2006/relationships/slide" Target="slides/slide16.xml"/><Relationship Id="rId17" Type="http://schemas.openxmlformats.org/officeDocument/2006/relationships/slide" Target="slides/slide22.xml"/><Relationship Id="rId25" Type="http://schemas.openxmlformats.org/officeDocument/2006/relationships/slide" Target="slides/slide31.xml"/><Relationship Id="rId33" Type="http://schemas.openxmlformats.org/officeDocument/2006/relationships/slide" Target="slides/slide39.xml"/><Relationship Id="rId38" Type="http://schemas.openxmlformats.org/officeDocument/2006/relationships/slide" Target="slides/slide44.xml"/><Relationship Id="rId46" Type="http://schemas.openxmlformats.org/officeDocument/2006/relationships/slide" Target="slides/slide55.xml"/><Relationship Id="rId59" Type="http://schemas.openxmlformats.org/officeDocument/2006/relationships/slide" Target="slides/slide68.xml"/><Relationship Id="rId67" Type="http://schemas.openxmlformats.org/officeDocument/2006/relationships/slide" Target="slides/slide78.xml"/><Relationship Id="rId20" Type="http://schemas.openxmlformats.org/officeDocument/2006/relationships/slide" Target="slides/slide25.xml"/><Relationship Id="rId41" Type="http://schemas.openxmlformats.org/officeDocument/2006/relationships/slide" Target="slides/slide48.xml"/><Relationship Id="rId54" Type="http://schemas.openxmlformats.org/officeDocument/2006/relationships/slide" Target="slides/slide63.xml"/><Relationship Id="rId62" Type="http://schemas.openxmlformats.org/officeDocument/2006/relationships/slide" Target="slides/slide71.xml"/><Relationship Id="rId70" Type="http://schemas.openxmlformats.org/officeDocument/2006/relationships/slide" Target="slides/slide81.xml"/><Relationship Id="rId75" Type="http://schemas.openxmlformats.org/officeDocument/2006/relationships/slide" Target="slides/slide86.xml"/><Relationship Id="rId1" Type="http://schemas.openxmlformats.org/officeDocument/2006/relationships/slide" Target="slides/slide2.xml"/><Relationship Id="rId6" Type="http://schemas.openxmlformats.org/officeDocument/2006/relationships/slide" Target="slides/slide7.xml"/><Relationship Id="rId15" Type="http://schemas.openxmlformats.org/officeDocument/2006/relationships/slide" Target="slides/slide20.xml"/><Relationship Id="rId23" Type="http://schemas.openxmlformats.org/officeDocument/2006/relationships/slide" Target="slides/slide29.xml"/><Relationship Id="rId28" Type="http://schemas.openxmlformats.org/officeDocument/2006/relationships/slide" Target="slides/slide34.xml"/><Relationship Id="rId36" Type="http://schemas.openxmlformats.org/officeDocument/2006/relationships/slide" Target="slides/slide42.xml"/><Relationship Id="rId49" Type="http://schemas.openxmlformats.org/officeDocument/2006/relationships/slide" Target="slides/slide58.xml"/><Relationship Id="rId57" Type="http://schemas.openxmlformats.org/officeDocument/2006/relationships/slide" Target="slides/slide66.xml"/><Relationship Id="rId10" Type="http://schemas.openxmlformats.org/officeDocument/2006/relationships/slide" Target="slides/slide13.xml"/><Relationship Id="rId31" Type="http://schemas.openxmlformats.org/officeDocument/2006/relationships/slide" Target="slides/slide37.xml"/><Relationship Id="rId44" Type="http://schemas.openxmlformats.org/officeDocument/2006/relationships/slide" Target="slides/slide52.xml"/><Relationship Id="rId52" Type="http://schemas.openxmlformats.org/officeDocument/2006/relationships/slide" Target="slides/slide61.xml"/><Relationship Id="rId60" Type="http://schemas.openxmlformats.org/officeDocument/2006/relationships/slide" Target="slides/slide69.xml"/><Relationship Id="rId65" Type="http://schemas.openxmlformats.org/officeDocument/2006/relationships/slide" Target="slides/slide75.xml"/><Relationship Id="rId73" Type="http://schemas.openxmlformats.org/officeDocument/2006/relationships/slide" Target="slides/slide84.xml"/><Relationship Id="rId4" Type="http://schemas.openxmlformats.org/officeDocument/2006/relationships/slide" Target="slides/slide5.xml"/><Relationship Id="rId9" Type="http://schemas.openxmlformats.org/officeDocument/2006/relationships/slide" Target="slides/slide12.xml"/><Relationship Id="rId13" Type="http://schemas.openxmlformats.org/officeDocument/2006/relationships/slide" Target="slides/slide18.xml"/><Relationship Id="rId18" Type="http://schemas.openxmlformats.org/officeDocument/2006/relationships/slide" Target="slides/slide23.xml"/><Relationship Id="rId39" Type="http://schemas.openxmlformats.org/officeDocument/2006/relationships/slide" Target="slides/slide45.xml"/><Relationship Id="rId34" Type="http://schemas.openxmlformats.org/officeDocument/2006/relationships/slide" Target="slides/slide40.xml"/><Relationship Id="rId50" Type="http://schemas.openxmlformats.org/officeDocument/2006/relationships/slide" Target="slides/slide59.xml"/><Relationship Id="rId55" Type="http://schemas.openxmlformats.org/officeDocument/2006/relationships/slide" Target="slides/slide64.xml"/><Relationship Id="rId76" Type="http://schemas.openxmlformats.org/officeDocument/2006/relationships/slide" Target="slides/slide87.xml"/><Relationship Id="rId7" Type="http://schemas.openxmlformats.org/officeDocument/2006/relationships/slide" Target="slides/slide9.xml"/><Relationship Id="rId71" Type="http://schemas.openxmlformats.org/officeDocument/2006/relationships/slide" Target="slides/slide8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 y="5562600"/>
            <a:ext cx="7772400" cy="1143000"/>
          </a:xfrm>
        </p:spPr>
        <p:txBody>
          <a:bodyPr anchor="ctr"/>
          <a:lstStyle>
            <a:lvl1pPr>
              <a:defRPr sz="3200">
                <a:solidFill>
                  <a:schemeClr val="bg1"/>
                </a:solidFill>
              </a:defRPr>
            </a:lvl1pPr>
          </a:lstStyle>
          <a:p>
            <a:r>
              <a:rPr lang="en-US"/>
              <a:t>Click to edit Master 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Slide Number Placeholder 3"/>
          <p:cNvSpPr>
            <a:spLocks noGrp="1"/>
          </p:cNvSpPr>
          <p:nvPr>
            <p:ph type="sldNum" sz="quarter" idx="10"/>
          </p:nvPr>
        </p:nvSpPr>
        <p:spPr/>
        <p:txBody>
          <a:bodyPr/>
          <a:lstStyle>
            <a:lvl1pPr>
              <a:defRPr/>
            </a:lvl1pPr>
          </a:lstStyle>
          <a:p>
            <a:fld id="{A7EAE97E-A6F9-4027-B7CD-59D308F4D4A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76200"/>
            <a:ext cx="2228850" cy="6019800"/>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152400" y="76200"/>
            <a:ext cx="653415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Slide Number Placeholder 3"/>
          <p:cNvSpPr>
            <a:spLocks noGrp="1"/>
          </p:cNvSpPr>
          <p:nvPr>
            <p:ph type="sldNum" sz="quarter" idx="10"/>
          </p:nvPr>
        </p:nvSpPr>
        <p:spPr/>
        <p:txBody>
          <a:bodyPr/>
          <a:lstStyle>
            <a:lvl1pPr>
              <a:defRPr/>
            </a:lvl1pPr>
          </a:lstStyle>
          <a:p>
            <a:fld id="{C0946666-3ADA-474E-8C11-2414621D73E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Slide Number Placeholder 3"/>
          <p:cNvSpPr>
            <a:spLocks noGrp="1"/>
          </p:cNvSpPr>
          <p:nvPr>
            <p:ph type="sldNum" sz="quarter" idx="10"/>
          </p:nvPr>
        </p:nvSpPr>
        <p:spPr/>
        <p:txBody>
          <a:bodyPr/>
          <a:lstStyle>
            <a:lvl1pPr>
              <a:defRPr/>
            </a:lvl1pPr>
          </a:lstStyle>
          <a:p>
            <a:fld id="{B94AD88B-8294-46A6-9CF3-8CB52173D11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36A78508-6989-4BFC-B4E3-5A7AF98A0B7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152400" y="1295400"/>
            <a:ext cx="43815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86300" y="1295400"/>
            <a:ext cx="43815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Slide Number Placeholder 4"/>
          <p:cNvSpPr>
            <a:spLocks noGrp="1"/>
          </p:cNvSpPr>
          <p:nvPr>
            <p:ph type="sldNum" sz="quarter" idx="10"/>
          </p:nvPr>
        </p:nvSpPr>
        <p:spPr/>
        <p:txBody>
          <a:bodyPr/>
          <a:lstStyle>
            <a:lvl1pPr>
              <a:defRPr/>
            </a:lvl1pPr>
          </a:lstStyle>
          <a:p>
            <a:fld id="{4E6B93AF-65D2-414D-B162-9E108945D2C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Slide Number Placeholder 6"/>
          <p:cNvSpPr>
            <a:spLocks noGrp="1"/>
          </p:cNvSpPr>
          <p:nvPr>
            <p:ph type="sldNum" sz="quarter" idx="10"/>
          </p:nvPr>
        </p:nvSpPr>
        <p:spPr/>
        <p:txBody>
          <a:bodyPr/>
          <a:lstStyle>
            <a:lvl1pPr>
              <a:defRPr/>
            </a:lvl1pPr>
          </a:lstStyle>
          <a:p>
            <a:fld id="{67705007-8622-4359-9E65-0055203A28F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Slide Number Placeholder 2"/>
          <p:cNvSpPr>
            <a:spLocks noGrp="1"/>
          </p:cNvSpPr>
          <p:nvPr>
            <p:ph type="sldNum" sz="quarter" idx="10"/>
          </p:nvPr>
        </p:nvSpPr>
        <p:spPr/>
        <p:txBody>
          <a:bodyPr/>
          <a:lstStyle>
            <a:lvl1pPr>
              <a:defRPr/>
            </a:lvl1pPr>
          </a:lstStyle>
          <a:p>
            <a:fld id="{D507B14C-E1EB-49EB-AD22-EC6DB9CEA41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49E5EF5F-1CFC-4CEB-AADF-0AAB1156CAD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E4A1A2D0-B2C7-4D21-A613-8D2FD8E723D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1C3E486A-7716-49DC-8D13-2C44B90BCC0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76200"/>
            <a:ext cx="89154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52400" y="1295400"/>
            <a:ext cx="89154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ChangeArrowheads="1"/>
          </p:cNvSpPr>
          <p:nvPr userDrawn="1"/>
        </p:nvSpPr>
        <p:spPr bwMode="auto">
          <a:xfrm>
            <a:off x="5562600" y="6319838"/>
            <a:ext cx="3505200" cy="461962"/>
          </a:xfrm>
          <a:prstGeom prst="rect">
            <a:avLst/>
          </a:prstGeom>
          <a:noFill/>
          <a:ln w="9525">
            <a:noFill/>
            <a:miter lim="800000"/>
            <a:headEnd/>
            <a:tailEnd/>
          </a:ln>
          <a:effectLst/>
        </p:spPr>
        <p:txBody>
          <a:bodyPr anchor="b"/>
          <a:lstStyle/>
          <a:p>
            <a:pPr algn="r"/>
            <a:r>
              <a:rPr lang="en-US" sz="1000">
                <a:solidFill>
                  <a:srgbClr val="000000"/>
                </a:solidFill>
                <a:cs typeface="Arial" pitchFamily="34" charset="0"/>
              </a:rPr>
              <a:t> </a:t>
            </a:r>
            <a:r>
              <a:rPr lang="en-US" sz="900">
                <a:solidFill>
                  <a:srgbClr val="000000"/>
                </a:solidFill>
                <a:cs typeface="Arial" pitchFamily="34" charset="0"/>
              </a:rPr>
              <a:t>Copyright ©2009 by Pearson Education, Inc.</a:t>
            </a:r>
          </a:p>
          <a:p>
            <a:pPr algn="r"/>
            <a:r>
              <a:rPr lang="en-US" sz="900">
                <a:solidFill>
                  <a:srgbClr val="000000"/>
                </a:solidFill>
                <a:cs typeface="Arial" pitchFamily="34" charset="0"/>
              </a:rPr>
              <a:t>Upper Saddle River, New Jersey 07458 • All rights reserved.</a:t>
            </a:r>
            <a:endParaRPr lang="en-US" sz="1000">
              <a:solidFill>
                <a:srgbClr val="000000"/>
              </a:solidFill>
              <a:cs typeface="Arial" pitchFamily="34" charset="0"/>
            </a:endParaRPr>
          </a:p>
        </p:txBody>
      </p:sp>
      <p:sp>
        <p:nvSpPr>
          <p:cNvPr id="1032" name="Line 8"/>
          <p:cNvSpPr>
            <a:spLocks noChangeShapeType="1"/>
          </p:cNvSpPr>
          <p:nvPr userDrawn="1"/>
        </p:nvSpPr>
        <p:spPr bwMode="auto">
          <a:xfrm>
            <a:off x="0" y="6248400"/>
            <a:ext cx="9140825" cy="0"/>
          </a:xfrm>
          <a:prstGeom prst="line">
            <a:avLst/>
          </a:prstGeom>
          <a:noFill/>
          <a:ln w="28575">
            <a:solidFill>
              <a:srgbClr val="003300"/>
            </a:solidFill>
            <a:round/>
            <a:headEnd/>
            <a:tailEnd/>
          </a:ln>
          <a:effectLst/>
        </p:spPr>
        <p:txBody>
          <a:bodyPr wrap="none" anchor="ctr"/>
          <a:lstStyle/>
          <a:p>
            <a:endParaRPr lang="en-IN"/>
          </a:p>
        </p:txBody>
      </p:sp>
      <p:sp>
        <p:nvSpPr>
          <p:cNvPr id="1033" name="Text Box 9"/>
          <p:cNvSpPr txBox="1">
            <a:spLocks noChangeArrowheads="1"/>
          </p:cNvSpPr>
          <p:nvPr userDrawn="1"/>
        </p:nvSpPr>
        <p:spPr bwMode="auto">
          <a:xfrm>
            <a:off x="762000" y="6248400"/>
            <a:ext cx="4495800" cy="623888"/>
          </a:xfrm>
          <a:prstGeom prst="rect">
            <a:avLst/>
          </a:prstGeom>
          <a:noFill/>
          <a:ln w="9525">
            <a:noFill/>
            <a:miter lim="800000"/>
            <a:headEnd/>
            <a:tailEnd/>
          </a:ln>
          <a:effectLst/>
        </p:spPr>
        <p:txBody>
          <a:bodyPr>
            <a:spAutoFit/>
          </a:bodyPr>
          <a:lstStyle/>
          <a:p>
            <a:r>
              <a:rPr lang="en-US" sz="900" i="1">
                <a:solidFill>
                  <a:srgbClr val="000000"/>
                </a:solidFill>
                <a:cs typeface="Arial" pitchFamily="34" charset="0"/>
              </a:rPr>
              <a:t>The Intel Microprocessors: </a:t>
            </a:r>
            <a:r>
              <a:rPr lang="en-US" sz="800" i="1">
                <a:solidFill>
                  <a:srgbClr val="000000"/>
                </a:solidFill>
                <a:cs typeface="Arial" pitchFamily="34" charset="0"/>
              </a:rPr>
              <a:t>8086/8088, 80186/80188, 80286, 80386, 80486 Pentium, </a:t>
            </a:r>
          </a:p>
          <a:p>
            <a:r>
              <a:rPr lang="en-US" sz="800" i="1">
                <a:solidFill>
                  <a:srgbClr val="000000"/>
                </a:solidFill>
                <a:cs typeface="Arial" pitchFamily="34" charset="0"/>
              </a:rPr>
              <a:t>Pentium Pro Processor, Pentium II, Pentium, 4, and Core2 with 64-bit Extensions</a:t>
            </a:r>
            <a:endParaRPr lang="en-US" sz="900" i="1">
              <a:solidFill>
                <a:srgbClr val="000000"/>
              </a:solidFill>
              <a:cs typeface="Arial" pitchFamily="34" charset="0"/>
            </a:endParaRPr>
          </a:p>
          <a:p>
            <a:r>
              <a:rPr lang="en-US" sz="900" i="1">
                <a:solidFill>
                  <a:srgbClr val="000000"/>
                </a:solidFill>
                <a:cs typeface="Arial" pitchFamily="34" charset="0"/>
              </a:rPr>
              <a:t>Architecture, Programming, and Interfacing, </a:t>
            </a:r>
            <a:r>
              <a:rPr lang="en-US" sz="900">
                <a:solidFill>
                  <a:srgbClr val="000000"/>
                </a:solidFill>
                <a:cs typeface="Arial" pitchFamily="34" charset="0"/>
              </a:rPr>
              <a:t>Eighth Edition</a:t>
            </a:r>
            <a:r>
              <a:rPr lang="en-US" sz="900" i="1">
                <a:solidFill>
                  <a:srgbClr val="000000"/>
                </a:solidFill>
                <a:cs typeface="Arial" pitchFamily="34" charset="0"/>
              </a:rPr>
              <a:t/>
            </a:r>
            <a:br>
              <a:rPr lang="en-US" sz="900" i="1">
                <a:solidFill>
                  <a:srgbClr val="000000"/>
                </a:solidFill>
                <a:cs typeface="Arial" pitchFamily="34" charset="0"/>
              </a:rPr>
            </a:br>
            <a:r>
              <a:rPr lang="en-US" sz="900">
                <a:solidFill>
                  <a:srgbClr val="000000"/>
                </a:solidFill>
                <a:cs typeface="Arial" pitchFamily="34" charset="0"/>
              </a:rPr>
              <a:t>Barry B. Brey</a:t>
            </a:r>
          </a:p>
        </p:txBody>
      </p:sp>
      <p:sp>
        <p:nvSpPr>
          <p:cNvPr id="1035" name="Rectangle 11"/>
          <p:cNvSpPr>
            <a:spLocks noGrp="1" noChangeArrowheads="1"/>
          </p:cNvSpPr>
          <p:nvPr>
            <p:ph type="sldNum" sz="quarter" idx="4"/>
          </p:nvPr>
        </p:nvSpPr>
        <p:spPr bwMode="auto">
          <a:xfrm>
            <a:off x="4800600" y="6324600"/>
            <a:ext cx="12954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defRPr sz="900">
                <a:solidFill>
                  <a:srgbClr val="000000"/>
                </a:solidFill>
              </a:defRPr>
            </a:lvl1pPr>
          </a:lstStyle>
          <a:p>
            <a:fld id="{6D62CC57-8695-487D-83D2-83AFDEBEA819}" type="slidenum">
              <a:rPr lang="en-US"/>
              <a:pPr/>
              <a:t>‹#›</a:t>
            </a:fld>
            <a:endParaRPr lang="en-US"/>
          </a:p>
        </p:txBody>
      </p:sp>
      <p:pic>
        <p:nvPicPr>
          <p:cNvPr id="1037" name="Picture 13" descr="Pearson_100K"/>
          <p:cNvPicPr>
            <a:picLocks noChangeAspect="1" noChangeArrowheads="1"/>
          </p:cNvPicPr>
          <p:nvPr userDrawn="1"/>
        </p:nvPicPr>
        <p:blipFill>
          <a:blip r:embed="rId13" cstate="print"/>
          <a:srcRect/>
          <a:stretch>
            <a:fillRect/>
          </a:stretch>
        </p:blipFill>
        <p:spPr bwMode="auto">
          <a:xfrm>
            <a:off x="0" y="6400800"/>
            <a:ext cx="806450" cy="312738"/>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 calcmode="lin" valueType="num">
                                      <p:cBhvr additive="base">
                                        <p:cTn id="7" dur="500" fill="hold"/>
                                        <p:tgtEl>
                                          <p:spTgt spid="10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anim calcmode="lin" valueType="num">
                                      <p:cBhvr additive="base">
                                        <p:cTn id="11" dur="500" fill="hold"/>
                                        <p:tgtEl>
                                          <p:spTgt spid="102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anim calcmode="lin" valueType="num">
                                      <p:cBhvr additive="base">
                                        <p:cTn id="15" dur="500" fill="hold"/>
                                        <p:tgtEl>
                                          <p:spTgt spid="102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027">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anim calcmode="lin" valueType="num">
                                      <p:cBhvr additive="base">
                                        <p:cTn id="19" dur="500" fill="hold"/>
                                        <p:tgtEl>
                                          <p:spTgt spid="102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7">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anim calcmode="lin" valueType="num">
                                      <p:cBhvr additive="base">
                                        <p:cTn id="23" dur="500" fill="hold"/>
                                        <p:tgtEl>
                                          <p:spTgt spid="1027">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02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0-#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2">
            <p:tnLst>
              <p:par>
                <p:cTn presetID="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0-#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3">
            <p:tnLst>
              <p:par>
                <p:cTn presetID="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0-#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4">
            <p:tnLst>
              <p:par>
                <p:cTn presetID="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0-#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5">
            <p:tnLst>
              <p:par>
                <p:cTn presetID="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0-#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Lst>
      </p:bldP>
    </p:bldLst>
  </p:timing>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pitchFamily="34" charset="0"/>
          <a:ea typeface="ＭＳ Ｐゴシック" pitchFamily="34" charset="-128"/>
        </a:defRPr>
      </a:lvl2pPr>
      <a:lvl3pPr algn="l" rtl="0" fontAlgn="base">
        <a:spcBef>
          <a:spcPct val="0"/>
        </a:spcBef>
        <a:spcAft>
          <a:spcPct val="0"/>
        </a:spcAft>
        <a:defRPr sz="4400">
          <a:solidFill>
            <a:schemeClr val="tx2"/>
          </a:solidFill>
          <a:latin typeface="Arial" pitchFamily="34" charset="0"/>
          <a:ea typeface="ＭＳ Ｐゴシック" pitchFamily="34" charset="-128"/>
        </a:defRPr>
      </a:lvl3pPr>
      <a:lvl4pPr algn="l" rtl="0" fontAlgn="base">
        <a:spcBef>
          <a:spcPct val="0"/>
        </a:spcBef>
        <a:spcAft>
          <a:spcPct val="0"/>
        </a:spcAft>
        <a:defRPr sz="4400">
          <a:solidFill>
            <a:schemeClr val="tx2"/>
          </a:solidFill>
          <a:latin typeface="Arial" pitchFamily="34" charset="0"/>
          <a:ea typeface="ＭＳ Ｐゴシック" pitchFamily="34" charset="-128"/>
        </a:defRPr>
      </a:lvl4pPr>
      <a:lvl5pPr algn="l" rtl="0" fontAlgn="base">
        <a:spcBef>
          <a:spcPct val="0"/>
        </a:spcBef>
        <a:spcAft>
          <a:spcPct val="0"/>
        </a:spcAft>
        <a:defRPr sz="4400">
          <a:solidFill>
            <a:schemeClr val="tx2"/>
          </a:solidFill>
          <a:latin typeface="Arial" pitchFamily="34" charset="0"/>
          <a:ea typeface="ＭＳ Ｐゴシック" pitchFamily="34" charset="-128"/>
        </a:defRPr>
      </a:lvl5pPr>
      <a:lvl6pPr marL="457200" algn="l" rtl="0" fontAlgn="base">
        <a:spcBef>
          <a:spcPct val="0"/>
        </a:spcBef>
        <a:spcAft>
          <a:spcPct val="0"/>
        </a:spcAft>
        <a:defRPr sz="4400">
          <a:solidFill>
            <a:schemeClr val="tx2"/>
          </a:solidFill>
          <a:latin typeface="Arial" pitchFamily="34" charset="0"/>
          <a:ea typeface="ＭＳ Ｐゴシック" pitchFamily="34" charset="-128"/>
        </a:defRPr>
      </a:lvl6pPr>
      <a:lvl7pPr marL="914400" algn="l" rtl="0" fontAlgn="base">
        <a:spcBef>
          <a:spcPct val="0"/>
        </a:spcBef>
        <a:spcAft>
          <a:spcPct val="0"/>
        </a:spcAft>
        <a:defRPr sz="4400">
          <a:solidFill>
            <a:schemeClr val="tx2"/>
          </a:solidFill>
          <a:latin typeface="Arial" pitchFamily="34" charset="0"/>
          <a:ea typeface="ＭＳ Ｐゴシック" pitchFamily="34" charset="-128"/>
        </a:defRPr>
      </a:lvl7pPr>
      <a:lvl8pPr marL="1371600" algn="l" rtl="0" fontAlgn="base">
        <a:spcBef>
          <a:spcPct val="0"/>
        </a:spcBef>
        <a:spcAft>
          <a:spcPct val="0"/>
        </a:spcAft>
        <a:defRPr sz="4400">
          <a:solidFill>
            <a:schemeClr val="tx2"/>
          </a:solidFill>
          <a:latin typeface="Arial" pitchFamily="34" charset="0"/>
          <a:ea typeface="ＭＳ Ｐゴシック" pitchFamily="34" charset="-128"/>
        </a:defRPr>
      </a:lvl8pPr>
      <a:lvl9pPr marL="1828800" algn="l" rtl="0" fontAlgn="base">
        <a:spcBef>
          <a:spcPct val="0"/>
        </a:spcBef>
        <a:spcAft>
          <a:spcPct val="0"/>
        </a:spcAft>
        <a:defRPr sz="4400">
          <a:solidFill>
            <a:schemeClr val="tx2"/>
          </a:solidFill>
          <a:latin typeface="Arial" pitchFamily="34" charset="0"/>
          <a:ea typeface="ＭＳ Ｐゴシック" pitchFamily="34" charset="-128"/>
        </a:defRPr>
      </a:lvl9pPr>
    </p:titleStyle>
    <p:bodyStyle>
      <a:lvl1pPr marL="342900" indent="-342900" algn="l" rtl="0" fontAlgn="base">
        <a:spcBef>
          <a:spcPct val="20000"/>
        </a:spcBef>
        <a:spcAft>
          <a:spcPct val="0"/>
        </a:spcAft>
        <a:buClr>
          <a:srgbClr val="0D4000"/>
        </a:buClr>
        <a:buChar char="•"/>
        <a:defRPr sz="3200">
          <a:solidFill>
            <a:schemeClr val="tx1"/>
          </a:solidFill>
          <a:latin typeface="+mn-lt"/>
          <a:ea typeface="+mn-ea"/>
          <a:cs typeface="+mn-cs"/>
        </a:defRPr>
      </a:lvl1pPr>
      <a:lvl2pPr marL="742950" indent="-285750" algn="l" rtl="0" fontAlgn="base">
        <a:spcBef>
          <a:spcPct val="20000"/>
        </a:spcBef>
        <a:spcAft>
          <a:spcPct val="0"/>
        </a:spcAft>
        <a:buClr>
          <a:srgbClr val="0D4000"/>
        </a:buClr>
        <a:buChar char="–"/>
        <a:defRPr sz="2800">
          <a:solidFill>
            <a:schemeClr val="tx1"/>
          </a:solidFill>
          <a:latin typeface="+mn-lt"/>
          <a:ea typeface="+mn-ea"/>
        </a:defRPr>
      </a:lvl2pPr>
      <a:lvl3pPr marL="1143000" indent="-228600" algn="l" rtl="0" fontAlgn="base">
        <a:spcBef>
          <a:spcPct val="20000"/>
        </a:spcBef>
        <a:spcAft>
          <a:spcPct val="0"/>
        </a:spcAft>
        <a:buClr>
          <a:srgbClr val="0D4000"/>
        </a:buClr>
        <a:buChar char="•"/>
        <a:defRPr sz="2400">
          <a:solidFill>
            <a:schemeClr val="tx1"/>
          </a:solidFill>
          <a:latin typeface="+mn-lt"/>
          <a:ea typeface="+mn-ea"/>
        </a:defRPr>
      </a:lvl3pPr>
      <a:lvl4pPr marL="1600200" indent="-228600" algn="l" rtl="0" fontAlgn="base">
        <a:spcBef>
          <a:spcPct val="20000"/>
        </a:spcBef>
        <a:spcAft>
          <a:spcPct val="0"/>
        </a:spcAft>
        <a:buClr>
          <a:srgbClr val="0D4000"/>
        </a:buClr>
        <a:buChar char="–"/>
        <a:defRPr sz="2000">
          <a:solidFill>
            <a:schemeClr val="tx1"/>
          </a:solidFill>
          <a:latin typeface="+mn-lt"/>
          <a:ea typeface="+mn-ea"/>
        </a:defRPr>
      </a:lvl4pPr>
      <a:lvl5pPr marL="2057400" indent="-228600" algn="l" rtl="0" fontAlgn="base">
        <a:spcBef>
          <a:spcPct val="20000"/>
        </a:spcBef>
        <a:spcAft>
          <a:spcPct val="0"/>
        </a:spcAft>
        <a:buClr>
          <a:srgbClr val="0D4000"/>
        </a:buClr>
        <a:buChar char="»"/>
        <a:defRPr sz="2000">
          <a:solidFill>
            <a:schemeClr val="tx1"/>
          </a:solidFill>
          <a:latin typeface="+mn-lt"/>
          <a:ea typeface="+mn-ea"/>
        </a:defRPr>
      </a:lvl5pPr>
      <a:lvl6pPr marL="2514600" indent="-228600" algn="l" rtl="0" fontAlgn="base">
        <a:spcBef>
          <a:spcPct val="20000"/>
        </a:spcBef>
        <a:spcAft>
          <a:spcPct val="0"/>
        </a:spcAft>
        <a:buClr>
          <a:srgbClr val="0D4000"/>
        </a:buClr>
        <a:buChar char="»"/>
        <a:defRPr sz="2000">
          <a:solidFill>
            <a:schemeClr val="tx1"/>
          </a:solidFill>
          <a:latin typeface="+mn-lt"/>
          <a:ea typeface="+mn-ea"/>
        </a:defRPr>
      </a:lvl6pPr>
      <a:lvl7pPr marL="2971800" indent="-228600" algn="l" rtl="0" fontAlgn="base">
        <a:spcBef>
          <a:spcPct val="20000"/>
        </a:spcBef>
        <a:spcAft>
          <a:spcPct val="0"/>
        </a:spcAft>
        <a:buClr>
          <a:srgbClr val="0D4000"/>
        </a:buClr>
        <a:buChar char="»"/>
        <a:defRPr sz="2000">
          <a:solidFill>
            <a:schemeClr val="tx1"/>
          </a:solidFill>
          <a:latin typeface="+mn-lt"/>
          <a:ea typeface="+mn-ea"/>
        </a:defRPr>
      </a:lvl7pPr>
      <a:lvl8pPr marL="3429000" indent="-228600" algn="l" rtl="0" fontAlgn="base">
        <a:spcBef>
          <a:spcPct val="20000"/>
        </a:spcBef>
        <a:spcAft>
          <a:spcPct val="0"/>
        </a:spcAft>
        <a:buClr>
          <a:srgbClr val="0D4000"/>
        </a:buClr>
        <a:buChar char="»"/>
        <a:defRPr sz="2000">
          <a:solidFill>
            <a:schemeClr val="tx1"/>
          </a:solidFill>
          <a:latin typeface="+mn-lt"/>
          <a:ea typeface="+mn-ea"/>
        </a:defRPr>
      </a:lvl8pPr>
      <a:lvl9pPr marL="3886200" indent="-228600" algn="l" rtl="0" fontAlgn="base">
        <a:spcBef>
          <a:spcPct val="20000"/>
        </a:spcBef>
        <a:spcAft>
          <a:spcPct val="0"/>
        </a:spcAft>
        <a:buClr>
          <a:srgbClr val="0D4000"/>
        </a:buClr>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 y="5638800"/>
            <a:ext cx="8763000" cy="1219200"/>
          </a:xfrm>
        </p:spPr>
        <p:txBody>
          <a:bodyPr/>
          <a:lstStyle/>
          <a:p>
            <a:r>
              <a:rPr lang="en-US" sz="2800"/>
              <a:t>Chapter 6:  Program Control Instructions</a:t>
            </a:r>
            <a:endParaRPr lang="en-US"/>
          </a:p>
        </p:txBody>
      </p:sp>
      <p:sp>
        <p:nvSpPr>
          <p:cNvPr id="3" name="Rectangle 2"/>
          <p:cNvSpPr/>
          <p:nvPr/>
        </p:nvSpPr>
        <p:spPr>
          <a:xfrm>
            <a:off x="933500" y="836712"/>
            <a:ext cx="7200800" cy="1384995"/>
          </a:xfrm>
          <a:prstGeom prst="rect">
            <a:avLst/>
          </a:prstGeom>
        </p:spPr>
        <p:txBody>
          <a:bodyPr wrap="square">
            <a:spAutoFit/>
          </a:bodyPr>
          <a:lstStyle/>
          <a:p>
            <a:pPr algn="ctr"/>
            <a:r>
              <a:rPr lang="en-US" sz="2800" b="1" dirty="0" smtClean="0">
                <a:solidFill>
                  <a:srgbClr val="000002"/>
                </a:solidFill>
                <a:latin typeface="Times New Roman" panose="02020603050405020304" pitchFamily="18" charset="0"/>
                <a:ea typeface="Times New Roman" panose="02020603050405020304" pitchFamily="18" charset="0"/>
              </a:rPr>
              <a:t>Chapter 3 </a:t>
            </a:r>
          </a:p>
          <a:p>
            <a:pPr algn="ctr"/>
            <a:endParaRPr lang="en-US" sz="2800" b="1" dirty="0">
              <a:solidFill>
                <a:srgbClr val="000002"/>
              </a:solidFill>
              <a:latin typeface="Times New Roman" panose="02020603050405020304" pitchFamily="18" charset="0"/>
              <a:ea typeface="Times New Roman" panose="02020603050405020304" pitchFamily="18" charset="0"/>
            </a:endParaRPr>
          </a:p>
          <a:p>
            <a:pPr algn="ctr"/>
            <a:r>
              <a:rPr lang="en-US" sz="2800" b="1" dirty="0" smtClean="0">
                <a:solidFill>
                  <a:srgbClr val="000002"/>
                </a:solidFill>
                <a:latin typeface="Times New Roman" panose="02020603050405020304" pitchFamily="18" charset="0"/>
                <a:ea typeface="Times New Roman" panose="02020603050405020304" pitchFamily="18" charset="0"/>
              </a:rPr>
              <a:t>Program </a:t>
            </a:r>
            <a:r>
              <a:rPr lang="en-US" sz="2800" b="1" dirty="0">
                <a:solidFill>
                  <a:srgbClr val="000002"/>
                </a:solidFill>
                <a:latin typeface="Times New Roman" panose="02020603050405020304" pitchFamily="18" charset="0"/>
                <a:ea typeface="Times New Roman" panose="02020603050405020304" pitchFamily="18" charset="0"/>
              </a:rPr>
              <a:t>Control Instructions </a:t>
            </a:r>
            <a:r>
              <a:rPr lang="en-US" sz="2800" b="1" dirty="0" smtClean="0">
                <a:solidFill>
                  <a:srgbClr val="000002"/>
                </a:solidFill>
                <a:latin typeface="Times New Roman" panose="02020603050405020304" pitchFamily="18" charset="0"/>
                <a:ea typeface="Times New Roman" panose="02020603050405020304" pitchFamily="18" charset="0"/>
              </a:rPr>
              <a:t> </a:t>
            </a:r>
            <a:endParaRPr lang="en-IN" sz="2800" dirty="0"/>
          </a:p>
        </p:txBody>
      </p:sp>
      <p:sp>
        <p:nvSpPr>
          <p:cNvPr id="5" name="Rectangle 4"/>
          <p:cNvSpPr/>
          <p:nvPr/>
        </p:nvSpPr>
        <p:spPr>
          <a:xfrm>
            <a:off x="1115616" y="4437112"/>
            <a:ext cx="7200800" cy="1631216"/>
          </a:xfrm>
          <a:prstGeom prst="rect">
            <a:avLst/>
          </a:prstGeom>
        </p:spPr>
        <p:txBody>
          <a:bodyPr wrap="square">
            <a:spAutoFit/>
          </a:bodyPr>
          <a:lstStyle/>
          <a:p>
            <a:pPr algn="ctr"/>
            <a:r>
              <a:rPr lang="en-US" sz="2000" b="1" dirty="0" smtClean="0">
                <a:solidFill>
                  <a:srgbClr val="0070C0"/>
                </a:solidFill>
                <a:latin typeface="Times New Roman" panose="02020603050405020304" pitchFamily="18" charset="0"/>
                <a:ea typeface="Times New Roman" panose="02020603050405020304" pitchFamily="18" charset="0"/>
              </a:rPr>
              <a:t>Dr. Mahendra D. Shirsat</a:t>
            </a:r>
          </a:p>
          <a:p>
            <a:pPr algn="ctr"/>
            <a:r>
              <a:rPr lang="en-US" sz="2000" b="1" dirty="0" smtClean="0">
                <a:solidFill>
                  <a:srgbClr val="0070C0"/>
                </a:solidFill>
                <a:latin typeface="Times New Roman" panose="02020603050405020304" pitchFamily="18" charset="0"/>
              </a:rPr>
              <a:t>Professor,</a:t>
            </a:r>
          </a:p>
          <a:p>
            <a:pPr algn="ctr"/>
            <a:r>
              <a:rPr lang="en-US" sz="2000" b="1" dirty="0" smtClean="0">
                <a:solidFill>
                  <a:srgbClr val="0070C0"/>
                </a:solidFill>
                <a:latin typeface="Times New Roman" panose="02020603050405020304" pitchFamily="18" charset="0"/>
              </a:rPr>
              <a:t>Department of Physics,</a:t>
            </a:r>
          </a:p>
          <a:p>
            <a:pPr algn="ctr"/>
            <a:r>
              <a:rPr lang="en-US" sz="2000" b="1" dirty="0" smtClean="0">
                <a:solidFill>
                  <a:srgbClr val="0070C0"/>
                </a:solidFill>
                <a:latin typeface="Times New Roman" panose="02020603050405020304" pitchFamily="18" charset="0"/>
              </a:rPr>
              <a:t>Dr. Babasaheb Ambedkar Marathwada University, </a:t>
            </a:r>
          </a:p>
          <a:p>
            <a:pPr algn="ctr"/>
            <a:r>
              <a:rPr lang="en-US" sz="2000" b="1" dirty="0" smtClean="0">
                <a:solidFill>
                  <a:srgbClr val="0070C0"/>
                </a:solidFill>
                <a:latin typeface="Times New Roman" panose="02020603050405020304" pitchFamily="18" charset="0"/>
              </a:rPr>
              <a:t>Aurangabad (MS) </a:t>
            </a:r>
            <a:endParaRPr lang="en-IN" sz="2000"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82563" y="90488"/>
            <a:ext cx="8915400" cy="1143000"/>
          </a:xfrm>
        </p:spPr>
        <p:txBody>
          <a:bodyPr/>
          <a:lstStyle/>
          <a:p>
            <a:r>
              <a:rPr lang="en-US" sz="1800" b="1">
                <a:cs typeface="Arial" pitchFamily="34" charset="0"/>
              </a:rPr>
              <a:t>Figure 6</a:t>
            </a:r>
            <a:r>
              <a:rPr lang="en-US" sz="1800" b="1">
                <a:latin typeface="B Helvetica Bold"/>
                <a:cs typeface="Arial" pitchFamily="34" charset="0"/>
              </a:rPr>
              <a:t>–</a:t>
            </a:r>
            <a:r>
              <a:rPr lang="en-US" sz="1800" b="1">
                <a:cs typeface="Arial" pitchFamily="34" charset="0"/>
              </a:rPr>
              <a:t>2</a:t>
            </a:r>
            <a:r>
              <a:rPr lang="en-US" sz="1800">
                <a:cs typeface="Arial" pitchFamily="34" charset="0"/>
              </a:rPr>
              <a:t>  A short jump to four memory locations beyond the address of the next instruction.</a:t>
            </a:r>
            <a:r>
              <a:rPr lang="en-AU" sz="1800">
                <a:latin typeface="C Helvetica Condensed" charset="0"/>
                <a:cs typeface="Times New Roman" pitchFamily="18" charset="0"/>
              </a:rPr>
              <a:t/>
            </a:r>
            <a:br>
              <a:rPr lang="en-AU" sz="1800">
                <a:latin typeface="C Helvetica Condensed" charset="0"/>
                <a:cs typeface="Times New Roman" pitchFamily="18" charset="0"/>
              </a:rPr>
            </a:br>
            <a:endParaRPr lang="en-US" sz="1800">
              <a:latin typeface="C Helvetica Condensed" charset="0"/>
              <a:cs typeface="Times New Roman" pitchFamily="18" charset="0"/>
            </a:endParaRPr>
          </a:p>
        </p:txBody>
      </p:sp>
      <p:pic>
        <p:nvPicPr>
          <p:cNvPr id="30724" name="Picture 4" descr="FG06_002_0135026458"/>
          <p:cNvPicPr>
            <a:picLocks noChangeAspect="1" noChangeArrowheads="1"/>
          </p:cNvPicPr>
          <p:nvPr/>
        </p:nvPicPr>
        <p:blipFill>
          <a:blip r:embed="rId2" cstate="print"/>
          <a:srcRect/>
          <a:stretch>
            <a:fillRect/>
          </a:stretch>
        </p:blipFill>
        <p:spPr bwMode="auto">
          <a:xfrm>
            <a:off x="304800" y="1143000"/>
            <a:ext cx="4373563" cy="4581525"/>
          </a:xfrm>
          <a:prstGeom prst="rect">
            <a:avLst/>
          </a:prstGeom>
          <a:noFill/>
          <a:ln w="9525">
            <a:noFill/>
            <a:miter lim="800000"/>
            <a:headEnd/>
            <a:tailEnd/>
          </a:ln>
          <a:effectLst/>
        </p:spPr>
      </p:pic>
      <p:sp>
        <p:nvSpPr>
          <p:cNvPr id="30725" name="Rectangle 5"/>
          <p:cNvSpPr>
            <a:spLocks noChangeArrowheads="1"/>
          </p:cNvSpPr>
          <p:nvPr/>
        </p:nvSpPr>
        <p:spPr bwMode="auto">
          <a:xfrm>
            <a:off x="2286000" y="685800"/>
            <a:ext cx="6732588" cy="3124200"/>
          </a:xfrm>
          <a:prstGeom prst="rect">
            <a:avLst/>
          </a:prstGeom>
          <a:noFill/>
          <a:ln w="9525">
            <a:noFill/>
            <a:miter lim="800000"/>
            <a:headEnd/>
            <a:tailEnd/>
          </a:ln>
        </p:spPr>
        <p:txBody>
          <a:bodyPr/>
          <a:lstStyle/>
          <a:p>
            <a:pPr marL="742950" lvl="1" indent="-285750" eaLnBrk="1" hangingPunct="1">
              <a:spcBef>
                <a:spcPct val="20000"/>
              </a:spcBef>
              <a:buClr>
                <a:srgbClr val="0D4000"/>
              </a:buClr>
              <a:buFontTx/>
              <a:buChar char="–"/>
            </a:pPr>
            <a:r>
              <a:rPr lang="en-US" sz="2800">
                <a:cs typeface="Arial" pitchFamily="34" charset="0"/>
              </a:rPr>
              <a:t>when the microprocessor executes</a:t>
            </a:r>
            <a:br>
              <a:rPr lang="en-US" sz="2800">
                <a:cs typeface="Arial" pitchFamily="34" charset="0"/>
              </a:rPr>
            </a:br>
            <a:r>
              <a:rPr lang="en-US" sz="2800">
                <a:cs typeface="Arial" pitchFamily="34" charset="0"/>
              </a:rPr>
              <a:t>a short jump, the displacement is sign-extended and added to the instruction pointer (IP/EIP) to generate the jump address</a:t>
            </a:r>
            <a:br>
              <a:rPr lang="en-US" sz="2800">
                <a:cs typeface="Arial" pitchFamily="34" charset="0"/>
              </a:rPr>
            </a:br>
            <a:r>
              <a:rPr lang="en-US" sz="2800">
                <a:cs typeface="Arial" pitchFamily="34" charset="0"/>
              </a:rPr>
              <a:t>within the current code segment</a:t>
            </a:r>
          </a:p>
        </p:txBody>
      </p:sp>
      <p:sp>
        <p:nvSpPr>
          <p:cNvPr id="30726" name="Rectangle 6"/>
          <p:cNvSpPr>
            <a:spLocks noChangeArrowheads="1"/>
          </p:cNvSpPr>
          <p:nvPr/>
        </p:nvSpPr>
        <p:spPr bwMode="auto">
          <a:xfrm>
            <a:off x="4572000" y="3733800"/>
            <a:ext cx="4446588" cy="2133600"/>
          </a:xfrm>
          <a:prstGeom prst="rect">
            <a:avLst/>
          </a:prstGeom>
          <a:noFill/>
          <a:ln w="9525">
            <a:noFill/>
            <a:miter lim="800000"/>
            <a:headEnd/>
            <a:tailEnd/>
          </a:ln>
        </p:spPr>
        <p:txBody>
          <a:bodyPr/>
          <a:lstStyle/>
          <a:p>
            <a:pPr marL="742950" lvl="1" indent="-285750" eaLnBrk="1" hangingPunct="1">
              <a:spcBef>
                <a:spcPct val="20000"/>
              </a:spcBef>
              <a:buClr>
                <a:srgbClr val="0D4000"/>
              </a:buClr>
              <a:buFontTx/>
              <a:buChar char="–"/>
            </a:pPr>
            <a:r>
              <a:rPr lang="en-US" sz="2800">
                <a:cs typeface="Arial" pitchFamily="34" charset="0"/>
              </a:rPr>
              <a:t>The instruction branches to this</a:t>
            </a:r>
            <a:br>
              <a:rPr lang="en-US" sz="2800">
                <a:cs typeface="Arial" pitchFamily="34" charset="0"/>
              </a:rPr>
            </a:br>
            <a:r>
              <a:rPr lang="en-US" sz="2800">
                <a:cs typeface="Arial" pitchFamily="34" charset="0"/>
              </a:rPr>
              <a:t>new address for</a:t>
            </a:r>
            <a:br>
              <a:rPr lang="en-US" sz="2800">
                <a:cs typeface="Arial" pitchFamily="34" charset="0"/>
              </a:rPr>
            </a:br>
            <a:r>
              <a:rPr lang="en-US" sz="2800">
                <a:cs typeface="Arial" pitchFamily="34" charset="0"/>
              </a:rPr>
              <a:t>the next instruction</a:t>
            </a:r>
            <a:br>
              <a:rPr lang="en-US" sz="2800">
                <a:cs typeface="Arial" pitchFamily="34" charset="0"/>
              </a:rPr>
            </a:br>
            <a:r>
              <a:rPr lang="en-US" sz="2800">
                <a:cs typeface="Arial" pitchFamily="34" charset="0"/>
              </a:rPr>
              <a:t>in the program</a:t>
            </a:r>
            <a:endParaRPr lang="en-AU" sz="2800">
              <a:latin typeface="Times" pitchFamily="-80"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2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build="p" autoUpdateAnimBg="0"/>
      <p:bldP spid="30726" grpId="0" build="p" autoUpdateAnimBg="0"/>
    </p:bldLst>
  </p:timing>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76200" y="90488"/>
            <a:ext cx="9144000" cy="747712"/>
          </a:xfrm>
        </p:spPr>
        <p:txBody>
          <a:bodyPr/>
          <a:lstStyle/>
          <a:p>
            <a:r>
              <a:rPr lang="en-US" sz="4000" b="1">
                <a:cs typeface="Times New Roman" pitchFamily="18" charset="0"/>
              </a:rPr>
              <a:t>SUMMARY</a:t>
            </a:r>
          </a:p>
        </p:txBody>
      </p:sp>
      <p:sp>
        <p:nvSpPr>
          <p:cNvPr id="61443" name="Rectangle 3"/>
          <p:cNvSpPr>
            <a:spLocks noChangeArrowheads="1"/>
          </p:cNvSpPr>
          <p:nvPr/>
        </p:nvSpPr>
        <p:spPr bwMode="auto">
          <a:xfrm>
            <a:off x="182563" y="912813"/>
            <a:ext cx="8428037" cy="4184650"/>
          </a:xfrm>
          <a:prstGeom prst="rect">
            <a:avLst/>
          </a:prstGeom>
          <a:noFill/>
          <a:ln w="9525">
            <a:noFill/>
            <a:miter lim="800000"/>
            <a:headEnd/>
            <a:tailEnd/>
          </a:ln>
          <a:effectLst/>
        </p:spPr>
        <p:txBody>
          <a:bodyPr>
            <a:spAutoFit/>
          </a:bodyPr>
          <a:lstStyle/>
          <a:p>
            <a:pPr marL="339725" indent="-339725" eaLnBrk="1" hangingPunct="1">
              <a:spcBef>
                <a:spcPct val="20000"/>
              </a:spcBef>
              <a:buClr>
                <a:srgbClr val="0D4000"/>
              </a:buClr>
              <a:buFontTx/>
              <a:buChar char="•"/>
            </a:pPr>
            <a:r>
              <a:rPr lang="en-US" sz="3200">
                <a:cs typeface="Times New Roman" pitchFamily="18" charset="0"/>
              </a:rPr>
              <a:t>Interrupt on an overflow (INTO) is a conditional interrupt that calls an interrupt service procedure if overflow flag (O) = 1.</a:t>
            </a:r>
          </a:p>
          <a:p>
            <a:pPr marL="339725" indent="-339725" eaLnBrk="1" hangingPunct="1">
              <a:spcBef>
                <a:spcPct val="20000"/>
              </a:spcBef>
              <a:buClr>
                <a:srgbClr val="0D4000"/>
              </a:buClr>
              <a:buFontTx/>
              <a:buChar char="•"/>
            </a:pPr>
            <a:r>
              <a:rPr lang="en-US" sz="3200">
                <a:cs typeface="Times New Roman" pitchFamily="18" charset="0"/>
              </a:rPr>
              <a:t>The interrupt enable flag (I) controls the INTR pin connection.</a:t>
            </a:r>
          </a:p>
          <a:p>
            <a:pPr marL="339725" indent="-339725" eaLnBrk="1" hangingPunct="1">
              <a:spcBef>
                <a:spcPct val="20000"/>
              </a:spcBef>
              <a:buClr>
                <a:srgbClr val="0D4000"/>
              </a:buClr>
              <a:buFontTx/>
              <a:buChar char="•"/>
            </a:pPr>
            <a:r>
              <a:rPr lang="en-US" sz="3200">
                <a:cs typeface="Times New Roman" pitchFamily="18" charset="0"/>
              </a:rPr>
              <a:t>If the STI instruction executes, it sets I to enable the INTR pin. If the CLI instruction executes, it clears I to disable the INTR pin.</a:t>
            </a:r>
          </a:p>
        </p:txBody>
      </p:sp>
      <p:sp>
        <p:nvSpPr>
          <p:cNvPr id="61444" name="Rectangle 4"/>
          <p:cNvSpPr>
            <a:spLocks noChangeArrowheads="1"/>
          </p:cNvSpPr>
          <p:nvPr/>
        </p:nvSpPr>
        <p:spPr bwMode="auto">
          <a:xfrm>
            <a:off x="7769225" y="273050"/>
            <a:ext cx="1295400" cy="533400"/>
          </a:xfrm>
          <a:prstGeom prst="rect">
            <a:avLst/>
          </a:prstGeom>
          <a:noFill/>
          <a:ln w="9525">
            <a:noFill/>
            <a:miter lim="800000"/>
            <a:headEnd/>
            <a:tailEnd/>
          </a:ln>
        </p:spPr>
        <p:txBody>
          <a:bodyPr/>
          <a:lstStyle/>
          <a:p>
            <a:pPr marL="342900" indent="-342900" eaLnBrk="1" hangingPunct="1">
              <a:spcBef>
                <a:spcPct val="20000"/>
              </a:spcBef>
              <a:buClr>
                <a:srgbClr val="0D4000"/>
              </a:buClr>
            </a:pPr>
            <a:r>
              <a:rPr lang="en-US" sz="2800">
                <a:cs typeface="Times New Roman" pitchFamily="18" charset="0"/>
              </a:rPr>
              <a:t>(</a:t>
            </a:r>
            <a:r>
              <a:rPr lang="en-US" sz="2800" i="1">
                <a:cs typeface="Times New Roman" pitchFamily="18" charset="0"/>
              </a:rPr>
              <a:t>cont.</a:t>
            </a:r>
            <a:r>
              <a:rPr lang="en-US" sz="2800">
                <a:cs typeface="Times New Roman" pitchFamily="18" charset="0"/>
              </a:rPr>
              <a:t>)</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76200" y="90488"/>
            <a:ext cx="9144000" cy="747712"/>
          </a:xfrm>
        </p:spPr>
        <p:txBody>
          <a:bodyPr/>
          <a:lstStyle/>
          <a:p>
            <a:r>
              <a:rPr lang="en-US" sz="4000" b="1">
                <a:cs typeface="Times New Roman" pitchFamily="18" charset="0"/>
              </a:rPr>
              <a:t>SUMMARY</a:t>
            </a:r>
          </a:p>
        </p:txBody>
      </p:sp>
      <p:sp>
        <p:nvSpPr>
          <p:cNvPr id="62467" name="Rectangle 3"/>
          <p:cNvSpPr>
            <a:spLocks noChangeArrowheads="1"/>
          </p:cNvSpPr>
          <p:nvPr/>
        </p:nvSpPr>
        <p:spPr bwMode="auto">
          <a:xfrm>
            <a:off x="182563" y="912813"/>
            <a:ext cx="8428037" cy="5159375"/>
          </a:xfrm>
          <a:prstGeom prst="rect">
            <a:avLst/>
          </a:prstGeom>
          <a:noFill/>
          <a:ln w="9525">
            <a:noFill/>
            <a:miter lim="800000"/>
            <a:headEnd/>
            <a:tailEnd/>
          </a:ln>
          <a:effectLst/>
        </p:spPr>
        <p:txBody>
          <a:bodyPr>
            <a:spAutoFit/>
          </a:bodyPr>
          <a:lstStyle/>
          <a:p>
            <a:pPr marL="339725" indent="-339725" eaLnBrk="1" hangingPunct="1">
              <a:spcBef>
                <a:spcPct val="20000"/>
              </a:spcBef>
              <a:buClr>
                <a:srgbClr val="0D4000"/>
              </a:buClr>
              <a:buFontTx/>
              <a:buChar char="•"/>
            </a:pPr>
            <a:r>
              <a:rPr lang="en-US" sz="3200">
                <a:cs typeface="Times New Roman" pitchFamily="18" charset="0"/>
              </a:rPr>
              <a:t>The carry flag bit (C) is clear, set, and complemented by the CLC, STC, and CMC instructions.</a:t>
            </a:r>
          </a:p>
          <a:p>
            <a:pPr marL="339725" indent="-339725" eaLnBrk="1" hangingPunct="1">
              <a:spcBef>
                <a:spcPct val="20000"/>
              </a:spcBef>
              <a:buClr>
                <a:srgbClr val="0D4000"/>
              </a:buClr>
              <a:buFontTx/>
              <a:buChar char="•"/>
            </a:pPr>
            <a:r>
              <a:rPr lang="en-US" sz="3200">
                <a:cs typeface="Times New Roman" pitchFamily="18" charset="0"/>
              </a:rPr>
              <a:t>The BOUND instruction compares the contents of any 16-bit register against the contents of two words of memory: an upper and a lower boundary. </a:t>
            </a:r>
          </a:p>
          <a:p>
            <a:pPr marL="339725" indent="-339725" eaLnBrk="1" hangingPunct="1">
              <a:spcBef>
                <a:spcPct val="20000"/>
              </a:spcBef>
              <a:buClr>
                <a:srgbClr val="0D4000"/>
              </a:buClr>
              <a:buFontTx/>
              <a:buChar char="•"/>
            </a:pPr>
            <a:r>
              <a:rPr lang="en-US" sz="3200">
                <a:cs typeface="Times New Roman" pitchFamily="18" charset="0"/>
              </a:rPr>
              <a:t>If the value in the register compared with memory is not within the upper and lower boundary, a type 5 interrupt ensues.</a:t>
            </a:r>
          </a:p>
        </p:txBody>
      </p:sp>
      <p:sp>
        <p:nvSpPr>
          <p:cNvPr id="62468" name="Rectangle 4"/>
          <p:cNvSpPr>
            <a:spLocks noChangeArrowheads="1"/>
          </p:cNvSpPr>
          <p:nvPr/>
        </p:nvSpPr>
        <p:spPr bwMode="auto">
          <a:xfrm>
            <a:off x="7769225" y="273050"/>
            <a:ext cx="1295400" cy="533400"/>
          </a:xfrm>
          <a:prstGeom prst="rect">
            <a:avLst/>
          </a:prstGeom>
          <a:noFill/>
          <a:ln w="9525">
            <a:noFill/>
            <a:miter lim="800000"/>
            <a:headEnd/>
            <a:tailEnd/>
          </a:ln>
        </p:spPr>
        <p:txBody>
          <a:bodyPr/>
          <a:lstStyle/>
          <a:p>
            <a:pPr marL="342900" indent="-342900" eaLnBrk="1" hangingPunct="1">
              <a:spcBef>
                <a:spcPct val="20000"/>
              </a:spcBef>
              <a:buClr>
                <a:srgbClr val="0D4000"/>
              </a:buClr>
            </a:pPr>
            <a:r>
              <a:rPr lang="en-US" sz="2800">
                <a:cs typeface="Times New Roman" pitchFamily="18" charset="0"/>
              </a:rPr>
              <a:t>(</a:t>
            </a:r>
            <a:r>
              <a:rPr lang="en-US" sz="2800" i="1">
                <a:cs typeface="Times New Roman" pitchFamily="18" charset="0"/>
              </a:rPr>
              <a:t>cont.</a:t>
            </a:r>
            <a:r>
              <a:rPr lang="en-US" sz="2800">
                <a:cs typeface="Times New Roman" pitchFamily="18" charset="0"/>
              </a:rPr>
              <a:t>)</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76200" y="90488"/>
            <a:ext cx="9144000" cy="747712"/>
          </a:xfrm>
        </p:spPr>
        <p:txBody>
          <a:bodyPr/>
          <a:lstStyle/>
          <a:p>
            <a:r>
              <a:rPr lang="en-US" sz="4000" b="1">
                <a:cs typeface="Times New Roman" pitchFamily="18" charset="0"/>
              </a:rPr>
              <a:t>SUMMARY</a:t>
            </a:r>
          </a:p>
        </p:txBody>
      </p:sp>
      <p:sp>
        <p:nvSpPr>
          <p:cNvPr id="63491" name="Rectangle 3"/>
          <p:cNvSpPr>
            <a:spLocks noChangeArrowheads="1"/>
          </p:cNvSpPr>
          <p:nvPr/>
        </p:nvSpPr>
        <p:spPr bwMode="auto">
          <a:xfrm>
            <a:off x="182563" y="912813"/>
            <a:ext cx="8428037" cy="5159375"/>
          </a:xfrm>
          <a:prstGeom prst="rect">
            <a:avLst/>
          </a:prstGeom>
          <a:noFill/>
          <a:ln w="9525">
            <a:noFill/>
            <a:miter lim="800000"/>
            <a:headEnd/>
            <a:tailEnd/>
          </a:ln>
          <a:effectLst/>
        </p:spPr>
        <p:txBody>
          <a:bodyPr>
            <a:spAutoFit/>
          </a:bodyPr>
          <a:lstStyle/>
          <a:p>
            <a:pPr marL="339725" indent="-339725" eaLnBrk="1" hangingPunct="1">
              <a:spcBef>
                <a:spcPct val="20000"/>
              </a:spcBef>
              <a:buClr>
                <a:srgbClr val="0D4000"/>
              </a:buClr>
              <a:buFontTx/>
              <a:buChar char="•"/>
            </a:pPr>
            <a:r>
              <a:rPr lang="en-US" sz="3200">
                <a:cs typeface="Times New Roman" pitchFamily="18" charset="0"/>
              </a:rPr>
              <a:t>The ENTER and LEAVE instructions are used with stack frames. A stack frame is a mechanism used to pass parameters to a procedure through the stack memory. </a:t>
            </a:r>
          </a:p>
          <a:p>
            <a:pPr marL="339725" indent="-339725" eaLnBrk="1" hangingPunct="1">
              <a:spcBef>
                <a:spcPct val="20000"/>
              </a:spcBef>
              <a:buClr>
                <a:srgbClr val="0D4000"/>
              </a:buClr>
              <a:buFontTx/>
              <a:buChar char="•"/>
            </a:pPr>
            <a:r>
              <a:rPr lang="en-US" sz="3200">
                <a:cs typeface="Times New Roman" pitchFamily="18" charset="0"/>
              </a:rPr>
              <a:t>The stack frame also holds local memory variables for the procedure. </a:t>
            </a:r>
          </a:p>
          <a:p>
            <a:pPr marL="339725" indent="-339725" eaLnBrk="1" hangingPunct="1">
              <a:spcBef>
                <a:spcPct val="20000"/>
              </a:spcBef>
              <a:buClr>
                <a:srgbClr val="0D4000"/>
              </a:buClr>
              <a:buFontTx/>
              <a:buChar char="•"/>
            </a:pPr>
            <a:r>
              <a:rPr lang="en-US" sz="3200">
                <a:cs typeface="Times New Roman" pitchFamily="18" charset="0"/>
              </a:rPr>
              <a:t>The ENTER instruction creates the stack frame, and the LEAVE instruction removes the stack frame from the stack. The BP register addresses stack frame data.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182563" y="227013"/>
            <a:ext cx="8836025" cy="5940425"/>
          </a:xfrm>
        </p:spPr>
        <p:txBody>
          <a:bodyPr/>
          <a:lstStyle/>
          <a:p>
            <a:r>
              <a:rPr lang="en-US">
                <a:cs typeface="Arial" pitchFamily="34" charset="0"/>
              </a:rPr>
              <a:t>When a jump references an address, a label normally identifies the address. </a:t>
            </a:r>
          </a:p>
          <a:p>
            <a:r>
              <a:rPr lang="en-US">
                <a:cs typeface="Arial" pitchFamily="34" charset="0"/>
              </a:rPr>
              <a:t>The JMP NEXT instruction is an example.</a:t>
            </a:r>
          </a:p>
          <a:p>
            <a:pPr lvl="1"/>
            <a:r>
              <a:rPr lang="en-US">
                <a:cs typeface="Arial" pitchFamily="34" charset="0"/>
              </a:rPr>
              <a:t>it jumps to label NEXT for the next instruction </a:t>
            </a:r>
          </a:p>
          <a:p>
            <a:pPr lvl="1"/>
            <a:r>
              <a:rPr lang="en-US">
                <a:cs typeface="Arial" pitchFamily="34" charset="0"/>
              </a:rPr>
              <a:t>very rare to use an actual hexadecimal address with any jump instruction </a:t>
            </a:r>
          </a:p>
          <a:p>
            <a:r>
              <a:rPr lang="en-US">
                <a:cs typeface="Arial" pitchFamily="34" charset="0"/>
              </a:rPr>
              <a:t>The label NEXT must be followed by a colon (NEXT:) to allow an instruction to reference it</a:t>
            </a:r>
          </a:p>
          <a:p>
            <a:pPr lvl="1"/>
            <a:r>
              <a:rPr lang="en-US">
                <a:cs typeface="Arial" pitchFamily="34" charset="0"/>
              </a:rPr>
              <a:t>if a colon does not follow, you cannot jump to it </a:t>
            </a:r>
          </a:p>
          <a:p>
            <a:r>
              <a:rPr lang="en-US">
                <a:cs typeface="Arial" pitchFamily="34" charset="0"/>
              </a:rPr>
              <a:t>The only time a colon is used is when the label is used with a jump or call instruction. </a:t>
            </a:r>
            <a:endParaRPr lang="en-US">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82563" y="90488"/>
            <a:ext cx="8915400" cy="1143000"/>
          </a:xfrm>
        </p:spPr>
        <p:txBody>
          <a:bodyPr/>
          <a:lstStyle/>
          <a:p>
            <a:r>
              <a:rPr lang="en-US" sz="4000" b="1" i="1">
                <a:cs typeface="Arial" pitchFamily="34" charset="0"/>
              </a:rPr>
              <a:t>Near Jump</a:t>
            </a:r>
            <a:r>
              <a:rPr lang="en-US" sz="4000" b="1">
                <a:cs typeface="Times New Roman" pitchFamily="18" charset="0"/>
              </a:rPr>
              <a:t> </a:t>
            </a:r>
          </a:p>
        </p:txBody>
      </p:sp>
      <p:sp>
        <p:nvSpPr>
          <p:cNvPr id="64515" name="Rectangle 3"/>
          <p:cNvSpPr>
            <a:spLocks noGrp="1" noChangeArrowheads="1"/>
          </p:cNvSpPr>
          <p:nvPr>
            <p:ph type="body" idx="1"/>
          </p:nvPr>
        </p:nvSpPr>
        <p:spPr>
          <a:xfrm>
            <a:off x="182563" y="912813"/>
            <a:ext cx="8915400" cy="4800600"/>
          </a:xfrm>
        </p:spPr>
        <p:txBody>
          <a:bodyPr/>
          <a:lstStyle/>
          <a:p>
            <a:r>
              <a:rPr lang="en-US">
                <a:cs typeface="Arial" pitchFamily="34" charset="0"/>
              </a:rPr>
              <a:t>A near jump passes control to an instruction in the current code segment located within ±32K bytes from the near jump instruction. </a:t>
            </a:r>
          </a:p>
          <a:p>
            <a:pPr lvl="1"/>
            <a:r>
              <a:rPr lang="en-US">
                <a:cs typeface="Arial" pitchFamily="34" charset="0"/>
              </a:rPr>
              <a:t>distance is ±2G in 80386 and above when operated in protected mode </a:t>
            </a:r>
          </a:p>
          <a:p>
            <a:r>
              <a:rPr lang="en-US">
                <a:cs typeface="Arial" pitchFamily="34" charset="0"/>
              </a:rPr>
              <a:t>Near jump is a 3-byte instruction with opcode followed by a signed 16-bit displacement.</a:t>
            </a:r>
          </a:p>
          <a:p>
            <a:pPr lvl="1"/>
            <a:r>
              <a:rPr lang="en-US">
                <a:cs typeface="Arial" pitchFamily="34" charset="0"/>
              </a:rPr>
              <a:t>80386 - Pentium 4 displacement is 32 bits and</a:t>
            </a:r>
            <a:br>
              <a:rPr lang="en-US">
                <a:cs typeface="Arial" pitchFamily="34" charset="0"/>
              </a:rPr>
            </a:br>
            <a:r>
              <a:rPr lang="en-US">
                <a:cs typeface="Arial" pitchFamily="34" charset="0"/>
              </a:rPr>
              <a:t>the near jump is 5 bytes long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xfrm>
            <a:off x="182563" y="227013"/>
            <a:ext cx="8836025" cy="5940425"/>
          </a:xfrm>
        </p:spPr>
        <p:txBody>
          <a:bodyPr/>
          <a:lstStyle/>
          <a:p>
            <a:r>
              <a:rPr lang="en-US">
                <a:cs typeface="Arial" pitchFamily="34" charset="0"/>
              </a:rPr>
              <a:t>Signed displacement adds to the instruction pointer (IP) to generate the jump address. </a:t>
            </a:r>
          </a:p>
          <a:p>
            <a:pPr lvl="1"/>
            <a:r>
              <a:rPr lang="en-US">
                <a:cs typeface="Arial" pitchFamily="34" charset="0"/>
              </a:rPr>
              <a:t>because signed displacement is ±32K, a near jump can jump to any memory location within</a:t>
            </a:r>
            <a:br>
              <a:rPr lang="en-US">
                <a:cs typeface="Arial" pitchFamily="34" charset="0"/>
              </a:rPr>
            </a:br>
            <a:r>
              <a:rPr lang="en-US">
                <a:cs typeface="Arial" pitchFamily="34" charset="0"/>
              </a:rPr>
              <a:t>the current real mode code segment </a:t>
            </a:r>
          </a:p>
          <a:p>
            <a:r>
              <a:rPr lang="en-US">
                <a:cs typeface="Arial" pitchFamily="34" charset="0"/>
              </a:rPr>
              <a:t>The protected mode code segment in the 80386 and above can be 4G bytes long. </a:t>
            </a:r>
          </a:p>
          <a:p>
            <a:pPr lvl="1"/>
            <a:r>
              <a:rPr lang="en-US">
                <a:cs typeface="Arial" pitchFamily="34" charset="0"/>
              </a:rPr>
              <a:t>32-bit displacement allows a near jump to any location within ±2G bytes</a:t>
            </a:r>
          </a:p>
          <a:p>
            <a:r>
              <a:rPr lang="en-US">
                <a:cs typeface="Arial" pitchFamily="34" charset="0"/>
              </a:rPr>
              <a:t>Figure 6–3 illustrates the operation of the real mode near jump instruction.</a:t>
            </a:r>
            <a:endParaRPr lang="en-AU">
              <a:latin typeface="Times" pitchFamily="-80"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82563" y="90488"/>
            <a:ext cx="8915400" cy="1143000"/>
          </a:xfrm>
        </p:spPr>
        <p:txBody>
          <a:bodyPr/>
          <a:lstStyle/>
          <a:p>
            <a:r>
              <a:rPr lang="en-US" sz="1800" b="1">
                <a:cs typeface="Arial" pitchFamily="34" charset="0"/>
              </a:rPr>
              <a:t>Figure 6</a:t>
            </a:r>
            <a:r>
              <a:rPr lang="en-US" sz="1800" b="1">
                <a:latin typeface="B Helvetica Bold"/>
                <a:cs typeface="Arial" pitchFamily="34" charset="0"/>
              </a:rPr>
              <a:t>–</a:t>
            </a:r>
            <a:r>
              <a:rPr lang="en-US" sz="1800" b="1">
                <a:cs typeface="Arial" pitchFamily="34" charset="0"/>
              </a:rPr>
              <a:t>3</a:t>
            </a:r>
            <a:r>
              <a:rPr lang="en-US" sz="1800">
                <a:cs typeface="Arial" pitchFamily="34" charset="0"/>
              </a:rPr>
              <a:t>  A near jump that adds the displacement (0002H) to the contents of IP.</a:t>
            </a:r>
            <a:r>
              <a:rPr lang="en-AU" sz="1800">
                <a:latin typeface="C Helvetica Condensed" charset="0"/>
                <a:cs typeface="Times New Roman" pitchFamily="18" charset="0"/>
              </a:rPr>
              <a:t/>
            </a:r>
            <a:br>
              <a:rPr lang="en-AU" sz="1800">
                <a:latin typeface="C Helvetica Condensed" charset="0"/>
                <a:cs typeface="Times New Roman" pitchFamily="18" charset="0"/>
              </a:rPr>
            </a:br>
            <a:endParaRPr lang="en-US" sz="1800">
              <a:latin typeface="C Helvetica Condensed" charset="0"/>
              <a:cs typeface="Times New Roman" pitchFamily="18" charset="0"/>
            </a:endParaRPr>
          </a:p>
        </p:txBody>
      </p:sp>
      <p:pic>
        <p:nvPicPr>
          <p:cNvPr id="29700" name="Picture 4" descr="FG06_003_0135026458"/>
          <p:cNvPicPr>
            <a:picLocks noChangeAspect="1" noChangeArrowheads="1"/>
          </p:cNvPicPr>
          <p:nvPr/>
        </p:nvPicPr>
        <p:blipFill>
          <a:blip r:embed="rId2" cstate="print"/>
          <a:srcRect/>
          <a:stretch>
            <a:fillRect/>
          </a:stretch>
        </p:blipFill>
        <p:spPr bwMode="auto">
          <a:xfrm>
            <a:off x="2387600" y="1143000"/>
            <a:ext cx="4362450" cy="45815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Rectangle 2"/>
          <p:cNvSpPr>
            <a:spLocks noGrp="1" noChangeArrowheads="1"/>
          </p:cNvSpPr>
          <p:nvPr>
            <p:ph type="body" idx="1"/>
          </p:nvPr>
        </p:nvSpPr>
        <p:spPr>
          <a:xfrm>
            <a:off x="182563" y="227013"/>
            <a:ext cx="8836025" cy="5940425"/>
          </a:xfrm>
        </p:spPr>
        <p:txBody>
          <a:bodyPr/>
          <a:lstStyle/>
          <a:p>
            <a:r>
              <a:rPr lang="en-US">
                <a:cs typeface="Arial" pitchFamily="34" charset="0"/>
              </a:rPr>
              <a:t>The near jump is also relocatable because it is also a relative jump. </a:t>
            </a:r>
          </a:p>
          <a:p>
            <a:r>
              <a:rPr lang="en-US">
                <a:cs typeface="Arial" pitchFamily="34" charset="0"/>
              </a:rPr>
              <a:t>This feature, along with the relocatable data segments, Intel microprocessors ideal for</a:t>
            </a:r>
            <a:br>
              <a:rPr lang="en-US">
                <a:cs typeface="Arial" pitchFamily="34" charset="0"/>
              </a:rPr>
            </a:br>
            <a:r>
              <a:rPr lang="en-US">
                <a:cs typeface="Arial" pitchFamily="34" charset="0"/>
              </a:rPr>
              <a:t>use in a general-purpose computer system. </a:t>
            </a:r>
          </a:p>
          <a:p>
            <a:r>
              <a:rPr lang="en-US">
                <a:cs typeface="Arial" pitchFamily="34" charset="0"/>
              </a:rPr>
              <a:t>Software can be written and loaded anywhere in the memory and function without modification because of the relative jumps and relocatable data segments.</a:t>
            </a:r>
            <a:endParaRPr lang="en-US">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82563" y="90488"/>
            <a:ext cx="8915400" cy="1143000"/>
          </a:xfrm>
        </p:spPr>
        <p:txBody>
          <a:bodyPr/>
          <a:lstStyle/>
          <a:p>
            <a:r>
              <a:rPr lang="en-US" sz="4000" b="1" i="1">
                <a:cs typeface="Arial" pitchFamily="34" charset="0"/>
              </a:rPr>
              <a:t>Far Jump</a:t>
            </a:r>
            <a:r>
              <a:rPr lang="en-US" sz="4000" b="1">
                <a:cs typeface="Times New Roman" pitchFamily="18" charset="0"/>
              </a:rPr>
              <a:t> </a:t>
            </a:r>
          </a:p>
        </p:txBody>
      </p:sp>
      <p:sp>
        <p:nvSpPr>
          <p:cNvPr id="65539" name="Rectangle 3"/>
          <p:cNvSpPr>
            <a:spLocks noGrp="1" noChangeArrowheads="1"/>
          </p:cNvSpPr>
          <p:nvPr>
            <p:ph type="body" idx="1"/>
          </p:nvPr>
        </p:nvSpPr>
        <p:spPr>
          <a:xfrm>
            <a:off x="182563" y="912813"/>
            <a:ext cx="8915400" cy="4800600"/>
          </a:xfrm>
        </p:spPr>
        <p:txBody>
          <a:bodyPr/>
          <a:lstStyle/>
          <a:p>
            <a:r>
              <a:rPr lang="en-US">
                <a:cs typeface="Arial" pitchFamily="34" charset="0"/>
              </a:rPr>
              <a:t>Obtains a new segment and offset address</a:t>
            </a:r>
            <a:br>
              <a:rPr lang="en-US">
                <a:cs typeface="Arial" pitchFamily="34" charset="0"/>
              </a:rPr>
            </a:br>
            <a:r>
              <a:rPr lang="en-US">
                <a:cs typeface="Arial" pitchFamily="34" charset="0"/>
              </a:rPr>
              <a:t>to accomplish the jump: </a:t>
            </a:r>
          </a:p>
          <a:p>
            <a:pPr lvl="1"/>
            <a:r>
              <a:rPr lang="en-US">
                <a:cs typeface="Arial" pitchFamily="34" charset="0"/>
              </a:rPr>
              <a:t>bytes 2 and 3 of this 5-byte instruction contain</a:t>
            </a:r>
            <a:br>
              <a:rPr lang="en-US">
                <a:cs typeface="Arial" pitchFamily="34" charset="0"/>
              </a:rPr>
            </a:br>
            <a:r>
              <a:rPr lang="en-US">
                <a:cs typeface="Arial" pitchFamily="34" charset="0"/>
              </a:rPr>
              <a:t>the new offset address</a:t>
            </a:r>
          </a:p>
          <a:p>
            <a:pPr lvl="1"/>
            <a:r>
              <a:rPr lang="en-US">
                <a:cs typeface="Arial" pitchFamily="34" charset="0"/>
              </a:rPr>
              <a:t>bytes 4 and 5 contain the new segment address </a:t>
            </a:r>
          </a:p>
          <a:p>
            <a:pPr lvl="1"/>
            <a:r>
              <a:rPr lang="en-US">
                <a:cs typeface="Arial" pitchFamily="34" charset="0"/>
              </a:rPr>
              <a:t>in protected mode, the segment address accesses a descriptor with the base address of the far jump segment</a:t>
            </a:r>
          </a:p>
          <a:p>
            <a:pPr lvl="1"/>
            <a:r>
              <a:rPr lang="en-US">
                <a:cs typeface="Arial" pitchFamily="34" charset="0"/>
              </a:rPr>
              <a:t>offset address, either 16 or 32 bits, contains the offset address within the new code segment</a:t>
            </a:r>
            <a:endParaRPr lang="en-US">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82563" y="90488"/>
            <a:ext cx="8915400" cy="1143000"/>
          </a:xfrm>
        </p:spPr>
        <p:txBody>
          <a:bodyPr/>
          <a:lstStyle/>
          <a:p>
            <a:r>
              <a:rPr lang="en-US" sz="1800" b="1">
                <a:cs typeface="Arial" pitchFamily="34" charset="0"/>
              </a:rPr>
              <a:t>Figure 6</a:t>
            </a:r>
            <a:r>
              <a:rPr lang="en-US" sz="1800" b="1">
                <a:latin typeface="B Helvetica Bold"/>
                <a:cs typeface="Arial" pitchFamily="34" charset="0"/>
              </a:rPr>
              <a:t>–</a:t>
            </a:r>
            <a:r>
              <a:rPr lang="en-US" sz="1800" b="1">
                <a:cs typeface="Arial" pitchFamily="34" charset="0"/>
              </a:rPr>
              <a:t>4</a:t>
            </a:r>
            <a:r>
              <a:rPr lang="en-US" sz="1800">
                <a:cs typeface="Arial" pitchFamily="34" charset="0"/>
              </a:rPr>
              <a:t>  A far jump instruction replaces the contents of both CS and IP with 4 bytes following the opcode.</a:t>
            </a:r>
            <a:r>
              <a:rPr lang="en-AU" sz="1800">
                <a:latin typeface="C Helvetica Condensed" charset="0"/>
                <a:cs typeface="Times New Roman" pitchFamily="18" charset="0"/>
              </a:rPr>
              <a:t/>
            </a:r>
            <a:br>
              <a:rPr lang="en-AU" sz="1800">
                <a:latin typeface="C Helvetica Condensed" charset="0"/>
                <a:cs typeface="Times New Roman" pitchFamily="18" charset="0"/>
              </a:rPr>
            </a:br>
            <a:endParaRPr lang="en-US" sz="1800">
              <a:latin typeface="C Helvetica Condensed" charset="0"/>
              <a:cs typeface="Times New Roman" pitchFamily="18" charset="0"/>
            </a:endParaRPr>
          </a:p>
        </p:txBody>
      </p:sp>
      <p:pic>
        <p:nvPicPr>
          <p:cNvPr id="28676" name="Picture 4" descr="FG06_004_0135026458"/>
          <p:cNvPicPr>
            <a:picLocks noChangeAspect="1" noChangeArrowheads="1"/>
          </p:cNvPicPr>
          <p:nvPr/>
        </p:nvPicPr>
        <p:blipFill>
          <a:blip r:embed="rId2" cstate="print"/>
          <a:srcRect/>
          <a:stretch>
            <a:fillRect/>
          </a:stretch>
        </p:blipFill>
        <p:spPr bwMode="auto">
          <a:xfrm>
            <a:off x="2641600" y="1143000"/>
            <a:ext cx="3876675" cy="45815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1026"/>
          <p:cNvSpPr>
            <a:spLocks noGrp="1" noChangeArrowheads="1"/>
          </p:cNvSpPr>
          <p:nvPr>
            <p:ph type="body" idx="1"/>
          </p:nvPr>
        </p:nvSpPr>
        <p:spPr>
          <a:xfrm>
            <a:off x="182563" y="227013"/>
            <a:ext cx="8836025" cy="5940425"/>
          </a:xfrm>
        </p:spPr>
        <p:txBody>
          <a:bodyPr/>
          <a:lstStyle/>
          <a:p>
            <a:r>
              <a:rPr lang="en-US">
                <a:cs typeface="Arial" pitchFamily="34" charset="0"/>
              </a:rPr>
              <a:t>The far jump instruction sometimes appears with the FAR PTR directive. </a:t>
            </a:r>
          </a:p>
          <a:p>
            <a:pPr lvl="1"/>
            <a:r>
              <a:rPr lang="en-US">
                <a:cs typeface="Arial" pitchFamily="34" charset="0"/>
              </a:rPr>
              <a:t>another way to obtain a far jump is to define a label as a </a:t>
            </a:r>
            <a:r>
              <a:rPr lang="en-US" b="1">
                <a:cs typeface="Arial" pitchFamily="34" charset="0"/>
              </a:rPr>
              <a:t>far label</a:t>
            </a:r>
            <a:r>
              <a:rPr lang="en-US">
                <a:cs typeface="Arial" pitchFamily="34" charset="0"/>
              </a:rPr>
              <a:t> </a:t>
            </a:r>
          </a:p>
          <a:p>
            <a:pPr lvl="1"/>
            <a:r>
              <a:rPr lang="en-US">
                <a:cs typeface="Arial" pitchFamily="34" charset="0"/>
              </a:rPr>
              <a:t>a label is far only if it is external to the current code segment or procedure </a:t>
            </a:r>
          </a:p>
          <a:p>
            <a:r>
              <a:rPr lang="en-US">
                <a:cs typeface="Arial" pitchFamily="34" charset="0"/>
              </a:rPr>
              <a:t>The JMP UP instruction references a far label. </a:t>
            </a:r>
          </a:p>
          <a:p>
            <a:pPr lvl="1"/>
            <a:r>
              <a:rPr lang="en-US">
                <a:cs typeface="Arial" pitchFamily="34" charset="0"/>
              </a:rPr>
              <a:t>label UP is defined as a far label by the EXTRN UP:FAR directive</a:t>
            </a:r>
          </a:p>
          <a:p>
            <a:r>
              <a:rPr lang="en-US" b="1">
                <a:cs typeface="Arial" pitchFamily="34" charset="0"/>
              </a:rPr>
              <a:t>External labels</a:t>
            </a:r>
            <a:r>
              <a:rPr lang="en-US">
                <a:cs typeface="Arial" pitchFamily="34" charset="0"/>
              </a:rPr>
              <a:t> appear in programs that contain more than one program file. </a:t>
            </a:r>
            <a:endParaRPr lang="en-US">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182563" y="227013"/>
            <a:ext cx="8836025" cy="5940425"/>
          </a:xfrm>
        </p:spPr>
        <p:txBody>
          <a:bodyPr/>
          <a:lstStyle/>
          <a:p>
            <a:r>
              <a:rPr lang="en-US">
                <a:cs typeface="Arial" pitchFamily="34" charset="0"/>
              </a:rPr>
              <a:t>Another way of defining a label as global is to use a </a:t>
            </a:r>
            <a:r>
              <a:rPr lang="en-US" i="1">
                <a:cs typeface="Arial" pitchFamily="34" charset="0"/>
              </a:rPr>
              <a:t>double colon</a:t>
            </a:r>
            <a:r>
              <a:rPr lang="en-US">
                <a:cs typeface="Arial" pitchFamily="34" charset="0"/>
              </a:rPr>
              <a:t> (LABEL::) </a:t>
            </a:r>
          </a:p>
          <a:p>
            <a:pPr lvl="1"/>
            <a:r>
              <a:rPr lang="en-US">
                <a:cs typeface="Arial" pitchFamily="34" charset="0"/>
              </a:rPr>
              <a:t>required inside procedure blocks defined as</a:t>
            </a:r>
            <a:br>
              <a:rPr lang="en-US">
                <a:cs typeface="Arial" pitchFamily="34" charset="0"/>
              </a:rPr>
            </a:br>
            <a:r>
              <a:rPr lang="en-US">
                <a:cs typeface="Arial" pitchFamily="34" charset="0"/>
              </a:rPr>
              <a:t>near if the label is accessed from outside the procedure block</a:t>
            </a:r>
          </a:p>
          <a:p>
            <a:r>
              <a:rPr lang="en-US">
                <a:cs typeface="Arial" pitchFamily="34" charset="0"/>
              </a:rPr>
              <a:t>When the program files are joined, the linker inserts the address for the UP label into the JMP UP instruction. </a:t>
            </a:r>
          </a:p>
          <a:p>
            <a:r>
              <a:rPr lang="en-US">
                <a:cs typeface="Arial" pitchFamily="34" charset="0"/>
              </a:rPr>
              <a:t>Also inserts segment address in JMP START instruction.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82563" y="90488"/>
            <a:ext cx="8915400" cy="1143000"/>
          </a:xfrm>
        </p:spPr>
        <p:txBody>
          <a:bodyPr/>
          <a:lstStyle/>
          <a:p>
            <a:r>
              <a:rPr lang="en-US" sz="4000" b="1">
                <a:cs typeface="Times New Roman" pitchFamily="18" charset="0"/>
              </a:rPr>
              <a:t>Introduction</a:t>
            </a:r>
            <a:r>
              <a:rPr lang="en-US"/>
              <a:t> </a:t>
            </a:r>
          </a:p>
        </p:txBody>
      </p:sp>
      <p:sp>
        <p:nvSpPr>
          <p:cNvPr id="8195" name="Rectangle 3"/>
          <p:cNvSpPr>
            <a:spLocks noGrp="1" noChangeArrowheads="1"/>
          </p:cNvSpPr>
          <p:nvPr>
            <p:ph type="body" idx="1"/>
          </p:nvPr>
        </p:nvSpPr>
        <p:spPr>
          <a:xfrm>
            <a:off x="182563" y="912813"/>
            <a:ext cx="8915400" cy="4800600"/>
          </a:xfrm>
        </p:spPr>
        <p:txBody>
          <a:bodyPr/>
          <a:lstStyle/>
          <a:p>
            <a:r>
              <a:rPr lang="en-US">
                <a:cs typeface="Arial" pitchFamily="34" charset="0"/>
              </a:rPr>
              <a:t>This chapter explains the program control instructions, including the jumps, calls, returns, interrupts, and machine control instructions.</a:t>
            </a:r>
            <a:endParaRPr lang="en-AU">
              <a:latin typeface="Times" pitchFamily="-80" charset="0"/>
              <a:cs typeface="Times New Roman" pitchFamily="18" charset="0"/>
            </a:endParaRPr>
          </a:p>
          <a:p>
            <a:r>
              <a:rPr lang="en-US">
                <a:cs typeface="Times New Roman" pitchFamily="18" charset="0"/>
              </a:rPr>
              <a:t>This chapter also presents the relational assembly language statements (.IF, .ELSE, .ELSEIF, .ENDIF, .WHILE, .ENDW, .REPEAT, and .UNTIL) that are available in version 6.xx and above of MASM or TASM, with version 5.xx set for MASM compatibility.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182563" y="90488"/>
            <a:ext cx="8915400" cy="1143000"/>
          </a:xfrm>
        </p:spPr>
        <p:txBody>
          <a:bodyPr/>
          <a:lstStyle/>
          <a:p>
            <a:r>
              <a:rPr lang="en-US" sz="4000" b="1" i="1">
                <a:cs typeface="Arial" pitchFamily="34" charset="0"/>
              </a:rPr>
              <a:t>Jumps with Register Operands</a:t>
            </a:r>
            <a:r>
              <a:rPr lang="en-US" sz="4000" b="1">
                <a:cs typeface="Times New Roman" pitchFamily="18" charset="0"/>
              </a:rPr>
              <a:t> </a:t>
            </a:r>
          </a:p>
        </p:txBody>
      </p:sp>
      <p:sp>
        <p:nvSpPr>
          <p:cNvPr id="72707" name="Rectangle 3"/>
          <p:cNvSpPr>
            <a:spLocks noGrp="1" noChangeArrowheads="1"/>
          </p:cNvSpPr>
          <p:nvPr>
            <p:ph type="body" idx="1"/>
          </p:nvPr>
        </p:nvSpPr>
        <p:spPr>
          <a:xfrm>
            <a:off x="182563" y="912813"/>
            <a:ext cx="8915400" cy="4800600"/>
          </a:xfrm>
        </p:spPr>
        <p:txBody>
          <a:bodyPr/>
          <a:lstStyle/>
          <a:p>
            <a:r>
              <a:rPr lang="en-US">
                <a:cs typeface="Arial" pitchFamily="34" charset="0"/>
              </a:rPr>
              <a:t>Jump can also use a 16- or 32-bit register as an operand. </a:t>
            </a:r>
          </a:p>
          <a:p>
            <a:pPr lvl="1"/>
            <a:r>
              <a:rPr lang="en-US">
                <a:cs typeface="Arial" pitchFamily="34" charset="0"/>
              </a:rPr>
              <a:t>automatically sets up as an </a:t>
            </a:r>
            <a:r>
              <a:rPr lang="en-US" b="1">
                <a:cs typeface="Arial" pitchFamily="34" charset="0"/>
              </a:rPr>
              <a:t>indirect jump</a:t>
            </a:r>
            <a:endParaRPr lang="en-US">
              <a:cs typeface="Arial" pitchFamily="34" charset="0"/>
            </a:endParaRPr>
          </a:p>
          <a:p>
            <a:pPr lvl="1"/>
            <a:r>
              <a:rPr lang="en-US">
                <a:cs typeface="Arial" pitchFamily="34" charset="0"/>
              </a:rPr>
              <a:t>address of the jump is in the register specified</a:t>
            </a:r>
            <a:br>
              <a:rPr lang="en-US">
                <a:cs typeface="Arial" pitchFamily="34" charset="0"/>
              </a:rPr>
            </a:br>
            <a:r>
              <a:rPr lang="en-US">
                <a:cs typeface="Arial" pitchFamily="34" charset="0"/>
              </a:rPr>
              <a:t>by the jump instruction </a:t>
            </a:r>
          </a:p>
          <a:p>
            <a:r>
              <a:rPr lang="en-US">
                <a:cs typeface="Arial" pitchFamily="34" charset="0"/>
              </a:rPr>
              <a:t>Unlike displacement associated with the near jump, register contents are transferred directly into the instruction pointer. </a:t>
            </a:r>
          </a:p>
          <a:p>
            <a:r>
              <a:rPr lang="en-US">
                <a:cs typeface="Arial" pitchFamily="34" charset="0"/>
              </a:rPr>
              <a:t>An indirect jump does not add to the instruction pointer.</a:t>
            </a:r>
            <a:endParaRPr lang="en-US">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Rectangle 2"/>
          <p:cNvSpPr>
            <a:spLocks noGrp="1" noChangeArrowheads="1"/>
          </p:cNvSpPr>
          <p:nvPr>
            <p:ph type="body" idx="1"/>
          </p:nvPr>
        </p:nvSpPr>
        <p:spPr>
          <a:xfrm>
            <a:off x="182563" y="227013"/>
            <a:ext cx="8836025" cy="5940425"/>
          </a:xfrm>
        </p:spPr>
        <p:txBody>
          <a:bodyPr/>
          <a:lstStyle/>
          <a:p>
            <a:r>
              <a:rPr lang="en-US">
                <a:cs typeface="Arial" pitchFamily="34" charset="0"/>
              </a:rPr>
              <a:t>JMP AX, for example, copies the contents of the AX register into the IP.</a:t>
            </a:r>
          </a:p>
          <a:p>
            <a:pPr lvl="1"/>
            <a:r>
              <a:rPr lang="en-US">
                <a:cs typeface="Arial" pitchFamily="34" charset="0"/>
              </a:rPr>
              <a:t>allows a jump to any location within the current code segment</a:t>
            </a:r>
          </a:p>
          <a:p>
            <a:r>
              <a:rPr lang="en-US">
                <a:cs typeface="Arial" pitchFamily="34" charset="0"/>
              </a:rPr>
              <a:t>In 80386 and above, JMP EAX also jumps to any location within the current code segment;</a:t>
            </a:r>
          </a:p>
          <a:p>
            <a:pPr lvl="1"/>
            <a:r>
              <a:rPr lang="en-US">
                <a:cs typeface="Arial" pitchFamily="34" charset="0"/>
              </a:rPr>
              <a:t>in protected mode the code segment can be 4G bytes long, so a 32-bit offset address is needed</a:t>
            </a:r>
            <a:endParaRPr lang="en-AU">
              <a:latin typeface="Times" pitchFamily="-80"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82563" y="90488"/>
            <a:ext cx="8915400" cy="1143000"/>
          </a:xfrm>
        </p:spPr>
        <p:txBody>
          <a:bodyPr/>
          <a:lstStyle/>
          <a:p>
            <a:r>
              <a:rPr lang="en-US" sz="4000" b="1" i="1">
                <a:cs typeface="Arial" pitchFamily="34" charset="0"/>
              </a:rPr>
              <a:t>Indirect Jumps Using an Index</a:t>
            </a:r>
            <a:r>
              <a:rPr lang="en-US" sz="4000" b="1">
                <a:cs typeface="Times New Roman" pitchFamily="18" charset="0"/>
              </a:rPr>
              <a:t> </a:t>
            </a:r>
          </a:p>
        </p:txBody>
      </p:sp>
      <p:sp>
        <p:nvSpPr>
          <p:cNvPr id="74755" name="Rectangle 3"/>
          <p:cNvSpPr>
            <a:spLocks noGrp="1" noChangeArrowheads="1"/>
          </p:cNvSpPr>
          <p:nvPr>
            <p:ph type="body" idx="1"/>
          </p:nvPr>
        </p:nvSpPr>
        <p:spPr>
          <a:xfrm>
            <a:off x="182563" y="912813"/>
            <a:ext cx="8915400" cy="4800600"/>
          </a:xfrm>
        </p:spPr>
        <p:txBody>
          <a:bodyPr/>
          <a:lstStyle/>
          <a:p>
            <a:r>
              <a:rPr lang="en-US">
                <a:cs typeface="Arial" pitchFamily="34" charset="0"/>
              </a:rPr>
              <a:t>Jump instruction may also use the [ ] form of addressing to directly access the jump table.</a:t>
            </a:r>
          </a:p>
          <a:p>
            <a:r>
              <a:rPr lang="en-US">
                <a:cs typeface="Arial" pitchFamily="34" charset="0"/>
              </a:rPr>
              <a:t>The jump table can contain offset addresses for near indirect jumps, or segment and offset addresses for far indirect jumps. </a:t>
            </a:r>
          </a:p>
          <a:p>
            <a:pPr lvl="1"/>
            <a:r>
              <a:rPr lang="en-US">
                <a:cs typeface="Arial" pitchFamily="34" charset="0"/>
              </a:rPr>
              <a:t>also known as a </a:t>
            </a:r>
            <a:r>
              <a:rPr lang="en-US" i="1">
                <a:cs typeface="Arial" pitchFamily="34" charset="0"/>
              </a:rPr>
              <a:t>double-indirect jump</a:t>
            </a:r>
            <a:r>
              <a:rPr lang="en-US">
                <a:cs typeface="Arial" pitchFamily="34" charset="0"/>
              </a:rPr>
              <a:t> if the register jump is called an </a:t>
            </a:r>
            <a:r>
              <a:rPr lang="en-US" i="1">
                <a:cs typeface="Arial" pitchFamily="34" charset="0"/>
              </a:rPr>
              <a:t>indirect jump</a:t>
            </a:r>
            <a:r>
              <a:rPr lang="en-US">
                <a:cs typeface="Arial" pitchFamily="34" charset="0"/>
              </a:rPr>
              <a:t> </a:t>
            </a:r>
          </a:p>
          <a:p>
            <a:r>
              <a:rPr lang="en-US">
                <a:cs typeface="Arial" pitchFamily="34" charset="0"/>
              </a:rPr>
              <a:t>The assembler assumes that the jump is near unless the FAR PTR directive indicates a far jump instruction.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Rectangle 2"/>
          <p:cNvSpPr>
            <a:spLocks noGrp="1" noChangeArrowheads="1"/>
          </p:cNvSpPr>
          <p:nvPr>
            <p:ph type="body" idx="1"/>
          </p:nvPr>
        </p:nvSpPr>
        <p:spPr>
          <a:xfrm>
            <a:off x="182563" y="227013"/>
            <a:ext cx="8836025" cy="5940425"/>
          </a:xfrm>
        </p:spPr>
        <p:txBody>
          <a:bodyPr/>
          <a:lstStyle/>
          <a:p>
            <a:r>
              <a:rPr lang="en-US">
                <a:cs typeface="Arial" pitchFamily="34" charset="0"/>
              </a:rPr>
              <a:t>Mechanism used to access the jump table is identical with a normal memory reference.</a:t>
            </a:r>
          </a:p>
          <a:p>
            <a:pPr lvl="1"/>
            <a:r>
              <a:rPr lang="en-US">
                <a:cs typeface="Arial" pitchFamily="34" charset="0"/>
              </a:rPr>
              <a:t>JMP TABLE [SI] instruction points to a jump address stored at the code segment offset location addressed by SI</a:t>
            </a:r>
          </a:p>
          <a:p>
            <a:r>
              <a:rPr lang="en-US">
                <a:cs typeface="Arial" pitchFamily="34" charset="0"/>
              </a:rPr>
              <a:t>Both the register and indirect indexed jump instructions usually address a 16-bit offset.</a:t>
            </a:r>
          </a:p>
          <a:p>
            <a:pPr lvl="1"/>
            <a:r>
              <a:rPr lang="en-US">
                <a:cs typeface="Arial" pitchFamily="34" charset="0"/>
              </a:rPr>
              <a:t>both types of jumps are near jumps</a:t>
            </a:r>
          </a:p>
          <a:p>
            <a:r>
              <a:rPr lang="en-US">
                <a:cs typeface="Arial" pitchFamily="34" charset="0"/>
              </a:rPr>
              <a:t>If JMP FAR PTR [SI] or JMP TABLE [SI], with TABLE data defined with the DD directive: </a:t>
            </a:r>
          </a:p>
          <a:p>
            <a:pPr lvl="1"/>
            <a:r>
              <a:rPr lang="en-US">
                <a:cs typeface="Arial" pitchFamily="34" charset="0"/>
              </a:rPr>
              <a:t>microprocessor assumes the jump table contains doubleword, 32-bit addresses (IP and CS)</a:t>
            </a:r>
            <a:endParaRPr lang="en-US">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82563" y="90488"/>
            <a:ext cx="8915400" cy="1143000"/>
          </a:xfrm>
        </p:spPr>
        <p:txBody>
          <a:bodyPr/>
          <a:lstStyle/>
          <a:p>
            <a:r>
              <a:rPr lang="en-US" sz="4000" b="1">
                <a:cs typeface="Times New Roman" pitchFamily="18" charset="0"/>
              </a:rPr>
              <a:t>Conditional Jumps and Conditional Sets </a:t>
            </a:r>
          </a:p>
        </p:txBody>
      </p:sp>
      <p:sp>
        <p:nvSpPr>
          <p:cNvPr id="18435" name="Rectangle 3"/>
          <p:cNvSpPr>
            <a:spLocks noGrp="1" noChangeArrowheads="1"/>
          </p:cNvSpPr>
          <p:nvPr>
            <p:ph type="body" idx="1"/>
          </p:nvPr>
        </p:nvSpPr>
        <p:spPr>
          <a:xfrm>
            <a:off x="182563" y="1598613"/>
            <a:ext cx="8915400" cy="4800600"/>
          </a:xfrm>
        </p:spPr>
        <p:txBody>
          <a:bodyPr/>
          <a:lstStyle/>
          <a:p>
            <a:r>
              <a:rPr lang="en-US">
                <a:cs typeface="Arial" pitchFamily="34" charset="0"/>
              </a:rPr>
              <a:t>Always short jumps in 8086 - 80286.</a:t>
            </a:r>
          </a:p>
          <a:p>
            <a:pPr lvl="1"/>
            <a:r>
              <a:rPr lang="en-US">
                <a:cs typeface="Arial" pitchFamily="34" charset="0"/>
              </a:rPr>
              <a:t>limits range to within +127 and –128 bytes from the location following the conditional jump</a:t>
            </a:r>
          </a:p>
          <a:p>
            <a:r>
              <a:rPr lang="en-US">
                <a:cs typeface="Arial" pitchFamily="34" charset="0"/>
              </a:rPr>
              <a:t>In 80386 and above, conditional jumps are either short or near jumps (±32K). </a:t>
            </a:r>
          </a:p>
          <a:p>
            <a:pPr lvl="1"/>
            <a:r>
              <a:rPr lang="en-US">
                <a:cs typeface="Arial" pitchFamily="34" charset="0"/>
              </a:rPr>
              <a:t>in 64-bit mode of the Pentium 4, the near jump distance is ±2G for the conditional jumps </a:t>
            </a:r>
          </a:p>
          <a:p>
            <a:r>
              <a:rPr lang="en-US">
                <a:cs typeface="Arial" pitchFamily="34" charset="0"/>
              </a:rPr>
              <a:t>Allows a conditional jump to any location within the current code segment.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182563" y="227013"/>
            <a:ext cx="8836025" cy="5940425"/>
          </a:xfrm>
        </p:spPr>
        <p:txBody>
          <a:bodyPr/>
          <a:lstStyle/>
          <a:p>
            <a:r>
              <a:rPr lang="en-US">
                <a:cs typeface="Times New Roman" pitchFamily="18" charset="0"/>
              </a:rPr>
              <a:t>C</a:t>
            </a:r>
            <a:r>
              <a:rPr lang="en-US">
                <a:cs typeface="Arial" pitchFamily="34" charset="0"/>
              </a:rPr>
              <a:t>onditional jump instructions test flag bits:</a:t>
            </a:r>
          </a:p>
          <a:p>
            <a:pPr lvl="1"/>
            <a:r>
              <a:rPr lang="en-US">
                <a:cs typeface="Arial" pitchFamily="34" charset="0"/>
              </a:rPr>
              <a:t>sign (S), zero (Z), carry (C)</a:t>
            </a:r>
          </a:p>
          <a:p>
            <a:pPr lvl="1"/>
            <a:r>
              <a:rPr lang="en-US">
                <a:cs typeface="Arial" pitchFamily="34" charset="0"/>
              </a:rPr>
              <a:t>parity (P), overflow (0) </a:t>
            </a:r>
          </a:p>
          <a:p>
            <a:r>
              <a:rPr lang="en-US">
                <a:cs typeface="Arial" pitchFamily="34" charset="0"/>
              </a:rPr>
              <a:t>If the condition under test is true, a branch to the label associated with the jump instruction occurs. </a:t>
            </a:r>
          </a:p>
          <a:p>
            <a:pPr lvl="1"/>
            <a:r>
              <a:rPr lang="en-US">
                <a:cs typeface="Arial" pitchFamily="34" charset="0"/>
              </a:rPr>
              <a:t>if false, next sequential step in program executes </a:t>
            </a:r>
          </a:p>
          <a:p>
            <a:pPr lvl="1"/>
            <a:r>
              <a:rPr lang="en-US">
                <a:cs typeface="Arial" pitchFamily="34" charset="0"/>
              </a:rPr>
              <a:t>for example, a JC will jump if the carry bit is set</a:t>
            </a:r>
          </a:p>
          <a:p>
            <a:r>
              <a:rPr lang="en-US">
                <a:cs typeface="Arial" pitchFamily="34" charset="0"/>
              </a:rPr>
              <a:t>Most conditional jump instructions are straightforward as they often test one flag bit. </a:t>
            </a:r>
          </a:p>
          <a:p>
            <a:pPr lvl="1"/>
            <a:r>
              <a:rPr lang="en-US">
                <a:cs typeface="Arial" pitchFamily="34" charset="0"/>
              </a:rPr>
              <a:t>although some test more than one</a:t>
            </a:r>
            <a:endParaRPr lang="en-US">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2"/>
          <p:cNvSpPr>
            <a:spLocks noGrp="1" noChangeArrowheads="1"/>
          </p:cNvSpPr>
          <p:nvPr>
            <p:ph type="body" idx="1"/>
          </p:nvPr>
        </p:nvSpPr>
        <p:spPr>
          <a:xfrm>
            <a:off x="182563" y="227013"/>
            <a:ext cx="8836025" cy="5940425"/>
          </a:xfrm>
        </p:spPr>
        <p:txBody>
          <a:bodyPr/>
          <a:lstStyle/>
          <a:p>
            <a:r>
              <a:rPr lang="en-US">
                <a:cs typeface="Arial" pitchFamily="34" charset="0"/>
              </a:rPr>
              <a:t>Because both signed and unsigned numbers are used in programming.</a:t>
            </a:r>
          </a:p>
          <a:p>
            <a:r>
              <a:rPr lang="en-US">
                <a:cs typeface="Arial" pitchFamily="34" charset="0"/>
              </a:rPr>
              <a:t>Because the order of these numbers is different, there are two sets of conditional jump instructions for magnitude comparisons. </a:t>
            </a:r>
          </a:p>
          <a:p>
            <a:r>
              <a:rPr lang="en-US">
                <a:cs typeface="Arial" pitchFamily="34" charset="0"/>
              </a:rPr>
              <a:t>16- and 32-bit numbers follow the same order as 8-bit numbers, except that they are larger. </a:t>
            </a:r>
          </a:p>
          <a:p>
            <a:r>
              <a:rPr lang="en-US">
                <a:cs typeface="Arial" pitchFamily="34" charset="0"/>
              </a:rPr>
              <a:t>Figure 6–5 shows the order of both signed and unsigned 8-bit numbers.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82563" y="90488"/>
            <a:ext cx="8915400" cy="1143000"/>
          </a:xfrm>
        </p:spPr>
        <p:txBody>
          <a:bodyPr/>
          <a:lstStyle/>
          <a:p>
            <a:r>
              <a:rPr lang="en-US" sz="1800" b="1">
                <a:cs typeface="Arial" pitchFamily="34" charset="0"/>
              </a:rPr>
              <a:t>Figure 6</a:t>
            </a:r>
            <a:r>
              <a:rPr lang="en-US" sz="1800" b="1">
                <a:latin typeface="B Helvetica Bold"/>
                <a:cs typeface="Arial" pitchFamily="34" charset="0"/>
              </a:rPr>
              <a:t>–</a:t>
            </a:r>
            <a:r>
              <a:rPr lang="en-US" sz="1800" b="1">
                <a:cs typeface="Arial" pitchFamily="34" charset="0"/>
              </a:rPr>
              <a:t>5</a:t>
            </a:r>
            <a:r>
              <a:rPr lang="en-US" sz="1800">
                <a:cs typeface="Arial" pitchFamily="34" charset="0"/>
              </a:rPr>
              <a:t>  Signed and unsigned numbers follow different orders.</a:t>
            </a:r>
            <a:r>
              <a:rPr lang="en-AU" sz="1800">
                <a:latin typeface="C Helvetica Condensed" charset="0"/>
                <a:cs typeface="Times New Roman" pitchFamily="18" charset="0"/>
              </a:rPr>
              <a:t/>
            </a:r>
            <a:br>
              <a:rPr lang="en-AU" sz="1800">
                <a:latin typeface="C Helvetica Condensed" charset="0"/>
                <a:cs typeface="Times New Roman" pitchFamily="18" charset="0"/>
              </a:rPr>
            </a:br>
            <a:endParaRPr lang="en-US" sz="1800">
              <a:latin typeface="C Helvetica Condensed" charset="0"/>
              <a:cs typeface="Times New Roman" pitchFamily="18" charset="0"/>
            </a:endParaRPr>
          </a:p>
        </p:txBody>
      </p:sp>
      <p:pic>
        <p:nvPicPr>
          <p:cNvPr id="27652" name="Picture 4" descr="FG06_005_0135026458"/>
          <p:cNvPicPr>
            <a:picLocks noChangeAspect="1" noChangeArrowheads="1"/>
          </p:cNvPicPr>
          <p:nvPr/>
        </p:nvPicPr>
        <p:blipFill>
          <a:blip r:embed="rId2" cstate="print"/>
          <a:srcRect/>
          <a:stretch>
            <a:fillRect/>
          </a:stretch>
        </p:blipFill>
        <p:spPr bwMode="auto">
          <a:xfrm>
            <a:off x="1409700" y="1143000"/>
            <a:ext cx="6318250" cy="45815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xfrm>
            <a:off x="182563" y="227013"/>
            <a:ext cx="8836025" cy="5940425"/>
          </a:xfrm>
        </p:spPr>
        <p:txBody>
          <a:bodyPr/>
          <a:lstStyle/>
          <a:p>
            <a:r>
              <a:rPr lang="en-US">
                <a:cs typeface="Arial" pitchFamily="34" charset="0"/>
              </a:rPr>
              <a:t>When signed numbers are compared, use the JG, JL, JGE, JLE, JE, and JNE instructions.</a:t>
            </a:r>
          </a:p>
          <a:p>
            <a:pPr lvl="1"/>
            <a:r>
              <a:rPr lang="en-US">
                <a:cs typeface="Arial" pitchFamily="34" charset="0"/>
              </a:rPr>
              <a:t>terms </a:t>
            </a:r>
            <a:r>
              <a:rPr lang="en-US" i="1">
                <a:cs typeface="Arial" pitchFamily="34" charset="0"/>
              </a:rPr>
              <a:t>greater than</a:t>
            </a:r>
            <a:r>
              <a:rPr lang="en-US">
                <a:cs typeface="Arial" pitchFamily="34" charset="0"/>
              </a:rPr>
              <a:t> and </a:t>
            </a:r>
            <a:r>
              <a:rPr lang="en-US" i="1">
                <a:cs typeface="Arial" pitchFamily="34" charset="0"/>
              </a:rPr>
              <a:t>less than</a:t>
            </a:r>
            <a:r>
              <a:rPr lang="en-US">
                <a:cs typeface="Arial" pitchFamily="34" charset="0"/>
              </a:rPr>
              <a:t> refer to signed numbers </a:t>
            </a:r>
          </a:p>
          <a:p>
            <a:r>
              <a:rPr lang="en-US">
                <a:cs typeface="Arial" pitchFamily="34" charset="0"/>
              </a:rPr>
              <a:t>When unsigned numbers are compared, use the JA, JB, JAB, JBE, JE, and JNE instructions. </a:t>
            </a:r>
          </a:p>
          <a:p>
            <a:pPr lvl="1"/>
            <a:r>
              <a:rPr lang="en-US">
                <a:cs typeface="Arial" pitchFamily="34" charset="0"/>
              </a:rPr>
              <a:t>terms </a:t>
            </a:r>
            <a:r>
              <a:rPr lang="en-US" i="1">
                <a:cs typeface="Arial" pitchFamily="34" charset="0"/>
              </a:rPr>
              <a:t>above</a:t>
            </a:r>
            <a:r>
              <a:rPr lang="en-US">
                <a:cs typeface="Arial" pitchFamily="34" charset="0"/>
              </a:rPr>
              <a:t> and </a:t>
            </a:r>
            <a:r>
              <a:rPr lang="en-US" i="1">
                <a:cs typeface="Arial" pitchFamily="34" charset="0"/>
              </a:rPr>
              <a:t>below</a:t>
            </a:r>
            <a:r>
              <a:rPr lang="en-US">
                <a:cs typeface="Arial" pitchFamily="34" charset="0"/>
              </a:rPr>
              <a:t> refer to unsigned numbers</a:t>
            </a:r>
            <a:endParaRPr lang="en-AU">
              <a:latin typeface="Times" pitchFamily="-80" charset="0"/>
              <a:cs typeface="Times New Roman" pitchFamily="18" charset="0"/>
            </a:endParaRPr>
          </a:p>
          <a:p>
            <a:r>
              <a:rPr lang="en-US">
                <a:cs typeface="Arial" pitchFamily="34" charset="0"/>
              </a:rPr>
              <a:t>Remaining conditional jumps test individual flag bits, such as overflow and parity.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Rectangle 2"/>
          <p:cNvSpPr>
            <a:spLocks noGrp="1" noChangeArrowheads="1"/>
          </p:cNvSpPr>
          <p:nvPr>
            <p:ph type="body" idx="1"/>
          </p:nvPr>
        </p:nvSpPr>
        <p:spPr>
          <a:xfrm>
            <a:off x="182563" y="227013"/>
            <a:ext cx="8836025" cy="5940425"/>
          </a:xfrm>
        </p:spPr>
        <p:txBody>
          <a:bodyPr/>
          <a:lstStyle/>
          <a:p>
            <a:r>
              <a:rPr lang="en-US">
                <a:cs typeface="Arial" pitchFamily="34" charset="0"/>
              </a:rPr>
              <a:t>Remaining conditional jumps test individual flag bits, such as overflow and parity. </a:t>
            </a:r>
          </a:p>
          <a:p>
            <a:pPr lvl="1"/>
            <a:r>
              <a:rPr lang="en-US">
                <a:cs typeface="Arial" pitchFamily="34" charset="0"/>
              </a:rPr>
              <a:t>notice that JE has an alternative opcode JZ</a:t>
            </a:r>
          </a:p>
          <a:p>
            <a:r>
              <a:rPr lang="en-US">
                <a:cs typeface="Arial" pitchFamily="34" charset="0"/>
              </a:rPr>
              <a:t>All instructions have alternates, but many aren’t used in programming because they don’t usually fit the condition under test. </a:t>
            </a:r>
            <a:endParaRPr lang="en-AU">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90488"/>
            <a:ext cx="8915400" cy="914400"/>
          </a:xfrm>
        </p:spPr>
        <p:txBody>
          <a:bodyPr/>
          <a:lstStyle/>
          <a:p>
            <a:r>
              <a:rPr lang="en-US" sz="4000" b="1">
                <a:cs typeface="Times New Roman" pitchFamily="18" charset="0"/>
              </a:rPr>
              <a:t>Chapter Objectives</a:t>
            </a:r>
            <a:r>
              <a:rPr lang="en-US"/>
              <a:t> </a:t>
            </a:r>
          </a:p>
        </p:txBody>
      </p:sp>
      <p:sp>
        <p:nvSpPr>
          <p:cNvPr id="9219" name="Rectangle 3"/>
          <p:cNvSpPr>
            <a:spLocks noGrp="1" noChangeArrowheads="1"/>
          </p:cNvSpPr>
          <p:nvPr>
            <p:ph type="body" idx="1"/>
          </p:nvPr>
        </p:nvSpPr>
        <p:spPr>
          <a:xfrm>
            <a:off x="182563" y="1370013"/>
            <a:ext cx="8915400" cy="4800600"/>
          </a:xfrm>
        </p:spPr>
        <p:txBody>
          <a:bodyPr/>
          <a:lstStyle/>
          <a:p>
            <a:pPr marL="339725" indent="-339725"/>
            <a:r>
              <a:rPr lang="en-US">
                <a:cs typeface="Times New Roman" pitchFamily="18" charset="0"/>
              </a:rPr>
              <a:t>Use both conditional and unconditional jump instructions to control the flow of a program.</a:t>
            </a:r>
          </a:p>
          <a:p>
            <a:pPr marL="339725" indent="-339725"/>
            <a:r>
              <a:rPr lang="en-US">
                <a:cs typeface="Times New Roman" pitchFamily="18" charset="0"/>
              </a:rPr>
              <a:t>Use the relational assembly language statements .IF, .REPEAT, .WHILE, and so forth in programs.</a:t>
            </a:r>
          </a:p>
          <a:p>
            <a:pPr marL="339725" indent="-339725"/>
            <a:r>
              <a:rPr lang="en-US">
                <a:cs typeface="Times New Roman" pitchFamily="18" charset="0"/>
              </a:rPr>
              <a:t>Use the call and return instructions to include procedures in the program structure.</a:t>
            </a:r>
          </a:p>
        </p:txBody>
      </p:sp>
      <p:sp>
        <p:nvSpPr>
          <p:cNvPr id="9220" name="Text Box 4"/>
          <p:cNvSpPr txBox="1">
            <a:spLocks noChangeArrowheads="1"/>
          </p:cNvSpPr>
          <p:nvPr/>
        </p:nvSpPr>
        <p:spPr bwMode="auto">
          <a:xfrm>
            <a:off x="182563" y="776288"/>
            <a:ext cx="8397875" cy="457200"/>
          </a:xfrm>
          <a:prstGeom prst="rect">
            <a:avLst/>
          </a:prstGeom>
          <a:noFill/>
          <a:ln w="9525">
            <a:noFill/>
            <a:miter lim="800000"/>
            <a:headEnd/>
            <a:tailEnd/>
          </a:ln>
          <a:effectLst/>
        </p:spPr>
        <p:txBody>
          <a:bodyPr>
            <a:spAutoFit/>
          </a:bodyPr>
          <a:lstStyle/>
          <a:p>
            <a:r>
              <a:rPr lang="en-US" b="1">
                <a:cs typeface="Times New Roman" pitchFamily="18" charset="0"/>
              </a:rPr>
              <a:t>Upon completion of this chapter, you will be able to:</a:t>
            </a:r>
            <a:r>
              <a:rPr lang="en-US"/>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182563" y="90488"/>
            <a:ext cx="8915400" cy="1143000"/>
          </a:xfrm>
        </p:spPr>
        <p:txBody>
          <a:bodyPr/>
          <a:lstStyle/>
          <a:p>
            <a:r>
              <a:rPr lang="en-US" sz="4000" b="1" i="1">
                <a:cs typeface="Arial" pitchFamily="34" charset="0"/>
              </a:rPr>
              <a:t>The Conditional Set Instructions</a:t>
            </a:r>
            <a:r>
              <a:rPr lang="en-US" sz="4000" b="1">
                <a:cs typeface="Times New Roman" pitchFamily="18" charset="0"/>
              </a:rPr>
              <a:t> </a:t>
            </a:r>
          </a:p>
        </p:txBody>
      </p:sp>
      <p:sp>
        <p:nvSpPr>
          <p:cNvPr id="77827" name="Rectangle 3"/>
          <p:cNvSpPr>
            <a:spLocks noGrp="1" noChangeArrowheads="1"/>
          </p:cNvSpPr>
          <p:nvPr>
            <p:ph type="body" idx="1"/>
          </p:nvPr>
        </p:nvSpPr>
        <p:spPr>
          <a:xfrm>
            <a:off x="182563" y="912813"/>
            <a:ext cx="8915400" cy="4800600"/>
          </a:xfrm>
        </p:spPr>
        <p:txBody>
          <a:bodyPr/>
          <a:lstStyle/>
          <a:p>
            <a:r>
              <a:rPr lang="en-US">
                <a:cs typeface="Arial" pitchFamily="34" charset="0"/>
              </a:rPr>
              <a:t>80386 - Core2 processors also contain conditional set instructions. </a:t>
            </a:r>
          </a:p>
          <a:p>
            <a:pPr lvl="1"/>
            <a:r>
              <a:rPr lang="en-US">
                <a:cs typeface="Arial" pitchFamily="34" charset="0"/>
              </a:rPr>
              <a:t>conditions tested by conditional jumps put</a:t>
            </a:r>
            <a:br>
              <a:rPr lang="en-US">
                <a:cs typeface="Arial" pitchFamily="34" charset="0"/>
              </a:rPr>
            </a:br>
            <a:r>
              <a:rPr lang="en-US">
                <a:cs typeface="Arial" pitchFamily="34" charset="0"/>
              </a:rPr>
              <a:t>to work with the conditional set instructions </a:t>
            </a:r>
          </a:p>
          <a:p>
            <a:pPr lvl="1"/>
            <a:r>
              <a:rPr lang="en-US">
                <a:cs typeface="Arial" pitchFamily="34" charset="0"/>
              </a:rPr>
              <a:t>conditional set instructions set a byte to either</a:t>
            </a:r>
            <a:br>
              <a:rPr lang="en-US">
                <a:cs typeface="Arial" pitchFamily="34" charset="0"/>
              </a:rPr>
            </a:br>
            <a:r>
              <a:rPr lang="en-US">
                <a:cs typeface="Arial" pitchFamily="34" charset="0"/>
              </a:rPr>
              <a:t>01H or clear a byte to 00H, depending on the outcome of the condition under test</a:t>
            </a:r>
          </a:p>
          <a:p>
            <a:r>
              <a:rPr lang="en-US">
                <a:cs typeface="Arial" pitchFamily="34" charset="0"/>
              </a:rPr>
              <a:t>Useful where a condition must be tested</a:t>
            </a:r>
            <a:br>
              <a:rPr lang="en-US">
                <a:cs typeface="Arial" pitchFamily="34" charset="0"/>
              </a:rPr>
            </a:br>
            <a:r>
              <a:rPr lang="en-US">
                <a:cs typeface="Arial" pitchFamily="34" charset="0"/>
              </a:rPr>
              <a:t>at a point much later in the program.</a:t>
            </a:r>
            <a:endParaRPr lang="en-US">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82563" y="90488"/>
            <a:ext cx="8915400" cy="1143000"/>
          </a:xfrm>
        </p:spPr>
        <p:txBody>
          <a:bodyPr/>
          <a:lstStyle/>
          <a:p>
            <a:r>
              <a:rPr lang="en-US" sz="4000" b="1">
                <a:cs typeface="Times New Roman" pitchFamily="18" charset="0"/>
              </a:rPr>
              <a:t>LOOP </a:t>
            </a:r>
          </a:p>
        </p:txBody>
      </p:sp>
      <p:sp>
        <p:nvSpPr>
          <p:cNvPr id="84995" name="Rectangle 3"/>
          <p:cNvSpPr>
            <a:spLocks noGrp="1" noChangeArrowheads="1"/>
          </p:cNvSpPr>
          <p:nvPr>
            <p:ph type="body" idx="1"/>
          </p:nvPr>
        </p:nvSpPr>
        <p:spPr>
          <a:xfrm>
            <a:off x="182563" y="912813"/>
            <a:ext cx="8915400" cy="4800600"/>
          </a:xfrm>
        </p:spPr>
        <p:txBody>
          <a:bodyPr/>
          <a:lstStyle/>
          <a:p>
            <a:r>
              <a:rPr lang="en-US">
                <a:cs typeface="Arial" pitchFamily="34" charset="0"/>
              </a:rPr>
              <a:t>A combination of a decrement CX and the JNZ conditional jump. </a:t>
            </a:r>
          </a:p>
          <a:p>
            <a:r>
              <a:rPr lang="en-US">
                <a:cs typeface="Arial" pitchFamily="34" charset="0"/>
              </a:rPr>
              <a:t>In 8086 - 80286 LOOP decrements CX.</a:t>
            </a:r>
          </a:p>
          <a:p>
            <a:pPr lvl="1"/>
            <a:r>
              <a:rPr lang="en-US">
                <a:cs typeface="Arial" pitchFamily="34" charset="0"/>
              </a:rPr>
              <a:t>if CX != 0, it jumps to the address indicated</a:t>
            </a:r>
            <a:br>
              <a:rPr lang="en-US">
                <a:cs typeface="Arial" pitchFamily="34" charset="0"/>
              </a:rPr>
            </a:br>
            <a:r>
              <a:rPr lang="en-US">
                <a:cs typeface="Arial" pitchFamily="34" charset="0"/>
              </a:rPr>
              <a:t>by the label</a:t>
            </a:r>
          </a:p>
          <a:p>
            <a:pPr lvl="1"/>
            <a:r>
              <a:rPr lang="en-US">
                <a:cs typeface="Arial" pitchFamily="34" charset="0"/>
              </a:rPr>
              <a:t>If CX becomes 0, the next sequential instruction executes </a:t>
            </a:r>
          </a:p>
          <a:p>
            <a:r>
              <a:rPr lang="en-US">
                <a:cs typeface="Arial" pitchFamily="34" charset="0"/>
              </a:rPr>
              <a:t>In 80386 and above, LOOP decrements either CX or ECX, depending upon instruction mode.</a:t>
            </a:r>
            <a:endParaRPr lang="en-US">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Rectangle 2"/>
          <p:cNvSpPr>
            <a:spLocks noGrp="1" noChangeArrowheads="1"/>
          </p:cNvSpPr>
          <p:nvPr>
            <p:ph type="body" idx="1"/>
          </p:nvPr>
        </p:nvSpPr>
        <p:spPr>
          <a:xfrm>
            <a:off x="182563" y="227013"/>
            <a:ext cx="8836025" cy="5940425"/>
          </a:xfrm>
        </p:spPr>
        <p:txBody>
          <a:bodyPr/>
          <a:lstStyle/>
          <a:p>
            <a:r>
              <a:rPr lang="en-US">
                <a:cs typeface="Arial" pitchFamily="34" charset="0"/>
              </a:rPr>
              <a:t>In 16-bit instruction mode, LOOP uses CX; in the 32-bit mode, LOOP uses ECX. </a:t>
            </a:r>
          </a:p>
          <a:p>
            <a:pPr lvl="1"/>
            <a:r>
              <a:rPr lang="en-US">
                <a:cs typeface="Arial" pitchFamily="34" charset="0"/>
              </a:rPr>
              <a:t>default is changed by the LOOPW (using CX) and LOOPD (using ECX) instructions 80386 - Core2</a:t>
            </a:r>
          </a:p>
          <a:p>
            <a:r>
              <a:rPr lang="en-US">
                <a:cs typeface="Arial" pitchFamily="34" charset="0"/>
              </a:rPr>
              <a:t>In 64-bit mode, the loop counter is in RCX.</a:t>
            </a:r>
          </a:p>
          <a:p>
            <a:pPr lvl="1"/>
            <a:r>
              <a:rPr lang="en-US">
                <a:cs typeface="Arial" pitchFamily="34" charset="0"/>
              </a:rPr>
              <a:t>and is 64 bits wide</a:t>
            </a:r>
          </a:p>
          <a:p>
            <a:r>
              <a:rPr lang="en-US">
                <a:cs typeface="Arial" pitchFamily="34" charset="0"/>
              </a:rPr>
              <a:t>There is no direct move from segment register to segment register instruction.</a:t>
            </a:r>
            <a:endParaRPr lang="en-AU">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182563" y="90488"/>
            <a:ext cx="8915400" cy="1143000"/>
          </a:xfrm>
        </p:spPr>
        <p:txBody>
          <a:bodyPr/>
          <a:lstStyle/>
          <a:p>
            <a:r>
              <a:rPr lang="en-US" sz="4000" b="1" i="1">
                <a:cs typeface="Arial" pitchFamily="34" charset="0"/>
              </a:rPr>
              <a:t>Conditional LOOPs</a:t>
            </a:r>
            <a:r>
              <a:rPr lang="en-US" sz="4000" b="1">
                <a:cs typeface="Times New Roman" pitchFamily="18" charset="0"/>
              </a:rPr>
              <a:t> </a:t>
            </a:r>
          </a:p>
        </p:txBody>
      </p:sp>
      <p:sp>
        <p:nvSpPr>
          <p:cNvPr id="82947" name="Rectangle 3"/>
          <p:cNvSpPr>
            <a:spLocks noGrp="1" noChangeArrowheads="1"/>
          </p:cNvSpPr>
          <p:nvPr>
            <p:ph type="body" idx="1"/>
          </p:nvPr>
        </p:nvSpPr>
        <p:spPr>
          <a:xfrm>
            <a:off x="182563" y="912813"/>
            <a:ext cx="8915400" cy="4800600"/>
          </a:xfrm>
        </p:spPr>
        <p:txBody>
          <a:bodyPr/>
          <a:lstStyle/>
          <a:p>
            <a:r>
              <a:rPr lang="en-US" dirty="0">
                <a:cs typeface="Arial" pitchFamily="34" charset="0"/>
              </a:rPr>
              <a:t>LOOP instruction also has conditional forms: 	LOOPE and LOOPNE </a:t>
            </a:r>
          </a:p>
          <a:p>
            <a:r>
              <a:rPr lang="en-US" dirty="0">
                <a:cs typeface="Arial" pitchFamily="34" charset="0"/>
              </a:rPr>
              <a:t>LOOPE (</a:t>
            </a:r>
            <a:r>
              <a:rPr lang="en-US" b="1" dirty="0">
                <a:cs typeface="Arial" pitchFamily="34" charset="0"/>
              </a:rPr>
              <a:t>loop while equal</a:t>
            </a:r>
            <a:r>
              <a:rPr lang="en-US" dirty="0">
                <a:cs typeface="Arial" pitchFamily="34" charset="0"/>
              </a:rPr>
              <a:t>) instruction jumps if CX </a:t>
            </a:r>
            <a:r>
              <a:rPr lang="en-US" dirty="0" smtClean="0">
                <a:cs typeface="Arial" pitchFamily="34" charset="0"/>
              </a:rPr>
              <a:t>= </a:t>
            </a:r>
            <a:r>
              <a:rPr lang="en-US" dirty="0">
                <a:cs typeface="Arial" pitchFamily="34" charset="0"/>
              </a:rPr>
              <a:t>0 while an equal condition exists. </a:t>
            </a:r>
          </a:p>
          <a:p>
            <a:pPr lvl="1"/>
            <a:r>
              <a:rPr lang="en-US" dirty="0">
                <a:cs typeface="Arial" pitchFamily="34" charset="0"/>
              </a:rPr>
              <a:t>will exit loop if the condition is not equal or the</a:t>
            </a:r>
            <a:br>
              <a:rPr lang="en-US" dirty="0">
                <a:cs typeface="Arial" pitchFamily="34" charset="0"/>
              </a:rPr>
            </a:br>
            <a:r>
              <a:rPr lang="en-US" dirty="0">
                <a:cs typeface="Arial" pitchFamily="34" charset="0"/>
              </a:rPr>
              <a:t>CX register </a:t>
            </a:r>
            <a:r>
              <a:rPr lang="en-US" dirty="0" smtClean="0">
                <a:cs typeface="Arial" pitchFamily="34" charset="0"/>
              </a:rPr>
              <a:t>not equal to zero  </a:t>
            </a:r>
            <a:endParaRPr lang="en-US" dirty="0">
              <a:cs typeface="Arial" pitchFamily="34" charset="0"/>
            </a:endParaRPr>
          </a:p>
          <a:p>
            <a:r>
              <a:rPr lang="en-US" dirty="0">
                <a:cs typeface="Arial" pitchFamily="34" charset="0"/>
              </a:rPr>
              <a:t>LOOPNE (</a:t>
            </a:r>
            <a:r>
              <a:rPr lang="en-US" b="1" dirty="0">
                <a:cs typeface="Arial" pitchFamily="34" charset="0"/>
              </a:rPr>
              <a:t>loop while not equal</a:t>
            </a:r>
            <a:r>
              <a:rPr lang="en-US" dirty="0">
                <a:cs typeface="Arial" pitchFamily="34" charset="0"/>
              </a:rPr>
              <a:t>) jumps if </a:t>
            </a:r>
            <a:r>
              <a:rPr lang="en-US" dirty="0" smtClean="0">
                <a:cs typeface="Arial" pitchFamily="34" charset="0"/>
              </a:rPr>
              <a:t>              CX ≠ </a:t>
            </a:r>
            <a:r>
              <a:rPr lang="en-US" dirty="0">
                <a:cs typeface="Arial" pitchFamily="34" charset="0"/>
              </a:rPr>
              <a:t>0 while a not-equal condition exists. </a:t>
            </a:r>
          </a:p>
          <a:p>
            <a:pPr lvl="1"/>
            <a:r>
              <a:rPr lang="en-US" dirty="0">
                <a:cs typeface="Arial" pitchFamily="34" charset="0"/>
              </a:rPr>
              <a:t>will exit loop if the condition is equal or the CX register decrements to 0</a:t>
            </a:r>
            <a:endParaRPr lang="en-US" dirty="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Rectangle 2"/>
          <p:cNvSpPr>
            <a:spLocks noGrp="1" noChangeArrowheads="1"/>
          </p:cNvSpPr>
          <p:nvPr>
            <p:ph type="body" idx="1"/>
          </p:nvPr>
        </p:nvSpPr>
        <p:spPr>
          <a:xfrm>
            <a:off x="182563" y="227013"/>
            <a:ext cx="8836025" cy="5940425"/>
          </a:xfrm>
        </p:spPr>
        <p:txBody>
          <a:bodyPr/>
          <a:lstStyle/>
          <a:p>
            <a:r>
              <a:rPr lang="en-US">
                <a:cs typeface="Times New Roman" pitchFamily="18" charset="0"/>
              </a:rPr>
              <a:t>I</a:t>
            </a:r>
            <a:r>
              <a:rPr lang="en-US">
                <a:cs typeface="Arial" pitchFamily="34" charset="0"/>
              </a:rPr>
              <a:t>n 80386 - Core2 processors, conditional LOOP can use CX or ECX as the counter.</a:t>
            </a:r>
          </a:p>
          <a:p>
            <a:pPr lvl="1"/>
            <a:r>
              <a:rPr lang="en-US">
                <a:cs typeface="Arial" pitchFamily="34" charset="0"/>
              </a:rPr>
              <a:t>LOOPEW/LOOPED or LOOPNEW/LOOPNED override the instruction mode if needed </a:t>
            </a:r>
          </a:p>
          <a:p>
            <a:r>
              <a:rPr lang="en-US">
                <a:cs typeface="Arial" pitchFamily="34" charset="0"/>
              </a:rPr>
              <a:t>Under 64-bit operation, the loop counter uses RCX and is 64 bits in width</a:t>
            </a:r>
            <a:endParaRPr lang="en-US">
              <a:latin typeface="Times" pitchFamily="-80" charset="0"/>
              <a:cs typeface="Times New Roman" pitchFamily="18" charset="0"/>
            </a:endParaRPr>
          </a:p>
          <a:p>
            <a:r>
              <a:rPr lang="en-US">
                <a:cs typeface="Arial" pitchFamily="34" charset="0"/>
              </a:rPr>
              <a:t>Alternates exist for LOOPE and LOOPNE.</a:t>
            </a:r>
          </a:p>
          <a:p>
            <a:pPr lvl="1"/>
            <a:r>
              <a:rPr lang="en-US">
                <a:cs typeface="Arial" pitchFamily="34" charset="0"/>
              </a:rPr>
              <a:t>LOOPE same as LOOPZ</a:t>
            </a:r>
          </a:p>
          <a:p>
            <a:pPr lvl="1"/>
            <a:r>
              <a:rPr lang="en-US">
                <a:cs typeface="Arial" pitchFamily="34" charset="0"/>
              </a:rPr>
              <a:t>LOOPNE instruction is the same as LOOPNZ </a:t>
            </a:r>
          </a:p>
          <a:p>
            <a:r>
              <a:rPr lang="en-US">
                <a:cs typeface="Arial" pitchFamily="34" charset="0"/>
              </a:rPr>
              <a:t>In most programs, only the LOOPE and LOOPNE apply.</a:t>
            </a:r>
            <a:endParaRPr lang="en-AU">
              <a:latin typeface="Times" pitchFamily="-80"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6200" y="90488"/>
            <a:ext cx="9144000" cy="1143000"/>
          </a:xfrm>
        </p:spPr>
        <p:txBody>
          <a:bodyPr/>
          <a:lstStyle/>
          <a:p>
            <a:r>
              <a:rPr lang="en-US" sz="4000" b="1">
                <a:cs typeface="Times New Roman" pitchFamily="18" charset="0"/>
              </a:rPr>
              <a:t>6–2  CONTROLLING THE FLOW OF THE PROGRAM </a:t>
            </a:r>
          </a:p>
        </p:txBody>
      </p:sp>
      <p:sp>
        <p:nvSpPr>
          <p:cNvPr id="15363" name="Rectangle 3"/>
          <p:cNvSpPr>
            <a:spLocks noGrp="1" noChangeArrowheads="1"/>
          </p:cNvSpPr>
          <p:nvPr>
            <p:ph type="body" idx="1"/>
          </p:nvPr>
        </p:nvSpPr>
        <p:spPr>
          <a:xfrm>
            <a:off x="182563" y="1598613"/>
            <a:ext cx="8961437" cy="4265612"/>
          </a:xfrm>
        </p:spPr>
        <p:txBody>
          <a:bodyPr/>
          <a:lstStyle/>
          <a:p>
            <a:r>
              <a:rPr lang="en-US">
                <a:cs typeface="Arial" pitchFamily="34" charset="0"/>
              </a:rPr>
              <a:t>Easier to use assembly language statements .IF, .ELSE, .ELSEIF, and .ENDIF to control the flow of the program than to use the correct conditional jump statement. </a:t>
            </a:r>
          </a:p>
          <a:p>
            <a:pPr lvl="1"/>
            <a:r>
              <a:rPr lang="en-US">
                <a:cs typeface="Arial" pitchFamily="34" charset="0"/>
              </a:rPr>
              <a:t>these statements always indicate a special assembly language command to MASM </a:t>
            </a:r>
          </a:p>
          <a:p>
            <a:r>
              <a:rPr lang="en-US">
                <a:cs typeface="Arial" pitchFamily="34" charset="0"/>
              </a:rPr>
              <a:t>Control flow assembly language statements beginning with a period available to MASM version 6.xx, and not to earlier versions.</a:t>
            </a:r>
            <a:endParaRPr lang="en-AU">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Rectangle 2"/>
          <p:cNvSpPr>
            <a:spLocks noGrp="1" noChangeArrowheads="1"/>
          </p:cNvSpPr>
          <p:nvPr>
            <p:ph type="body" idx="1"/>
          </p:nvPr>
        </p:nvSpPr>
        <p:spPr>
          <a:xfrm>
            <a:off x="182563" y="227013"/>
            <a:ext cx="8836025" cy="5940425"/>
          </a:xfrm>
        </p:spPr>
        <p:txBody>
          <a:bodyPr/>
          <a:lstStyle/>
          <a:p>
            <a:r>
              <a:rPr lang="en-US">
                <a:cs typeface="Arial" pitchFamily="34" charset="0"/>
              </a:rPr>
              <a:t>Other statements developed include .REPEAT–.UNTIL and .WHILE–.ENDW.</a:t>
            </a:r>
          </a:p>
          <a:p>
            <a:pPr lvl="1"/>
            <a:r>
              <a:rPr lang="en-US" b="1">
                <a:cs typeface="Arial" pitchFamily="34" charset="0"/>
              </a:rPr>
              <a:t>the dot commands</a:t>
            </a:r>
            <a:r>
              <a:rPr lang="en-US">
                <a:cs typeface="Arial" pitchFamily="34" charset="0"/>
              </a:rPr>
              <a:t> do not function using</a:t>
            </a:r>
            <a:br>
              <a:rPr lang="en-US">
                <a:cs typeface="Arial" pitchFamily="34" charset="0"/>
              </a:rPr>
            </a:br>
            <a:r>
              <a:rPr lang="en-US">
                <a:cs typeface="Arial" pitchFamily="34" charset="0"/>
              </a:rPr>
              <a:t>the Visual C++ inline assembler</a:t>
            </a:r>
          </a:p>
          <a:p>
            <a:r>
              <a:rPr lang="en-US">
                <a:cs typeface="Arial" pitchFamily="34" charset="0"/>
              </a:rPr>
              <a:t>Never use uppercase for assembly language commands with the inline assembler.</a:t>
            </a:r>
          </a:p>
          <a:p>
            <a:pPr lvl="1"/>
            <a:r>
              <a:rPr lang="en-US">
                <a:cs typeface="Arial" pitchFamily="34" charset="0"/>
              </a:rPr>
              <a:t>some of them are reserved by C++ and will</a:t>
            </a:r>
            <a:br>
              <a:rPr lang="en-US">
                <a:cs typeface="Arial" pitchFamily="34" charset="0"/>
              </a:rPr>
            </a:br>
            <a:r>
              <a:rPr lang="en-US">
                <a:cs typeface="Arial" pitchFamily="34" charset="0"/>
              </a:rPr>
              <a:t>cause problems</a:t>
            </a:r>
            <a:endParaRPr lang="en-AU">
              <a:latin typeface="Times" pitchFamily="-80" charset="0"/>
              <a:cs typeface="Times New Roman" pitchFamily="18" charset="0"/>
            </a:endParaRPr>
          </a:p>
          <a:p>
            <a:endParaRPr lang="en-US">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182563" y="90488"/>
            <a:ext cx="8915400" cy="1143000"/>
          </a:xfrm>
        </p:spPr>
        <p:txBody>
          <a:bodyPr/>
          <a:lstStyle/>
          <a:p>
            <a:r>
              <a:rPr lang="en-US" sz="4000" b="1">
                <a:cs typeface="Times New Roman" pitchFamily="18" charset="0"/>
              </a:rPr>
              <a:t>WHILE Loops </a:t>
            </a:r>
          </a:p>
        </p:txBody>
      </p:sp>
      <p:sp>
        <p:nvSpPr>
          <p:cNvPr id="88067" name="Rectangle 3"/>
          <p:cNvSpPr>
            <a:spLocks noGrp="1" noChangeArrowheads="1"/>
          </p:cNvSpPr>
          <p:nvPr>
            <p:ph type="body" idx="1"/>
          </p:nvPr>
        </p:nvSpPr>
        <p:spPr>
          <a:xfrm>
            <a:off x="182563" y="912813"/>
            <a:ext cx="8915400" cy="5183187"/>
          </a:xfrm>
        </p:spPr>
        <p:txBody>
          <a:bodyPr/>
          <a:lstStyle/>
          <a:p>
            <a:r>
              <a:rPr lang="en-US">
                <a:cs typeface="Arial" pitchFamily="34" charset="0"/>
              </a:rPr>
              <a:t>Used with a condition to begin the loop.</a:t>
            </a:r>
          </a:p>
          <a:p>
            <a:pPr lvl="1"/>
            <a:r>
              <a:rPr lang="en-US">
                <a:cs typeface="Arial" pitchFamily="34" charset="0"/>
              </a:rPr>
              <a:t>the .ENDW statement ends the loop</a:t>
            </a:r>
            <a:endParaRPr lang="en-AU">
              <a:cs typeface="Arial" pitchFamily="34" charset="0"/>
            </a:endParaRPr>
          </a:p>
          <a:p>
            <a:r>
              <a:rPr lang="en-US">
                <a:cs typeface="Arial" pitchFamily="34" charset="0"/>
              </a:rPr>
              <a:t>The .BREAK and .CONTINUE statements are available for use with the while loop. </a:t>
            </a:r>
          </a:p>
          <a:p>
            <a:pPr lvl="1"/>
            <a:r>
              <a:rPr lang="en-US">
                <a:cs typeface="Arial" pitchFamily="34" charset="0"/>
              </a:rPr>
              <a:t>.BREAK is often followed by .IF to select the break condition as in .BREAK .IF AL == 0DH </a:t>
            </a:r>
          </a:p>
          <a:p>
            <a:pPr lvl="1"/>
            <a:r>
              <a:rPr lang="en-US">
                <a:cs typeface="Arial" pitchFamily="34" charset="0"/>
              </a:rPr>
              <a:t>.CONTINUE can be used to allow a DO–.WHILE loop to continue if a certain condition is met </a:t>
            </a:r>
          </a:p>
          <a:p>
            <a:r>
              <a:rPr lang="en-US">
                <a:cs typeface="Arial" pitchFamily="34" charset="0"/>
              </a:rPr>
              <a:t>The .BREAK and .CONTINUE commands function the same manner in C++.</a:t>
            </a:r>
            <a:endParaRPr lang="en-AU">
              <a:latin typeface="Times" pitchFamily="-80"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182563" y="90488"/>
            <a:ext cx="8915400" cy="1143000"/>
          </a:xfrm>
        </p:spPr>
        <p:txBody>
          <a:bodyPr/>
          <a:lstStyle/>
          <a:p>
            <a:r>
              <a:rPr lang="en-US" sz="4000" b="1">
                <a:cs typeface="Times New Roman" pitchFamily="18" charset="0"/>
              </a:rPr>
              <a:t>REPEAT-UNTIL Loops </a:t>
            </a:r>
          </a:p>
        </p:txBody>
      </p:sp>
      <p:sp>
        <p:nvSpPr>
          <p:cNvPr id="87043" name="Rectangle 3"/>
          <p:cNvSpPr>
            <a:spLocks noGrp="1" noChangeArrowheads="1"/>
          </p:cNvSpPr>
          <p:nvPr>
            <p:ph type="body" idx="1"/>
          </p:nvPr>
        </p:nvSpPr>
        <p:spPr>
          <a:xfrm>
            <a:off x="182563" y="912813"/>
            <a:ext cx="8915400" cy="4800600"/>
          </a:xfrm>
        </p:spPr>
        <p:txBody>
          <a:bodyPr/>
          <a:lstStyle/>
          <a:p>
            <a:r>
              <a:rPr lang="en-US">
                <a:cs typeface="Arial" pitchFamily="34" charset="0"/>
              </a:rPr>
              <a:t>A series of instructions is repeated until some condition occurs. </a:t>
            </a:r>
          </a:p>
          <a:p>
            <a:r>
              <a:rPr lang="en-US">
                <a:cs typeface="Arial" pitchFamily="34" charset="0"/>
              </a:rPr>
              <a:t>The .REPEAT statement defines the start of the loop.</a:t>
            </a:r>
          </a:p>
          <a:p>
            <a:pPr lvl="1"/>
            <a:r>
              <a:rPr lang="en-US">
                <a:cs typeface="Arial" pitchFamily="34" charset="0"/>
              </a:rPr>
              <a:t>end is defined with the .UNTIL statement, which contains a condition </a:t>
            </a:r>
          </a:p>
          <a:p>
            <a:r>
              <a:rPr lang="en-US">
                <a:cs typeface="Arial" pitchFamily="34" charset="0"/>
              </a:rPr>
              <a:t>An .UNTILCXZ instruction uses the LOOP instruction to check CX for a repeat loop. </a:t>
            </a:r>
          </a:p>
          <a:p>
            <a:pPr lvl="1"/>
            <a:r>
              <a:rPr lang="en-US">
                <a:cs typeface="Arial" pitchFamily="34" charset="0"/>
              </a:rPr>
              <a:t>.UNTILCXZ uses the CX register as a counter</a:t>
            </a:r>
            <a:br>
              <a:rPr lang="en-US">
                <a:cs typeface="Arial" pitchFamily="34" charset="0"/>
              </a:rPr>
            </a:br>
            <a:r>
              <a:rPr lang="en-US">
                <a:cs typeface="Arial" pitchFamily="34" charset="0"/>
              </a:rPr>
              <a:t>to repeat a loop a fixed number of times</a:t>
            </a:r>
            <a:endParaRPr lang="en-AU">
              <a:cs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76200" y="90488"/>
            <a:ext cx="9144000" cy="1143000"/>
          </a:xfrm>
        </p:spPr>
        <p:txBody>
          <a:bodyPr/>
          <a:lstStyle/>
          <a:p>
            <a:r>
              <a:rPr lang="en-US" sz="4000" b="1">
                <a:cs typeface="Times New Roman" pitchFamily="18" charset="0"/>
              </a:rPr>
              <a:t>6–3  PROCEDURES</a:t>
            </a:r>
          </a:p>
        </p:txBody>
      </p:sp>
      <p:sp>
        <p:nvSpPr>
          <p:cNvPr id="89091" name="Rectangle 3"/>
          <p:cNvSpPr>
            <a:spLocks noGrp="1" noChangeArrowheads="1"/>
          </p:cNvSpPr>
          <p:nvPr>
            <p:ph type="body" idx="1"/>
          </p:nvPr>
        </p:nvSpPr>
        <p:spPr>
          <a:xfrm>
            <a:off x="182563" y="912813"/>
            <a:ext cx="8961437" cy="4265612"/>
          </a:xfrm>
        </p:spPr>
        <p:txBody>
          <a:bodyPr/>
          <a:lstStyle/>
          <a:p>
            <a:r>
              <a:rPr lang="en-US">
                <a:cs typeface="Arial" pitchFamily="34" charset="0"/>
              </a:rPr>
              <a:t>A procedure is a group of instructions that usually performs one task. </a:t>
            </a:r>
          </a:p>
          <a:p>
            <a:pPr lvl="1"/>
            <a:r>
              <a:rPr lang="en-US">
                <a:cs typeface="Arial" pitchFamily="34" charset="0"/>
              </a:rPr>
              <a:t>subroutine, method, or </a:t>
            </a:r>
            <a:r>
              <a:rPr lang="en-US" b="1">
                <a:cs typeface="Arial" pitchFamily="34" charset="0"/>
              </a:rPr>
              <a:t>function</a:t>
            </a:r>
            <a:r>
              <a:rPr lang="en-US">
                <a:cs typeface="Arial" pitchFamily="34" charset="0"/>
              </a:rPr>
              <a:t> is an</a:t>
            </a:r>
            <a:br>
              <a:rPr lang="en-US">
                <a:cs typeface="Arial" pitchFamily="34" charset="0"/>
              </a:rPr>
            </a:br>
            <a:r>
              <a:rPr lang="en-US">
                <a:cs typeface="Arial" pitchFamily="34" charset="0"/>
              </a:rPr>
              <a:t>important part of any system’s architecture</a:t>
            </a:r>
          </a:p>
          <a:p>
            <a:r>
              <a:rPr lang="en-US">
                <a:cs typeface="Arial" pitchFamily="34" charset="0"/>
              </a:rPr>
              <a:t>A procedure is a reusable section of the software stored in memory once, used as</a:t>
            </a:r>
            <a:br>
              <a:rPr lang="en-US">
                <a:cs typeface="Arial" pitchFamily="34" charset="0"/>
              </a:rPr>
            </a:br>
            <a:r>
              <a:rPr lang="en-US">
                <a:cs typeface="Arial" pitchFamily="34" charset="0"/>
              </a:rPr>
              <a:t>often as necessary. </a:t>
            </a:r>
          </a:p>
          <a:p>
            <a:pPr lvl="1"/>
            <a:r>
              <a:rPr lang="en-US">
                <a:cs typeface="Arial" pitchFamily="34" charset="0"/>
              </a:rPr>
              <a:t>saves memory space and makes it easier to develop software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52400" y="90488"/>
            <a:ext cx="8915400" cy="914400"/>
          </a:xfrm>
        </p:spPr>
        <p:txBody>
          <a:bodyPr/>
          <a:lstStyle/>
          <a:p>
            <a:r>
              <a:rPr lang="en-US" sz="4000" b="1">
                <a:cs typeface="Times New Roman" pitchFamily="18" charset="0"/>
              </a:rPr>
              <a:t>Chapter Objectives</a:t>
            </a:r>
            <a:r>
              <a:rPr lang="en-US"/>
              <a:t> </a:t>
            </a:r>
          </a:p>
        </p:txBody>
      </p:sp>
      <p:sp>
        <p:nvSpPr>
          <p:cNvPr id="31747" name="Rectangle 3"/>
          <p:cNvSpPr>
            <a:spLocks noGrp="1" noChangeArrowheads="1"/>
          </p:cNvSpPr>
          <p:nvPr>
            <p:ph type="body" idx="1"/>
          </p:nvPr>
        </p:nvSpPr>
        <p:spPr>
          <a:xfrm>
            <a:off x="182563" y="1370013"/>
            <a:ext cx="8915400" cy="4800600"/>
          </a:xfrm>
        </p:spPr>
        <p:txBody>
          <a:bodyPr/>
          <a:lstStyle/>
          <a:p>
            <a:pPr marL="339725" indent="-339725"/>
            <a:r>
              <a:rPr lang="en-US">
                <a:cs typeface="Times New Roman" pitchFamily="18" charset="0"/>
              </a:rPr>
              <a:t>Explain the operation of the interrupts and interrupt control instructions.</a:t>
            </a:r>
          </a:p>
          <a:p>
            <a:pPr marL="339725" indent="-339725"/>
            <a:r>
              <a:rPr lang="en-US">
                <a:cs typeface="Times New Roman" pitchFamily="18" charset="0"/>
              </a:rPr>
              <a:t>Use machine control instructions to modify the flag bits.</a:t>
            </a:r>
          </a:p>
          <a:p>
            <a:pPr marL="339725" indent="-339725"/>
            <a:r>
              <a:rPr lang="en-US">
                <a:cs typeface="Times New Roman" pitchFamily="18" charset="0"/>
              </a:rPr>
              <a:t>Use ENTER and LEAVE to enter and leave programming structures.</a:t>
            </a:r>
          </a:p>
        </p:txBody>
      </p:sp>
      <p:sp>
        <p:nvSpPr>
          <p:cNvPr id="31748" name="Text Box 4"/>
          <p:cNvSpPr txBox="1">
            <a:spLocks noChangeArrowheads="1"/>
          </p:cNvSpPr>
          <p:nvPr/>
        </p:nvSpPr>
        <p:spPr bwMode="auto">
          <a:xfrm>
            <a:off x="182563" y="776288"/>
            <a:ext cx="8397875" cy="457200"/>
          </a:xfrm>
          <a:prstGeom prst="rect">
            <a:avLst/>
          </a:prstGeom>
          <a:noFill/>
          <a:ln w="9525">
            <a:noFill/>
            <a:miter lim="800000"/>
            <a:headEnd/>
            <a:tailEnd/>
          </a:ln>
          <a:effectLst/>
        </p:spPr>
        <p:txBody>
          <a:bodyPr>
            <a:spAutoFit/>
          </a:bodyPr>
          <a:lstStyle/>
          <a:p>
            <a:r>
              <a:rPr lang="en-US" b="1">
                <a:cs typeface="Times New Roman" pitchFamily="18" charset="0"/>
              </a:rPr>
              <a:t>Upon completion of this chapter, you will be able to:</a:t>
            </a:r>
            <a:r>
              <a:rPr lang="en-US"/>
              <a:t> </a:t>
            </a:r>
          </a:p>
        </p:txBody>
      </p:sp>
      <p:sp>
        <p:nvSpPr>
          <p:cNvPr id="31749" name="Rectangle 5"/>
          <p:cNvSpPr>
            <a:spLocks noChangeArrowheads="1"/>
          </p:cNvSpPr>
          <p:nvPr/>
        </p:nvSpPr>
        <p:spPr bwMode="auto">
          <a:xfrm>
            <a:off x="7769225" y="273050"/>
            <a:ext cx="1295400" cy="533400"/>
          </a:xfrm>
          <a:prstGeom prst="rect">
            <a:avLst/>
          </a:prstGeom>
          <a:noFill/>
          <a:ln w="9525">
            <a:noFill/>
            <a:miter lim="800000"/>
            <a:headEnd/>
            <a:tailEnd/>
          </a:ln>
        </p:spPr>
        <p:txBody>
          <a:bodyPr/>
          <a:lstStyle/>
          <a:p>
            <a:pPr marL="342900" indent="-342900" eaLnBrk="1" hangingPunct="1">
              <a:spcBef>
                <a:spcPct val="20000"/>
              </a:spcBef>
              <a:buClr>
                <a:srgbClr val="0D4000"/>
              </a:buClr>
            </a:pPr>
            <a:r>
              <a:rPr lang="en-US" sz="2800">
                <a:cs typeface="Times New Roman" pitchFamily="18" charset="0"/>
              </a:rPr>
              <a:t>(</a:t>
            </a:r>
            <a:r>
              <a:rPr lang="en-US" sz="2800" i="1">
                <a:cs typeface="Times New Roman" pitchFamily="18" charset="0"/>
              </a:rPr>
              <a:t>cont.</a:t>
            </a:r>
            <a:r>
              <a:rPr lang="en-US" sz="2800">
                <a:cs typeface="Times New Roman" pitchFamily="18" charset="0"/>
              </a:rPr>
              <a: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Rectangle 2"/>
          <p:cNvSpPr>
            <a:spLocks noGrp="1" noChangeArrowheads="1"/>
          </p:cNvSpPr>
          <p:nvPr>
            <p:ph type="body" idx="1"/>
          </p:nvPr>
        </p:nvSpPr>
        <p:spPr>
          <a:xfrm>
            <a:off x="182563" y="227013"/>
            <a:ext cx="8836025" cy="5940425"/>
          </a:xfrm>
        </p:spPr>
        <p:txBody>
          <a:bodyPr/>
          <a:lstStyle/>
          <a:p>
            <a:r>
              <a:rPr lang="en-US">
                <a:cs typeface="Arial" pitchFamily="34" charset="0"/>
              </a:rPr>
              <a:t>Disadvantage of procedure is time it takes the computer to link to, and return from it. </a:t>
            </a:r>
          </a:p>
          <a:p>
            <a:pPr lvl="1"/>
            <a:r>
              <a:rPr lang="en-US">
                <a:cs typeface="Arial" pitchFamily="34" charset="0"/>
              </a:rPr>
              <a:t>CALL links to the procedure; the RET (</a:t>
            </a:r>
            <a:r>
              <a:rPr lang="en-US" b="1">
                <a:cs typeface="Arial" pitchFamily="34" charset="0"/>
              </a:rPr>
              <a:t>return</a:t>
            </a:r>
            <a:r>
              <a:rPr lang="en-US">
                <a:cs typeface="Arial" pitchFamily="34" charset="0"/>
              </a:rPr>
              <a:t>) instruction returns from the procedure</a:t>
            </a:r>
            <a:endParaRPr lang="en-AU">
              <a:latin typeface="Times" pitchFamily="-80" charset="0"/>
              <a:cs typeface="Times New Roman" pitchFamily="18" charset="0"/>
            </a:endParaRPr>
          </a:p>
          <a:p>
            <a:r>
              <a:rPr lang="en-US">
                <a:cs typeface="Arial" pitchFamily="34" charset="0"/>
              </a:rPr>
              <a:t>CALL pushes the address of the instruction following the CALL (</a:t>
            </a:r>
            <a:r>
              <a:rPr lang="en-US" b="1">
                <a:cs typeface="Arial" pitchFamily="34" charset="0"/>
              </a:rPr>
              <a:t>return address</a:t>
            </a:r>
            <a:r>
              <a:rPr lang="en-US">
                <a:cs typeface="Arial" pitchFamily="34" charset="0"/>
              </a:rPr>
              <a:t>) on the stack.</a:t>
            </a:r>
          </a:p>
          <a:p>
            <a:pPr lvl="1"/>
            <a:r>
              <a:rPr lang="en-US">
                <a:cs typeface="Arial" pitchFamily="34" charset="0"/>
              </a:rPr>
              <a:t>the stack stores the return address when a procedure is called during a program</a:t>
            </a:r>
          </a:p>
          <a:p>
            <a:r>
              <a:rPr lang="en-US">
                <a:cs typeface="Arial" pitchFamily="34" charset="0"/>
              </a:rPr>
              <a:t>RET instruction removes an address from the stack so the program returns to the instruction following the CALL.</a:t>
            </a:r>
            <a:endParaRPr lang="en-AU">
              <a:latin typeface="Times" pitchFamily="-80"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Rectangle 2"/>
          <p:cNvSpPr>
            <a:spLocks noGrp="1" noChangeArrowheads="1"/>
          </p:cNvSpPr>
          <p:nvPr>
            <p:ph type="body" idx="1"/>
          </p:nvPr>
        </p:nvSpPr>
        <p:spPr>
          <a:xfrm>
            <a:off x="182563" y="227013"/>
            <a:ext cx="8836025" cy="5940425"/>
          </a:xfrm>
        </p:spPr>
        <p:txBody>
          <a:bodyPr/>
          <a:lstStyle/>
          <a:p>
            <a:r>
              <a:rPr lang="en-US">
                <a:cs typeface="Arial" pitchFamily="34" charset="0"/>
              </a:rPr>
              <a:t>A procedure begins with the PROC directive and ends with the ENDP directive. </a:t>
            </a:r>
          </a:p>
          <a:p>
            <a:pPr lvl="1"/>
            <a:r>
              <a:rPr lang="en-US">
                <a:cs typeface="Arial" pitchFamily="34" charset="0"/>
              </a:rPr>
              <a:t>each directive appears with the procedure name  </a:t>
            </a:r>
          </a:p>
          <a:p>
            <a:r>
              <a:rPr lang="en-US">
                <a:cs typeface="Arial" pitchFamily="34" charset="0"/>
              </a:rPr>
              <a:t>PROC is followed by the type of procedure:</a:t>
            </a:r>
          </a:p>
          <a:p>
            <a:pPr lvl="1"/>
            <a:r>
              <a:rPr lang="en-US">
                <a:cs typeface="Arial" pitchFamily="34" charset="0"/>
              </a:rPr>
              <a:t>NEAR or FAR </a:t>
            </a:r>
          </a:p>
          <a:p>
            <a:r>
              <a:rPr lang="en-US">
                <a:cs typeface="Arial" pitchFamily="34" charset="0"/>
              </a:rPr>
              <a:t>In MASM version 6.x, the NEAR or FAR type can be followed by the USES statement. </a:t>
            </a:r>
          </a:p>
          <a:p>
            <a:pPr lvl="1"/>
            <a:r>
              <a:rPr lang="en-US">
                <a:cs typeface="Arial" pitchFamily="34" charset="0"/>
              </a:rPr>
              <a:t>USES allows any number of registers to be automatically pushed to the stack and popped from the stack within the procedure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Rectangle 2"/>
          <p:cNvSpPr>
            <a:spLocks noGrp="1" noChangeArrowheads="1"/>
          </p:cNvSpPr>
          <p:nvPr>
            <p:ph type="body" idx="1"/>
          </p:nvPr>
        </p:nvSpPr>
        <p:spPr>
          <a:xfrm>
            <a:off x="182563" y="227013"/>
            <a:ext cx="8836025" cy="5940425"/>
          </a:xfrm>
        </p:spPr>
        <p:txBody>
          <a:bodyPr/>
          <a:lstStyle/>
          <a:p>
            <a:r>
              <a:rPr lang="en-US">
                <a:cs typeface="Times New Roman" pitchFamily="18" charset="0"/>
              </a:rPr>
              <a:t>Procedures that are to be used by all software (global) should be written as far procedures.</a:t>
            </a:r>
          </a:p>
          <a:p>
            <a:r>
              <a:rPr lang="en-US">
                <a:cs typeface="Times New Roman" pitchFamily="18" charset="0"/>
              </a:rPr>
              <a:t>Procedures that are used by a given task (local) are normally defined as near procedures.</a:t>
            </a:r>
          </a:p>
          <a:p>
            <a:r>
              <a:rPr lang="en-US">
                <a:cs typeface="Times New Roman" pitchFamily="18" charset="0"/>
              </a:rPr>
              <a:t>Most procedures are near procedures.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182563" y="90488"/>
            <a:ext cx="8915400" cy="1143000"/>
          </a:xfrm>
        </p:spPr>
        <p:txBody>
          <a:bodyPr/>
          <a:lstStyle/>
          <a:p>
            <a:r>
              <a:rPr lang="en-US" sz="4000" b="1">
                <a:cs typeface="Times New Roman" pitchFamily="18" charset="0"/>
              </a:rPr>
              <a:t>CALL </a:t>
            </a:r>
          </a:p>
        </p:txBody>
      </p:sp>
      <p:sp>
        <p:nvSpPr>
          <p:cNvPr id="91139" name="Rectangle 3"/>
          <p:cNvSpPr>
            <a:spLocks noGrp="1" noChangeArrowheads="1"/>
          </p:cNvSpPr>
          <p:nvPr>
            <p:ph type="body" idx="1"/>
          </p:nvPr>
        </p:nvSpPr>
        <p:spPr>
          <a:xfrm>
            <a:off x="182563" y="912813"/>
            <a:ext cx="8915400" cy="4800600"/>
          </a:xfrm>
        </p:spPr>
        <p:txBody>
          <a:bodyPr/>
          <a:lstStyle/>
          <a:p>
            <a:r>
              <a:rPr lang="en-US">
                <a:cs typeface="Arial" pitchFamily="34" charset="0"/>
              </a:rPr>
              <a:t>Transfers the flow of the program to the procedure. </a:t>
            </a:r>
          </a:p>
          <a:p>
            <a:r>
              <a:rPr lang="en-US">
                <a:cs typeface="Arial" pitchFamily="34" charset="0"/>
              </a:rPr>
              <a:t>CALL instruction differs from the jump instruction because a CALL saves a return address on the stack.</a:t>
            </a:r>
          </a:p>
          <a:p>
            <a:r>
              <a:rPr lang="en-US">
                <a:cs typeface="Arial" pitchFamily="34" charset="0"/>
              </a:rPr>
              <a:t>The return address returns control to the instruction that immediately follows the</a:t>
            </a:r>
            <a:br>
              <a:rPr lang="en-US">
                <a:cs typeface="Arial" pitchFamily="34" charset="0"/>
              </a:rPr>
            </a:br>
            <a:r>
              <a:rPr lang="en-US">
                <a:cs typeface="Arial" pitchFamily="34" charset="0"/>
              </a:rPr>
              <a:t>CALL in a program when a RET instruction executes.</a:t>
            </a:r>
            <a:endParaRPr lang="en-AU">
              <a:latin typeface="Times" pitchFamily="-80" charset="0"/>
              <a:cs typeface="Times New Roman" pitchFamily="18" charset="0"/>
            </a:endParaRPr>
          </a:p>
          <a:p>
            <a:endParaRPr lang="en-US">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182563" y="90488"/>
            <a:ext cx="8915400" cy="1143000"/>
          </a:xfrm>
        </p:spPr>
        <p:txBody>
          <a:bodyPr/>
          <a:lstStyle/>
          <a:p>
            <a:r>
              <a:rPr lang="en-US" sz="4000" b="1" i="1">
                <a:cs typeface="Arial" pitchFamily="34" charset="0"/>
              </a:rPr>
              <a:t>Near CALL</a:t>
            </a:r>
            <a:r>
              <a:rPr lang="en-US" sz="4000" b="1">
                <a:cs typeface="Times New Roman" pitchFamily="18" charset="0"/>
              </a:rPr>
              <a:t> </a:t>
            </a:r>
          </a:p>
        </p:txBody>
      </p:sp>
      <p:sp>
        <p:nvSpPr>
          <p:cNvPr id="100355" name="Rectangle 3"/>
          <p:cNvSpPr>
            <a:spLocks noGrp="1" noChangeArrowheads="1"/>
          </p:cNvSpPr>
          <p:nvPr>
            <p:ph type="body" idx="1"/>
          </p:nvPr>
        </p:nvSpPr>
        <p:spPr>
          <a:xfrm>
            <a:off x="182563" y="912813"/>
            <a:ext cx="8915400" cy="4800600"/>
          </a:xfrm>
        </p:spPr>
        <p:txBody>
          <a:bodyPr/>
          <a:lstStyle/>
          <a:p>
            <a:r>
              <a:rPr lang="en-US">
                <a:cs typeface="Arial" pitchFamily="34" charset="0"/>
              </a:rPr>
              <a:t>3 bytes long.</a:t>
            </a:r>
          </a:p>
          <a:p>
            <a:pPr lvl="1"/>
            <a:r>
              <a:rPr lang="en-US">
                <a:cs typeface="Arial" pitchFamily="34" charset="0"/>
              </a:rPr>
              <a:t>the first byte contains the opcode; the second</a:t>
            </a:r>
            <a:br>
              <a:rPr lang="en-US">
                <a:cs typeface="Arial" pitchFamily="34" charset="0"/>
              </a:rPr>
            </a:br>
            <a:r>
              <a:rPr lang="en-US">
                <a:cs typeface="Arial" pitchFamily="34" charset="0"/>
              </a:rPr>
              <a:t>and third bytes contain the displacement</a:t>
            </a:r>
          </a:p>
          <a:p>
            <a:r>
              <a:rPr lang="en-US">
                <a:cs typeface="Arial" pitchFamily="34" charset="0"/>
              </a:rPr>
              <a:t>When the near CALL executes, it first pushes the offset address of the next instruction onto the stack. </a:t>
            </a:r>
          </a:p>
          <a:p>
            <a:pPr lvl="1"/>
            <a:r>
              <a:rPr lang="en-US">
                <a:cs typeface="Arial" pitchFamily="34" charset="0"/>
              </a:rPr>
              <a:t>offset address of the next instruction appears in the instruction pointer (IP or EIP)</a:t>
            </a:r>
          </a:p>
          <a:p>
            <a:r>
              <a:rPr lang="en-US">
                <a:cs typeface="Arial" pitchFamily="34" charset="0"/>
              </a:rPr>
              <a:t>It then adds displacement from bytes 2 &amp; 3</a:t>
            </a:r>
            <a:br>
              <a:rPr lang="en-US">
                <a:cs typeface="Arial" pitchFamily="34" charset="0"/>
              </a:rPr>
            </a:br>
            <a:r>
              <a:rPr lang="en-US">
                <a:cs typeface="Arial" pitchFamily="34" charset="0"/>
              </a:rPr>
              <a:t>to the IP to transfer control to the procedure. </a:t>
            </a:r>
            <a:endParaRPr lang="en-AU">
              <a:cs typeface="Arial"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Rectangle 2"/>
          <p:cNvSpPr>
            <a:spLocks noGrp="1" noChangeArrowheads="1"/>
          </p:cNvSpPr>
          <p:nvPr>
            <p:ph type="body" idx="1"/>
          </p:nvPr>
        </p:nvSpPr>
        <p:spPr>
          <a:xfrm>
            <a:off x="182563" y="227013"/>
            <a:ext cx="8836025" cy="5940425"/>
          </a:xfrm>
        </p:spPr>
        <p:txBody>
          <a:bodyPr/>
          <a:lstStyle/>
          <a:p>
            <a:r>
              <a:rPr lang="en-US">
                <a:cs typeface="Arial" pitchFamily="34" charset="0"/>
              </a:rPr>
              <a:t>Why save the IP or EIP on the stack? </a:t>
            </a:r>
          </a:p>
          <a:p>
            <a:pPr lvl="1"/>
            <a:r>
              <a:rPr lang="en-US">
                <a:cs typeface="Arial" pitchFamily="34" charset="0"/>
              </a:rPr>
              <a:t>the instruction pointer always points to the</a:t>
            </a:r>
            <a:br>
              <a:rPr lang="en-US">
                <a:cs typeface="Arial" pitchFamily="34" charset="0"/>
              </a:rPr>
            </a:br>
            <a:r>
              <a:rPr lang="en-US">
                <a:cs typeface="Arial" pitchFamily="34" charset="0"/>
              </a:rPr>
              <a:t>next instruction in the program</a:t>
            </a:r>
          </a:p>
          <a:p>
            <a:r>
              <a:rPr lang="en-US">
                <a:cs typeface="Arial" pitchFamily="34" charset="0"/>
              </a:rPr>
              <a:t>For the CALL instruction, the contents of IP/EIP are pushed onto the stack.</a:t>
            </a:r>
          </a:p>
          <a:p>
            <a:pPr lvl="1"/>
            <a:r>
              <a:rPr lang="en-US">
                <a:cs typeface="Arial" pitchFamily="34" charset="0"/>
              </a:rPr>
              <a:t>program control passes to the instruction following the CALL after a procedure ends </a:t>
            </a:r>
          </a:p>
          <a:p>
            <a:r>
              <a:rPr lang="en-US">
                <a:cs typeface="Arial" pitchFamily="34" charset="0"/>
              </a:rPr>
              <a:t>Figure 6–6 shows the return address (IP) stored on the stack and the call to the procedure.</a:t>
            </a:r>
            <a:endParaRPr lang="en-AU">
              <a:cs typeface="Arial"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82563" y="90488"/>
            <a:ext cx="8915400" cy="1143000"/>
          </a:xfrm>
        </p:spPr>
        <p:txBody>
          <a:bodyPr/>
          <a:lstStyle/>
          <a:p>
            <a:r>
              <a:rPr lang="en-US" sz="1800" b="1">
                <a:cs typeface="Arial" pitchFamily="34" charset="0"/>
              </a:rPr>
              <a:t>Figure 6</a:t>
            </a:r>
            <a:r>
              <a:rPr lang="en-US" sz="1800" b="1">
                <a:latin typeface="B Helvetica Bold"/>
                <a:cs typeface="Arial" pitchFamily="34" charset="0"/>
              </a:rPr>
              <a:t>–</a:t>
            </a:r>
            <a:r>
              <a:rPr lang="en-US" sz="1800" b="1">
                <a:cs typeface="Arial" pitchFamily="34" charset="0"/>
              </a:rPr>
              <a:t>6</a:t>
            </a:r>
            <a:r>
              <a:rPr lang="en-US" sz="1800">
                <a:cs typeface="Arial" pitchFamily="34" charset="0"/>
              </a:rPr>
              <a:t>  The effect of a near CALL on the stack and the instruction pointer.</a:t>
            </a:r>
            <a:r>
              <a:rPr lang="en-AU" sz="1800">
                <a:latin typeface="C Helvetica Condensed" charset="0"/>
                <a:cs typeface="Times New Roman" pitchFamily="18" charset="0"/>
              </a:rPr>
              <a:t/>
            </a:r>
            <a:br>
              <a:rPr lang="en-AU" sz="1800">
                <a:latin typeface="C Helvetica Condensed" charset="0"/>
                <a:cs typeface="Times New Roman" pitchFamily="18" charset="0"/>
              </a:rPr>
            </a:br>
            <a:endParaRPr lang="en-US" sz="1800">
              <a:latin typeface="C Helvetica Condensed" charset="0"/>
              <a:cs typeface="Times New Roman" pitchFamily="18" charset="0"/>
            </a:endParaRPr>
          </a:p>
        </p:txBody>
      </p:sp>
      <p:pic>
        <p:nvPicPr>
          <p:cNvPr id="26628" name="Picture 4" descr="FG06_006_0135026458"/>
          <p:cNvPicPr>
            <a:picLocks noChangeAspect="1" noChangeArrowheads="1"/>
          </p:cNvPicPr>
          <p:nvPr/>
        </p:nvPicPr>
        <p:blipFill>
          <a:blip r:embed="rId2" cstate="print"/>
          <a:srcRect/>
          <a:stretch>
            <a:fillRect/>
          </a:stretch>
        </p:blipFill>
        <p:spPr bwMode="auto">
          <a:xfrm>
            <a:off x="2159000" y="1143000"/>
            <a:ext cx="4824413" cy="45815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182563" y="90488"/>
            <a:ext cx="8915400" cy="1143000"/>
          </a:xfrm>
        </p:spPr>
        <p:txBody>
          <a:bodyPr/>
          <a:lstStyle/>
          <a:p>
            <a:r>
              <a:rPr lang="en-US" sz="4000" b="1" i="1">
                <a:cs typeface="Arial" pitchFamily="34" charset="0"/>
              </a:rPr>
              <a:t>Far CALL</a:t>
            </a:r>
            <a:r>
              <a:rPr lang="en-US" sz="4000" b="1">
                <a:cs typeface="Times New Roman" pitchFamily="18" charset="0"/>
              </a:rPr>
              <a:t> </a:t>
            </a:r>
          </a:p>
        </p:txBody>
      </p:sp>
      <p:sp>
        <p:nvSpPr>
          <p:cNvPr id="102403" name="Rectangle 3"/>
          <p:cNvSpPr>
            <a:spLocks noGrp="1" noChangeArrowheads="1"/>
          </p:cNvSpPr>
          <p:nvPr>
            <p:ph type="body" idx="1"/>
          </p:nvPr>
        </p:nvSpPr>
        <p:spPr>
          <a:xfrm>
            <a:off x="182563" y="912813"/>
            <a:ext cx="8915400" cy="4800600"/>
          </a:xfrm>
        </p:spPr>
        <p:txBody>
          <a:bodyPr/>
          <a:lstStyle/>
          <a:p>
            <a:r>
              <a:rPr lang="en-US">
                <a:cs typeface="Arial" pitchFamily="34" charset="0"/>
              </a:rPr>
              <a:t>5-byte instruction contains an opcode followed by the next value for the IP and CS registers.</a:t>
            </a:r>
          </a:p>
          <a:p>
            <a:pPr lvl="1"/>
            <a:r>
              <a:rPr lang="en-US">
                <a:cs typeface="Arial" pitchFamily="34" charset="0"/>
              </a:rPr>
              <a:t>bytes 2 and 3 contain new contents of the IP</a:t>
            </a:r>
          </a:p>
          <a:p>
            <a:pPr lvl="1"/>
            <a:r>
              <a:rPr lang="en-US">
                <a:cs typeface="Arial" pitchFamily="34" charset="0"/>
              </a:rPr>
              <a:t>bytes 4 and 5 contain the new contents for CS</a:t>
            </a:r>
            <a:endParaRPr lang="en-AU">
              <a:latin typeface="Times" pitchFamily="-80" charset="0"/>
              <a:cs typeface="Times New Roman" pitchFamily="18" charset="0"/>
            </a:endParaRPr>
          </a:p>
          <a:p>
            <a:r>
              <a:rPr lang="en-US">
                <a:cs typeface="Arial" pitchFamily="34" charset="0"/>
              </a:rPr>
              <a:t>Far CALL places the contents of both IP and CS on the stack before jumping to the address indicated by bytes 2 through 5.</a:t>
            </a:r>
          </a:p>
          <a:p>
            <a:r>
              <a:rPr lang="en-US">
                <a:cs typeface="Arial" pitchFamily="34" charset="0"/>
              </a:rPr>
              <a:t>This allows far CALL to call a procedure located anywhere in the memory and return from that procedure.</a:t>
            </a:r>
            <a:endParaRPr lang="en-AU">
              <a:latin typeface="Times" pitchFamily="-80" charset="0"/>
              <a:cs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Rectangle 2"/>
          <p:cNvSpPr>
            <a:spLocks noGrp="1" noChangeArrowheads="1"/>
          </p:cNvSpPr>
          <p:nvPr>
            <p:ph type="body" idx="1"/>
          </p:nvPr>
        </p:nvSpPr>
        <p:spPr>
          <a:xfrm>
            <a:off x="182563" y="227013"/>
            <a:ext cx="8836025" cy="5940425"/>
          </a:xfrm>
        </p:spPr>
        <p:txBody>
          <a:bodyPr/>
          <a:lstStyle/>
          <a:p>
            <a:r>
              <a:rPr lang="en-US">
                <a:cs typeface="Arial" pitchFamily="34" charset="0"/>
              </a:rPr>
              <a:t>Figure 6–7 shows how far CALL calls a far procedure. </a:t>
            </a:r>
          </a:p>
          <a:p>
            <a:pPr lvl="1"/>
            <a:r>
              <a:rPr lang="en-US">
                <a:cs typeface="Arial" pitchFamily="34" charset="0"/>
              </a:rPr>
              <a:t>contents of IP and CS are pushed onto the stack </a:t>
            </a:r>
          </a:p>
          <a:p>
            <a:r>
              <a:rPr lang="en-US">
                <a:cs typeface="Arial" pitchFamily="34" charset="0"/>
              </a:rPr>
              <a:t>The program branches to the procedure. </a:t>
            </a:r>
          </a:p>
          <a:p>
            <a:pPr lvl="1"/>
            <a:r>
              <a:rPr lang="en-US">
                <a:cs typeface="Arial" pitchFamily="34" charset="0"/>
              </a:rPr>
              <a:t>A variant of far call exists as CALLF, but should be avoided in favor of defining the type of call instruction with the PROC statement</a:t>
            </a:r>
          </a:p>
          <a:p>
            <a:r>
              <a:rPr lang="en-US">
                <a:cs typeface="Arial" pitchFamily="34" charset="0"/>
              </a:rPr>
              <a:t>In 64-bit mode a far call is to any memory location and information placed onto the stack is an 8-byte number. </a:t>
            </a:r>
          </a:p>
          <a:p>
            <a:pPr lvl="1"/>
            <a:r>
              <a:rPr lang="en-US">
                <a:cs typeface="Arial" pitchFamily="34" charset="0"/>
              </a:rPr>
              <a:t>the far return instruction retrieves an 8-byte return address from the stack and places it into RIP</a:t>
            </a:r>
            <a:endParaRPr lang="en-AU">
              <a:latin typeface="Times" pitchFamily="-80" charset="0"/>
              <a:cs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82563" y="90488"/>
            <a:ext cx="8915400" cy="1143000"/>
          </a:xfrm>
        </p:spPr>
        <p:txBody>
          <a:bodyPr/>
          <a:lstStyle/>
          <a:p>
            <a:r>
              <a:rPr lang="en-US" sz="1800" b="1">
                <a:cs typeface="Arial" pitchFamily="34" charset="0"/>
              </a:rPr>
              <a:t>Figure 6</a:t>
            </a:r>
            <a:r>
              <a:rPr lang="en-US" sz="1800" b="1">
                <a:latin typeface="B Helvetica Bold"/>
                <a:cs typeface="Arial" pitchFamily="34" charset="0"/>
              </a:rPr>
              <a:t>–</a:t>
            </a:r>
            <a:r>
              <a:rPr lang="en-US" sz="1800" b="1">
                <a:cs typeface="Arial" pitchFamily="34" charset="0"/>
              </a:rPr>
              <a:t>7</a:t>
            </a:r>
            <a:r>
              <a:rPr lang="en-US" sz="1800">
                <a:cs typeface="Arial" pitchFamily="34" charset="0"/>
              </a:rPr>
              <a:t>  The effect of a far CALL instruction.</a:t>
            </a:r>
            <a:r>
              <a:rPr lang="en-AU" sz="1800">
                <a:latin typeface="C Helvetica Condensed" charset="0"/>
                <a:cs typeface="Times New Roman" pitchFamily="18" charset="0"/>
              </a:rPr>
              <a:t/>
            </a:r>
            <a:br>
              <a:rPr lang="en-AU" sz="1800">
                <a:latin typeface="C Helvetica Condensed" charset="0"/>
                <a:cs typeface="Times New Roman" pitchFamily="18" charset="0"/>
              </a:rPr>
            </a:br>
            <a:endParaRPr lang="en-US" sz="1800">
              <a:latin typeface="C Helvetica Condensed" charset="0"/>
              <a:cs typeface="Times New Roman" pitchFamily="18" charset="0"/>
            </a:endParaRPr>
          </a:p>
        </p:txBody>
      </p:sp>
      <p:pic>
        <p:nvPicPr>
          <p:cNvPr id="25604" name="Picture 4" descr="FG06_007_0135026458"/>
          <p:cNvPicPr>
            <a:picLocks noChangeAspect="1" noChangeArrowheads="1"/>
          </p:cNvPicPr>
          <p:nvPr/>
        </p:nvPicPr>
        <p:blipFill>
          <a:blip r:embed="rId2" cstate="print"/>
          <a:srcRect/>
          <a:stretch>
            <a:fillRect/>
          </a:stretch>
        </p:blipFill>
        <p:spPr bwMode="auto">
          <a:xfrm>
            <a:off x="2463800" y="1168400"/>
            <a:ext cx="4227513" cy="4524375"/>
          </a:xfrm>
          <a:prstGeom prst="rect">
            <a:avLst/>
          </a:prstGeom>
          <a:noFill/>
          <a:ln w="9525">
            <a:noFill/>
            <a:miter lim="800000"/>
            <a:headEnd/>
            <a:tailEnd/>
          </a:ln>
          <a:effectLst/>
        </p:spPr>
      </p:pic>
      <p:sp>
        <p:nvSpPr>
          <p:cNvPr id="25605" name="Rectangle 5"/>
          <p:cNvSpPr>
            <a:spLocks noGrp="1" noChangeArrowheads="1"/>
          </p:cNvSpPr>
          <p:nvPr>
            <p:ph type="body" idx="4294967295"/>
          </p:nvPr>
        </p:nvSpPr>
        <p:spPr/>
        <p:txBody>
          <a:bodyPr/>
          <a:lstStyle/>
          <a:p>
            <a:endParaRPr lang="en-US">
              <a:cs typeface="Times New Roman" pitchFamily="18" charset="0"/>
            </a:endParaRPr>
          </a:p>
          <a:p>
            <a:endParaRPr lang="en-US">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 y="90488"/>
            <a:ext cx="9144000" cy="1143000"/>
          </a:xfrm>
        </p:spPr>
        <p:txBody>
          <a:bodyPr/>
          <a:lstStyle/>
          <a:p>
            <a:r>
              <a:rPr lang="en-US" sz="4000" b="1">
                <a:cs typeface="Times New Roman" pitchFamily="18" charset="0"/>
              </a:rPr>
              <a:t>6–1  THE JUMP GROUP </a:t>
            </a:r>
          </a:p>
        </p:txBody>
      </p:sp>
      <p:sp>
        <p:nvSpPr>
          <p:cNvPr id="10243" name="Rectangle 3"/>
          <p:cNvSpPr>
            <a:spLocks noGrp="1" noChangeArrowheads="1"/>
          </p:cNvSpPr>
          <p:nvPr>
            <p:ph type="body" idx="1"/>
          </p:nvPr>
        </p:nvSpPr>
        <p:spPr>
          <a:xfrm>
            <a:off x="182563" y="912813"/>
            <a:ext cx="8961437" cy="4265612"/>
          </a:xfrm>
        </p:spPr>
        <p:txBody>
          <a:bodyPr/>
          <a:lstStyle/>
          <a:p>
            <a:r>
              <a:rPr lang="en-US">
                <a:cs typeface="Times New Roman" pitchFamily="18" charset="0"/>
              </a:rPr>
              <a:t>Allows programmer to skip program sections and branch to any part of memory for the</a:t>
            </a:r>
            <a:br>
              <a:rPr lang="en-US">
                <a:cs typeface="Times New Roman" pitchFamily="18" charset="0"/>
              </a:rPr>
            </a:br>
            <a:r>
              <a:rPr lang="en-US">
                <a:cs typeface="Times New Roman" pitchFamily="18" charset="0"/>
              </a:rPr>
              <a:t>next instruction. </a:t>
            </a:r>
          </a:p>
          <a:p>
            <a:r>
              <a:rPr lang="en-US">
                <a:cs typeface="Times New Roman" pitchFamily="18" charset="0"/>
              </a:rPr>
              <a:t>A conditional jump instruction allows decisions based upon numerical tests. </a:t>
            </a:r>
          </a:p>
          <a:p>
            <a:pPr lvl="1"/>
            <a:r>
              <a:rPr lang="en-US">
                <a:cs typeface="Times New Roman" pitchFamily="18" charset="0"/>
              </a:rPr>
              <a:t>results are held in the flag bits, then tested by conditional jump instructions </a:t>
            </a:r>
          </a:p>
          <a:p>
            <a:r>
              <a:rPr lang="en-US">
                <a:cs typeface="Times New Roman" pitchFamily="18" charset="0"/>
              </a:rPr>
              <a:t>LOOP and conditional LOOP are also forms</a:t>
            </a:r>
            <a:br>
              <a:rPr lang="en-US">
                <a:cs typeface="Times New Roman" pitchFamily="18" charset="0"/>
              </a:rPr>
            </a:br>
            <a:r>
              <a:rPr lang="en-US">
                <a:cs typeface="Times New Roman" pitchFamily="18" charset="0"/>
              </a:rPr>
              <a:t>of the jump instruction.</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182563" y="90488"/>
            <a:ext cx="8915400" cy="1143000"/>
          </a:xfrm>
        </p:spPr>
        <p:txBody>
          <a:bodyPr/>
          <a:lstStyle/>
          <a:p>
            <a:r>
              <a:rPr lang="en-US" sz="4000" b="1" i="1">
                <a:cs typeface="Arial" pitchFamily="34" charset="0"/>
              </a:rPr>
              <a:t>CALLs with Register Operands</a:t>
            </a:r>
            <a:r>
              <a:rPr lang="en-US" sz="4000" b="1">
                <a:cs typeface="Times New Roman" pitchFamily="18" charset="0"/>
              </a:rPr>
              <a:t> </a:t>
            </a:r>
          </a:p>
        </p:txBody>
      </p:sp>
      <p:sp>
        <p:nvSpPr>
          <p:cNvPr id="104451" name="Rectangle 3"/>
          <p:cNvSpPr>
            <a:spLocks noGrp="1" noChangeArrowheads="1"/>
          </p:cNvSpPr>
          <p:nvPr>
            <p:ph type="body" idx="1"/>
          </p:nvPr>
        </p:nvSpPr>
        <p:spPr>
          <a:xfrm>
            <a:off x="182563" y="912813"/>
            <a:ext cx="8915400" cy="4800600"/>
          </a:xfrm>
        </p:spPr>
        <p:txBody>
          <a:bodyPr/>
          <a:lstStyle/>
          <a:p>
            <a:r>
              <a:rPr lang="en-US">
                <a:cs typeface="Arial" pitchFamily="34" charset="0"/>
              </a:rPr>
              <a:t>An example CALL BX, which pushes the contents of IP onto the stack. </a:t>
            </a:r>
          </a:p>
          <a:p>
            <a:pPr lvl="1"/>
            <a:r>
              <a:rPr lang="en-US">
                <a:cs typeface="Arial" pitchFamily="34" charset="0"/>
              </a:rPr>
              <a:t>then jumps to the offset address, located in register BX, in the current code segment </a:t>
            </a:r>
          </a:p>
          <a:p>
            <a:r>
              <a:rPr lang="en-US">
                <a:cs typeface="Arial" pitchFamily="34" charset="0"/>
              </a:rPr>
              <a:t>Always uses a 16-bit offset address, stored in any 16-bit register except segment registers.</a:t>
            </a:r>
            <a:endParaRPr lang="en-AU">
              <a:cs typeface="Arial"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182563" y="90488"/>
            <a:ext cx="8915400" cy="1143000"/>
          </a:xfrm>
        </p:spPr>
        <p:txBody>
          <a:bodyPr/>
          <a:lstStyle/>
          <a:p>
            <a:r>
              <a:rPr lang="en-US" sz="4000" b="1" i="1">
                <a:cs typeface="Arial" pitchFamily="34" charset="0"/>
              </a:rPr>
              <a:t>CALLs with Indirect Memory Addresses</a:t>
            </a:r>
            <a:r>
              <a:rPr lang="en-US" sz="4000" b="1">
                <a:cs typeface="Times New Roman" pitchFamily="18" charset="0"/>
              </a:rPr>
              <a:t> </a:t>
            </a:r>
          </a:p>
        </p:txBody>
      </p:sp>
      <p:sp>
        <p:nvSpPr>
          <p:cNvPr id="92163" name="Rectangle 3"/>
          <p:cNvSpPr>
            <a:spLocks noGrp="1" noChangeArrowheads="1"/>
          </p:cNvSpPr>
          <p:nvPr>
            <p:ph type="body" idx="1"/>
          </p:nvPr>
        </p:nvSpPr>
        <p:spPr>
          <a:xfrm>
            <a:off x="182563" y="1598613"/>
            <a:ext cx="8915400" cy="4800600"/>
          </a:xfrm>
        </p:spPr>
        <p:txBody>
          <a:bodyPr/>
          <a:lstStyle/>
          <a:p>
            <a:r>
              <a:rPr lang="en-US">
                <a:cs typeface="Arial" pitchFamily="34" charset="0"/>
              </a:rPr>
              <a:t>Particularly useful when different subroutines need to be chosen in a program. </a:t>
            </a:r>
          </a:p>
          <a:p>
            <a:pPr lvl="1"/>
            <a:r>
              <a:rPr lang="en-US">
                <a:cs typeface="Arial" pitchFamily="34" charset="0"/>
              </a:rPr>
              <a:t>selection process is often keyed with a number that addresses a CALL address in a lookup table </a:t>
            </a:r>
          </a:p>
          <a:p>
            <a:r>
              <a:rPr lang="en-US">
                <a:cs typeface="Arial" pitchFamily="34" charset="0"/>
              </a:rPr>
              <a:t>Essentially the same as the indirect jump that used a lookup table for a jump address.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182563" y="90488"/>
            <a:ext cx="8915400" cy="1143000"/>
          </a:xfrm>
        </p:spPr>
        <p:txBody>
          <a:bodyPr/>
          <a:lstStyle/>
          <a:p>
            <a:r>
              <a:rPr lang="en-US" sz="4000" b="1">
                <a:cs typeface="Times New Roman" pitchFamily="18" charset="0"/>
              </a:rPr>
              <a:t>RET </a:t>
            </a:r>
          </a:p>
        </p:txBody>
      </p:sp>
      <p:sp>
        <p:nvSpPr>
          <p:cNvPr id="107523" name="Rectangle 3"/>
          <p:cNvSpPr>
            <a:spLocks noGrp="1" noChangeArrowheads="1"/>
          </p:cNvSpPr>
          <p:nvPr>
            <p:ph type="body" idx="1"/>
          </p:nvPr>
        </p:nvSpPr>
        <p:spPr>
          <a:xfrm>
            <a:off x="182563" y="912813"/>
            <a:ext cx="8915400" cy="4800600"/>
          </a:xfrm>
        </p:spPr>
        <p:txBody>
          <a:bodyPr/>
          <a:lstStyle/>
          <a:p>
            <a:r>
              <a:rPr lang="en-US">
                <a:cs typeface="Times New Roman" pitchFamily="18" charset="0"/>
              </a:rPr>
              <a:t>R</a:t>
            </a:r>
            <a:r>
              <a:rPr lang="en-US">
                <a:cs typeface="Arial" pitchFamily="34" charset="0"/>
              </a:rPr>
              <a:t>emoves a 16-bit number (</a:t>
            </a:r>
            <a:r>
              <a:rPr lang="en-US" b="1">
                <a:cs typeface="Arial" pitchFamily="34" charset="0"/>
              </a:rPr>
              <a:t>near return</a:t>
            </a:r>
            <a:r>
              <a:rPr lang="en-US">
                <a:cs typeface="Arial" pitchFamily="34" charset="0"/>
              </a:rPr>
              <a:t>) from the stack placing it in IP, or removes a 32-bit number (</a:t>
            </a:r>
            <a:r>
              <a:rPr lang="en-US" b="1">
                <a:cs typeface="Arial" pitchFamily="34" charset="0"/>
              </a:rPr>
              <a:t>far return</a:t>
            </a:r>
            <a:r>
              <a:rPr lang="en-US">
                <a:cs typeface="Arial" pitchFamily="34" charset="0"/>
              </a:rPr>
              <a:t>) and places it in IP &amp; CS. </a:t>
            </a:r>
          </a:p>
          <a:p>
            <a:pPr lvl="1"/>
            <a:r>
              <a:rPr lang="en-US">
                <a:cs typeface="Arial" pitchFamily="34" charset="0"/>
              </a:rPr>
              <a:t>near and far return instructions in procedure’s PROC directive</a:t>
            </a:r>
          </a:p>
          <a:p>
            <a:pPr lvl="1"/>
            <a:r>
              <a:rPr lang="en-US">
                <a:cs typeface="Arial" pitchFamily="34" charset="0"/>
              </a:rPr>
              <a:t>automatically selects the proper return instruction</a:t>
            </a:r>
          </a:p>
          <a:p>
            <a:r>
              <a:rPr lang="en-US">
                <a:cs typeface="Arial" pitchFamily="34" charset="0"/>
              </a:rPr>
              <a:t>Figure 6–8 shows how the CALL instruction links to a procedure and how RET returns in the 8086–Core2 operating in the real mode.</a:t>
            </a:r>
            <a:endParaRPr lang="en-AU">
              <a:latin typeface="Times" pitchFamily="-80" charset="0"/>
              <a:cs typeface="Times New Roman" pitchFamily="18"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82563" y="90488"/>
            <a:ext cx="8915400" cy="1143000"/>
          </a:xfrm>
        </p:spPr>
        <p:txBody>
          <a:bodyPr/>
          <a:lstStyle/>
          <a:p>
            <a:r>
              <a:rPr lang="en-US" sz="1800" b="1">
                <a:cs typeface="Arial" pitchFamily="34" charset="0"/>
              </a:rPr>
              <a:t>Figure 6</a:t>
            </a:r>
            <a:r>
              <a:rPr lang="en-US" sz="1800" b="1">
                <a:latin typeface="B Helvetica Bold"/>
                <a:cs typeface="Arial" pitchFamily="34" charset="0"/>
              </a:rPr>
              <a:t>–</a:t>
            </a:r>
            <a:r>
              <a:rPr lang="en-US" sz="1800" b="1">
                <a:cs typeface="Arial" pitchFamily="34" charset="0"/>
              </a:rPr>
              <a:t>8</a:t>
            </a:r>
            <a:r>
              <a:rPr lang="en-US" sz="1800">
                <a:cs typeface="Arial" pitchFamily="34" charset="0"/>
              </a:rPr>
              <a:t>  The effect of a near return instruction on the stack and instruction pointer.</a:t>
            </a:r>
            <a:r>
              <a:rPr lang="en-AU" sz="1800">
                <a:latin typeface="C Helvetica Condensed" charset="0"/>
                <a:cs typeface="Times New Roman" pitchFamily="18" charset="0"/>
              </a:rPr>
              <a:t/>
            </a:r>
            <a:br>
              <a:rPr lang="en-AU" sz="1800">
                <a:latin typeface="C Helvetica Condensed" charset="0"/>
                <a:cs typeface="Times New Roman" pitchFamily="18" charset="0"/>
              </a:rPr>
            </a:br>
            <a:endParaRPr lang="en-US" sz="1800">
              <a:latin typeface="C Helvetica Condensed" charset="0"/>
              <a:cs typeface="Times New Roman" pitchFamily="18" charset="0"/>
            </a:endParaRPr>
          </a:p>
        </p:txBody>
      </p:sp>
      <p:pic>
        <p:nvPicPr>
          <p:cNvPr id="24580" name="Picture 4" descr="FG06_008_0135026458"/>
          <p:cNvPicPr>
            <a:picLocks noChangeAspect="1" noChangeArrowheads="1"/>
          </p:cNvPicPr>
          <p:nvPr/>
        </p:nvPicPr>
        <p:blipFill>
          <a:blip r:embed="rId2" cstate="print"/>
          <a:srcRect/>
          <a:stretch>
            <a:fillRect/>
          </a:stretch>
        </p:blipFill>
        <p:spPr bwMode="auto">
          <a:xfrm>
            <a:off x="2044700" y="1143000"/>
            <a:ext cx="5056188" cy="45815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4" name="Rectangle 2"/>
          <p:cNvSpPr>
            <a:spLocks noGrp="1" noChangeArrowheads="1"/>
          </p:cNvSpPr>
          <p:nvPr>
            <p:ph type="body" idx="1"/>
          </p:nvPr>
        </p:nvSpPr>
        <p:spPr>
          <a:xfrm>
            <a:off x="182563" y="227013"/>
            <a:ext cx="8836025" cy="5940425"/>
          </a:xfrm>
        </p:spPr>
        <p:txBody>
          <a:bodyPr/>
          <a:lstStyle/>
          <a:p>
            <a:r>
              <a:rPr lang="en-US">
                <a:cs typeface="Arial" pitchFamily="34" charset="0"/>
              </a:rPr>
              <a:t>Another form of return adds a number to the contents of the stack pointer (SP) after the return address is removed from the stack. </a:t>
            </a:r>
          </a:p>
          <a:p>
            <a:r>
              <a:rPr lang="en-US">
                <a:cs typeface="Arial" pitchFamily="34" charset="0"/>
              </a:rPr>
              <a:t>A return that uses an immediate operand is ideal for use in a system that uses the C/C++ or PASCAL calling conventions. </a:t>
            </a:r>
          </a:p>
          <a:p>
            <a:pPr lvl="1"/>
            <a:r>
              <a:rPr lang="en-US">
                <a:cs typeface="Arial" pitchFamily="34" charset="0"/>
              </a:rPr>
              <a:t>these conventions push parameters on the</a:t>
            </a:r>
            <a:br>
              <a:rPr lang="en-US">
                <a:cs typeface="Arial" pitchFamily="34" charset="0"/>
              </a:rPr>
            </a:br>
            <a:r>
              <a:rPr lang="en-US">
                <a:cs typeface="Arial" pitchFamily="34" charset="0"/>
              </a:rPr>
              <a:t>stack before calling a procedure</a:t>
            </a:r>
          </a:p>
          <a:p>
            <a:r>
              <a:rPr lang="en-US">
                <a:cs typeface="Arial" pitchFamily="34" charset="0"/>
              </a:rPr>
              <a:t>If the parameters are discarded upon return, the return instruction contains the number of bytes pushed to the stack as parameters.</a:t>
            </a:r>
            <a:endParaRPr lang="en-US">
              <a:cs typeface="Times New Roman"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9570" name="Rectangle 2"/>
          <p:cNvSpPr>
            <a:spLocks noGrp="1" noChangeArrowheads="1"/>
          </p:cNvSpPr>
          <p:nvPr>
            <p:ph type="body" idx="1"/>
          </p:nvPr>
        </p:nvSpPr>
        <p:spPr>
          <a:xfrm>
            <a:off x="182563" y="227013"/>
            <a:ext cx="8836025" cy="5940425"/>
          </a:xfrm>
        </p:spPr>
        <p:txBody>
          <a:bodyPr/>
          <a:lstStyle/>
          <a:p>
            <a:r>
              <a:rPr lang="en-US">
                <a:cs typeface="Arial" pitchFamily="34" charset="0"/>
              </a:rPr>
              <a:t>Parameters are addressed on the stack by using the BP register, which by default addresses the stack segment. </a:t>
            </a:r>
          </a:p>
          <a:p>
            <a:r>
              <a:rPr lang="en-US">
                <a:cs typeface="Arial" pitchFamily="34" charset="0"/>
              </a:rPr>
              <a:t>Parameter stacking is common in procedures written for C++ or PASCAL by using the C++ or PASCAL calling conventions.</a:t>
            </a:r>
          </a:p>
          <a:p>
            <a:r>
              <a:rPr lang="en-US">
                <a:cs typeface="Arial" pitchFamily="34" charset="0"/>
              </a:rPr>
              <a:t>Variants of the return instruction: </a:t>
            </a:r>
          </a:p>
          <a:p>
            <a:pPr lvl="1"/>
            <a:r>
              <a:rPr lang="en-US">
                <a:cs typeface="Arial" pitchFamily="34" charset="0"/>
              </a:rPr>
              <a:t>RETN and RETF </a:t>
            </a:r>
          </a:p>
          <a:p>
            <a:r>
              <a:rPr lang="en-US">
                <a:cs typeface="Arial" pitchFamily="34" charset="0"/>
              </a:rPr>
              <a:t>Variants should also be avoided in favor of using the PROC statement to define the type of call and return.</a:t>
            </a:r>
            <a:endParaRPr lang="en-AU">
              <a:latin typeface="Times" pitchFamily="-80" charset="0"/>
              <a:cs typeface="Times New Roman"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76200" y="90488"/>
            <a:ext cx="9144000" cy="1143000"/>
          </a:xfrm>
        </p:spPr>
        <p:txBody>
          <a:bodyPr/>
          <a:lstStyle/>
          <a:p>
            <a:r>
              <a:rPr lang="en-US" sz="4000" b="1">
                <a:cs typeface="Times New Roman" pitchFamily="18" charset="0"/>
              </a:rPr>
              <a:t>6–4  INTRO TO INTERRUPTS </a:t>
            </a:r>
          </a:p>
        </p:txBody>
      </p:sp>
      <p:sp>
        <p:nvSpPr>
          <p:cNvPr id="94211" name="Rectangle 3"/>
          <p:cNvSpPr>
            <a:spLocks noGrp="1" noChangeArrowheads="1"/>
          </p:cNvSpPr>
          <p:nvPr>
            <p:ph type="body" idx="1"/>
          </p:nvPr>
        </p:nvSpPr>
        <p:spPr>
          <a:xfrm>
            <a:off x="182563" y="912813"/>
            <a:ext cx="8961437" cy="4265612"/>
          </a:xfrm>
        </p:spPr>
        <p:txBody>
          <a:bodyPr/>
          <a:lstStyle/>
          <a:p>
            <a:r>
              <a:rPr lang="en-US">
                <a:cs typeface="Arial" pitchFamily="34" charset="0"/>
              </a:rPr>
              <a:t>An interrupt is a </a:t>
            </a:r>
            <a:r>
              <a:rPr lang="en-US" b="1">
                <a:cs typeface="Arial" pitchFamily="34" charset="0"/>
              </a:rPr>
              <a:t>hardware-generated CALL</a:t>
            </a:r>
            <a:endParaRPr lang="en-US">
              <a:cs typeface="Arial" pitchFamily="34" charset="0"/>
            </a:endParaRPr>
          </a:p>
          <a:p>
            <a:pPr lvl="1"/>
            <a:r>
              <a:rPr lang="en-US">
                <a:cs typeface="Arial" pitchFamily="34" charset="0"/>
              </a:rPr>
              <a:t>externally derived from a hardware signal</a:t>
            </a:r>
          </a:p>
          <a:p>
            <a:r>
              <a:rPr lang="en-US">
                <a:cs typeface="Arial" pitchFamily="34" charset="0"/>
              </a:rPr>
              <a:t>Or a </a:t>
            </a:r>
            <a:r>
              <a:rPr lang="en-US" b="1">
                <a:cs typeface="Arial" pitchFamily="34" charset="0"/>
              </a:rPr>
              <a:t>software-generated CALL</a:t>
            </a:r>
            <a:r>
              <a:rPr lang="en-US">
                <a:cs typeface="Arial" pitchFamily="34" charset="0"/>
              </a:rPr>
              <a:t> </a:t>
            </a:r>
          </a:p>
          <a:p>
            <a:pPr lvl="1"/>
            <a:r>
              <a:rPr lang="en-US">
                <a:cs typeface="Arial" pitchFamily="34" charset="0"/>
              </a:rPr>
              <a:t>internally derived from the execution of an instruction or by some other internal event </a:t>
            </a:r>
          </a:p>
          <a:p>
            <a:pPr lvl="1"/>
            <a:r>
              <a:rPr lang="en-US">
                <a:cs typeface="Arial" pitchFamily="34" charset="0"/>
              </a:rPr>
              <a:t>at times an internal interrupt is called an </a:t>
            </a:r>
            <a:r>
              <a:rPr lang="en-US" i="1">
                <a:cs typeface="Arial" pitchFamily="34" charset="0"/>
              </a:rPr>
              <a:t>exception</a:t>
            </a:r>
            <a:r>
              <a:rPr lang="en-US">
                <a:cs typeface="Arial" pitchFamily="34" charset="0"/>
              </a:rPr>
              <a:t> </a:t>
            </a:r>
          </a:p>
          <a:p>
            <a:r>
              <a:rPr lang="en-US">
                <a:cs typeface="Arial" pitchFamily="34" charset="0"/>
              </a:rPr>
              <a:t>Either type interrupts the program by calling</a:t>
            </a:r>
            <a:br>
              <a:rPr lang="en-US">
                <a:cs typeface="Arial" pitchFamily="34" charset="0"/>
              </a:rPr>
            </a:br>
            <a:r>
              <a:rPr lang="en-US">
                <a:cs typeface="Arial" pitchFamily="34" charset="0"/>
              </a:rPr>
              <a:t>an </a:t>
            </a:r>
            <a:r>
              <a:rPr lang="en-US" b="1">
                <a:cs typeface="Arial" pitchFamily="34" charset="0"/>
              </a:rPr>
              <a:t>interrupt service procedure</a:t>
            </a:r>
            <a:r>
              <a:rPr lang="en-US">
                <a:cs typeface="Arial" pitchFamily="34" charset="0"/>
              </a:rPr>
              <a:t> (ISP) or interrupt handler.</a:t>
            </a:r>
            <a:endParaRPr lang="en-AU">
              <a:cs typeface="Arial" pitchFamily="34"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182563" y="90488"/>
            <a:ext cx="8915400" cy="1143000"/>
          </a:xfrm>
        </p:spPr>
        <p:txBody>
          <a:bodyPr/>
          <a:lstStyle/>
          <a:p>
            <a:r>
              <a:rPr lang="en-US" sz="4000" b="1">
                <a:cs typeface="Times New Roman" pitchFamily="18" charset="0"/>
              </a:rPr>
              <a:t>Interrupt Vectors </a:t>
            </a:r>
          </a:p>
        </p:txBody>
      </p:sp>
      <p:sp>
        <p:nvSpPr>
          <p:cNvPr id="108547" name="Rectangle 3"/>
          <p:cNvSpPr>
            <a:spLocks noGrp="1" noChangeArrowheads="1"/>
          </p:cNvSpPr>
          <p:nvPr>
            <p:ph type="body" idx="1"/>
          </p:nvPr>
        </p:nvSpPr>
        <p:spPr>
          <a:xfrm>
            <a:off x="182563" y="912813"/>
            <a:ext cx="8915400" cy="4800600"/>
          </a:xfrm>
        </p:spPr>
        <p:txBody>
          <a:bodyPr/>
          <a:lstStyle/>
          <a:p>
            <a:r>
              <a:rPr lang="en-US">
                <a:cs typeface="Arial" pitchFamily="34" charset="0"/>
              </a:rPr>
              <a:t>A 4-byte number stored in the first 1024 bytes of memory (00000H–003FFH) in real mode. </a:t>
            </a:r>
          </a:p>
          <a:p>
            <a:pPr lvl="1"/>
            <a:r>
              <a:rPr lang="en-US">
                <a:cs typeface="Arial" pitchFamily="34" charset="0"/>
              </a:rPr>
              <a:t>in protected mode, the vector table is replaced by an interrupt descriptor table that uses 8-byte descriptors to describe each of the interrupts </a:t>
            </a:r>
          </a:p>
          <a:p>
            <a:r>
              <a:rPr lang="en-US">
                <a:cs typeface="Arial" pitchFamily="34" charset="0"/>
              </a:rPr>
              <a:t>256 different interrupt vectors.</a:t>
            </a:r>
          </a:p>
          <a:p>
            <a:pPr lvl="1"/>
            <a:r>
              <a:rPr lang="en-US">
                <a:cs typeface="Arial" pitchFamily="34" charset="0"/>
              </a:rPr>
              <a:t>each vector contains the address of an interrupt service procedure</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0" name="Rectangle 2"/>
          <p:cNvSpPr>
            <a:spLocks noGrp="1" noChangeArrowheads="1"/>
          </p:cNvSpPr>
          <p:nvPr>
            <p:ph type="body" idx="1"/>
          </p:nvPr>
        </p:nvSpPr>
        <p:spPr>
          <a:xfrm>
            <a:off x="182563" y="227013"/>
            <a:ext cx="8836025" cy="5940425"/>
          </a:xfrm>
        </p:spPr>
        <p:txBody>
          <a:bodyPr/>
          <a:lstStyle/>
          <a:p>
            <a:r>
              <a:rPr lang="en-US">
                <a:cs typeface="Arial" pitchFamily="34" charset="0"/>
              </a:rPr>
              <a:t>Each vector contains a value for IP and CS that forms the address of the interrupt service procedure. </a:t>
            </a:r>
          </a:p>
          <a:p>
            <a:pPr lvl="1"/>
            <a:r>
              <a:rPr lang="en-US">
                <a:cs typeface="Arial" pitchFamily="34" charset="0"/>
              </a:rPr>
              <a:t>the first 2 bytes contain IP; the last 2 bytes CS</a:t>
            </a:r>
          </a:p>
          <a:p>
            <a:r>
              <a:rPr lang="en-US">
                <a:cs typeface="Arial" pitchFamily="34" charset="0"/>
              </a:rPr>
              <a:t>Intel reserves the first 32 interrupt vectors for the present and future products. </a:t>
            </a:r>
          </a:p>
          <a:p>
            <a:pPr lvl="1"/>
            <a:r>
              <a:rPr lang="en-US">
                <a:cs typeface="Arial" pitchFamily="34" charset="0"/>
              </a:rPr>
              <a:t>interrupt vectors (32–255) are available to users</a:t>
            </a:r>
          </a:p>
          <a:p>
            <a:r>
              <a:rPr lang="en-US">
                <a:cs typeface="Arial" pitchFamily="34" charset="0"/>
              </a:rPr>
              <a:t>Some reserved vectors are for errors that occur during the execution of software</a:t>
            </a:r>
          </a:p>
          <a:p>
            <a:pPr lvl="1"/>
            <a:r>
              <a:rPr lang="en-US">
                <a:cs typeface="Arial" pitchFamily="34" charset="0"/>
              </a:rPr>
              <a:t>such as the divide error interrupt</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66" name="Rectangle 2"/>
          <p:cNvSpPr>
            <a:spLocks noGrp="1" noChangeArrowheads="1"/>
          </p:cNvSpPr>
          <p:nvPr>
            <p:ph type="body" idx="1"/>
          </p:nvPr>
        </p:nvSpPr>
        <p:spPr>
          <a:xfrm>
            <a:off x="182563" y="227013"/>
            <a:ext cx="8836025" cy="5940425"/>
          </a:xfrm>
        </p:spPr>
        <p:txBody>
          <a:bodyPr/>
          <a:lstStyle/>
          <a:p>
            <a:r>
              <a:rPr lang="en-US">
                <a:cs typeface="Arial" pitchFamily="34" charset="0"/>
              </a:rPr>
              <a:t>Some vectors are reserved for the coprocessor.</a:t>
            </a:r>
          </a:p>
          <a:p>
            <a:pPr lvl="1"/>
            <a:r>
              <a:rPr lang="en-US">
                <a:cs typeface="Arial" pitchFamily="34" charset="0"/>
              </a:rPr>
              <a:t>others occur for normal events in the system </a:t>
            </a:r>
          </a:p>
          <a:p>
            <a:r>
              <a:rPr lang="en-US">
                <a:cs typeface="Arial" pitchFamily="34" charset="0"/>
              </a:rPr>
              <a:t>In a personal computer, reserved vectors are used for system functions</a:t>
            </a:r>
          </a:p>
          <a:p>
            <a:r>
              <a:rPr lang="en-US">
                <a:cs typeface="Arial" pitchFamily="34" charset="0"/>
              </a:rPr>
              <a:t>Vectors 1–6, 7, 9, 16, and 17 function in the real mode and protected mode.</a:t>
            </a:r>
          </a:p>
          <a:p>
            <a:pPr lvl="1"/>
            <a:r>
              <a:rPr lang="en-US">
                <a:cs typeface="Arial" pitchFamily="34" charset="0"/>
              </a:rPr>
              <a:t>the remaining vectors function only in the protected mode</a:t>
            </a:r>
            <a:endParaRPr lang="en-US">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82563" y="90488"/>
            <a:ext cx="8915400" cy="1143000"/>
          </a:xfrm>
        </p:spPr>
        <p:txBody>
          <a:bodyPr/>
          <a:lstStyle/>
          <a:p>
            <a:r>
              <a:rPr lang="en-US" sz="4000" b="1">
                <a:cs typeface="Times New Roman" pitchFamily="18" charset="0"/>
              </a:rPr>
              <a:t>Unconditional Jump (JMP) </a:t>
            </a:r>
          </a:p>
        </p:txBody>
      </p:sp>
      <p:sp>
        <p:nvSpPr>
          <p:cNvPr id="11267" name="Rectangle 3"/>
          <p:cNvSpPr>
            <a:spLocks noGrp="1" noChangeArrowheads="1"/>
          </p:cNvSpPr>
          <p:nvPr>
            <p:ph type="body" idx="1"/>
          </p:nvPr>
        </p:nvSpPr>
        <p:spPr>
          <a:xfrm>
            <a:off x="182563" y="912813"/>
            <a:ext cx="8915400" cy="4800600"/>
          </a:xfrm>
        </p:spPr>
        <p:txBody>
          <a:bodyPr/>
          <a:lstStyle/>
          <a:p>
            <a:r>
              <a:rPr lang="en-US">
                <a:cs typeface="Arial" pitchFamily="34" charset="0"/>
              </a:rPr>
              <a:t>Three types: short jump, near jump, far jump. </a:t>
            </a:r>
          </a:p>
          <a:p>
            <a:r>
              <a:rPr lang="en-US" b="1">
                <a:cs typeface="Arial" pitchFamily="34" charset="0"/>
              </a:rPr>
              <a:t>Short jump</a:t>
            </a:r>
            <a:r>
              <a:rPr lang="en-US">
                <a:cs typeface="Arial" pitchFamily="34" charset="0"/>
              </a:rPr>
              <a:t> is a 2-byte instruction that allows jumps or branches to memory locations within +127 and –128 bytes.</a:t>
            </a:r>
          </a:p>
          <a:p>
            <a:pPr lvl="1"/>
            <a:r>
              <a:rPr lang="en-US">
                <a:cs typeface="Arial" pitchFamily="34" charset="0"/>
              </a:rPr>
              <a:t>from the address following the jump </a:t>
            </a:r>
          </a:p>
          <a:p>
            <a:r>
              <a:rPr lang="en-US">
                <a:cs typeface="Arial" pitchFamily="34" charset="0"/>
              </a:rPr>
              <a:t>3-byte </a:t>
            </a:r>
            <a:r>
              <a:rPr lang="en-US" b="1">
                <a:cs typeface="Arial" pitchFamily="34" charset="0"/>
              </a:rPr>
              <a:t>near jump</a:t>
            </a:r>
            <a:r>
              <a:rPr lang="en-US">
                <a:cs typeface="Arial" pitchFamily="34" charset="0"/>
              </a:rPr>
              <a:t> allows a branch or jump within ±32K bytes from the instruction in the current code segment. </a:t>
            </a:r>
            <a:endParaRPr lang="en-US">
              <a:cs typeface="Times New Roman" pitchFamily="18"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182563" y="90488"/>
            <a:ext cx="8915400" cy="1143000"/>
          </a:xfrm>
        </p:spPr>
        <p:txBody>
          <a:bodyPr/>
          <a:lstStyle/>
          <a:p>
            <a:r>
              <a:rPr lang="en-US" sz="4000" b="1">
                <a:cs typeface="Times New Roman" pitchFamily="18" charset="0"/>
              </a:rPr>
              <a:t>Interrupt Instructions </a:t>
            </a:r>
          </a:p>
        </p:txBody>
      </p:sp>
      <p:sp>
        <p:nvSpPr>
          <p:cNvPr id="111619" name="Rectangle 3"/>
          <p:cNvSpPr>
            <a:spLocks noGrp="1" noChangeArrowheads="1"/>
          </p:cNvSpPr>
          <p:nvPr>
            <p:ph type="body" idx="1"/>
          </p:nvPr>
        </p:nvSpPr>
        <p:spPr>
          <a:xfrm>
            <a:off x="182563" y="912813"/>
            <a:ext cx="8915400" cy="4800600"/>
          </a:xfrm>
        </p:spPr>
        <p:txBody>
          <a:bodyPr/>
          <a:lstStyle/>
          <a:p>
            <a:r>
              <a:rPr lang="en-US">
                <a:cs typeface="Arial" pitchFamily="34" charset="0"/>
              </a:rPr>
              <a:t>Three different interrupt instructions available:</a:t>
            </a:r>
          </a:p>
          <a:p>
            <a:pPr lvl="1"/>
            <a:r>
              <a:rPr lang="en-US">
                <a:cs typeface="Arial" pitchFamily="34" charset="0"/>
              </a:rPr>
              <a:t>INT, INTO, and INT 3</a:t>
            </a:r>
          </a:p>
          <a:p>
            <a:r>
              <a:rPr lang="en-US">
                <a:cs typeface="Arial" pitchFamily="34" charset="0"/>
              </a:rPr>
              <a:t>In real mode, each fetches a vector from the vector table, and then calls the procedure stored at the location addressed by the vector.</a:t>
            </a:r>
          </a:p>
          <a:p>
            <a:r>
              <a:rPr lang="en-US">
                <a:cs typeface="Arial" pitchFamily="34" charset="0"/>
              </a:rPr>
              <a:t>In protected mode, each fetches an interrupt descriptor from the interrupt descriptor table.</a:t>
            </a:r>
          </a:p>
          <a:p>
            <a:r>
              <a:rPr lang="en-US">
                <a:cs typeface="Arial" pitchFamily="34" charset="0"/>
              </a:rPr>
              <a:t>Similar to a far CALL instruction because it places the return address (IP/EIP and CS)</a:t>
            </a:r>
            <a:br>
              <a:rPr lang="en-US">
                <a:cs typeface="Arial" pitchFamily="34" charset="0"/>
              </a:rPr>
            </a:br>
            <a:r>
              <a:rPr lang="en-US">
                <a:cs typeface="Arial" pitchFamily="34" charset="0"/>
              </a:rPr>
              <a:t>on the stack.</a:t>
            </a:r>
            <a:endParaRPr lang="en-AU">
              <a:cs typeface="Arial" pitchFamily="34"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182563" y="90488"/>
            <a:ext cx="8915400" cy="1143000"/>
          </a:xfrm>
        </p:spPr>
        <p:txBody>
          <a:bodyPr/>
          <a:lstStyle/>
          <a:p>
            <a:r>
              <a:rPr lang="en-US" sz="4000" b="1">
                <a:cs typeface="Times New Roman" pitchFamily="18" charset="0"/>
              </a:rPr>
              <a:t>INTs</a:t>
            </a:r>
            <a:r>
              <a:rPr lang="en-US"/>
              <a:t> </a:t>
            </a:r>
          </a:p>
        </p:txBody>
      </p:sp>
      <p:sp>
        <p:nvSpPr>
          <p:cNvPr id="115715" name="Rectangle 3"/>
          <p:cNvSpPr>
            <a:spLocks noGrp="1" noChangeArrowheads="1"/>
          </p:cNvSpPr>
          <p:nvPr>
            <p:ph type="body" idx="1"/>
          </p:nvPr>
        </p:nvSpPr>
        <p:spPr>
          <a:xfrm>
            <a:off x="182563" y="912813"/>
            <a:ext cx="8915400" cy="4800600"/>
          </a:xfrm>
        </p:spPr>
        <p:txBody>
          <a:bodyPr/>
          <a:lstStyle/>
          <a:p>
            <a:r>
              <a:rPr lang="en-US">
                <a:cs typeface="Arial" pitchFamily="34" charset="0"/>
              </a:rPr>
              <a:t>256 different software interrupt instructions (INTs) available to the programmer. </a:t>
            </a:r>
          </a:p>
          <a:p>
            <a:pPr lvl="1"/>
            <a:r>
              <a:rPr lang="en-US">
                <a:cs typeface="Arial" pitchFamily="34" charset="0"/>
              </a:rPr>
              <a:t>each INT instruction has a numeric operand whose range is 0 to 255 (00H–FFH) </a:t>
            </a:r>
          </a:p>
          <a:p>
            <a:r>
              <a:rPr lang="en-US">
                <a:cs typeface="Arial" pitchFamily="34" charset="0"/>
              </a:rPr>
              <a:t>For example, INT 100 uses interrupt vector 100, which appears at memory address 190H–193H. </a:t>
            </a:r>
          </a:p>
          <a:p>
            <a:pPr lvl="1"/>
            <a:r>
              <a:rPr lang="en-US">
                <a:cs typeface="Arial" pitchFamily="34" charset="0"/>
              </a:rPr>
              <a:t>address of the interrupt vector is determined by multiplying the interrupt type number by 4</a:t>
            </a:r>
            <a:endParaRPr lang="en-AU">
              <a:cs typeface="Arial" pitchFamily="34"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762" name="Rectangle 2"/>
          <p:cNvSpPr>
            <a:spLocks noGrp="1" noChangeArrowheads="1"/>
          </p:cNvSpPr>
          <p:nvPr>
            <p:ph type="body" idx="1"/>
          </p:nvPr>
        </p:nvSpPr>
        <p:spPr>
          <a:xfrm>
            <a:off x="182563" y="227013"/>
            <a:ext cx="8836025" cy="5940425"/>
          </a:xfrm>
        </p:spPr>
        <p:txBody>
          <a:bodyPr/>
          <a:lstStyle/>
          <a:p>
            <a:r>
              <a:rPr lang="en-US">
                <a:cs typeface="Arial" pitchFamily="34" charset="0"/>
              </a:rPr>
              <a:t>Address of the interrupt vector is determined by multiplying the interrupt type number by 4.</a:t>
            </a:r>
          </a:p>
          <a:p>
            <a:pPr lvl="1"/>
            <a:r>
              <a:rPr lang="en-US">
                <a:cs typeface="Arial" pitchFamily="34" charset="0"/>
              </a:rPr>
              <a:t>INT 10H instruction calls the interrupt service procedure whose address is stored beginning at memory location 40H (10H </a:t>
            </a:r>
            <a:r>
              <a:rPr lang="en-US">
                <a:cs typeface="Arial" pitchFamily="34" charset="0"/>
                <a:sym typeface="Symbol" pitchFamily="18" charset="2"/>
              </a:rPr>
              <a:t></a:t>
            </a:r>
            <a:r>
              <a:rPr lang="en-US">
                <a:cs typeface="Arial" pitchFamily="34" charset="0"/>
              </a:rPr>
              <a:t> 4) in the mode </a:t>
            </a:r>
          </a:p>
          <a:p>
            <a:r>
              <a:rPr lang="en-US">
                <a:cs typeface="Arial" pitchFamily="34" charset="0"/>
              </a:rPr>
              <a:t>In protected mode, the interrupt descriptor is located by multiplying the type number by 8</a:t>
            </a:r>
          </a:p>
          <a:p>
            <a:pPr lvl="1"/>
            <a:r>
              <a:rPr lang="en-US">
                <a:cs typeface="Arial" pitchFamily="34" charset="0"/>
              </a:rPr>
              <a:t>because each descriptor is 8 bytes long</a:t>
            </a:r>
            <a:endParaRPr lang="en-AU">
              <a:latin typeface="Times" pitchFamily="-80" charset="0"/>
              <a:cs typeface="Times New Roman" pitchFamily="18" charset="0"/>
            </a:endParaRPr>
          </a:p>
          <a:p>
            <a:r>
              <a:rPr lang="en-US">
                <a:cs typeface="Arial" pitchFamily="34" charset="0"/>
              </a:rPr>
              <a:t>Each INT instruction is 2 bytes long.</a:t>
            </a:r>
          </a:p>
          <a:p>
            <a:pPr lvl="1"/>
            <a:r>
              <a:rPr lang="en-US">
                <a:cs typeface="Arial" pitchFamily="34" charset="0"/>
              </a:rPr>
              <a:t>the first byte contains the opcode </a:t>
            </a:r>
          </a:p>
          <a:p>
            <a:pPr lvl="1"/>
            <a:r>
              <a:rPr lang="en-US">
                <a:cs typeface="Arial" pitchFamily="34" charset="0"/>
              </a:rPr>
              <a:t>the second byte contains the vector type number</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1858" name="Rectangle 2"/>
          <p:cNvSpPr>
            <a:spLocks noGrp="1" noChangeArrowheads="1"/>
          </p:cNvSpPr>
          <p:nvPr>
            <p:ph type="body" idx="1"/>
          </p:nvPr>
        </p:nvSpPr>
        <p:spPr>
          <a:xfrm>
            <a:off x="182563" y="227013"/>
            <a:ext cx="8836025" cy="5940425"/>
          </a:xfrm>
        </p:spPr>
        <p:txBody>
          <a:bodyPr/>
          <a:lstStyle/>
          <a:p>
            <a:r>
              <a:rPr lang="en-US">
                <a:cs typeface="Arial" pitchFamily="34" charset="0"/>
              </a:rPr>
              <a:t>When a software interrupt executes, it:</a:t>
            </a:r>
          </a:p>
          <a:p>
            <a:pPr lvl="1"/>
            <a:r>
              <a:rPr lang="en-US">
                <a:cs typeface="Arial" pitchFamily="34" charset="0"/>
              </a:rPr>
              <a:t>pushes the flags onto the stack</a:t>
            </a:r>
          </a:p>
          <a:p>
            <a:pPr lvl="1"/>
            <a:r>
              <a:rPr lang="en-US">
                <a:cs typeface="Arial" pitchFamily="34" charset="0"/>
              </a:rPr>
              <a:t>clears the T and I flag bits</a:t>
            </a:r>
          </a:p>
          <a:p>
            <a:pPr lvl="1"/>
            <a:r>
              <a:rPr lang="en-US">
                <a:cs typeface="Arial" pitchFamily="34" charset="0"/>
              </a:rPr>
              <a:t>pushes CS onto the stack</a:t>
            </a:r>
          </a:p>
          <a:p>
            <a:pPr lvl="1"/>
            <a:r>
              <a:rPr lang="en-US">
                <a:cs typeface="Arial" pitchFamily="34" charset="0"/>
              </a:rPr>
              <a:t>fetches the new value for CS from the</a:t>
            </a:r>
            <a:br>
              <a:rPr lang="en-US">
                <a:cs typeface="Arial" pitchFamily="34" charset="0"/>
              </a:rPr>
            </a:br>
            <a:r>
              <a:rPr lang="en-US">
                <a:cs typeface="Arial" pitchFamily="34" charset="0"/>
              </a:rPr>
              <a:t>interrupt vector</a:t>
            </a:r>
          </a:p>
          <a:p>
            <a:pPr lvl="1"/>
            <a:r>
              <a:rPr lang="en-US">
                <a:cs typeface="Arial" pitchFamily="34" charset="0"/>
              </a:rPr>
              <a:t>pushes IP/EIP onto the stack</a:t>
            </a:r>
          </a:p>
          <a:p>
            <a:pPr lvl="1"/>
            <a:r>
              <a:rPr lang="en-US">
                <a:cs typeface="Arial" pitchFamily="34" charset="0"/>
              </a:rPr>
              <a:t>fetches the new value for IP/EIP from</a:t>
            </a:r>
            <a:br>
              <a:rPr lang="en-US">
                <a:cs typeface="Arial" pitchFamily="34" charset="0"/>
              </a:rPr>
            </a:br>
            <a:r>
              <a:rPr lang="en-US">
                <a:cs typeface="Arial" pitchFamily="34" charset="0"/>
              </a:rPr>
              <a:t>the vector</a:t>
            </a:r>
          </a:p>
          <a:p>
            <a:pPr lvl="1"/>
            <a:r>
              <a:rPr lang="en-US">
                <a:cs typeface="Arial" pitchFamily="34" charset="0"/>
              </a:rPr>
              <a:t>jumps to the new location addressed by</a:t>
            </a:r>
            <a:br>
              <a:rPr lang="en-US">
                <a:cs typeface="Arial" pitchFamily="34" charset="0"/>
              </a:rPr>
            </a:br>
            <a:r>
              <a:rPr lang="en-US">
                <a:cs typeface="Arial" pitchFamily="34" charset="0"/>
              </a:rPr>
              <a:t>CS and IP/EIP</a:t>
            </a:r>
            <a:endParaRPr lang="en-US">
              <a:cs typeface="Times New Roman" pitchFamily="18"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82" name="Rectangle 2"/>
          <p:cNvSpPr>
            <a:spLocks noGrp="1" noChangeArrowheads="1"/>
          </p:cNvSpPr>
          <p:nvPr>
            <p:ph type="body" idx="1"/>
          </p:nvPr>
        </p:nvSpPr>
        <p:spPr>
          <a:xfrm>
            <a:off x="182563" y="227013"/>
            <a:ext cx="8836025" cy="5940425"/>
          </a:xfrm>
        </p:spPr>
        <p:txBody>
          <a:bodyPr/>
          <a:lstStyle/>
          <a:p>
            <a:r>
              <a:rPr lang="en-US">
                <a:cs typeface="Arial" pitchFamily="34" charset="0"/>
              </a:rPr>
              <a:t>INT performs as a far CALL </a:t>
            </a:r>
          </a:p>
          <a:p>
            <a:pPr lvl="1"/>
            <a:r>
              <a:rPr lang="en-US">
                <a:cs typeface="Arial" pitchFamily="34" charset="0"/>
              </a:rPr>
              <a:t>not only pushes CS &amp; IP onto the stack, also pushes the flags onto the stack </a:t>
            </a:r>
          </a:p>
          <a:p>
            <a:r>
              <a:rPr lang="en-US">
                <a:cs typeface="Arial" pitchFamily="34" charset="0"/>
              </a:rPr>
              <a:t>The INT instruction performs the operation of a PUSHF, followed by a far CALL instruction.</a:t>
            </a:r>
            <a:endParaRPr lang="en-AU">
              <a:latin typeface="Times" pitchFamily="-80" charset="0"/>
              <a:cs typeface="Times New Roman" pitchFamily="18" charset="0"/>
            </a:endParaRPr>
          </a:p>
          <a:p>
            <a:r>
              <a:rPr lang="en-US">
                <a:cs typeface="Arial" pitchFamily="34" charset="0"/>
              </a:rPr>
              <a:t>Software interrupts are most commonly used to call system procedures because the address of the function need not be known. </a:t>
            </a:r>
          </a:p>
          <a:p>
            <a:r>
              <a:rPr lang="en-US">
                <a:cs typeface="Arial" pitchFamily="34" charset="0"/>
              </a:rPr>
              <a:t>The interrupts often control printers, video displays, and disk drives.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3906" name="Rectangle 2"/>
          <p:cNvSpPr>
            <a:spLocks noGrp="1" noChangeArrowheads="1"/>
          </p:cNvSpPr>
          <p:nvPr>
            <p:ph type="body" idx="1"/>
          </p:nvPr>
        </p:nvSpPr>
        <p:spPr>
          <a:xfrm>
            <a:off x="182563" y="227013"/>
            <a:ext cx="8836025" cy="5940425"/>
          </a:xfrm>
        </p:spPr>
        <p:txBody>
          <a:bodyPr/>
          <a:lstStyle/>
          <a:p>
            <a:r>
              <a:rPr lang="en-US">
                <a:cs typeface="Arial" pitchFamily="34" charset="0"/>
              </a:rPr>
              <a:t>INT replaces a far CALL that would otherwise be used to call a system function. </a:t>
            </a:r>
          </a:p>
          <a:p>
            <a:pPr lvl="1"/>
            <a:r>
              <a:rPr lang="en-US">
                <a:cs typeface="Arial" pitchFamily="34" charset="0"/>
              </a:rPr>
              <a:t>INT instruction is 2 bytes long, whereas the far CALL is 5 bytes long </a:t>
            </a:r>
          </a:p>
          <a:p>
            <a:r>
              <a:rPr lang="en-US">
                <a:cs typeface="Arial" pitchFamily="34" charset="0"/>
              </a:rPr>
              <a:t>Each time that the INT instruction replaces a far CALL, it saves 3 bytes of memory.</a:t>
            </a:r>
          </a:p>
          <a:p>
            <a:r>
              <a:rPr lang="en-US">
                <a:cs typeface="Arial" pitchFamily="34" charset="0"/>
              </a:rPr>
              <a:t>This can amount to a sizable saving if INT often appears in a program, as it does for system calls.</a:t>
            </a:r>
            <a:endParaRPr lang="en-AU">
              <a:cs typeface="Arial" pitchFamily="34" charset="0"/>
            </a:endParaRPr>
          </a:p>
          <a:p>
            <a:endParaRPr lang="en-US">
              <a:cs typeface="Times New Roman" pitchFamily="18"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182563" y="90488"/>
            <a:ext cx="8915400" cy="1143000"/>
          </a:xfrm>
        </p:spPr>
        <p:txBody>
          <a:bodyPr/>
          <a:lstStyle/>
          <a:p>
            <a:r>
              <a:rPr lang="en-US" sz="4000" b="1" i="1">
                <a:cs typeface="Arial" pitchFamily="34" charset="0"/>
              </a:rPr>
              <a:t>IRET/IRETD</a:t>
            </a:r>
            <a:r>
              <a:rPr lang="en-US" sz="4000" b="1">
                <a:cs typeface="Times New Roman" pitchFamily="18" charset="0"/>
              </a:rPr>
              <a:t> </a:t>
            </a:r>
          </a:p>
        </p:txBody>
      </p:sp>
      <p:sp>
        <p:nvSpPr>
          <p:cNvPr id="116739" name="Rectangle 3"/>
          <p:cNvSpPr>
            <a:spLocks noGrp="1" noChangeArrowheads="1"/>
          </p:cNvSpPr>
          <p:nvPr>
            <p:ph type="body" idx="1"/>
          </p:nvPr>
        </p:nvSpPr>
        <p:spPr>
          <a:xfrm>
            <a:off x="182563" y="912813"/>
            <a:ext cx="8915400" cy="4800600"/>
          </a:xfrm>
        </p:spPr>
        <p:txBody>
          <a:bodyPr/>
          <a:lstStyle/>
          <a:p>
            <a:r>
              <a:rPr lang="en-US">
                <a:cs typeface="Arial" pitchFamily="34" charset="0"/>
              </a:rPr>
              <a:t>Used only with software or hardware interrupt service procedures. </a:t>
            </a:r>
          </a:p>
          <a:p>
            <a:r>
              <a:rPr lang="en-US">
                <a:cs typeface="Arial" pitchFamily="34" charset="0"/>
              </a:rPr>
              <a:t>IRET instruction will</a:t>
            </a:r>
          </a:p>
          <a:p>
            <a:pPr lvl="1"/>
            <a:r>
              <a:rPr lang="en-US">
                <a:cs typeface="Arial" pitchFamily="34" charset="0"/>
              </a:rPr>
              <a:t>pop stack data back into the IP</a:t>
            </a:r>
          </a:p>
          <a:p>
            <a:pPr lvl="1"/>
            <a:r>
              <a:rPr lang="en-US">
                <a:cs typeface="Arial" pitchFamily="34" charset="0"/>
              </a:rPr>
              <a:t>pop stack data back into CS</a:t>
            </a:r>
          </a:p>
          <a:p>
            <a:pPr lvl="1"/>
            <a:r>
              <a:rPr lang="en-US">
                <a:cs typeface="Arial" pitchFamily="34" charset="0"/>
              </a:rPr>
              <a:t>pop stack data back into the flag register </a:t>
            </a:r>
          </a:p>
          <a:p>
            <a:r>
              <a:rPr lang="en-US">
                <a:cs typeface="Arial" pitchFamily="34" charset="0"/>
              </a:rPr>
              <a:t>Accomplishes the same tasks as the POPF followed by a far RET instruction.</a:t>
            </a:r>
            <a:endParaRPr lang="en-AU">
              <a:latin typeface="Times" pitchFamily="-80" charset="0"/>
              <a:cs typeface="Times New Roman" pitchFamily="18"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90" name="Rectangle 2"/>
          <p:cNvSpPr>
            <a:spLocks noGrp="1" noChangeArrowheads="1"/>
          </p:cNvSpPr>
          <p:nvPr>
            <p:ph type="body" idx="1"/>
          </p:nvPr>
        </p:nvSpPr>
        <p:spPr>
          <a:xfrm>
            <a:off x="182563" y="227013"/>
            <a:ext cx="8836025" cy="5940425"/>
          </a:xfrm>
        </p:spPr>
        <p:txBody>
          <a:bodyPr/>
          <a:lstStyle/>
          <a:p>
            <a:r>
              <a:rPr lang="en-US">
                <a:cs typeface="Arial" pitchFamily="34" charset="0"/>
              </a:rPr>
              <a:t>When IRET executes, it restores the contents of I and T from the stack. </a:t>
            </a:r>
          </a:p>
          <a:p>
            <a:pPr lvl="1"/>
            <a:r>
              <a:rPr lang="en-US">
                <a:cs typeface="Arial" pitchFamily="34" charset="0"/>
              </a:rPr>
              <a:t>preserves the state of these flag bits</a:t>
            </a:r>
          </a:p>
          <a:p>
            <a:r>
              <a:rPr lang="en-US">
                <a:cs typeface="Arial" pitchFamily="34" charset="0"/>
              </a:rPr>
              <a:t>If interrupts were enabled before an interrupt service procedure, they are automatically re-enabled by the IRET instruction.</a:t>
            </a:r>
          </a:p>
          <a:p>
            <a:pPr lvl="1"/>
            <a:r>
              <a:rPr lang="en-US">
                <a:cs typeface="Arial" pitchFamily="34" charset="0"/>
              </a:rPr>
              <a:t>because it restores the flag register</a:t>
            </a:r>
          </a:p>
          <a:p>
            <a:r>
              <a:rPr lang="en-US">
                <a:cs typeface="Arial" pitchFamily="34" charset="0"/>
              </a:rPr>
              <a:t>IRET is used in real mode and IRETD in the protected mode.</a:t>
            </a:r>
            <a:endParaRPr lang="en-US">
              <a:cs typeface="Times New Roman" pitchFamily="18"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182563" y="90488"/>
            <a:ext cx="8915400" cy="1143000"/>
          </a:xfrm>
        </p:spPr>
        <p:txBody>
          <a:bodyPr/>
          <a:lstStyle/>
          <a:p>
            <a:r>
              <a:rPr lang="en-US" sz="4000" b="1">
                <a:cs typeface="Times New Roman" pitchFamily="18" charset="0"/>
              </a:rPr>
              <a:t>INT 3</a:t>
            </a:r>
            <a:r>
              <a:rPr lang="en-US"/>
              <a:t> </a:t>
            </a:r>
          </a:p>
        </p:txBody>
      </p:sp>
      <p:sp>
        <p:nvSpPr>
          <p:cNvPr id="118787" name="Rectangle 3"/>
          <p:cNvSpPr>
            <a:spLocks noGrp="1" noChangeArrowheads="1"/>
          </p:cNvSpPr>
          <p:nvPr>
            <p:ph type="body" idx="1"/>
          </p:nvPr>
        </p:nvSpPr>
        <p:spPr>
          <a:xfrm>
            <a:off x="182563" y="912813"/>
            <a:ext cx="8915400" cy="4800600"/>
          </a:xfrm>
        </p:spPr>
        <p:txBody>
          <a:bodyPr/>
          <a:lstStyle/>
          <a:p>
            <a:r>
              <a:rPr lang="en-US">
                <a:cs typeface="Arial" pitchFamily="34" charset="0"/>
              </a:rPr>
              <a:t>A special software interrupt designed to function as a breakpoint. </a:t>
            </a:r>
          </a:p>
          <a:p>
            <a:pPr lvl="1"/>
            <a:r>
              <a:rPr lang="en-US">
                <a:cs typeface="Arial" pitchFamily="34" charset="0"/>
              </a:rPr>
              <a:t>a 1-byte instruction, while others are 2-byte </a:t>
            </a:r>
          </a:p>
          <a:p>
            <a:r>
              <a:rPr lang="en-US">
                <a:cs typeface="Arial" pitchFamily="34" charset="0"/>
              </a:rPr>
              <a:t>Common to insert an INT 3 in software to interrupt or break the flow of the software.</a:t>
            </a:r>
          </a:p>
          <a:p>
            <a:pPr lvl="1"/>
            <a:r>
              <a:rPr lang="en-US">
                <a:cs typeface="Arial" pitchFamily="34" charset="0"/>
              </a:rPr>
              <a:t>function is called a breakpoint </a:t>
            </a:r>
          </a:p>
          <a:p>
            <a:pPr lvl="1"/>
            <a:r>
              <a:rPr lang="en-US">
                <a:cs typeface="Arial" pitchFamily="34" charset="0"/>
              </a:rPr>
              <a:t>breakpoints help to debug faulty software</a:t>
            </a:r>
          </a:p>
          <a:p>
            <a:r>
              <a:rPr lang="en-US">
                <a:cs typeface="Arial" pitchFamily="34" charset="0"/>
              </a:rPr>
              <a:t>A breakpoint occurs for any software interrupt, but because INT 3 is 1 byte long, it is easier to use for this function.</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182563" y="90488"/>
            <a:ext cx="8915400" cy="1143000"/>
          </a:xfrm>
        </p:spPr>
        <p:txBody>
          <a:bodyPr/>
          <a:lstStyle/>
          <a:p>
            <a:r>
              <a:rPr lang="en-US" sz="4000" b="1">
                <a:cs typeface="Times New Roman" pitchFamily="18" charset="0"/>
              </a:rPr>
              <a:t>INTO</a:t>
            </a:r>
            <a:r>
              <a:rPr lang="en-US"/>
              <a:t> </a:t>
            </a:r>
          </a:p>
        </p:txBody>
      </p:sp>
      <p:sp>
        <p:nvSpPr>
          <p:cNvPr id="124931" name="Rectangle 3"/>
          <p:cNvSpPr>
            <a:spLocks noGrp="1" noChangeArrowheads="1"/>
          </p:cNvSpPr>
          <p:nvPr>
            <p:ph type="body" idx="1"/>
          </p:nvPr>
        </p:nvSpPr>
        <p:spPr>
          <a:xfrm>
            <a:off x="182563" y="912813"/>
            <a:ext cx="8915400" cy="4800600"/>
          </a:xfrm>
        </p:spPr>
        <p:txBody>
          <a:bodyPr/>
          <a:lstStyle/>
          <a:p>
            <a:r>
              <a:rPr lang="en-US">
                <a:cs typeface="Arial" pitchFamily="34" charset="0"/>
              </a:rPr>
              <a:t>Interrupt on overflow (INTO) is a conditional software interrupt that tests overflow flag (O). </a:t>
            </a:r>
          </a:p>
          <a:p>
            <a:pPr lvl="1"/>
            <a:r>
              <a:rPr lang="en-US">
                <a:cs typeface="Arial" pitchFamily="34" charset="0"/>
              </a:rPr>
              <a:t>If O = 0, INTO performs no operation</a:t>
            </a:r>
          </a:p>
          <a:p>
            <a:pPr lvl="1"/>
            <a:r>
              <a:rPr lang="en-US">
                <a:cs typeface="Arial" pitchFamily="34" charset="0"/>
              </a:rPr>
              <a:t>if O = 1 and an INTO executes, an interrupt</a:t>
            </a:r>
            <a:br>
              <a:rPr lang="en-US">
                <a:cs typeface="Arial" pitchFamily="34" charset="0"/>
              </a:rPr>
            </a:br>
            <a:r>
              <a:rPr lang="en-US">
                <a:cs typeface="Arial" pitchFamily="34" charset="0"/>
              </a:rPr>
              <a:t>occurs via vector type number 4</a:t>
            </a:r>
            <a:endParaRPr lang="en-AU">
              <a:latin typeface="Times" pitchFamily="-80" charset="0"/>
              <a:cs typeface="Times New Roman" pitchFamily="18" charset="0"/>
            </a:endParaRPr>
          </a:p>
          <a:p>
            <a:r>
              <a:rPr lang="en-US">
                <a:cs typeface="Arial" pitchFamily="34" charset="0"/>
              </a:rPr>
              <a:t>The INTO instruction appears in software that adds or subtracts signed binary numbers. </a:t>
            </a:r>
          </a:p>
          <a:p>
            <a:pPr lvl="1"/>
            <a:r>
              <a:rPr lang="en-US">
                <a:cs typeface="Arial" pitchFamily="34" charset="0"/>
              </a:rPr>
              <a:t>eith these operations, it is possible to have an overflow </a:t>
            </a:r>
          </a:p>
          <a:p>
            <a:r>
              <a:rPr lang="en-US">
                <a:cs typeface="Arial" pitchFamily="34" charset="0"/>
              </a:rPr>
              <a:t>JO or INTO instructions detect the overflow.</a:t>
            </a:r>
            <a:endParaRPr lang="en-AU">
              <a:latin typeface="Times" pitchFamily="-80"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182563" y="227013"/>
            <a:ext cx="8836025" cy="5940425"/>
          </a:xfrm>
        </p:spPr>
        <p:txBody>
          <a:bodyPr/>
          <a:lstStyle/>
          <a:p>
            <a:r>
              <a:rPr lang="en-US">
                <a:cs typeface="Arial" pitchFamily="34" charset="0"/>
              </a:rPr>
              <a:t>5-byte </a:t>
            </a:r>
            <a:r>
              <a:rPr lang="en-US" b="1">
                <a:cs typeface="Arial" pitchFamily="34" charset="0"/>
              </a:rPr>
              <a:t>far jump</a:t>
            </a:r>
            <a:r>
              <a:rPr lang="en-US">
                <a:cs typeface="Arial" pitchFamily="34" charset="0"/>
              </a:rPr>
              <a:t> allows a jump to any memory location within the real memory system.</a:t>
            </a:r>
          </a:p>
          <a:p>
            <a:r>
              <a:rPr lang="en-US">
                <a:cs typeface="Arial" pitchFamily="34" charset="0"/>
              </a:rPr>
              <a:t>The short and near jumps are often called </a:t>
            </a:r>
            <a:r>
              <a:rPr lang="en-US" b="1">
                <a:cs typeface="Arial" pitchFamily="34" charset="0"/>
              </a:rPr>
              <a:t>intrasegment jumps.</a:t>
            </a:r>
          </a:p>
          <a:p>
            <a:r>
              <a:rPr lang="en-US">
                <a:cs typeface="Arial" pitchFamily="34" charset="0"/>
              </a:rPr>
              <a:t>Far jumps are called </a:t>
            </a:r>
            <a:r>
              <a:rPr lang="en-US" b="1">
                <a:cs typeface="Arial" pitchFamily="34" charset="0"/>
              </a:rPr>
              <a:t>intersegment jumps</a:t>
            </a:r>
            <a:r>
              <a:rPr lang="en-US">
                <a:cs typeface="Arial" pitchFamily="34" charset="0"/>
              </a:rPr>
              <a:t>.</a:t>
            </a:r>
            <a:endParaRPr lang="en-AU">
              <a:latin typeface="Times" pitchFamily="-80" charset="0"/>
              <a:cs typeface="Times New Roman" pitchFamily="18" charset="0"/>
            </a:endParaRPr>
          </a:p>
          <a:p>
            <a:endParaRPr lang="en-US">
              <a:cs typeface="Times New Roman" pitchFamily="18" charset="0"/>
            </a:endParaRPr>
          </a:p>
          <a:p>
            <a:endParaRPr lang="en-US">
              <a:cs typeface="Times New Roman" pitchFamily="18"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182563" y="90488"/>
            <a:ext cx="8915400" cy="1143000"/>
          </a:xfrm>
        </p:spPr>
        <p:txBody>
          <a:bodyPr/>
          <a:lstStyle/>
          <a:p>
            <a:r>
              <a:rPr lang="en-US" sz="4000" b="1" i="1">
                <a:cs typeface="Arial" pitchFamily="34" charset="0"/>
              </a:rPr>
              <a:t>An Interrupt Service Procedure</a:t>
            </a:r>
            <a:r>
              <a:rPr lang="en-US" sz="4000" b="1">
                <a:cs typeface="Times New Roman" pitchFamily="18" charset="0"/>
              </a:rPr>
              <a:t> </a:t>
            </a:r>
          </a:p>
        </p:txBody>
      </p:sp>
      <p:sp>
        <p:nvSpPr>
          <p:cNvPr id="125955" name="Rectangle 3"/>
          <p:cNvSpPr>
            <a:spLocks noGrp="1" noChangeArrowheads="1"/>
          </p:cNvSpPr>
          <p:nvPr>
            <p:ph type="body" idx="1"/>
          </p:nvPr>
        </p:nvSpPr>
        <p:spPr>
          <a:xfrm>
            <a:off x="182563" y="912813"/>
            <a:ext cx="8915400" cy="4800600"/>
          </a:xfrm>
        </p:spPr>
        <p:txBody>
          <a:bodyPr/>
          <a:lstStyle/>
          <a:p>
            <a:r>
              <a:rPr lang="en-US">
                <a:cs typeface="Arial" pitchFamily="34" charset="0"/>
              </a:rPr>
              <a:t>Interrupts are usually reserved for system events.</a:t>
            </a:r>
          </a:p>
          <a:p>
            <a:r>
              <a:rPr lang="en-US">
                <a:cs typeface="Arial" pitchFamily="34" charset="0"/>
              </a:rPr>
              <a:t>Suppose a procedure is required to add the contents of DI, SI, BP, and BX and save the sum in AX.</a:t>
            </a:r>
          </a:p>
          <a:p>
            <a:pPr lvl="1"/>
            <a:r>
              <a:rPr lang="en-US">
                <a:cs typeface="Arial" pitchFamily="34" charset="0"/>
              </a:rPr>
              <a:t>as a common task, it may be worthwhile to develop the task as a software interrupt </a:t>
            </a:r>
          </a:p>
          <a:p>
            <a:r>
              <a:rPr lang="en-US">
                <a:cs typeface="Arial" pitchFamily="34" charset="0"/>
              </a:rPr>
              <a:t>It is also important to save all registers are changed by the procedure using USES.</a:t>
            </a:r>
            <a:endParaRPr lang="en-AU">
              <a:latin typeface="Times" pitchFamily="-80" charset="0"/>
              <a:cs typeface="Times New Roman" pitchFamily="18" charset="0"/>
            </a:endParaRPr>
          </a:p>
          <a:p>
            <a:endParaRPr lang="en-US">
              <a:cs typeface="Times New Roman" pitchFamily="18"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182563" y="90488"/>
            <a:ext cx="8915400" cy="1143000"/>
          </a:xfrm>
        </p:spPr>
        <p:txBody>
          <a:bodyPr/>
          <a:lstStyle/>
          <a:p>
            <a:r>
              <a:rPr lang="en-US" sz="4000" b="1">
                <a:cs typeface="Times New Roman" pitchFamily="18" charset="0"/>
              </a:rPr>
              <a:t>Interrupt Control </a:t>
            </a:r>
          </a:p>
        </p:txBody>
      </p:sp>
      <p:sp>
        <p:nvSpPr>
          <p:cNvPr id="126979" name="Rectangle 3"/>
          <p:cNvSpPr>
            <a:spLocks noGrp="1" noChangeArrowheads="1"/>
          </p:cNvSpPr>
          <p:nvPr>
            <p:ph type="body" idx="1"/>
          </p:nvPr>
        </p:nvSpPr>
        <p:spPr>
          <a:xfrm>
            <a:off x="182563" y="912813"/>
            <a:ext cx="8915400" cy="4800600"/>
          </a:xfrm>
        </p:spPr>
        <p:txBody>
          <a:bodyPr/>
          <a:lstStyle/>
          <a:p>
            <a:r>
              <a:rPr lang="en-US">
                <a:cs typeface="Arial" pitchFamily="34" charset="0"/>
              </a:rPr>
              <a:t>Two instructions control the INTR pin. </a:t>
            </a:r>
          </a:p>
          <a:p>
            <a:r>
              <a:rPr lang="en-US">
                <a:cs typeface="Arial" pitchFamily="34" charset="0"/>
              </a:rPr>
              <a:t>The </a:t>
            </a:r>
            <a:r>
              <a:rPr lang="en-US" b="1">
                <a:cs typeface="Arial" pitchFamily="34" charset="0"/>
              </a:rPr>
              <a:t>set interrupt flag</a:t>
            </a:r>
            <a:r>
              <a:rPr lang="en-US">
                <a:cs typeface="Arial" pitchFamily="34" charset="0"/>
              </a:rPr>
              <a:t> instruction (STI) places 1 in the I flag bit.</a:t>
            </a:r>
          </a:p>
          <a:p>
            <a:pPr lvl="1"/>
            <a:r>
              <a:rPr lang="en-US">
                <a:cs typeface="Arial" pitchFamily="34" charset="0"/>
              </a:rPr>
              <a:t>which enables the INTR pin </a:t>
            </a:r>
          </a:p>
          <a:p>
            <a:r>
              <a:rPr lang="en-US">
                <a:cs typeface="Arial" pitchFamily="34" charset="0"/>
              </a:rPr>
              <a:t>The </a:t>
            </a:r>
            <a:r>
              <a:rPr lang="en-US" b="1">
                <a:cs typeface="Arial" pitchFamily="34" charset="0"/>
              </a:rPr>
              <a:t>clear interrupt flag</a:t>
            </a:r>
            <a:r>
              <a:rPr lang="en-US">
                <a:cs typeface="Arial" pitchFamily="34" charset="0"/>
              </a:rPr>
              <a:t> instruction (CLI) places a 0 into the I flag bit.</a:t>
            </a:r>
          </a:p>
          <a:p>
            <a:pPr lvl="1"/>
            <a:r>
              <a:rPr lang="en-US">
                <a:cs typeface="Arial" pitchFamily="34" charset="0"/>
              </a:rPr>
              <a:t>which disables the INTR pin </a:t>
            </a:r>
          </a:p>
          <a:p>
            <a:r>
              <a:rPr lang="en-US">
                <a:cs typeface="Arial" pitchFamily="34" charset="0"/>
              </a:rPr>
              <a:t>The STI instruction enables INTR and the CLI instruction disables INTR. </a:t>
            </a:r>
            <a:endParaRPr lang="en-US">
              <a:cs typeface="Times New Roman" pitchFamily="18"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0834" name="Rectangle 2"/>
          <p:cNvSpPr>
            <a:spLocks noGrp="1" noChangeArrowheads="1"/>
          </p:cNvSpPr>
          <p:nvPr>
            <p:ph type="body" idx="1"/>
          </p:nvPr>
        </p:nvSpPr>
        <p:spPr>
          <a:xfrm>
            <a:off x="182563" y="227013"/>
            <a:ext cx="8836025" cy="5940425"/>
          </a:xfrm>
        </p:spPr>
        <p:txBody>
          <a:bodyPr/>
          <a:lstStyle/>
          <a:p>
            <a:r>
              <a:rPr lang="en-US">
                <a:cs typeface="Times New Roman" pitchFamily="18" charset="0"/>
              </a:rPr>
              <a:t>In</a:t>
            </a:r>
            <a:r>
              <a:rPr lang="en-US">
                <a:cs typeface="Arial" pitchFamily="34" charset="0"/>
              </a:rPr>
              <a:t> software interrupt service procedure, hardware interrupts are enabled as one of the first steps. </a:t>
            </a:r>
          </a:p>
          <a:p>
            <a:pPr lvl="1"/>
            <a:r>
              <a:rPr lang="en-US">
                <a:cs typeface="Arial" pitchFamily="34" charset="0"/>
              </a:rPr>
              <a:t>accomplished by the STI instruction </a:t>
            </a:r>
          </a:p>
          <a:p>
            <a:r>
              <a:rPr lang="en-US">
                <a:cs typeface="Arial" pitchFamily="34" charset="0"/>
              </a:rPr>
              <a:t>Interrupts are enabled early because just about all of the I/O devices in the personal computer are interrupt-processed. </a:t>
            </a:r>
          </a:p>
          <a:p>
            <a:pPr lvl="1"/>
            <a:r>
              <a:rPr lang="en-US">
                <a:cs typeface="Arial" pitchFamily="34" charset="0"/>
              </a:rPr>
              <a:t>if interrupts are disabled too long, severe system problems result</a:t>
            </a:r>
            <a:endParaRPr lang="en-AU">
              <a:latin typeface="Times" pitchFamily="-80" charset="0"/>
              <a:cs typeface="Times New Roman" pitchFamily="18" charset="0"/>
            </a:endParaRPr>
          </a:p>
          <a:p>
            <a:endParaRPr lang="en-US">
              <a:cs typeface="Times New Roman" pitchFamily="18" charset="0"/>
            </a:endParaRPr>
          </a:p>
          <a:p>
            <a:endParaRPr lang="en-US">
              <a:cs typeface="Times New Roman" pitchFamily="18"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182563" y="90488"/>
            <a:ext cx="8915400" cy="1143000"/>
          </a:xfrm>
        </p:spPr>
        <p:txBody>
          <a:bodyPr/>
          <a:lstStyle/>
          <a:p>
            <a:r>
              <a:rPr lang="en-US" sz="4000" b="1">
                <a:cs typeface="Times New Roman" pitchFamily="18" charset="0"/>
              </a:rPr>
              <a:t>Interrupts in the Personal Computer </a:t>
            </a:r>
          </a:p>
        </p:txBody>
      </p:sp>
      <p:sp>
        <p:nvSpPr>
          <p:cNvPr id="128003" name="Rectangle 3"/>
          <p:cNvSpPr>
            <a:spLocks noGrp="1" noChangeArrowheads="1"/>
          </p:cNvSpPr>
          <p:nvPr>
            <p:ph type="body" idx="1"/>
          </p:nvPr>
        </p:nvSpPr>
        <p:spPr>
          <a:xfrm>
            <a:off x="182563" y="912813"/>
            <a:ext cx="8915400" cy="4800600"/>
          </a:xfrm>
        </p:spPr>
        <p:txBody>
          <a:bodyPr/>
          <a:lstStyle/>
          <a:p>
            <a:r>
              <a:rPr lang="en-US">
                <a:cs typeface="Arial" pitchFamily="34" charset="0"/>
              </a:rPr>
              <a:t>Interrupts found in the personal computer only contained Intel-specified interrupts 0–4. </a:t>
            </a:r>
          </a:p>
          <a:p>
            <a:r>
              <a:rPr lang="en-US">
                <a:cs typeface="Arial" pitchFamily="34" charset="0"/>
              </a:rPr>
              <a:t>Access to protected mode interrupt structure in use by Windows is accomplished through kernel functions Microsoft provides.</a:t>
            </a:r>
          </a:p>
          <a:p>
            <a:pPr lvl="1"/>
            <a:r>
              <a:rPr lang="en-US">
                <a:cs typeface="Arial" pitchFamily="34" charset="0"/>
              </a:rPr>
              <a:t>and cannot be directly addressed </a:t>
            </a:r>
          </a:p>
          <a:p>
            <a:r>
              <a:rPr lang="en-US">
                <a:cs typeface="Arial" pitchFamily="34" charset="0"/>
              </a:rPr>
              <a:t>Protected mode interrupts use an interrupt descriptor table.</a:t>
            </a:r>
            <a:endParaRPr lang="en-US">
              <a:cs typeface="Times New Roman" pitchFamily="18"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82563" y="90488"/>
            <a:ext cx="8915400" cy="1143000"/>
          </a:xfrm>
        </p:spPr>
        <p:txBody>
          <a:bodyPr/>
          <a:lstStyle/>
          <a:p>
            <a:r>
              <a:rPr lang="en-US" sz="1800" b="1">
                <a:cs typeface="Arial" pitchFamily="34" charset="0"/>
              </a:rPr>
              <a:t>Figure 6</a:t>
            </a:r>
            <a:r>
              <a:rPr lang="en-US" sz="1800" b="1">
                <a:latin typeface="B Helvetica Bold"/>
                <a:cs typeface="Arial" pitchFamily="34" charset="0"/>
              </a:rPr>
              <a:t>–</a:t>
            </a:r>
            <a:r>
              <a:rPr lang="en-US" sz="1800" b="1">
                <a:cs typeface="Arial" pitchFamily="34" charset="0"/>
              </a:rPr>
              <a:t>9</a:t>
            </a:r>
            <a:r>
              <a:rPr lang="en-US" sz="1800">
                <a:cs typeface="Arial" pitchFamily="34" charset="0"/>
              </a:rPr>
              <a:t>  Interrupts in a typical personal computer.</a:t>
            </a:r>
            <a:r>
              <a:rPr lang="en-AU" sz="1800">
                <a:latin typeface="C Helvetica Condensed" charset="0"/>
                <a:cs typeface="Times New Roman" pitchFamily="18" charset="0"/>
              </a:rPr>
              <a:t/>
            </a:r>
            <a:br>
              <a:rPr lang="en-AU" sz="1800">
                <a:latin typeface="C Helvetica Condensed" charset="0"/>
                <a:cs typeface="Times New Roman" pitchFamily="18" charset="0"/>
              </a:rPr>
            </a:br>
            <a:endParaRPr lang="en-US" sz="1800">
              <a:latin typeface="C Helvetica Condensed" charset="0"/>
              <a:cs typeface="Times New Roman" pitchFamily="18" charset="0"/>
            </a:endParaRPr>
          </a:p>
        </p:txBody>
      </p:sp>
      <p:pic>
        <p:nvPicPr>
          <p:cNvPr id="23556" name="Picture 4" descr="FG06_009_0135026458"/>
          <p:cNvPicPr>
            <a:picLocks noChangeAspect="1" noChangeArrowheads="1"/>
          </p:cNvPicPr>
          <p:nvPr/>
        </p:nvPicPr>
        <p:blipFill>
          <a:blip r:embed="rId2" cstate="print"/>
          <a:srcRect/>
          <a:stretch>
            <a:fillRect/>
          </a:stretch>
        </p:blipFill>
        <p:spPr bwMode="auto">
          <a:xfrm>
            <a:off x="1955800" y="1143000"/>
            <a:ext cx="5241925" cy="45815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82563" y="90488"/>
            <a:ext cx="8915400" cy="1143000"/>
          </a:xfrm>
        </p:spPr>
        <p:txBody>
          <a:bodyPr/>
          <a:lstStyle/>
          <a:p>
            <a:r>
              <a:rPr lang="en-US" sz="4000" b="1">
                <a:cs typeface="Times New Roman" pitchFamily="18" charset="0"/>
              </a:rPr>
              <a:t>64-Bit Mode Interrupts </a:t>
            </a:r>
          </a:p>
        </p:txBody>
      </p:sp>
      <p:sp>
        <p:nvSpPr>
          <p:cNvPr id="130051" name="Rectangle 3"/>
          <p:cNvSpPr>
            <a:spLocks noGrp="1" noChangeArrowheads="1"/>
          </p:cNvSpPr>
          <p:nvPr>
            <p:ph type="body" idx="1"/>
          </p:nvPr>
        </p:nvSpPr>
        <p:spPr>
          <a:xfrm>
            <a:off x="182563" y="912813"/>
            <a:ext cx="8915400" cy="4800600"/>
          </a:xfrm>
        </p:spPr>
        <p:txBody>
          <a:bodyPr/>
          <a:lstStyle/>
          <a:p>
            <a:r>
              <a:rPr lang="en-US">
                <a:cs typeface="Arial" pitchFamily="34" charset="0"/>
              </a:rPr>
              <a:t>The 64-bit system uses the IRETQ instruction to return from an interrupt service procedure.</a:t>
            </a:r>
          </a:p>
          <a:p>
            <a:pPr lvl="1"/>
            <a:r>
              <a:rPr lang="en-US">
                <a:cs typeface="Arial" pitchFamily="34" charset="0"/>
              </a:rPr>
              <a:t>IRETQ retrieves an 8-byte return from the stack</a:t>
            </a:r>
          </a:p>
          <a:p>
            <a:r>
              <a:rPr lang="en-US">
                <a:cs typeface="Arial" pitchFamily="34" charset="0"/>
              </a:rPr>
              <a:t>IRETQ also retrieves the 32-bit EFLAG register from the stack and places it into the RFLAG register.</a:t>
            </a:r>
          </a:p>
          <a:p>
            <a:r>
              <a:rPr lang="en-US">
                <a:cs typeface="Arial" pitchFamily="34" charset="0"/>
              </a:rPr>
              <a:t>It appears that Intel has no plans for using the leftmost 32 bits of the RFLAG register.</a:t>
            </a:r>
          </a:p>
          <a:p>
            <a:pPr lvl="1"/>
            <a:r>
              <a:rPr lang="en-US">
                <a:cs typeface="Arial" pitchFamily="34" charset="0"/>
              </a:rPr>
              <a:t>otherwise, 64-bit mode interrupts are the</a:t>
            </a:r>
            <a:br>
              <a:rPr lang="en-US">
                <a:cs typeface="Arial" pitchFamily="34" charset="0"/>
              </a:rPr>
            </a:br>
            <a:r>
              <a:rPr lang="en-US">
                <a:cs typeface="Arial" pitchFamily="34" charset="0"/>
              </a:rPr>
              <a:t>same as 32-bit mode interrupts</a:t>
            </a:r>
            <a:endParaRPr lang="en-US">
              <a:cs typeface="Times New Roman" pitchFamily="18"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82563" y="90488"/>
            <a:ext cx="8915400" cy="1143000"/>
          </a:xfrm>
        </p:spPr>
        <p:txBody>
          <a:bodyPr/>
          <a:lstStyle/>
          <a:p>
            <a:r>
              <a:rPr lang="en-US" sz="1800" b="1">
                <a:cs typeface="Arial" pitchFamily="34" charset="0"/>
              </a:rPr>
              <a:t>Figure 6</a:t>
            </a:r>
            <a:r>
              <a:rPr lang="en-US" sz="1800" b="1">
                <a:latin typeface="B Helvetica Bold"/>
                <a:cs typeface="Arial" pitchFamily="34" charset="0"/>
              </a:rPr>
              <a:t>–</a:t>
            </a:r>
            <a:r>
              <a:rPr lang="en-US" sz="1800" b="1">
                <a:cs typeface="Arial" pitchFamily="34" charset="0"/>
              </a:rPr>
              <a:t>10</a:t>
            </a:r>
            <a:r>
              <a:rPr lang="en-US" sz="1800">
                <a:cs typeface="Arial" pitchFamily="34" charset="0"/>
              </a:rPr>
              <a:t>  The stack frame created by the ENTER 8,0 instruction. Notice that BP is stored beginning at the top of the stack frame. This is followed by an 8-byte area called a stack frame.</a:t>
            </a:r>
            <a:r>
              <a:rPr lang="en-AU" sz="1800">
                <a:latin typeface="C Helvetica Condensed" charset="0"/>
                <a:cs typeface="Times New Roman" pitchFamily="18" charset="0"/>
              </a:rPr>
              <a:t/>
            </a:r>
            <a:br>
              <a:rPr lang="en-AU" sz="1800">
                <a:latin typeface="C Helvetica Condensed" charset="0"/>
                <a:cs typeface="Times New Roman" pitchFamily="18" charset="0"/>
              </a:rPr>
            </a:br>
            <a:endParaRPr lang="en-US" sz="1800">
              <a:latin typeface="C Helvetica Condensed" charset="0"/>
              <a:cs typeface="Times New Roman" pitchFamily="18" charset="0"/>
            </a:endParaRPr>
          </a:p>
        </p:txBody>
      </p:sp>
      <p:pic>
        <p:nvPicPr>
          <p:cNvPr id="22532" name="Picture 4" descr="FG06_010_0135026458"/>
          <p:cNvPicPr>
            <a:picLocks noChangeAspect="1" noChangeArrowheads="1"/>
          </p:cNvPicPr>
          <p:nvPr/>
        </p:nvPicPr>
        <p:blipFill>
          <a:blip r:embed="rId2" cstate="print"/>
          <a:srcRect/>
          <a:stretch>
            <a:fillRect/>
          </a:stretch>
        </p:blipFill>
        <p:spPr bwMode="auto">
          <a:xfrm>
            <a:off x="1676400" y="1143000"/>
            <a:ext cx="5784850" cy="45815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76200" y="90488"/>
            <a:ext cx="9144000" cy="1143000"/>
          </a:xfrm>
        </p:spPr>
        <p:txBody>
          <a:bodyPr/>
          <a:lstStyle/>
          <a:p>
            <a:r>
              <a:rPr lang="en-US" sz="4000" b="1">
                <a:cs typeface="Times New Roman" pitchFamily="18" charset="0"/>
              </a:rPr>
              <a:t>6–5  MACHINE CONTROL AND MISCELLANEOUS INSTRUCTIONS </a:t>
            </a:r>
          </a:p>
        </p:txBody>
      </p:sp>
      <p:sp>
        <p:nvSpPr>
          <p:cNvPr id="110595" name="Rectangle 3"/>
          <p:cNvSpPr>
            <a:spLocks noGrp="1" noChangeArrowheads="1"/>
          </p:cNvSpPr>
          <p:nvPr>
            <p:ph type="body" idx="1"/>
          </p:nvPr>
        </p:nvSpPr>
        <p:spPr>
          <a:xfrm>
            <a:off x="182563" y="1598613"/>
            <a:ext cx="8961437" cy="4265612"/>
          </a:xfrm>
        </p:spPr>
        <p:txBody>
          <a:bodyPr/>
          <a:lstStyle/>
          <a:p>
            <a:r>
              <a:rPr lang="en-US">
                <a:cs typeface="Times New Roman" pitchFamily="18" charset="0"/>
              </a:rPr>
              <a:t>These instructions provide control of the carry bit, sample the BUSY/TEST pin, and perform various other functions. </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182563" y="90488"/>
            <a:ext cx="8915400" cy="1143000"/>
          </a:xfrm>
        </p:spPr>
        <p:txBody>
          <a:bodyPr/>
          <a:lstStyle/>
          <a:p>
            <a:r>
              <a:rPr lang="en-US" sz="4000" b="1">
                <a:cs typeface="Times New Roman" pitchFamily="18" charset="0"/>
              </a:rPr>
              <a:t>Controlling the Carry Flag Bit </a:t>
            </a:r>
          </a:p>
        </p:txBody>
      </p:sp>
      <p:sp>
        <p:nvSpPr>
          <p:cNvPr id="131075" name="Rectangle 3"/>
          <p:cNvSpPr>
            <a:spLocks noGrp="1" noChangeArrowheads="1"/>
          </p:cNvSpPr>
          <p:nvPr>
            <p:ph type="body" idx="1"/>
          </p:nvPr>
        </p:nvSpPr>
        <p:spPr>
          <a:xfrm>
            <a:off x="182563" y="912813"/>
            <a:ext cx="8915400" cy="4800600"/>
          </a:xfrm>
        </p:spPr>
        <p:txBody>
          <a:bodyPr/>
          <a:lstStyle/>
          <a:p>
            <a:r>
              <a:rPr lang="en-US">
                <a:cs typeface="Arial" pitchFamily="34" charset="0"/>
              </a:rPr>
              <a:t>The carry flag (C) propagates the carry or borrow in multiple-word/doubleword addition and subtraction. </a:t>
            </a:r>
          </a:p>
          <a:p>
            <a:pPr lvl="1"/>
            <a:r>
              <a:rPr lang="en-US">
                <a:cs typeface="Arial" pitchFamily="34" charset="0"/>
              </a:rPr>
              <a:t>can indicate errors in assembly language procedures</a:t>
            </a:r>
          </a:p>
          <a:p>
            <a:r>
              <a:rPr lang="en-US">
                <a:cs typeface="Arial" pitchFamily="34" charset="0"/>
              </a:rPr>
              <a:t>Three instructions control the contents of the carry flag: </a:t>
            </a:r>
          </a:p>
          <a:p>
            <a:pPr lvl="1"/>
            <a:r>
              <a:rPr lang="en-US">
                <a:cs typeface="Arial" pitchFamily="34" charset="0"/>
              </a:rPr>
              <a:t>STC (set carry), CLC (clear carry), and CMC (complement carry)</a:t>
            </a:r>
            <a:endParaRPr lang="en-AU">
              <a:latin typeface="Times" pitchFamily="-80" charset="0"/>
              <a:cs typeface="Times New Roman" pitchFamily="18"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182563" y="90488"/>
            <a:ext cx="8915400" cy="1143000"/>
          </a:xfrm>
        </p:spPr>
        <p:txBody>
          <a:bodyPr/>
          <a:lstStyle/>
          <a:p>
            <a:r>
              <a:rPr lang="en-US" sz="4000" b="1">
                <a:cs typeface="Times New Roman" pitchFamily="18" charset="0"/>
              </a:rPr>
              <a:t>WAIT</a:t>
            </a:r>
            <a:r>
              <a:rPr lang="en-US"/>
              <a:t> </a:t>
            </a:r>
          </a:p>
        </p:txBody>
      </p:sp>
      <p:sp>
        <p:nvSpPr>
          <p:cNvPr id="134147" name="Rectangle 3"/>
          <p:cNvSpPr>
            <a:spLocks noGrp="1" noChangeArrowheads="1"/>
          </p:cNvSpPr>
          <p:nvPr>
            <p:ph type="body" idx="1"/>
          </p:nvPr>
        </p:nvSpPr>
        <p:spPr>
          <a:xfrm>
            <a:off x="182563" y="912813"/>
            <a:ext cx="8915400" cy="4800600"/>
          </a:xfrm>
        </p:spPr>
        <p:txBody>
          <a:bodyPr/>
          <a:lstStyle/>
          <a:p>
            <a:r>
              <a:rPr lang="en-US">
                <a:cs typeface="Arial" pitchFamily="34" charset="0"/>
              </a:rPr>
              <a:t>Monitors the hardware </a:t>
            </a:r>
            <a:r>
              <a:rPr lang="en-US" i="1">
                <a:cs typeface="Arial" pitchFamily="34" charset="0"/>
              </a:rPr>
              <a:t>BUSY</a:t>
            </a:r>
            <a:r>
              <a:rPr lang="en-US">
                <a:cs typeface="Arial" pitchFamily="34" charset="0"/>
              </a:rPr>
              <a:t> pin on 80286 and 80386, and the </a:t>
            </a:r>
            <a:r>
              <a:rPr lang="en-US" i="1">
                <a:cs typeface="Arial" pitchFamily="34" charset="0"/>
              </a:rPr>
              <a:t>TEST </a:t>
            </a:r>
            <a:r>
              <a:rPr lang="en-US">
                <a:cs typeface="Arial" pitchFamily="34" charset="0"/>
              </a:rPr>
              <a:t>pin on 8086/8088.</a:t>
            </a:r>
          </a:p>
          <a:p>
            <a:r>
              <a:rPr lang="en-US">
                <a:cs typeface="Arial" pitchFamily="34" charset="0"/>
              </a:rPr>
              <a:t>If the WAIT instruction executes while the </a:t>
            </a:r>
            <a:r>
              <a:rPr lang="en-US" i="1">
                <a:cs typeface="Arial" pitchFamily="34" charset="0"/>
              </a:rPr>
              <a:t>BUSY</a:t>
            </a:r>
            <a:r>
              <a:rPr lang="en-US">
                <a:cs typeface="Arial" pitchFamily="34" charset="0"/>
              </a:rPr>
              <a:t> pin = 1, nothing happens and the next instruction executes. </a:t>
            </a:r>
          </a:p>
          <a:p>
            <a:pPr lvl="1"/>
            <a:r>
              <a:rPr lang="en-US">
                <a:cs typeface="Arial" pitchFamily="34" charset="0"/>
              </a:rPr>
              <a:t>pin inputs a busy condition when at a logic 0 level</a:t>
            </a:r>
          </a:p>
          <a:p>
            <a:pPr lvl="1"/>
            <a:r>
              <a:rPr lang="en-US">
                <a:cs typeface="Arial" pitchFamily="34" charset="0"/>
              </a:rPr>
              <a:t>if </a:t>
            </a:r>
            <a:r>
              <a:rPr lang="en-US" i="1">
                <a:cs typeface="Arial" pitchFamily="34" charset="0"/>
              </a:rPr>
              <a:t>BUSY</a:t>
            </a:r>
            <a:r>
              <a:rPr lang="en-US">
                <a:cs typeface="Arial" pitchFamily="34" charset="0"/>
              </a:rPr>
              <a:t> pin = 0 the microprocessor waits for</a:t>
            </a:r>
            <a:br>
              <a:rPr lang="en-US">
                <a:cs typeface="Arial" pitchFamily="34" charset="0"/>
              </a:rPr>
            </a:br>
            <a:r>
              <a:rPr lang="en-US">
                <a:cs typeface="Arial" pitchFamily="34" charset="0"/>
              </a:rPr>
              <a:t>the  pin to return to a logic 1</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82563" y="90488"/>
            <a:ext cx="8915400" cy="1143000"/>
          </a:xfrm>
        </p:spPr>
        <p:txBody>
          <a:bodyPr/>
          <a:lstStyle/>
          <a:p>
            <a:r>
              <a:rPr lang="en-US" sz="1800" b="1">
                <a:cs typeface="Arial" pitchFamily="34" charset="0"/>
              </a:rPr>
              <a:t>Figure 6</a:t>
            </a:r>
            <a:r>
              <a:rPr lang="en-US" sz="1800" b="1">
                <a:latin typeface="B Helvetica Bold"/>
                <a:cs typeface="Arial" pitchFamily="34" charset="0"/>
              </a:rPr>
              <a:t>–</a:t>
            </a:r>
            <a:r>
              <a:rPr lang="en-US" sz="1800" b="1">
                <a:cs typeface="Arial" pitchFamily="34" charset="0"/>
              </a:rPr>
              <a:t>1</a:t>
            </a:r>
            <a:r>
              <a:rPr lang="en-US" sz="1800">
                <a:cs typeface="Arial" pitchFamily="34" charset="0"/>
              </a:rPr>
              <a:t>  The three main forms of the JMP instruction. Note that Disp is either an 8- or 16-bit signed displacement or distance.</a:t>
            </a:r>
            <a:r>
              <a:rPr lang="en-AU" sz="1800">
                <a:latin typeface="C Helvetica Condensed" charset="0"/>
                <a:cs typeface="Times New Roman" pitchFamily="18" charset="0"/>
              </a:rPr>
              <a:t/>
            </a:r>
            <a:br>
              <a:rPr lang="en-AU" sz="1800">
                <a:latin typeface="C Helvetica Condensed" charset="0"/>
                <a:cs typeface="Times New Roman" pitchFamily="18" charset="0"/>
              </a:rPr>
            </a:br>
            <a:endParaRPr lang="en-US" sz="1800">
              <a:latin typeface="C Helvetica Condensed" charset="0"/>
              <a:cs typeface="Times New Roman" pitchFamily="18" charset="0"/>
            </a:endParaRPr>
          </a:p>
        </p:txBody>
      </p:sp>
      <p:pic>
        <p:nvPicPr>
          <p:cNvPr id="21508" name="Picture 4" descr="FG06_001_0135026458"/>
          <p:cNvPicPr>
            <a:picLocks noChangeAspect="1" noChangeArrowheads="1"/>
          </p:cNvPicPr>
          <p:nvPr/>
        </p:nvPicPr>
        <p:blipFill>
          <a:blip r:embed="rId2" cstate="print"/>
          <a:srcRect/>
          <a:stretch>
            <a:fillRect/>
          </a:stretch>
        </p:blipFill>
        <p:spPr bwMode="auto">
          <a:xfrm>
            <a:off x="711200" y="1333500"/>
            <a:ext cx="7727950" cy="42084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182563" y="90488"/>
            <a:ext cx="8915400" cy="1143000"/>
          </a:xfrm>
        </p:spPr>
        <p:txBody>
          <a:bodyPr/>
          <a:lstStyle/>
          <a:p>
            <a:r>
              <a:rPr lang="en-US" sz="4000" b="1">
                <a:cs typeface="Times New Roman" pitchFamily="18" charset="0"/>
              </a:rPr>
              <a:t>HLT</a:t>
            </a:r>
            <a:r>
              <a:rPr lang="en-US"/>
              <a:t> </a:t>
            </a:r>
          </a:p>
        </p:txBody>
      </p:sp>
      <p:sp>
        <p:nvSpPr>
          <p:cNvPr id="135171" name="Rectangle 3"/>
          <p:cNvSpPr>
            <a:spLocks noGrp="1" noChangeArrowheads="1"/>
          </p:cNvSpPr>
          <p:nvPr>
            <p:ph type="body" idx="1"/>
          </p:nvPr>
        </p:nvSpPr>
        <p:spPr>
          <a:xfrm>
            <a:off x="182563" y="912813"/>
            <a:ext cx="8915400" cy="4800600"/>
          </a:xfrm>
        </p:spPr>
        <p:txBody>
          <a:bodyPr/>
          <a:lstStyle/>
          <a:p>
            <a:r>
              <a:rPr lang="en-US">
                <a:cs typeface="Times New Roman" pitchFamily="18" charset="0"/>
              </a:rPr>
              <a:t>Stops the execution of software. </a:t>
            </a:r>
          </a:p>
          <a:p>
            <a:r>
              <a:rPr lang="en-US">
                <a:cs typeface="Times New Roman" pitchFamily="18" charset="0"/>
              </a:rPr>
              <a:t>There are three ways to exit a halt:</a:t>
            </a:r>
          </a:p>
          <a:p>
            <a:pPr lvl="1"/>
            <a:r>
              <a:rPr lang="en-US">
                <a:cs typeface="Times New Roman" pitchFamily="18" charset="0"/>
              </a:rPr>
              <a:t>by interrupt; a hardware reset, or DMA operation </a:t>
            </a:r>
          </a:p>
          <a:p>
            <a:r>
              <a:rPr lang="en-US">
                <a:cs typeface="Times New Roman" pitchFamily="18" charset="0"/>
              </a:rPr>
              <a:t>Often synchronizes external hardware interrupts with the software system. </a:t>
            </a:r>
          </a:p>
          <a:p>
            <a:r>
              <a:rPr lang="en-US">
                <a:cs typeface="Times New Roman" pitchFamily="18" charset="0"/>
              </a:rPr>
              <a:t>DOS and Windows both use interrupts extensively.</a:t>
            </a:r>
          </a:p>
          <a:p>
            <a:pPr lvl="1"/>
            <a:r>
              <a:rPr lang="en-US">
                <a:cs typeface="Times New Roman" pitchFamily="18" charset="0"/>
              </a:rPr>
              <a:t>so HLT will not halt the computer when</a:t>
            </a:r>
            <a:br>
              <a:rPr lang="en-US">
                <a:cs typeface="Times New Roman" pitchFamily="18" charset="0"/>
              </a:rPr>
            </a:br>
            <a:r>
              <a:rPr lang="en-US">
                <a:cs typeface="Times New Roman" pitchFamily="18" charset="0"/>
              </a:rPr>
              <a:t>operated under these operating systems</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182563" y="90488"/>
            <a:ext cx="8915400" cy="1143000"/>
          </a:xfrm>
        </p:spPr>
        <p:txBody>
          <a:bodyPr/>
          <a:lstStyle/>
          <a:p>
            <a:r>
              <a:rPr lang="en-US" sz="4000" b="1">
                <a:cs typeface="Times New Roman" pitchFamily="18" charset="0"/>
              </a:rPr>
              <a:t>NOP</a:t>
            </a:r>
            <a:r>
              <a:rPr lang="en-US"/>
              <a:t> </a:t>
            </a:r>
          </a:p>
        </p:txBody>
      </p:sp>
      <p:sp>
        <p:nvSpPr>
          <p:cNvPr id="136195" name="Rectangle 3"/>
          <p:cNvSpPr>
            <a:spLocks noGrp="1" noChangeArrowheads="1"/>
          </p:cNvSpPr>
          <p:nvPr>
            <p:ph type="body" idx="1"/>
          </p:nvPr>
        </p:nvSpPr>
        <p:spPr>
          <a:xfrm>
            <a:off x="182563" y="912813"/>
            <a:ext cx="8915400" cy="4800600"/>
          </a:xfrm>
        </p:spPr>
        <p:txBody>
          <a:bodyPr/>
          <a:lstStyle/>
          <a:p>
            <a:r>
              <a:rPr lang="en-US">
                <a:cs typeface="Arial" pitchFamily="34" charset="0"/>
              </a:rPr>
              <a:t>In early years, before software development tools were available, a NOP, which performs absolutely no operation, was often used to pad software with space for future machine language instructions.</a:t>
            </a:r>
          </a:p>
          <a:p>
            <a:r>
              <a:rPr lang="en-US">
                <a:cs typeface="Arial" pitchFamily="34" charset="0"/>
              </a:rPr>
              <a:t>When the microprocessor encounters a NOP, it takes a short time to execute.</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2" name="Rectangle 2"/>
          <p:cNvSpPr>
            <a:spLocks noGrp="1" noChangeArrowheads="1"/>
          </p:cNvSpPr>
          <p:nvPr>
            <p:ph type="body" idx="1"/>
          </p:nvPr>
        </p:nvSpPr>
        <p:spPr>
          <a:xfrm>
            <a:off x="182563" y="227013"/>
            <a:ext cx="8836025" cy="5940425"/>
          </a:xfrm>
        </p:spPr>
        <p:txBody>
          <a:bodyPr/>
          <a:lstStyle/>
          <a:p>
            <a:r>
              <a:rPr lang="en-US">
                <a:cs typeface="Arial" pitchFamily="34" charset="0"/>
              </a:rPr>
              <a:t>If you are developing machine language programs, which are extremely rare, it is recommended that you place 10 or so NOPS in your program at 50-byte intervals. </a:t>
            </a:r>
          </a:p>
          <a:p>
            <a:pPr lvl="1"/>
            <a:r>
              <a:rPr lang="en-US">
                <a:cs typeface="Arial" pitchFamily="34" charset="0"/>
              </a:rPr>
              <a:t>in case you need to add instructions at some future point</a:t>
            </a:r>
          </a:p>
          <a:p>
            <a:r>
              <a:rPr lang="en-US">
                <a:cs typeface="Arial" pitchFamily="34" charset="0"/>
              </a:rPr>
              <a:t>A NOP may also find application in time delays to waste time. </a:t>
            </a:r>
          </a:p>
          <a:p>
            <a:r>
              <a:rPr lang="en-US">
                <a:cs typeface="Arial" pitchFamily="34" charset="0"/>
              </a:rPr>
              <a:t>A NOP used for timing is not very accurate because of the cache and pipelines in</a:t>
            </a:r>
            <a:br>
              <a:rPr lang="en-US">
                <a:cs typeface="Arial" pitchFamily="34" charset="0"/>
              </a:rPr>
            </a:br>
            <a:r>
              <a:rPr lang="en-US">
                <a:cs typeface="Arial" pitchFamily="34" charset="0"/>
              </a:rPr>
              <a:t>modern microprocessors.</a:t>
            </a:r>
            <a:endParaRPr lang="en-AU">
              <a:cs typeface="Arial" pitchFamily="34" charset="0"/>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182563" y="90488"/>
            <a:ext cx="8915400" cy="1143000"/>
          </a:xfrm>
        </p:spPr>
        <p:txBody>
          <a:bodyPr/>
          <a:lstStyle/>
          <a:p>
            <a:r>
              <a:rPr lang="en-US" sz="4000" b="1">
                <a:cs typeface="Times New Roman" pitchFamily="18" charset="0"/>
              </a:rPr>
              <a:t>LOCK Prefix</a:t>
            </a:r>
            <a:r>
              <a:rPr lang="en-US"/>
              <a:t> </a:t>
            </a:r>
          </a:p>
        </p:txBody>
      </p:sp>
      <p:sp>
        <p:nvSpPr>
          <p:cNvPr id="137219" name="Rectangle 3"/>
          <p:cNvSpPr>
            <a:spLocks noGrp="1" noChangeArrowheads="1"/>
          </p:cNvSpPr>
          <p:nvPr>
            <p:ph type="body" idx="1"/>
          </p:nvPr>
        </p:nvSpPr>
        <p:spPr>
          <a:xfrm>
            <a:off x="182563" y="912813"/>
            <a:ext cx="8915400" cy="4800600"/>
          </a:xfrm>
        </p:spPr>
        <p:txBody>
          <a:bodyPr/>
          <a:lstStyle/>
          <a:p>
            <a:r>
              <a:rPr lang="en-US">
                <a:cs typeface="Times New Roman" pitchFamily="18" charset="0"/>
              </a:rPr>
              <a:t>Appends an instruction and causes the  pin to become a logic 0. </a:t>
            </a:r>
          </a:p>
          <a:p>
            <a:r>
              <a:rPr lang="en-US" i="1">
                <a:cs typeface="Times New Roman" pitchFamily="18" charset="0"/>
              </a:rPr>
              <a:t>LOCK</a:t>
            </a:r>
            <a:r>
              <a:rPr lang="en-US">
                <a:cs typeface="Times New Roman" pitchFamily="18" charset="0"/>
              </a:rPr>
              <a:t> pin often disables external bus masters</a:t>
            </a:r>
            <a:br>
              <a:rPr lang="en-US">
                <a:cs typeface="Times New Roman" pitchFamily="18" charset="0"/>
              </a:rPr>
            </a:br>
            <a:r>
              <a:rPr lang="en-US">
                <a:cs typeface="Times New Roman" pitchFamily="18" charset="0"/>
              </a:rPr>
              <a:t>or other system components </a:t>
            </a:r>
          </a:p>
          <a:p>
            <a:pPr lvl="1"/>
            <a:r>
              <a:rPr lang="en-US">
                <a:cs typeface="Times New Roman" pitchFamily="18" charset="0"/>
              </a:rPr>
              <a:t>causes pin to activate for duration of instruction</a:t>
            </a:r>
          </a:p>
          <a:p>
            <a:r>
              <a:rPr lang="en-US">
                <a:cs typeface="Times New Roman" pitchFamily="18" charset="0"/>
              </a:rPr>
              <a:t>If more than one sequential instruction islocked, </a:t>
            </a:r>
            <a:r>
              <a:rPr lang="en-US" i="1">
                <a:cs typeface="Times New Roman" pitchFamily="18" charset="0"/>
              </a:rPr>
              <a:t>LOCK</a:t>
            </a:r>
            <a:r>
              <a:rPr lang="en-US">
                <a:cs typeface="Times New Roman" pitchFamily="18" charset="0"/>
              </a:rPr>
              <a:t> pin remains logic 0 for duration of the sequence of instructions.</a:t>
            </a:r>
          </a:p>
          <a:p>
            <a:r>
              <a:rPr lang="en-US">
                <a:cs typeface="Times New Roman" pitchFamily="18" charset="0"/>
              </a:rPr>
              <a:t>The LOCK:MOV AL,[SI] instruction is an example of a locked instruction. </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182563" y="90488"/>
            <a:ext cx="8915400" cy="1143000"/>
          </a:xfrm>
        </p:spPr>
        <p:txBody>
          <a:bodyPr/>
          <a:lstStyle/>
          <a:p>
            <a:r>
              <a:rPr lang="en-US" sz="4000" b="1">
                <a:cs typeface="Times New Roman" pitchFamily="18" charset="0"/>
              </a:rPr>
              <a:t>ESC</a:t>
            </a:r>
            <a:r>
              <a:rPr lang="en-US"/>
              <a:t> </a:t>
            </a:r>
          </a:p>
        </p:txBody>
      </p:sp>
      <p:sp>
        <p:nvSpPr>
          <p:cNvPr id="139267" name="Rectangle 3"/>
          <p:cNvSpPr>
            <a:spLocks noGrp="1" noChangeArrowheads="1"/>
          </p:cNvSpPr>
          <p:nvPr>
            <p:ph type="body" idx="1"/>
          </p:nvPr>
        </p:nvSpPr>
        <p:spPr>
          <a:xfrm>
            <a:off x="182563" y="912813"/>
            <a:ext cx="8915400" cy="4800600"/>
          </a:xfrm>
        </p:spPr>
        <p:txBody>
          <a:bodyPr/>
          <a:lstStyle/>
          <a:p>
            <a:r>
              <a:rPr lang="en-US">
                <a:cs typeface="Arial" pitchFamily="34" charset="0"/>
              </a:rPr>
              <a:t>Passes instructions to the floating-point coprocessor from the microprocessor. </a:t>
            </a:r>
          </a:p>
          <a:p>
            <a:r>
              <a:rPr lang="en-US">
                <a:cs typeface="Arial" pitchFamily="34" charset="0"/>
              </a:rPr>
              <a:t>When an ESC executes, the microprocessor provides the memory address, if required, but otherwise performs a NOP. </a:t>
            </a:r>
          </a:p>
          <a:p>
            <a:r>
              <a:rPr lang="en-US">
                <a:cs typeface="Arial" pitchFamily="34" charset="0"/>
              </a:rPr>
              <a:t>Six bits of the ESC instruction provide the opcode to the coprocessor and begin executing a coprocessor instruction.</a:t>
            </a:r>
            <a:endParaRPr lang="en-AU">
              <a:latin typeface="Times" pitchFamily="-80" charset="0"/>
              <a:cs typeface="Times New Roman" pitchFamily="18" charset="0"/>
            </a:endParaRPr>
          </a:p>
          <a:p>
            <a:r>
              <a:rPr lang="en-US">
                <a:cs typeface="Arial" pitchFamily="34" charset="0"/>
              </a:rPr>
              <a:t>ESC is considered obsolete as an opcode. </a:t>
            </a:r>
            <a:endParaRPr lang="en-AU">
              <a:cs typeface="Arial" pitchFamily="34" charset="0"/>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182563" y="90488"/>
            <a:ext cx="8915400" cy="1143000"/>
          </a:xfrm>
        </p:spPr>
        <p:txBody>
          <a:bodyPr/>
          <a:lstStyle/>
          <a:p>
            <a:r>
              <a:rPr lang="en-US" sz="4000" b="1">
                <a:cs typeface="Times New Roman" pitchFamily="18" charset="0"/>
              </a:rPr>
              <a:t>BOUND</a:t>
            </a:r>
            <a:r>
              <a:rPr lang="en-US"/>
              <a:t> </a:t>
            </a:r>
          </a:p>
        </p:txBody>
      </p:sp>
      <p:sp>
        <p:nvSpPr>
          <p:cNvPr id="141315" name="Rectangle 3"/>
          <p:cNvSpPr>
            <a:spLocks noGrp="1" noChangeArrowheads="1"/>
          </p:cNvSpPr>
          <p:nvPr>
            <p:ph type="body" idx="1"/>
          </p:nvPr>
        </p:nvSpPr>
        <p:spPr>
          <a:xfrm>
            <a:off x="182563" y="912813"/>
            <a:ext cx="8915400" cy="4800600"/>
          </a:xfrm>
        </p:spPr>
        <p:txBody>
          <a:bodyPr/>
          <a:lstStyle/>
          <a:p>
            <a:r>
              <a:rPr lang="en-US">
                <a:cs typeface="Arial" pitchFamily="34" charset="0"/>
              </a:rPr>
              <a:t>A comparison instruction that may cause an interrupt (vector type number 5). </a:t>
            </a:r>
          </a:p>
          <a:p>
            <a:r>
              <a:rPr lang="en-US">
                <a:cs typeface="Arial" pitchFamily="34" charset="0"/>
              </a:rPr>
              <a:t>Compares the contents of any 16-bit or 32-bit register against the contents of two words or doublewords of memory</a:t>
            </a:r>
          </a:p>
          <a:p>
            <a:pPr lvl="1"/>
            <a:r>
              <a:rPr lang="en-US">
                <a:cs typeface="Arial" pitchFamily="34" charset="0"/>
              </a:rPr>
              <a:t>an upper and a lower boundary </a:t>
            </a:r>
          </a:p>
          <a:p>
            <a:r>
              <a:rPr lang="en-US">
                <a:cs typeface="Arial" pitchFamily="34" charset="0"/>
              </a:rPr>
              <a:t>If register value compared with memory is not within the boundary, a type 5 interrupt ensues. </a:t>
            </a:r>
          </a:p>
          <a:p>
            <a:r>
              <a:rPr lang="en-US">
                <a:cs typeface="Arial" pitchFamily="34" charset="0"/>
              </a:rPr>
              <a:t>If it is within the boundary, the next instruction in the program executes.</a:t>
            </a:r>
            <a:endParaRPr lang="en-US">
              <a:cs typeface="Times New Roman" pitchFamily="18" charset="0"/>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182563" y="90488"/>
            <a:ext cx="8915400" cy="1143000"/>
          </a:xfrm>
        </p:spPr>
        <p:txBody>
          <a:bodyPr/>
          <a:lstStyle/>
          <a:p>
            <a:r>
              <a:rPr lang="en-US" sz="4000" b="1">
                <a:cs typeface="Times New Roman" pitchFamily="18" charset="0"/>
              </a:rPr>
              <a:t>ENTER and LEAVE</a:t>
            </a:r>
            <a:r>
              <a:rPr lang="en-US"/>
              <a:t> </a:t>
            </a:r>
          </a:p>
        </p:txBody>
      </p:sp>
      <p:sp>
        <p:nvSpPr>
          <p:cNvPr id="142339" name="Rectangle 3"/>
          <p:cNvSpPr>
            <a:spLocks noGrp="1" noChangeArrowheads="1"/>
          </p:cNvSpPr>
          <p:nvPr>
            <p:ph type="body" idx="1"/>
          </p:nvPr>
        </p:nvSpPr>
        <p:spPr>
          <a:xfrm>
            <a:off x="182563" y="912813"/>
            <a:ext cx="8915400" cy="4800600"/>
          </a:xfrm>
        </p:spPr>
        <p:txBody>
          <a:bodyPr/>
          <a:lstStyle/>
          <a:p>
            <a:r>
              <a:rPr lang="en-US">
                <a:cs typeface="Arial" pitchFamily="34" charset="0"/>
              </a:rPr>
              <a:t>Used with stack frames, mechanisms used to pass parameters to a procedure through the stack memory.</a:t>
            </a:r>
          </a:p>
          <a:p>
            <a:r>
              <a:rPr lang="en-US">
                <a:cs typeface="Arial" pitchFamily="34" charset="0"/>
              </a:rPr>
              <a:t>Stack frame also holds local memory</a:t>
            </a:r>
            <a:br>
              <a:rPr lang="en-US">
                <a:cs typeface="Arial" pitchFamily="34" charset="0"/>
              </a:rPr>
            </a:br>
            <a:r>
              <a:rPr lang="en-US">
                <a:cs typeface="Arial" pitchFamily="34" charset="0"/>
              </a:rPr>
              <a:t>variables for the procedure.</a:t>
            </a:r>
          </a:p>
          <a:p>
            <a:r>
              <a:rPr lang="en-US">
                <a:cs typeface="Arial" pitchFamily="34" charset="0"/>
              </a:rPr>
              <a:t>Stack frames provide dynamic areas of memory for procedures in multiuser environments.</a:t>
            </a:r>
            <a:endParaRPr lang="en-US">
              <a:cs typeface="Times New Roman" pitchFamily="18" charset="0"/>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8242" name="Rectangle 2"/>
          <p:cNvSpPr>
            <a:spLocks noGrp="1" noChangeArrowheads="1"/>
          </p:cNvSpPr>
          <p:nvPr>
            <p:ph type="body" idx="1"/>
          </p:nvPr>
        </p:nvSpPr>
        <p:spPr>
          <a:xfrm>
            <a:off x="182563" y="227013"/>
            <a:ext cx="8836025" cy="5940425"/>
          </a:xfrm>
        </p:spPr>
        <p:txBody>
          <a:bodyPr/>
          <a:lstStyle/>
          <a:p>
            <a:r>
              <a:rPr lang="en-US">
                <a:cs typeface="Arial" pitchFamily="34" charset="0"/>
              </a:rPr>
              <a:t>ENTER creates a stack frame by pushing BP onto the stack and then loading BP with the uppermost address of the stack frame. </a:t>
            </a:r>
          </a:p>
          <a:p>
            <a:pPr lvl="1"/>
            <a:r>
              <a:rPr lang="en-US">
                <a:cs typeface="Arial" pitchFamily="34" charset="0"/>
              </a:rPr>
              <a:t>allows stack frame variables to be accessed through the BP register</a:t>
            </a:r>
          </a:p>
          <a:p>
            <a:r>
              <a:rPr lang="en-US">
                <a:cs typeface="Arial" pitchFamily="34" charset="0"/>
              </a:rPr>
              <a:t>ENTER contains two operands: </a:t>
            </a:r>
          </a:p>
          <a:p>
            <a:pPr lvl="1"/>
            <a:r>
              <a:rPr lang="en-US">
                <a:cs typeface="Arial" pitchFamily="34" charset="0"/>
              </a:rPr>
              <a:t>first operand specifies the number of bytes to reserve for variables on the stack frame </a:t>
            </a:r>
          </a:p>
          <a:p>
            <a:pPr lvl="1"/>
            <a:r>
              <a:rPr lang="en-US">
                <a:cs typeface="Arial" pitchFamily="34" charset="0"/>
              </a:rPr>
              <a:t>the second specifies the level of the procedure</a:t>
            </a:r>
          </a:p>
          <a:p>
            <a:r>
              <a:rPr lang="en-US">
                <a:cs typeface="Arial" pitchFamily="34" charset="0"/>
              </a:rPr>
              <a:t>The ENTER and LEAVE instructions were used to call C++ functions in Windows 3.1.</a:t>
            </a:r>
            <a:endParaRPr lang="en-US">
              <a:cs typeface="Times New Roman" pitchFamily="18" charset="0"/>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76200" y="90488"/>
            <a:ext cx="9144000" cy="747712"/>
          </a:xfrm>
        </p:spPr>
        <p:txBody>
          <a:bodyPr/>
          <a:lstStyle/>
          <a:p>
            <a:r>
              <a:rPr lang="en-US" sz="4000" b="1">
                <a:cs typeface="Times New Roman" pitchFamily="18" charset="0"/>
              </a:rPr>
              <a:t>SUMMARY</a:t>
            </a:r>
          </a:p>
        </p:txBody>
      </p:sp>
      <p:sp>
        <p:nvSpPr>
          <p:cNvPr id="49155" name="Rectangle 3"/>
          <p:cNvSpPr>
            <a:spLocks noChangeArrowheads="1"/>
          </p:cNvSpPr>
          <p:nvPr/>
        </p:nvSpPr>
        <p:spPr bwMode="auto">
          <a:xfrm>
            <a:off x="182563" y="912813"/>
            <a:ext cx="8428037" cy="4575175"/>
          </a:xfrm>
          <a:prstGeom prst="rect">
            <a:avLst/>
          </a:prstGeom>
          <a:noFill/>
          <a:ln w="9525">
            <a:noFill/>
            <a:miter lim="800000"/>
            <a:headEnd/>
            <a:tailEnd/>
          </a:ln>
          <a:effectLst/>
        </p:spPr>
        <p:txBody>
          <a:bodyPr>
            <a:spAutoFit/>
          </a:bodyPr>
          <a:lstStyle/>
          <a:p>
            <a:pPr marL="339725" indent="-339725" eaLnBrk="1" hangingPunct="1">
              <a:spcBef>
                <a:spcPct val="20000"/>
              </a:spcBef>
              <a:buClr>
                <a:srgbClr val="0D4000"/>
              </a:buClr>
              <a:buFontTx/>
              <a:buChar char="•"/>
            </a:pPr>
            <a:r>
              <a:rPr lang="en-US" sz="3200">
                <a:cs typeface="Times New Roman" pitchFamily="18" charset="0"/>
              </a:rPr>
              <a:t>There are three types of unconditional jump instructions: short, near, and far. </a:t>
            </a:r>
          </a:p>
          <a:p>
            <a:pPr marL="339725" indent="-339725" eaLnBrk="1" hangingPunct="1">
              <a:spcBef>
                <a:spcPct val="20000"/>
              </a:spcBef>
              <a:buClr>
                <a:srgbClr val="0D4000"/>
              </a:buClr>
              <a:buFontTx/>
              <a:buChar char="•"/>
            </a:pPr>
            <a:r>
              <a:rPr lang="en-US" sz="3200">
                <a:cs typeface="Times New Roman" pitchFamily="18" charset="0"/>
              </a:rPr>
              <a:t>The short jump allows a branch to within +127 and -128 bytes. The near jump (using a displacement of ±32K) allows a jump to any location in the current code segment (intrasegment). The far jump allows a jump to any location in the memory system (intersegment). </a:t>
            </a:r>
          </a:p>
        </p:txBody>
      </p:sp>
      <p:sp>
        <p:nvSpPr>
          <p:cNvPr id="49156" name="Rectangle 4"/>
          <p:cNvSpPr>
            <a:spLocks noChangeArrowheads="1"/>
          </p:cNvSpPr>
          <p:nvPr/>
        </p:nvSpPr>
        <p:spPr bwMode="auto">
          <a:xfrm>
            <a:off x="7769225" y="273050"/>
            <a:ext cx="1295400" cy="533400"/>
          </a:xfrm>
          <a:prstGeom prst="rect">
            <a:avLst/>
          </a:prstGeom>
          <a:noFill/>
          <a:ln w="9525">
            <a:noFill/>
            <a:miter lim="800000"/>
            <a:headEnd/>
            <a:tailEnd/>
          </a:ln>
        </p:spPr>
        <p:txBody>
          <a:bodyPr/>
          <a:lstStyle/>
          <a:p>
            <a:pPr marL="342900" indent="-342900" eaLnBrk="1" hangingPunct="1">
              <a:spcBef>
                <a:spcPct val="20000"/>
              </a:spcBef>
              <a:buClr>
                <a:srgbClr val="0D4000"/>
              </a:buClr>
            </a:pPr>
            <a:r>
              <a:rPr lang="en-US" sz="2800">
                <a:cs typeface="Times New Roman" pitchFamily="18" charset="0"/>
              </a:rPr>
              <a:t>(</a:t>
            </a:r>
            <a:r>
              <a:rPr lang="en-US" sz="2800" i="1">
                <a:cs typeface="Times New Roman" pitchFamily="18" charset="0"/>
              </a:rPr>
              <a:t>cont.</a:t>
            </a:r>
            <a:r>
              <a:rPr lang="en-US" sz="2800">
                <a:cs typeface="Times New Roman" pitchFamily="18" charset="0"/>
              </a:rPr>
              <a:t>)</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76200" y="90488"/>
            <a:ext cx="9144000" cy="747712"/>
          </a:xfrm>
        </p:spPr>
        <p:txBody>
          <a:bodyPr/>
          <a:lstStyle/>
          <a:p>
            <a:r>
              <a:rPr lang="en-US" sz="4000" b="1">
                <a:cs typeface="Times New Roman" pitchFamily="18" charset="0"/>
              </a:rPr>
              <a:t>SUMMARY</a:t>
            </a:r>
          </a:p>
        </p:txBody>
      </p:sp>
      <p:sp>
        <p:nvSpPr>
          <p:cNvPr id="50179" name="Rectangle 3"/>
          <p:cNvSpPr>
            <a:spLocks noChangeArrowheads="1"/>
          </p:cNvSpPr>
          <p:nvPr/>
        </p:nvSpPr>
        <p:spPr bwMode="auto">
          <a:xfrm>
            <a:off x="182563" y="912813"/>
            <a:ext cx="8428037" cy="4575175"/>
          </a:xfrm>
          <a:prstGeom prst="rect">
            <a:avLst/>
          </a:prstGeom>
          <a:noFill/>
          <a:ln w="9525">
            <a:noFill/>
            <a:miter lim="800000"/>
            <a:headEnd/>
            <a:tailEnd/>
          </a:ln>
          <a:effectLst/>
        </p:spPr>
        <p:txBody>
          <a:bodyPr>
            <a:spAutoFit/>
          </a:bodyPr>
          <a:lstStyle/>
          <a:p>
            <a:pPr marL="339725" indent="-339725" eaLnBrk="1" hangingPunct="1">
              <a:spcBef>
                <a:spcPct val="20000"/>
              </a:spcBef>
              <a:buClr>
                <a:srgbClr val="0D4000"/>
              </a:buClr>
              <a:buFontTx/>
              <a:buChar char="•"/>
            </a:pPr>
            <a:r>
              <a:rPr lang="en-US" sz="3200">
                <a:cs typeface="Times New Roman" pitchFamily="18" charset="0"/>
              </a:rPr>
              <a:t>Whenever a label appears with a JMP instruction or conditional jump, the label, located in the label field, must be followed by a colon (LABEL:). For example, the JMP DOGGY instruction jumps to memory location DOGGY:.</a:t>
            </a:r>
          </a:p>
          <a:p>
            <a:pPr marL="339725" indent="-339725" eaLnBrk="1" hangingPunct="1">
              <a:spcBef>
                <a:spcPct val="20000"/>
              </a:spcBef>
              <a:buClr>
                <a:srgbClr val="0D4000"/>
              </a:buClr>
              <a:buFontTx/>
              <a:buChar char="•"/>
            </a:pPr>
            <a:r>
              <a:rPr lang="en-US" sz="3200">
                <a:cs typeface="Times New Roman" pitchFamily="18" charset="0"/>
              </a:rPr>
              <a:t>The displacement that follows a short or near jump is the distance from the next instruction to the jump location.</a:t>
            </a:r>
          </a:p>
        </p:txBody>
      </p:sp>
      <p:sp>
        <p:nvSpPr>
          <p:cNvPr id="50180" name="Rectangle 4"/>
          <p:cNvSpPr>
            <a:spLocks noChangeArrowheads="1"/>
          </p:cNvSpPr>
          <p:nvPr/>
        </p:nvSpPr>
        <p:spPr bwMode="auto">
          <a:xfrm>
            <a:off x="7769225" y="273050"/>
            <a:ext cx="1295400" cy="533400"/>
          </a:xfrm>
          <a:prstGeom prst="rect">
            <a:avLst/>
          </a:prstGeom>
          <a:noFill/>
          <a:ln w="9525">
            <a:noFill/>
            <a:miter lim="800000"/>
            <a:headEnd/>
            <a:tailEnd/>
          </a:ln>
        </p:spPr>
        <p:txBody>
          <a:bodyPr/>
          <a:lstStyle/>
          <a:p>
            <a:pPr marL="342900" indent="-342900" eaLnBrk="1" hangingPunct="1">
              <a:spcBef>
                <a:spcPct val="20000"/>
              </a:spcBef>
              <a:buClr>
                <a:srgbClr val="0D4000"/>
              </a:buClr>
            </a:pPr>
            <a:r>
              <a:rPr lang="en-US" sz="2800">
                <a:cs typeface="Times New Roman" pitchFamily="18" charset="0"/>
              </a:rPr>
              <a:t>(</a:t>
            </a:r>
            <a:r>
              <a:rPr lang="en-US" sz="2800" i="1">
                <a:cs typeface="Times New Roman" pitchFamily="18" charset="0"/>
              </a:rPr>
              <a:t>cont.</a:t>
            </a:r>
            <a:r>
              <a:rPr lang="en-US" sz="2800">
                <a:cs typeface="Times New Roman" pitchFamily="18" charset="0"/>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82563" y="90488"/>
            <a:ext cx="8915400" cy="1143000"/>
          </a:xfrm>
        </p:spPr>
        <p:txBody>
          <a:bodyPr/>
          <a:lstStyle/>
          <a:p>
            <a:r>
              <a:rPr lang="en-US" sz="4000" b="1" i="1">
                <a:cs typeface="Arial" pitchFamily="34" charset="0"/>
              </a:rPr>
              <a:t>Short Jump</a:t>
            </a:r>
            <a:r>
              <a:rPr lang="en-US" sz="4000" b="1">
                <a:cs typeface="Times New Roman" pitchFamily="18" charset="0"/>
              </a:rPr>
              <a:t> </a:t>
            </a:r>
          </a:p>
        </p:txBody>
      </p:sp>
      <p:sp>
        <p:nvSpPr>
          <p:cNvPr id="16387" name="Rectangle 3"/>
          <p:cNvSpPr>
            <a:spLocks noGrp="1" noChangeArrowheads="1"/>
          </p:cNvSpPr>
          <p:nvPr>
            <p:ph type="body" idx="1"/>
          </p:nvPr>
        </p:nvSpPr>
        <p:spPr>
          <a:xfrm>
            <a:off x="182563" y="912813"/>
            <a:ext cx="8915400" cy="4800600"/>
          </a:xfrm>
        </p:spPr>
        <p:txBody>
          <a:bodyPr/>
          <a:lstStyle/>
          <a:p>
            <a:r>
              <a:rPr lang="en-US">
                <a:cs typeface="Arial" pitchFamily="34" charset="0"/>
              </a:rPr>
              <a:t>Called </a:t>
            </a:r>
            <a:r>
              <a:rPr lang="en-US" b="1">
                <a:cs typeface="Arial" pitchFamily="34" charset="0"/>
              </a:rPr>
              <a:t>relative jumps</a:t>
            </a:r>
            <a:r>
              <a:rPr lang="en-US">
                <a:cs typeface="Arial" pitchFamily="34" charset="0"/>
              </a:rPr>
              <a:t> because they can be moved, with related software, to any location in the current code segment without a change.</a:t>
            </a:r>
          </a:p>
          <a:p>
            <a:pPr lvl="1"/>
            <a:r>
              <a:rPr lang="en-US">
                <a:cs typeface="Arial" pitchFamily="34" charset="0"/>
              </a:rPr>
              <a:t>jump address is not stored with the opcode</a:t>
            </a:r>
          </a:p>
          <a:p>
            <a:pPr lvl="1"/>
            <a:r>
              <a:rPr lang="en-US">
                <a:cs typeface="Arial" pitchFamily="34" charset="0"/>
              </a:rPr>
              <a:t>a </a:t>
            </a:r>
            <a:r>
              <a:rPr lang="en-US" b="1">
                <a:cs typeface="Arial" pitchFamily="34" charset="0"/>
              </a:rPr>
              <a:t>distance</a:t>
            </a:r>
            <a:r>
              <a:rPr lang="en-US">
                <a:cs typeface="Arial" pitchFamily="34" charset="0"/>
              </a:rPr>
              <a:t>, or displacement, follows the opcode </a:t>
            </a:r>
          </a:p>
          <a:p>
            <a:r>
              <a:rPr lang="en-US">
                <a:cs typeface="Arial" pitchFamily="34" charset="0"/>
              </a:rPr>
              <a:t>The short jump displacement is a distance represented by a 1-byte signed number whose value ranges between +127 and –128. </a:t>
            </a:r>
          </a:p>
          <a:p>
            <a:r>
              <a:rPr lang="en-US">
                <a:cs typeface="Arial" pitchFamily="34" charset="0"/>
              </a:rPr>
              <a:t>Short jump instruction appears in Figure 6–2. </a:t>
            </a:r>
            <a:endParaRPr lang="en-US">
              <a:cs typeface="Times New Roman" pitchFamily="18"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6200" y="90488"/>
            <a:ext cx="9144000" cy="747712"/>
          </a:xfrm>
        </p:spPr>
        <p:txBody>
          <a:bodyPr/>
          <a:lstStyle/>
          <a:p>
            <a:r>
              <a:rPr lang="en-US" sz="4000" b="1">
                <a:cs typeface="Times New Roman" pitchFamily="18" charset="0"/>
              </a:rPr>
              <a:t>SUMMARY</a:t>
            </a:r>
          </a:p>
        </p:txBody>
      </p:sp>
      <p:sp>
        <p:nvSpPr>
          <p:cNvPr id="51203" name="Rectangle 3"/>
          <p:cNvSpPr>
            <a:spLocks noChangeArrowheads="1"/>
          </p:cNvSpPr>
          <p:nvPr/>
        </p:nvSpPr>
        <p:spPr bwMode="auto">
          <a:xfrm>
            <a:off x="182563" y="912813"/>
            <a:ext cx="8428037" cy="5062537"/>
          </a:xfrm>
          <a:prstGeom prst="rect">
            <a:avLst/>
          </a:prstGeom>
          <a:noFill/>
          <a:ln w="9525">
            <a:noFill/>
            <a:miter lim="800000"/>
            <a:headEnd/>
            <a:tailEnd/>
          </a:ln>
          <a:effectLst/>
        </p:spPr>
        <p:txBody>
          <a:bodyPr>
            <a:spAutoFit/>
          </a:bodyPr>
          <a:lstStyle/>
          <a:p>
            <a:pPr marL="339725" indent="-339725" eaLnBrk="1" hangingPunct="1">
              <a:spcBef>
                <a:spcPct val="20000"/>
              </a:spcBef>
              <a:buClr>
                <a:srgbClr val="0D4000"/>
              </a:buClr>
              <a:buFontTx/>
              <a:buChar char="•"/>
            </a:pPr>
            <a:r>
              <a:rPr lang="en-US" sz="3200">
                <a:cs typeface="Times New Roman" pitchFamily="18" charset="0"/>
              </a:rPr>
              <a:t>Indirect jumps are available in two forms: (1) jump to the location stored in a register and (2) jump to the location stored in a memory word (near indi-rect) or doubleword (far indirect).</a:t>
            </a:r>
          </a:p>
          <a:p>
            <a:pPr marL="339725" indent="-339725" eaLnBrk="1" hangingPunct="1">
              <a:spcBef>
                <a:spcPct val="20000"/>
              </a:spcBef>
              <a:buClr>
                <a:srgbClr val="0D4000"/>
              </a:buClr>
              <a:buFontTx/>
              <a:buChar char="•"/>
            </a:pPr>
            <a:r>
              <a:rPr lang="en-US" sz="3200">
                <a:cs typeface="Times New Roman" pitchFamily="18" charset="0"/>
              </a:rPr>
              <a:t>Conditional jumps are all short jumps that test one or more of the flag bits: C, Z, O, P, or S. If the condition is true, a jump occurs; if the condition is false, the next sequential instruction executes. </a:t>
            </a:r>
          </a:p>
        </p:txBody>
      </p:sp>
      <p:sp>
        <p:nvSpPr>
          <p:cNvPr id="51204" name="Rectangle 4"/>
          <p:cNvSpPr>
            <a:spLocks noChangeArrowheads="1"/>
          </p:cNvSpPr>
          <p:nvPr/>
        </p:nvSpPr>
        <p:spPr bwMode="auto">
          <a:xfrm>
            <a:off x="7769225" y="273050"/>
            <a:ext cx="1295400" cy="533400"/>
          </a:xfrm>
          <a:prstGeom prst="rect">
            <a:avLst/>
          </a:prstGeom>
          <a:noFill/>
          <a:ln w="9525">
            <a:noFill/>
            <a:miter lim="800000"/>
            <a:headEnd/>
            <a:tailEnd/>
          </a:ln>
        </p:spPr>
        <p:txBody>
          <a:bodyPr/>
          <a:lstStyle/>
          <a:p>
            <a:pPr marL="342900" indent="-342900" eaLnBrk="1" hangingPunct="1">
              <a:spcBef>
                <a:spcPct val="20000"/>
              </a:spcBef>
              <a:buClr>
                <a:srgbClr val="0D4000"/>
              </a:buClr>
            </a:pPr>
            <a:r>
              <a:rPr lang="en-US" sz="2800">
                <a:cs typeface="Times New Roman" pitchFamily="18" charset="0"/>
              </a:rPr>
              <a:t>(</a:t>
            </a:r>
            <a:r>
              <a:rPr lang="en-US" sz="2800" i="1">
                <a:cs typeface="Times New Roman" pitchFamily="18" charset="0"/>
              </a:rPr>
              <a:t>cont.</a:t>
            </a:r>
            <a:r>
              <a:rPr lang="en-US" sz="2800">
                <a:cs typeface="Times New Roman" pitchFamily="18" charset="0"/>
              </a:rPr>
              <a:t>)</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76200" y="90488"/>
            <a:ext cx="9144000" cy="747712"/>
          </a:xfrm>
        </p:spPr>
        <p:txBody>
          <a:bodyPr/>
          <a:lstStyle/>
          <a:p>
            <a:r>
              <a:rPr lang="en-US" sz="4000" b="1">
                <a:cs typeface="Times New Roman" pitchFamily="18" charset="0"/>
              </a:rPr>
              <a:t>SUMMARY</a:t>
            </a:r>
          </a:p>
        </p:txBody>
      </p:sp>
      <p:sp>
        <p:nvSpPr>
          <p:cNvPr id="52227" name="Rectangle 3"/>
          <p:cNvSpPr>
            <a:spLocks noChangeArrowheads="1"/>
          </p:cNvSpPr>
          <p:nvPr/>
        </p:nvSpPr>
        <p:spPr bwMode="auto">
          <a:xfrm>
            <a:off x="182563" y="912813"/>
            <a:ext cx="8428037" cy="4184650"/>
          </a:xfrm>
          <a:prstGeom prst="rect">
            <a:avLst/>
          </a:prstGeom>
          <a:noFill/>
          <a:ln w="9525">
            <a:noFill/>
            <a:miter lim="800000"/>
            <a:headEnd/>
            <a:tailEnd/>
          </a:ln>
          <a:effectLst/>
        </p:spPr>
        <p:txBody>
          <a:bodyPr>
            <a:spAutoFit/>
          </a:bodyPr>
          <a:lstStyle/>
          <a:p>
            <a:pPr marL="339725" indent="-339725" eaLnBrk="1" hangingPunct="1">
              <a:spcBef>
                <a:spcPct val="20000"/>
              </a:spcBef>
              <a:buClr>
                <a:srgbClr val="0D4000"/>
              </a:buClr>
              <a:buFontTx/>
              <a:buChar char="•"/>
            </a:pPr>
            <a:r>
              <a:rPr lang="en-US" sz="3200">
                <a:cs typeface="Times New Roman" pitchFamily="18" charset="0"/>
              </a:rPr>
              <a:t>The 80386 and above allow a 16-bit signed displacement for the conditional jump instructions. </a:t>
            </a:r>
          </a:p>
          <a:p>
            <a:pPr marL="339725" indent="-339725" eaLnBrk="1" hangingPunct="1">
              <a:spcBef>
                <a:spcPct val="20000"/>
              </a:spcBef>
              <a:buClr>
                <a:srgbClr val="0D4000"/>
              </a:buClr>
              <a:buFontTx/>
              <a:buChar char="•"/>
            </a:pPr>
            <a:r>
              <a:rPr lang="en-US" sz="3200">
                <a:cs typeface="Times New Roman" pitchFamily="18" charset="0"/>
              </a:rPr>
              <a:t>In 64-bit mode, the displacement is 32 bits allowing a range of ±2G.</a:t>
            </a:r>
          </a:p>
          <a:p>
            <a:pPr marL="339725" indent="-339725" eaLnBrk="1" hangingPunct="1">
              <a:spcBef>
                <a:spcPct val="20000"/>
              </a:spcBef>
              <a:buClr>
                <a:srgbClr val="0D4000"/>
              </a:buClr>
              <a:buFontTx/>
              <a:buChar char="•"/>
            </a:pPr>
            <a:r>
              <a:rPr lang="en-US" sz="3200">
                <a:cs typeface="Times New Roman" pitchFamily="18" charset="0"/>
              </a:rPr>
              <a:t>A special conditional jump instruction (LOOP) decrements CX and jumps to the label when CX is not 0. </a:t>
            </a:r>
          </a:p>
        </p:txBody>
      </p:sp>
      <p:sp>
        <p:nvSpPr>
          <p:cNvPr id="52228" name="Rectangle 4"/>
          <p:cNvSpPr>
            <a:spLocks noChangeArrowheads="1"/>
          </p:cNvSpPr>
          <p:nvPr/>
        </p:nvSpPr>
        <p:spPr bwMode="auto">
          <a:xfrm>
            <a:off x="7769225" y="273050"/>
            <a:ext cx="1295400" cy="533400"/>
          </a:xfrm>
          <a:prstGeom prst="rect">
            <a:avLst/>
          </a:prstGeom>
          <a:noFill/>
          <a:ln w="9525">
            <a:noFill/>
            <a:miter lim="800000"/>
            <a:headEnd/>
            <a:tailEnd/>
          </a:ln>
        </p:spPr>
        <p:txBody>
          <a:bodyPr/>
          <a:lstStyle/>
          <a:p>
            <a:pPr marL="342900" indent="-342900" eaLnBrk="1" hangingPunct="1">
              <a:spcBef>
                <a:spcPct val="20000"/>
              </a:spcBef>
              <a:buClr>
                <a:srgbClr val="0D4000"/>
              </a:buClr>
            </a:pPr>
            <a:r>
              <a:rPr lang="en-US" sz="2800">
                <a:cs typeface="Times New Roman" pitchFamily="18" charset="0"/>
              </a:rPr>
              <a:t>(</a:t>
            </a:r>
            <a:r>
              <a:rPr lang="en-US" sz="2800" i="1">
                <a:cs typeface="Times New Roman" pitchFamily="18" charset="0"/>
              </a:rPr>
              <a:t>cont.</a:t>
            </a:r>
            <a:r>
              <a:rPr lang="en-US" sz="2800">
                <a:cs typeface="Times New Roman" pitchFamily="18" charset="0"/>
              </a:rPr>
              <a:t>)</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76200" y="90488"/>
            <a:ext cx="9144000" cy="747712"/>
          </a:xfrm>
        </p:spPr>
        <p:txBody>
          <a:bodyPr/>
          <a:lstStyle/>
          <a:p>
            <a:r>
              <a:rPr lang="en-US" sz="4000" b="1">
                <a:cs typeface="Times New Roman" pitchFamily="18" charset="0"/>
              </a:rPr>
              <a:t>SUMMARY</a:t>
            </a:r>
          </a:p>
        </p:txBody>
      </p:sp>
      <p:sp>
        <p:nvSpPr>
          <p:cNvPr id="53251" name="Rectangle 3"/>
          <p:cNvSpPr>
            <a:spLocks noChangeArrowheads="1"/>
          </p:cNvSpPr>
          <p:nvPr/>
        </p:nvSpPr>
        <p:spPr bwMode="auto">
          <a:xfrm>
            <a:off x="182563" y="912813"/>
            <a:ext cx="8428037" cy="3600450"/>
          </a:xfrm>
          <a:prstGeom prst="rect">
            <a:avLst/>
          </a:prstGeom>
          <a:noFill/>
          <a:ln w="9525">
            <a:noFill/>
            <a:miter lim="800000"/>
            <a:headEnd/>
            <a:tailEnd/>
          </a:ln>
          <a:effectLst/>
        </p:spPr>
        <p:txBody>
          <a:bodyPr>
            <a:spAutoFit/>
          </a:bodyPr>
          <a:lstStyle/>
          <a:p>
            <a:pPr marL="339725" indent="-339725" eaLnBrk="1" hangingPunct="1">
              <a:spcBef>
                <a:spcPct val="20000"/>
              </a:spcBef>
              <a:buClr>
                <a:srgbClr val="0D4000"/>
              </a:buClr>
              <a:buFontTx/>
              <a:buChar char="•"/>
            </a:pPr>
            <a:r>
              <a:rPr lang="en-US" sz="3200">
                <a:cs typeface="Times New Roman" pitchFamily="18" charset="0"/>
              </a:rPr>
              <a:t>The 80386 through the Core2 contain conditional set instructions that either set a byte to 01H or clear it to 00H. </a:t>
            </a:r>
          </a:p>
          <a:p>
            <a:pPr marL="339725" indent="-339725" eaLnBrk="1" hangingPunct="1">
              <a:spcBef>
                <a:spcPct val="20000"/>
              </a:spcBef>
              <a:buClr>
                <a:srgbClr val="0D4000"/>
              </a:buClr>
              <a:buFontTx/>
              <a:buChar char="•"/>
            </a:pPr>
            <a:r>
              <a:rPr lang="en-US" sz="3200">
                <a:cs typeface="Times New Roman" pitchFamily="18" charset="0"/>
              </a:rPr>
              <a:t>If the condition under test is true, the operand byte is set to 01H; if the condition under test is false, the operand byte is cleared to 00H.</a:t>
            </a:r>
          </a:p>
        </p:txBody>
      </p:sp>
      <p:sp>
        <p:nvSpPr>
          <p:cNvPr id="53252" name="Rectangle 4"/>
          <p:cNvSpPr>
            <a:spLocks noChangeArrowheads="1"/>
          </p:cNvSpPr>
          <p:nvPr/>
        </p:nvSpPr>
        <p:spPr bwMode="auto">
          <a:xfrm>
            <a:off x="7769225" y="273050"/>
            <a:ext cx="1295400" cy="533400"/>
          </a:xfrm>
          <a:prstGeom prst="rect">
            <a:avLst/>
          </a:prstGeom>
          <a:noFill/>
          <a:ln w="9525">
            <a:noFill/>
            <a:miter lim="800000"/>
            <a:headEnd/>
            <a:tailEnd/>
          </a:ln>
        </p:spPr>
        <p:txBody>
          <a:bodyPr/>
          <a:lstStyle/>
          <a:p>
            <a:pPr marL="342900" indent="-342900" eaLnBrk="1" hangingPunct="1">
              <a:spcBef>
                <a:spcPct val="20000"/>
              </a:spcBef>
              <a:buClr>
                <a:srgbClr val="0D4000"/>
              </a:buClr>
            </a:pPr>
            <a:r>
              <a:rPr lang="en-US" sz="2800">
                <a:cs typeface="Times New Roman" pitchFamily="18" charset="0"/>
              </a:rPr>
              <a:t>(</a:t>
            </a:r>
            <a:r>
              <a:rPr lang="en-US" sz="2800" i="1">
                <a:cs typeface="Times New Roman" pitchFamily="18" charset="0"/>
              </a:rPr>
              <a:t>cont.</a:t>
            </a:r>
            <a:r>
              <a:rPr lang="en-US" sz="2800">
                <a:cs typeface="Times New Roman" pitchFamily="18" charset="0"/>
              </a:rPr>
              <a:t>)</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76200" y="90488"/>
            <a:ext cx="9144000" cy="747712"/>
          </a:xfrm>
        </p:spPr>
        <p:txBody>
          <a:bodyPr/>
          <a:lstStyle/>
          <a:p>
            <a:r>
              <a:rPr lang="en-US" sz="4000" b="1">
                <a:cs typeface="Times New Roman" pitchFamily="18" charset="0"/>
              </a:rPr>
              <a:t>SUMMARY</a:t>
            </a:r>
          </a:p>
        </p:txBody>
      </p:sp>
      <p:sp>
        <p:nvSpPr>
          <p:cNvPr id="54275" name="Rectangle 3"/>
          <p:cNvSpPr>
            <a:spLocks noChangeArrowheads="1"/>
          </p:cNvSpPr>
          <p:nvPr/>
        </p:nvSpPr>
        <p:spPr bwMode="auto">
          <a:xfrm>
            <a:off x="182563" y="912813"/>
            <a:ext cx="8428037" cy="5159375"/>
          </a:xfrm>
          <a:prstGeom prst="rect">
            <a:avLst/>
          </a:prstGeom>
          <a:noFill/>
          <a:ln w="9525">
            <a:noFill/>
            <a:miter lim="800000"/>
            <a:headEnd/>
            <a:tailEnd/>
          </a:ln>
          <a:effectLst/>
        </p:spPr>
        <p:txBody>
          <a:bodyPr>
            <a:spAutoFit/>
          </a:bodyPr>
          <a:lstStyle/>
          <a:p>
            <a:pPr marL="339725" indent="-339725" eaLnBrk="1" hangingPunct="1">
              <a:spcBef>
                <a:spcPct val="20000"/>
              </a:spcBef>
              <a:buClr>
                <a:srgbClr val="0D4000"/>
              </a:buClr>
              <a:buFontTx/>
              <a:buChar char="•"/>
            </a:pPr>
            <a:r>
              <a:rPr lang="en-US" sz="3200">
                <a:cs typeface="Times New Roman" pitchFamily="18" charset="0"/>
              </a:rPr>
              <a:t>The .IF and .ENDIF statements are useful in assembly language for making decisions. </a:t>
            </a:r>
          </a:p>
          <a:p>
            <a:pPr marL="339725" indent="-339725" eaLnBrk="1" hangingPunct="1">
              <a:spcBef>
                <a:spcPct val="20000"/>
              </a:spcBef>
              <a:buClr>
                <a:srgbClr val="0D4000"/>
              </a:buClr>
              <a:buFontTx/>
              <a:buChar char="•"/>
            </a:pPr>
            <a:r>
              <a:rPr lang="en-US" sz="3200">
                <a:cs typeface="Times New Roman" pitchFamily="18" charset="0"/>
              </a:rPr>
              <a:t>The instructions cause the assembler to generate conditional jump statements that modify the flow of the program.</a:t>
            </a:r>
          </a:p>
          <a:p>
            <a:pPr marL="339725" indent="-339725" eaLnBrk="1" hangingPunct="1">
              <a:spcBef>
                <a:spcPct val="20000"/>
              </a:spcBef>
              <a:buClr>
                <a:srgbClr val="0D4000"/>
              </a:buClr>
              <a:buFontTx/>
              <a:buChar char="•"/>
            </a:pPr>
            <a:r>
              <a:rPr lang="en-US" sz="3200">
                <a:cs typeface="Times New Roman" pitchFamily="18" charset="0"/>
              </a:rPr>
              <a:t>The .WHILE and .ENDW statements allow an assembly language program to use the WHILE construction, and the .REPEAT and .UNTIL statements allow use of the REPEAT-UNTIL construct.</a:t>
            </a:r>
          </a:p>
        </p:txBody>
      </p:sp>
      <p:sp>
        <p:nvSpPr>
          <p:cNvPr id="54276" name="Rectangle 4"/>
          <p:cNvSpPr>
            <a:spLocks noChangeArrowheads="1"/>
          </p:cNvSpPr>
          <p:nvPr/>
        </p:nvSpPr>
        <p:spPr bwMode="auto">
          <a:xfrm>
            <a:off x="7769225" y="273050"/>
            <a:ext cx="1295400" cy="533400"/>
          </a:xfrm>
          <a:prstGeom prst="rect">
            <a:avLst/>
          </a:prstGeom>
          <a:noFill/>
          <a:ln w="9525">
            <a:noFill/>
            <a:miter lim="800000"/>
            <a:headEnd/>
            <a:tailEnd/>
          </a:ln>
        </p:spPr>
        <p:txBody>
          <a:bodyPr/>
          <a:lstStyle/>
          <a:p>
            <a:pPr marL="342900" indent="-342900" eaLnBrk="1" hangingPunct="1">
              <a:spcBef>
                <a:spcPct val="20000"/>
              </a:spcBef>
              <a:buClr>
                <a:srgbClr val="0D4000"/>
              </a:buClr>
            </a:pPr>
            <a:r>
              <a:rPr lang="en-US" sz="2800">
                <a:cs typeface="Times New Roman" pitchFamily="18" charset="0"/>
              </a:rPr>
              <a:t>(</a:t>
            </a:r>
            <a:r>
              <a:rPr lang="en-US" sz="2800" i="1">
                <a:cs typeface="Times New Roman" pitchFamily="18" charset="0"/>
              </a:rPr>
              <a:t>cont.</a:t>
            </a:r>
            <a:r>
              <a:rPr lang="en-US" sz="2800">
                <a:cs typeface="Times New Roman" pitchFamily="18" charset="0"/>
              </a:rPr>
              <a:t>)</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76200" y="90488"/>
            <a:ext cx="9144000" cy="747712"/>
          </a:xfrm>
        </p:spPr>
        <p:txBody>
          <a:bodyPr/>
          <a:lstStyle/>
          <a:p>
            <a:r>
              <a:rPr lang="en-US" sz="4000" b="1">
                <a:cs typeface="Times New Roman" pitchFamily="18" charset="0"/>
              </a:rPr>
              <a:t>SUMMARY</a:t>
            </a:r>
          </a:p>
        </p:txBody>
      </p:sp>
      <p:sp>
        <p:nvSpPr>
          <p:cNvPr id="55299" name="Rectangle 3"/>
          <p:cNvSpPr>
            <a:spLocks noChangeArrowheads="1"/>
          </p:cNvSpPr>
          <p:nvPr/>
        </p:nvSpPr>
        <p:spPr bwMode="auto">
          <a:xfrm>
            <a:off x="182563" y="912813"/>
            <a:ext cx="8428037" cy="5159375"/>
          </a:xfrm>
          <a:prstGeom prst="rect">
            <a:avLst/>
          </a:prstGeom>
          <a:noFill/>
          <a:ln w="9525">
            <a:noFill/>
            <a:miter lim="800000"/>
            <a:headEnd/>
            <a:tailEnd/>
          </a:ln>
          <a:effectLst/>
        </p:spPr>
        <p:txBody>
          <a:bodyPr>
            <a:spAutoFit/>
          </a:bodyPr>
          <a:lstStyle/>
          <a:p>
            <a:pPr marL="339725" indent="-339725" eaLnBrk="1" hangingPunct="1">
              <a:spcBef>
                <a:spcPct val="20000"/>
              </a:spcBef>
              <a:buClr>
                <a:srgbClr val="0D4000"/>
              </a:buClr>
              <a:buFontTx/>
              <a:buChar char="•"/>
            </a:pPr>
            <a:r>
              <a:rPr lang="en-US" sz="3200">
                <a:cs typeface="Times New Roman" pitchFamily="18" charset="0"/>
              </a:rPr>
              <a:t>Procedures are groups of instructions that perform one task and are used from any point in a program. </a:t>
            </a:r>
          </a:p>
          <a:p>
            <a:pPr marL="339725" indent="-339725" eaLnBrk="1" hangingPunct="1">
              <a:spcBef>
                <a:spcPct val="20000"/>
              </a:spcBef>
              <a:buClr>
                <a:srgbClr val="0D4000"/>
              </a:buClr>
              <a:buFontTx/>
              <a:buChar char="•"/>
            </a:pPr>
            <a:r>
              <a:rPr lang="en-US" sz="3200">
                <a:cs typeface="Times New Roman" pitchFamily="18" charset="0"/>
              </a:rPr>
              <a:t>The CALL instruction links to a procedure and the RET instruction returns from a procedure. In assembly language, the PROC directive defines the name and type of procedure. </a:t>
            </a:r>
          </a:p>
          <a:p>
            <a:pPr marL="339725" indent="-339725" eaLnBrk="1" hangingPunct="1">
              <a:spcBef>
                <a:spcPct val="20000"/>
              </a:spcBef>
              <a:buClr>
                <a:srgbClr val="0D4000"/>
              </a:buClr>
              <a:buFontTx/>
              <a:buChar char="•"/>
            </a:pPr>
            <a:r>
              <a:rPr lang="en-US" sz="3200">
                <a:cs typeface="Times New Roman" pitchFamily="18" charset="0"/>
              </a:rPr>
              <a:t>The ENDP directive declares the end of the procedure.</a:t>
            </a:r>
          </a:p>
        </p:txBody>
      </p:sp>
      <p:sp>
        <p:nvSpPr>
          <p:cNvPr id="55300" name="Rectangle 4"/>
          <p:cNvSpPr>
            <a:spLocks noChangeArrowheads="1"/>
          </p:cNvSpPr>
          <p:nvPr/>
        </p:nvSpPr>
        <p:spPr bwMode="auto">
          <a:xfrm>
            <a:off x="7769225" y="273050"/>
            <a:ext cx="1295400" cy="533400"/>
          </a:xfrm>
          <a:prstGeom prst="rect">
            <a:avLst/>
          </a:prstGeom>
          <a:noFill/>
          <a:ln w="9525">
            <a:noFill/>
            <a:miter lim="800000"/>
            <a:headEnd/>
            <a:tailEnd/>
          </a:ln>
        </p:spPr>
        <p:txBody>
          <a:bodyPr/>
          <a:lstStyle/>
          <a:p>
            <a:pPr marL="342900" indent="-342900" eaLnBrk="1" hangingPunct="1">
              <a:spcBef>
                <a:spcPct val="20000"/>
              </a:spcBef>
              <a:buClr>
                <a:srgbClr val="0D4000"/>
              </a:buClr>
            </a:pPr>
            <a:r>
              <a:rPr lang="en-US" sz="2800">
                <a:cs typeface="Times New Roman" pitchFamily="18" charset="0"/>
              </a:rPr>
              <a:t>(</a:t>
            </a:r>
            <a:r>
              <a:rPr lang="en-US" sz="2800" i="1">
                <a:cs typeface="Times New Roman" pitchFamily="18" charset="0"/>
              </a:rPr>
              <a:t>cont.</a:t>
            </a:r>
            <a:r>
              <a:rPr lang="en-US" sz="2800">
                <a:cs typeface="Times New Roman" pitchFamily="18" charset="0"/>
              </a:rPr>
              <a:t>)</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76200" y="90488"/>
            <a:ext cx="9144000" cy="747712"/>
          </a:xfrm>
        </p:spPr>
        <p:txBody>
          <a:bodyPr/>
          <a:lstStyle/>
          <a:p>
            <a:r>
              <a:rPr lang="en-US" sz="4000" b="1">
                <a:cs typeface="Times New Roman" pitchFamily="18" charset="0"/>
              </a:rPr>
              <a:t>SUMMARY</a:t>
            </a:r>
          </a:p>
        </p:txBody>
      </p:sp>
      <p:sp>
        <p:nvSpPr>
          <p:cNvPr id="56323" name="Rectangle 3"/>
          <p:cNvSpPr>
            <a:spLocks noChangeArrowheads="1"/>
          </p:cNvSpPr>
          <p:nvPr/>
        </p:nvSpPr>
        <p:spPr bwMode="auto">
          <a:xfrm>
            <a:off x="182563" y="912813"/>
            <a:ext cx="8428037" cy="4184650"/>
          </a:xfrm>
          <a:prstGeom prst="rect">
            <a:avLst/>
          </a:prstGeom>
          <a:noFill/>
          <a:ln w="9525">
            <a:noFill/>
            <a:miter lim="800000"/>
            <a:headEnd/>
            <a:tailEnd/>
          </a:ln>
          <a:effectLst/>
        </p:spPr>
        <p:txBody>
          <a:bodyPr>
            <a:spAutoFit/>
          </a:bodyPr>
          <a:lstStyle/>
          <a:p>
            <a:pPr marL="339725" indent="-339725" eaLnBrk="1" hangingPunct="1">
              <a:spcBef>
                <a:spcPct val="20000"/>
              </a:spcBef>
              <a:buClr>
                <a:srgbClr val="0D4000"/>
              </a:buClr>
              <a:buFontTx/>
              <a:buChar char="•"/>
            </a:pPr>
            <a:r>
              <a:rPr lang="en-US" sz="3200">
                <a:cs typeface="Times New Roman" pitchFamily="18" charset="0"/>
              </a:rPr>
              <a:t>The CALL construction is a combination of a PUSH and a JMP instruction. </a:t>
            </a:r>
          </a:p>
          <a:p>
            <a:pPr marL="339725" indent="-339725" eaLnBrk="1" hangingPunct="1">
              <a:spcBef>
                <a:spcPct val="20000"/>
              </a:spcBef>
              <a:buClr>
                <a:srgbClr val="0D4000"/>
              </a:buClr>
              <a:buFontTx/>
              <a:buChar char="•"/>
            </a:pPr>
            <a:r>
              <a:rPr lang="en-US" sz="3200">
                <a:cs typeface="Times New Roman" pitchFamily="18" charset="0"/>
              </a:rPr>
              <a:t>When CALL executes, it pushes the return address on the stack and then jumps to the procedure. </a:t>
            </a:r>
          </a:p>
          <a:p>
            <a:pPr marL="339725" indent="-339725" eaLnBrk="1" hangingPunct="1">
              <a:spcBef>
                <a:spcPct val="20000"/>
              </a:spcBef>
              <a:buClr>
                <a:srgbClr val="0D4000"/>
              </a:buClr>
              <a:buFontTx/>
              <a:buChar char="•"/>
            </a:pPr>
            <a:r>
              <a:rPr lang="en-US" sz="3200">
                <a:cs typeface="Times New Roman" pitchFamily="18" charset="0"/>
              </a:rPr>
              <a:t>A near CALL places the contents of IP on the stack, and a far CALL places both IP and CS on the stack.</a:t>
            </a:r>
          </a:p>
        </p:txBody>
      </p:sp>
      <p:sp>
        <p:nvSpPr>
          <p:cNvPr id="56324" name="Rectangle 4"/>
          <p:cNvSpPr>
            <a:spLocks noChangeArrowheads="1"/>
          </p:cNvSpPr>
          <p:nvPr/>
        </p:nvSpPr>
        <p:spPr bwMode="auto">
          <a:xfrm>
            <a:off x="7769225" y="273050"/>
            <a:ext cx="1295400" cy="533400"/>
          </a:xfrm>
          <a:prstGeom prst="rect">
            <a:avLst/>
          </a:prstGeom>
          <a:noFill/>
          <a:ln w="9525">
            <a:noFill/>
            <a:miter lim="800000"/>
            <a:headEnd/>
            <a:tailEnd/>
          </a:ln>
        </p:spPr>
        <p:txBody>
          <a:bodyPr/>
          <a:lstStyle/>
          <a:p>
            <a:pPr marL="342900" indent="-342900" eaLnBrk="1" hangingPunct="1">
              <a:spcBef>
                <a:spcPct val="20000"/>
              </a:spcBef>
              <a:buClr>
                <a:srgbClr val="0D4000"/>
              </a:buClr>
            </a:pPr>
            <a:r>
              <a:rPr lang="en-US" sz="2800">
                <a:cs typeface="Times New Roman" pitchFamily="18" charset="0"/>
              </a:rPr>
              <a:t>(</a:t>
            </a:r>
            <a:r>
              <a:rPr lang="en-US" sz="2800" i="1">
                <a:cs typeface="Times New Roman" pitchFamily="18" charset="0"/>
              </a:rPr>
              <a:t>cont.</a:t>
            </a:r>
            <a:r>
              <a:rPr lang="en-US" sz="2800">
                <a:cs typeface="Times New Roman" pitchFamily="18" charset="0"/>
              </a:rPr>
              <a:t>)</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76200" y="90488"/>
            <a:ext cx="9144000" cy="747712"/>
          </a:xfrm>
        </p:spPr>
        <p:txBody>
          <a:bodyPr/>
          <a:lstStyle/>
          <a:p>
            <a:r>
              <a:rPr lang="en-US" sz="4000" b="1">
                <a:cs typeface="Times New Roman" pitchFamily="18" charset="0"/>
              </a:rPr>
              <a:t>SUMMARY</a:t>
            </a:r>
          </a:p>
        </p:txBody>
      </p:sp>
      <p:sp>
        <p:nvSpPr>
          <p:cNvPr id="57347" name="Rectangle 3"/>
          <p:cNvSpPr>
            <a:spLocks noChangeArrowheads="1"/>
          </p:cNvSpPr>
          <p:nvPr/>
        </p:nvSpPr>
        <p:spPr bwMode="auto">
          <a:xfrm>
            <a:off x="182563" y="912813"/>
            <a:ext cx="8428037" cy="5159375"/>
          </a:xfrm>
          <a:prstGeom prst="rect">
            <a:avLst/>
          </a:prstGeom>
          <a:noFill/>
          <a:ln w="9525">
            <a:noFill/>
            <a:miter lim="800000"/>
            <a:headEnd/>
            <a:tailEnd/>
          </a:ln>
          <a:effectLst/>
        </p:spPr>
        <p:txBody>
          <a:bodyPr>
            <a:spAutoFit/>
          </a:bodyPr>
          <a:lstStyle/>
          <a:p>
            <a:pPr marL="339725" indent="-339725" eaLnBrk="1" hangingPunct="1">
              <a:spcBef>
                <a:spcPct val="20000"/>
              </a:spcBef>
              <a:buClr>
                <a:srgbClr val="0D4000"/>
              </a:buClr>
              <a:buFontTx/>
              <a:buChar char="•"/>
            </a:pPr>
            <a:r>
              <a:rPr lang="en-US" sz="3200">
                <a:cs typeface="Times New Roman" pitchFamily="18" charset="0"/>
              </a:rPr>
              <a:t>The RET instruction returns from a procedure by removing the return address from the stack and placing it into IP (near return), or IP and CS (far return).</a:t>
            </a:r>
          </a:p>
          <a:p>
            <a:pPr marL="339725" indent="-339725" eaLnBrk="1" hangingPunct="1">
              <a:spcBef>
                <a:spcPct val="20000"/>
              </a:spcBef>
              <a:buClr>
                <a:srgbClr val="0D4000"/>
              </a:buClr>
              <a:buFontTx/>
              <a:buChar char="•"/>
            </a:pPr>
            <a:r>
              <a:rPr lang="en-US" sz="3200">
                <a:cs typeface="Times New Roman" pitchFamily="18" charset="0"/>
              </a:rPr>
              <a:t>Interrupts are either software instructions similar to CALL or hardware signals used to call procedures. This process interrupts the current program and calls a procedure. </a:t>
            </a:r>
          </a:p>
          <a:p>
            <a:pPr marL="339725" indent="-339725" eaLnBrk="1" hangingPunct="1">
              <a:spcBef>
                <a:spcPct val="20000"/>
              </a:spcBef>
              <a:buClr>
                <a:srgbClr val="0D4000"/>
              </a:buClr>
              <a:buFontTx/>
              <a:buChar char="•"/>
            </a:pPr>
            <a:r>
              <a:rPr lang="en-US" sz="3200">
                <a:cs typeface="Times New Roman" pitchFamily="18" charset="0"/>
              </a:rPr>
              <a:t>After the procedure, a special IRET instruction returns control to the software.</a:t>
            </a:r>
          </a:p>
        </p:txBody>
      </p:sp>
      <p:sp>
        <p:nvSpPr>
          <p:cNvPr id="57348" name="Rectangle 4"/>
          <p:cNvSpPr>
            <a:spLocks noChangeArrowheads="1"/>
          </p:cNvSpPr>
          <p:nvPr/>
        </p:nvSpPr>
        <p:spPr bwMode="auto">
          <a:xfrm>
            <a:off x="7769225" y="273050"/>
            <a:ext cx="1295400" cy="533400"/>
          </a:xfrm>
          <a:prstGeom prst="rect">
            <a:avLst/>
          </a:prstGeom>
          <a:noFill/>
          <a:ln w="9525">
            <a:noFill/>
            <a:miter lim="800000"/>
            <a:headEnd/>
            <a:tailEnd/>
          </a:ln>
        </p:spPr>
        <p:txBody>
          <a:bodyPr/>
          <a:lstStyle/>
          <a:p>
            <a:pPr marL="342900" indent="-342900" eaLnBrk="1" hangingPunct="1">
              <a:spcBef>
                <a:spcPct val="20000"/>
              </a:spcBef>
              <a:buClr>
                <a:srgbClr val="0D4000"/>
              </a:buClr>
            </a:pPr>
            <a:r>
              <a:rPr lang="en-US" sz="2800">
                <a:cs typeface="Times New Roman" pitchFamily="18" charset="0"/>
              </a:rPr>
              <a:t>(</a:t>
            </a:r>
            <a:r>
              <a:rPr lang="en-US" sz="2800" i="1">
                <a:cs typeface="Times New Roman" pitchFamily="18" charset="0"/>
              </a:rPr>
              <a:t>cont.</a:t>
            </a:r>
            <a:r>
              <a:rPr lang="en-US" sz="2800">
                <a:cs typeface="Times New Roman" pitchFamily="18" charset="0"/>
              </a:rPr>
              <a:t>)</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76200" y="90488"/>
            <a:ext cx="9144000" cy="747712"/>
          </a:xfrm>
        </p:spPr>
        <p:txBody>
          <a:bodyPr/>
          <a:lstStyle/>
          <a:p>
            <a:r>
              <a:rPr lang="en-US" sz="4000" b="1">
                <a:cs typeface="Times New Roman" pitchFamily="18" charset="0"/>
              </a:rPr>
              <a:t>SUMMARY</a:t>
            </a:r>
          </a:p>
        </p:txBody>
      </p:sp>
      <p:sp>
        <p:nvSpPr>
          <p:cNvPr id="58371" name="Rectangle 3"/>
          <p:cNvSpPr>
            <a:spLocks noChangeArrowheads="1"/>
          </p:cNvSpPr>
          <p:nvPr/>
        </p:nvSpPr>
        <p:spPr bwMode="auto">
          <a:xfrm>
            <a:off x="182563" y="912813"/>
            <a:ext cx="8428037" cy="5159375"/>
          </a:xfrm>
          <a:prstGeom prst="rect">
            <a:avLst/>
          </a:prstGeom>
          <a:noFill/>
          <a:ln w="9525">
            <a:noFill/>
            <a:miter lim="800000"/>
            <a:headEnd/>
            <a:tailEnd/>
          </a:ln>
          <a:effectLst/>
        </p:spPr>
        <p:txBody>
          <a:bodyPr>
            <a:spAutoFit/>
          </a:bodyPr>
          <a:lstStyle/>
          <a:p>
            <a:pPr marL="339725" indent="-339725" eaLnBrk="1" hangingPunct="1">
              <a:spcBef>
                <a:spcPct val="20000"/>
              </a:spcBef>
              <a:buClr>
                <a:srgbClr val="0D4000"/>
              </a:buClr>
              <a:buFontTx/>
              <a:buChar char="•"/>
            </a:pPr>
            <a:r>
              <a:rPr lang="en-US" sz="3200">
                <a:cs typeface="Times New Roman" pitchFamily="18" charset="0"/>
              </a:rPr>
              <a:t>Real mode interrupt vectors are 4 bytes long and contain the address (IP and CS) </a:t>
            </a:r>
            <a:br>
              <a:rPr lang="en-US" sz="3200">
                <a:cs typeface="Times New Roman" pitchFamily="18" charset="0"/>
              </a:rPr>
            </a:br>
            <a:r>
              <a:rPr lang="en-US" sz="3200">
                <a:cs typeface="Times New Roman" pitchFamily="18" charset="0"/>
              </a:rPr>
              <a:t>of the interrupt service procedure. </a:t>
            </a:r>
          </a:p>
          <a:p>
            <a:pPr marL="339725" indent="-339725" eaLnBrk="1" hangingPunct="1">
              <a:spcBef>
                <a:spcPct val="20000"/>
              </a:spcBef>
              <a:buClr>
                <a:srgbClr val="0D4000"/>
              </a:buClr>
              <a:buFontTx/>
              <a:buChar char="•"/>
            </a:pPr>
            <a:r>
              <a:rPr lang="en-US" sz="3200">
                <a:cs typeface="Times New Roman" pitchFamily="18" charset="0"/>
              </a:rPr>
              <a:t>The microprocessor contains 256 interrupt vectors in the first 1K bytes of memory. </a:t>
            </a:r>
            <a:br>
              <a:rPr lang="en-US" sz="3200">
                <a:cs typeface="Times New Roman" pitchFamily="18" charset="0"/>
              </a:rPr>
            </a:br>
            <a:r>
              <a:rPr lang="en-US" sz="3200">
                <a:cs typeface="Times New Roman" pitchFamily="18" charset="0"/>
              </a:rPr>
              <a:t>The first 32 are defined by Intel; the remaining 224 are user interrupts. </a:t>
            </a:r>
          </a:p>
          <a:p>
            <a:pPr marL="339725" indent="-339725" eaLnBrk="1" hangingPunct="1">
              <a:spcBef>
                <a:spcPct val="20000"/>
              </a:spcBef>
              <a:buClr>
                <a:srgbClr val="0D4000"/>
              </a:buClr>
              <a:buFontTx/>
              <a:buChar char="•"/>
            </a:pPr>
            <a:r>
              <a:rPr lang="en-US" sz="3200">
                <a:cs typeface="Times New Roman" pitchFamily="18" charset="0"/>
              </a:rPr>
              <a:t>In protected mode, the interrupt vector is 8 bytes long and the vector table may be relocated to any section of the memory.</a:t>
            </a:r>
          </a:p>
        </p:txBody>
      </p:sp>
      <p:sp>
        <p:nvSpPr>
          <p:cNvPr id="58372" name="Rectangle 4"/>
          <p:cNvSpPr>
            <a:spLocks noChangeArrowheads="1"/>
          </p:cNvSpPr>
          <p:nvPr/>
        </p:nvSpPr>
        <p:spPr bwMode="auto">
          <a:xfrm>
            <a:off x="7769225" y="273050"/>
            <a:ext cx="1295400" cy="533400"/>
          </a:xfrm>
          <a:prstGeom prst="rect">
            <a:avLst/>
          </a:prstGeom>
          <a:noFill/>
          <a:ln w="9525">
            <a:noFill/>
            <a:miter lim="800000"/>
            <a:headEnd/>
            <a:tailEnd/>
          </a:ln>
        </p:spPr>
        <p:txBody>
          <a:bodyPr/>
          <a:lstStyle/>
          <a:p>
            <a:pPr marL="342900" indent="-342900" eaLnBrk="1" hangingPunct="1">
              <a:spcBef>
                <a:spcPct val="20000"/>
              </a:spcBef>
              <a:buClr>
                <a:srgbClr val="0D4000"/>
              </a:buClr>
            </a:pPr>
            <a:r>
              <a:rPr lang="en-US" sz="2800">
                <a:cs typeface="Times New Roman" pitchFamily="18" charset="0"/>
              </a:rPr>
              <a:t>(</a:t>
            </a:r>
            <a:r>
              <a:rPr lang="en-US" sz="2800" i="1">
                <a:cs typeface="Times New Roman" pitchFamily="18" charset="0"/>
              </a:rPr>
              <a:t>cont.</a:t>
            </a:r>
            <a:r>
              <a:rPr lang="en-US" sz="2800">
                <a:cs typeface="Times New Roman" pitchFamily="18" charset="0"/>
              </a:rPr>
              <a:t>)</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76200" y="90488"/>
            <a:ext cx="9144000" cy="747712"/>
          </a:xfrm>
        </p:spPr>
        <p:txBody>
          <a:bodyPr/>
          <a:lstStyle/>
          <a:p>
            <a:r>
              <a:rPr lang="en-US" sz="4000" b="1">
                <a:cs typeface="Times New Roman" pitchFamily="18" charset="0"/>
              </a:rPr>
              <a:t>SUMMARY</a:t>
            </a:r>
          </a:p>
        </p:txBody>
      </p:sp>
      <p:sp>
        <p:nvSpPr>
          <p:cNvPr id="59395" name="Rectangle 3"/>
          <p:cNvSpPr>
            <a:spLocks noChangeArrowheads="1"/>
          </p:cNvSpPr>
          <p:nvPr/>
        </p:nvSpPr>
        <p:spPr bwMode="auto">
          <a:xfrm>
            <a:off x="182563" y="912813"/>
            <a:ext cx="8428037" cy="5159375"/>
          </a:xfrm>
          <a:prstGeom prst="rect">
            <a:avLst/>
          </a:prstGeom>
          <a:noFill/>
          <a:ln w="9525">
            <a:noFill/>
            <a:miter lim="800000"/>
            <a:headEnd/>
            <a:tailEnd/>
          </a:ln>
          <a:effectLst/>
        </p:spPr>
        <p:txBody>
          <a:bodyPr>
            <a:spAutoFit/>
          </a:bodyPr>
          <a:lstStyle/>
          <a:p>
            <a:pPr marL="339725" indent="-339725" eaLnBrk="1" hangingPunct="1">
              <a:spcBef>
                <a:spcPct val="20000"/>
              </a:spcBef>
              <a:buClr>
                <a:srgbClr val="0D4000"/>
              </a:buClr>
              <a:buFontTx/>
              <a:buChar char="•"/>
            </a:pPr>
            <a:r>
              <a:rPr lang="en-US" sz="3200">
                <a:cs typeface="Times New Roman" pitchFamily="18" charset="0"/>
              </a:rPr>
              <a:t>Whenever an interrupt is accepted by the microprocessor, the flags IP and CS are pushed onto the stack. </a:t>
            </a:r>
          </a:p>
          <a:p>
            <a:pPr marL="339725" indent="-339725" eaLnBrk="1" hangingPunct="1">
              <a:spcBef>
                <a:spcPct val="20000"/>
              </a:spcBef>
              <a:buClr>
                <a:srgbClr val="0D4000"/>
              </a:buClr>
              <a:buFontTx/>
              <a:buChar char="•"/>
            </a:pPr>
            <a:r>
              <a:rPr lang="en-US" sz="3200">
                <a:cs typeface="Times New Roman" pitchFamily="18" charset="0"/>
              </a:rPr>
              <a:t>Besides pushing the flags, the T and I flag bits are cleared to disable both the trace function and the INTR pin. </a:t>
            </a:r>
          </a:p>
          <a:p>
            <a:pPr marL="339725" indent="-339725" eaLnBrk="1" hangingPunct="1">
              <a:spcBef>
                <a:spcPct val="20000"/>
              </a:spcBef>
              <a:buClr>
                <a:srgbClr val="0D4000"/>
              </a:buClr>
              <a:buFontTx/>
              <a:buChar char="•"/>
            </a:pPr>
            <a:r>
              <a:rPr lang="en-US" sz="3200">
                <a:cs typeface="Times New Roman" pitchFamily="18" charset="0"/>
              </a:rPr>
              <a:t>The final event that occurs for the interrupt is that the interrupt vector is fetched from the vector table and a jump to the interrupt service procedure occurs.</a:t>
            </a:r>
          </a:p>
        </p:txBody>
      </p:sp>
      <p:sp>
        <p:nvSpPr>
          <p:cNvPr id="59396" name="Rectangle 4"/>
          <p:cNvSpPr>
            <a:spLocks noChangeArrowheads="1"/>
          </p:cNvSpPr>
          <p:nvPr/>
        </p:nvSpPr>
        <p:spPr bwMode="auto">
          <a:xfrm>
            <a:off x="7769225" y="273050"/>
            <a:ext cx="1295400" cy="533400"/>
          </a:xfrm>
          <a:prstGeom prst="rect">
            <a:avLst/>
          </a:prstGeom>
          <a:noFill/>
          <a:ln w="9525">
            <a:noFill/>
            <a:miter lim="800000"/>
            <a:headEnd/>
            <a:tailEnd/>
          </a:ln>
        </p:spPr>
        <p:txBody>
          <a:bodyPr/>
          <a:lstStyle/>
          <a:p>
            <a:pPr marL="342900" indent="-342900" eaLnBrk="1" hangingPunct="1">
              <a:spcBef>
                <a:spcPct val="20000"/>
              </a:spcBef>
              <a:buClr>
                <a:srgbClr val="0D4000"/>
              </a:buClr>
            </a:pPr>
            <a:r>
              <a:rPr lang="en-US" sz="2800">
                <a:cs typeface="Times New Roman" pitchFamily="18" charset="0"/>
              </a:rPr>
              <a:t>(</a:t>
            </a:r>
            <a:r>
              <a:rPr lang="en-US" sz="2800" i="1">
                <a:cs typeface="Times New Roman" pitchFamily="18" charset="0"/>
              </a:rPr>
              <a:t>cont.</a:t>
            </a:r>
            <a:r>
              <a:rPr lang="en-US" sz="2800">
                <a:cs typeface="Times New Roman" pitchFamily="18" charset="0"/>
              </a:rPr>
              <a:t>)</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76200" y="90488"/>
            <a:ext cx="9144000" cy="747712"/>
          </a:xfrm>
        </p:spPr>
        <p:txBody>
          <a:bodyPr/>
          <a:lstStyle/>
          <a:p>
            <a:r>
              <a:rPr lang="en-US" sz="4000" b="1">
                <a:cs typeface="Times New Roman" pitchFamily="18" charset="0"/>
              </a:rPr>
              <a:t>SUMMARY</a:t>
            </a:r>
          </a:p>
        </p:txBody>
      </p:sp>
      <p:sp>
        <p:nvSpPr>
          <p:cNvPr id="60419" name="Rectangle 3"/>
          <p:cNvSpPr>
            <a:spLocks noChangeArrowheads="1"/>
          </p:cNvSpPr>
          <p:nvPr/>
        </p:nvSpPr>
        <p:spPr bwMode="auto">
          <a:xfrm>
            <a:off x="182563" y="912813"/>
            <a:ext cx="8428037" cy="4575175"/>
          </a:xfrm>
          <a:prstGeom prst="rect">
            <a:avLst/>
          </a:prstGeom>
          <a:noFill/>
          <a:ln w="9525">
            <a:noFill/>
            <a:miter lim="800000"/>
            <a:headEnd/>
            <a:tailEnd/>
          </a:ln>
          <a:effectLst/>
        </p:spPr>
        <p:txBody>
          <a:bodyPr>
            <a:spAutoFit/>
          </a:bodyPr>
          <a:lstStyle/>
          <a:p>
            <a:pPr marL="339725" indent="-339725" eaLnBrk="1" hangingPunct="1">
              <a:spcBef>
                <a:spcPct val="20000"/>
              </a:spcBef>
              <a:buClr>
                <a:srgbClr val="0D4000"/>
              </a:buClr>
              <a:buFontTx/>
              <a:buChar char="•"/>
            </a:pPr>
            <a:r>
              <a:rPr lang="en-US" sz="3200">
                <a:cs typeface="Times New Roman" pitchFamily="18" charset="0"/>
              </a:rPr>
              <a:t>Software interrupt instructions (INT) often replace system calls. Soft-ware interrupts save 3 bytes of memory each time they replace CALL instructions.</a:t>
            </a:r>
          </a:p>
          <a:p>
            <a:pPr marL="339725" indent="-339725" eaLnBrk="1" hangingPunct="1">
              <a:spcBef>
                <a:spcPct val="20000"/>
              </a:spcBef>
              <a:buClr>
                <a:srgbClr val="0D4000"/>
              </a:buClr>
              <a:buFontTx/>
              <a:buChar char="•"/>
            </a:pPr>
            <a:r>
              <a:rPr lang="en-US" sz="3200">
                <a:cs typeface="Times New Roman" pitchFamily="18" charset="0"/>
              </a:rPr>
              <a:t>A special return instruction (IRET) must be used to return from an in-terrupt service procedure. The IRET instruction not only removes IP and CS from the stack, it also removes the flags from the stack.</a:t>
            </a:r>
          </a:p>
        </p:txBody>
      </p:sp>
      <p:sp>
        <p:nvSpPr>
          <p:cNvPr id="60420" name="Rectangle 4"/>
          <p:cNvSpPr>
            <a:spLocks noChangeArrowheads="1"/>
          </p:cNvSpPr>
          <p:nvPr/>
        </p:nvSpPr>
        <p:spPr bwMode="auto">
          <a:xfrm>
            <a:off x="7769225" y="273050"/>
            <a:ext cx="1295400" cy="533400"/>
          </a:xfrm>
          <a:prstGeom prst="rect">
            <a:avLst/>
          </a:prstGeom>
          <a:noFill/>
          <a:ln w="9525">
            <a:noFill/>
            <a:miter lim="800000"/>
            <a:headEnd/>
            <a:tailEnd/>
          </a:ln>
        </p:spPr>
        <p:txBody>
          <a:bodyPr/>
          <a:lstStyle/>
          <a:p>
            <a:pPr marL="342900" indent="-342900" eaLnBrk="1" hangingPunct="1">
              <a:spcBef>
                <a:spcPct val="20000"/>
              </a:spcBef>
              <a:buClr>
                <a:srgbClr val="0D4000"/>
              </a:buClr>
            </a:pPr>
            <a:r>
              <a:rPr lang="en-US" sz="2800">
                <a:cs typeface="Times New Roman" pitchFamily="18" charset="0"/>
              </a:rPr>
              <a:t>(</a:t>
            </a:r>
            <a:r>
              <a:rPr lang="en-US" sz="2800" i="1">
                <a:cs typeface="Times New Roman" pitchFamily="18" charset="0"/>
              </a:rPr>
              <a:t>cont.</a:t>
            </a:r>
            <a:r>
              <a:rPr lang="en-US" sz="2800">
                <a:cs typeface="Times New Roman" pitchFamily="18" charset="0"/>
              </a:rPr>
              <a:t>)</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316</TotalTime>
  <Words>5357</Words>
  <Application>Microsoft Office PowerPoint</Application>
  <PresentationFormat>On-screen Show (4:3)</PresentationFormat>
  <Paragraphs>488</Paragraphs>
  <Slides>102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102</vt:i4>
      </vt:variant>
    </vt:vector>
  </HeadingPairs>
  <TitlesOfParts>
    <vt:vector size="110" baseType="lpstr">
      <vt:lpstr>ＭＳ Ｐゴシック</vt:lpstr>
      <vt:lpstr>Arial</vt:lpstr>
      <vt:lpstr>B Helvetica Bold</vt:lpstr>
      <vt:lpstr>C Helvetica Condensed</vt:lpstr>
      <vt:lpstr>Symbol</vt:lpstr>
      <vt:lpstr>Times</vt:lpstr>
      <vt:lpstr>Times New Roman</vt:lpstr>
      <vt:lpstr>Blank Presentation</vt:lpstr>
      <vt:lpstr>Chapter 6:  Program Control Instructions</vt:lpstr>
      <vt:lpstr>Introduction </vt:lpstr>
      <vt:lpstr>Chapter Objectives </vt:lpstr>
      <vt:lpstr>Chapter Objectives </vt:lpstr>
      <vt:lpstr>6–1  THE JUMP GROUP </vt:lpstr>
      <vt:lpstr>Unconditional Jump (JMP) </vt:lpstr>
      <vt:lpstr>PowerPoint Presentation</vt:lpstr>
      <vt:lpstr>Figure 6–1  The three main forms of the JMP instruction. Note that Disp is either an 8- or 16-bit signed displacement or distance. </vt:lpstr>
      <vt:lpstr>Short Jump </vt:lpstr>
      <vt:lpstr>Figure 6–2  A short jump to four memory locations beyond the address of the next instruction. </vt:lpstr>
      <vt:lpstr>PowerPoint Presentation</vt:lpstr>
      <vt:lpstr>Near Jump </vt:lpstr>
      <vt:lpstr>PowerPoint Presentation</vt:lpstr>
      <vt:lpstr>Figure 6–3  A near jump that adds the displacement (0002H) to the contents of IP. </vt:lpstr>
      <vt:lpstr>PowerPoint Presentation</vt:lpstr>
      <vt:lpstr>Far Jump </vt:lpstr>
      <vt:lpstr>Figure 6–4  A far jump instruction replaces the contents of both CS and IP with 4 bytes following the opcode. </vt:lpstr>
      <vt:lpstr>PowerPoint Presentation</vt:lpstr>
      <vt:lpstr>PowerPoint Presentation</vt:lpstr>
      <vt:lpstr>Jumps with Register Operands </vt:lpstr>
      <vt:lpstr>PowerPoint Presentation</vt:lpstr>
      <vt:lpstr>Indirect Jumps Using an Index </vt:lpstr>
      <vt:lpstr>PowerPoint Presentation</vt:lpstr>
      <vt:lpstr>Conditional Jumps and Conditional Sets </vt:lpstr>
      <vt:lpstr>PowerPoint Presentation</vt:lpstr>
      <vt:lpstr>PowerPoint Presentation</vt:lpstr>
      <vt:lpstr>Figure 6–5  Signed and unsigned numbers follow different orders. </vt:lpstr>
      <vt:lpstr>PowerPoint Presentation</vt:lpstr>
      <vt:lpstr>PowerPoint Presentation</vt:lpstr>
      <vt:lpstr>The Conditional Set Instructions </vt:lpstr>
      <vt:lpstr>LOOP </vt:lpstr>
      <vt:lpstr>PowerPoint Presentation</vt:lpstr>
      <vt:lpstr>Conditional LOOPs </vt:lpstr>
      <vt:lpstr>PowerPoint Presentation</vt:lpstr>
      <vt:lpstr>6–2  CONTROLLING THE FLOW OF THE PROGRAM </vt:lpstr>
      <vt:lpstr>PowerPoint Presentation</vt:lpstr>
      <vt:lpstr>WHILE Loops </vt:lpstr>
      <vt:lpstr>REPEAT-UNTIL Loops </vt:lpstr>
      <vt:lpstr>6–3  PROCEDURES</vt:lpstr>
      <vt:lpstr>PowerPoint Presentation</vt:lpstr>
      <vt:lpstr>PowerPoint Presentation</vt:lpstr>
      <vt:lpstr>PowerPoint Presentation</vt:lpstr>
      <vt:lpstr>CALL </vt:lpstr>
      <vt:lpstr>Near CALL </vt:lpstr>
      <vt:lpstr>PowerPoint Presentation</vt:lpstr>
      <vt:lpstr>Figure 6–6  The effect of a near CALL on the stack and the instruction pointer. </vt:lpstr>
      <vt:lpstr>Far CALL </vt:lpstr>
      <vt:lpstr>PowerPoint Presentation</vt:lpstr>
      <vt:lpstr>Figure 6–7  The effect of a far CALL instruction. </vt:lpstr>
      <vt:lpstr>CALLs with Register Operands </vt:lpstr>
      <vt:lpstr>CALLs with Indirect Memory Addresses </vt:lpstr>
      <vt:lpstr>RET </vt:lpstr>
      <vt:lpstr>Figure 6–8  The effect of a near return instruction on the stack and instruction pointer. </vt:lpstr>
      <vt:lpstr>PowerPoint Presentation</vt:lpstr>
      <vt:lpstr>PowerPoint Presentation</vt:lpstr>
      <vt:lpstr>6–4  INTRO TO INTERRUPTS </vt:lpstr>
      <vt:lpstr>Interrupt Vectors </vt:lpstr>
      <vt:lpstr>PowerPoint Presentation</vt:lpstr>
      <vt:lpstr>PowerPoint Presentation</vt:lpstr>
      <vt:lpstr>Interrupt Instructions </vt:lpstr>
      <vt:lpstr>INTs </vt:lpstr>
      <vt:lpstr>PowerPoint Presentation</vt:lpstr>
      <vt:lpstr>PowerPoint Presentation</vt:lpstr>
      <vt:lpstr>PowerPoint Presentation</vt:lpstr>
      <vt:lpstr>PowerPoint Presentation</vt:lpstr>
      <vt:lpstr>IRET/IRETD </vt:lpstr>
      <vt:lpstr>PowerPoint Presentation</vt:lpstr>
      <vt:lpstr>INT 3 </vt:lpstr>
      <vt:lpstr>INTO </vt:lpstr>
      <vt:lpstr>An Interrupt Service Procedure </vt:lpstr>
      <vt:lpstr>Interrupt Control </vt:lpstr>
      <vt:lpstr>PowerPoint Presentation</vt:lpstr>
      <vt:lpstr>Interrupts in the Personal Computer </vt:lpstr>
      <vt:lpstr>Figure 6–9  Interrupts in a typical personal computer. </vt:lpstr>
      <vt:lpstr>64-Bit Mode Interrupts </vt:lpstr>
      <vt:lpstr>Figure 6–10  The stack frame created by the ENTER 8,0 instruction. Notice that BP is stored beginning at the top of the stack frame. This is followed by an 8-byte area called a stack frame. </vt:lpstr>
      <vt:lpstr>6–5  MACHINE CONTROL AND MISCELLANEOUS INSTRUCTIONS </vt:lpstr>
      <vt:lpstr>Controlling the Carry Flag Bit </vt:lpstr>
      <vt:lpstr>WAIT </vt:lpstr>
      <vt:lpstr>HLT </vt:lpstr>
      <vt:lpstr>NOP </vt:lpstr>
      <vt:lpstr>PowerPoint Presentation</vt:lpstr>
      <vt:lpstr>LOCK Prefix </vt:lpstr>
      <vt:lpstr>ESC </vt:lpstr>
      <vt:lpstr>BOUND </vt:lpstr>
      <vt:lpstr>ENTER and LEAVE </vt:lpstr>
      <vt:lpstr>PowerPoint Presentation</vt:lpstr>
      <vt:lpstr>SUMMARY</vt:lpstr>
      <vt:lpstr>SUMMARY</vt:lpstr>
      <vt:lpstr>SUMMARY</vt:lpstr>
      <vt:lpstr>SUMMARY</vt:lpstr>
      <vt:lpstr>SUMMARY</vt:lpstr>
      <vt:lpstr>SUMMARY</vt:lpstr>
      <vt:lpstr>SUMMARY</vt:lpstr>
      <vt:lpstr>SUMMARY</vt:lpstr>
      <vt:lpstr>SUMMARY</vt:lpstr>
      <vt:lpstr>SUMMARY</vt:lpstr>
      <vt:lpstr>SUMMARY</vt:lpstr>
      <vt:lpstr>SUMMARY</vt:lpstr>
      <vt:lpstr>SUMMARY</vt:lpstr>
      <vt:lpstr>SUMMARY</vt:lpstr>
      <vt:lpstr>SUMMARY</vt:lpstr>
    </vt:vector>
  </TitlesOfParts>
  <Company>Karen Bretz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Karen Bretz</dc:creator>
  <cp:lastModifiedBy>HP</cp:lastModifiedBy>
  <cp:revision>226</cp:revision>
  <dcterms:created xsi:type="dcterms:W3CDTF">2008-08-11T14:17:25Z</dcterms:created>
  <dcterms:modified xsi:type="dcterms:W3CDTF">2018-07-24T14:06:24Z</dcterms:modified>
</cp:coreProperties>
</file>