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536" r:id="rId2"/>
    <p:sldId id="537" r:id="rId3"/>
    <p:sldId id="538" r:id="rId4"/>
    <p:sldId id="539" r:id="rId5"/>
    <p:sldId id="540" r:id="rId6"/>
    <p:sldId id="541" r:id="rId7"/>
    <p:sldId id="542" r:id="rId8"/>
    <p:sldId id="543" r:id="rId9"/>
    <p:sldId id="599" r:id="rId10"/>
    <p:sldId id="600" r:id="rId11"/>
    <p:sldId id="544" r:id="rId12"/>
    <p:sldId id="545" r:id="rId13"/>
    <p:sldId id="546" r:id="rId14"/>
    <p:sldId id="547" r:id="rId15"/>
    <p:sldId id="548" r:id="rId16"/>
    <p:sldId id="549" r:id="rId17"/>
    <p:sldId id="551" r:id="rId18"/>
    <p:sldId id="602" r:id="rId19"/>
    <p:sldId id="618" r:id="rId20"/>
    <p:sldId id="619" r:id="rId21"/>
    <p:sldId id="603" r:id="rId22"/>
    <p:sldId id="604" r:id="rId23"/>
    <p:sldId id="607" r:id="rId24"/>
    <p:sldId id="608" r:id="rId25"/>
    <p:sldId id="609" r:id="rId26"/>
    <p:sldId id="611" r:id="rId27"/>
    <p:sldId id="613" r:id="rId28"/>
    <p:sldId id="614" r:id="rId29"/>
    <p:sldId id="616" r:id="rId30"/>
    <p:sldId id="605" r:id="rId31"/>
    <p:sldId id="621" r:id="rId32"/>
    <p:sldId id="622" r:id="rId33"/>
    <p:sldId id="623" r:id="rId34"/>
    <p:sldId id="624" r:id="rId35"/>
    <p:sldId id="625" r:id="rId36"/>
    <p:sldId id="626" r:id="rId37"/>
    <p:sldId id="627" r:id="rId38"/>
    <p:sldId id="628" r:id="rId39"/>
    <p:sldId id="629" r:id="rId40"/>
    <p:sldId id="552" r:id="rId41"/>
    <p:sldId id="554" r:id="rId42"/>
    <p:sldId id="555" r:id="rId43"/>
    <p:sldId id="556" r:id="rId44"/>
    <p:sldId id="562" r:id="rId45"/>
    <p:sldId id="557" r:id="rId46"/>
    <p:sldId id="558" r:id="rId47"/>
    <p:sldId id="559" r:id="rId48"/>
    <p:sldId id="560" r:id="rId49"/>
    <p:sldId id="561" r:id="rId50"/>
    <p:sldId id="563" r:id="rId51"/>
    <p:sldId id="564" r:id="rId52"/>
    <p:sldId id="565" r:id="rId53"/>
    <p:sldId id="566" r:id="rId54"/>
    <p:sldId id="567" r:id="rId55"/>
    <p:sldId id="568" r:id="rId56"/>
    <p:sldId id="570" r:id="rId57"/>
    <p:sldId id="571" r:id="rId58"/>
    <p:sldId id="583" r:id="rId59"/>
    <p:sldId id="584" r:id="rId60"/>
    <p:sldId id="585" r:id="rId61"/>
    <p:sldId id="586" r:id="rId62"/>
    <p:sldId id="587" r:id="rId63"/>
    <p:sldId id="588" r:id="rId64"/>
    <p:sldId id="589" r:id="rId65"/>
    <p:sldId id="590" r:id="rId66"/>
    <p:sldId id="591" r:id="rId67"/>
    <p:sldId id="592" r:id="rId68"/>
    <p:sldId id="593" r:id="rId69"/>
    <p:sldId id="574" r:id="rId70"/>
    <p:sldId id="575" r:id="rId71"/>
    <p:sldId id="576" r:id="rId72"/>
    <p:sldId id="577" r:id="rId73"/>
    <p:sldId id="578" r:id="rId74"/>
    <p:sldId id="579" r:id="rId75"/>
    <p:sldId id="581" r:id="rId76"/>
    <p:sldId id="458"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1709CB"/>
    <a:srgbClr val="FF00FF"/>
    <a:srgbClr val="FC0C06"/>
    <a:srgbClr val="008000"/>
    <a:srgbClr val="00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99" autoAdjust="0"/>
  </p:normalViewPr>
  <p:slideViewPr>
    <p:cSldViewPr>
      <p:cViewPr varScale="1">
        <p:scale>
          <a:sx n="63" d="100"/>
          <a:sy n="63" d="100"/>
        </p:scale>
        <p:origin x="130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94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4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94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75D4E8D-2591-4EF4-9E46-CE469598B4BF}" type="slidenum">
              <a:rPr lang="en-US"/>
              <a:pPr/>
              <a:t>‹#›</a:t>
            </a:fld>
            <a:endParaRPr lang="en-US"/>
          </a:p>
        </p:txBody>
      </p:sp>
    </p:spTree>
    <p:extLst>
      <p:ext uri="{BB962C8B-B14F-4D97-AF65-F5344CB8AC3E}">
        <p14:creationId xmlns:p14="http://schemas.microsoft.com/office/powerpoint/2010/main" val="32648346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4B51FA03-22CF-418C-BCF9-6F92CDE407CD}" type="slidenum">
              <a:rPr lang="en-GB" smtClean="0"/>
              <a:pPr>
                <a:defRPr/>
              </a:pPr>
              <a:t>1</a:t>
            </a:fld>
            <a:endParaRPr lang="en-GB"/>
          </a:p>
        </p:txBody>
      </p:sp>
    </p:spTree>
    <p:extLst>
      <p:ext uri="{BB962C8B-B14F-4D97-AF65-F5344CB8AC3E}">
        <p14:creationId xmlns:p14="http://schemas.microsoft.com/office/powerpoint/2010/main" val="3715335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92D9288-E2BB-4946-9B4B-026E2535BC04}" type="slidenum">
              <a:rPr lang="en-US"/>
              <a:pPr/>
              <a:t>43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0783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C9F9FC8-91C5-47DA-88E7-64490D21A152}" type="slidenum">
              <a:rPr lang="en-IN" smtClean="0"/>
              <a:pPr/>
              <a:t>56</a:t>
            </a:fld>
            <a:endParaRPr lang="en-IN"/>
          </a:p>
        </p:txBody>
      </p:sp>
    </p:spTree>
    <p:extLst>
      <p:ext uri="{BB962C8B-B14F-4D97-AF65-F5344CB8AC3E}">
        <p14:creationId xmlns:p14="http://schemas.microsoft.com/office/powerpoint/2010/main" val="3144308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D830B9D4-BAD8-4E05-A41E-5A22F60B488D}" type="slidenum">
              <a:rPr lang="nb-NO"/>
              <a:pPr/>
              <a:t>58</a:t>
            </a:fld>
            <a:endParaRPr lang="nb-NO"/>
          </a:p>
        </p:txBody>
      </p:sp>
      <p:sp>
        <p:nvSpPr>
          <p:cNvPr id="25603" name="Text Box 2"/>
          <p:cNvSpPr txBox="1">
            <a:spLocks noChangeArrowheads="1"/>
          </p:cNvSpPr>
          <p:nvPr/>
        </p:nvSpPr>
        <p:spPr bwMode="auto">
          <a:xfrm>
            <a:off x="1191582" y="879117"/>
            <a:ext cx="4474837" cy="316364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5604" name="Rectangle 3"/>
          <p:cNvSpPr>
            <a:spLocks noGrp="1" noChangeArrowheads="1"/>
          </p:cNvSpPr>
          <p:nvPr>
            <p:ph type="body"/>
          </p:nvPr>
        </p:nvSpPr>
        <p:spPr>
          <a:xfrm>
            <a:off x="1061854" y="4350016"/>
            <a:ext cx="4735895" cy="3509120"/>
          </a:xfrm>
          <a:noFill/>
        </p:spPr>
        <p:txBody>
          <a:bodyPr wrap="none" anchor="ctr"/>
          <a:lstStyle/>
          <a:p>
            <a:pPr eaLnBrk="1" hangingPunct="1"/>
            <a:endParaRPr lang="en-US" smtClean="0"/>
          </a:p>
        </p:txBody>
      </p:sp>
    </p:spTree>
    <p:extLst>
      <p:ext uri="{BB962C8B-B14F-4D97-AF65-F5344CB8AC3E}">
        <p14:creationId xmlns:p14="http://schemas.microsoft.com/office/powerpoint/2010/main" val="416723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C1CF876-9892-4468-B8C9-788239AE03C5}" type="slidenum">
              <a:rPr lang="en-US" smtClean="0"/>
              <a:pPr/>
              <a:t>59</a:t>
            </a:fld>
            <a:endParaRPr lang="en-US"/>
          </a:p>
        </p:txBody>
      </p:sp>
    </p:spTree>
    <p:extLst>
      <p:ext uri="{BB962C8B-B14F-4D97-AF65-F5344CB8AC3E}">
        <p14:creationId xmlns:p14="http://schemas.microsoft.com/office/powerpoint/2010/main" val="49106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body" idx="1"/>
          </p:nvPr>
        </p:nvSpPr>
        <p:spPr bwMode="auto">
          <a:xfrm>
            <a:off x="912813" y="4341813"/>
            <a:ext cx="5030787" cy="4114800"/>
          </a:xfrm>
          <a:prstGeom prst="rect">
            <a:avLst/>
          </a:prstGeom>
          <a:noFill/>
          <a:ln>
            <a:miter lim="800000"/>
            <a:headEnd/>
            <a:tailEnd/>
          </a:ln>
        </p:spPr>
        <p:txBody>
          <a:bodyPr lIns="92053" tIns="46028" rIns="92053" bIns="46028"/>
          <a:lstStyle/>
          <a:p>
            <a:endParaRPr lang="en-US"/>
          </a:p>
        </p:txBody>
      </p:sp>
      <p:sp>
        <p:nvSpPr>
          <p:cNvPr id="479235" name="Rectangle 3"/>
          <p:cNvSpPr>
            <a:spLocks noGrp="1" noRot="1" noChangeAspect="1"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extLst>
      <p:ext uri="{BB962C8B-B14F-4D97-AF65-F5344CB8AC3E}">
        <p14:creationId xmlns:p14="http://schemas.microsoft.com/office/powerpoint/2010/main" val="3074109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93248AA7-AE22-4863-8CBF-BBB1E8E74BD3}" type="slidenum">
              <a:rPr lang="nb-NO"/>
              <a:pPr/>
              <a:t>64</a:t>
            </a:fld>
            <a:endParaRPr lang="nb-NO"/>
          </a:p>
        </p:txBody>
      </p:sp>
      <p:sp>
        <p:nvSpPr>
          <p:cNvPr id="28675" name="Text Box 2"/>
          <p:cNvSpPr txBox="1">
            <a:spLocks noChangeArrowheads="1"/>
          </p:cNvSpPr>
          <p:nvPr/>
        </p:nvSpPr>
        <p:spPr bwMode="auto">
          <a:xfrm>
            <a:off x="1191582" y="879117"/>
            <a:ext cx="4474837" cy="316364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8676" name="Rectangle 3"/>
          <p:cNvSpPr>
            <a:spLocks noGrp="1" noChangeArrowheads="1"/>
          </p:cNvSpPr>
          <p:nvPr>
            <p:ph type="body"/>
          </p:nvPr>
        </p:nvSpPr>
        <p:spPr>
          <a:xfrm>
            <a:off x="1061854" y="4350016"/>
            <a:ext cx="4735895" cy="3509120"/>
          </a:xfrm>
          <a:noFill/>
        </p:spPr>
        <p:txBody>
          <a:bodyPr wrap="none" anchor="ctr"/>
          <a:lstStyle/>
          <a:p>
            <a:pPr eaLnBrk="1" hangingPunct="1"/>
            <a:endParaRPr lang="en-US" smtClean="0"/>
          </a:p>
        </p:txBody>
      </p:sp>
    </p:spTree>
    <p:extLst>
      <p:ext uri="{BB962C8B-B14F-4D97-AF65-F5344CB8AC3E}">
        <p14:creationId xmlns:p14="http://schemas.microsoft.com/office/powerpoint/2010/main" val="315132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ED8A8B4-CBBF-4ABD-BAD6-A72BF740A434}" type="slidenum">
              <a:rPr lang="zh-CN" altLang="en-US"/>
              <a:pPr algn="r"/>
              <a:t>9</a:t>
            </a:fld>
            <a:endParaRPr lang="en-US" altLang="zh-CN"/>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smtClean="0"/>
              <a:t>For example gas causes change in resistance with/without current modulation or gas causes change in current, heat generation, optical property &amp; resonant frequency. </a:t>
            </a:r>
          </a:p>
          <a:p>
            <a:pPr eaLnBrk="1" hangingPunct="1"/>
            <a:endParaRPr lang="en-US" altLang="zh-CN" smtClean="0"/>
          </a:p>
          <a:p>
            <a:pPr eaLnBrk="1" hangingPunct="1"/>
            <a:r>
              <a:rPr lang="en-US" altLang="zh-CN" smtClean="0"/>
              <a:t>Those sensors I have mentioned are classify as solid state sensors whose advantages are good sensitivity, cheap &amp; manufacturable fabrication, &amp; long life expectancy. However, there are some challenges such as high temperature operation for metal oxide sensor, cross selectivity in other words, there is no sensor selective to just one analyte, and complex fabrication. Currently, chemFET &amp; chemiresistor are of our particular interest. So, let take look a little bit to see how they work start from ChemFET based gas sensor</a:t>
            </a:r>
          </a:p>
          <a:p>
            <a:pPr eaLnBrk="1" hangingPunct="1"/>
            <a:endParaRPr lang="en-US" altLang="zh-CN" smtClean="0"/>
          </a:p>
          <a:p>
            <a:pPr eaLnBrk="1" hangingPunct="1"/>
            <a:r>
              <a:rPr lang="en-US" altLang="zh-CN" smtClean="0"/>
              <a:t>As of focusing on chemFET &amp; chemiresitor, let take a few minutes to take a look a little bit more in detail to see how they work. </a:t>
            </a:r>
            <a:r>
              <a:rPr lang="en-US" altLang="en-US" smtClean="0"/>
              <a:t>Start from chemFET,</a:t>
            </a:r>
            <a:endParaRPr lang="en-US" altLang="zh-CN" smtClean="0"/>
          </a:p>
          <a:p>
            <a:pPr eaLnBrk="1" hangingPunct="1"/>
            <a:endParaRPr lang="en-US" altLang="zh-CN" smtClean="0"/>
          </a:p>
          <a:p>
            <a:pPr eaLnBrk="1" hangingPunct="1"/>
            <a:endParaRPr lang="en-US" altLang="en-US" smtClean="0">
              <a:ea typeface="SimSun" panose="02010600030101010101" pitchFamily="2" charset="-122"/>
            </a:endParaRPr>
          </a:p>
        </p:txBody>
      </p:sp>
    </p:spTree>
    <p:extLst>
      <p:ext uri="{BB962C8B-B14F-4D97-AF65-F5344CB8AC3E}">
        <p14:creationId xmlns:p14="http://schemas.microsoft.com/office/powerpoint/2010/main" val="223209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675E16-1B92-4426-A365-34374F9A5458}" type="slidenum">
              <a:rPr lang="en-US" altLang="en-US" smtClean="0">
                <a:latin typeface="Calibri" panose="020F0502020204030204" pitchFamily="34" charset="0"/>
              </a:rPr>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0457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0D17A0-5150-4691-B799-4658111BBA2C}" type="slidenum">
              <a:rPr lang="en-US" altLang="en-US" smtClean="0">
                <a:latin typeface="Calibri" panose="020F0502020204030204" pitchFamily="34" charset="0"/>
              </a:rPr>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21100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663A88-B83B-41DE-842F-4DAADE97D4FB}"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0564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680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C56F34-876D-4ACC-ABB6-0889BE681159}" type="slidenum">
              <a:rPr lang="en-US" altLang="en-US" smtClean="0">
                <a:latin typeface="Calibri" panose="020F0502020204030204" pitchFamily="34" charset="0"/>
              </a:rPr>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231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98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FD26D78-1ECC-417F-8AB3-6A27CAC30FB3}" type="slidenum">
              <a:rPr lang="en-US"/>
              <a:pPr/>
              <a:t>42</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4756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8C37EF-F26B-4EBF-85FB-10B7FCD87D3E}" type="slidenum">
              <a:rPr lang="en-US"/>
              <a:pPr/>
              <a:t>‹#›</a:t>
            </a:fld>
            <a:endParaRPr lang="en-US"/>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E84D4-756A-43F2-8369-B2391E1B2774}" type="slidenum">
              <a:rPr lang="en-US"/>
              <a:pPr/>
              <a:t>‹#›</a:t>
            </a:fld>
            <a:endParaRPr lang="en-US"/>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F5B7DD-B1D3-44B8-A87B-B2B50BDDC5B4}" type="slidenum">
              <a:rPr lang="en-US"/>
              <a:pPr/>
              <a:t>‹#›</a:t>
            </a:fld>
            <a:endParaRPr lang="en-US"/>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9C855C5-D439-4E11-B3A6-CCAFA0597AE0}" type="slidenum">
              <a:rPr lang="en-US"/>
              <a:pPr/>
              <a:t>‹#›</a:t>
            </a:fld>
            <a:endParaRPr lang="en-US"/>
          </a:p>
        </p:txBody>
      </p:sp>
    </p:spTree>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94DD502-9A35-4199-8021-63EC11FB6608}" type="slidenum">
              <a:rPr lang="en-US"/>
              <a:pPr/>
              <a:t>‹#›</a:t>
            </a:fld>
            <a:endParaRPr lang="en-US"/>
          </a:p>
        </p:txBody>
      </p:sp>
    </p:spTree>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43714BB-C4B3-4BCD-8507-038E4D3D6E68}" type="slidenum">
              <a:rPr lang="en-US"/>
              <a:pPr/>
              <a:t>‹#›</a:t>
            </a:fld>
            <a:endParaRPr lang="en-US"/>
          </a:p>
        </p:txBody>
      </p:sp>
    </p:spTree>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900DBE9-CA6E-449C-A532-419B95C55855}" type="slidenum">
              <a:rPr lang="en-US"/>
              <a:pPr/>
              <a:t>‹#›</a:t>
            </a:fld>
            <a:endParaRPr lang="en-US"/>
          </a:p>
        </p:txBody>
      </p:sp>
    </p:spTree>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AA9F42C-B42F-4749-93D1-6875D95B45E3}" type="slidenum">
              <a:rPr lang="en-US"/>
              <a:pPr/>
              <a:t>‹#›</a:t>
            </a:fld>
            <a:endParaRPr lang="en-US"/>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F15956-6323-470D-BC14-DC47E3232DDB}" type="slidenum">
              <a:rPr lang="en-US"/>
              <a:pPr/>
              <a:t>‹#›</a:t>
            </a:fld>
            <a:endParaRPr lang="en-US"/>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0666D3-E787-4D74-8AFE-FDB5AEC82F9F}" type="slidenum">
              <a:rPr lang="en-US"/>
              <a:pPr/>
              <a:t>‹#›</a:t>
            </a:fld>
            <a:endParaRPr lang="en-US"/>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5280D0-903C-450C-93FD-96772E074B8F}" type="slidenum">
              <a:rPr lang="en-US"/>
              <a:pPr/>
              <a:t>‹#›</a:t>
            </a:fld>
            <a:endParaRPr lang="en-US"/>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86A334-E603-4727-8CD1-3B192A81B1BF}" type="slidenum">
              <a:rPr lang="en-US"/>
              <a:pPr/>
              <a:t>‹#›</a:t>
            </a:fld>
            <a:endParaRPr lang="en-US"/>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2DCB71-D20C-4985-853E-EA6A97288D32}" type="slidenum">
              <a:rPr lang="en-US"/>
              <a:pPr/>
              <a:t>‹#›</a:t>
            </a:fld>
            <a:endParaRPr lang="en-US"/>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8A7B836-8D8B-4B41-A2CC-8218CD3FA472}" type="slidenum">
              <a:rPr lang="en-US"/>
              <a:pPr/>
              <a:t>‹#›</a:t>
            </a:fld>
            <a:endParaRPr lang="en-US"/>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8FD46D-466D-4F97-A3FB-4C8FB41B2BF6}" type="slidenum">
              <a:rPr lang="en-US"/>
              <a:pPr/>
              <a:t>‹#›</a:t>
            </a:fld>
            <a:endParaRPr lang="en-US"/>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644F21-2A87-48EA-93CD-A1805C7FC6D7}" type="slidenum">
              <a:rPr lang="en-US"/>
              <a:pPr/>
              <a:t>‹#›</a:t>
            </a:fld>
            <a:endParaRPr lang="en-US"/>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0000FF">
                <a:gamma/>
                <a:shade val="66667"/>
                <a:invGamma/>
              </a:srgbClr>
            </a:gs>
          </a:gsLst>
          <a:path path="rect">
            <a:fillToRect r="100000" b="100000"/>
          </a:path>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F064362-66A3-4BAD-A2FA-C4F6D09560C3}" type="slidenum">
              <a:rPr lang="en-US"/>
              <a:pPr/>
              <a:t>‹#›</a:t>
            </a:fld>
            <a:endParaRPr lang="en-US"/>
          </a:p>
        </p:txBody>
      </p:sp>
      <p:sp>
        <p:nvSpPr>
          <p:cNvPr id="1031" name="Text Box 7"/>
          <p:cNvSpPr txBox="1">
            <a:spLocks noChangeArrowheads="1"/>
          </p:cNvSpPr>
          <p:nvPr userDrawn="1"/>
        </p:nvSpPr>
        <p:spPr bwMode="auto">
          <a:xfrm>
            <a:off x="0" y="6542088"/>
            <a:ext cx="9144000" cy="290512"/>
          </a:xfrm>
          <a:prstGeom prst="rect">
            <a:avLst/>
          </a:prstGeom>
          <a:solidFill>
            <a:schemeClr val="bg1"/>
          </a:solidFill>
          <a:ln w="12700">
            <a:noFill/>
            <a:miter lim="800000"/>
            <a:headEnd type="none" w="sm" len="sm"/>
            <a:tailEnd type="none" w="sm" len="sm"/>
          </a:ln>
          <a:effectLst/>
        </p:spPr>
        <p:txBody>
          <a:bodyPr>
            <a:spAutoFit/>
          </a:bodyPr>
          <a:lstStyle/>
          <a:p>
            <a:pPr algn="ctr"/>
            <a:r>
              <a:rPr lang="en-US" sz="1300" b="1">
                <a:latin typeface="Book Antiqua" pitchFamily="18" charset="0"/>
              </a:rPr>
              <a:t>Dr. Mahendra D. Shirsat,  Optoelectronics and Sensor Research Lab., Dept of Physics, Dr. B. A. M. U. Aurangabad</a:t>
            </a:r>
          </a:p>
        </p:txBody>
      </p:sp>
      <p:sp>
        <p:nvSpPr>
          <p:cNvPr id="1032" name="Text Box 8"/>
          <p:cNvSpPr txBox="1">
            <a:spLocks noChangeArrowheads="1"/>
          </p:cNvSpPr>
          <p:nvPr userDrawn="1"/>
        </p:nvSpPr>
        <p:spPr bwMode="auto">
          <a:xfrm>
            <a:off x="0" y="0"/>
            <a:ext cx="9144000" cy="336550"/>
          </a:xfrm>
          <a:prstGeom prst="rect">
            <a:avLst/>
          </a:prstGeom>
          <a:solidFill>
            <a:schemeClr val="bg1"/>
          </a:solidFill>
          <a:ln w="12700">
            <a:noFill/>
            <a:miter lim="800000"/>
            <a:headEnd type="none" w="sm" len="sm"/>
            <a:tailEnd type="none" w="sm" len="sm"/>
          </a:ln>
          <a:effectLst/>
        </p:spPr>
        <p:txBody>
          <a:bodyPr>
            <a:spAutoFit/>
          </a:bodyPr>
          <a:lstStyle/>
          <a:p>
            <a:r>
              <a:rPr lang="en-US" sz="1600" b="1">
                <a:latin typeface="Book Antiqua" pitchFamily="18" charset="0"/>
              </a:rPr>
              <a:t>Optical Fiber Sensors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advClick="0"/>
  <p:txStyles>
    <p:titleStyle>
      <a:lvl1pPr algn="l" rtl="0" fontAlgn="base">
        <a:spcBef>
          <a:spcPct val="0"/>
        </a:spcBef>
        <a:spcAft>
          <a:spcPct val="0"/>
        </a:spcAft>
        <a:defRPr sz="1600" b="1">
          <a:solidFill>
            <a:schemeClr val="bg1"/>
          </a:solidFill>
          <a:latin typeface="+mj-lt"/>
          <a:ea typeface="+mj-ea"/>
          <a:cs typeface="+mj-cs"/>
        </a:defRPr>
      </a:lvl1pPr>
      <a:lvl2pPr algn="l" rtl="0" fontAlgn="base">
        <a:spcBef>
          <a:spcPct val="0"/>
        </a:spcBef>
        <a:spcAft>
          <a:spcPct val="0"/>
        </a:spcAft>
        <a:defRPr sz="1600" b="1">
          <a:solidFill>
            <a:schemeClr val="bg1"/>
          </a:solidFill>
          <a:latin typeface="Book Antiqua" pitchFamily="18" charset="0"/>
        </a:defRPr>
      </a:lvl2pPr>
      <a:lvl3pPr algn="l" rtl="0" fontAlgn="base">
        <a:spcBef>
          <a:spcPct val="0"/>
        </a:spcBef>
        <a:spcAft>
          <a:spcPct val="0"/>
        </a:spcAft>
        <a:defRPr sz="1600" b="1">
          <a:solidFill>
            <a:schemeClr val="bg1"/>
          </a:solidFill>
          <a:latin typeface="Book Antiqua" pitchFamily="18" charset="0"/>
        </a:defRPr>
      </a:lvl3pPr>
      <a:lvl4pPr algn="l" rtl="0" fontAlgn="base">
        <a:spcBef>
          <a:spcPct val="0"/>
        </a:spcBef>
        <a:spcAft>
          <a:spcPct val="0"/>
        </a:spcAft>
        <a:defRPr sz="1600" b="1">
          <a:solidFill>
            <a:schemeClr val="bg1"/>
          </a:solidFill>
          <a:latin typeface="Book Antiqua" pitchFamily="18" charset="0"/>
        </a:defRPr>
      </a:lvl4pPr>
      <a:lvl5pPr algn="l" rtl="0" fontAlgn="base">
        <a:spcBef>
          <a:spcPct val="0"/>
        </a:spcBef>
        <a:spcAft>
          <a:spcPct val="0"/>
        </a:spcAft>
        <a:defRPr sz="1600" b="1">
          <a:solidFill>
            <a:schemeClr val="bg1"/>
          </a:solidFill>
          <a:latin typeface="Book Antiqua" pitchFamily="18" charset="0"/>
        </a:defRPr>
      </a:lvl5pPr>
      <a:lvl6pPr marL="457200" algn="l" rtl="0" fontAlgn="base">
        <a:spcBef>
          <a:spcPct val="0"/>
        </a:spcBef>
        <a:spcAft>
          <a:spcPct val="0"/>
        </a:spcAft>
        <a:defRPr sz="1600" b="1">
          <a:solidFill>
            <a:schemeClr val="bg1"/>
          </a:solidFill>
          <a:latin typeface="Book Antiqua" pitchFamily="18" charset="0"/>
        </a:defRPr>
      </a:lvl6pPr>
      <a:lvl7pPr marL="914400" algn="l" rtl="0" fontAlgn="base">
        <a:spcBef>
          <a:spcPct val="0"/>
        </a:spcBef>
        <a:spcAft>
          <a:spcPct val="0"/>
        </a:spcAft>
        <a:defRPr sz="1600" b="1">
          <a:solidFill>
            <a:schemeClr val="bg1"/>
          </a:solidFill>
          <a:latin typeface="Book Antiqua" pitchFamily="18" charset="0"/>
        </a:defRPr>
      </a:lvl7pPr>
      <a:lvl8pPr marL="1371600" algn="l" rtl="0" fontAlgn="base">
        <a:spcBef>
          <a:spcPct val="0"/>
        </a:spcBef>
        <a:spcAft>
          <a:spcPct val="0"/>
        </a:spcAft>
        <a:defRPr sz="1600" b="1">
          <a:solidFill>
            <a:schemeClr val="bg1"/>
          </a:solidFill>
          <a:latin typeface="Book Antiqua" pitchFamily="18" charset="0"/>
        </a:defRPr>
      </a:lvl8pPr>
      <a:lvl9pPr marL="1828800" algn="l" rtl="0" fontAlgn="base">
        <a:spcBef>
          <a:spcPct val="0"/>
        </a:spcBef>
        <a:spcAft>
          <a:spcPct val="0"/>
        </a:spcAft>
        <a:defRPr sz="1600" b="1">
          <a:solidFill>
            <a:schemeClr val="bg1"/>
          </a:solidFill>
          <a:latin typeface="Book Antiqua"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hyperlink" Target="http://www.govtjobsind.com/2013/07/bamu-university-result-2013-ba-bsc-bcom.html"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1.jpe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govtjobsind.com/2013/07/bamu-university-result-2013-ba-bsc-bcom.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gif"/></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image" Target="../media/image47.wmf"/></Relationships>
</file>

<file path=ppt/slides/_rels/slide6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9.wmf"/><Relationship Id="rId4" Type="http://schemas.openxmlformats.org/officeDocument/2006/relationships/oleObject" Target="../embeddings/oleObject6.bin"/></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2.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3.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54.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vtjobsind.com/2013/07/bamu-university-result-2013-ba-bsc-bcom.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F612A96F-F76D-4CE3-8360-57D516FB62CC}" type="slidenum">
              <a:rPr lang="en-GB" smtClean="0"/>
              <a:pPr>
                <a:defRPr/>
              </a:pPr>
              <a:t>1</a:t>
            </a:fld>
            <a:endParaRPr lang="en-GB" dirty="0"/>
          </a:p>
        </p:txBody>
      </p:sp>
      <p:cxnSp>
        <p:nvCxnSpPr>
          <p:cNvPr id="12" name="Straight Connector 11"/>
          <p:cNvCxnSpPr/>
          <p:nvPr/>
        </p:nvCxnSpPr>
        <p:spPr>
          <a:xfrm>
            <a:off x="0" y="1447800"/>
            <a:ext cx="89916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609600" y="3352800"/>
            <a:ext cx="7620000" cy="1938992"/>
          </a:xfrm>
          <a:prstGeom prst="rect">
            <a:avLst/>
          </a:prstGeom>
        </p:spPr>
        <p:txBody>
          <a:bodyPr wrap="square">
            <a:spAutoFit/>
          </a:bodyPr>
          <a:lstStyle/>
          <a:p>
            <a:pPr lvl="0" algn="ctr" eaLnBrk="0" hangingPunct="0"/>
            <a:r>
              <a:rPr lang="en-US" sz="2400" b="1" dirty="0" smtClean="0">
                <a:ln/>
                <a:solidFill>
                  <a:srgbClr val="FFFF00"/>
                </a:solidFill>
                <a:latin typeface="Book Antiqua" pitchFamily="18" charset="0"/>
              </a:rPr>
              <a:t>Mahendra D. Shirsat</a:t>
            </a:r>
          </a:p>
          <a:p>
            <a:pPr lvl="0" algn="ctr" eaLnBrk="0" hangingPunct="0"/>
            <a:endParaRPr lang="en-US" sz="2400" b="1" dirty="0" smtClean="0">
              <a:ln/>
              <a:solidFill>
                <a:srgbClr val="FFFF00"/>
              </a:solidFill>
              <a:latin typeface="Book Antiqua" pitchFamily="18" charset="0"/>
            </a:endParaRPr>
          </a:p>
          <a:p>
            <a:pPr lvl="0" algn="ctr" eaLnBrk="0" hangingPunct="0"/>
            <a:r>
              <a:rPr lang="en-US" sz="2400" b="1" dirty="0" smtClean="0">
                <a:ln/>
                <a:solidFill>
                  <a:srgbClr val="FFFF00"/>
                </a:solidFill>
                <a:latin typeface="Book Antiqua" pitchFamily="18" charset="0"/>
              </a:rPr>
              <a:t>Professor </a:t>
            </a:r>
            <a:r>
              <a:rPr lang="en-US" sz="2400" b="1" dirty="0" smtClean="0">
                <a:ln/>
                <a:solidFill>
                  <a:srgbClr val="FFFF00"/>
                </a:solidFill>
                <a:latin typeface="Book Antiqua" pitchFamily="18" charset="0"/>
              </a:rPr>
              <a:t> </a:t>
            </a:r>
            <a:endParaRPr lang="en-US" b="1" dirty="0" smtClean="0">
              <a:ln/>
              <a:solidFill>
                <a:srgbClr val="FFFF00"/>
              </a:solidFill>
              <a:latin typeface="Book Antiqua" pitchFamily="18" charset="0"/>
            </a:endParaRPr>
          </a:p>
          <a:p>
            <a:pPr lvl="0" algn="ctr" eaLnBrk="0" hangingPunct="0"/>
            <a:r>
              <a:rPr lang="en-US" sz="2000" b="1" dirty="0" smtClean="0">
                <a:ln/>
                <a:solidFill>
                  <a:srgbClr val="00FF00"/>
                </a:solidFill>
                <a:latin typeface="Book Antiqua" pitchFamily="18" charset="0"/>
              </a:rPr>
              <a:t> </a:t>
            </a:r>
            <a:r>
              <a:rPr lang="en-US" sz="2800" b="1" dirty="0" smtClean="0">
                <a:ln/>
                <a:solidFill>
                  <a:srgbClr val="00FF00"/>
                </a:solidFill>
                <a:latin typeface="Book Antiqua" pitchFamily="18" charset="0"/>
              </a:rPr>
              <a:t>Department of Physics</a:t>
            </a:r>
            <a:endParaRPr lang="en-US" b="1" dirty="0" smtClean="0">
              <a:ln/>
              <a:solidFill>
                <a:srgbClr val="FFFF00"/>
              </a:solidFill>
              <a:latin typeface="Book Antiqua" pitchFamily="18" charset="0"/>
            </a:endParaRPr>
          </a:p>
          <a:p>
            <a:pPr lvl="0" algn="ctr" eaLnBrk="0" hangingPunct="0"/>
            <a:r>
              <a:rPr lang="en-US" b="1" dirty="0" smtClean="0">
                <a:ln/>
                <a:solidFill>
                  <a:srgbClr val="FFFF00"/>
                </a:solidFill>
                <a:latin typeface="Book Antiqua" pitchFamily="18" charset="0"/>
              </a:rPr>
              <a:t> </a:t>
            </a:r>
            <a:endParaRPr lang="en-US" sz="2000" b="1" dirty="0" smtClean="0">
              <a:ln/>
              <a:solidFill>
                <a:srgbClr val="00FF00"/>
              </a:solidFill>
              <a:latin typeface="Book Antiqua" pitchFamily="18" charset="0"/>
            </a:endParaRPr>
          </a:p>
        </p:txBody>
      </p:sp>
      <p:sp>
        <p:nvSpPr>
          <p:cNvPr id="25601" name="Rectangle 1"/>
          <p:cNvSpPr>
            <a:spLocks noChangeArrowheads="1"/>
          </p:cNvSpPr>
          <p:nvPr/>
        </p:nvSpPr>
        <p:spPr bwMode="auto">
          <a:xfrm>
            <a:off x="-1" y="509826"/>
            <a:ext cx="9144001" cy="104644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a:r>
              <a:rPr lang="en-US" sz="2400" b="1" dirty="0" smtClean="0">
                <a:solidFill>
                  <a:srgbClr val="FFFF00"/>
                </a:solidFill>
                <a:latin typeface="Times New Roman" pitchFamily="18" charset="0"/>
                <a:cs typeface="Times New Roman" pitchFamily="18" charset="0"/>
              </a:rPr>
              <a:t> Chapter </a:t>
            </a:r>
            <a:r>
              <a:rPr lang="en-US" sz="2400" b="1" dirty="0" smtClean="0">
                <a:solidFill>
                  <a:srgbClr val="FFFF00"/>
                </a:solidFill>
                <a:latin typeface="Times New Roman" pitchFamily="18" charset="0"/>
                <a:cs typeface="Times New Roman" pitchFamily="18" charset="0"/>
              </a:rPr>
              <a:t>2 </a:t>
            </a:r>
            <a:r>
              <a:rPr lang="en-US" sz="2400" b="1" dirty="0" smtClean="0">
                <a:solidFill>
                  <a:srgbClr val="FFFF00"/>
                </a:solidFill>
                <a:latin typeface="Times New Roman" pitchFamily="18" charset="0"/>
                <a:cs typeface="Times New Roman" pitchFamily="18" charset="0"/>
              </a:rPr>
              <a:t>: </a:t>
            </a:r>
            <a:r>
              <a:rPr lang="en-IN" sz="2400" b="1" dirty="0" smtClean="0">
                <a:solidFill>
                  <a:srgbClr val="FFFF00"/>
                </a:solidFill>
                <a:latin typeface="Times New Roman" pitchFamily="18" charset="0"/>
                <a:cs typeface="Times New Roman" pitchFamily="18" charset="0"/>
              </a:rPr>
              <a:t>Chemical Sensors  </a:t>
            </a:r>
          </a:p>
          <a:p>
            <a:pPr algn="ctr" fontAlgn="base">
              <a:spcBef>
                <a:spcPct val="0"/>
              </a:spcBef>
              <a:spcAft>
                <a:spcPct val="0"/>
              </a:spcAft>
            </a:pPr>
            <a:endParaRPr lang="en-US" sz="2400" b="1" dirty="0" smtClean="0">
              <a:solidFill>
                <a:srgbClr val="FFFF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6FF33"/>
              </a:solidFill>
              <a:effectLst/>
              <a:latin typeface="Georgia" pitchFamily="18" charset="0"/>
              <a:cs typeface="Arial" pitchFamily="34" charset="0"/>
            </a:endParaRPr>
          </a:p>
        </p:txBody>
      </p:sp>
      <p:sp>
        <p:nvSpPr>
          <p:cNvPr id="16" name="Rectangle 15"/>
          <p:cNvSpPr/>
          <p:nvPr/>
        </p:nvSpPr>
        <p:spPr>
          <a:xfrm>
            <a:off x="76200" y="5029200"/>
            <a:ext cx="8839200" cy="954107"/>
          </a:xfrm>
          <a:prstGeom prst="rect">
            <a:avLst/>
          </a:prstGeom>
        </p:spPr>
        <p:txBody>
          <a:bodyPr wrap="square">
            <a:spAutoFit/>
          </a:bodyPr>
          <a:lstStyle/>
          <a:p>
            <a:pPr lvl="0" algn="ctr" eaLnBrk="0" hangingPunct="0"/>
            <a:r>
              <a:rPr lang="it-CH" b="1" dirty="0" smtClean="0">
                <a:ln/>
                <a:solidFill>
                  <a:schemeClr val="accent3"/>
                </a:solidFill>
                <a:latin typeface="Book Antiqua" pitchFamily="18" charset="0"/>
              </a:rPr>
              <a:t>  </a:t>
            </a:r>
            <a:r>
              <a:rPr lang="en-US" sz="2800" b="1" dirty="0" smtClean="0">
                <a:ln/>
                <a:solidFill>
                  <a:srgbClr val="99CCFF"/>
                </a:solidFill>
                <a:effectLst>
                  <a:innerShdw blurRad="63500" dist="50800" dir="16200000">
                    <a:prstClr val="black">
                      <a:alpha val="50000"/>
                    </a:prstClr>
                  </a:innerShdw>
                </a:effectLst>
                <a:latin typeface="Book Antiqua" pitchFamily="18" charset="0"/>
              </a:rPr>
              <a:t>Dr. Babasaheb Ambedkar Marathwada University,</a:t>
            </a:r>
          </a:p>
          <a:p>
            <a:pPr lvl="0" algn="ctr" eaLnBrk="0" hangingPunct="0"/>
            <a:r>
              <a:rPr lang="it-CH" sz="2800" b="1" dirty="0" smtClean="0">
                <a:ln/>
                <a:solidFill>
                  <a:srgbClr val="99CCFF"/>
                </a:solidFill>
                <a:effectLst>
                  <a:innerShdw blurRad="63500" dist="50800" dir="16200000">
                    <a:prstClr val="black">
                      <a:alpha val="50000"/>
                    </a:prstClr>
                  </a:innerShdw>
                </a:effectLst>
                <a:latin typeface="Book Antiqua" pitchFamily="18" charset="0"/>
              </a:rPr>
              <a:t>Aurangabad (MS)-431 004</a:t>
            </a:r>
          </a:p>
        </p:txBody>
      </p:sp>
      <p:cxnSp>
        <p:nvCxnSpPr>
          <p:cNvPr id="15" name="Straight Connector 14"/>
          <p:cNvCxnSpPr/>
          <p:nvPr/>
        </p:nvCxnSpPr>
        <p:spPr>
          <a:xfrm>
            <a:off x="0" y="4953000"/>
            <a:ext cx="91440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0" y="6019800"/>
            <a:ext cx="91440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914400" y="6096000"/>
            <a:ext cx="7010400" cy="400110"/>
          </a:xfrm>
          <a:prstGeom prst="rect">
            <a:avLst/>
          </a:prstGeom>
          <a:noFill/>
        </p:spPr>
        <p:txBody>
          <a:bodyPr wrap="square" rtlCol="0">
            <a:spAutoFit/>
          </a:bodyPr>
          <a:lstStyle/>
          <a:p>
            <a:pPr algn="ctr"/>
            <a:r>
              <a:rPr lang="en-US" sz="2000" b="1" dirty="0" smtClean="0">
                <a:solidFill>
                  <a:srgbClr val="FFFF00"/>
                </a:solidFill>
                <a:latin typeface="Times New Roman" pitchFamily="18" charset="0"/>
                <a:cs typeface="Times New Roman" pitchFamily="18" charset="0"/>
              </a:rPr>
              <a:t>Email: mdshirsat@gmail.com</a:t>
            </a:r>
            <a:endParaRPr lang="en-IN" sz="2000" b="1" dirty="0">
              <a:solidFill>
                <a:srgbClr val="FFFF00"/>
              </a:solidFill>
              <a:latin typeface="Times New Roman" pitchFamily="18" charset="0"/>
              <a:cs typeface="Times New Roman" pitchFamily="18" charset="0"/>
            </a:endParaRPr>
          </a:p>
        </p:txBody>
      </p:sp>
      <p:cxnSp>
        <p:nvCxnSpPr>
          <p:cNvPr id="13" name="Straight Connector 12"/>
          <p:cNvCxnSpPr/>
          <p:nvPr/>
        </p:nvCxnSpPr>
        <p:spPr>
          <a:xfrm>
            <a:off x="71718" y="381000"/>
            <a:ext cx="8991600" cy="0"/>
          </a:xfrm>
          <a:prstGeom prst="line">
            <a:avLst/>
          </a:prstGeom>
          <a:ln/>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2226" name="Title 3"/>
          <p:cNvSpPr txBox="1">
            <a:spLocks/>
          </p:cNvSpPr>
          <p:nvPr/>
        </p:nvSpPr>
        <p:spPr bwMode="auto">
          <a:xfrm>
            <a:off x="228600" y="304800"/>
            <a:ext cx="3378994" cy="54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1000"/>
              </a:lnSpc>
              <a:spcBef>
                <a:spcPts val="925"/>
              </a:spcBef>
              <a:buFont typeface="Corbel" panose="020B0503020204020204" pitchFamily="34" charset="0"/>
              <a:buChar char="–"/>
              <a:defRPr sz="2000">
                <a:solidFill>
                  <a:srgbClr val="474B57"/>
                </a:solidFill>
                <a:latin typeface="Calibri" panose="020F0502020204030204" pitchFamily="34" charset="0"/>
              </a:defRPr>
            </a:lvl1pPr>
            <a:lvl2pPr marL="639763" indent="-319088">
              <a:lnSpc>
                <a:spcPct val="111000"/>
              </a:lnSpc>
              <a:spcBef>
                <a:spcPts val="925"/>
              </a:spcBef>
              <a:buFont typeface="Corbel" panose="020B0503020204020204" pitchFamily="34" charset="0"/>
              <a:buChar char="–"/>
              <a:defRPr>
                <a:solidFill>
                  <a:srgbClr val="474B57"/>
                </a:solidFill>
                <a:latin typeface="Calibri" panose="020F0502020204030204" pitchFamily="34" charset="0"/>
              </a:defRPr>
            </a:lvl2pPr>
            <a:lvl3pPr marL="958850" indent="-319088">
              <a:lnSpc>
                <a:spcPct val="111000"/>
              </a:lnSpc>
              <a:spcBef>
                <a:spcPts val="925"/>
              </a:spcBef>
              <a:buFont typeface="Corbel" panose="020B0503020204020204" pitchFamily="34" charset="0"/>
              <a:buChar char="–"/>
              <a:defRPr sz="1600" i="1">
                <a:solidFill>
                  <a:srgbClr val="474B57"/>
                </a:solidFill>
                <a:latin typeface="Calibri" panose="020F0502020204030204" pitchFamily="34" charset="0"/>
              </a:defRPr>
            </a:lvl3pPr>
            <a:lvl4pPr marL="1279525" indent="-319088">
              <a:lnSpc>
                <a:spcPct val="111000"/>
              </a:lnSpc>
              <a:spcBef>
                <a:spcPts val="925"/>
              </a:spcBef>
              <a:buFont typeface="Corbel" panose="020B0503020204020204" pitchFamily="34" charset="0"/>
              <a:buChar char="–"/>
              <a:defRPr sz="1400">
                <a:solidFill>
                  <a:srgbClr val="474B57"/>
                </a:solidFill>
                <a:latin typeface="Calibri" panose="020F0502020204030204" pitchFamily="34" charset="0"/>
              </a:defRPr>
            </a:lvl4pPr>
            <a:lvl5pPr marL="1600200" indent="-319088">
              <a:lnSpc>
                <a:spcPct val="111000"/>
              </a:lnSpc>
              <a:spcBef>
                <a:spcPts val="925"/>
              </a:spcBef>
              <a:buFont typeface="Corbel" panose="020B0503020204020204" pitchFamily="34" charset="0"/>
              <a:buChar char="–"/>
              <a:defRPr sz="1400" i="1">
                <a:solidFill>
                  <a:srgbClr val="474B57"/>
                </a:solidFill>
                <a:latin typeface="Calibri" panose="020F0502020204030204" pitchFamily="34" charset="0"/>
              </a:defRPr>
            </a:lvl5pPr>
            <a:lvl6pPr marL="2057400" indent="-319088" defTabSz="457200"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6pPr>
            <a:lvl7pPr marL="2514600" indent="-319088" defTabSz="457200"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7pPr>
            <a:lvl8pPr marL="2971800" indent="-319088" defTabSz="457200"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8pPr>
            <a:lvl9pPr marL="3429000" indent="-319088" defTabSz="457200"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9pPr>
          </a:lstStyle>
          <a:p>
            <a:pPr algn="ctr" eaLnBrk="1" hangingPunct="1">
              <a:lnSpc>
                <a:spcPct val="100000"/>
              </a:lnSpc>
              <a:spcBef>
                <a:spcPct val="0"/>
              </a:spcBef>
              <a:buFontTx/>
              <a:buNone/>
            </a:pPr>
            <a:r>
              <a:rPr lang="en-US" altLang="en-US" sz="2100" b="1">
                <a:solidFill>
                  <a:srgbClr val="800000"/>
                </a:solidFill>
                <a:latin typeface="Calibri (Headings)"/>
              </a:rPr>
              <a:t>Dominant Hurdles </a:t>
            </a:r>
          </a:p>
        </p:txBody>
      </p:sp>
      <p:sp>
        <p:nvSpPr>
          <p:cNvPr id="15" name="Rectangle 4"/>
          <p:cNvSpPr>
            <a:spLocks noChangeArrowheads="1"/>
          </p:cNvSpPr>
          <p:nvPr/>
        </p:nvSpPr>
        <p:spPr bwMode="auto">
          <a:xfrm>
            <a:off x="381000" y="1219200"/>
            <a:ext cx="4230290" cy="5389937"/>
          </a:xfrm>
          <a:prstGeom prst="rect">
            <a:avLst/>
          </a:prstGeom>
          <a:noFill/>
          <a:ln w="9525">
            <a:noFill/>
            <a:miter lim="800000"/>
            <a:headEnd/>
            <a:tailEnd/>
          </a:ln>
        </p:spPr>
        <p:txBody>
          <a:bodyPr>
            <a:spAutoFit/>
          </a:bodyPr>
          <a:lstStyle/>
          <a:p>
            <a:pPr marL="175022" indent="-175022" algn="just">
              <a:buClr>
                <a:srgbClr val="000099"/>
              </a:buClr>
              <a:buSzPct val="100000"/>
              <a:buFont typeface="Wingdings" pitchFamily="2" charset="2"/>
              <a:buChar char="§"/>
              <a:defRPr/>
            </a:pPr>
            <a:r>
              <a:rPr lang="en-US" sz="1500" b="1" i="1" dirty="0">
                <a:solidFill>
                  <a:srgbClr val="0033CC"/>
                </a:solidFill>
                <a:latin typeface="+mj-lt"/>
                <a:ea typeface="Arial Unicode MS" pitchFamily="34" charset="-128"/>
                <a:cs typeface="Times New Roman" pitchFamily="18" charset="0"/>
              </a:rPr>
              <a:t>Selectivity,</a:t>
            </a:r>
            <a:r>
              <a:rPr lang="en-US" b="1" dirty="0">
                <a:solidFill>
                  <a:srgbClr val="0033CC"/>
                </a:solidFill>
                <a:latin typeface="+mj-lt"/>
                <a:ea typeface="Arial Unicode MS" pitchFamily="34" charset="-128"/>
                <a:cs typeface="Times New Roman" pitchFamily="18" charset="0"/>
              </a:rPr>
              <a:t> </a:t>
            </a:r>
            <a:r>
              <a:rPr lang="en-US" dirty="0">
                <a:latin typeface="+mj-lt"/>
                <a:ea typeface="Arial Unicode MS" pitchFamily="34" charset="-128"/>
                <a:cs typeface="Times New Roman" pitchFamily="18" charset="0"/>
              </a:rPr>
              <a:t>altogether</a:t>
            </a:r>
            <a:r>
              <a:rPr lang="en-US" dirty="0">
                <a:effectLst>
                  <a:outerShdw blurRad="38100" dist="38100" dir="2700000" algn="tl">
                    <a:srgbClr val="C0C0C0"/>
                  </a:outerShdw>
                </a:effectLst>
                <a:latin typeface="+mj-lt"/>
                <a:ea typeface="Arial Unicode MS" pitchFamily="34" charset="-128"/>
                <a:cs typeface="Times New Roman" pitchFamily="18" charset="0"/>
              </a:rPr>
              <a:t>, </a:t>
            </a:r>
            <a:r>
              <a:rPr lang="en-US" dirty="0">
                <a:latin typeface="+mj-lt"/>
                <a:ea typeface="Arial Unicode MS" pitchFamily="34" charset="-128"/>
                <a:cs typeface="Times New Roman" pitchFamily="18" charset="0"/>
              </a:rPr>
              <a:t>has remained an unresolved yet most challenging mystery for gas sensors. </a:t>
            </a:r>
          </a:p>
          <a:p>
            <a:pPr marL="252413" indent="-252413" algn="just">
              <a:buClr>
                <a:srgbClr val="000099"/>
              </a:buClr>
              <a:buFont typeface="Wingdings" pitchFamily="2" charset="2"/>
              <a:buChar char="§"/>
              <a:defRPr/>
            </a:pPr>
            <a:endParaRPr lang="en-US" sz="225" dirty="0">
              <a:latin typeface="+mj-lt"/>
              <a:ea typeface="Arial Unicode MS" pitchFamily="34" charset="-128"/>
              <a:cs typeface="Times New Roman" pitchFamily="18" charset="0"/>
            </a:endParaRPr>
          </a:p>
          <a:p>
            <a:pPr marL="175022" indent="-175022" algn="just">
              <a:buClr>
                <a:srgbClr val="000099"/>
              </a:buClr>
              <a:buFont typeface="Wingdings" pitchFamily="2" charset="2"/>
              <a:buChar char="§"/>
              <a:defRPr/>
            </a:pPr>
            <a:r>
              <a:rPr lang="en-US" sz="1500" b="1" i="1" dirty="0">
                <a:solidFill>
                  <a:srgbClr val="0033CC"/>
                </a:solidFill>
                <a:latin typeface="+mj-lt"/>
                <a:ea typeface="Arial Unicode MS" pitchFamily="34" charset="-128"/>
                <a:cs typeface="Times New Roman" pitchFamily="18" charset="0"/>
              </a:rPr>
              <a:t>Cross Sensitivity </a:t>
            </a:r>
            <a:r>
              <a:rPr lang="en-US" sz="1500" i="1" dirty="0">
                <a:solidFill>
                  <a:srgbClr val="000099"/>
                </a:solidFill>
                <a:latin typeface="+mj-lt"/>
                <a:ea typeface="Arial Unicode MS" pitchFamily="34" charset="-128"/>
                <a:cs typeface="Times New Roman" pitchFamily="18" charset="0"/>
              </a:rPr>
              <a:t>: </a:t>
            </a:r>
            <a:r>
              <a:rPr lang="en-US" dirty="0">
                <a:latin typeface="+mj-lt"/>
                <a:ea typeface="Arial Unicode MS" pitchFamily="34" charset="-128"/>
                <a:cs typeface="Times New Roman" pitchFamily="18" charset="0"/>
              </a:rPr>
              <a:t>Most popular sensing backbones                            (e.g.  conducting polymers, carbon nanotubes) in pristine form suffers from poor </a:t>
            </a:r>
            <a:r>
              <a:rPr lang="en-US" sz="1500" b="1" i="1" dirty="0">
                <a:solidFill>
                  <a:srgbClr val="0033CC"/>
                </a:solidFill>
                <a:latin typeface="+mj-lt"/>
                <a:ea typeface="Arial Unicode MS" pitchFamily="34" charset="-128"/>
                <a:cs typeface="Times New Roman" pitchFamily="18" charset="0"/>
              </a:rPr>
              <a:t>selectivity</a:t>
            </a:r>
            <a:r>
              <a:rPr lang="en-US" sz="1500" i="1" dirty="0">
                <a:solidFill>
                  <a:srgbClr val="000099"/>
                </a:solidFill>
                <a:latin typeface="+mj-lt"/>
                <a:ea typeface="Arial Unicode MS" pitchFamily="34" charset="-128"/>
                <a:cs typeface="Times New Roman" pitchFamily="18" charset="0"/>
              </a:rPr>
              <a:t> </a:t>
            </a:r>
            <a:r>
              <a:rPr lang="en-US" dirty="0">
                <a:latin typeface="+mj-lt"/>
                <a:ea typeface="Arial Unicode MS" pitchFamily="34" charset="-128"/>
                <a:cs typeface="Times New Roman" pitchFamily="18" charset="0"/>
              </a:rPr>
              <a:t>and results in poor </a:t>
            </a:r>
            <a:r>
              <a:rPr lang="en-US" sz="1500" b="1" i="1" dirty="0">
                <a:solidFill>
                  <a:srgbClr val="0033CC"/>
                </a:solidFill>
                <a:latin typeface="+mj-lt"/>
                <a:ea typeface="Arial Unicode MS" pitchFamily="34" charset="-128"/>
                <a:cs typeface="Times New Roman" pitchFamily="18" charset="0"/>
              </a:rPr>
              <a:t>cross sensitivity  </a:t>
            </a:r>
            <a:r>
              <a:rPr lang="en-US" dirty="0">
                <a:latin typeface="+mj-lt"/>
                <a:ea typeface="Arial Unicode MS" pitchFamily="34" charset="-128"/>
                <a:cs typeface="Times New Roman" pitchFamily="18" charset="0"/>
              </a:rPr>
              <a:t>if validated under complex atmosphere.</a:t>
            </a:r>
          </a:p>
          <a:p>
            <a:pPr marL="175022" indent="-175022" algn="just">
              <a:buClr>
                <a:srgbClr val="000099"/>
              </a:buClr>
              <a:buFont typeface="Wingdings" pitchFamily="2" charset="2"/>
              <a:buChar char="§"/>
              <a:defRPr/>
            </a:pPr>
            <a:endParaRPr lang="en-US" dirty="0">
              <a:latin typeface="+mj-lt"/>
              <a:ea typeface="Arial Unicode MS" pitchFamily="34" charset="-128"/>
              <a:cs typeface="Times New Roman" pitchFamily="18" charset="0"/>
            </a:endParaRPr>
          </a:p>
          <a:p>
            <a:pPr algn="just" eaLnBrk="1" hangingPunct="1">
              <a:buClr>
                <a:srgbClr val="000099"/>
              </a:buClr>
              <a:defRPr/>
            </a:pPr>
            <a:r>
              <a:rPr lang="en-US" b="1" dirty="0">
                <a:solidFill>
                  <a:srgbClr val="C00000"/>
                </a:solidFill>
                <a:latin typeface="+mj-lt"/>
                <a:ea typeface="Arial Unicode MS" pitchFamily="34" charset="-128"/>
                <a:cs typeface="Times New Roman" pitchFamily="18" charset="0"/>
              </a:rPr>
              <a:t>Other Issues : </a:t>
            </a:r>
          </a:p>
          <a:p>
            <a:pPr marL="252413" indent="-252413" algn="just">
              <a:lnSpc>
                <a:spcPct val="150000"/>
              </a:lnSpc>
              <a:buClr>
                <a:srgbClr val="000099"/>
              </a:buClr>
              <a:buFont typeface="Wingdings" pitchFamily="2" charset="2"/>
              <a:buChar char="§"/>
              <a:defRPr/>
            </a:pPr>
            <a:r>
              <a:rPr lang="en-US" sz="1500" b="1" i="1" dirty="0">
                <a:solidFill>
                  <a:srgbClr val="0033CC"/>
                </a:solidFill>
                <a:latin typeface="+mj-lt"/>
                <a:ea typeface="Arial Unicode MS" pitchFamily="34" charset="-128"/>
                <a:cs typeface="Times New Roman" pitchFamily="18" charset="0"/>
              </a:rPr>
              <a:t>Sensitivity</a:t>
            </a:r>
          </a:p>
          <a:p>
            <a:pPr marL="252413" indent="-252413" algn="just">
              <a:lnSpc>
                <a:spcPct val="150000"/>
              </a:lnSpc>
              <a:buClr>
                <a:srgbClr val="000099"/>
              </a:buClr>
              <a:buFont typeface="Wingdings" pitchFamily="2" charset="2"/>
              <a:buChar char="§"/>
              <a:defRPr/>
            </a:pPr>
            <a:r>
              <a:rPr lang="en-US" sz="1500" b="1" i="1" dirty="0">
                <a:solidFill>
                  <a:srgbClr val="0033CC"/>
                </a:solidFill>
                <a:latin typeface="+mj-lt"/>
                <a:ea typeface="Arial Unicode MS" pitchFamily="34" charset="-128"/>
                <a:cs typeface="Times New Roman" pitchFamily="18" charset="0"/>
              </a:rPr>
              <a:t>Response and recovery time</a:t>
            </a:r>
          </a:p>
          <a:p>
            <a:pPr marL="252413" indent="-252413" algn="just">
              <a:lnSpc>
                <a:spcPct val="150000"/>
              </a:lnSpc>
              <a:buClr>
                <a:srgbClr val="000099"/>
              </a:buClr>
              <a:buFont typeface="Wingdings" pitchFamily="2" charset="2"/>
              <a:buChar char="§"/>
              <a:defRPr/>
            </a:pPr>
            <a:r>
              <a:rPr lang="en-US" sz="1500" b="1" i="1" dirty="0">
                <a:solidFill>
                  <a:srgbClr val="0033CC"/>
                </a:solidFill>
                <a:latin typeface="+mj-lt"/>
                <a:ea typeface="Arial Unicode MS" pitchFamily="34" charset="-128"/>
                <a:cs typeface="Times New Roman" pitchFamily="18" charset="0"/>
              </a:rPr>
              <a:t>Lower detection limit</a:t>
            </a:r>
          </a:p>
          <a:p>
            <a:pPr marL="252413" indent="-252413" algn="just">
              <a:lnSpc>
                <a:spcPct val="150000"/>
              </a:lnSpc>
              <a:buClr>
                <a:srgbClr val="000099"/>
              </a:buClr>
              <a:buFont typeface="Wingdings" pitchFamily="2" charset="2"/>
              <a:buChar char="§"/>
              <a:defRPr/>
            </a:pPr>
            <a:r>
              <a:rPr lang="en-US" sz="1500" b="1" i="1" dirty="0">
                <a:solidFill>
                  <a:srgbClr val="0033CC"/>
                </a:solidFill>
                <a:latin typeface="+mj-lt"/>
                <a:ea typeface="Arial Unicode MS" pitchFamily="34" charset="-128"/>
                <a:cs typeface="Times New Roman" pitchFamily="18" charset="0"/>
              </a:rPr>
              <a:t>Stability </a:t>
            </a:r>
          </a:p>
          <a:p>
            <a:pPr marL="252413" indent="-252413" algn="just">
              <a:buClr>
                <a:srgbClr val="FFFF00"/>
              </a:buClr>
              <a:defRPr/>
            </a:pPr>
            <a:endParaRPr lang="en-US" dirty="0">
              <a:latin typeface="+mj-lt"/>
              <a:ea typeface="Arial Unicode MS" pitchFamily="34" charset="-128"/>
              <a:cs typeface="Times New Roman" pitchFamily="18" charset="0"/>
            </a:endParaRPr>
          </a:p>
          <a:p>
            <a:pPr marL="252413" indent="-252413" algn="just">
              <a:buClr>
                <a:srgbClr val="D60093"/>
              </a:buClr>
              <a:buFont typeface="Wingdings" pitchFamily="2" charset="2"/>
              <a:buChar char="ü"/>
              <a:defRPr/>
            </a:pPr>
            <a:endParaRPr lang="en-US" dirty="0">
              <a:solidFill>
                <a:schemeClr val="bg1"/>
              </a:solidFill>
              <a:latin typeface="Arial Unicode MS" pitchFamily="34" charset="-128"/>
              <a:ea typeface="Arial Unicode MS" pitchFamily="34" charset="-128"/>
              <a:cs typeface="Times New Roman" pitchFamily="18" charset="0"/>
            </a:endParaRPr>
          </a:p>
        </p:txBody>
      </p:sp>
      <p:sp>
        <p:nvSpPr>
          <p:cNvPr id="3" name="Half Frame 2"/>
          <p:cNvSpPr/>
          <p:nvPr/>
        </p:nvSpPr>
        <p:spPr>
          <a:xfrm rot="7773069">
            <a:off x="4331808" y="2238844"/>
            <a:ext cx="1534715" cy="1483519"/>
          </a:xfrm>
          <a:prstGeom prst="halfFrame">
            <a:avLst>
              <a:gd name="adj1" fmla="val 27587"/>
              <a:gd name="adj2" fmla="val 2661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6" name="Rectangle 4"/>
          <p:cNvSpPr>
            <a:spLocks noChangeArrowheads="1"/>
          </p:cNvSpPr>
          <p:nvPr/>
        </p:nvSpPr>
        <p:spPr bwMode="auto">
          <a:xfrm>
            <a:off x="6477000" y="1676400"/>
            <a:ext cx="2187178" cy="2608406"/>
          </a:xfrm>
          <a:prstGeom prst="rect">
            <a:avLst/>
          </a:prstGeom>
          <a:noFill/>
          <a:ln w="9525">
            <a:noFill/>
            <a:miter lim="800000"/>
            <a:headEnd/>
            <a:tailEnd/>
          </a:ln>
        </p:spPr>
        <p:txBody>
          <a:bodyPr>
            <a:spAutoFit/>
          </a:bodyPr>
          <a:lstStyle/>
          <a:p>
            <a:pPr algn="ctr" eaLnBrk="1" hangingPunct="1">
              <a:lnSpc>
                <a:spcPct val="150000"/>
              </a:lnSpc>
              <a:buClr>
                <a:srgbClr val="000099"/>
              </a:buClr>
              <a:defRPr/>
            </a:pPr>
            <a:r>
              <a:rPr lang="en-US" b="1" dirty="0">
                <a:solidFill>
                  <a:srgbClr val="0033CC"/>
                </a:solidFill>
                <a:latin typeface="+mj-lt"/>
                <a:ea typeface="Arial Unicode MS" pitchFamily="34" charset="-128"/>
                <a:cs typeface="Times New Roman" pitchFamily="18" charset="0"/>
              </a:rPr>
              <a:t>Intelligent Materials</a:t>
            </a:r>
          </a:p>
          <a:p>
            <a:pPr algn="ctr" eaLnBrk="1" hangingPunct="1">
              <a:lnSpc>
                <a:spcPct val="150000"/>
              </a:lnSpc>
              <a:buClr>
                <a:srgbClr val="000099"/>
              </a:buClr>
              <a:defRPr/>
            </a:pPr>
            <a:r>
              <a:rPr lang="en-US" b="1" dirty="0">
                <a:solidFill>
                  <a:srgbClr val="0033CC"/>
                </a:solidFill>
                <a:latin typeface="+mj-lt"/>
                <a:ea typeface="Arial Unicode MS" pitchFamily="34" charset="-128"/>
                <a:cs typeface="Times New Roman" pitchFamily="18" charset="0"/>
              </a:rPr>
              <a:t> or </a:t>
            </a:r>
          </a:p>
          <a:p>
            <a:pPr algn="ctr" eaLnBrk="1" hangingPunct="1">
              <a:lnSpc>
                <a:spcPct val="150000"/>
              </a:lnSpc>
              <a:buClr>
                <a:srgbClr val="000099"/>
              </a:buClr>
              <a:defRPr/>
            </a:pPr>
            <a:r>
              <a:rPr lang="en-US" b="1" dirty="0">
                <a:solidFill>
                  <a:srgbClr val="0033CC"/>
                </a:solidFill>
                <a:latin typeface="+mj-lt"/>
                <a:ea typeface="Arial Unicode MS" pitchFamily="34" charset="-128"/>
                <a:cs typeface="Times New Roman" pitchFamily="18" charset="0"/>
              </a:rPr>
              <a:t>Intelligent use of Materials</a:t>
            </a:r>
          </a:p>
          <a:p>
            <a:pPr marL="252413" indent="-252413" algn="just">
              <a:buClr>
                <a:srgbClr val="FFFF00"/>
              </a:buClr>
              <a:defRPr/>
            </a:pPr>
            <a:endParaRPr lang="en-US" sz="1050" dirty="0">
              <a:latin typeface="+mj-lt"/>
              <a:ea typeface="Arial Unicode MS" pitchFamily="34" charset="-128"/>
              <a:cs typeface="Times New Roman" pitchFamily="18" charset="0"/>
            </a:endParaRPr>
          </a:p>
          <a:p>
            <a:pPr marL="252413" indent="-252413" algn="just">
              <a:buClr>
                <a:srgbClr val="D60093"/>
              </a:buClr>
              <a:buFont typeface="Wingdings" pitchFamily="2" charset="2"/>
              <a:buChar char="ü"/>
              <a:defRPr/>
            </a:pPr>
            <a:endParaRPr lang="en-US" dirty="0">
              <a:solidFill>
                <a:schemeClr val="bg1"/>
              </a:solidFill>
              <a:latin typeface="Arial Unicode MS" pitchFamily="34" charset="-128"/>
              <a:ea typeface="Arial Unicode MS" pitchFamily="34" charset="-128"/>
              <a:cs typeface="Times New Roman" pitchFamily="18" charset="0"/>
            </a:endParaRPr>
          </a:p>
        </p:txBody>
      </p:sp>
    </p:spTree>
    <p:extLst>
      <p:ext uri="{BB962C8B-B14F-4D97-AF65-F5344CB8AC3E}">
        <p14:creationId xmlns:p14="http://schemas.microsoft.com/office/powerpoint/2010/main" val="1183933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8600"/>
            <a:ext cx="2819400" cy="523220"/>
          </a:xfrm>
          <a:prstGeom prst="rect">
            <a:avLst/>
          </a:prstGeom>
        </p:spPr>
        <p:txBody>
          <a:bodyPr wrap="square">
            <a:spAutoFit/>
          </a:bodyPr>
          <a:lstStyle/>
          <a:p>
            <a:r>
              <a:rPr lang="en-IN" sz="2800" b="1" dirty="0" smtClean="0">
                <a:solidFill>
                  <a:srgbClr val="FFFF00"/>
                </a:solidFill>
              </a:rPr>
              <a:t>Direct Sensors</a:t>
            </a:r>
            <a:endParaRPr lang="en-IN" sz="2800" dirty="0">
              <a:solidFill>
                <a:srgbClr val="FFFF00"/>
              </a:solidFill>
            </a:endParaRPr>
          </a:p>
        </p:txBody>
      </p:sp>
      <p:sp>
        <p:nvSpPr>
          <p:cNvPr id="3" name="Rectangle 2"/>
          <p:cNvSpPr/>
          <p:nvPr/>
        </p:nvSpPr>
        <p:spPr>
          <a:xfrm>
            <a:off x="304800" y="1600200"/>
            <a:ext cx="8610600" cy="4247317"/>
          </a:xfrm>
          <a:prstGeom prst="rect">
            <a:avLst/>
          </a:prstGeom>
        </p:spPr>
        <p:txBody>
          <a:bodyPr wrap="square">
            <a:spAutoFit/>
          </a:bodyPr>
          <a:lstStyle/>
          <a:p>
            <a:pPr algn="just"/>
            <a:r>
              <a:rPr lang="en-IN" b="1" dirty="0" smtClean="0">
                <a:solidFill>
                  <a:schemeClr val="bg1"/>
                </a:solidFill>
              </a:rPr>
              <a:t>Direct chemical sensors that affect the electrical characteristics of a sensing element can be separated into categories by the characteristic that they affect. </a:t>
            </a:r>
          </a:p>
          <a:p>
            <a:endParaRPr lang="en-IN" b="1" i="1" dirty="0" smtClean="0">
              <a:solidFill>
                <a:schemeClr val="bg1"/>
              </a:solidFill>
            </a:endParaRPr>
          </a:p>
          <a:p>
            <a:pPr algn="just"/>
            <a:r>
              <a:rPr lang="en-IN" b="1" i="1" dirty="0" err="1" smtClean="0">
                <a:solidFill>
                  <a:srgbClr val="FFFF00"/>
                </a:solidFill>
              </a:rPr>
              <a:t>Conductometric</a:t>
            </a:r>
            <a:r>
              <a:rPr lang="en-IN" b="1" i="1" dirty="0" smtClean="0">
                <a:solidFill>
                  <a:schemeClr val="bg1"/>
                </a:solidFill>
              </a:rPr>
              <a:t> </a:t>
            </a:r>
            <a:r>
              <a:rPr lang="en-IN" b="1" dirty="0" smtClean="0">
                <a:solidFill>
                  <a:schemeClr val="bg1"/>
                </a:solidFill>
              </a:rPr>
              <a:t>devices affect the </a:t>
            </a:r>
            <a:r>
              <a:rPr lang="en-IN" b="1" dirty="0" smtClean="0">
                <a:solidFill>
                  <a:srgbClr val="00FF00"/>
                </a:solidFill>
              </a:rPr>
              <a:t>resistance or impedance </a:t>
            </a:r>
            <a:r>
              <a:rPr lang="en-IN" b="1" dirty="0" smtClean="0">
                <a:solidFill>
                  <a:schemeClr val="bg1"/>
                </a:solidFill>
              </a:rPr>
              <a:t>of the sensing element, </a:t>
            </a:r>
            <a:r>
              <a:rPr lang="en-IN" b="1" i="1" dirty="0" err="1" smtClean="0">
                <a:solidFill>
                  <a:srgbClr val="FFFF00"/>
                </a:solidFill>
              </a:rPr>
              <a:t>amperometric</a:t>
            </a:r>
            <a:r>
              <a:rPr lang="en-IN" b="1" i="1" dirty="0" smtClean="0">
                <a:solidFill>
                  <a:schemeClr val="bg1"/>
                </a:solidFill>
              </a:rPr>
              <a:t> </a:t>
            </a:r>
            <a:r>
              <a:rPr lang="en-IN" b="1" dirty="0" smtClean="0">
                <a:solidFill>
                  <a:schemeClr val="bg1"/>
                </a:solidFill>
              </a:rPr>
              <a:t>devices affect the </a:t>
            </a:r>
            <a:r>
              <a:rPr lang="en-IN" b="1" dirty="0" smtClean="0">
                <a:solidFill>
                  <a:srgbClr val="00FF00"/>
                </a:solidFill>
              </a:rPr>
              <a:t>measurable electrical or electronic current</a:t>
            </a:r>
            <a:r>
              <a:rPr lang="en-IN" b="1" dirty="0" smtClean="0">
                <a:solidFill>
                  <a:schemeClr val="bg1"/>
                </a:solidFill>
              </a:rPr>
              <a:t> passing through the sensing element, and </a:t>
            </a:r>
            <a:r>
              <a:rPr lang="en-IN" b="1" i="1" dirty="0" err="1" smtClean="0">
                <a:solidFill>
                  <a:srgbClr val="FFFF00"/>
                </a:solidFill>
              </a:rPr>
              <a:t>potentiometric</a:t>
            </a:r>
            <a:r>
              <a:rPr lang="en-IN" b="1" i="1" dirty="0" smtClean="0">
                <a:solidFill>
                  <a:schemeClr val="bg1"/>
                </a:solidFill>
              </a:rPr>
              <a:t> devices affect the </a:t>
            </a:r>
            <a:r>
              <a:rPr lang="en-IN" b="1" i="1" dirty="0" smtClean="0">
                <a:solidFill>
                  <a:srgbClr val="00FF00"/>
                </a:solidFill>
              </a:rPr>
              <a:t>electrical potential or voltage </a:t>
            </a:r>
            <a:r>
              <a:rPr lang="en-IN" b="1" dirty="0" smtClean="0">
                <a:solidFill>
                  <a:schemeClr val="bg1"/>
                </a:solidFill>
              </a:rPr>
              <a:t>across some pair of electrodes. </a:t>
            </a:r>
          </a:p>
          <a:p>
            <a:endParaRPr lang="en-IN" b="1" dirty="0" smtClean="0">
              <a:solidFill>
                <a:schemeClr val="bg1"/>
              </a:solidFill>
            </a:endParaRPr>
          </a:p>
          <a:p>
            <a:endParaRPr lang="en-IN" b="1" dirty="0" smtClean="0">
              <a:solidFill>
                <a:schemeClr val="bg1"/>
              </a:solidFill>
            </a:endParaRPr>
          </a:p>
          <a:p>
            <a:r>
              <a:rPr lang="en-IN" b="1" dirty="0" smtClean="0">
                <a:solidFill>
                  <a:schemeClr val="bg1"/>
                </a:solidFill>
              </a:rPr>
              <a:t>Through circuitry, these characteristics can be readily converted from one characteristic to another to simplify interfacing. </a:t>
            </a:r>
          </a:p>
          <a:p>
            <a:endParaRPr lang="en-IN" b="1" dirty="0" smtClean="0">
              <a:solidFill>
                <a:schemeClr val="bg1"/>
              </a:solidFill>
            </a:endParaRPr>
          </a:p>
          <a:p>
            <a:pPr algn="just"/>
            <a:r>
              <a:rPr lang="en-IN" b="1" dirty="0" smtClean="0">
                <a:solidFill>
                  <a:schemeClr val="bg1"/>
                </a:solidFill>
              </a:rPr>
              <a:t>There are a wide variety of chemical-sensing phenomena that employ direct sensing.</a:t>
            </a:r>
            <a:endParaRPr lang="en-IN"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28600"/>
            <a:ext cx="4682692" cy="461665"/>
          </a:xfrm>
          <a:prstGeom prst="rect">
            <a:avLst/>
          </a:prstGeom>
        </p:spPr>
        <p:txBody>
          <a:bodyPr wrap="none">
            <a:spAutoFit/>
          </a:bodyPr>
          <a:lstStyle/>
          <a:p>
            <a:r>
              <a:rPr lang="en-IN" sz="2400" b="1" dirty="0" smtClean="0">
                <a:solidFill>
                  <a:srgbClr val="FFFF00"/>
                </a:solidFill>
              </a:rPr>
              <a:t>Metal-Oxide Chemical Sensors</a:t>
            </a:r>
            <a:endParaRPr lang="en-IN" sz="2400" dirty="0">
              <a:solidFill>
                <a:srgbClr val="FFFF00"/>
              </a:solidFill>
            </a:endParaRPr>
          </a:p>
        </p:txBody>
      </p:sp>
      <p:sp>
        <p:nvSpPr>
          <p:cNvPr id="3" name="Rectangle 2"/>
          <p:cNvSpPr/>
          <p:nvPr/>
        </p:nvSpPr>
        <p:spPr>
          <a:xfrm>
            <a:off x="381000" y="1143000"/>
            <a:ext cx="8305800" cy="5324535"/>
          </a:xfrm>
          <a:prstGeom prst="rect">
            <a:avLst/>
          </a:prstGeom>
        </p:spPr>
        <p:txBody>
          <a:bodyPr wrap="square">
            <a:spAutoFit/>
          </a:bodyPr>
          <a:lstStyle/>
          <a:p>
            <a:pPr algn="just"/>
            <a:r>
              <a:rPr lang="en-IN" sz="2000" b="1" dirty="0" smtClean="0">
                <a:solidFill>
                  <a:schemeClr val="bg1"/>
                </a:solidFill>
              </a:rPr>
              <a:t>Metal-oxide gas sensors (such as tin dioxide, SnO2) have been popular since the late 1960s. </a:t>
            </a:r>
          </a:p>
          <a:p>
            <a:endParaRPr lang="en-IN" sz="2000" b="1" dirty="0" smtClean="0">
              <a:solidFill>
                <a:schemeClr val="bg1"/>
              </a:solidFill>
            </a:endParaRPr>
          </a:p>
          <a:p>
            <a:r>
              <a:rPr lang="en-IN" sz="2000" b="1" dirty="0" smtClean="0">
                <a:solidFill>
                  <a:schemeClr val="bg1"/>
                </a:solidFill>
              </a:rPr>
              <a:t>They are simple rugged devices that perform reasonably well with</a:t>
            </a:r>
          </a:p>
          <a:p>
            <a:r>
              <a:rPr lang="en-IN" sz="2000" b="1" dirty="0" smtClean="0">
                <a:solidFill>
                  <a:schemeClr val="bg1"/>
                </a:solidFill>
              </a:rPr>
              <a:t>relatively simple electronics support.</a:t>
            </a:r>
          </a:p>
          <a:p>
            <a:endParaRPr lang="en-IN" sz="2000" b="1" dirty="0" smtClean="0">
              <a:solidFill>
                <a:schemeClr val="bg1"/>
              </a:solidFill>
            </a:endParaRPr>
          </a:p>
          <a:p>
            <a:pPr algn="just"/>
            <a:r>
              <a:rPr lang="en-IN" sz="2000" b="1" dirty="0" smtClean="0">
                <a:solidFill>
                  <a:schemeClr val="bg1"/>
                </a:solidFill>
              </a:rPr>
              <a:t>Bulk metal oxides have electrical properties that change in the presence of reducible gases such as methyl   ethyl alcohol (C2H5OH). </a:t>
            </a:r>
          </a:p>
          <a:p>
            <a:endParaRPr lang="en-IN" sz="2000" b="1" dirty="0" smtClean="0">
              <a:solidFill>
                <a:schemeClr val="bg1"/>
              </a:solidFill>
            </a:endParaRPr>
          </a:p>
          <a:p>
            <a:pPr algn="just"/>
            <a:r>
              <a:rPr lang="en-IN" sz="2000" b="1" dirty="0" smtClean="0">
                <a:solidFill>
                  <a:schemeClr val="bg1"/>
                </a:solidFill>
              </a:rPr>
              <a:t>When a metal-oxide crystal such as SnO</a:t>
            </a:r>
            <a:r>
              <a:rPr lang="en-IN" sz="2000" b="1" baseline="-25000" dirty="0" smtClean="0">
                <a:solidFill>
                  <a:schemeClr val="bg1"/>
                </a:solidFill>
              </a:rPr>
              <a:t>2</a:t>
            </a:r>
            <a:r>
              <a:rPr lang="en-IN" sz="2000" b="1" dirty="0" smtClean="0">
                <a:solidFill>
                  <a:schemeClr val="bg1"/>
                </a:solidFill>
              </a:rPr>
              <a:t> is heated at a certain high temperature in air, oxygen is adsorbed on the crystal surface and a surface potential is formed that inhibits electron flow.</a:t>
            </a:r>
          </a:p>
          <a:p>
            <a:endParaRPr lang="en-IN" sz="2000" b="1" dirty="0" smtClean="0">
              <a:solidFill>
                <a:schemeClr val="bg1"/>
              </a:solidFill>
            </a:endParaRPr>
          </a:p>
          <a:p>
            <a:pPr algn="just"/>
            <a:r>
              <a:rPr lang="en-IN" sz="2000" b="1" dirty="0" smtClean="0">
                <a:solidFill>
                  <a:schemeClr val="bg1"/>
                </a:solidFill>
              </a:rPr>
              <a:t>When the surface is exposed to reducible gases ( those who donate electrons), the surface potential decreases and conductivity measurably increases.</a:t>
            </a:r>
            <a:endParaRPr lang="en-IN" sz="2000"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8610600" cy="3600986"/>
          </a:xfrm>
          <a:prstGeom prst="rect">
            <a:avLst/>
          </a:prstGeom>
        </p:spPr>
        <p:txBody>
          <a:bodyPr wrap="square">
            <a:spAutoFit/>
          </a:bodyPr>
          <a:lstStyle/>
          <a:p>
            <a:r>
              <a:rPr lang="en-IN" sz="2000" b="1" dirty="0" smtClean="0">
                <a:solidFill>
                  <a:schemeClr val="bg1"/>
                </a:solidFill>
              </a:rPr>
              <a:t>The relationship between the film’s electrical resistance and a given reducible gas’ concentration is described by the following empirical equation:</a:t>
            </a:r>
          </a:p>
          <a:p>
            <a:endParaRPr lang="en-US" sz="2000" b="1" dirty="0" smtClean="0">
              <a:solidFill>
                <a:schemeClr val="bg1"/>
              </a:solidFill>
            </a:endParaRPr>
          </a:p>
          <a:p>
            <a:endParaRPr lang="en-IN" sz="2000" b="1" dirty="0" smtClean="0">
              <a:solidFill>
                <a:schemeClr val="bg1"/>
              </a:solidFill>
            </a:endParaRPr>
          </a:p>
          <a:p>
            <a:r>
              <a:rPr lang="en-IN" sz="2000" b="1" i="1" dirty="0" smtClean="0">
                <a:solidFill>
                  <a:schemeClr val="bg1"/>
                </a:solidFill>
              </a:rPr>
              <a:t>                    </a:t>
            </a:r>
            <a:r>
              <a:rPr lang="en-IN" sz="2800" b="1" i="1" dirty="0" smtClean="0">
                <a:solidFill>
                  <a:schemeClr val="bg1"/>
                </a:solidFill>
              </a:rPr>
              <a:t>Rs =A[C]</a:t>
            </a:r>
            <a:r>
              <a:rPr lang="en-IN" sz="2800" b="1" i="1" baseline="30000" dirty="0" smtClean="0">
                <a:solidFill>
                  <a:schemeClr val="bg1"/>
                </a:solidFill>
              </a:rPr>
              <a:t>−</a:t>
            </a:r>
            <a:r>
              <a:rPr lang="el-GR" sz="2800" b="1" i="1" baseline="30000" dirty="0" smtClean="0">
                <a:solidFill>
                  <a:schemeClr val="bg1"/>
                </a:solidFill>
              </a:rPr>
              <a:t>α</a:t>
            </a:r>
            <a:r>
              <a:rPr lang="el-GR" sz="2000" b="1" i="1" dirty="0" smtClean="0">
                <a:solidFill>
                  <a:schemeClr val="bg1"/>
                </a:solidFill>
              </a:rPr>
              <a:t>, </a:t>
            </a:r>
            <a:r>
              <a:rPr lang="en-US" sz="2000" b="1" i="1" dirty="0" smtClean="0">
                <a:solidFill>
                  <a:schemeClr val="bg1"/>
                </a:solidFill>
              </a:rPr>
              <a:t>--------------------------- </a:t>
            </a:r>
            <a:r>
              <a:rPr lang="el-GR" sz="2000" b="1" i="1" dirty="0" smtClean="0">
                <a:solidFill>
                  <a:schemeClr val="bg1"/>
                </a:solidFill>
              </a:rPr>
              <a:t>(17.1)</a:t>
            </a:r>
            <a:endParaRPr lang="en-US" sz="2000" b="1" i="1" dirty="0" smtClean="0">
              <a:solidFill>
                <a:schemeClr val="bg1"/>
              </a:solidFill>
            </a:endParaRPr>
          </a:p>
          <a:p>
            <a:endParaRPr lang="el-GR" sz="2000" b="1" i="1" dirty="0" smtClean="0">
              <a:solidFill>
                <a:schemeClr val="bg1"/>
              </a:solidFill>
            </a:endParaRPr>
          </a:p>
          <a:p>
            <a:pPr algn="just"/>
            <a:r>
              <a:rPr lang="en-IN" sz="2000" b="1" dirty="0" smtClean="0">
                <a:solidFill>
                  <a:schemeClr val="bg1"/>
                </a:solidFill>
              </a:rPr>
              <a:t>Where </a:t>
            </a:r>
            <a:r>
              <a:rPr lang="en-IN" sz="2000" b="1" i="1" dirty="0" smtClean="0">
                <a:solidFill>
                  <a:schemeClr val="bg1"/>
                </a:solidFill>
              </a:rPr>
              <a:t>Rs is the sensor electrical resistance, A is a constant specific for a given film </a:t>
            </a:r>
            <a:r>
              <a:rPr lang="en-IN" sz="2000" b="1" dirty="0" smtClean="0">
                <a:solidFill>
                  <a:schemeClr val="bg1"/>
                </a:solidFill>
              </a:rPr>
              <a:t>composition, </a:t>
            </a:r>
            <a:r>
              <a:rPr lang="en-IN" sz="2000" b="1" i="1" dirty="0" smtClean="0">
                <a:solidFill>
                  <a:schemeClr val="bg1"/>
                </a:solidFill>
              </a:rPr>
              <a:t>C is the gas concentration, and α is the characteristic slope of the Rs </a:t>
            </a:r>
            <a:r>
              <a:rPr lang="en-IN" sz="2000" b="1" dirty="0" smtClean="0">
                <a:solidFill>
                  <a:schemeClr val="bg1"/>
                </a:solidFill>
              </a:rPr>
              <a:t>curve for that material and expected gas.</a:t>
            </a:r>
            <a:endParaRPr lang="en-IN"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2862322"/>
          </a:xfrm>
          <a:prstGeom prst="rect">
            <a:avLst/>
          </a:prstGeom>
        </p:spPr>
        <p:txBody>
          <a:bodyPr wrap="square">
            <a:spAutoFit/>
          </a:bodyPr>
          <a:lstStyle/>
          <a:p>
            <a:pPr algn="just"/>
            <a:r>
              <a:rPr lang="en-IN" sz="2000" b="1" dirty="0" smtClean="0">
                <a:solidFill>
                  <a:schemeClr val="bg1"/>
                </a:solidFill>
              </a:rPr>
              <a:t>Metal-oxide devices change the resistivity as a function of the presence of reducible gases, and as such, they require an additional electronic circuit to operate.</a:t>
            </a:r>
          </a:p>
          <a:p>
            <a:endParaRPr lang="en-US" sz="2000" b="1" dirty="0" smtClean="0">
              <a:solidFill>
                <a:schemeClr val="bg1"/>
              </a:solidFill>
            </a:endParaRPr>
          </a:p>
          <a:p>
            <a:endParaRPr lang="en-IN" sz="2000" b="1" dirty="0" smtClean="0">
              <a:solidFill>
                <a:schemeClr val="bg1"/>
              </a:solidFill>
            </a:endParaRPr>
          </a:p>
          <a:p>
            <a:pPr algn="just"/>
            <a:r>
              <a:rPr lang="en-IN" sz="2000" b="1" dirty="0" smtClean="0">
                <a:solidFill>
                  <a:schemeClr val="bg1"/>
                </a:solidFill>
              </a:rPr>
              <a:t>A typical arrangement is to design the sensor as one leg in a common Wheatstone bridge circuit so that the changing resistance can be detected as an unbalancing of the potential drops observed across the bridge circuit (Fig. 17.4A).</a:t>
            </a:r>
            <a:endParaRPr lang="en-IN" sz="2000" b="1" dirty="0">
              <a:solidFill>
                <a:schemeClr val="bg1"/>
              </a:solidFill>
            </a:endParaRPr>
          </a:p>
        </p:txBody>
      </p:sp>
      <p:pic>
        <p:nvPicPr>
          <p:cNvPr id="471042" name="Picture 2"/>
          <p:cNvPicPr>
            <a:picLocks noChangeAspect="1" noChangeArrowheads="1"/>
          </p:cNvPicPr>
          <p:nvPr/>
        </p:nvPicPr>
        <p:blipFill>
          <a:blip r:embed="rId2" cstate="print"/>
          <a:srcRect/>
          <a:stretch>
            <a:fillRect/>
          </a:stretch>
        </p:blipFill>
        <p:spPr bwMode="auto">
          <a:xfrm>
            <a:off x="1447800" y="3581400"/>
            <a:ext cx="6191250" cy="2419350"/>
          </a:xfrm>
          <a:prstGeom prst="rect">
            <a:avLst/>
          </a:prstGeom>
          <a:noFill/>
          <a:ln w="9525">
            <a:noFill/>
            <a:miter lim="800000"/>
            <a:headEnd/>
            <a:tailEnd/>
          </a:ln>
        </p:spPr>
      </p:pic>
      <p:sp>
        <p:nvSpPr>
          <p:cNvPr id="4" name="Rectangle 3"/>
          <p:cNvSpPr/>
          <p:nvPr/>
        </p:nvSpPr>
        <p:spPr>
          <a:xfrm>
            <a:off x="838200" y="6211669"/>
            <a:ext cx="8001000" cy="646331"/>
          </a:xfrm>
          <a:prstGeom prst="rect">
            <a:avLst/>
          </a:prstGeom>
        </p:spPr>
        <p:txBody>
          <a:bodyPr wrap="square">
            <a:spAutoFit/>
          </a:bodyPr>
          <a:lstStyle/>
          <a:p>
            <a:r>
              <a:rPr lang="en-IN" b="1" dirty="0" smtClean="0">
                <a:solidFill>
                  <a:schemeClr val="bg1"/>
                </a:solidFill>
              </a:rPr>
              <a:t>Fig. 17.4. SnO2 Wheatstone bridge circuit (A) and its response for different gases (B).</a:t>
            </a:r>
            <a:endParaRPr lang="en-IN"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304800"/>
            <a:ext cx="4990469" cy="461665"/>
          </a:xfrm>
          <a:prstGeom prst="rect">
            <a:avLst/>
          </a:prstGeom>
        </p:spPr>
        <p:txBody>
          <a:bodyPr wrap="none">
            <a:spAutoFit/>
          </a:bodyPr>
          <a:lstStyle/>
          <a:p>
            <a:r>
              <a:rPr lang="en-IN" sz="2400" b="1" dirty="0" smtClean="0">
                <a:solidFill>
                  <a:srgbClr val="FFFF00"/>
                </a:solidFill>
              </a:rPr>
              <a:t>Enhanced Catalytic Gas Sensors</a:t>
            </a:r>
            <a:endParaRPr lang="en-IN" sz="2400" dirty="0">
              <a:solidFill>
                <a:srgbClr val="FFFF00"/>
              </a:solidFill>
            </a:endParaRPr>
          </a:p>
        </p:txBody>
      </p:sp>
      <p:sp>
        <p:nvSpPr>
          <p:cNvPr id="3" name="Rectangle 2"/>
          <p:cNvSpPr/>
          <p:nvPr/>
        </p:nvSpPr>
        <p:spPr>
          <a:xfrm>
            <a:off x="228600" y="1389995"/>
            <a:ext cx="8686800" cy="4401205"/>
          </a:xfrm>
          <a:prstGeom prst="rect">
            <a:avLst/>
          </a:prstGeom>
        </p:spPr>
        <p:txBody>
          <a:bodyPr wrap="square">
            <a:spAutoFit/>
          </a:bodyPr>
          <a:lstStyle/>
          <a:p>
            <a:pPr algn="just"/>
            <a:r>
              <a:rPr lang="en-IN" sz="2000" b="1" dirty="0" smtClean="0">
                <a:solidFill>
                  <a:schemeClr val="bg1"/>
                </a:solidFill>
              </a:rPr>
              <a:t>Enhanced catalytic gas sensors are experimental devices that employ active measurement techniques coupled with fairly simple electrochemical cells. </a:t>
            </a:r>
          </a:p>
          <a:p>
            <a:endParaRPr lang="en-IN" sz="2000" b="1" dirty="0" smtClean="0">
              <a:solidFill>
                <a:schemeClr val="bg1"/>
              </a:solidFill>
            </a:endParaRPr>
          </a:p>
          <a:p>
            <a:pPr algn="just"/>
            <a:r>
              <a:rPr lang="en-IN" sz="2000" b="1" dirty="0" smtClean="0">
                <a:solidFill>
                  <a:schemeClr val="bg1"/>
                </a:solidFill>
              </a:rPr>
              <a:t>The electrochemical cells are fabricated of ceramic–metallic films and provide the reaction environment for </a:t>
            </a:r>
            <a:r>
              <a:rPr lang="en-IN" sz="2000" b="1" dirty="0" err="1" smtClean="0">
                <a:solidFill>
                  <a:schemeClr val="bg1"/>
                </a:solidFill>
              </a:rPr>
              <a:t>potentiometric</a:t>
            </a:r>
            <a:r>
              <a:rPr lang="en-IN" sz="2000" b="1" dirty="0" smtClean="0">
                <a:solidFill>
                  <a:schemeClr val="bg1"/>
                </a:solidFill>
              </a:rPr>
              <a:t> and </a:t>
            </a:r>
            <a:r>
              <a:rPr lang="en-IN" sz="2000" b="1" dirty="0" err="1" smtClean="0">
                <a:solidFill>
                  <a:schemeClr val="bg1"/>
                </a:solidFill>
              </a:rPr>
              <a:t>amperometric</a:t>
            </a:r>
            <a:r>
              <a:rPr lang="en-IN" sz="2000" b="1" dirty="0" smtClean="0">
                <a:solidFill>
                  <a:schemeClr val="bg1"/>
                </a:solidFill>
              </a:rPr>
              <a:t> measurements.</a:t>
            </a:r>
          </a:p>
          <a:p>
            <a:endParaRPr lang="en-IN" sz="2000" b="1" dirty="0" smtClean="0">
              <a:solidFill>
                <a:schemeClr val="bg1"/>
              </a:solidFill>
            </a:endParaRPr>
          </a:p>
          <a:p>
            <a:pPr algn="just"/>
            <a:r>
              <a:rPr lang="en-IN" sz="2000" b="1" dirty="0" smtClean="0">
                <a:solidFill>
                  <a:schemeClr val="bg1"/>
                </a:solidFill>
              </a:rPr>
              <a:t>These sensors provide broad-spectrum responses allowing identification and quantification of a wide range of gases. </a:t>
            </a:r>
          </a:p>
          <a:p>
            <a:endParaRPr lang="en-IN" sz="2000" b="1" dirty="0" smtClean="0">
              <a:solidFill>
                <a:schemeClr val="bg1"/>
              </a:solidFill>
            </a:endParaRPr>
          </a:p>
          <a:p>
            <a:pPr algn="just"/>
            <a:r>
              <a:rPr lang="en-IN" sz="2000" b="1" dirty="0" smtClean="0">
                <a:solidFill>
                  <a:schemeClr val="bg1"/>
                </a:solidFill>
              </a:rPr>
              <a:t>The enhanced catalytic devices are divided into </a:t>
            </a:r>
            <a:r>
              <a:rPr lang="en-IN" sz="2000" b="1" i="1" dirty="0" smtClean="0">
                <a:solidFill>
                  <a:schemeClr val="bg1"/>
                </a:solidFill>
              </a:rPr>
              <a:t>electro-enhanced </a:t>
            </a:r>
            <a:r>
              <a:rPr lang="en-IN" sz="2000" b="1" dirty="0" smtClean="0">
                <a:solidFill>
                  <a:schemeClr val="bg1"/>
                </a:solidFill>
              </a:rPr>
              <a:t>catalytic devices (</a:t>
            </a:r>
            <a:r>
              <a:rPr lang="en-IN" sz="2000" b="1" dirty="0" err="1" smtClean="0">
                <a:solidFill>
                  <a:schemeClr val="bg1"/>
                </a:solidFill>
              </a:rPr>
              <a:t>electrocatalytic</a:t>
            </a:r>
            <a:r>
              <a:rPr lang="en-IN" sz="2000" b="1" dirty="0" smtClean="0">
                <a:solidFill>
                  <a:schemeClr val="bg1"/>
                </a:solidFill>
              </a:rPr>
              <a:t>) and </a:t>
            </a:r>
            <a:r>
              <a:rPr lang="en-IN" sz="2000" b="1" i="1" dirty="0" smtClean="0">
                <a:solidFill>
                  <a:schemeClr val="bg1"/>
                </a:solidFill>
              </a:rPr>
              <a:t>photo-enhanced catalytic devices (</a:t>
            </a:r>
            <a:r>
              <a:rPr lang="en-IN" sz="2000" b="1" i="1" dirty="0" err="1" smtClean="0">
                <a:solidFill>
                  <a:schemeClr val="bg1"/>
                </a:solidFill>
              </a:rPr>
              <a:t>photocatalytic</a:t>
            </a:r>
            <a:r>
              <a:rPr lang="en-IN" sz="2000" b="1" i="1" dirty="0" smtClean="0">
                <a:solidFill>
                  <a:schemeClr val="bg1"/>
                </a:solidFill>
              </a:rPr>
              <a:t>).</a:t>
            </a:r>
            <a:endParaRPr lang="en-IN" sz="2000"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0"/>
            <a:ext cx="4001416" cy="461665"/>
          </a:xfrm>
          <a:prstGeom prst="rect">
            <a:avLst/>
          </a:prstGeom>
        </p:spPr>
        <p:txBody>
          <a:bodyPr wrap="none">
            <a:spAutoFit/>
          </a:bodyPr>
          <a:lstStyle/>
          <a:p>
            <a:r>
              <a:rPr lang="en-IN" sz="2400" b="1" dirty="0" err="1" smtClean="0">
                <a:solidFill>
                  <a:srgbClr val="FFFF00"/>
                </a:solidFill>
              </a:rPr>
              <a:t>Elastomer</a:t>
            </a:r>
            <a:r>
              <a:rPr lang="en-IN" sz="2400" b="1" dirty="0" smtClean="0">
                <a:solidFill>
                  <a:srgbClr val="FFFF00"/>
                </a:solidFill>
              </a:rPr>
              <a:t> </a:t>
            </a:r>
            <a:r>
              <a:rPr lang="en-IN" sz="2400" b="1" dirty="0" err="1" smtClean="0">
                <a:solidFill>
                  <a:srgbClr val="FFFF00"/>
                </a:solidFill>
              </a:rPr>
              <a:t>Chemiresistors</a:t>
            </a:r>
            <a:endParaRPr lang="en-IN" sz="2400" dirty="0">
              <a:solidFill>
                <a:srgbClr val="FFFF00"/>
              </a:solidFill>
            </a:endParaRPr>
          </a:p>
        </p:txBody>
      </p:sp>
      <p:sp>
        <p:nvSpPr>
          <p:cNvPr id="3" name="Rectangle 2"/>
          <p:cNvSpPr/>
          <p:nvPr/>
        </p:nvSpPr>
        <p:spPr>
          <a:xfrm>
            <a:off x="381000" y="1143000"/>
            <a:ext cx="8534400" cy="5324535"/>
          </a:xfrm>
          <a:prstGeom prst="rect">
            <a:avLst/>
          </a:prstGeom>
        </p:spPr>
        <p:txBody>
          <a:bodyPr wrap="square">
            <a:spAutoFit/>
          </a:bodyPr>
          <a:lstStyle/>
          <a:p>
            <a:r>
              <a:rPr lang="en-IN" sz="2000" dirty="0" err="1" smtClean="0">
                <a:solidFill>
                  <a:schemeClr val="bg1"/>
                </a:solidFill>
              </a:rPr>
              <a:t>Elastomer</a:t>
            </a:r>
            <a:r>
              <a:rPr lang="en-IN" sz="2000" dirty="0" smtClean="0">
                <a:solidFill>
                  <a:schemeClr val="bg1"/>
                </a:solidFill>
              </a:rPr>
              <a:t> </a:t>
            </a:r>
            <a:r>
              <a:rPr lang="en-IN" sz="2000" dirty="0" err="1" smtClean="0">
                <a:solidFill>
                  <a:schemeClr val="bg1"/>
                </a:solidFill>
              </a:rPr>
              <a:t>chemiresistors</a:t>
            </a:r>
            <a:r>
              <a:rPr lang="en-IN" sz="2000" dirty="0" smtClean="0">
                <a:solidFill>
                  <a:schemeClr val="bg1"/>
                </a:solidFill>
              </a:rPr>
              <a:t> or polymer conductive composites (also </a:t>
            </a:r>
            <a:r>
              <a:rPr lang="en-IN" sz="2000" i="1" dirty="0" smtClean="0">
                <a:solidFill>
                  <a:schemeClr val="bg1"/>
                </a:solidFill>
              </a:rPr>
              <a:t>polymer conductors </a:t>
            </a:r>
            <a:r>
              <a:rPr lang="en-IN" sz="2000" dirty="0" smtClean="0">
                <a:solidFill>
                  <a:schemeClr val="bg1"/>
                </a:solidFill>
              </a:rPr>
              <a:t>or simply PCs) are polymer films that adsorb chemical species and swell, increasing resistance as a </a:t>
            </a:r>
            <a:r>
              <a:rPr lang="en-IN" sz="2000" i="1" dirty="0" smtClean="0">
                <a:solidFill>
                  <a:schemeClr val="bg1"/>
                </a:solidFill>
              </a:rPr>
              <a:t>physical response to the presence of a chemical species.</a:t>
            </a:r>
          </a:p>
          <a:p>
            <a:endParaRPr lang="en-IN" sz="2000" i="1" dirty="0" smtClean="0">
              <a:solidFill>
                <a:schemeClr val="bg1"/>
              </a:solidFill>
            </a:endParaRPr>
          </a:p>
          <a:p>
            <a:pPr algn="just"/>
            <a:r>
              <a:rPr lang="en-IN" sz="2000" i="1" dirty="0" smtClean="0">
                <a:solidFill>
                  <a:schemeClr val="bg1"/>
                </a:solidFill>
              </a:rPr>
              <a:t>These can </a:t>
            </a:r>
            <a:r>
              <a:rPr lang="en-IN" sz="2000" dirty="0" smtClean="0">
                <a:solidFill>
                  <a:schemeClr val="bg1"/>
                </a:solidFill>
              </a:rPr>
              <a:t>be used as chemical detectors but do not truly employ a </a:t>
            </a:r>
            <a:r>
              <a:rPr lang="en-IN" sz="2000" i="1" dirty="0" smtClean="0">
                <a:solidFill>
                  <a:schemeClr val="bg1"/>
                </a:solidFill>
              </a:rPr>
              <a:t>chemical reaction. </a:t>
            </a:r>
          </a:p>
          <a:p>
            <a:endParaRPr lang="en-IN" sz="2000" i="1" dirty="0" smtClean="0">
              <a:solidFill>
                <a:schemeClr val="bg1"/>
              </a:solidFill>
            </a:endParaRPr>
          </a:p>
          <a:p>
            <a:r>
              <a:rPr lang="en-IN" sz="2000" i="1" dirty="0" smtClean="0">
                <a:solidFill>
                  <a:schemeClr val="bg1"/>
                </a:solidFill>
              </a:rPr>
              <a:t>The polymers </a:t>
            </a:r>
            <a:r>
              <a:rPr lang="en-IN" sz="2000" dirty="0" smtClean="0">
                <a:solidFill>
                  <a:schemeClr val="bg1"/>
                </a:solidFill>
              </a:rPr>
              <a:t>are designed and/or treated to attract subsets of chemicals providing a degree of speciation or selectivity. </a:t>
            </a:r>
          </a:p>
          <a:p>
            <a:endParaRPr lang="en-IN" sz="2000" dirty="0" smtClean="0">
              <a:solidFill>
                <a:schemeClr val="bg1"/>
              </a:solidFill>
            </a:endParaRPr>
          </a:p>
          <a:p>
            <a:r>
              <a:rPr lang="en-IN" sz="2000" dirty="0" smtClean="0">
                <a:solidFill>
                  <a:schemeClr val="bg1"/>
                </a:solidFill>
              </a:rPr>
              <a:t>PCs have become commercially viable [15] as the sensing element inside of a more complex instrument. </a:t>
            </a:r>
          </a:p>
          <a:p>
            <a:endParaRPr lang="en-IN" sz="2000" dirty="0" smtClean="0">
              <a:solidFill>
                <a:schemeClr val="bg1"/>
              </a:solidFill>
            </a:endParaRPr>
          </a:p>
          <a:p>
            <a:r>
              <a:rPr lang="en-IN" sz="2000" dirty="0" smtClean="0">
                <a:solidFill>
                  <a:schemeClr val="bg1"/>
                </a:solidFill>
              </a:rPr>
              <a:t>The PC sensors can respond to the presence of simple hydrocarbons like isopropyl alcohol in only a couple of seconds, whereas more complex oils may take 10–15 s.</a:t>
            </a:r>
            <a:endParaRPr lang="en-IN"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5940088"/>
          </a:xfrm>
          <a:prstGeom prst="rect">
            <a:avLst/>
          </a:prstGeom>
        </p:spPr>
        <p:txBody>
          <a:bodyPr wrap="square">
            <a:spAutoFit/>
          </a:bodyPr>
          <a:lstStyle/>
          <a:p>
            <a:pPr algn="just"/>
            <a:r>
              <a:rPr lang="en-IN" sz="2000" dirty="0" smtClean="0">
                <a:solidFill>
                  <a:schemeClr val="bg1"/>
                </a:solidFill>
              </a:rPr>
              <a:t>The PC element is not expected to be tolerant of corrosives, but barring exposure to such, it should have a life span of months in normal operation. </a:t>
            </a:r>
          </a:p>
          <a:p>
            <a:endParaRPr lang="en-IN" sz="2000" dirty="0" smtClean="0">
              <a:solidFill>
                <a:schemeClr val="bg1"/>
              </a:solidFill>
            </a:endParaRPr>
          </a:p>
          <a:p>
            <a:pPr algn="just"/>
            <a:r>
              <a:rPr lang="en-IN" sz="2000" dirty="0" smtClean="0">
                <a:solidFill>
                  <a:schemeClr val="bg1"/>
                </a:solidFill>
              </a:rPr>
              <a:t>The PC measurement strategy uses several differently treated PC elements to produce an array, and then it samples the array to produce a signature. </a:t>
            </a:r>
          </a:p>
          <a:p>
            <a:endParaRPr lang="en-IN" sz="2000" dirty="0" smtClean="0">
              <a:solidFill>
                <a:schemeClr val="bg1"/>
              </a:solidFill>
            </a:endParaRPr>
          </a:p>
          <a:p>
            <a:pPr algn="just"/>
            <a:r>
              <a:rPr lang="en-IN" sz="2000" dirty="0" smtClean="0">
                <a:solidFill>
                  <a:schemeClr val="bg1"/>
                </a:solidFill>
              </a:rPr>
              <a:t>The commercial instruments based on this technology can readily differentiate between compounds such as acetone and acetic acid, but they are not designed to be quantitative. </a:t>
            </a:r>
          </a:p>
          <a:p>
            <a:endParaRPr lang="en-IN" sz="2000" dirty="0" smtClean="0">
              <a:solidFill>
                <a:schemeClr val="bg1"/>
              </a:solidFill>
            </a:endParaRPr>
          </a:p>
          <a:p>
            <a:pPr algn="just"/>
            <a:r>
              <a:rPr lang="en-IN" sz="2000" dirty="0" smtClean="0">
                <a:solidFill>
                  <a:schemeClr val="bg1"/>
                </a:solidFill>
              </a:rPr>
              <a:t>These commercial instruments are complements to metal-oxide</a:t>
            </a:r>
          </a:p>
          <a:p>
            <a:pPr algn="just"/>
            <a:r>
              <a:rPr lang="en-IN" sz="2000" dirty="0" smtClean="0">
                <a:solidFill>
                  <a:schemeClr val="bg1"/>
                </a:solidFill>
              </a:rPr>
              <a:t>sensors in that they are rather insensitive to fixed gases like O2, Cl2, H2, and NO that are commonly detected using metal-oxide devices.</a:t>
            </a:r>
          </a:p>
          <a:p>
            <a:endParaRPr lang="en-IN" sz="2000" dirty="0" smtClean="0">
              <a:solidFill>
                <a:schemeClr val="bg1"/>
              </a:solidFill>
            </a:endParaRPr>
          </a:p>
          <a:p>
            <a:r>
              <a:rPr lang="en-IN" sz="2000" dirty="0" smtClean="0">
                <a:solidFill>
                  <a:schemeClr val="bg1"/>
                </a:solidFill>
              </a:rPr>
              <a:t> Unlike metal-oxide-based sensors, the PCs do not require the high controlled operating temperatures and consume</a:t>
            </a:r>
          </a:p>
          <a:p>
            <a:r>
              <a:rPr lang="en-IN" sz="2000" dirty="0" smtClean="0">
                <a:solidFill>
                  <a:schemeClr val="bg1"/>
                </a:solidFill>
              </a:rPr>
              <a:t>significantly less power.</a:t>
            </a:r>
            <a:endParaRPr lang="en-IN" sz="2000"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1378" name="Rectangle 3"/>
          <p:cNvSpPr>
            <a:spLocks noChangeArrowheads="1"/>
          </p:cNvSpPr>
          <p:nvPr/>
        </p:nvSpPr>
        <p:spPr bwMode="auto">
          <a:xfrm>
            <a:off x="1419066" y="177873"/>
            <a:ext cx="681053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FF99"/>
              </a:buClr>
              <a:buSzPct val="110000"/>
            </a:pPr>
            <a:r>
              <a:rPr lang="en-US" altLang="zh-CN" sz="2100" b="1" u="sng" dirty="0">
                <a:solidFill>
                  <a:srgbClr val="FFFF00"/>
                </a:solidFill>
                <a:latin typeface="Century Schoolbook" panose="02040604050505020304" pitchFamily="18" charset="0"/>
                <a:ea typeface="SimSun" panose="02010600030101010101" pitchFamily="2" charset="-122"/>
                <a:sym typeface="Impact" panose="020B0806030902050204" pitchFamily="34" charset="0"/>
              </a:rPr>
              <a:t>Chemiresistive Sensor Configuration</a:t>
            </a:r>
          </a:p>
        </p:txBody>
      </p:sp>
      <p:pic>
        <p:nvPicPr>
          <p:cNvPr id="101379" name="Picture 4" descr="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9698" y="3490913"/>
            <a:ext cx="3053953" cy="156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Line 5"/>
          <p:cNvSpPr>
            <a:spLocks noChangeShapeType="1"/>
          </p:cNvSpPr>
          <p:nvPr/>
        </p:nvSpPr>
        <p:spPr bwMode="auto">
          <a:xfrm>
            <a:off x="3933825" y="4575573"/>
            <a:ext cx="0" cy="77747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1" name="Line 6"/>
          <p:cNvSpPr>
            <a:spLocks noChangeShapeType="1"/>
          </p:cNvSpPr>
          <p:nvPr/>
        </p:nvSpPr>
        <p:spPr bwMode="auto">
          <a:xfrm>
            <a:off x="5445919" y="4582716"/>
            <a:ext cx="0" cy="77509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2" name="Line 7"/>
          <p:cNvSpPr>
            <a:spLocks noChangeShapeType="1"/>
          </p:cNvSpPr>
          <p:nvPr/>
        </p:nvSpPr>
        <p:spPr bwMode="auto">
          <a:xfrm flipV="1">
            <a:off x="3918347" y="5338762"/>
            <a:ext cx="719138" cy="142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3" name="Line 8"/>
          <p:cNvSpPr>
            <a:spLocks noChangeShapeType="1"/>
          </p:cNvSpPr>
          <p:nvPr/>
        </p:nvSpPr>
        <p:spPr bwMode="auto">
          <a:xfrm>
            <a:off x="4726781" y="5338762"/>
            <a:ext cx="733425" cy="142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4" name="Text Box 9"/>
          <p:cNvSpPr txBox="1">
            <a:spLocks noChangeArrowheads="1"/>
          </p:cNvSpPr>
          <p:nvPr/>
        </p:nvSpPr>
        <p:spPr bwMode="auto">
          <a:xfrm>
            <a:off x="4398169" y="5025629"/>
            <a:ext cx="1077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solidFill>
                  <a:schemeClr val="bg1"/>
                </a:solidFill>
              </a:rPr>
              <a:t>V</a:t>
            </a:r>
            <a:r>
              <a:rPr lang="en-US" altLang="en-US" b="1" baseline="-25000">
                <a:solidFill>
                  <a:schemeClr val="bg1"/>
                </a:solidFill>
              </a:rPr>
              <a:t>DS</a:t>
            </a:r>
          </a:p>
        </p:txBody>
      </p:sp>
      <p:sp>
        <p:nvSpPr>
          <p:cNvPr id="101385" name="Line 10"/>
          <p:cNvSpPr>
            <a:spLocks noChangeShapeType="1"/>
          </p:cNvSpPr>
          <p:nvPr/>
        </p:nvSpPr>
        <p:spPr bwMode="auto">
          <a:xfrm>
            <a:off x="4743450" y="5200650"/>
            <a:ext cx="0" cy="26431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6" name="Line 11"/>
          <p:cNvSpPr>
            <a:spLocks noChangeShapeType="1"/>
          </p:cNvSpPr>
          <p:nvPr/>
        </p:nvSpPr>
        <p:spPr bwMode="auto">
          <a:xfrm>
            <a:off x="4648200" y="5143500"/>
            <a:ext cx="0" cy="43934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7" name="Text Box 12"/>
          <p:cNvSpPr txBox="1">
            <a:spLocks noChangeArrowheads="1"/>
          </p:cNvSpPr>
          <p:nvPr/>
        </p:nvSpPr>
        <p:spPr bwMode="auto">
          <a:xfrm>
            <a:off x="1583532" y="2171700"/>
            <a:ext cx="2694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dirty="0" err="1">
                <a:solidFill>
                  <a:schemeClr val="bg1"/>
                </a:solidFill>
              </a:rPr>
              <a:t>Porphyrin</a:t>
            </a:r>
            <a:r>
              <a:rPr lang="en-US" altLang="en-US" sz="1200" b="1" dirty="0">
                <a:solidFill>
                  <a:schemeClr val="bg1"/>
                </a:solidFill>
              </a:rPr>
              <a:t> / OCP coated SWNT conducting Channel</a:t>
            </a:r>
            <a:endParaRPr lang="en-US" altLang="en-US" sz="1200" b="1" baseline="-25000" dirty="0">
              <a:solidFill>
                <a:schemeClr val="bg1"/>
              </a:solidFill>
            </a:endParaRPr>
          </a:p>
        </p:txBody>
      </p:sp>
      <p:sp>
        <p:nvSpPr>
          <p:cNvPr id="101388" name="Line 13"/>
          <p:cNvSpPr>
            <a:spLocks noChangeShapeType="1"/>
          </p:cNvSpPr>
          <p:nvPr/>
        </p:nvSpPr>
        <p:spPr bwMode="auto">
          <a:xfrm>
            <a:off x="3559969" y="2787254"/>
            <a:ext cx="1077516" cy="967978"/>
          </a:xfrm>
          <a:prstGeom prst="line">
            <a:avLst/>
          </a:prstGeom>
          <a:noFill/>
          <a:ln w="2857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9" name="Text Box 14"/>
          <p:cNvSpPr txBox="1">
            <a:spLocks noChangeArrowheads="1"/>
          </p:cNvSpPr>
          <p:nvPr/>
        </p:nvSpPr>
        <p:spPr bwMode="auto">
          <a:xfrm>
            <a:off x="906068" y="4282679"/>
            <a:ext cx="2025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dirty="0">
                <a:solidFill>
                  <a:schemeClr val="bg1"/>
                </a:solidFill>
              </a:rPr>
              <a:t>Insulating Layer (SiO</a:t>
            </a:r>
            <a:r>
              <a:rPr lang="en-US" altLang="en-US" sz="1200" b="1" baseline="-25000" dirty="0">
                <a:solidFill>
                  <a:schemeClr val="bg1"/>
                </a:solidFill>
              </a:rPr>
              <a:t>2</a:t>
            </a:r>
            <a:r>
              <a:rPr lang="en-US" altLang="en-US" sz="1200" b="1" dirty="0">
                <a:solidFill>
                  <a:schemeClr val="bg1"/>
                </a:solidFill>
              </a:rPr>
              <a:t>)</a:t>
            </a:r>
          </a:p>
        </p:txBody>
      </p:sp>
      <p:sp>
        <p:nvSpPr>
          <p:cNvPr id="101390" name="Text Box 15"/>
          <p:cNvSpPr txBox="1">
            <a:spLocks noChangeArrowheads="1"/>
          </p:cNvSpPr>
          <p:nvPr/>
        </p:nvSpPr>
        <p:spPr bwMode="auto">
          <a:xfrm>
            <a:off x="906068" y="5314950"/>
            <a:ext cx="18704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b="1" dirty="0">
                <a:solidFill>
                  <a:schemeClr val="bg1"/>
                </a:solidFill>
              </a:rPr>
              <a:t>Silicon substrate </a:t>
            </a:r>
            <a:endParaRPr lang="en-US" altLang="en-US" sz="1400" b="1" baseline="-25000" dirty="0">
              <a:solidFill>
                <a:schemeClr val="bg1"/>
              </a:solidFill>
            </a:endParaRPr>
          </a:p>
        </p:txBody>
      </p:sp>
      <p:sp>
        <p:nvSpPr>
          <p:cNvPr id="101391" name="Line 16"/>
          <p:cNvSpPr>
            <a:spLocks noChangeShapeType="1"/>
          </p:cNvSpPr>
          <p:nvPr/>
        </p:nvSpPr>
        <p:spPr bwMode="auto">
          <a:xfrm>
            <a:off x="2751535" y="4546997"/>
            <a:ext cx="717947" cy="175022"/>
          </a:xfrm>
          <a:prstGeom prst="line">
            <a:avLst/>
          </a:prstGeom>
          <a:noFill/>
          <a:ln w="2857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2" name="Line 17"/>
          <p:cNvSpPr>
            <a:spLocks noChangeShapeType="1"/>
          </p:cNvSpPr>
          <p:nvPr/>
        </p:nvSpPr>
        <p:spPr bwMode="auto">
          <a:xfrm flipV="1">
            <a:off x="2751535" y="4986338"/>
            <a:ext cx="717947" cy="527447"/>
          </a:xfrm>
          <a:prstGeom prst="line">
            <a:avLst/>
          </a:prstGeom>
          <a:noFill/>
          <a:ln w="2857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3" name="Text Box 18"/>
          <p:cNvSpPr txBox="1">
            <a:spLocks noChangeArrowheads="1"/>
          </p:cNvSpPr>
          <p:nvPr/>
        </p:nvSpPr>
        <p:spPr bwMode="auto">
          <a:xfrm>
            <a:off x="3829050" y="4343400"/>
            <a:ext cx="5143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00" b="1">
                <a:solidFill>
                  <a:srgbClr val="C00000"/>
                </a:solidFill>
                <a:latin typeface="Times New Roman" panose="02020603050405020304" pitchFamily="18" charset="0"/>
              </a:rPr>
              <a:t>Drain</a:t>
            </a:r>
          </a:p>
        </p:txBody>
      </p:sp>
      <p:sp>
        <p:nvSpPr>
          <p:cNvPr id="101394" name="Text Box 19"/>
          <p:cNvSpPr txBox="1">
            <a:spLocks noChangeArrowheads="1"/>
          </p:cNvSpPr>
          <p:nvPr/>
        </p:nvSpPr>
        <p:spPr bwMode="auto">
          <a:xfrm>
            <a:off x="5314950" y="4343400"/>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00" b="1">
                <a:solidFill>
                  <a:srgbClr val="C00000"/>
                </a:solidFill>
                <a:latin typeface="Times New Roman" panose="02020603050405020304" pitchFamily="18" charset="0"/>
              </a:rPr>
              <a:t>Source</a:t>
            </a:r>
          </a:p>
        </p:txBody>
      </p:sp>
      <p:graphicFrame>
        <p:nvGraphicFramePr>
          <p:cNvPr id="101395" name="Object 3"/>
          <p:cNvGraphicFramePr>
            <a:graphicFrameLocks noChangeAspect="1"/>
          </p:cNvGraphicFramePr>
          <p:nvPr>
            <p:extLst>
              <p:ext uri="{D42A27DB-BD31-4B8C-83A1-F6EECF244321}">
                <p14:modId xmlns:p14="http://schemas.microsoft.com/office/powerpoint/2010/main" val="2737120779"/>
              </p:ext>
            </p:extLst>
          </p:nvPr>
        </p:nvGraphicFramePr>
        <p:xfrm>
          <a:off x="5172075" y="934861"/>
          <a:ext cx="3438525" cy="2785843"/>
        </p:xfrm>
        <a:graphic>
          <a:graphicData uri="http://schemas.openxmlformats.org/presentationml/2006/ole">
            <mc:AlternateContent xmlns:mc="http://schemas.openxmlformats.org/markup-compatibility/2006">
              <mc:Choice xmlns:v="urn:schemas-microsoft-com:vml" Requires="v">
                <p:oleObj spid="_x0000_s6151" name="Graph" r:id="rId5" imgW="4159910" imgH="2909011" progId="Origin50.Graph">
                  <p:embed/>
                </p:oleObj>
              </mc:Choice>
              <mc:Fallback>
                <p:oleObj name="Graph" r:id="rId5" imgW="4159910" imgH="2909011"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2075" y="934861"/>
                        <a:ext cx="3438525" cy="278584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33826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a:xfrm>
            <a:off x="762000" y="0"/>
            <a:ext cx="7772400" cy="1143000"/>
          </a:xfrm>
        </p:spPr>
        <p:txBody>
          <a:bodyPr/>
          <a:lstStyle/>
          <a:p>
            <a:pPr algn="ctr"/>
            <a:r>
              <a:rPr lang="en-US" sz="2800" dirty="0">
                <a:solidFill>
                  <a:srgbClr val="1709CB"/>
                </a:solidFill>
              </a:rPr>
              <a:t>CHEMFET Sensors</a:t>
            </a:r>
            <a:endParaRPr lang="en-AU" sz="2800" dirty="0">
              <a:solidFill>
                <a:srgbClr val="1709CB"/>
              </a:solidFill>
            </a:endParaRPr>
          </a:p>
        </p:txBody>
      </p:sp>
      <p:sp>
        <p:nvSpPr>
          <p:cNvPr id="945155" name="Text Box 3"/>
          <p:cNvSpPr txBox="1">
            <a:spLocks noChangeArrowheads="1"/>
          </p:cNvSpPr>
          <p:nvPr/>
        </p:nvSpPr>
        <p:spPr bwMode="auto">
          <a:xfrm>
            <a:off x="4343400" y="1066800"/>
            <a:ext cx="4114800" cy="1569660"/>
          </a:xfrm>
          <a:prstGeom prst="rect">
            <a:avLst/>
          </a:prstGeom>
          <a:noFill/>
          <a:ln w="9525">
            <a:noFill/>
            <a:miter lim="800000"/>
            <a:headEnd/>
            <a:tailEnd/>
          </a:ln>
          <a:effectLst/>
        </p:spPr>
        <p:txBody>
          <a:bodyPr>
            <a:spAutoFit/>
          </a:bodyPr>
          <a:lstStyle/>
          <a:p>
            <a:pPr>
              <a:spcBef>
                <a:spcPct val="50000"/>
              </a:spcBef>
            </a:pPr>
            <a:r>
              <a:rPr lang="en-US" sz="2400" dirty="0"/>
              <a:t>CHEMFETs are chemical </a:t>
            </a:r>
            <a:r>
              <a:rPr lang="en-US" sz="2400" dirty="0" err="1" smtClean="0"/>
              <a:t>amperrometric</a:t>
            </a:r>
            <a:r>
              <a:rPr lang="en-US" sz="2400" dirty="0" smtClean="0"/>
              <a:t> </a:t>
            </a:r>
            <a:r>
              <a:rPr lang="en-US" sz="2400" dirty="0"/>
              <a:t>sensors based on the Field-Effect transistors</a:t>
            </a:r>
            <a:endParaRPr lang="en-AU" sz="2400" dirty="0"/>
          </a:p>
        </p:txBody>
      </p:sp>
      <p:sp>
        <p:nvSpPr>
          <p:cNvPr id="945156" name="Text Box 4"/>
          <p:cNvSpPr txBox="1">
            <a:spLocks noChangeArrowheads="1"/>
          </p:cNvSpPr>
          <p:nvPr/>
        </p:nvSpPr>
        <p:spPr bwMode="auto">
          <a:xfrm>
            <a:off x="0" y="914400"/>
            <a:ext cx="3733800" cy="1917700"/>
          </a:xfrm>
          <a:prstGeom prst="rect">
            <a:avLst/>
          </a:prstGeom>
          <a:noFill/>
          <a:ln w="9525">
            <a:noFill/>
            <a:miter lim="800000"/>
            <a:headEnd/>
            <a:tailEnd/>
          </a:ln>
          <a:effectLst/>
        </p:spPr>
        <p:txBody>
          <a:bodyPr>
            <a:spAutoFit/>
          </a:bodyPr>
          <a:lstStyle/>
          <a:p>
            <a:pPr>
              <a:spcBef>
                <a:spcPct val="50000"/>
              </a:spcBef>
            </a:pPr>
            <a:r>
              <a:rPr lang="en-US" sz="2400"/>
              <a:t>Very popular where small size and low power consumption is essential. (Biological and Medical monitoring).</a:t>
            </a:r>
            <a:endParaRPr lang="en-AU" sz="2400"/>
          </a:p>
        </p:txBody>
      </p:sp>
      <p:sp>
        <p:nvSpPr>
          <p:cNvPr id="945157" name="Text Box 5"/>
          <p:cNvSpPr txBox="1">
            <a:spLocks noChangeArrowheads="1"/>
          </p:cNvSpPr>
          <p:nvPr/>
        </p:nvSpPr>
        <p:spPr bwMode="auto">
          <a:xfrm>
            <a:off x="4114800" y="3048000"/>
            <a:ext cx="5029200" cy="822325"/>
          </a:xfrm>
          <a:prstGeom prst="rect">
            <a:avLst/>
          </a:prstGeom>
          <a:noFill/>
          <a:ln w="9525">
            <a:noFill/>
            <a:miter lim="800000"/>
            <a:headEnd/>
            <a:tailEnd/>
          </a:ln>
          <a:effectLst/>
        </p:spPr>
        <p:txBody>
          <a:bodyPr>
            <a:spAutoFit/>
          </a:bodyPr>
          <a:lstStyle/>
          <a:p>
            <a:pPr>
              <a:spcBef>
                <a:spcPct val="50000"/>
              </a:spcBef>
            </a:pPr>
            <a:r>
              <a:rPr lang="en-US" sz="2400"/>
              <a:t>CHEMFETs are solid state sensors suitable for batch fabrication.</a:t>
            </a:r>
            <a:endParaRPr lang="en-AU" sz="2400"/>
          </a:p>
        </p:txBody>
      </p:sp>
      <p:sp>
        <p:nvSpPr>
          <p:cNvPr id="945158" name="Text Box 6"/>
          <p:cNvSpPr txBox="1">
            <a:spLocks noChangeArrowheads="1"/>
          </p:cNvSpPr>
          <p:nvPr/>
        </p:nvSpPr>
        <p:spPr bwMode="auto">
          <a:xfrm>
            <a:off x="4800600" y="4191000"/>
            <a:ext cx="4343400" cy="1187450"/>
          </a:xfrm>
          <a:prstGeom prst="rect">
            <a:avLst/>
          </a:prstGeom>
          <a:noFill/>
          <a:ln w="9525">
            <a:noFill/>
            <a:miter lim="800000"/>
            <a:headEnd/>
            <a:tailEnd/>
          </a:ln>
          <a:effectLst/>
        </p:spPr>
        <p:txBody>
          <a:bodyPr>
            <a:spAutoFit/>
          </a:bodyPr>
          <a:lstStyle/>
          <a:p>
            <a:pPr>
              <a:spcBef>
                <a:spcPct val="50000"/>
              </a:spcBef>
            </a:pPr>
            <a:r>
              <a:rPr lang="en-US" sz="2400"/>
              <a:t>The surface field effect can provide high selectivity and sensitivity.</a:t>
            </a:r>
            <a:endParaRPr lang="en-AU" sz="2400"/>
          </a:p>
        </p:txBody>
      </p:sp>
      <p:sp>
        <p:nvSpPr>
          <p:cNvPr id="945159" name="Text Box 7"/>
          <p:cNvSpPr txBox="1">
            <a:spLocks noChangeArrowheads="1"/>
          </p:cNvSpPr>
          <p:nvPr/>
        </p:nvSpPr>
        <p:spPr bwMode="auto">
          <a:xfrm>
            <a:off x="4114800" y="5305425"/>
            <a:ext cx="4419600" cy="1552575"/>
          </a:xfrm>
          <a:prstGeom prst="rect">
            <a:avLst/>
          </a:prstGeom>
          <a:noFill/>
          <a:ln w="9525">
            <a:noFill/>
            <a:miter lim="800000"/>
            <a:headEnd/>
            <a:tailEnd/>
          </a:ln>
          <a:effectLst/>
        </p:spPr>
        <p:txBody>
          <a:bodyPr>
            <a:spAutoFit/>
          </a:bodyPr>
          <a:lstStyle/>
          <a:p>
            <a:pPr>
              <a:spcBef>
                <a:spcPct val="50000"/>
              </a:spcBef>
            </a:pPr>
            <a:r>
              <a:rPr lang="en-US" sz="2400"/>
              <a:t>These are extended gate field-effect transistors with the electrochemical potential inserted over the gate surface.</a:t>
            </a:r>
            <a:endParaRPr lang="en-AU" sz="2400"/>
          </a:p>
        </p:txBody>
      </p:sp>
      <p:pic>
        <p:nvPicPr>
          <p:cNvPr id="945160" name="Picture 8"/>
          <p:cNvPicPr>
            <a:picLocks noChangeAspect="1" noChangeArrowheads="1"/>
          </p:cNvPicPr>
          <p:nvPr/>
        </p:nvPicPr>
        <p:blipFill>
          <a:blip r:embed="rId2" cstate="print"/>
          <a:srcRect r="24841"/>
          <a:stretch>
            <a:fillRect/>
          </a:stretch>
        </p:blipFill>
        <p:spPr bwMode="auto">
          <a:xfrm>
            <a:off x="0" y="2903538"/>
            <a:ext cx="3962400" cy="3954462"/>
          </a:xfrm>
          <a:prstGeom prst="rect">
            <a:avLst/>
          </a:prstGeom>
          <a:noFill/>
          <a:ln w="57150" algn="ctr">
            <a:noFill/>
            <a:miter lim="800000"/>
            <a:headEnd/>
            <a:tailEnd type="none" w="lg" len="lg"/>
          </a:ln>
          <a:effectLst/>
        </p:spPr>
      </p:pic>
    </p:spTree>
    <p:extLst>
      <p:ext uri="{BB962C8B-B14F-4D97-AF65-F5344CB8AC3E}">
        <p14:creationId xmlns:p14="http://schemas.microsoft.com/office/powerpoint/2010/main" val="142147455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28600"/>
            <a:ext cx="4993675" cy="461665"/>
          </a:xfrm>
          <a:prstGeom prst="rect">
            <a:avLst/>
          </a:prstGeom>
        </p:spPr>
        <p:txBody>
          <a:bodyPr wrap="none">
            <a:spAutoFit/>
          </a:bodyPr>
          <a:lstStyle/>
          <a:p>
            <a:r>
              <a:rPr lang="en-IN" sz="2400" b="1" dirty="0" smtClean="0">
                <a:solidFill>
                  <a:srgbClr val="FFFF00"/>
                </a:solidFill>
              </a:rPr>
              <a:t>Chemical Sensor Characteristics</a:t>
            </a:r>
            <a:endParaRPr lang="en-IN" sz="2400" dirty="0">
              <a:solidFill>
                <a:srgbClr val="FFFF00"/>
              </a:solidFill>
            </a:endParaRPr>
          </a:p>
        </p:txBody>
      </p:sp>
      <p:sp>
        <p:nvSpPr>
          <p:cNvPr id="3" name="Rectangle 2"/>
          <p:cNvSpPr/>
          <p:nvPr/>
        </p:nvSpPr>
        <p:spPr>
          <a:xfrm>
            <a:off x="381000" y="1305342"/>
            <a:ext cx="8763000" cy="4708981"/>
          </a:xfrm>
          <a:prstGeom prst="rect">
            <a:avLst/>
          </a:prstGeom>
        </p:spPr>
        <p:txBody>
          <a:bodyPr wrap="square">
            <a:spAutoFit/>
          </a:bodyPr>
          <a:lstStyle/>
          <a:p>
            <a:pPr algn="just"/>
            <a:r>
              <a:rPr lang="en-IN" sz="2000" dirty="0" smtClean="0">
                <a:solidFill>
                  <a:schemeClr val="bg1"/>
                </a:solidFill>
              </a:rPr>
              <a:t>Most chemical sensors can be described using criteria and characteristics general to all sensors such as stability, repeatability, linearity, hysteresis, saturation, response time, and span (see Chapter 2), but two characteristics are unique and meaningful as applied to chemical detection.</a:t>
            </a:r>
          </a:p>
          <a:p>
            <a:endParaRPr lang="en-IN" sz="2000" dirty="0" smtClean="0">
              <a:solidFill>
                <a:schemeClr val="bg1"/>
              </a:solidFill>
            </a:endParaRPr>
          </a:p>
          <a:p>
            <a:pPr algn="just"/>
            <a:r>
              <a:rPr lang="en-IN" sz="2000" dirty="0" smtClean="0">
                <a:solidFill>
                  <a:schemeClr val="bg1"/>
                </a:solidFill>
              </a:rPr>
              <a:t>Because chemical sensors are used both for identification and quantification, they need to be both selective and sensitive to a desired target species in a mixture of chemical species.</a:t>
            </a:r>
          </a:p>
          <a:p>
            <a:pPr algn="just"/>
            <a:endParaRPr lang="en-US" sz="2000" dirty="0" smtClean="0">
              <a:solidFill>
                <a:schemeClr val="bg1"/>
              </a:solidFill>
            </a:endParaRPr>
          </a:p>
          <a:p>
            <a:pPr algn="just"/>
            <a:r>
              <a:rPr lang="en-IN" sz="2000" dirty="0" smtClean="0">
                <a:solidFill>
                  <a:schemeClr val="bg1"/>
                </a:solidFill>
              </a:rPr>
              <a:t>Selectivity describes the degree to which a sensor responds to only the desired target species, with little or no interference from non target species. </a:t>
            </a:r>
          </a:p>
          <a:p>
            <a:endParaRPr lang="en-IN" sz="2000" dirty="0" smtClean="0">
              <a:solidFill>
                <a:schemeClr val="bg1"/>
              </a:solidFill>
            </a:endParaRPr>
          </a:p>
          <a:p>
            <a:pPr algn="just"/>
            <a:r>
              <a:rPr lang="en-IN" sz="2000" dirty="0" smtClean="0">
                <a:solidFill>
                  <a:schemeClr val="bg1"/>
                </a:solidFill>
              </a:rPr>
              <a:t>Sensitivity describes the minimal concentrations and concentration changes (then referred to as resolution) that can be successfully and repeatedly sensed by a device. </a:t>
            </a:r>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6178" name="Text Box 2"/>
          <p:cNvSpPr txBox="1">
            <a:spLocks noChangeArrowheads="1"/>
          </p:cNvSpPr>
          <p:nvPr/>
        </p:nvSpPr>
        <p:spPr bwMode="auto">
          <a:xfrm>
            <a:off x="228600" y="838200"/>
            <a:ext cx="3886200" cy="457200"/>
          </a:xfrm>
          <a:prstGeom prst="rect">
            <a:avLst/>
          </a:prstGeom>
          <a:noFill/>
          <a:ln w="9525">
            <a:noFill/>
            <a:miter lim="800000"/>
            <a:headEnd/>
            <a:tailEnd/>
          </a:ln>
          <a:effectLst/>
        </p:spPr>
        <p:txBody>
          <a:bodyPr>
            <a:spAutoFit/>
          </a:bodyPr>
          <a:lstStyle/>
          <a:p>
            <a:pPr>
              <a:spcBef>
                <a:spcPct val="50000"/>
              </a:spcBef>
            </a:pPr>
            <a:r>
              <a:rPr lang="en-US" sz="2400"/>
              <a:t>Four types of CHEMFETs:</a:t>
            </a:r>
            <a:endParaRPr lang="en-AU" sz="2400"/>
          </a:p>
        </p:txBody>
      </p:sp>
      <p:sp>
        <p:nvSpPr>
          <p:cNvPr id="946179" name="Text Box 3"/>
          <p:cNvSpPr txBox="1">
            <a:spLocks noChangeArrowheads="1"/>
          </p:cNvSpPr>
          <p:nvPr/>
        </p:nvSpPr>
        <p:spPr bwMode="auto">
          <a:xfrm>
            <a:off x="4419600" y="1066800"/>
            <a:ext cx="3657600" cy="2100263"/>
          </a:xfrm>
          <a:prstGeom prst="rect">
            <a:avLst/>
          </a:prstGeom>
          <a:noFill/>
          <a:ln w="9525">
            <a:noFill/>
            <a:miter lim="800000"/>
            <a:headEnd/>
            <a:tailEnd/>
          </a:ln>
          <a:effectLst/>
        </p:spPr>
        <p:txBody>
          <a:bodyPr>
            <a:spAutoFit/>
          </a:bodyPr>
          <a:lstStyle/>
          <a:p>
            <a:pPr algn="l">
              <a:spcBef>
                <a:spcPct val="50000"/>
              </a:spcBef>
              <a:buFontTx/>
              <a:buChar char="•"/>
            </a:pPr>
            <a:r>
              <a:rPr lang="en-US" sz="2400"/>
              <a:t> Ion Selective</a:t>
            </a:r>
          </a:p>
          <a:p>
            <a:pPr algn="l">
              <a:spcBef>
                <a:spcPct val="50000"/>
              </a:spcBef>
              <a:buFontTx/>
              <a:buChar char="•"/>
            </a:pPr>
            <a:r>
              <a:rPr lang="en-US" sz="2400"/>
              <a:t> gas selective,</a:t>
            </a:r>
          </a:p>
          <a:p>
            <a:pPr algn="l">
              <a:spcBef>
                <a:spcPct val="50000"/>
              </a:spcBef>
              <a:buFontTx/>
              <a:buChar char="•"/>
            </a:pPr>
            <a:r>
              <a:rPr lang="en-US" sz="2400"/>
              <a:t> enzyme-selective </a:t>
            </a:r>
          </a:p>
          <a:p>
            <a:pPr algn="l">
              <a:spcBef>
                <a:spcPct val="50000"/>
              </a:spcBef>
              <a:buFontTx/>
              <a:buChar char="•"/>
            </a:pPr>
            <a:r>
              <a:rPr lang="en-US" sz="2400"/>
              <a:t> immuno-selective sensors.</a:t>
            </a:r>
            <a:endParaRPr lang="en-AU" sz="2400"/>
          </a:p>
        </p:txBody>
      </p:sp>
      <p:sp>
        <p:nvSpPr>
          <p:cNvPr id="946180" name="Text Box 4"/>
          <p:cNvSpPr txBox="1">
            <a:spLocks noChangeArrowheads="1"/>
          </p:cNvSpPr>
          <p:nvPr/>
        </p:nvSpPr>
        <p:spPr bwMode="auto">
          <a:xfrm>
            <a:off x="838200" y="4495800"/>
            <a:ext cx="7154863" cy="457200"/>
          </a:xfrm>
          <a:prstGeom prst="rect">
            <a:avLst/>
          </a:prstGeom>
          <a:noFill/>
          <a:ln w="57150" algn="ctr">
            <a:noFill/>
            <a:miter lim="800000"/>
            <a:headEnd/>
            <a:tailEnd type="none" w="lg" len="lg"/>
          </a:ln>
          <a:effectLst/>
        </p:spPr>
        <p:txBody>
          <a:bodyPr wrap="none">
            <a:spAutoFit/>
          </a:bodyPr>
          <a:lstStyle/>
          <a:p>
            <a:r>
              <a:rPr lang="en-US" sz="2400"/>
              <a:t>Ion selective are the most widely used, known as ISFETs</a:t>
            </a:r>
          </a:p>
        </p:txBody>
      </p:sp>
      <p:sp>
        <p:nvSpPr>
          <p:cNvPr id="946181" name="Text Box 5"/>
          <p:cNvSpPr txBox="1">
            <a:spLocks noChangeArrowheads="1"/>
          </p:cNvSpPr>
          <p:nvPr/>
        </p:nvSpPr>
        <p:spPr bwMode="auto">
          <a:xfrm>
            <a:off x="1524000" y="5105400"/>
            <a:ext cx="4648200" cy="1187450"/>
          </a:xfrm>
          <a:prstGeom prst="rect">
            <a:avLst/>
          </a:prstGeom>
          <a:noFill/>
          <a:ln w="9525">
            <a:noFill/>
            <a:miter lim="800000"/>
            <a:headEnd/>
            <a:tailEnd/>
          </a:ln>
          <a:effectLst/>
        </p:spPr>
        <p:txBody>
          <a:bodyPr>
            <a:spAutoFit/>
          </a:bodyPr>
          <a:lstStyle/>
          <a:p>
            <a:pPr>
              <a:spcBef>
                <a:spcPct val="50000"/>
              </a:spcBef>
            </a:pPr>
            <a:r>
              <a:rPr lang="en-US" sz="2400"/>
              <a:t>A lot of the art of CHEMFETs is in engineering the porous layer over the gate.</a:t>
            </a:r>
            <a:endParaRPr lang="en-AU" sz="2400"/>
          </a:p>
        </p:txBody>
      </p:sp>
    </p:spTree>
    <p:extLst>
      <p:ext uri="{BB962C8B-B14F-4D97-AF65-F5344CB8AC3E}">
        <p14:creationId xmlns:p14="http://schemas.microsoft.com/office/powerpoint/2010/main" val="386808981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1324690" y="681358"/>
            <a:ext cx="6858000" cy="1190"/>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558587" y="141596"/>
            <a:ext cx="4054316" cy="415498"/>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marL="685800" indent="-685800" algn="ctr" defTabSz="684610">
              <a:spcBef>
                <a:spcPct val="50000"/>
              </a:spcBef>
              <a:buClr>
                <a:srgbClr val="FFFF99"/>
              </a:buClr>
              <a:buSzPct val="110000"/>
              <a:defRPr/>
            </a:pPr>
            <a:r>
              <a:rPr lang="en-US" altLang="zh-CN" sz="2100" b="1" u="sng" dirty="0">
                <a:ln w="50800"/>
                <a:solidFill>
                  <a:srgbClr val="FFFF00"/>
                </a:solidFill>
                <a:latin typeface="Century Schoolbook" pitchFamily="18" charset="0"/>
                <a:sym typeface="Impact" pitchFamily="34" charset="0"/>
              </a:rPr>
              <a:t>FET Measurements Scheme</a:t>
            </a:r>
          </a:p>
        </p:txBody>
      </p:sp>
      <p:grpSp>
        <p:nvGrpSpPr>
          <p:cNvPr id="39" name="Group 38"/>
          <p:cNvGrpSpPr/>
          <p:nvPr/>
        </p:nvGrpSpPr>
        <p:grpSpPr>
          <a:xfrm>
            <a:off x="533400" y="1066800"/>
            <a:ext cx="7850187" cy="4646612"/>
            <a:chOff x="2055813" y="1573213"/>
            <a:chExt cx="7850187" cy="4646612"/>
          </a:xfrm>
        </p:grpSpPr>
        <p:sp>
          <p:nvSpPr>
            <p:cNvPr id="46" name="TextBox 44"/>
            <p:cNvSpPr txBox="1">
              <a:spLocks noChangeArrowheads="1"/>
            </p:cNvSpPr>
            <p:nvPr/>
          </p:nvSpPr>
          <p:spPr bwMode="auto">
            <a:xfrm>
              <a:off x="6286500" y="52959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a:solidFill>
                    <a:schemeClr val="bg1"/>
                  </a:solidFill>
                </a:rPr>
                <a:t>Aplab  PD300S</a:t>
              </a:r>
            </a:p>
            <a:p>
              <a:pPr algn="ctr"/>
              <a:r>
                <a:rPr lang="en-IN" altLang="en-US">
                  <a:solidFill>
                    <a:schemeClr val="bg1"/>
                  </a:solidFill>
                </a:rPr>
                <a:t>(Programmable Power Supply)</a:t>
              </a:r>
            </a:p>
          </p:txBody>
        </p:sp>
        <p:grpSp>
          <p:nvGrpSpPr>
            <p:cNvPr id="47" name="Group 1"/>
            <p:cNvGrpSpPr>
              <a:grpSpLocks/>
            </p:cNvGrpSpPr>
            <p:nvPr/>
          </p:nvGrpSpPr>
          <p:grpSpPr bwMode="auto">
            <a:xfrm>
              <a:off x="2055813" y="1573213"/>
              <a:ext cx="7850187" cy="3562350"/>
              <a:chOff x="2055813" y="2348097"/>
              <a:chExt cx="7850187" cy="3562166"/>
            </a:xfrm>
          </p:grpSpPr>
          <p:cxnSp>
            <p:nvCxnSpPr>
              <p:cNvPr id="48" name="Straight Connector 47"/>
              <p:cNvCxnSpPr/>
              <p:nvPr/>
            </p:nvCxnSpPr>
            <p:spPr>
              <a:xfrm rot="5400000" flipH="1" flipV="1">
                <a:off x="5280864" y="3999805"/>
                <a:ext cx="1752509"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2055813" y="2768762"/>
                <a:ext cx="10668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8839200" y="2770350"/>
                <a:ext cx="1066800" cy="15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Group 13"/>
              <p:cNvGrpSpPr/>
              <p:nvPr/>
            </p:nvGrpSpPr>
            <p:grpSpPr>
              <a:xfrm>
                <a:off x="4343400" y="2348097"/>
                <a:ext cx="3600000" cy="598876"/>
                <a:chOff x="2622030" y="3007667"/>
                <a:chExt cx="3600000" cy="598876"/>
              </a:xfrm>
              <a:solidFill>
                <a:srgbClr val="00B050"/>
              </a:solidFill>
            </p:grpSpPr>
            <p:sp>
              <p:nvSpPr>
                <p:cNvPr id="71" name="Rectangle 4"/>
                <p:cNvSpPr>
                  <a:spLocks noChangeArrowheads="1"/>
                </p:cNvSpPr>
                <p:nvPr/>
              </p:nvSpPr>
              <p:spPr bwMode="auto">
                <a:xfrm>
                  <a:off x="2622030" y="3028544"/>
                  <a:ext cx="3600000" cy="369332"/>
                </a:xfrm>
                <a:prstGeom prst="rect">
                  <a:avLst/>
                </a:prstGeom>
                <a:grpFill/>
                <a:ln w="9525">
                  <a:solidFill>
                    <a:srgbClr val="00B050"/>
                  </a:solidFill>
                  <a:miter lim="800000"/>
                  <a:headEnd/>
                  <a:tailEnd/>
                </a:ln>
              </p:spPr>
              <p:txBody>
                <a:bodyPr>
                  <a:spAutoFit/>
                </a:bodyPr>
                <a:lstStyle/>
                <a:p>
                  <a:pPr>
                    <a:defRPr/>
                  </a:pPr>
                  <a:endParaRPr lang="en-IN"/>
                </a:p>
              </p:txBody>
            </p:sp>
            <p:sp>
              <p:nvSpPr>
                <p:cNvPr id="72" name="Text Box 8"/>
                <p:cNvSpPr txBox="1">
                  <a:spLocks noChangeArrowheads="1"/>
                </p:cNvSpPr>
                <p:nvPr/>
              </p:nvSpPr>
              <p:spPr bwMode="auto">
                <a:xfrm>
                  <a:off x="2745762" y="3007667"/>
                  <a:ext cx="3295316" cy="598876"/>
                </a:xfrm>
                <a:prstGeom prst="rect">
                  <a:avLst/>
                </a:prstGeom>
                <a:grpFill/>
                <a:ln w="9525">
                  <a:noFill/>
                  <a:miter lim="800000"/>
                  <a:headEnd/>
                  <a:tailEnd/>
                </a:ln>
              </p:spPr>
              <p:txBody>
                <a:bodyPr/>
                <a:lstStyle/>
                <a:p>
                  <a:pPr algn="ctr">
                    <a:spcAft>
                      <a:spcPts val="1000"/>
                    </a:spcAft>
                    <a:defRPr/>
                  </a:pPr>
                  <a:r>
                    <a:rPr lang="en-IN" sz="1600" b="1" dirty="0">
                      <a:solidFill>
                        <a:srgbClr val="FFFF00"/>
                      </a:solidFill>
                      <a:latin typeface="Calibri" pitchFamily="34" charset="0"/>
                    </a:rPr>
                    <a:t>Porphyrin Functionalized SWNTs</a:t>
                  </a:r>
                </a:p>
                <a:p>
                  <a:pPr algn="ctr">
                    <a:spcAft>
                      <a:spcPts val="1000"/>
                    </a:spcAft>
                    <a:defRPr/>
                  </a:pPr>
                  <a:r>
                    <a:rPr lang="en-IN" sz="1600" b="1" dirty="0">
                      <a:solidFill>
                        <a:srgbClr val="FFFF00"/>
                      </a:solidFill>
                      <a:latin typeface="Calibri" pitchFamily="34" charset="0"/>
                    </a:rPr>
                    <a:t>(Active material) </a:t>
                  </a:r>
                  <a:endParaRPr lang="en-US" dirty="0"/>
                </a:p>
              </p:txBody>
            </p:sp>
          </p:grpSp>
          <p:sp>
            <p:nvSpPr>
              <p:cNvPr id="52" name="Rectangle 6"/>
              <p:cNvSpPr>
                <a:spLocks noChangeArrowheads="1"/>
              </p:cNvSpPr>
              <p:nvPr/>
            </p:nvSpPr>
            <p:spPr bwMode="auto">
              <a:xfrm>
                <a:off x="7802563" y="2362200"/>
                <a:ext cx="1295400" cy="36988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IN" altLang="en-US"/>
              </a:p>
            </p:txBody>
          </p:sp>
          <p:sp>
            <p:nvSpPr>
              <p:cNvPr id="53" name="Rectangle 6"/>
              <p:cNvSpPr>
                <a:spLocks noChangeArrowheads="1"/>
              </p:cNvSpPr>
              <p:nvPr/>
            </p:nvSpPr>
            <p:spPr bwMode="auto">
              <a:xfrm>
                <a:off x="3063875" y="2363788"/>
                <a:ext cx="1296988" cy="3683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IN" altLang="en-US"/>
              </a:p>
            </p:txBody>
          </p:sp>
          <p:sp>
            <p:nvSpPr>
              <p:cNvPr id="54" name="Rectangle 7"/>
              <p:cNvSpPr>
                <a:spLocks noChangeArrowheads="1"/>
              </p:cNvSpPr>
              <p:nvPr/>
            </p:nvSpPr>
            <p:spPr bwMode="auto">
              <a:xfrm rot="5400000">
                <a:off x="5822157" y="3328194"/>
                <a:ext cx="5397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IN" altLang="en-US"/>
              </a:p>
            </p:txBody>
          </p:sp>
          <p:sp>
            <p:nvSpPr>
              <p:cNvPr id="55" name="Text Box 10"/>
              <p:cNvSpPr txBox="1">
                <a:spLocks noChangeArrowheads="1"/>
              </p:cNvSpPr>
              <p:nvPr/>
            </p:nvSpPr>
            <p:spPr bwMode="auto">
              <a:xfrm>
                <a:off x="3309938" y="2398713"/>
                <a:ext cx="12414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000"/>
                  </a:spcAft>
                </a:pPr>
                <a:r>
                  <a:rPr lang="en-IN" altLang="en-US" b="1">
                    <a:solidFill>
                      <a:srgbClr val="FFFFFF"/>
                    </a:solidFill>
                    <a:latin typeface="Calibri" panose="020F0502020204030204" pitchFamily="34" charset="0"/>
                  </a:rPr>
                  <a:t>Source</a:t>
                </a:r>
                <a:endParaRPr lang="en-US" altLang="en-US"/>
              </a:p>
            </p:txBody>
          </p:sp>
          <p:sp>
            <p:nvSpPr>
              <p:cNvPr id="56" name="Text Box 10"/>
              <p:cNvSpPr txBox="1">
                <a:spLocks noChangeArrowheads="1"/>
              </p:cNvSpPr>
              <p:nvPr/>
            </p:nvSpPr>
            <p:spPr bwMode="auto">
              <a:xfrm>
                <a:off x="8135938" y="2357438"/>
                <a:ext cx="1241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000"/>
                  </a:spcAft>
                </a:pPr>
                <a:r>
                  <a:rPr lang="en-IN" altLang="en-US" b="1">
                    <a:solidFill>
                      <a:srgbClr val="FFFFFF"/>
                    </a:solidFill>
                    <a:latin typeface="Calibri" panose="020F0502020204030204" pitchFamily="34" charset="0"/>
                  </a:rPr>
                  <a:t>Drain</a:t>
                </a:r>
                <a:endParaRPr lang="en-US" altLang="en-US"/>
              </a:p>
            </p:txBody>
          </p:sp>
          <p:grpSp>
            <p:nvGrpSpPr>
              <p:cNvPr id="57" name="Group 15"/>
              <p:cNvGrpSpPr/>
              <p:nvPr/>
            </p:nvGrpSpPr>
            <p:grpSpPr>
              <a:xfrm>
                <a:off x="5071766" y="3197945"/>
                <a:ext cx="2057400" cy="803707"/>
                <a:chOff x="2622030" y="3048000"/>
                <a:chExt cx="3600000" cy="675076"/>
              </a:xfrm>
              <a:solidFill>
                <a:schemeClr val="tx2">
                  <a:lumMod val="60000"/>
                  <a:lumOff val="40000"/>
                </a:schemeClr>
              </a:solidFill>
            </p:grpSpPr>
            <p:sp>
              <p:nvSpPr>
                <p:cNvPr id="69" name="Rectangle 4"/>
                <p:cNvSpPr>
                  <a:spLocks noChangeArrowheads="1"/>
                </p:cNvSpPr>
                <p:nvPr/>
              </p:nvSpPr>
              <p:spPr bwMode="auto">
                <a:xfrm>
                  <a:off x="2622030" y="3048000"/>
                  <a:ext cx="3600000" cy="598243"/>
                </a:xfrm>
                <a:prstGeom prst="rect">
                  <a:avLst/>
                </a:prstGeom>
                <a:grpFill/>
                <a:ln w="9525">
                  <a:solidFill>
                    <a:schemeClr val="tx2">
                      <a:lumMod val="60000"/>
                      <a:lumOff val="40000"/>
                    </a:schemeClr>
                  </a:solidFill>
                  <a:miter lim="800000"/>
                  <a:headEnd/>
                  <a:tailEnd/>
                </a:ln>
              </p:spPr>
              <p:txBody>
                <a:bodyPr>
                  <a:spAutoFit/>
                </a:bodyPr>
                <a:lstStyle/>
                <a:p>
                  <a:pPr>
                    <a:defRPr/>
                  </a:pPr>
                  <a:endParaRPr lang="en-IN"/>
                </a:p>
              </p:txBody>
            </p:sp>
            <p:sp>
              <p:nvSpPr>
                <p:cNvPr id="70" name="Text Box 8"/>
                <p:cNvSpPr txBox="1">
                  <a:spLocks noChangeArrowheads="1"/>
                </p:cNvSpPr>
                <p:nvPr/>
              </p:nvSpPr>
              <p:spPr bwMode="auto">
                <a:xfrm>
                  <a:off x="2743200" y="3124200"/>
                  <a:ext cx="3295316" cy="598876"/>
                </a:xfrm>
                <a:prstGeom prst="rect">
                  <a:avLst/>
                </a:prstGeom>
                <a:grpFill/>
                <a:ln w="9525">
                  <a:solidFill>
                    <a:schemeClr val="tx2">
                      <a:lumMod val="60000"/>
                      <a:lumOff val="40000"/>
                    </a:schemeClr>
                  </a:solidFill>
                  <a:miter lim="800000"/>
                  <a:headEnd/>
                  <a:tailEnd/>
                </a:ln>
              </p:spPr>
              <p:txBody>
                <a:bodyPr/>
                <a:lstStyle/>
                <a:p>
                  <a:pPr algn="ctr">
                    <a:spcAft>
                      <a:spcPts val="1000"/>
                    </a:spcAft>
                    <a:defRPr/>
                  </a:pPr>
                  <a:r>
                    <a:rPr lang="en-IN" sz="2000" dirty="0">
                      <a:solidFill>
                        <a:schemeClr val="bg1"/>
                      </a:solidFill>
                      <a:latin typeface="Calibri" pitchFamily="34" charset="0"/>
                    </a:rPr>
                    <a:t>  </a:t>
                  </a:r>
                  <a:r>
                    <a:rPr lang="en-IN" sz="2000" b="1" dirty="0">
                      <a:solidFill>
                        <a:schemeClr val="bg1"/>
                      </a:solidFill>
                      <a:latin typeface="Calibri" pitchFamily="34" charset="0"/>
                    </a:rPr>
                    <a:t>Gate </a:t>
                  </a:r>
                  <a:endParaRPr lang="en-US" sz="2000" dirty="0">
                    <a:solidFill>
                      <a:schemeClr val="bg1"/>
                    </a:solidFill>
                  </a:endParaRPr>
                </a:p>
              </p:txBody>
            </p:sp>
          </p:grpSp>
          <p:cxnSp>
            <p:nvCxnSpPr>
              <p:cNvPr id="58" name="Straight Connector 57"/>
              <p:cNvCxnSpPr/>
              <p:nvPr/>
            </p:nvCxnSpPr>
            <p:spPr>
              <a:xfrm rot="16200000" flipV="1">
                <a:off x="677141" y="4169659"/>
                <a:ext cx="2793856"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2057400" y="4876853"/>
                <a:ext cx="41148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Cube 59"/>
              <p:cNvSpPr/>
              <p:nvPr/>
            </p:nvSpPr>
            <p:spPr>
              <a:xfrm>
                <a:off x="2895600" y="4495873"/>
                <a:ext cx="2057400" cy="761961"/>
              </a:xfrm>
              <a:prstGeom prst="cube">
                <a:avLst>
                  <a:gd name="adj" fmla="val 37295"/>
                </a:avLst>
              </a:prstGeom>
              <a:solidFill>
                <a:schemeClr val="bg1">
                  <a:lumMod val="75000"/>
                </a:scheme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1" name="Straight Connector 60"/>
              <p:cNvCxnSpPr/>
              <p:nvPr/>
            </p:nvCxnSpPr>
            <p:spPr>
              <a:xfrm rot="10800000">
                <a:off x="2089150" y="5548332"/>
                <a:ext cx="7816850" cy="1428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Cube 61"/>
              <p:cNvSpPr/>
              <p:nvPr/>
            </p:nvSpPr>
            <p:spPr>
              <a:xfrm>
                <a:off x="6934200" y="5211799"/>
                <a:ext cx="2057400" cy="698464"/>
              </a:xfrm>
              <a:prstGeom prst="cube">
                <a:avLst>
                  <a:gd name="adj" fmla="val 39754"/>
                </a:avLst>
              </a:prstGeom>
              <a:solidFill>
                <a:schemeClr val="bg1">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3" name="Rectangle 62"/>
              <p:cNvSpPr/>
              <p:nvPr/>
            </p:nvSpPr>
            <p:spPr>
              <a:xfrm>
                <a:off x="3048000" y="4876853"/>
                <a:ext cx="762000" cy="228588"/>
              </a:xfrm>
              <a:prstGeom prst="rect">
                <a:avLst/>
              </a:prstGeom>
              <a:solidFill>
                <a:schemeClr val="tx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4" name="Rectangle 63"/>
              <p:cNvSpPr/>
              <p:nvPr/>
            </p:nvSpPr>
            <p:spPr>
              <a:xfrm>
                <a:off x="7086600" y="5562618"/>
                <a:ext cx="762000" cy="228588"/>
              </a:xfrm>
              <a:prstGeom prst="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5" name="Straight Connector 64"/>
              <p:cNvCxnSpPr/>
              <p:nvPr/>
            </p:nvCxnSpPr>
            <p:spPr>
              <a:xfrm rot="5400000" flipH="1" flipV="1">
                <a:off x="8505104" y="4160134"/>
                <a:ext cx="2774807" cy="15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43"/>
              <p:cNvSpPr txBox="1">
                <a:spLocks noChangeArrowheads="1"/>
              </p:cNvSpPr>
              <p:nvPr/>
            </p:nvSpPr>
            <p:spPr bwMode="auto">
              <a:xfrm>
                <a:off x="2438400" y="3857625"/>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chemeClr val="bg1"/>
                    </a:solidFill>
                  </a:rPr>
                  <a:t>       Keithley 2400</a:t>
                </a:r>
              </a:p>
              <a:p>
                <a:r>
                  <a:rPr lang="en-IN" altLang="en-US">
                    <a:solidFill>
                      <a:schemeClr val="bg1"/>
                    </a:solidFill>
                  </a:rPr>
                  <a:t>(Source Measure Unit)</a:t>
                </a:r>
              </a:p>
            </p:txBody>
          </p:sp>
          <p:sp>
            <p:nvSpPr>
              <p:cNvPr id="67" name="Rectangle 7"/>
              <p:cNvSpPr>
                <a:spLocks noChangeArrowheads="1"/>
              </p:cNvSpPr>
              <p:nvPr/>
            </p:nvSpPr>
            <p:spPr bwMode="auto">
              <a:xfrm rot="5400000">
                <a:off x="5791201" y="12700"/>
                <a:ext cx="601662" cy="6046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IN" altLang="en-US"/>
              </a:p>
            </p:txBody>
          </p:sp>
          <p:sp>
            <p:nvSpPr>
              <p:cNvPr id="68" name="Text Box 9"/>
              <p:cNvSpPr txBox="1">
                <a:spLocks noChangeArrowheads="1"/>
              </p:cNvSpPr>
              <p:nvPr/>
            </p:nvSpPr>
            <p:spPr bwMode="auto">
              <a:xfrm>
                <a:off x="5629275" y="2816225"/>
                <a:ext cx="1295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000"/>
                  </a:spcAft>
                </a:pPr>
                <a:r>
                  <a:rPr lang="en-IN" altLang="en-US" b="1">
                    <a:latin typeface="Calibri" panose="020F0502020204030204" pitchFamily="34" charset="0"/>
                  </a:rPr>
                  <a:t>Insulator</a:t>
                </a:r>
                <a:endParaRPr lang="en-US" altLang="en-US" b="1"/>
              </a:p>
            </p:txBody>
          </p:sp>
        </p:grpSp>
      </p:grpSp>
    </p:spTree>
    <p:extLst>
      <p:ext uri="{BB962C8B-B14F-4D97-AF65-F5344CB8AC3E}">
        <p14:creationId xmlns:p14="http://schemas.microsoft.com/office/powerpoint/2010/main" val="3368115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05474" name="Object 29"/>
          <p:cNvGraphicFramePr>
            <a:graphicFrameLocks noChangeAspect="1"/>
          </p:cNvGraphicFramePr>
          <p:nvPr>
            <p:extLst>
              <p:ext uri="{D42A27DB-BD31-4B8C-83A1-F6EECF244321}">
                <p14:modId xmlns:p14="http://schemas.microsoft.com/office/powerpoint/2010/main" val="4287421222"/>
              </p:ext>
            </p:extLst>
          </p:nvPr>
        </p:nvGraphicFramePr>
        <p:xfrm>
          <a:off x="4572000" y="633932"/>
          <a:ext cx="3962399" cy="3052243"/>
        </p:xfrm>
        <a:graphic>
          <a:graphicData uri="http://schemas.openxmlformats.org/presentationml/2006/ole">
            <mc:AlternateContent xmlns:mc="http://schemas.openxmlformats.org/markup-compatibility/2006">
              <mc:Choice xmlns:v="urn:schemas-microsoft-com:vml" Requires="v">
                <p:oleObj spid="_x0000_s7175" name="Graph" r:id="rId4" imgW="3877056" imgH="2987040" progId="Origin50.Graph">
                  <p:embed/>
                </p:oleObj>
              </mc:Choice>
              <mc:Fallback>
                <p:oleObj name="Graph" r:id="rId4" imgW="3877056" imgH="298704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633932"/>
                        <a:ext cx="3962399" cy="3052243"/>
                      </a:xfrm>
                      <a:prstGeom prst="rect">
                        <a:avLst/>
                      </a:prstGeom>
                      <a:noFill/>
                      <a:ln>
                        <a:noFill/>
                      </a:ln>
                      <a:effectLst/>
                    </p:spPr>
                  </p:pic>
                </p:oleObj>
              </mc:Fallback>
            </mc:AlternateContent>
          </a:graphicData>
        </a:graphic>
      </p:graphicFrame>
      <p:sp>
        <p:nvSpPr>
          <p:cNvPr id="105475" name="Rectangle 188"/>
          <p:cNvSpPr>
            <a:spLocks noChangeArrowheads="1"/>
          </p:cNvSpPr>
          <p:nvPr/>
        </p:nvSpPr>
        <p:spPr bwMode="auto">
          <a:xfrm>
            <a:off x="1860947" y="319088"/>
            <a:ext cx="5886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FF99"/>
              </a:buClr>
              <a:buSzPct val="110000"/>
            </a:pPr>
            <a:r>
              <a:rPr lang="en-US" altLang="zh-CN" sz="2100" b="1" u="sng" dirty="0">
                <a:solidFill>
                  <a:srgbClr val="FFFF00"/>
                </a:solidFill>
                <a:latin typeface="Century Schoolbook" panose="02040604050505020304" pitchFamily="18" charset="0"/>
                <a:ea typeface="SimSun" panose="02010600030101010101" pitchFamily="2" charset="-122"/>
                <a:sym typeface="Impact" panose="020B0806030902050204" pitchFamily="34" charset="0"/>
              </a:rPr>
              <a:t>ChemFET  Sensor Configuration</a:t>
            </a:r>
          </a:p>
        </p:txBody>
      </p:sp>
      <p:grpSp>
        <p:nvGrpSpPr>
          <p:cNvPr id="105476" name="Group 31"/>
          <p:cNvGrpSpPr>
            <a:grpSpLocks/>
          </p:cNvGrpSpPr>
          <p:nvPr/>
        </p:nvGrpSpPr>
        <p:grpSpPr bwMode="auto">
          <a:xfrm>
            <a:off x="838200" y="2895600"/>
            <a:ext cx="5562600" cy="3298031"/>
            <a:chOff x="224" y="1344"/>
            <a:chExt cx="4672" cy="2770"/>
          </a:xfrm>
        </p:grpSpPr>
        <p:pic>
          <p:nvPicPr>
            <p:cNvPr id="105486" name="Picture 6" descr="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2" y="2300"/>
              <a:ext cx="2486"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7" name="Line 7"/>
            <p:cNvSpPr>
              <a:spLocks noChangeShapeType="1"/>
            </p:cNvSpPr>
            <p:nvPr/>
          </p:nvSpPr>
          <p:spPr bwMode="auto">
            <a:xfrm>
              <a:off x="2356" y="3086"/>
              <a:ext cx="0" cy="5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8" name="Line 8"/>
            <p:cNvSpPr>
              <a:spLocks noChangeShapeType="1"/>
            </p:cNvSpPr>
            <p:nvPr/>
          </p:nvSpPr>
          <p:spPr bwMode="auto">
            <a:xfrm>
              <a:off x="3587" y="3091"/>
              <a:ext cx="0" cy="5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9" name="Line 9"/>
            <p:cNvSpPr>
              <a:spLocks noChangeShapeType="1"/>
            </p:cNvSpPr>
            <p:nvPr/>
          </p:nvSpPr>
          <p:spPr bwMode="auto">
            <a:xfrm flipV="1">
              <a:off x="2344" y="3638"/>
              <a:ext cx="585" cy="1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0" name="Line 10"/>
            <p:cNvSpPr>
              <a:spLocks noChangeShapeType="1"/>
            </p:cNvSpPr>
            <p:nvPr/>
          </p:nvSpPr>
          <p:spPr bwMode="auto">
            <a:xfrm>
              <a:off x="3002" y="3638"/>
              <a:ext cx="597" cy="1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1" name="Text Box 11"/>
            <p:cNvSpPr txBox="1">
              <a:spLocks noChangeArrowheads="1"/>
            </p:cNvSpPr>
            <p:nvPr/>
          </p:nvSpPr>
          <p:spPr bwMode="auto">
            <a:xfrm>
              <a:off x="2506" y="3804"/>
              <a:ext cx="87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solidFill>
                    <a:schemeClr val="bg1"/>
                  </a:solidFill>
                </a:rPr>
                <a:t>V</a:t>
              </a:r>
              <a:r>
                <a:rPr lang="en-US" altLang="en-US" b="1" baseline="-25000">
                  <a:solidFill>
                    <a:schemeClr val="bg1"/>
                  </a:solidFill>
                </a:rPr>
                <a:t>DS</a:t>
              </a:r>
            </a:p>
          </p:txBody>
        </p:sp>
        <p:sp>
          <p:nvSpPr>
            <p:cNvPr id="105492" name="Line 12"/>
            <p:cNvSpPr>
              <a:spLocks noChangeShapeType="1"/>
            </p:cNvSpPr>
            <p:nvPr/>
          </p:nvSpPr>
          <p:spPr bwMode="auto">
            <a:xfrm>
              <a:off x="3022" y="3532"/>
              <a:ext cx="0" cy="19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3" name="Line 13"/>
            <p:cNvSpPr>
              <a:spLocks noChangeShapeType="1"/>
            </p:cNvSpPr>
            <p:nvPr/>
          </p:nvSpPr>
          <p:spPr bwMode="auto">
            <a:xfrm>
              <a:off x="2932" y="3487"/>
              <a:ext cx="0" cy="31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4" name="Text Box 14"/>
            <p:cNvSpPr txBox="1">
              <a:spLocks noChangeArrowheads="1"/>
            </p:cNvSpPr>
            <p:nvPr/>
          </p:nvSpPr>
          <p:spPr bwMode="auto">
            <a:xfrm>
              <a:off x="443" y="1344"/>
              <a:ext cx="219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dirty="0">
                  <a:solidFill>
                    <a:schemeClr val="bg1"/>
                  </a:solidFill>
                </a:rPr>
                <a:t>Porphyrins / OCP coated SWNT conducting Channel</a:t>
              </a:r>
              <a:endParaRPr lang="en-US" altLang="en-US" sz="1200" b="1" baseline="-25000" dirty="0">
                <a:solidFill>
                  <a:schemeClr val="bg1"/>
                </a:solidFill>
              </a:endParaRPr>
            </a:p>
          </p:txBody>
        </p:sp>
        <p:sp>
          <p:nvSpPr>
            <p:cNvPr id="105495" name="Line 15"/>
            <p:cNvSpPr>
              <a:spLocks noChangeShapeType="1"/>
            </p:cNvSpPr>
            <p:nvPr/>
          </p:nvSpPr>
          <p:spPr bwMode="auto">
            <a:xfrm>
              <a:off x="2052" y="1790"/>
              <a:ext cx="877" cy="701"/>
            </a:xfrm>
            <a:prstGeom prst="line">
              <a:avLst/>
            </a:prstGeom>
            <a:noFill/>
            <a:ln w="2857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96" name="Text Box 16"/>
            <p:cNvSpPr txBox="1">
              <a:spLocks noChangeArrowheads="1"/>
            </p:cNvSpPr>
            <p:nvPr/>
          </p:nvSpPr>
          <p:spPr bwMode="auto">
            <a:xfrm>
              <a:off x="224" y="2873"/>
              <a:ext cx="131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dirty="0">
                  <a:solidFill>
                    <a:schemeClr val="bg1"/>
                  </a:solidFill>
                </a:rPr>
                <a:t>Insulating Layer (SiO</a:t>
              </a:r>
              <a:r>
                <a:rPr lang="en-US" altLang="en-US" sz="1200" b="1" baseline="-25000" dirty="0">
                  <a:solidFill>
                    <a:schemeClr val="bg1"/>
                  </a:solidFill>
                </a:rPr>
                <a:t>2</a:t>
              </a:r>
              <a:r>
                <a:rPr lang="en-US" altLang="en-US" sz="1200" b="1" dirty="0">
                  <a:solidFill>
                    <a:schemeClr val="bg1"/>
                  </a:solidFill>
                </a:rPr>
                <a:t>)</a:t>
              </a:r>
            </a:p>
          </p:txBody>
        </p:sp>
        <p:sp>
          <p:nvSpPr>
            <p:cNvPr id="105497" name="Text Box 17"/>
            <p:cNvSpPr txBox="1">
              <a:spLocks noChangeArrowheads="1"/>
            </p:cNvSpPr>
            <p:nvPr/>
          </p:nvSpPr>
          <p:spPr bwMode="auto">
            <a:xfrm>
              <a:off x="224" y="3511"/>
              <a:ext cx="131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100" b="1" dirty="0">
                  <a:solidFill>
                    <a:schemeClr val="bg1"/>
                  </a:solidFill>
                </a:rPr>
                <a:t>Silicon substrate</a:t>
              </a:r>
              <a:r>
                <a:rPr lang="en-US" altLang="en-US" sz="1100" dirty="0">
                  <a:solidFill>
                    <a:schemeClr val="bg1"/>
                  </a:solidFill>
                </a:rPr>
                <a:t> </a:t>
              </a:r>
              <a:endParaRPr lang="en-US" altLang="en-US" sz="1100" baseline="-25000" dirty="0">
                <a:solidFill>
                  <a:schemeClr val="bg1"/>
                </a:solidFill>
              </a:endParaRPr>
            </a:p>
          </p:txBody>
        </p:sp>
        <p:sp>
          <p:nvSpPr>
            <p:cNvPr id="105498" name="Line 18"/>
            <p:cNvSpPr>
              <a:spLocks noChangeShapeType="1"/>
            </p:cNvSpPr>
            <p:nvPr/>
          </p:nvSpPr>
          <p:spPr bwMode="auto">
            <a:xfrm>
              <a:off x="1394" y="3065"/>
              <a:ext cx="585" cy="127"/>
            </a:xfrm>
            <a:prstGeom prst="line">
              <a:avLst/>
            </a:prstGeom>
            <a:noFill/>
            <a:ln w="2857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99" name="Line 19"/>
            <p:cNvSpPr>
              <a:spLocks noChangeShapeType="1"/>
            </p:cNvSpPr>
            <p:nvPr/>
          </p:nvSpPr>
          <p:spPr bwMode="auto">
            <a:xfrm flipV="1">
              <a:off x="1394" y="3383"/>
              <a:ext cx="585" cy="383"/>
            </a:xfrm>
            <a:prstGeom prst="line">
              <a:avLst/>
            </a:prstGeom>
            <a:noFill/>
            <a:ln w="2857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5500" name="Group 30"/>
            <p:cNvGrpSpPr>
              <a:grpSpLocks/>
            </p:cNvGrpSpPr>
            <p:nvPr/>
          </p:nvGrpSpPr>
          <p:grpSpPr bwMode="auto">
            <a:xfrm>
              <a:off x="3468" y="3371"/>
              <a:ext cx="792" cy="389"/>
              <a:chOff x="3468" y="3371"/>
              <a:chExt cx="792" cy="389"/>
            </a:xfrm>
          </p:grpSpPr>
          <p:sp>
            <p:nvSpPr>
              <p:cNvPr id="105506" name="Line 5"/>
              <p:cNvSpPr>
                <a:spLocks noChangeShapeType="1"/>
              </p:cNvSpPr>
              <p:nvPr/>
            </p:nvSpPr>
            <p:spPr bwMode="auto">
              <a:xfrm>
                <a:off x="4062" y="3371"/>
                <a:ext cx="162" cy="286"/>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7" name="Line 20"/>
              <p:cNvSpPr>
                <a:spLocks noChangeShapeType="1"/>
              </p:cNvSpPr>
              <p:nvPr/>
            </p:nvSpPr>
            <p:spPr bwMode="auto">
              <a:xfrm>
                <a:off x="3468" y="3649"/>
                <a:ext cx="264"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8" name="Line 21"/>
              <p:cNvSpPr>
                <a:spLocks noChangeShapeType="1"/>
              </p:cNvSpPr>
              <p:nvPr/>
            </p:nvSpPr>
            <p:spPr bwMode="auto">
              <a:xfrm>
                <a:off x="3997" y="3641"/>
                <a:ext cx="263"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9" name="Oval 22"/>
              <p:cNvSpPr>
                <a:spLocks noChangeArrowheads="1"/>
              </p:cNvSpPr>
              <p:nvPr/>
            </p:nvSpPr>
            <p:spPr bwMode="auto">
              <a:xfrm>
                <a:off x="3733" y="3532"/>
                <a:ext cx="262" cy="228"/>
              </a:xfrm>
              <a:prstGeom prst="ellipse">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105501" name="Text Box 23"/>
            <p:cNvSpPr txBox="1">
              <a:spLocks noChangeArrowheads="1"/>
            </p:cNvSpPr>
            <p:nvPr/>
          </p:nvSpPr>
          <p:spPr bwMode="auto">
            <a:xfrm>
              <a:off x="3433" y="3546"/>
              <a:ext cx="87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900" b="1">
                  <a:solidFill>
                    <a:schemeClr val="bg1"/>
                  </a:solidFill>
                </a:rPr>
                <a:t>V</a:t>
              </a:r>
              <a:r>
                <a:rPr lang="en-US" altLang="en-US" sz="900" b="1" baseline="-25000">
                  <a:solidFill>
                    <a:schemeClr val="bg1"/>
                  </a:solidFill>
                </a:rPr>
                <a:t>G</a:t>
              </a:r>
            </a:p>
          </p:txBody>
        </p:sp>
        <p:sp>
          <p:nvSpPr>
            <p:cNvPr id="105502" name="Text Box 24"/>
            <p:cNvSpPr txBox="1">
              <a:spLocks noChangeArrowheads="1"/>
            </p:cNvSpPr>
            <p:nvPr/>
          </p:nvSpPr>
          <p:spPr bwMode="auto">
            <a:xfrm>
              <a:off x="2271" y="2895"/>
              <a:ext cx="40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50" b="1">
                  <a:solidFill>
                    <a:srgbClr val="C00000"/>
                  </a:solidFill>
                  <a:latin typeface="Times New Roman" panose="02020603050405020304" pitchFamily="18" charset="0"/>
                </a:rPr>
                <a:t>Drain</a:t>
              </a:r>
            </a:p>
          </p:txBody>
        </p:sp>
        <p:sp>
          <p:nvSpPr>
            <p:cNvPr id="105503" name="Text Box 25"/>
            <p:cNvSpPr txBox="1">
              <a:spLocks noChangeArrowheads="1"/>
            </p:cNvSpPr>
            <p:nvPr/>
          </p:nvSpPr>
          <p:spPr bwMode="auto">
            <a:xfrm>
              <a:off x="3383" y="2895"/>
              <a:ext cx="4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50" b="1">
                  <a:solidFill>
                    <a:srgbClr val="C00000"/>
                  </a:solidFill>
                  <a:latin typeface="Times New Roman" panose="02020603050405020304" pitchFamily="18" charset="0"/>
                </a:rPr>
                <a:t>Source</a:t>
              </a:r>
            </a:p>
          </p:txBody>
        </p:sp>
        <p:sp>
          <p:nvSpPr>
            <p:cNvPr id="105504" name="Text Box 26"/>
            <p:cNvSpPr txBox="1">
              <a:spLocks noChangeArrowheads="1"/>
            </p:cNvSpPr>
            <p:nvPr/>
          </p:nvSpPr>
          <p:spPr bwMode="auto">
            <a:xfrm>
              <a:off x="4496" y="3412"/>
              <a:ext cx="4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50" b="1">
                  <a:solidFill>
                    <a:schemeClr val="bg1"/>
                  </a:solidFill>
                  <a:latin typeface="Times New Roman" panose="02020603050405020304" pitchFamily="18" charset="0"/>
                </a:rPr>
                <a:t>Gate</a:t>
              </a:r>
            </a:p>
          </p:txBody>
        </p:sp>
        <p:sp>
          <p:nvSpPr>
            <p:cNvPr id="105505" name="Line 27"/>
            <p:cNvSpPr>
              <a:spLocks noChangeShapeType="1"/>
            </p:cNvSpPr>
            <p:nvPr/>
          </p:nvSpPr>
          <p:spPr bwMode="auto">
            <a:xfrm flipH="1" flipV="1">
              <a:off x="4318" y="3412"/>
              <a:ext cx="133" cy="86"/>
            </a:xfrm>
            <a:prstGeom prst="line">
              <a:avLst/>
            </a:prstGeom>
            <a:noFill/>
            <a:ln w="31750">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9" name="Picture 4" descr="http://1.bp.blogspot.com/-LMq9YKg-1LY/Udo3D6t7itI/AAAAAAAAB24/Zp8d3HZueWY/s1600/Dr.+Babasaheb+Ambedkar+Marathwada+University.png">
            <a:hlinkClick r:id="rId7"/>
          </p:cNvPr>
          <p:cNvPicPr>
            <a:picLocks noChangeAspect="1" noChangeArrowheads="1"/>
          </p:cNvPicPr>
          <p:nvPr/>
        </p:nvPicPr>
        <p:blipFill>
          <a:blip r:embed="rId8"/>
          <a:srcRect/>
          <a:stretch>
            <a:fillRect/>
          </a:stretch>
        </p:blipFill>
        <p:spPr bwMode="auto">
          <a:xfrm>
            <a:off x="101204" y="894160"/>
            <a:ext cx="591740" cy="635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1174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9" name="AutoShape 2" descr="data:image/png;base64,iVBORw0KGgoAAAANSUhEUgAAAWAAAACPCAMAAADz2vGdAAAAilBMVEX///8AAABiYmKrq6vOzs6Xl5ebm5siIiJoaGigoKAZGRnx8fHj4+P6+vr09PTn5+d6enq7u7vc3NyysrLQ0NCLi4vm5uZYWFg/Pz/Dw8NfX1+3t7fW1tbe3t5wcHCtra0vLy83NzcqKiqEhIRMTEwODg59fX1GRkY8PDwWFhZ0dHQkJCRQUFCQkJAaIDCFAAALF0lEQVR4nO2d6XqyOhCAG6UKKiouVVxw19bq/d/eCZIJm37CZCLtad4/VZ4KZMgya3h7MxgMBoPBYDAYDAaDwWAwGAwGgyGLZ7cYY63Aq/pGqqDrTHjj2Wa3iI/1A7uX+I8gsFWu4IfSjWj6Kif6lbzLxrNLBw7yL534X9r8q8IVduG51/bR3oQfdgpn+oW4p7DRp6A/u/UyGMItQgGH8q0Nbh+XtT8n4Slv8bh9++iHHUyMYEIB+/zHK/nNia/xJzjy9g7kt4B/i4RNKGD+23ri65Wvdehz/TqWvPXLxPc9Y9FqRidgj7HP1IGveCL6/9Pn80Py+wd0YToB81l3mDpQZ2yGPdmv48BYL3VgxpgT/qUTMMtegp/s4GLP9ssY5ObDueheXMAf8dEuXsA9Ls7MoZzI/79wcQbpI0shci7goSXx8AJecA04c4grhiPk2Z4zfC/PXNvdOJkpOOqr4fiNTS8AeYkRV7Izh2YaFbVO7r6LoG1AcSPuPXOIX677plfAF8Ys5NmeMmF7p1EOZ69v0c0L2I0FXPckQ7yA+TS/zRzaplVDSnzQ48vwoe+B13N2a0+IspUaNwqLnCvmnAQMI4VifOdGZBHGuT5ABX/gl/QRS5gFdGraZ7Z/WFnLg45GTmMphCt0U3ryghuLZY9OwA4Yh0AtP/ETwW8TpxCsonlRA5OkHyaEWx43rzCdgMM5ItmFF/pmiIDtkb+csj7pnUj8zAz5DlorobMn9DfH5+rp81cuROd4Wzz5xyTRnY20rbt7lnzqnvQlUvqDpwk/c3gFXSvKVFhNXdYsKq3lQViyNrrzPyEU3Qb8lWFfO0cfKQXsrvnP1+/+wm+EHucvTRPEHKaefvFH6DbF8tbTZvwMQiNiUrdG3o7Pv1LlphRw5GcGZrocPaAKLMuotT5Mke/sS8td8We3SbT+Cke/SAX8trDFBexofhyOn/ygPFfwW01ZrcTPJjBmD7p0Gz4vnkTrd/HgPdAKmA/GhTf0FqL3+vRrihzjXjnXQgciOp4+84cLcDQf+qkmu677j6/KzMjXlBqYTIes/+oJR/CVnLKeRRKu10p83x/Ua4oFI+49Z5k/wQXrZABaHiVtbUbiA7xDNH7HOKP2IWt2vP1tZy2n5zhwK2c2Jb2nEJs1yc/5TzZCT+H9pkF42jr0W5ttSv94Ldb2djZ6qM5Co2f2PgO44pDS/O9CZsACM8wtWBadstPLU6ZsQnvC55zZOvqwYUrpbimOcNJP1ElnoP5/l1wgnzGsIProKnW2+ywTwwKjavXg934q1KuMm4vIvQInni6zsSQsF2FauAlLqRQ7to4+TEiH9Lia/ISm8KahvbdZfBiIY2xSlnsQw6pDuSj16BfNQlhgxjWIHnBTDMQePidrBcPqSOjrq2lQ+wohx2ELOaLTyOc0UZhzNsLjThg9GukwXAoh3QY+xSLbhYFoqTRoBJZgnUxVW2sxvQsxZt/RhwtBRoI0Lb6VGlSD7r8F95oiSI2GBL6mRGZcKdftfaS256g1qA0T+CiZMI2H2FQtiXy6O+U1ZSpMC+XJ8woe91k2lQEFWqOhIQ6fpbLfyyMt7qNygyCboE2RIK4vBFWMBYxDxTXFhTjEUr1Bc1hyrwSdb6IriFoUG3RE8DPikOP6QmAWwmzzdlCePq1UQKgKpBlnqUSPPhIKn3oMagF5y3NlBWBdfa3aO0T5VNaUGgzEltI4AM6QNDdVVGHr2lKxSvAVu7mxs2cyTkTRoDYsuQO1HHxXdekmwY/XFGxUZRvHiWjs2wYsuQEiMBIjnXPVcoL8BaxKLgdiQOahSXj68I6wjs4alBJI1yByTUm67ql0Tg8mnYZCIsiEMFajxBHG4Qll/vfZOvowJayxuMCS20LrAdaPqVJTix51oN/OKXXOpbqnj8YJS4I04/oIM2EPXmXafOM+mC57ZPTI+Ul1rGt89CgRJyKNtbvgkkAmH+mr98Ag3dxO6TUF5sgetc7pINKME/R/ViV2DcbhZ8kAtzQEJ2xNekehqhaZcai+yOfwstmHWom8eruZfWLMrhXHTrgyqHVOH5bcVbl7ut3XmvXntMkVioSuQb98cXFcqTSk1zlnIn2wh7qv7tumVAa4Ztwv5qzZeVUvx3Dzgk09JuxzWOKeeIefDOvWbWV5ccbfv+ADCuPftvQ3wi87+zTAdMekeOpjj4vQzLRVgwGH0j7LlrBIEUnKGunjgivk6lkWRJTah0BY6TR7jSywsYirXqd2F1NRLXOLmtVHNAB8lTAjiWI84oypm+vAdEecB6vAHD+YSJ08WQY4Q3kH9R57kuQKddyDguWuMz9/j1sZpCeDIGeJBJmlhgHZy4rgYUeHzFk6qrSMDMVyuUBbI1roleGTKpWLhJraINdW5acQpZZZwT8hdG+prrUNPY1oq+jY0ozb6tpFpThbZW2RKpk3jc3W+B/LgLS+XVSKQlD3p6FsX7k8UyZX1CpW1ZRTV0MmGvwqqp66lvC4K+QskSBrPlVY0u/2PFRdGQhyligY0KjiO+WtQrKol2dOwOPeqrKM4ETjMkdXdz5ip74yLMGTrHUXlSeo5+AKVrSN6FHUn8rsv70WLacQdHXSW9IQ2IRiY003kQdLUbKEYEw3dZIGln2a8sxVnLOkayPUf0MyEIEaoaq2JSrP3AgbqlvROy1qlA+2RxcCU6xmjBmBqlYn3pyoGEplxXnI0tNQcaL7SD8Wbs9oRYjrpN0DUQisT2cZSDPOqkBVq1Nfc06T80xQzRhzhbyC1ye8a6iTxibz6jgLAM7q9stLNvr0ddIkZRoerWvOA2f1la0JT/scDf6Z0HOk/tBoqhlj9uJ8bvO1waOpDjcpQfSIPDyyBDPutVk+7bUWR7+jKh6lONF9jrRd6d874i794XwU6Q56EgZain4Vmz6bMDbj2lZ2/2AELKV8dZKvOev1RXbySZ/d6Kv5VbRs41mPNg8eformH5W005yAZXLXNZEAvtGWs6WWrURZzZims000X8WqywkY1vVZeOadN7KcS/hJ12ZinVg7GTWcYjSg0+vbxjN8MQu7ONbCu71eWsG1+kjA58SDG2yYvkLTnXykiXdxP0GUfJPHRSThW1I/4TGGQxmfLPFAwGGJS2J2O+XfL0eFzLx7m9fsYszEnRG6pzNMU6+I9ZjCVP9AwNu0+hO+OU1XMBvt4/jQto2nn6lAuebfwFmY+wIesYyHiius2rJOsZs+69vG85J9dAqL0H0Bj7OzW5fp898h/czE7ukE+ReQ7PDBSJZye/eEgE+5SWejMTcZV0C11hb75Y9u+uxIYbiAz31JIAScezU2NyD11Qehokfk7unUqTNaw533TBclpwKFAoaXsCa4ansjYnTy72Y5vjVu49nIqX93BFKUuwK+8xakO+8aJqSwBpy5UT08fq8yAv7LXlci3uoOL8JOMNa68WvHKo++LXbyPfiOQIpyX4v4yuUqBhXtHV8Fq9wcnPTRlOS+gCc5u+KrsnSi17PIvWDTw5sB9wXssIwO1MGPkV9ITomy8aGX+wJuZ+2Ks4q/49dxzBT89hTMrAe+iCA9JriiXfXWuq8kFGgyaH/Jvsa7BA8EHC6bcR5P6B3VWcP94xinnA+Bip/ggYBv/spNZBy3w8tVk89ZGXve5LEIRm6YSsrCIwFHmx41Z/3g9nLW099Z4SImt1YH/Vkr/KCQtZsTsLS5Py6x1VRhVUhVOHHrLyqRZTsIEjZgzw4SysJiF44OVlv9te57w13dwpKb3Z/R/w0Gg8FgMBgMBoPBYDAYDAaDwVCc/wBi04ht1PEyZwAAAABJRU5ErkJggg=="/>
          <p:cNvSpPr>
            <a:spLocks noChangeAspect="1" noChangeArrowheads="1"/>
          </p:cNvSpPr>
          <p:nvPr/>
        </p:nvSpPr>
        <p:spPr bwMode="auto">
          <a:xfrm>
            <a:off x="116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6980" name="AutoShape 2" descr="data:image/jpeg;base64,/9j/4AAQSkZJRgABAQAAAQABAAD/2wCEAAkGBxQTEhQUEhMWFhUXGR8ZGRgYGRofHxwiGxwcIBwfIB8dICogHB8nIB4bITEhJSosLi4uGB8zODMsNygtLisBCgoKDg0OGxAQGywkICYsLCwvMCwsLCwsLDQsLCwyLyw0LC8sLCwsLCwsLCwsNDQsLCwsLCwsLC8sLCwsLCwsLP/AABEIAOEA4AMBEQACEQEDEQH/xAAbAAACAwEBAQAAAAAAAAAAAAAABQMEBgIBB//EAD4QAAIBAgUCBQMBBgQFBAMAAAECEQADBAUSITEGQRMiUWFxMoGRoRQVQlKxwSNi0fAzcoLh8QcWQ5IkJbL/xAAaAQEAAwEBAQAAAAAAAAAAAAAAAgMEBQEG/8QAMhEAAgIBAwIEBAYDAAMBAAAAAAECAxEEEiEFMRNBUWEicYHwFDKRocHRseHxFSMkQv/aAAwDAQACEQMRAD8A+40B4TQCfK858UjjcwV7ivn6up3vUqM4/DJ4XH759vMuda25HNfQFIjx2KcXiIYpsFKgmD3BjvXG6lXfKacM49s/wW1tLuMExLgea03ypB/SQa6tO7w47++FkreM8C/JOpExNx0VCumSCTyAY3H8J34ryFik8G3U6GVNcbM5yPKtMJQzDNUtOiNy8n2gf+aA4xed2kXUWncACD3+aAu4a+HUMvFAS0Ans9S4drrWgxDKSJI2JHIHx/aoKyLltNdmithSrn2f8nuZ5yETUityAWKMAATzJA/2az662dVDlX3M0Um+SzleL8QHcMPWsXSdVfcpK3yxh4x819CdkUux7fzJFcpuWABMdp4q3XdVq0k4wkm2/Q8hW5FtGBAI4Nb6rY2wU4dmsog1h4PQwmJ39KsGH3PaHgUAUAUAUAUBxduhRLEAepqFlka4uc3hI9SyeWbysJUzVWm1dOpjuqllHsouPc7JrQRF2BzhbsFR5W4M/jbtXCq65Ceq8Bwwm8J57+nHo/qWup7dxcvYpEIDMATwO9dPU6yjTJO6WMkIxcuwiz/qhLTpZR08RwTJMhQI2IBnUZ2/NXwshYlKDyvY9lXOKTaaTEGSZWEvXMVcuTaZm1KRDoXO2scxMFSOxU+9VxpUZ7joX9R8XSxo29vP5en8ja9m18YlbKS1kkDxCvIaJ82wDCY9Tt61JylvwlwV1Vad6eUpy+Ly/wCe5qraBQANgKtMB1QCHMMUMPfXRbgXAdRC/U07cfxe/efavMHrk33ZZzLNXtW2fwH2jnTA3Ak6STA5r08PcEqYhRcdQ4mVkbCO4B++9AMMRYV1KuoZTyCJFAI8vzZUuPhwp8jEKoB1Rzx3UevpFATZh1CttkUqy653cFRtHtud6AsYDKLKP4yoPFYeZvWdztwJqO1ZyXPUWOvw3L4fQYsoIgiR6GpNZKTPZrjVsOVw+jxCp1LsFXbyO0cbwPcH2FeKOFiJKOMrd2EXSWBxOKD3sS7IdUBtKecLIPA+kdj3352rmW6GOqi43evt5HU6j+GhKP4bjjlc8Zxjv5mx/dVvtqB9VdhPzBiuhVVGqCrh2SwjlN5eTLLkT4LFXMa97XaJMgzrh9tzwwUkQPj03jGrFm7J07eoqekjp9vKxz8vb1Zp7Wc2SATcVfYsKuOWIc0xTY17S4RwPDZmLP8AQ0bRAkkyZG0RNAMsflF57DIuKcOVjhNM7bbLqg8czB70BHl2MbDBLWKjW30FN1MASN4II2Pvq+aAaXs0sqpdrqQBJ3H9OftQGQweGxt/H3L1u8y4aYUk8DQNhbOx3J8x+ao2T8Tdng6q1Wm/BeFs+P1wvXvnv24LPV48Ow//AOTduXUAurbhP4TyQiDaJ3J7HmK81VStqcWYNPBTtjGTwm+4dGZ292yb7JNudBZZPAB1AfxLvBjgg/bB0zp8NNKc45+LHHpj/ps6nRGi1Vxlu4z7/J4/X6jzDZ5bvlkwzh2BhjBhR67/AFe0bV1YzjLhGS7S20qMpxwn2DLsgt2W1Izx2UkaQfUCP71jXTqFarccrt7FW94wVs9yi695L1h1BC6GV5giSQRAO+5/Squo9PWrSTZ7Ce0z6ZIFuX8Zf0XAgIuWCkFAqjUQ0nU0AMpgSD22q3RaGOlgoRbePX3eTbbr3ZplRt7POf69O5DlmbrftiTqvcISJk76dzz/AOa4c46+OvVkW3FtZXkl58du3YzJw2YZ3jepP2Sw4e2zCSGW4QCrdxKaoBjy6gO0E19LKbjHLLNHp1fbsbaXtz/KG3SfVRxVsnRJUhYBBLbSCDsJ9eK5a110dVGuWHGXbCeV9cmnX9PWlaSlnKyNszvYk2bng2gtzSdOplmfYbrPyYrryzjjuYKNniR8T8ueTP8ATvUbW3eziwwuiDLbsQQIEKDq78VGrdj4jRrnQ7f/AEdsfuN8f1ZYtvbTzS8/UrIBETu4E88CrDEc4XGXhiHVLTG20OhiEIKgk6o2Mzt69t6AM4za/aZZskWyGLMkvBHrA8o78UPUsvCK+QdXYS8p0B1IjlCzMD38momqq7VPODbren2aTbvaefT79z3NM+R7i2SpCspIa5bZCTMeXWAdvUeorl9X1eoogvA+vGTLXGLfJayrNbpNwXEd0VgEuKnIgEggbmDtIH9K1dM1Nmp08bLFhsu1MKoqLh3a5Wc45/kpdS9RAIUsai4ILbFYEglTqghiO0cH3q3VxssrlCHmu/8ARnjw8lSzl/7QUviwxABDKx0ax2B1DzgfIHvzXI6Fpr6d+95h5c555y/4LLpJ49SPPuqRgntoti5bNwElG0aYWJKaSRq42G3rzNdjU2ShDEOG+z9Db0/p/wCM3Nyxj9zS4PMXcSiC576gsT2P/isPSdXbfGSt5xjnGP8AXBhtgovgznW1zGxPhg4cIWuKhDTp3bXIBiBwvv7V0p79y2mzSfhPCkru/l/S+Y1yHPMN4K+GpVedKK7gT6lVO/zVpzhbhMfYuNffB2yt8M0bkFyp8wKHYA77bGfQ0A9yvG33thjZP/WdDe+2nigMjnWcprT94WroILBEUad5WSHkagBA2PefiuyxVrLNmi0Nmrk4wwsLPJqHxOFvW9IstcR1jy2X4I/m0gD81NPKyZZwcJOMu64EOUZotlLttCbboXOh5Y7Dbbk7AbCvmNVq+oQ1a8PmOcYxlfXz+v8ABopjW8KX9CbI71y5rvX3cJcuyQqwys30nzT5CYAB7eorvy1Hh0uya7fuWa/T1U37KpZXHnnHtlGixeLuo0rEuukpbX/iMBEwQQpAj5AidhWLQdXp1alxtaxw/d4X78Gadbiz3pzAYXAsvgXNS3RpIdgXSONtjpmQQRIMe8b34VCcpPHzNWo1Wp1UU58xXouM/P1NfauqwlTNNPqqdRHdVJNGGUXHudExzV54YPqXp/EYvErfssPA0qrKzFdWhiSQAIYMDp83p3FUzrk5KSZ09Jq6K9POq2GW+z/xz6ZPM6PhqLeCwwHiSL1ogAWysFWiRueAQSDAjiqdZrK9LFSm0s+pVoaaLZNXScV7f8Ze6Pya9oR8UyHaQBuWJmTckfUJO28Gd601zjZBTjymsma2Hh2OKfZ9/X3+okxF8HHeHl6qWVn8RF8iwoQSG2UkNrkDfc+lQj4blx3LbtNfGEbZp4a79/19PbJrsyw+ONlxau2vE0+XyEGfZi5APaYq4yi3p5VtNrxtrw8S5lWuQ7EQFhXBaI/lB2me80Boszw9h0DYhbbIvmBcAge+9AZfKsZiTibqYZS+FVtNty3kWFBdTPmMNKiJjYdjAFvqS9jwqeGispYq/g7uAQYMXBET89u00BN0jZwdhFtWAlu6ygvbk65UQZDb7Gf1qEVCLwu5qtlqLoKyeXFcZ8kPMZgbd0AXbauBuNQBivZQjL8yyZTF9dZ+uAKjDSt24JKgAppG2qDtqHtzG87VVZZtj8P+kdLp2jjfYnN8Z7eb+WP3YuyjI7l6zcxF9nUQSySJcg+YvIJB0iIJHHAHMkpThiTw/Yo1aphe/AeY/fqfSrNsKoC8AQKlVXGuChBYSMrbbyxX1XbU4W6xth2VSUBAJDRA0zwZqeAm12KPT2bu9lSmFcjgwEt7xvs7An5ryMVFYSweEWAzx8RiHw9209rS26EblQOSwJBBMfTtvE16DSYXCJbGm2ioJmFUASe+3egM51PireCe3iFthWuPouuF2II5eN5kLB+3egGD59Fo3PAvMAuoQux2nbed/igFuXGxmlsPeRXRYhd4BPPm2JOwB7VGUVJYZbVdZVLdW2n7GpRAAABAAgAdoqRW228srY3L0uAyAG7OANSkbgg+x3rzCzk8PnF/MbuautqyEt3LUl2YkawpAiApK7+YAzFUbo3Zrkjo6rp8tPVC3cmn/n09yfHY9MN4a3Lpa4PLBIDWbgIhoH1IRxPIPfVtm0/T9NRY5QXxP77GV13OvxNr2+uOP1PbvTr4i5cxqXipA1SV8rlAPMh5VYHod/vV9+m8TP8APKNdPUp16aWnwsPz+f8AJtenrNwWw13SGYAws7CO/vvWPpnTPwbm853Y+mM/2YZ2bhJhMTda+1m+j6y5I2Oll1cg8aQI/Irm36TW/jlbW33WeXjGf0xj7yTjKO3DNeBX1BQZrqPA3f2izcssupx4RRpA2DPMgH3/AErl9S6ctWks9v2JwntKmMwyB3slA15h5SWfTLiJCkkQD6DtxWrR6b8Np40p5wu57vzNSkg6K6O/Zbj3rgHiHZQrEgT9R37nb/ZqddW17n3OjruoK6tVV5UfNf4/Q2NXnKFPUGQpihb1O6NbbUrIQCJ5G4Ig/FAR4/pfD3bLWipWQPMGOoEEEHfaZAO4oC5kuWjD2hbDs8blmiT+NhQF6gMueirRxjYrxboLHVoBgBoiQw8w27T3+1VeCt+86H/kbPw34bCx6+ffJbzfLb3gv4N+4zdkYpDQRInSG3G3NeaiEp1SjHzMCfIvybKbWJbxb+G8yQo8TeGUnYCYEHnbfbmK4vSOn36aUoz/ACeS9/X/AKaPxEo8wbT7cehYzXGLbxLW/pF63LTwxkrI99Ig+o0+lXdX1mo08V4C+fGSuuMW+TjC5zdtKVuJrExbuMQoYbQNgZYb9hsJrb07UT1GmjbNYb+/9/IlqPD3Lw1jjnz5+/URY/B5piMS8QLJgqRci2AAAR2csDO+n4NWTja58Pg6ulv0ENOvEjma9s5/jH3g+hWFIVQxkgAE+pjc1oRxZNOTa7CPrA3lt27mHtl3S4CdO7BSCGgd+0jf17V6ROruMxngMyYdNeglQ1zzTGwK6Yn21figPOmbty8ni37bq/0gXFj5hYEb94oB9QGIx2OxdnMfDsYdjYfSx0r5W2851fSjDiCRMDmaolKzxEl2OpRTpJaScpy+Nduf0WPc0GIz9Lak3Ld1COzIYkmB5llP1qd1irg5vyOYlk7XENfhR5V5Yg7keg9J9a5XTOrx1kpQcdslz3zx/ZZZXtWSS5ktncrbW20zrQBXkcHUNz95B4M12MEHKTSTfYxGHsWLly5cuIpxAuEuHnzFRpEqTEFQNojvXyuo1Oshr04LMW0sYXyfv7/6OjTq5KnwpS+HGMe3f9R91nn1rD4UKsHxZtJoIhZU7+wA9Pavp7bFBZKdDopaqbgmlxnkfZTjFvWbV1AQroGAPIBFSjLck0UX0um2Vcu6eCh1Bjrdi5hrlx1Qa2UyezIZ99iFmkpxj3Yp09t7xXFv5DlGBAIMg7gipFTTTwzLXuo7LZjbw/m1W9SzAjWyggcz9MiY5aqvGjv2G9dNtem/EprHp598fL9x5eZfHTiQrfIkrHxMGrTnl6gCgCgCgCgCgCgCgEuT5jaN/E2VuKXFzVpB7FU1fhpmoqcW8J8l8tNbGtWyi9r7M9z/AAqXHwyOitN0zInYW3Y/YkLXk64z/MslGSXP8Ej4Z1ZdlXUsbaSo2iOKkljhAvYSwqIqqIUDbv8Aqea9BNQBQBQBQBQBQEGOwiXbbW7glWEEf74NRlFSW1gVdN4EWWvpLNocBSxnylFYfqSPtWejR00yc4Ll92Scm+B5WoiKsvsK17EXConWEVoEwqLO/P1FvxXm1ZzjkCjIOmLYF1b4S+qt4ai5bUwBDbzMmSPTijSfDJQnKD3ReH7GrRQAAAABsAO1enjeeWJepemLON8PxS6m2SVZDBho1DcEQYH4quytTXJq0mtt0sm6/P1FmNOKw+IsWLIZ8Oy6UMrKkTIYkSQFAIPz3ippYWEZpzc5OUu75GOY5Rbtn9ot2Va+v/yES8fxHfkwT9ia82rOcck1fYoOtSe1+XkeLl5YHEMzi5GqNohd1BUe3vP9KkVF7KM0W+updtgYmYmgGFAFAFAFAFAFAFAYjNsmtZe1zH2tROuWRt1XxDDsI3Xdp5I5HuK1VFS3G2zX3WUqlv4V9r9Cjcw+JxOIt4/xktYZSNtbkhVbcqNMHxOCJ7xvUJ1yc1JMv0utpr006pwy3nD481jv7dzWZojYm3pstpghtTcHvpI5PM/irzlnNzMWwwtpe0ksYDgkD1IIjaJ29QO3FAOLVwMoYcEA/mgO6AKAKAKAKAKAxLYnHpmdw+CxwxjdVBBQKYM86wxO3MdjtVGbPE9jqqOi/Btt/wDs+vr+mMDv98LibbphmbUwZA4gaTEavXafTmrmcyLw08ZEvS1p8vS4mLvB3bzhU1vtuNW4mWPb2qqmtwzlnQ6jrKtS4uEcYXPb+PQYdMYy9LLiUNt2lvNADHadMbQBG0/3q45ppaAKAzWeZ3bt4uxbfYqpuSdgQwZIHqe/49aAcZtiRbtMx3B2/wDttP60BLg74a2GnYDn470BWyUppYoBDOzbCJBYwaAY0AUAUAUAUAUAUBRzq+iWLhuMFUqVk+rbAfJJAoDi1YS7hgjgFSgVhxwB+INAedPYdUw9sL3UEyZJJG/NAdZ0yaVV4JZ1gETMMCf0mgL6mRI4oD2gCgCgCgCgCgCgEGQZXZtYjFtbQKS44n+JEYwOBLEkxQE2b5bae/h3dfNqKzJEgKzAGORqj8+9AR9ZYFruH1K+hrTeINpBgEQfzz7UA2wNkpbVWbUwG7REn47D2oBJ1bj8TZNg2ELWy+m5pjVJKi2N+xJI/FAMrOV2yEa7bVrg82pwGIYjeCePTagESZTdt5hCOngOmoIQZQLpDIo4gsZ7fUfQUAwx1u4L3hoCLdwfwxA/n542/r60AwyzK0sAhNUH+YzHsPagLtAFAFAFAFAFAFAYc4TEY2/ew2LDrZRy3kKgETNmDEyI1R6jf0IBisSlhmy4uQHQMlxvq8xiOIfzD2kGPegHD3bmCszcZbokAmCuknYHk7bD03+aAsvg0xaK7kxMpp2jsTPvQDW2gUADgCB9qA6oAoAoAoAoAoBZ++7Zd7duXuIQpA41HeJP60AmyvJ8ThDdueKt1JZ9EHUZ3bzd2Hbbf25oCtgcV+8GGIsXAhVIZOQQSSBO2lvsf0oCxnGcviLSLhLbOWM3BA+gAgjUTE6iuw3ImgNLgGc21NwQ5G4mY9pHegEfWOcpYOHR9g9wNrPA8NlaD7n+x9KAe4bFq6K6sIYSNxQGb/eF84+fCJsadKXQPJpOk3CzHadQMfAjvQ9SzwNr2Yp46KDMLMjvq4j14oGmnhjWh4FAFAFAFAFAFAFAZfIc8S7jMSgBD6tBU8jw5Go+gb/SgLmZYi1+12FJUugZjI3UMIUz2kigL+c3ALNySBKlRPckQBQFmwwKiPSgJKAKAKAKAKAKAKAztnKrIzF7gUBzaVjBMaiWUmJidIFAaB3ABJMACST2oBR0xftsjm3ENcdxAiQzGDQBkOW27VzEG2sf4kcnYFVaADwJJ4oBzQHFy2GEMARzuJ4oDLZ/kjnF2Llq4qC5Nt1KyNgzFx/mIGnf0X0oB7nWFD4d0nSNM7f5dwPjaKjJZWC2m11TU15FfBZKqWdMKzwSGI4J4juI2pGOFg9utVlm7GCt0p+0/wCJ+0kmCAJIJneeO3FQrU+dxp1stNLb4K+ZoKtMAUAUAUAUAUAUAk6rwz+A9zDqPHQhlIgNAI1AH3TUIO29AI7GT67Jx1+3cfEBS6IX5VRKKVTYjv3Jnf0ryTwsosqjGU1GTwmy9kl58wsE4hdKhtioKyRvImeOKrqm5Lk1a/T1UWJVyysfoddQYW/ZtJ+ys5UHz+YT8ye08j425r2zdj4TzQyoU27u2DRYQNoTxIL6RqjiY3/WprOOTLZt3vZ2zx8iWvSAUAUAUAUAUBm//bdxcVcxFrEQHIfw2WRqAjkEHTHbtP2oCLKeoDi3uWCvhshK3FgkgDY87ebsY4oBbmTfux0t4SwSt2SS2tpIOyLv5fX/AMVTZOUWsI6Oi0lV8JucsNducL5ssDEPlqh8S/iI7aF0DzFj5t9R32Vt5/rU7LFBZZRpNJPU2eHDHryarLsat62l239LCRPPuPzXsZKSyiq6mVNjrn3RJicSlsarjqi8SxAH5NetpdyMK5zeIJt+3Jmc+zO6MTZ8K0120skNbUn/ABCGEMeAukjf3PpXpAs4vqew10YbUQ7CDKsNJPCmRsT/AHHqKyanUyq/Ks+psq0NtlLuS+FffYf2nkTV1Fvi1qZkaw8FXC3RruCdiwI+YAP9KrWspdnhqXP359j3a8ZLtaSIUAUAUAUAUAUAm6jz6zh7N0s6llABQMNXnIUSJkDefivMrOCbrmo72nj18gy3HK2DDIZ0ppBHcqsbV5KcYrMnj5kMDXD29KKvoAPwKkCPMCPDcMYBBH52FQssjXFyl2R6lk9wd/Uon6oEiqdPq6787PI9lFx7k9aSIUAUAUAUAUAUAnyjFo9/EFGBBYCR3KLDD7HagLOIYG/aE/SHJ+YAH3gn9aq8erf4e5bvTPP6HuHjJzn+WW8RYe3cQOIJAPZgDBBG4PvVjipLDJ1XTqlug8MnytEFm2LahU0LpA4AiiSSwiM5ynJyk8tiHrvIxiksL4hRhdAUgSPMDqkd4UEj4qFtamsM16HWy0k3KKzlYH+XYMWbVu0pJCKFBPJgRJqcVtSRmutdtkrH3bb/AFEObdPYc42xiDb87sUYhmAJFslGIBiQF0z7j0FVzphN5ki6GsuhU6Yy+FnueZ82GtstpRcZGAJ7Kp7n1IMDb1k969m9kfhR7oqa7rVCyWF/k7yDCXWto7eRWGqN9Q/PHrXNXTlKyNnZd/meahKqyVcXlLzGmLwt3Q4t3iGIOnUFMGNtwJrqvOOCitxUk5dhb0692yCmKY6mMpJ1fO+/tt7+9QrUkviNWutpsmnUscc8YHz3VALEgAbzVhiEq4m++IY2vNaEAMdgDAJkbFv+/tQEmZnFAoUCus+YJsfb6jxzQDDC4tWAE+ePMvcHuKA6xmICIWJUbGNRgTFD1YzyfN+k+nrt7FXsTeCyGJKXUkFrib7dxpbj3FZ663u3PudjXa2t1LT1pOK7PzXyOOrFv4XFWmtMgtEA6LXlVSpGuUJjdSvz6CJrNr9Orl8ST48yzpP4ecJVTj8T7P6cfLs/9n0DK8wU211HTK6xq2BU7gg8cEfFW6CqdOnjCby1/fb6Lg49sGrHDHOcfodY1BfXQp22OsbgRuI9TV9tcbYOL7FfMXyc4XLCB57jFuxXy/pwfvWfSaKOnbaeWyUpuQq6lweL8jWbzaFktJCkehOkDUB6b/BrRZGTxtZs0V2nrUvGjnPtk0ts7DcHbkVaYXjPBDj7hFttJAcghfk8bfNDwoZWMTo/xNKkbeY6ifeQdh/vagI8su4gXmS+BBLFSDsQOAo7QPX35oB3QGC6g6kxq41sNZstpAVl0oSXBG7atwBqlY/y871msnYp4S4O3pNJo56ZzsniXu+308394GGB6UZNV22/hXnGrYsVDkb7TpgnkQe8VoWcHHmoKbUe2f2FfSdrGIbxxQ2S4A/mDFTsxYd9JDKfjtXEu6XK21TXw85b9cNP9fc6mv1OllGKojh454x/1mn6hztLK6VuJ4rRCkiYJgkA+0109VOSrareJPt/Zz69PZKLsUW4ru/I66dxguLCGUUACO3oPxXI6Lfq5ynC/LS836+z80eWqOE0QNmaXbwI4s3GBHqYKk/aTFNb1z8LqPDlD4fXPP0XsIVblnI/r6ApMnn+foL6W9Q0Kd29HHAn4nj1rjdXs1Ph/wDztr+fYsr25+Iq5dgbasTc8Y2Z1W9KOVE8ksskiZ2IH3rV02y63Sxlevi5/Z8CT2zzEYYPq+y984dWLsNg8QCQJK/8w33iNqlqdU6/yr5mtdOt/D/iHjb+/wAx5+2eiOfgbfkwK002eJBT9TC1h4MrmeaBsQq4hWtqGKpp2aTxJ4IMT/eik3LGDXZRXGlTUufT79BzjLmD8Ji5tBQskiNQ/G81YYyDDY9bKIUYtbcwS/KmARx2I7UAxxOaaLZfw32E8bfn0oBHhMbh3xJ14gLcf/4wTEADTJjmBMSP9Yb4qW3PJojpbpVO5R+FeZ31DewwtllvedJYBX1E+xBJ29+1LJ7IOXoUIXZnnZw2Fu3LRBa6dnLRpJthAwEHVGkGPmvntD1q6251XQSaTfGfL5nR0mgjqZ7FLDxxxn+ill2Ha4tvxgkgh2tc+IGB1PqmNW+4O/r79jV62jTVqdr4ftkxRjOE2ovleg2xLnEKMKzhJbyE7sAswGgxJED3Bq2uyGoqU63lMnRa6LVNrLQ9yHDixb8AnzISZP8AEGJMj0E7R2NTW2uPL/U81F8r7HNr9BrVhQKs0xtt9eGFwC666YB3Ejn8bx6VHcs48y7wLPD8Ta9vqeZbllxEh7xn/IABH3B3qRSVbGDezfL3Lga27GGP1AkGA3YDsCPYRQD8MIntQCbPLb3ggw7KWRtZk+U7EQSJ33oCw+Evm2R48MVj6RAMevO3rQC3pfUr3RfZfE8qCGnUFBaQTu27n8VXC6uf5ZJ/JktksZwaSrCJmcwzBrZxL2FFwnT/APZZW58kKF27kRXLv6xpqb1RPOfXHC+v+ixVyayjPYHI1vXrOLcXRZUDz7Tc0kFNS8qiwRIgcdt63zpUpJs26fqFlNEqo+f7ZTy/n2PoNp04Ur6wI/tXnj1Kfh7lu9M8/oc/DxkX3enbDXWuwwZvq0uygn1IB596hPSUzlulHLCk0ZLqTrQ4d2wltxdfg3OGXto4hrg9R68SKlZdteIrJ1dH0zxoOdstqxlduff5Fvp7p51ay14gL5tCR2A21EmSSN/t9hK2t2LbnjzOWpbcm4q0iYzqjDYXDYi1iDbAuXnKu0kA+U7yOG43A3E1XOmE+6L/AMTb4fh7nt9PIcXOo7KWTc03NKoW2tuRAE7NGk/MxU4xUVhFBUs+DmdseIAbaw2lWMhjMHUIIIHp616BvcyWw1s2jaQoV0kRvERzzPvM0Aiy3GYfBXrmEBhQFeWMkahEEnduJn0MdqAY4/qnDWwvnDFmCgD1IJ3ngQDQFGx0th798YxhLEzoUjQdPlWRG5AHxVbqi5bvM2V6+6FLpT+Fml8BdJXSNJEFYEEHkRU2s8MxmazrK8LhLYvm0htIQXRxqG7AKVDTDhiIiJkj0qrw6603g0aeNtlihW+Xx3x9ozH7RdvX/HwqsuETyBniLf0lwV1FggkEQIHsBWXV6SGtrw2e3U2aazZNc/5/0McVcK3WtlyLp/4qjToKAeVxIJJ2+nY8+gmeh0UdJWq4vOM9/fuUSnuYls5bjrV1MS767DNq1K7GVO5JRv5gJiT+gqjWaN3Rawn6Z8vf2O7/AOQ0v4Z1uOZY44X+V6evmfQMtdLyKwvPBGyhtI+0QT+a06GmdOnjXPul9r6djhTabyjLdS5bbF/Vg7jtii6DwwxImJYlz9J0b7n09av8NbtxqWutVHgeX7mnsWsabP12kcqYVlZyp3iW1wfwfvVhjEVtbzWVt49msOGBS5IcFhqng9wdl24kcGgNF+6EeyVN24dSkFg7CZ5OmY+1AYxcRjVxVuzg7ov2lCa2UKFEltnkkxpEjSf7VRZ4m5bex1NH+D8Cau/N5d/TjGPf1NdmOAxdy26+PaGpSIW0w+2o3DA7TFTti5wcV5o5aExwV5ktnEW2ti26sXTSxGneQBJieTB27enz/T+jT0+pducR9PU216twi0l3TX6nfUHURsLCYlLkjzNCzbUjZiQYk7ADTuTX0Tw8xyZXXNRU2nh9njh/UpdIYRr1y44uN4WqTInWTuSCTtM77evzXFu6dRqdQk1lLlv3z2z557v0+pNScY5yb1VAAAEAcCu4Umcy7B3VvPbhSitq1A8BiSBHrXz9nSrparxN3GU8+fD+0XKxKOCTqjMbllrRhvBOrWyzsdtMxwOa1dYjqJ04pbT9v8Ea2k+SlkXSWH1tiWDu9zVOs7HXMnTAgkEj4qzpvjTpU71iXOPl6/Nl89TJVuqL4eM+vHZZ9ETWMzJUqpDtZdgGbk6dSwfeNp7xPesOr65+H1PhOHw9s5/jHl8yFVUZfmZd/f8AKTbs3WfSSFI0iQOJeO+013/IpaSljPGTN9MY7F4y5OLw/kGxD2iqidyAH+oghd6oqnY38SOxrtPoq606pZbXrk3unaO1aDimSv5iuCxYsW7Om3dUMqqnlZ5YEJGwMBZ+x96AtZ71T+zqjNYuKrOFZ3A0r7nSTueBxQF7BZdau+HiLiB7v1K7Lus8BZ4HH9aAuZll1q+mi9bV0mYI7jgj0PuKAyHRfWK3ddl7ZRbI0yASVgkAXAF8jQPiQaortc5NYOprenw09ULIzzu/o1H77sGAt1XJ7KQTtzMcfeq9ZratJXvsz9Dmxi5PCI8VhxilZHX/AADsynl/9APzNT0+pr1NW+vlP7wepyrllcNC/GZamBw7nDylsDz2ySZ1eXUCZKsJBncGNx3qcnGqttIstvsunvseX7meyPpzDWWR9D4jYaY3IIk6oEAg99W2wrg9H6jZddKmyKTxnjPk/f5m/X6yWphFzxldsej8voddedT3Abdm1YYMSSdahvqVlUaVY86jz6D1ruW2uOFE86doIXqUreFjh+Wff2X0+ZoenOmLFrD2w9mWKqWF2HKmBIEjaD6VdFtrk5tsYxm4xeUm8P19wvdK2rdxr+H1W7kSEWNBZRt5PfjYj153r0gcdP8AVDYhC3gXCw2ZVWNB/lOsjf8A3FAKc0xxx+I/YmVrOi5rO3+JCoSrDlQCTzvttydgNLZ6csBArKXMQWYnU3uSI3oDM5j/APprQdGe9bdvDi5xb5KnUBxtp3G5I4712z2RybdBpVqbdjlhffY0uWdQW7lm3ccNaLKDDK0CfRioBHvUoS3RTKdTSqbZVp5w8ZKucZ/Ni9+yee4AVQrBGo7D7Anc8CDXK1XV6qL/AAZccfm8l/YpgsqUllZ7epj+mOlbts/tOODaTcOpCRIDTLsVJldR3G0DfiRW6qv4t7+/c6Wv18Z0xorxju8LGHnsvl6+Zv8ABYhBfu29ay5DqJG/lAaB3grJ/wCarK76rPyST+TTOV4U9u7Dx644GF66FUsxhVBJJ7Ac1aQSbeEKens0t4g3WttPmBgiDEAKfvpNQhNT7GjU6S3TtKxdxljrWu26n+JSv5BFTMxHlOIFyzbcEGUXg94E0zk9lFxeGsCmzlNo4264UiERiASAXYvJI+AtZp6Smct8o5fcKTRfx2CDXbbaiCfKY7gAmtJ4MqAKAKACKAKAKA8C0Am6iyXxwroxS7bnSQJmf4SO/A+Ky6rSQ1EdsiUZYLeRgeBbYHVrUNPH1AHimj0dekr8Ovt3EpOTyy3iQpRtQBWDIPBEbzWlrPDImcwmTBcEptAJcKq5Jn5In+ERI2qEKYQbcVjJ7ktYDIbTaL11A176p1MQO6jmDHbbapOCbyy6GpthBwjLCY9qRQFAFAFAFAeMoOxEigPaAzmOyRFxKXFd1F54dQRBIQmdxInTB/tWDUdNo1Et1iySU2uw1zrCvcsXEtnS7LCn+3wePvWq6G+twXmjxPkRZJhLl9UuXF8M22JVgQZZdSnb+Xn0ntXC6b0eem1Dtb+HHb79DT+Jag4rzWH9/Qt5XjLt57lq8jLpJDbQpHYA9wRvzxX0RlGWVZRZw4YWU06jJ3J+NyeB6VGMFHsX3aiy7HiPOOx1nGA8exds6iniIyahyNQia9ksrBCqx1zU15PJkMlcZVOHvN4rXAboKCPpEEBSedh339o3rqq8NYNWv10tXYptYwsEnRpxwxF58auhH38xTc/whNJOwWQft81GtWbnu7F+slonRDwVifn39PP6+ho8WbrXFa2NSDbkCDvv77bVecot28apbTuGHIPb2oCzQBQBQBQBQBQEd9yqsQCxAJAHJgcfeh6ll4MV0D1T4lpkvqtpbf0E6gP4iU83LKI94I2qimyU87lg6fUdFTp1B1T3Zz6frx6/wMOs8Tfu4YrgZdiRrCgSUMyAWgAmQfWJqdqk4/D3KOnyojcnesx5JrGYXLWCQXoN/SFZREj7LyQu5jbY17DdtW7uVavwvGl4P5c8DfKcQHtKRwNvxUzOXKAKAKAKAKAKAKAyX/qDndzCrhylvVNydRBKqVGwMfzSe/Y1VdOUV8KOj07S06ibVssJLPl/I3xeepawgxN3yqVUwN93gBRHO5AqTntjuZnr0ztv8Gt55eH5fM46QxaXMJaKGYGlvZh9X617CamsojqdNZp7PDs7nWUY9Lly8UM6m2/6AFO3yKkUDegCgEnUeEtO+G8VEYi7tqAmNLT9p0z24oC1nGE1hGDFSrAAj/MQDQF9FgAegigKb4dPHDQNWk9+4Ij9J/2KAvUAUAUAUAUAUAUBSzfLUxFl7LyFccrsQeQR7ggGgKnSWE8PC2/MzllDEsd5IG23AAgUB3gMAEv3GDEjkA9i+53oCHG2ry4pTbjQ4g7xBXkkd9o/FAO6AKAKAKAKAKAKACKAw2H6YNzFX7WIK3MOCbgQFl/4urSCFgeUgwe0AiDx40msMnXZKuSlF4aGOVTZutg7Vo2rS/QQCfKRJYuZkkyJJmkYqKwiV107p77Hljg5NaGoogVz/GJmexn+vr3r0qK3TZvaW8aJUlZmZIJk+woC7m+Ka1Yu3EQ3GRCyoOWIHHr+KAx+Fwl3MSuKF7wtA0IAhhpALzJ9dtuw7nYANsPmv7UEFkgMjEOrHYldjBG5APBIE0A4/b9JCOPPE8iD7igBcCfE8QsRPKj243oC9QBQBQBQBQBQHhNAJ82xZvWHTCPN11Ohl4HuT2B4n32oChgczuYSwv7Zb0CQq6GDAGICnfY7E+n9KAuYG8wZrrMDaZjDTxuQAfQA7SJ7etAc4nNZxCKillHDKCRqOxBPAgf1oB9QBQBQBQBQBQBQEGKxlu3HiOqzxJ59aAy3T+f+LjLvkIDnSjQQrImoqysfq1STt2PtQDWzmiHGOkwVAtwe5+qR7bxQDi9c0qT6CgFPTeKZ1fUjKdRLSCPMTuBPIoBjmONWzae7cMIilmj0AoCh0viVewoUzHP3kj+tAV8jy+ymKxT21UMWG491BeBwJbmO/NAM8bZUvaLAEhu//Kf7x+lAXKAKAKAKAKAKAKAjxFkOrI30sCp+CINAIujspFi24Fx3h2QayNlRmAGw+5NAW+qsPbuYS8t0KRoJE/zAeSP82qIjvQHZy+2cMLSjSgURpPEbzPzQE+U2dNpNyZAYk+pE0BcoAoAoAoAoAoAoDOdZ5Qt5LTlmR0uKoKxxddEYEHY7R9xQFrqLLXfBtasEK6hShbtoIPI3BIBEj1oCLp3Ba7CXMRbtm46gzEkKQIBYiff2mgPMmwdxb11bjBkRpUmS3m+mZ9BtM0A/oDi9aV1ZXAZWBBBEgg7EEdxQGPzi42XvbTCWSLV0EQFLKLg+jYbie+++nbegPcLl/wC7/wDFa5cum4SdBhVVm8znae8wP681GctqNGm0/jS25wPhYN7ReDFJXiJ2O/5r1PKyVWQ2ScX5HD4y8L629Mr6xyO5ntH++ai292C+Fdbqcm+RvUzKFAFAFAFAFAR30JVgp0kggH0JGx+1AZTKzicBYd8XodFG5tsSefrIYCZJ33ke9AW8VaXMrOkNoQENqUywYCR7bTvP/egILWOYA4S1qa4JHiO27EHU8iNp3A+RUFPMsGqWlcaVbn/QzwmaLb02rxCXDAC8iO242jtXrmk8Mrr09lkXOKykOKkUhQBQBQBQBQBQCDqrLMRe8E4d0GhpZHJCtxBkA7rG23egKuZ9SaMMRbl8UIt+FBLFgRrgCZhdTbdgPWgGPTWL1YdNSm3AgBxpaFAEkHf2oe4eMlfLc1m9d1oV35g6QBsp1cbj+tDwa4DM7V7V4ThtJg8+/r22O/tUYyUuxdbp7Ksb1jJbqRSJOocwRHw9stDG4HA/yp9R/UUAwxYVxbBAZWYHfcEAE/2pg9Ta5RbAoeEGIMFD6H9CD/2qM5xgsyeD1LJMDXqaayjw9r0BQBQBQBQBQEeIVSrBwpSDq1RERvM7RHrQCzpSwiYW0Laqo07hQBv3mO9AW8NbHi3WgTIWY32UHn7/AKUwe7njGeChnGTWrl61dcGdQUwdiBqIn7/1qEq1J5Zop1dtUHCD4Y7qZmCgCgCgCgCgCgCgM3l+S27eYXril90W5pny6rhuBjEf5eJ5J+wEF/p0vmJv+J5QEYqVk7AqFBnYHTJ+T61S6sz3ZOlX1DbpXp9vfz+ZqXQEEHcEQauOcnjkTdPZPbw73lt6pkbsZ8sSB+dX4qEK1HsadRq7b0lPyGWZ4drlm6iObbujKrj+EkEBvsd/tUmsrBRXJRmpNZSfYxPR3RqvYFzFxcZiGtw7+VfYyCNXJHsOarpg4LDZt6jq69TYpwjjjn/nkjjIM8xQxlyxiAwVCVWV32I8OCBDalgn1ntxXPvha7N0c5z9DXbptN+EjZU8y4z/ADx8z6BbcESDIrqnEKWKts7Bkjbbfg/FZtRR4i4JJ4J1tOBsw+CJH9Qaspr8OCieN5ZQtYi/+0aWHk+NojkHkmpfFu9jS40+DnPxDepmUp5liGQDQJM7wJMew/FAeXMRc0Ei3JiRvv8Aj+1Ad5diS6yQR23EfpQFh2gE77CdqBHz7BdWfvMPYFrSjiDBlgCeSdgpEcb9/Ss9d++WMHZ1nSVp6lPfn9vovv6FvMcNjMFg2NlmvHYN5ZYDjUoHoORv67RVl2dj2mHRQqlfFXPEfMc9J4y5ctW2vIUdlJ3EahOxj1iCfmsOk09ldjfaJLXKmNrjU8x8n9P7LeaYwB0T/qn00kQKlr9TbTFeGvm++EZYRT7li3mCR52Cn32H5O1XaPUO+pTa5/o8nHDwRHO7Hira8QF2iI3G/AkbSa0OaTwXR0tsq3alwhjUjORYjEKi6nMD/XigOlugiZ2oDnD4hXEoZFAS0BnOseq1wK2/KHe4YC6oAAG5Jg/A2/pVVtuxHQ6foHqpNN4S88Z59PIS5dmeItu2NxIC4e6A4IaWVWB0IVgcEjgHcz6mpOaUNxm/DWO7wUsyzg0mQ5nbvl7iGQ5Ee2kAQZ3nk/esGm6h4trpnDa8ZXOcolqdJZp5bZ9xzXSMwjtZj/jXOzA6Y9QpMf1P5rhanXaiu/C7Z4WO/wD0ujGLRczbMVtaV/juSF+w3P6j810NfrVpKvE259iuEdzwZrMs98C3h8LbVy5VVOkblQCDpI31SPsDVeg6lXrIborDzjH+zV+BsdUrVhpd/X54DC2R43jMIIQMnJ3UkQ+2zRA34j2itM7qI2KE5JSfZNrL+hTC2yMHGL4fcZ4u099g1vyafrWd539OTH9qtlFsnp7oVp7lnI/ssCoI4ipmY7oBfmRZtPhQSpkiftz2oetNdyV0vaTDIGjbynmPWf1ih4R5WX38QQ4gcyfn4/0oC/QCu413xzoWUIAnsCOZ/wC1Ad4+5fCgqFO4nTzHfmgI+mbQGHVwoBuTcaANy5J39djFMHrbfcZvEGeI3oeGSu5v4NnD2vpYSBcYeUeGSBv6uokexrLRrtPfJxqmm16EnFrloh6XyAeLduXSxV5KpcBDGSDrPE7yBHqfWpfh4tvdyjo6rXeLRCvCyvNfVYNnbQAAAQBwBV8UorCOYKM0ya0XOIiLqiQZgErusg7H0qLhFvLNMNTbGt1RfDO8szR7iavDY+sQv/8AR3qZmKOY4g37n7PdU211Kfc9wQ30jzQO/cc0A1t5PZC6SgbaJbcn5NALr1kYFNSMzKSFIfeOYIIiI435mgGVrMdShgjkESCF2PxvQGOx2Gt42/autAlkQ2+ZALsZng7Rt71XKEXLLNVershU6l2byMupbeFKXMN4SElJcjbw+6MSN+YMCpSjuWCqm11WKcfIWf8Ap/gbltWGrQCA1vVuHja4fiYHYiAeDvmq0sYWuzHOML5G/qGrhqIQf/6xz6e337j3BdRm9fbDhNBUlS0zBX6to23Bg1crMy2lNmhcNOrs9/IephEBBCCRwY3/ADzU9qbzjkwlXOcnt4lVD6gVMqymCp9u35qF1MLY7ZHqeDN4zLsLhrwfE3CtwL/g4hmMwJkFfo1LJ30wVb2NVU6ajTpKCS/s2VWamyuVcM7e7/2xV0/mGIvXLhNlvMS5BGkxtuobdgRB2nkVyOpdGlqrd8Xj3KIWbVgZm5dQMMO6MRwwUqWn+EkkjWPQr27biu9hqPueVOO9bu336FPpPNsYtx0xwa3/ACm4oUap3CkAKwjfn+9c22N+9SjnP35HU160PhxdHfzxn+fc3HhMw/4mxHKAfoTNdU4y4MUuJu4XErasE31dZbwl1aTqIXXE6Qd9zHB32qEIbTXqdV42OMYHef5ri7VoOmGnzDVoY3GAPJChQT29YmamZDrB3XvlLqsEMaHRwQykEn6SJBIgwfUdqAv5jhLpUaLswZIaACPkCgMx011Vib1+7Z/ZgVtll2lQND6d3Mq078D+9UQsm5uLXB1dTo9PXpYWwnmTxlZXmvTvwMs9xOLARzaHhhvOtpmdoI2JGkbD2ntWTqtNl1DhBtfI5sGk8neT3G8U6To1ICLdxXGrfkAxwNtvXccVT0WjU1UtX+vHy4L7rYSrUUuclTqbPT58N5QSvnYGQA0+UEx59pjsK6lkN625wjMgyHLbt+ypusoAhkIAYkjglXWB/X4ri9P6XCvUu+L4WVjyz5stsm8bWedZHH27Kmxpu+cajbtxcUQdwCxB3gGBO9dm7ft+A09OWm8X/wCn8uPfv9Br0/cvXLNtn8jlQWMSCSO3Y+sjasWjpsrseexTqXV4j8L8uePke53kzXVWbxGkydQWI78AVvnHcNNqFS3lZTWBb0vmeMZCtywSU2lzoUjtpbSde3ff5qSWCiUt0m/U7Gb4g4trF6wUtvAQgShBWWOsgAsPN5djtwea9IjXLcBdQENc44KgGfc6hzQCLqq9iMKrX1Vb0MNOoElZBBOlYmB6evzULJSjHMTXoqqrblC2WIjPJc0xV+xbueAilhMuzL9wukkA8wTSuTlFNkdZTCm6UK3lLzFuKXEWr9xrtoujQwe2JCwNxHO2595+1fPdW6XdqrlOt8+XovtkK7FFcmes5Tcsm7isSu5Oq0S5uKwBJCsdwdSwFn8g7V2alZVW3N5aX8GvX30W7PCWGly8Yz9Bs11DaRrZGkMWVZ8qFjuY5AEnbiJri6HquplqnTeuHnGFjt29ue3Pn5mWVcduUW8Vm1nCFFuALiI1akUaXX1JG+k787gid+T9BO2MO5dp9FfqYtw7R9X6+hp8JjQ/aNpFYNF1OOosdTi4yWe/t3+TRmlXtWTu7jEUkFhI5HpWm/X6eiahZNJv1++PqRUJNZSEGedNpmBR7xe2EnRpgMQ0atUgiDA2iRFX2Vqa5NWk1tulk3Xjn1KnUFm6qWsOLgRgR4V5fq0qIZSARDQQJGx9qx9R1S0unc0s+yGltj4/iWx3d3h9ss4yDB2cPvfvNculi2mGYSWJDBVBaY7knea96brFq6FYvVp/T/JHWODubrjtTxx9Of3FnU+fDF4q1gUV7cXEYXCGV50tuLbAErvEn0J7CtLtxPbg0V9O36R6hSXGcr2X8tmxt5AmjS1y8xiC3jXFmeTpVgo+wq45ois4Y5Tb1vc8a2StvdQrDeEkjZuYMx7elAPP/cdjwy5LQASdKOw25ghYNAZvD23x+KGJsXBatqiqQYYsCWMiDCETEmdx6AEgO886ee9ZKJibgaQRrIK7GYIABI+9AK8J1HbwLpgr484g67YAQK5OkwYI3kECeJ71VO6MZKLN+m6dbfVK2OMR/f1+3g1tvGW2ErcQgbyGBq0wGM/9RM7bwETDIXdyTqVWLIAPrUASNyBPv71zq+o03uUanyuHw/29X/036Oqt2LxfpzhfV+SX6vsQ9F9NQV/bFBuhfERGEgahBMnuNpHYwd5BrVTXiGH5k+qamF9+YJLHGV5+/wDXsb5EAEAAAdhVySSwjmkGMxqWxDOqkjygkSfgcmmUSUJNOSTwu/sZ7pfLsbbt6LtxFjgwW1e+mQE+B/avSJxjrOLTEhrrLcwzaATuoTzCZSTMmN9xvvEUBrAaAS9Wi41gpYg3iylB3Olgxg/wmAdztQBlxxhtqXFpGj6XlmHyytB+00BR6auYprzLjEh01FTIhgWABQD+GPXcSJoDU0B4TQHzLMcNiL197F0XFy3XqDIq6QsEqQ2ksIubxwB/lqnNniex03DRvRpp4sXz55/RJI7zTFpgSbOHVnvBQ6XQAQVuGIufwsTBiB/LxvMJSqqmljlkNN0+zUVucZJY8m+XhZ4G2T9MrfVGxVgqEWEVmYOD3nSfp22Uz8cVdOuM1iRmo1V1Kfhyaz3NNlmVLZ4Z27DURsPaAKyafp9NE3ZH8z82VObawKsTkt8Yh7lt0Nu4QWDkypAAMQDPHqKxdR6OtXPdnBOFm00aiABXZhHbFRXkVFDOcnt4hVD6gVMqymCKruohdHbI9TwWMDhRaQKCTHdjJPzXmn01WnhsrWF3Dk33JTaXUG0jUBAMCY9Jq8ZeMHdDwixOHS4pS4qup5VgCD8g7UB7asKqhFVVUCAoAAA9IG1ARYDL7VkFbNtLYJkhFABPrtQFmgKWKyixcuJduWUa4n0uVBI+9RcU3lothdZCLjGTSffk8xmUWboYPaTcETpEifQxINeyW5NMqKGRZLdsn/Euh1XZYWD9965NHR6qtR4+eVn9yx2Nx2nPVZuL4L20LqrHWFEsJEAjvHMx7Vb1Wm26jZW2vkeVtJ5ZPgrV64gPitaU8LoGr588x8RUOj1airT7b++Xjz4+8ntji3wKc16I8bE2r5xNzy6QwYAk6W1DSRATfnat9lKnJM3aTqU9PVKpJNPPf3WDXVcc0X5/l7X8PctK+hnEBomDM7juDEH2JoClleT3ktKtzEsG7+GEC/bUpP3oCLpXJb+H1+PdS4NwhAOogmZYnv7b/NAaKgMl1n01iMVdsPYvC2EBDAlhEkHUunltuDHA3qi6pzxh4Op07XV6ZSVkN2fl+nPkN7zYu2jEeFegE8MjGB7agT7bVdJ4TaOWLsmzUYoKpfVO7KIHA4PeJ7V81otXrnrfDs5i8+SwvT+i+UYbMruaYDtX0xQZJ8Het4i4q2S1p21IUiF2EggnywZP3nvXzXVumX6m5Tr7rt7f8ZfVYoo1qjYTX0cE1FJ9yg9qQCgCgCgCgCgCgCgCgCgCgCgCgCgCgCgCgCgCgCgCgCgCgCgEWR/8fEf81UV/mkese1eeBQBQBQH/2Q=="/>
          <p:cNvSpPr>
            <a:spLocks noChangeAspect="1" noChangeArrowheads="1"/>
          </p:cNvSpPr>
          <p:nvPr/>
        </p:nvSpPr>
        <p:spPr bwMode="auto">
          <a:xfrm>
            <a:off x="230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6981" name="TextBox 2"/>
          <p:cNvSpPr txBox="1">
            <a:spLocks noChangeArrowheads="1"/>
          </p:cNvSpPr>
          <p:nvPr/>
        </p:nvSpPr>
        <p:spPr bwMode="auto">
          <a:xfrm>
            <a:off x="105838" y="1880116"/>
            <a:ext cx="4082654"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r>
              <a:rPr lang="en-US" altLang="en-US" sz="1500" b="1" dirty="0">
                <a:solidFill>
                  <a:srgbClr val="A9179F"/>
                </a:solidFill>
                <a:latin typeface="Aharoni"/>
                <a:ea typeface="Aharoni"/>
                <a:cs typeface="Aharoni"/>
              </a:rPr>
              <a:t> </a:t>
            </a:r>
            <a:r>
              <a:rPr lang="en-US" altLang="en-US" sz="1500" b="1" dirty="0"/>
              <a:t>Chemiresistive Sensing:</a:t>
            </a:r>
          </a:p>
          <a:p>
            <a:pPr lvl="1"/>
            <a:endParaRPr lang="en-US" altLang="en-US" sz="1500" b="1" dirty="0">
              <a:solidFill>
                <a:srgbClr val="A9179F"/>
              </a:solidFill>
            </a:endParaRPr>
          </a:p>
          <a:p>
            <a:pPr algn="just">
              <a:buFont typeface="Arial" panose="020B0604020202020204" pitchFamily="34" charset="0"/>
              <a:buChar char="•"/>
            </a:pPr>
            <a:r>
              <a:rPr lang="en-US" altLang="en-US" sz="1200" b="1" dirty="0">
                <a:solidFill>
                  <a:srgbClr val="0000CC"/>
                </a:solidFill>
              </a:rPr>
              <a:t>Chemiresistive sensing experiments would be carried out by using  Keithley- 4200 SCS  and indigenously  designed dynamic gas sensing setup. </a:t>
            </a:r>
          </a:p>
          <a:p>
            <a:pPr algn="just">
              <a:buFont typeface="Arial" panose="020B0604020202020204" pitchFamily="34" charset="0"/>
              <a:buChar char="•"/>
            </a:pPr>
            <a:endParaRPr lang="en-US" altLang="en-US" sz="1200" b="1" dirty="0">
              <a:solidFill>
                <a:srgbClr val="0000CC"/>
              </a:solidFill>
            </a:endParaRPr>
          </a:p>
          <a:p>
            <a:pPr algn="just">
              <a:buFont typeface="Arial" panose="020B0604020202020204" pitchFamily="34" charset="0"/>
              <a:buChar char="•"/>
            </a:pPr>
            <a:endParaRPr lang="en-US" altLang="en-US" sz="1200" b="1" dirty="0">
              <a:solidFill>
                <a:srgbClr val="0000CC"/>
              </a:solidFill>
            </a:endParaRPr>
          </a:p>
          <a:p>
            <a:pPr algn="just">
              <a:buFont typeface="Arial" panose="020B0604020202020204" pitchFamily="34" charset="0"/>
              <a:buChar char="•"/>
            </a:pPr>
            <a:r>
              <a:rPr lang="en-US" altLang="en-US" sz="1200" b="1" dirty="0">
                <a:solidFill>
                  <a:srgbClr val="0000CC"/>
                </a:solidFill>
              </a:rPr>
              <a:t> The change in electrical resistance would be measured as a function of Concentration of the </a:t>
            </a:r>
            <a:r>
              <a:rPr lang="en-US" altLang="en-US" sz="1200" b="1" dirty="0" err="1">
                <a:solidFill>
                  <a:srgbClr val="0000CC"/>
                </a:solidFill>
              </a:rPr>
              <a:t>analyte</a:t>
            </a:r>
            <a:r>
              <a:rPr lang="en-US" altLang="en-US" sz="1200" b="1" dirty="0">
                <a:solidFill>
                  <a:srgbClr val="0000CC"/>
                </a:solidFill>
              </a:rPr>
              <a:t>.</a:t>
            </a:r>
          </a:p>
          <a:p>
            <a:pPr algn="just">
              <a:buFont typeface="Arial" panose="020B0604020202020204" pitchFamily="34" charset="0"/>
              <a:buChar char="•"/>
            </a:pPr>
            <a:endParaRPr lang="en-US" altLang="en-US" sz="1200" b="1" dirty="0">
              <a:solidFill>
                <a:srgbClr val="0000CC"/>
              </a:solidFill>
            </a:endParaRPr>
          </a:p>
          <a:p>
            <a:pPr algn="just">
              <a:buFont typeface="Arial" panose="020B0604020202020204" pitchFamily="34" charset="0"/>
              <a:buChar char="•"/>
            </a:pPr>
            <a:endParaRPr lang="en-US" altLang="en-US" sz="1200" b="1" dirty="0">
              <a:solidFill>
                <a:srgbClr val="0000CC"/>
              </a:solidFill>
            </a:endParaRPr>
          </a:p>
          <a:p>
            <a:pPr algn="just">
              <a:buFont typeface="Arial" panose="020B0604020202020204" pitchFamily="34" charset="0"/>
              <a:buChar char="•"/>
            </a:pPr>
            <a:r>
              <a:rPr lang="en-US" altLang="en-US" sz="1200" b="1" dirty="0">
                <a:solidFill>
                  <a:srgbClr val="0000CC"/>
                </a:solidFill>
              </a:rPr>
              <a:t>Sensor would be evaluated by various parameters viz. Response time, Recovery time, etc. the change in electrical resistance would be measured as a function of time.</a:t>
            </a:r>
          </a:p>
          <a:p>
            <a:pPr algn="just">
              <a:buFont typeface="Arial" panose="020B0604020202020204" pitchFamily="34" charset="0"/>
              <a:buChar char="•"/>
            </a:pPr>
            <a:endParaRPr lang="en-US" altLang="en-US" sz="1200" b="1" dirty="0">
              <a:solidFill>
                <a:srgbClr val="0000CC"/>
              </a:solidFill>
            </a:endParaRPr>
          </a:p>
        </p:txBody>
      </p:sp>
      <p:sp>
        <p:nvSpPr>
          <p:cNvPr id="9" name="Curved Left Arrow 8"/>
          <p:cNvSpPr/>
          <p:nvPr/>
        </p:nvSpPr>
        <p:spPr bwMode="auto">
          <a:xfrm rot="765981">
            <a:off x="8465344" y="2887266"/>
            <a:ext cx="288131" cy="1046559"/>
          </a:xfrm>
          <a:prstGeom prst="curvedLef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26984" name="Picture 2" descr="I:\keithley 2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38" y="2368154"/>
            <a:ext cx="670322" cy="4655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7" name="Rectangle 146"/>
          <p:cNvSpPr/>
          <p:nvPr/>
        </p:nvSpPr>
        <p:spPr>
          <a:xfrm>
            <a:off x="11906" y="16626"/>
            <a:ext cx="9144000" cy="55245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
        <p:nvSpPr>
          <p:cNvPr id="126986" name="Title 1"/>
          <p:cNvSpPr txBox="1">
            <a:spLocks/>
          </p:cNvSpPr>
          <p:nvPr/>
        </p:nvSpPr>
        <p:spPr bwMode="auto">
          <a:xfrm>
            <a:off x="230981" y="89253"/>
            <a:ext cx="8822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1000"/>
              </a:lnSpc>
              <a:spcBef>
                <a:spcPts val="925"/>
              </a:spcBef>
              <a:buFont typeface="Corbel" panose="020B0503020204020204" pitchFamily="34" charset="0"/>
              <a:buChar char="–"/>
              <a:defRPr sz="2000">
                <a:solidFill>
                  <a:srgbClr val="474B57"/>
                </a:solidFill>
                <a:latin typeface="Calibri" panose="020F0502020204030204" pitchFamily="34" charset="0"/>
              </a:defRPr>
            </a:lvl1pPr>
            <a:lvl2pPr marL="639763" indent="-319088">
              <a:lnSpc>
                <a:spcPct val="111000"/>
              </a:lnSpc>
              <a:spcBef>
                <a:spcPts val="925"/>
              </a:spcBef>
              <a:buFont typeface="Corbel" panose="020B0503020204020204" pitchFamily="34" charset="0"/>
              <a:buChar char="–"/>
              <a:defRPr>
                <a:solidFill>
                  <a:srgbClr val="474B57"/>
                </a:solidFill>
                <a:latin typeface="Calibri" panose="020F0502020204030204" pitchFamily="34" charset="0"/>
              </a:defRPr>
            </a:lvl2pPr>
            <a:lvl3pPr marL="958850" indent="-319088">
              <a:lnSpc>
                <a:spcPct val="111000"/>
              </a:lnSpc>
              <a:spcBef>
                <a:spcPts val="925"/>
              </a:spcBef>
              <a:buFont typeface="Corbel" panose="020B0503020204020204" pitchFamily="34" charset="0"/>
              <a:buChar char="–"/>
              <a:defRPr sz="1600" i="1">
                <a:solidFill>
                  <a:srgbClr val="474B57"/>
                </a:solidFill>
                <a:latin typeface="Calibri" panose="020F0502020204030204" pitchFamily="34" charset="0"/>
              </a:defRPr>
            </a:lvl3pPr>
            <a:lvl4pPr marL="1279525" indent="-319088">
              <a:lnSpc>
                <a:spcPct val="111000"/>
              </a:lnSpc>
              <a:spcBef>
                <a:spcPts val="925"/>
              </a:spcBef>
              <a:buFont typeface="Corbel" panose="020B0503020204020204" pitchFamily="34" charset="0"/>
              <a:buChar char="–"/>
              <a:defRPr sz="1400">
                <a:solidFill>
                  <a:srgbClr val="474B57"/>
                </a:solidFill>
                <a:latin typeface="Calibri" panose="020F0502020204030204" pitchFamily="34" charset="0"/>
              </a:defRPr>
            </a:lvl4pPr>
            <a:lvl5pPr marL="1600200" indent="-319088">
              <a:lnSpc>
                <a:spcPct val="111000"/>
              </a:lnSpc>
              <a:spcBef>
                <a:spcPts val="925"/>
              </a:spcBef>
              <a:buFont typeface="Corbel" panose="020B0503020204020204" pitchFamily="34" charset="0"/>
              <a:buChar char="–"/>
              <a:defRPr sz="1400" i="1">
                <a:solidFill>
                  <a:srgbClr val="474B57"/>
                </a:solidFill>
                <a:latin typeface="Calibri" panose="020F0502020204030204" pitchFamily="34" charset="0"/>
              </a:defRPr>
            </a:lvl5pPr>
            <a:lvl6pPr marL="20574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6pPr>
            <a:lvl7pPr marL="25146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7pPr>
            <a:lvl8pPr marL="29718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8pPr>
            <a:lvl9pPr marL="34290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9pPr>
          </a:lstStyle>
          <a:p>
            <a:pPr algn="ctr" defTabSz="685800">
              <a:lnSpc>
                <a:spcPct val="99000"/>
              </a:lnSpc>
              <a:spcBef>
                <a:spcPct val="0"/>
              </a:spcBef>
              <a:buNone/>
            </a:pPr>
            <a:r>
              <a:rPr lang="en-US" altLang="en-US" sz="2100" b="1" dirty="0">
                <a:solidFill>
                  <a:srgbClr val="FFFF00"/>
                </a:solidFill>
                <a:latin typeface="Century Schoolbook" panose="02040604050505020304" pitchFamily="18" charset="0"/>
              </a:rPr>
              <a:t>Sensor Characterization </a:t>
            </a:r>
            <a:endParaRPr lang="en-US" altLang="en-US" sz="1800" b="1" dirty="0">
              <a:solidFill>
                <a:srgbClr val="FFFF00"/>
              </a:solidFill>
              <a:latin typeface="Century Schoolbook" panose="02040604050505020304" pitchFamily="18" charset="0"/>
            </a:endParaRPr>
          </a:p>
        </p:txBody>
      </p:sp>
      <p:grpSp>
        <p:nvGrpSpPr>
          <p:cNvPr id="126987" name="Group 4"/>
          <p:cNvGrpSpPr>
            <a:grpSpLocks/>
          </p:cNvGrpSpPr>
          <p:nvPr/>
        </p:nvGrpSpPr>
        <p:grpSpPr bwMode="auto">
          <a:xfrm>
            <a:off x="0" y="5648325"/>
            <a:ext cx="9144000" cy="352425"/>
            <a:chOff x="0" y="6388100"/>
            <a:chExt cx="12192000" cy="469900"/>
          </a:xfrm>
        </p:grpSpPr>
        <p:sp>
          <p:nvSpPr>
            <p:cNvPr id="151" name="Rectangle 150"/>
            <p:cNvSpPr/>
            <p:nvPr/>
          </p:nvSpPr>
          <p:spPr>
            <a:xfrm>
              <a:off x="0" y="6388100"/>
              <a:ext cx="12192000" cy="457200"/>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Footer Placeholder 2"/>
            <p:cNvSpPr txBox="1">
              <a:spLocks/>
            </p:cNvSpPr>
            <p:nvPr/>
          </p:nvSpPr>
          <p:spPr bwMode="auto">
            <a:xfrm>
              <a:off x="3175747" y="6533307"/>
              <a:ext cx="8080375" cy="230563"/>
            </a:xfrm>
            <a:prstGeom prst="rect">
              <a:avLst/>
            </a:prstGeom>
            <a:noFill/>
            <a:ln w="9525">
              <a:noFill/>
              <a:miter lim="800000"/>
              <a:headEnd/>
              <a:tailEnd/>
            </a:ln>
            <a:effectLst>
              <a:glow rad="63500">
                <a:schemeClr val="accent2">
                  <a:satMod val="175000"/>
                  <a:alpha val="40000"/>
                </a:schemeClr>
              </a:glow>
            </a:effectLst>
          </p:spPr>
          <p:txBody>
            <a:bodyPr anchor="ctr"/>
            <a:lstStyle/>
            <a:p>
              <a:pPr eaLnBrk="1" hangingPunct="1">
                <a:defRPr/>
              </a:pPr>
              <a:r>
                <a:rPr lang="en-US" altLang="en-US" sz="900" b="1" dirty="0">
                  <a:solidFill>
                    <a:schemeClr val="bg1"/>
                  </a:solidFill>
                  <a:effectLst>
                    <a:outerShdw blurRad="38100" dist="38100" dir="2700000" algn="tl">
                      <a:srgbClr val="000000">
                        <a:alpha val="43137"/>
                      </a:srgbClr>
                    </a:outerShdw>
                  </a:effectLst>
                  <a:latin typeface="Cambria" pitchFamily="18" charset="0"/>
                </a:rPr>
                <a:t>    </a:t>
              </a:r>
              <a:r>
                <a:rPr lang="en-US" altLang="en-US" sz="1200" b="1" dirty="0">
                  <a:solidFill>
                    <a:schemeClr val="bg1"/>
                  </a:solidFill>
                  <a:effectLst>
                    <a:outerShdw blurRad="38100" dist="38100" dir="2700000" algn="tl">
                      <a:srgbClr val="000000">
                        <a:alpha val="43137"/>
                      </a:srgbClr>
                    </a:outerShdw>
                  </a:effectLst>
                  <a:latin typeface="Cambria" pitchFamily="18" charset="0"/>
                </a:rPr>
                <a:t>Dr. </a:t>
              </a:r>
              <a:r>
                <a:rPr lang="en-US" altLang="en-US" sz="1200" b="1" dirty="0" err="1">
                  <a:solidFill>
                    <a:schemeClr val="bg1"/>
                  </a:solidFill>
                  <a:effectLst>
                    <a:outerShdw blurRad="38100" dist="38100" dir="2700000" algn="tl">
                      <a:srgbClr val="000000">
                        <a:alpha val="43137"/>
                      </a:srgbClr>
                    </a:outerShdw>
                  </a:effectLst>
                  <a:latin typeface="Cambria" pitchFamily="18" charset="0"/>
                </a:rPr>
                <a:t>Babasaheb</a:t>
              </a:r>
              <a:r>
                <a:rPr lang="en-US" altLang="en-US" sz="1200" b="1" dirty="0">
                  <a:solidFill>
                    <a:schemeClr val="bg1"/>
                  </a:solidFill>
                  <a:effectLst>
                    <a:outerShdw blurRad="38100" dist="38100" dir="2700000" algn="tl">
                      <a:srgbClr val="000000">
                        <a:alpha val="43137"/>
                      </a:srgbClr>
                    </a:outerShdw>
                  </a:effectLst>
                  <a:latin typeface="Cambria" pitchFamily="18" charset="0"/>
                </a:rPr>
                <a:t>  </a:t>
              </a:r>
              <a:r>
                <a:rPr lang="en-US" altLang="en-US" sz="1200" b="1" dirty="0" err="1">
                  <a:solidFill>
                    <a:schemeClr val="bg1"/>
                  </a:solidFill>
                  <a:effectLst>
                    <a:outerShdw blurRad="38100" dist="38100" dir="2700000" algn="tl">
                      <a:srgbClr val="000000">
                        <a:alpha val="43137"/>
                      </a:srgbClr>
                    </a:outerShdw>
                  </a:effectLst>
                  <a:latin typeface="Cambria" pitchFamily="18" charset="0"/>
                </a:rPr>
                <a:t>Ambedkar</a:t>
              </a:r>
              <a:r>
                <a:rPr lang="en-US" altLang="en-US" sz="1200" b="1" dirty="0">
                  <a:solidFill>
                    <a:schemeClr val="bg1"/>
                  </a:solidFill>
                  <a:effectLst>
                    <a:outerShdw blurRad="38100" dist="38100" dir="2700000" algn="tl">
                      <a:srgbClr val="000000">
                        <a:alpha val="43137"/>
                      </a:srgbClr>
                    </a:outerShdw>
                  </a:effectLst>
                  <a:latin typeface="Cambria" pitchFamily="18" charset="0"/>
                </a:rPr>
                <a:t>  </a:t>
              </a:r>
              <a:r>
                <a:rPr lang="en-US" altLang="en-US" sz="1200" b="1" dirty="0" err="1">
                  <a:solidFill>
                    <a:schemeClr val="bg1"/>
                  </a:solidFill>
                  <a:effectLst>
                    <a:outerShdw blurRad="38100" dist="38100" dir="2700000" algn="tl">
                      <a:srgbClr val="000000">
                        <a:alpha val="43137"/>
                      </a:srgbClr>
                    </a:outerShdw>
                  </a:effectLst>
                  <a:latin typeface="Cambria" pitchFamily="18" charset="0"/>
                </a:rPr>
                <a:t>Marathwada</a:t>
              </a:r>
              <a:r>
                <a:rPr lang="en-US" altLang="en-US" sz="1200" b="1" dirty="0">
                  <a:solidFill>
                    <a:schemeClr val="bg1"/>
                  </a:solidFill>
                  <a:effectLst>
                    <a:outerShdw blurRad="38100" dist="38100" dir="2700000" algn="tl">
                      <a:srgbClr val="000000">
                        <a:alpha val="43137"/>
                      </a:srgbClr>
                    </a:outerShdw>
                  </a:effectLst>
                  <a:latin typeface="Cambria" pitchFamily="18" charset="0"/>
                </a:rPr>
                <a:t> University, Aurangabad-431004</a:t>
              </a:r>
              <a:endParaRPr lang="en-US" altLang="en-US" sz="1050" b="1" dirty="0">
                <a:solidFill>
                  <a:schemeClr val="bg1"/>
                </a:solidFill>
                <a:effectLst>
                  <a:outerShdw blurRad="38100" dist="38100" dir="2700000" algn="tl">
                    <a:srgbClr val="000000">
                      <a:alpha val="43137"/>
                    </a:srgbClr>
                  </a:outerShdw>
                </a:effectLst>
                <a:latin typeface="Cambria" pitchFamily="18" charset="0"/>
              </a:endParaRPr>
            </a:p>
            <a:p>
              <a:pPr eaLnBrk="1" hangingPunct="1">
                <a:defRPr/>
              </a:pPr>
              <a:endParaRPr lang="en-US" altLang="en-US" sz="900" dirty="0">
                <a:solidFill>
                  <a:schemeClr val="bg1"/>
                </a:solidFill>
                <a:effectLst>
                  <a:outerShdw blurRad="38100" dist="38100" dir="2700000" algn="tl">
                    <a:srgbClr val="000000">
                      <a:alpha val="43137"/>
                    </a:srgbClr>
                  </a:outerShdw>
                </a:effectLst>
                <a:latin typeface="Cambria" pitchFamily="18" charset="0"/>
              </a:endParaRPr>
            </a:p>
          </p:txBody>
        </p:sp>
        <p:pic>
          <p:nvPicPr>
            <p:cNvPr id="153" name="Picture 22" descr="http://www.bamu.net/images/logo.p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27046" y="6398836"/>
              <a:ext cx="427278" cy="45916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sp>
        <p:nvSpPr>
          <p:cNvPr id="126988" name="Rectangle 1"/>
          <p:cNvSpPr>
            <a:spLocks noChangeArrowheads="1"/>
          </p:cNvSpPr>
          <p:nvPr/>
        </p:nvSpPr>
        <p:spPr bwMode="auto">
          <a:xfrm>
            <a:off x="153013" y="789180"/>
            <a:ext cx="84843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Ø"/>
            </a:pPr>
            <a:r>
              <a:rPr lang="en-US" altLang="en-US" b="1" dirty="0">
                <a:solidFill>
                  <a:srgbClr val="0000CC"/>
                </a:solidFill>
              </a:rPr>
              <a:t>Evaluation of sensing properties in </a:t>
            </a:r>
            <a:r>
              <a:rPr lang="en-US" altLang="en-US" b="1" dirty="0" err="1">
                <a:solidFill>
                  <a:srgbClr val="0000CC"/>
                </a:solidFill>
              </a:rPr>
              <a:t>chemiresistive</a:t>
            </a:r>
            <a:r>
              <a:rPr lang="en-US" altLang="en-US" b="1" dirty="0">
                <a:solidFill>
                  <a:srgbClr val="0000CC"/>
                </a:solidFill>
              </a:rPr>
              <a:t> and ChemFET modality using Indigenously developed gas sensing system and  Keithley – 4200 SCS</a:t>
            </a:r>
            <a:r>
              <a:rPr lang="en-US" altLang="en-US" b="1" dirty="0"/>
              <a:t> </a:t>
            </a:r>
          </a:p>
        </p:txBody>
      </p:sp>
      <p:grpSp>
        <p:nvGrpSpPr>
          <p:cNvPr id="2" name="Group 1"/>
          <p:cNvGrpSpPr/>
          <p:nvPr/>
        </p:nvGrpSpPr>
        <p:grpSpPr>
          <a:xfrm>
            <a:off x="4491633" y="2022873"/>
            <a:ext cx="4675584" cy="3466024"/>
            <a:chOff x="4491633" y="2022873"/>
            <a:chExt cx="4675584" cy="3466024"/>
          </a:xfrm>
        </p:grpSpPr>
        <p:grpSp>
          <p:nvGrpSpPr>
            <p:cNvPr id="126978" name="Group 83"/>
            <p:cNvGrpSpPr>
              <a:grpSpLocks/>
            </p:cNvGrpSpPr>
            <p:nvPr/>
          </p:nvGrpSpPr>
          <p:grpSpPr bwMode="auto">
            <a:xfrm>
              <a:off x="5784056" y="2871788"/>
              <a:ext cx="1015604" cy="1095078"/>
              <a:chOff x="304800" y="4267200"/>
              <a:chExt cx="2462066" cy="2585888"/>
            </a:xfrm>
          </p:grpSpPr>
          <p:grpSp>
            <p:nvGrpSpPr>
              <p:cNvPr id="127088" name="Group 13"/>
              <p:cNvGrpSpPr>
                <a:grpSpLocks/>
              </p:cNvGrpSpPr>
              <p:nvPr/>
            </p:nvGrpSpPr>
            <p:grpSpPr bwMode="auto">
              <a:xfrm>
                <a:off x="381002" y="4267200"/>
                <a:ext cx="2385864" cy="1216416"/>
                <a:chOff x="4343402" y="4648200"/>
                <a:chExt cx="2385864" cy="1216416"/>
              </a:xfrm>
            </p:grpSpPr>
            <p:sp>
              <p:nvSpPr>
                <p:cNvPr id="174" name="Cube 173"/>
                <p:cNvSpPr/>
                <p:nvPr/>
              </p:nvSpPr>
              <p:spPr>
                <a:xfrm rot="155328">
                  <a:off x="4343402" y="4700535"/>
                  <a:ext cx="2385864" cy="1164081"/>
                </a:xfrm>
                <a:prstGeom prst="cube">
                  <a:avLst>
                    <a:gd name="adj" fmla="val 90539"/>
                  </a:avLst>
                </a:prstGeom>
                <a:solidFill>
                  <a:srgbClr val="0000CC"/>
                </a:solidFill>
                <a:ln>
                  <a:solidFill>
                    <a:srgbClr val="0000CC"/>
                  </a:solidFill>
                </a:ln>
                <a:scene3d>
                  <a:camera prst="orthographicFront"/>
                  <a:lightRig rig="morning"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 name="Cube 174"/>
                <p:cNvSpPr/>
                <p:nvPr/>
              </p:nvSpPr>
              <p:spPr>
                <a:xfrm rot="173669">
                  <a:off x="5135995" y="5277978"/>
                  <a:ext cx="923635" cy="458277"/>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 name="Cube 175"/>
                <p:cNvSpPr/>
                <p:nvPr/>
              </p:nvSpPr>
              <p:spPr>
                <a:xfrm rot="172271">
                  <a:off x="4723245" y="4648200"/>
                  <a:ext cx="831272" cy="702878"/>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 name="Cube 176"/>
                <p:cNvSpPr/>
                <p:nvPr/>
              </p:nvSpPr>
              <p:spPr>
                <a:xfrm rot="172271">
                  <a:off x="4388427" y="5213314"/>
                  <a:ext cx="880341" cy="458275"/>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 name="Cube 177"/>
                <p:cNvSpPr/>
                <p:nvPr/>
              </p:nvSpPr>
              <p:spPr>
                <a:xfrm rot="172271">
                  <a:off x="5883562" y="4695997"/>
                  <a:ext cx="845704" cy="666327"/>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69" name="Straight Connector 168"/>
              <p:cNvCxnSpPr/>
              <p:nvPr/>
            </p:nvCxnSpPr>
            <p:spPr>
              <a:xfrm>
                <a:off x="1144732" y="5304648"/>
                <a:ext cx="17318" cy="37674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902277" y="5242795"/>
                <a:ext cx="14431" cy="37674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304800" y="5487395"/>
                <a:ext cx="609023" cy="759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10800000">
                <a:off x="1144732" y="5571741"/>
                <a:ext cx="684066" cy="67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rot="375489">
                <a:off x="625187" y="4672761"/>
                <a:ext cx="837043" cy="2180327"/>
              </a:xfrm>
              <a:prstGeom prst="rect">
                <a:avLst/>
              </a:prstGeom>
              <a:noFill/>
            </p:spPr>
            <p:txBody>
              <a:bodyPr>
                <a:spAutoFit/>
              </a:bodyPr>
              <a:lstStyle/>
              <a:p>
                <a:pPr>
                  <a:defRPr/>
                </a:pPr>
                <a:r>
                  <a:rPr lang="en-US" b="1" dirty="0">
                    <a:solidFill>
                      <a:schemeClr val="accent5">
                        <a:lumMod val="60000"/>
                        <a:lumOff val="40000"/>
                      </a:schemeClr>
                    </a:solidFill>
                    <a:latin typeface="Times New Roman" pitchFamily="18" charset="0"/>
                    <a:cs typeface="Times New Roman" pitchFamily="18" charset="0"/>
                  </a:rPr>
                  <a:t>3 </a:t>
                </a:r>
                <a:r>
                  <a:rPr lang="el-GR" b="1" dirty="0">
                    <a:solidFill>
                      <a:schemeClr val="accent5">
                        <a:lumMod val="60000"/>
                        <a:lumOff val="40000"/>
                      </a:schemeClr>
                    </a:solidFill>
                    <a:latin typeface="Times New Roman" pitchFamily="18" charset="0"/>
                    <a:cs typeface="Times New Roman" pitchFamily="18" charset="0"/>
                  </a:rPr>
                  <a:t>μ</a:t>
                </a:r>
                <a:r>
                  <a:rPr lang="en-US" b="1" dirty="0">
                    <a:solidFill>
                      <a:schemeClr val="accent5">
                        <a:lumMod val="60000"/>
                        <a:lumOff val="40000"/>
                      </a:schemeClr>
                    </a:solidFill>
                    <a:latin typeface="Times New Roman" pitchFamily="18" charset="0"/>
                    <a:cs typeface="Times New Roman" pitchFamily="18" charset="0"/>
                  </a:rPr>
                  <a:t>m</a:t>
                </a:r>
              </a:p>
            </p:txBody>
          </p:sp>
        </p:grpSp>
        <p:grpSp>
          <p:nvGrpSpPr>
            <p:cNvPr id="126983" name="Group 9"/>
            <p:cNvGrpSpPr>
              <a:grpSpLocks/>
            </p:cNvGrpSpPr>
            <p:nvPr/>
          </p:nvGrpSpPr>
          <p:grpSpPr bwMode="auto">
            <a:xfrm>
              <a:off x="5030391" y="2022873"/>
              <a:ext cx="3750469" cy="3466024"/>
              <a:chOff x="6279178" y="1849581"/>
              <a:chExt cx="5820757" cy="5262444"/>
            </a:xfrm>
          </p:grpSpPr>
          <p:pic>
            <p:nvPicPr>
              <p:cNvPr id="127014"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4308" y="4446468"/>
                <a:ext cx="1164048" cy="10965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7482134" y="3418681"/>
                <a:ext cx="192177" cy="13919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8779331" y="3391565"/>
                <a:ext cx="205113" cy="14100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017" name="TextBox 16"/>
              <p:cNvSpPr txBox="1">
                <a:spLocks noChangeArrowheads="1"/>
              </p:cNvSpPr>
              <p:nvPr/>
            </p:nvSpPr>
            <p:spPr bwMode="auto">
              <a:xfrm>
                <a:off x="6279178" y="4069144"/>
                <a:ext cx="1276439" cy="420566"/>
              </a:xfrm>
              <a:prstGeom prst="rect">
                <a:avLst/>
              </a:prstGeom>
              <a:solidFill>
                <a:srgbClr val="0000CC"/>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
                    <a:solidFill>
                      <a:schemeClr val="bg1"/>
                    </a:solidFill>
                    <a:latin typeface="Times New Roman" panose="02020603050405020304" pitchFamily="18" charset="0"/>
                    <a:cs typeface="Times New Roman" panose="02020603050405020304" pitchFamily="18" charset="0"/>
                  </a:rPr>
                  <a:t>Gold  Micro- electrode on Si/SiO</a:t>
                </a:r>
                <a:r>
                  <a:rPr lang="en-US" altLang="en-US" sz="600" baseline="-25000">
                    <a:solidFill>
                      <a:schemeClr val="bg1"/>
                    </a:solidFill>
                    <a:latin typeface="Times New Roman" panose="02020603050405020304" pitchFamily="18" charset="0"/>
                    <a:cs typeface="Times New Roman" panose="02020603050405020304" pitchFamily="18" charset="0"/>
                  </a:rPr>
                  <a:t>2</a:t>
                </a:r>
              </a:p>
            </p:txBody>
          </p:sp>
          <p:cxnSp>
            <p:nvCxnSpPr>
              <p:cNvPr id="19" name="Elbow Connector 18"/>
              <p:cNvCxnSpPr>
                <a:stCxn id="22" idx="6"/>
                <a:endCxn id="126984" idx="0"/>
              </p:cNvCxnSpPr>
              <p:nvPr/>
            </p:nvCxnSpPr>
            <p:spPr>
              <a:xfrm>
                <a:off x="10714040" y="1909235"/>
                <a:ext cx="892515" cy="415775"/>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27019" name="TextBox 19"/>
              <p:cNvSpPr txBox="1">
                <a:spLocks noChangeArrowheads="1"/>
              </p:cNvSpPr>
              <p:nvPr/>
            </p:nvSpPr>
            <p:spPr bwMode="auto">
              <a:xfrm>
                <a:off x="7805140" y="4076056"/>
                <a:ext cx="1248452" cy="560755"/>
              </a:xfrm>
              <a:prstGeom prst="rect">
                <a:avLst/>
              </a:prstGeom>
              <a:solidFill>
                <a:srgbClr val="0000CC"/>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
                    <a:solidFill>
                      <a:schemeClr val="bg1"/>
                    </a:solidFill>
                    <a:latin typeface="Times New Roman" panose="02020603050405020304" pitchFamily="18" charset="0"/>
                    <a:cs typeface="Times New Roman" panose="02020603050405020304" pitchFamily="18" charset="0"/>
                  </a:rPr>
                  <a:t>MOF deposited Gold Micro-electrodes</a:t>
                </a:r>
                <a:endParaRPr lang="en-US" altLang="en-US" sz="600" baseline="-25000">
                  <a:solidFill>
                    <a:schemeClr val="bg1"/>
                  </a:solidFill>
                  <a:latin typeface="Times New Roman" panose="02020603050405020304" pitchFamily="18" charset="0"/>
                  <a:cs typeface="Times New Roman" panose="02020603050405020304" pitchFamily="18" charset="0"/>
                </a:endParaRPr>
              </a:p>
            </p:txBody>
          </p:sp>
          <p:grpSp>
            <p:nvGrpSpPr>
              <p:cNvPr id="127020" name="Group 20"/>
              <p:cNvGrpSpPr>
                <a:grpSpLocks/>
              </p:cNvGrpSpPr>
              <p:nvPr/>
            </p:nvGrpSpPr>
            <p:grpSpPr bwMode="auto">
              <a:xfrm>
                <a:off x="7804259" y="4971513"/>
                <a:ext cx="2433033" cy="2140512"/>
                <a:chOff x="8593575" y="4824519"/>
                <a:chExt cx="1515515" cy="1601127"/>
              </a:xfrm>
            </p:grpSpPr>
            <p:sp>
              <p:nvSpPr>
                <p:cNvPr id="127077" name="TextBox 95"/>
                <p:cNvSpPr txBox="1">
                  <a:spLocks noChangeArrowheads="1"/>
                </p:cNvSpPr>
                <p:nvPr/>
              </p:nvSpPr>
              <p:spPr bwMode="auto">
                <a:xfrm>
                  <a:off x="8722193" y="6032411"/>
                  <a:ext cx="1257366" cy="393235"/>
                </a:xfrm>
                <a:prstGeom prst="rect">
                  <a:avLst/>
                </a:prstGeom>
                <a:solidFill>
                  <a:srgbClr val="00206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25">
                      <a:solidFill>
                        <a:schemeClr val="bg1"/>
                      </a:solidFill>
                      <a:latin typeface="Times New Roman" panose="02020603050405020304" pitchFamily="18" charset="0"/>
                      <a:cs typeface="Times New Roman" panose="02020603050405020304" pitchFamily="18" charset="0"/>
                    </a:rPr>
                    <a:t>Impedimetric Sensing Graph</a:t>
                  </a:r>
                  <a:endParaRPr lang="en-US" altLang="en-US" sz="825" baseline="-25000">
                    <a:solidFill>
                      <a:schemeClr val="bg1"/>
                    </a:solidFill>
                    <a:latin typeface="Times New Roman" panose="02020603050405020304" pitchFamily="18" charset="0"/>
                    <a:cs typeface="Times New Roman" panose="02020603050405020304" pitchFamily="18" charset="0"/>
                  </a:endParaRPr>
                </a:p>
              </p:txBody>
            </p:sp>
            <p:grpSp>
              <p:nvGrpSpPr>
                <p:cNvPr id="127078" name="Group 96"/>
                <p:cNvGrpSpPr>
                  <a:grpSpLocks/>
                </p:cNvGrpSpPr>
                <p:nvPr/>
              </p:nvGrpSpPr>
              <p:grpSpPr bwMode="auto">
                <a:xfrm>
                  <a:off x="8593575" y="4824519"/>
                  <a:ext cx="1515515" cy="1286952"/>
                  <a:chOff x="6212274" y="4298451"/>
                  <a:chExt cx="3054587" cy="2480625"/>
                </a:xfrm>
              </p:grpSpPr>
              <p:cxnSp>
                <p:nvCxnSpPr>
                  <p:cNvPr id="98" name="Straight Connector 97"/>
                  <p:cNvCxnSpPr/>
                  <p:nvPr/>
                </p:nvCxnSpPr>
                <p:spPr>
                  <a:xfrm flipH="1">
                    <a:off x="6213844" y="4298451"/>
                    <a:ext cx="9280" cy="229622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6223124" y="4303664"/>
                    <a:ext cx="3034457" cy="260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9264540" y="4311484"/>
                    <a:ext cx="2321" cy="23118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223124" y="6594672"/>
                    <a:ext cx="3036776" cy="260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6694067" y="4506961"/>
                    <a:ext cx="13920" cy="1655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684787" y="6162013"/>
                    <a:ext cx="24335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085" name="TextBox 103"/>
                  <p:cNvSpPr txBox="1">
                    <a:spLocks noChangeArrowheads="1"/>
                  </p:cNvSpPr>
                  <p:nvPr/>
                </p:nvSpPr>
                <p:spPr bwMode="auto">
                  <a:xfrm rot="16200000">
                    <a:off x="5907609" y="5065586"/>
                    <a:ext cx="1149060" cy="539730"/>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 b="1">
                        <a:latin typeface="Times New Roman" panose="02020603050405020304" pitchFamily="18" charset="0"/>
                        <a:cs typeface="Times New Roman" panose="02020603050405020304" pitchFamily="18" charset="0"/>
                      </a:rPr>
                      <a:t>Resistance</a:t>
                    </a:r>
                  </a:p>
                </p:txBody>
              </p:sp>
              <p:sp>
                <p:nvSpPr>
                  <p:cNvPr id="127086" name="TextBox 104"/>
                  <p:cNvSpPr txBox="1">
                    <a:spLocks noChangeArrowheads="1"/>
                  </p:cNvSpPr>
                  <p:nvPr/>
                </p:nvSpPr>
                <p:spPr bwMode="auto">
                  <a:xfrm>
                    <a:off x="7163958" y="6223232"/>
                    <a:ext cx="1535206" cy="555844"/>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525" b="1">
                        <a:latin typeface="Times New Roman" panose="02020603050405020304" pitchFamily="18" charset="0"/>
                        <a:cs typeface="Times New Roman" panose="02020603050405020304" pitchFamily="18" charset="0"/>
                      </a:rPr>
                      <a:t>Analyte concentration</a:t>
                    </a:r>
                  </a:p>
                </p:txBody>
              </p:sp>
              <p:cxnSp>
                <p:nvCxnSpPr>
                  <p:cNvPr id="106" name="Straight Arrow Connector 105"/>
                  <p:cNvCxnSpPr/>
                  <p:nvPr/>
                </p:nvCxnSpPr>
                <p:spPr>
                  <a:xfrm flipV="1">
                    <a:off x="6701028" y="4728504"/>
                    <a:ext cx="1452271" cy="1183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2" name="Flowchart: Connector 21"/>
              <p:cNvSpPr/>
              <p:nvPr/>
            </p:nvSpPr>
            <p:spPr>
              <a:xfrm>
                <a:off x="10634582" y="1849581"/>
                <a:ext cx="79459" cy="117501"/>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3" name="Group 22"/>
              <p:cNvGrpSpPr/>
              <p:nvPr/>
            </p:nvGrpSpPr>
            <p:grpSpPr>
              <a:xfrm>
                <a:off x="9653913" y="2898774"/>
                <a:ext cx="491896" cy="1124313"/>
                <a:chOff x="7232402" y="1005736"/>
                <a:chExt cx="1158447" cy="1938070"/>
              </a:xfrm>
              <a:scene3d>
                <a:camera prst="isometricOffAxis2Top"/>
                <a:lightRig rig="threePt" dir="t"/>
              </a:scene3d>
            </p:grpSpPr>
            <p:sp>
              <p:nvSpPr>
                <p:cNvPr id="77" name="Rectangle 76"/>
                <p:cNvSpPr/>
                <p:nvPr/>
              </p:nvSpPr>
              <p:spPr>
                <a:xfrm rot="16200000">
                  <a:off x="7018538" y="1571494"/>
                  <a:ext cx="1707310" cy="10373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rot="16200000">
                  <a:off x="6897404" y="1340734"/>
                  <a:ext cx="1707310" cy="10373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rot="16200000">
                  <a:off x="7947844" y="1879687"/>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0" name="Rectangle 79"/>
                <p:cNvSpPr/>
                <p:nvPr/>
              </p:nvSpPr>
              <p:spPr>
                <a:xfrm rot="16200000">
                  <a:off x="7896619" y="1791785"/>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1" name="Rectangle 80"/>
                <p:cNvSpPr/>
                <p:nvPr/>
              </p:nvSpPr>
              <p:spPr>
                <a:xfrm rot="16200000">
                  <a:off x="7947844" y="1697122"/>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2" name="Rectangle 81"/>
                <p:cNvSpPr/>
                <p:nvPr/>
              </p:nvSpPr>
              <p:spPr>
                <a:xfrm rot="16200000">
                  <a:off x="7896618" y="1615982"/>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3" name="Rectangle 82"/>
                <p:cNvSpPr/>
                <p:nvPr/>
              </p:nvSpPr>
              <p:spPr>
                <a:xfrm rot="16200000">
                  <a:off x="7947844" y="1534843"/>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4" name="Rectangle 83"/>
                <p:cNvSpPr/>
                <p:nvPr/>
              </p:nvSpPr>
              <p:spPr>
                <a:xfrm rot="16200000">
                  <a:off x="7896618" y="1440178"/>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5" name="Rectangle 84"/>
                <p:cNvSpPr/>
                <p:nvPr/>
              </p:nvSpPr>
              <p:spPr>
                <a:xfrm rot="16200000">
                  <a:off x="6851920" y="1947833"/>
                  <a:ext cx="1554049" cy="36589"/>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6" name="Rectangle 85"/>
                <p:cNvSpPr/>
                <p:nvPr/>
              </p:nvSpPr>
              <p:spPr>
                <a:xfrm rot="16200000">
                  <a:off x="7470008" y="1942254"/>
                  <a:ext cx="1554048" cy="47749"/>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7" name="Rectangle 86"/>
                <p:cNvSpPr/>
                <p:nvPr/>
              </p:nvSpPr>
              <p:spPr>
                <a:xfrm rot="16200000">
                  <a:off x="7592036" y="1207715"/>
                  <a:ext cx="172424" cy="135199"/>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8" name="Rectangle 87"/>
                <p:cNvSpPr/>
                <p:nvPr/>
              </p:nvSpPr>
              <p:spPr>
                <a:xfrm rot="16200000">
                  <a:off x="8117096" y="1203208"/>
                  <a:ext cx="172424" cy="135199"/>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9" name="Rectangle 88"/>
                <p:cNvSpPr/>
                <p:nvPr/>
              </p:nvSpPr>
              <p:spPr>
                <a:xfrm rot="16200000">
                  <a:off x="7956993" y="2456678"/>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0" name="Rectangle 89"/>
                <p:cNvSpPr/>
                <p:nvPr/>
              </p:nvSpPr>
              <p:spPr>
                <a:xfrm rot="16200000">
                  <a:off x="7905768" y="2368776"/>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1" name="Rectangle 90"/>
                <p:cNvSpPr/>
                <p:nvPr/>
              </p:nvSpPr>
              <p:spPr>
                <a:xfrm rot="16200000">
                  <a:off x="7956995" y="2274114"/>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2" name="Rectangle 91"/>
                <p:cNvSpPr/>
                <p:nvPr/>
              </p:nvSpPr>
              <p:spPr>
                <a:xfrm rot="16200000">
                  <a:off x="7905766" y="2179450"/>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3" name="Rectangle 92"/>
                <p:cNvSpPr/>
                <p:nvPr/>
              </p:nvSpPr>
              <p:spPr>
                <a:xfrm rot="16200000">
                  <a:off x="7956994" y="2084787"/>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4" name="Rectangle 93"/>
                <p:cNvSpPr/>
                <p:nvPr/>
              </p:nvSpPr>
              <p:spPr>
                <a:xfrm rot="16200000">
                  <a:off x="7905769" y="1983362"/>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5" name="Oval 94"/>
                <p:cNvSpPr/>
                <p:nvPr/>
              </p:nvSpPr>
              <p:spPr>
                <a:xfrm>
                  <a:off x="7725794" y="1722117"/>
                  <a:ext cx="425935" cy="881196"/>
                </a:xfrm>
                <a:prstGeom prst="ellipse">
                  <a:avLst/>
                </a:prstGeom>
                <a:solidFill>
                  <a:schemeClr val="accent3">
                    <a:lumMod val="60000"/>
                    <a:lumOff val="40000"/>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7023" name="Group 23"/>
              <p:cNvGrpSpPr>
                <a:grpSpLocks/>
              </p:cNvGrpSpPr>
              <p:nvPr/>
            </p:nvGrpSpPr>
            <p:grpSpPr bwMode="auto">
              <a:xfrm>
                <a:off x="9071126" y="2673918"/>
                <a:ext cx="1761755" cy="1020487"/>
                <a:chOff x="5563780" y="680662"/>
                <a:chExt cx="3704869" cy="1542429"/>
              </a:xfrm>
            </p:grpSpPr>
            <p:sp>
              <p:nvSpPr>
                <p:cNvPr id="34" name="Flowchart: Connector 33"/>
                <p:cNvSpPr/>
                <p:nvPr/>
              </p:nvSpPr>
              <p:spPr>
                <a:xfrm>
                  <a:off x="6823175" y="1781753"/>
                  <a:ext cx="46631" cy="46450"/>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lowchart: Direct Access Storage 34"/>
                <p:cNvSpPr/>
                <p:nvPr/>
              </p:nvSpPr>
              <p:spPr>
                <a:xfrm>
                  <a:off x="6411265" y="1486664"/>
                  <a:ext cx="2529748" cy="737721"/>
                </a:xfrm>
                <a:prstGeom prst="flowChartMagneticDrum">
                  <a:avLst/>
                </a:prstGeom>
                <a:solidFill>
                  <a:schemeClr val="bg1">
                    <a:lumMod val="85000"/>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Bent Arrow 35"/>
                <p:cNvSpPr/>
                <p:nvPr/>
              </p:nvSpPr>
              <p:spPr>
                <a:xfrm flipV="1">
                  <a:off x="5564130" y="1369176"/>
                  <a:ext cx="944285" cy="633894"/>
                </a:xfrm>
                <a:prstGeom prst="bentArrow">
                  <a:avLst/>
                </a:prstGeom>
                <a:pattFill prst="pct20">
                  <a:fgClr>
                    <a:srgbClr val="00B0F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 name="Bent Arrow 36"/>
                <p:cNvSpPr/>
                <p:nvPr/>
              </p:nvSpPr>
              <p:spPr>
                <a:xfrm rot="16200000" flipV="1">
                  <a:off x="8291879" y="1011123"/>
                  <a:ext cx="1306040" cy="645066"/>
                </a:xfrm>
                <a:prstGeom prst="bentArrow">
                  <a:avLst/>
                </a:prstGeom>
                <a:pattFill prst="pct25">
                  <a:fgClr>
                    <a:srgbClr val="00B0F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8" name="Flowchart: Connector 37"/>
                <p:cNvSpPr/>
                <p:nvPr/>
              </p:nvSpPr>
              <p:spPr>
                <a:xfrm>
                  <a:off x="6562818" y="1727107"/>
                  <a:ext cx="42744" cy="43717"/>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Connector 38"/>
                <p:cNvSpPr/>
                <p:nvPr/>
              </p:nvSpPr>
              <p:spPr>
                <a:xfrm>
                  <a:off x="6706597" y="1746234"/>
                  <a:ext cx="46631" cy="46448"/>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lowchart: Connector 39"/>
                <p:cNvSpPr/>
                <p:nvPr/>
              </p:nvSpPr>
              <p:spPr>
                <a:xfrm>
                  <a:off x="6609449" y="1869186"/>
                  <a:ext cx="46631" cy="43717"/>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Flowchart: Connector 40"/>
                <p:cNvSpPr/>
                <p:nvPr/>
              </p:nvSpPr>
              <p:spPr>
                <a:xfrm>
                  <a:off x="6978612" y="1746234"/>
                  <a:ext cx="42747" cy="46448"/>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lowchart: Connector 41"/>
                <p:cNvSpPr/>
                <p:nvPr/>
              </p:nvSpPr>
              <p:spPr>
                <a:xfrm>
                  <a:off x="6714368" y="1691587"/>
                  <a:ext cx="46631" cy="46448"/>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lowchart: Connector 42"/>
                <p:cNvSpPr/>
                <p:nvPr/>
              </p:nvSpPr>
              <p:spPr>
                <a:xfrm>
                  <a:off x="6858149" y="1713446"/>
                  <a:ext cx="46631" cy="43717"/>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lowchart: Connector 43"/>
                <p:cNvSpPr/>
                <p:nvPr/>
              </p:nvSpPr>
              <p:spPr>
                <a:xfrm>
                  <a:off x="6761000" y="1833667"/>
                  <a:ext cx="46631" cy="46448"/>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Flowchart: Connector 44"/>
                <p:cNvSpPr/>
                <p:nvPr/>
              </p:nvSpPr>
              <p:spPr>
                <a:xfrm>
                  <a:off x="6978612" y="1934761"/>
                  <a:ext cx="42747" cy="43717"/>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Flowchart: Connector 45"/>
                <p:cNvSpPr/>
                <p:nvPr/>
              </p:nvSpPr>
              <p:spPr>
                <a:xfrm>
                  <a:off x="6714368" y="1877384"/>
                  <a:ext cx="46631" cy="46448"/>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Flowchart: Connector 46"/>
                <p:cNvSpPr/>
                <p:nvPr/>
              </p:nvSpPr>
              <p:spPr>
                <a:xfrm>
                  <a:off x="6858149" y="1899242"/>
                  <a:ext cx="46631" cy="46448"/>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Flowchart: Connector 47"/>
                <p:cNvSpPr/>
                <p:nvPr/>
              </p:nvSpPr>
              <p:spPr>
                <a:xfrm>
                  <a:off x="6761000" y="2019464"/>
                  <a:ext cx="46631" cy="46448"/>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Flowchart: Connector 48"/>
                <p:cNvSpPr/>
                <p:nvPr/>
              </p:nvSpPr>
              <p:spPr>
                <a:xfrm>
                  <a:off x="7130165" y="1899242"/>
                  <a:ext cx="42744" cy="46448"/>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Flowchart: Connector 49"/>
                <p:cNvSpPr/>
                <p:nvPr/>
              </p:nvSpPr>
              <p:spPr>
                <a:xfrm>
                  <a:off x="6865921" y="1844596"/>
                  <a:ext cx="46631" cy="46448"/>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lowchart: Connector 50"/>
                <p:cNvSpPr/>
                <p:nvPr/>
              </p:nvSpPr>
              <p:spPr>
                <a:xfrm>
                  <a:off x="7009700" y="1863722"/>
                  <a:ext cx="46631" cy="46450"/>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Flowchart: Connector 51"/>
                <p:cNvSpPr/>
                <p:nvPr/>
              </p:nvSpPr>
              <p:spPr>
                <a:xfrm>
                  <a:off x="6912553" y="1986676"/>
                  <a:ext cx="46631" cy="46448"/>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Flowchart: Connector 52"/>
                <p:cNvSpPr/>
                <p:nvPr/>
              </p:nvSpPr>
              <p:spPr>
                <a:xfrm>
                  <a:off x="7215656" y="1612350"/>
                  <a:ext cx="46631" cy="46450"/>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Flowchart: Connector 53"/>
                <p:cNvSpPr/>
                <p:nvPr/>
              </p:nvSpPr>
              <p:spPr>
                <a:xfrm>
                  <a:off x="6951412" y="1554972"/>
                  <a:ext cx="46631" cy="46448"/>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lowchart: Connector 54"/>
                <p:cNvSpPr/>
                <p:nvPr/>
              </p:nvSpPr>
              <p:spPr>
                <a:xfrm>
                  <a:off x="7231200" y="1929297"/>
                  <a:ext cx="46631" cy="46450"/>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Flowchart: Connector 55"/>
                <p:cNvSpPr/>
                <p:nvPr/>
              </p:nvSpPr>
              <p:spPr>
                <a:xfrm>
                  <a:off x="7312803" y="1874651"/>
                  <a:ext cx="46631" cy="46450"/>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lowchart: Connector 56"/>
                <p:cNvSpPr/>
                <p:nvPr/>
              </p:nvSpPr>
              <p:spPr>
                <a:xfrm>
                  <a:off x="7367206" y="1576831"/>
                  <a:ext cx="46631" cy="46448"/>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Flowchart: Connector 57"/>
                <p:cNvSpPr/>
                <p:nvPr/>
              </p:nvSpPr>
              <p:spPr>
                <a:xfrm>
                  <a:off x="7102962" y="1522185"/>
                  <a:ext cx="46631" cy="46448"/>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Flowchart: Connector 58"/>
                <p:cNvSpPr/>
                <p:nvPr/>
              </p:nvSpPr>
              <p:spPr>
                <a:xfrm>
                  <a:off x="7250628" y="1541310"/>
                  <a:ext cx="46631" cy="46450"/>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Flowchart: Connector 59"/>
                <p:cNvSpPr/>
                <p:nvPr/>
              </p:nvSpPr>
              <p:spPr>
                <a:xfrm>
                  <a:off x="7153481" y="1664264"/>
                  <a:ext cx="46631" cy="46448"/>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Flowchart: Connector 60"/>
                <p:cNvSpPr/>
                <p:nvPr/>
              </p:nvSpPr>
              <p:spPr>
                <a:xfrm>
                  <a:off x="7367206" y="1765359"/>
                  <a:ext cx="46631" cy="43717"/>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lowchart: Connector 61"/>
                <p:cNvSpPr/>
                <p:nvPr/>
              </p:nvSpPr>
              <p:spPr>
                <a:xfrm>
                  <a:off x="7102962" y="1707981"/>
                  <a:ext cx="46631" cy="46448"/>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Flowchart: Connector 62"/>
                <p:cNvSpPr/>
                <p:nvPr/>
              </p:nvSpPr>
              <p:spPr>
                <a:xfrm>
                  <a:off x="7250628" y="1729840"/>
                  <a:ext cx="46631" cy="46448"/>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Flowchart: Connector 63"/>
                <p:cNvSpPr/>
                <p:nvPr/>
              </p:nvSpPr>
              <p:spPr>
                <a:xfrm>
                  <a:off x="7153481" y="1850061"/>
                  <a:ext cx="46631" cy="46448"/>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Flowchart: Connector 64"/>
                <p:cNvSpPr/>
                <p:nvPr/>
              </p:nvSpPr>
              <p:spPr>
                <a:xfrm>
                  <a:off x="7421610" y="1860990"/>
                  <a:ext cx="46631" cy="46448"/>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Flowchart: Connector 65"/>
                <p:cNvSpPr/>
                <p:nvPr/>
              </p:nvSpPr>
              <p:spPr>
                <a:xfrm>
                  <a:off x="7402181" y="1694319"/>
                  <a:ext cx="46631" cy="46450"/>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Flowchart: Connector 66"/>
                <p:cNvSpPr/>
                <p:nvPr/>
              </p:nvSpPr>
              <p:spPr>
                <a:xfrm>
                  <a:off x="7305031" y="1817273"/>
                  <a:ext cx="46631" cy="43717"/>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Flowchart: Connector 67"/>
                <p:cNvSpPr/>
                <p:nvPr/>
              </p:nvSpPr>
              <p:spPr>
                <a:xfrm>
                  <a:off x="7608135" y="1765359"/>
                  <a:ext cx="42747" cy="43717"/>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Flowchart: Connector 68"/>
                <p:cNvSpPr/>
                <p:nvPr/>
              </p:nvSpPr>
              <p:spPr>
                <a:xfrm>
                  <a:off x="7759688" y="1729840"/>
                  <a:ext cx="46631" cy="46448"/>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Flowchart: Connector 69"/>
                <p:cNvSpPr/>
                <p:nvPr/>
              </p:nvSpPr>
              <p:spPr>
                <a:xfrm>
                  <a:off x="7643109" y="1694319"/>
                  <a:ext cx="42744" cy="46450"/>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lowchart: Connector 70"/>
                <p:cNvSpPr/>
                <p:nvPr/>
              </p:nvSpPr>
              <p:spPr>
                <a:xfrm>
                  <a:off x="7545960" y="1817273"/>
                  <a:ext cx="42747" cy="43717"/>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Flowchart: Connector 71"/>
                <p:cNvSpPr/>
                <p:nvPr/>
              </p:nvSpPr>
              <p:spPr>
                <a:xfrm>
                  <a:off x="7759688" y="1915636"/>
                  <a:ext cx="46631" cy="46448"/>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Flowchart: Connector 72"/>
                <p:cNvSpPr/>
                <p:nvPr/>
              </p:nvSpPr>
              <p:spPr>
                <a:xfrm>
                  <a:off x="7643109" y="1882849"/>
                  <a:ext cx="42744" cy="43717"/>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Flowchart: Connector 73"/>
                <p:cNvSpPr/>
                <p:nvPr/>
              </p:nvSpPr>
              <p:spPr>
                <a:xfrm>
                  <a:off x="7646994" y="1825469"/>
                  <a:ext cx="46631" cy="46450"/>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Flowchart: Connector 74"/>
                <p:cNvSpPr/>
                <p:nvPr/>
              </p:nvSpPr>
              <p:spPr>
                <a:xfrm>
                  <a:off x="7794660" y="1847328"/>
                  <a:ext cx="46631" cy="46450"/>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Flowchart: Connector 75"/>
                <p:cNvSpPr/>
                <p:nvPr/>
              </p:nvSpPr>
              <p:spPr>
                <a:xfrm>
                  <a:off x="7697513" y="1967549"/>
                  <a:ext cx="46631" cy="46450"/>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5" name="Elbow Connector 24"/>
              <p:cNvCxnSpPr/>
              <p:nvPr/>
            </p:nvCxnSpPr>
            <p:spPr>
              <a:xfrm rot="10800000" flipH="1" flipV="1">
                <a:off x="11057742" y="2663055"/>
                <a:ext cx="44349" cy="1849296"/>
              </a:xfrm>
              <a:prstGeom prst="bentConnector4">
                <a:avLst>
                  <a:gd name="adj1" fmla="val -262499"/>
                  <a:gd name="adj2" fmla="val 61044"/>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urved Left Arrow 25"/>
              <p:cNvSpPr/>
              <p:nvPr/>
            </p:nvSpPr>
            <p:spPr>
              <a:xfrm rot="4173817" flipH="1">
                <a:off x="9912206" y="3987016"/>
                <a:ext cx="345275" cy="933170"/>
              </a:xfrm>
              <a:prstGeom prst="curvedLef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27" name="Elbow Connector 26"/>
              <p:cNvCxnSpPr>
                <a:stCxn id="22" idx="4"/>
              </p:cNvCxnSpPr>
              <p:nvPr/>
            </p:nvCxnSpPr>
            <p:spPr>
              <a:xfrm rot="5400000">
                <a:off x="9720784" y="2426307"/>
                <a:ext cx="1411829" cy="49337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2" idx="2"/>
              </p:cNvCxnSpPr>
              <p:nvPr/>
            </p:nvCxnSpPr>
            <p:spPr>
              <a:xfrm rot="10800000" flipV="1">
                <a:off x="9980440" y="1909235"/>
                <a:ext cx="654142" cy="143352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7028" name="TextBox 28"/>
              <p:cNvSpPr txBox="1">
                <a:spLocks noChangeArrowheads="1"/>
              </p:cNvSpPr>
              <p:nvPr/>
            </p:nvSpPr>
            <p:spPr bwMode="auto">
              <a:xfrm>
                <a:off x="9278537" y="3807447"/>
                <a:ext cx="1554344" cy="332948"/>
              </a:xfrm>
              <a:prstGeom prst="rect">
                <a:avLst/>
              </a:prstGeom>
              <a:solidFill>
                <a:srgbClr val="002060">
                  <a:alpha val="67842"/>
                </a:srgbClr>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25">
                    <a:solidFill>
                      <a:schemeClr val="bg1"/>
                    </a:solidFill>
                    <a:latin typeface="Times New Roman" panose="02020603050405020304" pitchFamily="18" charset="0"/>
                    <a:cs typeface="Times New Roman" panose="02020603050405020304" pitchFamily="18" charset="0"/>
                  </a:rPr>
                  <a:t>Gas sensing setup</a:t>
                </a:r>
                <a:endParaRPr lang="en-US" altLang="en-US" sz="825" baseline="-25000">
                  <a:solidFill>
                    <a:schemeClr val="bg1"/>
                  </a:solidFill>
                  <a:latin typeface="Times New Roman" panose="02020603050405020304" pitchFamily="18" charset="0"/>
                  <a:cs typeface="Times New Roman" panose="02020603050405020304" pitchFamily="18" charset="0"/>
                </a:endParaRPr>
              </a:p>
            </p:txBody>
          </p:sp>
          <p:sp>
            <p:nvSpPr>
              <p:cNvPr id="127029" name="TextBox 29"/>
              <p:cNvSpPr txBox="1">
                <a:spLocks noChangeArrowheads="1"/>
              </p:cNvSpPr>
              <p:nvPr/>
            </p:nvSpPr>
            <p:spPr bwMode="auto">
              <a:xfrm>
                <a:off x="8720100" y="2661114"/>
                <a:ext cx="1109960" cy="560755"/>
              </a:xfrm>
              <a:prstGeom prst="rect">
                <a:avLst/>
              </a:prstGeom>
              <a:solidFill>
                <a:srgbClr val="00206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00">
                    <a:solidFill>
                      <a:schemeClr val="bg1"/>
                    </a:solidFill>
                    <a:latin typeface="Times New Roman" panose="02020603050405020304" pitchFamily="18" charset="0"/>
                    <a:cs typeface="Times New Roman" panose="02020603050405020304" pitchFamily="18" charset="0"/>
                  </a:rPr>
                  <a:t>Analyte in dry air controlled by MFCs</a:t>
                </a:r>
              </a:p>
            </p:txBody>
          </p:sp>
          <p:cxnSp>
            <p:nvCxnSpPr>
              <p:cNvPr id="31" name="Straight Arrow Connector 30"/>
              <p:cNvCxnSpPr>
                <a:stCxn id="127029" idx="2"/>
                <a:endCxn id="36" idx="2"/>
              </p:cNvCxnSpPr>
              <p:nvPr/>
            </p:nvCxnSpPr>
            <p:spPr>
              <a:xfrm flipH="1" flipV="1">
                <a:off x="9124880" y="3129445"/>
                <a:ext cx="150200" cy="92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13208" y="2202086"/>
                <a:ext cx="2915921" cy="332948"/>
              </a:xfrm>
              <a:prstGeom prst="rect">
                <a:avLst/>
              </a:prstGeom>
              <a:solidFill>
                <a:schemeClr val="tx2">
                  <a:lumMod val="50000"/>
                  <a:lumOff val="50000"/>
                </a:schemeClr>
              </a:solidFill>
              <a:ln>
                <a:solidFill>
                  <a:schemeClr val="tx1"/>
                </a:solidFill>
              </a:ln>
            </p:spPr>
            <p:txBody>
              <a:bodyPr>
                <a:spAutoFit/>
              </a:bodyPr>
              <a:lstStyle/>
              <a:p>
                <a:pPr algn="ctr">
                  <a:defRPr/>
                </a:pPr>
                <a:r>
                  <a:rPr lang="en-US" sz="825" dirty="0">
                    <a:solidFill>
                      <a:schemeClr val="bg1"/>
                    </a:solidFill>
                    <a:latin typeface="Times New Roman" panose="02020603050405020304" pitchFamily="18" charset="0"/>
                    <a:cs typeface="Times New Roman" panose="02020603050405020304" pitchFamily="18" charset="0"/>
                  </a:rPr>
                  <a:t>Schematic of </a:t>
                </a:r>
                <a:r>
                  <a:rPr lang="en-US" sz="825" dirty="0" err="1">
                    <a:solidFill>
                      <a:schemeClr val="bg1"/>
                    </a:solidFill>
                    <a:latin typeface="Times New Roman" panose="02020603050405020304" pitchFamily="18" charset="0"/>
                    <a:cs typeface="Times New Roman" panose="02020603050405020304" pitchFamily="18" charset="0"/>
                  </a:rPr>
                  <a:t>Impedimetric</a:t>
                </a:r>
                <a:r>
                  <a:rPr lang="en-US" sz="825" dirty="0">
                    <a:solidFill>
                      <a:schemeClr val="bg1"/>
                    </a:solidFill>
                    <a:latin typeface="Times New Roman" panose="02020603050405020304" pitchFamily="18" charset="0"/>
                    <a:cs typeface="Times New Roman" panose="02020603050405020304" pitchFamily="18" charset="0"/>
                  </a:rPr>
                  <a:t> sensing plan</a:t>
                </a:r>
                <a:endParaRPr lang="en-US" sz="825" baseline="-25000" dirty="0">
                  <a:solidFill>
                    <a:schemeClr val="bg1"/>
                  </a:solidFill>
                  <a:latin typeface="Times New Roman" panose="02020603050405020304" pitchFamily="18" charset="0"/>
                  <a:cs typeface="Times New Roman" panose="02020603050405020304" pitchFamily="18" charset="0"/>
                </a:endParaRPr>
              </a:p>
            </p:txBody>
          </p:sp>
          <p:sp>
            <p:nvSpPr>
              <p:cNvPr id="127032" name="TextBox 32"/>
              <p:cNvSpPr txBox="1">
                <a:spLocks noChangeArrowheads="1"/>
              </p:cNvSpPr>
              <p:nvPr/>
            </p:nvSpPr>
            <p:spPr bwMode="auto">
              <a:xfrm>
                <a:off x="11040581" y="3091987"/>
                <a:ext cx="1059354" cy="420566"/>
              </a:xfrm>
              <a:prstGeom prst="rect">
                <a:avLst/>
              </a:prstGeom>
              <a:solidFill>
                <a:srgbClr val="00206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00">
                    <a:solidFill>
                      <a:schemeClr val="bg1"/>
                    </a:solidFill>
                    <a:latin typeface="Times New Roman" panose="02020603050405020304" pitchFamily="18" charset="0"/>
                    <a:cs typeface="Times New Roman" panose="02020603050405020304" pitchFamily="18" charset="0"/>
                  </a:rPr>
                  <a:t>Keithley-2400 Source meter</a:t>
                </a:r>
              </a:p>
            </p:txBody>
          </p:sp>
          <p:sp>
            <p:nvSpPr>
              <p:cNvPr id="143" name="Oval 142"/>
              <p:cNvSpPr/>
              <p:nvPr/>
            </p:nvSpPr>
            <p:spPr bwMode="auto">
              <a:xfrm>
                <a:off x="7855401" y="3472913"/>
                <a:ext cx="384355" cy="401314"/>
              </a:xfrm>
              <a:prstGeom prst="ellipse">
                <a:avLst/>
              </a:prstGeom>
              <a:solidFill>
                <a:schemeClr val="accent3">
                  <a:lumMod val="60000"/>
                  <a:lumOff val="40000"/>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6989" name="Group 3"/>
            <p:cNvGrpSpPr>
              <a:grpSpLocks/>
            </p:cNvGrpSpPr>
            <p:nvPr/>
          </p:nvGrpSpPr>
          <p:grpSpPr bwMode="auto">
            <a:xfrm>
              <a:off x="4491633" y="2046750"/>
              <a:ext cx="4675584" cy="3373041"/>
              <a:chOff x="5973697" y="1514475"/>
              <a:chExt cx="6234113" cy="4497388"/>
            </a:xfrm>
          </p:grpSpPr>
          <p:grpSp>
            <p:nvGrpSpPr>
              <p:cNvPr id="126990" name="Group 1"/>
              <p:cNvGrpSpPr>
                <a:grpSpLocks/>
              </p:cNvGrpSpPr>
              <p:nvPr/>
            </p:nvGrpSpPr>
            <p:grpSpPr bwMode="auto">
              <a:xfrm>
                <a:off x="5973697" y="1514475"/>
                <a:ext cx="6234113" cy="4490838"/>
                <a:chOff x="6434987" y="1533960"/>
                <a:chExt cx="5668113" cy="4490838"/>
              </a:xfrm>
            </p:grpSpPr>
            <p:grpSp>
              <p:nvGrpSpPr>
                <p:cNvPr id="127003" name="Group 145"/>
                <p:cNvGrpSpPr>
                  <a:grpSpLocks/>
                </p:cNvGrpSpPr>
                <p:nvPr/>
              </p:nvGrpSpPr>
              <p:grpSpPr bwMode="auto">
                <a:xfrm>
                  <a:off x="6434987" y="1533960"/>
                  <a:ext cx="5610440" cy="4490838"/>
                  <a:chOff x="6423401" y="1558712"/>
                  <a:chExt cx="5649016" cy="4491306"/>
                </a:xfrm>
              </p:grpSpPr>
              <p:sp>
                <p:nvSpPr>
                  <p:cNvPr id="127005" name="TextBox 17"/>
                  <p:cNvSpPr txBox="1">
                    <a:spLocks noChangeArrowheads="1"/>
                  </p:cNvSpPr>
                  <p:nvPr/>
                </p:nvSpPr>
                <p:spPr bwMode="auto">
                  <a:xfrm>
                    <a:off x="6423401" y="1558712"/>
                    <a:ext cx="5649016" cy="4924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7006" name="TextBox 5"/>
                  <p:cNvSpPr txBox="1">
                    <a:spLocks noChangeArrowheads="1"/>
                  </p:cNvSpPr>
                  <p:nvPr/>
                </p:nvSpPr>
                <p:spPr bwMode="auto">
                  <a:xfrm>
                    <a:off x="8646794" y="5491317"/>
                    <a:ext cx="1105325" cy="2770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750" b="1">
                        <a:latin typeface="Times New Roman" panose="02020603050405020304" pitchFamily="18" charset="0"/>
                        <a:cs typeface="Times New Roman" panose="02020603050405020304" pitchFamily="18" charset="0"/>
                      </a:rPr>
                      <a:t>Time</a:t>
                    </a:r>
                  </a:p>
                </p:txBody>
              </p:sp>
              <p:sp>
                <p:nvSpPr>
                  <p:cNvPr id="127007" name="TextBox 6"/>
                  <p:cNvSpPr txBox="1">
                    <a:spLocks noChangeArrowheads="1"/>
                  </p:cNvSpPr>
                  <p:nvPr/>
                </p:nvSpPr>
                <p:spPr bwMode="auto">
                  <a:xfrm>
                    <a:off x="7143365" y="1906495"/>
                    <a:ext cx="2506817" cy="30780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solidFill>
                          <a:schemeClr val="bg1"/>
                        </a:solidFill>
                        <a:latin typeface="Times New Roman" panose="02020603050405020304" pitchFamily="18" charset="0"/>
                        <a:cs typeface="Times New Roman" panose="02020603050405020304" pitchFamily="18" charset="0"/>
                      </a:rPr>
                      <a:t>Schematic of Chemiresistive Sensing</a:t>
                    </a:r>
                  </a:p>
                </p:txBody>
              </p:sp>
              <p:sp>
                <p:nvSpPr>
                  <p:cNvPr id="145" name="TextBox 144"/>
                  <p:cNvSpPr txBox="1"/>
                  <p:nvPr/>
                </p:nvSpPr>
                <p:spPr>
                  <a:xfrm>
                    <a:off x="8149914" y="5742210"/>
                    <a:ext cx="1786098" cy="307808"/>
                  </a:xfrm>
                  <a:prstGeom prst="rect">
                    <a:avLst/>
                  </a:prstGeom>
                  <a:solidFill>
                    <a:schemeClr val="tx2">
                      <a:lumMod val="75000"/>
                      <a:lumOff val="25000"/>
                    </a:schemeClr>
                  </a:solidFill>
                </p:spPr>
                <p:txBody>
                  <a:bodyPr>
                    <a:spAutoFit/>
                  </a:bodyPr>
                  <a:lstStyle/>
                  <a:p>
                    <a:pPr algn="ctr">
                      <a:defRPr/>
                    </a:pPr>
                    <a:r>
                      <a:rPr lang="en-US" sz="900" dirty="0" err="1">
                        <a:solidFill>
                          <a:schemeClr val="bg1"/>
                        </a:solidFill>
                        <a:latin typeface="Times New Roman" panose="02020603050405020304" pitchFamily="18" charset="0"/>
                        <a:cs typeface="Times New Roman" panose="02020603050405020304" pitchFamily="18" charset="0"/>
                      </a:rPr>
                      <a:t>Chemiresistive</a:t>
                    </a:r>
                    <a:r>
                      <a:rPr lang="en-US" sz="900" dirty="0">
                        <a:solidFill>
                          <a:schemeClr val="bg1"/>
                        </a:solidFill>
                        <a:latin typeface="Times New Roman" panose="02020603050405020304" pitchFamily="18" charset="0"/>
                        <a:cs typeface="Times New Roman" panose="02020603050405020304" pitchFamily="18" charset="0"/>
                      </a:rPr>
                      <a:t> Sensing</a:t>
                    </a:r>
                  </a:p>
                </p:txBody>
              </p:sp>
            </p:grpSp>
            <p:sp>
              <p:nvSpPr>
                <p:cNvPr id="127004" name="TextBox 2"/>
                <p:cNvSpPr txBox="1">
                  <a:spLocks noChangeArrowheads="1"/>
                </p:cNvSpPr>
                <p:nvPr/>
              </p:nvSpPr>
              <p:spPr bwMode="auto">
                <a:xfrm>
                  <a:off x="10774529" y="2644183"/>
                  <a:ext cx="1328571" cy="49244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solidFill>
                        <a:schemeClr val="bg1"/>
                      </a:solidFill>
                    </a:rPr>
                    <a:t>Keithley 4200 SCS</a:t>
                  </a:r>
                </a:p>
              </p:txBody>
            </p:sp>
          </p:grpSp>
          <p:graphicFrame>
            <p:nvGraphicFramePr>
              <p:cNvPr id="126991" name="Object 3"/>
              <p:cNvGraphicFramePr>
                <a:graphicFrameLocks noChangeAspect="1"/>
              </p:cNvGraphicFramePr>
              <p:nvPr/>
            </p:nvGraphicFramePr>
            <p:xfrm>
              <a:off x="7870825" y="4262438"/>
              <a:ext cx="2239963" cy="1749425"/>
            </p:xfrm>
            <a:graphic>
              <a:graphicData uri="http://schemas.openxmlformats.org/presentationml/2006/ole">
                <mc:AlternateContent xmlns:mc="http://schemas.openxmlformats.org/markup-compatibility/2006">
                  <mc:Choice xmlns:v="urn:schemas-microsoft-com:vml" Requires="v">
                    <p:oleObj spid="_x0000_s8198" name="Graph" r:id="rId6" imgW="4159910" imgH="2909011" progId="Origin50.Graph">
                      <p:embed/>
                    </p:oleObj>
                  </mc:Choice>
                  <mc:Fallback>
                    <p:oleObj name="Graph" r:id="rId6" imgW="4159910" imgH="2909011"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0825" y="4262438"/>
                            <a:ext cx="2239963" cy="1749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6992" name="Group 83"/>
              <p:cNvGrpSpPr>
                <a:grpSpLocks/>
              </p:cNvGrpSpPr>
              <p:nvPr/>
            </p:nvGrpSpPr>
            <p:grpSpPr bwMode="auto">
              <a:xfrm>
                <a:off x="6488113" y="2608263"/>
                <a:ext cx="1354137" cy="798512"/>
                <a:chOff x="304800" y="4267200"/>
                <a:chExt cx="2462066" cy="1413638"/>
              </a:xfrm>
            </p:grpSpPr>
            <p:grpSp>
              <p:nvGrpSpPr>
                <p:cNvPr id="126993" name="Group 13"/>
                <p:cNvGrpSpPr>
                  <a:grpSpLocks/>
                </p:cNvGrpSpPr>
                <p:nvPr/>
              </p:nvGrpSpPr>
              <p:grpSpPr bwMode="auto">
                <a:xfrm>
                  <a:off x="381002" y="4267200"/>
                  <a:ext cx="2385864" cy="1216416"/>
                  <a:chOff x="4343402" y="4648200"/>
                  <a:chExt cx="2385864" cy="1216416"/>
                </a:xfrm>
              </p:grpSpPr>
              <p:sp>
                <p:nvSpPr>
                  <p:cNvPr id="162" name="Cube 161"/>
                  <p:cNvSpPr/>
                  <p:nvPr/>
                </p:nvSpPr>
                <p:spPr>
                  <a:xfrm rot="155328">
                    <a:off x="4343402" y="4700535"/>
                    <a:ext cx="2385864" cy="1164081"/>
                  </a:xfrm>
                  <a:prstGeom prst="cube">
                    <a:avLst>
                      <a:gd name="adj" fmla="val 90539"/>
                    </a:avLst>
                  </a:prstGeom>
                  <a:solidFill>
                    <a:srgbClr val="0000CC"/>
                  </a:solidFill>
                  <a:ln>
                    <a:solidFill>
                      <a:srgbClr val="0000CC"/>
                    </a:solidFill>
                  </a:ln>
                  <a:scene3d>
                    <a:camera prst="orthographicFront"/>
                    <a:lightRig rig="morning"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Cube 162"/>
                  <p:cNvSpPr/>
                  <p:nvPr/>
                </p:nvSpPr>
                <p:spPr>
                  <a:xfrm rot="173669">
                    <a:off x="5135874" y="5277733"/>
                    <a:ext cx="923636" cy="458097"/>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Cube 163"/>
                  <p:cNvSpPr/>
                  <p:nvPr/>
                </p:nvSpPr>
                <p:spPr>
                  <a:xfrm rot="172271">
                    <a:off x="4723125" y="4648200"/>
                    <a:ext cx="831272" cy="702603"/>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Cube 164"/>
                  <p:cNvSpPr/>
                  <p:nvPr/>
                </p:nvSpPr>
                <p:spPr>
                  <a:xfrm rot="172271">
                    <a:off x="4388307" y="5213092"/>
                    <a:ext cx="880339" cy="458098"/>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Cube 165"/>
                  <p:cNvSpPr/>
                  <p:nvPr/>
                </p:nvSpPr>
                <p:spPr>
                  <a:xfrm rot="172271">
                    <a:off x="5883443" y="4695976"/>
                    <a:ext cx="845703" cy="666069"/>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57" name="Straight Connector 156"/>
                <p:cNvCxnSpPr/>
                <p:nvPr/>
              </p:nvCxnSpPr>
              <p:spPr>
                <a:xfrm>
                  <a:off x="1144610" y="5304242"/>
                  <a:ext cx="17318" cy="37659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902156" y="5242413"/>
                  <a:ext cx="14433" cy="37659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304680" y="5486920"/>
                  <a:ext cx="609022" cy="758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10800000">
                  <a:off x="1144610" y="5574042"/>
                  <a:ext cx="684069" cy="646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179876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AutoShape 2" descr="data:image/png;base64,iVBORw0KGgoAAAANSUhEUgAAAWAAAACPCAMAAADz2vGdAAAAilBMVEX///8AAABiYmKrq6vOzs6Xl5ebm5siIiJoaGigoKAZGRnx8fHj4+P6+vr09PTn5+d6enq7u7vc3NyysrLQ0NCLi4vm5uZYWFg/Pz/Dw8NfX1+3t7fW1tbe3t5wcHCtra0vLy83NzcqKiqEhIRMTEwODg59fX1GRkY8PDwWFhZ0dHQkJCRQUFCQkJAaIDCFAAALF0lEQVR4nO2d6XqyOhCAG6UKKiouVVxw19bq/d/eCZIJm37CZCLtad4/VZ4KZMgya3h7MxgMBoPBYDAYDAaDwWAwGAwGgyGLZ7cYY63Aq/pGqqDrTHjj2Wa3iI/1A7uX+I8gsFWu4IfSjWj6Kif6lbzLxrNLBw7yL534X9r8q8IVduG51/bR3oQfdgpn+oW4p7DRp6A/u/UyGMItQgGH8q0Nbh+XtT8n4Slv8bh9++iHHUyMYEIB+/zHK/nNia/xJzjy9g7kt4B/i4RNKGD+23ri65Wvdehz/TqWvPXLxPc9Y9FqRidgj7HP1IGveCL6/9Pn80Py+wd0YToB81l3mDpQZ2yGPdmv48BYL3VgxpgT/qUTMMtegp/s4GLP9ssY5ObDueheXMAf8dEuXsA9Ls7MoZzI/79wcQbpI0shci7goSXx8AJecA04c4grhiPk2Z4zfC/PXNvdOJkpOOqr4fiNTS8AeYkRV7Izh2YaFbVO7r6LoG1AcSPuPXOIX677plfAF8Ys5NmeMmF7p1EOZ69v0c0L2I0FXPckQ7yA+TS/zRzaplVDSnzQ48vwoe+B13N2a0+IspUaNwqLnCvmnAQMI4VifOdGZBHGuT5ABX/gl/QRS5gFdGraZ7Z/WFnLg45GTmMphCt0U3ryghuLZY9OwA4Yh0AtP/ETwW8TpxCsonlRA5OkHyaEWx43rzCdgMM5ItmFF/pmiIDtkb+csj7pnUj8zAz5DlorobMn9DfH5+rp81cuROd4Wzz5xyTRnY20rbt7lnzqnvQlUvqDpwk/c3gFXSvKVFhNXdYsKq3lQViyNrrzPyEU3Qb8lWFfO0cfKQXsrvnP1+/+wm+EHucvTRPEHKaefvFH6DbF8tbTZvwMQiNiUrdG3o7Pv1LlphRw5GcGZrocPaAKLMuotT5Mke/sS8td8We3SbT+Cke/SAX8trDFBexofhyOn/ygPFfwW01ZrcTPJjBmD7p0Gz4vnkTrd/HgPdAKmA/GhTf0FqL3+vRrihzjXjnXQgciOp4+84cLcDQf+qkmu677j6/KzMjXlBqYTIes/+oJR/CVnLKeRRKu10p83x/Ua4oFI+49Z5k/wQXrZABaHiVtbUbiA7xDNH7HOKP2IWt2vP1tZy2n5zhwK2c2Jb2nEJs1yc/5TzZCT+H9pkF42jr0W5ttSv94Ldb2djZ6qM5Co2f2PgO44pDS/O9CZsACM8wtWBadstPLU6ZsQnvC55zZOvqwYUrpbimOcNJP1ElnoP5/l1wgnzGsIProKnW2+ywTwwKjavXg934q1KuMm4vIvQInni6zsSQsF2FauAlLqRQ7to4+TEiH9Lia/ISm8KahvbdZfBiIY2xSlnsQw6pDuSj16BfNQlhgxjWIHnBTDMQePidrBcPqSOjrq2lQ+wohx2ELOaLTyOc0UZhzNsLjThg9GukwXAoh3QY+xSLbhYFoqTRoBJZgnUxVW2sxvQsxZt/RhwtBRoI0Lb6VGlSD7r8F95oiSI2GBL6mRGZcKdftfaS256g1qA0T+CiZMI2H2FQtiXy6O+U1ZSpMC+XJ8woe91k2lQEFWqOhIQ6fpbLfyyMt7qNygyCboE2RIK4vBFWMBYxDxTXFhTjEUr1Bc1hyrwSdb6IriFoUG3RE8DPikOP6QmAWwmzzdlCePq1UQKgKpBlnqUSPPhIKn3oMagF5y3NlBWBdfa3aO0T5VNaUGgzEltI4AM6QNDdVVGHr2lKxSvAVu7mxs2cyTkTRoDYsuQO1HHxXdekmwY/XFGxUZRvHiWjs2wYsuQEiMBIjnXPVcoL8BaxKLgdiQOahSXj68I6wjs4alBJI1yByTUm67ql0Tg8mnYZCIsiEMFajxBHG4Qll/vfZOvowJayxuMCS20LrAdaPqVJTix51oN/OKXXOpbqnj8YJS4I04/oIM2EPXmXafOM+mC57ZPTI+Ul1rGt89CgRJyKNtbvgkkAmH+mr98Ag3dxO6TUF5sgetc7pINKME/R/ViV2DcbhZ8kAtzQEJ2xNekehqhaZcai+yOfwstmHWom8eruZfWLMrhXHTrgyqHVOH5bcVbl7ut3XmvXntMkVioSuQb98cXFcqTSk1zlnIn2wh7qv7tumVAa4Ztwv5qzZeVUvx3Dzgk09JuxzWOKeeIefDOvWbWV5ccbfv+ADCuPftvQ3wi87+zTAdMekeOpjj4vQzLRVgwGH0j7LlrBIEUnKGunjgivk6lkWRJTah0BY6TR7jSywsYirXqd2F1NRLXOLmtVHNAB8lTAjiWI84oypm+vAdEecB6vAHD+YSJ08WQY4Q3kH9R57kuQKddyDguWuMz9/j1sZpCeDIGeJBJmlhgHZy4rgYUeHzFk6qrSMDMVyuUBbI1roleGTKpWLhJraINdW5acQpZZZwT8hdG+prrUNPY1oq+jY0ozb6tpFpThbZW2RKpk3jc3W+B/LgLS+XVSKQlD3p6FsX7k8UyZX1CpW1ZRTV0MmGvwqqp66lvC4K+QskSBrPlVY0u/2PFRdGQhyligY0KjiO+WtQrKol2dOwOPeqrKM4ETjMkdXdz5ip74yLMGTrHUXlSeo5+AKVrSN6FHUn8rsv70WLacQdHXSW9IQ2IRiY003kQdLUbKEYEw3dZIGln2a8sxVnLOkayPUf0MyEIEaoaq2JSrP3AgbqlvROy1qlA+2RxcCU6xmjBmBqlYn3pyoGEplxXnI0tNQcaL7SD8Wbs9oRYjrpN0DUQisT2cZSDPOqkBVq1Nfc06T80xQzRhzhbyC1ye8a6iTxibz6jgLAM7q9stLNvr0ddIkZRoerWvOA2f1la0JT/scDf6Z0HOk/tBoqhlj9uJ8bvO1waOpDjcpQfSIPDyyBDPutVk+7bUWR7+jKh6lONF9jrRd6d874i794XwU6Q56EgZain4Vmz6bMDbj2lZ2/2AELKV8dZKvOev1RXbySZ/d6Kv5VbRs41mPNg8eformH5W005yAZXLXNZEAvtGWs6WWrURZzZims000X8WqywkY1vVZeOadN7KcS/hJ12ZinVg7GTWcYjSg0+vbxjN8MQu7ONbCu71eWsG1+kjA58SDG2yYvkLTnXykiXdxP0GUfJPHRSThW1I/4TGGQxmfLPFAwGGJS2J2O+XfL0eFzLx7m9fsYszEnRG6pzNMU6+I9ZjCVP9AwNu0+hO+OU1XMBvt4/jQto2nn6lAuebfwFmY+wIesYyHiius2rJOsZs+69vG85J9dAqL0H0Bj7OzW5fp898h/czE7ukE+ReQ7PDBSJZye/eEgE+5SWejMTcZV0C11hb75Y9u+uxIYbiAz31JIAScezU2NyD11Qehokfk7unUqTNaw533TBclpwKFAoaXsCa4ansjYnTy72Y5vjVu49nIqX93BFKUuwK+8xakO+8aJqSwBpy5UT08fq8yAv7LXlci3uoOL8JOMNa68WvHKo++LXbyPfiOQIpyX4v4yuUqBhXtHV8Fq9wcnPTRlOS+gCc5u+KrsnSi17PIvWDTw5sB9wXssIwO1MGPkV9ITomy8aGX+wJuZ+2Ks4q/49dxzBT89hTMrAe+iCA9JriiXfXWuq8kFGgyaH/Jvsa7BA8EHC6bcR5P6B3VWcP94xinnA+Bip/ggYBv/spNZBy3w8tVk89ZGXve5LEIRm6YSsrCIwFHmx41Z/3g9nLW099Z4SImt1YH/Vkr/KCQtZsTsLS5Py6x1VRhVUhVOHHrLyqRZTsIEjZgzw4SysJiF44OVlv9te57w13dwpKb3Z/R/w0Gg8FgMBgMBoPBYDAYDAaDwVCc/wBi04ht1PEyZwAAAABJRU5ErkJggg=="/>
          <p:cNvSpPr>
            <a:spLocks noChangeAspect="1" noChangeArrowheads="1"/>
          </p:cNvSpPr>
          <p:nvPr/>
        </p:nvSpPr>
        <p:spPr bwMode="auto">
          <a:xfrm>
            <a:off x="116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8003" name="AutoShape 2" descr="data:image/jpeg;base64,/9j/4AAQSkZJRgABAQAAAQABAAD/2wCEAAkGBxQTEhQUEhMWFhUXGR8ZGRgYGRofHxwiGxwcIBwfIB8dICogHB8nIB4bITEhJSosLi4uGB8zODMsNygtLisBCgoKDg0OGxAQGywkICYsLCwvMCwsLCwsLDQsLCwyLyw0LC8sLCwsLCwsLCwsNDQsLCwsLCwsLC8sLCwsLCwsLP/AABEIAOEA4AMBEQACEQEDEQH/xAAbAAACAwEBAQAAAAAAAAAAAAAABQMEBgIBB//EAD4QAAIBAgUCBQMBBgQFBAMAAAECEQADBAUSITEGQRMiUWFxMoGRoRQVQlKxwSNi0fAzcoLh8QcWQ5IkJbL/xAAaAQEAAwEBAQAAAAAAAAAAAAAAAgMEBQEG/8QAMhEAAgIBAwIEBAYDAAMBAAAAAAECAxEEEiEFMRNBUWEicYHwFDKRocHRseHxFSMkQv/aAAwDAQACEQMRAD8A+40B4TQCfK858UjjcwV7ivn6up3vUqM4/DJ4XH759vMuda25HNfQFIjx2KcXiIYpsFKgmD3BjvXG6lXfKacM49s/wW1tLuMExLgea03ypB/SQa6tO7w47++FkreM8C/JOpExNx0VCumSCTyAY3H8J34ryFik8G3U6GVNcbM5yPKtMJQzDNUtOiNy8n2gf+aA4xed2kXUWncACD3+aAu4a+HUMvFAS0Ans9S4drrWgxDKSJI2JHIHx/aoKyLltNdmithSrn2f8nuZ5yETUityAWKMAATzJA/2az662dVDlX3M0Um+SzleL8QHcMPWsXSdVfcpK3yxh4x819CdkUux7fzJFcpuWABMdp4q3XdVq0k4wkm2/Q8hW5FtGBAI4Nb6rY2wU4dmsog1h4PQwmJ39KsGH3PaHgUAUAUAUAUBxduhRLEAepqFlka4uc3hI9SyeWbysJUzVWm1dOpjuqllHsouPc7JrQRF2BzhbsFR5W4M/jbtXCq65Ceq8Bwwm8J57+nHo/qWup7dxcvYpEIDMATwO9dPU6yjTJO6WMkIxcuwiz/qhLTpZR08RwTJMhQI2IBnUZ2/NXwshYlKDyvY9lXOKTaaTEGSZWEvXMVcuTaZm1KRDoXO2scxMFSOxU+9VxpUZ7joX9R8XSxo29vP5en8ja9m18YlbKS1kkDxCvIaJ82wDCY9Tt61JylvwlwV1Vad6eUpy+Ly/wCe5qraBQANgKtMB1QCHMMUMPfXRbgXAdRC/U07cfxe/efavMHrk33ZZzLNXtW2fwH2jnTA3Ak6STA5r08PcEqYhRcdQ4mVkbCO4B++9AMMRYV1KuoZTyCJFAI8vzZUuPhwp8jEKoB1Rzx3UevpFATZh1CttkUqy653cFRtHtud6AsYDKLKP4yoPFYeZvWdztwJqO1ZyXPUWOvw3L4fQYsoIgiR6GpNZKTPZrjVsOVw+jxCp1LsFXbyO0cbwPcH2FeKOFiJKOMrd2EXSWBxOKD3sS7IdUBtKecLIPA+kdj3352rmW6GOqi43evt5HU6j+GhKP4bjjlc8Zxjv5mx/dVvtqB9VdhPzBiuhVVGqCrh2SwjlN5eTLLkT4LFXMa97XaJMgzrh9tzwwUkQPj03jGrFm7J07eoqekjp9vKxz8vb1Zp7Wc2SATcVfYsKuOWIc0xTY17S4RwPDZmLP8AQ0bRAkkyZG0RNAMsflF57DIuKcOVjhNM7bbLqg8czB70BHl2MbDBLWKjW30FN1MASN4II2Pvq+aAaXs0sqpdrqQBJ3H9OftQGQweGxt/H3L1u8y4aYUk8DQNhbOx3J8x+ao2T8Tdng6q1Wm/BeFs+P1wvXvnv24LPV48Ow//AOTduXUAurbhP4TyQiDaJ3J7HmK81VStqcWYNPBTtjGTwm+4dGZ292yb7JNudBZZPAB1AfxLvBjgg/bB0zp8NNKc45+LHHpj/ps6nRGi1Vxlu4z7/J4/X6jzDZ5bvlkwzh2BhjBhR67/AFe0bV1YzjLhGS7S20qMpxwn2DLsgt2W1Izx2UkaQfUCP71jXTqFarccrt7FW94wVs9yi695L1h1BC6GV5giSQRAO+5/Squo9PWrSTZ7Ce0z6ZIFuX8Zf0XAgIuWCkFAqjUQ0nU0AMpgSD22q3RaGOlgoRbePX3eTbbr3ZplRt7POf69O5DlmbrftiTqvcISJk76dzz/AOa4c46+OvVkW3FtZXkl58du3YzJw2YZ3jepP2Sw4e2zCSGW4QCrdxKaoBjy6gO0E19LKbjHLLNHp1fbsbaXtz/KG3SfVRxVsnRJUhYBBLbSCDsJ9eK5a110dVGuWHGXbCeV9cmnX9PWlaSlnKyNszvYk2bng2gtzSdOplmfYbrPyYrryzjjuYKNniR8T8ueTP8ATvUbW3eziwwuiDLbsQQIEKDq78VGrdj4jRrnQ7f/AEdsfuN8f1ZYtvbTzS8/UrIBETu4E88CrDEc4XGXhiHVLTG20OhiEIKgk6o2Mzt69t6AM4za/aZZskWyGLMkvBHrA8o78UPUsvCK+QdXYS8p0B1IjlCzMD38momqq7VPODbren2aTbvaefT79z3NM+R7i2SpCspIa5bZCTMeXWAdvUeorl9X1eoogvA+vGTLXGLfJayrNbpNwXEd0VgEuKnIgEggbmDtIH9K1dM1Nmp08bLFhsu1MKoqLh3a5Wc45/kpdS9RAIUsai4ILbFYEglTqghiO0cH3q3VxssrlCHmu/8ARnjw8lSzl/7QUviwxABDKx0ax2B1DzgfIHvzXI6Fpr6d+95h5c555y/4LLpJ49SPPuqRgntoti5bNwElG0aYWJKaSRq42G3rzNdjU2ShDEOG+z9Db0/p/wCM3Nyxj9zS4PMXcSiC576gsT2P/isPSdXbfGSt5xjnGP8AXBhtgovgznW1zGxPhg4cIWuKhDTp3bXIBiBwvv7V0p79y2mzSfhPCkru/l/S+Y1yHPMN4K+GpVedKK7gT6lVO/zVpzhbhMfYuNffB2yt8M0bkFyp8wKHYA77bGfQ0A9yvG33thjZP/WdDe+2nigMjnWcprT94WroILBEUad5WSHkagBA2PefiuyxVrLNmi0Nmrk4wwsLPJqHxOFvW9IstcR1jy2X4I/m0gD81NPKyZZwcJOMu64EOUZotlLttCbboXOh5Y7Dbbk7AbCvmNVq+oQ1a8PmOcYxlfXz+v8ABopjW8KX9CbI71y5rvX3cJcuyQqwys30nzT5CYAB7eorvy1Hh0uya7fuWa/T1U37KpZXHnnHtlGixeLuo0rEuukpbX/iMBEwQQpAj5AidhWLQdXp1alxtaxw/d4X78Gadbiz3pzAYXAsvgXNS3RpIdgXSONtjpmQQRIMe8b34VCcpPHzNWo1Wp1UU58xXouM/P1NfauqwlTNNPqqdRHdVJNGGUXHudExzV54YPqXp/EYvErfssPA0qrKzFdWhiSQAIYMDp83p3FUzrk5KSZ09Jq6K9POq2GW+z/xz6ZPM6PhqLeCwwHiSL1ogAWysFWiRueAQSDAjiqdZrK9LFSm0s+pVoaaLZNXScV7f8Ze6Pya9oR8UyHaQBuWJmTckfUJO28Gd601zjZBTjymsma2Hh2OKfZ9/X3+okxF8HHeHl6qWVn8RF8iwoQSG2UkNrkDfc+lQj4blx3LbtNfGEbZp4a79/19PbJrsyw+ONlxau2vE0+XyEGfZi5APaYq4yi3p5VtNrxtrw8S5lWuQ7EQFhXBaI/lB2me80Boszw9h0DYhbbIvmBcAge+9AZfKsZiTibqYZS+FVtNty3kWFBdTPmMNKiJjYdjAFvqS9jwqeGispYq/g7uAQYMXBET89u00BN0jZwdhFtWAlu6ygvbk65UQZDb7Gf1qEVCLwu5qtlqLoKyeXFcZ8kPMZgbd0AXbauBuNQBivZQjL8yyZTF9dZ+uAKjDSt24JKgAppG2qDtqHtzG87VVZZtj8P+kdLp2jjfYnN8Z7eb+WP3YuyjI7l6zcxF9nUQSySJcg+YvIJB0iIJHHAHMkpThiTw/Yo1aphe/AeY/fqfSrNsKoC8AQKlVXGuChBYSMrbbyxX1XbU4W6xth2VSUBAJDRA0zwZqeAm12KPT2bu9lSmFcjgwEt7xvs7An5ryMVFYSweEWAzx8RiHw9209rS26EblQOSwJBBMfTtvE16DSYXCJbGm2ioJmFUASe+3egM51PireCe3iFthWuPouuF2II5eN5kLB+3egGD59Fo3PAvMAuoQux2nbed/igFuXGxmlsPeRXRYhd4BPPm2JOwB7VGUVJYZbVdZVLdW2n7GpRAAABAAgAdoqRW228srY3L0uAyAG7OANSkbgg+x3rzCzk8PnF/MbuautqyEt3LUl2YkawpAiApK7+YAzFUbo3Zrkjo6rp8tPVC3cmn/n09yfHY9MN4a3Lpa4PLBIDWbgIhoH1IRxPIPfVtm0/T9NRY5QXxP77GV13OvxNr2+uOP1PbvTr4i5cxqXipA1SV8rlAPMh5VYHod/vV9+m8TP8APKNdPUp16aWnwsPz+f8AJtenrNwWw13SGYAws7CO/vvWPpnTPwbm853Y+mM/2YZ2bhJhMTda+1m+j6y5I2Oll1cg8aQI/Irm36TW/jlbW33WeXjGf0xj7yTjKO3DNeBX1BQZrqPA3f2izcssupx4RRpA2DPMgH3/AErl9S6ctWks9v2JwntKmMwyB3slA15h5SWfTLiJCkkQD6DtxWrR6b8Np40p5wu57vzNSkg6K6O/Zbj3rgHiHZQrEgT9R37nb/ZqddW17n3OjruoK6tVV5UfNf4/Q2NXnKFPUGQpihb1O6NbbUrIQCJ5G4Ig/FAR4/pfD3bLWipWQPMGOoEEEHfaZAO4oC5kuWjD2hbDs8blmiT+NhQF6gMueirRxjYrxboLHVoBgBoiQw8w27T3+1VeCt+86H/kbPw34bCx6+ffJbzfLb3gv4N+4zdkYpDQRInSG3G3NeaiEp1SjHzMCfIvybKbWJbxb+G8yQo8TeGUnYCYEHnbfbmK4vSOn36aUoz/ACeS9/X/AKaPxEo8wbT7cehYzXGLbxLW/pF63LTwxkrI99Ig+o0+lXdX1mo08V4C+fGSuuMW+TjC5zdtKVuJrExbuMQoYbQNgZYb9hsJrb07UT1GmjbNYb+/9/IlqPD3Lw1jjnz5+/URY/B5piMS8QLJgqRci2AAAR2csDO+n4NWTja58Pg6ulv0ENOvEjma9s5/jH3g+hWFIVQxkgAE+pjc1oRxZNOTa7CPrA3lt27mHtl3S4CdO7BSCGgd+0jf17V6ROruMxngMyYdNeglQ1zzTGwK6Yn21figPOmbty8ni37bq/0gXFj5hYEb94oB9QGIx2OxdnMfDsYdjYfSx0r5W2851fSjDiCRMDmaolKzxEl2OpRTpJaScpy+Nduf0WPc0GIz9Lak3Ld1COzIYkmB5llP1qd1irg5vyOYlk7XENfhR5V5Yg7keg9J9a5XTOrx1kpQcdslz3zx/ZZZXtWSS5ktncrbW20zrQBXkcHUNz95B4M12MEHKTSTfYxGHsWLly5cuIpxAuEuHnzFRpEqTEFQNojvXyuo1Oshr04LMW0sYXyfv7/6OjTq5KnwpS+HGMe3f9R91nn1rD4UKsHxZtJoIhZU7+wA9Pavp7bFBZKdDopaqbgmlxnkfZTjFvWbV1AQroGAPIBFSjLck0UX0um2Vcu6eCh1Bjrdi5hrlx1Qa2UyezIZ99iFmkpxj3Yp09t7xXFv5DlGBAIMg7gipFTTTwzLXuo7LZjbw/m1W9SzAjWyggcz9MiY5aqvGjv2G9dNtem/EprHp598fL9x5eZfHTiQrfIkrHxMGrTnl6gCgCgCgCgCgCgCgEuT5jaN/E2VuKXFzVpB7FU1fhpmoqcW8J8l8tNbGtWyi9r7M9z/AAqXHwyOitN0zInYW3Y/YkLXk64z/MslGSXP8Ej4Z1ZdlXUsbaSo2iOKkljhAvYSwqIqqIUDbv8Aqea9BNQBQBQBQBQBQEGOwiXbbW7glWEEf74NRlFSW1gVdN4EWWvpLNocBSxnylFYfqSPtWejR00yc4Ll92Scm+B5WoiKsvsK17EXConWEVoEwqLO/P1FvxXm1ZzjkCjIOmLYF1b4S+qt4ai5bUwBDbzMmSPTijSfDJQnKD3ReH7GrRQAAAABsAO1enjeeWJepemLON8PxS6m2SVZDBho1DcEQYH4quytTXJq0mtt0sm6/P1FmNOKw+IsWLIZ8Oy6UMrKkTIYkSQFAIPz3ippYWEZpzc5OUu75GOY5Rbtn9ot2Va+v/yES8fxHfkwT9ia82rOcck1fYoOtSe1+XkeLl5YHEMzi5GqNohd1BUe3vP9KkVF7KM0W+updtgYmYmgGFAFAFAFAFAFAFAYjNsmtZe1zH2tROuWRt1XxDDsI3Xdp5I5HuK1VFS3G2zX3WUqlv4V9r9Cjcw+JxOIt4/xktYZSNtbkhVbcqNMHxOCJ7xvUJ1yc1JMv0utpr006pwy3nD481jv7dzWZojYm3pstpghtTcHvpI5PM/irzlnNzMWwwtpe0ksYDgkD1IIjaJ29QO3FAOLVwMoYcEA/mgO6AKAKAKAKAKAxLYnHpmdw+CxwxjdVBBQKYM86wxO3MdjtVGbPE9jqqOi/Btt/wDs+vr+mMDv98LibbphmbUwZA4gaTEavXafTmrmcyLw08ZEvS1p8vS4mLvB3bzhU1vtuNW4mWPb2qqmtwzlnQ6jrKtS4uEcYXPb+PQYdMYy9LLiUNt2lvNADHadMbQBG0/3q45ppaAKAzWeZ3bt4uxbfYqpuSdgQwZIHqe/49aAcZtiRbtMx3B2/wDttP60BLg74a2GnYDn470BWyUppYoBDOzbCJBYwaAY0AUAUAUAUAUAUBRzq+iWLhuMFUqVk+rbAfJJAoDi1YS7hgjgFSgVhxwB+INAedPYdUw9sL3UEyZJJG/NAdZ0yaVV4JZ1gETMMCf0mgL6mRI4oD2gCgCgCgCgCgCgEGQZXZtYjFtbQKS44n+JEYwOBLEkxQE2b5bae/h3dfNqKzJEgKzAGORqj8+9AR9ZYFruH1K+hrTeINpBgEQfzz7UA2wNkpbVWbUwG7REn47D2oBJ1bj8TZNg2ELWy+m5pjVJKi2N+xJI/FAMrOV2yEa7bVrg82pwGIYjeCePTagESZTdt5hCOngOmoIQZQLpDIo4gsZ7fUfQUAwx1u4L3hoCLdwfwxA/n542/r60AwyzK0sAhNUH+YzHsPagLtAFAFAFAFAFAFAYc4TEY2/ew2LDrZRy3kKgETNmDEyI1R6jf0IBisSlhmy4uQHQMlxvq8xiOIfzD2kGPegHD3bmCszcZbokAmCuknYHk7bD03+aAsvg0xaK7kxMpp2jsTPvQDW2gUADgCB9qA6oAoAoAoAoAoBZ++7Zd7duXuIQpA41HeJP60AmyvJ8ThDdueKt1JZ9EHUZ3bzd2Hbbf25oCtgcV+8GGIsXAhVIZOQQSSBO2lvsf0oCxnGcviLSLhLbOWM3BA+gAgjUTE6iuw3ImgNLgGc21NwQ5G4mY9pHegEfWOcpYOHR9g9wNrPA8NlaD7n+x9KAe4bFq6K6sIYSNxQGb/eF84+fCJsadKXQPJpOk3CzHadQMfAjvQ9SzwNr2Yp46KDMLMjvq4j14oGmnhjWh4FAFAFAFAFAFAFAZfIc8S7jMSgBD6tBU8jw5Go+gb/SgLmZYi1+12FJUugZjI3UMIUz2kigL+c3ALNySBKlRPckQBQFmwwKiPSgJKAKAKAKAKAKAKAztnKrIzF7gUBzaVjBMaiWUmJidIFAaB3ABJMACST2oBR0xftsjm3ENcdxAiQzGDQBkOW27VzEG2sf4kcnYFVaADwJJ4oBzQHFy2GEMARzuJ4oDLZ/kjnF2Llq4qC5Nt1KyNgzFx/mIGnf0X0oB7nWFD4d0nSNM7f5dwPjaKjJZWC2m11TU15FfBZKqWdMKzwSGI4J4juI2pGOFg9utVlm7GCt0p+0/wCJ+0kmCAJIJneeO3FQrU+dxp1stNLb4K+ZoKtMAUAUAUAUAUAUAk6rwz+A9zDqPHQhlIgNAI1AH3TUIO29AI7GT67Jx1+3cfEBS6IX5VRKKVTYjv3Jnf0ryTwsosqjGU1GTwmy9kl58wsE4hdKhtioKyRvImeOKrqm5Lk1a/T1UWJVyysfoddQYW/ZtJ+ys5UHz+YT8ye08j425r2zdj4TzQyoU27u2DRYQNoTxIL6RqjiY3/WprOOTLZt3vZ2zx8iWvSAUAUAUAUAUBm//bdxcVcxFrEQHIfw2WRqAjkEHTHbtP2oCLKeoDi3uWCvhshK3FgkgDY87ebsY4oBbmTfux0t4SwSt2SS2tpIOyLv5fX/AMVTZOUWsI6Oi0lV8JucsNducL5ssDEPlqh8S/iI7aF0DzFj5t9R32Vt5/rU7LFBZZRpNJPU2eHDHryarLsat62l239LCRPPuPzXsZKSyiq6mVNjrn3RJicSlsarjqi8SxAH5NetpdyMK5zeIJt+3Jmc+zO6MTZ8K0120skNbUn/ABCGEMeAukjf3PpXpAs4vqew10YbUQ7CDKsNJPCmRsT/AHHqKyanUyq/Ks+psq0NtlLuS+FffYf2nkTV1Fvi1qZkaw8FXC3RruCdiwI+YAP9KrWspdnhqXP359j3a8ZLtaSIUAUAUAUAUAUAm6jz6zh7N0s6llABQMNXnIUSJkDefivMrOCbrmo72nj18gy3HK2DDIZ0ppBHcqsbV5KcYrMnj5kMDXD29KKvoAPwKkCPMCPDcMYBBH52FQssjXFyl2R6lk9wd/Uon6oEiqdPq6787PI9lFx7k9aSIUAUAUAUAUAUAnyjFo9/EFGBBYCR3KLDD7HagLOIYG/aE/SHJ+YAH3gn9aq8erf4e5bvTPP6HuHjJzn+WW8RYe3cQOIJAPZgDBBG4PvVjipLDJ1XTqlug8MnytEFm2LahU0LpA4AiiSSwiM5ynJyk8tiHrvIxiksL4hRhdAUgSPMDqkd4UEj4qFtamsM16HWy0k3KKzlYH+XYMWbVu0pJCKFBPJgRJqcVtSRmutdtkrH3bb/AFEObdPYc42xiDb87sUYhmAJFslGIBiQF0z7j0FVzphN5ki6GsuhU6Yy+FnueZ82GtstpRcZGAJ7Kp7n1IMDb1k969m9kfhR7oqa7rVCyWF/k7yDCXWto7eRWGqN9Q/PHrXNXTlKyNnZd/meahKqyVcXlLzGmLwt3Q4t3iGIOnUFMGNtwJrqvOOCitxUk5dhb0692yCmKY6mMpJ1fO+/tt7+9QrUkviNWutpsmnUscc8YHz3VALEgAbzVhiEq4m++IY2vNaEAMdgDAJkbFv+/tQEmZnFAoUCus+YJsfb6jxzQDDC4tWAE+ePMvcHuKA6xmICIWJUbGNRgTFD1YzyfN+k+nrt7FXsTeCyGJKXUkFrib7dxpbj3FZ663u3PudjXa2t1LT1pOK7PzXyOOrFv4XFWmtMgtEA6LXlVSpGuUJjdSvz6CJrNr9Orl8ST48yzpP4ecJVTj8T7P6cfLs/9n0DK8wU211HTK6xq2BU7gg8cEfFW6CqdOnjCby1/fb6Lg49sGrHDHOcfodY1BfXQp22OsbgRuI9TV9tcbYOL7FfMXyc4XLCB57jFuxXy/pwfvWfSaKOnbaeWyUpuQq6lweL8jWbzaFktJCkehOkDUB6b/BrRZGTxtZs0V2nrUvGjnPtk0ts7DcHbkVaYXjPBDj7hFttJAcghfk8bfNDwoZWMTo/xNKkbeY6ifeQdh/vagI8su4gXmS+BBLFSDsQOAo7QPX35oB3QGC6g6kxq41sNZstpAVl0oSXBG7atwBqlY/y871msnYp4S4O3pNJo56ZzsniXu+308394GGB6UZNV22/hXnGrYsVDkb7TpgnkQe8VoWcHHmoKbUe2f2FfSdrGIbxxQ2S4A/mDFTsxYd9JDKfjtXEu6XK21TXw85b9cNP9fc6mv1OllGKojh454x/1mn6hztLK6VuJ4rRCkiYJgkA+0109VOSrareJPt/Zz69PZKLsUW4ru/I66dxguLCGUUACO3oPxXI6Lfq5ynC/LS836+z80eWqOE0QNmaXbwI4s3GBHqYKk/aTFNb1z8LqPDlD4fXPP0XsIVblnI/r6ApMnn+foL6W9Q0Kd29HHAn4nj1rjdXs1Ph/wDztr+fYsr25+Iq5dgbasTc8Y2Z1W9KOVE8ksskiZ2IH3rV02y63Sxlevi5/Z8CT2zzEYYPq+y984dWLsNg8QCQJK/8w33iNqlqdU6/yr5mtdOt/D/iHjb+/wAx5+2eiOfgbfkwK002eJBT9TC1h4MrmeaBsQq4hWtqGKpp2aTxJ4IMT/eik3LGDXZRXGlTUufT79BzjLmD8Ji5tBQskiNQ/G81YYyDDY9bKIUYtbcwS/KmARx2I7UAxxOaaLZfw32E8bfn0oBHhMbh3xJ14gLcf/4wTEADTJjmBMSP9Yb4qW3PJojpbpVO5R+FeZ31DewwtllvedJYBX1E+xBJ29+1LJ7IOXoUIXZnnZw2Fu3LRBa6dnLRpJthAwEHVGkGPmvntD1q6251XQSaTfGfL5nR0mgjqZ7FLDxxxn+ill2Ha4tvxgkgh2tc+IGB1PqmNW+4O/r79jV62jTVqdr4ftkxRjOE2ovleg2xLnEKMKzhJbyE7sAswGgxJED3Bq2uyGoqU63lMnRa6LVNrLQ9yHDixb8AnzISZP8AEGJMj0E7R2NTW2uPL/U81F8r7HNr9BrVhQKs0xtt9eGFwC666YB3Ejn8bx6VHcs48y7wLPD8Ta9vqeZbllxEh7xn/IABH3B3qRSVbGDezfL3Lga27GGP1AkGA3YDsCPYRQD8MIntQCbPLb3ggw7KWRtZk+U7EQSJ33oCw+Evm2R48MVj6RAMevO3rQC3pfUr3RfZfE8qCGnUFBaQTu27n8VXC6uf5ZJ/JktksZwaSrCJmcwzBrZxL2FFwnT/APZZW58kKF27kRXLv6xpqb1RPOfXHC+v+ixVyayjPYHI1vXrOLcXRZUDz7Tc0kFNS8qiwRIgcdt63zpUpJs26fqFlNEqo+f7ZTy/n2PoNp04Ur6wI/tXnj1Kfh7lu9M8/oc/DxkX3enbDXWuwwZvq0uygn1IB596hPSUzlulHLCk0ZLqTrQ4d2wltxdfg3OGXto4hrg9R68SKlZdteIrJ1dH0zxoOdstqxlduff5Fvp7p51ay14gL5tCR2A21EmSSN/t9hK2t2LbnjzOWpbcm4q0iYzqjDYXDYi1iDbAuXnKu0kA+U7yOG43A3E1XOmE+6L/AMTb4fh7nt9PIcXOo7KWTc03NKoW2tuRAE7NGk/MxU4xUVhFBUs+DmdseIAbaw2lWMhjMHUIIIHp616BvcyWw1s2jaQoV0kRvERzzPvM0Aiy3GYfBXrmEBhQFeWMkahEEnduJn0MdqAY4/qnDWwvnDFmCgD1IJ3ngQDQFGx0th798YxhLEzoUjQdPlWRG5AHxVbqi5bvM2V6+6FLpT+Fml8BdJXSNJEFYEEHkRU2s8MxmazrK8LhLYvm0htIQXRxqG7AKVDTDhiIiJkj0qrw6603g0aeNtlihW+Xx3x9ozH7RdvX/HwqsuETyBniLf0lwV1FggkEQIHsBWXV6SGtrw2e3U2aazZNc/5/0McVcK3WtlyLp/4qjToKAeVxIJJ2+nY8+gmeh0UdJWq4vOM9/fuUSnuYls5bjrV1MS767DNq1K7GVO5JRv5gJiT+gqjWaN3Rawn6Z8vf2O7/AOQ0v4Z1uOZY44X+V6evmfQMtdLyKwvPBGyhtI+0QT+a06GmdOnjXPul9r6djhTabyjLdS5bbF/Vg7jtii6DwwxImJYlz9J0b7n09av8NbtxqWutVHgeX7mnsWsabP12kcqYVlZyp3iW1wfwfvVhjEVtbzWVt49msOGBS5IcFhqng9wdl24kcGgNF+6EeyVN24dSkFg7CZ5OmY+1AYxcRjVxVuzg7ov2lCa2UKFEltnkkxpEjSf7VRZ4m5bex1NH+D8Cau/N5d/TjGPf1NdmOAxdy26+PaGpSIW0w+2o3DA7TFTti5wcV5o5aExwV5ktnEW2ti26sXTSxGneQBJieTB27enz/T+jT0+pducR9PU216twi0l3TX6nfUHURsLCYlLkjzNCzbUjZiQYk7ADTuTX0Tw8xyZXXNRU2nh9njh/UpdIYRr1y44uN4WqTInWTuSCTtM77evzXFu6dRqdQk1lLlv3z2z557v0+pNScY5yb1VAAAEAcCu4Umcy7B3VvPbhSitq1A8BiSBHrXz9nSrparxN3GU8+fD+0XKxKOCTqjMbllrRhvBOrWyzsdtMxwOa1dYjqJ04pbT9v8Ea2k+SlkXSWH1tiWDu9zVOs7HXMnTAgkEj4qzpvjTpU71iXOPl6/Nl89TJVuqL4eM+vHZZ9ETWMzJUqpDtZdgGbk6dSwfeNp7xPesOr65+H1PhOHw9s5/jHl8yFVUZfmZd/f8AKTbs3WfSSFI0iQOJeO+013/IpaSljPGTN9MY7F4y5OLw/kGxD2iqidyAH+oghd6oqnY38SOxrtPoq606pZbXrk3unaO1aDimSv5iuCxYsW7Om3dUMqqnlZ5YEJGwMBZ+x96AtZ71T+zqjNYuKrOFZ3A0r7nSTueBxQF7BZdau+HiLiB7v1K7Lus8BZ4HH9aAuZll1q+mi9bV0mYI7jgj0PuKAyHRfWK3ddl7ZRbI0yASVgkAXAF8jQPiQaortc5NYOprenw09ULIzzu/o1H77sGAt1XJ7KQTtzMcfeq9ZratJXvsz9Dmxi5PCI8VhxilZHX/AADsynl/9APzNT0+pr1NW+vlP7wepyrllcNC/GZamBw7nDylsDz2ySZ1eXUCZKsJBncGNx3qcnGqttIstvsunvseX7meyPpzDWWR9D4jYaY3IIk6oEAg99W2wrg9H6jZddKmyKTxnjPk/f5m/X6yWphFzxldsej8voddedT3Abdm1YYMSSdahvqVlUaVY86jz6D1ruW2uOFE86doIXqUreFjh+Wff2X0+ZoenOmLFrD2w9mWKqWF2HKmBIEjaD6VdFtrk5tsYxm4xeUm8P19wvdK2rdxr+H1W7kSEWNBZRt5PfjYj153r0gcdP8AVDYhC3gXCw2ZVWNB/lOsjf8A3FAKc0xxx+I/YmVrOi5rO3+JCoSrDlQCTzvttydgNLZ6csBArKXMQWYnU3uSI3oDM5j/APprQdGe9bdvDi5xb5KnUBxtp3G5I4712z2RybdBpVqbdjlhffY0uWdQW7lm3ccNaLKDDK0CfRioBHvUoS3RTKdTSqbZVp5w8ZKucZ/Ni9+yee4AVQrBGo7D7Anc8CDXK1XV6qL/AAZccfm8l/YpgsqUllZ7epj+mOlbts/tOODaTcOpCRIDTLsVJldR3G0DfiRW6qv4t7+/c6Wv18Z0xorxju8LGHnsvl6+Zv8ABYhBfu29ay5DqJG/lAaB3grJ/wCarK76rPyST+TTOV4U9u7Dx644GF66FUsxhVBJJ7Ac1aQSbeEKens0t4g3WttPmBgiDEAKfvpNQhNT7GjU6S3TtKxdxljrWu26n+JSv5BFTMxHlOIFyzbcEGUXg94E0zk9lFxeGsCmzlNo4264UiERiASAXYvJI+AtZp6Smct8o5fcKTRfx2CDXbbaiCfKY7gAmtJ4MqAKAKACKAKAKA8C0Am6iyXxwroxS7bnSQJmf4SO/A+Ky6rSQ1EdsiUZYLeRgeBbYHVrUNPH1AHimj0dekr8Ovt3EpOTyy3iQpRtQBWDIPBEbzWlrPDImcwmTBcEptAJcKq5Jn5In+ERI2qEKYQbcVjJ7ktYDIbTaL11A176p1MQO6jmDHbbapOCbyy6GpthBwjLCY9qRQFAFAFAFAeMoOxEigPaAzmOyRFxKXFd1F54dQRBIQmdxInTB/tWDUdNo1Et1iySU2uw1zrCvcsXEtnS7LCn+3wePvWq6G+twXmjxPkRZJhLl9UuXF8M22JVgQZZdSnb+Xn0ntXC6b0eem1Dtb+HHb79DT+Jag4rzWH9/Qt5XjLt57lq8jLpJDbQpHYA9wRvzxX0RlGWVZRZw4YWU06jJ3J+NyeB6VGMFHsX3aiy7HiPOOx1nGA8exds6iniIyahyNQia9ksrBCqx1zU15PJkMlcZVOHvN4rXAboKCPpEEBSedh339o3rqq8NYNWv10tXYptYwsEnRpxwxF58auhH38xTc/whNJOwWQft81GtWbnu7F+slonRDwVifn39PP6+ho8WbrXFa2NSDbkCDvv77bVecot28apbTuGHIPb2oCzQBQBQBQBQBQEd9yqsQCxAJAHJgcfeh6ll4MV0D1T4lpkvqtpbf0E6gP4iU83LKI94I2qimyU87lg6fUdFTp1B1T3Zz6frx6/wMOs8Tfu4YrgZdiRrCgSUMyAWgAmQfWJqdqk4/D3KOnyojcnesx5JrGYXLWCQXoN/SFZREj7LyQu5jbY17DdtW7uVavwvGl4P5c8DfKcQHtKRwNvxUzOXKAKAKAKAKAKAKAyX/qDndzCrhylvVNydRBKqVGwMfzSe/Y1VdOUV8KOj07S06ibVssJLPl/I3xeepawgxN3yqVUwN93gBRHO5AqTntjuZnr0ztv8Gt55eH5fM46QxaXMJaKGYGlvZh9X617CamsojqdNZp7PDs7nWUY9Lly8UM6m2/6AFO3yKkUDegCgEnUeEtO+G8VEYi7tqAmNLT9p0z24oC1nGE1hGDFSrAAj/MQDQF9FgAegigKb4dPHDQNWk9+4Ij9J/2KAvUAUAUAUAUAUAUBSzfLUxFl7LyFccrsQeQR7ggGgKnSWE8PC2/MzllDEsd5IG23AAgUB3gMAEv3GDEjkA9i+53oCHG2ry4pTbjQ4g7xBXkkd9o/FAO6AKAKAKAKAKAKACKAw2H6YNzFX7WIK3MOCbgQFl/4urSCFgeUgwe0AiDx40msMnXZKuSlF4aGOVTZutg7Vo2rS/QQCfKRJYuZkkyJJmkYqKwiV107p77Hljg5NaGoogVz/GJmexn+vr3r0qK3TZvaW8aJUlZmZIJk+woC7m+Ka1Yu3EQ3GRCyoOWIHHr+KAx+Fwl3MSuKF7wtA0IAhhpALzJ9dtuw7nYANsPmv7UEFkgMjEOrHYldjBG5APBIE0A4/b9JCOPPE8iD7igBcCfE8QsRPKj243oC9QBQBQBQBQBQHhNAJ82xZvWHTCPN11Ohl4HuT2B4n32oChgczuYSwv7Zb0CQq6GDAGICnfY7E+n9KAuYG8wZrrMDaZjDTxuQAfQA7SJ7etAc4nNZxCKillHDKCRqOxBPAgf1oB9QBQBQBQBQBQBQEGKxlu3HiOqzxJ59aAy3T+f+LjLvkIDnSjQQrImoqysfq1STt2PtQDWzmiHGOkwVAtwe5+qR7bxQDi9c0qT6CgFPTeKZ1fUjKdRLSCPMTuBPIoBjmONWzae7cMIilmj0AoCh0viVewoUzHP3kj+tAV8jy+ymKxT21UMWG491BeBwJbmO/NAM8bZUvaLAEhu//Kf7x+lAXKAKAKAKAKAKAKAjxFkOrI30sCp+CINAIujspFi24Fx3h2QayNlRmAGw+5NAW+qsPbuYS8t0KRoJE/zAeSP82qIjvQHZy+2cMLSjSgURpPEbzPzQE+U2dNpNyZAYk+pE0BcoAoAoAoAoAoAoDOdZ5Qt5LTlmR0uKoKxxddEYEHY7R9xQFrqLLXfBtasEK6hShbtoIPI3BIBEj1oCLp3Ba7CXMRbtm46gzEkKQIBYiff2mgPMmwdxb11bjBkRpUmS3m+mZ9BtM0A/oDi9aV1ZXAZWBBBEgg7EEdxQGPzi42XvbTCWSLV0EQFLKLg+jYbie+++nbegPcLl/wC7/wDFa5cum4SdBhVVm8znae8wP681GctqNGm0/jS25wPhYN7ReDFJXiJ2O/5r1PKyVWQ2ScX5HD4y8L629Mr6xyO5ntH++ai292C+Fdbqcm+RvUzKFAFAFAFAFAR30JVgp0kggH0JGx+1AZTKzicBYd8XodFG5tsSefrIYCZJ33ke9AW8VaXMrOkNoQENqUywYCR7bTvP/egILWOYA4S1qa4JHiO27EHU8iNp3A+RUFPMsGqWlcaVbn/QzwmaLb02rxCXDAC8iO242jtXrmk8Mrr09lkXOKykOKkUhQBQBQBQBQBQCDqrLMRe8E4d0GhpZHJCtxBkA7rG23egKuZ9SaMMRbl8UIt+FBLFgRrgCZhdTbdgPWgGPTWL1YdNSm3AgBxpaFAEkHf2oe4eMlfLc1m9d1oV35g6QBsp1cbj+tDwa4DM7V7V4ThtJg8+/r22O/tUYyUuxdbp7Ksb1jJbqRSJOocwRHw9stDG4HA/yp9R/UUAwxYVxbBAZWYHfcEAE/2pg9Ta5RbAoeEGIMFD6H9CD/2qM5xgsyeD1LJMDXqaayjw9r0BQBQBQBQBQEeIVSrBwpSDq1RERvM7RHrQCzpSwiYW0Laqo07hQBv3mO9AW8NbHi3WgTIWY32UHn7/AKUwe7njGeChnGTWrl61dcGdQUwdiBqIn7/1qEq1J5Zop1dtUHCD4Y7qZmCgCgCgCgCgCgCgM3l+S27eYXril90W5pny6rhuBjEf5eJ5J+wEF/p0vmJv+J5QEYqVk7AqFBnYHTJ+T61S6sz3ZOlX1DbpXp9vfz+ZqXQEEHcEQauOcnjkTdPZPbw73lt6pkbsZ8sSB+dX4qEK1HsadRq7b0lPyGWZ4drlm6iObbujKrj+EkEBvsd/tUmsrBRXJRmpNZSfYxPR3RqvYFzFxcZiGtw7+VfYyCNXJHsOarpg4LDZt6jq69TYpwjjjn/nkjjIM8xQxlyxiAwVCVWV32I8OCBDalgn1ntxXPvha7N0c5z9DXbptN+EjZU8y4z/ADx8z6BbcESDIrqnEKWKts7Bkjbbfg/FZtRR4i4JJ4J1tOBsw+CJH9Qaspr8OCieN5ZQtYi/+0aWHk+NojkHkmpfFu9jS40+DnPxDepmUp5liGQDQJM7wJMew/FAeXMRc0Ei3JiRvv8Aj+1Ad5diS6yQR23EfpQFh2gE77CdqBHz7BdWfvMPYFrSjiDBlgCeSdgpEcb9/Ss9d++WMHZ1nSVp6lPfn9vovv6FvMcNjMFg2NlmvHYN5ZYDjUoHoORv67RVl2dj2mHRQqlfFXPEfMc9J4y5ctW2vIUdlJ3EahOxj1iCfmsOk09ldjfaJLXKmNrjU8x8n9P7LeaYwB0T/qn00kQKlr9TbTFeGvm++EZYRT7li3mCR52Cn32H5O1XaPUO+pTa5/o8nHDwRHO7Hira8QF2iI3G/AkbSa0OaTwXR0tsq3alwhjUjORYjEKi6nMD/XigOlugiZ2oDnD4hXEoZFAS0BnOseq1wK2/KHe4YC6oAAG5Jg/A2/pVVtuxHQ6foHqpNN4S88Z59PIS5dmeItu2NxIC4e6A4IaWVWB0IVgcEjgHcz6mpOaUNxm/DWO7wUsyzg0mQ5nbvl7iGQ5Ee2kAQZ3nk/esGm6h4trpnDa8ZXOcolqdJZp5bZ9xzXSMwjtZj/jXOzA6Y9QpMf1P5rhanXaiu/C7Z4WO/wD0ujGLRczbMVtaV/juSF+w3P6j810NfrVpKvE259iuEdzwZrMs98C3h8LbVy5VVOkblQCDpI31SPsDVeg6lXrIborDzjH+zV+BsdUrVhpd/X54DC2R43jMIIQMnJ3UkQ+2zRA34j2itM7qI2KE5JSfZNrL+hTC2yMHGL4fcZ4u099g1vyafrWd539OTH9qtlFsnp7oVp7lnI/ssCoI4ipmY7oBfmRZtPhQSpkiftz2oetNdyV0vaTDIGjbynmPWf1ih4R5WX38QQ4gcyfn4/0oC/QCu413xzoWUIAnsCOZ/wC1Ad4+5fCgqFO4nTzHfmgI+mbQGHVwoBuTcaANy5J39djFMHrbfcZvEGeI3oeGSu5v4NnD2vpYSBcYeUeGSBv6uokexrLRrtPfJxqmm16EnFrloh6XyAeLduXSxV5KpcBDGSDrPE7yBHqfWpfh4tvdyjo6rXeLRCvCyvNfVYNnbQAAAQBwBV8UorCOYKM0ya0XOIiLqiQZgErusg7H0qLhFvLNMNTbGt1RfDO8szR7iavDY+sQv/8AR3qZmKOY4g37n7PdU211Kfc9wQ30jzQO/cc0A1t5PZC6SgbaJbcn5NALr1kYFNSMzKSFIfeOYIIiI435mgGVrMdShgjkESCF2PxvQGOx2Gt42/autAlkQ2+ZALsZng7Rt71XKEXLLNVershU6l2byMupbeFKXMN4SElJcjbw+6MSN+YMCpSjuWCqm11WKcfIWf8Ap/gbltWGrQCA1vVuHja4fiYHYiAeDvmq0sYWuzHOML5G/qGrhqIQf/6xz6e337j3BdRm9fbDhNBUlS0zBX6to23Bg1crMy2lNmhcNOrs9/IephEBBCCRwY3/ADzU9qbzjkwlXOcnt4lVD6gVMqymCp9u35qF1MLY7ZHqeDN4zLsLhrwfE3CtwL/g4hmMwJkFfo1LJ30wVb2NVU6ajTpKCS/s2VWamyuVcM7e7/2xV0/mGIvXLhNlvMS5BGkxtuobdgRB2nkVyOpdGlqrd8Xj3KIWbVgZm5dQMMO6MRwwUqWn+EkkjWPQr27biu9hqPueVOO9bu336FPpPNsYtx0xwa3/ACm4oUap3CkAKwjfn+9c22N+9SjnP35HU160PhxdHfzxn+fc3HhMw/4mxHKAfoTNdU4y4MUuJu4XErasE31dZbwl1aTqIXXE6Qd9zHB32qEIbTXqdV42OMYHef5ri7VoOmGnzDVoY3GAPJChQT29YmamZDrB3XvlLqsEMaHRwQykEn6SJBIgwfUdqAv5jhLpUaLswZIaACPkCgMx011Vib1+7Z/ZgVtll2lQND6d3Mq078D+9UQsm5uLXB1dTo9PXpYWwnmTxlZXmvTvwMs9xOLARzaHhhvOtpmdoI2JGkbD2ntWTqtNl1DhBtfI5sGk8neT3G8U6To1ICLdxXGrfkAxwNtvXccVT0WjU1UtX+vHy4L7rYSrUUuclTqbPT58N5QSvnYGQA0+UEx59pjsK6lkN625wjMgyHLbt+ypusoAhkIAYkjglXWB/X4ri9P6XCvUu+L4WVjyz5stsm8bWedZHH27Kmxpu+cajbtxcUQdwCxB3gGBO9dm7ft+A09OWm8X/wCn8uPfv9Br0/cvXLNtn8jlQWMSCSO3Y+sjasWjpsrseexTqXV4j8L8uePke53kzXVWbxGkydQWI78AVvnHcNNqFS3lZTWBb0vmeMZCtywSU2lzoUjtpbSde3ff5qSWCiUt0m/U7Gb4g4trF6wUtvAQgShBWWOsgAsPN5djtwea9IjXLcBdQENc44KgGfc6hzQCLqq9iMKrX1Vb0MNOoElZBBOlYmB6evzULJSjHMTXoqqrblC2WIjPJc0xV+xbueAilhMuzL9wukkA8wTSuTlFNkdZTCm6UK3lLzFuKXEWr9xrtoujQwe2JCwNxHO2595+1fPdW6XdqrlOt8+XovtkK7FFcmes5Tcsm7isSu5Oq0S5uKwBJCsdwdSwFn8g7V2alZVW3N5aX8GvX30W7PCWGly8Yz9Bs11DaRrZGkMWVZ8qFjuY5AEnbiJri6HquplqnTeuHnGFjt29ue3Pn5mWVcduUW8Vm1nCFFuALiI1akUaXX1JG+k787gid+T9BO2MO5dp9FfqYtw7R9X6+hp8JjQ/aNpFYNF1OOosdTi4yWe/t3+TRmlXtWTu7jEUkFhI5HpWm/X6eiahZNJv1++PqRUJNZSEGedNpmBR7xe2EnRpgMQ0atUgiDA2iRFX2Vqa5NWk1tulk3Xjn1KnUFm6qWsOLgRgR4V5fq0qIZSARDQQJGx9qx9R1S0unc0s+yGltj4/iWx3d3h9ss4yDB2cPvfvNculi2mGYSWJDBVBaY7knea96brFq6FYvVp/T/JHWODubrjtTxx9Of3FnU+fDF4q1gUV7cXEYXCGV50tuLbAErvEn0J7CtLtxPbg0V9O36R6hSXGcr2X8tmxt5AmjS1y8xiC3jXFmeTpVgo+wq45ois4Y5Tb1vc8a2StvdQrDeEkjZuYMx7elAPP/cdjwy5LQASdKOw25ghYNAZvD23x+KGJsXBatqiqQYYsCWMiDCETEmdx6AEgO886ee9ZKJibgaQRrIK7GYIABI+9AK8J1HbwLpgr484g67YAQK5OkwYI3kECeJ71VO6MZKLN+m6dbfVK2OMR/f1+3g1tvGW2ErcQgbyGBq0wGM/9RM7bwETDIXdyTqVWLIAPrUASNyBPv71zq+o03uUanyuHw/29X/036Oqt2LxfpzhfV+SX6vsQ9F9NQV/bFBuhfERGEgahBMnuNpHYwd5BrVTXiGH5k+qamF9+YJLHGV5+/wDXsb5EAEAAAdhVySSwjmkGMxqWxDOqkjygkSfgcmmUSUJNOSTwu/sZ7pfLsbbt6LtxFjgwW1e+mQE+B/avSJxjrOLTEhrrLcwzaATuoTzCZSTMmN9xvvEUBrAaAS9Wi41gpYg3iylB3Olgxg/wmAdztQBlxxhtqXFpGj6XlmHyytB+00BR6auYprzLjEh01FTIhgWABQD+GPXcSJoDU0B4TQHzLMcNiL197F0XFy3XqDIq6QsEqQ2ksIubxwB/lqnNniex03DRvRpp4sXz55/RJI7zTFpgSbOHVnvBQ6XQAQVuGIufwsTBiB/LxvMJSqqmljlkNN0+zUVucZJY8m+XhZ4G2T9MrfVGxVgqEWEVmYOD3nSfp22Uz8cVdOuM1iRmo1V1Kfhyaz3NNlmVLZ4Z27DURsPaAKyafp9NE3ZH8z82VObawKsTkt8Yh7lt0Nu4QWDkypAAMQDPHqKxdR6OtXPdnBOFm00aiABXZhHbFRXkVFDOcnt4hVD6gVMqymCKruohdHbI9TwWMDhRaQKCTHdjJPzXmn01WnhsrWF3Dk33JTaXUG0jUBAMCY9Jq8ZeMHdDwixOHS4pS4qup5VgCD8g7UB7asKqhFVVUCAoAAA9IG1ARYDL7VkFbNtLYJkhFABPrtQFmgKWKyixcuJduWUa4n0uVBI+9RcU3lothdZCLjGTSffk8xmUWboYPaTcETpEifQxINeyW5NMqKGRZLdsn/Euh1XZYWD9965NHR6qtR4+eVn9yx2Nx2nPVZuL4L20LqrHWFEsJEAjvHMx7Vb1Wm26jZW2vkeVtJ5ZPgrV64gPitaU8LoGr588x8RUOj1airT7b++Xjz4+8ntji3wKc16I8bE2r5xNzy6QwYAk6W1DSRATfnat9lKnJM3aTqU9PVKpJNPPf3WDXVcc0X5/l7X8PctK+hnEBomDM7juDEH2JoClleT3ktKtzEsG7+GEC/bUpP3oCLpXJb+H1+PdS4NwhAOogmZYnv7b/NAaKgMl1n01iMVdsPYvC2EBDAlhEkHUunltuDHA3qi6pzxh4Op07XV6ZSVkN2fl+nPkN7zYu2jEeFegE8MjGB7agT7bVdJ4TaOWLsmzUYoKpfVO7KIHA4PeJ7V81otXrnrfDs5i8+SwvT+i+UYbMruaYDtX0xQZJ8Het4i4q2S1p21IUiF2EggnywZP3nvXzXVumX6m5Tr7rt7f8ZfVYoo1qjYTX0cE1FJ9yg9qQCgCgCgCgCgCgCgCgCgCgCgCgCgCgCgCgCgCgCgCgCgCgCgEWR/8fEf81UV/mkese1eeBQBQBQH/2Q=="/>
          <p:cNvSpPr>
            <a:spLocks noChangeAspect="1" noChangeArrowheads="1"/>
          </p:cNvSpPr>
          <p:nvPr/>
        </p:nvSpPr>
        <p:spPr bwMode="auto">
          <a:xfrm>
            <a:off x="230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0964" name="TextBox 2"/>
          <p:cNvSpPr txBox="1">
            <a:spLocks noChangeArrowheads="1"/>
          </p:cNvSpPr>
          <p:nvPr/>
        </p:nvSpPr>
        <p:spPr bwMode="auto">
          <a:xfrm>
            <a:off x="206542" y="873608"/>
            <a:ext cx="442079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defRPr/>
            </a:pPr>
            <a:r>
              <a:rPr lang="en-US" altLang="en-US" sz="1500" b="1" dirty="0">
                <a:solidFill>
                  <a:srgbClr val="A9179F"/>
                </a:solidFill>
                <a:latin typeface="Aharoni" pitchFamily="2" charset="-79"/>
                <a:cs typeface="Aharoni" pitchFamily="2" charset="-79"/>
              </a:rPr>
              <a:t> </a:t>
            </a:r>
            <a:r>
              <a:rPr lang="en-US" altLang="en-US" sz="1500" b="1" dirty="0" err="1">
                <a:solidFill>
                  <a:srgbClr val="0000CC"/>
                </a:solidFill>
              </a:rPr>
              <a:t>ChemFET</a:t>
            </a:r>
            <a:r>
              <a:rPr lang="en-US" altLang="en-US" sz="1500" b="1" dirty="0">
                <a:solidFill>
                  <a:srgbClr val="0000CC"/>
                </a:solidFill>
              </a:rPr>
              <a:t> Sensing:</a:t>
            </a:r>
          </a:p>
          <a:p>
            <a:pPr lvl="1">
              <a:defRPr/>
            </a:pPr>
            <a:endParaRPr lang="en-US" altLang="en-US" sz="1500" b="1" dirty="0">
              <a:solidFill>
                <a:srgbClr val="A9179F"/>
              </a:solidFill>
            </a:endParaRPr>
          </a:p>
          <a:p>
            <a:pPr algn="just">
              <a:buFont typeface="Arial" panose="020B0604020202020204" pitchFamily="34" charset="0"/>
              <a:buChar char="•"/>
              <a:defRPr/>
            </a:pPr>
            <a:r>
              <a:rPr lang="en-US" altLang="en-US" sz="1200" b="1" dirty="0" err="1"/>
              <a:t>ChemFET</a:t>
            </a:r>
            <a:r>
              <a:rPr lang="en-US" altLang="en-US" sz="1200" b="1" dirty="0"/>
              <a:t> sensing experiments would be carried out by using  Keithley-4200 SCS and indigenously  designed dynamic gas sensing setup. </a:t>
            </a:r>
          </a:p>
          <a:p>
            <a:pPr algn="just">
              <a:buFont typeface="Arial" panose="020B0604020202020204" pitchFamily="34" charset="0"/>
              <a:buChar char="•"/>
              <a:defRPr/>
            </a:pPr>
            <a:endParaRPr lang="en-US" altLang="en-US" sz="1200" b="1" dirty="0"/>
          </a:p>
          <a:p>
            <a:pPr algn="just">
              <a:buFont typeface="Arial" panose="020B0604020202020204" pitchFamily="34" charset="0"/>
              <a:buChar char="•"/>
              <a:defRPr/>
            </a:pPr>
            <a:endParaRPr lang="en-US" altLang="en-US" sz="1200" b="1" dirty="0"/>
          </a:p>
          <a:p>
            <a:pPr algn="just">
              <a:buFont typeface="Arial" panose="020B0604020202020204" pitchFamily="34" charset="0"/>
              <a:buChar char="•"/>
              <a:defRPr/>
            </a:pPr>
            <a:r>
              <a:rPr lang="en-US" altLang="en-US" sz="1200" b="1" dirty="0"/>
              <a:t> The change in FET transfer behavior would be recorded as a function of Concentration of the </a:t>
            </a:r>
            <a:r>
              <a:rPr lang="en-US" altLang="en-US" sz="1200" b="1" dirty="0" err="1"/>
              <a:t>analytes</a:t>
            </a:r>
            <a:r>
              <a:rPr lang="en-US" altLang="en-US" sz="1200" b="1" dirty="0"/>
              <a:t>.</a:t>
            </a:r>
          </a:p>
          <a:p>
            <a:pPr algn="just">
              <a:buFont typeface="Arial" panose="020B0604020202020204" pitchFamily="34" charset="0"/>
              <a:buChar char="•"/>
              <a:defRPr/>
            </a:pPr>
            <a:endParaRPr lang="en-US" altLang="en-US" sz="1200" b="1" dirty="0"/>
          </a:p>
          <a:p>
            <a:pPr marL="0" indent="0" algn="just">
              <a:defRPr/>
            </a:pPr>
            <a:r>
              <a:rPr lang="en-US" altLang="en-US" sz="1200" b="1" dirty="0"/>
              <a:t> </a:t>
            </a:r>
          </a:p>
          <a:p>
            <a:pPr algn="just">
              <a:buFont typeface="Arial" panose="020B0604020202020204" pitchFamily="34" charset="0"/>
              <a:buChar char="•"/>
              <a:defRPr/>
            </a:pPr>
            <a:endParaRPr lang="en-US" altLang="en-US" sz="1200" b="1" dirty="0"/>
          </a:p>
        </p:txBody>
      </p:sp>
      <p:sp>
        <p:nvSpPr>
          <p:cNvPr id="147" name="Rectangle 146"/>
          <p:cNvSpPr/>
          <p:nvPr/>
        </p:nvSpPr>
        <p:spPr>
          <a:xfrm>
            <a:off x="77391" y="67896"/>
            <a:ext cx="9144000" cy="55245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
        <p:nvSpPr>
          <p:cNvPr id="128006" name="Title 1"/>
          <p:cNvSpPr txBox="1">
            <a:spLocks/>
          </p:cNvSpPr>
          <p:nvPr/>
        </p:nvSpPr>
        <p:spPr bwMode="auto">
          <a:xfrm>
            <a:off x="185443" y="144087"/>
            <a:ext cx="8822531" cy="366713"/>
          </a:xfrm>
          <a:prstGeom prst="rect">
            <a:avLst/>
          </a:prstGeom>
          <a:solidFill>
            <a:srgbClr val="0000CC"/>
          </a:solidFill>
          <a:ln>
            <a:noFill/>
          </a:ln>
        </p:spPr>
        <p:txBody>
          <a:bodyPr/>
          <a:lstStyle>
            <a:lvl1pPr>
              <a:lnSpc>
                <a:spcPct val="111000"/>
              </a:lnSpc>
              <a:spcBef>
                <a:spcPts val="925"/>
              </a:spcBef>
              <a:buFont typeface="Corbel" panose="020B0503020204020204" pitchFamily="34" charset="0"/>
              <a:buChar char="–"/>
              <a:defRPr sz="2000">
                <a:solidFill>
                  <a:srgbClr val="474B57"/>
                </a:solidFill>
                <a:latin typeface="Calibri" panose="020F0502020204030204" pitchFamily="34" charset="0"/>
              </a:defRPr>
            </a:lvl1pPr>
            <a:lvl2pPr marL="639763" indent="-319088">
              <a:lnSpc>
                <a:spcPct val="111000"/>
              </a:lnSpc>
              <a:spcBef>
                <a:spcPts val="925"/>
              </a:spcBef>
              <a:buFont typeface="Corbel" panose="020B0503020204020204" pitchFamily="34" charset="0"/>
              <a:buChar char="–"/>
              <a:defRPr>
                <a:solidFill>
                  <a:srgbClr val="474B57"/>
                </a:solidFill>
                <a:latin typeface="Calibri" panose="020F0502020204030204" pitchFamily="34" charset="0"/>
              </a:defRPr>
            </a:lvl2pPr>
            <a:lvl3pPr marL="958850" indent="-319088">
              <a:lnSpc>
                <a:spcPct val="111000"/>
              </a:lnSpc>
              <a:spcBef>
                <a:spcPts val="925"/>
              </a:spcBef>
              <a:buFont typeface="Corbel" panose="020B0503020204020204" pitchFamily="34" charset="0"/>
              <a:buChar char="–"/>
              <a:defRPr sz="1600" i="1">
                <a:solidFill>
                  <a:srgbClr val="474B57"/>
                </a:solidFill>
                <a:latin typeface="Calibri" panose="020F0502020204030204" pitchFamily="34" charset="0"/>
              </a:defRPr>
            </a:lvl3pPr>
            <a:lvl4pPr marL="1279525" indent="-319088">
              <a:lnSpc>
                <a:spcPct val="111000"/>
              </a:lnSpc>
              <a:spcBef>
                <a:spcPts val="925"/>
              </a:spcBef>
              <a:buFont typeface="Corbel" panose="020B0503020204020204" pitchFamily="34" charset="0"/>
              <a:buChar char="–"/>
              <a:defRPr sz="1400">
                <a:solidFill>
                  <a:srgbClr val="474B57"/>
                </a:solidFill>
                <a:latin typeface="Calibri" panose="020F0502020204030204" pitchFamily="34" charset="0"/>
              </a:defRPr>
            </a:lvl4pPr>
            <a:lvl5pPr marL="1600200" indent="-319088">
              <a:lnSpc>
                <a:spcPct val="111000"/>
              </a:lnSpc>
              <a:spcBef>
                <a:spcPts val="925"/>
              </a:spcBef>
              <a:buFont typeface="Corbel" panose="020B0503020204020204" pitchFamily="34" charset="0"/>
              <a:buChar char="–"/>
              <a:defRPr sz="1400" i="1">
                <a:solidFill>
                  <a:srgbClr val="474B57"/>
                </a:solidFill>
                <a:latin typeface="Calibri" panose="020F0502020204030204" pitchFamily="34" charset="0"/>
              </a:defRPr>
            </a:lvl5pPr>
            <a:lvl6pPr marL="20574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6pPr>
            <a:lvl7pPr marL="25146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7pPr>
            <a:lvl8pPr marL="29718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8pPr>
            <a:lvl9pPr marL="34290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9pPr>
          </a:lstStyle>
          <a:p>
            <a:pPr algn="ctr" defTabSz="685800">
              <a:lnSpc>
                <a:spcPct val="99000"/>
              </a:lnSpc>
              <a:spcBef>
                <a:spcPct val="0"/>
              </a:spcBef>
              <a:buNone/>
            </a:pPr>
            <a:r>
              <a:rPr lang="en-US" altLang="en-US" sz="2100" b="1" dirty="0">
                <a:solidFill>
                  <a:srgbClr val="FFFF00"/>
                </a:solidFill>
                <a:latin typeface="Century Schoolbook" panose="02040604050505020304" pitchFamily="18" charset="0"/>
              </a:rPr>
              <a:t>Sensor Characterization ( Contd..)</a:t>
            </a:r>
            <a:endParaRPr lang="en-US" altLang="en-US" sz="1800" b="1" dirty="0">
              <a:solidFill>
                <a:srgbClr val="FFFF00"/>
              </a:solidFill>
              <a:latin typeface="Century Schoolbook" panose="02040604050505020304" pitchFamily="18" charset="0"/>
            </a:endParaRPr>
          </a:p>
        </p:txBody>
      </p:sp>
      <p:grpSp>
        <p:nvGrpSpPr>
          <p:cNvPr id="128007" name="Group 4"/>
          <p:cNvGrpSpPr>
            <a:grpSpLocks/>
          </p:cNvGrpSpPr>
          <p:nvPr/>
        </p:nvGrpSpPr>
        <p:grpSpPr bwMode="auto">
          <a:xfrm>
            <a:off x="0" y="5648325"/>
            <a:ext cx="9144000" cy="352425"/>
            <a:chOff x="0" y="6388100"/>
            <a:chExt cx="12192000" cy="469900"/>
          </a:xfrm>
        </p:grpSpPr>
        <p:sp>
          <p:nvSpPr>
            <p:cNvPr id="151" name="Rectangle 150"/>
            <p:cNvSpPr/>
            <p:nvPr/>
          </p:nvSpPr>
          <p:spPr>
            <a:xfrm>
              <a:off x="0" y="6388100"/>
              <a:ext cx="12192000" cy="457200"/>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Footer Placeholder 2"/>
            <p:cNvSpPr txBox="1">
              <a:spLocks/>
            </p:cNvSpPr>
            <p:nvPr/>
          </p:nvSpPr>
          <p:spPr bwMode="auto">
            <a:xfrm>
              <a:off x="3175747" y="6533307"/>
              <a:ext cx="8080375" cy="230563"/>
            </a:xfrm>
            <a:prstGeom prst="rect">
              <a:avLst/>
            </a:prstGeom>
            <a:noFill/>
            <a:ln w="9525">
              <a:noFill/>
              <a:miter lim="800000"/>
              <a:headEnd/>
              <a:tailEnd/>
            </a:ln>
            <a:effectLst>
              <a:glow rad="63500">
                <a:schemeClr val="accent2">
                  <a:satMod val="175000"/>
                  <a:alpha val="40000"/>
                </a:schemeClr>
              </a:glow>
            </a:effectLst>
          </p:spPr>
          <p:txBody>
            <a:bodyPr anchor="ctr"/>
            <a:lstStyle/>
            <a:p>
              <a:pPr eaLnBrk="1" hangingPunct="1">
                <a:defRPr/>
              </a:pPr>
              <a:r>
                <a:rPr lang="en-US" altLang="en-US" sz="900" b="1" dirty="0">
                  <a:solidFill>
                    <a:schemeClr val="bg1"/>
                  </a:solidFill>
                  <a:effectLst>
                    <a:outerShdw blurRad="38100" dist="38100" dir="2700000" algn="tl">
                      <a:srgbClr val="000000">
                        <a:alpha val="43137"/>
                      </a:srgbClr>
                    </a:outerShdw>
                  </a:effectLst>
                  <a:latin typeface="Cambria" pitchFamily="18" charset="0"/>
                </a:rPr>
                <a:t>    </a:t>
              </a:r>
              <a:r>
                <a:rPr lang="en-US" altLang="en-US" sz="1200" b="1" dirty="0">
                  <a:solidFill>
                    <a:schemeClr val="bg1"/>
                  </a:solidFill>
                  <a:effectLst>
                    <a:outerShdw blurRad="38100" dist="38100" dir="2700000" algn="tl">
                      <a:srgbClr val="000000">
                        <a:alpha val="43137"/>
                      </a:srgbClr>
                    </a:outerShdw>
                  </a:effectLst>
                  <a:latin typeface="Cambria" pitchFamily="18" charset="0"/>
                </a:rPr>
                <a:t>Dr. </a:t>
              </a:r>
              <a:r>
                <a:rPr lang="en-US" altLang="en-US" sz="1200" b="1" dirty="0" err="1">
                  <a:solidFill>
                    <a:schemeClr val="bg1"/>
                  </a:solidFill>
                  <a:effectLst>
                    <a:outerShdw blurRad="38100" dist="38100" dir="2700000" algn="tl">
                      <a:srgbClr val="000000">
                        <a:alpha val="43137"/>
                      </a:srgbClr>
                    </a:outerShdw>
                  </a:effectLst>
                  <a:latin typeface="Cambria" pitchFamily="18" charset="0"/>
                </a:rPr>
                <a:t>Babasaheb</a:t>
              </a:r>
              <a:r>
                <a:rPr lang="en-US" altLang="en-US" sz="1200" b="1" dirty="0">
                  <a:solidFill>
                    <a:schemeClr val="bg1"/>
                  </a:solidFill>
                  <a:effectLst>
                    <a:outerShdw blurRad="38100" dist="38100" dir="2700000" algn="tl">
                      <a:srgbClr val="000000">
                        <a:alpha val="43137"/>
                      </a:srgbClr>
                    </a:outerShdw>
                  </a:effectLst>
                  <a:latin typeface="Cambria" pitchFamily="18" charset="0"/>
                </a:rPr>
                <a:t>  </a:t>
              </a:r>
              <a:r>
                <a:rPr lang="en-US" altLang="en-US" sz="1200" b="1" dirty="0" err="1">
                  <a:solidFill>
                    <a:schemeClr val="bg1"/>
                  </a:solidFill>
                  <a:effectLst>
                    <a:outerShdw blurRad="38100" dist="38100" dir="2700000" algn="tl">
                      <a:srgbClr val="000000">
                        <a:alpha val="43137"/>
                      </a:srgbClr>
                    </a:outerShdw>
                  </a:effectLst>
                  <a:latin typeface="Cambria" pitchFamily="18" charset="0"/>
                </a:rPr>
                <a:t>Ambedkar</a:t>
              </a:r>
              <a:r>
                <a:rPr lang="en-US" altLang="en-US" sz="1200" b="1" dirty="0">
                  <a:solidFill>
                    <a:schemeClr val="bg1"/>
                  </a:solidFill>
                  <a:effectLst>
                    <a:outerShdw blurRad="38100" dist="38100" dir="2700000" algn="tl">
                      <a:srgbClr val="000000">
                        <a:alpha val="43137"/>
                      </a:srgbClr>
                    </a:outerShdw>
                  </a:effectLst>
                  <a:latin typeface="Cambria" pitchFamily="18" charset="0"/>
                </a:rPr>
                <a:t>  </a:t>
              </a:r>
              <a:r>
                <a:rPr lang="en-US" altLang="en-US" sz="1200" b="1" dirty="0" err="1">
                  <a:solidFill>
                    <a:schemeClr val="bg1"/>
                  </a:solidFill>
                  <a:effectLst>
                    <a:outerShdw blurRad="38100" dist="38100" dir="2700000" algn="tl">
                      <a:srgbClr val="000000">
                        <a:alpha val="43137"/>
                      </a:srgbClr>
                    </a:outerShdw>
                  </a:effectLst>
                  <a:latin typeface="Cambria" pitchFamily="18" charset="0"/>
                </a:rPr>
                <a:t>Marathwada</a:t>
              </a:r>
              <a:r>
                <a:rPr lang="en-US" altLang="en-US" sz="1200" b="1" dirty="0">
                  <a:solidFill>
                    <a:schemeClr val="bg1"/>
                  </a:solidFill>
                  <a:effectLst>
                    <a:outerShdw blurRad="38100" dist="38100" dir="2700000" algn="tl">
                      <a:srgbClr val="000000">
                        <a:alpha val="43137"/>
                      </a:srgbClr>
                    </a:outerShdw>
                  </a:effectLst>
                  <a:latin typeface="Cambria" pitchFamily="18" charset="0"/>
                </a:rPr>
                <a:t> University, Aurangabad-431004</a:t>
              </a:r>
              <a:endParaRPr lang="en-US" altLang="en-US" sz="1050" b="1" dirty="0">
                <a:solidFill>
                  <a:schemeClr val="bg1"/>
                </a:solidFill>
                <a:effectLst>
                  <a:outerShdw blurRad="38100" dist="38100" dir="2700000" algn="tl">
                    <a:srgbClr val="000000">
                      <a:alpha val="43137"/>
                    </a:srgbClr>
                  </a:outerShdw>
                </a:effectLst>
                <a:latin typeface="Cambria" pitchFamily="18" charset="0"/>
              </a:endParaRPr>
            </a:p>
            <a:p>
              <a:pPr eaLnBrk="1" hangingPunct="1">
                <a:defRPr/>
              </a:pPr>
              <a:endParaRPr lang="en-US" altLang="en-US" sz="900" dirty="0">
                <a:solidFill>
                  <a:schemeClr val="bg1"/>
                </a:solidFill>
                <a:effectLst>
                  <a:outerShdw blurRad="38100" dist="38100" dir="2700000" algn="tl">
                    <a:srgbClr val="000000">
                      <a:alpha val="43137"/>
                    </a:srgbClr>
                  </a:outerShdw>
                </a:effectLst>
                <a:latin typeface="Cambria" pitchFamily="18" charset="0"/>
              </a:endParaRPr>
            </a:p>
          </p:txBody>
        </p:sp>
        <p:pic>
          <p:nvPicPr>
            <p:cNvPr id="153" name="Picture 22" descr="http://www.bamu.net/images/log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27046" y="6398836"/>
              <a:ext cx="427278" cy="45916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grpSp>
        <p:nvGrpSpPr>
          <p:cNvPr id="128008" name="Group 145"/>
          <p:cNvGrpSpPr>
            <a:grpSpLocks/>
          </p:cNvGrpSpPr>
          <p:nvPr/>
        </p:nvGrpSpPr>
        <p:grpSpPr bwMode="auto">
          <a:xfrm>
            <a:off x="4649391" y="1931194"/>
            <a:ext cx="4330303" cy="3250892"/>
            <a:chOff x="6911576" y="1433372"/>
            <a:chExt cx="5116519" cy="4334977"/>
          </a:xfrm>
        </p:grpSpPr>
        <p:sp>
          <p:nvSpPr>
            <p:cNvPr id="128143" name="TextBox 17"/>
            <p:cNvSpPr txBox="1">
              <a:spLocks noChangeArrowheads="1"/>
            </p:cNvSpPr>
            <p:nvPr/>
          </p:nvSpPr>
          <p:spPr bwMode="auto">
            <a:xfrm>
              <a:off x="6911576" y="1433372"/>
              <a:ext cx="5116519" cy="4924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8144" name="TextBox 5"/>
            <p:cNvSpPr txBox="1">
              <a:spLocks noChangeArrowheads="1"/>
            </p:cNvSpPr>
            <p:nvPr/>
          </p:nvSpPr>
          <p:spPr bwMode="auto">
            <a:xfrm>
              <a:off x="8646793" y="5491321"/>
              <a:ext cx="1105325" cy="2770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750" b="1">
                  <a:latin typeface="Times New Roman" panose="02020603050405020304" pitchFamily="18" charset="0"/>
                  <a:cs typeface="Times New Roman" panose="02020603050405020304" pitchFamily="18" charset="0"/>
                </a:rPr>
                <a:t>Time</a:t>
              </a:r>
            </a:p>
          </p:txBody>
        </p:sp>
      </p:grpSp>
      <p:sp>
        <p:nvSpPr>
          <p:cNvPr id="2" name="Rectangle 1"/>
          <p:cNvSpPr/>
          <p:nvPr/>
        </p:nvSpPr>
        <p:spPr>
          <a:xfrm>
            <a:off x="6624637" y="4231482"/>
            <a:ext cx="596504" cy="121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8010" name="Group 240"/>
          <p:cNvGrpSpPr>
            <a:grpSpLocks/>
          </p:cNvGrpSpPr>
          <p:nvPr/>
        </p:nvGrpSpPr>
        <p:grpSpPr bwMode="auto">
          <a:xfrm>
            <a:off x="815579" y="3347113"/>
            <a:ext cx="3253830" cy="1955931"/>
            <a:chOff x="1982179" y="2894878"/>
            <a:chExt cx="3995921" cy="2378043"/>
          </a:xfrm>
        </p:grpSpPr>
        <p:sp>
          <p:nvSpPr>
            <p:cNvPr id="128116" name="Rectangle 5"/>
            <p:cNvSpPr>
              <a:spLocks noChangeArrowheads="1"/>
            </p:cNvSpPr>
            <p:nvPr/>
          </p:nvSpPr>
          <p:spPr bwMode="auto">
            <a:xfrm>
              <a:off x="1982179" y="4783324"/>
              <a:ext cx="2637308" cy="489597"/>
            </a:xfrm>
            <a:prstGeom prst="rect">
              <a:avLst/>
            </a:prstGeom>
            <a:solidFill>
              <a:schemeClr val="accent1"/>
            </a:solidFill>
            <a:ln w="9525">
              <a:miter lim="800000"/>
              <a:headEnd/>
              <a:tailEnd/>
            </a:ln>
            <a:scene3d>
              <a:camera prst="legacyObliqueTopRight"/>
              <a:lightRig rig="legacyFlat3" dir="b"/>
            </a:scene3d>
            <a:sp3d extrusionH="2513000" prstMaterial="legacyMatte">
              <a:bevelT w="13500" h="13500" prst="angle"/>
              <a:bevelB w="13500" h="13500" prst="angle"/>
              <a:extrusionClr>
                <a:schemeClr val="accent1"/>
              </a:extrusionClr>
              <a:contourClr>
                <a:schemeClr val="accent1"/>
              </a:contourClr>
            </a:sp3d>
          </p:spPr>
          <p:txBody>
            <a:bodyPr wrap="none" anchor="ctr">
              <a:flatTx/>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h-TH" altLang="en-US" sz="3000" b="1"/>
            </a:p>
          </p:txBody>
        </p:sp>
        <p:sp>
          <p:nvSpPr>
            <p:cNvPr id="128117" name="Text Box 6"/>
            <p:cNvSpPr txBox="1">
              <a:spLocks noChangeArrowheads="1"/>
            </p:cNvSpPr>
            <p:nvPr/>
          </p:nvSpPr>
          <p:spPr bwMode="auto">
            <a:xfrm>
              <a:off x="2621527" y="4894067"/>
              <a:ext cx="2237716" cy="36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th-TH" altLang="en-US" sz="1200" b="1">
                <a:solidFill>
                  <a:schemeClr val="bg1"/>
                </a:solidFill>
              </a:endParaRPr>
            </a:p>
          </p:txBody>
        </p:sp>
        <p:sp>
          <p:nvSpPr>
            <p:cNvPr id="128118" name="Line 7"/>
            <p:cNvSpPr>
              <a:spLocks noChangeShapeType="1"/>
            </p:cNvSpPr>
            <p:nvPr/>
          </p:nvSpPr>
          <p:spPr bwMode="auto">
            <a:xfrm>
              <a:off x="2142016" y="4013957"/>
              <a:ext cx="4528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19" name="Rectangle 8"/>
            <p:cNvSpPr>
              <a:spLocks noChangeArrowheads="1"/>
            </p:cNvSpPr>
            <p:nvPr/>
          </p:nvSpPr>
          <p:spPr bwMode="auto">
            <a:xfrm>
              <a:off x="1982179" y="4585154"/>
              <a:ext cx="2637308" cy="198170"/>
            </a:xfrm>
            <a:prstGeom prst="rect">
              <a:avLst/>
            </a:prstGeom>
            <a:solidFill>
              <a:srgbClr val="9900CC"/>
            </a:solidFill>
            <a:ln w="9525">
              <a:miter lim="800000"/>
              <a:headEnd/>
              <a:tailEnd/>
            </a:ln>
            <a:scene3d>
              <a:camera prst="legacyObliqueTopRight"/>
              <a:lightRig rig="legacyFlat3" dir="b"/>
            </a:scene3d>
            <a:sp3d extrusionH="2513000" prstMaterial="legacyMatte">
              <a:bevelT w="13500" h="13500" prst="angle"/>
              <a:bevelB w="13500" h="13500" prst="angle"/>
              <a:extrusionClr>
                <a:srgbClr val="9900CC"/>
              </a:extrusionClr>
              <a:contourClr>
                <a:srgbClr val="9900CC"/>
              </a:contourClr>
            </a:sp3d>
          </p:spPr>
          <p:txBody>
            <a:bodyPr wrap="none" anchor="ctr">
              <a:flatTx/>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h-TH" altLang="en-US" sz="3000" b="1"/>
            </a:p>
          </p:txBody>
        </p:sp>
        <p:sp>
          <p:nvSpPr>
            <p:cNvPr id="128120" name="Line 9"/>
            <p:cNvSpPr>
              <a:spLocks noChangeShapeType="1"/>
            </p:cNvSpPr>
            <p:nvPr/>
          </p:nvSpPr>
          <p:spPr bwMode="auto">
            <a:xfrm rot="5400000" flipV="1">
              <a:off x="2916226" y="2910022"/>
              <a:ext cx="0" cy="52779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8121" name="Group 10"/>
            <p:cNvGrpSpPr>
              <a:grpSpLocks/>
            </p:cNvGrpSpPr>
            <p:nvPr/>
          </p:nvGrpSpPr>
          <p:grpSpPr bwMode="auto">
            <a:xfrm>
              <a:off x="2401751" y="3173191"/>
              <a:ext cx="582738" cy="837852"/>
              <a:chOff x="911" y="1233"/>
              <a:chExt cx="350" cy="840"/>
            </a:xfrm>
          </p:grpSpPr>
          <p:sp>
            <p:nvSpPr>
              <p:cNvPr id="128139" name="Line 11"/>
              <p:cNvSpPr>
                <a:spLocks noChangeShapeType="1"/>
              </p:cNvSpPr>
              <p:nvPr/>
            </p:nvSpPr>
            <p:spPr bwMode="auto">
              <a:xfrm rot="10800000">
                <a:off x="1023" y="1832"/>
                <a:ext cx="0" cy="241"/>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40" name="Line 12"/>
              <p:cNvSpPr>
                <a:spLocks noChangeShapeType="1"/>
              </p:cNvSpPr>
              <p:nvPr/>
            </p:nvSpPr>
            <p:spPr bwMode="auto">
              <a:xfrm rot="10800000">
                <a:off x="1084" y="1233"/>
                <a:ext cx="0" cy="24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41" name="Line 13"/>
              <p:cNvSpPr>
                <a:spLocks noChangeShapeType="1"/>
              </p:cNvSpPr>
              <p:nvPr/>
            </p:nvSpPr>
            <p:spPr bwMode="auto">
              <a:xfrm rot="10800000" flipH="1">
                <a:off x="1038" y="1584"/>
                <a:ext cx="94" cy="144"/>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142" name="Oval 14"/>
              <p:cNvSpPr>
                <a:spLocks noChangeArrowheads="1"/>
              </p:cNvSpPr>
              <p:nvPr/>
            </p:nvSpPr>
            <p:spPr bwMode="auto">
              <a:xfrm rot="10800000">
                <a:off x="911" y="1480"/>
                <a:ext cx="350" cy="35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h-TH" altLang="en-US" sz="3000" b="1"/>
              </a:p>
            </p:txBody>
          </p:sp>
        </p:grpSp>
        <p:sp>
          <p:nvSpPr>
            <p:cNvPr id="128122" name="Line 15"/>
            <p:cNvSpPr>
              <a:spLocks noChangeShapeType="1"/>
            </p:cNvSpPr>
            <p:nvPr/>
          </p:nvSpPr>
          <p:spPr bwMode="auto">
            <a:xfrm>
              <a:off x="2142016" y="4013957"/>
              <a:ext cx="13320" cy="41965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23" name="Text Box 16"/>
            <p:cNvSpPr txBox="1">
              <a:spLocks noChangeArrowheads="1"/>
            </p:cNvSpPr>
            <p:nvPr/>
          </p:nvSpPr>
          <p:spPr bwMode="auto">
            <a:xfrm>
              <a:off x="2461690" y="4503555"/>
              <a:ext cx="2237716" cy="36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solidFill>
                    <a:schemeClr val="bg1"/>
                  </a:solidFill>
                </a:rPr>
                <a:t>Insulator (SiO</a:t>
              </a:r>
              <a:r>
                <a:rPr lang="en-US" altLang="en-US" sz="1200" b="1" baseline="-25000">
                  <a:solidFill>
                    <a:schemeClr val="bg1"/>
                  </a:solidFill>
                </a:rPr>
                <a:t>2</a:t>
              </a:r>
              <a:r>
                <a:rPr lang="en-US" altLang="en-US" sz="1200" b="1">
                  <a:solidFill>
                    <a:schemeClr val="bg1"/>
                  </a:solidFill>
                </a:rPr>
                <a:t>)</a:t>
              </a:r>
            </a:p>
          </p:txBody>
        </p:sp>
        <p:grpSp>
          <p:nvGrpSpPr>
            <p:cNvPr id="128124" name="Group 17"/>
            <p:cNvGrpSpPr>
              <a:grpSpLocks/>
            </p:cNvGrpSpPr>
            <p:nvPr/>
          </p:nvGrpSpPr>
          <p:grpSpPr bwMode="auto">
            <a:xfrm>
              <a:off x="2301853" y="3804130"/>
              <a:ext cx="2117838" cy="781024"/>
              <a:chOff x="576" y="2824"/>
              <a:chExt cx="1272" cy="536"/>
            </a:xfrm>
          </p:grpSpPr>
          <p:grpSp>
            <p:nvGrpSpPr>
              <p:cNvPr id="128131" name="Group 18"/>
              <p:cNvGrpSpPr>
                <a:grpSpLocks/>
              </p:cNvGrpSpPr>
              <p:nvPr/>
            </p:nvGrpSpPr>
            <p:grpSpPr bwMode="auto">
              <a:xfrm>
                <a:off x="576" y="3216"/>
                <a:ext cx="960" cy="144"/>
                <a:chOff x="624" y="3201"/>
                <a:chExt cx="960" cy="144"/>
              </a:xfrm>
            </p:grpSpPr>
            <p:sp>
              <p:nvSpPr>
                <p:cNvPr id="128137" name="AutoShape 19"/>
                <p:cNvSpPr>
                  <a:spLocks noChangeArrowheads="1"/>
                </p:cNvSpPr>
                <p:nvPr/>
              </p:nvSpPr>
              <p:spPr bwMode="auto">
                <a:xfrm>
                  <a:off x="624" y="3201"/>
                  <a:ext cx="240" cy="144"/>
                </a:xfrm>
                <a:prstGeom prst="cube">
                  <a:avLst>
                    <a:gd name="adj" fmla="val 64787"/>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h-TH" altLang="en-US" sz="3000" b="1"/>
                </a:p>
              </p:txBody>
            </p:sp>
            <p:sp>
              <p:nvSpPr>
                <p:cNvPr id="128138" name="AutoShape 20"/>
                <p:cNvSpPr>
                  <a:spLocks noChangeArrowheads="1"/>
                </p:cNvSpPr>
                <p:nvPr/>
              </p:nvSpPr>
              <p:spPr bwMode="auto">
                <a:xfrm>
                  <a:off x="720" y="3201"/>
                  <a:ext cx="864" cy="47"/>
                </a:xfrm>
                <a:prstGeom prst="cube">
                  <a:avLst>
                    <a:gd name="adj" fmla="val 25000"/>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h-TH" altLang="en-US" sz="3000" b="1"/>
                </a:p>
              </p:txBody>
            </p:sp>
          </p:grpSp>
          <p:grpSp>
            <p:nvGrpSpPr>
              <p:cNvPr id="128132" name="Group 21"/>
              <p:cNvGrpSpPr>
                <a:grpSpLocks/>
              </p:cNvGrpSpPr>
              <p:nvPr/>
            </p:nvGrpSpPr>
            <p:grpSpPr bwMode="auto">
              <a:xfrm>
                <a:off x="968" y="2824"/>
                <a:ext cx="864" cy="151"/>
                <a:chOff x="864" y="2976"/>
                <a:chExt cx="864" cy="151"/>
              </a:xfrm>
            </p:grpSpPr>
            <p:sp>
              <p:nvSpPr>
                <p:cNvPr id="128135" name="AutoShape 22"/>
                <p:cNvSpPr>
                  <a:spLocks noChangeArrowheads="1"/>
                </p:cNvSpPr>
                <p:nvPr/>
              </p:nvSpPr>
              <p:spPr bwMode="auto">
                <a:xfrm>
                  <a:off x="864" y="2976"/>
                  <a:ext cx="240" cy="144"/>
                </a:xfrm>
                <a:prstGeom prst="cube">
                  <a:avLst>
                    <a:gd name="adj" fmla="val 64787"/>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h-TH" altLang="en-US" sz="3000" b="1"/>
                </a:p>
              </p:txBody>
            </p:sp>
            <p:sp>
              <p:nvSpPr>
                <p:cNvPr id="128136" name="AutoShape 23"/>
                <p:cNvSpPr>
                  <a:spLocks noChangeArrowheads="1"/>
                </p:cNvSpPr>
                <p:nvPr/>
              </p:nvSpPr>
              <p:spPr bwMode="auto">
                <a:xfrm>
                  <a:off x="864" y="3080"/>
                  <a:ext cx="864" cy="47"/>
                </a:xfrm>
                <a:prstGeom prst="cube">
                  <a:avLst>
                    <a:gd name="adj" fmla="val 25000"/>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h-TH" altLang="en-US" sz="3000" b="1"/>
                </a:p>
              </p:txBody>
            </p:sp>
          </p:grpSp>
          <p:sp>
            <p:nvSpPr>
              <p:cNvPr id="128133" name="AutoShape 24"/>
              <p:cNvSpPr>
                <a:spLocks noChangeArrowheads="1"/>
              </p:cNvSpPr>
              <p:nvPr/>
            </p:nvSpPr>
            <p:spPr bwMode="auto">
              <a:xfrm>
                <a:off x="1120" y="3120"/>
                <a:ext cx="528" cy="144"/>
              </a:xfrm>
              <a:prstGeom prst="cube">
                <a:avLst>
                  <a:gd name="adj" fmla="val 84634"/>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h-TH" altLang="en-US" sz="3000" b="1"/>
              </a:p>
            </p:txBody>
          </p:sp>
          <p:sp>
            <p:nvSpPr>
              <p:cNvPr id="128134" name="AutoShape 25"/>
              <p:cNvSpPr>
                <a:spLocks noChangeArrowheads="1"/>
              </p:cNvSpPr>
              <p:nvPr/>
            </p:nvSpPr>
            <p:spPr bwMode="auto">
              <a:xfrm>
                <a:off x="1320" y="2929"/>
                <a:ext cx="528" cy="144"/>
              </a:xfrm>
              <a:prstGeom prst="cube">
                <a:avLst>
                  <a:gd name="adj" fmla="val 84634"/>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h-TH" altLang="en-US" sz="3000" b="1"/>
              </a:p>
            </p:txBody>
          </p:sp>
        </p:grpSp>
        <p:sp>
          <p:nvSpPr>
            <p:cNvPr id="128125" name="Line 26"/>
            <p:cNvSpPr>
              <a:spLocks noChangeShapeType="1"/>
            </p:cNvSpPr>
            <p:nvPr/>
          </p:nvSpPr>
          <p:spPr bwMode="auto">
            <a:xfrm flipV="1">
              <a:off x="3180955" y="3186305"/>
              <a:ext cx="0" cy="6178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26" name="Line 27"/>
            <p:cNvSpPr>
              <a:spLocks noChangeShapeType="1"/>
            </p:cNvSpPr>
            <p:nvPr/>
          </p:nvSpPr>
          <p:spPr bwMode="auto">
            <a:xfrm>
              <a:off x="2142016" y="4433612"/>
              <a:ext cx="39959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27" name="Text Box 28"/>
            <p:cNvSpPr txBox="1">
              <a:spLocks noChangeArrowheads="1"/>
            </p:cNvSpPr>
            <p:nvPr/>
          </p:nvSpPr>
          <p:spPr bwMode="auto">
            <a:xfrm>
              <a:off x="3660465" y="2894878"/>
              <a:ext cx="2317635" cy="8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a:t>Sensitive Element </a:t>
              </a:r>
            </a:p>
          </p:txBody>
        </p:sp>
        <p:sp>
          <p:nvSpPr>
            <p:cNvPr id="128128" name="Line 122"/>
            <p:cNvSpPr>
              <a:spLocks noChangeShapeType="1"/>
            </p:cNvSpPr>
            <p:nvPr/>
          </p:nvSpPr>
          <p:spPr bwMode="auto">
            <a:xfrm flipH="1">
              <a:off x="3580548" y="4048929"/>
              <a:ext cx="239755" cy="209827"/>
            </a:xfrm>
            <a:prstGeom prst="line">
              <a:avLst/>
            </a:prstGeom>
            <a:noFill/>
            <a:ln w="50800">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29" name="Text Box 187"/>
            <p:cNvSpPr txBox="1">
              <a:spLocks noChangeArrowheads="1"/>
            </p:cNvSpPr>
            <p:nvPr/>
          </p:nvSpPr>
          <p:spPr bwMode="auto">
            <a:xfrm>
              <a:off x="2541607" y="4853267"/>
              <a:ext cx="2077880" cy="36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solidFill>
                    <a:schemeClr val="bg1"/>
                  </a:solidFill>
                  <a:cs typeface="Angsana New" pitchFamily="18" charset="-34"/>
                </a:rPr>
                <a:t>Si substrate</a:t>
              </a:r>
              <a:endParaRPr lang="th-TH" altLang="en-US" sz="1200" b="1">
                <a:solidFill>
                  <a:schemeClr val="bg1"/>
                </a:solidFill>
                <a:cs typeface="Angsana New" pitchFamily="18" charset="-34"/>
              </a:endParaRPr>
            </a:p>
          </p:txBody>
        </p:sp>
        <p:sp>
          <p:nvSpPr>
            <p:cNvPr id="128130" name="Line 87"/>
            <p:cNvSpPr>
              <a:spLocks noChangeShapeType="1"/>
            </p:cNvSpPr>
            <p:nvPr/>
          </p:nvSpPr>
          <p:spPr bwMode="auto">
            <a:xfrm flipH="1">
              <a:off x="3900221" y="3244590"/>
              <a:ext cx="559429" cy="769367"/>
            </a:xfrm>
            <a:prstGeom prst="line">
              <a:avLst/>
            </a:prstGeom>
            <a:noFill/>
            <a:ln w="444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28011" name="TextBox 2"/>
          <p:cNvSpPr txBox="1">
            <a:spLocks noChangeArrowheads="1"/>
          </p:cNvSpPr>
          <p:nvPr/>
        </p:nvSpPr>
        <p:spPr bwMode="auto">
          <a:xfrm>
            <a:off x="929879" y="5334000"/>
            <a:ext cx="3609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Schematic of FET</a:t>
            </a:r>
          </a:p>
        </p:txBody>
      </p:sp>
      <p:grpSp>
        <p:nvGrpSpPr>
          <p:cNvPr id="128012" name="Group 4"/>
          <p:cNvGrpSpPr>
            <a:grpSpLocks/>
          </p:cNvGrpSpPr>
          <p:nvPr/>
        </p:nvGrpSpPr>
        <p:grpSpPr bwMode="auto">
          <a:xfrm>
            <a:off x="4739879" y="1915716"/>
            <a:ext cx="4211240" cy="3465697"/>
            <a:chOff x="6488113" y="1571158"/>
            <a:chExt cx="5614987" cy="4621408"/>
          </a:xfrm>
        </p:grpSpPr>
        <p:grpSp>
          <p:nvGrpSpPr>
            <p:cNvPr id="128013" name="Group 83"/>
            <p:cNvGrpSpPr>
              <a:grpSpLocks/>
            </p:cNvGrpSpPr>
            <p:nvPr/>
          </p:nvGrpSpPr>
          <p:grpSpPr bwMode="auto">
            <a:xfrm>
              <a:off x="7664450" y="2822107"/>
              <a:ext cx="1354280" cy="1460386"/>
              <a:chOff x="304542" y="4267200"/>
              <a:chExt cx="2462324" cy="2586388"/>
            </a:xfrm>
          </p:grpSpPr>
          <p:grpSp>
            <p:nvGrpSpPr>
              <p:cNvPr id="128105" name="Group 13"/>
              <p:cNvGrpSpPr>
                <a:grpSpLocks/>
              </p:cNvGrpSpPr>
              <p:nvPr/>
            </p:nvGrpSpPr>
            <p:grpSpPr bwMode="auto">
              <a:xfrm>
                <a:off x="381002" y="4267200"/>
                <a:ext cx="2385864" cy="1216416"/>
                <a:chOff x="4343402" y="4648200"/>
                <a:chExt cx="2385864" cy="1216416"/>
              </a:xfrm>
            </p:grpSpPr>
            <p:sp>
              <p:nvSpPr>
                <p:cNvPr id="201" name="Cube 200"/>
                <p:cNvSpPr/>
                <p:nvPr/>
              </p:nvSpPr>
              <p:spPr>
                <a:xfrm rot="155328">
                  <a:off x="4343402" y="4700535"/>
                  <a:ext cx="2385864" cy="1164081"/>
                </a:xfrm>
                <a:prstGeom prst="cube">
                  <a:avLst>
                    <a:gd name="adj" fmla="val 90539"/>
                  </a:avLst>
                </a:prstGeom>
                <a:solidFill>
                  <a:srgbClr val="0000CC"/>
                </a:solidFill>
                <a:ln>
                  <a:solidFill>
                    <a:srgbClr val="0000CC"/>
                  </a:solidFill>
                </a:ln>
                <a:scene3d>
                  <a:camera prst="orthographicFront"/>
                  <a:lightRig rig="morning"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Cube 201"/>
                <p:cNvSpPr/>
                <p:nvPr/>
              </p:nvSpPr>
              <p:spPr>
                <a:xfrm rot="173669">
                  <a:off x="5135737" y="5278274"/>
                  <a:ext cx="923635" cy="458323"/>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Cube 202"/>
                <p:cNvSpPr/>
                <p:nvPr/>
              </p:nvSpPr>
              <p:spPr>
                <a:xfrm rot="172271">
                  <a:off x="4722987" y="4648430"/>
                  <a:ext cx="831272" cy="702950"/>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Cube 203"/>
                <p:cNvSpPr/>
                <p:nvPr/>
              </p:nvSpPr>
              <p:spPr>
                <a:xfrm rot="172271">
                  <a:off x="4388169" y="5213601"/>
                  <a:ext cx="880341" cy="458324"/>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Cube 204"/>
                <p:cNvSpPr/>
                <p:nvPr/>
              </p:nvSpPr>
              <p:spPr>
                <a:xfrm rot="172271">
                  <a:off x="5883304" y="4696230"/>
                  <a:ext cx="845704" cy="666398"/>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96" name="Straight Connector 195"/>
              <p:cNvCxnSpPr/>
              <p:nvPr/>
            </p:nvCxnSpPr>
            <p:spPr>
              <a:xfrm>
                <a:off x="1144473" y="5304984"/>
                <a:ext cx="17318" cy="37678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902019" y="5243125"/>
                <a:ext cx="14431" cy="37678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304542" y="5487752"/>
                <a:ext cx="609023" cy="759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rot="10800000">
                <a:off x="1144473" y="5572107"/>
                <a:ext cx="684066" cy="674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rot="375489">
                <a:off x="624928" y="4673035"/>
                <a:ext cx="837044" cy="2180553"/>
              </a:xfrm>
              <a:prstGeom prst="rect">
                <a:avLst/>
              </a:prstGeom>
              <a:noFill/>
            </p:spPr>
            <p:txBody>
              <a:bodyPr>
                <a:spAutoFit/>
              </a:bodyPr>
              <a:lstStyle/>
              <a:p>
                <a:pPr>
                  <a:defRPr/>
                </a:pPr>
                <a:r>
                  <a:rPr lang="en-US" b="1" dirty="0">
                    <a:solidFill>
                      <a:schemeClr val="accent5">
                        <a:lumMod val="60000"/>
                        <a:lumOff val="40000"/>
                      </a:schemeClr>
                    </a:solidFill>
                    <a:latin typeface="Times New Roman" pitchFamily="18" charset="0"/>
                    <a:cs typeface="Times New Roman" pitchFamily="18" charset="0"/>
                  </a:rPr>
                  <a:t>3 </a:t>
                </a:r>
                <a:r>
                  <a:rPr lang="el-GR" b="1" dirty="0">
                    <a:solidFill>
                      <a:schemeClr val="accent5">
                        <a:lumMod val="60000"/>
                        <a:lumOff val="40000"/>
                      </a:schemeClr>
                    </a:solidFill>
                    <a:latin typeface="Times New Roman" pitchFamily="18" charset="0"/>
                    <a:cs typeface="Times New Roman" pitchFamily="18" charset="0"/>
                  </a:rPr>
                  <a:t>μ</a:t>
                </a:r>
                <a:r>
                  <a:rPr lang="en-US" b="1" dirty="0">
                    <a:solidFill>
                      <a:schemeClr val="accent5">
                        <a:lumMod val="60000"/>
                        <a:lumOff val="40000"/>
                      </a:schemeClr>
                    </a:solidFill>
                    <a:latin typeface="Times New Roman" pitchFamily="18" charset="0"/>
                    <a:cs typeface="Times New Roman" pitchFamily="18" charset="0"/>
                  </a:rPr>
                  <a:t>m</a:t>
                </a:r>
              </a:p>
            </p:txBody>
          </p:sp>
        </p:grpSp>
        <p:grpSp>
          <p:nvGrpSpPr>
            <p:cNvPr id="128014" name="Group 3"/>
            <p:cNvGrpSpPr>
              <a:grpSpLocks/>
            </p:cNvGrpSpPr>
            <p:nvPr/>
          </p:nvGrpSpPr>
          <p:grpSpPr bwMode="auto">
            <a:xfrm>
              <a:off x="6630848" y="1571158"/>
              <a:ext cx="5108517" cy="4621408"/>
              <a:chOff x="6085471" y="1274544"/>
              <a:chExt cx="5850300" cy="5152313"/>
            </a:xfrm>
          </p:grpSpPr>
          <p:sp>
            <p:nvSpPr>
              <p:cNvPr id="9" name="Curved Left Arrow 8"/>
              <p:cNvSpPr/>
              <p:nvPr/>
            </p:nvSpPr>
            <p:spPr>
              <a:xfrm rot="765981">
                <a:off x="11454224" y="2511812"/>
                <a:ext cx="439959" cy="1555878"/>
              </a:xfrm>
              <a:prstGeom prst="curvedLef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28029" name="Group 9"/>
              <p:cNvGrpSpPr>
                <a:grpSpLocks/>
              </p:cNvGrpSpPr>
              <p:nvPr/>
            </p:nvGrpSpPr>
            <p:grpSpPr bwMode="auto">
              <a:xfrm>
                <a:off x="6085471" y="1274544"/>
                <a:ext cx="5824925" cy="5152313"/>
                <a:chOff x="6178983" y="1849581"/>
                <a:chExt cx="5920952" cy="5262492"/>
              </a:xfrm>
            </p:grpSpPr>
            <p:pic>
              <p:nvPicPr>
                <p:cNvPr id="128031"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4308" y="4446468"/>
                  <a:ext cx="1164048" cy="10965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7498607" y="3451386"/>
                  <a:ext cx="192190" cy="1392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Oval 142"/>
                <p:cNvSpPr/>
                <p:nvPr/>
              </p:nvSpPr>
              <p:spPr bwMode="auto">
                <a:xfrm>
                  <a:off x="7729604" y="3637600"/>
                  <a:ext cx="467541" cy="330847"/>
                </a:xfrm>
                <a:prstGeom prst="ellipse">
                  <a:avLst/>
                </a:prstGeom>
                <a:solidFill>
                  <a:schemeClr val="accent3">
                    <a:lumMod val="60000"/>
                    <a:lumOff val="40000"/>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8895683" y="3596018"/>
                  <a:ext cx="205126" cy="14101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035" name="TextBox 16"/>
                <p:cNvSpPr txBox="1">
                  <a:spLocks noChangeArrowheads="1"/>
                </p:cNvSpPr>
                <p:nvPr/>
              </p:nvSpPr>
              <p:spPr bwMode="auto">
                <a:xfrm>
                  <a:off x="6178983" y="4023499"/>
                  <a:ext cx="1249295" cy="560813"/>
                </a:xfrm>
                <a:prstGeom prst="rect">
                  <a:avLst/>
                </a:prstGeom>
                <a:solidFill>
                  <a:srgbClr val="0000CC"/>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
                      <a:solidFill>
                        <a:schemeClr val="bg1"/>
                      </a:solidFill>
                      <a:latin typeface="Times New Roman" panose="02020603050405020304" pitchFamily="18" charset="0"/>
                      <a:cs typeface="Times New Roman" panose="02020603050405020304" pitchFamily="18" charset="0"/>
                    </a:rPr>
                    <a:t>Gold Micro-electrodes or Si/SiO</a:t>
                  </a:r>
                  <a:r>
                    <a:rPr lang="en-US" altLang="en-US" sz="600" baseline="-25000">
                      <a:solidFill>
                        <a:schemeClr val="bg1"/>
                      </a:solidFill>
                      <a:latin typeface="Times New Roman" panose="02020603050405020304" pitchFamily="18" charset="0"/>
                      <a:cs typeface="Times New Roman" panose="02020603050405020304" pitchFamily="18" charset="0"/>
                    </a:rPr>
                    <a:t>2</a:t>
                  </a:r>
                </a:p>
              </p:txBody>
            </p:sp>
            <p:cxnSp>
              <p:nvCxnSpPr>
                <p:cNvPr id="19" name="Elbow Connector 18"/>
                <p:cNvCxnSpPr>
                  <a:stCxn id="22" idx="6"/>
                  <a:endCxn id="128030" idx="0"/>
                </p:cNvCxnSpPr>
                <p:nvPr/>
              </p:nvCxnSpPr>
              <p:spPr>
                <a:xfrm>
                  <a:off x="10714099" y="1909241"/>
                  <a:ext cx="892576" cy="415818"/>
                </a:xfrm>
                <a:prstGeom prst="bentConnector2">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28037" name="TextBox 19"/>
                <p:cNvSpPr txBox="1">
                  <a:spLocks noChangeArrowheads="1"/>
                </p:cNvSpPr>
                <p:nvPr/>
              </p:nvSpPr>
              <p:spPr bwMode="auto">
                <a:xfrm>
                  <a:off x="7978909" y="4226417"/>
                  <a:ext cx="1427630" cy="420609"/>
                </a:xfrm>
                <a:prstGeom prst="rect">
                  <a:avLst/>
                </a:prstGeom>
                <a:solidFill>
                  <a:srgbClr val="0000CC"/>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
                      <a:solidFill>
                        <a:schemeClr val="bg1"/>
                      </a:solidFill>
                      <a:latin typeface="Times New Roman" panose="02020603050405020304" pitchFamily="18" charset="0"/>
                      <a:cs typeface="Times New Roman" panose="02020603050405020304" pitchFamily="18" charset="0"/>
                    </a:rPr>
                    <a:t>MOF deposited on Gold Micro-electrodes</a:t>
                  </a:r>
                  <a:endParaRPr lang="en-US" altLang="en-US" sz="600" baseline="-25000">
                    <a:solidFill>
                      <a:schemeClr val="bg1"/>
                    </a:solidFill>
                    <a:latin typeface="Times New Roman" panose="02020603050405020304" pitchFamily="18" charset="0"/>
                    <a:cs typeface="Times New Roman" panose="02020603050405020304" pitchFamily="18" charset="0"/>
                  </a:endParaRPr>
                </a:p>
              </p:txBody>
            </p:sp>
            <p:grpSp>
              <p:nvGrpSpPr>
                <p:cNvPr id="128038" name="Group 20"/>
                <p:cNvGrpSpPr>
                  <a:grpSpLocks/>
                </p:cNvGrpSpPr>
                <p:nvPr/>
              </p:nvGrpSpPr>
              <p:grpSpPr bwMode="auto">
                <a:xfrm>
                  <a:off x="7804246" y="4971830"/>
                  <a:ext cx="2433075" cy="2140243"/>
                  <a:chOff x="8593566" y="4824760"/>
                  <a:chExt cx="1515541" cy="1600927"/>
                </a:xfrm>
              </p:grpSpPr>
              <p:sp>
                <p:nvSpPr>
                  <p:cNvPr id="128094" name="TextBox 95"/>
                  <p:cNvSpPr txBox="1">
                    <a:spLocks noChangeArrowheads="1"/>
                  </p:cNvSpPr>
                  <p:nvPr/>
                </p:nvSpPr>
                <p:spPr bwMode="auto">
                  <a:xfrm>
                    <a:off x="8722193" y="6032411"/>
                    <a:ext cx="1257366" cy="393276"/>
                  </a:xfrm>
                  <a:prstGeom prst="rect">
                    <a:avLst/>
                  </a:prstGeom>
                  <a:solidFill>
                    <a:srgbClr val="00206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25">
                        <a:solidFill>
                          <a:schemeClr val="bg1"/>
                        </a:solidFill>
                        <a:latin typeface="Times New Roman" panose="02020603050405020304" pitchFamily="18" charset="0"/>
                        <a:cs typeface="Times New Roman" panose="02020603050405020304" pitchFamily="18" charset="0"/>
                      </a:rPr>
                      <a:t>Impedimetric Sensing Graph</a:t>
                    </a:r>
                    <a:endParaRPr lang="en-US" altLang="en-US" sz="825" baseline="-25000">
                      <a:solidFill>
                        <a:schemeClr val="bg1"/>
                      </a:solidFill>
                      <a:latin typeface="Times New Roman" panose="02020603050405020304" pitchFamily="18" charset="0"/>
                      <a:cs typeface="Times New Roman" panose="02020603050405020304" pitchFamily="18" charset="0"/>
                    </a:endParaRPr>
                  </a:p>
                </p:txBody>
              </p:sp>
              <p:grpSp>
                <p:nvGrpSpPr>
                  <p:cNvPr id="128095" name="Group 96"/>
                  <p:cNvGrpSpPr>
                    <a:grpSpLocks/>
                  </p:cNvGrpSpPr>
                  <p:nvPr/>
                </p:nvGrpSpPr>
                <p:grpSpPr bwMode="auto">
                  <a:xfrm>
                    <a:off x="8593566" y="4824760"/>
                    <a:ext cx="1515541" cy="1286740"/>
                    <a:chOff x="6212256" y="4298916"/>
                    <a:chExt cx="3054639" cy="2480217"/>
                  </a:xfrm>
                </p:grpSpPr>
                <p:cxnSp>
                  <p:nvCxnSpPr>
                    <p:cNvPr id="98" name="Straight Connector 97"/>
                    <p:cNvCxnSpPr/>
                    <p:nvPr/>
                  </p:nvCxnSpPr>
                  <p:spPr>
                    <a:xfrm flipH="1">
                      <a:off x="6213670" y="4298916"/>
                      <a:ext cx="9280" cy="230688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6222951" y="4304129"/>
                      <a:ext cx="3034664" cy="260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9264574" y="4311950"/>
                      <a:ext cx="2321" cy="23225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222951" y="6605802"/>
                      <a:ext cx="3036983" cy="260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6693926" y="4507448"/>
                      <a:ext cx="13920" cy="1665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684646" y="6173098"/>
                      <a:ext cx="2433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102" name="TextBox 103"/>
                    <p:cNvSpPr txBox="1">
                      <a:spLocks noChangeArrowheads="1"/>
                    </p:cNvSpPr>
                    <p:nvPr/>
                  </p:nvSpPr>
                  <p:spPr bwMode="auto">
                    <a:xfrm rot="16200000">
                      <a:off x="5907609" y="5065568"/>
                      <a:ext cx="1149059" cy="539766"/>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 b="1">
                          <a:latin typeface="Times New Roman" panose="02020603050405020304" pitchFamily="18" charset="0"/>
                          <a:cs typeface="Times New Roman" panose="02020603050405020304" pitchFamily="18" charset="0"/>
                        </a:rPr>
                        <a:t>Resistance</a:t>
                      </a:r>
                    </a:p>
                  </p:txBody>
                </p:sp>
                <p:sp>
                  <p:nvSpPr>
                    <p:cNvPr id="128103" name="TextBox 104"/>
                    <p:cNvSpPr txBox="1">
                      <a:spLocks noChangeArrowheads="1"/>
                    </p:cNvSpPr>
                    <p:nvPr/>
                  </p:nvSpPr>
                  <p:spPr bwMode="auto">
                    <a:xfrm>
                      <a:off x="7163957" y="6223231"/>
                      <a:ext cx="1535207" cy="555902"/>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525" b="1">
                          <a:latin typeface="Times New Roman" panose="02020603050405020304" pitchFamily="18" charset="0"/>
                          <a:cs typeface="Times New Roman" panose="02020603050405020304" pitchFamily="18" charset="0"/>
                        </a:rPr>
                        <a:t>Analyte concentration</a:t>
                      </a:r>
                    </a:p>
                  </p:txBody>
                </p:sp>
                <p:cxnSp>
                  <p:nvCxnSpPr>
                    <p:cNvPr id="106" name="Straight Arrow Connector 105"/>
                    <p:cNvCxnSpPr/>
                    <p:nvPr/>
                  </p:nvCxnSpPr>
                  <p:spPr>
                    <a:xfrm flipV="1">
                      <a:off x="6700887" y="4729014"/>
                      <a:ext cx="1450049" cy="11834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2" name="Flowchart: Connector 21"/>
                <p:cNvSpPr/>
                <p:nvPr/>
              </p:nvSpPr>
              <p:spPr>
                <a:xfrm>
                  <a:off x="10634635" y="1849581"/>
                  <a:ext cx="79464" cy="117513"/>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3" name="Group 22"/>
                <p:cNvGrpSpPr/>
                <p:nvPr/>
              </p:nvGrpSpPr>
              <p:grpSpPr>
                <a:xfrm>
                  <a:off x="9653913" y="2898774"/>
                  <a:ext cx="491896" cy="1124313"/>
                  <a:chOff x="7232402" y="1005736"/>
                  <a:chExt cx="1158447" cy="1938070"/>
                </a:xfrm>
                <a:scene3d>
                  <a:camera prst="isometricOffAxis2Top"/>
                  <a:lightRig rig="threePt" dir="t"/>
                </a:scene3d>
              </p:grpSpPr>
              <p:sp>
                <p:nvSpPr>
                  <p:cNvPr id="77" name="Rectangle 76"/>
                  <p:cNvSpPr/>
                  <p:nvPr/>
                </p:nvSpPr>
                <p:spPr>
                  <a:xfrm rot="16200000">
                    <a:off x="7018538" y="1571494"/>
                    <a:ext cx="1707310" cy="10373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rot="16200000">
                    <a:off x="6897404" y="1340734"/>
                    <a:ext cx="1707310" cy="10373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rot="16200000">
                    <a:off x="7947844" y="1879687"/>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0" name="Rectangle 79"/>
                  <p:cNvSpPr/>
                  <p:nvPr/>
                </p:nvSpPr>
                <p:spPr>
                  <a:xfrm rot="16200000">
                    <a:off x="7896619" y="1791785"/>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1" name="Rectangle 80"/>
                  <p:cNvSpPr/>
                  <p:nvPr/>
                </p:nvSpPr>
                <p:spPr>
                  <a:xfrm rot="16200000">
                    <a:off x="7947844" y="1697122"/>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2" name="Rectangle 81"/>
                  <p:cNvSpPr/>
                  <p:nvPr/>
                </p:nvSpPr>
                <p:spPr>
                  <a:xfrm rot="16200000">
                    <a:off x="7896618" y="1615982"/>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3" name="Rectangle 82"/>
                  <p:cNvSpPr/>
                  <p:nvPr/>
                </p:nvSpPr>
                <p:spPr>
                  <a:xfrm rot="16200000">
                    <a:off x="7947844" y="1534843"/>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4" name="Rectangle 83"/>
                  <p:cNvSpPr/>
                  <p:nvPr/>
                </p:nvSpPr>
                <p:spPr>
                  <a:xfrm rot="16200000">
                    <a:off x="7896618" y="1440178"/>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5" name="Rectangle 84"/>
                  <p:cNvSpPr/>
                  <p:nvPr/>
                </p:nvSpPr>
                <p:spPr>
                  <a:xfrm rot="16200000">
                    <a:off x="6851920" y="1947833"/>
                    <a:ext cx="1554049" cy="36589"/>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6" name="Rectangle 85"/>
                  <p:cNvSpPr/>
                  <p:nvPr/>
                </p:nvSpPr>
                <p:spPr>
                  <a:xfrm rot="16200000">
                    <a:off x="7470008" y="1942254"/>
                    <a:ext cx="1554048" cy="47749"/>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7" name="Rectangle 86"/>
                  <p:cNvSpPr/>
                  <p:nvPr/>
                </p:nvSpPr>
                <p:spPr>
                  <a:xfrm rot="16200000">
                    <a:off x="7592036" y="1207715"/>
                    <a:ext cx="172424" cy="135199"/>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8" name="Rectangle 87"/>
                  <p:cNvSpPr/>
                  <p:nvPr/>
                </p:nvSpPr>
                <p:spPr>
                  <a:xfrm rot="16200000">
                    <a:off x="8117096" y="1203208"/>
                    <a:ext cx="172424" cy="135199"/>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89" name="Rectangle 88"/>
                  <p:cNvSpPr/>
                  <p:nvPr/>
                </p:nvSpPr>
                <p:spPr>
                  <a:xfrm rot="16200000">
                    <a:off x="7956993" y="2456678"/>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0" name="Rectangle 89"/>
                  <p:cNvSpPr/>
                  <p:nvPr/>
                </p:nvSpPr>
                <p:spPr>
                  <a:xfrm rot="16200000">
                    <a:off x="7905768" y="2368776"/>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1" name="Rectangle 90"/>
                  <p:cNvSpPr/>
                  <p:nvPr/>
                </p:nvSpPr>
                <p:spPr>
                  <a:xfrm rot="16200000">
                    <a:off x="7956995" y="2274114"/>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2" name="Rectangle 91"/>
                  <p:cNvSpPr/>
                  <p:nvPr/>
                </p:nvSpPr>
                <p:spPr>
                  <a:xfrm rot="16200000">
                    <a:off x="7905766" y="2179450"/>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3" name="Rectangle 92"/>
                  <p:cNvSpPr/>
                  <p:nvPr/>
                </p:nvSpPr>
                <p:spPr>
                  <a:xfrm rot="16200000">
                    <a:off x="7956994" y="2084787"/>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4" name="Rectangle 93"/>
                  <p:cNvSpPr/>
                  <p:nvPr/>
                </p:nvSpPr>
                <p:spPr>
                  <a:xfrm rot="16200000">
                    <a:off x="7905769" y="1983362"/>
                    <a:ext cx="40570" cy="532377"/>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95" name="Oval 94"/>
                  <p:cNvSpPr/>
                  <p:nvPr/>
                </p:nvSpPr>
                <p:spPr>
                  <a:xfrm>
                    <a:off x="7725794" y="1722117"/>
                    <a:ext cx="425935" cy="881196"/>
                  </a:xfrm>
                  <a:prstGeom prst="ellipse">
                    <a:avLst/>
                  </a:prstGeom>
                  <a:solidFill>
                    <a:schemeClr val="accent3">
                      <a:lumMod val="60000"/>
                      <a:lumOff val="40000"/>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8041" name="Group 23"/>
                <p:cNvGrpSpPr>
                  <a:grpSpLocks/>
                </p:cNvGrpSpPr>
                <p:nvPr/>
              </p:nvGrpSpPr>
              <p:grpSpPr bwMode="auto">
                <a:xfrm>
                  <a:off x="9071126" y="2673918"/>
                  <a:ext cx="1761755" cy="1020487"/>
                  <a:chOff x="5563780" y="680662"/>
                  <a:chExt cx="3704869" cy="1542429"/>
                </a:xfrm>
              </p:grpSpPr>
              <p:sp>
                <p:nvSpPr>
                  <p:cNvPr id="34" name="Flowchart: Connector 33"/>
                  <p:cNvSpPr/>
                  <p:nvPr/>
                </p:nvSpPr>
                <p:spPr>
                  <a:xfrm>
                    <a:off x="6823153" y="1781996"/>
                    <a:ext cx="46634" cy="46455"/>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lowchart: Direct Access Storage 34"/>
                  <p:cNvSpPr/>
                  <p:nvPr/>
                </p:nvSpPr>
                <p:spPr>
                  <a:xfrm>
                    <a:off x="6411215" y="1486877"/>
                    <a:ext cx="2529921" cy="748728"/>
                  </a:xfrm>
                  <a:prstGeom prst="flowChartMagneticDrum">
                    <a:avLst/>
                  </a:prstGeom>
                  <a:solidFill>
                    <a:schemeClr val="bg1">
                      <a:lumMod val="85000"/>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Bent Arrow 35"/>
                  <p:cNvSpPr/>
                  <p:nvPr/>
                </p:nvSpPr>
                <p:spPr>
                  <a:xfrm flipV="1">
                    <a:off x="5564022" y="1369377"/>
                    <a:ext cx="944349" cy="644890"/>
                  </a:xfrm>
                  <a:prstGeom prst="bentArrow">
                    <a:avLst/>
                  </a:prstGeom>
                  <a:pattFill prst="pct20">
                    <a:fgClr>
                      <a:srgbClr val="00B0F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 name="Bent Arrow 36"/>
                  <p:cNvSpPr/>
                  <p:nvPr/>
                </p:nvSpPr>
                <p:spPr>
                  <a:xfrm rot="16200000" flipV="1">
                    <a:off x="8291934" y="1011298"/>
                    <a:ext cx="1306175" cy="645110"/>
                  </a:xfrm>
                  <a:prstGeom prst="bentArrow">
                    <a:avLst/>
                  </a:prstGeom>
                  <a:pattFill prst="pct25">
                    <a:fgClr>
                      <a:srgbClr val="00B0F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8" name="Flowchart: Connector 37"/>
                  <p:cNvSpPr/>
                  <p:nvPr/>
                </p:nvSpPr>
                <p:spPr>
                  <a:xfrm>
                    <a:off x="6562778" y="1727344"/>
                    <a:ext cx="42747" cy="43721"/>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Connector 38"/>
                  <p:cNvSpPr/>
                  <p:nvPr/>
                </p:nvSpPr>
                <p:spPr>
                  <a:xfrm>
                    <a:off x="6706567" y="1746473"/>
                    <a:ext cx="46634" cy="46453"/>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lowchart: Connector 39"/>
                  <p:cNvSpPr/>
                  <p:nvPr/>
                </p:nvSpPr>
                <p:spPr>
                  <a:xfrm>
                    <a:off x="6609413" y="1869439"/>
                    <a:ext cx="46634" cy="43721"/>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Flowchart: Connector 40"/>
                  <p:cNvSpPr/>
                  <p:nvPr/>
                </p:nvSpPr>
                <p:spPr>
                  <a:xfrm>
                    <a:off x="6978601" y="1746473"/>
                    <a:ext cx="42749" cy="46453"/>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lowchart: Connector 41"/>
                  <p:cNvSpPr/>
                  <p:nvPr/>
                </p:nvSpPr>
                <p:spPr>
                  <a:xfrm>
                    <a:off x="6714339" y="1691822"/>
                    <a:ext cx="46634" cy="46453"/>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lowchart: Connector 42"/>
                  <p:cNvSpPr/>
                  <p:nvPr/>
                </p:nvSpPr>
                <p:spPr>
                  <a:xfrm>
                    <a:off x="6858130" y="1713682"/>
                    <a:ext cx="46634" cy="43721"/>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lowchart: Connector 43"/>
                  <p:cNvSpPr/>
                  <p:nvPr/>
                </p:nvSpPr>
                <p:spPr>
                  <a:xfrm>
                    <a:off x="6760973" y="1833916"/>
                    <a:ext cx="46634" cy="46453"/>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Flowchart: Connector 44"/>
                  <p:cNvSpPr/>
                  <p:nvPr/>
                </p:nvSpPr>
                <p:spPr>
                  <a:xfrm>
                    <a:off x="6978601" y="1935021"/>
                    <a:ext cx="42749" cy="43721"/>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Flowchart: Connector 45"/>
                  <p:cNvSpPr/>
                  <p:nvPr/>
                </p:nvSpPr>
                <p:spPr>
                  <a:xfrm>
                    <a:off x="6714339" y="1877637"/>
                    <a:ext cx="46634" cy="46453"/>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Flowchart: Connector 46"/>
                  <p:cNvSpPr/>
                  <p:nvPr/>
                </p:nvSpPr>
                <p:spPr>
                  <a:xfrm>
                    <a:off x="6858130" y="1899498"/>
                    <a:ext cx="46634" cy="46453"/>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Flowchart: Connector 47"/>
                  <p:cNvSpPr/>
                  <p:nvPr/>
                </p:nvSpPr>
                <p:spPr>
                  <a:xfrm>
                    <a:off x="6760973" y="2030662"/>
                    <a:ext cx="46634" cy="46453"/>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Flowchart: Connector 48"/>
                  <p:cNvSpPr/>
                  <p:nvPr/>
                </p:nvSpPr>
                <p:spPr>
                  <a:xfrm>
                    <a:off x="7130164" y="1899498"/>
                    <a:ext cx="42747" cy="46453"/>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Flowchart: Connector 49"/>
                  <p:cNvSpPr/>
                  <p:nvPr/>
                </p:nvSpPr>
                <p:spPr>
                  <a:xfrm>
                    <a:off x="6865902" y="1844846"/>
                    <a:ext cx="46634" cy="46453"/>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lowchart: Connector 50"/>
                  <p:cNvSpPr/>
                  <p:nvPr/>
                </p:nvSpPr>
                <p:spPr>
                  <a:xfrm>
                    <a:off x="7009691" y="1863973"/>
                    <a:ext cx="46634" cy="46455"/>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Flowchart: Connector 51"/>
                  <p:cNvSpPr/>
                  <p:nvPr/>
                </p:nvSpPr>
                <p:spPr>
                  <a:xfrm>
                    <a:off x="6912537" y="1986941"/>
                    <a:ext cx="46634" cy="57383"/>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Flowchart: Connector 52"/>
                  <p:cNvSpPr/>
                  <p:nvPr/>
                </p:nvSpPr>
                <p:spPr>
                  <a:xfrm>
                    <a:off x="7215661" y="1612576"/>
                    <a:ext cx="46634" cy="46455"/>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Flowchart: Connector 53"/>
                  <p:cNvSpPr/>
                  <p:nvPr/>
                </p:nvSpPr>
                <p:spPr>
                  <a:xfrm>
                    <a:off x="6951399" y="1555192"/>
                    <a:ext cx="46634" cy="46453"/>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lowchart: Connector 54"/>
                  <p:cNvSpPr/>
                  <p:nvPr/>
                </p:nvSpPr>
                <p:spPr>
                  <a:xfrm>
                    <a:off x="7231205" y="1929555"/>
                    <a:ext cx="46634" cy="46455"/>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Flowchart: Connector 55"/>
                  <p:cNvSpPr/>
                  <p:nvPr/>
                </p:nvSpPr>
                <p:spPr>
                  <a:xfrm>
                    <a:off x="7312815" y="1874904"/>
                    <a:ext cx="46634" cy="46455"/>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lowchart: Connector 56"/>
                  <p:cNvSpPr/>
                  <p:nvPr/>
                </p:nvSpPr>
                <p:spPr>
                  <a:xfrm>
                    <a:off x="7367221" y="1577053"/>
                    <a:ext cx="46634" cy="46453"/>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Flowchart: Connector 57"/>
                  <p:cNvSpPr/>
                  <p:nvPr/>
                </p:nvSpPr>
                <p:spPr>
                  <a:xfrm>
                    <a:off x="7102959" y="1522401"/>
                    <a:ext cx="46634" cy="46453"/>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Flowchart: Connector 58"/>
                  <p:cNvSpPr/>
                  <p:nvPr/>
                </p:nvSpPr>
                <p:spPr>
                  <a:xfrm>
                    <a:off x="7250635" y="1541529"/>
                    <a:ext cx="46634" cy="46455"/>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Flowchart: Connector 59"/>
                  <p:cNvSpPr/>
                  <p:nvPr/>
                </p:nvSpPr>
                <p:spPr>
                  <a:xfrm>
                    <a:off x="7153481" y="1664496"/>
                    <a:ext cx="46634" cy="46453"/>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Flowchart: Connector 60"/>
                  <p:cNvSpPr/>
                  <p:nvPr/>
                </p:nvSpPr>
                <p:spPr>
                  <a:xfrm>
                    <a:off x="7367221" y="1765600"/>
                    <a:ext cx="46634" cy="43721"/>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lowchart: Connector 61"/>
                  <p:cNvSpPr/>
                  <p:nvPr/>
                </p:nvSpPr>
                <p:spPr>
                  <a:xfrm>
                    <a:off x="7102959" y="1708217"/>
                    <a:ext cx="46634" cy="46453"/>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Flowchart: Connector 62"/>
                  <p:cNvSpPr/>
                  <p:nvPr/>
                </p:nvSpPr>
                <p:spPr>
                  <a:xfrm>
                    <a:off x="7250635" y="1730078"/>
                    <a:ext cx="46634" cy="46453"/>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Flowchart: Connector 63"/>
                  <p:cNvSpPr/>
                  <p:nvPr/>
                </p:nvSpPr>
                <p:spPr>
                  <a:xfrm>
                    <a:off x="7153481" y="1850311"/>
                    <a:ext cx="46634" cy="46453"/>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Flowchart: Connector 64"/>
                  <p:cNvSpPr/>
                  <p:nvPr/>
                </p:nvSpPr>
                <p:spPr>
                  <a:xfrm>
                    <a:off x="7421628" y="1861242"/>
                    <a:ext cx="46634" cy="46453"/>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Flowchart: Connector 65"/>
                  <p:cNvSpPr/>
                  <p:nvPr/>
                </p:nvSpPr>
                <p:spPr>
                  <a:xfrm>
                    <a:off x="7402198" y="1694553"/>
                    <a:ext cx="46634" cy="46455"/>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Flowchart: Connector 66"/>
                  <p:cNvSpPr/>
                  <p:nvPr/>
                </p:nvSpPr>
                <p:spPr>
                  <a:xfrm>
                    <a:off x="7305042" y="1817520"/>
                    <a:ext cx="46634" cy="43721"/>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Flowchart: Connector 67"/>
                  <p:cNvSpPr/>
                  <p:nvPr/>
                </p:nvSpPr>
                <p:spPr>
                  <a:xfrm>
                    <a:off x="7608166" y="1765600"/>
                    <a:ext cx="42749" cy="43721"/>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Flowchart: Connector 68"/>
                  <p:cNvSpPr/>
                  <p:nvPr/>
                </p:nvSpPr>
                <p:spPr>
                  <a:xfrm>
                    <a:off x="7759729" y="1730078"/>
                    <a:ext cx="46634" cy="46453"/>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Flowchart: Connector 69"/>
                  <p:cNvSpPr/>
                  <p:nvPr/>
                </p:nvSpPr>
                <p:spPr>
                  <a:xfrm>
                    <a:off x="7643143" y="1694553"/>
                    <a:ext cx="42747" cy="46455"/>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lowchart: Connector 70"/>
                  <p:cNvSpPr/>
                  <p:nvPr/>
                </p:nvSpPr>
                <p:spPr>
                  <a:xfrm>
                    <a:off x="7545987" y="1817520"/>
                    <a:ext cx="42749" cy="43721"/>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Flowchart: Connector 71"/>
                  <p:cNvSpPr/>
                  <p:nvPr/>
                </p:nvSpPr>
                <p:spPr>
                  <a:xfrm>
                    <a:off x="7759729" y="1915893"/>
                    <a:ext cx="46634" cy="46453"/>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Flowchart: Connector 72"/>
                  <p:cNvSpPr/>
                  <p:nvPr/>
                </p:nvSpPr>
                <p:spPr>
                  <a:xfrm>
                    <a:off x="7643143" y="1883102"/>
                    <a:ext cx="42747" cy="43721"/>
                  </a:xfrm>
                  <a:prstGeom prst="flowChartConnector">
                    <a:avLst/>
                  </a:prstGeom>
                  <a:solidFill>
                    <a:srgbClr val="FF0000">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Flowchart: Connector 73"/>
                  <p:cNvSpPr/>
                  <p:nvPr/>
                </p:nvSpPr>
                <p:spPr>
                  <a:xfrm>
                    <a:off x="7647028" y="1825717"/>
                    <a:ext cx="46634" cy="46455"/>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Flowchart: Connector 74"/>
                  <p:cNvSpPr/>
                  <p:nvPr/>
                </p:nvSpPr>
                <p:spPr>
                  <a:xfrm>
                    <a:off x="7794704" y="1847578"/>
                    <a:ext cx="46634" cy="46455"/>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Flowchart: Connector 75"/>
                  <p:cNvSpPr/>
                  <p:nvPr/>
                </p:nvSpPr>
                <p:spPr>
                  <a:xfrm>
                    <a:off x="7697550" y="1967812"/>
                    <a:ext cx="46634" cy="57385"/>
                  </a:xfrm>
                  <a:prstGeom prst="flowChartConnector">
                    <a:avLst/>
                  </a:prstGeom>
                  <a:solidFill>
                    <a:srgbClr val="CC66FF">
                      <a:alpha val="9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5" name="Elbow Connector 24"/>
                <p:cNvCxnSpPr/>
                <p:nvPr/>
              </p:nvCxnSpPr>
              <p:spPr>
                <a:xfrm rot="10800000" flipH="1" flipV="1">
                  <a:off x="11057824" y="2663139"/>
                  <a:ext cx="44352" cy="1849487"/>
                </a:xfrm>
                <a:prstGeom prst="bentConnector4">
                  <a:avLst>
                    <a:gd name="adj1" fmla="val -262499"/>
                    <a:gd name="adj2" fmla="val 61044"/>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urved Left Arrow 25"/>
                <p:cNvSpPr/>
                <p:nvPr/>
              </p:nvSpPr>
              <p:spPr>
                <a:xfrm rot="4173817" flipH="1">
                  <a:off x="9912204" y="3987254"/>
                  <a:ext cx="345311" cy="933233"/>
                </a:xfrm>
                <a:prstGeom prst="curvedLef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27" name="Elbow Connector 26"/>
                <p:cNvCxnSpPr>
                  <a:stCxn id="22" idx="4"/>
                </p:cNvCxnSpPr>
                <p:nvPr/>
              </p:nvCxnSpPr>
              <p:spPr>
                <a:xfrm rot="5400000">
                  <a:off x="9720750" y="2426375"/>
                  <a:ext cx="1411975" cy="49341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2" idx="2"/>
                </p:cNvCxnSpPr>
                <p:nvPr/>
              </p:nvCxnSpPr>
              <p:spPr>
                <a:xfrm rot="10800000" flipV="1">
                  <a:off x="9980449" y="1909241"/>
                  <a:ext cx="654186" cy="143367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8046" name="TextBox 28"/>
                <p:cNvSpPr txBox="1">
                  <a:spLocks noChangeArrowheads="1"/>
                </p:cNvSpPr>
                <p:nvPr/>
              </p:nvSpPr>
              <p:spPr bwMode="auto">
                <a:xfrm>
                  <a:off x="9278538" y="3807448"/>
                  <a:ext cx="1554344" cy="332983"/>
                </a:xfrm>
                <a:prstGeom prst="rect">
                  <a:avLst/>
                </a:prstGeom>
                <a:solidFill>
                  <a:srgbClr val="002060">
                    <a:alpha val="67842"/>
                  </a:srgbClr>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25">
                      <a:solidFill>
                        <a:schemeClr val="bg1"/>
                      </a:solidFill>
                      <a:latin typeface="Times New Roman" panose="02020603050405020304" pitchFamily="18" charset="0"/>
                      <a:cs typeface="Times New Roman" panose="02020603050405020304" pitchFamily="18" charset="0"/>
                    </a:rPr>
                    <a:t>Gas sensing setup</a:t>
                  </a:r>
                  <a:endParaRPr lang="en-US" altLang="en-US" sz="825" baseline="-25000">
                    <a:solidFill>
                      <a:schemeClr val="bg1"/>
                    </a:solidFill>
                    <a:latin typeface="Times New Roman" panose="02020603050405020304" pitchFamily="18" charset="0"/>
                    <a:cs typeface="Times New Roman" panose="02020603050405020304" pitchFamily="18" charset="0"/>
                  </a:endParaRPr>
                </a:p>
              </p:txBody>
            </p:sp>
            <p:sp>
              <p:nvSpPr>
                <p:cNvPr id="128047" name="TextBox 29"/>
                <p:cNvSpPr txBox="1">
                  <a:spLocks noChangeArrowheads="1"/>
                </p:cNvSpPr>
                <p:nvPr/>
              </p:nvSpPr>
              <p:spPr bwMode="auto">
                <a:xfrm>
                  <a:off x="8720100" y="2661114"/>
                  <a:ext cx="1109961" cy="560813"/>
                </a:xfrm>
                <a:prstGeom prst="rect">
                  <a:avLst/>
                </a:prstGeom>
                <a:solidFill>
                  <a:srgbClr val="00206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00">
                      <a:solidFill>
                        <a:schemeClr val="bg1"/>
                      </a:solidFill>
                      <a:latin typeface="Times New Roman" panose="02020603050405020304" pitchFamily="18" charset="0"/>
                      <a:cs typeface="Times New Roman" panose="02020603050405020304" pitchFamily="18" charset="0"/>
                    </a:rPr>
                    <a:t>Analyte in dry air controlled by MFCs</a:t>
                  </a:r>
                </a:p>
              </p:txBody>
            </p:sp>
            <p:cxnSp>
              <p:nvCxnSpPr>
                <p:cNvPr id="31" name="Straight Arrow Connector 30"/>
                <p:cNvCxnSpPr>
                  <a:stCxn id="128047" idx="2"/>
                  <a:endCxn id="36" idx="2"/>
                </p:cNvCxnSpPr>
                <p:nvPr/>
              </p:nvCxnSpPr>
              <p:spPr>
                <a:xfrm flipH="1" flipV="1">
                  <a:off x="9125757" y="3129579"/>
                  <a:ext cx="149324" cy="923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049" name="TextBox 31"/>
                <p:cNvSpPr txBox="1">
                  <a:spLocks noChangeArrowheads="1"/>
                </p:cNvSpPr>
                <p:nvPr/>
              </p:nvSpPr>
              <p:spPr bwMode="auto">
                <a:xfrm>
                  <a:off x="6812773" y="2202086"/>
                  <a:ext cx="2916118" cy="332983"/>
                </a:xfrm>
                <a:prstGeom prst="rect">
                  <a:avLst/>
                </a:prstGeom>
                <a:solidFill>
                  <a:srgbClr val="0000CC"/>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25">
                      <a:solidFill>
                        <a:schemeClr val="bg1"/>
                      </a:solidFill>
                      <a:latin typeface="Times New Roman" panose="02020603050405020304" pitchFamily="18" charset="0"/>
                      <a:cs typeface="Times New Roman" panose="02020603050405020304" pitchFamily="18" charset="0"/>
                    </a:rPr>
                    <a:t>Schematic of  ChemFET Sensing</a:t>
                  </a:r>
                  <a:endParaRPr lang="en-US" altLang="en-US" sz="825" baseline="-25000">
                    <a:solidFill>
                      <a:schemeClr val="bg1"/>
                    </a:solidFill>
                    <a:latin typeface="Times New Roman" panose="02020603050405020304" pitchFamily="18" charset="0"/>
                    <a:cs typeface="Times New Roman" panose="02020603050405020304" pitchFamily="18" charset="0"/>
                  </a:endParaRPr>
                </a:p>
              </p:txBody>
            </p:sp>
            <p:sp>
              <p:nvSpPr>
                <p:cNvPr id="128050" name="TextBox 32"/>
                <p:cNvSpPr txBox="1">
                  <a:spLocks noChangeArrowheads="1"/>
                </p:cNvSpPr>
                <p:nvPr/>
              </p:nvSpPr>
              <p:spPr bwMode="auto">
                <a:xfrm>
                  <a:off x="11040581" y="3091988"/>
                  <a:ext cx="1059354" cy="420609"/>
                </a:xfrm>
                <a:prstGeom prst="rect">
                  <a:avLst/>
                </a:prstGeom>
                <a:solidFill>
                  <a:srgbClr val="00206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00">
                      <a:solidFill>
                        <a:schemeClr val="bg1"/>
                      </a:solidFill>
                      <a:latin typeface="Times New Roman" panose="02020603050405020304" pitchFamily="18" charset="0"/>
                      <a:cs typeface="Times New Roman" panose="02020603050405020304" pitchFamily="18" charset="0"/>
                    </a:rPr>
                    <a:t>Keithley-2400 Source meter</a:t>
                  </a:r>
                </a:p>
              </p:txBody>
            </p:sp>
          </p:grpSp>
          <p:pic>
            <p:nvPicPr>
              <p:cNvPr id="128030" name="Picture 2" descr="I:\keithley 24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3086" y="1740875"/>
                <a:ext cx="1022685" cy="691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28015" name="TextBox 153"/>
            <p:cNvSpPr txBox="1">
              <a:spLocks noChangeArrowheads="1"/>
            </p:cNvSpPr>
            <p:nvPr/>
          </p:nvSpPr>
          <p:spPr bwMode="auto">
            <a:xfrm>
              <a:off x="10774363" y="2644775"/>
              <a:ext cx="1328737" cy="492494"/>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solidFill>
                    <a:schemeClr val="bg1"/>
                  </a:solidFill>
                </a:rPr>
                <a:t>Keithley 4200 SCS</a:t>
              </a:r>
            </a:p>
          </p:txBody>
        </p:sp>
        <p:graphicFrame>
          <p:nvGraphicFramePr>
            <p:cNvPr id="128016" name="Object 29"/>
            <p:cNvGraphicFramePr>
              <a:graphicFrameLocks noChangeAspect="1"/>
            </p:cNvGraphicFramePr>
            <p:nvPr/>
          </p:nvGraphicFramePr>
          <p:xfrm>
            <a:off x="7761288" y="4286250"/>
            <a:ext cx="2338387" cy="1801813"/>
          </p:xfrm>
          <a:graphic>
            <a:graphicData uri="http://schemas.openxmlformats.org/presentationml/2006/ole">
              <mc:AlternateContent xmlns:mc="http://schemas.openxmlformats.org/markup-compatibility/2006">
                <mc:Choice xmlns:v="urn:schemas-microsoft-com:vml" Requires="v">
                  <p:oleObj spid="_x0000_s9222" name="Graph" r:id="rId6" imgW="3877056" imgH="2987040" progId="Origin50.Graph">
                    <p:embed/>
                  </p:oleObj>
                </mc:Choice>
                <mc:Fallback>
                  <p:oleObj name="Graph" r:id="rId6" imgW="3877056" imgH="2987040"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1288" y="4286250"/>
                          <a:ext cx="2338387" cy="18018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8017" name="Group 83"/>
            <p:cNvGrpSpPr>
              <a:grpSpLocks/>
            </p:cNvGrpSpPr>
            <p:nvPr/>
          </p:nvGrpSpPr>
          <p:grpSpPr bwMode="auto">
            <a:xfrm>
              <a:off x="6488113" y="2608263"/>
              <a:ext cx="1354137" cy="798512"/>
              <a:chOff x="304800" y="4267200"/>
              <a:chExt cx="2462066" cy="1413638"/>
            </a:xfrm>
          </p:grpSpPr>
          <p:grpSp>
            <p:nvGrpSpPr>
              <p:cNvPr id="128018" name="Group 13"/>
              <p:cNvGrpSpPr>
                <a:grpSpLocks/>
              </p:cNvGrpSpPr>
              <p:nvPr/>
            </p:nvGrpSpPr>
            <p:grpSpPr bwMode="auto">
              <a:xfrm>
                <a:off x="381002" y="4267200"/>
                <a:ext cx="2385864" cy="1216416"/>
                <a:chOff x="4343402" y="4648200"/>
                <a:chExt cx="2385864" cy="1216416"/>
              </a:xfrm>
            </p:grpSpPr>
            <p:sp>
              <p:nvSpPr>
                <p:cNvPr id="189" name="Cube 188"/>
                <p:cNvSpPr/>
                <p:nvPr/>
              </p:nvSpPr>
              <p:spPr>
                <a:xfrm rot="155328">
                  <a:off x="4343402" y="4700535"/>
                  <a:ext cx="2385864" cy="1164081"/>
                </a:xfrm>
                <a:prstGeom prst="cube">
                  <a:avLst>
                    <a:gd name="adj" fmla="val 90539"/>
                  </a:avLst>
                </a:prstGeom>
                <a:solidFill>
                  <a:srgbClr val="0000CC"/>
                </a:solidFill>
                <a:ln>
                  <a:solidFill>
                    <a:srgbClr val="0000CC"/>
                  </a:solidFill>
                </a:ln>
                <a:scene3d>
                  <a:camera prst="orthographicFront"/>
                  <a:lightRig rig="morning"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Cube 189"/>
                <p:cNvSpPr/>
                <p:nvPr/>
              </p:nvSpPr>
              <p:spPr>
                <a:xfrm rot="173669">
                  <a:off x="5135994" y="5277159"/>
                  <a:ext cx="923636" cy="458146"/>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 name="Cube 190"/>
                <p:cNvSpPr/>
                <p:nvPr/>
              </p:nvSpPr>
              <p:spPr>
                <a:xfrm rot="172271">
                  <a:off x="4723245" y="4647561"/>
                  <a:ext cx="831272" cy="702677"/>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 name="Cube 191"/>
                <p:cNvSpPr/>
                <p:nvPr/>
              </p:nvSpPr>
              <p:spPr>
                <a:xfrm rot="172271">
                  <a:off x="4388427" y="5212514"/>
                  <a:ext cx="880339" cy="458145"/>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 name="Cube 192"/>
                <p:cNvSpPr/>
                <p:nvPr/>
              </p:nvSpPr>
              <p:spPr>
                <a:xfrm rot="172271">
                  <a:off x="5883563" y="4695344"/>
                  <a:ext cx="845703" cy="666137"/>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85" name="Straight Connector 184"/>
              <p:cNvCxnSpPr/>
              <p:nvPr/>
            </p:nvCxnSpPr>
            <p:spPr>
              <a:xfrm>
                <a:off x="1144730" y="5303713"/>
                <a:ext cx="17318" cy="37663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902276" y="5241877"/>
                <a:ext cx="14433" cy="37663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304800" y="5486408"/>
                <a:ext cx="609022" cy="758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10800000">
                <a:off x="1144730" y="5573541"/>
                <a:ext cx="684069" cy="646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21122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AutoShape 2" descr="data:image/png;base64,iVBORw0KGgoAAAANSUhEUgAAAWAAAACPCAMAAADz2vGdAAAAilBMVEX///8AAABiYmKrq6vOzs6Xl5ebm5siIiJoaGigoKAZGRnx8fHj4+P6+vr09PTn5+d6enq7u7vc3NyysrLQ0NCLi4vm5uZYWFg/Pz/Dw8NfX1+3t7fW1tbe3t5wcHCtra0vLy83NzcqKiqEhIRMTEwODg59fX1GRkY8PDwWFhZ0dHQkJCRQUFCQkJAaIDCFAAALF0lEQVR4nO2d6XqyOhCAG6UKKiouVVxw19bq/d/eCZIJm37CZCLtad4/VZ4KZMgya3h7MxgMBoPBYDAYDAaDwWAwGAwGgyGLZ7cYY63Aq/pGqqDrTHjj2Wa3iI/1A7uX+I8gsFWu4IfSjWj6Kif6lbzLxrNLBw7yL534X9r8q8IVduG51/bR3oQfdgpn+oW4p7DRp6A/u/UyGMItQgGH8q0Nbh+XtT8n4Slv8bh9++iHHUyMYEIB+/zHK/nNia/xJzjy9g7kt4B/i4RNKGD+23ri65Wvdehz/TqWvPXLxPc9Y9FqRidgj7HP1IGveCL6/9Pn80Py+wd0YToB81l3mDpQZ2yGPdmv48BYL3VgxpgT/qUTMMtegp/s4GLP9ssY5ObDueheXMAf8dEuXsA9Ls7MoZzI/79wcQbpI0shci7goSXx8AJecA04c4grhiPk2Z4zfC/PXNvdOJkpOOqr4fiNTS8AeYkRV7Izh2YaFbVO7r6LoG1AcSPuPXOIX677plfAF8Ys5NmeMmF7p1EOZ69v0c0L2I0FXPckQ7yA+TS/zRzaplVDSnzQ48vwoe+B13N2a0+IspUaNwqLnCvmnAQMI4VifOdGZBHGuT5ABX/gl/QRS5gFdGraZ7Z/WFnLg45GTmMphCt0U3ryghuLZY9OwA4Yh0AtP/ETwW8TpxCsonlRA5OkHyaEWx43rzCdgMM5ItmFF/pmiIDtkb+csj7pnUj8zAz5DlorobMn9DfH5+rp81cuROd4Wzz5xyTRnY20rbt7lnzqnvQlUvqDpwk/c3gFXSvKVFhNXdYsKq3lQViyNrrzPyEU3Qb8lWFfO0cfKQXsrvnP1+/+wm+EHucvTRPEHKaefvFH6DbF8tbTZvwMQiNiUrdG3o7Pv1LlphRw5GcGZrocPaAKLMuotT5Mke/sS8td8We3SbT+Cke/SAX8trDFBexofhyOn/ygPFfwW01ZrcTPJjBmD7p0Gz4vnkTrd/HgPdAKmA/GhTf0FqL3+vRrihzjXjnXQgciOp4+84cLcDQf+qkmu677j6/KzMjXlBqYTIes/+oJR/CVnLKeRRKu10p83x/Ua4oFI+49Z5k/wQXrZABaHiVtbUbiA7xDNH7HOKP2IWt2vP1tZy2n5zhwK2c2Jb2nEJs1yc/5TzZCT+H9pkF42jr0W5ttSv94Ldb2djZ6qM5Co2f2PgO44pDS/O9CZsACM8wtWBadstPLU6ZsQnvC55zZOvqwYUrpbimOcNJP1ElnoP5/l1wgnzGsIProKnW2+ywTwwKjavXg934q1KuMm4vIvQInni6zsSQsF2FauAlLqRQ7to4+TEiH9Lia/ISm8KahvbdZfBiIY2xSlnsQw6pDuSj16BfNQlhgxjWIHnBTDMQePidrBcPqSOjrq2lQ+wohx2ELOaLTyOc0UZhzNsLjThg9GukwXAoh3QY+xSLbhYFoqTRoBJZgnUxVW2sxvQsxZt/RhwtBRoI0Lb6VGlSD7r8F95oiSI2GBL6mRGZcKdftfaS256g1qA0T+CiZMI2H2FQtiXy6O+U1ZSpMC+XJ8woe91k2lQEFWqOhIQ6fpbLfyyMt7qNygyCboE2RIK4vBFWMBYxDxTXFhTjEUr1Bc1hyrwSdb6IriFoUG3RE8DPikOP6QmAWwmzzdlCePq1UQKgKpBlnqUSPPhIKn3oMagF5y3NlBWBdfa3aO0T5VNaUGgzEltI4AM6QNDdVVGHr2lKxSvAVu7mxs2cyTkTRoDYsuQO1HHxXdekmwY/XFGxUZRvHiWjs2wYsuQEiMBIjnXPVcoL8BaxKLgdiQOahSXj68I6wjs4alBJI1yByTUm67ql0Tg8mnYZCIsiEMFajxBHG4Qll/vfZOvowJayxuMCS20LrAdaPqVJTix51oN/OKXXOpbqnj8YJS4I04/oIM2EPXmXafOM+mC57ZPTI+Ul1rGt89CgRJyKNtbvgkkAmH+mr98Ag3dxO6TUF5sgetc7pINKME/R/ViV2DcbhZ8kAtzQEJ2xNekehqhaZcai+yOfwstmHWom8eruZfWLMrhXHTrgyqHVOH5bcVbl7ut3XmvXntMkVioSuQb98cXFcqTSk1zlnIn2wh7qv7tumVAa4Ztwv5qzZeVUvx3Dzgk09JuxzWOKeeIefDOvWbWV5ccbfv+ADCuPftvQ3wi87+zTAdMekeOpjj4vQzLRVgwGH0j7LlrBIEUnKGunjgivk6lkWRJTah0BY6TR7jSywsYirXqd2F1NRLXOLmtVHNAB8lTAjiWI84oypm+vAdEecB6vAHD+YSJ08WQY4Q3kH9R57kuQKddyDguWuMz9/j1sZpCeDIGeJBJmlhgHZy4rgYUeHzFk6qrSMDMVyuUBbI1roleGTKpWLhJraINdW5acQpZZZwT8hdG+prrUNPY1oq+jY0ozb6tpFpThbZW2RKpk3jc3W+B/LgLS+XVSKQlD3p6FsX7k8UyZX1CpW1ZRTV0MmGvwqqp66lvC4K+QskSBrPlVY0u/2PFRdGQhyligY0KjiO+WtQrKol2dOwOPeqrKM4ETjMkdXdz5ip74yLMGTrHUXlSeo5+AKVrSN6FHUn8rsv70WLacQdHXSW9IQ2IRiY003kQdLUbKEYEw3dZIGln2a8sxVnLOkayPUf0MyEIEaoaq2JSrP3AgbqlvROy1qlA+2RxcCU6xmjBmBqlYn3pyoGEplxXnI0tNQcaL7SD8Wbs9oRYjrpN0DUQisT2cZSDPOqkBVq1Nfc06T80xQzRhzhbyC1ye8a6iTxibz6jgLAM7q9stLNvr0ddIkZRoerWvOA2f1la0JT/scDf6Z0HOk/tBoqhlj9uJ8bvO1waOpDjcpQfSIPDyyBDPutVk+7bUWR7+jKh6lONF9jrRd6d874i794XwU6Q56EgZain4Vmz6bMDbj2lZ2/2AELKV8dZKvOev1RXbySZ/d6Kv5VbRs41mPNg8eformH5W005yAZXLXNZEAvtGWs6WWrURZzZims000X8WqywkY1vVZeOadN7KcS/hJ12ZinVg7GTWcYjSg0+vbxjN8MQu7ONbCu71eWsG1+kjA58SDG2yYvkLTnXykiXdxP0GUfJPHRSThW1I/4TGGQxmfLPFAwGGJS2J2O+XfL0eFzLx7m9fsYszEnRG6pzNMU6+I9ZjCVP9AwNu0+hO+OU1XMBvt4/jQto2nn6lAuebfwFmY+wIesYyHiius2rJOsZs+69vG85J9dAqL0H0Bj7OzW5fp898h/czE7ukE+ReQ7PDBSJZye/eEgE+5SWejMTcZV0C11hb75Y9u+uxIYbiAz31JIAScezU2NyD11Qehokfk7unUqTNaw533TBclpwKFAoaXsCa4ansjYnTy72Y5vjVu49nIqX93BFKUuwK+8xakO+8aJqSwBpy5UT08fq8yAv7LXlci3uoOL8JOMNa68WvHKo++LXbyPfiOQIpyX4v4yuUqBhXtHV8Fq9wcnPTRlOS+gCc5u+KrsnSi17PIvWDTw5sB9wXssIwO1MGPkV9ITomy8aGX+wJuZ+2Ks4q/49dxzBT89hTMrAe+iCA9JriiXfXWuq8kFGgyaH/Jvsa7BA8EHC6bcR5P6B3VWcP94xinnA+Bip/ggYBv/spNZBy3w8tVk89ZGXve5LEIRm6YSsrCIwFHmx41Z/3g9nLW099Z4SImt1YH/Vkr/KCQtZsTsLS5Py6x1VRhVUhVOHHrLyqRZTsIEjZgzw4SysJiF44OVlv9te57w13dwpKb3Z/R/w0Gg8FgMBgMBoPBYDAYDAaDwVCc/wBi04ht1PEyZwAAAABJRU5ErkJggg=="/>
          <p:cNvSpPr>
            <a:spLocks noChangeAspect="1" noChangeArrowheads="1"/>
          </p:cNvSpPr>
          <p:nvPr/>
        </p:nvSpPr>
        <p:spPr bwMode="auto">
          <a:xfrm>
            <a:off x="116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27" name="AutoShape 2" descr="data:image/jpeg;base64,/9j/4AAQSkZJRgABAQAAAQABAAD/2wCEAAkGBxQTEhQUEhMWFhUXGR8ZGRgYGRofHxwiGxwcIBwfIB8dICogHB8nIB4bITEhJSosLi4uGB8zODMsNygtLisBCgoKDg0OGxAQGywkICYsLCwvMCwsLCwsLDQsLCwyLyw0LC8sLCwsLCwsLCwsNDQsLCwsLCwsLC8sLCwsLCwsLP/AABEIAOEA4AMBEQACEQEDEQH/xAAbAAACAwEBAQAAAAAAAAAAAAAABQMEBgIBB//EAD4QAAIBAgUCBQMBBgQFBAMAAAECEQADBAUSITEGQRMiUWFxMoGRoRQVQlKxwSNi0fAzcoLh8QcWQ5IkJbL/xAAaAQEAAwEBAQAAAAAAAAAAAAAAAgMEBQEG/8QAMhEAAgIBAwIEBAYDAAMBAAAAAAECAxEEEiEFMRNBUWEicYHwFDKRocHRseHxFSMkQv/aAAwDAQACEQMRAD8A+40B4TQCfK858UjjcwV7ivn6up3vUqM4/DJ4XH759vMuda25HNfQFIjx2KcXiIYpsFKgmD3BjvXG6lXfKacM49s/wW1tLuMExLgea03ypB/SQa6tO7w47++FkreM8C/JOpExNx0VCumSCTyAY3H8J34ryFik8G3U6GVNcbM5yPKtMJQzDNUtOiNy8n2gf+aA4xed2kXUWncACD3+aAu4a+HUMvFAS0Ans9S4drrWgxDKSJI2JHIHx/aoKyLltNdmithSrn2f8nuZ5yETUityAWKMAATzJA/2az662dVDlX3M0Um+SzleL8QHcMPWsXSdVfcpK3yxh4x819CdkUux7fzJFcpuWABMdp4q3XdVq0k4wkm2/Q8hW5FtGBAI4Nb6rY2wU4dmsog1h4PQwmJ39KsGH3PaHgUAUAUAUAUBxduhRLEAepqFlka4uc3hI9SyeWbysJUzVWm1dOpjuqllHsouPc7JrQRF2BzhbsFR5W4M/jbtXCq65Ceq8Bwwm8J57+nHo/qWup7dxcvYpEIDMATwO9dPU6yjTJO6WMkIxcuwiz/qhLTpZR08RwTJMhQI2IBnUZ2/NXwshYlKDyvY9lXOKTaaTEGSZWEvXMVcuTaZm1KRDoXO2scxMFSOxU+9VxpUZ7joX9R8XSxo29vP5en8ja9m18YlbKS1kkDxCvIaJ82wDCY9Tt61JylvwlwV1Vad6eUpy+Ly/wCe5qraBQANgKtMB1QCHMMUMPfXRbgXAdRC/U07cfxe/efavMHrk33ZZzLNXtW2fwH2jnTA3Ak6STA5r08PcEqYhRcdQ4mVkbCO4B++9AMMRYV1KuoZTyCJFAI8vzZUuPhwp8jEKoB1Rzx3UevpFATZh1CttkUqy653cFRtHtud6AsYDKLKP4yoPFYeZvWdztwJqO1ZyXPUWOvw3L4fQYsoIgiR6GpNZKTPZrjVsOVw+jxCp1LsFXbyO0cbwPcH2FeKOFiJKOMrd2EXSWBxOKD3sS7IdUBtKecLIPA+kdj3352rmW6GOqi43evt5HU6j+GhKP4bjjlc8Zxjv5mx/dVvtqB9VdhPzBiuhVVGqCrh2SwjlN5eTLLkT4LFXMa97XaJMgzrh9tzwwUkQPj03jGrFm7J07eoqekjp9vKxz8vb1Zp7Wc2SATcVfYsKuOWIc0xTY17S4RwPDZmLP8AQ0bRAkkyZG0RNAMsflF57DIuKcOVjhNM7bbLqg8czB70BHl2MbDBLWKjW30FN1MASN4II2Pvq+aAaXs0sqpdrqQBJ3H9OftQGQweGxt/H3L1u8y4aYUk8DQNhbOx3J8x+ao2T8Tdng6q1Wm/BeFs+P1wvXvnv24LPV48Ow//AOTduXUAurbhP4TyQiDaJ3J7HmK81VStqcWYNPBTtjGTwm+4dGZ292yb7JNudBZZPAB1AfxLvBjgg/bB0zp8NNKc45+LHHpj/ps6nRGi1Vxlu4z7/J4/X6jzDZ5bvlkwzh2BhjBhR67/AFe0bV1YzjLhGS7S20qMpxwn2DLsgt2W1Izx2UkaQfUCP71jXTqFarccrt7FW94wVs9yi695L1h1BC6GV5giSQRAO+5/Squo9PWrSTZ7Ce0z6ZIFuX8Zf0XAgIuWCkFAqjUQ0nU0AMpgSD22q3RaGOlgoRbePX3eTbbr3ZplRt7POf69O5DlmbrftiTqvcISJk76dzz/AOa4c46+OvVkW3FtZXkl58du3YzJw2YZ3jepP2Sw4e2zCSGW4QCrdxKaoBjy6gO0E19LKbjHLLNHp1fbsbaXtz/KG3SfVRxVsnRJUhYBBLbSCDsJ9eK5a110dVGuWHGXbCeV9cmnX9PWlaSlnKyNszvYk2bng2gtzSdOplmfYbrPyYrryzjjuYKNniR8T8ueTP8ATvUbW3eziwwuiDLbsQQIEKDq78VGrdj4jRrnQ7f/AEdsfuN8f1ZYtvbTzS8/UrIBETu4E88CrDEc4XGXhiHVLTG20OhiEIKgk6o2Mzt69t6AM4za/aZZskWyGLMkvBHrA8o78UPUsvCK+QdXYS8p0B1IjlCzMD38momqq7VPODbren2aTbvaefT79z3NM+R7i2SpCspIa5bZCTMeXWAdvUeorl9X1eoogvA+vGTLXGLfJayrNbpNwXEd0VgEuKnIgEggbmDtIH9K1dM1Nmp08bLFhsu1MKoqLh3a5Wc45/kpdS9RAIUsai4ILbFYEglTqghiO0cH3q3VxssrlCHmu/8ARnjw8lSzl/7QUviwxABDKx0ax2B1DzgfIHvzXI6Fpr6d+95h5c555y/4LLpJ49SPPuqRgntoti5bNwElG0aYWJKaSRq42G3rzNdjU2ShDEOG+z9Db0/p/wCM3Nyxj9zS4PMXcSiC576gsT2P/isPSdXbfGSt5xjnGP8AXBhtgovgznW1zGxPhg4cIWuKhDTp3bXIBiBwvv7V0p79y2mzSfhPCkru/l/S+Y1yHPMN4K+GpVedKK7gT6lVO/zVpzhbhMfYuNffB2yt8M0bkFyp8wKHYA77bGfQ0A9yvG33thjZP/WdDe+2nigMjnWcprT94WroILBEUad5WSHkagBA2PefiuyxVrLNmi0Nmrk4wwsLPJqHxOFvW9IstcR1jy2X4I/m0gD81NPKyZZwcJOMu64EOUZotlLttCbboXOh5Y7Dbbk7AbCvmNVq+oQ1a8PmOcYxlfXz+v8ABopjW8KX9CbI71y5rvX3cJcuyQqwys30nzT5CYAB7eorvy1Hh0uya7fuWa/T1U37KpZXHnnHtlGixeLuo0rEuukpbX/iMBEwQQpAj5AidhWLQdXp1alxtaxw/d4X78Gadbiz3pzAYXAsvgXNS3RpIdgXSONtjpmQQRIMe8b34VCcpPHzNWo1Wp1UU58xXouM/P1NfauqwlTNNPqqdRHdVJNGGUXHudExzV54YPqXp/EYvErfssPA0qrKzFdWhiSQAIYMDp83p3FUzrk5KSZ09Jq6K9POq2GW+z/xz6ZPM6PhqLeCwwHiSL1ogAWysFWiRueAQSDAjiqdZrK9LFSm0s+pVoaaLZNXScV7f8Ze6Pya9oR8UyHaQBuWJmTckfUJO28Gd601zjZBTjymsma2Hh2OKfZ9/X3+okxF8HHeHl6qWVn8RF8iwoQSG2UkNrkDfc+lQj4blx3LbtNfGEbZp4a79/19PbJrsyw+ONlxau2vE0+XyEGfZi5APaYq4yi3p5VtNrxtrw8S5lWuQ7EQFhXBaI/lB2me80Boszw9h0DYhbbIvmBcAge+9AZfKsZiTibqYZS+FVtNty3kWFBdTPmMNKiJjYdjAFvqS9jwqeGispYq/g7uAQYMXBET89u00BN0jZwdhFtWAlu6ygvbk65UQZDb7Gf1qEVCLwu5qtlqLoKyeXFcZ8kPMZgbd0AXbauBuNQBivZQjL8yyZTF9dZ+uAKjDSt24JKgAppG2qDtqHtzG87VVZZtj8P+kdLp2jjfYnN8Z7eb+WP3YuyjI7l6zcxF9nUQSySJcg+YvIJB0iIJHHAHMkpThiTw/Yo1aphe/AeY/fqfSrNsKoC8AQKlVXGuChBYSMrbbyxX1XbU4W6xth2VSUBAJDRA0zwZqeAm12KPT2bu9lSmFcjgwEt7xvs7An5ryMVFYSweEWAzx8RiHw9209rS26EblQOSwJBBMfTtvE16DSYXCJbGm2ioJmFUASe+3egM51PireCe3iFthWuPouuF2II5eN5kLB+3egGD59Fo3PAvMAuoQux2nbed/igFuXGxmlsPeRXRYhd4BPPm2JOwB7VGUVJYZbVdZVLdW2n7GpRAAABAAgAdoqRW228srY3L0uAyAG7OANSkbgg+x3rzCzk8PnF/MbuautqyEt3LUl2YkawpAiApK7+YAzFUbo3Zrkjo6rp8tPVC3cmn/n09yfHY9MN4a3Lpa4PLBIDWbgIhoH1IRxPIPfVtm0/T9NRY5QXxP77GV13OvxNr2+uOP1PbvTr4i5cxqXipA1SV8rlAPMh5VYHod/vV9+m8TP8APKNdPUp16aWnwsPz+f8AJtenrNwWw13SGYAws7CO/vvWPpnTPwbm853Y+mM/2YZ2bhJhMTda+1m+j6y5I2Oll1cg8aQI/Irm36TW/jlbW33WeXjGf0xj7yTjKO3DNeBX1BQZrqPA3f2izcssupx4RRpA2DPMgH3/AErl9S6ctWks9v2JwntKmMwyB3slA15h5SWfTLiJCkkQD6DtxWrR6b8Np40p5wu57vzNSkg6K6O/Zbj3rgHiHZQrEgT9R37nb/ZqddW17n3OjruoK6tVV5UfNf4/Q2NXnKFPUGQpihb1O6NbbUrIQCJ5G4Ig/FAR4/pfD3bLWipWQPMGOoEEEHfaZAO4oC5kuWjD2hbDs8blmiT+NhQF6gMueirRxjYrxboLHVoBgBoiQw8w27T3+1VeCt+86H/kbPw34bCx6+ffJbzfLb3gv4N+4zdkYpDQRInSG3G3NeaiEp1SjHzMCfIvybKbWJbxb+G8yQo8TeGUnYCYEHnbfbmK4vSOn36aUoz/ACeS9/X/AKaPxEo8wbT7cehYzXGLbxLW/pF63LTwxkrI99Ig+o0+lXdX1mo08V4C+fGSuuMW+TjC5zdtKVuJrExbuMQoYbQNgZYb9hsJrb07UT1GmjbNYb+/9/IlqPD3Lw1jjnz5+/URY/B5piMS8QLJgqRci2AAAR2csDO+n4NWTja58Pg6ulv0ENOvEjma9s5/jH3g+hWFIVQxkgAE+pjc1oRxZNOTa7CPrA3lt27mHtl3S4CdO7BSCGgd+0jf17V6ROruMxngMyYdNeglQ1zzTGwK6Yn21figPOmbty8ni37bq/0gXFj5hYEb94oB9QGIx2OxdnMfDsYdjYfSx0r5W2851fSjDiCRMDmaolKzxEl2OpRTpJaScpy+Nduf0WPc0GIz9Lak3Ld1COzIYkmB5llP1qd1irg5vyOYlk7XENfhR5V5Yg7keg9J9a5XTOrx1kpQcdslz3zx/ZZZXtWSS5ktncrbW20zrQBXkcHUNz95B4M12MEHKTSTfYxGHsWLly5cuIpxAuEuHnzFRpEqTEFQNojvXyuo1Oshr04LMW0sYXyfv7/6OjTq5KnwpS+HGMe3f9R91nn1rD4UKsHxZtJoIhZU7+wA9Pavp7bFBZKdDopaqbgmlxnkfZTjFvWbV1AQroGAPIBFSjLck0UX0um2Vcu6eCh1Bjrdi5hrlx1Qa2UyezIZ99iFmkpxj3Yp09t7xXFv5DlGBAIMg7gipFTTTwzLXuo7LZjbw/m1W9SzAjWyggcz9MiY5aqvGjv2G9dNtem/EprHp598fL9x5eZfHTiQrfIkrHxMGrTnl6gCgCgCgCgCgCgCgEuT5jaN/E2VuKXFzVpB7FU1fhpmoqcW8J8l8tNbGtWyi9r7M9z/AAqXHwyOitN0zInYW3Y/YkLXk64z/MslGSXP8Ej4Z1ZdlXUsbaSo2iOKkljhAvYSwqIqqIUDbv8Aqea9BNQBQBQBQBQBQEGOwiXbbW7glWEEf74NRlFSW1gVdN4EWWvpLNocBSxnylFYfqSPtWejR00yc4Ll92Scm+B5WoiKsvsK17EXConWEVoEwqLO/P1FvxXm1ZzjkCjIOmLYF1b4S+qt4ai5bUwBDbzMmSPTijSfDJQnKD3ReH7GrRQAAAABsAO1enjeeWJepemLON8PxS6m2SVZDBho1DcEQYH4quytTXJq0mtt0sm6/P1FmNOKw+IsWLIZ8Oy6UMrKkTIYkSQFAIPz3ippYWEZpzc5OUu75GOY5Rbtn9ot2Va+v/yES8fxHfkwT9ia82rOcck1fYoOtSe1+XkeLl5YHEMzi5GqNohd1BUe3vP9KkVF7KM0W+updtgYmYmgGFAFAFAFAFAFAFAYjNsmtZe1zH2tROuWRt1XxDDsI3Xdp5I5HuK1VFS3G2zX3WUqlv4V9r9Cjcw+JxOIt4/xktYZSNtbkhVbcqNMHxOCJ7xvUJ1yc1JMv0utpr006pwy3nD481jv7dzWZojYm3pstpghtTcHvpI5PM/irzlnNzMWwwtpe0ksYDgkD1IIjaJ29QO3FAOLVwMoYcEA/mgO6AKAKAKAKAKAxLYnHpmdw+CxwxjdVBBQKYM86wxO3MdjtVGbPE9jqqOi/Btt/wDs+vr+mMDv98LibbphmbUwZA4gaTEavXafTmrmcyLw08ZEvS1p8vS4mLvB3bzhU1vtuNW4mWPb2qqmtwzlnQ6jrKtS4uEcYXPb+PQYdMYy9LLiUNt2lvNADHadMbQBG0/3q45ppaAKAzWeZ3bt4uxbfYqpuSdgQwZIHqe/49aAcZtiRbtMx3B2/wDttP60BLg74a2GnYDn470BWyUppYoBDOzbCJBYwaAY0AUAUAUAUAUAUBRzq+iWLhuMFUqVk+rbAfJJAoDi1YS7hgjgFSgVhxwB+INAedPYdUw9sL3UEyZJJG/NAdZ0yaVV4JZ1gETMMCf0mgL6mRI4oD2gCgCgCgCgCgCgEGQZXZtYjFtbQKS44n+JEYwOBLEkxQE2b5bae/h3dfNqKzJEgKzAGORqj8+9AR9ZYFruH1K+hrTeINpBgEQfzz7UA2wNkpbVWbUwG7REn47D2oBJ1bj8TZNg2ELWy+m5pjVJKi2N+xJI/FAMrOV2yEa7bVrg82pwGIYjeCePTagESZTdt5hCOngOmoIQZQLpDIo4gsZ7fUfQUAwx1u4L3hoCLdwfwxA/n542/r60AwyzK0sAhNUH+YzHsPagLtAFAFAFAFAFAFAYc4TEY2/ew2LDrZRy3kKgETNmDEyI1R6jf0IBisSlhmy4uQHQMlxvq8xiOIfzD2kGPegHD3bmCszcZbokAmCuknYHk7bD03+aAsvg0xaK7kxMpp2jsTPvQDW2gUADgCB9qA6oAoAoAoAoAoBZ++7Zd7duXuIQpA41HeJP60AmyvJ8ThDdueKt1JZ9EHUZ3bzd2Hbbf25oCtgcV+8GGIsXAhVIZOQQSSBO2lvsf0oCxnGcviLSLhLbOWM3BA+gAgjUTE6iuw3ImgNLgGc21NwQ5G4mY9pHegEfWOcpYOHR9g9wNrPA8NlaD7n+x9KAe4bFq6K6sIYSNxQGb/eF84+fCJsadKXQPJpOk3CzHadQMfAjvQ9SzwNr2Yp46KDMLMjvq4j14oGmnhjWh4FAFAFAFAFAFAFAZfIc8S7jMSgBD6tBU8jw5Go+gb/SgLmZYi1+12FJUugZjI3UMIUz2kigL+c3ALNySBKlRPckQBQFmwwKiPSgJKAKAKAKAKAKAKAztnKrIzF7gUBzaVjBMaiWUmJidIFAaB3ABJMACST2oBR0xftsjm3ENcdxAiQzGDQBkOW27VzEG2sf4kcnYFVaADwJJ4oBzQHFy2GEMARzuJ4oDLZ/kjnF2Llq4qC5Nt1KyNgzFx/mIGnf0X0oB7nWFD4d0nSNM7f5dwPjaKjJZWC2m11TU15FfBZKqWdMKzwSGI4J4juI2pGOFg9utVlm7GCt0p+0/wCJ+0kmCAJIJneeO3FQrU+dxp1stNLb4K+ZoKtMAUAUAUAUAUAUAk6rwz+A9zDqPHQhlIgNAI1AH3TUIO29AI7GT67Jx1+3cfEBS6IX5VRKKVTYjv3Jnf0ryTwsosqjGU1GTwmy9kl58wsE4hdKhtioKyRvImeOKrqm5Lk1a/T1UWJVyysfoddQYW/ZtJ+ys5UHz+YT8ye08j425r2zdj4TzQyoU27u2DRYQNoTxIL6RqjiY3/WprOOTLZt3vZ2zx8iWvSAUAUAUAUAUBm//bdxcVcxFrEQHIfw2WRqAjkEHTHbtP2oCLKeoDi3uWCvhshK3FgkgDY87ebsY4oBbmTfux0t4SwSt2SS2tpIOyLv5fX/AMVTZOUWsI6Oi0lV8JucsNducL5ssDEPlqh8S/iI7aF0DzFj5t9R32Vt5/rU7LFBZZRpNJPU2eHDHryarLsat62l239LCRPPuPzXsZKSyiq6mVNjrn3RJicSlsarjqi8SxAH5NetpdyMK5zeIJt+3Jmc+zO6MTZ8K0120skNbUn/ABCGEMeAukjf3PpXpAs4vqew10YbUQ7CDKsNJPCmRsT/AHHqKyanUyq/Ks+psq0NtlLuS+FffYf2nkTV1Fvi1qZkaw8FXC3RruCdiwI+YAP9KrWspdnhqXP359j3a8ZLtaSIUAUAUAUAUAUAm6jz6zh7N0s6llABQMNXnIUSJkDefivMrOCbrmo72nj18gy3HK2DDIZ0ppBHcqsbV5KcYrMnj5kMDXD29KKvoAPwKkCPMCPDcMYBBH52FQssjXFyl2R6lk9wd/Uon6oEiqdPq6787PI9lFx7k9aSIUAUAUAUAUAUAnyjFo9/EFGBBYCR3KLDD7HagLOIYG/aE/SHJ+YAH3gn9aq8erf4e5bvTPP6HuHjJzn+WW8RYe3cQOIJAPZgDBBG4PvVjipLDJ1XTqlug8MnytEFm2LahU0LpA4AiiSSwiM5ynJyk8tiHrvIxiksL4hRhdAUgSPMDqkd4UEj4qFtamsM16HWy0k3KKzlYH+XYMWbVu0pJCKFBPJgRJqcVtSRmutdtkrH3bb/AFEObdPYc42xiDb87sUYhmAJFslGIBiQF0z7j0FVzphN5ki6GsuhU6Yy+FnueZ82GtstpRcZGAJ7Kp7n1IMDb1k969m9kfhR7oqa7rVCyWF/k7yDCXWto7eRWGqN9Q/PHrXNXTlKyNnZd/meahKqyVcXlLzGmLwt3Q4t3iGIOnUFMGNtwJrqvOOCitxUk5dhb0692yCmKY6mMpJ1fO+/tt7+9QrUkviNWutpsmnUscc8YHz3VALEgAbzVhiEq4m++IY2vNaEAMdgDAJkbFv+/tQEmZnFAoUCus+YJsfb6jxzQDDC4tWAE+ePMvcHuKA6xmICIWJUbGNRgTFD1YzyfN+k+nrt7FXsTeCyGJKXUkFrib7dxpbj3FZ663u3PudjXa2t1LT1pOK7PzXyOOrFv4XFWmtMgtEA6LXlVSpGuUJjdSvz6CJrNr9Orl8ST48yzpP4ecJVTj8T7P6cfLs/9n0DK8wU211HTK6xq2BU7gg8cEfFW6CqdOnjCby1/fb6Lg49sGrHDHOcfodY1BfXQp22OsbgRuI9TV9tcbYOL7FfMXyc4XLCB57jFuxXy/pwfvWfSaKOnbaeWyUpuQq6lweL8jWbzaFktJCkehOkDUB6b/BrRZGTxtZs0V2nrUvGjnPtk0ts7DcHbkVaYXjPBDj7hFttJAcghfk8bfNDwoZWMTo/xNKkbeY6ifeQdh/vagI8su4gXmS+BBLFSDsQOAo7QPX35oB3QGC6g6kxq41sNZstpAVl0oSXBG7atwBqlY/y871msnYp4S4O3pNJo56ZzsniXu+308394GGB6UZNV22/hXnGrYsVDkb7TpgnkQe8VoWcHHmoKbUe2f2FfSdrGIbxxQ2S4A/mDFTsxYd9JDKfjtXEu6XK21TXw85b9cNP9fc6mv1OllGKojh454x/1mn6hztLK6VuJ4rRCkiYJgkA+0109VOSrareJPt/Zz69PZKLsUW4ru/I66dxguLCGUUACO3oPxXI6Lfq5ynC/LS836+z80eWqOE0QNmaXbwI4s3GBHqYKk/aTFNb1z8LqPDlD4fXPP0XsIVblnI/r6ApMnn+foL6W9Q0Kd29HHAn4nj1rjdXs1Ph/wDztr+fYsr25+Iq5dgbasTc8Y2Z1W9KOVE8ksskiZ2IH3rV02y63Sxlevi5/Z8CT2zzEYYPq+y984dWLsNg8QCQJK/8w33iNqlqdU6/yr5mtdOt/D/iHjb+/wAx5+2eiOfgbfkwK002eJBT9TC1h4MrmeaBsQq4hWtqGKpp2aTxJ4IMT/eik3LGDXZRXGlTUufT79BzjLmD8Ji5tBQskiNQ/G81YYyDDY9bKIUYtbcwS/KmARx2I7UAxxOaaLZfw32E8bfn0oBHhMbh3xJ14gLcf/4wTEADTJjmBMSP9Yb4qW3PJojpbpVO5R+FeZ31DewwtllvedJYBX1E+xBJ29+1LJ7IOXoUIXZnnZw2Fu3LRBa6dnLRpJthAwEHVGkGPmvntD1q6251XQSaTfGfL5nR0mgjqZ7FLDxxxn+ill2Ha4tvxgkgh2tc+IGB1PqmNW+4O/r79jV62jTVqdr4ftkxRjOE2ovleg2xLnEKMKzhJbyE7sAswGgxJED3Bq2uyGoqU63lMnRa6LVNrLQ9yHDixb8AnzISZP8AEGJMj0E7R2NTW2uPL/U81F8r7HNr9BrVhQKs0xtt9eGFwC666YB3Ejn8bx6VHcs48y7wLPD8Ta9vqeZbllxEh7xn/IABH3B3qRSVbGDezfL3Lga27GGP1AkGA3YDsCPYRQD8MIntQCbPLb3ggw7KWRtZk+U7EQSJ33oCw+Evm2R48MVj6RAMevO3rQC3pfUr3RfZfE8qCGnUFBaQTu27n8VXC6uf5ZJ/JktksZwaSrCJmcwzBrZxL2FFwnT/APZZW58kKF27kRXLv6xpqb1RPOfXHC+v+ixVyayjPYHI1vXrOLcXRZUDz7Tc0kFNS8qiwRIgcdt63zpUpJs26fqFlNEqo+f7ZTy/n2PoNp04Ur6wI/tXnj1Kfh7lu9M8/oc/DxkX3enbDXWuwwZvq0uygn1IB596hPSUzlulHLCk0ZLqTrQ4d2wltxdfg3OGXto4hrg9R68SKlZdteIrJ1dH0zxoOdstqxlduff5Fvp7p51ay14gL5tCR2A21EmSSN/t9hK2t2LbnjzOWpbcm4q0iYzqjDYXDYi1iDbAuXnKu0kA+U7yOG43A3E1XOmE+6L/AMTb4fh7nt9PIcXOo7KWTc03NKoW2tuRAE7NGk/MxU4xUVhFBUs+DmdseIAbaw2lWMhjMHUIIIHp616BvcyWw1s2jaQoV0kRvERzzPvM0Aiy3GYfBXrmEBhQFeWMkahEEnduJn0MdqAY4/qnDWwvnDFmCgD1IJ3ngQDQFGx0th798YxhLEzoUjQdPlWRG5AHxVbqi5bvM2V6+6FLpT+Fml8BdJXSNJEFYEEHkRU2s8MxmazrK8LhLYvm0htIQXRxqG7AKVDTDhiIiJkj0qrw6603g0aeNtlihW+Xx3x9ozH7RdvX/HwqsuETyBniLf0lwV1FggkEQIHsBWXV6SGtrw2e3U2aazZNc/5/0McVcK3WtlyLp/4qjToKAeVxIJJ2+nY8+gmeh0UdJWq4vOM9/fuUSnuYls5bjrV1MS767DNq1K7GVO5JRv5gJiT+gqjWaN3Rawn6Z8vf2O7/AOQ0v4Z1uOZY44X+V6evmfQMtdLyKwvPBGyhtI+0QT+a06GmdOnjXPul9r6djhTabyjLdS5bbF/Vg7jtii6DwwxImJYlz9J0b7n09av8NbtxqWutVHgeX7mnsWsabP12kcqYVlZyp3iW1wfwfvVhjEVtbzWVt49msOGBS5IcFhqng9wdl24kcGgNF+6EeyVN24dSkFg7CZ5OmY+1AYxcRjVxVuzg7ov2lCa2UKFEltnkkxpEjSf7VRZ4m5bex1NH+D8Cau/N5d/TjGPf1NdmOAxdy26+PaGpSIW0w+2o3DA7TFTti5wcV5o5aExwV5ktnEW2ti26sXTSxGneQBJieTB27enz/T+jT0+pducR9PU216twi0l3TX6nfUHURsLCYlLkjzNCzbUjZiQYk7ADTuTX0Tw8xyZXXNRU2nh9njh/UpdIYRr1y44uN4WqTInWTuSCTtM77evzXFu6dRqdQk1lLlv3z2z557v0+pNScY5yb1VAAAEAcCu4Umcy7B3VvPbhSitq1A8BiSBHrXz9nSrparxN3GU8+fD+0XKxKOCTqjMbllrRhvBOrWyzsdtMxwOa1dYjqJ04pbT9v8Ea2k+SlkXSWH1tiWDu9zVOs7HXMnTAgkEj4qzpvjTpU71iXOPl6/Nl89TJVuqL4eM+vHZZ9ETWMzJUqpDtZdgGbk6dSwfeNp7xPesOr65+H1PhOHw9s5/jHl8yFVUZfmZd/f8AKTbs3WfSSFI0iQOJeO+013/IpaSljPGTN9MY7F4y5OLw/kGxD2iqidyAH+oghd6oqnY38SOxrtPoq606pZbXrk3unaO1aDimSv5iuCxYsW7Om3dUMqqnlZ5YEJGwMBZ+x96AtZ71T+zqjNYuKrOFZ3A0r7nSTueBxQF7BZdau+HiLiB7v1K7Lus8BZ4HH9aAuZll1q+mi9bV0mYI7jgj0PuKAyHRfWK3ddl7ZRbI0yASVgkAXAF8jQPiQaortc5NYOprenw09ULIzzu/o1H77sGAt1XJ7KQTtzMcfeq9ZratJXvsz9Dmxi5PCI8VhxilZHX/AADsynl/9APzNT0+pr1NW+vlP7wepyrllcNC/GZamBw7nDylsDz2ySZ1eXUCZKsJBncGNx3qcnGqttIstvsunvseX7meyPpzDWWR9D4jYaY3IIk6oEAg99W2wrg9H6jZddKmyKTxnjPk/f5m/X6yWphFzxldsej8voddedT3Abdm1YYMSSdahvqVlUaVY86jz6D1ruW2uOFE86doIXqUreFjh+Wff2X0+ZoenOmLFrD2w9mWKqWF2HKmBIEjaD6VdFtrk5tsYxm4xeUm8P19wvdK2rdxr+H1W7kSEWNBZRt5PfjYj153r0gcdP8AVDYhC3gXCw2ZVWNB/lOsjf8A3FAKc0xxx+I/YmVrOi5rO3+JCoSrDlQCTzvttydgNLZ6csBArKXMQWYnU3uSI3oDM5j/APprQdGe9bdvDi5xb5KnUBxtp3G5I4712z2RybdBpVqbdjlhffY0uWdQW7lm3ccNaLKDDK0CfRioBHvUoS3RTKdTSqbZVp5w8ZKucZ/Ni9+yee4AVQrBGo7D7Anc8CDXK1XV6qL/AAZccfm8l/YpgsqUllZ7epj+mOlbts/tOODaTcOpCRIDTLsVJldR3G0DfiRW6qv4t7+/c6Wv18Z0xorxju8LGHnsvl6+Zv8ABYhBfu29ay5DqJG/lAaB3grJ/wCarK76rPyST+TTOV4U9u7Dx644GF66FUsxhVBJJ7Ac1aQSbeEKens0t4g3WttPmBgiDEAKfvpNQhNT7GjU6S3TtKxdxljrWu26n+JSv5BFTMxHlOIFyzbcEGUXg94E0zk9lFxeGsCmzlNo4264UiERiASAXYvJI+AtZp6Smct8o5fcKTRfx2CDXbbaiCfKY7gAmtJ4MqAKAKACKAKAKA8C0Am6iyXxwroxS7bnSQJmf4SO/A+Ky6rSQ1EdsiUZYLeRgeBbYHVrUNPH1AHimj0dekr8Ovt3EpOTyy3iQpRtQBWDIPBEbzWlrPDImcwmTBcEptAJcKq5Jn5In+ERI2qEKYQbcVjJ7ktYDIbTaL11A176p1MQO6jmDHbbapOCbyy6GpthBwjLCY9qRQFAFAFAFAeMoOxEigPaAzmOyRFxKXFd1F54dQRBIQmdxInTB/tWDUdNo1Et1iySU2uw1zrCvcsXEtnS7LCn+3wePvWq6G+twXmjxPkRZJhLl9UuXF8M22JVgQZZdSnb+Xn0ntXC6b0eem1Dtb+HHb79DT+Jag4rzWH9/Qt5XjLt57lq8jLpJDbQpHYA9wRvzxX0RlGWVZRZw4YWU06jJ3J+NyeB6VGMFHsX3aiy7HiPOOx1nGA8exds6iniIyahyNQia9ksrBCqx1zU15PJkMlcZVOHvN4rXAboKCPpEEBSedh339o3rqq8NYNWv10tXYptYwsEnRpxwxF58auhH38xTc/whNJOwWQft81GtWbnu7F+slonRDwVifn39PP6+ho8WbrXFa2NSDbkCDvv77bVecot28apbTuGHIPb2oCzQBQBQBQBQBQEd9yqsQCxAJAHJgcfeh6ll4MV0D1T4lpkvqtpbf0E6gP4iU83LKI94I2qimyU87lg6fUdFTp1B1T3Zz6frx6/wMOs8Tfu4YrgZdiRrCgSUMyAWgAmQfWJqdqk4/D3KOnyojcnesx5JrGYXLWCQXoN/SFZREj7LyQu5jbY17DdtW7uVavwvGl4P5c8DfKcQHtKRwNvxUzOXKAKAKAKAKAKAKAyX/qDndzCrhylvVNydRBKqVGwMfzSe/Y1VdOUV8KOj07S06ibVssJLPl/I3xeepawgxN3yqVUwN93gBRHO5AqTntjuZnr0ztv8Gt55eH5fM46QxaXMJaKGYGlvZh9X617CamsojqdNZp7PDs7nWUY9Lly8UM6m2/6AFO3yKkUDegCgEnUeEtO+G8VEYi7tqAmNLT9p0z24oC1nGE1hGDFSrAAj/MQDQF9FgAegigKb4dPHDQNWk9+4Ij9J/2KAvUAUAUAUAUAUAUBSzfLUxFl7LyFccrsQeQR7ggGgKnSWE8PC2/MzllDEsd5IG23AAgUB3gMAEv3GDEjkA9i+53oCHG2ry4pTbjQ4g7xBXkkd9o/FAO6AKAKAKAKAKAKACKAw2H6YNzFX7WIK3MOCbgQFl/4urSCFgeUgwe0AiDx40msMnXZKuSlF4aGOVTZutg7Vo2rS/QQCfKRJYuZkkyJJmkYqKwiV107p77Hljg5NaGoogVz/GJmexn+vr3r0qK3TZvaW8aJUlZmZIJk+woC7m+Ka1Yu3EQ3GRCyoOWIHHr+KAx+Fwl3MSuKF7wtA0IAhhpALzJ9dtuw7nYANsPmv7UEFkgMjEOrHYldjBG5APBIE0A4/b9JCOPPE8iD7igBcCfE8QsRPKj243oC9QBQBQBQBQBQHhNAJ82xZvWHTCPN11Ohl4HuT2B4n32oChgczuYSwv7Zb0CQq6GDAGICnfY7E+n9KAuYG8wZrrMDaZjDTxuQAfQA7SJ7etAc4nNZxCKillHDKCRqOxBPAgf1oB9QBQBQBQBQBQBQEGKxlu3HiOqzxJ59aAy3T+f+LjLvkIDnSjQQrImoqysfq1STt2PtQDWzmiHGOkwVAtwe5+qR7bxQDi9c0qT6CgFPTeKZ1fUjKdRLSCPMTuBPIoBjmONWzae7cMIilmj0AoCh0viVewoUzHP3kj+tAV8jy+ymKxT21UMWG491BeBwJbmO/NAM8bZUvaLAEhu//Kf7x+lAXKAKAKAKAKAKAKAjxFkOrI30sCp+CINAIujspFi24Fx3h2QayNlRmAGw+5NAW+qsPbuYS8t0KRoJE/zAeSP82qIjvQHZy+2cMLSjSgURpPEbzPzQE+U2dNpNyZAYk+pE0BcoAoAoAoAoAoAoDOdZ5Qt5LTlmR0uKoKxxddEYEHY7R9xQFrqLLXfBtasEK6hShbtoIPI3BIBEj1oCLp3Ba7CXMRbtm46gzEkKQIBYiff2mgPMmwdxb11bjBkRpUmS3m+mZ9BtM0A/oDi9aV1ZXAZWBBBEgg7EEdxQGPzi42XvbTCWSLV0EQFLKLg+jYbie+++nbegPcLl/wC7/wDFa5cum4SdBhVVm8znae8wP681GctqNGm0/jS25wPhYN7ReDFJXiJ2O/5r1PKyVWQ2ScX5HD4y8L629Mr6xyO5ntH++ai292C+Fdbqcm+RvUzKFAFAFAFAFAR30JVgp0kggH0JGx+1AZTKzicBYd8XodFG5tsSefrIYCZJ33ke9AW8VaXMrOkNoQENqUywYCR7bTvP/egILWOYA4S1qa4JHiO27EHU8iNp3A+RUFPMsGqWlcaVbn/QzwmaLb02rxCXDAC8iO242jtXrmk8Mrr09lkXOKykOKkUhQBQBQBQBQBQCDqrLMRe8E4d0GhpZHJCtxBkA7rG23egKuZ9SaMMRbl8UIt+FBLFgRrgCZhdTbdgPWgGPTWL1YdNSm3AgBxpaFAEkHf2oe4eMlfLc1m9d1oV35g6QBsp1cbj+tDwa4DM7V7V4ThtJg8+/r22O/tUYyUuxdbp7Ksb1jJbqRSJOocwRHw9stDG4HA/yp9R/UUAwxYVxbBAZWYHfcEAE/2pg9Ta5RbAoeEGIMFD6H9CD/2qM5xgsyeD1LJMDXqaayjw9r0BQBQBQBQBQEeIVSrBwpSDq1RERvM7RHrQCzpSwiYW0Laqo07hQBv3mO9AW8NbHi3WgTIWY32UHn7/AKUwe7njGeChnGTWrl61dcGdQUwdiBqIn7/1qEq1J5Zop1dtUHCD4Y7qZmCgCgCgCgCgCgCgM3l+S27eYXril90W5pny6rhuBjEf5eJ5J+wEF/p0vmJv+J5QEYqVk7AqFBnYHTJ+T61S6sz3ZOlX1DbpXp9vfz+ZqXQEEHcEQauOcnjkTdPZPbw73lt6pkbsZ8sSB+dX4qEK1HsadRq7b0lPyGWZ4drlm6iObbujKrj+EkEBvsd/tUmsrBRXJRmpNZSfYxPR3RqvYFzFxcZiGtw7+VfYyCNXJHsOarpg4LDZt6jq69TYpwjjjn/nkjjIM8xQxlyxiAwVCVWV32I8OCBDalgn1ntxXPvha7N0c5z9DXbptN+EjZU8y4z/ADx8z6BbcESDIrqnEKWKts7Bkjbbfg/FZtRR4i4JJ4J1tOBsw+CJH9Qaspr8OCieN5ZQtYi/+0aWHk+NojkHkmpfFu9jS40+DnPxDepmUp5liGQDQJM7wJMew/FAeXMRc0Ei3JiRvv8Aj+1Ad5diS6yQR23EfpQFh2gE77CdqBHz7BdWfvMPYFrSjiDBlgCeSdgpEcb9/Ss9d++WMHZ1nSVp6lPfn9vovv6FvMcNjMFg2NlmvHYN5ZYDjUoHoORv67RVl2dj2mHRQqlfFXPEfMc9J4y5ctW2vIUdlJ3EahOxj1iCfmsOk09ldjfaJLXKmNrjU8x8n9P7LeaYwB0T/qn00kQKlr9TbTFeGvm++EZYRT7li3mCR52Cn32H5O1XaPUO+pTa5/o8nHDwRHO7Hira8QF2iI3G/AkbSa0OaTwXR0tsq3alwhjUjORYjEKi6nMD/XigOlugiZ2oDnD4hXEoZFAS0BnOseq1wK2/KHe4YC6oAAG5Jg/A2/pVVtuxHQ6foHqpNN4S88Z59PIS5dmeItu2NxIC4e6A4IaWVWB0IVgcEjgHcz6mpOaUNxm/DWO7wUsyzg0mQ5nbvl7iGQ5Ee2kAQZ3nk/esGm6h4trpnDa8ZXOcolqdJZp5bZ9xzXSMwjtZj/jXOzA6Y9QpMf1P5rhanXaiu/C7Z4WO/wD0ujGLRczbMVtaV/juSF+w3P6j810NfrVpKvE259iuEdzwZrMs98C3h8LbVy5VVOkblQCDpI31SPsDVeg6lXrIborDzjH+zV+BsdUrVhpd/X54DC2R43jMIIQMnJ3UkQ+2zRA34j2itM7qI2KE5JSfZNrL+hTC2yMHGL4fcZ4u099g1vyafrWd539OTH9qtlFsnp7oVp7lnI/ssCoI4ipmY7oBfmRZtPhQSpkiftz2oetNdyV0vaTDIGjbynmPWf1ih4R5WX38QQ4gcyfn4/0oC/QCu413xzoWUIAnsCOZ/wC1Ad4+5fCgqFO4nTzHfmgI+mbQGHVwoBuTcaANy5J39djFMHrbfcZvEGeI3oeGSu5v4NnD2vpYSBcYeUeGSBv6uokexrLRrtPfJxqmm16EnFrloh6XyAeLduXSxV5KpcBDGSDrPE7yBHqfWpfh4tvdyjo6rXeLRCvCyvNfVYNnbQAAAQBwBV8UorCOYKM0ya0XOIiLqiQZgErusg7H0qLhFvLNMNTbGt1RfDO8szR7iavDY+sQv/8AR3qZmKOY4g37n7PdU211Kfc9wQ30jzQO/cc0A1t5PZC6SgbaJbcn5NALr1kYFNSMzKSFIfeOYIIiI435mgGVrMdShgjkESCF2PxvQGOx2Gt42/autAlkQ2+ZALsZng7Rt71XKEXLLNVershU6l2byMupbeFKXMN4SElJcjbw+6MSN+YMCpSjuWCqm11WKcfIWf8Ap/gbltWGrQCA1vVuHja4fiYHYiAeDvmq0sYWuzHOML5G/qGrhqIQf/6xz6e337j3BdRm9fbDhNBUlS0zBX6to23Bg1crMy2lNmhcNOrs9/IephEBBCCRwY3/ADzU9qbzjkwlXOcnt4lVD6gVMqymCp9u35qF1MLY7ZHqeDN4zLsLhrwfE3CtwL/g4hmMwJkFfo1LJ30wVb2NVU6ajTpKCS/s2VWamyuVcM7e7/2xV0/mGIvXLhNlvMS5BGkxtuobdgRB2nkVyOpdGlqrd8Xj3KIWbVgZm5dQMMO6MRwwUqWn+EkkjWPQr27biu9hqPueVOO9bu336FPpPNsYtx0xwa3/ACm4oUap3CkAKwjfn+9c22N+9SjnP35HU160PhxdHfzxn+fc3HhMw/4mxHKAfoTNdU4y4MUuJu4XErasE31dZbwl1aTqIXXE6Qd9zHB32qEIbTXqdV42OMYHef5ri7VoOmGnzDVoY3GAPJChQT29YmamZDrB3XvlLqsEMaHRwQykEn6SJBIgwfUdqAv5jhLpUaLswZIaACPkCgMx011Vib1+7Z/ZgVtll2lQND6d3Mq078D+9UQsm5uLXB1dTo9PXpYWwnmTxlZXmvTvwMs9xOLARzaHhhvOtpmdoI2JGkbD2ntWTqtNl1DhBtfI5sGk8neT3G8U6To1ICLdxXGrfkAxwNtvXccVT0WjU1UtX+vHy4L7rYSrUUuclTqbPT58N5QSvnYGQA0+UEx59pjsK6lkN625wjMgyHLbt+ypusoAhkIAYkjglXWB/X4ri9P6XCvUu+L4WVjyz5stsm8bWedZHH27Kmxpu+cajbtxcUQdwCxB3gGBO9dm7ft+A09OWm8X/wCn8uPfv9Br0/cvXLNtn8jlQWMSCSO3Y+sjasWjpsrseexTqXV4j8L8uePke53kzXVWbxGkydQWI78AVvnHcNNqFS3lZTWBb0vmeMZCtywSU2lzoUjtpbSde3ff5qSWCiUt0m/U7Gb4g4trF6wUtvAQgShBWWOsgAsPN5djtwea9IjXLcBdQENc44KgGfc6hzQCLqq9iMKrX1Vb0MNOoElZBBOlYmB6evzULJSjHMTXoqqrblC2WIjPJc0xV+xbueAilhMuzL9wukkA8wTSuTlFNkdZTCm6UK3lLzFuKXEWr9xrtoujQwe2JCwNxHO2595+1fPdW6XdqrlOt8+XovtkK7FFcmes5Tcsm7isSu5Oq0S5uKwBJCsdwdSwFn8g7V2alZVW3N5aX8GvX30W7PCWGly8Yz9Bs11DaRrZGkMWVZ8qFjuY5AEnbiJri6HquplqnTeuHnGFjt29ue3Pn5mWVcduUW8Vm1nCFFuALiI1akUaXX1JG+k787gid+T9BO2MO5dp9FfqYtw7R9X6+hp8JjQ/aNpFYNF1OOosdTi4yWe/t3+TRmlXtWTu7jEUkFhI5HpWm/X6eiahZNJv1++PqRUJNZSEGedNpmBR7xe2EnRpgMQ0atUgiDA2iRFX2Vqa5NWk1tulk3Xjn1KnUFm6qWsOLgRgR4V5fq0qIZSARDQQJGx9qx9R1S0unc0s+yGltj4/iWx3d3h9ss4yDB2cPvfvNculi2mGYSWJDBVBaY7knea96brFq6FYvVp/T/JHWODubrjtTxx9Of3FnU+fDF4q1gUV7cXEYXCGV50tuLbAErvEn0J7CtLtxPbg0V9O36R6hSXGcr2X8tmxt5AmjS1y8xiC3jXFmeTpVgo+wq45ois4Y5Tb1vc8a2StvdQrDeEkjZuYMx7elAPP/cdjwy5LQASdKOw25ghYNAZvD23x+KGJsXBatqiqQYYsCWMiDCETEmdx6AEgO886ee9ZKJibgaQRrIK7GYIABI+9AK8J1HbwLpgr484g67YAQK5OkwYI3kECeJ71VO6MZKLN+m6dbfVK2OMR/f1+3g1tvGW2ErcQgbyGBq0wGM/9RM7bwETDIXdyTqVWLIAPrUASNyBPv71zq+o03uUanyuHw/29X/036Oqt2LxfpzhfV+SX6vsQ9F9NQV/bFBuhfERGEgahBMnuNpHYwd5BrVTXiGH5k+qamF9+YJLHGV5+/wDXsb5EAEAAAdhVySSwjmkGMxqWxDOqkjygkSfgcmmUSUJNOSTwu/sZ7pfLsbbt6LtxFjgwW1e+mQE+B/avSJxjrOLTEhrrLcwzaATuoTzCZSTMmN9xvvEUBrAaAS9Wi41gpYg3iylB3Olgxg/wmAdztQBlxxhtqXFpGj6XlmHyytB+00BR6auYprzLjEh01FTIhgWABQD+GPXcSJoDU0B4TQHzLMcNiL197F0XFy3XqDIq6QsEqQ2ksIubxwB/lqnNniex03DRvRpp4sXz55/RJI7zTFpgSbOHVnvBQ6XQAQVuGIufwsTBiB/LxvMJSqqmljlkNN0+zUVucZJY8m+XhZ4G2T9MrfVGxVgqEWEVmYOD3nSfp22Uz8cVdOuM1iRmo1V1Kfhyaz3NNlmVLZ4Z27DURsPaAKyafp9NE3ZH8z82VObawKsTkt8Yh7lt0Nu4QWDkypAAMQDPHqKxdR6OtXPdnBOFm00aiABXZhHbFRXkVFDOcnt4hVD6gVMqymCKruohdHbI9TwWMDhRaQKCTHdjJPzXmn01WnhsrWF3Dk33JTaXUG0jUBAMCY9Jq8ZeMHdDwixOHS4pS4qup5VgCD8g7UB7asKqhFVVUCAoAAA9IG1ARYDL7VkFbNtLYJkhFABPrtQFmgKWKyixcuJduWUa4n0uVBI+9RcU3lothdZCLjGTSffk8xmUWboYPaTcETpEifQxINeyW5NMqKGRZLdsn/Euh1XZYWD9965NHR6qtR4+eVn9yx2Nx2nPVZuL4L20LqrHWFEsJEAjvHMx7Vb1Wm26jZW2vkeVtJ5ZPgrV64gPitaU8LoGr588x8RUOj1airT7b++Xjz4+8ntji3wKc16I8bE2r5xNzy6QwYAk6W1DSRATfnat9lKnJM3aTqU9PVKpJNPPf3WDXVcc0X5/l7X8PctK+hnEBomDM7juDEH2JoClleT3ktKtzEsG7+GEC/bUpP3oCLpXJb+H1+PdS4NwhAOogmZYnv7b/NAaKgMl1n01iMVdsPYvC2EBDAlhEkHUunltuDHA3qi6pzxh4Op07XV6ZSVkN2fl+nPkN7zYu2jEeFegE8MjGB7agT7bVdJ4TaOWLsmzUYoKpfVO7KIHA4PeJ7V81otXrnrfDs5i8+SwvT+i+UYbMruaYDtX0xQZJ8Het4i4q2S1p21IUiF2EggnywZP3nvXzXVumX6m5Tr7rt7f8ZfVYoo1qjYTX0cE1FJ9yg9qQCgCgCgCgCgCgCgCgCgCgCgCgCgCgCgCgCgCgCgCgCgCgCgEWR/8fEf81UV/mkese1eeBQBQBQH/2Q=="/>
          <p:cNvSpPr>
            <a:spLocks noChangeAspect="1" noChangeArrowheads="1"/>
          </p:cNvSpPr>
          <p:nvPr/>
        </p:nvSpPr>
        <p:spPr bwMode="auto">
          <a:xfrm>
            <a:off x="230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0964" name="TextBox 2"/>
          <p:cNvSpPr txBox="1">
            <a:spLocks noChangeArrowheads="1"/>
          </p:cNvSpPr>
          <p:nvPr/>
        </p:nvSpPr>
        <p:spPr bwMode="auto">
          <a:xfrm>
            <a:off x="103585" y="1533525"/>
            <a:ext cx="468868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defRPr/>
            </a:pPr>
            <a:r>
              <a:rPr lang="en-US" altLang="en-US" sz="1500" b="1" dirty="0">
                <a:solidFill>
                  <a:srgbClr val="A9179F"/>
                </a:solidFill>
                <a:latin typeface="Aharoni" pitchFamily="2" charset="-79"/>
                <a:cs typeface="Aharoni" pitchFamily="2" charset="-79"/>
              </a:rPr>
              <a:t> </a:t>
            </a:r>
            <a:r>
              <a:rPr lang="en-US" altLang="en-US" sz="1500" b="1" dirty="0">
                <a:solidFill>
                  <a:srgbClr val="0000CC"/>
                </a:solidFill>
              </a:rPr>
              <a:t> </a:t>
            </a:r>
            <a:endParaRPr lang="en-US" altLang="en-US" sz="1200" b="1" dirty="0"/>
          </a:p>
          <a:p>
            <a:pPr marL="0" indent="0" algn="just">
              <a:defRPr/>
            </a:pPr>
            <a:r>
              <a:rPr lang="en-US" altLang="en-US" sz="1200" b="1" dirty="0"/>
              <a:t> </a:t>
            </a:r>
          </a:p>
          <a:p>
            <a:pPr algn="just">
              <a:buFont typeface="Arial" panose="020B0604020202020204" pitchFamily="34" charset="0"/>
              <a:buChar char="•"/>
              <a:defRPr/>
            </a:pPr>
            <a:endParaRPr lang="en-US" altLang="en-US" sz="1200" b="1" dirty="0"/>
          </a:p>
        </p:txBody>
      </p:sp>
      <p:sp>
        <p:nvSpPr>
          <p:cNvPr id="147" name="Rectangle 146"/>
          <p:cNvSpPr/>
          <p:nvPr/>
        </p:nvSpPr>
        <p:spPr>
          <a:xfrm>
            <a:off x="0" y="854869"/>
            <a:ext cx="9144000" cy="55245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grpSp>
        <p:nvGrpSpPr>
          <p:cNvPr id="129030" name="Group 4"/>
          <p:cNvGrpSpPr>
            <a:grpSpLocks/>
          </p:cNvGrpSpPr>
          <p:nvPr/>
        </p:nvGrpSpPr>
        <p:grpSpPr bwMode="auto">
          <a:xfrm>
            <a:off x="0" y="5648325"/>
            <a:ext cx="9144000" cy="352425"/>
            <a:chOff x="0" y="6388100"/>
            <a:chExt cx="12192000" cy="469900"/>
          </a:xfrm>
        </p:grpSpPr>
        <p:sp>
          <p:nvSpPr>
            <p:cNvPr id="151" name="Rectangle 150"/>
            <p:cNvSpPr/>
            <p:nvPr/>
          </p:nvSpPr>
          <p:spPr>
            <a:xfrm>
              <a:off x="0" y="6388100"/>
              <a:ext cx="12192000" cy="457200"/>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Footer Placeholder 2"/>
            <p:cNvSpPr txBox="1">
              <a:spLocks/>
            </p:cNvSpPr>
            <p:nvPr/>
          </p:nvSpPr>
          <p:spPr bwMode="auto">
            <a:xfrm>
              <a:off x="3175747" y="6533307"/>
              <a:ext cx="8080375" cy="230563"/>
            </a:xfrm>
            <a:prstGeom prst="rect">
              <a:avLst/>
            </a:prstGeom>
            <a:noFill/>
            <a:ln w="9525">
              <a:noFill/>
              <a:miter lim="800000"/>
              <a:headEnd/>
              <a:tailEnd/>
            </a:ln>
            <a:effectLst>
              <a:glow rad="63500">
                <a:schemeClr val="accent2">
                  <a:satMod val="175000"/>
                  <a:alpha val="40000"/>
                </a:schemeClr>
              </a:glow>
            </a:effectLst>
          </p:spPr>
          <p:txBody>
            <a:bodyPr anchor="ctr"/>
            <a:lstStyle/>
            <a:p>
              <a:pPr eaLnBrk="1" hangingPunct="1">
                <a:defRPr/>
              </a:pPr>
              <a:r>
                <a:rPr lang="en-US" altLang="en-US" sz="900" b="1" dirty="0">
                  <a:solidFill>
                    <a:schemeClr val="bg1"/>
                  </a:solidFill>
                  <a:effectLst>
                    <a:outerShdw blurRad="38100" dist="38100" dir="2700000" algn="tl">
                      <a:srgbClr val="000000">
                        <a:alpha val="43137"/>
                      </a:srgbClr>
                    </a:outerShdw>
                  </a:effectLst>
                  <a:latin typeface="Cambria" pitchFamily="18" charset="0"/>
                </a:rPr>
                <a:t>    </a:t>
              </a:r>
              <a:r>
                <a:rPr lang="en-US" altLang="en-US" sz="1200" b="1" dirty="0">
                  <a:solidFill>
                    <a:schemeClr val="bg1"/>
                  </a:solidFill>
                  <a:effectLst>
                    <a:outerShdw blurRad="38100" dist="38100" dir="2700000" algn="tl">
                      <a:srgbClr val="000000">
                        <a:alpha val="43137"/>
                      </a:srgbClr>
                    </a:outerShdw>
                  </a:effectLst>
                  <a:latin typeface="Cambria" pitchFamily="18" charset="0"/>
                </a:rPr>
                <a:t>Dr. </a:t>
              </a:r>
              <a:r>
                <a:rPr lang="en-US" altLang="en-US" sz="1200" b="1" dirty="0" err="1">
                  <a:solidFill>
                    <a:schemeClr val="bg1"/>
                  </a:solidFill>
                  <a:effectLst>
                    <a:outerShdw blurRad="38100" dist="38100" dir="2700000" algn="tl">
                      <a:srgbClr val="000000">
                        <a:alpha val="43137"/>
                      </a:srgbClr>
                    </a:outerShdw>
                  </a:effectLst>
                  <a:latin typeface="Cambria" pitchFamily="18" charset="0"/>
                </a:rPr>
                <a:t>Babasaheb</a:t>
              </a:r>
              <a:r>
                <a:rPr lang="en-US" altLang="en-US" sz="1200" b="1" dirty="0">
                  <a:solidFill>
                    <a:schemeClr val="bg1"/>
                  </a:solidFill>
                  <a:effectLst>
                    <a:outerShdw blurRad="38100" dist="38100" dir="2700000" algn="tl">
                      <a:srgbClr val="000000">
                        <a:alpha val="43137"/>
                      </a:srgbClr>
                    </a:outerShdw>
                  </a:effectLst>
                  <a:latin typeface="Cambria" pitchFamily="18" charset="0"/>
                </a:rPr>
                <a:t>  </a:t>
              </a:r>
              <a:r>
                <a:rPr lang="en-US" altLang="en-US" sz="1200" b="1" dirty="0" err="1">
                  <a:solidFill>
                    <a:schemeClr val="bg1"/>
                  </a:solidFill>
                  <a:effectLst>
                    <a:outerShdw blurRad="38100" dist="38100" dir="2700000" algn="tl">
                      <a:srgbClr val="000000">
                        <a:alpha val="43137"/>
                      </a:srgbClr>
                    </a:outerShdw>
                  </a:effectLst>
                  <a:latin typeface="Cambria" pitchFamily="18" charset="0"/>
                </a:rPr>
                <a:t>Ambedkar</a:t>
              </a:r>
              <a:r>
                <a:rPr lang="en-US" altLang="en-US" sz="1200" b="1" dirty="0">
                  <a:solidFill>
                    <a:schemeClr val="bg1"/>
                  </a:solidFill>
                  <a:effectLst>
                    <a:outerShdw blurRad="38100" dist="38100" dir="2700000" algn="tl">
                      <a:srgbClr val="000000">
                        <a:alpha val="43137"/>
                      </a:srgbClr>
                    </a:outerShdw>
                  </a:effectLst>
                  <a:latin typeface="Cambria" pitchFamily="18" charset="0"/>
                </a:rPr>
                <a:t>  </a:t>
              </a:r>
              <a:r>
                <a:rPr lang="en-US" altLang="en-US" sz="1200" b="1" dirty="0" err="1">
                  <a:solidFill>
                    <a:schemeClr val="bg1"/>
                  </a:solidFill>
                  <a:effectLst>
                    <a:outerShdw blurRad="38100" dist="38100" dir="2700000" algn="tl">
                      <a:srgbClr val="000000">
                        <a:alpha val="43137"/>
                      </a:srgbClr>
                    </a:outerShdw>
                  </a:effectLst>
                  <a:latin typeface="Cambria" pitchFamily="18" charset="0"/>
                </a:rPr>
                <a:t>Marathwada</a:t>
              </a:r>
              <a:r>
                <a:rPr lang="en-US" altLang="en-US" sz="1200" b="1" dirty="0">
                  <a:solidFill>
                    <a:schemeClr val="bg1"/>
                  </a:solidFill>
                  <a:effectLst>
                    <a:outerShdw blurRad="38100" dist="38100" dir="2700000" algn="tl">
                      <a:srgbClr val="000000">
                        <a:alpha val="43137"/>
                      </a:srgbClr>
                    </a:outerShdw>
                  </a:effectLst>
                  <a:latin typeface="Cambria" pitchFamily="18" charset="0"/>
                </a:rPr>
                <a:t> University, Aurangabad-431004</a:t>
              </a:r>
              <a:endParaRPr lang="en-US" altLang="en-US" sz="1050" b="1" dirty="0">
                <a:solidFill>
                  <a:schemeClr val="bg1"/>
                </a:solidFill>
                <a:effectLst>
                  <a:outerShdw blurRad="38100" dist="38100" dir="2700000" algn="tl">
                    <a:srgbClr val="000000">
                      <a:alpha val="43137"/>
                    </a:srgbClr>
                  </a:outerShdw>
                </a:effectLst>
                <a:latin typeface="Cambria" pitchFamily="18" charset="0"/>
              </a:endParaRPr>
            </a:p>
            <a:p>
              <a:pPr eaLnBrk="1" hangingPunct="1">
                <a:defRPr/>
              </a:pPr>
              <a:endParaRPr lang="en-US" altLang="en-US" sz="900" dirty="0">
                <a:solidFill>
                  <a:schemeClr val="bg1"/>
                </a:solidFill>
                <a:effectLst>
                  <a:outerShdw blurRad="38100" dist="38100" dir="2700000" algn="tl">
                    <a:srgbClr val="000000">
                      <a:alpha val="43137"/>
                    </a:srgbClr>
                  </a:outerShdw>
                </a:effectLst>
                <a:latin typeface="Cambria" pitchFamily="18" charset="0"/>
              </a:endParaRPr>
            </a:p>
          </p:txBody>
        </p:sp>
        <p:pic>
          <p:nvPicPr>
            <p:cNvPr id="153" name="Picture 22" descr="http://www.bamu.net/images/log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27046" y="6398836"/>
              <a:ext cx="427278" cy="45916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pic>
        <p:nvPicPr>
          <p:cNvPr id="129031" name="Picture 4" descr="C:\Users\Anjali\Desktop\DSC_37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1431132"/>
            <a:ext cx="1506141" cy="180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242" descr="DSC_04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937" y="1431131"/>
            <a:ext cx="1568054"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3" name="Picture 2" descr="E:\Mahendra\BAMU_2009\Picture\koinkar_Photo\IMG_04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872" y="3288506"/>
            <a:ext cx="3218259" cy="22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4" name="Rectangle 2"/>
          <p:cNvSpPr txBox="1">
            <a:spLocks noChangeArrowheads="1"/>
          </p:cNvSpPr>
          <p:nvPr/>
        </p:nvSpPr>
        <p:spPr bwMode="auto">
          <a:xfrm>
            <a:off x="98822" y="5275660"/>
            <a:ext cx="325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FF99"/>
              </a:buClr>
              <a:buSzPct val="110000"/>
            </a:pPr>
            <a:r>
              <a:rPr lang="en-US" altLang="ko-KR" sz="1500" b="1">
                <a:solidFill>
                  <a:schemeClr val="bg1"/>
                </a:solidFill>
                <a:latin typeface="Rockwell" panose="02060603020205020403" pitchFamily="18" charset="0"/>
                <a:ea typeface="Gulim" pitchFamily="34" charset="-127"/>
                <a:sym typeface="Impact" panose="020B0806030902050204" pitchFamily="34" charset="0"/>
              </a:rPr>
              <a:t>West Bond 7476D Wire Bonder</a:t>
            </a:r>
          </a:p>
        </p:txBody>
      </p:sp>
      <p:grpSp>
        <p:nvGrpSpPr>
          <p:cNvPr id="129035" name="Group 78"/>
          <p:cNvGrpSpPr>
            <a:grpSpLocks/>
          </p:cNvGrpSpPr>
          <p:nvPr/>
        </p:nvGrpSpPr>
        <p:grpSpPr bwMode="auto">
          <a:xfrm>
            <a:off x="3480197" y="1518047"/>
            <a:ext cx="4310063" cy="2428875"/>
            <a:chOff x="-3487" y="-3218"/>
            <a:chExt cx="87396" cy="55321"/>
          </a:xfrm>
        </p:grpSpPr>
        <p:grpSp>
          <p:nvGrpSpPr>
            <p:cNvPr id="129043" name="Group 79"/>
            <p:cNvGrpSpPr>
              <a:grpSpLocks/>
            </p:cNvGrpSpPr>
            <p:nvPr/>
          </p:nvGrpSpPr>
          <p:grpSpPr bwMode="auto">
            <a:xfrm>
              <a:off x="-3487" y="-3218"/>
              <a:ext cx="87396" cy="55321"/>
              <a:chOff x="-3487" y="-3218"/>
              <a:chExt cx="87396" cy="55321"/>
            </a:xfrm>
          </p:grpSpPr>
          <p:pic>
            <p:nvPicPr>
              <p:cNvPr id="129045" name="Picture 8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55" y="40371"/>
                <a:ext cx="12594" cy="1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46" name="Group 81"/>
              <p:cNvGrpSpPr>
                <a:grpSpLocks/>
              </p:cNvGrpSpPr>
              <p:nvPr/>
            </p:nvGrpSpPr>
            <p:grpSpPr bwMode="auto">
              <a:xfrm>
                <a:off x="-3487" y="-3218"/>
                <a:ext cx="87396" cy="48592"/>
                <a:chOff x="-3487" y="-3218"/>
                <a:chExt cx="87402" cy="48602"/>
              </a:xfrm>
            </p:grpSpPr>
            <p:sp>
              <p:nvSpPr>
                <p:cNvPr id="129050" name="AutoShape 37"/>
                <p:cNvSpPr>
                  <a:spLocks noChangeArrowheads="1"/>
                </p:cNvSpPr>
                <p:nvPr/>
              </p:nvSpPr>
              <p:spPr bwMode="auto">
                <a:xfrm rot="5400000">
                  <a:off x="37946" y="40208"/>
                  <a:ext cx="9895" cy="457"/>
                </a:xfrm>
                <a:prstGeom prst="flowChartAlternateProcess">
                  <a:avLst/>
                </a:prstGeom>
                <a:solidFill>
                  <a:srgbClr val="000099"/>
                </a:solidFill>
                <a:ln w="0">
                  <a:solidFill>
                    <a:srgbClr val="0070C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51" name="AutoShape 37"/>
                <p:cNvSpPr>
                  <a:spLocks noChangeArrowheads="1"/>
                </p:cNvSpPr>
                <p:nvPr/>
              </p:nvSpPr>
              <p:spPr bwMode="auto">
                <a:xfrm rot="-3206424">
                  <a:off x="25706" y="11559"/>
                  <a:ext cx="11429" cy="457"/>
                </a:xfrm>
                <a:prstGeom prst="flowChartAlternateProcess">
                  <a:avLst/>
                </a:prstGeom>
                <a:solidFill>
                  <a:srgbClr val="000099"/>
                </a:solidFill>
                <a:ln w="0">
                  <a:solidFill>
                    <a:srgbClr val="7F7F7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52" name="Text Box 4"/>
                <p:cNvSpPr txBox="1">
                  <a:spLocks noChangeArrowheads="1"/>
                </p:cNvSpPr>
                <p:nvPr/>
              </p:nvSpPr>
              <p:spPr bwMode="auto">
                <a:xfrm>
                  <a:off x="-2206" y="690"/>
                  <a:ext cx="27345" cy="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375"/>
                    </a:spcBef>
                    <a:spcAft>
                      <a:spcPts val="750"/>
                    </a:spcAft>
                  </a:pPr>
                  <a:r>
                    <a:rPr lang="en-US" altLang="en-US" sz="1200" b="1">
                      <a:latin typeface="Times New Roman" panose="02020603050405020304" pitchFamily="18" charset="0"/>
                    </a:rPr>
                    <a:t>CARRIER</a:t>
                  </a:r>
                  <a:endParaRPr lang="en-US" altLang="en-US"/>
                </a:p>
              </p:txBody>
            </p:sp>
            <p:sp>
              <p:nvSpPr>
                <p:cNvPr id="129053" name="Text Box 5"/>
                <p:cNvSpPr txBox="1">
                  <a:spLocks noChangeArrowheads="1"/>
                </p:cNvSpPr>
                <p:nvPr/>
              </p:nvSpPr>
              <p:spPr bwMode="auto">
                <a:xfrm>
                  <a:off x="-3487" y="20703"/>
                  <a:ext cx="19134" cy="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375"/>
                    </a:spcBef>
                    <a:spcAft>
                      <a:spcPts val="750"/>
                    </a:spcAft>
                  </a:pPr>
                  <a:r>
                    <a:rPr lang="en-US" altLang="en-US" sz="1200" b="1">
                      <a:latin typeface="Times New Roman" panose="02020603050405020304" pitchFamily="18" charset="0"/>
                    </a:rPr>
                    <a:t>ANALYTE</a:t>
                  </a:r>
                  <a:endParaRPr lang="en-US" altLang="en-US"/>
                </a:p>
              </p:txBody>
            </p:sp>
            <p:sp>
              <p:nvSpPr>
                <p:cNvPr id="129054" name="Text Box 8"/>
                <p:cNvSpPr txBox="1">
                  <a:spLocks noChangeArrowheads="1"/>
                </p:cNvSpPr>
                <p:nvPr/>
              </p:nvSpPr>
              <p:spPr bwMode="auto">
                <a:xfrm>
                  <a:off x="50230" y="6108"/>
                  <a:ext cx="33685" cy="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375"/>
                    </a:spcBef>
                    <a:spcAft>
                      <a:spcPts val="750"/>
                    </a:spcAft>
                  </a:pPr>
                  <a:r>
                    <a:rPr lang="en-US" altLang="en-US" sz="1200" b="1">
                      <a:latin typeface="Times New Roman" panose="02020603050405020304" pitchFamily="18" charset="0"/>
                    </a:rPr>
                    <a:t>SENSING CHAMBER</a:t>
                  </a:r>
                  <a:endParaRPr lang="en-US" altLang="en-US"/>
                </a:p>
              </p:txBody>
            </p:sp>
            <p:sp>
              <p:nvSpPr>
                <p:cNvPr id="129055" name="Text Box 10"/>
                <p:cNvSpPr txBox="1">
                  <a:spLocks noChangeArrowheads="1"/>
                </p:cNvSpPr>
                <p:nvPr/>
              </p:nvSpPr>
              <p:spPr bwMode="auto">
                <a:xfrm>
                  <a:off x="60732" y="26458"/>
                  <a:ext cx="21334" cy="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375"/>
                    </a:spcBef>
                    <a:spcAft>
                      <a:spcPts val="750"/>
                    </a:spcAft>
                  </a:pPr>
                  <a:r>
                    <a:rPr lang="en-US" altLang="en-US" sz="1200" b="1">
                      <a:latin typeface="Times New Roman" panose="02020603050405020304" pitchFamily="18" charset="0"/>
                    </a:rPr>
                    <a:t>TO EXHAUST </a:t>
                  </a:r>
                  <a:endParaRPr lang="en-US" altLang="en-US"/>
                </a:p>
              </p:txBody>
            </p:sp>
            <p:sp>
              <p:nvSpPr>
                <p:cNvPr id="129056" name="AutoShape 17"/>
                <p:cNvSpPr>
                  <a:spLocks noChangeArrowheads="1"/>
                </p:cNvSpPr>
                <p:nvPr/>
              </p:nvSpPr>
              <p:spPr bwMode="auto">
                <a:xfrm rot="1080000">
                  <a:off x="44494" y="17584"/>
                  <a:ext cx="4149" cy="457"/>
                </a:xfrm>
                <a:prstGeom prst="flowChartAlternateProcess">
                  <a:avLst/>
                </a:prstGeom>
                <a:solidFill>
                  <a:srgbClr val="000099"/>
                </a:solidFill>
                <a:ln w="3175">
                  <a:solidFill>
                    <a:srgbClr val="7F7F7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57" name="AutoShape 18"/>
                <p:cNvSpPr>
                  <a:spLocks noChangeArrowheads="1"/>
                </p:cNvSpPr>
                <p:nvPr/>
              </p:nvSpPr>
              <p:spPr bwMode="auto">
                <a:xfrm>
                  <a:off x="20747" y="7024"/>
                  <a:ext cx="10493" cy="21848"/>
                </a:xfrm>
                <a:prstGeom prst="flowChartMagneticDisk">
                  <a:avLst/>
                </a:prstGeom>
                <a:solidFill>
                  <a:srgbClr val="365F91"/>
                </a:solidFill>
                <a:ln w="9525">
                  <a:solidFill>
                    <a:srgbClr val="3F315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58" name="AutoShape 19"/>
                <p:cNvSpPr>
                  <a:spLocks noChangeArrowheads="1"/>
                </p:cNvSpPr>
                <p:nvPr/>
              </p:nvSpPr>
              <p:spPr bwMode="auto">
                <a:xfrm>
                  <a:off x="14319" y="12767"/>
                  <a:ext cx="10493" cy="21859"/>
                </a:xfrm>
                <a:prstGeom prst="flowChartMagneticDisk">
                  <a:avLst/>
                </a:prstGeom>
                <a:solidFill>
                  <a:srgbClr val="76923C"/>
                </a:solidFill>
                <a:ln w="9525">
                  <a:solidFill>
                    <a:srgbClr val="4E6128"/>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59" name="AutoShape 20"/>
                <p:cNvSpPr>
                  <a:spLocks noChangeArrowheads="1"/>
                </p:cNvSpPr>
                <p:nvPr/>
              </p:nvSpPr>
              <p:spPr bwMode="auto">
                <a:xfrm>
                  <a:off x="18288" y="10179"/>
                  <a:ext cx="2350" cy="6280"/>
                </a:xfrm>
                <a:prstGeom prst="flowChartMagneticDisk">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60" name="AutoShape 21"/>
                <p:cNvSpPr>
                  <a:spLocks noChangeArrowheads="1"/>
                </p:cNvSpPr>
                <p:nvPr/>
              </p:nvSpPr>
              <p:spPr bwMode="auto">
                <a:xfrm>
                  <a:off x="24671" y="2587"/>
                  <a:ext cx="2362" cy="6281"/>
                </a:xfrm>
                <a:prstGeom prst="flowChartMagneticDisk">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61" name="AutoShape 22"/>
                <p:cNvSpPr>
                  <a:spLocks noChangeArrowheads="1"/>
                </p:cNvSpPr>
                <p:nvPr/>
              </p:nvSpPr>
              <p:spPr bwMode="auto">
                <a:xfrm>
                  <a:off x="17252" y="7418"/>
                  <a:ext cx="4712" cy="6871"/>
                </a:xfrm>
                <a:prstGeom prst="flowChartMagneticDisk">
                  <a:avLst/>
                </a:prstGeom>
                <a:solidFill>
                  <a:srgbClr val="C2D69B"/>
                </a:solidFill>
                <a:ln w="9525">
                  <a:solidFill>
                    <a:srgbClr val="4E6128"/>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62" name="AutoShape 23"/>
                <p:cNvSpPr>
                  <a:spLocks noChangeArrowheads="1"/>
                </p:cNvSpPr>
                <p:nvPr/>
              </p:nvSpPr>
              <p:spPr bwMode="auto">
                <a:xfrm>
                  <a:off x="23291" y="0"/>
                  <a:ext cx="4712" cy="6870"/>
                </a:xfrm>
                <a:prstGeom prst="flowChartMagneticDisk">
                  <a:avLst/>
                </a:prstGeom>
                <a:solidFill>
                  <a:srgbClr val="95B3D7"/>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63" name="AutoShape 24"/>
                <p:cNvSpPr>
                  <a:spLocks noChangeArrowheads="1"/>
                </p:cNvSpPr>
                <p:nvPr/>
              </p:nvSpPr>
              <p:spPr bwMode="auto">
                <a:xfrm rot="1106096">
                  <a:off x="26051" y="5003"/>
                  <a:ext cx="7262" cy="1225"/>
                </a:xfrm>
                <a:prstGeom prst="flowChartAlternateProcess">
                  <a:avLst/>
                </a:prstGeom>
                <a:solidFill>
                  <a:srgbClr val="FABF8F">
                    <a:alpha val="54117"/>
                  </a:srgbClr>
                </a:solidFill>
                <a:ln w="9525">
                  <a:solidFill>
                    <a:srgbClr val="974706"/>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64" name="AutoShape 26"/>
                <p:cNvSpPr>
                  <a:spLocks noChangeArrowheads="1"/>
                </p:cNvSpPr>
                <p:nvPr/>
              </p:nvSpPr>
              <p:spPr bwMode="auto">
                <a:xfrm rot="1106096">
                  <a:off x="35195" y="8626"/>
                  <a:ext cx="11457" cy="1214"/>
                </a:xfrm>
                <a:prstGeom prst="flowChartAlternateProcess">
                  <a:avLst/>
                </a:prstGeom>
                <a:solidFill>
                  <a:srgbClr val="FABF8F">
                    <a:alpha val="54117"/>
                  </a:srgbClr>
                </a:solidFill>
                <a:ln w="9525">
                  <a:solidFill>
                    <a:srgbClr val="974706"/>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65" name="AutoShape 27"/>
                <p:cNvSpPr>
                  <a:spLocks noChangeArrowheads="1"/>
                </p:cNvSpPr>
                <p:nvPr/>
              </p:nvSpPr>
              <p:spPr bwMode="auto">
                <a:xfrm rot="1106096">
                  <a:off x="19323" y="11904"/>
                  <a:ext cx="8859" cy="1347"/>
                </a:xfrm>
                <a:prstGeom prst="flowChartAlternateProcess">
                  <a:avLst/>
                </a:prstGeom>
                <a:solidFill>
                  <a:srgbClr val="FABF8F">
                    <a:alpha val="54117"/>
                  </a:srgbClr>
                </a:solidFill>
                <a:ln w="9525">
                  <a:solidFill>
                    <a:srgbClr val="974706"/>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66" name="AutoShape 30"/>
                <p:cNvSpPr>
                  <a:spLocks noChangeArrowheads="1"/>
                </p:cNvSpPr>
                <p:nvPr/>
              </p:nvSpPr>
              <p:spPr bwMode="auto">
                <a:xfrm rot="7680000" flipH="1">
                  <a:off x="38473" y="14147"/>
                  <a:ext cx="10312" cy="1034"/>
                </a:xfrm>
                <a:prstGeom prst="flowChartAlternateProcess">
                  <a:avLst/>
                </a:prstGeom>
                <a:solidFill>
                  <a:srgbClr val="FABF8F">
                    <a:alpha val="54117"/>
                  </a:srgbClr>
                </a:solidFill>
                <a:ln w="9525">
                  <a:solidFill>
                    <a:srgbClr val="974706"/>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67" name="AutoShape 31"/>
                <p:cNvSpPr>
                  <a:spLocks noChangeArrowheads="1"/>
                </p:cNvSpPr>
                <p:nvPr/>
              </p:nvSpPr>
              <p:spPr bwMode="auto">
                <a:xfrm rot="1080000">
                  <a:off x="42959" y="15355"/>
                  <a:ext cx="7262" cy="1213"/>
                </a:xfrm>
                <a:prstGeom prst="flowChartAlternateProcess">
                  <a:avLst/>
                </a:prstGeom>
                <a:solidFill>
                  <a:srgbClr val="FABF8F"/>
                </a:solidFill>
                <a:ln w="9525">
                  <a:solidFill>
                    <a:srgbClr val="974706">
                      <a:alpha val="54117"/>
                    </a:srgbClr>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cxnSp>
              <p:nvCxnSpPr>
                <p:cNvPr id="214" name="AutoShape 33"/>
                <p:cNvCxnSpPr>
                  <a:cxnSpLocks noChangeShapeType="1"/>
                </p:cNvCxnSpPr>
                <p:nvPr/>
              </p:nvCxnSpPr>
              <p:spPr bwMode="auto">
                <a:xfrm rot="21420000">
                  <a:off x="63175" y="21437"/>
                  <a:ext cx="7895" cy="2794"/>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sp>
              <p:nvSpPr>
                <p:cNvPr id="129069" name="AutoShape 37"/>
                <p:cNvSpPr>
                  <a:spLocks noChangeArrowheads="1"/>
                </p:cNvSpPr>
                <p:nvPr/>
              </p:nvSpPr>
              <p:spPr bwMode="auto">
                <a:xfrm rot="5400000" flipV="1">
                  <a:off x="39249" y="22342"/>
                  <a:ext cx="11429" cy="458"/>
                </a:xfrm>
                <a:prstGeom prst="flowChartAlternateProcess">
                  <a:avLst/>
                </a:prstGeom>
                <a:solidFill>
                  <a:srgbClr val="000099"/>
                </a:solidFill>
                <a:ln w="0">
                  <a:solidFill>
                    <a:srgbClr val="7F7F7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70" name="AutoShape 40"/>
                <p:cNvSpPr>
                  <a:spLocks noChangeArrowheads="1"/>
                </p:cNvSpPr>
                <p:nvPr/>
              </p:nvSpPr>
              <p:spPr bwMode="auto">
                <a:xfrm rot="1080000">
                  <a:off x="56416" y="19840"/>
                  <a:ext cx="6545" cy="1080"/>
                </a:xfrm>
                <a:prstGeom prst="flowChartAlternateProcess">
                  <a:avLst/>
                </a:prstGeom>
                <a:solidFill>
                  <a:srgbClr val="FABF8F">
                    <a:alpha val="54117"/>
                  </a:srgbClr>
                </a:solidFill>
                <a:ln w="9525">
                  <a:solidFill>
                    <a:srgbClr val="974706"/>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71" name="AutoShape 29"/>
                <p:cNvSpPr>
                  <a:spLocks noChangeArrowheads="1"/>
                </p:cNvSpPr>
                <p:nvPr/>
              </p:nvSpPr>
              <p:spPr bwMode="auto">
                <a:xfrm rot="1106096">
                  <a:off x="29674" y="16813"/>
                  <a:ext cx="11715" cy="1142"/>
                </a:xfrm>
                <a:prstGeom prst="flowChartAlternateProcess">
                  <a:avLst/>
                </a:prstGeom>
                <a:solidFill>
                  <a:srgbClr val="FABF8F">
                    <a:alpha val="54117"/>
                  </a:srgbClr>
                </a:solidFill>
                <a:ln w="9525">
                  <a:solidFill>
                    <a:srgbClr val="974706"/>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72" name="Text Box 27"/>
                <p:cNvSpPr txBox="1">
                  <a:spLocks noChangeArrowheads="1"/>
                </p:cNvSpPr>
                <p:nvPr/>
              </p:nvSpPr>
              <p:spPr bwMode="auto">
                <a:xfrm>
                  <a:off x="34193" y="31424"/>
                  <a:ext cx="21335" cy="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375"/>
                    </a:spcBef>
                    <a:spcAft>
                      <a:spcPts val="750"/>
                    </a:spcAft>
                  </a:pPr>
                  <a:r>
                    <a:rPr lang="en-US" altLang="en-US" sz="825" b="1">
                      <a:latin typeface="Times New Roman" panose="02020603050405020304" pitchFamily="18" charset="0"/>
                    </a:rPr>
                    <a:t>Keithley 4200 SCS</a:t>
                  </a:r>
                  <a:endParaRPr lang="en-US" altLang="en-US"/>
                </a:p>
              </p:txBody>
            </p:sp>
            <p:sp>
              <p:nvSpPr>
                <p:cNvPr id="129073" name="AutoShape 37"/>
                <p:cNvSpPr>
                  <a:spLocks noChangeArrowheads="1"/>
                </p:cNvSpPr>
                <p:nvPr/>
              </p:nvSpPr>
              <p:spPr bwMode="auto">
                <a:xfrm rot="5400000" flipV="1">
                  <a:off x="51326" y="33729"/>
                  <a:ext cx="11429" cy="458"/>
                </a:xfrm>
                <a:prstGeom prst="flowChartAlternateProcess">
                  <a:avLst/>
                </a:prstGeom>
                <a:solidFill>
                  <a:srgbClr val="000099"/>
                </a:solidFill>
                <a:ln w="0">
                  <a:solidFill>
                    <a:srgbClr val="7F7F7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74" name="AutoShape 17"/>
                <p:cNvSpPr>
                  <a:spLocks noChangeArrowheads="1"/>
                </p:cNvSpPr>
                <p:nvPr/>
              </p:nvSpPr>
              <p:spPr bwMode="auto">
                <a:xfrm rot="1080000">
                  <a:off x="54691" y="27777"/>
                  <a:ext cx="2429" cy="457"/>
                </a:xfrm>
                <a:prstGeom prst="flowChartAlternateProcess">
                  <a:avLst/>
                </a:prstGeom>
                <a:solidFill>
                  <a:srgbClr val="000099"/>
                </a:solidFill>
                <a:ln w="3175">
                  <a:solidFill>
                    <a:srgbClr val="7F7F7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75" name="Text Box 6"/>
                <p:cNvSpPr txBox="1">
                  <a:spLocks noChangeArrowheads="1"/>
                </p:cNvSpPr>
                <p:nvPr/>
              </p:nvSpPr>
              <p:spPr bwMode="auto">
                <a:xfrm>
                  <a:off x="28491" y="20846"/>
                  <a:ext cx="18252" cy="1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76" name="AutoShape 17"/>
                <p:cNvSpPr>
                  <a:spLocks noChangeArrowheads="1"/>
                </p:cNvSpPr>
                <p:nvPr/>
              </p:nvSpPr>
              <p:spPr bwMode="auto">
                <a:xfrm rot="1080000">
                  <a:off x="42269" y="37438"/>
                  <a:ext cx="15320" cy="457"/>
                </a:xfrm>
                <a:prstGeom prst="flowChartAlternateProcess">
                  <a:avLst/>
                </a:prstGeom>
                <a:solidFill>
                  <a:srgbClr val="000099"/>
                </a:solidFill>
                <a:ln w="3175">
                  <a:solidFill>
                    <a:srgbClr val="7F7F7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77" name="AutoShape 37"/>
                <p:cNvSpPr>
                  <a:spLocks noChangeArrowheads="1"/>
                </p:cNvSpPr>
                <p:nvPr/>
              </p:nvSpPr>
              <p:spPr bwMode="auto">
                <a:xfrm rot="5400000">
                  <a:off x="15261" y="29192"/>
                  <a:ext cx="24687" cy="457"/>
                </a:xfrm>
                <a:prstGeom prst="flowChartAlternateProcess">
                  <a:avLst/>
                </a:prstGeom>
                <a:solidFill>
                  <a:srgbClr val="000099"/>
                </a:solidFill>
                <a:ln w="0">
                  <a:solidFill>
                    <a:srgbClr val="7F7F7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78" name="AutoShape 17"/>
                <p:cNvSpPr>
                  <a:spLocks noChangeArrowheads="1"/>
                </p:cNvSpPr>
                <p:nvPr/>
              </p:nvSpPr>
              <p:spPr bwMode="auto">
                <a:xfrm rot="1080000">
                  <a:off x="27412" y="42568"/>
                  <a:ext cx="6133" cy="484"/>
                </a:xfrm>
                <a:prstGeom prst="flowChartAlternateProcess">
                  <a:avLst/>
                </a:prstGeom>
                <a:solidFill>
                  <a:srgbClr val="000099"/>
                </a:solidFill>
                <a:ln w="3175">
                  <a:solidFill>
                    <a:srgbClr val="7F7F7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9079" name="Text Box 6"/>
                <p:cNvSpPr txBox="1">
                  <a:spLocks noChangeArrowheads="1"/>
                </p:cNvSpPr>
                <p:nvPr/>
              </p:nvSpPr>
              <p:spPr bwMode="auto">
                <a:xfrm>
                  <a:off x="27945" y="-3218"/>
                  <a:ext cx="40097" cy="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375"/>
                    </a:spcBef>
                    <a:spcAft>
                      <a:spcPts val="750"/>
                    </a:spcAft>
                  </a:pPr>
                  <a:r>
                    <a:rPr lang="en-US" altLang="en-US" sz="1200" b="1">
                      <a:latin typeface="Times New Roman" panose="02020603050405020304" pitchFamily="18" charset="0"/>
                    </a:rPr>
                    <a:t>MFC 2 (MC 200; Alicat)</a:t>
                  </a:r>
                  <a:endParaRPr lang="en-US" altLang="en-US"/>
                </a:p>
              </p:txBody>
            </p:sp>
            <p:pic>
              <p:nvPicPr>
                <p:cNvPr id="129080" name="Picture 129035" descr="20130622_12150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57" y="23802"/>
                  <a:ext cx="11465" cy="7934"/>
                </a:xfrm>
                <a:prstGeom prst="rect">
                  <a:avLst/>
                </a:prstGeom>
                <a:noFill/>
                <a:ln>
                  <a:noFill/>
                </a:ln>
                <a:effectLst>
                  <a:outerShdw dist="27940" dir="5400000" algn="ctr" rotWithShape="0">
                    <a:srgbClr val="000000">
                      <a:alpha val="31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9047" name="Picture 12904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0" y="11907"/>
                <a:ext cx="10183" cy="9652"/>
              </a:xfrm>
              <a:prstGeom prst="rect">
                <a:avLst/>
              </a:prstGeom>
              <a:noFill/>
              <a:ln>
                <a:noFill/>
              </a:ln>
              <a:effectLst>
                <a:outerShdw dist="27940" dir="5400000" algn="ctr" rotWithShape="0">
                  <a:srgbClr val="000000">
                    <a:alpha val="31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48" name="AutoShape 25"/>
              <p:cNvSpPr>
                <a:spLocks noChangeArrowheads="1"/>
              </p:cNvSpPr>
              <p:nvPr/>
            </p:nvSpPr>
            <p:spPr bwMode="auto">
              <a:xfrm>
                <a:off x="26062" y="9628"/>
                <a:ext cx="5176" cy="8477"/>
              </a:xfrm>
              <a:prstGeom prst="cube">
                <a:avLst>
                  <a:gd name="adj" fmla="val 56208"/>
                </a:avLst>
              </a:prstGeom>
              <a:solidFill>
                <a:srgbClr val="FFFF00"/>
              </a:solidFill>
              <a:ln w="9525">
                <a:solidFill>
                  <a:srgbClr val="3F3151"/>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IN" altLang="en-US"/>
              </a:p>
            </p:txBody>
          </p:sp>
          <p:sp>
            <p:nvSpPr>
              <p:cNvPr id="129049" name="AutoShape 25"/>
              <p:cNvSpPr>
                <a:spLocks noChangeArrowheads="1"/>
              </p:cNvSpPr>
              <p:nvPr/>
            </p:nvSpPr>
            <p:spPr bwMode="auto">
              <a:xfrm>
                <a:off x="32956" y="2298"/>
                <a:ext cx="4655" cy="7931"/>
              </a:xfrm>
              <a:prstGeom prst="cube">
                <a:avLst>
                  <a:gd name="adj" fmla="val 56208"/>
                </a:avLst>
              </a:prstGeom>
              <a:solidFill>
                <a:srgbClr val="FFFF00"/>
              </a:solidFill>
              <a:ln w="9525">
                <a:solidFill>
                  <a:srgbClr val="3F3151"/>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IN" altLang="en-US"/>
              </a:p>
            </p:txBody>
          </p:sp>
        </p:grpSp>
        <p:sp>
          <p:nvSpPr>
            <p:cNvPr id="129044" name="AutoShape 37"/>
            <p:cNvSpPr>
              <a:spLocks noChangeArrowheads="1"/>
            </p:cNvSpPr>
            <p:nvPr/>
          </p:nvSpPr>
          <p:spPr bwMode="auto">
            <a:xfrm rot="446472">
              <a:off x="41579" y="45202"/>
              <a:ext cx="1440" cy="457"/>
            </a:xfrm>
            <a:prstGeom prst="flowChartAlternateProcess">
              <a:avLst/>
            </a:prstGeom>
            <a:solidFill>
              <a:srgbClr val="000099"/>
            </a:solidFill>
            <a:ln w="0">
              <a:solidFill>
                <a:srgbClr val="0070C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227" name="Rectangle 226"/>
          <p:cNvSpPr/>
          <p:nvPr/>
        </p:nvSpPr>
        <p:spPr>
          <a:xfrm>
            <a:off x="7431065" y="1870545"/>
            <a:ext cx="1648331" cy="286232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marL="685800" indent="-685800" algn="ctr" defTabSz="684610">
              <a:spcBef>
                <a:spcPct val="50000"/>
              </a:spcBef>
              <a:buClr>
                <a:srgbClr val="FFFF99"/>
              </a:buClr>
              <a:buSzPct val="110000"/>
              <a:defRPr/>
            </a:pPr>
            <a:r>
              <a:rPr lang="en-US" altLang="zh-CN" b="1" dirty="0">
                <a:ln w="50800"/>
                <a:solidFill>
                  <a:srgbClr val="002060"/>
                </a:solidFill>
                <a:latin typeface="Rockwell" pitchFamily="18" charset="0"/>
                <a:sym typeface="Impact" pitchFamily="34" charset="0"/>
              </a:rPr>
              <a:t>           Schematic Of  Dynamic Gas Sensing System </a:t>
            </a:r>
          </a:p>
        </p:txBody>
      </p:sp>
      <p:grpSp>
        <p:nvGrpSpPr>
          <p:cNvPr id="129037" name="Group 227"/>
          <p:cNvGrpSpPr>
            <a:grpSpLocks/>
          </p:cNvGrpSpPr>
          <p:nvPr/>
        </p:nvGrpSpPr>
        <p:grpSpPr bwMode="auto">
          <a:xfrm>
            <a:off x="3623072" y="3923110"/>
            <a:ext cx="5247084" cy="1581150"/>
            <a:chOff x="277813" y="701675"/>
            <a:chExt cx="11368087" cy="4033838"/>
          </a:xfrm>
        </p:grpSpPr>
        <p:pic>
          <p:nvPicPr>
            <p:cNvPr id="129041" name="Picture 1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7813" y="701675"/>
              <a:ext cx="5329237"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42" name="Picture 2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7225" y="701675"/>
              <a:ext cx="590867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9038" name="Rectangle 2"/>
          <p:cNvSpPr txBox="1">
            <a:spLocks noChangeArrowheads="1"/>
          </p:cNvSpPr>
          <p:nvPr/>
        </p:nvSpPr>
        <p:spPr bwMode="auto">
          <a:xfrm>
            <a:off x="6205538" y="3913585"/>
            <a:ext cx="2451497" cy="29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1200" b="1">
                <a:cs typeface="Times New Roman" panose="02020603050405020304" pitchFamily="18" charset="0"/>
              </a:rPr>
              <a:t>Dynamic Gas Sensing System</a:t>
            </a:r>
          </a:p>
        </p:txBody>
      </p:sp>
      <p:sp>
        <p:nvSpPr>
          <p:cNvPr id="129039" name="Rectangle 2"/>
          <p:cNvSpPr txBox="1">
            <a:spLocks noChangeArrowheads="1"/>
          </p:cNvSpPr>
          <p:nvPr/>
        </p:nvSpPr>
        <p:spPr bwMode="auto">
          <a:xfrm>
            <a:off x="3511154" y="3879057"/>
            <a:ext cx="2035969" cy="2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1200" b="1"/>
              <a:t>Keithley – 4200 SCS</a:t>
            </a:r>
            <a:endParaRPr lang="en-US" altLang="en-US" sz="1200" b="1">
              <a:cs typeface="Times New Roman" panose="02020603050405020304" pitchFamily="18" charset="0"/>
            </a:endParaRPr>
          </a:p>
        </p:txBody>
      </p:sp>
      <p:sp>
        <p:nvSpPr>
          <p:cNvPr id="129040" name="Title 1"/>
          <p:cNvSpPr txBox="1">
            <a:spLocks/>
          </p:cNvSpPr>
          <p:nvPr/>
        </p:nvSpPr>
        <p:spPr bwMode="auto">
          <a:xfrm>
            <a:off x="160735" y="937022"/>
            <a:ext cx="8822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1000"/>
              </a:lnSpc>
              <a:spcBef>
                <a:spcPts val="925"/>
              </a:spcBef>
              <a:buFont typeface="Corbel" panose="020B0503020204020204" pitchFamily="34" charset="0"/>
              <a:buChar char="–"/>
              <a:defRPr sz="2000">
                <a:solidFill>
                  <a:srgbClr val="474B57"/>
                </a:solidFill>
                <a:latin typeface="Calibri" panose="020F0502020204030204" pitchFamily="34" charset="0"/>
              </a:defRPr>
            </a:lvl1pPr>
            <a:lvl2pPr marL="639763" indent="-319088">
              <a:lnSpc>
                <a:spcPct val="111000"/>
              </a:lnSpc>
              <a:spcBef>
                <a:spcPts val="925"/>
              </a:spcBef>
              <a:buFont typeface="Corbel" panose="020B0503020204020204" pitchFamily="34" charset="0"/>
              <a:buChar char="–"/>
              <a:defRPr>
                <a:solidFill>
                  <a:srgbClr val="474B57"/>
                </a:solidFill>
                <a:latin typeface="Calibri" panose="020F0502020204030204" pitchFamily="34" charset="0"/>
              </a:defRPr>
            </a:lvl2pPr>
            <a:lvl3pPr marL="958850" indent="-319088">
              <a:lnSpc>
                <a:spcPct val="111000"/>
              </a:lnSpc>
              <a:spcBef>
                <a:spcPts val="925"/>
              </a:spcBef>
              <a:buFont typeface="Corbel" panose="020B0503020204020204" pitchFamily="34" charset="0"/>
              <a:buChar char="–"/>
              <a:defRPr sz="1600" i="1">
                <a:solidFill>
                  <a:srgbClr val="474B57"/>
                </a:solidFill>
                <a:latin typeface="Calibri" panose="020F0502020204030204" pitchFamily="34" charset="0"/>
              </a:defRPr>
            </a:lvl3pPr>
            <a:lvl4pPr marL="1279525" indent="-319088">
              <a:lnSpc>
                <a:spcPct val="111000"/>
              </a:lnSpc>
              <a:spcBef>
                <a:spcPts val="925"/>
              </a:spcBef>
              <a:buFont typeface="Corbel" panose="020B0503020204020204" pitchFamily="34" charset="0"/>
              <a:buChar char="–"/>
              <a:defRPr sz="1400">
                <a:solidFill>
                  <a:srgbClr val="474B57"/>
                </a:solidFill>
                <a:latin typeface="Calibri" panose="020F0502020204030204" pitchFamily="34" charset="0"/>
              </a:defRPr>
            </a:lvl4pPr>
            <a:lvl5pPr marL="1600200" indent="-319088">
              <a:lnSpc>
                <a:spcPct val="111000"/>
              </a:lnSpc>
              <a:spcBef>
                <a:spcPts val="925"/>
              </a:spcBef>
              <a:buFont typeface="Corbel" panose="020B0503020204020204" pitchFamily="34" charset="0"/>
              <a:buChar char="–"/>
              <a:defRPr sz="1400" i="1">
                <a:solidFill>
                  <a:srgbClr val="474B57"/>
                </a:solidFill>
                <a:latin typeface="Calibri" panose="020F0502020204030204" pitchFamily="34" charset="0"/>
              </a:defRPr>
            </a:lvl5pPr>
            <a:lvl6pPr marL="20574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6pPr>
            <a:lvl7pPr marL="25146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7pPr>
            <a:lvl8pPr marL="29718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8pPr>
            <a:lvl9pPr marL="3429000" indent="-319088" eaLnBrk="0" fontAlgn="base" hangingPunct="0">
              <a:lnSpc>
                <a:spcPct val="111000"/>
              </a:lnSpc>
              <a:spcBef>
                <a:spcPts val="925"/>
              </a:spcBef>
              <a:spcAft>
                <a:spcPct val="0"/>
              </a:spcAft>
              <a:buFont typeface="Corbel" panose="020B0503020204020204" pitchFamily="34" charset="0"/>
              <a:buChar char="–"/>
              <a:defRPr sz="1400" i="1">
                <a:solidFill>
                  <a:srgbClr val="474B57"/>
                </a:solidFill>
                <a:latin typeface="Calibri" panose="020F0502020204030204" pitchFamily="34" charset="0"/>
              </a:defRPr>
            </a:lvl9pPr>
          </a:lstStyle>
          <a:p>
            <a:pPr algn="ctr" defTabSz="685800">
              <a:lnSpc>
                <a:spcPct val="99000"/>
              </a:lnSpc>
              <a:spcBef>
                <a:spcPct val="0"/>
              </a:spcBef>
              <a:buNone/>
            </a:pPr>
            <a:r>
              <a:rPr lang="en-US" altLang="en-US" sz="2100" b="1">
                <a:solidFill>
                  <a:srgbClr val="FFFF00"/>
                </a:solidFill>
                <a:latin typeface="Century Schoolbook" panose="02040604050505020304" pitchFamily="18" charset="0"/>
              </a:rPr>
              <a:t>Sensor Characterization ( Contd..)</a:t>
            </a:r>
            <a:endParaRPr lang="en-US" altLang="en-US" sz="1800" b="1">
              <a:solidFill>
                <a:srgbClr val="FFFF00"/>
              </a:solidFill>
              <a:latin typeface="Century Schoolbook" panose="02040604050505020304" pitchFamily="18" charset="0"/>
            </a:endParaRPr>
          </a:p>
        </p:txBody>
      </p:sp>
    </p:spTree>
    <p:extLst>
      <p:ext uri="{BB962C8B-B14F-4D97-AF65-F5344CB8AC3E}">
        <p14:creationId xmlns:p14="http://schemas.microsoft.com/office/powerpoint/2010/main" val="1317286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9"/>
                                          </p:stCondLst>
                                        </p:cTn>
                                        <p:tgtEl>
                                          <p:spTgt spid="1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80" name="Rectangle 4"/>
          <p:cNvSpPr>
            <a:spLocks noGrp="1" noChangeArrowheads="1"/>
          </p:cNvSpPr>
          <p:nvPr>
            <p:ph type="title"/>
          </p:nvPr>
        </p:nvSpPr>
        <p:spPr>
          <a:xfrm>
            <a:off x="1371600" y="144453"/>
            <a:ext cx="6553200" cy="693747"/>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altLang="zh-CN" sz="3200" b="1" kern="1200" dirty="0" smtClean="0">
                <a:ln/>
                <a:solidFill>
                  <a:schemeClr val="accent3"/>
                </a:solidFill>
                <a:latin typeface="Rockwell" pitchFamily="18" charset="0"/>
                <a:ea typeface="+mn-ea"/>
                <a:cs typeface="+mn-cs"/>
              </a:rPr>
              <a:t>           Types of </a:t>
            </a:r>
            <a:r>
              <a:rPr lang="en-US" altLang="zh-CN" sz="3200" b="1" kern="1200" dirty="0" err="1" smtClean="0">
                <a:ln/>
                <a:solidFill>
                  <a:schemeClr val="accent3"/>
                </a:solidFill>
                <a:latin typeface="Rockwell" pitchFamily="18" charset="0"/>
                <a:ea typeface="+mn-ea"/>
                <a:cs typeface="+mn-cs"/>
              </a:rPr>
              <a:t>ChemFETs</a:t>
            </a:r>
            <a:endParaRPr lang="en-US" altLang="zh-CN" sz="3200" b="1" kern="1200" dirty="0" smtClean="0">
              <a:ln/>
              <a:solidFill>
                <a:schemeClr val="accent3"/>
              </a:solidFill>
              <a:latin typeface="Rockwell" pitchFamily="18" charset="0"/>
              <a:ea typeface="+mn-ea"/>
              <a:cs typeface="+mn-cs"/>
            </a:endParaRPr>
          </a:p>
        </p:txBody>
      </p:sp>
      <p:sp>
        <p:nvSpPr>
          <p:cNvPr id="536581" name="Text Box 5"/>
          <p:cNvSpPr txBox="1">
            <a:spLocks noChangeArrowheads="1"/>
          </p:cNvSpPr>
          <p:nvPr/>
        </p:nvSpPr>
        <p:spPr bwMode="auto">
          <a:xfrm>
            <a:off x="3363681" y="3265716"/>
            <a:ext cx="2508764" cy="400110"/>
          </a:xfrm>
          <a:prstGeom prst="rect">
            <a:avLst/>
          </a:prstGeom>
          <a:noFill/>
          <a:ln w="9525">
            <a:noFill/>
            <a:miter lim="800000"/>
            <a:headEnd/>
            <a:tailEnd/>
          </a:ln>
          <a:effectLst/>
        </p:spPr>
        <p:txBody>
          <a:bodyPr wrap="none">
            <a:spAutoFit/>
          </a:bodyPr>
          <a:lstStyle/>
          <a:p>
            <a:r>
              <a:rPr lang="en-US" sz="2000" b="0" dirty="0">
                <a:solidFill>
                  <a:schemeClr val="bg1"/>
                </a:solidFill>
              </a:rPr>
              <a:t>Back-gated FET sensor</a:t>
            </a:r>
          </a:p>
        </p:txBody>
      </p:sp>
      <p:grpSp>
        <p:nvGrpSpPr>
          <p:cNvPr id="2" name="Group 7"/>
          <p:cNvGrpSpPr>
            <a:grpSpLocks/>
          </p:cNvGrpSpPr>
          <p:nvPr/>
        </p:nvGrpSpPr>
        <p:grpSpPr bwMode="auto">
          <a:xfrm>
            <a:off x="3200400" y="1136650"/>
            <a:ext cx="2805113" cy="2063750"/>
            <a:chOff x="153" y="801"/>
            <a:chExt cx="1767" cy="1300"/>
          </a:xfrm>
        </p:grpSpPr>
        <p:sp>
          <p:nvSpPr>
            <p:cNvPr id="536584" name="Rectangle 8"/>
            <p:cNvSpPr>
              <a:spLocks noChangeArrowheads="1"/>
            </p:cNvSpPr>
            <p:nvPr/>
          </p:nvSpPr>
          <p:spPr bwMode="auto">
            <a:xfrm>
              <a:off x="405" y="1779"/>
              <a:ext cx="1515" cy="161"/>
            </a:xfrm>
            <a:prstGeom prst="rect">
              <a:avLst/>
            </a:prstGeom>
            <a:solidFill>
              <a:schemeClr val="hlink"/>
            </a:solidFill>
            <a:ln w="9525">
              <a:solidFill>
                <a:schemeClr val="tx1"/>
              </a:solidFill>
              <a:miter lim="800000"/>
              <a:headEnd/>
              <a:tailEnd/>
            </a:ln>
            <a:effectLst/>
          </p:spPr>
          <p:txBody>
            <a:bodyPr wrap="none" anchor="ctr"/>
            <a:lstStyle/>
            <a:p>
              <a:pPr algn="ctr"/>
              <a:endParaRPr lang="en-US"/>
            </a:p>
          </p:txBody>
        </p:sp>
        <p:sp>
          <p:nvSpPr>
            <p:cNvPr id="536585" name="Rectangle 9"/>
            <p:cNvSpPr>
              <a:spLocks noChangeArrowheads="1"/>
            </p:cNvSpPr>
            <p:nvPr/>
          </p:nvSpPr>
          <p:spPr bwMode="auto">
            <a:xfrm>
              <a:off x="411" y="1591"/>
              <a:ext cx="419" cy="129"/>
            </a:xfrm>
            <a:prstGeom prst="rect">
              <a:avLst/>
            </a:prstGeom>
            <a:solidFill>
              <a:srgbClr val="FFFF00"/>
            </a:solidFill>
            <a:ln w="9525">
              <a:noFill/>
              <a:miter lim="800000"/>
              <a:headEnd/>
              <a:tailEnd/>
            </a:ln>
            <a:effectLst/>
          </p:spPr>
          <p:txBody>
            <a:bodyPr wrap="none" anchor="ctr"/>
            <a:lstStyle/>
            <a:p>
              <a:pPr algn="ctr"/>
              <a:r>
                <a:rPr lang="en-US"/>
                <a:t>Source</a:t>
              </a:r>
            </a:p>
          </p:txBody>
        </p:sp>
        <p:sp>
          <p:nvSpPr>
            <p:cNvPr id="536586" name="Rectangle 10"/>
            <p:cNvSpPr>
              <a:spLocks noChangeArrowheads="1"/>
            </p:cNvSpPr>
            <p:nvPr/>
          </p:nvSpPr>
          <p:spPr bwMode="auto">
            <a:xfrm>
              <a:off x="1501" y="1591"/>
              <a:ext cx="419" cy="129"/>
            </a:xfrm>
            <a:prstGeom prst="rect">
              <a:avLst/>
            </a:prstGeom>
            <a:solidFill>
              <a:srgbClr val="FFFF00"/>
            </a:solidFill>
            <a:ln w="9525">
              <a:noFill/>
              <a:miter lim="800000"/>
              <a:headEnd/>
              <a:tailEnd/>
            </a:ln>
            <a:effectLst/>
          </p:spPr>
          <p:txBody>
            <a:bodyPr wrap="none" anchor="ctr"/>
            <a:lstStyle/>
            <a:p>
              <a:pPr algn="ctr"/>
              <a:r>
                <a:rPr lang="en-US"/>
                <a:t>Drain</a:t>
              </a:r>
            </a:p>
          </p:txBody>
        </p:sp>
        <p:sp>
          <p:nvSpPr>
            <p:cNvPr id="536587" name="Rectangle 11"/>
            <p:cNvSpPr>
              <a:spLocks noChangeArrowheads="1"/>
            </p:cNvSpPr>
            <p:nvPr/>
          </p:nvSpPr>
          <p:spPr bwMode="auto">
            <a:xfrm>
              <a:off x="824" y="1623"/>
              <a:ext cx="677" cy="97"/>
            </a:xfrm>
            <a:prstGeom prst="rect">
              <a:avLst/>
            </a:prstGeom>
            <a:solidFill>
              <a:srgbClr val="66FF33"/>
            </a:solidFill>
            <a:ln w="9525">
              <a:noFill/>
              <a:miter lim="800000"/>
              <a:headEnd/>
              <a:tailEnd/>
            </a:ln>
            <a:effectLst/>
          </p:spPr>
          <p:txBody>
            <a:bodyPr wrap="none" anchor="ctr"/>
            <a:lstStyle/>
            <a:p>
              <a:pPr algn="ctr"/>
              <a:r>
                <a:rPr lang="en-US"/>
                <a:t>Transducer</a:t>
              </a:r>
            </a:p>
          </p:txBody>
        </p:sp>
        <p:sp>
          <p:nvSpPr>
            <p:cNvPr id="536588" name="Text Box 12"/>
            <p:cNvSpPr txBox="1">
              <a:spLocks noChangeArrowheads="1"/>
            </p:cNvSpPr>
            <p:nvPr/>
          </p:nvSpPr>
          <p:spPr bwMode="auto">
            <a:xfrm>
              <a:off x="985" y="1776"/>
              <a:ext cx="396" cy="233"/>
            </a:xfrm>
            <a:prstGeom prst="rect">
              <a:avLst/>
            </a:prstGeom>
            <a:noFill/>
            <a:ln w="9525">
              <a:noFill/>
              <a:miter lim="800000"/>
              <a:headEnd/>
              <a:tailEnd/>
            </a:ln>
            <a:effectLst/>
          </p:spPr>
          <p:txBody>
            <a:bodyPr wrap="none">
              <a:spAutoFit/>
            </a:bodyPr>
            <a:lstStyle/>
            <a:p>
              <a:r>
                <a:rPr lang="en-US" dirty="0">
                  <a:solidFill>
                    <a:srgbClr val="FFFF00"/>
                  </a:solidFill>
                </a:rPr>
                <a:t>Gate</a:t>
              </a:r>
            </a:p>
          </p:txBody>
        </p:sp>
        <p:sp>
          <p:nvSpPr>
            <p:cNvPr id="536589" name="Line 13"/>
            <p:cNvSpPr>
              <a:spLocks noChangeShapeType="1"/>
            </p:cNvSpPr>
            <p:nvPr/>
          </p:nvSpPr>
          <p:spPr bwMode="auto">
            <a:xfrm>
              <a:off x="1146" y="1940"/>
              <a:ext cx="0" cy="161"/>
            </a:xfrm>
            <a:prstGeom prst="line">
              <a:avLst/>
            </a:prstGeom>
            <a:noFill/>
            <a:ln w="28575">
              <a:solidFill>
                <a:schemeClr val="bg1"/>
              </a:solidFill>
              <a:round/>
              <a:headEnd/>
              <a:tailEnd/>
            </a:ln>
            <a:effectLst/>
          </p:spPr>
          <p:txBody>
            <a:bodyPr/>
            <a:lstStyle/>
            <a:p>
              <a:endParaRPr lang="en-IN"/>
            </a:p>
          </p:txBody>
        </p:sp>
        <p:sp>
          <p:nvSpPr>
            <p:cNvPr id="536590" name="Line 14"/>
            <p:cNvSpPr>
              <a:spLocks noChangeShapeType="1"/>
            </p:cNvSpPr>
            <p:nvPr/>
          </p:nvSpPr>
          <p:spPr bwMode="auto">
            <a:xfrm flipH="1">
              <a:off x="276" y="2101"/>
              <a:ext cx="870" cy="0"/>
            </a:xfrm>
            <a:prstGeom prst="line">
              <a:avLst/>
            </a:prstGeom>
            <a:noFill/>
            <a:ln w="28575">
              <a:solidFill>
                <a:schemeClr val="bg1"/>
              </a:solidFill>
              <a:round/>
              <a:headEnd/>
              <a:tailEnd/>
            </a:ln>
            <a:effectLst/>
          </p:spPr>
          <p:txBody>
            <a:bodyPr/>
            <a:lstStyle/>
            <a:p>
              <a:endParaRPr lang="en-IN"/>
            </a:p>
          </p:txBody>
        </p:sp>
        <p:sp>
          <p:nvSpPr>
            <p:cNvPr id="536591" name="Line 15"/>
            <p:cNvSpPr>
              <a:spLocks noChangeShapeType="1"/>
            </p:cNvSpPr>
            <p:nvPr/>
          </p:nvSpPr>
          <p:spPr bwMode="auto">
            <a:xfrm>
              <a:off x="276" y="1392"/>
              <a:ext cx="0" cy="709"/>
            </a:xfrm>
            <a:prstGeom prst="line">
              <a:avLst/>
            </a:prstGeom>
            <a:noFill/>
            <a:ln w="28575">
              <a:solidFill>
                <a:schemeClr val="bg1"/>
              </a:solidFill>
              <a:round/>
              <a:headEnd/>
              <a:tailEnd/>
            </a:ln>
            <a:effectLst/>
          </p:spPr>
          <p:txBody>
            <a:bodyPr/>
            <a:lstStyle/>
            <a:p>
              <a:endParaRPr lang="en-IN"/>
            </a:p>
          </p:txBody>
        </p:sp>
        <p:sp>
          <p:nvSpPr>
            <p:cNvPr id="536592" name="Oval 16"/>
            <p:cNvSpPr>
              <a:spLocks noChangeArrowheads="1"/>
            </p:cNvSpPr>
            <p:nvPr/>
          </p:nvSpPr>
          <p:spPr bwMode="auto">
            <a:xfrm>
              <a:off x="155" y="1156"/>
              <a:ext cx="226" cy="225"/>
            </a:xfrm>
            <a:prstGeom prst="ellipse">
              <a:avLst/>
            </a:prstGeom>
            <a:noFill/>
            <a:ln w="28575">
              <a:solidFill>
                <a:schemeClr val="bg1"/>
              </a:solidFill>
              <a:round/>
              <a:headEnd/>
              <a:tailEnd/>
            </a:ln>
            <a:effectLst/>
          </p:spPr>
          <p:txBody>
            <a:bodyPr wrap="none" anchor="ctr"/>
            <a:lstStyle/>
            <a:p>
              <a:endParaRPr lang="en-IN"/>
            </a:p>
          </p:txBody>
        </p:sp>
        <p:sp>
          <p:nvSpPr>
            <p:cNvPr id="536593" name="Line 17"/>
            <p:cNvSpPr>
              <a:spLocks noChangeShapeType="1"/>
            </p:cNvSpPr>
            <p:nvPr/>
          </p:nvSpPr>
          <p:spPr bwMode="auto">
            <a:xfrm>
              <a:off x="264" y="914"/>
              <a:ext cx="0" cy="226"/>
            </a:xfrm>
            <a:prstGeom prst="line">
              <a:avLst/>
            </a:prstGeom>
            <a:noFill/>
            <a:ln w="28575">
              <a:solidFill>
                <a:schemeClr val="bg1"/>
              </a:solidFill>
              <a:round/>
              <a:headEnd/>
              <a:tailEnd/>
            </a:ln>
            <a:effectLst/>
          </p:spPr>
          <p:txBody>
            <a:bodyPr/>
            <a:lstStyle/>
            <a:p>
              <a:endParaRPr lang="en-IN"/>
            </a:p>
          </p:txBody>
        </p:sp>
        <p:sp>
          <p:nvSpPr>
            <p:cNvPr id="536594" name="Line 18"/>
            <p:cNvSpPr>
              <a:spLocks noChangeShapeType="1"/>
            </p:cNvSpPr>
            <p:nvPr/>
          </p:nvSpPr>
          <p:spPr bwMode="auto">
            <a:xfrm flipH="1">
              <a:off x="264" y="914"/>
              <a:ext cx="302" cy="0"/>
            </a:xfrm>
            <a:prstGeom prst="line">
              <a:avLst/>
            </a:prstGeom>
            <a:noFill/>
            <a:ln w="28575">
              <a:solidFill>
                <a:schemeClr val="bg1"/>
              </a:solidFill>
              <a:round/>
              <a:headEnd/>
              <a:tailEnd/>
            </a:ln>
            <a:effectLst/>
          </p:spPr>
          <p:txBody>
            <a:bodyPr/>
            <a:lstStyle/>
            <a:p>
              <a:endParaRPr lang="en-IN"/>
            </a:p>
          </p:txBody>
        </p:sp>
        <p:sp>
          <p:nvSpPr>
            <p:cNvPr id="536595" name="Line 19"/>
            <p:cNvSpPr>
              <a:spLocks noChangeShapeType="1"/>
            </p:cNvSpPr>
            <p:nvPr/>
          </p:nvSpPr>
          <p:spPr bwMode="auto">
            <a:xfrm>
              <a:off x="566" y="908"/>
              <a:ext cx="0" cy="677"/>
            </a:xfrm>
            <a:prstGeom prst="line">
              <a:avLst/>
            </a:prstGeom>
            <a:noFill/>
            <a:ln w="28575">
              <a:solidFill>
                <a:schemeClr val="bg1"/>
              </a:solidFill>
              <a:round/>
              <a:headEnd/>
              <a:tailEnd/>
            </a:ln>
            <a:effectLst/>
          </p:spPr>
          <p:txBody>
            <a:bodyPr/>
            <a:lstStyle/>
            <a:p>
              <a:endParaRPr lang="en-IN"/>
            </a:p>
          </p:txBody>
        </p:sp>
        <p:sp>
          <p:nvSpPr>
            <p:cNvPr id="536596" name="Text Box 20"/>
            <p:cNvSpPr txBox="1">
              <a:spLocks noChangeArrowheads="1"/>
            </p:cNvSpPr>
            <p:nvPr/>
          </p:nvSpPr>
          <p:spPr bwMode="auto">
            <a:xfrm>
              <a:off x="153" y="1152"/>
              <a:ext cx="219" cy="173"/>
            </a:xfrm>
            <a:prstGeom prst="rect">
              <a:avLst/>
            </a:prstGeom>
            <a:noFill/>
            <a:ln w="9525">
              <a:noFill/>
              <a:miter lim="800000"/>
              <a:headEnd/>
              <a:tailEnd/>
            </a:ln>
            <a:effectLst/>
          </p:spPr>
          <p:txBody>
            <a:bodyPr wrap="none">
              <a:spAutoFit/>
            </a:bodyPr>
            <a:lstStyle/>
            <a:p>
              <a:r>
                <a:rPr lang="en-US">
                  <a:solidFill>
                    <a:schemeClr val="bg1"/>
                  </a:solidFill>
                </a:rPr>
                <a:t>V</a:t>
              </a:r>
              <a:r>
                <a:rPr lang="en-US" baseline="-25000">
                  <a:solidFill>
                    <a:schemeClr val="bg1"/>
                  </a:solidFill>
                </a:rPr>
                <a:t>g</a:t>
              </a:r>
            </a:p>
          </p:txBody>
        </p:sp>
        <p:sp>
          <p:nvSpPr>
            <p:cNvPr id="536597" name="Line 21"/>
            <p:cNvSpPr>
              <a:spLocks noChangeShapeType="1"/>
            </p:cNvSpPr>
            <p:nvPr/>
          </p:nvSpPr>
          <p:spPr bwMode="auto">
            <a:xfrm>
              <a:off x="566" y="914"/>
              <a:ext cx="484" cy="0"/>
            </a:xfrm>
            <a:prstGeom prst="line">
              <a:avLst/>
            </a:prstGeom>
            <a:noFill/>
            <a:ln w="28575">
              <a:solidFill>
                <a:schemeClr val="bg1"/>
              </a:solidFill>
              <a:round/>
              <a:headEnd/>
              <a:tailEnd/>
            </a:ln>
            <a:effectLst/>
          </p:spPr>
          <p:txBody>
            <a:bodyPr/>
            <a:lstStyle/>
            <a:p>
              <a:endParaRPr lang="en-IN"/>
            </a:p>
          </p:txBody>
        </p:sp>
        <p:sp>
          <p:nvSpPr>
            <p:cNvPr id="536598" name="Line 22"/>
            <p:cNvSpPr>
              <a:spLocks noChangeShapeType="1"/>
            </p:cNvSpPr>
            <p:nvPr/>
          </p:nvSpPr>
          <p:spPr bwMode="auto">
            <a:xfrm>
              <a:off x="1146" y="908"/>
              <a:ext cx="613" cy="6"/>
            </a:xfrm>
            <a:prstGeom prst="line">
              <a:avLst/>
            </a:prstGeom>
            <a:noFill/>
            <a:ln w="28575">
              <a:solidFill>
                <a:schemeClr val="bg1"/>
              </a:solidFill>
              <a:round/>
              <a:headEnd/>
              <a:tailEnd/>
            </a:ln>
            <a:effectLst/>
          </p:spPr>
          <p:txBody>
            <a:bodyPr/>
            <a:lstStyle/>
            <a:p>
              <a:endParaRPr lang="en-IN"/>
            </a:p>
          </p:txBody>
        </p:sp>
        <p:sp>
          <p:nvSpPr>
            <p:cNvPr id="536599" name="Line 23"/>
            <p:cNvSpPr>
              <a:spLocks noChangeShapeType="1"/>
            </p:cNvSpPr>
            <p:nvPr/>
          </p:nvSpPr>
          <p:spPr bwMode="auto">
            <a:xfrm>
              <a:off x="1759" y="908"/>
              <a:ext cx="0" cy="677"/>
            </a:xfrm>
            <a:prstGeom prst="line">
              <a:avLst/>
            </a:prstGeom>
            <a:noFill/>
            <a:ln w="28575">
              <a:solidFill>
                <a:schemeClr val="bg1"/>
              </a:solidFill>
              <a:round/>
              <a:headEnd/>
              <a:tailEnd/>
            </a:ln>
            <a:effectLst/>
          </p:spPr>
          <p:txBody>
            <a:bodyPr/>
            <a:lstStyle/>
            <a:p>
              <a:endParaRPr lang="en-IN"/>
            </a:p>
          </p:txBody>
        </p:sp>
        <p:sp>
          <p:nvSpPr>
            <p:cNvPr id="536600" name="Line 24"/>
            <p:cNvSpPr>
              <a:spLocks noChangeShapeType="1"/>
            </p:cNvSpPr>
            <p:nvPr/>
          </p:nvSpPr>
          <p:spPr bwMode="auto">
            <a:xfrm>
              <a:off x="1050" y="843"/>
              <a:ext cx="0" cy="129"/>
            </a:xfrm>
            <a:prstGeom prst="line">
              <a:avLst/>
            </a:prstGeom>
            <a:noFill/>
            <a:ln w="28575">
              <a:solidFill>
                <a:schemeClr val="bg1"/>
              </a:solidFill>
              <a:round/>
              <a:headEnd/>
              <a:tailEnd/>
            </a:ln>
            <a:effectLst/>
          </p:spPr>
          <p:txBody>
            <a:bodyPr/>
            <a:lstStyle/>
            <a:p>
              <a:endParaRPr lang="en-IN"/>
            </a:p>
          </p:txBody>
        </p:sp>
        <p:sp>
          <p:nvSpPr>
            <p:cNvPr id="536601" name="Line 25"/>
            <p:cNvSpPr>
              <a:spLocks noChangeShapeType="1"/>
            </p:cNvSpPr>
            <p:nvPr/>
          </p:nvSpPr>
          <p:spPr bwMode="auto">
            <a:xfrm>
              <a:off x="1146" y="801"/>
              <a:ext cx="0" cy="226"/>
            </a:xfrm>
            <a:prstGeom prst="line">
              <a:avLst/>
            </a:prstGeom>
            <a:noFill/>
            <a:ln w="28575">
              <a:solidFill>
                <a:schemeClr val="bg1"/>
              </a:solidFill>
              <a:round/>
              <a:headEnd/>
              <a:tailEnd/>
            </a:ln>
            <a:effectLst/>
          </p:spPr>
          <p:txBody>
            <a:bodyPr/>
            <a:lstStyle/>
            <a:p>
              <a:endParaRPr lang="en-IN"/>
            </a:p>
          </p:txBody>
        </p:sp>
        <p:sp>
          <p:nvSpPr>
            <p:cNvPr id="536602" name="Text Box 26"/>
            <p:cNvSpPr txBox="1">
              <a:spLocks noChangeArrowheads="1"/>
            </p:cNvSpPr>
            <p:nvPr/>
          </p:nvSpPr>
          <p:spPr bwMode="auto">
            <a:xfrm>
              <a:off x="1011" y="1113"/>
              <a:ext cx="269" cy="173"/>
            </a:xfrm>
            <a:prstGeom prst="rect">
              <a:avLst/>
            </a:prstGeom>
            <a:noFill/>
            <a:ln w="9525">
              <a:noFill/>
              <a:miter lim="800000"/>
              <a:headEnd/>
              <a:tailEnd/>
            </a:ln>
            <a:effectLst/>
          </p:spPr>
          <p:txBody>
            <a:bodyPr wrap="none">
              <a:spAutoFit/>
            </a:bodyPr>
            <a:lstStyle/>
            <a:p>
              <a:r>
                <a:rPr lang="en-US">
                  <a:solidFill>
                    <a:schemeClr val="bg1"/>
                  </a:solidFill>
                </a:rPr>
                <a:t>V</a:t>
              </a:r>
              <a:r>
                <a:rPr lang="en-US" baseline="-25000">
                  <a:solidFill>
                    <a:schemeClr val="bg1"/>
                  </a:solidFill>
                </a:rPr>
                <a:t>SD</a:t>
              </a:r>
            </a:p>
          </p:txBody>
        </p:sp>
        <p:sp>
          <p:nvSpPr>
            <p:cNvPr id="536603" name="Rectangle 27"/>
            <p:cNvSpPr>
              <a:spLocks noChangeArrowheads="1"/>
            </p:cNvSpPr>
            <p:nvPr/>
          </p:nvSpPr>
          <p:spPr bwMode="auto">
            <a:xfrm>
              <a:off x="405" y="1714"/>
              <a:ext cx="1515" cy="65"/>
            </a:xfrm>
            <a:prstGeom prst="rect">
              <a:avLst/>
            </a:prstGeom>
            <a:solidFill>
              <a:schemeClr val="bg2"/>
            </a:solidFill>
            <a:ln w="9525">
              <a:solidFill>
                <a:schemeClr val="tx1"/>
              </a:solidFill>
              <a:miter lim="800000"/>
              <a:headEnd/>
              <a:tailEnd/>
            </a:ln>
            <a:effectLst/>
          </p:spPr>
          <p:txBody>
            <a:bodyPr wrap="none" anchor="ctr"/>
            <a:lstStyle/>
            <a:p>
              <a:pPr algn="ctr"/>
              <a:endParaRPr lang="en-US"/>
            </a:p>
          </p:txBody>
        </p:sp>
      </p:grpSp>
      <p:sp>
        <p:nvSpPr>
          <p:cNvPr id="536638" name="Text Box 62"/>
          <p:cNvSpPr txBox="1">
            <a:spLocks noChangeArrowheads="1"/>
          </p:cNvSpPr>
          <p:nvPr/>
        </p:nvSpPr>
        <p:spPr bwMode="auto">
          <a:xfrm>
            <a:off x="609600" y="5812968"/>
            <a:ext cx="4032250" cy="457200"/>
          </a:xfrm>
          <a:prstGeom prst="rect">
            <a:avLst/>
          </a:prstGeom>
          <a:noFill/>
          <a:ln w="9525">
            <a:noFill/>
            <a:miter lim="800000"/>
            <a:headEnd/>
            <a:tailEnd/>
          </a:ln>
          <a:effectLst/>
        </p:spPr>
        <p:txBody>
          <a:bodyPr wrap="none">
            <a:spAutoFit/>
          </a:bodyPr>
          <a:lstStyle/>
          <a:p>
            <a:r>
              <a:rPr lang="en-US" sz="2400" b="0" dirty="0">
                <a:solidFill>
                  <a:schemeClr val="bg1"/>
                </a:solidFill>
              </a:rPr>
              <a:t>Liquid Ion-gated FET sensor</a:t>
            </a:r>
          </a:p>
        </p:txBody>
      </p:sp>
      <p:grpSp>
        <p:nvGrpSpPr>
          <p:cNvPr id="3" name="Group 92"/>
          <p:cNvGrpSpPr/>
          <p:nvPr/>
        </p:nvGrpSpPr>
        <p:grpSpPr>
          <a:xfrm>
            <a:off x="5165954" y="3809997"/>
            <a:ext cx="2900362" cy="2008188"/>
            <a:chOff x="5253038" y="3886200"/>
            <a:chExt cx="2900362" cy="2008188"/>
          </a:xfrm>
        </p:grpSpPr>
        <p:sp>
          <p:nvSpPr>
            <p:cNvPr id="536578" name="Rectangle 2"/>
            <p:cNvSpPr>
              <a:spLocks noChangeArrowheads="1"/>
            </p:cNvSpPr>
            <p:nvPr/>
          </p:nvSpPr>
          <p:spPr bwMode="auto">
            <a:xfrm>
              <a:off x="5505450" y="5334000"/>
              <a:ext cx="2405063" cy="304800"/>
            </a:xfrm>
            <a:prstGeom prst="rect">
              <a:avLst/>
            </a:prstGeom>
            <a:solidFill>
              <a:schemeClr val="bg2"/>
            </a:solidFill>
            <a:ln w="9525">
              <a:noFill/>
              <a:miter lim="800000"/>
              <a:headEnd/>
              <a:tailEnd/>
            </a:ln>
            <a:effectLst/>
          </p:spPr>
          <p:txBody>
            <a:bodyPr wrap="none" anchor="ctr"/>
            <a:lstStyle/>
            <a:p>
              <a:pPr algn="ctr"/>
              <a:endParaRPr lang="en-US"/>
            </a:p>
          </p:txBody>
        </p:sp>
        <p:sp>
          <p:nvSpPr>
            <p:cNvPr id="536639" name="Rectangle 63"/>
            <p:cNvSpPr>
              <a:spLocks noChangeArrowheads="1"/>
            </p:cNvSpPr>
            <p:nvPr/>
          </p:nvSpPr>
          <p:spPr bwMode="auto">
            <a:xfrm>
              <a:off x="5505450" y="5638800"/>
              <a:ext cx="2405063" cy="255588"/>
            </a:xfrm>
            <a:prstGeom prst="rect">
              <a:avLst/>
            </a:prstGeom>
            <a:solidFill>
              <a:schemeClr val="hlink"/>
            </a:solidFill>
            <a:ln w="9525">
              <a:solidFill>
                <a:schemeClr val="tx1"/>
              </a:solidFill>
              <a:miter lim="800000"/>
              <a:headEnd/>
              <a:tailEnd/>
            </a:ln>
            <a:effectLst/>
          </p:spPr>
          <p:txBody>
            <a:bodyPr wrap="none" anchor="ctr"/>
            <a:lstStyle/>
            <a:p>
              <a:pPr algn="ctr"/>
              <a:endParaRPr lang="en-US"/>
            </a:p>
          </p:txBody>
        </p:sp>
        <p:sp>
          <p:nvSpPr>
            <p:cNvPr id="536640" name="Rectangle 64"/>
            <p:cNvSpPr>
              <a:spLocks noChangeArrowheads="1"/>
            </p:cNvSpPr>
            <p:nvPr/>
          </p:nvSpPr>
          <p:spPr bwMode="auto">
            <a:xfrm>
              <a:off x="5514975" y="5438775"/>
              <a:ext cx="665163" cy="204788"/>
            </a:xfrm>
            <a:prstGeom prst="rect">
              <a:avLst/>
            </a:prstGeom>
            <a:solidFill>
              <a:srgbClr val="FFFF00"/>
            </a:solidFill>
            <a:ln w="9525">
              <a:noFill/>
              <a:miter lim="800000"/>
              <a:headEnd/>
              <a:tailEnd/>
            </a:ln>
            <a:effectLst/>
          </p:spPr>
          <p:txBody>
            <a:bodyPr wrap="none" anchor="ctr"/>
            <a:lstStyle/>
            <a:p>
              <a:pPr algn="ctr"/>
              <a:r>
                <a:rPr lang="en-US"/>
                <a:t>Source</a:t>
              </a:r>
            </a:p>
          </p:txBody>
        </p:sp>
        <p:sp>
          <p:nvSpPr>
            <p:cNvPr id="536641" name="Rectangle 65"/>
            <p:cNvSpPr>
              <a:spLocks noChangeArrowheads="1"/>
            </p:cNvSpPr>
            <p:nvPr/>
          </p:nvSpPr>
          <p:spPr bwMode="auto">
            <a:xfrm>
              <a:off x="7245350" y="5438775"/>
              <a:ext cx="665163" cy="204788"/>
            </a:xfrm>
            <a:prstGeom prst="rect">
              <a:avLst/>
            </a:prstGeom>
            <a:solidFill>
              <a:srgbClr val="FFFF00"/>
            </a:solidFill>
            <a:ln w="9525">
              <a:noFill/>
              <a:miter lim="800000"/>
              <a:headEnd/>
              <a:tailEnd/>
            </a:ln>
            <a:effectLst/>
          </p:spPr>
          <p:txBody>
            <a:bodyPr wrap="none" anchor="ctr"/>
            <a:lstStyle/>
            <a:p>
              <a:pPr algn="ctr"/>
              <a:r>
                <a:rPr lang="en-US"/>
                <a:t>Drain</a:t>
              </a:r>
            </a:p>
          </p:txBody>
        </p:sp>
        <p:sp>
          <p:nvSpPr>
            <p:cNvPr id="536642" name="Rectangle 66"/>
            <p:cNvSpPr>
              <a:spLocks noChangeArrowheads="1"/>
            </p:cNvSpPr>
            <p:nvPr/>
          </p:nvSpPr>
          <p:spPr bwMode="auto">
            <a:xfrm>
              <a:off x="6170613" y="5662613"/>
              <a:ext cx="1074737" cy="153987"/>
            </a:xfrm>
            <a:prstGeom prst="rect">
              <a:avLst/>
            </a:prstGeom>
            <a:noFill/>
            <a:ln w="9525">
              <a:noFill/>
              <a:miter lim="800000"/>
              <a:headEnd/>
              <a:tailEnd/>
            </a:ln>
            <a:effectLst/>
          </p:spPr>
          <p:txBody>
            <a:bodyPr wrap="none" anchor="ctr"/>
            <a:lstStyle/>
            <a:p>
              <a:pPr algn="ctr"/>
              <a:r>
                <a:rPr lang="en-US" dirty="0">
                  <a:solidFill>
                    <a:srgbClr val="FFFF00"/>
                  </a:solidFill>
                </a:rPr>
                <a:t>Transducer</a:t>
              </a:r>
            </a:p>
          </p:txBody>
        </p:sp>
        <p:sp>
          <p:nvSpPr>
            <p:cNvPr id="536643" name="Text Box 67"/>
            <p:cNvSpPr txBox="1">
              <a:spLocks noChangeArrowheads="1"/>
            </p:cNvSpPr>
            <p:nvPr/>
          </p:nvSpPr>
          <p:spPr bwMode="auto">
            <a:xfrm>
              <a:off x="6640513" y="5059363"/>
              <a:ext cx="522287" cy="274637"/>
            </a:xfrm>
            <a:prstGeom prst="rect">
              <a:avLst/>
            </a:prstGeom>
            <a:noFill/>
            <a:ln w="9525">
              <a:noFill/>
              <a:miter lim="800000"/>
              <a:headEnd/>
              <a:tailEnd/>
            </a:ln>
            <a:effectLst/>
          </p:spPr>
          <p:txBody>
            <a:bodyPr wrap="none">
              <a:spAutoFit/>
            </a:bodyPr>
            <a:lstStyle/>
            <a:p>
              <a:r>
                <a:rPr lang="en-US">
                  <a:solidFill>
                    <a:schemeClr val="bg1"/>
                  </a:solidFill>
                </a:rPr>
                <a:t>Gate</a:t>
              </a:r>
            </a:p>
          </p:txBody>
        </p:sp>
        <p:sp>
          <p:nvSpPr>
            <p:cNvPr id="536644" name="Line 68"/>
            <p:cNvSpPr>
              <a:spLocks noChangeShapeType="1"/>
            </p:cNvSpPr>
            <p:nvPr/>
          </p:nvSpPr>
          <p:spPr bwMode="auto">
            <a:xfrm>
              <a:off x="6686550" y="4876800"/>
              <a:ext cx="0" cy="542925"/>
            </a:xfrm>
            <a:prstGeom prst="line">
              <a:avLst/>
            </a:prstGeom>
            <a:noFill/>
            <a:ln w="28575">
              <a:solidFill>
                <a:schemeClr val="bg1"/>
              </a:solidFill>
              <a:round/>
              <a:headEnd/>
              <a:tailEnd/>
            </a:ln>
            <a:effectLst/>
          </p:spPr>
          <p:txBody>
            <a:bodyPr/>
            <a:lstStyle/>
            <a:p>
              <a:endParaRPr lang="en-IN"/>
            </a:p>
          </p:txBody>
        </p:sp>
        <p:sp>
          <p:nvSpPr>
            <p:cNvPr id="536645" name="Line 69"/>
            <p:cNvSpPr>
              <a:spLocks noChangeShapeType="1"/>
            </p:cNvSpPr>
            <p:nvPr/>
          </p:nvSpPr>
          <p:spPr bwMode="auto">
            <a:xfrm flipH="1">
              <a:off x="5986463" y="4872038"/>
              <a:ext cx="719137" cy="0"/>
            </a:xfrm>
            <a:prstGeom prst="line">
              <a:avLst/>
            </a:prstGeom>
            <a:noFill/>
            <a:ln w="28575">
              <a:solidFill>
                <a:schemeClr val="bg1"/>
              </a:solidFill>
              <a:round/>
              <a:headEnd/>
              <a:tailEnd/>
            </a:ln>
            <a:effectLst/>
          </p:spPr>
          <p:txBody>
            <a:bodyPr/>
            <a:lstStyle/>
            <a:p>
              <a:endParaRPr lang="en-IN"/>
            </a:p>
          </p:txBody>
        </p:sp>
        <p:sp>
          <p:nvSpPr>
            <p:cNvPr id="536646" name="Oval 70"/>
            <p:cNvSpPr>
              <a:spLocks noChangeArrowheads="1"/>
            </p:cNvSpPr>
            <p:nvPr/>
          </p:nvSpPr>
          <p:spPr bwMode="auto">
            <a:xfrm>
              <a:off x="5610225" y="4686300"/>
              <a:ext cx="358775" cy="357188"/>
            </a:xfrm>
            <a:prstGeom prst="ellipse">
              <a:avLst/>
            </a:prstGeom>
            <a:noFill/>
            <a:ln w="28575">
              <a:solidFill>
                <a:schemeClr val="bg1"/>
              </a:solidFill>
              <a:round/>
              <a:headEnd/>
              <a:tailEnd/>
            </a:ln>
            <a:effectLst/>
          </p:spPr>
          <p:txBody>
            <a:bodyPr wrap="none" anchor="ctr"/>
            <a:lstStyle/>
            <a:p>
              <a:endParaRPr lang="en-IN"/>
            </a:p>
          </p:txBody>
        </p:sp>
        <p:sp>
          <p:nvSpPr>
            <p:cNvPr id="536647" name="Line 71"/>
            <p:cNvSpPr>
              <a:spLocks noChangeShapeType="1"/>
            </p:cNvSpPr>
            <p:nvPr/>
          </p:nvSpPr>
          <p:spPr bwMode="auto">
            <a:xfrm flipV="1">
              <a:off x="5257800" y="4886325"/>
              <a:ext cx="333375" cy="0"/>
            </a:xfrm>
            <a:prstGeom prst="line">
              <a:avLst/>
            </a:prstGeom>
            <a:noFill/>
            <a:ln w="28575">
              <a:solidFill>
                <a:schemeClr val="bg1"/>
              </a:solidFill>
              <a:round/>
              <a:headEnd/>
              <a:tailEnd/>
            </a:ln>
            <a:effectLst/>
          </p:spPr>
          <p:txBody>
            <a:bodyPr/>
            <a:lstStyle/>
            <a:p>
              <a:endParaRPr lang="en-IN"/>
            </a:p>
          </p:txBody>
        </p:sp>
        <p:sp>
          <p:nvSpPr>
            <p:cNvPr id="536648" name="Line 72"/>
            <p:cNvSpPr>
              <a:spLocks noChangeShapeType="1"/>
            </p:cNvSpPr>
            <p:nvPr/>
          </p:nvSpPr>
          <p:spPr bwMode="auto">
            <a:xfrm flipH="1">
              <a:off x="5253038" y="5562600"/>
              <a:ext cx="242887" cy="0"/>
            </a:xfrm>
            <a:prstGeom prst="line">
              <a:avLst/>
            </a:prstGeom>
            <a:noFill/>
            <a:ln w="28575">
              <a:solidFill>
                <a:schemeClr val="bg1"/>
              </a:solidFill>
              <a:round/>
              <a:headEnd/>
              <a:tailEnd/>
            </a:ln>
            <a:effectLst/>
          </p:spPr>
          <p:txBody>
            <a:bodyPr/>
            <a:lstStyle/>
            <a:p>
              <a:endParaRPr lang="en-IN"/>
            </a:p>
          </p:txBody>
        </p:sp>
        <p:sp>
          <p:nvSpPr>
            <p:cNvPr id="536649" name="Line 73"/>
            <p:cNvSpPr>
              <a:spLocks noChangeShapeType="1"/>
            </p:cNvSpPr>
            <p:nvPr/>
          </p:nvSpPr>
          <p:spPr bwMode="auto">
            <a:xfrm>
              <a:off x="5257800" y="4343400"/>
              <a:ext cx="0" cy="1219200"/>
            </a:xfrm>
            <a:prstGeom prst="line">
              <a:avLst/>
            </a:prstGeom>
            <a:noFill/>
            <a:ln w="28575">
              <a:solidFill>
                <a:schemeClr val="bg1"/>
              </a:solidFill>
              <a:round/>
              <a:headEnd/>
              <a:tailEnd/>
            </a:ln>
            <a:effectLst/>
          </p:spPr>
          <p:txBody>
            <a:bodyPr/>
            <a:lstStyle/>
            <a:p>
              <a:endParaRPr lang="en-IN"/>
            </a:p>
          </p:txBody>
        </p:sp>
        <p:sp>
          <p:nvSpPr>
            <p:cNvPr id="536650" name="Text Box 74"/>
            <p:cNvSpPr txBox="1">
              <a:spLocks noChangeArrowheads="1"/>
            </p:cNvSpPr>
            <p:nvPr/>
          </p:nvSpPr>
          <p:spPr bwMode="auto">
            <a:xfrm>
              <a:off x="5643563" y="4679950"/>
              <a:ext cx="347662" cy="274638"/>
            </a:xfrm>
            <a:prstGeom prst="rect">
              <a:avLst/>
            </a:prstGeom>
            <a:noFill/>
            <a:ln w="9525">
              <a:noFill/>
              <a:miter lim="800000"/>
              <a:headEnd/>
              <a:tailEnd/>
            </a:ln>
            <a:effectLst/>
          </p:spPr>
          <p:txBody>
            <a:bodyPr wrap="none">
              <a:spAutoFit/>
            </a:bodyPr>
            <a:lstStyle/>
            <a:p>
              <a:r>
                <a:rPr lang="en-US">
                  <a:solidFill>
                    <a:schemeClr val="bg1"/>
                  </a:solidFill>
                </a:rPr>
                <a:t>V</a:t>
              </a:r>
              <a:r>
                <a:rPr lang="en-US" baseline="-25000">
                  <a:solidFill>
                    <a:schemeClr val="bg1"/>
                  </a:solidFill>
                </a:rPr>
                <a:t>g</a:t>
              </a:r>
            </a:p>
          </p:txBody>
        </p:sp>
        <p:sp>
          <p:nvSpPr>
            <p:cNvPr id="536651" name="Line 75"/>
            <p:cNvSpPr>
              <a:spLocks noChangeShapeType="1"/>
            </p:cNvSpPr>
            <p:nvPr/>
          </p:nvSpPr>
          <p:spPr bwMode="auto">
            <a:xfrm>
              <a:off x="5257800" y="4341813"/>
              <a:ext cx="1295400" cy="1587"/>
            </a:xfrm>
            <a:prstGeom prst="line">
              <a:avLst/>
            </a:prstGeom>
            <a:noFill/>
            <a:ln w="28575">
              <a:solidFill>
                <a:schemeClr val="bg1"/>
              </a:solidFill>
              <a:round/>
              <a:headEnd/>
              <a:tailEnd/>
            </a:ln>
            <a:effectLst/>
          </p:spPr>
          <p:txBody>
            <a:bodyPr/>
            <a:lstStyle/>
            <a:p>
              <a:endParaRPr lang="en-IN"/>
            </a:p>
          </p:txBody>
        </p:sp>
        <p:sp>
          <p:nvSpPr>
            <p:cNvPr id="536652" name="Line 76"/>
            <p:cNvSpPr>
              <a:spLocks noChangeShapeType="1"/>
            </p:cNvSpPr>
            <p:nvPr/>
          </p:nvSpPr>
          <p:spPr bwMode="auto">
            <a:xfrm flipV="1">
              <a:off x="6681788" y="4343400"/>
              <a:ext cx="1471612" cy="11113"/>
            </a:xfrm>
            <a:prstGeom prst="line">
              <a:avLst/>
            </a:prstGeom>
            <a:noFill/>
            <a:ln w="28575">
              <a:solidFill>
                <a:schemeClr val="bg1"/>
              </a:solidFill>
              <a:round/>
              <a:headEnd/>
              <a:tailEnd/>
            </a:ln>
            <a:effectLst/>
          </p:spPr>
          <p:txBody>
            <a:bodyPr/>
            <a:lstStyle/>
            <a:p>
              <a:endParaRPr lang="en-IN"/>
            </a:p>
          </p:txBody>
        </p:sp>
        <p:sp>
          <p:nvSpPr>
            <p:cNvPr id="536653" name="Line 77"/>
            <p:cNvSpPr>
              <a:spLocks noChangeShapeType="1"/>
            </p:cNvSpPr>
            <p:nvPr/>
          </p:nvSpPr>
          <p:spPr bwMode="auto">
            <a:xfrm>
              <a:off x="8153400" y="4343400"/>
              <a:ext cx="0" cy="1219200"/>
            </a:xfrm>
            <a:prstGeom prst="line">
              <a:avLst/>
            </a:prstGeom>
            <a:noFill/>
            <a:ln w="28575">
              <a:solidFill>
                <a:schemeClr val="bg1"/>
              </a:solidFill>
              <a:round/>
              <a:headEnd/>
              <a:tailEnd/>
            </a:ln>
            <a:effectLst/>
          </p:spPr>
          <p:txBody>
            <a:bodyPr/>
            <a:lstStyle/>
            <a:p>
              <a:endParaRPr lang="en-IN"/>
            </a:p>
          </p:txBody>
        </p:sp>
        <p:sp>
          <p:nvSpPr>
            <p:cNvPr id="536654" name="Line 78"/>
            <p:cNvSpPr>
              <a:spLocks noChangeShapeType="1"/>
            </p:cNvSpPr>
            <p:nvPr/>
          </p:nvSpPr>
          <p:spPr bwMode="auto">
            <a:xfrm>
              <a:off x="6543675" y="4251325"/>
              <a:ext cx="0" cy="204788"/>
            </a:xfrm>
            <a:prstGeom prst="line">
              <a:avLst/>
            </a:prstGeom>
            <a:noFill/>
            <a:ln w="28575">
              <a:solidFill>
                <a:schemeClr val="bg1"/>
              </a:solidFill>
              <a:round/>
              <a:headEnd/>
              <a:tailEnd/>
            </a:ln>
            <a:effectLst/>
          </p:spPr>
          <p:txBody>
            <a:bodyPr/>
            <a:lstStyle/>
            <a:p>
              <a:endParaRPr lang="en-IN"/>
            </a:p>
          </p:txBody>
        </p:sp>
        <p:sp>
          <p:nvSpPr>
            <p:cNvPr id="536655" name="Line 79"/>
            <p:cNvSpPr>
              <a:spLocks noChangeShapeType="1"/>
            </p:cNvSpPr>
            <p:nvPr/>
          </p:nvSpPr>
          <p:spPr bwMode="auto">
            <a:xfrm>
              <a:off x="6681788" y="4184650"/>
              <a:ext cx="0" cy="358775"/>
            </a:xfrm>
            <a:prstGeom prst="line">
              <a:avLst/>
            </a:prstGeom>
            <a:noFill/>
            <a:ln w="28575">
              <a:solidFill>
                <a:schemeClr val="bg1"/>
              </a:solidFill>
              <a:round/>
              <a:headEnd/>
              <a:tailEnd/>
            </a:ln>
            <a:effectLst/>
          </p:spPr>
          <p:txBody>
            <a:bodyPr/>
            <a:lstStyle/>
            <a:p>
              <a:endParaRPr lang="en-IN"/>
            </a:p>
          </p:txBody>
        </p:sp>
        <p:sp>
          <p:nvSpPr>
            <p:cNvPr id="536656" name="Text Box 80"/>
            <p:cNvSpPr txBox="1">
              <a:spLocks noChangeArrowheads="1"/>
            </p:cNvSpPr>
            <p:nvPr/>
          </p:nvSpPr>
          <p:spPr bwMode="auto">
            <a:xfrm>
              <a:off x="6400800" y="3886200"/>
              <a:ext cx="427038" cy="274638"/>
            </a:xfrm>
            <a:prstGeom prst="rect">
              <a:avLst/>
            </a:prstGeom>
            <a:noFill/>
            <a:ln w="9525">
              <a:noFill/>
              <a:miter lim="800000"/>
              <a:headEnd/>
              <a:tailEnd/>
            </a:ln>
            <a:effectLst/>
          </p:spPr>
          <p:txBody>
            <a:bodyPr wrap="none">
              <a:spAutoFit/>
            </a:bodyPr>
            <a:lstStyle/>
            <a:p>
              <a:r>
                <a:rPr lang="en-US">
                  <a:solidFill>
                    <a:schemeClr val="bg1"/>
                  </a:solidFill>
                </a:rPr>
                <a:t>V</a:t>
              </a:r>
              <a:r>
                <a:rPr lang="en-US" baseline="-25000">
                  <a:solidFill>
                    <a:schemeClr val="bg1"/>
                  </a:solidFill>
                </a:rPr>
                <a:t>SD</a:t>
              </a:r>
            </a:p>
          </p:txBody>
        </p:sp>
        <p:sp>
          <p:nvSpPr>
            <p:cNvPr id="536657" name="Line 81"/>
            <p:cNvSpPr>
              <a:spLocks noChangeShapeType="1"/>
            </p:cNvSpPr>
            <p:nvPr/>
          </p:nvSpPr>
          <p:spPr bwMode="auto">
            <a:xfrm flipH="1">
              <a:off x="7910513" y="5562600"/>
              <a:ext cx="242887" cy="0"/>
            </a:xfrm>
            <a:prstGeom prst="line">
              <a:avLst/>
            </a:prstGeom>
            <a:noFill/>
            <a:ln w="28575">
              <a:solidFill>
                <a:schemeClr val="bg1"/>
              </a:solidFill>
              <a:round/>
              <a:headEnd/>
              <a:tailEnd/>
            </a:ln>
            <a:effectLst/>
          </p:spPr>
          <p:txBody>
            <a:bodyPr/>
            <a:lstStyle/>
            <a:p>
              <a:endParaRPr lang="en-IN"/>
            </a:p>
          </p:txBody>
        </p:sp>
        <p:sp>
          <p:nvSpPr>
            <p:cNvPr id="536658" name="Rectangle 82"/>
            <p:cNvSpPr>
              <a:spLocks noChangeArrowheads="1"/>
            </p:cNvSpPr>
            <p:nvPr/>
          </p:nvSpPr>
          <p:spPr bwMode="auto">
            <a:xfrm>
              <a:off x="6267450" y="5334000"/>
              <a:ext cx="838200" cy="166688"/>
            </a:xfrm>
            <a:prstGeom prst="rect">
              <a:avLst/>
            </a:prstGeom>
            <a:solidFill>
              <a:srgbClr val="66FF33"/>
            </a:solidFill>
            <a:ln w="9525">
              <a:noFill/>
              <a:miter lim="800000"/>
              <a:headEnd/>
              <a:tailEnd/>
            </a:ln>
            <a:effectLst/>
          </p:spPr>
          <p:txBody>
            <a:bodyPr wrap="none" anchor="ctr"/>
            <a:lstStyle/>
            <a:p>
              <a:pPr algn="ctr"/>
              <a:r>
                <a:rPr lang="en-US" sz="900"/>
                <a:t>Sensing Layer</a:t>
              </a:r>
            </a:p>
          </p:txBody>
        </p:sp>
      </p:grpSp>
      <p:sp>
        <p:nvSpPr>
          <p:cNvPr id="536659" name="Rectangle 83"/>
          <p:cNvSpPr>
            <a:spLocks noChangeArrowheads="1"/>
          </p:cNvSpPr>
          <p:nvPr/>
        </p:nvSpPr>
        <p:spPr bwMode="auto">
          <a:xfrm>
            <a:off x="4637316" y="5791197"/>
            <a:ext cx="3968750" cy="822325"/>
          </a:xfrm>
          <a:prstGeom prst="rect">
            <a:avLst/>
          </a:prstGeom>
          <a:noFill/>
          <a:ln w="9525">
            <a:noFill/>
            <a:miter lim="800000"/>
            <a:headEnd/>
            <a:tailEnd/>
          </a:ln>
          <a:effectLst/>
        </p:spPr>
        <p:txBody>
          <a:bodyPr>
            <a:spAutoFit/>
          </a:bodyPr>
          <a:lstStyle/>
          <a:p>
            <a:pPr algn="ctr"/>
            <a:r>
              <a:rPr lang="en-US" sz="2400" b="0" dirty="0">
                <a:solidFill>
                  <a:schemeClr val="bg1"/>
                </a:solidFill>
              </a:rPr>
              <a:t>FET sensor with sensing layer as gate</a:t>
            </a:r>
          </a:p>
        </p:txBody>
      </p:sp>
      <p:grpSp>
        <p:nvGrpSpPr>
          <p:cNvPr id="4" name="Group 91"/>
          <p:cNvGrpSpPr/>
          <p:nvPr/>
        </p:nvGrpSpPr>
        <p:grpSpPr>
          <a:xfrm>
            <a:off x="900113" y="3755568"/>
            <a:ext cx="2909887" cy="2106613"/>
            <a:chOff x="900113" y="3810000"/>
            <a:chExt cx="2909887" cy="2106613"/>
          </a:xfrm>
        </p:grpSpPr>
        <p:sp>
          <p:nvSpPr>
            <p:cNvPr id="536579" name="Rectangle 3"/>
            <p:cNvSpPr>
              <a:spLocks noChangeArrowheads="1"/>
            </p:cNvSpPr>
            <p:nvPr/>
          </p:nvSpPr>
          <p:spPr bwMode="auto">
            <a:xfrm>
              <a:off x="1676400" y="4953000"/>
              <a:ext cx="1524000" cy="457200"/>
            </a:xfrm>
            <a:prstGeom prst="rect">
              <a:avLst/>
            </a:prstGeom>
            <a:solidFill>
              <a:srgbClr val="66CCFF"/>
            </a:solidFill>
            <a:ln w="9525">
              <a:noFill/>
              <a:miter lim="800000"/>
              <a:headEnd/>
              <a:tailEnd/>
            </a:ln>
            <a:effectLst/>
          </p:spPr>
          <p:txBody>
            <a:bodyPr wrap="none" anchor="ctr"/>
            <a:lstStyle/>
            <a:p>
              <a:pPr algn="ctr"/>
              <a:endParaRPr lang="en-US"/>
            </a:p>
          </p:txBody>
        </p:sp>
        <p:sp>
          <p:nvSpPr>
            <p:cNvPr id="536617" name="Rectangle 41"/>
            <p:cNvSpPr>
              <a:spLocks noChangeArrowheads="1"/>
            </p:cNvSpPr>
            <p:nvPr/>
          </p:nvSpPr>
          <p:spPr bwMode="auto">
            <a:xfrm>
              <a:off x="1162050" y="5661025"/>
              <a:ext cx="2405063" cy="255588"/>
            </a:xfrm>
            <a:prstGeom prst="rect">
              <a:avLst/>
            </a:prstGeom>
            <a:solidFill>
              <a:schemeClr val="hlink"/>
            </a:solidFill>
            <a:ln w="9525">
              <a:solidFill>
                <a:schemeClr val="tx1"/>
              </a:solidFill>
              <a:miter lim="800000"/>
              <a:headEnd/>
              <a:tailEnd/>
            </a:ln>
            <a:effectLst/>
          </p:spPr>
          <p:txBody>
            <a:bodyPr wrap="none" anchor="ctr"/>
            <a:lstStyle/>
            <a:p>
              <a:pPr algn="ctr"/>
              <a:endParaRPr lang="en-US"/>
            </a:p>
          </p:txBody>
        </p:sp>
        <p:sp>
          <p:nvSpPr>
            <p:cNvPr id="536618" name="Rectangle 42"/>
            <p:cNvSpPr>
              <a:spLocks noChangeArrowheads="1"/>
            </p:cNvSpPr>
            <p:nvPr/>
          </p:nvSpPr>
          <p:spPr bwMode="auto">
            <a:xfrm>
              <a:off x="1171575" y="5362575"/>
              <a:ext cx="665163" cy="204788"/>
            </a:xfrm>
            <a:prstGeom prst="rect">
              <a:avLst/>
            </a:prstGeom>
            <a:solidFill>
              <a:srgbClr val="FFFF00"/>
            </a:solidFill>
            <a:ln w="9525">
              <a:noFill/>
              <a:miter lim="800000"/>
              <a:headEnd/>
              <a:tailEnd/>
            </a:ln>
            <a:effectLst/>
          </p:spPr>
          <p:txBody>
            <a:bodyPr wrap="none" anchor="ctr"/>
            <a:lstStyle/>
            <a:p>
              <a:pPr algn="ctr"/>
              <a:r>
                <a:rPr lang="en-US"/>
                <a:t>Source</a:t>
              </a:r>
            </a:p>
          </p:txBody>
        </p:sp>
        <p:sp>
          <p:nvSpPr>
            <p:cNvPr id="536619" name="Rectangle 43"/>
            <p:cNvSpPr>
              <a:spLocks noChangeArrowheads="1"/>
            </p:cNvSpPr>
            <p:nvPr/>
          </p:nvSpPr>
          <p:spPr bwMode="auto">
            <a:xfrm>
              <a:off x="2901950" y="5362575"/>
              <a:ext cx="665163" cy="204788"/>
            </a:xfrm>
            <a:prstGeom prst="rect">
              <a:avLst/>
            </a:prstGeom>
            <a:solidFill>
              <a:srgbClr val="FFFF00"/>
            </a:solidFill>
            <a:ln w="9525">
              <a:noFill/>
              <a:miter lim="800000"/>
              <a:headEnd/>
              <a:tailEnd/>
            </a:ln>
            <a:effectLst/>
          </p:spPr>
          <p:txBody>
            <a:bodyPr wrap="none" anchor="ctr"/>
            <a:lstStyle/>
            <a:p>
              <a:pPr algn="ctr"/>
              <a:r>
                <a:rPr lang="en-US"/>
                <a:t>Drain</a:t>
              </a:r>
            </a:p>
          </p:txBody>
        </p:sp>
        <p:sp>
          <p:nvSpPr>
            <p:cNvPr id="536620" name="Rectangle 44"/>
            <p:cNvSpPr>
              <a:spLocks noChangeArrowheads="1"/>
            </p:cNvSpPr>
            <p:nvPr/>
          </p:nvSpPr>
          <p:spPr bwMode="auto">
            <a:xfrm>
              <a:off x="1827213" y="5413375"/>
              <a:ext cx="1074737" cy="153988"/>
            </a:xfrm>
            <a:prstGeom prst="rect">
              <a:avLst/>
            </a:prstGeom>
            <a:solidFill>
              <a:srgbClr val="66FF33"/>
            </a:solidFill>
            <a:ln w="9525">
              <a:noFill/>
              <a:miter lim="800000"/>
              <a:headEnd/>
              <a:tailEnd/>
            </a:ln>
            <a:effectLst/>
          </p:spPr>
          <p:txBody>
            <a:bodyPr wrap="none" anchor="ctr"/>
            <a:lstStyle/>
            <a:p>
              <a:pPr algn="ctr"/>
              <a:r>
                <a:rPr lang="en-US"/>
                <a:t>Transducer</a:t>
              </a:r>
            </a:p>
          </p:txBody>
        </p:sp>
        <p:sp>
          <p:nvSpPr>
            <p:cNvPr id="536621" name="Text Box 45"/>
            <p:cNvSpPr txBox="1">
              <a:spLocks noChangeArrowheads="1"/>
            </p:cNvSpPr>
            <p:nvPr/>
          </p:nvSpPr>
          <p:spPr bwMode="auto">
            <a:xfrm>
              <a:off x="2362200" y="4692650"/>
              <a:ext cx="522288" cy="274638"/>
            </a:xfrm>
            <a:prstGeom prst="rect">
              <a:avLst/>
            </a:prstGeom>
            <a:noFill/>
            <a:ln w="9525">
              <a:noFill/>
              <a:miter lim="800000"/>
              <a:headEnd/>
              <a:tailEnd/>
            </a:ln>
            <a:effectLst/>
          </p:spPr>
          <p:txBody>
            <a:bodyPr wrap="none">
              <a:spAutoFit/>
            </a:bodyPr>
            <a:lstStyle/>
            <a:p>
              <a:r>
                <a:rPr lang="en-US">
                  <a:solidFill>
                    <a:schemeClr val="bg1"/>
                  </a:solidFill>
                </a:rPr>
                <a:t>Gate</a:t>
              </a:r>
            </a:p>
          </p:txBody>
        </p:sp>
        <p:sp>
          <p:nvSpPr>
            <p:cNvPr id="536622" name="Line 46"/>
            <p:cNvSpPr>
              <a:spLocks noChangeShapeType="1"/>
            </p:cNvSpPr>
            <p:nvPr/>
          </p:nvSpPr>
          <p:spPr bwMode="auto">
            <a:xfrm>
              <a:off x="2352675" y="4787900"/>
              <a:ext cx="0" cy="255588"/>
            </a:xfrm>
            <a:prstGeom prst="line">
              <a:avLst/>
            </a:prstGeom>
            <a:noFill/>
            <a:ln w="28575">
              <a:solidFill>
                <a:schemeClr val="bg1"/>
              </a:solidFill>
              <a:round/>
              <a:headEnd/>
              <a:tailEnd/>
            </a:ln>
            <a:effectLst/>
          </p:spPr>
          <p:txBody>
            <a:bodyPr/>
            <a:lstStyle/>
            <a:p>
              <a:endParaRPr lang="en-IN"/>
            </a:p>
          </p:txBody>
        </p:sp>
        <p:sp>
          <p:nvSpPr>
            <p:cNvPr id="536623" name="Line 47"/>
            <p:cNvSpPr>
              <a:spLocks noChangeShapeType="1"/>
            </p:cNvSpPr>
            <p:nvPr/>
          </p:nvSpPr>
          <p:spPr bwMode="auto">
            <a:xfrm flipH="1">
              <a:off x="1643063" y="4786313"/>
              <a:ext cx="719137" cy="0"/>
            </a:xfrm>
            <a:prstGeom prst="line">
              <a:avLst/>
            </a:prstGeom>
            <a:noFill/>
            <a:ln w="28575">
              <a:solidFill>
                <a:schemeClr val="bg1"/>
              </a:solidFill>
              <a:round/>
              <a:headEnd/>
              <a:tailEnd/>
            </a:ln>
            <a:effectLst/>
          </p:spPr>
          <p:txBody>
            <a:bodyPr/>
            <a:lstStyle/>
            <a:p>
              <a:endParaRPr lang="en-IN"/>
            </a:p>
          </p:txBody>
        </p:sp>
        <p:sp>
          <p:nvSpPr>
            <p:cNvPr id="536624" name="Oval 48"/>
            <p:cNvSpPr>
              <a:spLocks noChangeArrowheads="1"/>
            </p:cNvSpPr>
            <p:nvPr/>
          </p:nvSpPr>
          <p:spPr bwMode="auto">
            <a:xfrm>
              <a:off x="1266825" y="4600575"/>
              <a:ext cx="358775" cy="357188"/>
            </a:xfrm>
            <a:prstGeom prst="ellipse">
              <a:avLst/>
            </a:prstGeom>
            <a:noFill/>
            <a:ln w="28575">
              <a:solidFill>
                <a:schemeClr val="bg1"/>
              </a:solidFill>
              <a:round/>
              <a:headEnd/>
              <a:tailEnd/>
            </a:ln>
            <a:effectLst/>
          </p:spPr>
          <p:txBody>
            <a:bodyPr wrap="none" anchor="ctr"/>
            <a:lstStyle/>
            <a:p>
              <a:endParaRPr lang="en-IN"/>
            </a:p>
          </p:txBody>
        </p:sp>
        <p:sp>
          <p:nvSpPr>
            <p:cNvPr id="536625" name="Line 49"/>
            <p:cNvSpPr>
              <a:spLocks noChangeShapeType="1"/>
            </p:cNvSpPr>
            <p:nvPr/>
          </p:nvSpPr>
          <p:spPr bwMode="auto">
            <a:xfrm>
              <a:off x="1447800" y="4989513"/>
              <a:ext cx="0" cy="358775"/>
            </a:xfrm>
            <a:prstGeom prst="line">
              <a:avLst/>
            </a:prstGeom>
            <a:noFill/>
            <a:ln w="28575">
              <a:solidFill>
                <a:schemeClr val="bg1"/>
              </a:solidFill>
              <a:round/>
              <a:headEnd/>
              <a:tailEnd/>
            </a:ln>
            <a:effectLst/>
          </p:spPr>
          <p:txBody>
            <a:bodyPr/>
            <a:lstStyle/>
            <a:p>
              <a:endParaRPr lang="en-IN"/>
            </a:p>
          </p:txBody>
        </p:sp>
        <p:sp>
          <p:nvSpPr>
            <p:cNvPr id="536626" name="Line 50"/>
            <p:cNvSpPr>
              <a:spLocks noChangeShapeType="1"/>
            </p:cNvSpPr>
            <p:nvPr/>
          </p:nvSpPr>
          <p:spPr bwMode="auto">
            <a:xfrm flipH="1">
              <a:off x="900113" y="5486400"/>
              <a:ext cx="242887" cy="0"/>
            </a:xfrm>
            <a:prstGeom prst="line">
              <a:avLst/>
            </a:prstGeom>
            <a:noFill/>
            <a:ln w="28575">
              <a:solidFill>
                <a:schemeClr val="bg1"/>
              </a:solidFill>
              <a:round/>
              <a:headEnd/>
              <a:tailEnd/>
            </a:ln>
            <a:effectLst/>
          </p:spPr>
          <p:txBody>
            <a:bodyPr/>
            <a:lstStyle/>
            <a:p>
              <a:endParaRPr lang="en-IN"/>
            </a:p>
          </p:txBody>
        </p:sp>
        <p:sp>
          <p:nvSpPr>
            <p:cNvPr id="536627" name="Line 51"/>
            <p:cNvSpPr>
              <a:spLocks noChangeShapeType="1"/>
            </p:cNvSpPr>
            <p:nvPr/>
          </p:nvSpPr>
          <p:spPr bwMode="auto">
            <a:xfrm>
              <a:off x="914400" y="4267200"/>
              <a:ext cx="0" cy="1219200"/>
            </a:xfrm>
            <a:prstGeom prst="line">
              <a:avLst/>
            </a:prstGeom>
            <a:noFill/>
            <a:ln w="28575">
              <a:solidFill>
                <a:schemeClr val="bg1"/>
              </a:solidFill>
              <a:round/>
              <a:headEnd/>
              <a:tailEnd/>
            </a:ln>
            <a:effectLst/>
          </p:spPr>
          <p:txBody>
            <a:bodyPr/>
            <a:lstStyle/>
            <a:p>
              <a:endParaRPr lang="en-IN"/>
            </a:p>
          </p:txBody>
        </p:sp>
        <p:sp>
          <p:nvSpPr>
            <p:cNvPr id="536628" name="Text Box 52"/>
            <p:cNvSpPr txBox="1">
              <a:spLocks noChangeArrowheads="1"/>
            </p:cNvSpPr>
            <p:nvPr/>
          </p:nvSpPr>
          <p:spPr bwMode="auto">
            <a:xfrm>
              <a:off x="1300163" y="4594225"/>
              <a:ext cx="347662" cy="274638"/>
            </a:xfrm>
            <a:prstGeom prst="rect">
              <a:avLst/>
            </a:prstGeom>
            <a:noFill/>
            <a:ln w="9525">
              <a:noFill/>
              <a:miter lim="800000"/>
              <a:headEnd/>
              <a:tailEnd/>
            </a:ln>
            <a:effectLst/>
          </p:spPr>
          <p:txBody>
            <a:bodyPr wrap="none">
              <a:spAutoFit/>
            </a:bodyPr>
            <a:lstStyle/>
            <a:p>
              <a:r>
                <a:rPr lang="en-US">
                  <a:solidFill>
                    <a:schemeClr val="bg1"/>
                  </a:solidFill>
                </a:rPr>
                <a:t>V</a:t>
              </a:r>
              <a:r>
                <a:rPr lang="en-US" baseline="-25000">
                  <a:solidFill>
                    <a:schemeClr val="bg1"/>
                  </a:solidFill>
                </a:rPr>
                <a:t>g</a:t>
              </a:r>
            </a:p>
          </p:txBody>
        </p:sp>
        <p:sp>
          <p:nvSpPr>
            <p:cNvPr id="536629" name="Line 53"/>
            <p:cNvSpPr>
              <a:spLocks noChangeShapeType="1"/>
            </p:cNvSpPr>
            <p:nvPr/>
          </p:nvSpPr>
          <p:spPr bwMode="auto">
            <a:xfrm>
              <a:off x="914400" y="4265613"/>
              <a:ext cx="1271588" cy="22225"/>
            </a:xfrm>
            <a:prstGeom prst="line">
              <a:avLst/>
            </a:prstGeom>
            <a:noFill/>
            <a:ln w="28575">
              <a:solidFill>
                <a:schemeClr val="bg1"/>
              </a:solidFill>
              <a:round/>
              <a:headEnd/>
              <a:tailEnd/>
            </a:ln>
            <a:effectLst/>
          </p:spPr>
          <p:txBody>
            <a:bodyPr/>
            <a:lstStyle/>
            <a:p>
              <a:endParaRPr lang="en-IN"/>
            </a:p>
          </p:txBody>
        </p:sp>
        <p:sp>
          <p:nvSpPr>
            <p:cNvPr id="536630" name="Line 54"/>
            <p:cNvSpPr>
              <a:spLocks noChangeShapeType="1"/>
            </p:cNvSpPr>
            <p:nvPr/>
          </p:nvSpPr>
          <p:spPr bwMode="auto">
            <a:xfrm flipV="1">
              <a:off x="2338388" y="4267200"/>
              <a:ext cx="1471612" cy="11113"/>
            </a:xfrm>
            <a:prstGeom prst="line">
              <a:avLst/>
            </a:prstGeom>
            <a:noFill/>
            <a:ln w="28575">
              <a:solidFill>
                <a:schemeClr val="bg1"/>
              </a:solidFill>
              <a:round/>
              <a:headEnd/>
              <a:tailEnd/>
            </a:ln>
            <a:effectLst/>
          </p:spPr>
          <p:txBody>
            <a:bodyPr/>
            <a:lstStyle/>
            <a:p>
              <a:endParaRPr lang="en-IN"/>
            </a:p>
          </p:txBody>
        </p:sp>
        <p:sp>
          <p:nvSpPr>
            <p:cNvPr id="536631" name="Line 55"/>
            <p:cNvSpPr>
              <a:spLocks noChangeShapeType="1"/>
            </p:cNvSpPr>
            <p:nvPr/>
          </p:nvSpPr>
          <p:spPr bwMode="auto">
            <a:xfrm>
              <a:off x="3810000" y="4267200"/>
              <a:ext cx="0" cy="1219200"/>
            </a:xfrm>
            <a:prstGeom prst="line">
              <a:avLst/>
            </a:prstGeom>
            <a:noFill/>
            <a:ln w="28575">
              <a:solidFill>
                <a:schemeClr val="bg1"/>
              </a:solidFill>
              <a:round/>
              <a:headEnd/>
              <a:tailEnd/>
            </a:ln>
            <a:effectLst/>
          </p:spPr>
          <p:txBody>
            <a:bodyPr/>
            <a:lstStyle/>
            <a:p>
              <a:endParaRPr lang="en-IN"/>
            </a:p>
          </p:txBody>
        </p:sp>
        <p:sp>
          <p:nvSpPr>
            <p:cNvPr id="536632" name="Line 56"/>
            <p:cNvSpPr>
              <a:spLocks noChangeShapeType="1"/>
            </p:cNvSpPr>
            <p:nvPr/>
          </p:nvSpPr>
          <p:spPr bwMode="auto">
            <a:xfrm>
              <a:off x="2185988" y="4175125"/>
              <a:ext cx="0" cy="204788"/>
            </a:xfrm>
            <a:prstGeom prst="line">
              <a:avLst/>
            </a:prstGeom>
            <a:noFill/>
            <a:ln w="28575">
              <a:solidFill>
                <a:schemeClr val="bg1"/>
              </a:solidFill>
              <a:round/>
              <a:headEnd/>
              <a:tailEnd/>
            </a:ln>
            <a:effectLst/>
          </p:spPr>
          <p:txBody>
            <a:bodyPr/>
            <a:lstStyle/>
            <a:p>
              <a:endParaRPr lang="en-IN"/>
            </a:p>
          </p:txBody>
        </p:sp>
        <p:sp>
          <p:nvSpPr>
            <p:cNvPr id="536633" name="Line 57"/>
            <p:cNvSpPr>
              <a:spLocks noChangeShapeType="1"/>
            </p:cNvSpPr>
            <p:nvPr/>
          </p:nvSpPr>
          <p:spPr bwMode="auto">
            <a:xfrm>
              <a:off x="2338388" y="4108450"/>
              <a:ext cx="0" cy="358775"/>
            </a:xfrm>
            <a:prstGeom prst="line">
              <a:avLst/>
            </a:prstGeom>
            <a:noFill/>
            <a:ln w="28575">
              <a:solidFill>
                <a:schemeClr val="bg1"/>
              </a:solidFill>
              <a:round/>
              <a:headEnd/>
              <a:tailEnd/>
            </a:ln>
            <a:effectLst/>
          </p:spPr>
          <p:txBody>
            <a:bodyPr/>
            <a:lstStyle/>
            <a:p>
              <a:endParaRPr lang="en-IN"/>
            </a:p>
          </p:txBody>
        </p:sp>
        <p:sp>
          <p:nvSpPr>
            <p:cNvPr id="536634" name="Text Box 58"/>
            <p:cNvSpPr txBox="1">
              <a:spLocks noChangeArrowheads="1"/>
            </p:cNvSpPr>
            <p:nvPr/>
          </p:nvSpPr>
          <p:spPr bwMode="auto">
            <a:xfrm>
              <a:off x="2057400" y="3810000"/>
              <a:ext cx="427038" cy="274638"/>
            </a:xfrm>
            <a:prstGeom prst="rect">
              <a:avLst/>
            </a:prstGeom>
            <a:noFill/>
            <a:ln w="9525">
              <a:noFill/>
              <a:miter lim="800000"/>
              <a:headEnd/>
              <a:tailEnd/>
            </a:ln>
            <a:effectLst/>
          </p:spPr>
          <p:txBody>
            <a:bodyPr wrap="none">
              <a:spAutoFit/>
            </a:bodyPr>
            <a:lstStyle/>
            <a:p>
              <a:r>
                <a:rPr lang="en-US">
                  <a:solidFill>
                    <a:schemeClr val="bg1"/>
                  </a:solidFill>
                </a:rPr>
                <a:t>V</a:t>
              </a:r>
              <a:r>
                <a:rPr lang="en-US" baseline="-25000">
                  <a:solidFill>
                    <a:schemeClr val="bg1"/>
                  </a:solidFill>
                </a:rPr>
                <a:t>SD</a:t>
              </a:r>
            </a:p>
          </p:txBody>
        </p:sp>
        <p:sp>
          <p:nvSpPr>
            <p:cNvPr id="536635" name="Rectangle 59"/>
            <p:cNvSpPr>
              <a:spLocks noChangeArrowheads="1"/>
            </p:cNvSpPr>
            <p:nvPr/>
          </p:nvSpPr>
          <p:spPr bwMode="auto">
            <a:xfrm>
              <a:off x="1162050" y="5557838"/>
              <a:ext cx="2405063" cy="103187"/>
            </a:xfrm>
            <a:prstGeom prst="rect">
              <a:avLst/>
            </a:prstGeom>
            <a:solidFill>
              <a:schemeClr val="bg2"/>
            </a:solidFill>
            <a:ln w="9525">
              <a:solidFill>
                <a:schemeClr val="tx1"/>
              </a:solidFill>
              <a:miter lim="800000"/>
              <a:headEnd/>
              <a:tailEnd/>
            </a:ln>
            <a:effectLst/>
          </p:spPr>
          <p:txBody>
            <a:bodyPr wrap="none" anchor="ctr"/>
            <a:lstStyle/>
            <a:p>
              <a:pPr algn="ctr"/>
              <a:endParaRPr lang="en-US"/>
            </a:p>
          </p:txBody>
        </p:sp>
        <p:sp>
          <p:nvSpPr>
            <p:cNvPr id="536636" name="Line 60"/>
            <p:cNvSpPr>
              <a:spLocks noChangeShapeType="1"/>
            </p:cNvSpPr>
            <p:nvPr/>
          </p:nvSpPr>
          <p:spPr bwMode="auto">
            <a:xfrm flipH="1">
              <a:off x="3567113" y="5486400"/>
              <a:ext cx="242887" cy="0"/>
            </a:xfrm>
            <a:prstGeom prst="line">
              <a:avLst/>
            </a:prstGeom>
            <a:noFill/>
            <a:ln w="28575">
              <a:solidFill>
                <a:schemeClr val="bg1"/>
              </a:solidFill>
              <a:round/>
              <a:headEnd/>
              <a:tailEnd/>
            </a:ln>
            <a:effectLst/>
          </p:spPr>
          <p:txBody>
            <a:bodyPr/>
            <a:lstStyle/>
            <a:p>
              <a:endParaRPr lang="en-IN"/>
            </a:p>
          </p:txBody>
        </p:sp>
        <p:sp>
          <p:nvSpPr>
            <p:cNvPr id="536637" name="Rectangle 61"/>
            <p:cNvSpPr>
              <a:spLocks noChangeArrowheads="1"/>
            </p:cNvSpPr>
            <p:nvPr/>
          </p:nvSpPr>
          <p:spPr bwMode="auto">
            <a:xfrm>
              <a:off x="2266950" y="4986338"/>
              <a:ext cx="182563" cy="228600"/>
            </a:xfrm>
            <a:prstGeom prst="rect">
              <a:avLst/>
            </a:prstGeom>
            <a:solidFill>
              <a:schemeClr val="hlink"/>
            </a:solidFill>
            <a:ln w="9525">
              <a:solidFill>
                <a:schemeClr val="tx1"/>
              </a:solidFill>
              <a:miter lim="800000"/>
              <a:headEnd/>
              <a:tailEnd/>
            </a:ln>
            <a:effectLst/>
          </p:spPr>
          <p:txBody>
            <a:bodyPr wrap="none" anchor="ctr"/>
            <a:lstStyle/>
            <a:p>
              <a:endParaRPr lang="en-IN"/>
            </a:p>
          </p:txBody>
        </p:sp>
        <p:sp>
          <p:nvSpPr>
            <p:cNvPr id="536660" name="Text Box 84"/>
            <p:cNvSpPr txBox="1">
              <a:spLocks noChangeArrowheads="1"/>
            </p:cNvSpPr>
            <p:nvPr/>
          </p:nvSpPr>
          <p:spPr bwMode="auto">
            <a:xfrm>
              <a:off x="2555875" y="5029200"/>
              <a:ext cx="644525" cy="274638"/>
            </a:xfrm>
            <a:prstGeom prst="rect">
              <a:avLst/>
            </a:prstGeom>
            <a:noFill/>
            <a:ln w="9525">
              <a:noFill/>
              <a:miter lim="800000"/>
              <a:headEnd/>
              <a:tailEnd/>
            </a:ln>
            <a:effectLst/>
          </p:spPr>
          <p:txBody>
            <a:bodyPr wrap="none">
              <a:spAutoFit/>
            </a:bodyPr>
            <a:lstStyle/>
            <a:p>
              <a:r>
                <a:rPr lang="en-US" dirty="0">
                  <a:solidFill>
                    <a:schemeClr val="bg1"/>
                  </a:solidFill>
                </a:rPr>
                <a:t>Liquid</a:t>
              </a:r>
            </a:p>
          </p:txBody>
        </p:sp>
      </p:grpSp>
      <p:sp>
        <p:nvSpPr>
          <p:cNvPr id="88" name="Slide Number Placeholder 87"/>
          <p:cNvSpPr>
            <a:spLocks noGrp="1"/>
          </p:cNvSpPr>
          <p:nvPr>
            <p:ph type="sldNum" sz="quarter" idx="12"/>
          </p:nvPr>
        </p:nvSpPr>
        <p:spPr/>
        <p:txBody>
          <a:bodyPr/>
          <a:lstStyle/>
          <a:p>
            <a:pPr>
              <a:defRPr/>
            </a:pPr>
            <a:fld id="{DF73BE85-F6AB-45A8-ABE1-2A283755C9B3}" type="slidenum">
              <a:rPr lang="en-US" altLang="en-US" smtClean="0"/>
              <a:pPr>
                <a:defRPr/>
              </a:pPr>
              <a:t>26</a:t>
            </a:fld>
            <a:endParaRPr lang="zh-CN" altLang="en-US" sz="1800">
              <a:solidFill>
                <a:schemeClr val="tx1"/>
              </a:solidFill>
            </a:endParaRPr>
          </a:p>
        </p:txBody>
      </p:sp>
      <p:grpSp>
        <p:nvGrpSpPr>
          <p:cNvPr id="5" name="Group 9"/>
          <p:cNvGrpSpPr/>
          <p:nvPr/>
        </p:nvGrpSpPr>
        <p:grpSpPr>
          <a:xfrm>
            <a:off x="0" y="23184"/>
            <a:ext cx="9126747" cy="868680"/>
            <a:chOff x="0" y="23184"/>
            <a:chExt cx="9126747" cy="868680"/>
          </a:xfrm>
        </p:grpSpPr>
        <p:pic>
          <p:nvPicPr>
            <p:cNvPr id="95" name="Picture 94"/>
            <p:cNvPicPr/>
            <p:nvPr/>
          </p:nvPicPr>
          <p:blipFill>
            <a:blip r:embed="rId3" cstate="print"/>
            <a:srcRect/>
            <a:stretch>
              <a:fillRect/>
            </a:stretch>
          </p:blipFill>
          <p:spPr bwMode="auto">
            <a:xfrm>
              <a:off x="8212347" y="23184"/>
              <a:ext cx="914400" cy="868680"/>
            </a:xfrm>
            <a:prstGeom prst="rect">
              <a:avLst/>
            </a:prstGeom>
            <a:ln>
              <a:noFill/>
            </a:ln>
            <a:effectLst>
              <a:softEdge rad="31750"/>
            </a:effectLst>
          </p:spPr>
        </p:pic>
        <p:cxnSp>
          <p:nvCxnSpPr>
            <p:cNvPr id="96" name="Straight Connector 95"/>
            <p:cNvCxnSpPr/>
            <p:nvPr/>
          </p:nvCxnSpPr>
          <p:spPr>
            <a:xfrm>
              <a:off x="0" y="838716"/>
              <a:ext cx="82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91" name="Rectangle 90"/>
          <p:cNvSpPr/>
          <p:nvPr/>
        </p:nvSpPr>
        <p:spPr>
          <a:xfrm>
            <a:off x="2667000" y="990600"/>
            <a:ext cx="3962400" cy="2667000"/>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50164135"/>
      </p:ext>
    </p:extLst>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B95CD-CCEA-4356-89B1-ABA86CD62D36}" type="slidenum">
              <a:rPr lang="en-US" smtClean="0"/>
              <a:pPr/>
              <a:t>27</a:t>
            </a:fld>
            <a:endParaRPr lang="en-US"/>
          </a:p>
        </p:txBody>
      </p:sp>
      <p:sp>
        <p:nvSpPr>
          <p:cNvPr id="12" name="TextBox 11"/>
          <p:cNvSpPr txBox="1"/>
          <p:nvPr/>
        </p:nvSpPr>
        <p:spPr>
          <a:xfrm>
            <a:off x="1828800" y="5943600"/>
            <a:ext cx="5791200" cy="461665"/>
          </a:xfrm>
          <a:prstGeom prst="rect">
            <a:avLst/>
          </a:prstGeom>
          <a:noFill/>
        </p:spPr>
        <p:txBody>
          <a:bodyPr wrap="square" rtlCol="0">
            <a:spAutoFit/>
          </a:bodyPr>
          <a:lstStyle/>
          <a:p>
            <a:r>
              <a:rPr lang="en-IN" sz="2400" dirty="0" smtClean="0">
                <a:solidFill>
                  <a:schemeClr val="bg1"/>
                </a:solidFill>
              </a:rPr>
              <a:t>        </a:t>
            </a:r>
            <a:r>
              <a:rPr lang="en-IN" sz="2400" b="1" dirty="0" smtClean="0">
                <a:solidFill>
                  <a:srgbClr val="FFFF00"/>
                </a:solidFill>
                <a:latin typeface="Cambria Math" pitchFamily="18" charset="0"/>
                <a:ea typeface="Cambria Math" pitchFamily="18" charset="0"/>
              </a:rPr>
              <a:t>Insulated Gate  Field Effect Transistor</a:t>
            </a:r>
            <a:endParaRPr lang="en-IN" sz="2400" b="1" dirty="0">
              <a:solidFill>
                <a:srgbClr val="FFFF00"/>
              </a:solidFill>
              <a:latin typeface="Cambria Math" pitchFamily="18" charset="0"/>
              <a:ea typeface="Cambria Math" pitchFamily="18" charset="0"/>
            </a:endParaRPr>
          </a:p>
        </p:txBody>
      </p:sp>
      <p:grpSp>
        <p:nvGrpSpPr>
          <p:cNvPr id="3" name="Group 28"/>
          <p:cNvGrpSpPr/>
          <p:nvPr/>
        </p:nvGrpSpPr>
        <p:grpSpPr>
          <a:xfrm>
            <a:off x="1600200" y="1066800"/>
            <a:ext cx="6130668" cy="4800600"/>
            <a:chOff x="1447800" y="304800"/>
            <a:chExt cx="6130668" cy="4800600"/>
          </a:xfrm>
        </p:grpSpPr>
        <p:sp>
          <p:nvSpPr>
            <p:cNvPr id="22" name="Rectangle 4"/>
            <p:cNvSpPr>
              <a:spLocks noChangeArrowheads="1"/>
            </p:cNvSpPr>
            <p:nvPr/>
          </p:nvSpPr>
          <p:spPr bwMode="auto">
            <a:xfrm>
              <a:off x="1524001" y="3307830"/>
              <a:ext cx="6030000" cy="1797570"/>
            </a:xfrm>
            <a:prstGeom prst="rect">
              <a:avLst/>
            </a:prstGeom>
            <a:solidFill>
              <a:srgbClr val="7030A0"/>
            </a:solidFill>
            <a:ln w="9525">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endParaRPr lang="en-IN"/>
            </a:p>
          </p:txBody>
        </p:sp>
        <p:sp>
          <p:nvSpPr>
            <p:cNvPr id="7" name="Rectangle 6"/>
            <p:cNvSpPr>
              <a:spLocks noChangeArrowheads="1"/>
            </p:cNvSpPr>
            <p:nvPr/>
          </p:nvSpPr>
          <p:spPr bwMode="auto">
            <a:xfrm>
              <a:off x="1676400" y="3291590"/>
              <a:ext cx="1296000" cy="972000"/>
            </a:xfrm>
            <a:prstGeom prst="rect">
              <a:avLst/>
            </a:prstGeom>
            <a:solidFill>
              <a:srgbClr val="7F7F7F"/>
            </a:solidFill>
            <a:ln w="9525">
              <a:solidFill>
                <a:schemeClr val="tx1">
                  <a:lumMod val="50000"/>
                  <a:lumOff val="50000"/>
                </a:schemeClr>
              </a:solidFill>
              <a:miter lim="800000"/>
              <a:headEnd/>
              <a:tailEnd/>
            </a:ln>
          </p:spPr>
          <p:txBody>
            <a:bodyPr vert="horz" wrap="square" lIns="91440" tIns="45720" rIns="91440" bIns="45720" numCol="1" anchor="t" anchorCtr="0" compatLnSpc="1">
              <a:prstTxWarp prst="textNoShape">
                <a:avLst/>
              </a:prstTxWarp>
              <a:spAutoFit/>
            </a:bodyPr>
            <a:lstStyle/>
            <a:p>
              <a:endParaRPr lang="en-IN" dirty="0"/>
            </a:p>
          </p:txBody>
        </p:sp>
        <p:grpSp>
          <p:nvGrpSpPr>
            <p:cNvPr id="4" name="Group 24"/>
            <p:cNvGrpSpPr/>
            <p:nvPr/>
          </p:nvGrpSpPr>
          <p:grpSpPr>
            <a:xfrm>
              <a:off x="1524000" y="2759440"/>
              <a:ext cx="6048000" cy="540000"/>
              <a:chOff x="1524000" y="4343400"/>
              <a:chExt cx="6048000" cy="540000"/>
            </a:xfrm>
          </p:grpSpPr>
          <p:sp>
            <p:nvSpPr>
              <p:cNvPr id="8" name="Rectangle 7"/>
              <p:cNvSpPr>
                <a:spLocks noChangeArrowheads="1"/>
              </p:cNvSpPr>
              <p:nvPr/>
            </p:nvSpPr>
            <p:spPr bwMode="auto">
              <a:xfrm rot="5400000">
                <a:off x="4278000" y="1589400"/>
                <a:ext cx="540000" cy="6048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endParaRPr lang="en-IN"/>
              </a:p>
            </p:txBody>
          </p:sp>
          <p:sp>
            <p:nvSpPr>
              <p:cNvPr id="9" name="Text Box 9"/>
              <p:cNvSpPr txBox="1">
                <a:spLocks noChangeArrowheads="1"/>
              </p:cNvSpPr>
              <p:nvPr/>
            </p:nvSpPr>
            <p:spPr bwMode="auto">
              <a:xfrm>
                <a:off x="4113550" y="4388370"/>
                <a:ext cx="1295400" cy="370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rgbClr val="002060"/>
                    </a:solidFill>
                    <a:effectLst/>
                    <a:latin typeface="Calibri" pitchFamily="34" charset="0"/>
                    <a:cs typeface="Arial" pitchFamily="34" charset="0"/>
                  </a:rPr>
                  <a:t>Insulator</a:t>
                </a:r>
                <a:endParaRPr kumimoji="0" lang="en-US" b="1" i="0" u="none" strike="noStrike" cap="none" normalizeH="0" baseline="0" dirty="0" smtClean="0">
                  <a:ln>
                    <a:noFill/>
                  </a:ln>
                  <a:solidFill>
                    <a:srgbClr val="002060"/>
                  </a:solidFill>
                  <a:effectLst/>
                  <a:latin typeface="Arial" pitchFamily="34" charset="0"/>
                  <a:cs typeface="Arial" pitchFamily="34" charset="0"/>
                </a:endParaRPr>
              </a:p>
            </p:txBody>
          </p:sp>
        </p:grpSp>
        <p:sp>
          <p:nvSpPr>
            <p:cNvPr id="10" name="Text Box 10"/>
            <p:cNvSpPr txBox="1">
              <a:spLocks noChangeArrowheads="1"/>
            </p:cNvSpPr>
            <p:nvPr/>
          </p:nvSpPr>
          <p:spPr bwMode="auto">
            <a:xfrm>
              <a:off x="1871270" y="3352800"/>
              <a:ext cx="1241378" cy="373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IN" b="1" dirty="0" smtClean="0">
                  <a:solidFill>
                    <a:srgbClr val="FFFFFF"/>
                  </a:solidFill>
                  <a:latin typeface="Calibri" pitchFamily="34" charset="0"/>
                  <a:cs typeface="Arial" pitchFamily="34" charset="0"/>
                </a:rPr>
                <a:t>Source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15"/>
            <p:cNvGrpSpPr/>
            <p:nvPr/>
          </p:nvGrpSpPr>
          <p:grpSpPr>
            <a:xfrm>
              <a:off x="3505200" y="2209800"/>
              <a:ext cx="2057400" cy="533400"/>
              <a:chOff x="2622030" y="3048000"/>
              <a:chExt cx="3600000" cy="864000"/>
            </a:xfrm>
            <a:solidFill>
              <a:srgbClr val="00B050"/>
            </a:solidFill>
          </p:grpSpPr>
          <p:sp>
            <p:nvSpPr>
              <p:cNvPr id="20" name="Rectangle 4"/>
              <p:cNvSpPr>
                <a:spLocks noChangeArrowheads="1"/>
              </p:cNvSpPr>
              <p:nvPr/>
            </p:nvSpPr>
            <p:spPr bwMode="auto">
              <a:xfrm>
                <a:off x="2622030" y="3048000"/>
                <a:ext cx="3600000" cy="864000"/>
              </a:xfrm>
              <a:prstGeom prst="rect">
                <a:avLst/>
              </a:prstGeom>
              <a:grpFill/>
              <a:ln w="9525">
                <a:solidFill>
                  <a:srgbClr val="00B050"/>
                </a:solidFill>
                <a:miter lim="800000"/>
                <a:headEnd/>
                <a:tailEnd/>
              </a:ln>
            </p:spPr>
            <p:txBody>
              <a:bodyPr vert="horz" wrap="square" lIns="91440" tIns="45720" rIns="91440" bIns="45720" numCol="1" anchor="t" anchorCtr="0" compatLnSpc="1">
                <a:prstTxWarp prst="textNoShape">
                  <a:avLst/>
                </a:prstTxWarp>
                <a:spAutoFit/>
              </a:bodyPr>
              <a:lstStyle/>
              <a:p>
                <a:endParaRPr lang="en-IN"/>
              </a:p>
            </p:txBody>
          </p:sp>
          <p:sp>
            <p:nvSpPr>
              <p:cNvPr id="21" name="Text Box 8"/>
              <p:cNvSpPr txBox="1">
                <a:spLocks noChangeArrowheads="1"/>
              </p:cNvSpPr>
              <p:nvPr/>
            </p:nvSpPr>
            <p:spPr bwMode="auto">
              <a:xfrm>
                <a:off x="2743200" y="3124200"/>
                <a:ext cx="3295316" cy="598876"/>
              </a:xfrm>
              <a:prstGeom prst="rect">
                <a:avLst/>
              </a:prstGeom>
              <a:grp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2000" b="0" i="0" u="none" strike="noStrike" cap="none" normalizeH="0" baseline="0" dirty="0" smtClean="0">
                    <a:ln>
                      <a:noFill/>
                    </a:ln>
                    <a:solidFill>
                      <a:schemeClr val="bg1"/>
                    </a:solidFill>
                    <a:effectLst/>
                    <a:latin typeface="Calibri" pitchFamily="34" charset="0"/>
                    <a:cs typeface="Arial" pitchFamily="34" charset="0"/>
                  </a:rPr>
                  <a:t>  </a:t>
                </a:r>
                <a:r>
                  <a:rPr kumimoji="0" lang="en-IN" sz="2000" b="1" i="0" u="none" strike="noStrike" cap="none" normalizeH="0" baseline="0" dirty="0" smtClean="0">
                    <a:ln>
                      <a:noFill/>
                    </a:ln>
                    <a:solidFill>
                      <a:schemeClr val="bg1"/>
                    </a:solidFill>
                    <a:effectLst/>
                    <a:latin typeface="Calibri" pitchFamily="34" charset="0"/>
                    <a:cs typeface="Arial" pitchFamily="34" charset="0"/>
                  </a:rPr>
                  <a:t>Gate </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6" name="Group 18"/>
            <p:cNvGrpSpPr/>
            <p:nvPr/>
          </p:nvGrpSpPr>
          <p:grpSpPr>
            <a:xfrm>
              <a:off x="1447800" y="304800"/>
              <a:ext cx="3429000" cy="1828800"/>
              <a:chOff x="1447800" y="1219200"/>
              <a:chExt cx="3505200" cy="1981200"/>
            </a:xfrm>
          </p:grpSpPr>
          <p:sp>
            <p:nvSpPr>
              <p:cNvPr id="15" name="Oval 14"/>
              <p:cNvSpPr/>
              <p:nvPr/>
            </p:nvSpPr>
            <p:spPr>
              <a:xfrm>
                <a:off x="2133600" y="1371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2286000" y="1524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p:cNvSpPr/>
              <p:nvPr/>
            </p:nvSpPr>
            <p:spPr>
              <a:xfrm>
                <a:off x="2348460" y="1321630"/>
                <a:ext cx="152400" cy="1524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Curved Connector 17"/>
              <p:cNvCxnSpPr/>
              <p:nvPr/>
            </p:nvCxnSpPr>
            <p:spPr>
              <a:xfrm>
                <a:off x="2667000" y="1524000"/>
                <a:ext cx="2286000" cy="1676400"/>
              </a:xfrm>
              <a:prstGeom prst="curvedConnector3">
                <a:avLst>
                  <a:gd name="adj1" fmla="val 50000"/>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7800" y="1219200"/>
                <a:ext cx="762000" cy="461665"/>
              </a:xfrm>
              <a:prstGeom prst="rect">
                <a:avLst/>
              </a:prstGeom>
              <a:noFill/>
            </p:spPr>
            <p:txBody>
              <a:bodyPr wrap="square" rtlCol="0">
                <a:spAutoFit/>
              </a:bodyPr>
              <a:lstStyle/>
              <a:p>
                <a:r>
                  <a:rPr lang="en-IN" sz="2400" dirty="0" smtClean="0">
                    <a:solidFill>
                      <a:schemeClr val="bg1"/>
                    </a:solidFill>
                  </a:rPr>
                  <a:t>Gas</a:t>
                </a:r>
                <a:endParaRPr lang="en-IN" sz="2400" dirty="0">
                  <a:solidFill>
                    <a:schemeClr val="bg1"/>
                  </a:solidFill>
                </a:endParaRPr>
              </a:p>
            </p:txBody>
          </p:sp>
        </p:grpSp>
        <p:sp>
          <p:nvSpPr>
            <p:cNvPr id="26" name="Rectangle 25"/>
            <p:cNvSpPr>
              <a:spLocks noChangeArrowheads="1"/>
            </p:cNvSpPr>
            <p:nvPr/>
          </p:nvSpPr>
          <p:spPr bwMode="auto">
            <a:xfrm>
              <a:off x="6051030" y="3306580"/>
              <a:ext cx="1296000" cy="972000"/>
            </a:xfrm>
            <a:prstGeom prst="rect">
              <a:avLst/>
            </a:prstGeom>
            <a:solidFill>
              <a:srgbClr val="7F7F7F"/>
            </a:solidFill>
            <a:ln w="9525">
              <a:solidFill>
                <a:schemeClr val="tx1">
                  <a:lumMod val="50000"/>
                  <a:lumOff val="50000"/>
                </a:schemeClr>
              </a:solidFill>
              <a:miter lim="800000"/>
              <a:headEnd/>
              <a:tailEnd/>
            </a:ln>
          </p:spPr>
          <p:txBody>
            <a:bodyPr vert="horz" wrap="square" lIns="91440" tIns="45720" rIns="91440" bIns="45720" numCol="1" anchor="t" anchorCtr="0" compatLnSpc="1">
              <a:prstTxWarp prst="textNoShape">
                <a:avLst/>
              </a:prstTxWarp>
              <a:spAutoFit/>
            </a:bodyPr>
            <a:lstStyle/>
            <a:p>
              <a:endParaRPr lang="en-IN"/>
            </a:p>
          </p:txBody>
        </p:sp>
        <p:sp>
          <p:nvSpPr>
            <p:cNvPr id="11" name="Text Box 10"/>
            <p:cNvSpPr txBox="1">
              <a:spLocks noChangeArrowheads="1"/>
            </p:cNvSpPr>
            <p:nvPr/>
          </p:nvSpPr>
          <p:spPr bwMode="auto">
            <a:xfrm>
              <a:off x="6337090" y="3352800"/>
              <a:ext cx="1241378" cy="373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IN" b="1" dirty="0" smtClean="0">
                  <a:solidFill>
                    <a:srgbClr val="FFFFFF"/>
                  </a:solidFill>
                  <a:latin typeface="Calibri" pitchFamily="34" charset="0"/>
                  <a:cs typeface="Arial" pitchFamily="34" charset="0"/>
                </a:rPr>
                <a:t>Drain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8"/>
            <p:cNvSpPr txBox="1">
              <a:spLocks noChangeArrowheads="1"/>
            </p:cNvSpPr>
            <p:nvPr/>
          </p:nvSpPr>
          <p:spPr bwMode="auto">
            <a:xfrm>
              <a:off x="1905000" y="3810000"/>
              <a:ext cx="761999" cy="3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2800" b="0" i="0" u="none" strike="noStrike" cap="none" normalizeH="0" baseline="0" dirty="0" smtClean="0">
                  <a:ln>
                    <a:noFill/>
                  </a:ln>
                  <a:solidFill>
                    <a:srgbClr val="FFFF00"/>
                  </a:solidFill>
                  <a:effectLst/>
                  <a:latin typeface="Calibri" pitchFamily="34" charset="0"/>
                  <a:cs typeface="Arial" pitchFamily="34" charset="0"/>
                </a:rPr>
                <a:t>n</a:t>
              </a:r>
              <a:endParaRPr kumimoji="0" lang="en-US"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27" name="Text Box 8"/>
            <p:cNvSpPr txBox="1">
              <a:spLocks noChangeArrowheads="1"/>
            </p:cNvSpPr>
            <p:nvPr/>
          </p:nvSpPr>
          <p:spPr bwMode="auto">
            <a:xfrm>
              <a:off x="6324600" y="3793760"/>
              <a:ext cx="761999" cy="3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2800" b="0" i="0" u="none" strike="noStrike" cap="none" normalizeH="0" baseline="0" dirty="0" smtClean="0">
                  <a:ln>
                    <a:noFill/>
                  </a:ln>
                  <a:solidFill>
                    <a:srgbClr val="FFFF00"/>
                  </a:solidFill>
                  <a:effectLst/>
                  <a:latin typeface="Calibri" pitchFamily="34" charset="0"/>
                  <a:cs typeface="Arial" pitchFamily="34" charset="0"/>
                </a:rPr>
                <a:t>n</a:t>
              </a:r>
              <a:endParaRPr kumimoji="0" lang="en-US"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28" name="Text Box 8"/>
            <p:cNvSpPr txBox="1">
              <a:spLocks noChangeArrowheads="1"/>
            </p:cNvSpPr>
            <p:nvPr/>
          </p:nvSpPr>
          <p:spPr bwMode="auto">
            <a:xfrm>
              <a:off x="4191000" y="4495800"/>
              <a:ext cx="761999" cy="37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N" sz="2800" dirty="0" smtClean="0">
                  <a:solidFill>
                    <a:srgbClr val="FFFF00"/>
                  </a:solidFill>
                  <a:latin typeface="Calibri" pitchFamily="34" charset="0"/>
                  <a:cs typeface="Arial" pitchFamily="34" charset="0"/>
                </a:rPr>
                <a:t>p-Si</a:t>
              </a:r>
              <a:endParaRPr kumimoji="0" lang="en-US" sz="2800" b="0" i="0" u="none" strike="noStrike" cap="none" normalizeH="0" baseline="0" dirty="0" smtClean="0">
                <a:ln>
                  <a:noFill/>
                </a:ln>
                <a:solidFill>
                  <a:srgbClr val="FFFF00"/>
                </a:solidFill>
                <a:effectLst/>
                <a:latin typeface="Arial" pitchFamily="34" charset="0"/>
                <a:cs typeface="Arial" pitchFamily="34" charset="0"/>
              </a:endParaRPr>
            </a:p>
          </p:txBody>
        </p:sp>
      </p:grpSp>
      <p:grpSp>
        <p:nvGrpSpPr>
          <p:cNvPr id="13" name="Group 29"/>
          <p:cNvGrpSpPr/>
          <p:nvPr/>
        </p:nvGrpSpPr>
        <p:grpSpPr>
          <a:xfrm>
            <a:off x="-14990" y="16625"/>
            <a:ext cx="9144000" cy="975563"/>
            <a:chOff x="-14990" y="16625"/>
            <a:chExt cx="9144000" cy="975563"/>
          </a:xfrm>
        </p:grpSpPr>
        <p:cxnSp>
          <p:nvCxnSpPr>
            <p:cNvPr id="31" name="Straight Connector 30"/>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32" name="Picture 31"/>
            <p:cNvPicPr/>
            <p:nvPr/>
          </p:nvPicPr>
          <p:blipFill>
            <a:blip r:embed="rId2" cstate="print"/>
            <a:srcRect/>
            <a:stretch>
              <a:fillRect/>
            </a:stretch>
          </p:blipFill>
          <p:spPr bwMode="auto">
            <a:xfrm>
              <a:off x="16625" y="16625"/>
              <a:ext cx="914400" cy="971200"/>
            </a:xfrm>
            <a:prstGeom prst="rect">
              <a:avLst/>
            </a:prstGeom>
            <a:ln>
              <a:noFill/>
            </a:ln>
            <a:effectLst>
              <a:softEdge rad="112500"/>
            </a:effectLst>
          </p:spPr>
        </p:pic>
      </p:grpSp>
    </p:spTree>
    <p:extLst>
      <p:ext uri="{BB962C8B-B14F-4D97-AF65-F5344CB8AC3E}">
        <p14:creationId xmlns:p14="http://schemas.microsoft.com/office/powerpoint/2010/main" val="1152477194"/>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B95CD-CCEA-4356-89B1-ABA86CD62D36}" type="slidenum">
              <a:rPr lang="en-US" smtClean="0"/>
              <a:pPr/>
              <a:t>28</a:t>
            </a:fld>
            <a:endParaRPr lang="en-US"/>
          </a:p>
        </p:txBody>
      </p:sp>
      <p:grpSp>
        <p:nvGrpSpPr>
          <p:cNvPr id="3" name="Group 24"/>
          <p:cNvGrpSpPr/>
          <p:nvPr/>
        </p:nvGrpSpPr>
        <p:grpSpPr>
          <a:xfrm>
            <a:off x="1447800" y="1369100"/>
            <a:ext cx="6444520" cy="4807565"/>
            <a:chOff x="1447800" y="1369100"/>
            <a:chExt cx="6444520" cy="4807565"/>
          </a:xfrm>
        </p:grpSpPr>
        <p:grpSp>
          <p:nvGrpSpPr>
            <p:cNvPr id="4" name="Group 13"/>
            <p:cNvGrpSpPr/>
            <p:nvPr/>
          </p:nvGrpSpPr>
          <p:grpSpPr>
            <a:xfrm>
              <a:off x="2819400" y="3455230"/>
              <a:ext cx="3600000" cy="864000"/>
              <a:chOff x="2622030" y="3048000"/>
              <a:chExt cx="3600000" cy="864000"/>
            </a:xfrm>
            <a:solidFill>
              <a:srgbClr val="00B050"/>
            </a:solidFill>
          </p:grpSpPr>
          <p:sp>
            <p:nvSpPr>
              <p:cNvPr id="6" name="Rectangle 4"/>
              <p:cNvSpPr>
                <a:spLocks noChangeArrowheads="1"/>
              </p:cNvSpPr>
              <p:nvPr/>
            </p:nvSpPr>
            <p:spPr bwMode="auto">
              <a:xfrm>
                <a:off x="2622030" y="3048000"/>
                <a:ext cx="3600000" cy="864000"/>
              </a:xfrm>
              <a:prstGeom prst="rect">
                <a:avLst/>
              </a:prstGeom>
              <a:grpFill/>
              <a:ln w="9525">
                <a:solidFill>
                  <a:srgbClr val="00B050"/>
                </a:solidFill>
                <a:miter lim="800000"/>
                <a:headEnd/>
                <a:tailEnd/>
              </a:ln>
            </p:spPr>
            <p:txBody>
              <a:bodyPr vert="horz" wrap="square" lIns="91440" tIns="45720" rIns="91440" bIns="45720" numCol="1" anchor="t" anchorCtr="0" compatLnSpc="1">
                <a:prstTxWarp prst="textNoShape">
                  <a:avLst/>
                </a:prstTxWarp>
                <a:spAutoFit/>
              </a:bodyPr>
              <a:lstStyle/>
              <a:p>
                <a:endParaRPr lang="en-IN"/>
              </a:p>
            </p:txBody>
          </p:sp>
          <p:sp>
            <p:nvSpPr>
              <p:cNvPr id="10" name="Text Box 8"/>
              <p:cNvSpPr txBox="1">
                <a:spLocks noChangeArrowheads="1"/>
              </p:cNvSpPr>
              <p:nvPr/>
            </p:nvSpPr>
            <p:spPr bwMode="auto">
              <a:xfrm>
                <a:off x="2743200" y="3124200"/>
                <a:ext cx="3295316" cy="59887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100" b="0" i="0" u="none" strike="noStrike" cap="none" normalizeH="0" baseline="0" dirty="0" smtClean="0">
                    <a:ln>
                      <a:noFill/>
                    </a:ln>
                    <a:solidFill>
                      <a:schemeClr val="tx1"/>
                    </a:solidFill>
                    <a:effectLst/>
                    <a:latin typeface="Calibri" pitchFamily="34" charset="0"/>
                    <a:cs typeface="Arial" pitchFamily="34" charset="0"/>
                  </a:rPr>
                  <a:t>  </a:t>
                </a:r>
                <a:r>
                  <a:rPr kumimoji="0" lang="en-IN" sz="1600" b="1" i="0" u="none" strike="noStrike" cap="none" normalizeH="0" baseline="0" dirty="0" smtClean="0">
                    <a:ln>
                      <a:noFill/>
                    </a:ln>
                    <a:solidFill>
                      <a:srgbClr val="FFFF00"/>
                    </a:solidFill>
                    <a:effectLst/>
                    <a:latin typeface="Calibri" pitchFamily="34" charset="0"/>
                    <a:cs typeface="Arial" pitchFamily="34" charset="0"/>
                  </a:rPr>
                  <a:t>Active Layer</a:t>
                </a:r>
              </a:p>
              <a:p>
                <a:pPr marL="0" marR="0" lvl="0" indent="0" algn="ctr" defTabSz="914400" rtl="0" eaLnBrk="1" fontAlgn="base" latinLnBrk="0" hangingPunct="1">
                  <a:lnSpc>
                    <a:spcPct val="100000"/>
                  </a:lnSpc>
                  <a:spcBef>
                    <a:spcPct val="0"/>
                  </a:spcBef>
                  <a:spcAft>
                    <a:spcPts val="1000"/>
                  </a:spcAft>
                  <a:buClrTx/>
                  <a:buSzTx/>
                  <a:buFontTx/>
                  <a:buNone/>
                  <a:tabLst/>
                </a:pPr>
                <a:r>
                  <a:rPr lang="en-IN" sz="1600" b="1" dirty="0" smtClean="0">
                    <a:solidFill>
                      <a:srgbClr val="FFFF00"/>
                    </a:solidFill>
                    <a:latin typeface="Calibri" pitchFamily="34" charset="0"/>
                    <a:cs typeface="Arial" pitchFamily="34" charset="0"/>
                  </a:rPr>
                  <a:t>(Conducting Polymer)</a:t>
                </a:r>
                <a:r>
                  <a:rPr kumimoji="0" lang="en-IN" sz="1600" b="1" i="0" u="none" strike="noStrike" cap="none" normalizeH="0" baseline="0" dirty="0" smtClean="0">
                    <a:ln>
                      <a:noFill/>
                    </a:ln>
                    <a:solidFill>
                      <a:srgbClr val="FFFF00"/>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5" name="Rectangle 6"/>
            <p:cNvSpPr>
              <a:spLocks noChangeArrowheads="1"/>
            </p:cNvSpPr>
            <p:nvPr/>
          </p:nvSpPr>
          <p:spPr bwMode="auto">
            <a:xfrm>
              <a:off x="6278380" y="3429000"/>
              <a:ext cx="1296000" cy="972000"/>
            </a:xfrm>
            <a:prstGeom prst="rect">
              <a:avLst/>
            </a:prstGeom>
            <a:solidFill>
              <a:srgbClr val="7F7F7F"/>
            </a:solidFill>
            <a:ln w="9525">
              <a:solidFill>
                <a:srgbClr val="0D0D0D"/>
              </a:solidFill>
              <a:miter lim="800000"/>
              <a:headEnd/>
              <a:tailEnd/>
            </a:ln>
          </p:spPr>
          <p:txBody>
            <a:bodyPr vert="horz" wrap="square" lIns="91440" tIns="45720" rIns="91440" bIns="45720" numCol="1" anchor="t" anchorCtr="0" compatLnSpc="1">
              <a:prstTxWarp prst="textNoShape">
                <a:avLst/>
              </a:prstTxWarp>
              <a:spAutoFit/>
            </a:bodyPr>
            <a:lstStyle/>
            <a:p>
              <a:endParaRPr lang="en-IN"/>
            </a:p>
          </p:txBody>
        </p:sp>
        <p:sp>
          <p:nvSpPr>
            <p:cNvPr id="8" name="Rectangle 6"/>
            <p:cNvSpPr>
              <a:spLocks noChangeArrowheads="1"/>
            </p:cNvSpPr>
            <p:nvPr/>
          </p:nvSpPr>
          <p:spPr bwMode="auto">
            <a:xfrm>
              <a:off x="1540239" y="3430250"/>
              <a:ext cx="1296000" cy="972000"/>
            </a:xfrm>
            <a:prstGeom prst="rect">
              <a:avLst/>
            </a:prstGeom>
            <a:solidFill>
              <a:srgbClr val="7F7F7F"/>
            </a:solidFill>
            <a:ln w="9525">
              <a:solidFill>
                <a:srgbClr val="0D0D0D"/>
              </a:solidFill>
              <a:miter lim="800000"/>
              <a:headEnd/>
              <a:tailEnd/>
            </a:ln>
          </p:spPr>
          <p:txBody>
            <a:bodyPr vert="horz" wrap="square" lIns="91440" tIns="45720" rIns="91440" bIns="45720" numCol="1" anchor="t" anchorCtr="0" compatLnSpc="1">
              <a:prstTxWarp prst="textNoShape">
                <a:avLst/>
              </a:prstTxWarp>
              <a:spAutoFit/>
            </a:bodyPr>
            <a:lstStyle/>
            <a:p>
              <a:endParaRPr lang="en-IN"/>
            </a:p>
          </p:txBody>
        </p:sp>
        <p:sp>
          <p:nvSpPr>
            <p:cNvPr id="9" name="Rectangle 7"/>
            <p:cNvSpPr>
              <a:spLocks noChangeArrowheads="1"/>
            </p:cNvSpPr>
            <p:nvPr/>
          </p:nvSpPr>
          <p:spPr bwMode="auto">
            <a:xfrm rot="5400000">
              <a:off x="4297903" y="1555699"/>
              <a:ext cx="540000" cy="6048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endParaRPr lang="en-IN"/>
            </a:p>
          </p:txBody>
        </p:sp>
        <p:sp>
          <p:nvSpPr>
            <p:cNvPr id="11" name="Text Box 9"/>
            <p:cNvSpPr txBox="1">
              <a:spLocks noChangeArrowheads="1"/>
            </p:cNvSpPr>
            <p:nvPr/>
          </p:nvSpPr>
          <p:spPr bwMode="auto">
            <a:xfrm>
              <a:off x="4113550" y="4388370"/>
              <a:ext cx="1295400" cy="370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rgbClr val="002060"/>
                  </a:solidFill>
                  <a:effectLst/>
                  <a:latin typeface="Calibri" pitchFamily="34" charset="0"/>
                  <a:cs typeface="Arial" pitchFamily="34" charset="0"/>
                </a:rPr>
                <a:t>Insulator</a:t>
              </a:r>
              <a:endParaRPr kumimoji="0" lang="en-US" b="1" i="0" u="none" strike="noStrike" cap="none" normalizeH="0" baseline="0" dirty="0" smtClean="0">
                <a:ln>
                  <a:noFill/>
                </a:ln>
                <a:solidFill>
                  <a:srgbClr val="002060"/>
                </a:solidFill>
                <a:effectLst/>
                <a:latin typeface="Arial" pitchFamily="34" charset="0"/>
                <a:cs typeface="Arial" pitchFamily="34" charset="0"/>
              </a:endParaRPr>
            </a:p>
          </p:txBody>
        </p:sp>
        <p:sp>
          <p:nvSpPr>
            <p:cNvPr id="12" name="Text Box 10"/>
            <p:cNvSpPr txBox="1">
              <a:spLocks noChangeArrowheads="1"/>
            </p:cNvSpPr>
            <p:nvPr/>
          </p:nvSpPr>
          <p:spPr bwMode="auto">
            <a:xfrm>
              <a:off x="1765090" y="3717560"/>
              <a:ext cx="1241378" cy="373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IN" b="1" dirty="0" smtClean="0">
                  <a:solidFill>
                    <a:srgbClr val="FFFFFF"/>
                  </a:solidFill>
                  <a:latin typeface="Calibri" pitchFamily="34" charset="0"/>
                  <a:cs typeface="Arial" pitchFamily="34" charset="0"/>
                </a:rPr>
                <a:t>Source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0"/>
            <p:cNvSpPr txBox="1">
              <a:spLocks noChangeArrowheads="1"/>
            </p:cNvSpPr>
            <p:nvPr/>
          </p:nvSpPr>
          <p:spPr bwMode="auto">
            <a:xfrm>
              <a:off x="6650942" y="3726368"/>
              <a:ext cx="1241378" cy="373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IN" b="1" dirty="0" smtClean="0">
                  <a:solidFill>
                    <a:srgbClr val="FFFFFF"/>
                  </a:solidFill>
                  <a:latin typeface="Calibri" pitchFamily="34" charset="0"/>
                  <a:cs typeface="Arial" pitchFamily="34" charset="0"/>
                </a:rPr>
                <a:t>Drain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828800" y="5715000"/>
              <a:ext cx="5943600" cy="461665"/>
            </a:xfrm>
            <a:prstGeom prst="rect">
              <a:avLst/>
            </a:prstGeom>
            <a:noFill/>
          </p:spPr>
          <p:txBody>
            <a:bodyPr wrap="square" rtlCol="0">
              <a:spAutoFit/>
            </a:bodyPr>
            <a:lstStyle/>
            <a:p>
              <a:r>
                <a:rPr lang="en-IN" sz="2400" b="1" dirty="0" smtClean="0">
                  <a:solidFill>
                    <a:srgbClr val="FFFF00"/>
                  </a:solidFill>
                  <a:latin typeface="Georgia" pitchFamily="18" charset="0"/>
                  <a:ea typeface="Cambria Math" pitchFamily="18" charset="0"/>
                </a:rPr>
                <a:t>Back-gated  Field Effect Transistor </a:t>
              </a:r>
              <a:endParaRPr lang="en-IN" sz="2400" b="1" dirty="0">
                <a:solidFill>
                  <a:srgbClr val="FFFF00"/>
                </a:solidFill>
                <a:latin typeface="Georgia" pitchFamily="18" charset="0"/>
                <a:ea typeface="Cambria Math" pitchFamily="18" charset="0"/>
              </a:endParaRPr>
            </a:p>
          </p:txBody>
        </p:sp>
        <p:grpSp>
          <p:nvGrpSpPr>
            <p:cNvPr id="7" name="Group 15"/>
            <p:cNvGrpSpPr/>
            <p:nvPr/>
          </p:nvGrpSpPr>
          <p:grpSpPr>
            <a:xfrm>
              <a:off x="3581400" y="4876800"/>
              <a:ext cx="2057400" cy="533400"/>
              <a:chOff x="2622030" y="3048000"/>
              <a:chExt cx="3600000" cy="864000"/>
            </a:xfrm>
            <a:solidFill>
              <a:schemeClr val="tx2">
                <a:lumMod val="60000"/>
                <a:lumOff val="40000"/>
              </a:schemeClr>
            </a:solidFill>
          </p:grpSpPr>
          <p:sp>
            <p:nvSpPr>
              <p:cNvPr id="17" name="Rectangle 4"/>
              <p:cNvSpPr>
                <a:spLocks noChangeArrowheads="1"/>
              </p:cNvSpPr>
              <p:nvPr/>
            </p:nvSpPr>
            <p:spPr bwMode="auto">
              <a:xfrm>
                <a:off x="2622030" y="3048000"/>
                <a:ext cx="3600000" cy="864000"/>
              </a:xfrm>
              <a:prstGeom prst="rect">
                <a:avLst/>
              </a:prstGeom>
              <a:grpFill/>
              <a:ln w="9525">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spAutoFit/>
              </a:bodyPr>
              <a:lstStyle/>
              <a:p>
                <a:endParaRPr lang="en-IN"/>
              </a:p>
            </p:txBody>
          </p:sp>
          <p:sp>
            <p:nvSpPr>
              <p:cNvPr id="18" name="Text Box 8"/>
              <p:cNvSpPr txBox="1">
                <a:spLocks noChangeArrowheads="1"/>
              </p:cNvSpPr>
              <p:nvPr/>
            </p:nvSpPr>
            <p:spPr bwMode="auto">
              <a:xfrm>
                <a:off x="2743200" y="3124200"/>
                <a:ext cx="3295316" cy="598876"/>
              </a:xfrm>
              <a:prstGeom prst="rect">
                <a:avLst/>
              </a:prstGeom>
              <a:grpFill/>
              <a:ln w="9525">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2000" b="0" i="0" u="none" strike="noStrike" cap="none" normalizeH="0" baseline="0" dirty="0" smtClean="0">
                    <a:ln>
                      <a:noFill/>
                    </a:ln>
                    <a:solidFill>
                      <a:schemeClr val="bg1"/>
                    </a:solidFill>
                    <a:effectLst/>
                    <a:latin typeface="Calibri" pitchFamily="34" charset="0"/>
                    <a:cs typeface="Arial" pitchFamily="34" charset="0"/>
                  </a:rPr>
                  <a:t>  </a:t>
                </a:r>
                <a:r>
                  <a:rPr kumimoji="0" lang="en-IN" sz="2000" b="1" i="0" u="none" strike="noStrike" cap="none" normalizeH="0" baseline="0" dirty="0" smtClean="0">
                    <a:ln>
                      <a:noFill/>
                    </a:ln>
                    <a:solidFill>
                      <a:schemeClr val="bg1"/>
                    </a:solidFill>
                    <a:effectLst/>
                    <a:latin typeface="Calibri" pitchFamily="34" charset="0"/>
                    <a:cs typeface="Arial" pitchFamily="34" charset="0"/>
                  </a:rPr>
                  <a:t>Gate </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14" name="Group 18"/>
            <p:cNvGrpSpPr/>
            <p:nvPr/>
          </p:nvGrpSpPr>
          <p:grpSpPr>
            <a:xfrm>
              <a:off x="1447800" y="1369100"/>
              <a:ext cx="3505200" cy="1981200"/>
              <a:chOff x="1447800" y="1219200"/>
              <a:chExt cx="3505200" cy="1981200"/>
            </a:xfrm>
          </p:grpSpPr>
          <p:sp>
            <p:nvSpPr>
              <p:cNvPr id="20" name="Oval 19"/>
              <p:cNvSpPr/>
              <p:nvPr/>
            </p:nvSpPr>
            <p:spPr>
              <a:xfrm>
                <a:off x="2133600" y="1371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p:nvSpPr>
            <p:spPr>
              <a:xfrm>
                <a:off x="2286000" y="15240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p:cNvSpPr/>
              <p:nvPr/>
            </p:nvSpPr>
            <p:spPr>
              <a:xfrm>
                <a:off x="2348460" y="1321630"/>
                <a:ext cx="152400" cy="1524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Curved Connector 22"/>
              <p:cNvCxnSpPr/>
              <p:nvPr/>
            </p:nvCxnSpPr>
            <p:spPr>
              <a:xfrm>
                <a:off x="2667000" y="1524000"/>
                <a:ext cx="2286000" cy="1676400"/>
              </a:xfrm>
              <a:prstGeom prst="curvedConnector3">
                <a:avLst>
                  <a:gd name="adj1" fmla="val 50000"/>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47800" y="1219200"/>
                <a:ext cx="762000" cy="461665"/>
              </a:xfrm>
              <a:prstGeom prst="rect">
                <a:avLst/>
              </a:prstGeom>
              <a:noFill/>
            </p:spPr>
            <p:txBody>
              <a:bodyPr wrap="square" rtlCol="0">
                <a:spAutoFit/>
              </a:bodyPr>
              <a:lstStyle/>
              <a:p>
                <a:r>
                  <a:rPr lang="en-IN" sz="2400" dirty="0" smtClean="0">
                    <a:solidFill>
                      <a:schemeClr val="bg1"/>
                    </a:solidFill>
                  </a:rPr>
                  <a:t>Gas</a:t>
                </a:r>
                <a:endParaRPr lang="en-IN" sz="2400" dirty="0">
                  <a:solidFill>
                    <a:schemeClr val="bg1"/>
                  </a:solidFill>
                </a:endParaRPr>
              </a:p>
            </p:txBody>
          </p:sp>
        </p:grpSp>
      </p:grpSp>
      <p:grpSp>
        <p:nvGrpSpPr>
          <p:cNvPr id="16" name="Group 25"/>
          <p:cNvGrpSpPr/>
          <p:nvPr/>
        </p:nvGrpSpPr>
        <p:grpSpPr>
          <a:xfrm>
            <a:off x="-14990" y="16625"/>
            <a:ext cx="9144000" cy="975563"/>
            <a:chOff x="-14990" y="16625"/>
            <a:chExt cx="9144000" cy="975563"/>
          </a:xfrm>
        </p:grpSpPr>
        <p:cxnSp>
          <p:nvCxnSpPr>
            <p:cNvPr id="27" name="Straight Connector 26"/>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28" name="Picture 27"/>
            <p:cNvPicPr/>
            <p:nvPr/>
          </p:nvPicPr>
          <p:blipFill>
            <a:blip r:embed="rId2" cstate="print"/>
            <a:srcRect/>
            <a:stretch>
              <a:fillRect/>
            </a:stretch>
          </p:blipFill>
          <p:spPr bwMode="auto">
            <a:xfrm>
              <a:off x="16625" y="16625"/>
              <a:ext cx="914400" cy="971200"/>
            </a:xfrm>
            <a:prstGeom prst="rect">
              <a:avLst/>
            </a:prstGeom>
            <a:ln>
              <a:noFill/>
            </a:ln>
            <a:effectLst>
              <a:softEdge rad="112500"/>
            </a:effectLst>
          </p:spPr>
        </p:pic>
      </p:grpSp>
    </p:spTree>
    <p:extLst>
      <p:ext uri="{BB962C8B-B14F-4D97-AF65-F5344CB8AC3E}">
        <p14:creationId xmlns:p14="http://schemas.microsoft.com/office/powerpoint/2010/main" val="2196828173"/>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685800" y="228600"/>
            <a:ext cx="7772400" cy="1143000"/>
          </a:xfrm>
        </p:spPr>
        <p:txBody>
          <a:bodyPr/>
          <a:lstStyle/>
          <a:p>
            <a:pPr algn="ctr"/>
            <a:r>
              <a:rPr lang="en-US" sz="3200" dirty="0">
                <a:solidFill>
                  <a:srgbClr val="1709CB"/>
                </a:solidFill>
              </a:rPr>
              <a:t>CNT FET sensor</a:t>
            </a:r>
          </a:p>
        </p:txBody>
      </p:sp>
      <p:sp>
        <p:nvSpPr>
          <p:cNvPr id="954371" name="Rectangle 3"/>
          <p:cNvSpPr>
            <a:spLocks noGrp="1" noChangeArrowheads="1"/>
          </p:cNvSpPr>
          <p:nvPr>
            <p:ph type="body" idx="1"/>
          </p:nvPr>
        </p:nvSpPr>
        <p:spPr>
          <a:xfrm>
            <a:off x="5410200" y="1981200"/>
            <a:ext cx="3048000" cy="3124200"/>
          </a:xfrm>
        </p:spPr>
        <p:txBody>
          <a:bodyPr/>
          <a:lstStyle/>
          <a:p>
            <a:pPr>
              <a:lnSpc>
                <a:spcPct val="80000"/>
              </a:lnSpc>
              <a:buFontTx/>
              <a:buNone/>
            </a:pPr>
            <a:r>
              <a:rPr lang="en-US" sz="2400"/>
              <a:t>Can also make FET sensors out of carbon nanotubes</a:t>
            </a:r>
          </a:p>
          <a:p>
            <a:pPr>
              <a:lnSpc>
                <a:spcPct val="80000"/>
              </a:lnSpc>
              <a:buFontTx/>
              <a:buNone/>
            </a:pPr>
            <a:r>
              <a:rPr lang="en-US" sz="2400"/>
              <a:t>A small current in the nanotube causes a much larger current in the FET</a:t>
            </a:r>
          </a:p>
          <a:p>
            <a:pPr>
              <a:lnSpc>
                <a:spcPct val="80000"/>
              </a:lnSpc>
              <a:buFontTx/>
              <a:buNone/>
            </a:pPr>
            <a:r>
              <a:rPr lang="en-US" sz="2400"/>
              <a:t>This particular sensor responds to light.</a:t>
            </a:r>
          </a:p>
        </p:txBody>
      </p:sp>
      <p:pic>
        <p:nvPicPr>
          <p:cNvPr id="954372" name="Picture 4" descr="cnt_fet"/>
          <p:cNvPicPr>
            <a:picLocks noChangeAspect="1" noChangeArrowheads="1"/>
          </p:cNvPicPr>
          <p:nvPr/>
        </p:nvPicPr>
        <p:blipFill>
          <a:blip r:embed="rId2" cstate="print"/>
          <a:srcRect/>
          <a:stretch>
            <a:fillRect/>
          </a:stretch>
        </p:blipFill>
        <p:spPr bwMode="auto">
          <a:xfrm>
            <a:off x="0" y="2043113"/>
            <a:ext cx="7315200" cy="4378325"/>
          </a:xfrm>
          <a:prstGeom prst="rect">
            <a:avLst/>
          </a:prstGeom>
          <a:noFill/>
        </p:spPr>
      </p:pic>
      <p:sp>
        <p:nvSpPr>
          <p:cNvPr id="954373" name="Text Box 5"/>
          <p:cNvSpPr txBox="1">
            <a:spLocks noChangeArrowheads="1"/>
          </p:cNvSpPr>
          <p:nvPr/>
        </p:nvSpPr>
        <p:spPr bwMode="auto">
          <a:xfrm>
            <a:off x="533400" y="6400800"/>
            <a:ext cx="5326063" cy="274638"/>
          </a:xfrm>
          <a:prstGeom prst="rect">
            <a:avLst/>
          </a:prstGeom>
          <a:noFill/>
          <a:ln w="57150" algn="ctr">
            <a:noFill/>
            <a:miter lim="800000"/>
            <a:headEnd/>
            <a:tailEnd type="none" w="lg" len="lg"/>
          </a:ln>
          <a:effectLst/>
        </p:spPr>
        <p:txBody>
          <a:bodyPr wrap="none">
            <a:spAutoFit/>
          </a:bodyPr>
          <a:lstStyle/>
          <a:p>
            <a:r>
              <a:rPr lang="en-US" sz="1200"/>
              <a:t>www.echo.nuee.nagoya-u.ac.jp/~yohno/research/cnt/qnn03_abstract_submitted.htm</a:t>
            </a:r>
          </a:p>
        </p:txBody>
      </p:sp>
    </p:spTree>
    <p:extLst>
      <p:ext uri="{BB962C8B-B14F-4D97-AF65-F5344CB8AC3E}">
        <p14:creationId xmlns:p14="http://schemas.microsoft.com/office/powerpoint/2010/main" val="285961243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458200" cy="6463308"/>
          </a:xfrm>
          <a:prstGeom prst="rect">
            <a:avLst/>
          </a:prstGeom>
        </p:spPr>
        <p:txBody>
          <a:bodyPr wrap="square">
            <a:spAutoFit/>
          </a:bodyPr>
          <a:lstStyle/>
          <a:p>
            <a:pPr algn="just"/>
            <a:r>
              <a:rPr lang="en-IN" b="1" dirty="0" smtClean="0">
                <a:solidFill>
                  <a:schemeClr val="bg1"/>
                </a:solidFill>
              </a:rPr>
              <a:t>Note that for the sensors described in the previous chapters, the term “sensitivity” is often used as a synonym of “slope” when the transfer function of a sensor is linear. </a:t>
            </a:r>
          </a:p>
          <a:p>
            <a:pPr algn="just"/>
            <a:endParaRPr lang="en-IN" b="1" dirty="0" smtClean="0">
              <a:solidFill>
                <a:schemeClr val="bg1"/>
              </a:solidFill>
            </a:endParaRPr>
          </a:p>
          <a:p>
            <a:pPr algn="just"/>
            <a:r>
              <a:rPr lang="en-IN" b="1" dirty="0" smtClean="0">
                <a:solidFill>
                  <a:schemeClr val="bg1"/>
                </a:solidFill>
              </a:rPr>
              <a:t>For the chemical sensors, sensitivity is the synonym of resolution. </a:t>
            </a:r>
          </a:p>
          <a:p>
            <a:pPr algn="just"/>
            <a:endParaRPr lang="en-IN" b="1" dirty="0" smtClean="0">
              <a:solidFill>
                <a:schemeClr val="bg1"/>
              </a:solidFill>
            </a:endParaRPr>
          </a:p>
          <a:p>
            <a:pPr algn="just"/>
            <a:r>
              <a:rPr lang="en-IN" b="1" dirty="0" smtClean="0">
                <a:solidFill>
                  <a:schemeClr val="bg1"/>
                </a:solidFill>
              </a:rPr>
              <a:t>This is a characteristic that other sensors, like pressure and temperature, are rarely concerned with.</a:t>
            </a:r>
          </a:p>
          <a:p>
            <a:pPr algn="just"/>
            <a:endParaRPr lang="en-US" b="1" dirty="0" smtClean="0">
              <a:solidFill>
                <a:schemeClr val="bg1"/>
              </a:solidFill>
            </a:endParaRPr>
          </a:p>
          <a:p>
            <a:r>
              <a:rPr lang="en-IN" b="1" dirty="0" smtClean="0">
                <a:solidFill>
                  <a:schemeClr val="bg1"/>
                </a:solidFill>
              </a:rPr>
              <a:t>Therefore, one of the most important functions in the evaluation of a chemical sensor’s performance is the qualification of its selectivity. </a:t>
            </a:r>
          </a:p>
          <a:p>
            <a:endParaRPr lang="en-IN" b="1" dirty="0" smtClean="0">
              <a:solidFill>
                <a:schemeClr val="bg1"/>
              </a:solidFill>
            </a:endParaRPr>
          </a:p>
          <a:p>
            <a:pPr algn="just"/>
            <a:r>
              <a:rPr lang="en-IN" b="1" dirty="0" smtClean="0">
                <a:solidFill>
                  <a:schemeClr val="bg1"/>
                </a:solidFill>
              </a:rPr>
              <a:t>It is common practice to evaluate the response of a sensor only for increasing the values of activity (concentration) to the primary target species. </a:t>
            </a:r>
          </a:p>
          <a:p>
            <a:endParaRPr lang="en-IN" b="1" dirty="0" smtClean="0">
              <a:solidFill>
                <a:schemeClr val="bg1"/>
              </a:solidFill>
            </a:endParaRPr>
          </a:p>
          <a:p>
            <a:pPr algn="just"/>
            <a:r>
              <a:rPr lang="en-IN" b="1" dirty="0" smtClean="0">
                <a:solidFill>
                  <a:schemeClr val="bg1"/>
                </a:solidFill>
              </a:rPr>
              <a:t>This is mainly due to the fact that it is more convenient to prepare a continuously broad range of test concentrations by adding increasing amounts of a concentrated (pure) primary species to the background sample than vice versa. </a:t>
            </a:r>
          </a:p>
          <a:p>
            <a:endParaRPr lang="en-IN" b="1" dirty="0" smtClean="0">
              <a:solidFill>
                <a:schemeClr val="bg1"/>
              </a:solidFill>
            </a:endParaRPr>
          </a:p>
          <a:p>
            <a:r>
              <a:rPr lang="en-IN" b="1" dirty="0" smtClean="0">
                <a:solidFill>
                  <a:schemeClr val="bg1"/>
                </a:solidFill>
              </a:rPr>
              <a:t>An absolutely selective sensor really does not exist and there is commonly some interference present.</a:t>
            </a:r>
          </a:p>
        </p:txBody>
      </p:sp>
    </p:spTree>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7522" name="Group 13"/>
          <p:cNvGrpSpPr>
            <a:grpSpLocks/>
          </p:cNvGrpSpPr>
          <p:nvPr/>
        </p:nvGrpSpPr>
        <p:grpSpPr bwMode="auto">
          <a:xfrm>
            <a:off x="1600200" y="1771650"/>
            <a:ext cx="2914650" cy="2228850"/>
            <a:chOff x="533400" y="1981200"/>
            <a:chExt cx="3886200" cy="2971800"/>
          </a:xfrm>
        </p:grpSpPr>
        <p:sp>
          <p:nvSpPr>
            <p:cNvPr id="4" name="Freeform 3"/>
            <p:cNvSpPr/>
            <p:nvPr/>
          </p:nvSpPr>
          <p:spPr>
            <a:xfrm>
              <a:off x="1477963" y="2286000"/>
              <a:ext cx="2697162" cy="1922463"/>
            </a:xfrm>
            <a:custGeom>
              <a:avLst/>
              <a:gdLst>
                <a:gd name="connsiteX0" fmla="*/ 0 w 2697480"/>
                <a:gd name="connsiteY0" fmla="*/ 0 h 1922780"/>
                <a:gd name="connsiteX1" fmla="*/ 899160 w 2697480"/>
                <a:gd name="connsiteY1" fmla="*/ 1615440 h 1922780"/>
                <a:gd name="connsiteX2" fmla="*/ 2697480 w 2697480"/>
                <a:gd name="connsiteY2" fmla="*/ 1844040 h 1922780"/>
              </a:gdLst>
              <a:ahLst/>
              <a:cxnLst>
                <a:cxn ang="0">
                  <a:pos x="connsiteX0" y="connsiteY0"/>
                </a:cxn>
                <a:cxn ang="0">
                  <a:pos x="connsiteX1" y="connsiteY1"/>
                </a:cxn>
                <a:cxn ang="0">
                  <a:pos x="connsiteX2" y="connsiteY2"/>
                </a:cxn>
              </a:cxnLst>
              <a:rect l="l" t="t" r="r" b="b"/>
              <a:pathLst>
                <a:path w="2697480" h="1922780">
                  <a:moveTo>
                    <a:pt x="0" y="0"/>
                  </a:moveTo>
                  <a:cubicBezTo>
                    <a:pt x="224790" y="654050"/>
                    <a:pt x="449580" y="1308100"/>
                    <a:pt x="899160" y="1615440"/>
                  </a:cubicBezTo>
                  <a:cubicBezTo>
                    <a:pt x="1348740" y="1922780"/>
                    <a:pt x="2023110" y="1883410"/>
                    <a:pt x="2697480" y="1844040"/>
                  </a:cubicBezTo>
                </a:path>
              </a:pathLst>
            </a:custGeom>
            <a:ln>
              <a:solidFill>
                <a:srgbClr val="00B0F0"/>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IN"/>
            </a:p>
          </p:txBody>
        </p:sp>
        <p:sp>
          <p:nvSpPr>
            <p:cNvPr id="7" name="Freeform 6"/>
            <p:cNvSpPr/>
            <p:nvPr/>
          </p:nvSpPr>
          <p:spPr>
            <a:xfrm>
              <a:off x="1295400" y="3413125"/>
              <a:ext cx="2979738" cy="828675"/>
            </a:xfrm>
            <a:custGeom>
              <a:avLst/>
              <a:gdLst>
                <a:gd name="connsiteX0" fmla="*/ 0 w 2979420"/>
                <a:gd name="connsiteY0" fmla="*/ 0 h 828040"/>
                <a:gd name="connsiteX1" fmla="*/ 1036320 w 2979420"/>
                <a:gd name="connsiteY1" fmla="*/ 701040 h 828040"/>
                <a:gd name="connsiteX2" fmla="*/ 2697480 w 2979420"/>
                <a:gd name="connsiteY2" fmla="*/ 762000 h 828040"/>
                <a:gd name="connsiteX3" fmla="*/ 2727960 w 2979420"/>
                <a:gd name="connsiteY3" fmla="*/ 777240 h 828040"/>
              </a:gdLst>
              <a:ahLst/>
              <a:cxnLst>
                <a:cxn ang="0">
                  <a:pos x="connsiteX0" y="connsiteY0"/>
                </a:cxn>
                <a:cxn ang="0">
                  <a:pos x="connsiteX1" y="connsiteY1"/>
                </a:cxn>
                <a:cxn ang="0">
                  <a:pos x="connsiteX2" y="connsiteY2"/>
                </a:cxn>
                <a:cxn ang="0">
                  <a:pos x="connsiteX3" y="connsiteY3"/>
                </a:cxn>
              </a:cxnLst>
              <a:rect l="l" t="t" r="r" b="b"/>
              <a:pathLst>
                <a:path w="2979420" h="828040">
                  <a:moveTo>
                    <a:pt x="0" y="0"/>
                  </a:moveTo>
                  <a:cubicBezTo>
                    <a:pt x="293370" y="287020"/>
                    <a:pt x="586740" y="574040"/>
                    <a:pt x="1036320" y="701040"/>
                  </a:cubicBezTo>
                  <a:cubicBezTo>
                    <a:pt x="1485900" y="828040"/>
                    <a:pt x="2415540" y="749300"/>
                    <a:pt x="2697480" y="762000"/>
                  </a:cubicBezTo>
                  <a:cubicBezTo>
                    <a:pt x="2979420" y="774700"/>
                    <a:pt x="2853690" y="775970"/>
                    <a:pt x="2727960" y="777240"/>
                  </a:cubicBez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10" name="Rectangle 9"/>
            <p:cNvSpPr/>
            <p:nvPr/>
          </p:nvSpPr>
          <p:spPr>
            <a:xfrm>
              <a:off x="533400" y="1981200"/>
              <a:ext cx="3886200" cy="2971800"/>
            </a:xfrm>
            <a:prstGeom prst="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grpSp>
        <p:nvGrpSpPr>
          <p:cNvPr id="107523" name="Group 14"/>
          <p:cNvGrpSpPr>
            <a:grpSpLocks/>
          </p:cNvGrpSpPr>
          <p:nvPr/>
        </p:nvGrpSpPr>
        <p:grpSpPr bwMode="auto">
          <a:xfrm>
            <a:off x="4930162" y="3106683"/>
            <a:ext cx="2914650" cy="2228850"/>
            <a:chOff x="4495800" y="1981200"/>
            <a:chExt cx="3886200" cy="2971800"/>
          </a:xfrm>
        </p:grpSpPr>
        <p:sp>
          <p:nvSpPr>
            <p:cNvPr id="8" name="Freeform 7"/>
            <p:cNvSpPr/>
            <p:nvPr/>
          </p:nvSpPr>
          <p:spPr>
            <a:xfrm>
              <a:off x="5334000" y="2408238"/>
              <a:ext cx="2697163" cy="1922462"/>
            </a:xfrm>
            <a:custGeom>
              <a:avLst/>
              <a:gdLst>
                <a:gd name="connsiteX0" fmla="*/ 0 w 2697480"/>
                <a:gd name="connsiteY0" fmla="*/ 0 h 1922780"/>
                <a:gd name="connsiteX1" fmla="*/ 899160 w 2697480"/>
                <a:gd name="connsiteY1" fmla="*/ 1615440 h 1922780"/>
                <a:gd name="connsiteX2" fmla="*/ 2697480 w 2697480"/>
                <a:gd name="connsiteY2" fmla="*/ 1844040 h 1922780"/>
              </a:gdLst>
              <a:ahLst/>
              <a:cxnLst>
                <a:cxn ang="0">
                  <a:pos x="connsiteX0" y="connsiteY0"/>
                </a:cxn>
                <a:cxn ang="0">
                  <a:pos x="connsiteX1" y="connsiteY1"/>
                </a:cxn>
                <a:cxn ang="0">
                  <a:pos x="connsiteX2" y="connsiteY2"/>
                </a:cxn>
              </a:cxnLst>
              <a:rect l="l" t="t" r="r" b="b"/>
              <a:pathLst>
                <a:path w="2697480" h="1922780">
                  <a:moveTo>
                    <a:pt x="0" y="0"/>
                  </a:moveTo>
                  <a:cubicBezTo>
                    <a:pt x="224790" y="654050"/>
                    <a:pt x="449580" y="1308100"/>
                    <a:pt x="899160" y="1615440"/>
                  </a:cubicBezTo>
                  <a:cubicBezTo>
                    <a:pt x="1348740" y="1922780"/>
                    <a:pt x="2023110" y="1883410"/>
                    <a:pt x="2697480" y="1844040"/>
                  </a:cubicBezTo>
                </a:path>
              </a:pathLst>
            </a:custGeom>
            <a:ln>
              <a:solidFill>
                <a:srgbClr val="00B0F0"/>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IN"/>
            </a:p>
          </p:txBody>
        </p:sp>
        <p:sp>
          <p:nvSpPr>
            <p:cNvPr id="9" name="Freeform 8"/>
            <p:cNvSpPr/>
            <p:nvPr/>
          </p:nvSpPr>
          <p:spPr>
            <a:xfrm>
              <a:off x="4860925" y="2438400"/>
              <a:ext cx="2698750" cy="1922463"/>
            </a:xfrm>
            <a:custGeom>
              <a:avLst/>
              <a:gdLst>
                <a:gd name="connsiteX0" fmla="*/ 0 w 2697480"/>
                <a:gd name="connsiteY0" fmla="*/ 0 h 1922780"/>
                <a:gd name="connsiteX1" fmla="*/ 899160 w 2697480"/>
                <a:gd name="connsiteY1" fmla="*/ 1615440 h 1922780"/>
                <a:gd name="connsiteX2" fmla="*/ 2697480 w 2697480"/>
                <a:gd name="connsiteY2" fmla="*/ 1844040 h 1922780"/>
              </a:gdLst>
              <a:ahLst/>
              <a:cxnLst>
                <a:cxn ang="0">
                  <a:pos x="connsiteX0" y="connsiteY0"/>
                </a:cxn>
                <a:cxn ang="0">
                  <a:pos x="connsiteX1" y="connsiteY1"/>
                </a:cxn>
                <a:cxn ang="0">
                  <a:pos x="connsiteX2" y="connsiteY2"/>
                </a:cxn>
              </a:cxnLst>
              <a:rect l="l" t="t" r="r" b="b"/>
              <a:pathLst>
                <a:path w="2697480" h="1922780">
                  <a:moveTo>
                    <a:pt x="0" y="0"/>
                  </a:moveTo>
                  <a:cubicBezTo>
                    <a:pt x="224790" y="654050"/>
                    <a:pt x="449580" y="1308100"/>
                    <a:pt x="899160" y="1615440"/>
                  </a:cubicBezTo>
                  <a:cubicBezTo>
                    <a:pt x="1348740" y="1922780"/>
                    <a:pt x="2023110" y="1883410"/>
                    <a:pt x="2697480" y="1844040"/>
                  </a:cubicBez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12" name="Rectangle 11"/>
            <p:cNvSpPr/>
            <p:nvPr/>
          </p:nvSpPr>
          <p:spPr>
            <a:xfrm>
              <a:off x="4495800" y="1981200"/>
              <a:ext cx="3886200" cy="2971800"/>
            </a:xfrm>
            <a:prstGeom prst="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cxnSp>
        <p:nvCxnSpPr>
          <p:cNvPr id="17" name="Straight Connector 16"/>
          <p:cNvCxnSpPr/>
          <p:nvPr/>
        </p:nvCxnSpPr>
        <p:spPr>
          <a:xfrm>
            <a:off x="1138172" y="1075134"/>
            <a:ext cx="6858000" cy="1191"/>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667195" y="371521"/>
            <a:ext cx="6328977" cy="415498"/>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100" b="1" u="sng" dirty="0">
                <a:ln w="50800"/>
                <a:solidFill>
                  <a:srgbClr val="FFFF00"/>
                </a:solidFill>
                <a:latin typeface="Century Schoolbook" pitchFamily="18" charset="0"/>
              </a:rPr>
              <a:t>FET Transfer  curves ( Sensing of </a:t>
            </a:r>
            <a:r>
              <a:rPr lang="en-US" sz="2100" b="1" u="sng" dirty="0" err="1">
                <a:ln w="50800"/>
                <a:solidFill>
                  <a:srgbClr val="FFFF00"/>
                </a:solidFill>
                <a:latin typeface="Century Schoolbook" pitchFamily="18" charset="0"/>
              </a:rPr>
              <a:t>Analytes</a:t>
            </a:r>
            <a:r>
              <a:rPr lang="en-US" sz="2100" b="1" u="sng" dirty="0">
                <a:ln w="50800"/>
                <a:solidFill>
                  <a:srgbClr val="FFFF00"/>
                </a:solidFill>
                <a:latin typeface="Century Schoolbook" pitchFamily="18" charset="0"/>
              </a:rPr>
              <a:t> )</a:t>
            </a:r>
          </a:p>
        </p:txBody>
      </p:sp>
      <p:sp>
        <p:nvSpPr>
          <p:cNvPr id="107526" name="TextBox 19"/>
          <p:cNvSpPr txBox="1">
            <a:spLocks noChangeArrowheads="1"/>
          </p:cNvSpPr>
          <p:nvPr/>
        </p:nvSpPr>
        <p:spPr bwMode="auto">
          <a:xfrm>
            <a:off x="2686050" y="4035029"/>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00FF00"/>
                </a:solidFill>
              </a:rPr>
              <a:t>V </a:t>
            </a:r>
            <a:r>
              <a:rPr lang="en-IN" altLang="en-US" b="1" baseline="-25000">
                <a:solidFill>
                  <a:srgbClr val="00FF00"/>
                </a:solidFill>
              </a:rPr>
              <a:t>GS</a:t>
            </a:r>
          </a:p>
        </p:txBody>
      </p:sp>
      <p:sp>
        <p:nvSpPr>
          <p:cNvPr id="107527" name="TextBox 20"/>
          <p:cNvSpPr txBox="1">
            <a:spLocks noChangeArrowheads="1"/>
          </p:cNvSpPr>
          <p:nvPr/>
        </p:nvSpPr>
        <p:spPr bwMode="auto">
          <a:xfrm>
            <a:off x="6011466" y="5269706"/>
            <a:ext cx="800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00FF00"/>
                </a:solidFill>
              </a:rPr>
              <a:t>V </a:t>
            </a:r>
            <a:r>
              <a:rPr lang="en-IN" altLang="en-US" b="1" baseline="-25000">
                <a:solidFill>
                  <a:srgbClr val="00FF00"/>
                </a:solidFill>
              </a:rPr>
              <a:t>GS</a:t>
            </a:r>
          </a:p>
        </p:txBody>
      </p:sp>
      <p:sp>
        <p:nvSpPr>
          <p:cNvPr id="107528" name="TextBox 21"/>
          <p:cNvSpPr txBox="1">
            <a:spLocks noChangeArrowheads="1"/>
          </p:cNvSpPr>
          <p:nvPr/>
        </p:nvSpPr>
        <p:spPr bwMode="auto">
          <a:xfrm rot="-5400000">
            <a:off x="882670" y="2426732"/>
            <a:ext cx="514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00FF00"/>
                </a:solidFill>
              </a:rPr>
              <a:t>I </a:t>
            </a:r>
            <a:r>
              <a:rPr lang="en-IN" altLang="en-US" b="1" baseline="-25000">
                <a:solidFill>
                  <a:srgbClr val="00FF00"/>
                </a:solidFill>
              </a:rPr>
              <a:t>DS</a:t>
            </a:r>
          </a:p>
        </p:txBody>
      </p:sp>
      <p:sp>
        <p:nvSpPr>
          <p:cNvPr id="107529" name="TextBox 22"/>
          <p:cNvSpPr txBox="1">
            <a:spLocks noChangeArrowheads="1"/>
          </p:cNvSpPr>
          <p:nvPr/>
        </p:nvSpPr>
        <p:spPr bwMode="auto">
          <a:xfrm rot="-5400000">
            <a:off x="4282083" y="4049733"/>
            <a:ext cx="514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00FF00"/>
                </a:solidFill>
              </a:rPr>
              <a:t>I </a:t>
            </a:r>
            <a:r>
              <a:rPr lang="en-IN" altLang="en-US" b="1" baseline="-25000">
                <a:solidFill>
                  <a:srgbClr val="00FF00"/>
                </a:solidFill>
              </a:rPr>
              <a:t>DS</a:t>
            </a:r>
          </a:p>
        </p:txBody>
      </p:sp>
      <p:sp>
        <p:nvSpPr>
          <p:cNvPr id="24" name="Rectangle 23"/>
          <p:cNvSpPr/>
          <p:nvPr/>
        </p:nvSpPr>
        <p:spPr>
          <a:xfrm>
            <a:off x="4469626" y="2114550"/>
            <a:ext cx="3744936" cy="369332"/>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err="1">
                <a:ln w="50800"/>
                <a:solidFill>
                  <a:srgbClr val="00FFFF"/>
                </a:solidFill>
                <a:latin typeface="Georgia" pitchFamily="18" charset="0"/>
              </a:rPr>
              <a:t>Schottkey</a:t>
            </a:r>
            <a:r>
              <a:rPr lang="en-US" b="1" dirty="0">
                <a:ln w="50800"/>
                <a:solidFill>
                  <a:srgbClr val="00FFFF"/>
                </a:solidFill>
                <a:latin typeface="Georgia" pitchFamily="18" charset="0"/>
              </a:rPr>
              <a:t> Barrier Modulation</a:t>
            </a:r>
          </a:p>
        </p:txBody>
      </p:sp>
      <p:sp>
        <p:nvSpPr>
          <p:cNvPr id="25" name="Rectangle 24"/>
          <p:cNvSpPr/>
          <p:nvPr/>
        </p:nvSpPr>
        <p:spPr>
          <a:xfrm>
            <a:off x="1390497" y="4743450"/>
            <a:ext cx="3352200" cy="369332"/>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rgbClr val="00FFFF"/>
                </a:solidFill>
                <a:latin typeface="Georgia" pitchFamily="18" charset="0"/>
              </a:rPr>
              <a:t>Electrostatic Gating Effect </a:t>
            </a:r>
          </a:p>
        </p:txBody>
      </p:sp>
      <p:cxnSp>
        <p:nvCxnSpPr>
          <p:cNvPr id="27" name="Straight Arrow Connector 26"/>
          <p:cNvCxnSpPr/>
          <p:nvPr/>
        </p:nvCxnSpPr>
        <p:spPr>
          <a:xfrm rot="10800000">
            <a:off x="4629150" y="2514600"/>
            <a:ext cx="685800" cy="119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57600" y="5143500"/>
            <a:ext cx="857250" cy="119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7534" name="TextBox 29"/>
          <p:cNvSpPr txBox="1">
            <a:spLocks noChangeArrowheads="1"/>
          </p:cNvSpPr>
          <p:nvPr/>
        </p:nvSpPr>
        <p:spPr bwMode="auto">
          <a:xfrm>
            <a:off x="2457450" y="205740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E37DDE"/>
                </a:solidFill>
                <a:latin typeface="Cambria Math" panose="02040503050406030204" pitchFamily="18" charset="0"/>
              </a:rPr>
              <a:t>Before Analyte</a:t>
            </a:r>
          </a:p>
        </p:txBody>
      </p:sp>
      <p:sp>
        <p:nvSpPr>
          <p:cNvPr id="107535" name="TextBox 30"/>
          <p:cNvSpPr txBox="1">
            <a:spLocks noChangeArrowheads="1"/>
          </p:cNvSpPr>
          <p:nvPr/>
        </p:nvSpPr>
        <p:spPr bwMode="auto">
          <a:xfrm>
            <a:off x="1577579" y="3163492"/>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chemeClr val="bg1"/>
                </a:solidFill>
                <a:latin typeface="Cambria Math" panose="02040503050406030204" pitchFamily="18" charset="0"/>
              </a:rPr>
              <a:t>After Analyte</a:t>
            </a:r>
          </a:p>
        </p:txBody>
      </p:sp>
      <p:sp>
        <p:nvSpPr>
          <p:cNvPr id="107536" name="TextBox 31"/>
          <p:cNvSpPr txBox="1">
            <a:spLocks noChangeArrowheads="1"/>
          </p:cNvSpPr>
          <p:nvPr/>
        </p:nvSpPr>
        <p:spPr bwMode="auto">
          <a:xfrm>
            <a:off x="5747992" y="3507335"/>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dirty="0">
                <a:solidFill>
                  <a:srgbClr val="E37DDE"/>
                </a:solidFill>
                <a:latin typeface="Cambria Math" panose="02040503050406030204" pitchFamily="18" charset="0"/>
              </a:rPr>
              <a:t>Before </a:t>
            </a:r>
            <a:r>
              <a:rPr lang="en-IN" altLang="en-US" b="1" dirty="0" err="1">
                <a:solidFill>
                  <a:srgbClr val="E37DDE"/>
                </a:solidFill>
                <a:latin typeface="Cambria Math" panose="02040503050406030204" pitchFamily="18" charset="0"/>
              </a:rPr>
              <a:t>Analyte</a:t>
            </a:r>
            <a:endParaRPr lang="en-IN" altLang="en-US" b="1" dirty="0">
              <a:solidFill>
                <a:srgbClr val="E37DDE"/>
              </a:solidFill>
              <a:latin typeface="Cambria Math" panose="02040503050406030204" pitchFamily="18" charset="0"/>
            </a:endParaRPr>
          </a:p>
        </p:txBody>
      </p:sp>
      <p:sp>
        <p:nvSpPr>
          <p:cNvPr id="107537" name="TextBox 32"/>
          <p:cNvSpPr txBox="1">
            <a:spLocks noChangeArrowheads="1"/>
          </p:cNvSpPr>
          <p:nvPr/>
        </p:nvSpPr>
        <p:spPr bwMode="auto">
          <a:xfrm>
            <a:off x="5139965" y="4517789"/>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dirty="0">
                <a:solidFill>
                  <a:schemeClr val="bg1"/>
                </a:solidFill>
                <a:latin typeface="Cambria Math" panose="02040503050406030204" pitchFamily="18" charset="0"/>
              </a:rPr>
              <a:t>After </a:t>
            </a:r>
            <a:r>
              <a:rPr lang="en-IN" altLang="en-US" b="1" dirty="0" err="1">
                <a:solidFill>
                  <a:schemeClr val="bg1"/>
                </a:solidFill>
                <a:latin typeface="Cambria Math" panose="02040503050406030204" pitchFamily="18" charset="0"/>
              </a:rPr>
              <a:t>Analyte</a:t>
            </a:r>
            <a:endParaRPr lang="en-IN" altLang="en-US" b="1" dirty="0">
              <a:solidFill>
                <a:schemeClr val="bg1"/>
              </a:solidFill>
              <a:latin typeface="Cambria Math" panose="02040503050406030204" pitchFamily="18" charset="0"/>
            </a:endParaRPr>
          </a:p>
        </p:txBody>
      </p:sp>
      <p:pic>
        <p:nvPicPr>
          <p:cNvPr id="26" name="Picture 4" descr="http://1.bp.blogspot.com/-LMq9YKg-1LY/Udo3D6t7itI/AAAAAAAAB24/Zp8d3HZueWY/s1600/Dr.+Babasaheb+Ambedkar+Marathwada+University.png">
            <a:hlinkClick r:id="rId3"/>
          </p:cNvPr>
          <p:cNvPicPr>
            <a:picLocks noChangeAspect="1" noChangeArrowheads="1"/>
          </p:cNvPicPr>
          <p:nvPr/>
        </p:nvPicPr>
        <p:blipFill>
          <a:blip r:embed="rId4"/>
          <a:srcRect/>
          <a:stretch>
            <a:fillRect/>
          </a:stretch>
        </p:blipFill>
        <p:spPr bwMode="auto">
          <a:xfrm>
            <a:off x="101204" y="894160"/>
            <a:ext cx="591740" cy="635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6460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685800" y="152400"/>
            <a:ext cx="7772400" cy="1143000"/>
          </a:xfrm>
        </p:spPr>
        <p:txBody>
          <a:bodyPr/>
          <a:lstStyle/>
          <a:p>
            <a:pPr algn="ctr"/>
            <a:r>
              <a:rPr lang="en-AU" sz="3600" dirty="0">
                <a:solidFill>
                  <a:srgbClr val="1709CB"/>
                </a:solidFill>
              </a:rPr>
              <a:t>Electrochemical Sensors</a:t>
            </a:r>
          </a:p>
        </p:txBody>
      </p:sp>
      <p:sp>
        <p:nvSpPr>
          <p:cNvPr id="940035" name="Text Box 3"/>
          <p:cNvSpPr txBox="1">
            <a:spLocks noChangeArrowheads="1"/>
          </p:cNvSpPr>
          <p:nvPr/>
        </p:nvSpPr>
        <p:spPr bwMode="auto">
          <a:xfrm>
            <a:off x="762000" y="1417638"/>
            <a:ext cx="7772400" cy="822325"/>
          </a:xfrm>
          <a:prstGeom prst="rect">
            <a:avLst/>
          </a:prstGeom>
          <a:noFill/>
          <a:ln w="9525">
            <a:noFill/>
            <a:miter lim="800000"/>
            <a:headEnd/>
            <a:tailEnd/>
          </a:ln>
          <a:effectLst/>
        </p:spPr>
        <p:txBody>
          <a:bodyPr anchor="ctr">
            <a:spAutoFit/>
          </a:bodyPr>
          <a:lstStyle/>
          <a:p>
            <a:pPr>
              <a:spcBef>
                <a:spcPct val="50000"/>
              </a:spcBef>
            </a:pPr>
            <a:r>
              <a:rPr lang="en-AU" sz="2400"/>
              <a:t>Electrochemical sensors are the most versatile and highly developed chemical sensors.</a:t>
            </a:r>
          </a:p>
        </p:txBody>
      </p:sp>
      <p:sp>
        <p:nvSpPr>
          <p:cNvPr id="940036" name="Text Box 4"/>
          <p:cNvSpPr txBox="1">
            <a:spLocks noChangeArrowheads="1"/>
          </p:cNvSpPr>
          <p:nvPr/>
        </p:nvSpPr>
        <p:spPr bwMode="auto">
          <a:xfrm>
            <a:off x="228600" y="2362200"/>
            <a:ext cx="6705600" cy="457200"/>
          </a:xfrm>
          <a:prstGeom prst="rect">
            <a:avLst/>
          </a:prstGeom>
          <a:noFill/>
          <a:ln w="9525">
            <a:noFill/>
            <a:miter lim="800000"/>
            <a:headEnd/>
            <a:tailEnd/>
          </a:ln>
          <a:effectLst/>
        </p:spPr>
        <p:txBody>
          <a:bodyPr wrap="square" anchor="ctr">
            <a:spAutoFit/>
          </a:bodyPr>
          <a:lstStyle/>
          <a:p>
            <a:pPr>
              <a:spcBef>
                <a:spcPct val="50000"/>
              </a:spcBef>
            </a:pPr>
            <a:r>
              <a:rPr lang="en-AU" sz="2400" dirty="0"/>
              <a:t>They are divided into several types:</a:t>
            </a:r>
          </a:p>
        </p:txBody>
      </p:sp>
      <p:sp>
        <p:nvSpPr>
          <p:cNvPr id="940037" name="Text Box 5"/>
          <p:cNvSpPr txBox="1">
            <a:spLocks noChangeArrowheads="1"/>
          </p:cNvSpPr>
          <p:nvPr/>
        </p:nvSpPr>
        <p:spPr bwMode="auto">
          <a:xfrm>
            <a:off x="2286000" y="2819400"/>
            <a:ext cx="6705600" cy="1552575"/>
          </a:xfrm>
          <a:prstGeom prst="rect">
            <a:avLst/>
          </a:prstGeom>
          <a:noFill/>
          <a:ln w="9525">
            <a:noFill/>
            <a:miter lim="800000"/>
            <a:headEnd/>
            <a:tailEnd/>
          </a:ln>
          <a:effectLst/>
        </p:spPr>
        <p:txBody>
          <a:bodyPr anchor="ctr">
            <a:spAutoFit/>
          </a:bodyPr>
          <a:lstStyle/>
          <a:p>
            <a:pPr algn="l">
              <a:spcBef>
                <a:spcPct val="50000"/>
              </a:spcBef>
              <a:buFontTx/>
              <a:buChar char="•"/>
            </a:pPr>
            <a:r>
              <a:rPr lang="en-AU" sz="2400"/>
              <a:t> Potentiometric (measure voltage)</a:t>
            </a:r>
          </a:p>
          <a:p>
            <a:pPr algn="l">
              <a:spcBef>
                <a:spcPct val="50000"/>
              </a:spcBef>
              <a:buFontTx/>
              <a:buChar char="•"/>
            </a:pPr>
            <a:r>
              <a:rPr lang="en-AU" sz="2400"/>
              <a:t> Amperometric (measure current)</a:t>
            </a:r>
          </a:p>
          <a:p>
            <a:pPr algn="l">
              <a:spcBef>
                <a:spcPct val="50000"/>
              </a:spcBef>
              <a:buFontTx/>
              <a:buChar char="•"/>
            </a:pPr>
            <a:r>
              <a:rPr lang="en-AU" sz="2400"/>
              <a:t> Conductometric (measure conductivity)</a:t>
            </a:r>
          </a:p>
        </p:txBody>
      </p:sp>
      <p:sp>
        <p:nvSpPr>
          <p:cNvPr id="940038" name="Text Box 6"/>
          <p:cNvSpPr txBox="1">
            <a:spLocks noChangeArrowheads="1"/>
          </p:cNvSpPr>
          <p:nvPr/>
        </p:nvSpPr>
        <p:spPr bwMode="auto">
          <a:xfrm>
            <a:off x="838200" y="5715000"/>
            <a:ext cx="7467600" cy="457200"/>
          </a:xfrm>
          <a:prstGeom prst="rect">
            <a:avLst/>
          </a:prstGeom>
          <a:noFill/>
          <a:ln w="9525">
            <a:noFill/>
            <a:miter lim="800000"/>
            <a:headEnd/>
            <a:tailEnd/>
          </a:ln>
          <a:effectLst/>
        </p:spPr>
        <p:txBody>
          <a:bodyPr anchor="ctr">
            <a:spAutoFit/>
          </a:bodyPr>
          <a:lstStyle/>
          <a:p>
            <a:pPr>
              <a:spcBef>
                <a:spcPct val="50000"/>
              </a:spcBef>
            </a:pPr>
            <a:r>
              <a:rPr lang="en-AU" sz="2400" dirty="0"/>
              <a:t>In all these sensors, special electrodes are used.</a:t>
            </a:r>
          </a:p>
        </p:txBody>
      </p:sp>
      <p:sp>
        <p:nvSpPr>
          <p:cNvPr id="940039" name="Text Box 7"/>
          <p:cNvSpPr txBox="1">
            <a:spLocks noChangeArrowheads="1"/>
          </p:cNvSpPr>
          <p:nvPr/>
        </p:nvSpPr>
        <p:spPr bwMode="auto">
          <a:xfrm>
            <a:off x="1736725" y="4438650"/>
            <a:ext cx="184150" cy="579438"/>
          </a:xfrm>
          <a:prstGeom prst="rect">
            <a:avLst/>
          </a:prstGeom>
          <a:noFill/>
          <a:ln w="57150" algn="ctr">
            <a:noFill/>
            <a:miter lim="800000"/>
            <a:headEnd/>
            <a:tailEnd type="none" w="lg" len="lg"/>
          </a:ln>
          <a:effectLst/>
        </p:spPr>
        <p:txBody>
          <a:bodyPr wrap="none">
            <a:spAutoFit/>
          </a:bodyPr>
          <a:lstStyle/>
          <a:p>
            <a:endParaRPr lang="en-US"/>
          </a:p>
        </p:txBody>
      </p:sp>
      <p:sp>
        <p:nvSpPr>
          <p:cNvPr id="940040" name="Text Box 8"/>
          <p:cNvSpPr txBox="1">
            <a:spLocks noChangeArrowheads="1"/>
          </p:cNvSpPr>
          <p:nvPr/>
        </p:nvSpPr>
        <p:spPr bwMode="auto">
          <a:xfrm>
            <a:off x="990600" y="4876800"/>
            <a:ext cx="7391400" cy="369332"/>
          </a:xfrm>
          <a:prstGeom prst="rect">
            <a:avLst/>
          </a:prstGeom>
          <a:noFill/>
          <a:ln w="57150" algn="ctr">
            <a:noFill/>
            <a:miter lim="800000"/>
            <a:headEnd/>
            <a:tailEnd type="none" w="lg" len="lg"/>
          </a:ln>
          <a:effectLst/>
        </p:spPr>
        <p:txBody>
          <a:bodyPr wrap="square">
            <a:spAutoFit/>
          </a:bodyPr>
          <a:lstStyle/>
          <a:p>
            <a:r>
              <a:rPr lang="en-US" b="1" dirty="0"/>
              <a:t>Sometimes the distinction between these types can be blurred.</a:t>
            </a:r>
          </a:p>
        </p:txBody>
      </p:sp>
    </p:spTree>
    <p:extLst>
      <p:ext uri="{BB962C8B-B14F-4D97-AF65-F5344CB8AC3E}">
        <p14:creationId xmlns:p14="http://schemas.microsoft.com/office/powerpoint/2010/main" val="66087455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8708" name="Picture 4"/>
          <p:cNvPicPr>
            <a:picLocks noChangeAspect="1" noChangeArrowheads="1"/>
          </p:cNvPicPr>
          <p:nvPr/>
        </p:nvPicPr>
        <p:blipFill>
          <a:blip r:embed="rId2" cstate="print"/>
          <a:srcRect/>
          <a:stretch>
            <a:fillRect/>
          </a:stretch>
        </p:blipFill>
        <p:spPr bwMode="auto">
          <a:xfrm>
            <a:off x="0" y="304800"/>
            <a:ext cx="9144000" cy="6188075"/>
          </a:xfrm>
          <a:prstGeom prst="rect">
            <a:avLst/>
          </a:prstGeom>
          <a:noFill/>
          <a:ln w="57150" algn="ctr">
            <a:noFill/>
            <a:miter lim="800000"/>
            <a:headEnd/>
            <a:tailEnd type="none" w="lg" len="lg"/>
          </a:ln>
          <a:effectLst/>
        </p:spPr>
      </p:pic>
    </p:spTree>
    <p:extLst>
      <p:ext uri="{BB962C8B-B14F-4D97-AF65-F5344CB8AC3E}">
        <p14:creationId xmlns:p14="http://schemas.microsoft.com/office/powerpoint/2010/main" val="251207057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1058" name="Text Box 2"/>
          <p:cNvSpPr txBox="1">
            <a:spLocks noChangeArrowheads="1"/>
          </p:cNvSpPr>
          <p:nvPr/>
        </p:nvSpPr>
        <p:spPr bwMode="auto">
          <a:xfrm>
            <a:off x="228600" y="1219200"/>
            <a:ext cx="3886200" cy="1552575"/>
          </a:xfrm>
          <a:prstGeom prst="rect">
            <a:avLst/>
          </a:prstGeom>
          <a:noFill/>
          <a:ln w="9525">
            <a:noFill/>
            <a:miter lim="800000"/>
            <a:headEnd/>
            <a:tailEnd/>
          </a:ln>
          <a:effectLst/>
        </p:spPr>
        <p:txBody>
          <a:bodyPr anchor="ctr">
            <a:spAutoFit/>
          </a:bodyPr>
          <a:lstStyle/>
          <a:p>
            <a:pPr>
              <a:spcBef>
                <a:spcPct val="50000"/>
              </a:spcBef>
            </a:pPr>
            <a:r>
              <a:rPr lang="en-AU" sz="2400"/>
              <a:t>Either a chemical reaction takes place or the charge transport is modulated by the reaction</a:t>
            </a:r>
          </a:p>
        </p:txBody>
      </p:sp>
      <p:sp>
        <p:nvSpPr>
          <p:cNvPr id="941059" name="Text Box 3"/>
          <p:cNvSpPr txBox="1">
            <a:spLocks noChangeArrowheads="1"/>
          </p:cNvSpPr>
          <p:nvPr/>
        </p:nvSpPr>
        <p:spPr bwMode="auto">
          <a:xfrm>
            <a:off x="4495800" y="1752600"/>
            <a:ext cx="4648200" cy="1187450"/>
          </a:xfrm>
          <a:prstGeom prst="rect">
            <a:avLst/>
          </a:prstGeom>
          <a:noFill/>
          <a:ln w="9525">
            <a:noFill/>
            <a:miter lim="800000"/>
            <a:headEnd/>
            <a:tailEnd/>
          </a:ln>
          <a:effectLst/>
        </p:spPr>
        <p:txBody>
          <a:bodyPr anchor="ctr">
            <a:spAutoFit/>
          </a:bodyPr>
          <a:lstStyle/>
          <a:p>
            <a:pPr>
              <a:spcBef>
                <a:spcPct val="50000"/>
              </a:spcBef>
            </a:pPr>
            <a:r>
              <a:rPr lang="en-AU" sz="2400"/>
              <a:t>Electrochemical sensing always requires a closed circuit. Current must flow to make a measurement.</a:t>
            </a:r>
          </a:p>
        </p:txBody>
      </p:sp>
      <p:sp>
        <p:nvSpPr>
          <p:cNvPr id="941060" name="Text Box 4"/>
          <p:cNvSpPr txBox="1">
            <a:spLocks noChangeArrowheads="1"/>
          </p:cNvSpPr>
          <p:nvPr/>
        </p:nvSpPr>
        <p:spPr bwMode="auto">
          <a:xfrm>
            <a:off x="0" y="3124200"/>
            <a:ext cx="5105400" cy="822325"/>
          </a:xfrm>
          <a:prstGeom prst="rect">
            <a:avLst/>
          </a:prstGeom>
          <a:noFill/>
          <a:ln w="9525">
            <a:noFill/>
            <a:miter lim="800000"/>
            <a:headEnd/>
            <a:tailEnd/>
          </a:ln>
          <a:effectLst/>
        </p:spPr>
        <p:txBody>
          <a:bodyPr anchor="ctr">
            <a:spAutoFit/>
          </a:bodyPr>
          <a:lstStyle/>
          <a:p>
            <a:pPr>
              <a:spcBef>
                <a:spcPct val="50000"/>
              </a:spcBef>
            </a:pPr>
            <a:r>
              <a:rPr lang="en-AU" sz="2400"/>
              <a:t>Since we need a closed loop we need at least two electrodes.</a:t>
            </a:r>
          </a:p>
        </p:txBody>
      </p:sp>
      <p:sp>
        <p:nvSpPr>
          <p:cNvPr id="941061" name="Text Box 5"/>
          <p:cNvSpPr txBox="1">
            <a:spLocks noChangeArrowheads="1"/>
          </p:cNvSpPr>
          <p:nvPr/>
        </p:nvSpPr>
        <p:spPr bwMode="auto">
          <a:xfrm>
            <a:off x="4572000" y="4114800"/>
            <a:ext cx="3962400" cy="822325"/>
          </a:xfrm>
          <a:prstGeom prst="rect">
            <a:avLst/>
          </a:prstGeom>
          <a:noFill/>
          <a:ln w="9525">
            <a:noFill/>
            <a:miter lim="800000"/>
            <a:headEnd/>
            <a:tailEnd/>
          </a:ln>
          <a:effectLst/>
        </p:spPr>
        <p:txBody>
          <a:bodyPr anchor="ctr">
            <a:spAutoFit/>
          </a:bodyPr>
          <a:lstStyle/>
          <a:p>
            <a:pPr>
              <a:spcBef>
                <a:spcPct val="50000"/>
              </a:spcBef>
            </a:pPr>
            <a:r>
              <a:rPr lang="en-AU" sz="2400"/>
              <a:t>These sensors are often called an electrochemical cell.</a:t>
            </a:r>
          </a:p>
        </p:txBody>
      </p:sp>
      <p:sp>
        <p:nvSpPr>
          <p:cNvPr id="941062" name="Text Box 6"/>
          <p:cNvSpPr txBox="1">
            <a:spLocks noChangeArrowheads="1"/>
          </p:cNvSpPr>
          <p:nvPr/>
        </p:nvSpPr>
        <p:spPr bwMode="auto">
          <a:xfrm>
            <a:off x="457200" y="5105400"/>
            <a:ext cx="4724400" cy="1187450"/>
          </a:xfrm>
          <a:prstGeom prst="rect">
            <a:avLst/>
          </a:prstGeom>
          <a:noFill/>
          <a:ln w="9525">
            <a:noFill/>
            <a:miter lim="800000"/>
            <a:headEnd/>
            <a:tailEnd/>
          </a:ln>
          <a:effectLst/>
        </p:spPr>
        <p:txBody>
          <a:bodyPr anchor="ctr">
            <a:spAutoFit/>
          </a:bodyPr>
          <a:lstStyle/>
          <a:p>
            <a:pPr>
              <a:spcBef>
                <a:spcPct val="50000"/>
              </a:spcBef>
            </a:pPr>
            <a:r>
              <a:rPr lang="en-AU" sz="2400"/>
              <a:t>How the cell is used depends heavily on the sensitivity, selectivity and accuracy.</a:t>
            </a:r>
          </a:p>
        </p:txBody>
      </p:sp>
      <p:sp>
        <p:nvSpPr>
          <p:cNvPr id="941063" name="Rectangle 7"/>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r>
              <a:rPr lang="en-AU" sz="4400"/>
              <a:t>Electrochemical Sensors</a:t>
            </a:r>
          </a:p>
        </p:txBody>
      </p:sp>
    </p:spTree>
    <p:extLst>
      <p:ext uri="{BB962C8B-B14F-4D97-AF65-F5344CB8AC3E}">
        <p14:creationId xmlns:p14="http://schemas.microsoft.com/office/powerpoint/2010/main" val="242630078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685800" y="152400"/>
            <a:ext cx="7772400" cy="1143000"/>
          </a:xfrm>
        </p:spPr>
        <p:txBody>
          <a:bodyPr/>
          <a:lstStyle/>
          <a:p>
            <a:pPr algn="ctr"/>
            <a:r>
              <a:rPr lang="en-AU" sz="2800" dirty="0">
                <a:solidFill>
                  <a:srgbClr val="1709CB"/>
                </a:solidFill>
              </a:rPr>
              <a:t>Potentiometric Sensors</a:t>
            </a:r>
          </a:p>
        </p:txBody>
      </p:sp>
      <p:sp>
        <p:nvSpPr>
          <p:cNvPr id="942083" name="Text Box 3"/>
          <p:cNvSpPr txBox="1">
            <a:spLocks noChangeArrowheads="1"/>
          </p:cNvSpPr>
          <p:nvPr/>
        </p:nvSpPr>
        <p:spPr bwMode="auto">
          <a:xfrm>
            <a:off x="914400" y="1143000"/>
            <a:ext cx="7696200" cy="1187450"/>
          </a:xfrm>
          <a:prstGeom prst="rect">
            <a:avLst/>
          </a:prstGeom>
          <a:noFill/>
          <a:ln w="9525">
            <a:noFill/>
            <a:miter lim="800000"/>
            <a:headEnd/>
            <a:tailEnd/>
          </a:ln>
          <a:effectLst/>
        </p:spPr>
        <p:txBody>
          <a:bodyPr anchor="ctr">
            <a:spAutoFit/>
          </a:bodyPr>
          <a:lstStyle/>
          <a:p>
            <a:pPr>
              <a:spcBef>
                <a:spcPct val="50000"/>
              </a:spcBef>
            </a:pPr>
            <a:r>
              <a:rPr lang="en-AU" sz="2400"/>
              <a:t>Potentiometric sensors use the effect of the concentration on the equilibrium of redox reactions occurring at the electrode-electrolyte interface of an electrochemical cell</a:t>
            </a:r>
          </a:p>
        </p:txBody>
      </p:sp>
      <p:sp>
        <p:nvSpPr>
          <p:cNvPr id="942084" name="Text Box 4"/>
          <p:cNvSpPr txBox="1">
            <a:spLocks noChangeArrowheads="1"/>
          </p:cNvSpPr>
          <p:nvPr/>
        </p:nvSpPr>
        <p:spPr bwMode="auto">
          <a:xfrm>
            <a:off x="3657600" y="2560638"/>
            <a:ext cx="4724400" cy="822325"/>
          </a:xfrm>
          <a:prstGeom prst="rect">
            <a:avLst/>
          </a:prstGeom>
          <a:noFill/>
          <a:ln w="9525">
            <a:noFill/>
            <a:miter lim="800000"/>
            <a:headEnd/>
            <a:tailEnd/>
          </a:ln>
          <a:effectLst/>
        </p:spPr>
        <p:txBody>
          <a:bodyPr anchor="ctr">
            <a:spAutoFit/>
          </a:bodyPr>
          <a:lstStyle/>
          <a:p>
            <a:pPr>
              <a:spcBef>
                <a:spcPct val="50000"/>
              </a:spcBef>
            </a:pPr>
            <a:r>
              <a:rPr lang="en-AU" sz="2400"/>
              <a:t>The redox reaction takes on the electrode surface:</a:t>
            </a:r>
          </a:p>
        </p:txBody>
      </p:sp>
      <p:sp>
        <p:nvSpPr>
          <p:cNvPr id="942085" name="Text Box 5"/>
          <p:cNvSpPr txBox="1">
            <a:spLocks noChangeArrowheads="1"/>
          </p:cNvSpPr>
          <p:nvPr/>
        </p:nvSpPr>
        <p:spPr bwMode="auto">
          <a:xfrm>
            <a:off x="4267200" y="3962400"/>
            <a:ext cx="4876800" cy="457200"/>
          </a:xfrm>
          <a:prstGeom prst="rect">
            <a:avLst/>
          </a:prstGeom>
          <a:noFill/>
          <a:ln w="9525">
            <a:noFill/>
            <a:miter lim="800000"/>
            <a:headEnd/>
            <a:tailEnd/>
          </a:ln>
          <a:effectLst/>
        </p:spPr>
        <p:txBody>
          <a:bodyPr anchor="ctr">
            <a:spAutoFit/>
          </a:bodyPr>
          <a:lstStyle/>
          <a:p>
            <a:pPr>
              <a:spcBef>
                <a:spcPct val="50000"/>
              </a:spcBef>
            </a:pPr>
            <a:r>
              <a:rPr lang="en-AU" sz="2400" i="1"/>
              <a:t>Oxidant </a:t>
            </a:r>
            <a:r>
              <a:rPr lang="en-AU" sz="2400"/>
              <a:t>+ Ze</a:t>
            </a:r>
            <a:r>
              <a:rPr lang="en-AU" sz="2400" baseline="30000"/>
              <a:t>-</a:t>
            </a:r>
            <a:r>
              <a:rPr lang="en-AU" sz="2400"/>
              <a:t> =&gt; </a:t>
            </a:r>
            <a:r>
              <a:rPr lang="en-AU" sz="2400" i="1"/>
              <a:t>Reduced product</a:t>
            </a:r>
          </a:p>
        </p:txBody>
      </p:sp>
      <p:sp>
        <p:nvSpPr>
          <p:cNvPr id="942086" name="Text Box 6"/>
          <p:cNvSpPr txBox="1">
            <a:spLocks noChangeArrowheads="1"/>
          </p:cNvSpPr>
          <p:nvPr/>
        </p:nvSpPr>
        <p:spPr bwMode="auto">
          <a:xfrm>
            <a:off x="4495800" y="4800600"/>
            <a:ext cx="3678238" cy="1187450"/>
          </a:xfrm>
          <a:prstGeom prst="rect">
            <a:avLst/>
          </a:prstGeom>
          <a:noFill/>
          <a:ln w="57150" algn="ctr">
            <a:noFill/>
            <a:miter lim="800000"/>
            <a:headEnd/>
            <a:tailEnd type="none" w="lg" len="lg"/>
          </a:ln>
          <a:effectLst/>
        </p:spPr>
        <p:txBody>
          <a:bodyPr>
            <a:spAutoFit/>
          </a:bodyPr>
          <a:lstStyle/>
          <a:p>
            <a:r>
              <a:rPr lang="en-US" sz="2400"/>
              <a:t>Z is the number of electrons involved in the redox reaction</a:t>
            </a:r>
          </a:p>
        </p:txBody>
      </p:sp>
      <p:pic>
        <p:nvPicPr>
          <p:cNvPr id="942087" name="Picture 7" descr="electrochemical cell"/>
          <p:cNvPicPr>
            <a:picLocks noChangeAspect="1" noChangeArrowheads="1"/>
          </p:cNvPicPr>
          <p:nvPr/>
        </p:nvPicPr>
        <p:blipFill>
          <a:blip r:embed="rId2" cstate="print"/>
          <a:srcRect/>
          <a:stretch>
            <a:fillRect/>
          </a:stretch>
        </p:blipFill>
        <p:spPr bwMode="auto">
          <a:xfrm>
            <a:off x="0" y="2514600"/>
            <a:ext cx="3136900" cy="4038600"/>
          </a:xfrm>
          <a:prstGeom prst="rect">
            <a:avLst/>
          </a:prstGeom>
          <a:noFill/>
        </p:spPr>
      </p:pic>
      <p:sp>
        <p:nvSpPr>
          <p:cNvPr id="942088" name="Text Box 8"/>
          <p:cNvSpPr txBox="1">
            <a:spLocks noChangeArrowheads="1"/>
          </p:cNvSpPr>
          <p:nvPr/>
        </p:nvSpPr>
        <p:spPr bwMode="auto">
          <a:xfrm>
            <a:off x="0" y="6583363"/>
            <a:ext cx="2147888" cy="274637"/>
          </a:xfrm>
          <a:prstGeom prst="rect">
            <a:avLst/>
          </a:prstGeom>
          <a:noFill/>
          <a:ln w="57150" algn="ctr">
            <a:noFill/>
            <a:miter lim="800000"/>
            <a:headEnd/>
            <a:tailEnd type="none" w="lg" len="lg"/>
          </a:ln>
          <a:effectLst/>
        </p:spPr>
        <p:txBody>
          <a:bodyPr wrap="none">
            <a:spAutoFit/>
          </a:bodyPr>
          <a:lstStyle/>
          <a:p>
            <a:r>
              <a:rPr lang="en-US" sz="1200"/>
              <a:t>www.chemie.uni-greifswald.de/</a:t>
            </a:r>
          </a:p>
        </p:txBody>
      </p:sp>
    </p:spTree>
    <p:extLst>
      <p:ext uri="{BB962C8B-B14F-4D97-AF65-F5344CB8AC3E}">
        <p14:creationId xmlns:p14="http://schemas.microsoft.com/office/powerpoint/2010/main" val="404092811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8763000" cy="1015663"/>
          </a:xfrm>
          <a:prstGeom prst="rect">
            <a:avLst/>
          </a:prstGeom>
        </p:spPr>
        <p:txBody>
          <a:bodyPr wrap="square">
            <a:spAutoFit/>
          </a:bodyPr>
          <a:lstStyle/>
          <a:p>
            <a:pPr algn="just"/>
            <a:r>
              <a:rPr lang="en-IN" sz="2000" b="1" dirty="0" err="1" smtClean="0">
                <a:solidFill>
                  <a:schemeClr val="bg1"/>
                </a:solidFill>
              </a:rPr>
              <a:t>Redox</a:t>
            </a:r>
            <a:r>
              <a:rPr lang="en-IN" sz="2000" dirty="0" smtClean="0">
                <a:solidFill>
                  <a:schemeClr val="bg1"/>
                </a:solidFill>
              </a:rPr>
              <a:t> (</a:t>
            </a:r>
            <a:r>
              <a:rPr lang="en-IN" sz="2000" b="1" dirty="0" smtClean="0">
                <a:solidFill>
                  <a:schemeClr val="bg1"/>
                </a:solidFill>
              </a:rPr>
              <a:t>red</a:t>
            </a:r>
            <a:r>
              <a:rPr lang="en-IN" sz="2000" dirty="0" smtClean="0">
                <a:solidFill>
                  <a:schemeClr val="bg1"/>
                </a:solidFill>
              </a:rPr>
              <a:t>uction-</a:t>
            </a:r>
            <a:r>
              <a:rPr lang="en-IN" sz="2000" b="1" dirty="0" smtClean="0">
                <a:solidFill>
                  <a:schemeClr val="bg1"/>
                </a:solidFill>
              </a:rPr>
              <a:t>ox</a:t>
            </a:r>
            <a:r>
              <a:rPr lang="en-IN" sz="2000" dirty="0" smtClean="0">
                <a:solidFill>
                  <a:schemeClr val="bg1"/>
                </a:solidFill>
              </a:rPr>
              <a:t>idation) reactions include all chemical reactions in which atoms have their oxidation state changed; in general, </a:t>
            </a:r>
            <a:r>
              <a:rPr lang="en-IN" sz="2000" dirty="0" err="1" smtClean="0">
                <a:solidFill>
                  <a:schemeClr val="bg1"/>
                </a:solidFill>
              </a:rPr>
              <a:t>redox</a:t>
            </a:r>
            <a:r>
              <a:rPr lang="en-IN" sz="2000" dirty="0" smtClean="0">
                <a:solidFill>
                  <a:schemeClr val="bg1"/>
                </a:solidFill>
              </a:rPr>
              <a:t> reactions involve the transfer of electrons between species.</a:t>
            </a:r>
            <a:endParaRPr lang="en-IN" sz="2000" dirty="0">
              <a:solidFill>
                <a:schemeClr val="bg1"/>
              </a:solidFill>
            </a:endParaRPr>
          </a:p>
        </p:txBody>
      </p:sp>
      <p:sp>
        <p:nvSpPr>
          <p:cNvPr id="4" name="Rectangle 3"/>
          <p:cNvSpPr/>
          <p:nvPr/>
        </p:nvSpPr>
        <p:spPr>
          <a:xfrm>
            <a:off x="228600" y="1676400"/>
            <a:ext cx="8686800" cy="1631216"/>
          </a:xfrm>
          <a:prstGeom prst="rect">
            <a:avLst/>
          </a:prstGeom>
        </p:spPr>
        <p:txBody>
          <a:bodyPr wrap="square">
            <a:spAutoFit/>
          </a:bodyPr>
          <a:lstStyle/>
          <a:p>
            <a:pPr algn="just"/>
            <a:r>
              <a:rPr lang="en-IN" sz="2000" b="1" dirty="0" smtClean="0">
                <a:solidFill>
                  <a:schemeClr val="bg1"/>
                </a:solidFill>
              </a:rPr>
              <a:t>Oxidation</a:t>
            </a:r>
            <a:r>
              <a:rPr lang="en-IN" sz="2000" dirty="0" smtClean="0">
                <a:solidFill>
                  <a:schemeClr val="bg1"/>
                </a:solidFill>
              </a:rPr>
              <a:t> is the </a:t>
            </a:r>
            <a:r>
              <a:rPr lang="en-IN" sz="2000" i="1" dirty="0" smtClean="0">
                <a:solidFill>
                  <a:schemeClr val="bg1"/>
                </a:solidFill>
              </a:rPr>
              <a:t>loss</a:t>
            </a:r>
            <a:r>
              <a:rPr lang="en-IN" sz="2000" dirty="0" smtClean="0">
                <a:solidFill>
                  <a:schemeClr val="bg1"/>
                </a:solidFill>
              </a:rPr>
              <a:t> of electrons or an </a:t>
            </a:r>
            <a:r>
              <a:rPr lang="en-IN" sz="2000" i="1" dirty="0" smtClean="0">
                <a:solidFill>
                  <a:schemeClr val="bg1"/>
                </a:solidFill>
              </a:rPr>
              <a:t>increase</a:t>
            </a:r>
            <a:r>
              <a:rPr lang="en-IN" sz="2000" dirty="0" smtClean="0">
                <a:solidFill>
                  <a:schemeClr val="bg1"/>
                </a:solidFill>
              </a:rPr>
              <a:t> in oxidation state by a </a:t>
            </a:r>
            <a:r>
              <a:rPr lang="en-IN" sz="2000" b="1" dirty="0" smtClean="0">
                <a:solidFill>
                  <a:schemeClr val="bg1"/>
                </a:solidFill>
              </a:rPr>
              <a:t>molecule, atom, or</a:t>
            </a:r>
            <a:r>
              <a:rPr lang="en-IN" sz="2000" dirty="0" smtClean="0">
                <a:solidFill>
                  <a:schemeClr val="bg1"/>
                </a:solidFill>
              </a:rPr>
              <a:t> ion.</a:t>
            </a:r>
          </a:p>
          <a:p>
            <a:pPr algn="just"/>
            <a:endParaRPr lang="en-IN" sz="2000" dirty="0" smtClean="0">
              <a:solidFill>
                <a:schemeClr val="bg1"/>
              </a:solidFill>
            </a:endParaRPr>
          </a:p>
          <a:p>
            <a:pPr algn="just"/>
            <a:r>
              <a:rPr lang="en-IN" sz="2000" b="1" dirty="0" smtClean="0">
                <a:solidFill>
                  <a:schemeClr val="bg1"/>
                </a:solidFill>
              </a:rPr>
              <a:t>Reduction</a:t>
            </a:r>
            <a:r>
              <a:rPr lang="en-IN" sz="2000" dirty="0" smtClean="0">
                <a:solidFill>
                  <a:schemeClr val="bg1"/>
                </a:solidFill>
              </a:rPr>
              <a:t> is the </a:t>
            </a:r>
            <a:r>
              <a:rPr lang="en-IN" sz="2000" i="1" dirty="0" smtClean="0">
                <a:solidFill>
                  <a:schemeClr val="bg1"/>
                </a:solidFill>
              </a:rPr>
              <a:t>gain</a:t>
            </a:r>
            <a:r>
              <a:rPr lang="en-IN" sz="2000" dirty="0" smtClean="0">
                <a:solidFill>
                  <a:schemeClr val="bg1"/>
                </a:solidFill>
              </a:rPr>
              <a:t> of electrons or a </a:t>
            </a:r>
            <a:r>
              <a:rPr lang="en-IN" sz="2000" i="1" dirty="0" smtClean="0">
                <a:solidFill>
                  <a:schemeClr val="bg1"/>
                </a:solidFill>
              </a:rPr>
              <a:t>decrease</a:t>
            </a:r>
            <a:r>
              <a:rPr lang="en-IN" sz="2000" dirty="0" smtClean="0">
                <a:solidFill>
                  <a:schemeClr val="bg1"/>
                </a:solidFill>
              </a:rPr>
              <a:t> in oxidation state by a molecule, atom, or ion.</a:t>
            </a:r>
            <a:endParaRPr lang="en-IN" sz="2000" dirty="0">
              <a:solidFill>
                <a:schemeClr val="bg1"/>
              </a:solidFill>
            </a:endParaRPr>
          </a:p>
        </p:txBody>
      </p:sp>
      <p:pic>
        <p:nvPicPr>
          <p:cNvPr id="447490" name="Picture 2" descr="http://upload.wikimedia.org/wikipedia/commons/8/8c/Redox_Halves.png"/>
          <p:cNvPicPr>
            <a:picLocks noChangeAspect="1" noChangeArrowheads="1"/>
          </p:cNvPicPr>
          <p:nvPr/>
        </p:nvPicPr>
        <p:blipFill>
          <a:blip r:embed="rId2" cstate="print"/>
          <a:srcRect/>
          <a:stretch>
            <a:fillRect/>
          </a:stretch>
        </p:blipFill>
        <p:spPr bwMode="auto">
          <a:xfrm>
            <a:off x="1219200" y="3505200"/>
            <a:ext cx="7029450" cy="3038476"/>
          </a:xfrm>
          <a:prstGeom prst="rect">
            <a:avLst/>
          </a:prstGeom>
          <a:noFill/>
        </p:spPr>
      </p:pic>
    </p:spTree>
    <p:extLst>
      <p:ext uri="{BB962C8B-B14F-4D97-AF65-F5344CB8AC3E}">
        <p14:creationId xmlns:p14="http://schemas.microsoft.com/office/powerpoint/2010/main" val="1223535138"/>
      </p:ext>
    </p:extLst>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2438400" y="762000"/>
            <a:ext cx="4478737" cy="5180956"/>
            <a:chOff x="4803125" y="2057400"/>
            <a:chExt cx="3716737" cy="4876156"/>
          </a:xfrm>
        </p:grpSpPr>
        <p:sp>
          <p:nvSpPr>
            <p:cNvPr id="9" name="Text Box 9"/>
            <p:cNvSpPr txBox="1">
              <a:spLocks noChangeArrowheads="1"/>
            </p:cNvSpPr>
            <p:nvPr/>
          </p:nvSpPr>
          <p:spPr bwMode="auto">
            <a:xfrm>
              <a:off x="4849373" y="6225670"/>
              <a:ext cx="3632648" cy="707886"/>
            </a:xfrm>
            <a:prstGeom prst="rect">
              <a:avLst/>
            </a:prstGeom>
            <a:noFill/>
            <a:ln w="9525">
              <a:noFill/>
              <a:miter lim="800000"/>
              <a:headEnd/>
              <a:tailEnd/>
            </a:ln>
            <a:effectLst/>
          </p:spPr>
          <p:txBody>
            <a:bodyPr>
              <a:spAutoFit/>
            </a:bodyPr>
            <a:lstStyle/>
            <a:p>
              <a:pPr algn="ctr">
                <a:spcBef>
                  <a:spcPct val="50000"/>
                </a:spcBef>
              </a:pPr>
              <a:r>
                <a:rPr lang="en-US" sz="2000" b="1" dirty="0" smtClean="0">
                  <a:solidFill>
                    <a:srgbClr val="00FFFF"/>
                  </a:solidFill>
                  <a:latin typeface="Times New Roman" pitchFamily="18" charset="0"/>
                </a:rPr>
                <a:t>Schematic of  3-electrode </a:t>
              </a:r>
              <a:r>
                <a:rPr lang="en-US" sz="2000" b="1" dirty="0">
                  <a:solidFill>
                    <a:srgbClr val="00FFFF"/>
                  </a:solidFill>
                  <a:latin typeface="Times New Roman" pitchFamily="18" charset="0"/>
                </a:rPr>
                <a:t>electrochemical cell</a:t>
              </a:r>
            </a:p>
          </p:txBody>
        </p:sp>
        <p:grpSp>
          <p:nvGrpSpPr>
            <p:cNvPr id="10" name="Group 4"/>
            <p:cNvGrpSpPr>
              <a:grpSpLocks/>
            </p:cNvGrpSpPr>
            <p:nvPr/>
          </p:nvGrpSpPr>
          <p:grpSpPr bwMode="auto">
            <a:xfrm>
              <a:off x="4803125" y="2057400"/>
              <a:ext cx="3716737" cy="4113109"/>
              <a:chOff x="240" y="912"/>
              <a:chExt cx="2556" cy="3306"/>
            </a:xfrm>
          </p:grpSpPr>
          <p:pic>
            <p:nvPicPr>
              <p:cNvPr id="11" name="Picture 5" descr="Elec-assembly"/>
              <p:cNvPicPr>
                <a:picLocks noChangeAspect="1" noChangeArrowheads="1"/>
              </p:cNvPicPr>
              <p:nvPr/>
            </p:nvPicPr>
            <p:blipFill>
              <a:blip r:embed="rId2" cstate="print"/>
              <a:srcRect/>
              <a:stretch>
                <a:fillRect/>
              </a:stretch>
            </p:blipFill>
            <p:spPr bwMode="auto">
              <a:xfrm>
                <a:off x="240" y="912"/>
                <a:ext cx="2556" cy="3306"/>
              </a:xfrm>
              <a:prstGeom prst="rect">
                <a:avLst/>
              </a:prstGeom>
              <a:solidFill>
                <a:schemeClr val="bg1"/>
              </a:solidFill>
            </p:spPr>
          </p:pic>
          <p:sp>
            <p:nvSpPr>
              <p:cNvPr id="12" name="AutoShape 6"/>
              <p:cNvSpPr>
                <a:spLocks noChangeArrowheads="1"/>
              </p:cNvSpPr>
              <p:nvPr/>
            </p:nvSpPr>
            <p:spPr bwMode="auto">
              <a:xfrm>
                <a:off x="288" y="3216"/>
                <a:ext cx="864" cy="240"/>
              </a:xfrm>
              <a:prstGeom prst="flowChartProcess">
                <a:avLst/>
              </a:prstGeom>
              <a:solidFill>
                <a:schemeClr val="bg1"/>
              </a:solidFill>
              <a:ln w="9525">
                <a:solidFill>
                  <a:schemeClr val="bg1"/>
                </a:solidFill>
                <a:miter lim="800000"/>
                <a:headEnd/>
                <a:tailEnd/>
              </a:ln>
              <a:effectLst/>
            </p:spPr>
            <p:txBody>
              <a:bodyPr wrap="none" anchor="ctr"/>
              <a:lstStyle/>
              <a:p>
                <a:endParaRPr lang="en-US"/>
              </a:p>
            </p:txBody>
          </p:sp>
        </p:grpSp>
      </p:grpSp>
    </p:spTree>
    <p:extLst>
      <p:ext uri="{BB962C8B-B14F-4D97-AF65-F5344CB8AC3E}">
        <p14:creationId xmlns:p14="http://schemas.microsoft.com/office/powerpoint/2010/main" val="3608134899"/>
      </p:ext>
    </p:extLst>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AutoShape 4">
            <a:hlinkClick r:id="rId3" action="ppaction://hlinksldjump"/>
          </p:cNvPr>
          <p:cNvSpPr>
            <a:spLocks noChangeArrowheads="1"/>
          </p:cNvSpPr>
          <p:nvPr/>
        </p:nvSpPr>
        <p:spPr bwMode="auto">
          <a:xfrm>
            <a:off x="8924925" y="268288"/>
            <a:ext cx="247650" cy="196850"/>
          </a:xfrm>
          <a:prstGeom prst="upArrow">
            <a:avLst>
              <a:gd name="adj1" fmla="val 50000"/>
              <a:gd name="adj2" fmla="val 25000"/>
            </a:avLst>
          </a:prstGeom>
          <a:solidFill>
            <a:schemeClr val="accent2"/>
          </a:solidFill>
          <a:ln w="9525">
            <a:solidFill>
              <a:schemeClr val="accent2"/>
            </a:solidFill>
            <a:miter lim="800000"/>
            <a:headEnd/>
            <a:tailEnd/>
          </a:ln>
          <a:effectLst/>
        </p:spPr>
        <p:txBody>
          <a:bodyPr wrap="none" anchor="ctr"/>
          <a:lstStyle/>
          <a:p>
            <a:endParaRPr lang="en-US"/>
          </a:p>
        </p:txBody>
      </p:sp>
      <p:sp>
        <p:nvSpPr>
          <p:cNvPr id="93191" name="Oval 7"/>
          <p:cNvSpPr>
            <a:spLocks noChangeArrowheads="1"/>
          </p:cNvSpPr>
          <p:nvPr/>
        </p:nvSpPr>
        <p:spPr bwMode="auto">
          <a:xfrm>
            <a:off x="5800725" y="735013"/>
            <a:ext cx="9525" cy="95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193" name="Text Box 9"/>
          <p:cNvSpPr txBox="1">
            <a:spLocks noChangeArrowheads="1"/>
          </p:cNvSpPr>
          <p:nvPr/>
        </p:nvSpPr>
        <p:spPr bwMode="auto">
          <a:xfrm>
            <a:off x="152400" y="5543550"/>
            <a:ext cx="4114800" cy="396875"/>
          </a:xfrm>
          <a:prstGeom prst="rect">
            <a:avLst/>
          </a:prstGeom>
          <a:noFill/>
          <a:ln w="9525">
            <a:noFill/>
            <a:miter lim="800000"/>
            <a:headEnd/>
            <a:tailEnd/>
          </a:ln>
          <a:effectLst/>
        </p:spPr>
        <p:txBody>
          <a:bodyPr>
            <a:spAutoFit/>
          </a:bodyPr>
          <a:lstStyle/>
          <a:p>
            <a:pPr algn="ctr">
              <a:spcBef>
                <a:spcPct val="50000"/>
              </a:spcBef>
            </a:pPr>
            <a:r>
              <a:rPr lang="en-US" sz="2000" b="1">
                <a:solidFill>
                  <a:srgbClr val="00FFFF"/>
                </a:solidFill>
                <a:latin typeface="Times New Roman" pitchFamily="18" charset="0"/>
              </a:rPr>
              <a:t>Constant Current &amp; voltage Source</a:t>
            </a:r>
          </a:p>
        </p:txBody>
      </p:sp>
      <p:sp>
        <p:nvSpPr>
          <p:cNvPr id="93199" name="Text Box 15"/>
          <p:cNvSpPr txBox="1">
            <a:spLocks noChangeArrowheads="1"/>
          </p:cNvSpPr>
          <p:nvPr/>
        </p:nvSpPr>
        <p:spPr bwMode="auto">
          <a:xfrm>
            <a:off x="-447675" y="2800350"/>
            <a:ext cx="4114800" cy="396875"/>
          </a:xfrm>
          <a:prstGeom prst="rect">
            <a:avLst/>
          </a:prstGeom>
          <a:noFill/>
          <a:ln w="9525">
            <a:noFill/>
            <a:miter lim="800000"/>
            <a:headEnd/>
            <a:tailEnd/>
          </a:ln>
          <a:effectLst/>
        </p:spPr>
        <p:txBody>
          <a:bodyPr>
            <a:spAutoFit/>
          </a:bodyPr>
          <a:lstStyle/>
          <a:p>
            <a:pPr algn="ctr">
              <a:spcBef>
                <a:spcPct val="50000"/>
              </a:spcBef>
            </a:pPr>
            <a:r>
              <a:rPr lang="en-US" sz="2000" b="1">
                <a:solidFill>
                  <a:srgbClr val="00FFFF"/>
                </a:solidFill>
                <a:latin typeface="Times New Roman" pitchFamily="18" charset="0"/>
              </a:rPr>
              <a:t> Current /voltage meter</a:t>
            </a:r>
          </a:p>
        </p:txBody>
      </p:sp>
      <p:sp>
        <p:nvSpPr>
          <p:cNvPr id="93194" name="Text Box 10"/>
          <p:cNvSpPr txBox="1">
            <a:spLocks noChangeArrowheads="1"/>
          </p:cNvSpPr>
          <p:nvPr/>
        </p:nvSpPr>
        <p:spPr bwMode="auto">
          <a:xfrm>
            <a:off x="4857750" y="6038850"/>
            <a:ext cx="4114800" cy="396875"/>
          </a:xfrm>
          <a:prstGeom prst="rect">
            <a:avLst/>
          </a:prstGeom>
          <a:noFill/>
          <a:ln w="9525">
            <a:noFill/>
            <a:miter lim="800000"/>
            <a:headEnd/>
            <a:tailEnd/>
          </a:ln>
          <a:effectLst/>
        </p:spPr>
        <p:txBody>
          <a:bodyPr>
            <a:spAutoFit/>
          </a:bodyPr>
          <a:lstStyle/>
          <a:p>
            <a:pPr algn="ctr">
              <a:spcBef>
                <a:spcPct val="50000"/>
              </a:spcBef>
            </a:pPr>
            <a:r>
              <a:rPr lang="en-US" sz="2000" b="1" dirty="0">
                <a:solidFill>
                  <a:srgbClr val="00FFFF"/>
                </a:solidFill>
                <a:latin typeface="Times New Roman" pitchFamily="18" charset="0"/>
              </a:rPr>
              <a:t>2</a:t>
            </a:r>
            <a:r>
              <a:rPr lang="en-US" sz="2000" b="1" dirty="0" smtClean="0">
                <a:solidFill>
                  <a:srgbClr val="00FFFF"/>
                </a:solidFill>
                <a:latin typeface="Times New Roman" pitchFamily="18" charset="0"/>
              </a:rPr>
              <a:t>-electrode </a:t>
            </a:r>
            <a:r>
              <a:rPr lang="en-US" sz="2000" b="1" dirty="0">
                <a:solidFill>
                  <a:srgbClr val="00FFFF"/>
                </a:solidFill>
                <a:latin typeface="Times New Roman" pitchFamily="18" charset="0"/>
              </a:rPr>
              <a:t>electrochemical cell</a:t>
            </a:r>
          </a:p>
        </p:txBody>
      </p:sp>
      <p:sp>
        <p:nvSpPr>
          <p:cNvPr id="93190" name="modem"/>
          <p:cNvSpPr>
            <a:spLocks noEditPoints="1" noChangeArrowheads="1"/>
          </p:cNvSpPr>
          <p:nvPr/>
        </p:nvSpPr>
        <p:spPr bwMode="auto">
          <a:xfrm>
            <a:off x="609600" y="4248150"/>
            <a:ext cx="2971800" cy="121920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93192" name="AutoShape 8"/>
          <p:cNvSpPr>
            <a:spLocks noChangeArrowheads="1"/>
          </p:cNvSpPr>
          <p:nvPr/>
        </p:nvSpPr>
        <p:spPr bwMode="auto">
          <a:xfrm>
            <a:off x="1905000" y="4781550"/>
            <a:ext cx="1447800" cy="457200"/>
          </a:xfrm>
          <a:prstGeom prst="flowChartPredefined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93195" name="Text Box 11"/>
          <p:cNvSpPr txBox="1">
            <a:spLocks noChangeArrowheads="1"/>
          </p:cNvSpPr>
          <p:nvPr/>
        </p:nvSpPr>
        <p:spPr bwMode="auto">
          <a:xfrm>
            <a:off x="2133600" y="4781550"/>
            <a:ext cx="990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  </a:t>
            </a:r>
            <a:r>
              <a:rPr lang="en-US" sz="2400" b="1">
                <a:solidFill>
                  <a:srgbClr val="FF3300"/>
                </a:solidFill>
                <a:latin typeface="Times New Roman" pitchFamily="18" charset="0"/>
              </a:rPr>
              <a:t>I/V</a:t>
            </a:r>
          </a:p>
        </p:txBody>
      </p:sp>
      <p:sp>
        <p:nvSpPr>
          <p:cNvPr id="93196" name="AutoShape 12"/>
          <p:cNvSpPr>
            <a:spLocks noChangeArrowheads="1"/>
          </p:cNvSpPr>
          <p:nvPr/>
        </p:nvSpPr>
        <p:spPr bwMode="auto">
          <a:xfrm>
            <a:off x="828675" y="1504950"/>
            <a:ext cx="1143000" cy="1143000"/>
          </a:xfrm>
          <a:prstGeom prst="flowChartConnector">
            <a:avLst/>
          </a:prstGeom>
          <a:solidFill>
            <a:schemeClr val="bg1"/>
          </a:solidFill>
          <a:ln w="9525">
            <a:solidFill>
              <a:schemeClr val="tx1"/>
            </a:solidFill>
            <a:round/>
            <a:headEnd/>
            <a:tailEnd/>
          </a:ln>
          <a:effectLst/>
        </p:spPr>
        <p:txBody>
          <a:bodyPr wrap="none" anchor="ctr"/>
          <a:lstStyle/>
          <a:p>
            <a:endParaRPr lang="en-US"/>
          </a:p>
        </p:txBody>
      </p:sp>
      <p:sp>
        <p:nvSpPr>
          <p:cNvPr id="93197" name="Line 13"/>
          <p:cNvSpPr>
            <a:spLocks noChangeShapeType="1"/>
          </p:cNvSpPr>
          <p:nvPr/>
        </p:nvSpPr>
        <p:spPr bwMode="auto">
          <a:xfrm flipH="1" flipV="1">
            <a:off x="1230313" y="1657350"/>
            <a:ext cx="323850" cy="762000"/>
          </a:xfrm>
          <a:prstGeom prst="line">
            <a:avLst/>
          </a:prstGeom>
          <a:noFill/>
          <a:ln w="53975">
            <a:solidFill>
              <a:srgbClr val="FF3300"/>
            </a:solidFill>
            <a:round/>
            <a:headEnd/>
            <a:tailEnd type="triangle" w="med" len="med"/>
          </a:ln>
          <a:effectLst/>
        </p:spPr>
        <p:txBody>
          <a:bodyPr/>
          <a:lstStyle/>
          <a:p>
            <a:endParaRPr lang="en-US"/>
          </a:p>
        </p:txBody>
      </p:sp>
      <p:sp>
        <p:nvSpPr>
          <p:cNvPr id="93198" name="AutoShape 14"/>
          <p:cNvSpPr>
            <a:spLocks noChangeArrowheads="1"/>
          </p:cNvSpPr>
          <p:nvPr/>
        </p:nvSpPr>
        <p:spPr bwMode="auto">
          <a:xfrm>
            <a:off x="2057400" y="1809750"/>
            <a:ext cx="1828800" cy="533400"/>
          </a:xfrm>
          <a:prstGeom prst="leftArrow">
            <a:avLst>
              <a:gd name="adj1" fmla="val 50000"/>
              <a:gd name="adj2" fmla="val 85714"/>
            </a:avLst>
          </a:prstGeom>
          <a:solidFill>
            <a:srgbClr val="FFCC99"/>
          </a:solidFill>
          <a:ln w="9525">
            <a:solidFill>
              <a:schemeClr val="tx1"/>
            </a:solidFill>
            <a:miter lim="800000"/>
            <a:headEnd/>
            <a:tailEnd/>
          </a:ln>
          <a:effectLst/>
        </p:spPr>
        <p:txBody>
          <a:bodyPr wrap="none" anchor="ctr"/>
          <a:lstStyle/>
          <a:p>
            <a:endParaRPr lang="en-US"/>
          </a:p>
        </p:txBody>
      </p:sp>
      <p:sp>
        <p:nvSpPr>
          <p:cNvPr id="93200" name="Oval 16"/>
          <p:cNvSpPr>
            <a:spLocks noChangeArrowheads="1"/>
          </p:cNvSpPr>
          <p:nvPr/>
        </p:nvSpPr>
        <p:spPr bwMode="auto">
          <a:xfrm>
            <a:off x="8382000" y="1123950"/>
            <a:ext cx="9525" cy="95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201" name="Oval 17"/>
          <p:cNvSpPr>
            <a:spLocks noChangeArrowheads="1"/>
          </p:cNvSpPr>
          <p:nvPr/>
        </p:nvSpPr>
        <p:spPr bwMode="auto">
          <a:xfrm>
            <a:off x="5929313" y="947738"/>
            <a:ext cx="9525" cy="95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202" name="Oval 18"/>
          <p:cNvSpPr>
            <a:spLocks noChangeArrowheads="1"/>
          </p:cNvSpPr>
          <p:nvPr/>
        </p:nvSpPr>
        <p:spPr bwMode="auto">
          <a:xfrm>
            <a:off x="6591300" y="971550"/>
            <a:ext cx="9525" cy="95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203" name="Oval 19"/>
          <p:cNvSpPr>
            <a:spLocks noChangeArrowheads="1"/>
          </p:cNvSpPr>
          <p:nvPr/>
        </p:nvSpPr>
        <p:spPr bwMode="auto">
          <a:xfrm>
            <a:off x="7429500" y="971550"/>
            <a:ext cx="9525" cy="95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204" name="Oval 20"/>
          <p:cNvSpPr>
            <a:spLocks noChangeArrowheads="1"/>
          </p:cNvSpPr>
          <p:nvPr/>
        </p:nvSpPr>
        <p:spPr bwMode="auto">
          <a:xfrm>
            <a:off x="7886700" y="971550"/>
            <a:ext cx="9525" cy="95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205" name="Oval 21"/>
          <p:cNvSpPr>
            <a:spLocks noChangeArrowheads="1"/>
          </p:cNvSpPr>
          <p:nvPr/>
        </p:nvSpPr>
        <p:spPr bwMode="auto">
          <a:xfrm>
            <a:off x="8058150" y="971550"/>
            <a:ext cx="9525" cy="9525"/>
          </a:xfrm>
          <a:prstGeom prst="ellipse">
            <a:avLst/>
          </a:prstGeom>
          <a:solidFill>
            <a:srgbClr val="008000"/>
          </a:solidFill>
          <a:ln w="9525">
            <a:solidFill>
              <a:srgbClr val="008000"/>
            </a:solidFill>
            <a:round/>
            <a:headEnd/>
            <a:tailEnd/>
          </a:ln>
          <a:effectLst/>
        </p:spPr>
        <p:txBody>
          <a:bodyPr wrap="none" anchor="ctr"/>
          <a:lstStyle/>
          <a:p>
            <a:endParaRPr lang="en-US"/>
          </a:p>
        </p:txBody>
      </p:sp>
      <p:grpSp>
        <p:nvGrpSpPr>
          <p:cNvPr id="5" name="Group 24"/>
          <p:cNvGrpSpPr>
            <a:grpSpLocks/>
          </p:cNvGrpSpPr>
          <p:nvPr/>
        </p:nvGrpSpPr>
        <p:grpSpPr bwMode="auto">
          <a:xfrm>
            <a:off x="6096000" y="4957763"/>
            <a:ext cx="169862" cy="466725"/>
            <a:chOff x="1394" y="3066"/>
            <a:chExt cx="107" cy="294"/>
          </a:xfrm>
        </p:grpSpPr>
        <p:sp>
          <p:nvSpPr>
            <p:cNvPr id="93209" name="Rectangle 25"/>
            <p:cNvSpPr>
              <a:spLocks noChangeArrowheads="1"/>
            </p:cNvSpPr>
            <p:nvPr/>
          </p:nvSpPr>
          <p:spPr bwMode="auto">
            <a:xfrm>
              <a:off x="1404" y="3149"/>
              <a:ext cx="12" cy="46"/>
            </a:xfrm>
            <a:prstGeom prst="rect">
              <a:avLst/>
            </a:prstGeom>
            <a:solidFill>
              <a:srgbClr val="008080"/>
            </a:solidFill>
            <a:ln w="9525">
              <a:noFill/>
              <a:miter lim="800000"/>
              <a:headEnd/>
              <a:tailEnd/>
            </a:ln>
          </p:spPr>
          <p:txBody>
            <a:bodyPr/>
            <a:lstStyle/>
            <a:p>
              <a:endParaRPr lang="en-US"/>
            </a:p>
          </p:txBody>
        </p:sp>
        <p:sp>
          <p:nvSpPr>
            <p:cNvPr id="93210" name="Rectangle 26"/>
            <p:cNvSpPr>
              <a:spLocks noChangeArrowheads="1"/>
            </p:cNvSpPr>
            <p:nvPr/>
          </p:nvSpPr>
          <p:spPr bwMode="auto">
            <a:xfrm>
              <a:off x="1472" y="3084"/>
              <a:ext cx="15" cy="49"/>
            </a:xfrm>
            <a:prstGeom prst="rect">
              <a:avLst/>
            </a:prstGeom>
            <a:solidFill>
              <a:srgbClr val="008080"/>
            </a:solidFill>
            <a:ln w="9525">
              <a:noFill/>
              <a:miter lim="800000"/>
              <a:headEnd/>
              <a:tailEnd/>
            </a:ln>
          </p:spPr>
          <p:txBody>
            <a:bodyPr/>
            <a:lstStyle/>
            <a:p>
              <a:endParaRPr lang="en-US"/>
            </a:p>
          </p:txBody>
        </p:sp>
        <p:sp>
          <p:nvSpPr>
            <p:cNvPr id="93211" name="Rectangle 27"/>
            <p:cNvSpPr>
              <a:spLocks noChangeArrowheads="1"/>
            </p:cNvSpPr>
            <p:nvPr/>
          </p:nvSpPr>
          <p:spPr bwMode="auto">
            <a:xfrm>
              <a:off x="1487" y="3066"/>
              <a:ext cx="14" cy="45"/>
            </a:xfrm>
            <a:prstGeom prst="rect">
              <a:avLst/>
            </a:prstGeom>
            <a:solidFill>
              <a:srgbClr val="808080"/>
            </a:solidFill>
            <a:ln w="9525">
              <a:noFill/>
              <a:miter lim="800000"/>
              <a:headEnd/>
              <a:tailEnd/>
            </a:ln>
          </p:spPr>
          <p:txBody>
            <a:bodyPr/>
            <a:lstStyle/>
            <a:p>
              <a:endParaRPr lang="en-US"/>
            </a:p>
          </p:txBody>
        </p:sp>
        <p:sp>
          <p:nvSpPr>
            <p:cNvPr id="93212" name="Rectangle 28"/>
            <p:cNvSpPr>
              <a:spLocks noChangeArrowheads="1"/>
            </p:cNvSpPr>
            <p:nvPr/>
          </p:nvSpPr>
          <p:spPr bwMode="auto">
            <a:xfrm>
              <a:off x="1437" y="3230"/>
              <a:ext cx="54" cy="49"/>
            </a:xfrm>
            <a:prstGeom prst="rect">
              <a:avLst/>
            </a:prstGeom>
            <a:solidFill>
              <a:srgbClr val="008080"/>
            </a:solidFill>
            <a:ln w="9525">
              <a:noFill/>
              <a:miter lim="800000"/>
              <a:headEnd/>
              <a:tailEnd/>
            </a:ln>
          </p:spPr>
          <p:txBody>
            <a:bodyPr/>
            <a:lstStyle/>
            <a:p>
              <a:endParaRPr lang="en-US"/>
            </a:p>
          </p:txBody>
        </p:sp>
        <p:sp>
          <p:nvSpPr>
            <p:cNvPr id="93213" name="Rectangle 29"/>
            <p:cNvSpPr>
              <a:spLocks noChangeArrowheads="1"/>
            </p:cNvSpPr>
            <p:nvPr/>
          </p:nvSpPr>
          <p:spPr bwMode="auto">
            <a:xfrm>
              <a:off x="1444" y="3106"/>
              <a:ext cx="57" cy="154"/>
            </a:xfrm>
            <a:prstGeom prst="rect">
              <a:avLst/>
            </a:prstGeom>
            <a:solidFill>
              <a:srgbClr val="008000"/>
            </a:solidFill>
            <a:ln w="9525">
              <a:noFill/>
              <a:miter lim="800000"/>
              <a:headEnd/>
              <a:tailEnd/>
            </a:ln>
          </p:spPr>
          <p:txBody>
            <a:bodyPr/>
            <a:lstStyle/>
            <a:p>
              <a:endParaRPr lang="en-US"/>
            </a:p>
          </p:txBody>
        </p:sp>
        <p:sp>
          <p:nvSpPr>
            <p:cNvPr id="93214" name="Rectangle 30"/>
            <p:cNvSpPr>
              <a:spLocks noChangeArrowheads="1"/>
            </p:cNvSpPr>
            <p:nvPr/>
          </p:nvSpPr>
          <p:spPr bwMode="auto">
            <a:xfrm>
              <a:off x="1435" y="3241"/>
              <a:ext cx="56" cy="46"/>
            </a:xfrm>
            <a:prstGeom prst="rect">
              <a:avLst/>
            </a:prstGeom>
            <a:solidFill>
              <a:srgbClr val="808080"/>
            </a:solidFill>
            <a:ln w="9525">
              <a:noFill/>
              <a:miter lim="800000"/>
              <a:headEnd/>
              <a:tailEnd/>
            </a:ln>
          </p:spPr>
          <p:txBody>
            <a:bodyPr/>
            <a:lstStyle/>
            <a:p>
              <a:endParaRPr lang="en-US"/>
            </a:p>
          </p:txBody>
        </p:sp>
        <p:sp>
          <p:nvSpPr>
            <p:cNvPr id="93215" name="Rectangle 31"/>
            <p:cNvSpPr>
              <a:spLocks noChangeArrowheads="1"/>
            </p:cNvSpPr>
            <p:nvPr/>
          </p:nvSpPr>
          <p:spPr bwMode="auto">
            <a:xfrm>
              <a:off x="1430" y="3252"/>
              <a:ext cx="54" cy="46"/>
            </a:xfrm>
            <a:prstGeom prst="rect">
              <a:avLst/>
            </a:prstGeom>
            <a:solidFill>
              <a:srgbClr val="008000"/>
            </a:solidFill>
            <a:ln w="9525">
              <a:noFill/>
              <a:miter lim="800000"/>
              <a:headEnd/>
              <a:tailEnd/>
            </a:ln>
          </p:spPr>
          <p:txBody>
            <a:bodyPr/>
            <a:lstStyle/>
            <a:p>
              <a:endParaRPr lang="en-US"/>
            </a:p>
          </p:txBody>
        </p:sp>
        <p:sp>
          <p:nvSpPr>
            <p:cNvPr id="93216" name="Rectangle 32"/>
            <p:cNvSpPr>
              <a:spLocks noChangeArrowheads="1"/>
            </p:cNvSpPr>
            <p:nvPr/>
          </p:nvSpPr>
          <p:spPr bwMode="auto">
            <a:xfrm>
              <a:off x="1416" y="3130"/>
              <a:ext cx="56" cy="46"/>
            </a:xfrm>
            <a:prstGeom prst="rect">
              <a:avLst/>
            </a:prstGeom>
            <a:solidFill>
              <a:srgbClr val="008000"/>
            </a:solidFill>
            <a:ln w="9525">
              <a:noFill/>
              <a:miter lim="800000"/>
              <a:headEnd/>
              <a:tailEnd/>
            </a:ln>
          </p:spPr>
          <p:txBody>
            <a:bodyPr/>
            <a:lstStyle/>
            <a:p>
              <a:endParaRPr lang="en-US"/>
            </a:p>
          </p:txBody>
        </p:sp>
        <p:sp>
          <p:nvSpPr>
            <p:cNvPr id="93217" name="Rectangle 33"/>
            <p:cNvSpPr>
              <a:spLocks noChangeArrowheads="1"/>
            </p:cNvSpPr>
            <p:nvPr/>
          </p:nvSpPr>
          <p:spPr bwMode="auto">
            <a:xfrm>
              <a:off x="1409" y="3274"/>
              <a:ext cx="54" cy="45"/>
            </a:xfrm>
            <a:prstGeom prst="rect">
              <a:avLst/>
            </a:prstGeom>
            <a:solidFill>
              <a:srgbClr val="808080"/>
            </a:solidFill>
            <a:ln w="9525">
              <a:solidFill>
                <a:srgbClr val="808080"/>
              </a:solidFill>
              <a:miter lim="800000"/>
              <a:headEnd/>
              <a:tailEnd/>
            </a:ln>
          </p:spPr>
          <p:txBody>
            <a:bodyPr/>
            <a:lstStyle/>
            <a:p>
              <a:endParaRPr lang="en-US"/>
            </a:p>
          </p:txBody>
        </p:sp>
        <p:sp>
          <p:nvSpPr>
            <p:cNvPr id="93218" name="Rectangle 34"/>
            <p:cNvSpPr>
              <a:spLocks noChangeArrowheads="1"/>
            </p:cNvSpPr>
            <p:nvPr/>
          </p:nvSpPr>
          <p:spPr bwMode="auto">
            <a:xfrm>
              <a:off x="1394" y="3209"/>
              <a:ext cx="55" cy="46"/>
            </a:xfrm>
            <a:prstGeom prst="rect">
              <a:avLst/>
            </a:prstGeom>
            <a:solidFill>
              <a:srgbClr val="008080"/>
            </a:solidFill>
            <a:ln w="9525">
              <a:solidFill>
                <a:srgbClr val="003366"/>
              </a:solidFill>
              <a:miter lim="800000"/>
              <a:headEnd/>
              <a:tailEnd/>
            </a:ln>
          </p:spPr>
          <p:txBody>
            <a:bodyPr/>
            <a:lstStyle/>
            <a:p>
              <a:endParaRPr lang="en-US"/>
            </a:p>
          </p:txBody>
        </p:sp>
        <p:sp>
          <p:nvSpPr>
            <p:cNvPr id="93219" name="Rectangle 35"/>
            <p:cNvSpPr>
              <a:spLocks noChangeArrowheads="1"/>
            </p:cNvSpPr>
            <p:nvPr/>
          </p:nvSpPr>
          <p:spPr bwMode="auto">
            <a:xfrm>
              <a:off x="1406" y="3157"/>
              <a:ext cx="55" cy="203"/>
            </a:xfrm>
            <a:prstGeom prst="rect">
              <a:avLst/>
            </a:prstGeom>
            <a:solidFill>
              <a:srgbClr val="008080"/>
            </a:solidFill>
            <a:ln w="9525">
              <a:noFill/>
              <a:miter lim="800000"/>
              <a:headEnd/>
              <a:tailEnd/>
            </a:ln>
          </p:spPr>
          <p:txBody>
            <a:bodyPr/>
            <a:lstStyle/>
            <a:p>
              <a:endParaRPr lang="en-US"/>
            </a:p>
          </p:txBody>
        </p:sp>
      </p:grpSp>
      <p:sp>
        <p:nvSpPr>
          <p:cNvPr id="93220" name="Rectangle 36"/>
          <p:cNvSpPr>
            <a:spLocks noChangeArrowheads="1"/>
          </p:cNvSpPr>
          <p:nvPr/>
        </p:nvSpPr>
        <p:spPr bwMode="auto">
          <a:xfrm>
            <a:off x="5791200" y="5106988"/>
            <a:ext cx="74613" cy="76200"/>
          </a:xfrm>
          <a:prstGeom prst="rect">
            <a:avLst/>
          </a:prstGeom>
          <a:solidFill>
            <a:srgbClr val="008000"/>
          </a:solidFill>
          <a:ln w="9525">
            <a:noFill/>
            <a:miter lim="800000"/>
            <a:headEnd/>
            <a:tailEnd/>
          </a:ln>
        </p:spPr>
        <p:txBody>
          <a:bodyPr/>
          <a:lstStyle/>
          <a:p>
            <a:endParaRPr lang="en-US"/>
          </a:p>
        </p:txBody>
      </p:sp>
      <p:sp>
        <p:nvSpPr>
          <p:cNvPr id="93221" name="Rectangle 37"/>
          <p:cNvSpPr>
            <a:spLocks noChangeArrowheads="1"/>
          </p:cNvSpPr>
          <p:nvPr/>
        </p:nvSpPr>
        <p:spPr bwMode="auto">
          <a:xfrm>
            <a:off x="7754938" y="5183188"/>
            <a:ext cx="74612" cy="76200"/>
          </a:xfrm>
          <a:prstGeom prst="rect">
            <a:avLst/>
          </a:prstGeom>
          <a:solidFill>
            <a:srgbClr val="008000"/>
          </a:solidFill>
          <a:ln w="9525">
            <a:noFill/>
            <a:miter lim="800000"/>
            <a:headEnd/>
            <a:tailEnd/>
          </a:ln>
        </p:spPr>
        <p:txBody>
          <a:bodyPr/>
          <a:lstStyle/>
          <a:p>
            <a:endParaRPr lang="en-US"/>
          </a:p>
        </p:txBody>
      </p:sp>
      <p:sp>
        <p:nvSpPr>
          <p:cNvPr id="93222" name="Rectangle 38"/>
          <p:cNvSpPr>
            <a:spLocks noChangeArrowheads="1"/>
          </p:cNvSpPr>
          <p:nvPr/>
        </p:nvSpPr>
        <p:spPr bwMode="auto">
          <a:xfrm>
            <a:off x="6096000" y="5259388"/>
            <a:ext cx="74613" cy="76200"/>
          </a:xfrm>
          <a:prstGeom prst="rect">
            <a:avLst/>
          </a:prstGeom>
          <a:solidFill>
            <a:srgbClr val="008000"/>
          </a:solidFill>
          <a:ln w="9525">
            <a:noFill/>
            <a:miter lim="800000"/>
            <a:headEnd/>
            <a:tailEnd/>
          </a:ln>
        </p:spPr>
        <p:txBody>
          <a:bodyPr/>
          <a:lstStyle/>
          <a:p>
            <a:endParaRPr lang="en-US"/>
          </a:p>
        </p:txBody>
      </p:sp>
      <p:sp>
        <p:nvSpPr>
          <p:cNvPr id="93223" name="Rectangle 39"/>
          <p:cNvSpPr>
            <a:spLocks noChangeArrowheads="1"/>
          </p:cNvSpPr>
          <p:nvPr/>
        </p:nvSpPr>
        <p:spPr bwMode="auto">
          <a:xfrm>
            <a:off x="7754938" y="5335588"/>
            <a:ext cx="74612" cy="76200"/>
          </a:xfrm>
          <a:prstGeom prst="rect">
            <a:avLst/>
          </a:prstGeom>
          <a:solidFill>
            <a:srgbClr val="008000"/>
          </a:solidFill>
          <a:ln w="9525">
            <a:noFill/>
            <a:miter lim="800000"/>
            <a:headEnd/>
            <a:tailEnd/>
          </a:ln>
        </p:spPr>
        <p:txBody>
          <a:bodyPr/>
          <a:lstStyle/>
          <a:p>
            <a:endParaRPr lang="en-US"/>
          </a:p>
        </p:txBody>
      </p:sp>
      <p:sp>
        <p:nvSpPr>
          <p:cNvPr id="93224" name="Rectangle 40"/>
          <p:cNvSpPr>
            <a:spLocks noChangeArrowheads="1"/>
          </p:cNvSpPr>
          <p:nvPr/>
        </p:nvSpPr>
        <p:spPr bwMode="auto">
          <a:xfrm>
            <a:off x="7754938" y="5386388"/>
            <a:ext cx="74612" cy="76200"/>
          </a:xfrm>
          <a:prstGeom prst="rect">
            <a:avLst/>
          </a:prstGeom>
          <a:solidFill>
            <a:srgbClr val="008000"/>
          </a:solidFill>
          <a:ln w="9525">
            <a:noFill/>
            <a:miter lim="800000"/>
            <a:headEnd/>
            <a:tailEnd/>
          </a:ln>
        </p:spPr>
        <p:txBody>
          <a:bodyPr/>
          <a:lstStyle/>
          <a:p>
            <a:endParaRPr lang="en-US"/>
          </a:p>
        </p:txBody>
      </p:sp>
      <p:sp>
        <p:nvSpPr>
          <p:cNvPr id="93225" name="Rectangle 41"/>
          <p:cNvSpPr>
            <a:spLocks noChangeArrowheads="1"/>
          </p:cNvSpPr>
          <p:nvPr/>
        </p:nvSpPr>
        <p:spPr bwMode="auto">
          <a:xfrm>
            <a:off x="7753350" y="5457825"/>
            <a:ext cx="36513" cy="36513"/>
          </a:xfrm>
          <a:prstGeom prst="rect">
            <a:avLst/>
          </a:prstGeom>
          <a:solidFill>
            <a:srgbClr val="008000"/>
          </a:solidFill>
          <a:ln w="9525">
            <a:noFill/>
            <a:miter lim="800000"/>
            <a:headEnd/>
            <a:tailEnd/>
          </a:ln>
        </p:spPr>
        <p:txBody>
          <a:bodyPr/>
          <a:lstStyle/>
          <a:p>
            <a:endParaRPr lang="en-US"/>
          </a:p>
        </p:txBody>
      </p:sp>
      <p:sp>
        <p:nvSpPr>
          <p:cNvPr id="93226" name="Rectangle 42"/>
          <p:cNvSpPr>
            <a:spLocks noChangeArrowheads="1"/>
          </p:cNvSpPr>
          <p:nvPr/>
        </p:nvSpPr>
        <p:spPr bwMode="auto">
          <a:xfrm>
            <a:off x="7781925" y="5443538"/>
            <a:ext cx="36513" cy="36512"/>
          </a:xfrm>
          <a:prstGeom prst="rect">
            <a:avLst/>
          </a:prstGeom>
          <a:solidFill>
            <a:srgbClr val="008000"/>
          </a:solidFill>
          <a:ln w="9525">
            <a:noFill/>
            <a:miter lim="800000"/>
            <a:headEnd/>
            <a:tailEnd/>
          </a:ln>
        </p:spPr>
        <p:txBody>
          <a:bodyPr/>
          <a:lstStyle/>
          <a:p>
            <a:endParaRPr lang="en-US"/>
          </a:p>
        </p:txBody>
      </p:sp>
      <p:sp>
        <p:nvSpPr>
          <p:cNvPr id="93227" name="Rectangle 43"/>
          <p:cNvSpPr>
            <a:spLocks noChangeArrowheads="1"/>
          </p:cNvSpPr>
          <p:nvPr/>
        </p:nvSpPr>
        <p:spPr bwMode="auto">
          <a:xfrm>
            <a:off x="7767638" y="5467350"/>
            <a:ext cx="36512" cy="36513"/>
          </a:xfrm>
          <a:prstGeom prst="rect">
            <a:avLst/>
          </a:prstGeom>
          <a:solidFill>
            <a:srgbClr val="008000"/>
          </a:solidFill>
          <a:ln w="9525">
            <a:noFill/>
            <a:miter lim="800000"/>
            <a:headEnd/>
            <a:tailEnd/>
          </a:ln>
        </p:spPr>
        <p:txBody>
          <a:bodyPr/>
          <a:lstStyle/>
          <a:p>
            <a:endParaRPr lang="en-US"/>
          </a:p>
        </p:txBody>
      </p:sp>
      <p:sp>
        <p:nvSpPr>
          <p:cNvPr id="93228" name="Rectangle 44"/>
          <p:cNvSpPr>
            <a:spLocks noChangeArrowheads="1"/>
          </p:cNvSpPr>
          <p:nvPr/>
        </p:nvSpPr>
        <p:spPr bwMode="auto">
          <a:xfrm>
            <a:off x="7753350" y="5494338"/>
            <a:ext cx="36513" cy="36512"/>
          </a:xfrm>
          <a:prstGeom prst="rect">
            <a:avLst/>
          </a:prstGeom>
          <a:solidFill>
            <a:srgbClr val="008000"/>
          </a:solidFill>
          <a:ln w="9525">
            <a:noFill/>
            <a:miter lim="800000"/>
            <a:headEnd/>
            <a:tailEnd/>
          </a:ln>
        </p:spPr>
        <p:txBody>
          <a:bodyPr/>
          <a:lstStyle/>
          <a:p>
            <a:endParaRPr lang="en-US"/>
          </a:p>
        </p:txBody>
      </p:sp>
      <p:sp>
        <p:nvSpPr>
          <p:cNvPr id="93229" name="Rectangle 45"/>
          <p:cNvSpPr>
            <a:spLocks noChangeArrowheads="1"/>
          </p:cNvSpPr>
          <p:nvPr/>
        </p:nvSpPr>
        <p:spPr bwMode="auto">
          <a:xfrm>
            <a:off x="7753350" y="5529263"/>
            <a:ext cx="19050" cy="19050"/>
          </a:xfrm>
          <a:prstGeom prst="rect">
            <a:avLst/>
          </a:prstGeom>
          <a:solidFill>
            <a:srgbClr val="008000"/>
          </a:solidFill>
          <a:ln w="9525">
            <a:noFill/>
            <a:miter lim="800000"/>
            <a:headEnd/>
            <a:tailEnd/>
          </a:ln>
        </p:spPr>
        <p:txBody>
          <a:bodyPr/>
          <a:lstStyle/>
          <a:p>
            <a:endParaRPr lang="en-US"/>
          </a:p>
        </p:txBody>
      </p:sp>
      <p:sp>
        <p:nvSpPr>
          <p:cNvPr id="93230" name="Rectangle 46"/>
          <p:cNvSpPr>
            <a:spLocks noChangeArrowheads="1"/>
          </p:cNvSpPr>
          <p:nvPr/>
        </p:nvSpPr>
        <p:spPr bwMode="auto">
          <a:xfrm>
            <a:off x="7758113" y="5543550"/>
            <a:ext cx="19050" cy="19050"/>
          </a:xfrm>
          <a:prstGeom prst="rect">
            <a:avLst/>
          </a:prstGeom>
          <a:solidFill>
            <a:srgbClr val="008000"/>
          </a:solidFill>
          <a:ln w="9525">
            <a:noFill/>
            <a:miter lim="800000"/>
            <a:headEnd/>
            <a:tailEnd/>
          </a:ln>
        </p:spPr>
        <p:txBody>
          <a:bodyPr/>
          <a:lstStyle/>
          <a:p>
            <a:endParaRPr lang="en-US"/>
          </a:p>
        </p:txBody>
      </p:sp>
      <p:sp>
        <p:nvSpPr>
          <p:cNvPr id="93231" name="Line 47"/>
          <p:cNvSpPr>
            <a:spLocks noChangeShapeType="1"/>
          </p:cNvSpPr>
          <p:nvPr/>
        </p:nvSpPr>
        <p:spPr bwMode="auto">
          <a:xfrm>
            <a:off x="5576888" y="3940175"/>
            <a:ext cx="0" cy="2160588"/>
          </a:xfrm>
          <a:prstGeom prst="line">
            <a:avLst/>
          </a:prstGeom>
          <a:noFill/>
          <a:ln w="28575">
            <a:solidFill>
              <a:srgbClr val="FFFF00"/>
            </a:solidFill>
            <a:round/>
            <a:headEnd/>
            <a:tailEnd/>
          </a:ln>
        </p:spPr>
        <p:txBody>
          <a:bodyPr/>
          <a:lstStyle/>
          <a:p>
            <a:endParaRPr lang="en-US"/>
          </a:p>
        </p:txBody>
      </p:sp>
      <p:sp>
        <p:nvSpPr>
          <p:cNvPr id="93232" name="Line 48"/>
          <p:cNvSpPr>
            <a:spLocks noChangeShapeType="1"/>
          </p:cNvSpPr>
          <p:nvPr/>
        </p:nvSpPr>
        <p:spPr bwMode="auto">
          <a:xfrm>
            <a:off x="8302625" y="3940175"/>
            <a:ext cx="0" cy="2160588"/>
          </a:xfrm>
          <a:prstGeom prst="line">
            <a:avLst/>
          </a:prstGeom>
          <a:noFill/>
          <a:ln w="28575">
            <a:solidFill>
              <a:srgbClr val="FFFF00"/>
            </a:solidFill>
            <a:round/>
            <a:headEnd/>
            <a:tailEnd/>
          </a:ln>
        </p:spPr>
        <p:txBody>
          <a:bodyPr/>
          <a:lstStyle/>
          <a:p>
            <a:endParaRPr lang="en-US"/>
          </a:p>
        </p:txBody>
      </p:sp>
      <p:sp>
        <p:nvSpPr>
          <p:cNvPr id="93233" name="Line 49"/>
          <p:cNvSpPr>
            <a:spLocks noChangeShapeType="1"/>
          </p:cNvSpPr>
          <p:nvPr/>
        </p:nvSpPr>
        <p:spPr bwMode="auto">
          <a:xfrm>
            <a:off x="5576888" y="6100763"/>
            <a:ext cx="2725737" cy="0"/>
          </a:xfrm>
          <a:prstGeom prst="line">
            <a:avLst/>
          </a:prstGeom>
          <a:noFill/>
          <a:ln w="28575">
            <a:solidFill>
              <a:srgbClr val="FFFF00"/>
            </a:solidFill>
            <a:round/>
            <a:headEnd/>
            <a:tailEnd/>
          </a:ln>
        </p:spPr>
        <p:txBody>
          <a:bodyPr/>
          <a:lstStyle/>
          <a:p>
            <a:endParaRPr lang="en-US"/>
          </a:p>
        </p:txBody>
      </p:sp>
      <p:sp>
        <p:nvSpPr>
          <p:cNvPr id="93235" name="Line 51"/>
          <p:cNvSpPr>
            <a:spLocks noChangeShapeType="1"/>
          </p:cNvSpPr>
          <p:nvPr/>
        </p:nvSpPr>
        <p:spPr bwMode="auto">
          <a:xfrm flipH="1">
            <a:off x="7496175" y="3254375"/>
            <a:ext cx="0" cy="1851025"/>
          </a:xfrm>
          <a:prstGeom prst="line">
            <a:avLst/>
          </a:prstGeom>
          <a:noFill/>
          <a:ln w="57150">
            <a:solidFill>
              <a:srgbClr val="FF00FF"/>
            </a:solidFill>
            <a:round/>
            <a:headEnd/>
            <a:tailEnd/>
          </a:ln>
        </p:spPr>
        <p:txBody>
          <a:bodyPr/>
          <a:lstStyle/>
          <a:p>
            <a:endParaRPr lang="en-US"/>
          </a:p>
        </p:txBody>
      </p:sp>
      <p:sp>
        <p:nvSpPr>
          <p:cNvPr id="93236" name="Oval 52"/>
          <p:cNvSpPr>
            <a:spLocks noChangeArrowheads="1"/>
          </p:cNvSpPr>
          <p:nvPr/>
        </p:nvSpPr>
        <p:spPr bwMode="auto">
          <a:xfrm flipH="1">
            <a:off x="7424738" y="4926013"/>
            <a:ext cx="128587" cy="493712"/>
          </a:xfrm>
          <a:prstGeom prst="ellipse">
            <a:avLst/>
          </a:prstGeom>
          <a:solidFill>
            <a:srgbClr val="800000"/>
          </a:solidFill>
          <a:ln w="9525">
            <a:solidFill>
              <a:srgbClr val="FF0000"/>
            </a:solidFill>
            <a:round/>
            <a:headEnd/>
            <a:tailEnd/>
          </a:ln>
        </p:spPr>
        <p:txBody>
          <a:bodyPr/>
          <a:lstStyle/>
          <a:p>
            <a:endParaRPr lang="en-US"/>
          </a:p>
        </p:txBody>
      </p:sp>
      <p:sp>
        <p:nvSpPr>
          <p:cNvPr id="93237" name="Line 53"/>
          <p:cNvSpPr>
            <a:spLocks noChangeShapeType="1"/>
          </p:cNvSpPr>
          <p:nvPr/>
        </p:nvSpPr>
        <p:spPr bwMode="auto">
          <a:xfrm flipH="1">
            <a:off x="7553325" y="2559050"/>
            <a:ext cx="0" cy="2470150"/>
          </a:xfrm>
          <a:prstGeom prst="line">
            <a:avLst/>
          </a:prstGeom>
          <a:noFill/>
          <a:ln w="9525">
            <a:solidFill>
              <a:srgbClr val="808080"/>
            </a:solidFill>
            <a:round/>
            <a:headEnd/>
            <a:tailEnd/>
          </a:ln>
        </p:spPr>
        <p:txBody>
          <a:bodyPr/>
          <a:lstStyle/>
          <a:p>
            <a:endParaRPr lang="en-US"/>
          </a:p>
        </p:txBody>
      </p:sp>
      <p:sp>
        <p:nvSpPr>
          <p:cNvPr id="93238" name="Line 54"/>
          <p:cNvSpPr>
            <a:spLocks noChangeShapeType="1"/>
          </p:cNvSpPr>
          <p:nvPr/>
        </p:nvSpPr>
        <p:spPr bwMode="auto">
          <a:xfrm flipH="1">
            <a:off x="7416800" y="2559050"/>
            <a:ext cx="0" cy="2470150"/>
          </a:xfrm>
          <a:prstGeom prst="line">
            <a:avLst/>
          </a:prstGeom>
          <a:noFill/>
          <a:ln w="9525">
            <a:solidFill>
              <a:srgbClr val="808080"/>
            </a:solidFill>
            <a:round/>
            <a:headEnd/>
            <a:tailEnd/>
          </a:ln>
        </p:spPr>
        <p:txBody>
          <a:bodyPr/>
          <a:lstStyle/>
          <a:p>
            <a:endParaRPr lang="en-US"/>
          </a:p>
        </p:txBody>
      </p:sp>
      <p:sp>
        <p:nvSpPr>
          <p:cNvPr id="93239" name="Oval 55"/>
          <p:cNvSpPr>
            <a:spLocks noChangeArrowheads="1"/>
          </p:cNvSpPr>
          <p:nvPr/>
        </p:nvSpPr>
        <p:spPr bwMode="auto">
          <a:xfrm flipH="1">
            <a:off x="7402513" y="5337175"/>
            <a:ext cx="165100" cy="249238"/>
          </a:xfrm>
          <a:prstGeom prst="ellipse">
            <a:avLst/>
          </a:prstGeom>
          <a:solidFill>
            <a:srgbClr val="00FFFF"/>
          </a:solidFill>
          <a:ln w="9525">
            <a:solidFill>
              <a:srgbClr val="FF00FF"/>
            </a:solidFill>
            <a:round/>
            <a:headEnd/>
            <a:tailEnd/>
          </a:ln>
        </p:spPr>
        <p:txBody>
          <a:bodyPr/>
          <a:lstStyle/>
          <a:p>
            <a:endParaRPr lang="en-US"/>
          </a:p>
        </p:txBody>
      </p:sp>
      <p:sp>
        <p:nvSpPr>
          <p:cNvPr id="93240" name="AutoShape 56"/>
          <p:cNvSpPr>
            <a:spLocks noChangeArrowheads="1"/>
          </p:cNvSpPr>
          <p:nvPr/>
        </p:nvSpPr>
        <p:spPr bwMode="auto">
          <a:xfrm flipH="1">
            <a:off x="7380288" y="2225675"/>
            <a:ext cx="231775" cy="617538"/>
          </a:xfrm>
          <a:prstGeom prst="flowChartMagneticDisk">
            <a:avLst/>
          </a:prstGeom>
          <a:solidFill>
            <a:srgbClr val="808080"/>
          </a:solidFill>
          <a:ln w="9525">
            <a:solidFill>
              <a:srgbClr val="000000"/>
            </a:solidFill>
            <a:round/>
            <a:headEnd/>
            <a:tailEnd/>
          </a:ln>
        </p:spPr>
        <p:txBody>
          <a:bodyPr/>
          <a:lstStyle/>
          <a:p>
            <a:endParaRPr lang="en-US"/>
          </a:p>
        </p:txBody>
      </p:sp>
      <p:sp>
        <p:nvSpPr>
          <p:cNvPr id="93241" name="toilet"/>
          <p:cNvSpPr>
            <a:spLocks noEditPoints="1" noChangeArrowheads="1"/>
          </p:cNvSpPr>
          <p:nvPr/>
        </p:nvSpPr>
        <p:spPr bwMode="auto">
          <a:xfrm rot="5400000" flipH="1">
            <a:off x="7058819" y="3337719"/>
            <a:ext cx="398463" cy="282575"/>
          </a:xfrm>
          <a:custGeom>
            <a:avLst/>
            <a:gdLst>
              <a:gd name="T0" fmla="*/ 0 w 21600"/>
              <a:gd name="T1" fmla="*/ 0 h 21600"/>
              <a:gd name="T2" fmla="*/ 10800 w 21600"/>
              <a:gd name="T3" fmla="*/ 0 h 21600"/>
              <a:gd name="T4" fmla="*/ 21600 w 21600"/>
              <a:gd name="T5" fmla="*/ 0 h 21600"/>
              <a:gd name="T6" fmla="*/ 10800 w 21600"/>
              <a:gd name="T7" fmla="*/ 21600 h 21600"/>
              <a:gd name="T8" fmla="*/ 931 w 21600"/>
              <a:gd name="T9" fmla="*/ 538 h 21600"/>
              <a:gd name="T10" fmla="*/ 20729 w 21600"/>
              <a:gd name="T11" fmla="*/ 6606 h 21600"/>
            </a:gdLst>
            <a:ahLst/>
            <a:cxnLst>
              <a:cxn ang="0">
                <a:pos x="T0" y="T1"/>
              </a:cxn>
              <a:cxn ang="0">
                <a:pos x="T2" y="T3"/>
              </a:cxn>
              <a:cxn ang="0">
                <a:pos x="T4" y="T5"/>
              </a:cxn>
              <a:cxn ang="0">
                <a:pos x="T6" y="T7"/>
              </a:cxn>
            </a:cxnLst>
            <a:rect l="T8" t="T9" r="T10" b="T11"/>
            <a:pathLst>
              <a:path w="21600" h="21600" extrusionOk="0">
                <a:moveTo>
                  <a:pt x="21600" y="7298"/>
                </a:moveTo>
                <a:lnTo>
                  <a:pt x="21600" y="0"/>
                </a:lnTo>
                <a:lnTo>
                  <a:pt x="10679" y="0"/>
                </a:lnTo>
                <a:lnTo>
                  <a:pt x="0" y="0"/>
                </a:lnTo>
                <a:lnTo>
                  <a:pt x="0" y="7298"/>
                </a:lnTo>
                <a:lnTo>
                  <a:pt x="6033" y="7298"/>
                </a:lnTo>
                <a:lnTo>
                  <a:pt x="6206" y="7616"/>
                </a:lnTo>
                <a:lnTo>
                  <a:pt x="6310" y="7935"/>
                </a:lnTo>
                <a:lnTo>
                  <a:pt x="6345" y="8302"/>
                </a:lnTo>
                <a:lnTo>
                  <a:pt x="6310" y="8620"/>
                </a:lnTo>
                <a:lnTo>
                  <a:pt x="6206" y="8963"/>
                </a:lnTo>
                <a:lnTo>
                  <a:pt x="6102" y="9331"/>
                </a:lnTo>
                <a:lnTo>
                  <a:pt x="5894" y="9722"/>
                </a:lnTo>
                <a:lnTo>
                  <a:pt x="5513" y="10163"/>
                </a:lnTo>
                <a:lnTo>
                  <a:pt x="4577" y="11339"/>
                </a:lnTo>
                <a:lnTo>
                  <a:pt x="3848" y="12539"/>
                </a:lnTo>
                <a:lnTo>
                  <a:pt x="3363" y="13641"/>
                </a:lnTo>
                <a:lnTo>
                  <a:pt x="3086" y="14718"/>
                </a:lnTo>
                <a:lnTo>
                  <a:pt x="3051" y="15649"/>
                </a:lnTo>
                <a:lnTo>
                  <a:pt x="3086" y="16580"/>
                </a:lnTo>
                <a:lnTo>
                  <a:pt x="3467" y="17510"/>
                </a:lnTo>
                <a:lnTo>
                  <a:pt x="3952" y="18294"/>
                </a:lnTo>
                <a:lnTo>
                  <a:pt x="4577" y="19029"/>
                </a:lnTo>
                <a:lnTo>
                  <a:pt x="5270" y="19616"/>
                </a:lnTo>
                <a:lnTo>
                  <a:pt x="6137" y="20229"/>
                </a:lnTo>
                <a:lnTo>
                  <a:pt x="6969" y="20718"/>
                </a:lnTo>
                <a:lnTo>
                  <a:pt x="7905" y="21061"/>
                </a:lnTo>
                <a:lnTo>
                  <a:pt x="8876" y="21331"/>
                </a:lnTo>
                <a:lnTo>
                  <a:pt x="9812" y="21600"/>
                </a:lnTo>
                <a:lnTo>
                  <a:pt x="10817" y="21600"/>
                </a:lnTo>
                <a:lnTo>
                  <a:pt x="11753" y="21600"/>
                </a:lnTo>
                <a:lnTo>
                  <a:pt x="12690" y="21331"/>
                </a:lnTo>
                <a:lnTo>
                  <a:pt x="13695" y="21061"/>
                </a:lnTo>
                <a:lnTo>
                  <a:pt x="14492" y="20718"/>
                </a:lnTo>
                <a:lnTo>
                  <a:pt x="15359" y="20229"/>
                </a:lnTo>
                <a:lnTo>
                  <a:pt x="16157" y="19616"/>
                </a:lnTo>
                <a:lnTo>
                  <a:pt x="16781" y="19029"/>
                </a:lnTo>
                <a:lnTo>
                  <a:pt x="17335" y="18294"/>
                </a:lnTo>
                <a:lnTo>
                  <a:pt x="17717" y="17510"/>
                </a:lnTo>
                <a:lnTo>
                  <a:pt x="18098" y="16580"/>
                </a:lnTo>
                <a:lnTo>
                  <a:pt x="18237" y="15649"/>
                </a:lnTo>
                <a:lnTo>
                  <a:pt x="18098" y="14718"/>
                </a:lnTo>
                <a:lnTo>
                  <a:pt x="17856" y="13641"/>
                </a:lnTo>
                <a:lnTo>
                  <a:pt x="17231" y="12539"/>
                </a:lnTo>
                <a:lnTo>
                  <a:pt x="16538" y="11339"/>
                </a:lnTo>
                <a:lnTo>
                  <a:pt x="15533" y="10163"/>
                </a:lnTo>
                <a:lnTo>
                  <a:pt x="15221" y="9722"/>
                </a:lnTo>
                <a:lnTo>
                  <a:pt x="14978" y="9404"/>
                </a:lnTo>
                <a:lnTo>
                  <a:pt x="14804" y="9012"/>
                </a:lnTo>
                <a:lnTo>
                  <a:pt x="14735" y="8620"/>
                </a:lnTo>
                <a:lnTo>
                  <a:pt x="14700" y="8302"/>
                </a:lnTo>
                <a:lnTo>
                  <a:pt x="14735" y="7959"/>
                </a:lnTo>
                <a:lnTo>
                  <a:pt x="14874" y="7616"/>
                </a:lnTo>
                <a:lnTo>
                  <a:pt x="14978" y="7298"/>
                </a:lnTo>
                <a:lnTo>
                  <a:pt x="21600" y="7298"/>
                </a:lnTo>
                <a:close/>
              </a:path>
              <a:path w="21600" h="21600" extrusionOk="0">
                <a:moveTo>
                  <a:pt x="21600" y="7298"/>
                </a:moveTo>
                <a:lnTo>
                  <a:pt x="6033" y="7298"/>
                </a:lnTo>
                <a:lnTo>
                  <a:pt x="11164" y="7298"/>
                </a:lnTo>
              </a:path>
            </a:pathLst>
          </a:custGeom>
          <a:solidFill>
            <a:srgbClr val="808080"/>
          </a:solidFill>
          <a:ln w="9525">
            <a:solidFill>
              <a:srgbClr val="000000"/>
            </a:solidFill>
            <a:miter lim="800000"/>
            <a:headEnd/>
            <a:tailEnd/>
          </a:ln>
          <a:effectLst>
            <a:outerShdw dist="107763" dir="18900000" algn="ctr" rotWithShape="0">
              <a:srgbClr val="808080">
                <a:alpha val="50000"/>
              </a:srgbClr>
            </a:outerShdw>
          </a:effectLst>
        </p:spPr>
        <p:txBody>
          <a:bodyPr/>
          <a:lstStyle/>
          <a:p>
            <a:endParaRPr lang="en-US"/>
          </a:p>
        </p:txBody>
      </p:sp>
      <p:sp>
        <p:nvSpPr>
          <p:cNvPr id="93242" name="Line 58"/>
          <p:cNvSpPr>
            <a:spLocks noChangeShapeType="1"/>
          </p:cNvSpPr>
          <p:nvPr/>
        </p:nvSpPr>
        <p:spPr bwMode="auto">
          <a:xfrm flipV="1">
            <a:off x="7499350" y="2019300"/>
            <a:ext cx="0" cy="309563"/>
          </a:xfrm>
          <a:prstGeom prst="line">
            <a:avLst/>
          </a:prstGeom>
          <a:noFill/>
          <a:ln w="28575">
            <a:solidFill>
              <a:srgbClr val="000000"/>
            </a:solidFill>
            <a:round/>
            <a:headEnd/>
            <a:tailEnd/>
          </a:ln>
        </p:spPr>
        <p:txBody>
          <a:bodyPr/>
          <a:lstStyle/>
          <a:p>
            <a:endParaRPr lang="en-US"/>
          </a:p>
        </p:txBody>
      </p:sp>
      <p:sp>
        <p:nvSpPr>
          <p:cNvPr id="93243" name="AutoShape 59"/>
          <p:cNvSpPr>
            <a:spLocks noChangeArrowheads="1"/>
          </p:cNvSpPr>
          <p:nvPr/>
        </p:nvSpPr>
        <p:spPr bwMode="auto">
          <a:xfrm>
            <a:off x="7421563" y="1951038"/>
            <a:ext cx="173037" cy="196850"/>
          </a:xfrm>
          <a:prstGeom prst="flowChartSummingJunction">
            <a:avLst/>
          </a:prstGeom>
          <a:solidFill>
            <a:srgbClr val="FFFFFF"/>
          </a:solidFill>
          <a:ln w="9525">
            <a:solidFill>
              <a:srgbClr val="000000"/>
            </a:solidFill>
            <a:round/>
            <a:headEnd/>
            <a:tailEnd/>
          </a:ln>
        </p:spPr>
        <p:txBody>
          <a:bodyPr/>
          <a:lstStyle/>
          <a:p>
            <a:endParaRPr lang="en-US"/>
          </a:p>
        </p:txBody>
      </p:sp>
      <p:sp>
        <p:nvSpPr>
          <p:cNvPr id="93246" name="Line 62"/>
          <p:cNvSpPr>
            <a:spLocks noChangeShapeType="1"/>
          </p:cNvSpPr>
          <p:nvPr/>
        </p:nvSpPr>
        <p:spPr bwMode="auto">
          <a:xfrm>
            <a:off x="6172200" y="2590800"/>
            <a:ext cx="0" cy="2160588"/>
          </a:xfrm>
          <a:prstGeom prst="line">
            <a:avLst/>
          </a:prstGeom>
          <a:noFill/>
          <a:ln w="22225">
            <a:solidFill>
              <a:srgbClr val="FFFF00"/>
            </a:solidFill>
            <a:round/>
            <a:headEnd/>
            <a:tailEnd/>
          </a:ln>
        </p:spPr>
        <p:txBody>
          <a:bodyPr/>
          <a:lstStyle/>
          <a:p>
            <a:endParaRPr lang="en-US"/>
          </a:p>
        </p:txBody>
      </p:sp>
      <p:sp>
        <p:nvSpPr>
          <p:cNvPr id="93247" name="AutoShape 63"/>
          <p:cNvSpPr>
            <a:spLocks noChangeArrowheads="1"/>
          </p:cNvSpPr>
          <p:nvPr/>
        </p:nvSpPr>
        <p:spPr bwMode="auto">
          <a:xfrm>
            <a:off x="6096000" y="2424113"/>
            <a:ext cx="174625" cy="196850"/>
          </a:xfrm>
          <a:prstGeom prst="flowChartSummingJunction">
            <a:avLst/>
          </a:prstGeom>
          <a:solidFill>
            <a:srgbClr val="FFFFFF"/>
          </a:solidFill>
          <a:ln w="9525">
            <a:solidFill>
              <a:srgbClr val="000000"/>
            </a:solidFill>
            <a:round/>
            <a:headEnd/>
            <a:tailEnd/>
          </a:ln>
        </p:spPr>
        <p:txBody>
          <a:bodyPr/>
          <a:lstStyle/>
          <a:p>
            <a:endParaRPr lang="en-US"/>
          </a:p>
        </p:txBody>
      </p:sp>
      <p:grpSp>
        <p:nvGrpSpPr>
          <p:cNvPr id="6" name="Group 64"/>
          <p:cNvGrpSpPr>
            <a:grpSpLocks/>
          </p:cNvGrpSpPr>
          <p:nvPr/>
        </p:nvGrpSpPr>
        <p:grpSpPr bwMode="auto">
          <a:xfrm>
            <a:off x="6096000" y="4494213"/>
            <a:ext cx="182562" cy="1062037"/>
            <a:chOff x="2055" y="2787"/>
            <a:chExt cx="114" cy="669"/>
          </a:xfrm>
        </p:grpSpPr>
        <p:sp>
          <p:nvSpPr>
            <p:cNvPr id="93249" name="Line 65"/>
            <p:cNvSpPr>
              <a:spLocks noChangeShapeType="1"/>
            </p:cNvSpPr>
            <p:nvPr/>
          </p:nvSpPr>
          <p:spPr bwMode="auto">
            <a:xfrm>
              <a:off x="2055" y="2979"/>
              <a:ext cx="0" cy="473"/>
            </a:xfrm>
            <a:prstGeom prst="line">
              <a:avLst/>
            </a:prstGeom>
            <a:noFill/>
            <a:ln w="9525">
              <a:solidFill>
                <a:srgbClr val="FFFF00"/>
              </a:solidFill>
              <a:round/>
              <a:headEnd/>
              <a:tailEnd/>
            </a:ln>
          </p:spPr>
          <p:txBody>
            <a:bodyPr/>
            <a:lstStyle/>
            <a:p>
              <a:endParaRPr lang="en-US"/>
            </a:p>
          </p:txBody>
        </p:sp>
        <p:sp>
          <p:nvSpPr>
            <p:cNvPr id="93250" name="Line 66"/>
            <p:cNvSpPr>
              <a:spLocks noChangeShapeType="1"/>
            </p:cNvSpPr>
            <p:nvPr/>
          </p:nvSpPr>
          <p:spPr bwMode="auto">
            <a:xfrm>
              <a:off x="2169" y="2787"/>
              <a:ext cx="0" cy="473"/>
            </a:xfrm>
            <a:prstGeom prst="line">
              <a:avLst/>
            </a:prstGeom>
            <a:noFill/>
            <a:ln w="9525">
              <a:solidFill>
                <a:srgbClr val="FFFF00"/>
              </a:solidFill>
              <a:round/>
              <a:headEnd/>
              <a:tailEnd/>
            </a:ln>
          </p:spPr>
          <p:txBody>
            <a:bodyPr/>
            <a:lstStyle/>
            <a:p>
              <a:endParaRPr lang="en-US"/>
            </a:p>
          </p:txBody>
        </p:sp>
        <p:sp>
          <p:nvSpPr>
            <p:cNvPr id="93251" name="Line 67"/>
            <p:cNvSpPr>
              <a:spLocks noChangeShapeType="1"/>
            </p:cNvSpPr>
            <p:nvPr/>
          </p:nvSpPr>
          <p:spPr bwMode="auto">
            <a:xfrm flipV="1">
              <a:off x="2055" y="2787"/>
              <a:ext cx="99" cy="195"/>
            </a:xfrm>
            <a:prstGeom prst="line">
              <a:avLst/>
            </a:prstGeom>
            <a:noFill/>
            <a:ln w="9525">
              <a:solidFill>
                <a:srgbClr val="FFFF00"/>
              </a:solidFill>
              <a:round/>
              <a:headEnd/>
              <a:tailEnd/>
            </a:ln>
          </p:spPr>
          <p:txBody>
            <a:bodyPr/>
            <a:lstStyle/>
            <a:p>
              <a:endParaRPr lang="en-US"/>
            </a:p>
          </p:txBody>
        </p:sp>
        <p:sp>
          <p:nvSpPr>
            <p:cNvPr id="93252" name="Line 68"/>
            <p:cNvSpPr>
              <a:spLocks noChangeShapeType="1"/>
            </p:cNvSpPr>
            <p:nvPr/>
          </p:nvSpPr>
          <p:spPr bwMode="auto">
            <a:xfrm flipV="1">
              <a:off x="2064" y="3261"/>
              <a:ext cx="100" cy="195"/>
            </a:xfrm>
            <a:prstGeom prst="line">
              <a:avLst/>
            </a:prstGeom>
            <a:noFill/>
            <a:ln w="9525">
              <a:solidFill>
                <a:srgbClr val="FFFF00"/>
              </a:solidFill>
              <a:round/>
              <a:headEnd/>
              <a:tailEnd/>
            </a:ln>
          </p:spPr>
          <p:txBody>
            <a:bodyPr/>
            <a:lstStyle/>
            <a:p>
              <a:endParaRPr lang="en-US"/>
            </a:p>
          </p:txBody>
        </p:sp>
      </p:grpSp>
      <p:sp>
        <p:nvSpPr>
          <p:cNvPr id="93260" name="Rectangle 76"/>
          <p:cNvSpPr>
            <a:spLocks noChangeArrowheads="1"/>
          </p:cNvSpPr>
          <p:nvPr/>
        </p:nvSpPr>
        <p:spPr bwMode="auto">
          <a:xfrm>
            <a:off x="5653088" y="5454650"/>
            <a:ext cx="19050" cy="19050"/>
          </a:xfrm>
          <a:prstGeom prst="rect">
            <a:avLst/>
          </a:prstGeom>
          <a:solidFill>
            <a:srgbClr val="3366FF"/>
          </a:solidFill>
          <a:ln w="9525" algn="ctr">
            <a:solidFill>
              <a:schemeClr val="tx1"/>
            </a:solidFill>
            <a:miter lim="800000"/>
            <a:headEnd/>
            <a:tailEnd/>
          </a:ln>
          <a:effectLst/>
        </p:spPr>
        <p:txBody>
          <a:bodyPr wrap="none" anchor="ctr"/>
          <a:lstStyle/>
          <a:p>
            <a:endParaRPr lang="en-US"/>
          </a:p>
        </p:txBody>
      </p:sp>
      <p:sp>
        <p:nvSpPr>
          <p:cNvPr id="93261" name="Oval 77"/>
          <p:cNvSpPr>
            <a:spLocks noChangeArrowheads="1"/>
          </p:cNvSpPr>
          <p:nvPr/>
        </p:nvSpPr>
        <p:spPr bwMode="auto">
          <a:xfrm>
            <a:off x="6534150" y="5643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62" name="Oval 78"/>
          <p:cNvSpPr>
            <a:spLocks noChangeArrowheads="1"/>
          </p:cNvSpPr>
          <p:nvPr/>
        </p:nvSpPr>
        <p:spPr bwMode="auto">
          <a:xfrm>
            <a:off x="6743700" y="5643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63" name="Oval 79"/>
          <p:cNvSpPr>
            <a:spLocks noChangeArrowheads="1"/>
          </p:cNvSpPr>
          <p:nvPr/>
        </p:nvSpPr>
        <p:spPr bwMode="auto">
          <a:xfrm>
            <a:off x="6896100" y="5414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64" name="Oval 80"/>
          <p:cNvSpPr>
            <a:spLocks noChangeArrowheads="1"/>
          </p:cNvSpPr>
          <p:nvPr/>
        </p:nvSpPr>
        <p:spPr bwMode="auto">
          <a:xfrm>
            <a:off x="6762750" y="5414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65" name="Oval 81"/>
          <p:cNvSpPr>
            <a:spLocks noChangeArrowheads="1"/>
          </p:cNvSpPr>
          <p:nvPr/>
        </p:nvSpPr>
        <p:spPr bwMode="auto">
          <a:xfrm>
            <a:off x="6610350" y="5491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66" name="Oval 82"/>
          <p:cNvSpPr>
            <a:spLocks noChangeArrowheads="1"/>
          </p:cNvSpPr>
          <p:nvPr/>
        </p:nvSpPr>
        <p:spPr bwMode="auto">
          <a:xfrm>
            <a:off x="6534150" y="5491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67" name="Oval 83"/>
          <p:cNvSpPr>
            <a:spLocks noChangeArrowheads="1"/>
          </p:cNvSpPr>
          <p:nvPr/>
        </p:nvSpPr>
        <p:spPr bwMode="auto">
          <a:xfrm>
            <a:off x="6438900" y="5414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68" name="Oval 84"/>
          <p:cNvSpPr>
            <a:spLocks noChangeArrowheads="1"/>
          </p:cNvSpPr>
          <p:nvPr/>
        </p:nvSpPr>
        <p:spPr bwMode="auto">
          <a:xfrm>
            <a:off x="6153150" y="5567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69" name="Oval 85"/>
          <p:cNvSpPr>
            <a:spLocks noChangeArrowheads="1"/>
          </p:cNvSpPr>
          <p:nvPr/>
        </p:nvSpPr>
        <p:spPr bwMode="auto">
          <a:xfrm>
            <a:off x="5848350" y="5719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70" name="Oval 86"/>
          <p:cNvSpPr>
            <a:spLocks noChangeArrowheads="1"/>
          </p:cNvSpPr>
          <p:nvPr/>
        </p:nvSpPr>
        <p:spPr bwMode="auto">
          <a:xfrm>
            <a:off x="6515100" y="5872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71" name="Oval 87"/>
          <p:cNvSpPr>
            <a:spLocks noChangeArrowheads="1"/>
          </p:cNvSpPr>
          <p:nvPr/>
        </p:nvSpPr>
        <p:spPr bwMode="auto">
          <a:xfrm>
            <a:off x="7048500" y="5948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72" name="Oval 88"/>
          <p:cNvSpPr>
            <a:spLocks noChangeArrowheads="1"/>
          </p:cNvSpPr>
          <p:nvPr/>
        </p:nvSpPr>
        <p:spPr bwMode="auto">
          <a:xfrm>
            <a:off x="7200900" y="5795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73" name="Oval 89"/>
          <p:cNvSpPr>
            <a:spLocks noChangeArrowheads="1"/>
          </p:cNvSpPr>
          <p:nvPr/>
        </p:nvSpPr>
        <p:spPr bwMode="auto">
          <a:xfrm>
            <a:off x="7143750" y="5567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74" name="Oval 90"/>
          <p:cNvSpPr>
            <a:spLocks noChangeArrowheads="1"/>
          </p:cNvSpPr>
          <p:nvPr/>
        </p:nvSpPr>
        <p:spPr bwMode="auto">
          <a:xfrm>
            <a:off x="7296150" y="5414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75" name="Oval 91"/>
          <p:cNvSpPr>
            <a:spLocks noChangeArrowheads="1"/>
          </p:cNvSpPr>
          <p:nvPr/>
        </p:nvSpPr>
        <p:spPr bwMode="auto">
          <a:xfrm>
            <a:off x="7448550" y="5262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76" name="Oval 92"/>
          <p:cNvSpPr>
            <a:spLocks noChangeArrowheads="1"/>
          </p:cNvSpPr>
          <p:nvPr/>
        </p:nvSpPr>
        <p:spPr bwMode="auto">
          <a:xfrm>
            <a:off x="7296150" y="5338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77" name="Oval 93"/>
          <p:cNvSpPr>
            <a:spLocks noChangeArrowheads="1"/>
          </p:cNvSpPr>
          <p:nvPr/>
        </p:nvSpPr>
        <p:spPr bwMode="auto">
          <a:xfrm>
            <a:off x="7143750" y="5186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78" name="Oval 94"/>
          <p:cNvSpPr>
            <a:spLocks noChangeArrowheads="1"/>
          </p:cNvSpPr>
          <p:nvPr/>
        </p:nvSpPr>
        <p:spPr bwMode="auto">
          <a:xfrm>
            <a:off x="6915150" y="5186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79" name="Oval 95"/>
          <p:cNvSpPr>
            <a:spLocks noChangeArrowheads="1"/>
          </p:cNvSpPr>
          <p:nvPr/>
        </p:nvSpPr>
        <p:spPr bwMode="auto">
          <a:xfrm>
            <a:off x="6534150" y="5186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80" name="Oval 96"/>
          <p:cNvSpPr>
            <a:spLocks noChangeArrowheads="1"/>
          </p:cNvSpPr>
          <p:nvPr/>
        </p:nvSpPr>
        <p:spPr bwMode="auto">
          <a:xfrm>
            <a:off x="7067550" y="5338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81" name="Oval 97"/>
          <p:cNvSpPr>
            <a:spLocks noChangeArrowheads="1"/>
          </p:cNvSpPr>
          <p:nvPr/>
        </p:nvSpPr>
        <p:spPr bwMode="auto">
          <a:xfrm>
            <a:off x="7219950" y="5491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82" name="Oval 98"/>
          <p:cNvSpPr>
            <a:spLocks noChangeArrowheads="1"/>
          </p:cNvSpPr>
          <p:nvPr/>
        </p:nvSpPr>
        <p:spPr bwMode="auto">
          <a:xfrm>
            <a:off x="7372350" y="5643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83" name="Oval 99"/>
          <p:cNvSpPr>
            <a:spLocks noChangeArrowheads="1"/>
          </p:cNvSpPr>
          <p:nvPr/>
        </p:nvSpPr>
        <p:spPr bwMode="auto">
          <a:xfrm>
            <a:off x="7524750" y="5795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84" name="Oval 100"/>
          <p:cNvSpPr>
            <a:spLocks noChangeArrowheads="1"/>
          </p:cNvSpPr>
          <p:nvPr/>
        </p:nvSpPr>
        <p:spPr bwMode="auto">
          <a:xfrm>
            <a:off x="5753100" y="4957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85" name="Oval 101"/>
          <p:cNvSpPr>
            <a:spLocks noChangeArrowheads="1"/>
          </p:cNvSpPr>
          <p:nvPr/>
        </p:nvSpPr>
        <p:spPr bwMode="auto">
          <a:xfrm>
            <a:off x="5695950" y="4729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86" name="Oval 102"/>
          <p:cNvSpPr>
            <a:spLocks noChangeArrowheads="1"/>
          </p:cNvSpPr>
          <p:nvPr/>
        </p:nvSpPr>
        <p:spPr bwMode="auto">
          <a:xfrm>
            <a:off x="5848350" y="4881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87" name="Oval 103"/>
          <p:cNvSpPr>
            <a:spLocks noChangeArrowheads="1"/>
          </p:cNvSpPr>
          <p:nvPr/>
        </p:nvSpPr>
        <p:spPr bwMode="auto">
          <a:xfrm>
            <a:off x="6000750" y="5033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88" name="Oval 104"/>
          <p:cNvSpPr>
            <a:spLocks noChangeArrowheads="1"/>
          </p:cNvSpPr>
          <p:nvPr/>
        </p:nvSpPr>
        <p:spPr bwMode="auto">
          <a:xfrm>
            <a:off x="6153150" y="5186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89" name="Oval 105"/>
          <p:cNvSpPr>
            <a:spLocks noChangeArrowheads="1"/>
          </p:cNvSpPr>
          <p:nvPr/>
        </p:nvSpPr>
        <p:spPr bwMode="auto">
          <a:xfrm>
            <a:off x="6305550" y="5338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90" name="Oval 106"/>
          <p:cNvSpPr>
            <a:spLocks noChangeArrowheads="1"/>
          </p:cNvSpPr>
          <p:nvPr/>
        </p:nvSpPr>
        <p:spPr bwMode="auto">
          <a:xfrm>
            <a:off x="6457950" y="5491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91" name="Oval 107"/>
          <p:cNvSpPr>
            <a:spLocks noChangeArrowheads="1"/>
          </p:cNvSpPr>
          <p:nvPr/>
        </p:nvSpPr>
        <p:spPr bwMode="auto">
          <a:xfrm>
            <a:off x="6610350" y="5643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92" name="Oval 108"/>
          <p:cNvSpPr>
            <a:spLocks noChangeArrowheads="1"/>
          </p:cNvSpPr>
          <p:nvPr/>
        </p:nvSpPr>
        <p:spPr bwMode="auto">
          <a:xfrm>
            <a:off x="6762750" y="5795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93" name="Oval 109"/>
          <p:cNvSpPr>
            <a:spLocks noChangeArrowheads="1"/>
          </p:cNvSpPr>
          <p:nvPr/>
        </p:nvSpPr>
        <p:spPr bwMode="auto">
          <a:xfrm>
            <a:off x="6915150" y="5948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94" name="Oval 110"/>
          <p:cNvSpPr>
            <a:spLocks noChangeArrowheads="1"/>
          </p:cNvSpPr>
          <p:nvPr/>
        </p:nvSpPr>
        <p:spPr bwMode="auto">
          <a:xfrm>
            <a:off x="5848350" y="47863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95" name="Oval 111"/>
          <p:cNvSpPr>
            <a:spLocks noChangeArrowheads="1"/>
          </p:cNvSpPr>
          <p:nvPr/>
        </p:nvSpPr>
        <p:spPr bwMode="auto">
          <a:xfrm>
            <a:off x="6000750" y="49387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96" name="Oval 112"/>
          <p:cNvSpPr>
            <a:spLocks noChangeArrowheads="1"/>
          </p:cNvSpPr>
          <p:nvPr/>
        </p:nvSpPr>
        <p:spPr bwMode="auto">
          <a:xfrm>
            <a:off x="6153150" y="50911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97" name="Oval 113"/>
          <p:cNvSpPr>
            <a:spLocks noChangeArrowheads="1"/>
          </p:cNvSpPr>
          <p:nvPr/>
        </p:nvSpPr>
        <p:spPr bwMode="auto">
          <a:xfrm>
            <a:off x="6305550" y="52435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98" name="Oval 114"/>
          <p:cNvSpPr>
            <a:spLocks noChangeArrowheads="1"/>
          </p:cNvSpPr>
          <p:nvPr/>
        </p:nvSpPr>
        <p:spPr bwMode="auto">
          <a:xfrm>
            <a:off x="6457950" y="53959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299" name="Oval 115"/>
          <p:cNvSpPr>
            <a:spLocks noChangeArrowheads="1"/>
          </p:cNvSpPr>
          <p:nvPr/>
        </p:nvSpPr>
        <p:spPr bwMode="auto">
          <a:xfrm>
            <a:off x="6610350" y="55483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00" name="Oval 116"/>
          <p:cNvSpPr>
            <a:spLocks noChangeArrowheads="1"/>
          </p:cNvSpPr>
          <p:nvPr/>
        </p:nvSpPr>
        <p:spPr bwMode="auto">
          <a:xfrm>
            <a:off x="6762750" y="57007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01" name="Oval 117"/>
          <p:cNvSpPr>
            <a:spLocks noChangeArrowheads="1"/>
          </p:cNvSpPr>
          <p:nvPr/>
        </p:nvSpPr>
        <p:spPr bwMode="auto">
          <a:xfrm>
            <a:off x="6915150" y="58531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02" name="Oval 118"/>
          <p:cNvSpPr>
            <a:spLocks noChangeArrowheads="1"/>
          </p:cNvSpPr>
          <p:nvPr/>
        </p:nvSpPr>
        <p:spPr bwMode="auto">
          <a:xfrm>
            <a:off x="6057900" y="47863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03" name="Oval 119"/>
          <p:cNvSpPr>
            <a:spLocks noChangeArrowheads="1"/>
          </p:cNvSpPr>
          <p:nvPr/>
        </p:nvSpPr>
        <p:spPr bwMode="auto">
          <a:xfrm>
            <a:off x="6210300" y="49387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04" name="Oval 120"/>
          <p:cNvSpPr>
            <a:spLocks noChangeArrowheads="1"/>
          </p:cNvSpPr>
          <p:nvPr/>
        </p:nvSpPr>
        <p:spPr bwMode="auto">
          <a:xfrm>
            <a:off x="6362700" y="50911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05" name="Oval 121"/>
          <p:cNvSpPr>
            <a:spLocks noChangeArrowheads="1"/>
          </p:cNvSpPr>
          <p:nvPr/>
        </p:nvSpPr>
        <p:spPr bwMode="auto">
          <a:xfrm>
            <a:off x="6515100" y="52435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06" name="Oval 122"/>
          <p:cNvSpPr>
            <a:spLocks noChangeArrowheads="1"/>
          </p:cNvSpPr>
          <p:nvPr/>
        </p:nvSpPr>
        <p:spPr bwMode="auto">
          <a:xfrm>
            <a:off x="6667500" y="53959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07" name="Oval 123"/>
          <p:cNvSpPr>
            <a:spLocks noChangeArrowheads="1"/>
          </p:cNvSpPr>
          <p:nvPr/>
        </p:nvSpPr>
        <p:spPr bwMode="auto">
          <a:xfrm>
            <a:off x="6819900" y="55483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08" name="Oval 124"/>
          <p:cNvSpPr>
            <a:spLocks noChangeArrowheads="1"/>
          </p:cNvSpPr>
          <p:nvPr/>
        </p:nvSpPr>
        <p:spPr bwMode="auto">
          <a:xfrm>
            <a:off x="6972300" y="57007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09" name="Oval 125"/>
          <p:cNvSpPr>
            <a:spLocks noChangeArrowheads="1"/>
          </p:cNvSpPr>
          <p:nvPr/>
        </p:nvSpPr>
        <p:spPr bwMode="auto">
          <a:xfrm>
            <a:off x="5676900" y="5110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10" name="Oval 126"/>
          <p:cNvSpPr>
            <a:spLocks noChangeArrowheads="1"/>
          </p:cNvSpPr>
          <p:nvPr/>
        </p:nvSpPr>
        <p:spPr bwMode="auto">
          <a:xfrm>
            <a:off x="5829300" y="5262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11" name="Oval 127"/>
          <p:cNvSpPr>
            <a:spLocks noChangeArrowheads="1"/>
          </p:cNvSpPr>
          <p:nvPr/>
        </p:nvSpPr>
        <p:spPr bwMode="auto">
          <a:xfrm>
            <a:off x="5981700" y="5414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12" name="Oval 128"/>
          <p:cNvSpPr>
            <a:spLocks noChangeArrowheads="1"/>
          </p:cNvSpPr>
          <p:nvPr/>
        </p:nvSpPr>
        <p:spPr bwMode="auto">
          <a:xfrm>
            <a:off x="6134100" y="5567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13" name="Oval 129"/>
          <p:cNvSpPr>
            <a:spLocks noChangeArrowheads="1"/>
          </p:cNvSpPr>
          <p:nvPr/>
        </p:nvSpPr>
        <p:spPr bwMode="auto">
          <a:xfrm>
            <a:off x="6286500" y="5719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14" name="Oval 130"/>
          <p:cNvSpPr>
            <a:spLocks noChangeArrowheads="1"/>
          </p:cNvSpPr>
          <p:nvPr/>
        </p:nvSpPr>
        <p:spPr bwMode="auto">
          <a:xfrm>
            <a:off x="6438900" y="5872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15" name="Oval 131"/>
          <p:cNvSpPr>
            <a:spLocks noChangeArrowheads="1"/>
          </p:cNvSpPr>
          <p:nvPr/>
        </p:nvSpPr>
        <p:spPr bwMode="auto">
          <a:xfrm>
            <a:off x="5676900" y="5338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16" name="Oval 132"/>
          <p:cNvSpPr>
            <a:spLocks noChangeArrowheads="1"/>
          </p:cNvSpPr>
          <p:nvPr/>
        </p:nvSpPr>
        <p:spPr bwMode="auto">
          <a:xfrm>
            <a:off x="5829300" y="5491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17" name="Oval 133"/>
          <p:cNvSpPr>
            <a:spLocks noChangeArrowheads="1"/>
          </p:cNvSpPr>
          <p:nvPr/>
        </p:nvSpPr>
        <p:spPr bwMode="auto">
          <a:xfrm>
            <a:off x="5981700" y="5643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18" name="Oval 134"/>
          <p:cNvSpPr>
            <a:spLocks noChangeArrowheads="1"/>
          </p:cNvSpPr>
          <p:nvPr/>
        </p:nvSpPr>
        <p:spPr bwMode="auto">
          <a:xfrm flipV="1">
            <a:off x="6134100" y="5815013"/>
            <a:ext cx="74613" cy="7461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19" name="Oval 135"/>
          <p:cNvSpPr>
            <a:spLocks noChangeArrowheads="1"/>
          </p:cNvSpPr>
          <p:nvPr/>
        </p:nvSpPr>
        <p:spPr bwMode="auto">
          <a:xfrm>
            <a:off x="5676900" y="5567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20" name="Oval 136"/>
          <p:cNvSpPr>
            <a:spLocks noChangeArrowheads="1"/>
          </p:cNvSpPr>
          <p:nvPr/>
        </p:nvSpPr>
        <p:spPr bwMode="auto">
          <a:xfrm>
            <a:off x="5829300" y="5719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21" name="Oval 137"/>
          <p:cNvSpPr>
            <a:spLocks noChangeArrowheads="1"/>
          </p:cNvSpPr>
          <p:nvPr/>
        </p:nvSpPr>
        <p:spPr bwMode="auto">
          <a:xfrm>
            <a:off x="5981700" y="5872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22" name="Oval 138"/>
          <p:cNvSpPr>
            <a:spLocks noChangeArrowheads="1"/>
          </p:cNvSpPr>
          <p:nvPr/>
        </p:nvSpPr>
        <p:spPr bwMode="auto">
          <a:xfrm>
            <a:off x="5695950" y="58531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23" name="Oval 139"/>
          <p:cNvSpPr>
            <a:spLocks noChangeArrowheads="1"/>
          </p:cNvSpPr>
          <p:nvPr/>
        </p:nvSpPr>
        <p:spPr bwMode="auto">
          <a:xfrm>
            <a:off x="6110288" y="4729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24" name="Oval 140"/>
          <p:cNvSpPr>
            <a:spLocks noChangeArrowheads="1"/>
          </p:cNvSpPr>
          <p:nvPr/>
        </p:nvSpPr>
        <p:spPr bwMode="auto">
          <a:xfrm>
            <a:off x="6286500" y="4881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25" name="Oval 141"/>
          <p:cNvSpPr>
            <a:spLocks noChangeArrowheads="1"/>
          </p:cNvSpPr>
          <p:nvPr/>
        </p:nvSpPr>
        <p:spPr bwMode="auto">
          <a:xfrm>
            <a:off x="6438900" y="5033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26" name="Oval 142"/>
          <p:cNvSpPr>
            <a:spLocks noChangeArrowheads="1"/>
          </p:cNvSpPr>
          <p:nvPr/>
        </p:nvSpPr>
        <p:spPr bwMode="auto">
          <a:xfrm>
            <a:off x="6591300" y="5186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27" name="Oval 143"/>
          <p:cNvSpPr>
            <a:spLocks noChangeArrowheads="1"/>
          </p:cNvSpPr>
          <p:nvPr/>
        </p:nvSpPr>
        <p:spPr bwMode="auto">
          <a:xfrm>
            <a:off x="6743700" y="5338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28" name="Oval 144"/>
          <p:cNvSpPr>
            <a:spLocks noChangeArrowheads="1"/>
          </p:cNvSpPr>
          <p:nvPr/>
        </p:nvSpPr>
        <p:spPr bwMode="auto">
          <a:xfrm>
            <a:off x="6896100" y="5491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29" name="Oval 145"/>
          <p:cNvSpPr>
            <a:spLocks noChangeArrowheads="1"/>
          </p:cNvSpPr>
          <p:nvPr/>
        </p:nvSpPr>
        <p:spPr bwMode="auto">
          <a:xfrm>
            <a:off x="7048500" y="5643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30" name="Oval 146"/>
          <p:cNvSpPr>
            <a:spLocks noChangeArrowheads="1"/>
          </p:cNvSpPr>
          <p:nvPr/>
        </p:nvSpPr>
        <p:spPr bwMode="auto">
          <a:xfrm>
            <a:off x="7200900" y="5795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31" name="Oval 147"/>
          <p:cNvSpPr>
            <a:spLocks noChangeArrowheads="1"/>
          </p:cNvSpPr>
          <p:nvPr/>
        </p:nvSpPr>
        <p:spPr bwMode="auto">
          <a:xfrm>
            <a:off x="6534150" y="4805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32" name="Oval 148"/>
          <p:cNvSpPr>
            <a:spLocks noChangeArrowheads="1"/>
          </p:cNvSpPr>
          <p:nvPr/>
        </p:nvSpPr>
        <p:spPr bwMode="auto">
          <a:xfrm>
            <a:off x="6686550" y="4957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33" name="Oval 149"/>
          <p:cNvSpPr>
            <a:spLocks noChangeArrowheads="1"/>
          </p:cNvSpPr>
          <p:nvPr/>
        </p:nvSpPr>
        <p:spPr bwMode="auto">
          <a:xfrm>
            <a:off x="6838950" y="5110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34" name="Oval 150"/>
          <p:cNvSpPr>
            <a:spLocks noChangeArrowheads="1"/>
          </p:cNvSpPr>
          <p:nvPr/>
        </p:nvSpPr>
        <p:spPr bwMode="auto">
          <a:xfrm>
            <a:off x="6991350" y="5262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35" name="Oval 151"/>
          <p:cNvSpPr>
            <a:spLocks noChangeArrowheads="1"/>
          </p:cNvSpPr>
          <p:nvPr/>
        </p:nvSpPr>
        <p:spPr bwMode="auto">
          <a:xfrm>
            <a:off x="7143750" y="5414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36" name="Oval 152"/>
          <p:cNvSpPr>
            <a:spLocks noChangeArrowheads="1"/>
          </p:cNvSpPr>
          <p:nvPr/>
        </p:nvSpPr>
        <p:spPr bwMode="auto">
          <a:xfrm>
            <a:off x="7296150" y="5567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37" name="Oval 153"/>
          <p:cNvSpPr>
            <a:spLocks noChangeArrowheads="1"/>
          </p:cNvSpPr>
          <p:nvPr/>
        </p:nvSpPr>
        <p:spPr bwMode="auto">
          <a:xfrm>
            <a:off x="7448550" y="5719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38" name="Oval 154"/>
          <p:cNvSpPr>
            <a:spLocks noChangeArrowheads="1"/>
          </p:cNvSpPr>
          <p:nvPr/>
        </p:nvSpPr>
        <p:spPr bwMode="auto">
          <a:xfrm>
            <a:off x="7600950" y="5872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39" name="Oval 155"/>
          <p:cNvSpPr>
            <a:spLocks noChangeArrowheads="1"/>
          </p:cNvSpPr>
          <p:nvPr/>
        </p:nvSpPr>
        <p:spPr bwMode="auto">
          <a:xfrm>
            <a:off x="6915150" y="5491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40" name="Oval 156"/>
          <p:cNvSpPr>
            <a:spLocks noChangeArrowheads="1"/>
          </p:cNvSpPr>
          <p:nvPr/>
        </p:nvSpPr>
        <p:spPr bwMode="auto">
          <a:xfrm>
            <a:off x="7067550" y="5643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41" name="Oval 157"/>
          <p:cNvSpPr>
            <a:spLocks noChangeArrowheads="1"/>
          </p:cNvSpPr>
          <p:nvPr/>
        </p:nvSpPr>
        <p:spPr bwMode="auto">
          <a:xfrm>
            <a:off x="7219950" y="5795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42" name="Oval 158"/>
          <p:cNvSpPr>
            <a:spLocks noChangeArrowheads="1"/>
          </p:cNvSpPr>
          <p:nvPr/>
        </p:nvSpPr>
        <p:spPr bwMode="auto">
          <a:xfrm>
            <a:off x="7372350" y="5948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43" name="Oval 159"/>
          <p:cNvSpPr>
            <a:spLocks noChangeArrowheads="1"/>
          </p:cNvSpPr>
          <p:nvPr/>
        </p:nvSpPr>
        <p:spPr bwMode="auto">
          <a:xfrm>
            <a:off x="6915150" y="4881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44" name="Oval 160"/>
          <p:cNvSpPr>
            <a:spLocks noChangeArrowheads="1"/>
          </p:cNvSpPr>
          <p:nvPr/>
        </p:nvSpPr>
        <p:spPr bwMode="auto">
          <a:xfrm>
            <a:off x="7067550" y="5033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45" name="Oval 161"/>
          <p:cNvSpPr>
            <a:spLocks noChangeArrowheads="1"/>
          </p:cNvSpPr>
          <p:nvPr/>
        </p:nvSpPr>
        <p:spPr bwMode="auto">
          <a:xfrm>
            <a:off x="7219950" y="5186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46" name="Oval 162"/>
          <p:cNvSpPr>
            <a:spLocks noChangeArrowheads="1"/>
          </p:cNvSpPr>
          <p:nvPr/>
        </p:nvSpPr>
        <p:spPr bwMode="auto">
          <a:xfrm>
            <a:off x="7372350" y="5338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47" name="Oval 163"/>
          <p:cNvSpPr>
            <a:spLocks noChangeArrowheads="1"/>
          </p:cNvSpPr>
          <p:nvPr/>
        </p:nvSpPr>
        <p:spPr bwMode="auto">
          <a:xfrm>
            <a:off x="7524750" y="5491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48" name="Oval 164"/>
          <p:cNvSpPr>
            <a:spLocks noChangeArrowheads="1"/>
          </p:cNvSpPr>
          <p:nvPr/>
        </p:nvSpPr>
        <p:spPr bwMode="auto">
          <a:xfrm>
            <a:off x="7677150" y="5643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49" name="Oval 165"/>
          <p:cNvSpPr>
            <a:spLocks noChangeArrowheads="1"/>
          </p:cNvSpPr>
          <p:nvPr/>
        </p:nvSpPr>
        <p:spPr bwMode="auto">
          <a:xfrm>
            <a:off x="7829550" y="5795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50" name="Oval 166"/>
          <p:cNvSpPr>
            <a:spLocks noChangeArrowheads="1"/>
          </p:cNvSpPr>
          <p:nvPr/>
        </p:nvSpPr>
        <p:spPr bwMode="auto">
          <a:xfrm>
            <a:off x="7353300" y="4881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51" name="Oval 167"/>
          <p:cNvSpPr>
            <a:spLocks noChangeArrowheads="1"/>
          </p:cNvSpPr>
          <p:nvPr/>
        </p:nvSpPr>
        <p:spPr bwMode="auto">
          <a:xfrm>
            <a:off x="7505700" y="5033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52" name="Oval 168"/>
          <p:cNvSpPr>
            <a:spLocks noChangeArrowheads="1"/>
          </p:cNvSpPr>
          <p:nvPr/>
        </p:nvSpPr>
        <p:spPr bwMode="auto">
          <a:xfrm>
            <a:off x="7786688" y="5186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53" name="Oval 169"/>
          <p:cNvSpPr>
            <a:spLocks noChangeArrowheads="1"/>
          </p:cNvSpPr>
          <p:nvPr/>
        </p:nvSpPr>
        <p:spPr bwMode="auto">
          <a:xfrm>
            <a:off x="7786688" y="5491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54" name="Oval 170"/>
          <p:cNvSpPr>
            <a:spLocks noChangeArrowheads="1"/>
          </p:cNvSpPr>
          <p:nvPr/>
        </p:nvSpPr>
        <p:spPr bwMode="auto">
          <a:xfrm>
            <a:off x="7962900" y="5491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55" name="Oval 171"/>
          <p:cNvSpPr>
            <a:spLocks noChangeArrowheads="1"/>
          </p:cNvSpPr>
          <p:nvPr/>
        </p:nvSpPr>
        <p:spPr bwMode="auto">
          <a:xfrm>
            <a:off x="7939088" y="5414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56" name="Oval 172"/>
          <p:cNvSpPr>
            <a:spLocks noChangeArrowheads="1"/>
          </p:cNvSpPr>
          <p:nvPr/>
        </p:nvSpPr>
        <p:spPr bwMode="auto">
          <a:xfrm>
            <a:off x="7939088" y="5719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57" name="Oval 173"/>
          <p:cNvSpPr>
            <a:spLocks noChangeArrowheads="1"/>
          </p:cNvSpPr>
          <p:nvPr/>
        </p:nvSpPr>
        <p:spPr bwMode="auto">
          <a:xfrm>
            <a:off x="8134350" y="5643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58" name="Oval 174"/>
          <p:cNvSpPr>
            <a:spLocks noChangeArrowheads="1"/>
          </p:cNvSpPr>
          <p:nvPr/>
        </p:nvSpPr>
        <p:spPr bwMode="auto">
          <a:xfrm>
            <a:off x="7600950" y="4957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59" name="Oval 175"/>
          <p:cNvSpPr>
            <a:spLocks noChangeArrowheads="1"/>
          </p:cNvSpPr>
          <p:nvPr/>
        </p:nvSpPr>
        <p:spPr bwMode="auto">
          <a:xfrm>
            <a:off x="7753350" y="5110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60" name="Oval 176"/>
          <p:cNvSpPr>
            <a:spLocks noChangeArrowheads="1"/>
          </p:cNvSpPr>
          <p:nvPr/>
        </p:nvSpPr>
        <p:spPr bwMode="auto">
          <a:xfrm>
            <a:off x="7905750" y="52625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61" name="Oval 177"/>
          <p:cNvSpPr>
            <a:spLocks noChangeArrowheads="1"/>
          </p:cNvSpPr>
          <p:nvPr/>
        </p:nvSpPr>
        <p:spPr bwMode="auto">
          <a:xfrm>
            <a:off x="8058150" y="54149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62" name="Oval 178"/>
          <p:cNvSpPr>
            <a:spLocks noChangeArrowheads="1"/>
          </p:cNvSpPr>
          <p:nvPr/>
        </p:nvSpPr>
        <p:spPr bwMode="auto">
          <a:xfrm>
            <a:off x="7939088" y="4957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63" name="Oval 179"/>
          <p:cNvSpPr>
            <a:spLocks noChangeArrowheads="1"/>
          </p:cNvSpPr>
          <p:nvPr/>
        </p:nvSpPr>
        <p:spPr bwMode="auto">
          <a:xfrm>
            <a:off x="8058150" y="5110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64" name="Oval 180"/>
          <p:cNvSpPr>
            <a:spLocks noChangeArrowheads="1"/>
          </p:cNvSpPr>
          <p:nvPr/>
        </p:nvSpPr>
        <p:spPr bwMode="auto">
          <a:xfrm>
            <a:off x="8191500" y="4957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65" name="Oval 181"/>
          <p:cNvSpPr>
            <a:spLocks noChangeArrowheads="1"/>
          </p:cNvSpPr>
          <p:nvPr/>
        </p:nvSpPr>
        <p:spPr bwMode="auto">
          <a:xfrm>
            <a:off x="8191500" y="5186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66" name="Oval 182"/>
          <p:cNvSpPr>
            <a:spLocks noChangeArrowheads="1"/>
          </p:cNvSpPr>
          <p:nvPr/>
        </p:nvSpPr>
        <p:spPr bwMode="auto">
          <a:xfrm>
            <a:off x="7962900" y="592931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67" name="Oval 183"/>
          <p:cNvSpPr>
            <a:spLocks noChangeArrowheads="1"/>
          </p:cNvSpPr>
          <p:nvPr/>
        </p:nvSpPr>
        <p:spPr bwMode="auto">
          <a:xfrm>
            <a:off x="7829550" y="55673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68" name="Oval 184"/>
          <p:cNvSpPr>
            <a:spLocks noChangeArrowheads="1"/>
          </p:cNvSpPr>
          <p:nvPr/>
        </p:nvSpPr>
        <p:spPr bwMode="auto">
          <a:xfrm>
            <a:off x="7981950" y="57197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69" name="Oval 185"/>
          <p:cNvSpPr>
            <a:spLocks noChangeArrowheads="1"/>
          </p:cNvSpPr>
          <p:nvPr/>
        </p:nvSpPr>
        <p:spPr bwMode="auto">
          <a:xfrm>
            <a:off x="8134350" y="5872163"/>
            <a:ext cx="19050" cy="190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370" name="Oval 186"/>
          <p:cNvSpPr>
            <a:spLocks noChangeArrowheads="1"/>
          </p:cNvSpPr>
          <p:nvPr/>
        </p:nvSpPr>
        <p:spPr bwMode="auto">
          <a:xfrm>
            <a:off x="6229350" y="58721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71" name="Oval 187"/>
          <p:cNvSpPr>
            <a:spLocks noChangeArrowheads="1"/>
          </p:cNvSpPr>
          <p:nvPr/>
        </p:nvSpPr>
        <p:spPr bwMode="auto">
          <a:xfrm>
            <a:off x="5695950" y="57197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72" name="Oval 188"/>
          <p:cNvSpPr>
            <a:spLocks noChangeArrowheads="1"/>
          </p:cNvSpPr>
          <p:nvPr/>
        </p:nvSpPr>
        <p:spPr bwMode="auto">
          <a:xfrm>
            <a:off x="7296150" y="58721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73" name="Oval 189"/>
          <p:cNvSpPr>
            <a:spLocks noChangeArrowheads="1"/>
          </p:cNvSpPr>
          <p:nvPr/>
        </p:nvSpPr>
        <p:spPr bwMode="auto">
          <a:xfrm>
            <a:off x="7905750" y="58721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74" name="Oval 190"/>
          <p:cNvSpPr>
            <a:spLocks noChangeArrowheads="1"/>
          </p:cNvSpPr>
          <p:nvPr/>
        </p:nvSpPr>
        <p:spPr bwMode="auto">
          <a:xfrm>
            <a:off x="6762750" y="51101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75" name="Oval 191"/>
          <p:cNvSpPr>
            <a:spLocks noChangeArrowheads="1"/>
          </p:cNvSpPr>
          <p:nvPr/>
        </p:nvSpPr>
        <p:spPr bwMode="auto">
          <a:xfrm>
            <a:off x="6762750" y="49577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76" name="Oval 192"/>
          <p:cNvSpPr>
            <a:spLocks noChangeArrowheads="1"/>
          </p:cNvSpPr>
          <p:nvPr/>
        </p:nvSpPr>
        <p:spPr bwMode="auto">
          <a:xfrm>
            <a:off x="5772150" y="59483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77" name="Oval 193"/>
          <p:cNvSpPr>
            <a:spLocks noChangeArrowheads="1"/>
          </p:cNvSpPr>
          <p:nvPr/>
        </p:nvSpPr>
        <p:spPr bwMode="auto">
          <a:xfrm>
            <a:off x="8134350" y="58721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78" name="Oval 194"/>
          <p:cNvSpPr>
            <a:spLocks noChangeArrowheads="1"/>
          </p:cNvSpPr>
          <p:nvPr/>
        </p:nvSpPr>
        <p:spPr bwMode="auto">
          <a:xfrm>
            <a:off x="7786688" y="56435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79" name="Oval 195"/>
          <p:cNvSpPr>
            <a:spLocks noChangeArrowheads="1"/>
          </p:cNvSpPr>
          <p:nvPr/>
        </p:nvSpPr>
        <p:spPr bwMode="auto">
          <a:xfrm>
            <a:off x="6415088" y="53387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80" name="Oval 196"/>
          <p:cNvSpPr>
            <a:spLocks noChangeArrowheads="1"/>
          </p:cNvSpPr>
          <p:nvPr/>
        </p:nvSpPr>
        <p:spPr bwMode="auto">
          <a:xfrm>
            <a:off x="5729288" y="55673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81" name="Oval 197"/>
          <p:cNvSpPr>
            <a:spLocks noChangeArrowheads="1"/>
          </p:cNvSpPr>
          <p:nvPr/>
        </p:nvSpPr>
        <p:spPr bwMode="auto">
          <a:xfrm>
            <a:off x="7100888" y="54911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82" name="Oval 198"/>
          <p:cNvSpPr>
            <a:spLocks noChangeArrowheads="1"/>
          </p:cNvSpPr>
          <p:nvPr/>
        </p:nvSpPr>
        <p:spPr bwMode="auto">
          <a:xfrm>
            <a:off x="6796088" y="48053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83" name="Oval 199"/>
          <p:cNvSpPr>
            <a:spLocks noChangeArrowheads="1"/>
          </p:cNvSpPr>
          <p:nvPr/>
        </p:nvSpPr>
        <p:spPr bwMode="auto">
          <a:xfrm>
            <a:off x="8167688" y="54911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84" name="Oval 200"/>
          <p:cNvSpPr>
            <a:spLocks noChangeArrowheads="1"/>
          </p:cNvSpPr>
          <p:nvPr/>
        </p:nvSpPr>
        <p:spPr bwMode="auto">
          <a:xfrm>
            <a:off x="8167688" y="4957763"/>
            <a:ext cx="63500" cy="6350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93385" name="Line 201"/>
          <p:cNvSpPr>
            <a:spLocks noChangeShapeType="1"/>
          </p:cNvSpPr>
          <p:nvPr/>
        </p:nvSpPr>
        <p:spPr bwMode="auto">
          <a:xfrm flipV="1">
            <a:off x="7496175" y="1490663"/>
            <a:ext cx="0" cy="438150"/>
          </a:xfrm>
          <a:prstGeom prst="line">
            <a:avLst/>
          </a:prstGeom>
          <a:noFill/>
          <a:ln w="19050">
            <a:solidFill>
              <a:srgbClr val="FFCC99"/>
            </a:solidFill>
            <a:round/>
            <a:headEnd type="triangle" w="med" len="med"/>
            <a:tailEnd/>
          </a:ln>
          <a:effectLst/>
        </p:spPr>
        <p:txBody>
          <a:bodyPr/>
          <a:lstStyle/>
          <a:p>
            <a:endParaRPr lang="en-US"/>
          </a:p>
        </p:txBody>
      </p:sp>
      <p:sp>
        <p:nvSpPr>
          <p:cNvPr id="93386" name="Line 202"/>
          <p:cNvSpPr>
            <a:spLocks noChangeShapeType="1"/>
          </p:cNvSpPr>
          <p:nvPr/>
        </p:nvSpPr>
        <p:spPr bwMode="auto">
          <a:xfrm flipV="1">
            <a:off x="6172200" y="1284287"/>
            <a:ext cx="0" cy="1077913"/>
          </a:xfrm>
          <a:prstGeom prst="line">
            <a:avLst/>
          </a:prstGeom>
          <a:noFill/>
          <a:ln w="19050">
            <a:solidFill>
              <a:srgbClr val="FFCC99"/>
            </a:solidFill>
            <a:round/>
            <a:headEnd type="triangle" w="med" len="med"/>
            <a:tailEnd/>
          </a:ln>
          <a:effectLst/>
        </p:spPr>
        <p:txBody>
          <a:bodyPr/>
          <a:lstStyle/>
          <a:p>
            <a:endParaRPr lang="en-US"/>
          </a:p>
        </p:txBody>
      </p:sp>
      <p:sp>
        <p:nvSpPr>
          <p:cNvPr id="93388" name="Line 204"/>
          <p:cNvSpPr>
            <a:spLocks noChangeShapeType="1"/>
          </p:cNvSpPr>
          <p:nvPr/>
        </p:nvSpPr>
        <p:spPr bwMode="auto">
          <a:xfrm flipH="1">
            <a:off x="4505325" y="1490663"/>
            <a:ext cx="2998788" cy="0"/>
          </a:xfrm>
          <a:prstGeom prst="line">
            <a:avLst/>
          </a:prstGeom>
          <a:noFill/>
          <a:ln w="19050">
            <a:solidFill>
              <a:srgbClr val="FFCC99"/>
            </a:solidFill>
            <a:round/>
            <a:headEnd/>
            <a:tailEnd/>
          </a:ln>
          <a:effectLst/>
        </p:spPr>
        <p:txBody>
          <a:bodyPr/>
          <a:lstStyle/>
          <a:p>
            <a:endParaRPr lang="en-US"/>
          </a:p>
        </p:txBody>
      </p:sp>
      <p:sp>
        <p:nvSpPr>
          <p:cNvPr id="93389" name="Line 205"/>
          <p:cNvSpPr>
            <a:spLocks noChangeShapeType="1"/>
          </p:cNvSpPr>
          <p:nvPr/>
        </p:nvSpPr>
        <p:spPr bwMode="auto">
          <a:xfrm flipH="1" flipV="1">
            <a:off x="4143375" y="1271588"/>
            <a:ext cx="2028825" cy="23812"/>
          </a:xfrm>
          <a:prstGeom prst="line">
            <a:avLst/>
          </a:prstGeom>
          <a:noFill/>
          <a:ln w="19050">
            <a:solidFill>
              <a:srgbClr val="FFCC99"/>
            </a:solidFill>
            <a:round/>
            <a:headEnd/>
            <a:tailEnd/>
          </a:ln>
          <a:effectLst/>
        </p:spPr>
        <p:txBody>
          <a:bodyPr/>
          <a:lstStyle/>
          <a:p>
            <a:endParaRPr lang="en-US"/>
          </a:p>
        </p:txBody>
      </p:sp>
      <p:sp>
        <p:nvSpPr>
          <p:cNvPr id="93390" name="Line 206"/>
          <p:cNvSpPr>
            <a:spLocks noChangeShapeType="1"/>
          </p:cNvSpPr>
          <p:nvPr/>
        </p:nvSpPr>
        <p:spPr bwMode="auto">
          <a:xfrm flipV="1">
            <a:off x="4152900" y="1262063"/>
            <a:ext cx="0" cy="3363912"/>
          </a:xfrm>
          <a:prstGeom prst="line">
            <a:avLst/>
          </a:prstGeom>
          <a:noFill/>
          <a:ln w="19050">
            <a:solidFill>
              <a:srgbClr val="FFCC99"/>
            </a:solidFill>
            <a:round/>
            <a:headEnd/>
            <a:tailEnd/>
          </a:ln>
          <a:effectLst/>
        </p:spPr>
        <p:txBody>
          <a:bodyPr/>
          <a:lstStyle/>
          <a:p>
            <a:endParaRPr lang="en-US"/>
          </a:p>
        </p:txBody>
      </p:sp>
      <p:sp>
        <p:nvSpPr>
          <p:cNvPr id="93391" name="Line 207"/>
          <p:cNvSpPr>
            <a:spLocks noChangeShapeType="1"/>
          </p:cNvSpPr>
          <p:nvPr/>
        </p:nvSpPr>
        <p:spPr bwMode="auto">
          <a:xfrm flipV="1">
            <a:off x="4505325" y="1485900"/>
            <a:ext cx="0" cy="3363913"/>
          </a:xfrm>
          <a:prstGeom prst="line">
            <a:avLst/>
          </a:prstGeom>
          <a:noFill/>
          <a:ln w="19050">
            <a:solidFill>
              <a:srgbClr val="FFCC99"/>
            </a:solidFill>
            <a:round/>
            <a:headEnd/>
            <a:tailEnd/>
          </a:ln>
          <a:effectLst/>
        </p:spPr>
        <p:txBody>
          <a:bodyPr/>
          <a:lstStyle/>
          <a:p>
            <a:endParaRPr lang="en-US"/>
          </a:p>
        </p:txBody>
      </p:sp>
      <p:sp>
        <p:nvSpPr>
          <p:cNvPr id="93393" name="Line 209"/>
          <p:cNvSpPr>
            <a:spLocks noChangeShapeType="1"/>
          </p:cNvSpPr>
          <p:nvPr/>
        </p:nvSpPr>
        <p:spPr bwMode="auto">
          <a:xfrm flipH="1">
            <a:off x="3852863" y="4629150"/>
            <a:ext cx="304800" cy="0"/>
          </a:xfrm>
          <a:prstGeom prst="line">
            <a:avLst/>
          </a:prstGeom>
          <a:noFill/>
          <a:ln w="19050">
            <a:solidFill>
              <a:srgbClr val="FFCC99"/>
            </a:solidFill>
            <a:round/>
            <a:headEnd/>
            <a:tailEnd/>
          </a:ln>
          <a:effectLst/>
        </p:spPr>
        <p:txBody>
          <a:bodyPr/>
          <a:lstStyle/>
          <a:p>
            <a:endParaRPr lang="en-US"/>
          </a:p>
        </p:txBody>
      </p:sp>
      <p:sp>
        <p:nvSpPr>
          <p:cNvPr id="93394" name="Line 210"/>
          <p:cNvSpPr>
            <a:spLocks noChangeShapeType="1"/>
          </p:cNvSpPr>
          <p:nvPr/>
        </p:nvSpPr>
        <p:spPr bwMode="auto">
          <a:xfrm flipH="1">
            <a:off x="3848100" y="4838700"/>
            <a:ext cx="666750" cy="0"/>
          </a:xfrm>
          <a:prstGeom prst="line">
            <a:avLst/>
          </a:prstGeom>
          <a:noFill/>
          <a:ln w="19050">
            <a:solidFill>
              <a:srgbClr val="FFCC99"/>
            </a:solidFill>
            <a:round/>
            <a:headEnd/>
            <a:tailEnd/>
          </a:ln>
          <a:effectLst/>
        </p:spPr>
        <p:txBody>
          <a:bodyPr/>
          <a:lstStyle/>
          <a:p>
            <a:endParaRPr lang="en-US"/>
          </a:p>
        </p:txBody>
      </p:sp>
      <p:sp>
        <p:nvSpPr>
          <p:cNvPr id="93396" name="Text Box 212"/>
          <p:cNvSpPr txBox="1">
            <a:spLocks noChangeArrowheads="1"/>
          </p:cNvSpPr>
          <p:nvPr/>
        </p:nvSpPr>
        <p:spPr bwMode="auto">
          <a:xfrm>
            <a:off x="4724400" y="1800225"/>
            <a:ext cx="4114800" cy="396875"/>
          </a:xfrm>
          <a:prstGeom prst="rect">
            <a:avLst/>
          </a:prstGeom>
          <a:noFill/>
          <a:ln w="9525">
            <a:noFill/>
            <a:miter lim="800000"/>
            <a:headEnd/>
            <a:tailEnd/>
          </a:ln>
          <a:effectLst/>
        </p:spPr>
        <p:txBody>
          <a:bodyPr>
            <a:spAutoFit/>
          </a:bodyPr>
          <a:lstStyle/>
          <a:p>
            <a:pPr>
              <a:spcBef>
                <a:spcPct val="50000"/>
              </a:spcBef>
            </a:pPr>
            <a:r>
              <a:rPr lang="en-US" sz="2000" b="1" dirty="0">
                <a:solidFill>
                  <a:srgbClr val="00FFFF"/>
                </a:solidFill>
                <a:latin typeface="Times New Roman" pitchFamily="18" charset="0"/>
              </a:rPr>
              <a:t>             </a:t>
            </a:r>
            <a:r>
              <a:rPr lang="en-US" sz="2000" b="1" dirty="0" smtClean="0">
                <a:solidFill>
                  <a:srgbClr val="00FFFF"/>
                </a:solidFill>
                <a:latin typeface="Times New Roman" pitchFamily="18" charset="0"/>
              </a:rPr>
              <a:t>WE                </a:t>
            </a:r>
            <a:r>
              <a:rPr lang="en-US" sz="2000" b="1" dirty="0">
                <a:solidFill>
                  <a:srgbClr val="00FFFF"/>
                </a:solidFill>
                <a:latin typeface="Times New Roman" pitchFamily="18" charset="0"/>
              </a:rPr>
              <a:t>RE         </a:t>
            </a:r>
          </a:p>
        </p:txBody>
      </p:sp>
      <p:sp>
        <p:nvSpPr>
          <p:cNvPr id="213" name="Rectangle 2"/>
          <p:cNvSpPr txBox="1">
            <a:spLocks noChangeArrowheads="1"/>
          </p:cNvSpPr>
          <p:nvPr/>
        </p:nvSpPr>
        <p:spPr>
          <a:xfrm>
            <a:off x="742950" y="9021"/>
            <a:ext cx="7772400" cy="1470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dirty="0" smtClean="0">
                <a:ln>
                  <a:noFill/>
                </a:ln>
                <a:solidFill>
                  <a:srgbClr val="66FF33"/>
                </a:solidFill>
                <a:effectLst/>
                <a:uLnTx/>
                <a:uFillTx/>
                <a:latin typeface="Times New Roman" pitchFamily="18" charset="0"/>
                <a:ea typeface="+mj-ea"/>
                <a:cs typeface="+mj-cs"/>
              </a:rPr>
              <a:t> </a:t>
            </a:r>
          </a:p>
        </p:txBody>
      </p:sp>
      <p:sp>
        <p:nvSpPr>
          <p:cNvPr id="214" name="Rectangle 213"/>
          <p:cNvSpPr/>
          <p:nvPr/>
        </p:nvSpPr>
        <p:spPr>
          <a:xfrm>
            <a:off x="1146074" y="645696"/>
            <a:ext cx="6550126" cy="523220"/>
          </a:xfrm>
          <a:prstGeom prst="rect">
            <a:avLst/>
          </a:prstGeom>
        </p:spPr>
        <p:txBody>
          <a:bodyPr wrap="none">
            <a:spAutoFit/>
          </a:bodyPr>
          <a:lstStyle/>
          <a:p>
            <a:pPr indent="409575">
              <a:buClr>
                <a:srgbClr val="00FFFF"/>
              </a:buClr>
              <a:buFont typeface="Wingdings" pitchFamily="2" charset="2"/>
              <a:buChar char="§"/>
            </a:pPr>
            <a:r>
              <a:rPr lang="en-US" sz="2800" b="1" dirty="0" smtClean="0">
                <a:solidFill>
                  <a:srgbClr val="FFFF00"/>
                </a:solidFill>
                <a:latin typeface="Times New Roman" pitchFamily="18" charset="0"/>
                <a:cs typeface="Times New Roman" pitchFamily="18" charset="0"/>
              </a:rPr>
              <a:t>Electrochemical Potentiometric Sensor</a:t>
            </a:r>
          </a:p>
        </p:txBody>
      </p:sp>
    </p:spTree>
    <p:extLst>
      <p:ext uri="{BB962C8B-B14F-4D97-AF65-F5344CB8AC3E}">
        <p14:creationId xmlns:p14="http://schemas.microsoft.com/office/powerpoint/2010/main" val="1478814869"/>
      </p:ext>
    </p:extLst>
  </p:cSld>
  <p:clrMapOvr>
    <a:masterClrMapping/>
  </p:clrMapOvr>
  <p:transition spd="slow"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43106" name="Picture 2" descr="electro-chem1"/>
          <p:cNvPicPr>
            <a:picLocks noChangeAspect="1" noChangeArrowheads="1"/>
          </p:cNvPicPr>
          <p:nvPr/>
        </p:nvPicPr>
        <p:blipFill>
          <a:blip r:embed="rId2" cstate="print"/>
          <a:srcRect/>
          <a:stretch>
            <a:fillRect/>
          </a:stretch>
        </p:blipFill>
        <p:spPr bwMode="auto">
          <a:xfrm>
            <a:off x="152400" y="2551113"/>
            <a:ext cx="8001000" cy="3811587"/>
          </a:xfrm>
          <a:prstGeom prst="rect">
            <a:avLst/>
          </a:prstGeom>
          <a:noFill/>
        </p:spPr>
      </p:pic>
      <p:sp>
        <p:nvSpPr>
          <p:cNvPr id="943107" name="Text Box 3"/>
          <p:cNvSpPr txBox="1">
            <a:spLocks noChangeArrowheads="1"/>
          </p:cNvSpPr>
          <p:nvPr/>
        </p:nvSpPr>
        <p:spPr bwMode="auto">
          <a:xfrm>
            <a:off x="457200" y="1371600"/>
            <a:ext cx="7924800" cy="822325"/>
          </a:xfrm>
          <a:prstGeom prst="rect">
            <a:avLst/>
          </a:prstGeom>
          <a:noFill/>
          <a:ln w="9525">
            <a:noFill/>
            <a:miter lim="800000"/>
            <a:headEnd/>
            <a:tailEnd/>
          </a:ln>
          <a:effectLst/>
        </p:spPr>
        <p:txBody>
          <a:bodyPr anchor="ctr">
            <a:spAutoFit/>
          </a:bodyPr>
          <a:lstStyle/>
          <a:p>
            <a:pPr>
              <a:spcBef>
                <a:spcPct val="50000"/>
              </a:spcBef>
            </a:pPr>
            <a:r>
              <a:rPr lang="en-AU" sz="2400"/>
              <a:t>The reaction takes place at the cathode where electrons are “pulled” out of the electrode.</a:t>
            </a:r>
          </a:p>
        </p:txBody>
      </p:sp>
      <p:sp>
        <p:nvSpPr>
          <p:cNvPr id="943108" name="Rectangle 4"/>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r>
              <a:rPr lang="en-AU" sz="4400"/>
              <a:t>Electrochemical Cell</a:t>
            </a:r>
          </a:p>
        </p:txBody>
      </p:sp>
    </p:spTree>
    <p:extLst>
      <p:ext uri="{BB962C8B-B14F-4D97-AF65-F5344CB8AC3E}">
        <p14:creationId xmlns:p14="http://schemas.microsoft.com/office/powerpoint/2010/main" val="304268651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4130" name="Text Box 2"/>
          <p:cNvSpPr txBox="1">
            <a:spLocks noChangeArrowheads="1"/>
          </p:cNvSpPr>
          <p:nvPr/>
        </p:nvSpPr>
        <p:spPr bwMode="auto">
          <a:xfrm>
            <a:off x="4419600" y="2016026"/>
            <a:ext cx="4191000" cy="4616648"/>
          </a:xfrm>
          <a:prstGeom prst="rect">
            <a:avLst/>
          </a:prstGeom>
          <a:noFill/>
          <a:ln w="9525">
            <a:noFill/>
            <a:miter lim="800000"/>
            <a:headEnd/>
            <a:tailEnd/>
          </a:ln>
          <a:effectLst/>
        </p:spPr>
        <p:txBody>
          <a:bodyPr anchor="ctr">
            <a:spAutoFit/>
          </a:bodyPr>
          <a:lstStyle/>
          <a:p>
            <a:pPr algn="l">
              <a:spcBef>
                <a:spcPct val="50000"/>
              </a:spcBef>
              <a:buFontTx/>
              <a:buChar char="•"/>
            </a:pPr>
            <a:r>
              <a:rPr lang="en-AU" sz="2400" dirty="0"/>
              <a:t> Co is the oxidant concentration </a:t>
            </a:r>
          </a:p>
          <a:p>
            <a:pPr algn="l">
              <a:spcBef>
                <a:spcPct val="50000"/>
              </a:spcBef>
              <a:buFontTx/>
              <a:buChar char="•"/>
            </a:pPr>
            <a:r>
              <a:rPr lang="en-AU" sz="2400" dirty="0"/>
              <a:t> </a:t>
            </a:r>
            <a:r>
              <a:rPr lang="en-AU" sz="2000" dirty="0"/>
              <a:t>C</a:t>
            </a:r>
            <a:r>
              <a:rPr lang="en-AU" sz="2000" baseline="-25000" dirty="0"/>
              <a:t>R</a:t>
            </a:r>
            <a:r>
              <a:rPr lang="en-AU" sz="2000" dirty="0"/>
              <a:t> is the Reduced Product Concentration</a:t>
            </a:r>
          </a:p>
          <a:p>
            <a:pPr algn="l">
              <a:spcBef>
                <a:spcPct val="50000"/>
              </a:spcBef>
              <a:buFontTx/>
              <a:buChar char="•"/>
            </a:pPr>
            <a:r>
              <a:rPr lang="en-AU" sz="2000" dirty="0"/>
              <a:t> n is the number of electrons transferred per </a:t>
            </a:r>
            <a:r>
              <a:rPr lang="en-AU" sz="2000" dirty="0" err="1"/>
              <a:t>redox</a:t>
            </a:r>
            <a:r>
              <a:rPr lang="en-AU" sz="2000" dirty="0"/>
              <a:t> reaction</a:t>
            </a:r>
          </a:p>
          <a:p>
            <a:pPr algn="l">
              <a:spcBef>
                <a:spcPct val="50000"/>
              </a:spcBef>
              <a:buFontTx/>
              <a:buChar char="•"/>
            </a:pPr>
            <a:r>
              <a:rPr lang="en-AU" sz="2000" dirty="0"/>
              <a:t> F is the Faraday constant</a:t>
            </a:r>
          </a:p>
          <a:p>
            <a:pPr algn="l">
              <a:spcBef>
                <a:spcPct val="50000"/>
              </a:spcBef>
              <a:buFontTx/>
              <a:buChar char="•"/>
            </a:pPr>
            <a:r>
              <a:rPr lang="en-AU" sz="2000" dirty="0"/>
              <a:t> T is the temperature</a:t>
            </a:r>
          </a:p>
          <a:p>
            <a:pPr algn="l">
              <a:spcBef>
                <a:spcPct val="50000"/>
              </a:spcBef>
              <a:buFontTx/>
              <a:buChar char="•"/>
            </a:pPr>
            <a:r>
              <a:rPr lang="en-AU" sz="2000" dirty="0"/>
              <a:t> R is the gas Constant</a:t>
            </a:r>
          </a:p>
          <a:p>
            <a:pPr algn="l">
              <a:spcBef>
                <a:spcPct val="50000"/>
              </a:spcBef>
              <a:buFontTx/>
              <a:buChar char="•"/>
            </a:pPr>
            <a:r>
              <a:rPr lang="en-AU" sz="2000" dirty="0"/>
              <a:t> E</a:t>
            </a:r>
            <a:r>
              <a:rPr lang="en-AU" sz="2000" baseline="-25000" dirty="0"/>
              <a:t>0</a:t>
            </a:r>
            <a:r>
              <a:rPr lang="en-AU" sz="2000" dirty="0"/>
              <a:t> is the electrode potential at a standard state.</a:t>
            </a:r>
          </a:p>
        </p:txBody>
      </p:sp>
      <p:sp>
        <p:nvSpPr>
          <p:cNvPr id="944131" name="Text Box 3"/>
          <p:cNvSpPr txBox="1">
            <a:spLocks noChangeArrowheads="1"/>
          </p:cNvSpPr>
          <p:nvPr/>
        </p:nvSpPr>
        <p:spPr bwMode="auto">
          <a:xfrm>
            <a:off x="0" y="1981200"/>
            <a:ext cx="3429000" cy="1187450"/>
          </a:xfrm>
          <a:prstGeom prst="rect">
            <a:avLst/>
          </a:prstGeom>
          <a:noFill/>
          <a:ln w="9525">
            <a:noFill/>
            <a:miter lim="800000"/>
            <a:headEnd/>
            <a:tailEnd/>
          </a:ln>
          <a:effectLst/>
        </p:spPr>
        <p:txBody>
          <a:bodyPr anchor="ctr">
            <a:spAutoFit/>
          </a:bodyPr>
          <a:lstStyle/>
          <a:p>
            <a:pPr>
              <a:spcBef>
                <a:spcPct val="50000"/>
              </a:spcBef>
            </a:pPr>
            <a:r>
              <a:rPr lang="en-AU" sz="2400"/>
              <a:t>The Nernst equation gives the potential of each half cell.</a:t>
            </a:r>
          </a:p>
        </p:txBody>
      </p:sp>
      <p:graphicFrame>
        <p:nvGraphicFramePr>
          <p:cNvPr id="944132" name="Object 4"/>
          <p:cNvGraphicFramePr>
            <a:graphicFrameLocks noChangeAspect="1"/>
          </p:cNvGraphicFramePr>
          <p:nvPr/>
        </p:nvGraphicFramePr>
        <p:xfrm>
          <a:off x="3962400" y="381000"/>
          <a:ext cx="4572000" cy="1397000"/>
        </p:xfrm>
        <a:graphic>
          <a:graphicData uri="http://schemas.openxmlformats.org/presentationml/2006/ole">
            <mc:AlternateContent xmlns:mc="http://schemas.openxmlformats.org/markup-compatibility/2006">
              <mc:Choice xmlns:v="urn:schemas-microsoft-com:vml" Requires="v">
                <p:oleObj spid="_x0000_s10245" name="Equation" r:id="rId3" imgW="1409400" imgH="431640" progId="Equation.3">
                  <p:embed/>
                </p:oleObj>
              </mc:Choice>
              <mc:Fallback>
                <p:oleObj name="Equation" r:id="rId3" imgW="140940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81000"/>
                        <a:ext cx="45720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4133" name="Text Box 5"/>
          <p:cNvSpPr txBox="1">
            <a:spLocks noChangeArrowheads="1"/>
          </p:cNvSpPr>
          <p:nvPr/>
        </p:nvSpPr>
        <p:spPr bwMode="auto">
          <a:xfrm>
            <a:off x="0" y="381000"/>
            <a:ext cx="3830638" cy="762000"/>
          </a:xfrm>
          <a:prstGeom prst="rect">
            <a:avLst/>
          </a:prstGeom>
          <a:noFill/>
          <a:ln w="57150" algn="ctr">
            <a:noFill/>
            <a:miter lim="800000"/>
            <a:headEnd/>
            <a:tailEnd type="none" w="lg" len="lg"/>
          </a:ln>
          <a:effectLst/>
        </p:spPr>
        <p:txBody>
          <a:bodyPr wrap="none">
            <a:spAutoFit/>
          </a:bodyPr>
          <a:lstStyle/>
          <a:p>
            <a:r>
              <a:rPr lang="en-US" sz="4400"/>
              <a:t>Nernst Equation</a:t>
            </a:r>
          </a:p>
        </p:txBody>
      </p:sp>
      <p:sp>
        <p:nvSpPr>
          <p:cNvPr id="944134" name="Text Box 6"/>
          <p:cNvSpPr txBox="1">
            <a:spLocks noChangeArrowheads="1"/>
          </p:cNvSpPr>
          <p:nvPr/>
        </p:nvSpPr>
        <p:spPr bwMode="auto">
          <a:xfrm>
            <a:off x="0" y="3352800"/>
            <a:ext cx="4419600" cy="3013075"/>
          </a:xfrm>
          <a:prstGeom prst="rect">
            <a:avLst/>
          </a:prstGeom>
          <a:noFill/>
          <a:ln w="9525">
            <a:noFill/>
            <a:miter lim="800000"/>
            <a:headEnd/>
            <a:tailEnd/>
          </a:ln>
          <a:effectLst/>
        </p:spPr>
        <p:txBody>
          <a:bodyPr anchor="ctr">
            <a:spAutoFit/>
          </a:bodyPr>
          <a:lstStyle/>
          <a:p>
            <a:pPr>
              <a:spcBef>
                <a:spcPct val="50000"/>
              </a:spcBef>
            </a:pPr>
            <a:r>
              <a:rPr lang="en-AU" sz="2400"/>
              <a:t>In a potentiometric sensor, two half-cell reactions take place at each electrode. Only one of the reactions should involve sensing the species of interest. The other should be a well understood reversible and non-interfering reaction</a:t>
            </a:r>
          </a:p>
        </p:txBody>
      </p:sp>
    </p:spTree>
    <p:extLst>
      <p:ext uri="{BB962C8B-B14F-4D97-AF65-F5344CB8AC3E}">
        <p14:creationId xmlns:p14="http://schemas.microsoft.com/office/powerpoint/2010/main" val="1250370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304800"/>
            <a:ext cx="3501280" cy="523220"/>
          </a:xfrm>
          <a:prstGeom prst="rect">
            <a:avLst/>
          </a:prstGeom>
        </p:spPr>
        <p:txBody>
          <a:bodyPr wrap="none">
            <a:spAutoFit/>
          </a:bodyPr>
          <a:lstStyle/>
          <a:p>
            <a:r>
              <a:rPr lang="en-IN" sz="2800" b="1" dirty="0" smtClean="0">
                <a:solidFill>
                  <a:srgbClr val="FFFF00"/>
                </a:solidFill>
              </a:rPr>
              <a:t>Specific Difficulties</a:t>
            </a:r>
            <a:endParaRPr lang="en-IN" sz="2800" dirty="0">
              <a:solidFill>
                <a:srgbClr val="FFFF00"/>
              </a:solidFill>
            </a:endParaRPr>
          </a:p>
        </p:txBody>
      </p:sp>
      <p:sp>
        <p:nvSpPr>
          <p:cNvPr id="3" name="Rectangle 2"/>
          <p:cNvSpPr/>
          <p:nvPr/>
        </p:nvSpPr>
        <p:spPr>
          <a:xfrm>
            <a:off x="304800" y="1371600"/>
            <a:ext cx="8534400" cy="3477875"/>
          </a:xfrm>
          <a:prstGeom prst="rect">
            <a:avLst/>
          </a:prstGeom>
        </p:spPr>
        <p:txBody>
          <a:bodyPr wrap="square">
            <a:spAutoFit/>
          </a:bodyPr>
          <a:lstStyle/>
          <a:p>
            <a:pPr algn="just"/>
            <a:r>
              <a:rPr lang="en-IN" sz="2000" b="1" dirty="0" smtClean="0">
                <a:solidFill>
                  <a:schemeClr val="bg1"/>
                </a:solidFill>
              </a:rPr>
              <a:t>The difficulty of developing chemical sensors versus other sensors (such as temperature, pressure, humidity, etc.) is that </a:t>
            </a:r>
            <a:r>
              <a:rPr lang="en-IN" sz="2000" b="1" i="1" dirty="0" smtClean="0">
                <a:solidFill>
                  <a:schemeClr val="bg1"/>
                </a:solidFill>
              </a:rPr>
              <a:t>chemical reactions change the sensor, often </a:t>
            </a:r>
            <a:r>
              <a:rPr lang="en-IN" sz="2000" b="1" dirty="0" smtClean="0">
                <a:solidFill>
                  <a:schemeClr val="bg1"/>
                </a:solidFill>
              </a:rPr>
              <a:t>in a way that is non reversible. </a:t>
            </a:r>
          </a:p>
          <a:p>
            <a:endParaRPr lang="en-IN" sz="2000" b="1" dirty="0" smtClean="0">
              <a:solidFill>
                <a:schemeClr val="bg1"/>
              </a:solidFill>
            </a:endParaRPr>
          </a:p>
          <a:p>
            <a:pPr algn="just"/>
            <a:r>
              <a:rPr lang="en-IN" sz="2000" b="1" dirty="0" smtClean="0">
                <a:solidFill>
                  <a:schemeClr val="bg1"/>
                </a:solidFill>
              </a:rPr>
              <a:t>For example, electrochemical cells employing liquid electrolytes (material that conducts electrical current via charged ions, not electrons) lose a small amount of electrolytes with each measurement, requiring that the electrolyte be replenished eventually or have carbonic acid forming at the gate–membrane interface and etching components in chemical field-effect transistor (FET) sensors.</a:t>
            </a:r>
            <a:endParaRPr lang="en-IN" sz="2000"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381000"/>
            <a:ext cx="2784737" cy="461665"/>
          </a:xfrm>
          <a:prstGeom prst="rect">
            <a:avLst/>
          </a:prstGeom>
        </p:spPr>
        <p:txBody>
          <a:bodyPr wrap="none">
            <a:spAutoFit/>
          </a:bodyPr>
          <a:lstStyle/>
          <a:p>
            <a:r>
              <a:rPr lang="en-IN" sz="2400" b="1" dirty="0" smtClean="0">
                <a:solidFill>
                  <a:srgbClr val="FFFF00"/>
                </a:solidFill>
              </a:rPr>
              <a:t>Complex Sensors</a:t>
            </a:r>
            <a:endParaRPr lang="en-IN" sz="2400" dirty="0">
              <a:solidFill>
                <a:srgbClr val="FFFF00"/>
              </a:solidFill>
            </a:endParaRPr>
          </a:p>
        </p:txBody>
      </p:sp>
      <p:sp>
        <p:nvSpPr>
          <p:cNvPr id="3" name="Rectangle 2"/>
          <p:cNvSpPr/>
          <p:nvPr/>
        </p:nvSpPr>
        <p:spPr>
          <a:xfrm>
            <a:off x="381000" y="1997839"/>
            <a:ext cx="8229600" cy="2554545"/>
          </a:xfrm>
          <a:prstGeom prst="rect">
            <a:avLst/>
          </a:prstGeom>
        </p:spPr>
        <p:txBody>
          <a:bodyPr wrap="square">
            <a:spAutoFit/>
          </a:bodyPr>
          <a:lstStyle/>
          <a:p>
            <a:pPr algn="just"/>
            <a:r>
              <a:rPr lang="en-IN" sz="2000" b="1" dirty="0" smtClean="0">
                <a:solidFill>
                  <a:schemeClr val="bg1"/>
                </a:solidFill>
              </a:rPr>
              <a:t>Complex sensors involve chemical phenomena that change the state of an indicator as a function of some chemical reaction. </a:t>
            </a:r>
          </a:p>
          <a:p>
            <a:endParaRPr lang="en-IN" sz="2000" b="1" dirty="0" smtClean="0">
              <a:solidFill>
                <a:schemeClr val="bg1"/>
              </a:solidFill>
            </a:endParaRPr>
          </a:p>
          <a:p>
            <a:r>
              <a:rPr lang="en-IN" sz="2000" b="1" dirty="0" smtClean="0">
                <a:solidFill>
                  <a:schemeClr val="bg1"/>
                </a:solidFill>
              </a:rPr>
              <a:t>The indicator can be a temperature change, an opacity change, an oscillation frequency change, and so forth. </a:t>
            </a:r>
          </a:p>
          <a:p>
            <a:endParaRPr lang="en-IN" sz="2000" b="1" dirty="0" smtClean="0">
              <a:solidFill>
                <a:schemeClr val="bg1"/>
              </a:solidFill>
            </a:endParaRPr>
          </a:p>
          <a:p>
            <a:pPr algn="just"/>
            <a:r>
              <a:rPr lang="en-IN" sz="2000" b="1" dirty="0" smtClean="0">
                <a:solidFill>
                  <a:schemeClr val="bg1"/>
                </a:solidFill>
              </a:rPr>
              <a:t>These indicators require another transducer to convert the changing indicator to an electrical output.</a:t>
            </a:r>
            <a:endParaRPr lang="en-IN" sz="2000"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54138" y="990600"/>
            <a:ext cx="6342062" cy="609600"/>
          </a:xfrm>
          <a:prstGeom prst="rect">
            <a:avLst/>
          </a:prstGeom>
          <a:noFill/>
          <a:ln w="9525">
            <a:noFill/>
            <a:miter lim="800000"/>
            <a:headEnd/>
            <a:tailEnd/>
          </a:ln>
        </p:spPr>
        <p:txBody>
          <a:bodyPr anchor="b"/>
          <a:lstStyle/>
          <a:p>
            <a:pPr algn="ctr">
              <a:spcBef>
                <a:spcPct val="0"/>
              </a:spcBef>
              <a:buFontTx/>
              <a:buNone/>
            </a:pPr>
            <a:r>
              <a:rPr lang="en-US" sz="3200" b="1" smtClean="0">
                <a:solidFill>
                  <a:srgbClr val="FFFF00"/>
                </a:solidFill>
                <a:latin typeface="Times New Roman" pitchFamily="18" charset="0"/>
              </a:rPr>
              <a:t>What Is a</a:t>
            </a:r>
            <a:r>
              <a:rPr lang="en-US" sz="7200" b="1" smtClean="0">
                <a:solidFill>
                  <a:srgbClr val="FFFF00"/>
                </a:solidFill>
                <a:latin typeface="Times New Roman" pitchFamily="18" charset="0"/>
              </a:rPr>
              <a:t> </a:t>
            </a:r>
            <a:r>
              <a:rPr lang="en-US" sz="3200" b="1" smtClean="0">
                <a:solidFill>
                  <a:srgbClr val="FFFF00"/>
                </a:solidFill>
                <a:latin typeface="Times New Roman" pitchFamily="18" charset="0"/>
              </a:rPr>
              <a:t>Biosensor </a:t>
            </a:r>
            <a:r>
              <a:rPr lang="en-US" sz="3200" b="1" dirty="0">
                <a:solidFill>
                  <a:srgbClr val="FFFF00"/>
                </a:solidFill>
                <a:latin typeface="Times New Roman" pitchFamily="18" charset="0"/>
              </a:rPr>
              <a:t>?</a:t>
            </a:r>
            <a:r>
              <a:rPr lang="en-US" sz="6600" b="1" dirty="0">
                <a:solidFill>
                  <a:schemeClr val="tx2"/>
                </a:solidFill>
                <a:latin typeface="Times New Roman" pitchFamily="18" charset="0"/>
              </a:rPr>
              <a:t> </a:t>
            </a:r>
          </a:p>
        </p:txBody>
      </p:sp>
      <p:sp>
        <p:nvSpPr>
          <p:cNvPr id="28675" name="Rectangle 3"/>
          <p:cNvSpPr>
            <a:spLocks noChangeArrowheads="1"/>
          </p:cNvSpPr>
          <p:nvPr/>
        </p:nvSpPr>
        <p:spPr bwMode="auto">
          <a:xfrm>
            <a:off x="-152400" y="2743200"/>
            <a:ext cx="4876800" cy="4114800"/>
          </a:xfrm>
          <a:prstGeom prst="rect">
            <a:avLst/>
          </a:prstGeom>
          <a:noFill/>
          <a:ln w="9525">
            <a:noFill/>
            <a:miter lim="800000"/>
            <a:headEnd/>
            <a:tailEnd/>
          </a:ln>
        </p:spPr>
        <p:txBody>
          <a:bodyPr/>
          <a:lstStyle/>
          <a:p>
            <a:pPr marL="342900" indent="-342900" algn="just"/>
            <a:r>
              <a:rPr lang="en-US" sz="2400" b="1" dirty="0" smtClean="0">
                <a:solidFill>
                  <a:schemeClr val="bg1"/>
                </a:solidFill>
              </a:rPr>
              <a:t>   The </a:t>
            </a:r>
            <a:r>
              <a:rPr lang="en-US" sz="2400" b="1" dirty="0" err="1">
                <a:solidFill>
                  <a:schemeClr val="bg1"/>
                </a:solidFill>
              </a:rPr>
              <a:t>bioreceptor</a:t>
            </a:r>
            <a:r>
              <a:rPr lang="en-US" sz="2400" b="1" dirty="0">
                <a:solidFill>
                  <a:schemeClr val="bg1"/>
                </a:solidFill>
              </a:rPr>
              <a:t> is a </a:t>
            </a:r>
            <a:r>
              <a:rPr lang="en-US" sz="2400" b="1" dirty="0" err="1">
                <a:solidFill>
                  <a:schemeClr val="bg1"/>
                </a:solidFill>
              </a:rPr>
              <a:t>biomolecule</a:t>
            </a:r>
            <a:r>
              <a:rPr lang="en-US" sz="2400" b="1" dirty="0">
                <a:solidFill>
                  <a:schemeClr val="bg1"/>
                </a:solidFill>
              </a:rPr>
              <a:t> that recognizes the target </a:t>
            </a:r>
            <a:r>
              <a:rPr lang="en-US" sz="2400" b="1" dirty="0" err="1">
                <a:solidFill>
                  <a:schemeClr val="bg1"/>
                </a:solidFill>
              </a:rPr>
              <a:t>analyte</a:t>
            </a:r>
            <a:r>
              <a:rPr lang="en-US" sz="2400" b="1" dirty="0">
                <a:solidFill>
                  <a:schemeClr val="bg1"/>
                </a:solidFill>
              </a:rPr>
              <a:t>. Ex enzymes, antibodies, nucleic acids. </a:t>
            </a:r>
            <a:endParaRPr lang="en-US" sz="2400" b="1" dirty="0" smtClean="0">
              <a:solidFill>
                <a:schemeClr val="bg1"/>
              </a:solidFill>
            </a:endParaRPr>
          </a:p>
          <a:p>
            <a:pPr marL="342900" indent="-342900" algn="just"/>
            <a:endParaRPr lang="en-US" sz="2400" b="1" dirty="0">
              <a:solidFill>
                <a:schemeClr val="bg1"/>
              </a:solidFill>
            </a:endParaRPr>
          </a:p>
          <a:p>
            <a:pPr marL="342900" indent="-342900" algn="just">
              <a:buFontTx/>
              <a:buNone/>
            </a:pPr>
            <a:endParaRPr lang="en-US" sz="1100" b="1" dirty="0">
              <a:solidFill>
                <a:schemeClr val="bg1"/>
              </a:solidFill>
            </a:endParaRPr>
          </a:p>
          <a:p>
            <a:pPr marL="342900" indent="-342900" algn="just"/>
            <a:r>
              <a:rPr lang="en-US" sz="2400" b="1" dirty="0" smtClean="0">
                <a:solidFill>
                  <a:schemeClr val="bg1"/>
                </a:solidFill>
              </a:rPr>
              <a:t>   The </a:t>
            </a:r>
            <a:r>
              <a:rPr lang="en-US" sz="2400" b="1" dirty="0">
                <a:solidFill>
                  <a:schemeClr val="bg1"/>
                </a:solidFill>
              </a:rPr>
              <a:t>transducer converts the recognition event into a measurable signal.</a:t>
            </a:r>
          </a:p>
          <a:p>
            <a:pPr marL="342900" indent="-342900" algn="just">
              <a:buFontTx/>
              <a:buNone/>
            </a:pPr>
            <a:endParaRPr lang="en-US" sz="2800" b="1" dirty="0">
              <a:solidFill>
                <a:schemeClr val="bg1"/>
              </a:solidFill>
            </a:endParaRPr>
          </a:p>
          <a:p>
            <a:pPr marL="342900" indent="-342900" algn="just">
              <a:buFontTx/>
              <a:buNone/>
            </a:pPr>
            <a:endParaRPr lang="en-US" sz="2800" b="1" dirty="0">
              <a:solidFill>
                <a:schemeClr val="bg1"/>
              </a:solidFill>
            </a:endParaRPr>
          </a:p>
          <a:p>
            <a:pPr marL="342900" indent="-342900" algn="just"/>
            <a:endParaRPr lang="en-US" sz="2800" b="1" dirty="0"/>
          </a:p>
          <a:p>
            <a:pPr marL="342900" indent="-342900" algn="just"/>
            <a:endParaRPr lang="en-US" sz="2800" b="1" dirty="0"/>
          </a:p>
        </p:txBody>
      </p:sp>
      <p:sp>
        <p:nvSpPr>
          <p:cNvPr id="28676" name="Rectangle 4"/>
          <p:cNvSpPr>
            <a:spLocks noChangeArrowheads="1"/>
          </p:cNvSpPr>
          <p:nvPr/>
        </p:nvSpPr>
        <p:spPr bwMode="auto">
          <a:xfrm>
            <a:off x="1447800" y="1690687"/>
            <a:ext cx="7010400" cy="519113"/>
          </a:xfrm>
          <a:prstGeom prst="rect">
            <a:avLst/>
          </a:prstGeom>
          <a:noFill/>
          <a:ln w="9525">
            <a:noFill/>
            <a:miter lim="800000"/>
            <a:headEnd/>
            <a:tailEnd/>
          </a:ln>
        </p:spPr>
        <p:txBody>
          <a:bodyPr>
            <a:spAutoFit/>
          </a:bodyPr>
          <a:lstStyle/>
          <a:p>
            <a:pPr>
              <a:buFontTx/>
              <a:buNone/>
            </a:pPr>
            <a:r>
              <a:rPr lang="en-US" sz="2800" b="1" dirty="0">
                <a:solidFill>
                  <a:schemeClr val="bg1"/>
                </a:solidFill>
              </a:rPr>
              <a:t>Biosensor = Bio-receptor + Transducer</a:t>
            </a:r>
            <a:r>
              <a:rPr lang="en-US" sz="2800" dirty="0">
                <a:solidFill>
                  <a:schemeClr val="bg1"/>
                </a:solidFill>
              </a:rPr>
              <a:t> </a:t>
            </a:r>
          </a:p>
        </p:txBody>
      </p:sp>
      <p:grpSp>
        <p:nvGrpSpPr>
          <p:cNvPr id="2" name="Group 5"/>
          <p:cNvGrpSpPr>
            <a:grpSpLocks/>
          </p:cNvGrpSpPr>
          <p:nvPr/>
        </p:nvGrpSpPr>
        <p:grpSpPr bwMode="auto">
          <a:xfrm>
            <a:off x="4953000" y="3048000"/>
            <a:ext cx="4191000" cy="3276600"/>
            <a:chOff x="3120" y="1440"/>
            <a:chExt cx="2640" cy="2064"/>
          </a:xfrm>
        </p:grpSpPr>
        <p:pic>
          <p:nvPicPr>
            <p:cNvPr id="28678" name="Picture 6" descr="Image1"/>
            <p:cNvPicPr>
              <a:picLocks noChangeAspect="1" noChangeArrowheads="1"/>
            </p:cNvPicPr>
            <p:nvPr/>
          </p:nvPicPr>
          <p:blipFill>
            <a:blip r:embed="rId2" cstate="print"/>
            <a:srcRect/>
            <a:stretch>
              <a:fillRect/>
            </a:stretch>
          </p:blipFill>
          <p:spPr bwMode="auto">
            <a:xfrm>
              <a:off x="3120" y="1440"/>
              <a:ext cx="2640" cy="2064"/>
            </a:xfrm>
            <a:prstGeom prst="rect">
              <a:avLst/>
            </a:prstGeom>
            <a:noFill/>
            <a:ln w="9525">
              <a:noFill/>
              <a:miter lim="800000"/>
              <a:headEnd/>
              <a:tailEnd/>
            </a:ln>
          </p:spPr>
        </p:pic>
        <p:sp>
          <p:nvSpPr>
            <p:cNvPr id="28679" name="Text Box 7"/>
            <p:cNvSpPr txBox="1">
              <a:spLocks noChangeArrowheads="1"/>
            </p:cNvSpPr>
            <p:nvPr/>
          </p:nvSpPr>
          <p:spPr bwMode="auto">
            <a:xfrm>
              <a:off x="3744" y="2416"/>
              <a:ext cx="1104" cy="212"/>
            </a:xfrm>
            <a:prstGeom prst="rect">
              <a:avLst/>
            </a:prstGeom>
            <a:noFill/>
            <a:ln w="9525">
              <a:noFill/>
              <a:miter lim="800000"/>
              <a:headEnd/>
              <a:tailEnd/>
            </a:ln>
          </p:spPr>
          <p:txBody>
            <a:bodyPr>
              <a:spAutoFit/>
            </a:bodyPr>
            <a:lstStyle/>
            <a:p>
              <a:pPr>
                <a:spcBef>
                  <a:spcPct val="50000"/>
                </a:spcBef>
                <a:buFontTx/>
                <a:buNone/>
              </a:pPr>
              <a:r>
                <a:rPr lang="en-US" sz="1600" b="1">
                  <a:solidFill>
                    <a:schemeClr val="bg1"/>
                  </a:solidFill>
                </a:rPr>
                <a:t>Transducer</a:t>
              </a:r>
            </a:p>
          </p:txBody>
        </p:sp>
        <p:sp>
          <p:nvSpPr>
            <p:cNvPr id="28680" name="Text Box 8"/>
            <p:cNvSpPr txBox="1">
              <a:spLocks noChangeArrowheads="1"/>
            </p:cNvSpPr>
            <p:nvPr/>
          </p:nvSpPr>
          <p:spPr bwMode="auto">
            <a:xfrm>
              <a:off x="4560" y="2304"/>
              <a:ext cx="1200" cy="751"/>
            </a:xfrm>
            <a:prstGeom prst="rect">
              <a:avLst/>
            </a:prstGeom>
            <a:solidFill>
              <a:schemeClr val="bg1"/>
            </a:solidFill>
            <a:ln w="9525">
              <a:noFill/>
              <a:miter lim="800000"/>
              <a:headEnd/>
              <a:tailEnd/>
            </a:ln>
          </p:spPr>
          <p:txBody>
            <a:bodyPr>
              <a:spAutoFit/>
            </a:bodyPr>
            <a:lstStyle/>
            <a:p>
              <a:pPr>
                <a:spcBef>
                  <a:spcPct val="50000"/>
                </a:spcBef>
                <a:buFontTx/>
                <a:buNone/>
              </a:pPr>
              <a:r>
                <a:rPr lang="en-US" sz="1800">
                  <a:latin typeface="Arial" charset="0"/>
                </a:rPr>
                <a:t>       Measurable      </a:t>
              </a:r>
            </a:p>
            <a:p>
              <a:pPr>
                <a:spcBef>
                  <a:spcPct val="50000"/>
                </a:spcBef>
                <a:buFontTx/>
                <a:buNone/>
              </a:pPr>
              <a:r>
                <a:rPr lang="en-US" sz="1800">
                  <a:latin typeface="Arial" charset="0"/>
                </a:rPr>
                <a:t>       Signal</a:t>
              </a:r>
            </a:p>
            <a:p>
              <a:pPr>
                <a:spcBef>
                  <a:spcPct val="50000"/>
                </a:spcBef>
                <a:buFontTx/>
                <a:buNone/>
              </a:pPr>
              <a:endParaRPr lang="en-US" sz="1800">
                <a:latin typeface="Arial" charset="0"/>
              </a:endParaRPr>
            </a:p>
          </p:txBody>
        </p:sp>
        <p:sp>
          <p:nvSpPr>
            <p:cNvPr id="28681" name="Line 9"/>
            <p:cNvSpPr>
              <a:spLocks noChangeShapeType="1"/>
            </p:cNvSpPr>
            <p:nvPr/>
          </p:nvSpPr>
          <p:spPr bwMode="auto">
            <a:xfrm>
              <a:off x="4576" y="2512"/>
              <a:ext cx="288" cy="0"/>
            </a:xfrm>
            <a:prstGeom prst="line">
              <a:avLst/>
            </a:prstGeom>
            <a:noFill/>
            <a:ln w="57150">
              <a:solidFill>
                <a:schemeClr val="tx1"/>
              </a:solidFill>
              <a:round/>
              <a:headEnd/>
              <a:tailEnd type="triangle" w="lg" len="sm"/>
            </a:ln>
          </p:spPr>
          <p:txBody>
            <a:bodyPr/>
            <a:lstStyle/>
            <a:p>
              <a:endParaRPr lang="en-IN"/>
            </a:p>
          </p:txBody>
        </p:sp>
        <p:sp>
          <p:nvSpPr>
            <p:cNvPr id="28682" name="Text Box 10"/>
            <p:cNvSpPr txBox="1">
              <a:spLocks noChangeArrowheads="1"/>
            </p:cNvSpPr>
            <p:nvPr/>
          </p:nvSpPr>
          <p:spPr bwMode="auto">
            <a:xfrm>
              <a:off x="3120" y="1497"/>
              <a:ext cx="720" cy="231"/>
            </a:xfrm>
            <a:prstGeom prst="rect">
              <a:avLst/>
            </a:prstGeom>
            <a:solidFill>
              <a:schemeClr val="bg1"/>
            </a:solidFill>
            <a:ln w="9525">
              <a:noFill/>
              <a:miter lim="800000"/>
              <a:headEnd/>
              <a:tailEnd/>
            </a:ln>
          </p:spPr>
          <p:txBody>
            <a:bodyPr wrap="square">
              <a:spAutoFit/>
            </a:bodyPr>
            <a:lstStyle/>
            <a:p>
              <a:pPr>
                <a:spcBef>
                  <a:spcPct val="50000"/>
                </a:spcBef>
                <a:buFontTx/>
                <a:buNone/>
              </a:pPr>
              <a:r>
                <a:rPr lang="en-US" sz="1800" dirty="0"/>
                <a:t>Analyte</a:t>
              </a:r>
            </a:p>
          </p:txBody>
        </p:sp>
      </p:grpSp>
      <p:sp>
        <p:nvSpPr>
          <p:cNvPr id="11" name="Rectangle 2"/>
          <p:cNvSpPr>
            <a:spLocks noChangeArrowheads="1"/>
          </p:cNvSpPr>
          <p:nvPr/>
        </p:nvSpPr>
        <p:spPr bwMode="auto">
          <a:xfrm>
            <a:off x="990600" y="381000"/>
            <a:ext cx="7467600" cy="609600"/>
          </a:xfrm>
          <a:prstGeom prst="rect">
            <a:avLst/>
          </a:prstGeom>
          <a:noFill/>
          <a:ln w="9525">
            <a:noFill/>
            <a:miter lim="800000"/>
            <a:headEnd/>
            <a:tailEnd/>
          </a:ln>
        </p:spPr>
        <p:txBody>
          <a:bodyPr anchor="b"/>
          <a:lstStyle/>
          <a:p>
            <a:pPr algn="ctr">
              <a:spcBef>
                <a:spcPct val="0"/>
              </a:spcBef>
              <a:buFontTx/>
              <a:buNone/>
            </a:pPr>
            <a:r>
              <a:rPr lang="en-US" sz="3200" b="1" smtClean="0">
                <a:solidFill>
                  <a:srgbClr val="FFFF00"/>
                </a:solidFill>
                <a:latin typeface="Times New Roman" pitchFamily="18" charset="0"/>
              </a:rPr>
              <a:t>Bio-chemical </a:t>
            </a:r>
            <a:r>
              <a:rPr lang="en-US" sz="3200" b="1" dirty="0" smtClean="0">
                <a:solidFill>
                  <a:srgbClr val="FFFF00"/>
                </a:solidFill>
                <a:latin typeface="Times New Roman" pitchFamily="18" charset="0"/>
              </a:rPr>
              <a:t>S</a:t>
            </a:r>
            <a:r>
              <a:rPr lang="en-US" sz="3200" b="1" smtClean="0">
                <a:solidFill>
                  <a:srgbClr val="FFFF00"/>
                </a:solidFill>
                <a:latin typeface="Times New Roman" pitchFamily="18" charset="0"/>
              </a:rPr>
              <a:t>ensor </a:t>
            </a:r>
            <a:r>
              <a:rPr lang="en-US" sz="3200" b="1" dirty="0" smtClean="0">
                <a:solidFill>
                  <a:srgbClr val="FFFF00"/>
                </a:solidFill>
                <a:latin typeface="Times New Roman" pitchFamily="18" charset="0"/>
              </a:rPr>
              <a:t>/ Enzyme Sensor ?</a:t>
            </a:r>
            <a:r>
              <a:rPr lang="en-US" sz="6600" b="1" dirty="0" smtClean="0">
                <a:solidFill>
                  <a:schemeClr val="tx2"/>
                </a:solidFill>
                <a:latin typeface="Times New Roman" pitchFamily="18" charset="0"/>
              </a:rPr>
              <a:t> </a:t>
            </a:r>
            <a:endParaRPr lang="en-US" sz="6600" b="1" dirty="0">
              <a:solidFill>
                <a:schemeClr val="tx2"/>
              </a:solidFill>
              <a:latin typeface="Times New Roman" pitchFamily="18" charset="0"/>
            </a:endParaRPr>
          </a:p>
        </p:txBody>
      </p:sp>
    </p:spTree>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p:cNvSpPr>
            <a:spLocks noChangeArrowheads="1"/>
          </p:cNvSpPr>
          <p:nvPr/>
        </p:nvSpPr>
        <p:spPr bwMode="auto">
          <a:xfrm rot="5400000">
            <a:off x="6362700" y="3390900"/>
            <a:ext cx="4191000" cy="457200"/>
          </a:xfrm>
          <a:prstGeom prst="flowChartExtract">
            <a:avLst/>
          </a:prstGeom>
          <a:solidFill>
            <a:srgbClr val="FF00FF"/>
          </a:solidFill>
          <a:ln w="9525">
            <a:solidFill>
              <a:srgbClr val="3366FF"/>
            </a:solidFill>
            <a:miter lim="800000"/>
            <a:headEnd/>
            <a:tailEnd/>
          </a:ln>
        </p:spPr>
        <p:txBody>
          <a:bodyPr wrap="none" anchor="ctr"/>
          <a:lstStyle/>
          <a:p>
            <a:endParaRPr lang="en-US"/>
          </a:p>
        </p:txBody>
      </p:sp>
      <p:grpSp>
        <p:nvGrpSpPr>
          <p:cNvPr id="2" name="Group 3"/>
          <p:cNvGrpSpPr>
            <a:grpSpLocks/>
          </p:cNvGrpSpPr>
          <p:nvPr/>
        </p:nvGrpSpPr>
        <p:grpSpPr bwMode="auto">
          <a:xfrm>
            <a:off x="3367088" y="2057400"/>
            <a:ext cx="457200" cy="3200400"/>
            <a:chOff x="1920" y="1248"/>
            <a:chExt cx="288" cy="2016"/>
          </a:xfrm>
        </p:grpSpPr>
        <p:sp>
          <p:nvSpPr>
            <p:cNvPr id="29800" name="AutoShape 4"/>
            <p:cNvSpPr>
              <a:spLocks noChangeArrowheads="1"/>
            </p:cNvSpPr>
            <p:nvPr/>
          </p:nvSpPr>
          <p:spPr bwMode="auto">
            <a:xfrm>
              <a:off x="1920" y="1248"/>
              <a:ext cx="288" cy="240"/>
            </a:xfrm>
            <a:prstGeom prst="rightArrow">
              <a:avLst>
                <a:gd name="adj1" fmla="val 50000"/>
                <a:gd name="adj2" fmla="val 30000"/>
              </a:avLst>
            </a:prstGeom>
            <a:solidFill>
              <a:srgbClr val="993366"/>
            </a:solidFill>
            <a:ln w="9525">
              <a:solidFill>
                <a:schemeClr val="tx1"/>
              </a:solidFill>
              <a:miter lim="800000"/>
              <a:headEnd/>
              <a:tailEnd/>
            </a:ln>
          </p:spPr>
          <p:txBody>
            <a:bodyPr wrap="none" anchor="ctr"/>
            <a:lstStyle/>
            <a:p>
              <a:endParaRPr lang="en-US"/>
            </a:p>
          </p:txBody>
        </p:sp>
        <p:sp>
          <p:nvSpPr>
            <p:cNvPr id="29801" name="AutoShape 5"/>
            <p:cNvSpPr>
              <a:spLocks noChangeArrowheads="1"/>
            </p:cNvSpPr>
            <p:nvPr/>
          </p:nvSpPr>
          <p:spPr bwMode="auto">
            <a:xfrm>
              <a:off x="1920" y="1536"/>
              <a:ext cx="288" cy="240"/>
            </a:xfrm>
            <a:prstGeom prst="rightArrow">
              <a:avLst>
                <a:gd name="adj1" fmla="val 50000"/>
                <a:gd name="adj2" fmla="val 30000"/>
              </a:avLst>
            </a:prstGeom>
            <a:solidFill>
              <a:srgbClr val="993366"/>
            </a:solidFill>
            <a:ln w="9525">
              <a:solidFill>
                <a:schemeClr val="tx1"/>
              </a:solidFill>
              <a:miter lim="800000"/>
              <a:headEnd/>
              <a:tailEnd/>
            </a:ln>
          </p:spPr>
          <p:txBody>
            <a:bodyPr wrap="none" anchor="ctr"/>
            <a:lstStyle/>
            <a:p>
              <a:endParaRPr lang="en-US"/>
            </a:p>
          </p:txBody>
        </p:sp>
        <p:sp>
          <p:nvSpPr>
            <p:cNvPr id="29802" name="AutoShape 6"/>
            <p:cNvSpPr>
              <a:spLocks noChangeArrowheads="1"/>
            </p:cNvSpPr>
            <p:nvPr/>
          </p:nvSpPr>
          <p:spPr bwMode="auto">
            <a:xfrm>
              <a:off x="1920" y="1872"/>
              <a:ext cx="288" cy="240"/>
            </a:xfrm>
            <a:prstGeom prst="rightArrow">
              <a:avLst>
                <a:gd name="adj1" fmla="val 50000"/>
                <a:gd name="adj2" fmla="val 30000"/>
              </a:avLst>
            </a:prstGeom>
            <a:solidFill>
              <a:srgbClr val="993366"/>
            </a:solidFill>
            <a:ln w="9525">
              <a:solidFill>
                <a:schemeClr val="tx1"/>
              </a:solidFill>
              <a:miter lim="800000"/>
              <a:headEnd/>
              <a:tailEnd/>
            </a:ln>
          </p:spPr>
          <p:txBody>
            <a:bodyPr wrap="none" anchor="ctr"/>
            <a:lstStyle/>
            <a:p>
              <a:endParaRPr lang="en-US"/>
            </a:p>
          </p:txBody>
        </p:sp>
        <p:sp>
          <p:nvSpPr>
            <p:cNvPr id="29803" name="AutoShape 7"/>
            <p:cNvSpPr>
              <a:spLocks noChangeArrowheads="1"/>
            </p:cNvSpPr>
            <p:nvPr/>
          </p:nvSpPr>
          <p:spPr bwMode="auto">
            <a:xfrm>
              <a:off x="1920" y="2160"/>
              <a:ext cx="288" cy="240"/>
            </a:xfrm>
            <a:prstGeom prst="rightArrow">
              <a:avLst>
                <a:gd name="adj1" fmla="val 50000"/>
                <a:gd name="adj2" fmla="val 30000"/>
              </a:avLst>
            </a:prstGeom>
            <a:solidFill>
              <a:srgbClr val="993366"/>
            </a:solidFill>
            <a:ln w="9525">
              <a:solidFill>
                <a:schemeClr val="tx1"/>
              </a:solidFill>
              <a:miter lim="800000"/>
              <a:headEnd/>
              <a:tailEnd/>
            </a:ln>
          </p:spPr>
          <p:txBody>
            <a:bodyPr wrap="none" anchor="ctr"/>
            <a:lstStyle/>
            <a:p>
              <a:endParaRPr lang="en-US"/>
            </a:p>
          </p:txBody>
        </p:sp>
        <p:sp>
          <p:nvSpPr>
            <p:cNvPr id="29804" name="AutoShape 8"/>
            <p:cNvSpPr>
              <a:spLocks noChangeArrowheads="1"/>
            </p:cNvSpPr>
            <p:nvPr/>
          </p:nvSpPr>
          <p:spPr bwMode="auto">
            <a:xfrm>
              <a:off x="1920" y="2448"/>
              <a:ext cx="288" cy="240"/>
            </a:xfrm>
            <a:prstGeom prst="rightArrow">
              <a:avLst>
                <a:gd name="adj1" fmla="val 50000"/>
                <a:gd name="adj2" fmla="val 30000"/>
              </a:avLst>
            </a:prstGeom>
            <a:solidFill>
              <a:srgbClr val="993366"/>
            </a:solidFill>
            <a:ln w="9525">
              <a:solidFill>
                <a:schemeClr val="tx1"/>
              </a:solidFill>
              <a:miter lim="800000"/>
              <a:headEnd/>
              <a:tailEnd/>
            </a:ln>
          </p:spPr>
          <p:txBody>
            <a:bodyPr wrap="none" anchor="ctr"/>
            <a:lstStyle/>
            <a:p>
              <a:endParaRPr lang="en-US"/>
            </a:p>
          </p:txBody>
        </p:sp>
        <p:sp>
          <p:nvSpPr>
            <p:cNvPr id="29805" name="AutoShape 9"/>
            <p:cNvSpPr>
              <a:spLocks noChangeArrowheads="1"/>
            </p:cNvSpPr>
            <p:nvPr/>
          </p:nvSpPr>
          <p:spPr bwMode="auto">
            <a:xfrm>
              <a:off x="1920" y="2736"/>
              <a:ext cx="288" cy="240"/>
            </a:xfrm>
            <a:prstGeom prst="rightArrow">
              <a:avLst>
                <a:gd name="adj1" fmla="val 50000"/>
                <a:gd name="adj2" fmla="val 30000"/>
              </a:avLst>
            </a:prstGeom>
            <a:solidFill>
              <a:srgbClr val="993366"/>
            </a:solidFill>
            <a:ln w="9525">
              <a:solidFill>
                <a:schemeClr val="tx1"/>
              </a:solidFill>
              <a:miter lim="800000"/>
              <a:headEnd/>
              <a:tailEnd/>
            </a:ln>
          </p:spPr>
          <p:txBody>
            <a:bodyPr wrap="none" anchor="ctr"/>
            <a:lstStyle/>
            <a:p>
              <a:endParaRPr lang="en-US"/>
            </a:p>
          </p:txBody>
        </p:sp>
        <p:sp>
          <p:nvSpPr>
            <p:cNvPr id="29806" name="AutoShape 10"/>
            <p:cNvSpPr>
              <a:spLocks noChangeArrowheads="1"/>
            </p:cNvSpPr>
            <p:nvPr/>
          </p:nvSpPr>
          <p:spPr bwMode="auto">
            <a:xfrm>
              <a:off x="1920" y="3024"/>
              <a:ext cx="288" cy="240"/>
            </a:xfrm>
            <a:prstGeom prst="rightArrow">
              <a:avLst>
                <a:gd name="adj1" fmla="val 50000"/>
                <a:gd name="adj2" fmla="val 30000"/>
              </a:avLst>
            </a:prstGeom>
            <a:solidFill>
              <a:srgbClr val="993366"/>
            </a:solidFill>
            <a:ln w="9525">
              <a:solidFill>
                <a:schemeClr val="tx1"/>
              </a:solidFill>
              <a:miter lim="800000"/>
              <a:headEnd/>
              <a:tailEnd/>
            </a:ln>
          </p:spPr>
          <p:txBody>
            <a:bodyPr wrap="none" anchor="ctr"/>
            <a:lstStyle/>
            <a:p>
              <a:endParaRPr lang="en-US"/>
            </a:p>
          </p:txBody>
        </p:sp>
      </p:grpSp>
      <p:grpSp>
        <p:nvGrpSpPr>
          <p:cNvPr id="3" name="Group 11"/>
          <p:cNvGrpSpPr>
            <a:grpSpLocks/>
          </p:cNvGrpSpPr>
          <p:nvPr/>
        </p:nvGrpSpPr>
        <p:grpSpPr bwMode="auto">
          <a:xfrm>
            <a:off x="1752600" y="1524000"/>
            <a:ext cx="1757363" cy="4191000"/>
            <a:chOff x="1152" y="960"/>
            <a:chExt cx="1107" cy="2640"/>
          </a:xfrm>
        </p:grpSpPr>
        <p:grpSp>
          <p:nvGrpSpPr>
            <p:cNvPr id="4" name="Group 12"/>
            <p:cNvGrpSpPr>
              <a:grpSpLocks/>
            </p:cNvGrpSpPr>
            <p:nvPr/>
          </p:nvGrpSpPr>
          <p:grpSpPr bwMode="auto">
            <a:xfrm>
              <a:off x="1152" y="1042"/>
              <a:ext cx="294" cy="2363"/>
              <a:chOff x="1152" y="1042"/>
              <a:chExt cx="294" cy="2363"/>
            </a:xfrm>
          </p:grpSpPr>
          <p:grpSp>
            <p:nvGrpSpPr>
              <p:cNvPr id="5" name="Group 13"/>
              <p:cNvGrpSpPr>
                <a:grpSpLocks/>
              </p:cNvGrpSpPr>
              <p:nvPr/>
            </p:nvGrpSpPr>
            <p:grpSpPr bwMode="auto">
              <a:xfrm>
                <a:off x="1152" y="1437"/>
                <a:ext cx="288" cy="1968"/>
                <a:chOff x="1152" y="1536"/>
                <a:chExt cx="288" cy="1968"/>
              </a:xfrm>
            </p:grpSpPr>
            <p:sp>
              <p:nvSpPr>
                <p:cNvPr id="29777" name="Oval 14"/>
                <p:cNvSpPr>
                  <a:spLocks noChangeArrowheads="1"/>
                </p:cNvSpPr>
                <p:nvPr/>
              </p:nvSpPr>
              <p:spPr bwMode="auto">
                <a:xfrm>
                  <a:off x="1161" y="1536"/>
                  <a:ext cx="183" cy="288"/>
                </a:xfrm>
                <a:prstGeom prst="ellipse">
                  <a:avLst/>
                </a:prstGeom>
                <a:solidFill>
                  <a:srgbClr val="00FF00"/>
                </a:solidFill>
                <a:ln w="9525">
                  <a:solidFill>
                    <a:schemeClr val="tx1"/>
                  </a:solidFill>
                  <a:round/>
                  <a:headEnd/>
                  <a:tailEnd/>
                </a:ln>
              </p:spPr>
              <p:txBody>
                <a:bodyPr wrap="none" anchor="ctr"/>
                <a:lstStyle/>
                <a:p>
                  <a:endParaRPr lang="en-US"/>
                </a:p>
              </p:txBody>
            </p:sp>
            <p:sp useBgFill="1">
              <p:nvSpPr>
                <p:cNvPr id="29778" name="AutoShape 15"/>
                <p:cNvSpPr>
                  <a:spLocks noChangeArrowheads="1"/>
                </p:cNvSpPr>
                <p:nvPr/>
              </p:nvSpPr>
              <p:spPr bwMode="auto">
                <a:xfrm rot="5400000">
                  <a:off x="1131" y="1605"/>
                  <a:ext cx="186" cy="144"/>
                </a:xfrm>
                <a:prstGeom prst="flowChartExtract">
                  <a:avLst/>
                </a:prstGeom>
                <a:ln w="9525">
                  <a:noFill/>
                  <a:miter lim="800000"/>
                  <a:headEnd/>
                  <a:tailEnd/>
                </a:ln>
              </p:spPr>
              <p:txBody>
                <a:bodyPr wrap="none" anchor="ctr"/>
                <a:lstStyle/>
                <a:p>
                  <a:endParaRPr lang="en-US"/>
                </a:p>
              </p:txBody>
            </p:sp>
            <p:sp>
              <p:nvSpPr>
                <p:cNvPr id="29779" name="Line 16"/>
                <p:cNvSpPr>
                  <a:spLocks noChangeShapeType="1"/>
                </p:cNvSpPr>
                <p:nvPr/>
              </p:nvSpPr>
              <p:spPr bwMode="auto">
                <a:xfrm>
                  <a:off x="1344" y="1680"/>
                  <a:ext cx="96" cy="0"/>
                </a:xfrm>
                <a:prstGeom prst="line">
                  <a:avLst/>
                </a:prstGeom>
                <a:noFill/>
                <a:ln w="9525">
                  <a:solidFill>
                    <a:schemeClr val="tx1"/>
                  </a:solidFill>
                  <a:round/>
                  <a:headEnd/>
                  <a:tailEnd/>
                </a:ln>
              </p:spPr>
              <p:txBody>
                <a:bodyPr/>
                <a:lstStyle/>
                <a:p>
                  <a:endParaRPr lang="en-IN"/>
                </a:p>
              </p:txBody>
            </p:sp>
            <p:grpSp>
              <p:nvGrpSpPr>
                <p:cNvPr id="6" name="Group 17"/>
                <p:cNvGrpSpPr>
                  <a:grpSpLocks/>
                </p:cNvGrpSpPr>
                <p:nvPr/>
              </p:nvGrpSpPr>
              <p:grpSpPr bwMode="auto">
                <a:xfrm>
                  <a:off x="1152" y="1872"/>
                  <a:ext cx="192" cy="288"/>
                  <a:chOff x="672" y="1728"/>
                  <a:chExt cx="192" cy="288"/>
                </a:xfrm>
              </p:grpSpPr>
              <p:sp>
                <p:nvSpPr>
                  <p:cNvPr id="29798" name="Oval 18"/>
                  <p:cNvSpPr>
                    <a:spLocks noChangeArrowheads="1"/>
                  </p:cNvSpPr>
                  <p:nvPr/>
                </p:nvSpPr>
                <p:spPr bwMode="auto">
                  <a:xfrm>
                    <a:off x="681" y="1728"/>
                    <a:ext cx="183" cy="288"/>
                  </a:xfrm>
                  <a:prstGeom prst="ellipse">
                    <a:avLst/>
                  </a:prstGeom>
                  <a:solidFill>
                    <a:srgbClr val="00FF00"/>
                  </a:solidFill>
                  <a:ln w="9525">
                    <a:solidFill>
                      <a:schemeClr val="tx1"/>
                    </a:solidFill>
                    <a:round/>
                    <a:headEnd/>
                    <a:tailEnd/>
                  </a:ln>
                </p:spPr>
                <p:txBody>
                  <a:bodyPr wrap="none" anchor="ctr"/>
                  <a:lstStyle/>
                  <a:p>
                    <a:endParaRPr lang="en-US"/>
                  </a:p>
                </p:txBody>
              </p:sp>
              <p:sp useBgFill="1">
                <p:nvSpPr>
                  <p:cNvPr id="29799" name="AutoShape 19"/>
                  <p:cNvSpPr>
                    <a:spLocks noChangeArrowheads="1"/>
                  </p:cNvSpPr>
                  <p:nvPr/>
                </p:nvSpPr>
                <p:spPr bwMode="auto">
                  <a:xfrm rot="5400000">
                    <a:off x="651" y="1797"/>
                    <a:ext cx="186" cy="144"/>
                  </a:xfrm>
                  <a:prstGeom prst="flowChartExtract">
                    <a:avLst/>
                  </a:prstGeom>
                  <a:ln w="9525">
                    <a:noFill/>
                    <a:miter lim="800000"/>
                    <a:headEnd/>
                    <a:tailEnd/>
                  </a:ln>
                </p:spPr>
                <p:txBody>
                  <a:bodyPr wrap="none" anchor="ctr"/>
                  <a:lstStyle/>
                  <a:p>
                    <a:endParaRPr lang="en-US"/>
                  </a:p>
                </p:txBody>
              </p:sp>
            </p:grpSp>
            <p:sp>
              <p:nvSpPr>
                <p:cNvPr id="29781" name="Line 20"/>
                <p:cNvSpPr>
                  <a:spLocks noChangeShapeType="1"/>
                </p:cNvSpPr>
                <p:nvPr/>
              </p:nvSpPr>
              <p:spPr bwMode="auto">
                <a:xfrm>
                  <a:off x="1344" y="2016"/>
                  <a:ext cx="96" cy="0"/>
                </a:xfrm>
                <a:prstGeom prst="line">
                  <a:avLst/>
                </a:prstGeom>
                <a:noFill/>
                <a:ln w="9525">
                  <a:solidFill>
                    <a:schemeClr val="tx1"/>
                  </a:solidFill>
                  <a:round/>
                  <a:headEnd/>
                  <a:tailEnd/>
                </a:ln>
              </p:spPr>
              <p:txBody>
                <a:bodyPr/>
                <a:lstStyle/>
                <a:p>
                  <a:endParaRPr lang="en-IN"/>
                </a:p>
              </p:txBody>
            </p:sp>
            <p:grpSp>
              <p:nvGrpSpPr>
                <p:cNvPr id="7" name="Group 21"/>
                <p:cNvGrpSpPr>
                  <a:grpSpLocks/>
                </p:cNvGrpSpPr>
                <p:nvPr/>
              </p:nvGrpSpPr>
              <p:grpSpPr bwMode="auto">
                <a:xfrm>
                  <a:off x="1152" y="2208"/>
                  <a:ext cx="192" cy="288"/>
                  <a:chOff x="672" y="1728"/>
                  <a:chExt cx="192" cy="288"/>
                </a:xfrm>
              </p:grpSpPr>
              <p:sp>
                <p:nvSpPr>
                  <p:cNvPr id="29796" name="Oval 22"/>
                  <p:cNvSpPr>
                    <a:spLocks noChangeArrowheads="1"/>
                  </p:cNvSpPr>
                  <p:nvPr/>
                </p:nvSpPr>
                <p:spPr bwMode="auto">
                  <a:xfrm>
                    <a:off x="681" y="1728"/>
                    <a:ext cx="183" cy="288"/>
                  </a:xfrm>
                  <a:prstGeom prst="ellipse">
                    <a:avLst/>
                  </a:prstGeom>
                  <a:solidFill>
                    <a:srgbClr val="00FF00"/>
                  </a:solidFill>
                  <a:ln w="9525">
                    <a:solidFill>
                      <a:schemeClr val="tx1"/>
                    </a:solidFill>
                    <a:round/>
                    <a:headEnd/>
                    <a:tailEnd/>
                  </a:ln>
                </p:spPr>
                <p:txBody>
                  <a:bodyPr wrap="none" anchor="ctr"/>
                  <a:lstStyle/>
                  <a:p>
                    <a:endParaRPr lang="en-US"/>
                  </a:p>
                </p:txBody>
              </p:sp>
              <p:sp useBgFill="1">
                <p:nvSpPr>
                  <p:cNvPr id="29797" name="AutoShape 23"/>
                  <p:cNvSpPr>
                    <a:spLocks noChangeArrowheads="1"/>
                  </p:cNvSpPr>
                  <p:nvPr/>
                </p:nvSpPr>
                <p:spPr bwMode="auto">
                  <a:xfrm rot="5400000">
                    <a:off x="651" y="1797"/>
                    <a:ext cx="186" cy="144"/>
                  </a:xfrm>
                  <a:prstGeom prst="flowChartExtract">
                    <a:avLst/>
                  </a:prstGeom>
                  <a:ln w="9525">
                    <a:noFill/>
                    <a:miter lim="800000"/>
                    <a:headEnd/>
                    <a:tailEnd/>
                  </a:ln>
                </p:spPr>
                <p:txBody>
                  <a:bodyPr wrap="none" anchor="ctr"/>
                  <a:lstStyle/>
                  <a:p>
                    <a:endParaRPr lang="en-US"/>
                  </a:p>
                </p:txBody>
              </p:sp>
            </p:grpSp>
            <p:sp>
              <p:nvSpPr>
                <p:cNvPr id="29783" name="Line 24"/>
                <p:cNvSpPr>
                  <a:spLocks noChangeShapeType="1"/>
                </p:cNvSpPr>
                <p:nvPr/>
              </p:nvSpPr>
              <p:spPr bwMode="auto">
                <a:xfrm>
                  <a:off x="1344" y="2352"/>
                  <a:ext cx="96" cy="0"/>
                </a:xfrm>
                <a:prstGeom prst="line">
                  <a:avLst/>
                </a:prstGeom>
                <a:noFill/>
                <a:ln w="9525">
                  <a:solidFill>
                    <a:schemeClr val="tx1"/>
                  </a:solidFill>
                  <a:round/>
                  <a:headEnd/>
                  <a:tailEnd/>
                </a:ln>
              </p:spPr>
              <p:txBody>
                <a:bodyPr/>
                <a:lstStyle/>
                <a:p>
                  <a:endParaRPr lang="en-IN"/>
                </a:p>
              </p:txBody>
            </p:sp>
            <p:grpSp>
              <p:nvGrpSpPr>
                <p:cNvPr id="8" name="Group 25"/>
                <p:cNvGrpSpPr>
                  <a:grpSpLocks/>
                </p:cNvGrpSpPr>
                <p:nvPr/>
              </p:nvGrpSpPr>
              <p:grpSpPr bwMode="auto">
                <a:xfrm>
                  <a:off x="1152" y="2544"/>
                  <a:ext cx="192" cy="288"/>
                  <a:chOff x="672" y="1728"/>
                  <a:chExt cx="192" cy="288"/>
                </a:xfrm>
              </p:grpSpPr>
              <p:sp>
                <p:nvSpPr>
                  <p:cNvPr id="29794" name="Oval 26"/>
                  <p:cNvSpPr>
                    <a:spLocks noChangeArrowheads="1"/>
                  </p:cNvSpPr>
                  <p:nvPr/>
                </p:nvSpPr>
                <p:spPr bwMode="auto">
                  <a:xfrm>
                    <a:off x="681" y="1728"/>
                    <a:ext cx="183" cy="288"/>
                  </a:xfrm>
                  <a:prstGeom prst="ellipse">
                    <a:avLst/>
                  </a:prstGeom>
                  <a:solidFill>
                    <a:srgbClr val="00FF00"/>
                  </a:solidFill>
                  <a:ln w="9525">
                    <a:solidFill>
                      <a:schemeClr val="tx1"/>
                    </a:solidFill>
                    <a:round/>
                    <a:headEnd/>
                    <a:tailEnd/>
                  </a:ln>
                </p:spPr>
                <p:txBody>
                  <a:bodyPr wrap="none" anchor="ctr"/>
                  <a:lstStyle/>
                  <a:p>
                    <a:endParaRPr lang="en-US"/>
                  </a:p>
                </p:txBody>
              </p:sp>
              <p:sp useBgFill="1">
                <p:nvSpPr>
                  <p:cNvPr id="29795" name="AutoShape 27"/>
                  <p:cNvSpPr>
                    <a:spLocks noChangeArrowheads="1"/>
                  </p:cNvSpPr>
                  <p:nvPr/>
                </p:nvSpPr>
                <p:spPr bwMode="auto">
                  <a:xfrm rot="5400000">
                    <a:off x="651" y="1797"/>
                    <a:ext cx="186" cy="144"/>
                  </a:xfrm>
                  <a:prstGeom prst="flowChartExtract">
                    <a:avLst/>
                  </a:prstGeom>
                  <a:ln w="9525">
                    <a:noFill/>
                    <a:miter lim="800000"/>
                    <a:headEnd/>
                    <a:tailEnd/>
                  </a:ln>
                </p:spPr>
                <p:txBody>
                  <a:bodyPr wrap="none" anchor="ctr"/>
                  <a:lstStyle/>
                  <a:p>
                    <a:endParaRPr lang="en-US"/>
                  </a:p>
                </p:txBody>
              </p:sp>
            </p:grpSp>
            <p:sp>
              <p:nvSpPr>
                <p:cNvPr id="29785" name="Line 28"/>
                <p:cNvSpPr>
                  <a:spLocks noChangeShapeType="1"/>
                </p:cNvSpPr>
                <p:nvPr/>
              </p:nvSpPr>
              <p:spPr bwMode="auto">
                <a:xfrm>
                  <a:off x="1344" y="2688"/>
                  <a:ext cx="96" cy="0"/>
                </a:xfrm>
                <a:prstGeom prst="line">
                  <a:avLst/>
                </a:prstGeom>
                <a:noFill/>
                <a:ln w="9525">
                  <a:solidFill>
                    <a:schemeClr val="tx1"/>
                  </a:solidFill>
                  <a:round/>
                  <a:headEnd/>
                  <a:tailEnd/>
                </a:ln>
              </p:spPr>
              <p:txBody>
                <a:bodyPr/>
                <a:lstStyle/>
                <a:p>
                  <a:endParaRPr lang="en-IN"/>
                </a:p>
              </p:txBody>
            </p:sp>
            <p:grpSp>
              <p:nvGrpSpPr>
                <p:cNvPr id="9" name="Group 29"/>
                <p:cNvGrpSpPr>
                  <a:grpSpLocks/>
                </p:cNvGrpSpPr>
                <p:nvPr/>
              </p:nvGrpSpPr>
              <p:grpSpPr bwMode="auto">
                <a:xfrm>
                  <a:off x="1152" y="2880"/>
                  <a:ext cx="192" cy="288"/>
                  <a:chOff x="672" y="1728"/>
                  <a:chExt cx="192" cy="288"/>
                </a:xfrm>
              </p:grpSpPr>
              <p:sp>
                <p:nvSpPr>
                  <p:cNvPr id="29792" name="Oval 30"/>
                  <p:cNvSpPr>
                    <a:spLocks noChangeArrowheads="1"/>
                  </p:cNvSpPr>
                  <p:nvPr/>
                </p:nvSpPr>
                <p:spPr bwMode="auto">
                  <a:xfrm>
                    <a:off x="681" y="1728"/>
                    <a:ext cx="183" cy="288"/>
                  </a:xfrm>
                  <a:prstGeom prst="ellipse">
                    <a:avLst/>
                  </a:prstGeom>
                  <a:solidFill>
                    <a:srgbClr val="00FF00"/>
                  </a:solidFill>
                  <a:ln w="9525">
                    <a:solidFill>
                      <a:schemeClr val="tx1"/>
                    </a:solidFill>
                    <a:round/>
                    <a:headEnd/>
                    <a:tailEnd/>
                  </a:ln>
                </p:spPr>
                <p:txBody>
                  <a:bodyPr wrap="none" anchor="ctr"/>
                  <a:lstStyle/>
                  <a:p>
                    <a:endParaRPr lang="en-US"/>
                  </a:p>
                </p:txBody>
              </p:sp>
              <p:sp useBgFill="1">
                <p:nvSpPr>
                  <p:cNvPr id="29793" name="AutoShape 31"/>
                  <p:cNvSpPr>
                    <a:spLocks noChangeArrowheads="1"/>
                  </p:cNvSpPr>
                  <p:nvPr/>
                </p:nvSpPr>
                <p:spPr bwMode="auto">
                  <a:xfrm rot="5400000">
                    <a:off x="651" y="1797"/>
                    <a:ext cx="186" cy="144"/>
                  </a:xfrm>
                  <a:prstGeom prst="flowChartExtract">
                    <a:avLst/>
                  </a:prstGeom>
                  <a:ln w="9525">
                    <a:noFill/>
                    <a:miter lim="800000"/>
                    <a:headEnd/>
                    <a:tailEnd/>
                  </a:ln>
                </p:spPr>
                <p:txBody>
                  <a:bodyPr wrap="none" anchor="ctr"/>
                  <a:lstStyle/>
                  <a:p>
                    <a:endParaRPr lang="en-US"/>
                  </a:p>
                </p:txBody>
              </p:sp>
            </p:grpSp>
            <p:sp>
              <p:nvSpPr>
                <p:cNvPr id="29787" name="Line 32"/>
                <p:cNvSpPr>
                  <a:spLocks noChangeShapeType="1"/>
                </p:cNvSpPr>
                <p:nvPr/>
              </p:nvSpPr>
              <p:spPr bwMode="auto">
                <a:xfrm>
                  <a:off x="1344" y="3024"/>
                  <a:ext cx="96" cy="0"/>
                </a:xfrm>
                <a:prstGeom prst="line">
                  <a:avLst/>
                </a:prstGeom>
                <a:noFill/>
                <a:ln w="9525">
                  <a:solidFill>
                    <a:schemeClr val="tx1"/>
                  </a:solidFill>
                  <a:round/>
                  <a:headEnd/>
                  <a:tailEnd/>
                </a:ln>
              </p:spPr>
              <p:txBody>
                <a:bodyPr/>
                <a:lstStyle/>
                <a:p>
                  <a:endParaRPr lang="en-IN"/>
                </a:p>
              </p:txBody>
            </p:sp>
            <p:grpSp>
              <p:nvGrpSpPr>
                <p:cNvPr id="10" name="Group 33"/>
                <p:cNvGrpSpPr>
                  <a:grpSpLocks/>
                </p:cNvGrpSpPr>
                <p:nvPr/>
              </p:nvGrpSpPr>
              <p:grpSpPr bwMode="auto">
                <a:xfrm>
                  <a:off x="1152" y="3216"/>
                  <a:ext cx="192" cy="288"/>
                  <a:chOff x="672" y="1728"/>
                  <a:chExt cx="192" cy="288"/>
                </a:xfrm>
              </p:grpSpPr>
              <p:sp>
                <p:nvSpPr>
                  <p:cNvPr id="29790" name="Oval 34"/>
                  <p:cNvSpPr>
                    <a:spLocks noChangeArrowheads="1"/>
                  </p:cNvSpPr>
                  <p:nvPr/>
                </p:nvSpPr>
                <p:spPr bwMode="auto">
                  <a:xfrm>
                    <a:off x="681" y="1728"/>
                    <a:ext cx="183" cy="288"/>
                  </a:xfrm>
                  <a:prstGeom prst="ellipse">
                    <a:avLst/>
                  </a:prstGeom>
                  <a:solidFill>
                    <a:srgbClr val="00FF00"/>
                  </a:solidFill>
                  <a:ln w="9525">
                    <a:solidFill>
                      <a:schemeClr val="tx1"/>
                    </a:solidFill>
                    <a:round/>
                    <a:headEnd/>
                    <a:tailEnd/>
                  </a:ln>
                </p:spPr>
                <p:txBody>
                  <a:bodyPr wrap="none" anchor="ctr"/>
                  <a:lstStyle/>
                  <a:p>
                    <a:endParaRPr lang="en-US"/>
                  </a:p>
                </p:txBody>
              </p:sp>
              <p:sp useBgFill="1">
                <p:nvSpPr>
                  <p:cNvPr id="29791" name="AutoShape 35"/>
                  <p:cNvSpPr>
                    <a:spLocks noChangeArrowheads="1"/>
                  </p:cNvSpPr>
                  <p:nvPr/>
                </p:nvSpPr>
                <p:spPr bwMode="auto">
                  <a:xfrm rot="5400000">
                    <a:off x="651" y="1797"/>
                    <a:ext cx="186" cy="144"/>
                  </a:xfrm>
                  <a:prstGeom prst="flowChartExtract">
                    <a:avLst/>
                  </a:prstGeom>
                  <a:ln w="9525">
                    <a:noFill/>
                    <a:miter lim="800000"/>
                    <a:headEnd/>
                    <a:tailEnd/>
                  </a:ln>
                </p:spPr>
                <p:txBody>
                  <a:bodyPr wrap="none" anchor="ctr"/>
                  <a:lstStyle/>
                  <a:p>
                    <a:endParaRPr lang="en-US"/>
                  </a:p>
                </p:txBody>
              </p:sp>
            </p:grpSp>
            <p:sp>
              <p:nvSpPr>
                <p:cNvPr id="29789" name="Line 36"/>
                <p:cNvSpPr>
                  <a:spLocks noChangeShapeType="1"/>
                </p:cNvSpPr>
                <p:nvPr/>
              </p:nvSpPr>
              <p:spPr bwMode="auto">
                <a:xfrm>
                  <a:off x="1344" y="3360"/>
                  <a:ext cx="96" cy="0"/>
                </a:xfrm>
                <a:prstGeom prst="line">
                  <a:avLst/>
                </a:prstGeom>
                <a:noFill/>
                <a:ln w="9525">
                  <a:solidFill>
                    <a:schemeClr val="tx1"/>
                  </a:solidFill>
                  <a:round/>
                  <a:headEnd/>
                  <a:tailEnd/>
                </a:ln>
              </p:spPr>
              <p:txBody>
                <a:bodyPr/>
                <a:lstStyle/>
                <a:p>
                  <a:endParaRPr lang="en-IN"/>
                </a:p>
              </p:txBody>
            </p:sp>
          </p:grpSp>
          <p:grpSp>
            <p:nvGrpSpPr>
              <p:cNvPr id="11" name="Group 37"/>
              <p:cNvGrpSpPr>
                <a:grpSpLocks/>
              </p:cNvGrpSpPr>
              <p:nvPr/>
            </p:nvGrpSpPr>
            <p:grpSpPr bwMode="auto">
              <a:xfrm>
                <a:off x="1158" y="1056"/>
                <a:ext cx="192" cy="288"/>
                <a:chOff x="672" y="1728"/>
                <a:chExt cx="192" cy="288"/>
              </a:xfrm>
            </p:grpSpPr>
            <p:sp>
              <p:nvSpPr>
                <p:cNvPr id="29775" name="Oval 38"/>
                <p:cNvSpPr>
                  <a:spLocks noChangeArrowheads="1"/>
                </p:cNvSpPr>
                <p:nvPr/>
              </p:nvSpPr>
              <p:spPr bwMode="auto">
                <a:xfrm>
                  <a:off x="681" y="1728"/>
                  <a:ext cx="183" cy="288"/>
                </a:xfrm>
                <a:prstGeom prst="ellipse">
                  <a:avLst/>
                </a:prstGeom>
                <a:solidFill>
                  <a:srgbClr val="00FF00"/>
                </a:solidFill>
                <a:ln w="9525">
                  <a:solidFill>
                    <a:schemeClr val="tx1"/>
                  </a:solidFill>
                  <a:round/>
                  <a:headEnd/>
                  <a:tailEnd/>
                </a:ln>
              </p:spPr>
              <p:txBody>
                <a:bodyPr wrap="none" anchor="ctr"/>
                <a:lstStyle/>
                <a:p>
                  <a:endParaRPr lang="en-US"/>
                </a:p>
              </p:txBody>
            </p:sp>
            <p:sp useBgFill="1">
              <p:nvSpPr>
                <p:cNvPr id="29776" name="AutoShape 39"/>
                <p:cNvSpPr>
                  <a:spLocks noChangeArrowheads="1"/>
                </p:cNvSpPr>
                <p:nvPr/>
              </p:nvSpPr>
              <p:spPr bwMode="auto">
                <a:xfrm rot="5400000">
                  <a:off x="651" y="1797"/>
                  <a:ext cx="186" cy="144"/>
                </a:xfrm>
                <a:prstGeom prst="flowChartExtract">
                  <a:avLst/>
                </a:prstGeom>
                <a:ln w="9525">
                  <a:noFill/>
                  <a:miter lim="800000"/>
                  <a:headEnd/>
                  <a:tailEnd/>
                </a:ln>
              </p:spPr>
              <p:txBody>
                <a:bodyPr wrap="none" anchor="ctr"/>
                <a:lstStyle/>
                <a:p>
                  <a:endParaRPr lang="en-US"/>
                </a:p>
              </p:txBody>
            </p:sp>
          </p:grpSp>
          <p:sp>
            <p:nvSpPr>
              <p:cNvPr id="29773" name="Line 40"/>
              <p:cNvSpPr>
                <a:spLocks noChangeShapeType="1"/>
              </p:cNvSpPr>
              <p:nvPr/>
            </p:nvSpPr>
            <p:spPr bwMode="auto">
              <a:xfrm>
                <a:off x="1350" y="1200"/>
                <a:ext cx="96" cy="0"/>
              </a:xfrm>
              <a:prstGeom prst="line">
                <a:avLst/>
              </a:prstGeom>
              <a:noFill/>
              <a:ln w="9525">
                <a:solidFill>
                  <a:schemeClr val="tx1"/>
                </a:solidFill>
                <a:round/>
                <a:headEnd/>
                <a:tailEnd/>
              </a:ln>
            </p:spPr>
            <p:txBody>
              <a:bodyPr/>
              <a:lstStyle/>
              <a:p>
                <a:endParaRPr lang="en-IN"/>
              </a:p>
            </p:txBody>
          </p:sp>
          <p:sp>
            <p:nvSpPr>
              <p:cNvPr id="29774" name="Text Box 41"/>
              <p:cNvSpPr txBox="1">
                <a:spLocks noChangeArrowheads="1"/>
              </p:cNvSpPr>
              <p:nvPr/>
            </p:nvSpPr>
            <p:spPr bwMode="auto">
              <a:xfrm>
                <a:off x="1163" y="1042"/>
                <a:ext cx="240" cy="327"/>
              </a:xfrm>
              <a:prstGeom prst="rect">
                <a:avLst/>
              </a:prstGeom>
              <a:noFill/>
              <a:ln w="9525">
                <a:noFill/>
                <a:miter lim="800000"/>
                <a:headEnd/>
                <a:tailEnd/>
              </a:ln>
            </p:spPr>
            <p:txBody>
              <a:bodyPr>
                <a:spAutoFit/>
              </a:bodyPr>
              <a:lstStyle/>
              <a:p>
                <a:pPr>
                  <a:spcBef>
                    <a:spcPct val="0"/>
                  </a:spcBef>
                  <a:buFontTx/>
                  <a:buNone/>
                </a:pPr>
                <a:endParaRPr lang="en-US" sz="2800">
                  <a:solidFill>
                    <a:srgbClr val="0000FF"/>
                  </a:solidFill>
                  <a:latin typeface="Times New Roman" pitchFamily="18" charset="0"/>
                </a:endParaRPr>
              </a:p>
            </p:txBody>
          </p:sp>
        </p:grpSp>
        <p:sp>
          <p:nvSpPr>
            <p:cNvPr id="29766" name="Rectangle 42"/>
            <p:cNvSpPr>
              <a:spLocks noChangeArrowheads="1"/>
            </p:cNvSpPr>
            <p:nvPr/>
          </p:nvSpPr>
          <p:spPr bwMode="auto">
            <a:xfrm>
              <a:off x="1440" y="960"/>
              <a:ext cx="720" cy="2640"/>
            </a:xfrm>
            <a:prstGeom prst="rect">
              <a:avLst/>
            </a:prstGeom>
            <a:solidFill>
              <a:schemeClr val="folHlink">
                <a:alpha val="90979"/>
              </a:schemeClr>
            </a:solidFill>
            <a:ln w="9525">
              <a:solidFill>
                <a:srgbClr val="1709CB"/>
              </a:solidFill>
              <a:miter lim="800000"/>
              <a:headEnd/>
              <a:tailEnd/>
            </a:ln>
          </p:spPr>
          <p:txBody>
            <a:bodyPr wrap="none" anchor="ctr"/>
            <a:lstStyle/>
            <a:p>
              <a:endParaRPr lang="en-US"/>
            </a:p>
          </p:txBody>
        </p:sp>
        <p:sp>
          <p:nvSpPr>
            <p:cNvPr id="29767" name="Text Box 43"/>
            <p:cNvSpPr txBox="1">
              <a:spLocks noChangeArrowheads="1"/>
            </p:cNvSpPr>
            <p:nvPr/>
          </p:nvSpPr>
          <p:spPr bwMode="auto">
            <a:xfrm>
              <a:off x="1440" y="1223"/>
              <a:ext cx="768" cy="250"/>
            </a:xfrm>
            <a:prstGeom prst="rect">
              <a:avLst/>
            </a:prstGeom>
            <a:noFill/>
            <a:ln w="9525">
              <a:noFill/>
              <a:miter lim="800000"/>
              <a:headEnd/>
              <a:tailEnd/>
            </a:ln>
          </p:spPr>
          <p:txBody>
            <a:bodyPr>
              <a:spAutoFit/>
            </a:bodyPr>
            <a:lstStyle/>
            <a:p>
              <a:pPr>
                <a:spcBef>
                  <a:spcPct val="50000"/>
                </a:spcBef>
                <a:buFontTx/>
                <a:buNone/>
              </a:pPr>
              <a:r>
                <a:rPr lang="en-US" sz="2000"/>
                <a:t>Enzyme </a:t>
              </a:r>
            </a:p>
          </p:txBody>
        </p:sp>
        <p:sp>
          <p:nvSpPr>
            <p:cNvPr id="29768" name="Text Box 44"/>
            <p:cNvSpPr txBox="1">
              <a:spLocks noChangeArrowheads="1"/>
            </p:cNvSpPr>
            <p:nvPr/>
          </p:nvSpPr>
          <p:spPr bwMode="auto">
            <a:xfrm>
              <a:off x="1395" y="1672"/>
              <a:ext cx="864" cy="250"/>
            </a:xfrm>
            <a:prstGeom prst="rect">
              <a:avLst/>
            </a:prstGeom>
            <a:noFill/>
            <a:ln w="9525">
              <a:noFill/>
              <a:miter lim="800000"/>
              <a:headEnd/>
              <a:tailEnd/>
            </a:ln>
          </p:spPr>
          <p:txBody>
            <a:bodyPr>
              <a:spAutoFit/>
            </a:bodyPr>
            <a:lstStyle/>
            <a:p>
              <a:pPr>
                <a:spcBef>
                  <a:spcPct val="50000"/>
                </a:spcBef>
                <a:buFontTx/>
                <a:buNone/>
              </a:pPr>
              <a:r>
                <a:rPr lang="en-US" sz="2000"/>
                <a:t>Antibody </a:t>
              </a:r>
            </a:p>
          </p:txBody>
        </p:sp>
        <p:sp>
          <p:nvSpPr>
            <p:cNvPr id="29769" name="Text Box 45"/>
            <p:cNvSpPr txBox="1">
              <a:spLocks noChangeArrowheads="1"/>
            </p:cNvSpPr>
            <p:nvPr/>
          </p:nvSpPr>
          <p:spPr bwMode="auto">
            <a:xfrm>
              <a:off x="1377" y="2167"/>
              <a:ext cx="864" cy="442"/>
            </a:xfrm>
            <a:prstGeom prst="rect">
              <a:avLst/>
            </a:prstGeom>
            <a:noFill/>
            <a:ln w="9525">
              <a:noFill/>
              <a:miter lim="800000"/>
              <a:headEnd/>
              <a:tailEnd/>
            </a:ln>
          </p:spPr>
          <p:txBody>
            <a:bodyPr>
              <a:spAutoFit/>
            </a:bodyPr>
            <a:lstStyle/>
            <a:p>
              <a:pPr algn="ctr">
                <a:spcBef>
                  <a:spcPct val="50000"/>
                </a:spcBef>
                <a:buFontTx/>
                <a:buNone/>
              </a:pPr>
              <a:r>
                <a:rPr lang="en-US" sz="2000"/>
                <a:t>Micro Organism</a:t>
              </a:r>
            </a:p>
          </p:txBody>
        </p:sp>
        <p:sp>
          <p:nvSpPr>
            <p:cNvPr id="29770" name="Text Box 46"/>
            <p:cNvSpPr txBox="1">
              <a:spLocks noChangeArrowheads="1"/>
            </p:cNvSpPr>
            <p:nvPr/>
          </p:nvSpPr>
          <p:spPr bwMode="auto">
            <a:xfrm>
              <a:off x="1551" y="3047"/>
              <a:ext cx="561" cy="250"/>
            </a:xfrm>
            <a:prstGeom prst="rect">
              <a:avLst/>
            </a:prstGeom>
            <a:noFill/>
            <a:ln w="9525">
              <a:noFill/>
              <a:miter lim="800000"/>
              <a:headEnd/>
              <a:tailEnd/>
            </a:ln>
          </p:spPr>
          <p:txBody>
            <a:bodyPr>
              <a:spAutoFit/>
            </a:bodyPr>
            <a:lstStyle/>
            <a:p>
              <a:pPr>
                <a:spcBef>
                  <a:spcPct val="50000"/>
                </a:spcBef>
                <a:buFontTx/>
                <a:buNone/>
              </a:pPr>
              <a:r>
                <a:rPr lang="en-US" sz="2000"/>
                <a:t>Cell</a:t>
              </a:r>
            </a:p>
          </p:txBody>
        </p:sp>
      </p:grpSp>
      <p:grpSp>
        <p:nvGrpSpPr>
          <p:cNvPr id="12" name="Group 47"/>
          <p:cNvGrpSpPr>
            <a:grpSpLocks/>
          </p:cNvGrpSpPr>
          <p:nvPr/>
        </p:nvGrpSpPr>
        <p:grpSpPr bwMode="auto">
          <a:xfrm>
            <a:off x="406400" y="1689100"/>
            <a:ext cx="279400" cy="304800"/>
            <a:chOff x="272" y="1024"/>
            <a:chExt cx="249" cy="296"/>
          </a:xfrm>
        </p:grpSpPr>
        <p:sp>
          <p:nvSpPr>
            <p:cNvPr id="29756" name="AutoShape 48"/>
            <p:cNvSpPr>
              <a:spLocks noChangeArrowheads="1"/>
            </p:cNvSpPr>
            <p:nvPr/>
          </p:nvSpPr>
          <p:spPr bwMode="auto">
            <a:xfrm rot="5400000">
              <a:off x="379" y="1061"/>
              <a:ext cx="92" cy="81"/>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29757" name="AutoShape 49"/>
            <p:cNvSpPr>
              <a:spLocks noChangeArrowheads="1"/>
            </p:cNvSpPr>
            <p:nvPr/>
          </p:nvSpPr>
          <p:spPr bwMode="auto">
            <a:xfrm rot="5400000">
              <a:off x="435" y="1133"/>
              <a:ext cx="92" cy="81"/>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29758" name="AutoShape 50"/>
            <p:cNvSpPr>
              <a:spLocks noChangeArrowheads="1"/>
            </p:cNvSpPr>
            <p:nvPr/>
          </p:nvSpPr>
          <p:spPr bwMode="auto">
            <a:xfrm rot="5400000">
              <a:off x="331" y="1205"/>
              <a:ext cx="92" cy="81"/>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29759" name="Rectangle 51"/>
            <p:cNvSpPr>
              <a:spLocks noChangeArrowheads="1"/>
            </p:cNvSpPr>
            <p:nvPr/>
          </p:nvSpPr>
          <p:spPr bwMode="auto">
            <a:xfrm>
              <a:off x="288" y="1104"/>
              <a:ext cx="48" cy="48"/>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29760" name="Rectangle 52"/>
            <p:cNvSpPr>
              <a:spLocks noChangeArrowheads="1"/>
            </p:cNvSpPr>
            <p:nvPr/>
          </p:nvSpPr>
          <p:spPr bwMode="auto">
            <a:xfrm>
              <a:off x="384" y="1200"/>
              <a:ext cx="48" cy="48"/>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29761" name="Oval 53"/>
            <p:cNvSpPr>
              <a:spLocks noChangeArrowheads="1"/>
            </p:cNvSpPr>
            <p:nvPr/>
          </p:nvSpPr>
          <p:spPr bwMode="auto">
            <a:xfrm flipH="1">
              <a:off x="472" y="1048"/>
              <a:ext cx="48" cy="48"/>
            </a:xfrm>
            <a:prstGeom prst="ellipse">
              <a:avLst/>
            </a:prstGeom>
            <a:solidFill>
              <a:srgbClr val="FC0C06"/>
            </a:solidFill>
            <a:ln w="9525">
              <a:solidFill>
                <a:schemeClr val="tx1"/>
              </a:solidFill>
              <a:round/>
              <a:headEnd/>
              <a:tailEnd/>
            </a:ln>
          </p:spPr>
          <p:txBody>
            <a:bodyPr wrap="none" anchor="ctr"/>
            <a:lstStyle/>
            <a:p>
              <a:endParaRPr lang="en-US"/>
            </a:p>
          </p:txBody>
        </p:sp>
        <p:sp>
          <p:nvSpPr>
            <p:cNvPr id="29762" name="Oval 54"/>
            <p:cNvSpPr>
              <a:spLocks noChangeArrowheads="1"/>
            </p:cNvSpPr>
            <p:nvPr/>
          </p:nvSpPr>
          <p:spPr bwMode="auto">
            <a:xfrm flipH="1">
              <a:off x="456" y="1224"/>
              <a:ext cx="48" cy="48"/>
            </a:xfrm>
            <a:prstGeom prst="ellipse">
              <a:avLst/>
            </a:prstGeom>
            <a:solidFill>
              <a:srgbClr val="FC0C06"/>
            </a:solidFill>
            <a:ln w="9525">
              <a:solidFill>
                <a:schemeClr val="tx1"/>
              </a:solidFill>
              <a:round/>
              <a:headEnd/>
              <a:tailEnd/>
            </a:ln>
          </p:spPr>
          <p:txBody>
            <a:bodyPr wrap="none" anchor="ctr"/>
            <a:lstStyle/>
            <a:p>
              <a:endParaRPr lang="en-US"/>
            </a:p>
          </p:txBody>
        </p:sp>
        <p:sp>
          <p:nvSpPr>
            <p:cNvPr id="29763" name="Oval 55"/>
            <p:cNvSpPr>
              <a:spLocks noChangeArrowheads="1"/>
            </p:cNvSpPr>
            <p:nvPr/>
          </p:nvSpPr>
          <p:spPr bwMode="auto">
            <a:xfrm flipH="1">
              <a:off x="392" y="1272"/>
              <a:ext cx="48" cy="48"/>
            </a:xfrm>
            <a:prstGeom prst="ellipse">
              <a:avLst/>
            </a:prstGeom>
            <a:solidFill>
              <a:srgbClr val="FC0C06"/>
            </a:solidFill>
            <a:ln w="9525">
              <a:solidFill>
                <a:schemeClr val="tx1"/>
              </a:solidFill>
              <a:round/>
              <a:headEnd/>
              <a:tailEnd/>
            </a:ln>
          </p:spPr>
          <p:txBody>
            <a:bodyPr wrap="none" anchor="ctr"/>
            <a:lstStyle/>
            <a:p>
              <a:endParaRPr lang="en-US"/>
            </a:p>
          </p:txBody>
        </p:sp>
        <p:sp>
          <p:nvSpPr>
            <p:cNvPr id="29764" name="Oval 56"/>
            <p:cNvSpPr>
              <a:spLocks noChangeArrowheads="1"/>
            </p:cNvSpPr>
            <p:nvPr/>
          </p:nvSpPr>
          <p:spPr bwMode="auto">
            <a:xfrm flipH="1">
              <a:off x="272" y="1024"/>
              <a:ext cx="48" cy="48"/>
            </a:xfrm>
            <a:prstGeom prst="ellipse">
              <a:avLst/>
            </a:prstGeom>
            <a:solidFill>
              <a:srgbClr val="FC0C06"/>
            </a:solidFill>
            <a:ln w="9525">
              <a:solidFill>
                <a:schemeClr val="tx1"/>
              </a:solidFill>
              <a:round/>
              <a:headEnd/>
              <a:tailEnd/>
            </a:ln>
          </p:spPr>
          <p:txBody>
            <a:bodyPr wrap="none" anchor="ctr"/>
            <a:lstStyle/>
            <a:p>
              <a:endParaRPr lang="en-US"/>
            </a:p>
          </p:txBody>
        </p:sp>
      </p:grpSp>
      <p:sp>
        <p:nvSpPr>
          <p:cNvPr id="120889" name="AutoShape 57"/>
          <p:cNvSpPr>
            <a:spLocks noChangeArrowheads="1"/>
          </p:cNvSpPr>
          <p:nvPr/>
        </p:nvSpPr>
        <p:spPr bwMode="auto">
          <a:xfrm rot="5400000">
            <a:off x="1619250" y="2395538"/>
            <a:ext cx="295275" cy="228600"/>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120890" name="AutoShape 58"/>
          <p:cNvSpPr>
            <a:spLocks noChangeArrowheads="1"/>
          </p:cNvSpPr>
          <p:nvPr/>
        </p:nvSpPr>
        <p:spPr bwMode="auto">
          <a:xfrm rot="5400000">
            <a:off x="1490662" y="4005263"/>
            <a:ext cx="295275" cy="228600"/>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120891" name="AutoShape 59"/>
          <p:cNvSpPr>
            <a:spLocks noChangeArrowheads="1"/>
          </p:cNvSpPr>
          <p:nvPr/>
        </p:nvSpPr>
        <p:spPr bwMode="auto">
          <a:xfrm rot="5400000">
            <a:off x="1566862" y="4519613"/>
            <a:ext cx="295275" cy="228600"/>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120892" name="Oval 60"/>
          <p:cNvSpPr>
            <a:spLocks noChangeArrowheads="1"/>
          </p:cNvSpPr>
          <p:nvPr/>
        </p:nvSpPr>
        <p:spPr bwMode="auto">
          <a:xfrm>
            <a:off x="685800" y="3048000"/>
            <a:ext cx="152400" cy="152400"/>
          </a:xfrm>
          <a:prstGeom prst="ellipse">
            <a:avLst/>
          </a:prstGeom>
          <a:solidFill>
            <a:srgbClr val="FC0C06"/>
          </a:solidFill>
          <a:ln w="9525">
            <a:solidFill>
              <a:schemeClr val="tx1"/>
            </a:solidFill>
            <a:round/>
            <a:headEnd/>
            <a:tailEnd/>
          </a:ln>
        </p:spPr>
        <p:txBody>
          <a:bodyPr wrap="none" anchor="ctr"/>
          <a:lstStyle/>
          <a:p>
            <a:endParaRPr lang="en-US"/>
          </a:p>
        </p:txBody>
      </p:sp>
      <p:sp>
        <p:nvSpPr>
          <p:cNvPr id="120893" name="Oval 61"/>
          <p:cNvSpPr>
            <a:spLocks noChangeArrowheads="1"/>
          </p:cNvSpPr>
          <p:nvPr/>
        </p:nvSpPr>
        <p:spPr bwMode="auto">
          <a:xfrm>
            <a:off x="1066800" y="2438400"/>
            <a:ext cx="152400" cy="152400"/>
          </a:xfrm>
          <a:prstGeom prst="ellipse">
            <a:avLst/>
          </a:prstGeom>
          <a:solidFill>
            <a:srgbClr val="FC0C06"/>
          </a:solidFill>
          <a:ln w="9525">
            <a:solidFill>
              <a:schemeClr val="tx1"/>
            </a:solidFill>
            <a:round/>
            <a:headEnd/>
            <a:tailEnd/>
          </a:ln>
        </p:spPr>
        <p:txBody>
          <a:bodyPr wrap="none" anchor="ctr"/>
          <a:lstStyle/>
          <a:p>
            <a:endParaRPr lang="en-US"/>
          </a:p>
        </p:txBody>
      </p:sp>
      <p:sp>
        <p:nvSpPr>
          <p:cNvPr id="120894" name="Oval 62"/>
          <p:cNvSpPr>
            <a:spLocks noChangeArrowheads="1"/>
          </p:cNvSpPr>
          <p:nvPr/>
        </p:nvSpPr>
        <p:spPr bwMode="auto">
          <a:xfrm>
            <a:off x="1219200" y="3048000"/>
            <a:ext cx="152400" cy="152400"/>
          </a:xfrm>
          <a:prstGeom prst="ellipse">
            <a:avLst/>
          </a:prstGeom>
          <a:solidFill>
            <a:srgbClr val="FC0C06"/>
          </a:solidFill>
          <a:ln w="9525">
            <a:solidFill>
              <a:schemeClr val="tx1"/>
            </a:solidFill>
            <a:round/>
            <a:headEnd/>
            <a:tailEnd/>
          </a:ln>
        </p:spPr>
        <p:txBody>
          <a:bodyPr wrap="none" anchor="ctr"/>
          <a:lstStyle/>
          <a:p>
            <a:endParaRPr lang="en-US"/>
          </a:p>
        </p:txBody>
      </p:sp>
      <p:sp>
        <p:nvSpPr>
          <p:cNvPr id="120895" name="Oval 63"/>
          <p:cNvSpPr>
            <a:spLocks noChangeArrowheads="1"/>
          </p:cNvSpPr>
          <p:nvPr/>
        </p:nvSpPr>
        <p:spPr bwMode="auto">
          <a:xfrm>
            <a:off x="1447800" y="5029200"/>
            <a:ext cx="152400" cy="152400"/>
          </a:xfrm>
          <a:prstGeom prst="ellipse">
            <a:avLst/>
          </a:prstGeom>
          <a:solidFill>
            <a:srgbClr val="FC0C06"/>
          </a:solidFill>
          <a:ln w="9525">
            <a:solidFill>
              <a:schemeClr val="tx1"/>
            </a:solidFill>
            <a:round/>
            <a:headEnd/>
            <a:tailEnd/>
          </a:ln>
        </p:spPr>
        <p:txBody>
          <a:bodyPr wrap="none" anchor="ctr"/>
          <a:lstStyle/>
          <a:p>
            <a:endParaRPr lang="en-US"/>
          </a:p>
        </p:txBody>
      </p:sp>
      <p:sp>
        <p:nvSpPr>
          <p:cNvPr id="120896" name="Oval 64"/>
          <p:cNvSpPr>
            <a:spLocks noChangeArrowheads="1"/>
          </p:cNvSpPr>
          <p:nvPr/>
        </p:nvSpPr>
        <p:spPr bwMode="auto">
          <a:xfrm>
            <a:off x="1524000" y="3352800"/>
            <a:ext cx="152400" cy="152400"/>
          </a:xfrm>
          <a:prstGeom prst="ellipse">
            <a:avLst/>
          </a:prstGeom>
          <a:solidFill>
            <a:srgbClr val="FC0C06"/>
          </a:solidFill>
          <a:ln w="9525">
            <a:solidFill>
              <a:schemeClr val="tx1"/>
            </a:solidFill>
            <a:round/>
            <a:headEnd/>
            <a:tailEnd/>
          </a:ln>
        </p:spPr>
        <p:txBody>
          <a:bodyPr wrap="none" anchor="ctr"/>
          <a:lstStyle/>
          <a:p>
            <a:endParaRPr lang="en-US"/>
          </a:p>
        </p:txBody>
      </p:sp>
      <p:sp>
        <p:nvSpPr>
          <p:cNvPr id="120897" name="Oval 65"/>
          <p:cNvSpPr>
            <a:spLocks noChangeArrowheads="1"/>
          </p:cNvSpPr>
          <p:nvPr/>
        </p:nvSpPr>
        <p:spPr bwMode="auto">
          <a:xfrm>
            <a:off x="1600200" y="2743200"/>
            <a:ext cx="152400" cy="152400"/>
          </a:xfrm>
          <a:prstGeom prst="ellipse">
            <a:avLst/>
          </a:prstGeom>
          <a:solidFill>
            <a:srgbClr val="FC0C06"/>
          </a:solidFill>
          <a:ln w="9525">
            <a:solidFill>
              <a:schemeClr val="tx1"/>
            </a:solidFill>
            <a:round/>
            <a:headEnd/>
            <a:tailEnd/>
          </a:ln>
        </p:spPr>
        <p:txBody>
          <a:bodyPr wrap="none" anchor="ctr"/>
          <a:lstStyle/>
          <a:p>
            <a:endParaRPr lang="en-US"/>
          </a:p>
        </p:txBody>
      </p:sp>
      <p:sp>
        <p:nvSpPr>
          <p:cNvPr id="120898" name="AutoShape 66"/>
          <p:cNvSpPr>
            <a:spLocks noChangeArrowheads="1"/>
          </p:cNvSpPr>
          <p:nvPr/>
        </p:nvSpPr>
        <p:spPr bwMode="auto">
          <a:xfrm rot="5400000">
            <a:off x="652462" y="2547938"/>
            <a:ext cx="295275" cy="228600"/>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120899" name="AutoShape 67"/>
          <p:cNvSpPr>
            <a:spLocks noChangeArrowheads="1"/>
          </p:cNvSpPr>
          <p:nvPr/>
        </p:nvSpPr>
        <p:spPr bwMode="auto">
          <a:xfrm rot="5400000">
            <a:off x="804862" y="3471863"/>
            <a:ext cx="295275" cy="228600"/>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120900" name="AutoShape 68"/>
          <p:cNvSpPr>
            <a:spLocks noChangeArrowheads="1"/>
          </p:cNvSpPr>
          <p:nvPr/>
        </p:nvSpPr>
        <p:spPr bwMode="auto">
          <a:xfrm rot="5400000">
            <a:off x="195262" y="3624263"/>
            <a:ext cx="295275" cy="228600"/>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120901" name="AutoShape 69"/>
          <p:cNvSpPr>
            <a:spLocks noChangeArrowheads="1"/>
          </p:cNvSpPr>
          <p:nvPr/>
        </p:nvSpPr>
        <p:spPr bwMode="auto">
          <a:xfrm rot="5400000">
            <a:off x="347662" y="4310063"/>
            <a:ext cx="295275" cy="228600"/>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120902" name="AutoShape 70"/>
          <p:cNvSpPr>
            <a:spLocks noChangeArrowheads="1"/>
          </p:cNvSpPr>
          <p:nvPr/>
        </p:nvSpPr>
        <p:spPr bwMode="auto">
          <a:xfrm rot="5400000">
            <a:off x="957262" y="4462463"/>
            <a:ext cx="295275" cy="228600"/>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120903" name="AutoShape 71"/>
          <p:cNvSpPr>
            <a:spLocks noChangeArrowheads="1"/>
          </p:cNvSpPr>
          <p:nvPr/>
        </p:nvSpPr>
        <p:spPr bwMode="auto">
          <a:xfrm rot="5400000">
            <a:off x="1033462" y="4995863"/>
            <a:ext cx="295275" cy="228600"/>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120904" name="AutoShape 72"/>
          <p:cNvSpPr>
            <a:spLocks noChangeArrowheads="1"/>
          </p:cNvSpPr>
          <p:nvPr/>
        </p:nvSpPr>
        <p:spPr bwMode="auto">
          <a:xfrm rot="5400000">
            <a:off x="1414462" y="3005138"/>
            <a:ext cx="295275" cy="228600"/>
          </a:xfrm>
          <a:prstGeom prst="flowChartExtract">
            <a:avLst/>
          </a:prstGeom>
          <a:solidFill>
            <a:srgbClr val="FF00FF"/>
          </a:solidFill>
          <a:ln w="9525">
            <a:solidFill>
              <a:schemeClr val="tx1"/>
            </a:solidFill>
            <a:miter lim="800000"/>
            <a:headEnd/>
            <a:tailEnd/>
          </a:ln>
        </p:spPr>
        <p:txBody>
          <a:bodyPr wrap="none" anchor="ctr"/>
          <a:lstStyle/>
          <a:p>
            <a:endParaRPr lang="en-US"/>
          </a:p>
        </p:txBody>
      </p:sp>
      <p:sp>
        <p:nvSpPr>
          <p:cNvPr id="120905" name="Rectangle 73"/>
          <p:cNvSpPr>
            <a:spLocks noChangeArrowheads="1"/>
          </p:cNvSpPr>
          <p:nvPr/>
        </p:nvSpPr>
        <p:spPr bwMode="auto">
          <a:xfrm>
            <a:off x="762000" y="22098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06" name="Rectangle 74"/>
          <p:cNvSpPr>
            <a:spLocks noChangeArrowheads="1"/>
          </p:cNvSpPr>
          <p:nvPr/>
        </p:nvSpPr>
        <p:spPr bwMode="auto">
          <a:xfrm>
            <a:off x="990600" y="28194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07" name="Rectangle 75"/>
          <p:cNvSpPr>
            <a:spLocks noChangeArrowheads="1"/>
          </p:cNvSpPr>
          <p:nvPr/>
        </p:nvSpPr>
        <p:spPr bwMode="auto">
          <a:xfrm>
            <a:off x="1143000" y="33528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08" name="Rectangle 76"/>
          <p:cNvSpPr>
            <a:spLocks noChangeArrowheads="1"/>
          </p:cNvSpPr>
          <p:nvPr/>
        </p:nvSpPr>
        <p:spPr bwMode="auto">
          <a:xfrm>
            <a:off x="533400" y="35052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09" name="Rectangle 77"/>
          <p:cNvSpPr>
            <a:spLocks noChangeArrowheads="1"/>
          </p:cNvSpPr>
          <p:nvPr/>
        </p:nvSpPr>
        <p:spPr bwMode="auto">
          <a:xfrm>
            <a:off x="685800" y="40386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10" name="Rectangle 78"/>
          <p:cNvSpPr>
            <a:spLocks noChangeArrowheads="1"/>
          </p:cNvSpPr>
          <p:nvPr/>
        </p:nvSpPr>
        <p:spPr bwMode="auto">
          <a:xfrm>
            <a:off x="762000" y="46482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11" name="Rectangle 79"/>
          <p:cNvSpPr>
            <a:spLocks noChangeArrowheads="1"/>
          </p:cNvSpPr>
          <p:nvPr/>
        </p:nvSpPr>
        <p:spPr bwMode="auto">
          <a:xfrm>
            <a:off x="457200" y="48006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12" name="Rectangle 80"/>
          <p:cNvSpPr>
            <a:spLocks noChangeArrowheads="1"/>
          </p:cNvSpPr>
          <p:nvPr/>
        </p:nvSpPr>
        <p:spPr bwMode="auto">
          <a:xfrm>
            <a:off x="609600" y="52578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13" name="Rectangle 81"/>
          <p:cNvSpPr>
            <a:spLocks noChangeArrowheads="1"/>
          </p:cNvSpPr>
          <p:nvPr/>
        </p:nvSpPr>
        <p:spPr bwMode="auto">
          <a:xfrm>
            <a:off x="1676400" y="53340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14" name="Rectangle 82"/>
          <p:cNvSpPr>
            <a:spLocks noChangeArrowheads="1"/>
          </p:cNvSpPr>
          <p:nvPr/>
        </p:nvSpPr>
        <p:spPr bwMode="auto">
          <a:xfrm>
            <a:off x="1371600" y="48006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15" name="Rectangle 83"/>
          <p:cNvSpPr>
            <a:spLocks noChangeArrowheads="1"/>
          </p:cNvSpPr>
          <p:nvPr/>
        </p:nvSpPr>
        <p:spPr bwMode="auto">
          <a:xfrm>
            <a:off x="1676400" y="19812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16" name="Rectangle 84"/>
          <p:cNvSpPr>
            <a:spLocks noChangeArrowheads="1"/>
          </p:cNvSpPr>
          <p:nvPr/>
        </p:nvSpPr>
        <p:spPr bwMode="auto">
          <a:xfrm>
            <a:off x="1219200" y="2209800"/>
            <a:ext cx="76200" cy="76200"/>
          </a:xfrm>
          <a:prstGeom prst="rect">
            <a:avLst/>
          </a:prstGeom>
          <a:solidFill>
            <a:srgbClr val="0000FF"/>
          </a:solidFill>
          <a:ln w="9525">
            <a:solidFill>
              <a:srgbClr val="2F83FF"/>
            </a:solidFill>
            <a:miter lim="800000"/>
            <a:headEnd/>
            <a:tailEnd/>
          </a:ln>
        </p:spPr>
        <p:txBody>
          <a:bodyPr wrap="none" anchor="ctr"/>
          <a:lstStyle/>
          <a:p>
            <a:endParaRPr lang="en-US"/>
          </a:p>
        </p:txBody>
      </p:sp>
      <p:sp>
        <p:nvSpPr>
          <p:cNvPr id="120917" name="AutoShape 85"/>
          <p:cNvSpPr>
            <a:spLocks noChangeArrowheads="1"/>
          </p:cNvSpPr>
          <p:nvPr/>
        </p:nvSpPr>
        <p:spPr bwMode="auto">
          <a:xfrm>
            <a:off x="1957388" y="5895975"/>
            <a:ext cx="1676400" cy="842963"/>
          </a:xfrm>
          <a:prstGeom prst="roundRect">
            <a:avLst>
              <a:gd name="adj" fmla="val 16667"/>
            </a:avLst>
          </a:prstGeom>
          <a:solidFill>
            <a:schemeClr val="folHlink"/>
          </a:solidFill>
          <a:ln w="9525">
            <a:solidFill>
              <a:srgbClr val="0000FF"/>
            </a:solidFill>
            <a:round/>
            <a:headEnd/>
            <a:tailEnd/>
          </a:ln>
        </p:spPr>
        <p:txBody>
          <a:bodyPr wrap="none" anchor="ctr"/>
          <a:lstStyle/>
          <a:p>
            <a:pPr algn="ctr">
              <a:spcBef>
                <a:spcPct val="0"/>
              </a:spcBef>
              <a:buFontTx/>
              <a:buNone/>
            </a:pPr>
            <a:r>
              <a:rPr lang="en-US" sz="1800"/>
              <a:t>Molecularly </a:t>
            </a:r>
          </a:p>
          <a:p>
            <a:pPr algn="ctr">
              <a:spcBef>
                <a:spcPct val="0"/>
              </a:spcBef>
              <a:buFontTx/>
              <a:buNone/>
            </a:pPr>
            <a:r>
              <a:rPr lang="en-US" sz="1800"/>
              <a:t>Recognizing </a:t>
            </a:r>
          </a:p>
          <a:p>
            <a:pPr algn="ctr">
              <a:spcBef>
                <a:spcPct val="0"/>
              </a:spcBef>
              <a:buFontTx/>
              <a:buNone/>
            </a:pPr>
            <a:r>
              <a:rPr lang="en-US" sz="1800"/>
              <a:t>Material</a:t>
            </a:r>
          </a:p>
        </p:txBody>
      </p:sp>
      <p:sp>
        <p:nvSpPr>
          <p:cNvPr id="120918" name="AutoShape 86"/>
          <p:cNvSpPr>
            <a:spLocks noChangeArrowheads="1"/>
          </p:cNvSpPr>
          <p:nvPr/>
        </p:nvSpPr>
        <p:spPr bwMode="auto">
          <a:xfrm>
            <a:off x="4876800" y="5919788"/>
            <a:ext cx="1676400" cy="842962"/>
          </a:xfrm>
          <a:prstGeom prst="roundRect">
            <a:avLst>
              <a:gd name="adj" fmla="val 16667"/>
            </a:avLst>
          </a:prstGeom>
          <a:solidFill>
            <a:srgbClr val="FF9900">
              <a:alpha val="58823"/>
            </a:srgbClr>
          </a:solidFill>
          <a:ln w="9525">
            <a:solidFill>
              <a:srgbClr val="3366FF"/>
            </a:solidFill>
            <a:round/>
            <a:headEnd/>
            <a:tailEnd/>
          </a:ln>
        </p:spPr>
        <p:txBody>
          <a:bodyPr wrap="none" anchor="ctr"/>
          <a:lstStyle/>
          <a:p>
            <a:pPr algn="ctr">
              <a:spcBef>
                <a:spcPct val="0"/>
              </a:spcBef>
              <a:buFontTx/>
              <a:buNone/>
            </a:pPr>
            <a:r>
              <a:rPr lang="en-US" sz="1800"/>
              <a:t>Signal</a:t>
            </a:r>
          </a:p>
          <a:p>
            <a:pPr algn="ctr">
              <a:spcBef>
                <a:spcPct val="0"/>
              </a:spcBef>
              <a:buFontTx/>
              <a:buNone/>
            </a:pPr>
            <a:r>
              <a:rPr lang="en-US" sz="1800"/>
              <a:t> Transducer</a:t>
            </a:r>
          </a:p>
        </p:txBody>
      </p:sp>
      <p:sp>
        <p:nvSpPr>
          <p:cNvPr id="120919" name="AutoShape 87"/>
          <p:cNvSpPr>
            <a:spLocks noChangeArrowheads="1"/>
          </p:cNvSpPr>
          <p:nvPr/>
        </p:nvSpPr>
        <p:spPr bwMode="auto">
          <a:xfrm rot="-5400000">
            <a:off x="8097838" y="3460750"/>
            <a:ext cx="1676400" cy="298450"/>
          </a:xfrm>
          <a:prstGeom prst="roundRect">
            <a:avLst>
              <a:gd name="adj" fmla="val 16667"/>
            </a:avLst>
          </a:prstGeom>
          <a:solidFill>
            <a:srgbClr val="FC0C06"/>
          </a:solidFill>
          <a:ln w="9525">
            <a:solidFill>
              <a:schemeClr val="tx1"/>
            </a:solidFill>
            <a:round/>
            <a:headEnd/>
            <a:tailEnd/>
          </a:ln>
        </p:spPr>
        <p:txBody>
          <a:bodyPr wrap="none" anchor="ctr"/>
          <a:lstStyle/>
          <a:p>
            <a:pPr algn="ctr">
              <a:spcBef>
                <a:spcPct val="0"/>
              </a:spcBef>
              <a:buFontTx/>
              <a:buNone/>
            </a:pPr>
            <a:r>
              <a:rPr lang="en-US" sz="1800"/>
              <a:t>Electric Signal</a:t>
            </a:r>
          </a:p>
        </p:txBody>
      </p:sp>
      <p:grpSp>
        <p:nvGrpSpPr>
          <p:cNvPr id="13" name="Group 88"/>
          <p:cNvGrpSpPr>
            <a:grpSpLocks/>
          </p:cNvGrpSpPr>
          <p:nvPr/>
        </p:nvGrpSpPr>
        <p:grpSpPr bwMode="auto">
          <a:xfrm>
            <a:off x="3857625" y="1524000"/>
            <a:ext cx="4267200" cy="4191000"/>
            <a:chOff x="2430" y="960"/>
            <a:chExt cx="2688" cy="2640"/>
          </a:xfrm>
        </p:grpSpPr>
        <p:sp>
          <p:nvSpPr>
            <p:cNvPr id="29739" name="Rectangle 89"/>
            <p:cNvSpPr>
              <a:spLocks noChangeArrowheads="1"/>
            </p:cNvSpPr>
            <p:nvPr/>
          </p:nvSpPr>
          <p:spPr bwMode="auto">
            <a:xfrm>
              <a:off x="2430" y="960"/>
              <a:ext cx="2688" cy="2640"/>
            </a:xfrm>
            <a:prstGeom prst="rect">
              <a:avLst/>
            </a:prstGeom>
            <a:solidFill>
              <a:srgbClr val="FF9900">
                <a:alpha val="58823"/>
              </a:srgbClr>
            </a:solidFill>
            <a:ln w="9525">
              <a:solidFill>
                <a:srgbClr val="3366FF"/>
              </a:solidFill>
              <a:miter lim="800000"/>
              <a:headEnd/>
              <a:tailEnd/>
            </a:ln>
          </p:spPr>
          <p:txBody>
            <a:bodyPr wrap="none" anchor="ctr"/>
            <a:lstStyle/>
            <a:p>
              <a:endParaRPr lang="en-US"/>
            </a:p>
          </p:txBody>
        </p:sp>
        <p:sp>
          <p:nvSpPr>
            <p:cNvPr id="29740" name="Rectangle 90"/>
            <p:cNvSpPr>
              <a:spLocks noChangeArrowheads="1"/>
            </p:cNvSpPr>
            <p:nvPr/>
          </p:nvSpPr>
          <p:spPr bwMode="auto">
            <a:xfrm>
              <a:off x="3870" y="2246"/>
              <a:ext cx="1152" cy="250"/>
            </a:xfrm>
            <a:prstGeom prst="rect">
              <a:avLst/>
            </a:prstGeom>
            <a:noFill/>
            <a:ln w="9525" algn="ctr">
              <a:noFill/>
              <a:miter lim="800000"/>
              <a:headEnd/>
              <a:tailEnd/>
            </a:ln>
          </p:spPr>
          <p:txBody>
            <a:bodyPr>
              <a:spAutoFit/>
            </a:bodyPr>
            <a:lstStyle/>
            <a:p>
              <a:pPr>
                <a:spcBef>
                  <a:spcPct val="0"/>
                </a:spcBef>
                <a:buFontTx/>
                <a:buNone/>
              </a:pPr>
              <a:r>
                <a:rPr lang="en-US" sz="2000"/>
                <a:t>Thermister</a:t>
              </a:r>
            </a:p>
          </p:txBody>
        </p:sp>
        <p:sp>
          <p:nvSpPr>
            <p:cNvPr id="29741" name="Text Box 91"/>
            <p:cNvSpPr txBox="1">
              <a:spLocks noChangeArrowheads="1"/>
            </p:cNvSpPr>
            <p:nvPr/>
          </p:nvSpPr>
          <p:spPr bwMode="auto">
            <a:xfrm>
              <a:off x="2556" y="1008"/>
              <a:ext cx="1104" cy="442"/>
            </a:xfrm>
            <a:prstGeom prst="rect">
              <a:avLst/>
            </a:prstGeom>
            <a:noFill/>
            <a:ln w="9525">
              <a:noFill/>
              <a:miter lim="800000"/>
              <a:headEnd/>
              <a:tailEnd/>
            </a:ln>
          </p:spPr>
          <p:txBody>
            <a:bodyPr>
              <a:spAutoFit/>
            </a:bodyPr>
            <a:lstStyle/>
            <a:p>
              <a:pPr>
                <a:spcBef>
                  <a:spcPct val="0"/>
                </a:spcBef>
                <a:buFontTx/>
                <a:buNone/>
              </a:pPr>
              <a:r>
                <a:rPr lang="en-US" sz="2000"/>
                <a:t>Electro active </a:t>
              </a:r>
            </a:p>
            <a:p>
              <a:pPr>
                <a:spcBef>
                  <a:spcPct val="0"/>
                </a:spcBef>
                <a:buFontTx/>
                <a:buNone/>
              </a:pPr>
              <a:r>
                <a:rPr lang="en-US" sz="2000"/>
                <a:t>Substance </a:t>
              </a:r>
            </a:p>
          </p:txBody>
        </p:sp>
        <p:sp>
          <p:nvSpPr>
            <p:cNvPr id="29742" name="Text Box 92"/>
            <p:cNvSpPr txBox="1">
              <a:spLocks noChangeArrowheads="1"/>
            </p:cNvSpPr>
            <p:nvPr/>
          </p:nvSpPr>
          <p:spPr bwMode="auto">
            <a:xfrm>
              <a:off x="4140" y="1142"/>
              <a:ext cx="816" cy="250"/>
            </a:xfrm>
            <a:prstGeom prst="rect">
              <a:avLst/>
            </a:prstGeom>
            <a:noFill/>
            <a:ln w="9525">
              <a:noFill/>
              <a:miter lim="800000"/>
              <a:headEnd/>
              <a:tailEnd/>
            </a:ln>
          </p:spPr>
          <p:txBody>
            <a:bodyPr>
              <a:spAutoFit/>
            </a:bodyPr>
            <a:lstStyle/>
            <a:p>
              <a:pPr>
                <a:spcBef>
                  <a:spcPct val="0"/>
                </a:spcBef>
                <a:buFontTx/>
                <a:buNone/>
              </a:pPr>
              <a:r>
                <a:rPr lang="en-US" sz="2000"/>
                <a:t>Electrode </a:t>
              </a:r>
            </a:p>
          </p:txBody>
        </p:sp>
        <p:sp>
          <p:nvSpPr>
            <p:cNvPr id="29743" name="Text Box 93"/>
            <p:cNvSpPr txBox="1">
              <a:spLocks noChangeArrowheads="1"/>
            </p:cNvSpPr>
            <p:nvPr/>
          </p:nvSpPr>
          <p:spPr bwMode="auto">
            <a:xfrm>
              <a:off x="2556" y="1670"/>
              <a:ext cx="1104" cy="250"/>
            </a:xfrm>
            <a:prstGeom prst="rect">
              <a:avLst/>
            </a:prstGeom>
            <a:noFill/>
            <a:ln w="9525">
              <a:noFill/>
              <a:miter lim="800000"/>
              <a:headEnd/>
              <a:tailEnd/>
            </a:ln>
          </p:spPr>
          <p:txBody>
            <a:bodyPr>
              <a:spAutoFit/>
            </a:bodyPr>
            <a:lstStyle/>
            <a:p>
              <a:pPr>
                <a:spcBef>
                  <a:spcPct val="0"/>
                </a:spcBef>
                <a:buFontTx/>
                <a:buNone/>
              </a:pPr>
              <a:r>
                <a:rPr lang="en-US" sz="2000"/>
                <a:t>pH Change </a:t>
              </a:r>
            </a:p>
          </p:txBody>
        </p:sp>
        <p:sp>
          <p:nvSpPr>
            <p:cNvPr id="29744" name="Text Box 94"/>
            <p:cNvSpPr txBox="1">
              <a:spLocks noChangeArrowheads="1"/>
            </p:cNvSpPr>
            <p:nvPr/>
          </p:nvSpPr>
          <p:spPr bwMode="auto">
            <a:xfrm>
              <a:off x="3918" y="1584"/>
              <a:ext cx="1200" cy="442"/>
            </a:xfrm>
            <a:prstGeom prst="rect">
              <a:avLst/>
            </a:prstGeom>
            <a:noFill/>
            <a:ln w="9525">
              <a:noFill/>
              <a:miter lim="800000"/>
              <a:headEnd/>
              <a:tailEnd/>
            </a:ln>
          </p:spPr>
          <p:txBody>
            <a:bodyPr>
              <a:spAutoFit/>
            </a:bodyPr>
            <a:lstStyle/>
            <a:p>
              <a:pPr>
                <a:spcBef>
                  <a:spcPct val="0"/>
                </a:spcBef>
                <a:buFontTx/>
                <a:buNone/>
              </a:pPr>
              <a:r>
                <a:rPr lang="en-US" sz="2000"/>
                <a:t>Semiconductor pH Electrode </a:t>
              </a:r>
            </a:p>
          </p:txBody>
        </p:sp>
        <p:sp>
          <p:nvSpPr>
            <p:cNvPr id="29745" name="Text Box 95"/>
            <p:cNvSpPr txBox="1">
              <a:spLocks noChangeArrowheads="1"/>
            </p:cNvSpPr>
            <p:nvPr/>
          </p:nvSpPr>
          <p:spPr bwMode="auto">
            <a:xfrm>
              <a:off x="2556" y="2246"/>
              <a:ext cx="1104" cy="250"/>
            </a:xfrm>
            <a:prstGeom prst="rect">
              <a:avLst/>
            </a:prstGeom>
            <a:noFill/>
            <a:ln w="9525">
              <a:noFill/>
              <a:miter lim="800000"/>
              <a:headEnd/>
              <a:tailEnd/>
            </a:ln>
          </p:spPr>
          <p:txBody>
            <a:bodyPr>
              <a:spAutoFit/>
            </a:bodyPr>
            <a:lstStyle/>
            <a:p>
              <a:pPr>
                <a:spcBef>
                  <a:spcPct val="0"/>
                </a:spcBef>
                <a:buFontTx/>
                <a:buNone/>
              </a:pPr>
              <a:r>
                <a:rPr lang="en-US" sz="2000"/>
                <a:t>Heat</a:t>
              </a:r>
            </a:p>
          </p:txBody>
        </p:sp>
        <p:sp>
          <p:nvSpPr>
            <p:cNvPr id="29746" name="Rectangle 96"/>
            <p:cNvSpPr>
              <a:spLocks noChangeArrowheads="1"/>
            </p:cNvSpPr>
            <p:nvPr/>
          </p:nvSpPr>
          <p:spPr bwMode="auto">
            <a:xfrm>
              <a:off x="2559" y="2736"/>
              <a:ext cx="1152" cy="250"/>
            </a:xfrm>
            <a:prstGeom prst="rect">
              <a:avLst/>
            </a:prstGeom>
            <a:noFill/>
            <a:ln w="9525" algn="ctr">
              <a:noFill/>
              <a:miter lim="800000"/>
              <a:headEnd/>
              <a:tailEnd/>
            </a:ln>
          </p:spPr>
          <p:txBody>
            <a:bodyPr>
              <a:spAutoFit/>
            </a:bodyPr>
            <a:lstStyle/>
            <a:p>
              <a:pPr>
                <a:spcBef>
                  <a:spcPct val="0"/>
                </a:spcBef>
                <a:buFontTx/>
                <a:buNone/>
              </a:pPr>
              <a:r>
                <a:rPr lang="en-US" sz="2000"/>
                <a:t>Light</a:t>
              </a:r>
            </a:p>
          </p:txBody>
        </p:sp>
        <p:sp>
          <p:nvSpPr>
            <p:cNvPr id="29747" name="Rectangle 97"/>
            <p:cNvSpPr>
              <a:spLocks noChangeArrowheads="1"/>
            </p:cNvSpPr>
            <p:nvPr/>
          </p:nvSpPr>
          <p:spPr bwMode="auto">
            <a:xfrm>
              <a:off x="3918" y="2615"/>
              <a:ext cx="1152" cy="442"/>
            </a:xfrm>
            <a:prstGeom prst="rect">
              <a:avLst/>
            </a:prstGeom>
            <a:noFill/>
            <a:ln w="9525" algn="ctr">
              <a:noFill/>
              <a:miter lim="800000"/>
              <a:headEnd/>
              <a:tailEnd/>
            </a:ln>
          </p:spPr>
          <p:txBody>
            <a:bodyPr>
              <a:spAutoFit/>
            </a:bodyPr>
            <a:lstStyle/>
            <a:p>
              <a:pPr>
                <a:spcBef>
                  <a:spcPct val="0"/>
                </a:spcBef>
                <a:buFontTx/>
                <a:buNone/>
              </a:pPr>
              <a:r>
                <a:rPr lang="en-US" sz="2000"/>
                <a:t>Photon Counter</a:t>
              </a:r>
            </a:p>
          </p:txBody>
        </p:sp>
        <p:sp>
          <p:nvSpPr>
            <p:cNvPr id="29748" name="Rectangle 98"/>
            <p:cNvSpPr>
              <a:spLocks noChangeArrowheads="1"/>
            </p:cNvSpPr>
            <p:nvPr/>
          </p:nvSpPr>
          <p:spPr bwMode="auto">
            <a:xfrm>
              <a:off x="2541" y="3206"/>
              <a:ext cx="1152" cy="250"/>
            </a:xfrm>
            <a:prstGeom prst="rect">
              <a:avLst/>
            </a:prstGeom>
            <a:noFill/>
            <a:ln w="9525" algn="ctr">
              <a:noFill/>
              <a:miter lim="800000"/>
              <a:headEnd/>
              <a:tailEnd/>
            </a:ln>
          </p:spPr>
          <p:txBody>
            <a:bodyPr>
              <a:spAutoFit/>
            </a:bodyPr>
            <a:lstStyle/>
            <a:p>
              <a:pPr>
                <a:spcBef>
                  <a:spcPct val="0"/>
                </a:spcBef>
                <a:buFontTx/>
                <a:buNone/>
              </a:pPr>
              <a:r>
                <a:rPr lang="en-US" sz="2000"/>
                <a:t>Mass Change </a:t>
              </a:r>
            </a:p>
          </p:txBody>
        </p:sp>
        <p:sp>
          <p:nvSpPr>
            <p:cNvPr id="29749" name="Rectangle 99"/>
            <p:cNvSpPr>
              <a:spLocks noChangeArrowheads="1"/>
            </p:cNvSpPr>
            <p:nvPr/>
          </p:nvSpPr>
          <p:spPr bwMode="auto">
            <a:xfrm>
              <a:off x="3918" y="3110"/>
              <a:ext cx="1152" cy="442"/>
            </a:xfrm>
            <a:prstGeom prst="rect">
              <a:avLst/>
            </a:prstGeom>
            <a:noFill/>
            <a:ln w="9525" algn="ctr">
              <a:noFill/>
              <a:miter lim="800000"/>
              <a:headEnd/>
              <a:tailEnd/>
            </a:ln>
          </p:spPr>
          <p:txBody>
            <a:bodyPr>
              <a:spAutoFit/>
            </a:bodyPr>
            <a:lstStyle/>
            <a:p>
              <a:pPr>
                <a:spcBef>
                  <a:spcPct val="0"/>
                </a:spcBef>
                <a:buFontTx/>
                <a:buNone/>
              </a:pPr>
              <a:r>
                <a:rPr lang="en-US" sz="2000"/>
                <a:t>Piezoelectric device</a:t>
              </a:r>
            </a:p>
          </p:txBody>
        </p:sp>
        <p:grpSp>
          <p:nvGrpSpPr>
            <p:cNvPr id="14" name="Group 100"/>
            <p:cNvGrpSpPr>
              <a:grpSpLocks/>
            </p:cNvGrpSpPr>
            <p:nvPr/>
          </p:nvGrpSpPr>
          <p:grpSpPr bwMode="auto">
            <a:xfrm>
              <a:off x="3597" y="1248"/>
              <a:ext cx="243" cy="2094"/>
              <a:chOff x="3597" y="1248"/>
              <a:chExt cx="243" cy="2094"/>
            </a:xfrm>
          </p:grpSpPr>
          <p:sp>
            <p:nvSpPr>
              <p:cNvPr id="29751" name="Line 101"/>
              <p:cNvSpPr>
                <a:spLocks noChangeShapeType="1"/>
              </p:cNvSpPr>
              <p:nvPr/>
            </p:nvSpPr>
            <p:spPr bwMode="auto">
              <a:xfrm>
                <a:off x="3597" y="1248"/>
                <a:ext cx="240" cy="0"/>
              </a:xfrm>
              <a:prstGeom prst="line">
                <a:avLst/>
              </a:prstGeom>
              <a:noFill/>
              <a:ln w="9525">
                <a:solidFill>
                  <a:schemeClr val="tx1"/>
                </a:solidFill>
                <a:round/>
                <a:headEnd/>
                <a:tailEnd type="triangle" w="med" len="med"/>
              </a:ln>
            </p:spPr>
            <p:txBody>
              <a:bodyPr/>
              <a:lstStyle/>
              <a:p>
                <a:endParaRPr lang="en-IN"/>
              </a:p>
            </p:txBody>
          </p:sp>
          <p:sp>
            <p:nvSpPr>
              <p:cNvPr id="29752" name="Line 102"/>
              <p:cNvSpPr>
                <a:spLocks noChangeShapeType="1"/>
              </p:cNvSpPr>
              <p:nvPr/>
            </p:nvSpPr>
            <p:spPr bwMode="auto">
              <a:xfrm>
                <a:off x="3600" y="1821"/>
                <a:ext cx="240" cy="0"/>
              </a:xfrm>
              <a:prstGeom prst="line">
                <a:avLst/>
              </a:prstGeom>
              <a:noFill/>
              <a:ln w="9525">
                <a:solidFill>
                  <a:schemeClr val="tx1"/>
                </a:solidFill>
                <a:round/>
                <a:headEnd/>
                <a:tailEnd type="triangle" w="med" len="med"/>
              </a:ln>
            </p:spPr>
            <p:txBody>
              <a:bodyPr/>
              <a:lstStyle/>
              <a:p>
                <a:endParaRPr lang="en-IN"/>
              </a:p>
            </p:txBody>
          </p:sp>
          <p:sp>
            <p:nvSpPr>
              <p:cNvPr id="29753" name="Line 103"/>
              <p:cNvSpPr>
                <a:spLocks noChangeShapeType="1"/>
              </p:cNvSpPr>
              <p:nvPr/>
            </p:nvSpPr>
            <p:spPr bwMode="auto">
              <a:xfrm>
                <a:off x="3600" y="2367"/>
                <a:ext cx="240" cy="0"/>
              </a:xfrm>
              <a:prstGeom prst="line">
                <a:avLst/>
              </a:prstGeom>
              <a:noFill/>
              <a:ln w="9525">
                <a:solidFill>
                  <a:schemeClr val="tx1"/>
                </a:solidFill>
                <a:round/>
                <a:headEnd/>
                <a:tailEnd type="triangle" w="med" len="med"/>
              </a:ln>
            </p:spPr>
            <p:txBody>
              <a:bodyPr/>
              <a:lstStyle/>
              <a:p>
                <a:endParaRPr lang="en-IN"/>
              </a:p>
            </p:txBody>
          </p:sp>
          <p:sp>
            <p:nvSpPr>
              <p:cNvPr id="29754" name="Line 104"/>
              <p:cNvSpPr>
                <a:spLocks noChangeShapeType="1"/>
              </p:cNvSpPr>
              <p:nvPr/>
            </p:nvSpPr>
            <p:spPr bwMode="auto">
              <a:xfrm>
                <a:off x="3600" y="2850"/>
                <a:ext cx="240" cy="0"/>
              </a:xfrm>
              <a:prstGeom prst="line">
                <a:avLst/>
              </a:prstGeom>
              <a:noFill/>
              <a:ln w="9525">
                <a:solidFill>
                  <a:schemeClr val="tx1"/>
                </a:solidFill>
                <a:round/>
                <a:headEnd/>
                <a:tailEnd type="triangle" w="med" len="med"/>
              </a:ln>
            </p:spPr>
            <p:txBody>
              <a:bodyPr/>
              <a:lstStyle/>
              <a:p>
                <a:endParaRPr lang="en-IN"/>
              </a:p>
            </p:txBody>
          </p:sp>
          <p:sp>
            <p:nvSpPr>
              <p:cNvPr id="29755" name="Line 105"/>
              <p:cNvSpPr>
                <a:spLocks noChangeShapeType="1"/>
              </p:cNvSpPr>
              <p:nvPr/>
            </p:nvSpPr>
            <p:spPr bwMode="auto">
              <a:xfrm>
                <a:off x="3600" y="3342"/>
                <a:ext cx="240" cy="0"/>
              </a:xfrm>
              <a:prstGeom prst="line">
                <a:avLst/>
              </a:prstGeom>
              <a:noFill/>
              <a:ln w="9525">
                <a:solidFill>
                  <a:schemeClr val="tx1"/>
                </a:solidFill>
                <a:round/>
                <a:headEnd/>
                <a:tailEnd type="triangle" w="med" len="med"/>
              </a:ln>
            </p:spPr>
            <p:txBody>
              <a:bodyPr/>
              <a:lstStyle/>
              <a:p>
                <a:endParaRPr lang="en-IN"/>
              </a:p>
            </p:txBody>
          </p:sp>
        </p:grpSp>
      </p:grpSp>
      <p:sp>
        <p:nvSpPr>
          <p:cNvPr id="120938" name="Text Box 106"/>
          <p:cNvSpPr txBox="1">
            <a:spLocks noChangeArrowheads="1"/>
          </p:cNvSpPr>
          <p:nvPr/>
        </p:nvSpPr>
        <p:spPr bwMode="auto">
          <a:xfrm>
            <a:off x="0" y="268069"/>
            <a:ext cx="9144000" cy="677108"/>
          </a:xfrm>
          <a:prstGeom prst="rect">
            <a:avLst/>
          </a:prstGeom>
          <a:noFill/>
          <a:ln w="9525">
            <a:noFill/>
            <a:miter lim="800000"/>
            <a:headEnd/>
            <a:tailEnd/>
          </a:ln>
        </p:spPr>
        <p:txBody>
          <a:bodyPr wrap="square">
            <a:spAutoFit/>
          </a:bodyPr>
          <a:lstStyle/>
          <a:p>
            <a:pPr marL="179388" lvl="2">
              <a:spcBef>
                <a:spcPct val="50000"/>
              </a:spcBef>
              <a:buFontTx/>
              <a:buNone/>
            </a:pPr>
            <a:r>
              <a:rPr lang="en-US" sz="2000" dirty="0">
                <a:solidFill>
                  <a:schemeClr val="bg1"/>
                </a:solidFill>
                <a:latin typeface="Times New Roman" pitchFamily="18" charset="0"/>
              </a:rPr>
              <a:t>Analytical device used for detection and estimation of biological compounds</a:t>
            </a:r>
            <a:endParaRPr lang="en-US" sz="1800" dirty="0">
              <a:solidFill>
                <a:schemeClr val="bg1"/>
              </a:solidFill>
              <a:latin typeface="Times New Roman" pitchFamily="18" charset="0"/>
            </a:endParaRPr>
          </a:p>
          <a:p>
            <a:pPr>
              <a:spcBef>
                <a:spcPct val="50000"/>
              </a:spcBef>
            </a:pPr>
            <a:endParaRPr lang="en-US" dirty="0">
              <a:solidFill>
                <a:schemeClr val="bg1"/>
              </a:solidFill>
              <a:latin typeface="Times New Roman" pitchFamily="18" charset="0"/>
            </a:endParaRPr>
          </a:p>
        </p:txBody>
      </p:sp>
      <p:sp>
        <p:nvSpPr>
          <p:cNvPr id="120939" name="Text Box 107"/>
          <p:cNvSpPr txBox="1">
            <a:spLocks noChangeArrowheads="1"/>
          </p:cNvSpPr>
          <p:nvPr/>
        </p:nvSpPr>
        <p:spPr bwMode="auto">
          <a:xfrm>
            <a:off x="1887537" y="990600"/>
            <a:ext cx="7256463" cy="400110"/>
          </a:xfrm>
          <a:prstGeom prst="rect">
            <a:avLst/>
          </a:prstGeom>
          <a:noFill/>
          <a:ln w="9525">
            <a:noFill/>
            <a:miter lim="800000"/>
            <a:headEnd/>
            <a:tailEnd/>
          </a:ln>
        </p:spPr>
        <p:txBody>
          <a:bodyPr wrap="square">
            <a:spAutoFit/>
          </a:bodyPr>
          <a:lstStyle/>
          <a:p>
            <a:r>
              <a:rPr lang="en-US" sz="1800" dirty="0" err="1">
                <a:solidFill>
                  <a:schemeClr val="bg1"/>
                </a:solidFill>
                <a:latin typeface="Times New Roman" pitchFamily="18" charset="0"/>
              </a:rPr>
              <a:t>Bioreceptor</a:t>
            </a:r>
            <a:r>
              <a:rPr lang="en-US" b="1" dirty="0">
                <a:solidFill>
                  <a:schemeClr val="bg1"/>
                </a:solidFill>
                <a:latin typeface="Times New Roman" pitchFamily="18" charset="0"/>
              </a:rPr>
              <a:t> 	</a:t>
            </a:r>
            <a:r>
              <a:rPr lang="en-US" sz="2000" b="1" dirty="0">
                <a:solidFill>
                  <a:schemeClr val="bg1"/>
                </a:solidFill>
                <a:latin typeface="Times New Roman" pitchFamily="18" charset="0"/>
              </a:rPr>
              <a:t>+</a:t>
            </a:r>
            <a:r>
              <a:rPr lang="en-US" b="1" dirty="0">
                <a:solidFill>
                  <a:schemeClr val="bg1"/>
                </a:solidFill>
                <a:latin typeface="Times New Roman" pitchFamily="18" charset="0"/>
              </a:rPr>
              <a:t> </a:t>
            </a:r>
            <a:r>
              <a:rPr lang="en-US" b="1" dirty="0" smtClean="0">
                <a:solidFill>
                  <a:schemeClr val="bg1"/>
                </a:solidFill>
                <a:latin typeface="Times New Roman" pitchFamily="18" charset="0"/>
              </a:rPr>
              <a:t>          </a:t>
            </a:r>
            <a:r>
              <a:rPr lang="en-US" sz="1600" b="1" dirty="0" smtClean="0">
                <a:solidFill>
                  <a:schemeClr val="bg1"/>
                </a:solidFill>
                <a:latin typeface="Times New Roman" pitchFamily="18" charset="0"/>
              </a:rPr>
              <a:t>Transducer</a:t>
            </a:r>
            <a:r>
              <a:rPr lang="en-US" b="1" dirty="0">
                <a:solidFill>
                  <a:schemeClr val="bg1"/>
                </a:solidFill>
                <a:latin typeface="Times New Roman" pitchFamily="18" charset="0"/>
              </a:rPr>
              <a:t>		</a:t>
            </a:r>
            <a:r>
              <a:rPr lang="en-US" b="1" dirty="0" smtClean="0">
                <a:solidFill>
                  <a:schemeClr val="bg1"/>
                </a:solidFill>
                <a:latin typeface="Times New Roman" pitchFamily="18" charset="0"/>
              </a:rPr>
              <a:t>               </a:t>
            </a:r>
            <a:r>
              <a:rPr lang="en-US" sz="1600" dirty="0" smtClean="0">
                <a:solidFill>
                  <a:schemeClr val="bg1"/>
                </a:solidFill>
                <a:latin typeface="Times New Roman" pitchFamily="18" charset="0"/>
              </a:rPr>
              <a:t>Biosensors</a:t>
            </a:r>
            <a:endParaRPr lang="en-US" dirty="0">
              <a:solidFill>
                <a:schemeClr val="bg1"/>
              </a:solidFill>
              <a:latin typeface="Times New Roman" pitchFamily="18" charset="0"/>
            </a:endParaRPr>
          </a:p>
        </p:txBody>
      </p:sp>
      <p:sp>
        <p:nvSpPr>
          <p:cNvPr id="120940" name="AutoShape 108"/>
          <p:cNvSpPr>
            <a:spLocks noChangeArrowheads="1"/>
          </p:cNvSpPr>
          <p:nvPr/>
        </p:nvSpPr>
        <p:spPr bwMode="auto">
          <a:xfrm>
            <a:off x="6324600" y="1122363"/>
            <a:ext cx="457200" cy="228600"/>
          </a:xfrm>
          <a:prstGeom prst="rightArrow">
            <a:avLst>
              <a:gd name="adj1" fmla="val 50000"/>
              <a:gd name="adj2" fmla="val 50000"/>
            </a:avLst>
          </a:prstGeom>
          <a:solidFill>
            <a:srgbClr val="FFFF00"/>
          </a:solidFill>
          <a:ln w="9525">
            <a:solidFill>
              <a:schemeClr val="tx1"/>
            </a:solidFill>
            <a:miter lim="800000"/>
            <a:headEnd/>
            <a:tailEnd/>
          </a:ln>
        </p:spPr>
        <p:txBody>
          <a:bodyPr wrap="none" anchor="ctr"/>
          <a:lstStyle/>
          <a:p>
            <a:endParaRPr lang="en-US"/>
          </a:p>
        </p:txBody>
      </p:sp>
      <p:sp>
        <p:nvSpPr>
          <p:cNvPr id="120941" name="AutoShape 109"/>
          <p:cNvSpPr>
            <a:spLocks noChangeArrowheads="1"/>
          </p:cNvSpPr>
          <p:nvPr/>
        </p:nvSpPr>
        <p:spPr bwMode="auto">
          <a:xfrm>
            <a:off x="304800" y="1447800"/>
            <a:ext cx="457200" cy="685800"/>
          </a:xfrm>
          <a:prstGeom prst="can">
            <a:avLst>
              <a:gd name="adj" fmla="val 37500"/>
            </a:avLst>
          </a:prstGeom>
          <a:noFill/>
          <a:ln w="9525">
            <a:solidFill>
              <a:schemeClr val="bg1"/>
            </a:solidFill>
            <a:round/>
            <a:headEnd/>
            <a:tailEnd/>
          </a:ln>
        </p:spPr>
        <p:txBody>
          <a:bodyPr wrap="none" anchor="ctr"/>
          <a:lstStyle/>
          <a:p>
            <a:endParaRPr lang="en-US"/>
          </a:p>
        </p:txBody>
      </p:sp>
      <p:sp>
        <p:nvSpPr>
          <p:cNvPr id="29738" name="Rectangle 110"/>
          <p:cNvSpPr>
            <a:spLocks noChangeArrowheads="1"/>
          </p:cNvSpPr>
          <p:nvPr/>
        </p:nvSpPr>
        <p:spPr bwMode="auto">
          <a:xfrm>
            <a:off x="762000" y="1524000"/>
            <a:ext cx="838200" cy="228600"/>
          </a:xfrm>
          <a:prstGeom prst="rect">
            <a:avLst/>
          </a:prstGeom>
          <a:solidFill>
            <a:srgbClr val="FF00FF"/>
          </a:solidFill>
          <a:ln w="9525">
            <a:solidFill>
              <a:schemeClr val="tx1"/>
            </a:solidFill>
            <a:miter lim="800000"/>
            <a:headEnd/>
            <a:tailEnd/>
          </a:ln>
        </p:spPr>
        <p:txBody>
          <a:bodyPr wrap="none" anchor="ctr"/>
          <a:lstStyle/>
          <a:p>
            <a:pPr algn="ctr">
              <a:spcBef>
                <a:spcPct val="0"/>
              </a:spcBef>
              <a:buFontTx/>
              <a:buNone/>
            </a:pPr>
            <a:r>
              <a:rPr lang="en-US" sz="1600"/>
              <a:t>Analyte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20938">
                                            <p:txEl>
                                              <p:pRg st="0" end="0"/>
                                            </p:txEl>
                                          </p:spTgt>
                                        </p:tgtEl>
                                        <p:attrNameLst>
                                          <p:attrName>style.visibility</p:attrName>
                                        </p:attrNameLst>
                                      </p:cBhvr>
                                      <p:to>
                                        <p:strVal val="visible"/>
                                      </p:to>
                                    </p:set>
                                    <p:anim calcmode="lin" valueType="num">
                                      <p:cBhvr>
                                        <p:cTn id="7" dur="500" fill="hold"/>
                                        <p:tgtEl>
                                          <p:spTgt spid="1209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093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09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09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0938">
                                            <p:txEl>
                                              <p:pRg st="0" end="0"/>
                                            </p:txEl>
                                          </p:spTgt>
                                        </p:tgtEl>
                                      </p:cBhvr>
                                    </p:animEffect>
                                  </p:childTnLst>
                                </p:cTn>
                              </p:par>
                              <p:par>
                                <p:cTn id="12" presetID="29" presetClass="entr" presetSubtype="0" fill="hold" grpId="0" nodeType="withEffect">
                                  <p:stCondLst>
                                    <p:cond delay="0"/>
                                  </p:stCondLst>
                                  <p:childTnLst>
                                    <p:set>
                                      <p:cBhvr>
                                        <p:cTn id="13" dur="1" fill="hold">
                                          <p:stCondLst>
                                            <p:cond delay="0"/>
                                          </p:stCondLst>
                                        </p:cTn>
                                        <p:tgtEl>
                                          <p:spTgt spid="120939"/>
                                        </p:tgtEl>
                                        <p:attrNameLst>
                                          <p:attrName>style.visibility</p:attrName>
                                        </p:attrNameLst>
                                      </p:cBhvr>
                                      <p:to>
                                        <p:strVal val="visible"/>
                                      </p:to>
                                    </p:set>
                                    <p:anim calcmode="lin" valueType="num">
                                      <p:cBhvr>
                                        <p:cTn id="14" dur="1000" fill="hold"/>
                                        <p:tgtEl>
                                          <p:spTgt spid="120939"/>
                                        </p:tgtEl>
                                        <p:attrNameLst>
                                          <p:attrName>ppt_x</p:attrName>
                                        </p:attrNameLst>
                                      </p:cBhvr>
                                      <p:tavLst>
                                        <p:tav tm="0">
                                          <p:val>
                                            <p:strVal val="#ppt_x-.2"/>
                                          </p:val>
                                        </p:tav>
                                        <p:tav tm="100000">
                                          <p:val>
                                            <p:strVal val="#ppt_x"/>
                                          </p:val>
                                        </p:tav>
                                      </p:tavLst>
                                    </p:anim>
                                    <p:anim calcmode="lin" valueType="num">
                                      <p:cBhvr>
                                        <p:cTn id="15" dur="1000" fill="hold"/>
                                        <p:tgtEl>
                                          <p:spTgt spid="12093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0939"/>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20940"/>
                                        </p:tgtEl>
                                        <p:attrNameLst>
                                          <p:attrName>style.visibility</p:attrName>
                                        </p:attrNameLst>
                                      </p:cBhvr>
                                      <p:to>
                                        <p:strVal val="visible"/>
                                      </p:to>
                                    </p:set>
                                    <p:anim calcmode="lin" valueType="num">
                                      <p:cBhvr>
                                        <p:cTn id="19" dur="1000" fill="hold"/>
                                        <p:tgtEl>
                                          <p:spTgt spid="120940"/>
                                        </p:tgtEl>
                                        <p:attrNameLst>
                                          <p:attrName>ppt_x</p:attrName>
                                        </p:attrNameLst>
                                      </p:cBhvr>
                                      <p:tavLst>
                                        <p:tav tm="0">
                                          <p:val>
                                            <p:strVal val="#ppt_x-.2"/>
                                          </p:val>
                                        </p:tav>
                                        <p:tav tm="100000">
                                          <p:val>
                                            <p:strVal val="#ppt_x"/>
                                          </p:val>
                                        </p:tav>
                                      </p:tavLst>
                                    </p:anim>
                                    <p:anim calcmode="lin" valueType="num">
                                      <p:cBhvr>
                                        <p:cTn id="20" dur="1000" fill="hold"/>
                                        <p:tgtEl>
                                          <p:spTgt spid="12094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0940"/>
                                        </p:tgtEl>
                                      </p:cBhvr>
                                    </p:animEffect>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120918"/>
                                        </p:tgtEl>
                                        <p:attrNameLst>
                                          <p:attrName>style.visibility</p:attrName>
                                        </p:attrNameLst>
                                      </p:cBhvr>
                                      <p:to>
                                        <p:strVal val="visible"/>
                                      </p:to>
                                    </p:set>
                                    <p:animEffect transition="in" filter="fade">
                                      <p:cBhvr>
                                        <p:cTn id="31" dur="1000"/>
                                        <p:tgtEl>
                                          <p:spTgt spid="120918"/>
                                        </p:tgtEl>
                                      </p:cBhvr>
                                    </p:animEffect>
                                    <p:anim calcmode="lin" valueType="num">
                                      <p:cBhvr>
                                        <p:cTn id="32" dur="1000" fill="hold"/>
                                        <p:tgtEl>
                                          <p:spTgt spid="120918"/>
                                        </p:tgtEl>
                                        <p:attrNameLst>
                                          <p:attrName>ppt_x</p:attrName>
                                        </p:attrNameLst>
                                      </p:cBhvr>
                                      <p:tavLst>
                                        <p:tav tm="0">
                                          <p:val>
                                            <p:strVal val="#ppt_x"/>
                                          </p:val>
                                        </p:tav>
                                        <p:tav tm="100000">
                                          <p:val>
                                            <p:strVal val="#ppt_x"/>
                                          </p:val>
                                        </p:tav>
                                      </p:tavLst>
                                    </p:anim>
                                    <p:anim calcmode="lin" valueType="num">
                                      <p:cBhvr>
                                        <p:cTn id="33" dur="1000" fill="hold"/>
                                        <p:tgtEl>
                                          <p:spTgt spid="120918"/>
                                        </p:tgtEl>
                                        <p:attrNameLst>
                                          <p:attrName>ppt_y</p:attrName>
                                        </p:attrNameLst>
                                      </p:cBhvr>
                                      <p:tavLst>
                                        <p:tav tm="0">
                                          <p:val>
                                            <p:strVal val="#ppt_y+.1"/>
                                          </p:val>
                                        </p:tav>
                                        <p:tav tm="100000">
                                          <p:val>
                                            <p:strVal val="#ppt_y"/>
                                          </p:val>
                                        </p:tav>
                                      </p:tavLst>
                                    </p:anim>
                                  </p:childTnLst>
                                </p:cTn>
                              </p:par>
                            </p:childTnLst>
                          </p:cTn>
                        </p:par>
                        <p:par>
                          <p:cTn id="34" fill="hold">
                            <p:stCondLst>
                              <p:cond delay="5750"/>
                            </p:stCondLst>
                            <p:childTnLst>
                              <p:par>
                                <p:cTn id="35" presetID="5" presetClass="entr" presetSubtype="1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heckerboard(across)">
                                      <p:cBhvr>
                                        <p:cTn id="37" dur="500"/>
                                        <p:tgtEl>
                                          <p:spTgt spid="3"/>
                                        </p:tgtEl>
                                      </p:cBhvr>
                                    </p:animEffect>
                                  </p:childTnLst>
                                </p:cTn>
                              </p:par>
                            </p:childTnLst>
                          </p:cTn>
                        </p:par>
                        <p:par>
                          <p:cTn id="38" fill="hold">
                            <p:stCondLst>
                              <p:cond delay="6250"/>
                            </p:stCondLst>
                            <p:childTnLst>
                              <p:par>
                                <p:cTn id="39" presetID="42" presetClass="entr" presetSubtype="0" fill="hold" grpId="0" nodeType="afterEffect">
                                  <p:stCondLst>
                                    <p:cond delay="0"/>
                                  </p:stCondLst>
                                  <p:childTnLst>
                                    <p:set>
                                      <p:cBhvr>
                                        <p:cTn id="40" dur="1" fill="hold">
                                          <p:stCondLst>
                                            <p:cond delay="0"/>
                                          </p:stCondLst>
                                        </p:cTn>
                                        <p:tgtEl>
                                          <p:spTgt spid="120917"/>
                                        </p:tgtEl>
                                        <p:attrNameLst>
                                          <p:attrName>style.visibility</p:attrName>
                                        </p:attrNameLst>
                                      </p:cBhvr>
                                      <p:to>
                                        <p:strVal val="visible"/>
                                      </p:to>
                                    </p:set>
                                    <p:animEffect transition="in" filter="fade">
                                      <p:cBhvr>
                                        <p:cTn id="41" dur="1000"/>
                                        <p:tgtEl>
                                          <p:spTgt spid="120917"/>
                                        </p:tgtEl>
                                      </p:cBhvr>
                                    </p:animEffect>
                                    <p:anim calcmode="lin" valueType="num">
                                      <p:cBhvr>
                                        <p:cTn id="42" dur="1000" fill="hold"/>
                                        <p:tgtEl>
                                          <p:spTgt spid="120917"/>
                                        </p:tgtEl>
                                        <p:attrNameLst>
                                          <p:attrName>ppt_x</p:attrName>
                                        </p:attrNameLst>
                                      </p:cBhvr>
                                      <p:tavLst>
                                        <p:tav tm="0">
                                          <p:val>
                                            <p:strVal val="#ppt_x"/>
                                          </p:val>
                                        </p:tav>
                                        <p:tav tm="100000">
                                          <p:val>
                                            <p:strVal val="#ppt_x"/>
                                          </p:val>
                                        </p:tav>
                                      </p:tavLst>
                                    </p:anim>
                                    <p:anim calcmode="lin" valueType="num">
                                      <p:cBhvr>
                                        <p:cTn id="43" dur="1000" fill="hold"/>
                                        <p:tgtEl>
                                          <p:spTgt spid="1209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grpId="0" nodeType="clickEffect">
                                  <p:stCondLst>
                                    <p:cond delay="0"/>
                                  </p:stCondLst>
                                  <p:childTnLst>
                                    <p:animRot by="-5400000">
                                      <p:cBhvr>
                                        <p:cTn id="47" dur="2000" fill="hold"/>
                                        <p:tgtEl>
                                          <p:spTgt spid="120941"/>
                                        </p:tgtEl>
                                        <p:attrNameLst>
                                          <p:attrName>r</p:attrName>
                                        </p:attrNameLst>
                                      </p:cBhvr>
                                    </p:animRot>
                                  </p:childTnLst>
                                </p:cTn>
                              </p:par>
                              <p:par>
                                <p:cTn id="48" presetID="8" presetClass="emph" presetSubtype="0" fill="hold" nodeType="withEffect">
                                  <p:stCondLst>
                                    <p:cond delay="0"/>
                                  </p:stCondLst>
                                  <p:childTnLst>
                                    <p:animRot by="-5400000">
                                      <p:cBhvr>
                                        <p:cTn id="49" dur="2000" fill="hold"/>
                                        <p:tgtEl>
                                          <p:spTgt spid="12"/>
                                        </p:tgtEl>
                                        <p:attrNameLst>
                                          <p:attrName>r</p:attrName>
                                        </p:attrNameLst>
                                      </p:cBhvr>
                                    </p:animRot>
                                  </p:childTnLst>
                                </p:cTn>
                              </p:par>
                            </p:childTnLst>
                          </p:cTn>
                        </p:par>
                        <p:par>
                          <p:cTn id="50" fill="hold">
                            <p:stCondLst>
                              <p:cond delay="2000"/>
                            </p:stCondLst>
                            <p:childTnLst>
                              <p:par>
                                <p:cTn id="51" presetID="0" presetClass="path" presetSubtype="0" accel="50000" decel="50000" fill="hold" nodeType="afterEffect">
                                  <p:stCondLst>
                                    <p:cond delay="0"/>
                                  </p:stCondLst>
                                  <p:childTnLst>
                                    <p:animMotion origin="layout" path="M -8.67362E-19 -5.92593E-6 C -0.00747 -0.00371 -0.01476 -0.00718 -0.02222 -5.92593E-6 C -0.02969 0.00717 -0.03715 0.02476 -0.04444 0.04258 " pathEditMode="relative" ptsTypes="aaA">
                                      <p:cBhvr>
                                        <p:cTn id="52" dur="2000" fill="hold"/>
                                        <p:tgtEl>
                                          <p:spTgt spid="12"/>
                                        </p:tgtEl>
                                        <p:attrNameLst>
                                          <p:attrName>ppt_x</p:attrName>
                                          <p:attrName>ppt_y</p:attrName>
                                        </p:attrNameLst>
                                      </p:cBhvr>
                                    </p:animMotion>
                                  </p:childTnLst>
                                </p:cTn>
                              </p:par>
                            </p:childTnLst>
                          </p:cTn>
                        </p:par>
                        <p:par>
                          <p:cTn id="53" fill="hold">
                            <p:stCondLst>
                              <p:cond delay="4000"/>
                            </p:stCondLst>
                            <p:childTnLst>
                              <p:par>
                                <p:cTn id="54" presetID="9" presetClass="exit" presetSubtype="0" fill="hold" nodeType="afterEffect">
                                  <p:stCondLst>
                                    <p:cond delay="0"/>
                                  </p:stCondLst>
                                  <p:childTnLst>
                                    <p:animEffect transition="out" filter="dissolv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55" presetClass="exit" presetSubtype="0" fill="hold" grpId="1" nodeType="withEffect">
                                  <p:stCondLst>
                                    <p:cond delay="0"/>
                                  </p:stCondLst>
                                  <p:childTnLst>
                                    <p:anim calcmode="lin" valueType="num">
                                      <p:cBhvr>
                                        <p:cTn id="58" dur="1000"/>
                                        <p:tgtEl>
                                          <p:spTgt spid="120941"/>
                                        </p:tgtEl>
                                        <p:attrNameLst>
                                          <p:attrName>ppt_w</p:attrName>
                                        </p:attrNameLst>
                                      </p:cBhvr>
                                      <p:tavLst>
                                        <p:tav tm="0">
                                          <p:val>
                                            <p:strVal val="ppt_w"/>
                                          </p:val>
                                        </p:tav>
                                        <p:tav tm="100000">
                                          <p:val>
                                            <p:strVal val="ppt_w*0.70"/>
                                          </p:val>
                                        </p:tav>
                                      </p:tavLst>
                                    </p:anim>
                                    <p:anim calcmode="lin" valueType="num">
                                      <p:cBhvr>
                                        <p:cTn id="59" dur="1000"/>
                                        <p:tgtEl>
                                          <p:spTgt spid="120941"/>
                                        </p:tgtEl>
                                        <p:attrNameLst>
                                          <p:attrName>ppt_h</p:attrName>
                                        </p:attrNameLst>
                                      </p:cBhvr>
                                      <p:tavLst>
                                        <p:tav tm="0">
                                          <p:val>
                                            <p:strVal val="ppt_h"/>
                                          </p:val>
                                        </p:tav>
                                        <p:tav tm="100000">
                                          <p:val>
                                            <p:strVal val="ppt_h"/>
                                          </p:val>
                                        </p:tav>
                                      </p:tavLst>
                                    </p:anim>
                                    <p:animEffect transition="out" filter="fade">
                                      <p:cBhvr>
                                        <p:cTn id="60" dur="1000"/>
                                        <p:tgtEl>
                                          <p:spTgt spid="120941"/>
                                        </p:tgtEl>
                                      </p:cBhvr>
                                    </p:animEffect>
                                    <p:set>
                                      <p:cBhvr>
                                        <p:cTn id="61" dur="1" fill="hold">
                                          <p:stCondLst>
                                            <p:cond delay="999"/>
                                          </p:stCondLst>
                                        </p:cTn>
                                        <p:tgtEl>
                                          <p:spTgt spid="120941"/>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120889"/>
                                        </p:tgtEl>
                                        <p:attrNameLst>
                                          <p:attrName>style.visibility</p:attrName>
                                        </p:attrNameLst>
                                      </p:cBhvr>
                                      <p:to>
                                        <p:strVal val="visible"/>
                                      </p:to>
                                    </p:set>
                                    <p:animEffect transition="in" filter="dissolve">
                                      <p:cBhvr>
                                        <p:cTn id="64" dur="500"/>
                                        <p:tgtEl>
                                          <p:spTgt spid="12088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20890"/>
                                        </p:tgtEl>
                                        <p:attrNameLst>
                                          <p:attrName>style.visibility</p:attrName>
                                        </p:attrNameLst>
                                      </p:cBhvr>
                                      <p:to>
                                        <p:strVal val="visible"/>
                                      </p:to>
                                    </p:set>
                                    <p:animEffect transition="in" filter="dissolve">
                                      <p:cBhvr>
                                        <p:cTn id="67" dur="500"/>
                                        <p:tgtEl>
                                          <p:spTgt spid="120890"/>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20891"/>
                                        </p:tgtEl>
                                        <p:attrNameLst>
                                          <p:attrName>style.visibility</p:attrName>
                                        </p:attrNameLst>
                                      </p:cBhvr>
                                      <p:to>
                                        <p:strVal val="visible"/>
                                      </p:to>
                                    </p:set>
                                    <p:animEffect transition="in" filter="dissolve">
                                      <p:cBhvr>
                                        <p:cTn id="70" dur="500"/>
                                        <p:tgtEl>
                                          <p:spTgt spid="12089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20892"/>
                                        </p:tgtEl>
                                        <p:attrNameLst>
                                          <p:attrName>style.visibility</p:attrName>
                                        </p:attrNameLst>
                                      </p:cBhvr>
                                      <p:to>
                                        <p:strVal val="visible"/>
                                      </p:to>
                                    </p:set>
                                    <p:animEffect transition="in" filter="dissolve">
                                      <p:cBhvr>
                                        <p:cTn id="73" dur="500"/>
                                        <p:tgtEl>
                                          <p:spTgt spid="120892"/>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20893"/>
                                        </p:tgtEl>
                                        <p:attrNameLst>
                                          <p:attrName>style.visibility</p:attrName>
                                        </p:attrNameLst>
                                      </p:cBhvr>
                                      <p:to>
                                        <p:strVal val="visible"/>
                                      </p:to>
                                    </p:set>
                                    <p:animEffect transition="in" filter="dissolve">
                                      <p:cBhvr>
                                        <p:cTn id="76" dur="500"/>
                                        <p:tgtEl>
                                          <p:spTgt spid="12089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20894"/>
                                        </p:tgtEl>
                                        <p:attrNameLst>
                                          <p:attrName>style.visibility</p:attrName>
                                        </p:attrNameLst>
                                      </p:cBhvr>
                                      <p:to>
                                        <p:strVal val="visible"/>
                                      </p:to>
                                    </p:set>
                                    <p:animEffect transition="in" filter="dissolve">
                                      <p:cBhvr>
                                        <p:cTn id="79" dur="500"/>
                                        <p:tgtEl>
                                          <p:spTgt spid="120894"/>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20895"/>
                                        </p:tgtEl>
                                        <p:attrNameLst>
                                          <p:attrName>style.visibility</p:attrName>
                                        </p:attrNameLst>
                                      </p:cBhvr>
                                      <p:to>
                                        <p:strVal val="visible"/>
                                      </p:to>
                                    </p:set>
                                    <p:animEffect transition="in" filter="dissolve">
                                      <p:cBhvr>
                                        <p:cTn id="82" dur="500"/>
                                        <p:tgtEl>
                                          <p:spTgt spid="12089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20896"/>
                                        </p:tgtEl>
                                        <p:attrNameLst>
                                          <p:attrName>style.visibility</p:attrName>
                                        </p:attrNameLst>
                                      </p:cBhvr>
                                      <p:to>
                                        <p:strVal val="visible"/>
                                      </p:to>
                                    </p:set>
                                    <p:animEffect transition="in" filter="dissolve">
                                      <p:cBhvr>
                                        <p:cTn id="85" dur="500"/>
                                        <p:tgtEl>
                                          <p:spTgt spid="120896"/>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20897"/>
                                        </p:tgtEl>
                                        <p:attrNameLst>
                                          <p:attrName>style.visibility</p:attrName>
                                        </p:attrNameLst>
                                      </p:cBhvr>
                                      <p:to>
                                        <p:strVal val="visible"/>
                                      </p:to>
                                    </p:set>
                                    <p:animEffect transition="in" filter="dissolve">
                                      <p:cBhvr>
                                        <p:cTn id="88" dur="500"/>
                                        <p:tgtEl>
                                          <p:spTgt spid="12089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20898"/>
                                        </p:tgtEl>
                                        <p:attrNameLst>
                                          <p:attrName>style.visibility</p:attrName>
                                        </p:attrNameLst>
                                      </p:cBhvr>
                                      <p:to>
                                        <p:strVal val="visible"/>
                                      </p:to>
                                    </p:set>
                                    <p:animEffect transition="in" filter="dissolve">
                                      <p:cBhvr>
                                        <p:cTn id="91" dur="500"/>
                                        <p:tgtEl>
                                          <p:spTgt spid="120898"/>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20899"/>
                                        </p:tgtEl>
                                        <p:attrNameLst>
                                          <p:attrName>style.visibility</p:attrName>
                                        </p:attrNameLst>
                                      </p:cBhvr>
                                      <p:to>
                                        <p:strVal val="visible"/>
                                      </p:to>
                                    </p:set>
                                    <p:animEffect transition="in" filter="dissolve">
                                      <p:cBhvr>
                                        <p:cTn id="94" dur="500"/>
                                        <p:tgtEl>
                                          <p:spTgt spid="120899"/>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120900"/>
                                        </p:tgtEl>
                                        <p:attrNameLst>
                                          <p:attrName>style.visibility</p:attrName>
                                        </p:attrNameLst>
                                      </p:cBhvr>
                                      <p:to>
                                        <p:strVal val="visible"/>
                                      </p:to>
                                    </p:set>
                                    <p:animEffect transition="in" filter="dissolve">
                                      <p:cBhvr>
                                        <p:cTn id="97" dur="500"/>
                                        <p:tgtEl>
                                          <p:spTgt spid="120900"/>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120901"/>
                                        </p:tgtEl>
                                        <p:attrNameLst>
                                          <p:attrName>style.visibility</p:attrName>
                                        </p:attrNameLst>
                                      </p:cBhvr>
                                      <p:to>
                                        <p:strVal val="visible"/>
                                      </p:to>
                                    </p:set>
                                    <p:animEffect transition="in" filter="dissolve">
                                      <p:cBhvr>
                                        <p:cTn id="100" dur="500"/>
                                        <p:tgtEl>
                                          <p:spTgt spid="120901"/>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120902"/>
                                        </p:tgtEl>
                                        <p:attrNameLst>
                                          <p:attrName>style.visibility</p:attrName>
                                        </p:attrNameLst>
                                      </p:cBhvr>
                                      <p:to>
                                        <p:strVal val="visible"/>
                                      </p:to>
                                    </p:set>
                                    <p:animEffect transition="in" filter="dissolve">
                                      <p:cBhvr>
                                        <p:cTn id="103" dur="500"/>
                                        <p:tgtEl>
                                          <p:spTgt spid="120902"/>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20903"/>
                                        </p:tgtEl>
                                        <p:attrNameLst>
                                          <p:attrName>style.visibility</p:attrName>
                                        </p:attrNameLst>
                                      </p:cBhvr>
                                      <p:to>
                                        <p:strVal val="visible"/>
                                      </p:to>
                                    </p:set>
                                    <p:animEffect transition="in" filter="dissolve">
                                      <p:cBhvr>
                                        <p:cTn id="106" dur="500"/>
                                        <p:tgtEl>
                                          <p:spTgt spid="120903"/>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120904"/>
                                        </p:tgtEl>
                                        <p:attrNameLst>
                                          <p:attrName>style.visibility</p:attrName>
                                        </p:attrNameLst>
                                      </p:cBhvr>
                                      <p:to>
                                        <p:strVal val="visible"/>
                                      </p:to>
                                    </p:set>
                                    <p:animEffect transition="in" filter="dissolve">
                                      <p:cBhvr>
                                        <p:cTn id="109" dur="500"/>
                                        <p:tgtEl>
                                          <p:spTgt spid="120904"/>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20905"/>
                                        </p:tgtEl>
                                        <p:attrNameLst>
                                          <p:attrName>style.visibility</p:attrName>
                                        </p:attrNameLst>
                                      </p:cBhvr>
                                      <p:to>
                                        <p:strVal val="visible"/>
                                      </p:to>
                                    </p:set>
                                    <p:animEffect transition="in" filter="dissolve">
                                      <p:cBhvr>
                                        <p:cTn id="112" dur="500"/>
                                        <p:tgtEl>
                                          <p:spTgt spid="120905"/>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20906"/>
                                        </p:tgtEl>
                                        <p:attrNameLst>
                                          <p:attrName>style.visibility</p:attrName>
                                        </p:attrNameLst>
                                      </p:cBhvr>
                                      <p:to>
                                        <p:strVal val="visible"/>
                                      </p:to>
                                    </p:set>
                                    <p:animEffect transition="in" filter="dissolve">
                                      <p:cBhvr>
                                        <p:cTn id="115" dur="500"/>
                                        <p:tgtEl>
                                          <p:spTgt spid="120906"/>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20907"/>
                                        </p:tgtEl>
                                        <p:attrNameLst>
                                          <p:attrName>style.visibility</p:attrName>
                                        </p:attrNameLst>
                                      </p:cBhvr>
                                      <p:to>
                                        <p:strVal val="visible"/>
                                      </p:to>
                                    </p:set>
                                    <p:animEffect transition="in" filter="dissolve">
                                      <p:cBhvr>
                                        <p:cTn id="118" dur="500"/>
                                        <p:tgtEl>
                                          <p:spTgt spid="120907"/>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20908"/>
                                        </p:tgtEl>
                                        <p:attrNameLst>
                                          <p:attrName>style.visibility</p:attrName>
                                        </p:attrNameLst>
                                      </p:cBhvr>
                                      <p:to>
                                        <p:strVal val="visible"/>
                                      </p:to>
                                    </p:set>
                                    <p:animEffect transition="in" filter="dissolve">
                                      <p:cBhvr>
                                        <p:cTn id="121" dur="500"/>
                                        <p:tgtEl>
                                          <p:spTgt spid="120908"/>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120909"/>
                                        </p:tgtEl>
                                        <p:attrNameLst>
                                          <p:attrName>style.visibility</p:attrName>
                                        </p:attrNameLst>
                                      </p:cBhvr>
                                      <p:to>
                                        <p:strVal val="visible"/>
                                      </p:to>
                                    </p:set>
                                    <p:animEffect transition="in" filter="dissolve">
                                      <p:cBhvr>
                                        <p:cTn id="124" dur="500"/>
                                        <p:tgtEl>
                                          <p:spTgt spid="120909"/>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120910"/>
                                        </p:tgtEl>
                                        <p:attrNameLst>
                                          <p:attrName>style.visibility</p:attrName>
                                        </p:attrNameLst>
                                      </p:cBhvr>
                                      <p:to>
                                        <p:strVal val="visible"/>
                                      </p:to>
                                    </p:set>
                                    <p:animEffect transition="in" filter="dissolve">
                                      <p:cBhvr>
                                        <p:cTn id="127" dur="500"/>
                                        <p:tgtEl>
                                          <p:spTgt spid="120910"/>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120911"/>
                                        </p:tgtEl>
                                        <p:attrNameLst>
                                          <p:attrName>style.visibility</p:attrName>
                                        </p:attrNameLst>
                                      </p:cBhvr>
                                      <p:to>
                                        <p:strVal val="visible"/>
                                      </p:to>
                                    </p:set>
                                    <p:animEffect transition="in" filter="dissolve">
                                      <p:cBhvr>
                                        <p:cTn id="130" dur="500"/>
                                        <p:tgtEl>
                                          <p:spTgt spid="120911"/>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120912"/>
                                        </p:tgtEl>
                                        <p:attrNameLst>
                                          <p:attrName>style.visibility</p:attrName>
                                        </p:attrNameLst>
                                      </p:cBhvr>
                                      <p:to>
                                        <p:strVal val="visible"/>
                                      </p:to>
                                    </p:set>
                                    <p:animEffect transition="in" filter="dissolve">
                                      <p:cBhvr>
                                        <p:cTn id="133" dur="500"/>
                                        <p:tgtEl>
                                          <p:spTgt spid="120912"/>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120913"/>
                                        </p:tgtEl>
                                        <p:attrNameLst>
                                          <p:attrName>style.visibility</p:attrName>
                                        </p:attrNameLst>
                                      </p:cBhvr>
                                      <p:to>
                                        <p:strVal val="visible"/>
                                      </p:to>
                                    </p:set>
                                    <p:animEffect transition="in" filter="dissolve">
                                      <p:cBhvr>
                                        <p:cTn id="136" dur="500"/>
                                        <p:tgtEl>
                                          <p:spTgt spid="120913"/>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120914"/>
                                        </p:tgtEl>
                                        <p:attrNameLst>
                                          <p:attrName>style.visibility</p:attrName>
                                        </p:attrNameLst>
                                      </p:cBhvr>
                                      <p:to>
                                        <p:strVal val="visible"/>
                                      </p:to>
                                    </p:set>
                                    <p:animEffect transition="in" filter="dissolve">
                                      <p:cBhvr>
                                        <p:cTn id="139" dur="500"/>
                                        <p:tgtEl>
                                          <p:spTgt spid="120914"/>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120915"/>
                                        </p:tgtEl>
                                        <p:attrNameLst>
                                          <p:attrName>style.visibility</p:attrName>
                                        </p:attrNameLst>
                                      </p:cBhvr>
                                      <p:to>
                                        <p:strVal val="visible"/>
                                      </p:to>
                                    </p:set>
                                    <p:animEffect transition="in" filter="dissolve">
                                      <p:cBhvr>
                                        <p:cTn id="142" dur="500"/>
                                        <p:tgtEl>
                                          <p:spTgt spid="120915"/>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120916"/>
                                        </p:tgtEl>
                                        <p:attrNameLst>
                                          <p:attrName>style.visibility</p:attrName>
                                        </p:attrNameLst>
                                      </p:cBhvr>
                                      <p:to>
                                        <p:strVal val="visible"/>
                                      </p:to>
                                    </p:set>
                                    <p:animEffect transition="in" filter="dissolve">
                                      <p:cBhvr>
                                        <p:cTn id="145" dur="500"/>
                                        <p:tgtEl>
                                          <p:spTgt spid="120916"/>
                                        </p:tgtEl>
                                      </p:cBhvr>
                                    </p:animEffect>
                                  </p:childTnLst>
                                </p:cTn>
                              </p:par>
                              <p:par>
                                <p:cTn id="146" presetID="0" presetClass="path" presetSubtype="0" accel="50000" decel="50000" fill="hold" grpId="1" nodeType="withEffect">
                                  <p:stCondLst>
                                    <p:cond delay="0"/>
                                  </p:stCondLst>
                                  <p:childTnLst>
                                    <p:animMotion origin="layout" path="M -0.17795 -0.04722 C -0.18975 -0.02592 -0.20104 -0.0044 -0.16962 0.00371 C -0.1375 0.01181 -0.01597 0.00185 0.01511 0.00139 " pathEditMode="relative" rAng="0" ptsTypes="aaA">
                                      <p:cBhvr>
                                        <p:cTn id="147" dur="14000" fill="hold"/>
                                        <p:tgtEl>
                                          <p:spTgt spid="120889"/>
                                        </p:tgtEl>
                                        <p:attrNameLst>
                                          <p:attrName>ppt_x</p:attrName>
                                          <p:attrName>ppt_y</p:attrName>
                                        </p:attrNameLst>
                                      </p:cBhvr>
                                      <p:rCtr x="85" y="29"/>
                                    </p:animMotion>
                                  </p:childTnLst>
                                </p:cTn>
                              </p:par>
                              <p:par>
                                <p:cTn id="148" presetID="0" presetClass="path" presetSubtype="0" accel="50000" decel="50000" fill="hold" grpId="1" nodeType="withEffect">
                                  <p:stCondLst>
                                    <p:cond delay="0"/>
                                  </p:stCondLst>
                                  <p:childTnLst>
                                    <p:animMotion origin="layout" path="M -0.16164 -0.13503 C -0.16962 -0.05573 -0.17743 0.02381 -0.17118 0.04023 C -0.16493 0.05664 -0.13594 -0.0555 -0.12361 -0.03584 C -0.11164 -0.01619 -0.10973 0.15329 -0.09827 0.15861 C -0.08698 0.16393 -0.06563 0.02265 -0.05539 -0.00417 C -0.04514 -0.03099 -0.04757 -0.00232 -0.03629 -0.00185 C -0.02518 -0.00139 -0.00608 -0.00162 0.01284 -0.00185 " pathEditMode="relative" rAng="0" ptsTypes="aaaaaaA">
                                      <p:cBhvr>
                                        <p:cTn id="149" dur="14000" fill="hold"/>
                                        <p:tgtEl>
                                          <p:spTgt spid="120904"/>
                                        </p:tgtEl>
                                        <p:attrNameLst>
                                          <p:attrName>ppt_x</p:attrName>
                                          <p:attrName>ppt_y</p:attrName>
                                        </p:attrNameLst>
                                      </p:cBhvr>
                                      <p:rCtr x="0" y="0"/>
                                    </p:animMotion>
                                  </p:childTnLst>
                                </p:cTn>
                              </p:par>
                              <p:par>
                                <p:cTn id="150" presetID="0" presetClass="path" presetSubtype="0" accel="50000" decel="50000" fill="hold" grpId="1" nodeType="withEffect">
                                  <p:stCondLst>
                                    <p:cond delay="0"/>
                                  </p:stCondLst>
                                  <p:childTnLst>
                                    <p:animMotion origin="layout" path="M -0.0842 -0.06543 C -0.0684 -0.05133 -0.05243 -0.03699 -0.05399 0.00208 C -0.05556 0.04116 -0.10156 0.14428 -0.09375 0.16902 C -0.08576 0.19376 -0.01007 0.14127 -0.00642 0.15006 C -0.00278 0.15884 -0.06458 0.20301 -0.07135 0.22197 C -0.07812 0.24092 -0.04722 0.25087 -0.04757 0.26428 C -0.04792 0.27769 -0.07708 0.29295 -0.07309 0.3022 C -0.0691 0.31144 -0.02865 0.32879 -0.02378 0.31931 C -0.01927 0.30983 -0.04653 0.2659 -0.04444 0.24532 C -0.04253 0.22474 -0.02587 0.19977 -0.01267 0.19653 C 0.00035 0.19329 0.03333 0.21734 0.03333 0.22613 C 0.03333 0.23491 -0.00503 0.2622 -0.01267 0.24948 C -0.02031 0.23676 -0.0092 0.18243 -0.01267 0.15006 C -0.01632 0.11769 -0.02708 0.07884 -0.03333 0.05503 C -0.03976 0.03121 -0.05642 0.01549 -0.05087 0.00624 C -0.04531 -0.00301 -0.02274 -0.00162 3.33333E-6 -4.21965E-6 " pathEditMode="relative" ptsTypes="aaaaaaaaaaaaaaaA">
                                      <p:cBhvr>
                                        <p:cTn id="151" dur="14000" fill="hold"/>
                                        <p:tgtEl>
                                          <p:spTgt spid="120898"/>
                                        </p:tgtEl>
                                        <p:attrNameLst>
                                          <p:attrName>ppt_x</p:attrName>
                                          <p:attrName>ppt_y</p:attrName>
                                        </p:attrNameLst>
                                      </p:cBhvr>
                                    </p:animMotion>
                                  </p:childTnLst>
                                </p:cTn>
                              </p:par>
                              <p:par>
                                <p:cTn id="152" presetID="0" presetClass="path" presetSubtype="0" accel="50000" decel="50000" fill="hold" grpId="1" nodeType="withEffect">
                                  <p:stCondLst>
                                    <p:cond delay="0"/>
                                  </p:stCondLst>
                                  <p:childTnLst>
                                    <p:animMotion origin="layout" path="M -0.08108 -0.12902 C -0.08334 -0.07954 -0.08542 -0.03006 -0.07779 -0.01919 C -0.07015 -0.00833 -0.04619 -0.06891 -0.03508 -0.06359 C -0.02414 -0.05827 -0.01129 -0.02289 -0.01129 0.01271 C -0.01129 0.04832 -0.04428 0.12023 -0.03508 0.15005 C -0.02588 0.17988 0.03367 0.2104 0.04444 0.19237 C 0.05485 0.17433 0.04478 0.06913 0.02846 0.04231 C 0.01197 0.01549 -0.04254 0.03884 -0.05417 0.03167 C -0.06546 0.02451 -0.04879 0.00531 -0.03976 2.42775E-6 C -0.03074 -0.00532 -0.00713 2.42775E-6 -5.83333E-6 2.42775E-6 " pathEditMode="relative" ptsTypes="aaaaaaaaaA">
                                      <p:cBhvr>
                                        <p:cTn id="153" dur="14000" fill="hold"/>
                                        <p:tgtEl>
                                          <p:spTgt spid="120892"/>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16753 -0.18451 C -0.17205 0.01203 -0.17639 0.20879 -0.17222 0.25734 C -0.16805 0.3059 -0.14496 0.15561 -0.14201 0.10729 C -0.13906 0.05896 -0.15711 -0.02335 -0.15468 -0.03214 C -0.15225 -0.04092 -0.14253 0.03098 -0.12777 0.05434 C -0.11302 0.07769 -0.07395 0.10405 -0.0658 0.10729 C -0.05764 0.11052 -0.08177 0.07838 -0.07864 0.07353 C -0.07552 0.06867 -0.06128 0.07307 -0.04687 0.07769 " pathEditMode="relative" ptsTypes="aaaaaaaA">
                                      <p:cBhvr>
                                        <p:cTn id="155" dur="14000" fill="hold"/>
                                        <p:tgtEl>
                                          <p:spTgt spid="120896"/>
                                        </p:tgtEl>
                                        <p:attrNameLst>
                                          <p:attrName>ppt_x</p:attrName>
                                          <p:attrName>ppt_y</p:attrName>
                                        </p:attrNameLst>
                                      </p:cBhvr>
                                    </p:animMotion>
                                  </p:childTnLst>
                                </p:cTn>
                              </p:par>
                              <p:par>
                                <p:cTn id="156" presetID="0" presetClass="path" presetSubtype="0" accel="50000" decel="50000" fill="hold" grpId="1" nodeType="withEffect">
                                  <p:stCondLst>
                                    <p:cond delay="0"/>
                                  </p:stCondLst>
                                  <p:childTnLst>
                                    <p:animMotion origin="layout" path="M -0.16389 -0.28958 C -0.17118 -0.19074 -0.17847 -0.09189 -0.17309 -0.06296 C -0.16771 -0.03402 -0.13958 -0.12083 -0.13142 -0.1162 C -0.12326 -0.11157 -0.12951 -0.06203 -0.12448 -0.03495 C -0.11944 -0.00787 -0.11371 0.04375 -0.10156 0.04607 C -0.08923 0.04862 -0.06458 -0.01365 -0.05035 -0.02106 C -0.03611 -0.02847 -0.02882 -0.00138 -0.01562 0.00139 C -0.00243 0.00417 0.01302 -4.44444E-6 0.02847 -0.00416 " pathEditMode="relative" rAng="0" ptsTypes="aaaaaaaA">
                                      <p:cBhvr>
                                        <p:cTn id="157" dur="14000" fill="hold"/>
                                        <p:tgtEl>
                                          <p:spTgt spid="120890"/>
                                        </p:tgtEl>
                                        <p:attrNameLst>
                                          <p:attrName>ppt_x</p:attrName>
                                          <p:attrName>ppt_y</p:attrName>
                                        </p:attrNameLst>
                                      </p:cBhvr>
                                      <p:rCtr x="89" y="169"/>
                                    </p:animMotion>
                                  </p:childTnLst>
                                </p:cTn>
                              </p:par>
                              <p:par>
                                <p:cTn id="158" presetID="0" presetClass="path" presetSubtype="0" accel="50000" decel="50000" fill="hold" grpId="1" nodeType="withEffect">
                                  <p:stCondLst>
                                    <p:cond delay="0"/>
                                  </p:stCondLst>
                                  <p:childTnLst>
                                    <p:animMotion origin="layout" path="M -0.11667 -0.33889 C -0.11702 -0.2669 -0.11736 -0.19491 -0.10834 -0.18056 C -0.09931 -0.1662 -0.06736 -0.26343 -0.0625 -0.25278 C -0.05782 -0.24213 -0.07604 -0.1588 -0.07917 -0.11667 C -0.08229 -0.07454 -0.09445 -0.01945 -0.08125 2.22222E-6 C -0.06806 0.01944 -0.03403 0.00972 3.33333E-6 2.22222E-6 " pathEditMode="relative" ptsTypes="aaaaaA">
                                      <p:cBhvr>
                                        <p:cTn id="159" dur="14000" fill="hold"/>
                                        <p:tgtEl>
                                          <p:spTgt spid="120902"/>
                                        </p:tgtEl>
                                        <p:attrNameLst>
                                          <p:attrName>ppt_x</p:attrName>
                                          <p:attrName>ppt_y</p:attrName>
                                        </p:attrNameLst>
                                      </p:cBhvr>
                                    </p:animMotion>
                                  </p:childTnLst>
                                </p:cTn>
                              </p:par>
                              <p:par>
                                <p:cTn id="160" presetID="0" presetClass="path" presetSubtype="0" accel="50000" decel="50000" fill="hold" grpId="1" nodeType="withEffect">
                                  <p:stCondLst>
                                    <p:cond delay="0"/>
                                  </p:stCondLst>
                                  <p:childTnLst>
                                    <p:animMotion origin="layout" path="M -0.04375 -0.31944 C -0.01962 -0.32384 0.00451 -0.32824 0.01042 -0.31944 C 0.01632 -0.31065 -0.00486 -0.29953 -0.00833 -0.26666 C -0.01181 -0.23379 -0.0059 -0.16481 -0.01042 -0.12222 C -0.01493 -0.07963 -0.02986 -0.04028 -0.03542 -0.01111 C -0.04097 0.01806 -0.04514 0.05093 -0.04375 0.05278 C -0.04236 0.05463 -0.03437 0.0088 -0.02708 -3.33333E-6 C -0.01979 -0.00879 -0.0099 -0.0044 -8.67362E-19 -3.33333E-6 " pathEditMode="relative" ptsTypes="aaaaaaaA">
                                      <p:cBhvr>
                                        <p:cTn id="161" dur="14000" fill="hold"/>
                                        <p:tgtEl>
                                          <p:spTgt spid="120901"/>
                                        </p:tgtEl>
                                        <p:attrNameLst>
                                          <p:attrName>ppt_x</p:attrName>
                                          <p:attrName>ppt_y</p:attrName>
                                        </p:attrNameLst>
                                      </p:cBhvr>
                                    </p:animMotion>
                                  </p:childTnLst>
                                </p:cTn>
                              </p:par>
                              <p:par>
                                <p:cTn id="162" presetID="0" presetClass="path" presetSubtype="0" accel="50000" decel="50000" fill="hold" grpId="1" nodeType="withEffect">
                                  <p:stCondLst>
                                    <p:cond delay="0"/>
                                  </p:stCondLst>
                                  <p:childTnLst>
                                    <p:animMotion origin="layout" path="M -0.0375 -0.225 C -0.04115 -0.19421 -0.04479 -0.16342 -0.03542 -0.15833 C -0.02604 -0.15324 0.01771 -0.20278 0.01875 -0.19444 C 0.01979 -0.18611 -0.01944 -0.13981 -0.02917 -0.10833 C -0.03889 -0.07685 -0.04444 -0.02361 -0.03958 -0.00555 C -0.03472 0.0125 -0.0066 -3.33333E-6 3.33333E-6 -3.33333E-6 " pathEditMode="relative" ptsTypes="aaaaaA">
                                      <p:cBhvr>
                                        <p:cTn id="163" dur="14000" fill="hold"/>
                                        <p:tgtEl>
                                          <p:spTgt spid="120900"/>
                                        </p:tgtEl>
                                        <p:attrNameLst>
                                          <p:attrName>ppt_x</p:attrName>
                                          <p:attrName>ppt_y</p:attrName>
                                        </p:attrNameLst>
                                      </p:cBhvr>
                                    </p:animMotion>
                                  </p:childTnLst>
                                </p:cTn>
                              </p:par>
                              <p:par>
                                <p:cTn id="164" presetID="0" presetClass="path" presetSubtype="0" accel="50000" decel="50000" fill="hold" grpId="2" nodeType="withEffect">
                                  <p:stCondLst>
                                    <p:cond delay="0"/>
                                  </p:stCondLst>
                                  <p:childTnLst>
                                    <p:animMotion origin="layout" path="M -0.07084 -0.14167 C -0.07188 -0.10857 -0.07292 -0.07547 -0.06251 -0.06945 C -0.05209 -0.06343 -0.01077 -0.09862 -0.00834 -0.10556 C -0.00591 -0.1125 -0.04133 -0.12176 -0.04792 -0.11112 C -0.05452 -0.10047 -0.04862 -0.06436 -0.04792 -0.04167 C -0.04723 -0.01899 -0.0389 0.02314 -0.04376 0.025 C -0.04862 0.02685 -0.0816 -0.02269 -0.07709 -0.03056 C -0.07258 -0.03843 -0.01945 -0.03056 -0.01667 -0.02223 C -0.0139 -0.01389 -0.04827 0.02222 -0.06042 0.01944 C -0.07258 0.01666 -0.08924 -0.03797 -0.08959 -0.03889 C -0.08994 -0.03982 -0.06528 0.00648 -0.06251 0.01388 C -0.05973 0.02129 -0.08334 0.00787 -0.07292 0.00555 C -0.06251 0.00324 -0.03126 0.00162 -6.66667E-6 4.44444E-6 " pathEditMode="relative" ptsTypes="aaaaaaaaaaaaA">
                                      <p:cBhvr>
                                        <p:cTn id="165" dur="14000" fill="hold"/>
                                        <p:tgtEl>
                                          <p:spTgt spid="120892"/>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0.12083 -0.05279 C -0.12187 -0.00394 -0.12291 0.0449 -0.11875 0.05833 C -0.11458 0.07175 -0.09444 0.02129 -0.09583 0.02777 C -0.09722 0.03425 -0.12777 0.08425 -0.12708 0.09721 C -0.12639 0.11018 -0.09201 0.09814 -0.09166 0.10555 C -0.09132 0.11296 -0.12673 0.13471 -0.125 0.14166 C -0.12326 0.1486 -0.08229 0.14258 -0.08125 0.14721 C -0.0802 0.15184 -0.11944 0.1574 -0.11875 0.16944 C -0.11805 0.18147 -0.07673 0.20786 -0.07708 0.21944 C -0.07743 0.23101 -0.12083 0.22777 -0.12083 0.23888 C -0.12083 0.24999 -0.07604 0.27453 -0.07708 0.2861 C -0.07812 0.29768 -0.12882 0.29999 -0.12708 0.30833 C -0.12534 0.31666 -0.06736 0.32638 -0.06666 0.3361 C -0.06597 0.34583 -0.12465 0.35601 -0.12291 0.36666 C -0.12118 0.37731 -0.05659 0.39027 -0.05625 0.39999 C -0.0559 0.40971 -0.12395 0.42823 -0.12083 0.42499 C -0.1177 0.42175 -0.04791 0.39768 -0.0375 0.38055 C -0.02708 0.36342 -0.04444 0.3449 -0.05833 0.32221 C -0.07222 0.29953 -0.12395 0.26527 -0.12083 0.24444 C -0.1177 0.2236 -0.04791 0.22083 -0.03958 0.19721 C -0.03125 0.1736 -0.07222 0.12962 -0.07083 0.10277 C -0.06944 0.07592 -0.02777 0.0537 -0.03125 0.0361 C -0.03472 0.01851 -0.09687 0.00323 -0.09166 -0.00279 C -0.08645 -0.0088 -0.04323 -0.00441 -3.33333E-6 -5.55556E-6 " pathEditMode="relative" ptsTypes="aaaaaaaaaaaaaaaaaaaaaaaA">
                                      <p:cBhvr>
                                        <p:cTn id="167" dur="14000" fill="hold"/>
                                        <p:tgtEl>
                                          <p:spTgt spid="120893"/>
                                        </p:tgtEl>
                                        <p:attrNameLst>
                                          <p:attrName>ppt_x</p:attrName>
                                          <p:attrName>ppt_y</p:attrName>
                                        </p:attrNameLst>
                                      </p:cBhvr>
                                    </p:animMotion>
                                  </p:childTnLst>
                                </p:cTn>
                              </p:par>
                              <p:par>
                                <p:cTn id="168" presetID="0" presetClass="path" presetSubtype="0" accel="50000" decel="50000" fill="hold" grpId="1" nodeType="withEffect">
                                  <p:stCondLst>
                                    <p:cond delay="0"/>
                                  </p:stCondLst>
                                  <p:childTnLst>
                                    <p:animMotion origin="layout" path="M -0.07499 -0.01112 C -0.07968 0.01713 -0.08437 0.04537 -0.07708 0.05833 C -0.06978 0.07129 -0.03159 0.05879 -0.03124 0.06666 C -0.0309 0.07453 -0.07569 0.08611 -0.07499 0.10555 C -0.0743 0.125 -0.0309 0.1949 -0.02708 0.18333 C -0.02326 0.17175 -0.05242 0.06713 -0.05208 0.03611 C -0.05173 0.00509 -0.03367 0.00324 -0.02499 -0.00278 C -0.01631 -0.0088 -0.00815 -0.0044 6.66667E-6 2.22222E-6 " pathEditMode="relative" ptsTypes="aaaaaaaA">
                                      <p:cBhvr>
                                        <p:cTn id="169" dur="14000" fill="hold"/>
                                        <p:tgtEl>
                                          <p:spTgt spid="120905"/>
                                        </p:tgtEl>
                                        <p:attrNameLst>
                                          <p:attrName>ppt_x</p:attrName>
                                          <p:attrName>ppt_y</p:attrName>
                                        </p:attrNameLst>
                                      </p:cBhvr>
                                    </p:animMotion>
                                  </p:childTnLst>
                                </p:cTn>
                              </p:par>
                              <p:par>
                                <p:cTn id="170" presetID="0" presetClass="path" presetSubtype="0" accel="50000" decel="50000" fill="hold" grpId="1" nodeType="withEffect">
                                  <p:stCondLst>
                                    <p:cond delay="0"/>
                                  </p:stCondLst>
                                  <p:childTnLst>
                                    <p:animMotion origin="layout" path="M -0.11389 -0.43403 C -0.12726 -0.35347 -0.14028 -0.27269 -0.12743 -0.25324 C -0.11476 -0.23403 -0.04514 -0.33426 -0.03594 -0.31759 C -0.02709 -0.30116 -0.06806 -0.19931 -0.07327 -0.1544 C -0.07813 -0.10903 -0.05764 -0.07384 -0.0665 -0.0463 C -0.07535 -0.01852 -0.15087 0.00278 -0.12743 0.01204 C -0.10347 0.02153 -0.01389 0.01528 0.07639 0.00926 " pathEditMode="relative" rAng="0" ptsTypes="aaaaaaA">
                                      <p:cBhvr>
                                        <p:cTn id="171" dur="14000" fill="hold"/>
                                        <p:tgtEl>
                                          <p:spTgt spid="120903"/>
                                        </p:tgtEl>
                                        <p:attrNameLst>
                                          <p:attrName>ppt_x</p:attrName>
                                          <p:attrName>ppt_y</p:attrName>
                                        </p:attrNameLst>
                                      </p:cBhvr>
                                      <p:rCtr x="77" y="228"/>
                                    </p:animMotion>
                                  </p:childTnLst>
                                </p:cTn>
                              </p:par>
                              <p:par>
                                <p:cTn id="172" presetID="0" presetClass="path" presetSubtype="0" accel="50000" decel="50000" fill="hold" grpId="1" nodeType="withEffect">
                                  <p:stCondLst>
                                    <p:cond delay="0"/>
                                  </p:stCondLst>
                                  <p:childTnLst>
                                    <p:animMotion origin="layout" path="M -0.15138 -0.43333 C -0.1 -0.43217 -0.04878 -0.43055 -0.04427 -0.41481 C -0.03975 -0.39907 -0.11996 -0.37361 -0.12465 -0.33981 C -0.12899 -0.30555 -0.08784 -0.22338 -0.071 -0.21088 C -0.05416 -0.19814 -0.01163 -0.25949 -0.02361 -0.26458 C -0.03559 -0.26944 -0.12934 -0.26597 -0.14305 -0.24027 C -0.15659 -0.21481 -0.12048 -0.13518 -0.10607 -0.11134 C -0.09166 -0.08773 -0.05138 -0.10949 -0.05659 -0.09814 C -0.06163 -0.08634 -0.13368 -0.02847 -0.13697 -0.04143 C -0.13993 -0.05463 -0.08993 -0.17986 -0.07517 -0.17569 C -0.06041 -0.17199 -0.04253 -0.0456 -0.04843 -0.01736 C -0.05416 0.01112 -0.11979 -0.0074 -0.11006 -0.00671 C -0.10052 -0.00578 -0.04565 -0.00879 0.00955 -0.01203 " pathEditMode="relative" rAng="0" ptsTypes="aaaaaaaaaaaaA">
                                      <p:cBhvr>
                                        <p:cTn id="173" dur="14000" fill="hold"/>
                                        <p:tgtEl>
                                          <p:spTgt spid="120895"/>
                                        </p:tgtEl>
                                        <p:attrNameLst>
                                          <p:attrName>ppt_x</p:attrName>
                                          <p:attrName>ppt_y</p:attrName>
                                        </p:attrNameLst>
                                      </p:cBhvr>
                                      <p:rCtr x="78" y="222"/>
                                    </p:animMotion>
                                  </p:childTnLst>
                                </p:cTn>
                              </p:par>
                              <p:par>
                                <p:cTn id="174" presetID="0" presetClass="path" presetSubtype="0" accel="50000" decel="50000" fill="hold" grpId="1" nodeType="withEffect">
                                  <p:stCondLst>
                                    <p:cond delay="0"/>
                                  </p:stCondLst>
                                  <p:childTnLst>
                                    <p:animMotion origin="layout" path="M -0.08333 -0.2 C -0.08784 -0.16204 -0.09236 -0.12408 -0.07916 -0.11111 C -0.06597 -0.09815 -0.0059 -0.13287 -0.00416 -0.12223 C -0.00243 -0.11158 -0.06944 -0.0676 -0.06875 -0.04723 C -0.06805 -0.02686 -0.03402 -0.01343 -3.33333E-6 -8.67362E-19 " pathEditMode="relative" ptsTypes="aaaaA">
                                      <p:cBhvr>
                                        <p:cTn id="175" dur="14000" fill="hold"/>
                                        <p:tgtEl>
                                          <p:spTgt spid="120899"/>
                                        </p:tgtEl>
                                        <p:attrNameLst>
                                          <p:attrName>ppt_x</p:attrName>
                                          <p:attrName>ppt_y</p:attrName>
                                        </p:attrNameLst>
                                      </p:cBhvr>
                                    </p:animMotion>
                                  </p:childTnLst>
                                </p:cTn>
                              </p:par>
                              <p:par>
                                <p:cTn id="176" presetID="0" presetClass="path" presetSubtype="0" accel="50000" decel="50000" fill="hold" grpId="1" nodeType="withEffect">
                                  <p:stCondLst>
                                    <p:cond delay="0"/>
                                  </p:stCondLst>
                                  <p:childTnLst>
                                    <p:animMotion origin="layout" path="M -0.17222 -0.36458 C -0.16736 -0.32592 -0.1625 -0.28703 -0.15069 -0.28449 C -0.13889 -0.28217 -0.11059 -0.35115 -0.10139 -0.35069 C -0.09201 -0.35023 -0.10451 -0.30185 -0.09479 -0.28171 C -0.08507 -0.2618 -0.0408 -0.24537 -0.04323 -0.23032 C -0.04583 -0.21481 -0.1125 -0.20578 -0.11007 -0.19004 C -0.10747 -0.1743 -0.02448 -0.12916 -0.02847 -0.13541 C -0.03229 -0.14166 -0.1092 -0.22824 -0.13351 -0.22731 C -0.15781 -0.22638 -0.18003 -0.15023 -0.17448 -0.12963 C -0.1684 -0.10902 -0.10035 -0.11921 -0.09705 -0.10393 C -0.09392 -0.08865 -0.15538 -0.03055 -0.15503 -0.03796 C -0.15469 -0.04513 -0.09479 -0.15254 -0.09479 -0.14699 C -0.09479 -0.1412 -0.15747 -0.03055 -0.15503 -0.00347 C -0.15243 0.02431 -0.09861 0.01968 -0.08003 0.01667 C -0.06128 0.01389 -0.05885 -0.01736 -0.04323 -0.0206 C -0.02813 -0.02384 -0.00781 -0.01388 0.01267 -0.00347 " pathEditMode="relative" rAng="0" ptsTypes="aaaaaaaaaaaaaaaA">
                                      <p:cBhvr>
                                        <p:cTn id="177" dur="14000" fill="hold"/>
                                        <p:tgtEl>
                                          <p:spTgt spid="120891"/>
                                        </p:tgtEl>
                                        <p:attrNameLst>
                                          <p:attrName>ppt_x</p:attrName>
                                          <p:attrName>ppt_y</p:attrName>
                                        </p:attrNameLst>
                                      </p:cBhvr>
                                      <p:rCtr x="89" y="194"/>
                                    </p:animMotion>
                                  </p:childTnLst>
                                </p:cTn>
                              </p:par>
                              <p:par>
                                <p:cTn id="178" presetID="0" presetClass="path" presetSubtype="0" accel="50000" decel="50000" fill="hold" grpId="2" nodeType="withEffect">
                                  <p:stCondLst>
                                    <p:cond delay="0"/>
                                  </p:stCondLst>
                                  <p:childTnLst>
                                    <p:animMotion origin="layout" path="M -0.11876 -0.35556 C -0.12657 -0.2956 -0.13438 -0.23565 -0.13126 -0.22222 C -0.12813 -0.2088 -0.10591 -0.27917 -0.10001 -0.275 C -0.0941 -0.27083 -0.09237 -0.21898 -0.09584 -0.19722 C -0.09931 -0.17546 -0.12883 -0.16945 -0.12084 -0.14445 C -0.11285 -0.11945 -0.05417 -0.07315 -0.04792 -0.04722 C -0.04167 -0.0213 -0.09133 0.00324 -0.08334 0.01111 C -0.07535 0.01898 -0.03768 0.00949 -6.66667E-6 2.22222E-6 " pathEditMode="relative" ptsTypes="aaaaaaaA">
                                      <p:cBhvr>
                                        <p:cTn id="179" dur="14000" fill="hold"/>
                                        <p:tgtEl>
                                          <p:spTgt spid="120902"/>
                                        </p:tgtEl>
                                        <p:attrNameLst>
                                          <p:attrName>ppt_x</p:attrName>
                                          <p:attrName>ppt_y</p:attrName>
                                        </p:attrNameLst>
                                      </p:cBhvr>
                                    </p:animMotion>
                                  </p:childTnLst>
                                </p:cTn>
                              </p:par>
                              <p:par>
                                <p:cTn id="180" presetID="0" presetClass="path" presetSubtype="0" accel="50000" decel="50000" fill="hold" grpId="2" nodeType="withEffect">
                                  <p:stCondLst>
                                    <p:cond delay="0"/>
                                  </p:stCondLst>
                                  <p:childTnLst>
                                    <p:animMotion origin="layout" path="M -0.16406 -0.16039 C -0.10712 -0.1701 -0.05 -0.1798 -0.05122 -0.15022 C -0.05261 -0.12064 -0.17431 -0.01526 -0.1717 0.0171 C -0.1691 0.04945 -0.06441 0.04714 -0.03577 0.04437 C -0.00712 0.0416 -0.00365 0.0208 4.72222E-6 4.42801E-6 " pathEditMode="relative" ptsTypes="aaaaA">
                                      <p:cBhvr>
                                        <p:cTn id="181" dur="14000" fill="hold"/>
                                        <p:tgtEl>
                                          <p:spTgt spid="120896"/>
                                        </p:tgtEl>
                                        <p:attrNameLst>
                                          <p:attrName>ppt_x</p:attrName>
                                          <p:attrName>ppt_y</p:attrName>
                                        </p:attrNameLst>
                                      </p:cBhvr>
                                    </p:animMotion>
                                  </p:childTnLst>
                                </p:cTn>
                              </p:par>
                              <p:par>
                                <p:cTn id="182" presetID="0" presetClass="path" presetSubtype="0" accel="50000" decel="50000" fill="hold" grpId="1" nodeType="withEffect">
                                  <p:stCondLst>
                                    <p:cond delay="0"/>
                                  </p:stCondLst>
                                  <p:childTnLst>
                                    <p:animMotion origin="layout" path="M -0.12812 -0.15139 C -0.08958 -0.14352 -0.05104 -0.13542 -0.04687 -0.10556 C -0.04271 -0.0757 -0.11146 -0.00487 -0.10312 0.02777 C -0.09479 0.06041 -0.01615 0.09652 0.00313 0.09027 C 0.0224 0.08402 0.00833 0.00694 0.0125 -0.00973 " pathEditMode="relative" ptsTypes="aaaaA">
                                      <p:cBhvr>
                                        <p:cTn id="183" dur="14000" fill="hold"/>
                                        <p:tgtEl>
                                          <p:spTgt spid="120894"/>
                                        </p:tgtEl>
                                        <p:attrNameLst>
                                          <p:attrName>ppt_x</p:attrName>
                                          <p:attrName>ppt_y</p:attrName>
                                        </p:attrNameLst>
                                      </p:cBhvr>
                                    </p:animMotion>
                                  </p:childTnLst>
                                </p:cTn>
                              </p:par>
                              <p:par>
                                <p:cTn id="184" presetID="0" presetClass="path" presetSubtype="0" accel="50000" decel="50000" fill="hold" grpId="1" nodeType="withEffect">
                                  <p:stCondLst>
                                    <p:cond delay="0"/>
                                  </p:stCondLst>
                                  <p:childTnLst>
                                    <p:animMotion origin="layout" path="M -0.17917 -0.10278 C -0.1915 0.03357 -0.20365 0.17014 -0.19167 0.20139 C -0.17969 0.23264 -0.13542 0.11597 -0.10729 0.08472 C -0.07917 0.05347 -0.05122 0.03357 -0.02292 0.01389 " pathEditMode="relative" ptsTypes="aaaA">
                                      <p:cBhvr>
                                        <p:cTn id="185" dur="14000" fill="hold"/>
                                        <p:tgtEl>
                                          <p:spTgt spid="120897"/>
                                        </p:tgtEl>
                                        <p:attrNameLst>
                                          <p:attrName>ppt_x</p:attrName>
                                          <p:attrName>ppt_y</p:attrName>
                                        </p:attrNameLst>
                                      </p:cBhvr>
                                    </p:animMotion>
                                  </p:childTnLst>
                                </p:cTn>
                              </p:par>
                              <p:par>
                                <p:cTn id="186" presetID="0" presetClass="path" presetSubtype="0" accel="50000" decel="50000" fill="hold" grpId="1" nodeType="withEffect">
                                  <p:stCondLst>
                                    <p:cond delay="0"/>
                                  </p:stCondLst>
                                  <p:childTnLst>
                                    <p:animMotion origin="layout" path="M -0.12083 -0.02778 C -0.13385 0.07569 -0.14687 0.17916 -0.1302 0.18889 C -0.11354 0.19861 -0.02968 0.02847 -0.02083 0.03055 C -0.01198 0.03264 -0.07708 0.13472 -0.07708 0.20139 C -0.07708 0.26805 -0.025 0.43055 -0.02083 0.43055 C -0.01666 0.43055 -0.03281 0.26458 -0.05208 0.20139 C -0.07135 0.13819 -0.13645 0.08333 -0.13645 0.05139 C -0.13645 0.01944 -0.07552 0.01666 -0.05208 0.00972 C -0.02864 0.00278 -0.01232 0.00625 0.00417 0.00972 " pathEditMode="relative" ptsTypes="aaaaaaaaA">
                                      <p:cBhvr>
                                        <p:cTn id="187" dur="14000" fill="hold"/>
                                        <p:tgtEl>
                                          <p:spTgt spid="120916"/>
                                        </p:tgtEl>
                                        <p:attrNameLst>
                                          <p:attrName>ppt_x</p:attrName>
                                          <p:attrName>ppt_y</p:attrName>
                                        </p:attrNameLst>
                                      </p:cBhvr>
                                    </p:animMotion>
                                  </p:childTnLst>
                                </p:cTn>
                              </p:par>
                              <p:par>
                                <p:cTn id="188" presetID="0" presetClass="path" presetSubtype="0" accel="50000" decel="50000" fill="hold" grpId="2" nodeType="withEffect">
                                  <p:stCondLst>
                                    <p:cond delay="0"/>
                                  </p:stCondLst>
                                  <p:childTnLst>
                                    <p:animMotion origin="layout" path="M -0.0783 -0.01873 C -0.07986 0.02196 -0.08125 0.06266 -0.0783 0.07214 C -0.07534 0.08162 -0.05798 0.03237 -0.06093 0.03838 C -0.06389 0.04439 -0.09774 0.09295 -0.09583 0.10798 C -0.09392 0.123 -0.05555 0.13665 -0.04982 0.12925 C -0.04409 0.12185 -0.05694 0.05503 -0.06093 0.06358 C -0.06493 0.07214 -0.07777 0.13272 -0.07361 0.17988 C -0.06944 0.22705 -0.05034 0.33433 -0.03559 0.34705 C -0.02083 0.35977 0.01285 0.29757 0.01528 0.25595 C 0.01771 0.21433 -0.0085 0.14358 -0.02118 0.09757 C -0.03385 0.05156 -0.06336 -0.00393 -0.06093 -0.02081 C -0.0585 -0.03769 -0.03281 -0.02081 -0.00694 -0.00393 " pathEditMode="relative" ptsTypes="aaaaaaaaaaaA">
                                      <p:cBhvr>
                                        <p:cTn id="189" dur="14000" fill="hold"/>
                                        <p:tgtEl>
                                          <p:spTgt spid="120905"/>
                                        </p:tgtEl>
                                        <p:attrNameLst>
                                          <p:attrName>ppt_x</p:attrName>
                                          <p:attrName>ppt_y</p:attrName>
                                        </p:attrNameLst>
                                      </p:cBhvr>
                                    </p:animMotion>
                                  </p:childTnLst>
                                </p:cTn>
                              </p:par>
                              <p:par>
                                <p:cTn id="190" presetID="0" presetClass="path" presetSubtype="0" accel="50000" decel="50000" fill="hold" grpId="1" nodeType="withEffect">
                                  <p:stCondLst>
                                    <p:cond delay="0"/>
                                  </p:stCondLst>
                                  <p:childTnLst>
                                    <p:animMotion origin="layout" path="M -0.10173 -0.09063 C -0.10677 -0.05109 -0.11163 -0.01156 -0.10816 -0.00393 C -0.10468 0.0037 -0.08819 -0.04739 -0.08107 -0.04416 C -0.07395 -0.04092 -0.06597 -0.00184 -0.06527 0.01503 C -0.06458 0.03191 -0.07899 0.05989 -0.07639 0.05735 C -0.07378 0.0548 -0.06163 0.01087 -0.04948 0.00024 C -0.03732 -0.0104 -0.02031 -0.00832 -0.0033 -0.00601 " pathEditMode="relative" ptsTypes="aaaaaaA">
                                      <p:cBhvr>
                                        <p:cTn id="191" dur="14000" fill="hold"/>
                                        <p:tgtEl>
                                          <p:spTgt spid="120906"/>
                                        </p:tgtEl>
                                        <p:attrNameLst>
                                          <p:attrName>ppt_x</p:attrName>
                                          <p:attrName>ppt_y</p:attrName>
                                        </p:attrNameLst>
                                      </p:cBhvr>
                                    </p:animMotion>
                                  </p:childTnLst>
                                </p:cTn>
                              </p:par>
                              <p:par>
                                <p:cTn id="192" presetID="0" presetClass="path" presetSubtype="0" accel="50000" decel="50000" fill="hold" grpId="1" nodeType="withEffect">
                                  <p:stCondLst>
                                    <p:cond delay="0"/>
                                  </p:stCondLst>
                                  <p:childTnLst>
                                    <p:animMotion origin="layout" path="M -0.05972 -0.21595 C -0.05503 -0.15792 -0.05017 -0.09989 -0.04062 -0.08694 C -0.03107 -0.07399 -0.00416 -0.14173 -0.0026 -0.13757 C -0.00104 -0.13341 -0.02569 -0.08994 -0.03107 -0.0615 C -0.03645 -0.03306 -0.04913 0.02011 -0.03437 0.03353 C -0.01961 0.04694 0.03698 0.01549 0.05782 0.01873 C 0.07865 0.02196 0.08247 0.04971 0.09115 0.05248 C 0.09983 0.05526 0.10799 0.03815 0.11007 0.03561 " pathEditMode="relative" ptsTypes="aaaaaaaA">
                                      <p:cBhvr>
                                        <p:cTn id="193" dur="14000" fill="hold"/>
                                        <p:tgtEl>
                                          <p:spTgt spid="120908"/>
                                        </p:tgtEl>
                                        <p:attrNameLst>
                                          <p:attrName>ppt_x</p:attrName>
                                          <p:attrName>ppt_y</p:attrName>
                                        </p:attrNameLst>
                                      </p:cBhvr>
                                    </p:animMotion>
                                  </p:childTnLst>
                                </p:cTn>
                              </p:par>
                              <p:par>
                                <p:cTn id="194" presetID="0" presetClass="path" presetSubtype="0" accel="50000" decel="50000" fill="hold" grpId="1" nodeType="withEffect">
                                  <p:stCondLst>
                                    <p:cond delay="0"/>
                                  </p:stCondLst>
                                  <p:childTnLst>
                                    <p:animMotion origin="layout" path="M -0.07222 -0.26852 C -0.07465 -0.19953 -0.07709 -0.13032 -0.07222 -0.12592 C -0.06736 -0.12153 -0.04566 -0.2456 -0.04306 -0.24259 C -0.04045 -0.23958 -0.05504 -0.14467 -0.05695 -0.1074 C -0.05886 -0.07014 -0.06476 -0.0287 -0.05417 -0.01852 C -0.04358 -0.00833 0.0092 -0.05 0.00694 -0.04629 C 0.00469 -0.04259 -0.06684 -0.00393 -0.06806 0.00371 C -0.06927 0.01135 -0.03472 0.00556 2.22222E-6 1.85185E-6 " pathEditMode="relative" ptsTypes="aaaaaaaA">
                                      <p:cBhvr>
                                        <p:cTn id="195" dur="14000" fill="hold"/>
                                        <p:tgtEl>
                                          <p:spTgt spid="120909"/>
                                        </p:tgtEl>
                                        <p:attrNameLst>
                                          <p:attrName>ppt_x</p:attrName>
                                          <p:attrName>ppt_y</p:attrName>
                                        </p:attrNameLst>
                                      </p:cBhvr>
                                    </p:animMotion>
                                  </p:childTnLst>
                                </p:cTn>
                              </p:par>
                              <p:par>
                                <p:cTn id="196" presetID="0" presetClass="path" presetSubtype="0" accel="50000" decel="50000" fill="hold" grpId="1" nodeType="withEffect">
                                  <p:stCondLst>
                                    <p:cond delay="0"/>
                                  </p:stCondLst>
                                  <p:childTnLst>
                                    <p:animMotion origin="layout" path="M -0.11528 -0.17222 C -0.11875 -0.12176 -0.12205 -0.0713 -0.11667 -0.05926 C -0.11128 -0.04722 -0.09375 -0.1037 -0.08333 -0.1 C -0.07292 -0.0963 -0.05191 -0.05671 -0.05417 -0.03704 C -0.05642 -0.01736 -0.10625 0.01227 -0.09722 0.01852 C -0.08819 0.02477 -0.0441 0.01227 0.0 3.7037E-6 " pathEditMode="relative" ptsTypes="aaaaaA">
                                      <p:cBhvr>
                                        <p:cTn id="197" dur="14000" fill="hold"/>
                                        <p:tgtEl>
                                          <p:spTgt spid="120907"/>
                                        </p:tgtEl>
                                        <p:attrNameLst>
                                          <p:attrName>ppt_x</p:attrName>
                                          <p:attrName>ppt_y</p:attrName>
                                        </p:attrNameLst>
                                      </p:cBhvr>
                                    </p:animMotion>
                                  </p:childTnLst>
                                </p:cTn>
                              </p:par>
                              <p:par>
                                <p:cTn id="198" presetID="0" presetClass="path" presetSubtype="0" accel="50000" decel="50000" fill="hold" grpId="1" nodeType="withEffect">
                                  <p:stCondLst>
                                    <p:cond delay="0"/>
                                  </p:stCondLst>
                                  <p:childTnLst>
                                    <p:animMotion origin="layout" path="M -0.07361 -0.36852 C -0.06909 -0.28935 -0.0644 -0.21019 -0.05295 -0.19815 C -0.04114 -0.18611 -0.00902 -0.30255 -0.00416 -0.2963 C 0.0007 -0.29005 -0.01805 -0.19884 -0.02361 -0.16111 C -0.02933 -0.12338 -0.04635 -0.07616 -0.03888 -0.07037 C -0.03142 -0.06458 0.02657 -0.11944 0.02084 -0.12593 C 0.01511 -0.13241 -0.05954 -0.13519 -0.07361 -0.10926 C -0.08767 -0.08333 -0.07621 0.01134 -0.06388 0.02963 C -0.05156 0.04792 -0.02586 0.02384 7.77778E-6 3.7037E-6 " pathEditMode="relative" ptsTypes="aaaaaaaaA">
                                      <p:cBhvr>
                                        <p:cTn id="199" dur="14000" fill="hold"/>
                                        <p:tgtEl>
                                          <p:spTgt spid="120910"/>
                                        </p:tgtEl>
                                        <p:attrNameLst>
                                          <p:attrName>ppt_x</p:attrName>
                                          <p:attrName>ppt_y</p:attrName>
                                        </p:attrNameLst>
                                      </p:cBhvr>
                                    </p:animMotion>
                                  </p:childTnLst>
                                </p:cTn>
                              </p:par>
                              <p:par>
                                <p:cTn id="200" presetID="0" presetClass="path" presetSubtype="0" accel="50000" decel="50000" fill="hold" grpId="1" nodeType="withEffect">
                                  <p:stCondLst>
                                    <p:cond delay="0"/>
                                  </p:stCondLst>
                                  <p:childTnLst>
                                    <p:animMotion origin="layout" path="M -0.05 -0.4537 C -0.06389 -0.40092 -0.07761 -0.34815 -0.06945 -0.34074 C -0.06129 -0.33333 -0.01302 -0.40903 -0.00157 -0.40926 C 0.01024 -0.40949 0.00833 -0.36296 3.33333E-6 -0.34259 C -0.00834 -0.32222 -0.05417 -0.3 -0.05139 -0.28703 C -0.04861 -0.27407 0.01024 -0.28217 0.01666 -0.26481 C 0.02309 -0.24745 -0.00556 -0.2044 -0.0125 -0.18333 C -0.01945 -0.16227 -0.03125 -0.14815 -0.025 -0.13889 C -0.01875 -0.12963 0.03003 -0.13518 0.025 -0.12778 C 0.01996 -0.12037 -0.04132 -0.11319 -0.05556 -0.09444 C -0.06997 -0.07569 -0.07032 -0.03055 -0.06111 -0.01481 C -0.05191 0.00093 -0.02604 0.00047 3.33333E-6 -2.22222E-6 " pathEditMode="relative" ptsTypes="aaaaaaaaaaaA">
                                      <p:cBhvr>
                                        <p:cTn id="201" dur="14000" fill="hold"/>
                                        <p:tgtEl>
                                          <p:spTgt spid="120912"/>
                                        </p:tgtEl>
                                        <p:attrNameLst>
                                          <p:attrName>ppt_x</p:attrName>
                                          <p:attrName>ppt_y</p:attrName>
                                        </p:attrNameLst>
                                      </p:cBhvr>
                                    </p:animMotion>
                                  </p:childTnLst>
                                </p:cTn>
                              </p:par>
                              <p:par>
                                <p:cTn id="202" presetID="0" presetClass="path" presetSubtype="0" accel="50000" decel="50000" fill="hold" grpId="1" nodeType="withEffect">
                                  <p:stCondLst>
                                    <p:cond delay="0"/>
                                  </p:stCondLst>
                                  <p:childTnLst>
                                    <p:animMotion origin="layout" path="M -0.04792 -0.38056 C -0.0599 -0.32963 -0.07188 -0.27848 -0.06042 -0.27084 C -0.04896 -0.2632 0.01093 -0.34075 0.02083 -0.33473 C 0.03055 -0.32871 -0.00087 -0.26922 -0.00104 -0.23473 C -0.00122 -0.20024 0.01146 -0.13774 0.01979 -0.12778 C 0.02812 -0.11783 0.06076 -0.16644 0.04896 -0.175 C 0.03698 -0.18357 -0.03542 -0.19769 -0.05209 -0.17917 C -0.06893 -0.16065 -0.05209 -0.09213 -0.05209 -0.06389 C -0.05209 -0.03565 -0.05938 -0.02037 -0.05209 -0.00973 C -0.04479 0.00092 -0.01702 -0.00162 -0.00834 4.44444E-6 C 0.00017 0.00162 3.33333E-6 0.00069 3.33333E-6 4.44444E-6 " pathEditMode="relative" ptsTypes="aaaaaaaaaaA">
                                      <p:cBhvr>
                                        <p:cTn id="203" dur="14000" fill="hold"/>
                                        <p:tgtEl>
                                          <p:spTgt spid="120911"/>
                                        </p:tgtEl>
                                        <p:attrNameLst>
                                          <p:attrName>ppt_x</p:attrName>
                                          <p:attrName>ppt_y</p:attrName>
                                        </p:attrNameLst>
                                      </p:cBhvr>
                                    </p:animMotion>
                                  </p:childTnLst>
                                </p:cTn>
                              </p:par>
                              <p:par>
                                <p:cTn id="204" presetID="0" presetClass="path" presetSubtype="0" accel="50000" decel="50000" fill="hold" grpId="2" nodeType="withEffect">
                                  <p:stCondLst>
                                    <p:cond delay="0"/>
                                  </p:stCondLst>
                                  <p:childTnLst>
                                    <p:animMotion origin="layout" path="M -0.07292 -0.45833 C -0.0724 -0.39838 -0.07188 -0.33842 -0.0625 -0.33055 C -0.05313 -0.32268 -0.025 -0.42129 -0.01667 -0.41111 C -0.00834 -0.40092 -0.02778 -0.27685 -0.0125 -0.26944 C 0.00277 -0.26203 0.05521 -0.36805 0.075 -0.36666 C 0.09479 -0.36528 0.11944 -0.2912 0.10625 -0.26111 C 0.09305 -0.23102 0.02291 -0.2125 -0.00417 -0.18611 C -0.03125 -0.15972 -0.05729 -0.13935 -0.05625 -0.10278 C -0.05521 -0.0662 -0.01216 0.01528 0.00208 0.03334 C 0.01632 0.05139 0.01875 0.01019 0.02916 0.00556 C 0.03958 0.00093 0.05208 0.00324 0.06458 0.00556 " pathEditMode="relative" ptsTypes="aaaaaaaaaaA">
                                      <p:cBhvr>
                                        <p:cTn id="205" dur="14000" fill="hold"/>
                                        <p:tgtEl>
                                          <p:spTgt spid="120912"/>
                                        </p:tgtEl>
                                        <p:attrNameLst>
                                          <p:attrName>ppt_x</p:attrName>
                                          <p:attrName>ppt_y</p:attrName>
                                        </p:attrNameLst>
                                      </p:cBhvr>
                                    </p:animMotion>
                                  </p:childTnLst>
                                </p:cTn>
                              </p:par>
                              <p:par>
                                <p:cTn id="206" presetID="0" presetClass="path" presetSubtype="0" accel="50000" decel="50000" fill="hold" grpId="1" nodeType="withEffect">
                                  <p:stCondLst>
                                    <p:cond delay="0"/>
                                  </p:stCondLst>
                                  <p:childTnLst>
                                    <p:animMotion origin="layout" path="M -0.1375 -0.37223 C -0.13906 -0.28658 -0.14062 -0.20093 -0.13125 -0.18612 C -0.12187 -0.1713 -0.09271 -0.28936 -0.08125 -0.28334 C -0.06979 -0.27732 -0.05486 -0.18473 -0.0625 -0.15 C -0.07014 -0.11528 -0.12674 -0.09769 -0.12708 -0.075 C -0.12743 -0.05232 -0.07396 -0.03149 -0.06458 -0.01389 C -0.05521 0.0037 -0.0691 0.03101 -0.07083 0.03055 C -0.07257 0.03009 -0.08715 -0.01482 -0.075 -0.01667 C -0.06285 -0.01852 -0.03038 0.00046 0.00208 0.01944 " pathEditMode="relative" ptsTypes="aaaaaaaaA">
                                      <p:cBhvr>
                                        <p:cTn id="207" dur="14000" fill="hold"/>
                                        <p:tgtEl>
                                          <p:spTgt spid="120914"/>
                                        </p:tgtEl>
                                        <p:attrNameLst>
                                          <p:attrName>ppt_x</p:attrName>
                                          <p:attrName>ppt_y</p:attrName>
                                        </p:attrNameLst>
                                      </p:cBhvr>
                                    </p:animMotion>
                                  </p:childTnLst>
                                </p:cTn>
                              </p:par>
                              <p:par>
                                <p:cTn id="208" presetID="0" presetClass="path" presetSubtype="0" accel="50000" decel="50000" fill="hold" grpId="1" nodeType="withEffect">
                                  <p:stCondLst>
                                    <p:cond delay="0"/>
                                  </p:stCondLst>
                                  <p:childTnLst>
                                    <p:animMotion origin="layout" path="M -0.17708 -0.46111 C -0.18142 -0.41505 -0.18576 -0.36898 -0.17708 -0.36111 C -0.1684 -0.35324 -0.13437 -0.42454 -0.125 -0.41389 C -0.11562 -0.40324 -0.11319 -0.33565 -0.121 -0.29722 C -0.12847 -0.2588 -0.18645 -0.19768 -0.17083 -0.18333 C -0.1552 -0.16898 -0.04201 -0.19444 -0.02708 -0.21111 C -0.01215 -0.22778 -0.05451 -0.27731 -0.08125 -0.28333 C -0.10798 -0.28935 -0.17014 -0.275 -0.1875 -0.24722 C -0.20486 -0.21944 -0.19757 -0.15926 -0.18541 -0.11667 C -0.17343 -0.07407 -0.14548 -0.01111 -0.11458 0.00833 C -0.08368 0.02778 -0.04201 0.01389 -3.33333E-6 2.22222E-6 " pathEditMode="relative" ptsTypes="aaaaaaaaaaA">
                                      <p:cBhvr>
                                        <p:cTn id="209" dur="14000" fill="hold"/>
                                        <p:tgtEl>
                                          <p:spTgt spid="120913"/>
                                        </p:tgtEl>
                                        <p:attrNameLst>
                                          <p:attrName>ppt_x</p:attrName>
                                          <p:attrName>ppt_y</p:attrName>
                                        </p:attrNameLst>
                                      </p:cBhvr>
                                    </p:animMotion>
                                  </p:childTnLst>
                                </p:cTn>
                              </p:par>
                              <p:par>
                                <p:cTn id="210" presetID="0" presetClass="path" presetSubtype="0" accel="50000" decel="50000" fill="hold" grpId="2" nodeType="withEffect">
                                  <p:stCondLst>
                                    <p:cond delay="0"/>
                                  </p:stCondLst>
                                  <p:childTnLst>
                                    <p:animMotion origin="layout" path="M -0.07813 -0.33194 C -0.08299 -0.28981 -0.08768 -0.24768 -0.08021 -0.24444 C -0.07274 -0.2412 -0.04618 -0.31018 -0.03333 -0.3125 C -0.02049 -0.31481 0.00435 -0.27754 -0.00313 -0.25833 C -0.01077 -0.23912 -0.06927 -0.22708 -0.07813 -0.19722 C -0.08698 -0.16736 -0.07431 -0.09189 -0.05625 -0.07916 C -0.0382 -0.06643 0.03386 -0.12639 0.03022 -0.12083 C 0.02657 -0.11527 -0.07309 -0.06597 -0.07813 -0.04583 C -0.08316 -0.02569 -0.04167 -0.01296 5.E-6 -3.33333E-6 " pathEditMode="relative" ptsTypes="aaaaaaaaA">
                                      <p:cBhvr>
                                        <p:cTn id="211" dur="14000" fill="hold"/>
                                        <p:tgtEl>
                                          <p:spTgt spid="120910"/>
                                        </p:tgtEl>
                                        <p:attrNameLst>
                                          <p:attrName>ppt_x</p:attrName>
                                          <p:attrName>ppt_y</p:attrName>
                                        </p:attrNameLst>
                                      </p:cBhvr>
                                    </p:animMotion>
                                  </p:childTnLst>
                                </p:cTn>
                              </p:par>
                              <p:par>
                                <p:cTn id="212" presetID="0" presetClass="path" presetSubtype="0" accel="50000" decel="50000" fill="hold" grpId="2" nodeType="withEffect">
                                  <p:stCondLst>
                                    <p:cond delay="0"/>
                                  </p:stCondLst>
                                  <p:childTnLst>
                                    <p:animMotion origin="layout" path="M -0.04584 -0.35834 C -0.05087 -0.32292 -0.05591 -0.2875 -0.04584 -0.28473 C -0.03577 -0.28195 0.00625 -0.347 0.01458 -0.34167 C 0.02291 -0.33635 0.0118 -0.275 0.00416 -0.25278 C -0.00348 -0.23056 -0.04098 -0.21065 -0.03125 -0.20834 C -0.02153 -0.20602 0.05468 -0.24237 0.0625 -0.23889 C 0.07031 -0.23542 0.03316 -0.20834 0.01562 -0.1875 C -0.00191 -0.16667 -0.0533 -0.12709 -0.04271 -0.11389 C -0.03212 -0.1007 0.0776 -0.11829 0.07916 -0.10834 C 0.08073 -0.09838 -0.03698 -0.05718 -0.03334 -0.05417 C -0.02969 -0.05116 0.10121 -0.09306 0.10104 -0.09028 C 0.10086 -0.0875 -0.01702 -0.05394 -0.03438 -0.0375 C -0.05174 -0.02107 -0.00886 0.00208 -0.00313 0.00833 C 0.0026 0.01458 -0.00087 0.00138 3.33333E-6 4.44444E-6 " pathEditMode="relative" ptsTypes="aaaaaaaaaaaaaA">
                                      <p:cBhvr>
                                        <p:cTn id="213" dur="14000" fill="hold"/>
                                        <p:tgtEl>
                                          <p:spTgt spid="120911"/>
                                        </p:tgtEl>
                                        <p:attrNameLst>
                                          <p:attrName>ppt_x</p:attrName>
                                          <p:attrName>ppt_y</p:attrName>
                                        </p:attrNameLst>
                                      </p:cBhvr>
                                    </p:animMotion>
                                  </p:childTnLst>
                                </p:cTn>
                              </p:par>
                              <p:par>
                                <p:cTn id="214" presetID="0" presetClass="path" presetSubtype="0" accel="50000" decel="50000" fill="hold" grpId="1" nodeType="withEffect">
                                  <p:stCondLst>
                                    <p:cond delay="0"/>
                                  </p:stCondLst>
                                  <p:childTnLst>
                                    <p:animMotion origin="layout" path="M -0.17223 0.01667 C -0.18316 0.07616 -0.19445 0.13588 -0.17848 0.13519 C -0.16198 0.13449 -0.07605 -0.0162 -0.07414 0.0125 C -0.0724 0.04144 -0.15261 0.22986 -0.16771 0.30903 C -0.18299 0.3882 -0.18403 0.46829 -0.16632 0.48704 C -0.14844 0.50625 -0.07205 0.46412 -0.06059 0.4213 C -0.04914 0.37847 -0.08299 0.28195 -0.09827 0.23033 C -0.11372 0.17917 -0.15712 0.14931 -0.15278 0.11412 C -0.14827 0.07917 -0.09532 0.03982 -0.07119 0.01875 C -0.0474 -0.00208 -0.02744 -0.00671 -0.00747 -0.01111 " pathEditMode="relative" rAng="0" ptsTypes="aaaaaaaaaA">
                                      <p:cBhvr>
                                        <p:cTn id="215" dur="14000" fill="hold"/>
                                        <p:tgtEl>
                                          <p:spTgt spid="120915"/>
                                        </p:tgtEl>
                                        <p:attrNameLst>
                                          <p:attrName>ppt_x</p:attrName>
                                          <p:attrName>ppt_y</p:attrName>
                                        </p:attrNameLst>
                                      </p:cBhvr>
                                      <p:rCtr x="71" y="228"/>
                                    </p:animMotion>
                                  </p:childTnLst>
                                </p:cTn>
                              </p:par>
                            </p:childTnLst>
                          </p:cTn>
                        </p:par>
                        <p:par>
                          <p:cTn id="216" fill="hold">
                            <p:stCondLst>
                              <p:cond delay="18000"/>
                            </p:stCondLst>
                            <p:childTnLst>
                              <p:par>
                                <p:cTn id="217" presetID="29" presetClass="entr" presetSubtype="0" fill="hold" nodeType="afterEffect">
                                  <p:stCondLst>
                                    <p:cond delay="0"/>
                                  </p:stCondLst>
                                  <p:childTnLst>
                                    <p:set>
                                      <p:cBhvr>
                                        <p:cTn id="218" dur="1" fill="hold">
                                          <p:stCondLst>
                                            <p:cond delay="0"/>
                                          </p:stCondLst>
                                        </p:cTn>
                                        <p:tgtEl>
                                          <p:spTgt spid="2"/>
                                        </p:tgtEl>
                                        <p:attrNameLst>
                                          <p:attrName>style.visibility</p:attrName>
                                        </p:attrNameLst>
                                      </p:cBhvr>
                                      <p:to>
                                        <p:strVal val="visible"/>
                                      </p:to>
                                    </p:set>
                                    <p:anim calcmode="lin" valueType="num">
                                      <p:cBhvr>
                                        <p:cTn id="219" dur="1000" fill="hold"/>
                                        <p:tgtEl>
                                          <p:spTgt spid="2"/>
                                        </p:tgtEl>
                                        <p:attrNameLst>
                                          <p:attrName>ppt_x</p:attrName>
                                        </p:attrNameLst>
                                      </p:cBhvr>
                                      <p:tavLst>
                                        <p:tav tm="0">
                                          <p:val>
                                            <p:strVal val="#ppt_x-.2"/>
                                          </p:val>
                                        </p:tav>
                                        <p:tav tm="100000">
                                          <p:val>
                                            <p:strVal val="#ppt_x"/>
                                          </p:val>
                                        </p:tav>
                                      </p:tavLst>
                                    </p:anim>
                                    <p:anim calcmode="lin" valueType="num">
                                      <p:cBhvr>
                                        <p:cTn id="2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21" dur="1000"/>
                                        <p:tgtEl>
                                          <p:spTgt spid="2"/>
                                        </p:tgtEl>
                                      </p:cBhvr>
                                    </p:animEffect>
                                  </p:childTnLst>
                                </p:cTn>
                              </p:par>
                            </p:childTnLst>
                          </p:cTn>
                        </p:par>
                        <p:par>
                          <p:cTn id="222" fill="hold">
                            <p:stCondLst>
                              <p:cond delay="19000"/>
                            </p:stCondLst>
                            <p:childTnLst>
                              <p:par>
                                <p:cTn id="223" presetID="29" presetClass="entr" presetSubtype="0" fill="hold" grpId="0" nodeType="afterEffect">
                                  <p:stCondLst>
                                    <p:cond delay="0"/>
                                  </p:stCondLst>
                                  <p:childTnLst>
                                    <p:set>
                                      <p:cBhvr>
                                        <p:cTn id="224" dur="1" fill="hold">
                                          <p:stCondLst>
                                            <p:cond delay="0"/>
                                          </p:stCondLst>
                                        </p:cTn>
                                        <p:tgtEl>
                                          <p:spTgt spid="120834"/>
                                        </p:tgtEl>
                                        <p:attrNameLst>
                                          <p:attrName>style.visibility</p:attrName>
                                        </p:attrNameLst>
                                      </p:cBhvr>
                                      <p:to>
                                        <p:strVal val="visible"/>
                                      </p:to>
                                    </p:set>
                                    <p:anim calcmode="lin" valueType="num">
                                      <p:cBhvr>
                                        <p:cTn id="225" dur="1000" fill="hold"/>
                                        <p:tgtEl>
                                          <p:spTgt spid="120834"/>
                                        </p:tgtEl>
                                        <p:attrNameLst>
                                          <p:attrName>ppt_x</p:attrName>
                                        </p:attrNameLst>
                                      </p:cBhvr>
                                      <p:tavLst>
                                        <p:tav tm="0">
                                          <p:val>
                                            <p:strVal val="#ppt_x-.2"/>
                                          </p:val>
                                        </p:tav>
                                        <p:tav tm="100000">
                                          <p:val>
                                            <p:strVal val="#ppt_x"/>
                                          </p:val>
                                        </p:tav>
                                      </p:tavLst>
                                    </p:anim>
                                    <p:anim calcmode="lin" valueType="num">
                                      <p:cBhvr>
                                        <p:cTn id="226" dur="1000" fill="hold"/>
                                        <p:tgtEl>
                                          <p:spTgt spid="120834"/>
                                        </p:tgtEl>
                                        <p:attrNameLst>
                                          <p:attrName>ppt_y</p:attrName>
                                        </p:attrNameLst>
                                      </p:cBhvr>
                                      <p:tavLst>
                                        <p:tav tm="0">
                                          <p:val>
                                            <p:strVal val="#ppt_y"/>
                                          </p:val>
                                        </p:tav>
                                        <p:tav tm="100000">
                                          <p:val>
                                            <p:strVal val="#ppt_y"/>
                                          </p:val>
                                        </p:tav>
                                      </p:tavLst>
                                    </p:anim>
                                    <p:animEffect transition="in" filter="wipe(right)" prLst="gradientSize: 0.1">
                                      <p:cBhvr>
                                        <p:cTn id="227" dur="1000"/>
                                        <p:tgtEl>
                                          <p:spTgt spid="120834"/>
                                        </p:tgtEl>
                                      </p:cBhvr>
                                    </p:animEffect>
                                  </p:childTnLst>
                                </p:cTn>
                              </p:par>
                            </p:childTnLst>
                          </p:cTn>
                        </p:par>
                        <p:par>
                          <p:cTn id="228" fill="hold">
                            <p:stCondLst>
                              <p:cond delay="20000"/>
                            </p:stCondLst>
                            <p:childTnLst>
                              <p:par>
                                <p:cTn id="229" presetID="5" presetClass="entr" presetSubtype="10" fill="hold" grpId="0" nodeType="afterEffect">
                                  <p:stCondLst>
                                    <p:cond delay="0"/>
                                  </p:stCondLst>
                                  <p:childTnLst>
                                    <p:set>
                                      <p:cBhvr>
                                        <p:cTn id="230" dur="1" fill="hold">
                                          <p:stCondLst>
                                            <p:cond delay="0"/>
                                          </p:stCondLst>
                                        </p:cTn>
                                        <p:tgtEl>
                                          <p:spTgt spid="120919"/>
                                        </p:tgtEl>
                                        <p:attrNameLst>
                                          <p:attrName>style.visibility</p:attrName>
                                        </p:attrNameLst>
                                      </p:cBhvr>
                                      <p:to>
                                        <p:strVal val="visible"/>
                                      </p:to>
                                    </p:set>
                                    <p:animEffect transition="in" filter="checkerboard(across)">
                                      <p:cBhvr>
                                        <p:cTn id="231" dur="500"/>
                                        <p:tgtEl>
                                          <p:spTgt spid="120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nimBg="1"/>
      <p:bldP spid="120889" grpId="0" animBg="1"/>
      <p:bldP spid="120889" grpId="1" animBg="1"/>
      <p:bldP spid="120890" grpId="0" animBg="1"/>
      <p:bldP spid="120890" grpId="1" animBg="1"/>
      <p:bldP spid="120891" grpId="0" animBg="1"/>
      <p:bldP spid="120891" grpId="1" animBg="1"/>
      <p:bldP spid="120892" grpId="0" animBg="1"/>
      <p:bldP spid="120892" grpId="1" animBg="1"/>
      <p:bldP spid="120892" grpId="2" animBg="1"/>
      <p:bldP spid="120893" grpId="0" animBg="1"/>
      <p:bldP spid="120893" grpId="1" animBg="1"/>
      <p:bldP spid="120894" grpId="0" animBg="1"/>
      <p:bldP spid="120894" grpId="1" animBg="1"/>
      <p:bldP spid="120895" grpId="0" animBg="1"/>
      <p:bldP spid="120895" grpId="1" animBg="1"/>
      <p:bldP spid="120896" grpId="0" animBg="1"/>
      <p:bldP spid="120896" grpId="1" animBg="1"/>
      <p:bldP spid="120896" grpId="2" animBg="1"/>
      <p:bldP spid="120897" grpId="0" animBg="1"/>
      <p:bldP spid="120897" grpId="1" animBg="1"/>
      <p:bldP spid="120898" grpId="0" animBg="1"/>
      <p:bldP spid="120898" grpId="1" animBg="1"/>
      <p:bldP spid="120899" grpId="0" animBg="1"/>
      <p:bldP spid="120899" grpId="1" animBg="1"/>
      <p:bldP spid="120900" grpId="0" animBg="1"/>
      <p:bldP spid="120900" grpId="1" animBg="1"/>
      <p:bldP spid="120901" grpId="0" animBg="1"/>
      <p:bldP spid="120901" grpId="1" animBg="1"/>
      <p:bldP spid="120902" grpId="0" animBg="1"/>
      <p:bldP spid="120902" grpId="1" animBg="1"/>
      <p:bldP spid="120902" grpId="2" animBg="1"/>
      <p:bldP spid="120903" grpId="0" animBg="1"/>
      <p:bldP spid="120903" grpId="1" animBg="1"/>
      <p:bldP spid="120904" grpId="0" animBg="1"/>
      <p:bldP spid="120904" grpId="1" animBg="1"/>
      <p:bldP spid="120905" grpId="0" animBg="1"/>
      <p:bldP spid="120905" grpId="1" animBg="1"/>
      <p:bldP spid="120905" grpId="2" animBg="1"/>
      <p:bldP spid="120906" grpId="0" animBg="1"/>
      <p:bldP spid="120906" grpId="1" animBg="1"/>
      <p:bldP spid="120907" grpId="0" animBg="1"/>
      <p:bldP spid="120907" grpId="1" animBg="1"/>
      <p:bldP spid="120908" grpId="0" animBg="1"/>
      <p:bldP spid="120908" grpId="1" animBg="1"/>
      <p:bldP spid="120909" grpId="0" animBg="1"/>
      <p:bldP spid="120909" grpId="1" animBg="1"/>
      <p:bldP spid="120910" grpId="0" animBg="1"/>
      <p:bldP spid="120910" grpId="1" animBg="1"/>
      <p:bldP spid="120910" grpId="2" animBg="1"/>
      <p:bldP spid="120911" grpId="0" animBg="1"/>
      <p:bldP spid="120911" grpId="1" animBg="1"/>
      <p:bldP spid="120911" grpId="2" animBg="1"/>
      <p:bldP spid="120912" grpId="0" animBg="1"/>
      <p:bldP spid="120912" grpId="1" animBg="1"/>
      <p:bldP spid="120912" grpId="2" animBg="1"/>
      <p:bldP spid="120913" grpId="0" animBg="1"/>
      <p:bldP spid="120913" grpId="1" animBg="1"/>
      <p:bldP spid="120914" grpId="0" animBg="1"/>
      <p:bldP spid="120914" grpId="1" animBg="1"/>
      <p:bldP spid="120915" grpId="0" animBg="1"/>
      <p:bldP spid="120915" grpId="1" animBg="1"/>
      <p:bldP spid="120916" grpId="0" animBg="1"/>
      <p:bldP spid="120916" grpId="1" animBg="1"/>
      <p:bldP spid="120917" grpId="0" animBg="1"/>
      <p:bldP spid="120918" grpId="0" animBg="1"/>
      <p:bldP spid="120919" grpId="0" animBg="1"/>
      <p:bldP spid="120939" grpId="0"/>
      <p:bldP spid="120940" grpId="0" animBg="1"/>
      <p:bldP spid="120941" grpId="0" animBg="1"/>
      <p:bldP spid="120941"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90800" y="304800"/>
            <a:ext cx="4313040" cy="579967"/>
          </a:xfrm>
          <a:prstGeom prst="rect">
            <a:avLst/>
          </a:prstGeom>
          <a:noFill/>
          <a:ln w="9525">
            <a:noFill/>
            <a:miter lim="800000"/>
            <a:headEnd/>
            <a:tailEnd/>
          </a:ln>
        </p:spPr>
        <p:txBody>
          <a:bodyPr wrap="none">
            <a:spAutoFit/>
          </a:bodyPr>
          <a:lstStyle/>
          <a:p>
            <a:pPr algn="ctr">
              <a:lnSpc>
                <a:spcPct val="150000"/>
              </a:lnSpc>
              <a:spcBef>
                <a:spcPct val="0"/>
              </a:spcBef>
              <a:buFontTx/>
              <a:buNone/>
            </a:pPr>
            <a:r>
              <a:rPr lang="en-US" sz="2400" b="1" dirty="0" smtClean="0">
                <a:solidFill>
                  <a:srgbClr val="FFFF00"/>
                </a:solidFill>
                <a:latin typeface="+mj-lt"/>
              </a:rPr>
              <a:t>Working  </a:t>
            </a:r>
            <a:r>
              <a:rPr lang="en-US" sz="2400" b="1" dirty="0">
                <a:solidFill>
                  <a:srgbClr val="FFFF00"/>
                </a:solidFill>
                <a:latin typeface="+mj-lt"/>
              </a:rPr>
              <a:t>of </a:t>
            </a:r>
            <a:r>
              <a:rPr lang="en-US" sz="2400" b="1" dirty="0" smtClean="0">
                <a:solidFill>
                  <a:srgbClr val="FFFF00"/>
                </a:solidFill>
                <a:latin typeface="+mj-lt"/>
              </a:rPr>
              <a:t> Glucose Biosensor</a:t>
            </a:r>
            <a:endParaRPr lang="en-US" sz="2400" b="1" dirty="0">
              <a:solidFill>
                <a:srgbClr val="FFFF00"/>
              </a:solidFill>
              <a:latin typeface="+mj-lt"/>
            </a:endParaRPr>
          </a:p>
        </p:txBody>
      </p:sp>
      <p:sp>
        <p:nvSpPr>
          <p:cNvPr id="125955" name="Rectangle 3" descr="Sphere"/>
          <p:cNvSpPr>
            <a:spLocks noChangeArrowheads="1"/>
          </p:cNvSpPr>
          <p:nvPr/>
        </p:nvSpPr>
        <p:spPr bwMode="auto">
          <a:xfrm>
            <a:off x="3595688" y="1871663"/>
            <a:ext cx="3906837" cy="2719387"/>
          </a:xfrm>
          <a:prstGeom prst="rect">
            <a:avLst/>
          </a:prstGeom>
          <a:pattFill prst="sphere">
            <a:fgClr>
              <a:srgbClr val="000000">
                <a:alpha val="20000"/>
              </a:srgbClr>
            </a:fgClr>
            <a:bgClr>
              <a:srgbClr val="FF3399">
                <a:alpha val="20000"/>
              </a:srgbClr>
            </a:bgClr>
          </a:pattFill>
          <a:ln w="9525">
            <a:solidFill>
              <a:srgbClr val="FF00FF"/>
            </a:solidFill>
            <a:miter lim="800000"/>
            <a:headEnd/>
            <a:tailEnd/>
          </a:ln>
        </p:spPr>
        <p:txBody>
          <a:bodyPr/>
          <a:lstStyle/>
          <a:p>
            <a:endParaRPr lang="en-US"/>
          </a:p>
        </p:txBody>
      </p:sp>
      <p:grpSp>
        <p:nvGrpSpPr>
          <p:cNvPr id="2" name="Group 4"/>
          <p:cNvGrpSpPr>
            <a:grpSpLocks/>
          </p:cNvGrpSpPr>
          <p:nvPr/>
        </p:nvGrpSpPr>
        <p:grpSpPr bwMode="auto">
          <a:xfrm>
            <a:off x="1781175" y="3070225"/>
            <a:ext cx="1728788" cy="193675"/>
            <a:chOff x="1800" y="11160"/>
            <a:chExt cx="2160" cy="180"/>
          </a:xfrm>
        </p:grpSpPr>
        <p:sp>
          <p:nvSpPr>
            <p:cNvPr id="30765" name="Freeform 5"/>
            <p:cNvSpPr>
              <a:spLocks/>
            </p:cNvSpPr>
            <p:nvPr/>
          </p:nvSpPr>
          <p:spPr bwMode="auto">
            <a:xfrm>
              <a:off x="1800" y="11160"/>
              <a:ext cx="1980" cy="180"/>
            </a:xfrm>
            <a:custGeom>
              <a:avLst/>
              <a:gdLst>
                <a:gd name="T0" fmla="*/ 0 w 2700"/>
                <a:gd name="T1" fmla="*/ 0 h 180"/>
                <a:gd name="T2" fmla="*/ 360 w 2700"/>
                <a:gd name="T3" fmla="*/ 180 h 180"/>
                <a:gd name="T4" fmla="*/ 720 w 2700"/>
                <a:gd name="T5" fmla="*/ 0 h 180"/>
                <a:gd name="T6" fmla="*/ 900 w 2700"/>
                <a:gd name="T7" fmla="*/ 180 h 180"/>
                <a:gd name="T8" fmla="*/ 1080 w 2700"/>
                <a:gd name="T9" fmla="*/ 0 h 180"/>
                <a:gd name="T10" fmla="*/ 1260 w 2700"/>
                <a:gd name="T11" fmla="*/ 180 h 180"/>
                <a:gd name="T12" fmla="*/ 1440 w 2700"/>
                <a:gd name="T13" fmla="*/ 0 h 180"/>
                <a:gd name="T14" fmla="*/ 1620 w 2700"/>
                <a:gd name="T15" fmla="*/ 180 h 180"/>
                <a:gd name="T16" fmla="*/ 1800 w 2700"/>
                <a:gd name="T17" fmla="*/ 0 h 180"/>
                <a:gd name="T18" fmla="*/ 1980 w 2700"/>
                <a:gd name="T19" fmla="*/ 180 h 180"/>
                <a:gd name="T20" fmla="*/ 2160 w 2700"/>
                <a:gd name="T21" fmla="*/ 0 h 180"/>
                <a:gd name="T22" fmla="*/ 2340 w 2700"/>
                <a:gd name="T23" fmla="*/ 180 h 180"/>
                <a:gd name="T24" fmla="*/ 2520 w 2700"/>
                <a:gd name="T25" fmla="*/ 0 h 180"/>
                <a:gd name="T26" fmla="*/ 2700 w 2700"/>
                <a:gd name="T27" fmla="*/ 180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0"/>
                <a:gd name="T43" fmla="*/ 0 h 180"/>
                <a:gd name="T44" fmla="*/ 2700 w 2700"/>
                <a:gd name="T45" fmla="*/ 180 h 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0" h="180">
                  <a:moveTo>
                    <a:pt x="0" y="0"/>
                  </a:moveTo>
                  <a:cubicBezTo>
                    <a:pt x="120" y="90"/>
                    <a:pt x="240" y="180"/>
                    <a:pt x="360" y="180"/>
                  </a:cubicBezTo>
                  <a:cubicBezTo>
                    <a:pt x="480" y="180"/>
                    <a:pt x="630" y="0"/>
                    <a:pt x="720" y="0"/>
                  </a:cubicBezTo>
                  <a:cubicBezTo>
                    <a:pt x="810" y="0"/>
                    <a:pt x="840" y="180"/>
                    <a:pt x="900" y="180"/>
                  </a:cubicBezTo>
                  <a:cubicBezTo>
                    <a:pt x="960" y="180"/>
                    <a:pt x="1020" y="0"/>
                    <a:pt x="1080" y="0"/>
                  </a:cubicBezTo>
                  <a:cubicBezTo>
                    <a:pt x="1140" y="0"/>
                    <a:pt x="1200" y="180"/>
                    <a:pt x="1260" y="180"/>
                  </a:cubicBezTo>
                  <a:cubicBezTo>
                    <a:pt x="1320" y="180"/>
                    <a:pt x="1380" y="0"/>
                    <a:pt x="1440" y="0"/>
                  </a:cubicBezTo>
                  <a:cubicBezTo>
                    <a:pt x="1500" y="0"/>
                    <a:pt x="1560" y="180"/>
                    <a:pt x="1620" y="180"/>
                  </a:cubicBezTo>
                  <a:cubicBezTo>
                    <a:pt x="1680" y="180"/>
                    <a:pt x="1740" y="0"/>
                    <a:pt x="1800" y="0"/>
                  </a:cubicBezTo>
                  <a:cubicBezTo>
                    <a:pt x="1860" y="0"/>
                    <a:pt x="1920" y="180"/>
                    <a:pt x="1980" y="180"/>
                  </a:cubicBezTo>
                  <a:cubicBezTo>
                    <a:pt x="2040" y="180"/>
                    <a:pt x="2100" y="0"/>
                    <a:pt x="2160" y="0"/>
                  </a:cubicBezTo>
                  <a:cubicBezTo>
                    <a:pt x="2220" y="0"/>
                    <a:pt x="2280" y="180"/>
                    <a:pt x="2340" y="180"/>
                  </a:cubicBezTo>
                  <a:cubicBezTo>
                    <a:pt x="2400" y="180"/>
                    <a:pt x="2460" y="0"/>
                    <a:pt x="2520" y="0"/>
                  </a:cubicBezTo>
                  <a:cubicBezTo>
                    <a:pt x="2580" y="0"/>
                    <a:pt x="2640" y="90"/>
                    <a:pt x="2700" y="180"/>
                  </a:cubicBezTo>
                </a:path>
              </a:pathLst>
            </a:custGeom>
            <a:noFill/>
            <a:ln w="9525">
              <a:solidFill>
                <a:schemeClr val="bg1"/>
              </a:solidFill>
              <a:round/>
              <a:headEnd/>
              <a:tailEnd/>
            </a:ln>
          </p:spPr>
          <p:txBody>
            <a:bodyPr/>
            <a:lstStyle/>
            <a:p>
              <a:endParaRPr lang="en-US"/>
            </a:p>
          </p:txBody>
        </p:sp>
        <p:sp>
          <p:nvSpPr>
            <p:cNvPr id="30766" name="Line 6"/>
            <p:cNvSpPr>
              <a:spLocks noChangeShapeType="1"/>
            </p:cNvSpPr>
            <p:nvPr/>
          </p:nvSpPr>
          <p:spPr bwMode="auto">
            <a:xfrm>
              <a:off x="3780" y="11340"/>
              <a:ext cx="180" cy="0"/>
            </a:xfrm>
            <a:prstGeom prst="line">
              <a:avLst/>
            </a:prstGeom>
            <a:noFill/>
            <a:ln w="9525">
              <a:solidFill>
                <a:srgbClr val="FF00FF"/>
              </a:solidFill>
              <a:round/>
              <a:headEnd/>
              <a:tailEnd type="triangle" w="med" len="med"/>
            </a:ln>
          </p:spPr>
          <p:txBody>
            <a:bodyPr/>
            <a:lstStyle/>
            <a:p>
              <a:endParaRPr lang="en-IN"/>
            </a:p>
          </p:txBody>
        </p:sp>
      </p:grpSp>
      <p:grpSp>
        <p:nvGrpSpPr>
          <p:cNvPr id="3" name="Group 7"/>
          <p:cNvGrpSpPr>
            <a:grpSpLocks/>
          </p:cNvGrpSpPr>
          <p:nvPr/>
        </p:nvGrpSpPr>
        <p:grpSpPr bwMode="auto">
          <a:xfrm rot="10800000">
            <a:off x="1835150" y="3721100"/>
            <a:ext cx="1728788" cy="195263"/>
            <a:chOff x="1800" y="11160"/>
            <a:chExt cx="2160" cy="180"/>
          </a:xfrm>
        </p:grpSpPr>
        <p:sp>
          <p:nvSpPr>
            <p:cNvPr id="30763" name="Freeform 8"/>
            <p:cNvSpPr>
              <a:spLocks/>
            </p:cNvSpPr>
            <p:nvPr/>
          </p:nvSpPr>
          <p:spPr bwMode="auto">
            <a:xfrm>
              <a:off x="1800" y="11160"/>
              <a:ext cx="1980" cy="180"/>
            </a:xfrm>
            <a:custGeom>
              <a:avLst/>
              <a:gdLst>
                <a:gd name="T0" fmla="*/ 0 w 2700"/>
                <a:gd name="T1" fmla="*/ 0 h 180"/>
                <a:gd name="T2" fmla="*/ 360 w 2700"/>
                <a:gd name="T3" fmla="*/ 180 h 180"/>
                <a:gd name="T4" fmla="*/ 720 w 2700"/>
                <a:gd name="T5" fmla="*/ 0 h 180"/>
                <a:gd name="T6" fmla="*/ 900 w 2700"/>
                <a:gd name="T7" fmla="*/ 180 h 180"/>
                <a:gd name="T8" fmla="*/ 1080 w 2700"/>
                <a:gd name="T9" fmla="*/ 0 h 180"/>
                <a:gd name="T10" fmla="*/ 1260 w 2700"/>
                <a:gd name="T11" fmla="*/ 180 h 180"/>
                <a:gd name="T12" fmla="*/ 1440 w 2700"/>
                <a:gd name="T13" fmla="*/ 0 h 180"/>
                <a:gd name="T14" fmla="*/ 1620 w 2700"/>
                <a:gd name="T15" fmla="*/ 180 h 180"/>
                <a:gd name="T16" fmla="*/ 1800 w 2700"/>
                <a:gd name="T17" fmla="*/ 0 h 180"/>
                <a:gd name="T18" fmla="*/ 1980 w 2700"/>
                <a:gd name="T19" fmla="*/ 180 h 180"/>
                <a:gd name="T20" fmla="*/ 2160 w 2700"/>
                <a:gd name="T21" fmla="*/ 0 h 180"/>
                <a:gd name="T22" fmla="*/ 2340 w 2700"/>
                <a:gd name="T23" fmla="*/ 180 h 180"/>
                <a:gd name="T24" fmla="*/ 2520 w 2700"/>
                <a:gd name="T25" fmla="*/ 0 h 180"/>
                <a:gd name="T26" fmla="*/ 2700 w 2700"/>
                <a:gd name="T27" fmla="*/ 180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0"/>
                <a:gd name="T43" fmla="*/ 0 h 180"/>
                <a:gd name="T44" fmla="*/ 2700 w 2700"/>
                <a:gd name="T45" fmla="*/ 180 h 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0" h="180">
                  <a:moveTo>
                    <a:pt x="0" y="0"/>
                  </a:moveTo>
                  <a:cubicBezTo>
                    <a:pt x="120" y="90"/>
                    <a:pt x="240" y="180"/>
                    <a:pt x="360" y="180"/>
                  </a:cubicBezTo>
                  <a:cubicBezTo>
                    <a:pt x="480" y="180"/>
                    <a:pt x="630" y="0"/>
                    <a:pt x="720" y="0"/>
                  </a:cubicBezTo>
                  <a:cubicBezTo>
                    <a:pt x="810" y="0"/>
                    <a:pt x="840" y="180"/>
                    <a:pt x="900" y="180"/>
                  </a:cubicBezTo>
                  <a:cubicBezTo>
                    <a:pt x="960" y="180"/>
                    <a:pt x="1020" y="0"/>
                    <a:pt x="1080" y="0"/>
                  </a:cubicBezTo>
                  <a:cubicBezTo>
                    <a:pt x="1140" y="0"/>
                    <a:pt x="1200" y="180"/>
                    <a:pt x="1260" y="180"/>
                  </a:cubicBezTo>
                  <a:cubicBezTo>
                    <a:pt x="1320" y="180"/>
                    <a:pt x="1380" y="0"/>
                    <a:pt x="1440" y="0"/>
                  </a:cubicBezTo>
                  <a:cubicBezTo>
                    <a:pt x="1500" y="0"/>
                    <a:pt x="1560" y="180"/>
                    <a:pt x="1620" y="180"/>
                  </a:cubicBezTo>
                  <a:cubicBezTo>
                    <a:pt x="1680" y="180"/>
                    <a:pt x="1740" y="0"/>
                    <a:pt x="1800" y="0"/>
                  </a:cubicBezTo>
                  <a:cubicBezTo>
                    <a:pt x="1860" y="0"/>
                    <a:pt x="1920" y="180"/>
                    <a:pt x="1980" y="180"/>
                  </a:cubicBezTo>
                  <a:cubicBezTo>
                    <a:pt x="2040" y="180"/>
                    <a:pt x="2100" y="0"/>
                    <a:pt x="2160" y="0"/>
                  </a:cubicBezTo>
                  <a:cubicBezTo>
                    <a:pt x="2220" y="0"/>
                    <a:pt x="2280" y="180"/>
                    <a:pt x="2340" y="180"/>
                  </a:cubicBezTo>
                  <a:cubicBezTo>
                    <a:pt x="2400" y="180"/>
                    <a:pt x="2460" y="0"/>
                    <a:pt x="2520" y="0"/>
                  </a:cubicBezTo>
                  <a:cubicBezTo>
                    <a:pt x="2580" y="0"/>
                    <a:pt x="2640" y="90"/>
                    <a:pt x="2700" y="180"/>
                  </a:cubicBezTo>
                </a:path>
              </a:pathLst>
            </a:custGeom>
            <a:noFill/>
            <a:ln w="9525">
              <a:solidFill>
                <a:schemeClr val="bg1"/>
              </a:solidFill>
              <a:round/>
              <a:headEnd/>
              <a:tailEnd/>
            </a:ln>
          </p:spPr>
          <p:txBody>
            <a:bodyPr/>
            <a:lstStyle/>
            <a:p>
              <a:endParaRPr lang="en-US"/>
            </a:p>
          </p:txBody>
        </p:sp>
        <p:sp>
          <p:nvSpPr>
            <p:cNvPr id="30764" name="Line 9"/>
            <p:cNvSpPr>
              <a:spLocks noChangeShapeType="1"/>
            </p:cNvSpPr>
            <p:nvPr/>
          </p:nvSpPr>
          <p:spPr bwMode="auto">
            <a:xfrm>
              <a:off x="3780" y="11340"/>
              <a:ext cx="180" cy="0"/>
            </a:xfrm>
            <a:prstGeom prst="line">
              <a:avLst/>
            </a:prstGeom>
            <a:noFill/>
            <a:ln w="9525">
              <a:solidFill>
                <a:srgbClr val="FF0000"/>
              </a:solidFill>
              <a:round/>
              <a:headEnd/>
              <a:tailEnd type="triangle" w="med" len="med"/>
            </a:ln>
          </p:spPr>
          <p:txBody>
            <a:bodyPr/>
            <a:lstStyle/>
            <a:p>
              <a:endParaRPr lang="en-IN"/>
            </a:p>
          </p:txBody>
        </p:sp>
      </p:grpSp>
      <p:grpSp>
        <p:nvGrpSpPr>
          <p:cNvPr id="4" name="Group 10"/>
          <p:cNvGrpSpPr>
            <a:grpSpLocks/>
          </p:cNvGrpSpPr>
          <p:nvPr/>
        </p:nvGrpSpPr>
        <p:grpSpPr bwMode="auto">
          <a:xfrm>
            <a:off x="5511800" y="2759075"/>
            <a:ext cx="865188" cy="1552575"/>
            <a:chOff x="6480" y="11160"/>
            <a:chExt cx="1080" cy="1440"/>
          </a:xfrm>
        </p:grpSpPr>
        <p:sp>
          <p:nvSpPr>
            <p:cNvPr id="30761" name="AutoShape 11"/>
            <p:cNvSpPr>
              <a:spLocks noChangeArrowheads="1"/>
            </p:cNvSpPr>
            <p:nvPr/>
          </p:nvSpPr>
          <p:spPr bwMode="auto">
            <a:xfrm>
              <a:off x="6480" y="11160"/>
              <a:ext cx="540" cy="1440"/>
            </a:xfrm>
            <a:prstGeom prst="curvedLeftArrow">
              <a:avLst>
                <a:gd name="adj1" fmla="val 53333"/>
                <a:gd name="adj2" fmla="val 106667"/>
                <a:gd name="adj3" fmla="val 33333"/>
              </a:avLst>
            </a:prstGeom>
            <a:gradFill rotWithShape="1">
              <a:gsLst>
                <a:gs pos="0">
                  <a:srgbClr val="FF0000">
                    <a:alpha val="67998"/>
                  </a:srgbClr>
                </a:gs>
                <a:gs pos="100000">
                  <a:srgbClr val="00FF00"/>
                </a:gs>
              </a:gsLst>
              <a:lin ang="5400000" scaled="1"/>
            </a:gradFill>
            <a:ln w="9525">
              <a:solidFill>
                <a:srgbClr val="000000"/>
              </a:solidFill>
              <a:miter lim="800000"/>
              <a:headEnd/>
              <a:tailEnd/>
            </a:ln>
          </p:spPr>
          <p:txBody>
            <a:bodyPr/>
            <a:lstStyle/>
            <a:p>
              <a:endParaRPr lang="en-US"/>
            </a:p>
          </p:txBody>
        </p:sp>
        <p:sp>
          <p:nvSpPr>
            <p:cNvPr id="30762" name="AutoShape 12"/>
            <p:cNvSpPr>
              <a:spLocks noChangeArrowheads="1"/>
            </p:cNvSpPr>
            <p:nvPr/>
          </p:nvSpPr>
          <p:spPr bwMode="auto">
            <a:xfrm>
              <a:off x="7020" y="11160"/>
              <a:ext cx="540" cy="1440"/>
            </a:xfrm>
            <a:prstGeom prst="curvedRightArrow">
              <a:avLst>
                <a:gd name="adj1" fmla="val 53333"/>
                <a:gd name="adj2" fmla="val 106667"/>
                <a:gd name="adj3" fmla="val 33333"/>
              </a:avLst>
            </a:prstGeom>
            <a:gradFill rotWithShape="1">
              <a:gsLst>
                <a:gs pos="0">
                  <a:srgbClr val="00FF00">
                    <a:alpha val="75000"/>
                  </a:srgbClr>
                </a:gs>
                <a:gs pos="100000">
                  <a:srgbClr val="FC0C06">
                    <a:alpha val="70000"/>
                  </a:srgbClr>
                </a:gs>
              </a:gsLst>
              <a:lin ang="5400000" scaled="1"/>
            </a:gradFill>
            <a:ln w="9525">
              <a:solidFill>
                <a:srgbClr val="000000"/>
              </a:solidFill>
              <a:miter lim="800000"/>
              <a:headEnd/>
              <a:tailEnd/>
            </a:ln>
          </p:spPr>
          <p:txBody>
            <a:bodyPr/>
            <a:lstStyle/>
            <a:p>
              <a:endParaRPr lang="en-US"/>
            </a:p>
          </p:txBody>
        </p:sp>
      </p:grpSp>
      <p:sp>
        <p:nvSpPr>
          <p:cNvPr id="30727" name="Text Box 38"/>
          <p:cNvSpPr txBox="1">
            <a:spLocks noChangeArrowheads="1"/>
          </p:cNvSpPr>
          <p:nvPr/>
        </p:nvSpPr>
        <p:spPr bwMode="auto">
          <a:xfrm>
            <a:off x="6156325" y="1846263"/>
            <a:ext cx="1441450" cy="582612"/>
          </a:xfrm>
          <a:prstGeom prst="rect">
            <a:avLst/>
          </a:prstGeom>
          <a:noFill/>
          <a:ln w="9525">
            <a:noFill/>
            <a:miter lim="800000"/>
            <a:headEnd/>
            <a:tailEnd/>
          </a:ln>
        </p:spPr>
        <p:txBody>
          <a:bodyPr/>
          <a:lstStyle/>
          <a:p>
            <a:pPr>
              <a:spcBef>
                <a:spcPct val="0"/>
              </a:spcBef>
              <a:buFontTx/>
              <a:buNone/>
            </a:pPr>
            <a:r>
              <a:rPr lang="en-US" sz="2000"/>
              <a:t> </a:t>
            </a:r>
            <a:endParaRPr lang="en-US" sz="2800">
              <a:latin typeface="Arial" charset="0"/>
            </a:endParaRPr>
          </a:p>
        </p:txBody>
      </p:sp>
      <p:sp>
        <p:nvSpPr>
          <p:cNvPr id="30728" name="Line 40"/>
          <p:cNvSpPr>
            <a:spLocks noChangeShapeType="1"/>
          </p:cNvSpPr>
          <p:nvPr/>
        </p:nvSpPr>
        <p:spPr bwMode="auto">
          <a:xfrm>
            <a:off x="7500938" y="1855788"/>
            <a:ext cx="1587" cy="2719387"/>
          </a:xfrm>
          <a:prstGeom prst="line">
            <a:avLst/>
          </a:prstGeom>
          <a:noFill/>
          <a:ln w="9525">
            <a:solidFill>
              <a:srgbClr val="000000"/>
            </a:solidFill>
            <a:round/>
            <a:headEnd/>
            <a:tailEnd/>
          </a:ln>
        </p:spPr>
        <p:txBody>
          <a:bodyPr/>
          <a:lstStyle/>
          <a:p>
            <a:endParaRPr lang="en-IN"/>
          </a:p>
        </p:txBody>
      </p:sp>
      <p:sp>
        <p:nvSpPr>
          <p:cNvPr id="30729" name="Line 41"/>
          <p:cNvSpPr>
            <a:spLocks noChangeShapeType="1"/>
          </p:cNvSpPr>
          <p:nvPr/>
        </p:nvSpPr>
        <p:spPr bwMode="auto">
          <a:xfrm flipH="1">
            <a:off x="7500938" y="1651000"/>
            <a:ext cx="576262" cy="449263"/>
          </a:xfrm>
          <a:prstGeom prst="line">
            <a:avLst/>
          </a:prstGeom>
          <a:noFill/>
          <a:ln w="9525">
            <a:solidFill>
              <a:schemeClr val="bg1"/>
            </a:solidFill>
            <a:round/>
            <a:headEnd/>
            <a:tailEnd/>
          </a:ln>
        </p:spPr>
        <p:txBody>
          <a:bodyPr/>
          <a:lstStyle/>
          <a:p>
            <a:endParaRPr lang="en-IN"/>
          </a:p>
        </p:txBody>
      </p:sp>
      <p:sp>
        <p:nvSpPr>
          <p:cNvPr id="30730" name="Line 42"/>
          <p:cNvSpPr>
            <a:spLocks noChangeShapeType="1"/>
          </p:cNvSpPr>
          <p:nvPr/>
        </p:nvSpPr>
        <p:spPr bwMode="auto">
          <a:xfrm flipH="1">
            <a:off x="7500938" y="1795463"/>
            <a:ext cx="576262" cy="447675"/>
          </a:xfrm>
          <a:prstGeom prst="line">
            <a:avLst/>
          </a:prstGeom>
          <a:noFill/>
          <a:ln w="9525">
            <a:solidFill>
              <a:schemeClr val="bg1"/>
            </a:solidFill>
            <a:round/>
            <a:headEnd/>
            <a:tailEnd/>
          </a:ln>
        </p:spPr>
        <p:txBody>
          <a:bodyPr/>
          <a:lstStyle/>
          <a:p>
            <a:endParaRPr lang="en-IN"/>
          </a:p>
        </p:txBody>
      </p:sp>
      <p:sp>
        <p:nvSpPr>
          <p:cNvPr id="30731" name="Line 43"/>
          <p:cNvSpPr>
            <a:spLocks noChangeShapeType="1"/>
          </p:cNvSpPr>
          <p:nvPr/>
        </p:nvSpPr>
        <p:spPr bwMode="auto">
          <a:xfrm flipH="1">
            <a:off x="7500938" y="1944688"/>
            <a:ext cx="576262" cy="447675"/>
          </a:xfrm>
          <a:prstGeom prst="line">
            <a:avLst/>
          </a:prstGeom>
          <a:noFill/>
          <a:ln w="9525">
            <a:solidFill>
              <a:schemeClr val="bg1"/>
            </a:solidFill>
            <a:round/>
            <a:headEnd/>
            <a:tailEnd/>
          </a:ln>
        </p:spPr>
        <p:txBody>
          <a:bodyPr/>
          <a:lstStyle/>
          <a:p>
            <a:endParaRPr lang="en-IN"/>
          </a:p>
        </p:txBody>
      </p:sp>
      <p:sp>
        <p:nvSpPr>
          <p:cNvPr id="30732" name="Line 44"/>
          <p:cNvSpPr>
            <a:spLocks noChangeShapeType="1"/>
          </p:cNvSpPr>
          <p:nvPr/>
        </p:nvSpPr>
        <p:spPr bwMode="auto">
          <a:xfrm flipH="1">
            <a:off x="7500938" y="2117725"/>
            <a:ext cx="576262" cy="449263"/>
          </a:xfrm>
          <a:prstGeom prst="line">
            <a:avLst/>
          </a:prstGeom>
          <a:noFill/>
          <a:ln w="9525">
            <a:solidFill>
              <a:schemeClr val="bg1"/>
            </a:solidFill>
            <a:round/>
            <a:headEnd/>
            <a:tailEnd/>
          </a:ln>
        </p:spPr>
        <p:txBody>
          <a:bodyPr/>
          <a:lstStyle/>
          <a:p>
            <a:endParaRPr lang="en-IN"/>
          </a:p>
        </p:txBody>
      </p:sp>
      <p:sp>
        <p:nvSpPr>
          <p:cNvPr id="30733" name="Line 45"/>
          <p:cNvSpPr>
            <a:spLocks noChangeShapeType="1"/>
          </p:cNvSpPr>
          <p:nvPr/>
        </p:nvSpPr>
        <p:spPr bwMode="auto">
          <a:xfrm flipH="1">
            <a:off x="7500938" y="2309813"/>
            <a:ext cx="576262" cy="449262"/>
          </a:xfrm>
          <a:prstGeom prst="line">
            <a:avLst/>
          </a:prstGeom>
          <a:noFill/>
          <a:ln w="9525">
            <a:solidFill>
              <a:schemeClr val="bg1"/>
            </a:solidFill>
            <a:round/>
            <a:headEnd/>
            <a:tailEnd/>
          </a:ln>
        </p:spPr>
        <p:txBody>
          <a:bodyPr/>
          <a:lstStyle/>
          <a:p>
            <a:endParaRPr lang="en-IN"/>
          </a:p>
        </p:txBody>
      </p:sp>
      <p:sp>
        <p:nvSpPr>
          <p:cNvPr id="30734" name="Line 46"/>
          <p:cNvSpPr>
            <a:spLocks noChangeShapeType="1"/>
          </p:cNvSpPr>
          <p:nvPr/>
        </p:nvSpPr>
        <p:spPr bwMode="auto">
          <a:xfrm flipH="1">
            <a:off x="7500938" y="2506663"/>
            <a:ext cx="576262" cy="447675"/>
          </a:xfrm>
          <a:prstGeom prst="line">
            <a:avLst/>
          </a:prstGeom>
          <a:noFill/>
          <a:ln w="9525">
            <a:solidFill>
              <a:schemeClr val="bg1"/>
            </a:solidFill>
            <a:round/>
            <a:headEnd/>
            <a:tailEnd/>
          </a:ln>
        </p:spPr>
        <p:txBody>
          <a:bodyPr/>
          <a:lstStyle/>
          <a:p>
            <a:endParaRPr lang="en-IN"/>
          </a:p>
        </p:txBody>
      </p:sp>
      <p:sp>
        <p:nvSpPr>
          <p:cNvPr id="30735" name="Line 47"/>
          <p:cNvSpPr>
            <a:spLocks noChangeShapeType="1"/>
          </p:cNvSpPr>
          <p:nvPr/>
        </p:nvSpPr>
        <p:spPr bwMode="auto">
          <a:xfrm flipH="1">
            <a:off x="7500938" y="2697163"/>
            <a:ext cx="576262" cy="447675"/>
          </a:xfrm>
          <a:prstGeom prst="line">
            <a:avLst/>
          </a:prstGeom>
          <a:noFill/>
          <a:ln w="9525">
            <a:solidFill>
              <a:schemeClr val="bg1"/>
            </a:solidFill>
            <a:round/>
            <a:headEnd/>
            <a:tailEnd/>
          </a:ln>
        </p:spPr>
        <p:txBody>
          <a:bodyPr/>
          <a:lstStyle/>
          <a:p>
            <a:endParaRPr lang="en-IN"/>
          </a:p>
        </p:txBody>
      </p:sp>
      <p:sp>
        <p:nvSpPr>
          <p:cNvPr id="30736" name="Line 48"/>
          <p:cNvSpPr>
            <a:spLocks noChangeShapeType="1"/>
          </p:cNvSpPr>
          <p:nvPr/>
        </p:nvSpPr>
        <p:spPr bwMode="auto">
          <a:xfrm flipH="1">
            <a:off x="7500938" y="2865438"/>
            <a:ext cx="576262" cy="447675"/>
          </a:xfrm>
          <a:prstGeom prst="line">
            <a:avLst/>
          </a:prstGeom>
          <a:noFill/>
          <a:ln w="9525">
            <a:solidFill>
              <a:schemeClr val="bg1"/>
            </a:solidFill>
            <a:round/>
            <a:headEnd/>
            <a:tailEnd/>
          </a:ln>
        </p:spPr>
        <p:txBody>
          <a:bodyPr/>
          <a:lstStyle/>
          <a:p>
            <a:endParaRPr lang="en-IN"/>
          </a:p>
        </p:txBody>
      </p:sp>
      <p:sp>
        <p:nvSpPr>
          <p:cNvPr id="30737" name="Line 49"/>
          <p:cNvSpPr>
            <a:spLocks noChangeShapeType="1"/>
          </p:cNvSpPr>
          <p:nvPr/>
        </p:nvSpPr>
        <p:spPr bwMode="auto">
          <a:xfrm flipH="1">
            <a:off x="7500938" y="3033713"/>
            <a:ext cx="576262" cy="449262"/>
          </a:xfrm>
          <a:prstGeom prst="line">
            <a:avLst/>
          </a:prstGeom>
          <a:noFill/>
          <a:ln w="9525">
            <a:solidFill>
              <a:schemeClr val="bg1"/>
            </a:solidFill>
            <a:round/>
            <a:headEnd/>
            <a:tailEnd/>
          </a:ln>
        </p:spPr>
        <p:txBody>
          <a:bodyPr/>
          <a:lstStyle/>
          <a:p>
            <a:endParaRPr lang="en-IN"/>
          </a:p>
        </p:txBody>
      </p:sp>
      <p:sp>
        <p:nvSpPr>
          <p:cNvPr id="30738" name="Line 50"/>
          <p:cNvSpPr>
            <a:spLocks noChangeShapeType="1"/>
          </p:cNvSpPr>
          <p:nvPr/>
        </p:nvSpPr>
        <p:spPr bwMode="auto">
          <a:xfrm flipH="1">
            <a:off x="7500938" y="3201988"/>
            <a:ext cx="576262" cy="449262"/>
          </a:xfrm>
          <a:prstGeom prst="line">
            <a:avLst/>
          </a:prstGeom>
          <a:noFill/>
          <a:ln w="9525">
            <a:solidFill>
              <a:schemeClr val="bg1"/>
            </a:solidFill>
            <a:round/>
            <a:headEnd/>
            <a:tailEnd/>
          </a:ln>
        </p:spPr>
        <p:txBody>
          <a:bodyPr/>
          <a:lstStyle/>
          <a:p>
            <a:endParaRPr lang="en-IN"/>
          </a:p>
        </p:txBody>
      </p:sp>
      <p:sp>
        <p:nvSpPr>
          <p:cNvPr id="30739" name="Line 51"/>
          <p:cNvSpPr>
            <a:spLocks noChangeShapeType="1"/>
          </p:cNvSpPr>
          <p:nvPr/>
        </p:nvSpPr>
        <p:spPr bwMode="auto">
          <a:xfrm flipH="1">
            <a:off x="7500938" y="3363913"/>
            <a:ext cx="576262" cy="449262"/>
          </a:xfrm>
          <a:prstGeom prst="line">
            <a:avLst/>
          </a:prstGeom>
          <a:noFill/>
          <a:ln w="9525">
            <a:solidFill>
              <a:schemeClr val="bg1"/>
            </a:solidFill>
            <a:round/>
            <a:headEnd/>
            <a:tailEnd/>
          </a:ln>
        </p:spPr>
        <p:txBody>
          <a:bodyPr/>
          <a:lstStyle/>
          <a:p>
            <a:endParaRPr lang="en-IN"/>
          </a:p>
        </p:txBody>
      </p:sp>
      <p:sp>
        <p:nvSpPr>
          <p:cNvPr id="30740" name="Line 52"/>
          <p:cNvSpPr>
            <a:spLocks noChangeShapeType="1"/>
          </p:cNvSpPr>
          <p:nvPr/>
        </p:nvSpPr>
        <p:spPr bwMode="auto">
          <a:xfrm flipH="1">
            <a:off x="7500938" y="3532188"/>
            <a:ext cx="576262" cy="449262"/>
          </a:xfrm>
          <a:prstGeom prst="line">
            <a:avLst/>
          </a:prstGeom>
          <a:noFill/>
          <a:ln w="9525">
            <a:solidFill>
              <a:schemeClr val="bg1"/>
            </a:solidFill>
            <a:round/>
            <a:headEnd/>
            <a:tailEnd/>
          </a:ln>
        </p:spPr>
        <p:txBody>
          <a:bodyPr/>
          <a:lstStyle/>
          <a:p>
            <a:endParaRPr lang="en-IN"/>
          </a:p>
        </p:txBody>
      </p:sp>
      <p:sp>
        <p:nvSpPr>
          <p:cNvPr id="30741" name="Line 53"/>
          <p:cNvSpPr>
            <a:spLocks noChangeShapeType="1"/>
          </p:cNvSpPr>
          <p:nvPr/>
        </p:nvSpPr>
        <p:spPr bwMode="auto">
          <a:xfrm flipH="1">
            <a:off x="7500938" y="3694113"/>
            <a:ext cx="576262" cy="447675"/>
          </a:xfrm>
          <a:prstGeom prst="line">
            <a:avLst/>
          </a:prstGeom>
          <a:noFill/>
          <a:ln w="9525">
            <a:solidFill>
              <a:schemeClr val="bg1"/>
            </a:solidFill>
            <a:round/>
            <a:headEnd/>
            <a:tailEnd/>
          </a:ln>
        </p:spPr>
        <p:txBody>
          <a:bodyPr/>
          <a:lstStyle/>
          <a:p>
            <a:endParaRPr lang="en-IN"/>
          </a:p>
        </p:txBody>
      </p:sp>
      <p:sp>
        <p:nvSpPr>
          <p:cNvPr id="30742" name="Line 54"/>
          <p:cNvSpPr>
            <a:spLocks noChangeShapeType="1"/>
          </p:cNvSpPr>
          <p:nvPr/>
        </p:nvSpPr>
        <p:spPr bwMode="auto">
          <a:xfrm flipH="1">
            <a:off x="7500938" y="3862388"/>
            <a:ext cx="576262" cy="447675"/>
          </a:xfrm>
          <a:prstGeom prst="line">
            <a:avLst/>
          </a:prstGeom>
          <a:noFill/>
          <a:ln w="9525">
            <a:solidFill>
              <a:schemeClr val="bg1"/>
            </a:solidFill>
            <a:round/>
            <a:headEnd/>
            <a:tailEnd/>
          </a:ln>
        </p:spPr>
        <p:txBody>
          <a:bodyPr/>
          <a:lstStyle/>
          <a:p>
            <a:endParaRPr lang="en-IN"/>
          </a:p>
        </p:txBody>
      </p:sp>
      <p:sp>
        <p:nvSpPr>
          <p:cNvPr id="30743" name="Line 55"/>
          <p:cNvSpPr>
            <a:spLocks noChangeShapeType="1"/>
          </p:cNvSpPr>
          <p:nvPr/>
        </p:nvSpPr>
        <p:spPr bwMode="auto">
          <a:xfrm flipH="1">
            <a:off x="7500938" y="4030663"/>
            <a:ext cx="576262" cy="449262"/>
          </a:xfrm>
          <a:prstGeom prst="line">
            <a:avLst/>
          </a:prstGeom>
          <a:noFill/>
          <a:ln w="9525">
            <a:solidFill>
              <a:schemeClr val="bg1"/>
            </a:solidFill>
            <a:round/>
            <a:headEnd/>
            <a:tailEnd/>
          </a:ln>
        </p:spPr>
        <p:txBody>
          <a:bodyPr/>
          <a:lstStyle/>
          <a:p>
            <a:endParaRPr lang="en-IN"/>
          </a:p>
        </p:txBody>
      </p:sp>
      <p:sp>
        <p:nvSpPr>
          <p:cNvPr id="30744" name="Freeform 56"/>
          <p:cNvSpPr>
            <a:spLocks/>
          </p:cNvSpPr>
          <p:nvPr/>
        </p:nvSpPr>
        <p:spPr bwMode="auto">
          <a:xfrm>
            <a:off x="7500938" y="3214688"/>
            <a:ext cx="576262" cy="508000"/>
          </a:xfrm>
          <a:custGeom>
            <a:avLst/>
            <a:gdLst>
              <a:gd name="T0" fmla="*/ 0 w 360"/>
              <a:gd name="T1" fmla="*/ 0 h 420"/>
              <a:gd name="T2" fmla="*/ 180 w 360"/>
              <a:gd name="T3" fmla="*/ 360 h 420"/>
              <a:gd name="T4" fmla="*/ 360 w 360"/>
              <a:gd name="T5" fmla="*/ 360 h 420"/>
              <a:gd name="T6" fmla="*/ 0 60000 65536"/>
              <a:gd name="T7" fmla="*/ 0 60000 65536"/>
              <a:gd name="T8" fmla="*/ 0 60000 65536"/>
              <a:gd name="T9" fmla="*/ 0 w 360"/>
              <a:gd name="T10" fmla="*/ 0 h 420"/>
              <a:gd name="T11" fmla="*/ 360 w 360"/>
              <a:gd name="T12" fmla="*/ 420 h 420"/>
            </a:gdLst>
            <a:ahLst/>
            <a:cxnLst>
              <a:cxn ang="T6">
                <a:pos x="T0" y="T1"/>
              </a:cxn>
              <a:cxn ang="T7">
                <a:pos x="T2" y="T3"/>
              </a:cxn>
              <a:cxn ang="T8">
                <a:pos x="T4" y="T5"/>
              </a:cxn>
            </a:cxnLst>
            <a:rect l="T9" t="T10" r="T11" b="T12"/>
            <a:pathLst>
              <a:path w="360" h="420">
                <a:moveTo>
                  <a:pt x="0" y="0"/>
                </a:moveTo>
                <a:cubicBezTo>
                  <a:pt x="60" y="150"/>
                  <a:pt x="120" y="300"/>
                  <a:pt x="180" y="360"/>
                </a:cubicBezTo>
                <a:cubicBezTo>
                  <a:pt x="240" y="420"/>
                  <a:pt x="330" y="360"/>
                  <a:pt x="360" y="360"/>
                </a:cubicBezTo>
              </a:path>
            </a:pathLst>
          </a:custGeom>
          <a:noFill/>
          <a:ln w="9525">
            <a:solidFill>
              <a:srgbClr val="FF00FF"/>
            </a:solidFill>
            <a:round/>
            <a:headEnd/>
            <a:tailEnd/>
          </a:ln>
        </p:spPr>
        <p:txBody>
          <a:bodyPr/>
          <a:lstStyle/>
          <a:p>
            <a:endParaRPr lang="en-US"/>
          </a:p>
        </p:txBody>
      </p:sp>
      <p:sp>
        <p:nvSpPr>
          <p:cNvPr id="30745" name="Line 57"/>
          <p:cNvSpPr>
            <a:spLocks noChangeShapeType="1"/>
          </p:cNvSpPr>
          <p:nvPr/>
        </p:nvSpPr>
        <p:spPr bwMode="auto">
          <a:xfrm>
            <a:off x="8027988" y="3665538"/>
            <a:ext cx="142875" cy="0"/>
          </a:xfrm>
          <a:prstGeom prst="line">
            <a:avLst/>
          </a:prstGeom>
          <a:noFill/>
          <a:ln w="9525">
            <a:solidFill>
              <a:srgbClr val="FF00FF"/>
            </a:solidFill>
            <a:round/>
            <a:headEnd/>
            <a:tailEnd type="triangle" w="med" len="med"/>
          </a:ln>
        </p:spPr>
        <p:txBody>
          <a:bodyPr/>
          <a:lstStyle/>
          <a:p>
            <a:endParaRPr lang="en-IN"/>
          </a:p>
        </p:txBody>
      </p:sp>
      <p:sp>
        <p:nvSpPr>
          <p:cNvPr id="30746" name="Text Box 58"/>
          <p:cNvSpPr txBox="1">
            <a:spLocks noChangeArrowheads="1"/>
          </p:cNvSpPr>
          <p:nvPr/>
        </p:nvSpPr>
        <p:spPr bwMode="auto">
          <a:xfrm>
            <a:off x="8077200" y="3402013"/>
            <a:ext cx="874713" cy="582612"/>
          </a:xfrm>
          <a:prstGeom prst="rect">
            <a:avLst/>
          </a:prstGeom>
          <a:noFill/>
          <a:ln w="9525">
            <a:noFill/>
            <a:miter lim="800000"/>
            <a:headEnd/>
            <a:tailEnd/>
          </a:ln>
        </p:spPr>
        <p:txBody>
          <a:bodyPr/>
          <a:lstStyle/>
          <a:p>
            <a:pPr>
              <a:spcBef>
                <a:spcPct val="0"/>
              </a:spcBef>
              <a:buFontTx/>
              <a:buNone/>
            </a:pPr>
            <a:r>
              <a:rPr lang="en-US" sz="2800" b="1">
                <a:solidFill>
                  <a:srgbClr val="0033CC"/>
                </a:solidFill>
              </a:rPr>
              <a:t> </a:t>
            </a:r>
            <a:r>
              <a:rPr lang="en-US" sz="2800" b="1">
                <a:solidFill>
                  <a:schemeClr val="bg1"/>
                </a:solidFill>
              </a:rPr>
              <a:t>2 e</a:t>
            </a:r>
            <a:r>
              <a:rPr lang="en-US" baseline="30000">
                <a:solidFill>
                  <a:schemeClr val="bg1"/>
                </a:solidFill>
              </a:rPr>
              <a:t>-</a:t>
            </a:r>
            <a:endParaRPr lang="en-US" sz="2800">
              <a:solidFill>
                <a:schemeClr val="bg1"/>
              </a:solidFill>
              <a:latin typeface="Arial" charset="0"/>
            </a:endParaRPr>
          </a:p>
        </p:txBody>
      </p:sp>
      <p:sp>
        <p:nvSpPr>
          <p:cNvPr id="30747" name="Text Box 61"/>
          <p:cNvSpPr txBox="1">
            <a:spLocks noChangeArrowheads="1"/>
          </p:cNvSpPr>
          <p:nvPr/>
        </p:nvSpPr>
        <p:spPr bwMode="auto">
          <a:xfrm>
            <a:off x="7467600" y="1143000"/>
            <a:ext cx="1441450" cy="776288"/>
          </a:xfrm>
          <a:prstGeom prst="rect">
            <a:avLst/>
          </a:prstGeom>
          <a:noFill/>
          <a:ln w="9525">
            <a:noFill/>
            <a:miter lim="800000"/>
            <a:headEnd/>
            <a:tailEnd/>
          </a:ln>
        </p:spPr>
        <p:txBody>
          <a:bodyPr/>
          <a:lstStyle/>
          <a:p>
            <a:pPr>
              <a:spcBef>
                <a:spcPct val="0"/>
              </a:spcBef>
              <a:buFontTx/>
              <a:buNone/>
            </a:pPr>
            <a:r>
              <a:rPr lang="en-US" sz="2000">
                <a:solidFill>
                  <a:schemeClr val="bg1"/>
                </a:solidFill>
              </a:rPr>
              <a:t>Electrode</a:t>
            </a:r>
            <a:endParaRPr lang="en-US" sz="2800">
              <a:solidFill>
                <a:schemeClr val="bg1"/>
              </a:solidFill>
              <a:latin typeface="Arial" charset="0"/>
            </a:endParaRPr>
          </a:p>
        </p:txBody>
      </p:sp>
      <p:sp>
        <p:nvSpPr>
          <p:cNvPr id="30748" name="Text Box 62"/>
          <p:cNvSpPr txBox="1">
            <a:spLocks noChangeArrowheads="1"/>
          </p:cNvSpPr>
          <p:nvPr/>
        </p:nvSpPr>
        <p:spPr bwMode="auto">
          <a:xfrm>
            <a:off x="206375" y="2466975"/>
            <a:ext cx="2452688" cy="582613"/>
          </a:xfrm>
          <a:prstGeom prst="rect">
            <a:avLst/>
          </a:prstGeom>
          <a:noFill/>
          <a:ln w="9525">
            <a:noFill/>
            <a:miter lim="800000"/>
            <a:headEnd/>
            <a:tailEnd/>
          </a:ln>
        </p:spPr>
        <p:txBody>
          <a:bodyPr/>
          <a:lstStyle/>
          <a:p>
            <a:pPr>
              <a:spcBef>
                <a:spcPct val="0"/>
              </a:spcBef>
              <a:buFontTx/>
              <a:buNone/>
            </a:pPr>
            <a:r>
              <a:rPr lang="en-US" sz="2000" b="1">
                <a:solidFill>
                  <a:schemeClr val="bg1"/>
                </a:solidFill>
              </a:rPr>
              <a:t>Glucose (C</a:t>
            </a:r>
            <a:r>
              <a:rPr lang="en-US" sz="2000" b="1" baseline="-25000">
                <a:solidFill>
                  <a:schemeClr val="bg1"/>
                </a:solidFill>
              </a:rPr>
              <a:t>6</a:t>
            </a:r>
            <a:r>
              <a:rPr lang="en-US" sz="2000" b="1">
                <a:solidFill>
                  <a:schemeClr val="bg1"/>
                </a:solidFill>
              </a:rPr>
              <a:t>H</a:t>
            </a:r>
            <a:r>
              <a:rPr lang="en-US" sz="2000" b="1" baseline="-25000">
                <a:solidFill>
                  <a:schemeClr val="bg1"/>
                </a:solidFill>
              </a:rPr>
              <a:t>12</a:t>
            </a:r>
            <a:r>
              <a:rPr lang="en-US" sz="2000" b="1">
                <a:solidFill>
                  <a:schemeClr val="bg1"/>
                </a:solidFill>
              </a:rPr>
              <a:t>O</a:t>
            </a:r>
            <a:r>
              <a:rPr lang="en-US" sz="2000" b="1" baseline="-25000">
                <a:solidFill>
                  <a:schemeClr val="bg1"/>
                </a:solidFill>
              </a:rPr>
              <a:t>6</a:t>
            </a:r>
            <a:r>
              <a:rPr lang="en-US" sz="2000" b="1">
                <a:solidFill>
                  <a:schemeClr val="bg1"/>
                </a:solidFill>
              </a:rPr>
              <a:t>)</a:t>
            </a:r>
            <a:endParaRPr lang="en-US" sz="2800" b="1">
              <a:solidFill>
                <a:schemeClr val="bg1"/>
              </a:solidFill>
              <a:latin typeface="Arial" charset="0"/>
            </a:endParaRPr>
          </a:p>
        </p:txBody>
      </p:sp>
      <p:sp>
        <p:nvSpPr>
          <p:cNvPr id="30749" name="Text Box 63"/>
          <p:cNvSpPr txBox="1">
            <a:spLocks noChangeArrowheads="1"/>
          </p:cNvSpPr>
          <p:nvPr/>
        </p:nvSpPr>
        <p:spPr bwMode="auto">
          <a:xfrm>
            <a:off x="817563" y="4310063"/>
            <a:ext cx="2976562" cy="1063625"/>
          </a:xfrm>
          <a:prstGeom prst="rect">
            <a:avLst/>
          </a:prstGeom>
          <a:noFill/>
          <a:ln w="9525">
            <a:noFill/>
            <a:miter lim="800000"/>
            <a:headEnd/>
            <a:tailEnd/>
          </a:ln>
        </p:spPr>
        <p:txBody>
          <a:bodyPr/>
          <a:lstStyle/>
          <a:p>
            <a:pPr>
              <a:spcBef>
                <a:spcPct val="0"/>
              </a:spcBef>
              <a:buFontTx/>
              <a:buNone/>
            </a:pPr>
            <a:r>
              <a:rPr lang="en-US" sz="1800" b="1">
                <a:solidFill>
                  <a:schemeClr val="bg1"/>
                </a:solidFill>
              </a:rPr>
              <a:t>Gluconic acid (C</a:t>
            </a:r>
            <a:r>
              <a:rPr lang="en-US" sz="1800" b="1" baseline="-25000">
                <a:solidFill>
                  <a:schemeClr val="bg1"/>
                </a:solidFill>
              </a:rPr>
              <a:t>6</a:t>
            </a:r>
            <a:r>
              <a:rPr lang="en-US" sz="1800" b="1">
                <a:solidFill>
                  <a:schemeClr val="bg1"/>
                </a:solidFill>
              </a:rPr>
              <a:t>H</a:t>
            </a:r>
            <a:r>
              <a:rPr lang="en-US" sz="1800" b="1" baseline="-25000">
                <a:solidFill>
                  <a:schemeClr val="bg1"/>
                </a:solidFill>
              </a:rPr>
              <a:t>12</a:t>
            </a:r>
            <a:r>
              <a:rPr lang="en-US" sz="1800" b="1">
                <a:solidFill>
                  <a:schemeClr val="bg1"/>
                </a:solidFill>
              </a:rPr>
              <a:t>O</a:t>
            </a:r>
            <a:r>
              <a:rPr lang="en-US" sz="1800" b="1" baseline="-25000">
                <a:solidFill>
                  <a:schemeClr val="bg1"/>
                </a:solidFill>
              </a:rPr>
              <a:t>7</a:t>
            </a:r>
            <a:r>
              <a:rPr lang="en-US" sz="1800" b="1">
                <a:solidFill>
                  <a:schemeClr val="bg1"/>
                </a:solidFill>
              </a:rPr>
              <a:t>)</a:t>
            </a:r>
          </a:p>
          <a:p>
            <a:pPr>
              <a:spcBef>
                <a:spcPct val="0"/>
              </a:spcBef>
              <a:buFontTx/>
              <a:buNone/>
            </a:pPr>
            <a:endParaRPr lang="en-US" sz="1800" b="1">
              <a:solidFill>
                <a:schemeClr val="bg1"/>
              </a:solidFill>
            </a:endParaRPr>
          </a:p>
        </p:txBody>
      </p:sp>
      <p:sp>
        <p:nvSpPr>
          <p:cNvPr id="30750" name="Text Box 64"/>
          <p:cNvSpPr txBox="1">
            <a:spLocks noChangeArrowheads="1"/>
          </p:cNvSpPr>
          <p:nvPr/>
        </p:nvSpPr>
        <p:spPr bwMode="auto">
          <a:xfrm>
            <a:off x="4648200" y="2243138"/>
            <a:ext cx="2286000" cy="396875"/>
          </a:xfrm>
          <a:prstGeom prst="rect">
            <a:avLst/>
          </a:prstGeom>
          <a:noFill/>
          <a:ln w="9525">
            <a:noFill/>
            <a:miter lim="800000"/>
            <a:headEnd/>
            <a:tailEnd/>
          </a:ln>
        </p:spPr>
        <p:txBody>
          <a:bodyPr>
            <a:spAutoFit/>
          </a:bodyPr>
          <a:lstStyle/>
          <a:p>
            <a:pPr>
              <a:spcBef>
                <a:spcPct val="50000"/>
              </a:spcBef>
              <a:buFontTx/>
              <a:buNone/>
            </a:pPr>
            <a:r>
              <a:rPr lang="en-US" sz="2000" b="1">
                <a:solidFill>
                  <a:schemeClr val="bg1"/>
                </a:solidFill>
              </a:rPr>
              <a:t>Glucose Oxidase</a:t>
            </a:r>
          </a:p>
        </p:txBody>
      </p:sp>
      <p:sp>
        <p:nvSpPr>
          <p:cNvPr id="126019" name="Line 67"/>
          <p:cNvSpPr>
            <a:spLocks noChangeShapeType="1"/>
          </p:cNvSpPr>
          <p:nvPr/>
        </p:nvSpPr>
        <p:spPr bwMode="auto">
          <a:xfrm>
            <a:off x="7467600" y="1924050"/>
            <a:ext cx="0" cy="2590800"/>
          </a:xfrm>
          <a:prstGeom prst="line">
            <a:avLst/>
          </a:prstGeom>
          <a:noFill/>
          <a:ln w="57150">
            <a:solidFill>
              <a:schemeClr val="folHlink"/>
            </a:solidFill>
            <a:round/>
            <a:headEnd/>
            <a:tailEnd/>
          </a:ln>
        </p:spPr>
        <p:txBody>
          <a:bodyPr/>
          <a:lstStyle/>
          <a:p>
            <a:endParaRPr lang="en-IN"/>
          </a:p>
        </p:txBody>
      </p:sp>
      <p:sp>
        <p:nvSpPr>
          <p:cNvPr id="30752" name="Text Box 71"/>
          <p:cNvSpPr txBox="1">
            <a:spLocks noChangeArrowheads="1"/>
          </p:cNvSpPr>
          <p:nvPr/>
        </p:nvSpPr>
        <p:spPr bwMode="auto">
          <a:xfrm>
            <a:off x="3794125" y="1487488"/>
            <a:ext cx="3371850" cy="776287"/>
          </a:xfrm>
          <a:prstGeom prst="rect">
            <a:avLst/>
          </a:prstGeom>
          <a:noFill/>
          <a:ln w="9525">
            <a:noFill/>
            <a:miter lim="800000"/>
            <a:headEnd/>
            <a:tailEnd/>
          </a:ln>
        </p:spPr>
        <p:txBody>
          <a:bodyPr/>
          <a:lstStyle/>
          <a:p>
            <a:pPr>
              <a:spcBef>
                <a:spcPct val="0"/>
              </a:spcBef>
              <a:buFontTx/>
              <a:buNone/>
            </a:pPr>
            <a:r>
              <a:rPr lang="en-US" sz="2000">
                <a:solidFill>
                  <a:schemeClr val="bg1"/>
                </a:solidFill>
              </a:rPr>
              <a:t>Conducting Polymer Matrix</a:t>
            </a:r>
            <a:endParaRPr lang="en-US" sz="2800">
              <a:solidFill>
                <a:schemeClr val="bg1"/>
              </a:solidFill>
              <a:latin typeface="Arial" charset="0"/>
            </a:endParaRPr>
          </a:p>
        </p:txBody>
      </p:sp>
      <p:sp>
        <p:nvSpPr>
          <p:cNvPr id="30753" name="Line 72"/>
          <p:cNvSpPr>
            <a:spLocks noChangeShapeType="1"/>
          </p:cNvSpPr>
          <p:nvPr/>
        </p:nvSpPr>
        <p:spPr bwMode="auto">
          <a:xfrm>
            <a:off x="7772400" y="1524000"/>
            <a:ext cx="0" cy="228600"/>
          </a:xfrm>
          <a:prstGeom prst="line">
            <a:avLst/>
          </a:prstGeom>
          <a:noFill/>
          <a:ln w="9525">
            <a:solidFill>
              <a:srgbClr val="FF00FF"/>
            </a:solidFill>
            <a:round/>
            <a:headEnd/>
            <a:tailEnd type="triangle" w="med" len="med"/>
          </a:ln>
        </p:spPr>
        <p:txBody>
          <a:bodyPr/>
          <a:lstStyle/>
          <a:p>
            <a:endParaRPr lang="en-IN"/>
          </a:p>
        </p:txBody>
      </p:sp>
      <p:sp>
        <p:nvSpPr>
          <p:cNvPr id="30754" name="Text Box 75"/>
          <p:cNvSpPr txBox="1">
            <a:spLocks noChangeArrowheads="1"/>
          </p:cNvSpPr>
          <p:nvPr/>
        </p:nvSpPr>
        <p:spPr bwMode="auto">
          <a:xfrm>
            <a:off x="6692900" y="1944688"/>
            <a:ext cx="1079500" cy="336550"/>
          </a:xfrm>
          <a:prstGeom prst="rect">
            <a:avLst/>
          </a:prstGeom>
          <a:noFill/>
          <a:ln w="9525">
            <a:noFill/>
            <a:miter lim="800000"/>
            <a:headEnd/>
            <a:tailEnd/>
          </a:ln>
        </p:spPr>
        <p:txBody>
          <a:bodyPr>
            <a:spAutoFit/>
          </a:bodyPr>
          <a:lstStyle/>
          <a:p>
            <a:pPr marL="342900" indent="-342900">
              <a:spcBef>
                <a:spcPct val="50000"/>
              </a:spcBef>
              <a:buFontTx/>
              <a:buNone/>
            </a:pPr>
            <a:r>
              <a:rPr lang="en-US" sz="1600">
                <a:solidFill>
                  <a:schemeClr val="bg1"/>
                </a:solidFill>
                <a:latin typeface="Arial" charset="0"/>
              </a:rPr>
              <a:t>O</a:t>
            </a:r>
            <a:r>
              <a:rPr lang="en-US" sz="1600" baseline="-25000">
                <a:solidFill>
                  <a:schemeClr val="bg1"/>
                </a:solidFill>
                <a:latin typeface="Arial" charset="0"/>
              </a:rPr>
              <a:t>2</a:t>
            </a:r>
          </a:p>
        </p:txBody>
      </p:sp>
      <p:sp>
        <p:nvSpPr>
          <p:cNvPr id="30755" name="Text Box 76"/>
          <p:cNvSpPr txBox="1">
            <a:spLocks noChangeArrowheads="1"/>
          </p:cNvSpPr>
          <p:nvPr/>
        </p:nvSpPr>
        <p:spPr bwMode="auto">
          <a:xfrm>
            <a:off x="3794125" y="2035175"/>
            <a:ext cx="1079500" cy="336550"/>
          </a:xfrm>
          <a:prstGeom prst="rect">
            <a:avLst/>
          </a:prstGeom>
          <a:noFill/>
          <a:ln w="9525">
            <a:noFill/>
            <a:miter lim="800000"/>
            <a:headEnd/>
            <a:tailEnd/>
          </a:ln>
        </p:spPr>
        <p:txBody>
          <a:bodyPr>
            <a:spAutoFit/>
          </a:bodyPr>
          <a:lstStyle/>
          <a:p>
            <a:pPr marL="342900" indent="-342900">
              <a:spcBef>
                <a:spcPct val="50000"/>
              </a:spcBef>
              <a:buFontTx/>
              <a:buNone/>
            </a:pPr>
            <a:r>
              <a:rPr lang="en-US" sz="1600">
                <a:solidFill>
                  <a:schemeClr val="bg1"/>
                </a:solidFill>
                <a:latin typeface="Arial" charset="0"/>
              </a:rPr>
              <a:t>H</a:t>
            </a:r>
            <a:r>
              <a:rPr lang="en-US" sz="1600" baseline="-25000">
                <a:solidFill>
                  <a:schemeClr val="bg1"/>
                </a:solidFill>
                <a:latin typeface="Arial" charset="0"/>
              </a:rPr>
              <a:t>2</a:t>
            </a:r>
            <a:r>
              <a:rPr lang="en-US" sz="1600">
                <a:solidFill>
                  <a:schemeClr val="bg1"/>
                </a:solidFill>
                <a:latin typeface="Arial" charset="0"/>
              </a:rPr>
              <a:t>O</a:t>
            </a:r>
          </a:p>
        </p:txBody>
      </p:sp>
      <p:sp>
        <p:nvSpPr>
          <p:cNvPr id="30756" name="Text Box 79"/>
          <p:cNvSpPr txBox="1">
            <a:spLocks noChangeArrowheads="1"/>
          </p:cNvSpPr>
          <p:nvPr/>
        </p:nvSpPr>
        <p:spPr bwMode="auto">
          <a:xfrm>
            <a:off x="6421438" y="4030663"/>
            <a:ext cx="1079500" cy="336550"/>
          </a:xfrm>
          <a:prstGeom prst="rect">
            <a:avLst/>
          </a:prstGeom>
          <a:noFill/>
          <a:ln w="9525">
            <a:noFill/>
            <a:miter lim="800000"/>
            <a:headEnd/>
            <a:tailEnd/>
          </a:ln>
        </p:spPr>
        <p:txBody>
          <a:bodyPr>
            <a:spAutoFit/>
          </a:bodyPr>
          <a:lstStyle/>
          <a:p>
            <a:pPr marL="342900" indent="-342900">
              <a:spcBef>
                <a:spcPct val="50000"/>
              </a:spcBef>
              <a:buFontTx/>
              <a:buNone/>
            </a:pPr>
            <a:r>
              <a:rPr lang="en-US" sz="1600">
                <a:solidFill>
                  <a:schemeClr val="bg1"/>
                </a:solidFill>
                <a:latin typeface="Arial" charset="0"/>
              </a:rPr>
              <a:t>H</a:t>
            </a:r>
            <a:r>
              <a:rPr lang="en-US" sz="1600" baseline="-25000">
                <a:solidFill>
                  <a:schemeClr val="bg1"/>
                </a:solidFill>
                <a:latin typeface="Arial" charset="0"/>
              </a:rPr>
              <a:t>2</a:t>
            </a:r>
            <a:r>
              <a:rPr lang="en-US" sz="1600">
                <a:solidFill>
                  <a:schemeClr val="bg1"/>
                </a:solidFill>
                <a:latin typeface="Arial" charset="0"/>
              </a:rPr>
              <a:t>O</a:t>
            </a:r>
            <a:r>
              <a:rPr lang="en-US" sz="1600" baseline="-25000">
                <a:solidFill>
                  <a:schemeClr val="bg1"/>
                </a:solidFill>
                <a:latin typeface="Arial" charset="0"/>
              </a:rPr>
              <a:t>2</a:t>
            </a:r>
            <a:endParaRPr lang="en-US" sz="1600">
              <a:solidFill>
                <a:schemeClr val="bg1"/>
              </a:solidFill>
              <a:latin typeface="Arial" charset="0"/>
            </a:endParaRPr>
          </a:p>
        </p:txBody>
      </p:sp>
      <p:sp>
        <p:nvSpPr>
          <p:cNvPr id="30757" name="Text Box 81"/>
          <p:cNvSpPr txBox="1">
            <a:spLocks noChangeArrowheads="1"/>
          </p:cNvSpPr>
          <p:nvPr/>
        </p:nvSpPr>
        <p:spPr bwMode="auto">
          <a:xfrm>
            <a:off x="298450" y="5146675"/>
            <a:ext cx="7154863" cy="549275"/>
          </a:xfrm>
          <a:prstGeom prst="rect">
            <a:avLst/>
          </a:prstGeom>
          <a:noFill/>
          <a:ln w="9525">
            <a:noFill/>
            <a:miter lim="800000"/>
            <a:headEnd/>
            <a:tailEnd/>
          </a:ln>
        </p:spPr>
        <p:txBody>
          <a:bodyPr>
            <a:spAutoFit/>
          </a:bodyPr>
          <a:lstStyle/>
          <a:p>
            <a:pPr marL="342900" indent="-342900">
              <a:lnSpc>
                <a:spcPct val="50000"/>
              </a:lnSpc>
              <a:spcBef>
                <a:spcPct val="50000"/>
              </a:spcBef>
              <a:buFontTx/>
              <a:buNone/>
            </a:pPr>
            <a:r>
              <a:rPr lang="en-US" sz="2000"/>
              <a:t>                                       </a:t>
            </a:r>
            <a:r>
              <a:rPr lang="en-US" sz="2000">
                <a:solidFill>
                  <a:schemeClr val="bg1"/>
                </a:solidFill>
              </a:rPr>
              <a:t>GOD</a:t>
            </a:r>
            <a:r>
              <a:rPr lang="en-US" sz="2000" baseline="-25000">
                <a:solidFill>
                  <a:schemeClr val="bg1"/>
                </a:solidFill>
              </a:rPr>
              <a:t>x</a:t>
            </a:r>
            <a:endParaRPr lang="en-US" sz="2000">
              <a:solidFill>
                <a:schemeClr val="bg1"/>
              </a:solidFill>
            </a:endParaRPr>
          </a:p>
          <a:p>
            <a:pPr marL="342900" indent="-342900">
              <a:lnSpc>
                <a:spcPct val="50000"/>
              </a:lnSpc>
              <a:spcBef>
                <a:spcPct val="50000"/>
              </a:spcBef>
              <a:buFontTx/>
              <a:buNone/>
            </a:pPr>
            <a:r>
              <a:rPr lang="en-US" sz="2000">
                <a:solidFill>
                  <a:schemeClr val="bg1"/>
                </a:solidFill>
              </a:rPr>
              <a:t>Glucose + O</a:t>
            </a:r>
            <a:r>
              <a:rPr lang="en-US" sz="2000" baseline="-25000">
                <a:solidFill>
                  <a:schemeClr val="bg1"/>
                </a:solidFill>
              </a:rPr>
              <a:t>2</a:t>
            </a:r>
            <a:r>
              <a:rPr lang="en-US" sz="2000">
                <a:solidFill>
                  <a:schemeClr val="bg1"/>
                </a:solidFill>
              </a:rPr>
              <a:t> + H</a:t>
            </a:r>
            <a:r>
              <a:rPr lang="en-US" sz="2000" baseline="-25000">
                <a:solidFill>
                  <a:schemeClr val="bg1"/>
                </a:solidFill>
              </a:rPr>
              <a:t>2</a:t>
            </a:r>
            <a:r>
              <a:rPr lang="en-US" sz="2000">
                <a:solidFill>
                  <a:schemeClr val="bg1"/>
                </a:solidFill>
              </a:rPr>
              <a:t>O   </a:t>
            </a:r>
            <a:r>
              <a:rPr lang="en-US" sz="2000">
                <a:solidFill>
                  <a:schemeClr val="bg1"/>
                </a:solidFill>
                <a:sym typeface="Wingdings" pitchFamily="2" charset="2"/>
              </a:rPr>
              <a:t>                  Gluconic acid + H</a:t>
            </a:r>
            <a:r>
              <a:rPr lang="en-US" sz="2000" baseline="-25000">
                <a:solidFill>
                  <a:schemeClr val="bg1"/>
                </a:solidFill>
                <a:sym typeface="Wingdings" pitchFamily="2" charset="2"/>
              </a:rPr>
              <a:t>2</a:t>
            </a:r>
            <a:r>
              <a:rPr lang="en-US" sz="2000">
                <a:solidFill>
                  <a:schemeClr val="bg1"/>
                </a:solidFill>
                <a:sym typeface="Wingdings" pitchFamily="2" charset="2"/>
              </a:rPr>
              <a:t>O</a:t>
            </a:r>
            <a:r>
              <a:rPr lang="en-US" sz="2000" baseline="-25000">
                <a:solidFill>
                  <a:schemeClr val="bg1"/>
                </a:solidFill>
                <a:sym typeface="Wingdings" pitchFamily="2" charset="2"/>
              </a:rPr>
              <a:t>2</a:t>
            </a:r>
            <a:r>
              <a:rPr lang="en-US" sz="2000">
                <a:solidFill>
                  <a:schemeClr val="bg1"/>
                </a:solidFill>
              </a:rPr>
              <a:t> </a:t>
            </a:r>
          </a:p>
        </p:txBody>
      </p:sp>
      <p:sp>
        <p:nvSpPr>
          <p:cNvPr id="30758" name="Line 83"/>
          <p:cNvSpPr>
            <a:spLocks noChangeShapeType="1"/>
          </p:cNvSpPr>
          <p:nvPr/>
        </p:nvSpPr>
        <p:spPr bwMode="auto">
          <a:xfrm>
            <a:off x="2716213" y="5548313"/>
            <a:ext cx="1135062" cy="0"/>
          </a:xfrm>
          <a:prstGeom prst="line">
            <a:avLst/>
          </a:prstGeom>
          <a:noFill/>
          <a:ln w="9525">
            <a:solidFill>
              <a:schemeClr val="bg1"/>
            </a:solidFill>
            <a:round/>
            <a:headEnd/>
            <a:tailEnd type="triangle" w="med" len="med"/>
          </a:ln>
        </p:spPr>
        <p:txBody>
          <a:bodyPr/>
          <a:lstStyle/>
          <a:p>
            <a:endParaRPr lang="en-IN"/>
          </a:p>
        </p:txBody>
      </p:sp>
      <p:sp>
        <p:nvSpPr>
          <p:cNvPr id="30759" name="Rectangle 84"/>
          <p:cNvSpPr>
            <a:spLocks noChangeArrowheads="1"/>
          </p:cNvSpPr>
          <p:nvPr/>
        </p:nvSpPr>
        <p:spPr bwMode="auto">
          <a:xfrm>
            <a:off x="4318000" y="6064250"/>
            <a:ext cx="3709988" cy="396875"/>
          </a:xfrm>
          <a:prstGeom prst="rect">
            <a:avLst/>
          </a:prstGeom>
          <a:noFill/>
          <a:ln w="9525">
            <a:noFill/>
            <a:miter lim="800000"/>
            <a:headEnd/>
            <a:tailEnd/>
          </a:ln>
        </p:spPr>
        <p:txBody>
          <a:bodyPr wrap="none">
            <a:spAutoFit/>
          </a:bodyPr>
          <a:lstStyle/>
          <a:p>
            <a:pPr marL="342900" indent="-342900">
              <a:buFontTx/>
              <a:buNone/>
            </a:pPr>
            <a:r>
              <a:rPr lang="en-US" sz="2000">
                <a:solidFill>
                  <a:schemeClr val="bg1"/>
                </a:solidFill>
                <a:sym typeface="Wingdings" pitchFamily="2" charset="2"/>
              </a:rPr>
              <a:t>H</a:t>
            </a:r>
            <a:r>
              <a:rPr lang="en-US" sz="2000" baseline="-25000">
                <a:solidFill>
                  <a:schemeClr val="bg1"/>
                </a:solidFill>
                <a:sym typeface="Wingdings" pitchFamily="2" charset="2"/>
              </a:rPr>
              <a:t>2</a:t>
            </a:r>
            <a:r>
              <a:rPr lang="en-US" sz="2000">
                <a:solidFill>
                  <a:schemeClr val="bg1"/>
                </a:solidFill>
                <a:sym typeface="Wingdings" pitchFamily="2" charset="2"/>
              </a:rPr>
              <a:t>O</a:t>
            </a:r>
            <a:r>
              <a:rPr lang="en-US" sz="2000" baseline="-25000">
                <a:solidFill>
                  <a:schemeClr val="bg1"/>
                </a:solidFill>
                <a:sym typeface="Wingdings" pitchFamily="2" charset="2"/>
              </a:rPr>
              <a:t>2                                 </a:t>
            </a:r>
            <a:r>
              <a:rPr lang="en-US" sz="2000">
                <a:solidFill>
                  <a:schemeClr val="bg1"/>
                </a:solidFill>
                <a:sym typeface="Wingdings" pitchFamily="2" charset="2"/>
              </a:rPr>
              <a:t>O</a:t>
            </a:r>
            <a:r>
              <a:rPr lang="en-US" sz="2000" baseline="-25000">
                <a:solidFill>
                  <a:schemeClr val="bg1"/>
                </a:solidFill>
                <a:sym typeface="Wingdings" pitchFamily="2" charset="2"/>
              </a:rPr>
              <a:t>2</a:t>
            </a:r>
            <a:r>
              <a:rPr lang="en-US" sz="2000">
                <a:solidFill>
                  <a:schemeClr val="bg1"/>
                </a:solidFill>
                <a:sym typeface="Wingdings" pitchFamily="2" charset="2"/>
              </a:rPr>
              <a:t> + 2H</a:t>
            </a:r>
            <a:r>
              <a:rPr lang="en-US" sz="2000" baseline="30000">
                <a:solidFill>
                  <a:schemeClr val="bg1"/>
                </a:solidFill>
                <a:sym typeface="Wingdings" pitchFamily="2" charset="2"/>
              </a:rPr>
              <a:t>+</a:t>
            </a:r>
            <a:r>
              <a:rPr lang="en-US" sz="2000">
                <a:solidFill>
                  <a:schemeClr val="bg1"/>
                </a:solidFill>
                <a:sym typeface="Wingdings" pitchFamily="2" charset="2"/>
              </a:rPr>
              <a:t> + 2e</a:t>
            </a:r>
            <a:r>
              <a:rPr lang="en-US" sz="2000" baseline="30000">
                <a:solidFill>
                  <a:schemeClr val="bg1"/>
                </a:solidFill>
                <a:sym typeface="Wingdings" pitchFamily="2" charset="2"/>
              </a:rPr>
              <a:t>-</a:t>
            </a:r>
          </a:p>
        </p:txBody>
      </p:sp>
      <p:sp>
        <p:nvSpPr>
          <p:cNvPr id="30760" name="Line 85"/>
          <p:cNvSpPr>
            <a:spLocks noChangeShapeType="1"/>
          </p:cNvSpPr>
          <p:nvPr/>
        </p:nvSpPr>
        <p:spPr bwMode="auto">
          <a:xfrm>
            <a:off x="5105400" y="6261100"/>
            <a:ext cx="1135063" cy="0"/>
          </a:xfrm>
          <a:prstGeom prst="line">
            <a:avLst/>
          </a:prstGeom>
          <a:noFill/>
          <a:ln w="9525">
            <a:solidFill>
              <a:schemeClr val="bg1"/>
            </a:solidFill>
            <a:round/>
            <a:headEnd/>
            <a:tailEnd type="triangle" w="med" len="med"/>
          </a:ln>
        </p:spPr>
        <p:txBody>
          <a:bodyPr/>
          <a:lstStyle/>
          <a:p>
            <a:endParaRPr lang="en-I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6019"/>
                                        </p:tgtEl>
                                        <p:attrNameLst>
                                          <p:attrName>style.visibility</p:attrName>
                                        </p:attrNameLst>
                                      </p:cBhvr>
                                      <p:to>
                                        <p:strVal val="visible"/>
                                      </p:to>
                                    </p:set>
                                    <p:animEffect transition="in" filter="dissolve">
                                      <p:cBhvr>
                                        <p:cTn id="7" dur="5000"/>
                                        <p:tgtEl>
                                          <p:spTgt spid="12601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5955"/>
                                        </p:tgtEl>
                                        <p:attrNameLst>
                                          <p:attrName>style.visibility</p:attrName>
                                        </p:attrNameLst>
                                      </p:cBhvr>
                                      <p:to>
                                        <p:strVal val="visible"/>
                                      </p:to>
                                    </p:set>
                                    <p:animEffect transition="in" filter="wedge">
                                      <p:cBhvr>
                                        <p:cTn id="10" dur="2000"/>
                                        <p:tgtEl>
                                          <p:spTgt spid="125955"/>
                                        </p:tgtEl>
                                      </p:cBhvr>
                                    </p:animEffect>
                                  </p:childTnLst>
                                </p:cTn>
                              </p:par>
                              <p:par>
                                <p:cTn id="11" presetID="32" presetClass="emph" presetSubtype="0" repeatCount="indefinite" fill="hold" nodeType="withEffect">
                                  <p:stCondLst>
                                    <p:cond delay="0"/>
                                  </p:stCondLst>
                                  <p:childTnLst>
                                    <p:animClr clrSpc="rgb" dir="cw">
                                      <p:cBhvr override="childStyle">
                                        <p:cTn id="12" dur="100" fill="hold"/>
                                        <p:tgtEl>
                                          <p:spTgt spid="4"/>
                                        </p:tgtEl>
                                        <p:attrNameLst>
                                          <p:attrName>style.color</p:attrName>
                                        </p:attrNameLst>
                                      </p:cBhvr>
                                      <p:to>
                                        <a:schemeClr val="accent2"/>
                                      </p:to>
                                    </p:animClr>
                                    <p:animClr clrSpc="rgb" dir="cw">
                                      <p:cBhvr>
                                        <p:cTn id="13" dur="100" fill="hold"/>
                                        <p:tgtEl>
                                          <p:spTgt spid="4"/>
                                        </p:tgtEl>
                                        <p:attrNameLst>
                                          <p:attrName>fillcolor</p:attrName>
                                        </p:attrNameLst>
                                      </p:cBhvr>
                                      <p:to>
                                        <a:schemeClr val="accent2"/>
                                      </p:to>
                                    </p:animClr>
                                    <p:set>
                                      <p:cBhvr>
                                        <p:cTn id="14" dur="100" fill="hold"/>
                                        <p:tgtEl>
                                          <p:spTgt spid="4"/>
                                        </p:tgtEl>
                                        <p:attrNameLst>
                                          <p:attrName>fill.type</p:attrName>
                                        </p:attrNameLst>
                                      </p:cBhvr>
                                      <p:to>
                                        <p:strVal val="solid"/>
                                      </p:to>
                                    </p:set>
                                    <p:set>
                                      <p:cBhvr>
                                        <p:cTn id="15" dur="100" fill="hold"/>
                                        <p:tgtEl>
                                          <p:spTgt spid="4"/>
                                        </p:tgtEl>
                                        <p:attrNameLst>
                                          <p:attrName>fill.on</p:attrName>
                                        </p:attrNameLst>
                                      </p:cBhvr>
                                      <p:to>
                                        <p:strVal val="true"/>
                                      </p:to>
                                    </p:se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par>
                                <p:cTn id="21" presetID="40" presetClass="path" presetSubtype="0" repeatCount="indefinite" accel="50000" decel="50000" fill="hold" nodeType="withEffect">
                                  <p:stCondLst>
                                    <p:cond delay="0"/>
                                  </p:stCondLst>
                                  <p:childTnLst>
                                    <p:animMotion origin="layout" path="M -4.44444E-6 -1.6185E-6 C 0.00296 0.00301 0.00695 0.00578 0.01494 0.00578 C 0.02396 0.00578 0.02709 0.00301 0.03004 -1.6185E-6 C 0.03403 -0.00324 0.03698 -0.0067 0.04705 -0.0067 C 0.05608 -0.0067 0.05903 -0.00324 0.06303 -1.6185E-6 C 0.06494 0.00301 0.06893 0.00578 0.07796 0.00578 C 0.08594 0.00578 0.08994 0.00301 0.09306 -1.6185E-6 C 0.09601 -0.00324 0.1 -0.0067 0.10903 -0.0067 C 0.11806 -0.0067 0.125 -1.6185E-6 0.125 -0.00023 C 0.12796 0.00301 0.13108 0.00578 0.13994 0.00578 C 0.14896 0.00578 0.15209 0.00301 0.15504 -1.6185E-6 C 0.15903 -0.00324 0.16198 -0.0067 0.17205 -0.0067 C 0.18108 -0.0067 0.18403 -0.00324 0.18698 -1.6185E-6 C 0.19098 0.00301 0.19393 0.00578 0.20296 0.00578 C 0.21094 0.00578 0.21494 0.00301 0.21806 -1.6185E-6 C 0.22101 -0.00324 0.225 -0.0067 0.23403 -0.0067 C 0.24306 -0.0067 0.24601 -0.00324 0.25 -1.6185E-6 " pathEditMode="relative" rAng="0" ptsTypes="fffffffffffffffff">
                                      <p:cBhvr>
                                        <p:cTn id="22" dur="5000" fill="hold"/>
                                        <p:tgtEl>
                                          <p:spTgt spid="2"/>
                                        </p:tgtEl>
                                        <p:attrNameLst>
                                          <p:attrName>ppt_x</p:attrName>
                                          <p:attrName>ppt_y</p:attrName>
                                        </p:attrNameLst>
                                      </p:cBhvr>
                                      <p:rCtr x="125" y="0"/>
                                    </p:animMotion>
                                  </p:childTnLst>
                                  <p:subTnLst>
                                    <p:set>
                                      <p:cBhvr override="childStyle">
                                        <p:cTn dur="1" fill="hold" display="0" masterRel="sameClick" afterEffect="1">
                                          <p:stCondLst>
                                            <p:cond evt="end" delay="0">
                                              <p:tn val="21"/>
                                            </p:cond>
                                          </p:stCondLst>
                                        </p:cTn>
                                        <p:tgtEl>
                                          <p:spTgt spid="2"/>
                                        </p:tgtEl>
                                        <p:attrNameLst>
                                          <p:attrName>style.visibility</p:attrName>
                                        </p:attrNameLst>
                                      </p:cBhvr>
                                      <p:to>
                                        <p:strVal val="hidden"/>
                                      </p:to>
                                    </p:set>
                                  </p:subTnLst>
                                </p:cTn>
                              </p:par>
                              <p:par>
                                <p:cTn id="23" presetID="40" presetClass="path" presetSubtype="0" repeatCount="indefinite" accel="50000" decel="50000" fill="hold" nodeType="withEffect">
                                  <p:stCondLst>
                                    <p:cond delay="0"/>
                                  </p:stCondLst>
                                  <p:childTnLst>
                                    <p:animMotion origin="layout" path="M 0.25 -3.23699E-6 C 0.24705 0.00463 0.24305 0.00879 0.23507 0.00879 C 0.22604 0.00879 0.22291 0.00463 0.21996 -3.23699E-6 C 0.21597 -0.00508 0.21302 -0.0104 0.20295 -0.0104 C 0.19392 -0.0104 0.19097 -0.00508 0.18698 -3.23699E-6 C 0.18507 0.00463 0.18107 0.00879 0.17205 0.00879 C 0.16406 0.00879 0.16007 0.00463 0.15694 -3.23699E-6 C 0.15399 -0.00508 0.15 -0.0104 0.14097 -0.0104 C 0.13194 -0.0104 0.125 -3.23699E-6 0.125 -0.00023 C 0.12205 0.00463 0.11892 0.00879 0.11007 0.00879 C 0.10104 0.00879 0.09791 0.00463 0.09496 -3.23699E-6 C 0.09097 -0.00508 0.08802 -0.0104 0.07795 -0.0104 C 0.06892 -0.0104 0.06597 -0.00508 0.06302 -3.23699E-6 C 0.05903 0.00463 0.05607 0.00879 0.04705 0.00879 C 0.03906 0.00879 0.03507 0.00463 0.03194 -3.23699E-6 C 0.02899 -0.00508 0.025 -0.0104 0.01597 -0.0104 C 0.00694 -0.0104 0.00399 -0.00508 2.77778E-6 -3.23699E-6 " pathEditMode="relative" rAng="10800000" ptsTypes="fffffffffffffffff">
                                      <p:cBhvr>
                                        <p:cTn id="24" dur="5000" fill="hold"/>
                                        <p:tgtEl>
                                          <p:spTgt spid="3"/>
                                        </p:tgtEl>
                                        <p:attrNameLst>
                                          <p:attrName>ppt_x</p:attrName>
                                          <p:attrName>ppt_y</p:attrName>
                                        </p:attrNameLst>
                                      </p:cBhvr>
                                      <p:rCtr x="-125"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P spid="1260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33600" y="533400"/>
            <a:ext cx="4505325" cy="3776663"/>
          </a:xfrm>
          <a:prstGeom prst="rect">
            <a:avLst/>
          </a:prstGeom>
          <a:noFill/>
          <a:ln w="9525">
            <a:noFill/>
            <a:miter lim="800000"/>
            <a:headEnd/>
            <a:tailEnd/>
          </a:ln>
        </p:spPr>
      </p:pic>
      <p:sp>
        <p:nvSpPr>
          <p:cNvPr id="3" name="Rectangle 2"/>
          <p:cNvSpPr/>
          <p:nvPr/>
        </p:nvSpPr>
        <p:spPr>
          <a:xfrm>
            <a:off x="1828800" y="4648200"/>
            <a:ext cx="6400800" cy="369332"/>
          </a:xfrm>
          <a:prstGeom prst="rect">
            <a:avLst/>
          </a:prstGeom>
        </p:spPr>
        <p:txBody>
          <a:bodyPr wrap="square">
            <a:spAutoFit/>
          </a:bodyPr>
          <a:lstStyle/>
          <a:p>
            <a:r>
              <a:rPr lang="en-IN" b="1" dirty="0" smtClean="0">
                <a:solidFill>
                  <a:schemeClr val="bg1"/>
                </a:solidFill>
              </a:rPr>
              <a:t>Fig. 17.15. Schematic diagram of an enzyme sensor.</a:t>
            </a:r>
            <a:endParaRPr lang="en-IN"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52400"/>
            <a:ext cx="3980577" cy="461665"/>
          </a:xfrm>
          <a:prstGeom prst="rect">
            <a:avLst/>
          </a:prstGeom>
        </p:spPr>
        <p:txBody>
          <a:bodyPr wrap="none">
            <a:spAutoFit/>
          </a:bodyPr>
          <a:lstStyle/>
          <a:p>
            <a:r>
              <a:rPr lang="en-IN" sz="2400" b="1" dirty="0" smtClean="0">
                <a:solidFill>
                  <a:srgbClr val="FFFF00"/>
                </a:solidFill>
              </a:rPr>
              <a:t>Optical Chemical Sensors</a:t>
            </a:r>
            <a:endParaRPr lang="en-IN" sz="2400" b="1" dirty="0">
              <a:solidFill>
                <a:srgbClr val="FFFF00"/>
              </a:solidFill>
            </a:endParaRPr>
          </a:p>
        </p:txBody>
      </p:sp>
      <p:sp>
        <p:nvSpPr>
          <p:cNvPr id="3" name="Rectangle 2"/>
          <p:cNvSpPr/>
          <p:nvPr/>
        </p:nvSpPr>
        <p:spPr>
          <a:xfrm>
            <a:off x="457200" y="914400"/>
            <a:ext cx="8458200" cy="5355312"/>
          </a:xfrm>
          <a:prstGeom prst="rect">
            <a:avLst/>
          </a:prstGeom>
        </p:spPr>
        <p:txBody>
          <a:bodyPr wrap="square">
            <a:spAutoFit/>
          </a:bodyPr>
          <a:lstStyle/>
          <a:p>
            <a:pPr algn="just"/>
            <a:r>
              <a:rPr lang="en-IN" b="1" dirty="0" smtClean="0">
                <a:solidFill>
                  <a:schemeClr val="bg1"/>
                </a:solidFill>
              </a:rPr>
              <a:t>Optical sensors are based on the interaction of electromagnetic radiation with matter, which results in altering (modulating) some properties of the radiation. </a:t>
            </a:r>
          </a:p>
          <a:p>
            <a:pPr algn="just"/>
            <a:endParaRPr lang="en-IN" b="1" dirty="0" smtClean="0">
              <a:solidFill>
                <a:schemeClr val="bg1"/>
              </a:solidFill>
            </a:endParaRPr>
          </a:p>
          <a:p>
            <a:pPr algn="just"/>
            <a:r>
              <a:rPr lang="en-IN" b="1" dirty="0" smtClean="0">
                <a:solidFill>
                  <a:schemeClr val="bg1"/>
                </a:solidFill>
              </a:rPr>
              <a:t>Examples of such modulations are variations in intensity, polarization, and velocity of light in the medium.</a:t>
            </a:r>
          </a:p>
          <a:p>
            <a:pPr algn="just"/>
            <a:endParaRPr lang="en-IN" b="1" dirty="0" smtClean="0">
              <a:solidFill>
                <a:schemeClr val="bg1"/>
              </a:solidFill>
            </a:endParaRPr>
          </a:p>
          <a:p>
            <a:pPr algn="just"/>
            <a:r>
              <a:rPr lang="en-IN" b="1" dirty="0" smtClean="0">
                <a:solidFill>
                  <a:schemeClr val="bg1"/>
                </a:solidFill>
              </a:rPr>
              <a:t>The presence of different chemicals in the </a:t>
            </a:r>
            <a:r>
              <a:rPr lang="en-IN" b="1" dirty="0" err="1" smtClean="0">
                <a:solidFill>
                  <a:schemeClr val="bg1"/>
                </a:solidFill>
              </a:rPr>
              <a:t>analyte</a:t>
            </a:r>
            <a:r>
              <a:rPr lang="en-IN" b="1" dirty="0" smtClean="0">
                <a:solidFill>
                  <a:schemeClr val="bg1"/>
                </a:solidFill>
              </a:rPr>
              <a:t> affects which wavelengths of light are modulated. </a:t>
            </a:r>
          </a:p>
          <a:p>
            <a:pPr algn="just"/>
            <a:endParaRPr lang="en-IN" b="1" dirty="0" smtClean="0">
              <a:solidFill>
                <a:schemeClr val="bg1"/>
              </a:solidFill>
            </a:endParaRPr>
          </a:p>
          <a:p>
            <a:pPr algn="just"/>
            <a:r>
              <a:rPr lang="en-IN" b="1" dirty="0" smtClean="0">
                <a:solidFill>
                  <a:schemeClr val="bg1"/>
                </a:solidFill>
              </a:rPr>
              <a:t>Optical modulation is studied by spectroscopy, which provides information on various microscopic structures from atoms to the dynamics in polymers.</a:t>
            </a:r>
          </a:p>
          <a:p>
            <a:pPr algn="just"/>
            <a:endParaRPr lang="en-IN" b="1" dirty="0" smtClean="0">
              <a:solidFill>
                <a:schemeClr val="bg1"/>
              </a:solidFill>
            </a:endParaRPr>
          </a:p>
          <a:p>
            <a:pPr algn="just"/>
            <a:r>
              <a:rPr lang="en-IN" b="1" dirty="0" smtClean="0">
                <a:solidFill>
                  <a:schemeClr val="bg1"/>
                </a:solidFill>
              </a:rPr>
              <a:t>In a general arrangement, the monochromatic radiation passes through  a sample (which may be gas, liquid, or solid), and its properties are examined at the output. </a:t>
            </a:r>
          </a:p>
          <a:p>
            <a:pPr algn="just"/>
            <a:endParaRPr lang="en-IN" b="1" dirty="0" smtClean="0">
              <a:solidFill>
                <a:schemeClr val="bg1"/>
              </a:solidFill>
            </a:endParaRPr>
          </a:p>
          <a:p>
            <a:pPr algn="just"/>
            <a:r>
              <a:rPr lang="en-IN" b="1" dirty="0" smtClean="0">
                <a:solidFill>
                  <a:schemeClr val="bg1"/>
                </a:solidFill>
              </a:rPr>
              <a:t>Alternatively, the sample may respond with a secondary radiation (induced</a:t>
            </a:r>
          </a:p>
          <a:p>
            <a:pPr algn="just"/>
            <a:r>
              <a:rPr lang="en-IN" b="1" dirty="0" smtClean="0">
                <a:solidFill>
                  <a:schemeClr val="bg1"/>
                </a:solidFill>
              </a:rPr>
              <a:t>luminescence), which is also measured.</a:t>
            </a:r>
            <a:endParaRPr lang="en-IN"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05800" cy="6186309"/>
          </a:xfrm>
          <a:prstGeom prst="rect">
            <a:avLst/>
          </a:prstGeom>
        </p:spPr>
        <p:txBody>
          <a:bodyPr wrap="square">
            <a:spAutoFit/>
          </a:bodyPr>
          <a:lstStyle/>
          <a:p>
            <a:pPr algn="just"/>
            <a:r>
              <a:rPr lang="en-IN" b="1" dirty="0" smtClean="0">
                <a:solidFill>
                  <a:schemeClr val="bg1"/>
                </a:solidFill>
              </a:rPr>
              <a:t>Optical chemical sensors can be and are designed and built in a great variety of ways, which are limited only by the designer’s imagination. </a:t>
            </a:r>
          </a:p>
          <a:p>
            <a:pPr algn="just"/>
            <a:endParaRPr lang="en-IN" b="1" dirty="0" smtClean="0">
              <a:solidFill>
                <a:schemeClr val="bg1"/>
              </a:solidFill>
            </a:endParaRPr>
          </a:p>
          <a:p>
            <a:pPr algn="just"/>
            <a:r>
              <a:rPr lang="en-IN" b="1" dirty="0" smtClean="0">
                <a:solidFill>
                  <a:schemeClr val="bg1"/>
                </a:solidFill>
              </a:rPr>
              <a:t>Here, we will describe only one device just to illustrate how an optical sensor works. </a:t>
            </a:r>
          </a:p>
          <a:p>
            <a:pPr algn="just"/>
            <a:endParaRPr lang="en-IN" b="1" dirty="0" smtClean="0">
              <a:solidFill>
                <a:schemeClr val="bg1"/>
              </a:solidFill>
            </a:endParaRPr>
          </a:p>
          <a:p>
            <a:pPr algn="just"/>
            <a:r>
              <a:rPr lang="en-IN" b="1" dirty="0" smtClean="0">
                <a:solidFill>
                  <a:schemeClr val="bg1"/>
                </a:solidFill>
              </a:rPr>
              <a:t>Figure 17.12 shows a simplified configuration of a CO</a:t>
            </a:r>
            <a:r>
              <a:rPr lang="en-IN" b="1" baseline="-25000" dirty="0" smtClean="0">
                <a:solidFill>
                  <a:schemeClr val="bg1"/>
                </a:solidFill>
              </a:rPr>
              <a:t>2</a:t>
            </a:r>
            <a:r>
              <a:rPr lang="en-IN" b="1" dirty="0" smtClean="0">
                <a:solidFill>
                  <a:schemeClr val="bg1"/>
                </a:solidFill>
              </a:rPr>
              <a:t> sensor. </a:t>
            </a:r>
          </a:p>
          <a:p>
            <a:pPr algn="just"/>
            <a:endParaRPr lang="en-IN" b="1" dirty="0" smtClean="0">
              <a:solidFill>
                <a:schemeClr val="bg1"/>
              </a:solidFill>
            </a:endParaRPr>
          </a:p>
          <a:p>
            <a:pPr algn="just"/>
            <a:r>
              <a:rPr lang="en-IN" b="1" dirty="0" smtClean="0">
                <a:solidFill>
                  <a:schemeClr val="bg1"/>
                </a:solidFill>
              </a:rPr>
              <a:t>It consists of two chambers which are illuminated by a common LED.</a:t>
            </a:r>
          </a:p>
          <a:p>
            <a:pPr algn="just"/>
            <a:endParaRPr lang="en-IN" b="1" dirty="0" smtClean="0">
              <a:solidFill>
                <a:schemeClr val="bg1"/>
              </a:solidFill>
            </a:endParaRPr>
          </a:p>
          <a:p>
            <a:pPr algn="just"/>
            <a:r>
              <a:rPr lang="en-IN" b="1" dirty="0" smtClean="0">
                <a:solidFill>
                  <a:schemeClr val="bg1"/>
                </a:solidFill>
              </a:rPr>
              <a:t>Each chamber has metalized surfaces for better internal reflectivity. </a:t>
            </a:r>
          </a:p>
          <a:p>
            <a:pPr algn="just"/>
            <a:endParaRPr lang="en-IN" b="1" dirty="0" smtClean="0">
              <a:solidFill>
                <a:schemeClr val="bg1"/>
              </a:solidFill>
            </a:endParaRPr>
          </a:p>
          <a:p>
            <a:pPr algn="just"/>
            <a:r>
              <a:rPr lang="en-IN" b="1" dirty="0" smtClean="0">
                <a:solidFill>
                  <a:schemeClr val="bg1"/>
                </a:solidFill>
              </a:rPr>
              <a:t>The left chamber has slots covered with a gas-permeable membrane.</a:t>
            </a:r>
          </a:p>
          <a:p>
            <a:pPr algn="just"/>
            <a:endParaRPr lang="en-US" b="1" dirty="0" smtClean="0">
              <a:solidFill>
                <a:schemeClr val="bg1"/>
              </a:solidFill>
            </a:endParaRPr>
          </a:p>
          <a:p>
            <a:r>
              <a:rPr lang="en-IN" b="1" dirty="0" smtClean="0">
                <a:solidFill>
                  <a:schemeClr val="bg1"/>
                </a:solidFill>
              </a:rPr>
              <a:t>The slots allow CO</a:t>
            </a:r>
            <a:r>
              <a:rPr lang="en-IN" b="1" baseline="-25000" dirty="0" smtClean="0">
                <a:solidFill>
                  <a:schemeClr val="bg1"/>
                </a:solidFill>
              </a:rPr>
              <a:t>2</a:t>
            </a:r>
            <a:r>
              <a:rPr lang="en-IN" b="1" dirty="0" smtClean="0">
                <a:solidFill>
                  <a:schemeClr val="bg1"/>
                </a:solidFill>
              </a:rPr>
              <a:t> to diffuse into the chamber. </a:t>
            </a:r>
          </a:p>
          <a:p>
            <a:endParaRPr lang="en-IN" b="1" dirty="0" smtClean="0">
              <a:solidFill>
                <a:schemeClr val="bg1"/>
              </a:solidFill>
            </a:endParaRPr>
          </a:p>
          <a:p>
            <a:r>
              <a:rPr lang="en-IN" b="1" dirty="0" smtClean="0">
                <a:solidFill>
                  <a:schemeClr val="bg1"/>
                </a:solidFill>
              </a:rPr>
              <a:t>The bottom parts of the chambers are made of glass. </a:t>
            </a:r>
          </a:p>
          <a:p>
            <a:endParaRPr lang="en-IN" b="1" dirty="0" smtClean="0">
              <a:solidFill>
                <a:schemeClr val="bg1"/>
              </a:solidFill>
            </a:endParaRPr>
          </a:p>
          <a:p>
            <a:r>
              <a:rPr lang="en-IN" b="1" dirty="0" smtClean="0">
                <a:solidFill>
                  <a:schemeClr val="bg1"/>
                </a:solidFill>
              </a:rPr>
              <a:t>Both wafers, A and B, form optical waveguides. </a:t>
            </a:r>
          </a:p>
          <a:p>
            <a:endParaRPr lang="en-IN" b="1" dirty="0" smtClean="0">
              <a:solidFill>
                <a:schemeClr val="bg1"/>
              </a:solidFill>
            </a:endParaRPr>
          </a:p>
          <a:p>
            <a:r>
              <a:rPr lang="en-IN" b="1" dirty="0" smtClean="0">
                <a:solidFill>
                  <a:schemeClr val="bg1"/>
                </a:solidFill>
              </a:rPr>
              <a:t>The test chamber is filled with a reagent, and the reference chamber is not.</a:t>
            </a:r>
          </a:p>
        </p:txBody>
      </p:sp>
    </p:spTree>
  </p:cSld>
  <p:clrMapOvr>
    <a:masterClrMapping/>
  </p:clrMapOvr>
  <p:transition spd="slow"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0" y="228600"/>
            <a:ext cx="6072219" cy="3506824"/>
          </a:xfrm>
          <a:prstGeom prst="rect">
            <a:avLst/>
          </a:prstGeom>
          <a:noFill/>
          <a:ln w="9525">
            <a:noFill/>
            <a:miter lim="800000"/>
            <a:headEnd/>
            <a:tailEnd/>
          </a:ln>
        </p:spPr>
      </p:pic>
      <p:sp>
        <p:nvSpPr>
          <p:cNvPr id="3" name="Rectangle 2"/>
          <p:cNvSpPr/>
          <p:nvPr/>
        </p:nvSpPr>
        <p:spPr>
          <a:xfrm>
            <a:off x="990600" y="3962400"/>
            <a:ext cx="7315200" cy="369332"/>
          </a:xfrm>
          <a:prstGeom prst="rect">
            <a:avLst/>
          </a:prstGeom>
        </p:spPr>
        <p:txBody>
          <a:bodyPr wrap="square">
            <a:spAutoFit/>
          </a:bodyPr>
          <a:lstStyle/>
          <a:p>
            <a:r>
              <a:rPr lang="en-IN" b="1" dirty="0" smtClean="0">
                <a:solidFill>
                  <a:schemeClr val="bg1"/>
                </a:solidFill>
              </a:rPr>
              <a:t>Fig. 17.12. Simplified configuration of an optical CO</a:t>
            </a:r>
            <a:r>
              <a:rPr lang="en-IN" b="1" baseline="-25000" dirty="0" smtClean="0">
                <a:solidFill>
                  <a:schemeClr val="bg1"/>
                </a:solidFill>
              </a:rPr>
              <a:t>2</a:t>
            </a:r>
            <a:r>
              <a:rPr lang="en-IN" b="1" dirty="0" smtClean="0">
                <a:solidFill>
                  <a:schemeClr val="bg1"/>
                </a:solidFill>
              </a:rPr>
              <a:t> sensor.</a:t>
            </a:r>
            <a:endParaRPr lang="en-IN" dirty="0">
              <a:solidFill>
                <a:schemeClr val="bg1"/>
              </a:solidFill>
            </a:endParaRPr>
          </a:p>
        </p:txBody>
      </p:sp>
      <p:sp>
        <p:nvSpPr>
          <p:cNvPr id="4" name="Rectangle 3"/>
          <p:cNvSpPr/>
          <p:nvPr/>
        </p:nvSpPr>
        <p:spPr>
          <a:xfrm>
            <a:off x="381000" y="4419600"/>
            <a:ext cx="8382000" cy="1292662"/>
          </a:xfrm>
          <a:prstGeom prst="rect">
            <a:avLst/>
          </a:prstGeom>
        </p:spPr>
        <p:txBody>
          <a:bodyPr wrap="square">
            <a:spAutoFit/>
          </a:bodyPr>
          <a:lstStyle/>
          <a:p>
            <a:r>
              <a:rPr lang="en-IN" dirty="0" smtClean="0">
                <a:solidFill>
                  <a:schemeClr val="bg1"/>
                </a:solidFill>
              </a:rPr>
              <a:t>The sample part of the sensor monitors the optical absorbency of a pH indicator in a dilute solution, where the optical absorbency changes in accordance with the Beer–Lambert law:</a:t>
            </a:r>
          </a:p>
          <a:p>
            <a:r>
              <a:rPr lang="en-IN" sz="2400" i="1" dirty="0" smtClean="0">
                <a:solidFill>
                  <a:schemeClr val="bg1"/>
                </a:solidFill>
              </a:rPr>
              <a:t>                         I =I</a:t>
            </a:r>
            <a:r>
              <a:rPr lang="en-IN" sz="2400" i="1" baseline="-25000" dirty="0" smtClean="0">
                <a:solidFill>
                  <a:schemeClr val="bg1"/>
                </a:solidFill>
              </a:rPr>
              <a:t>0</a:t>
            </a:r>
            <a:r>
              <a:rPr lang="en-IN" sz="2400" i="1" dirty="0" smtClean="0">
                <a:solidFill>
                  <a:schemeClr val="bg1"/>
                </a:solidFill>
              </a:rPr>
              <a:t> exp [−</a:t>
            </a:r>
            <a:r>
              <a:rPr lang="el-GR" sz="2400" i="1" dirty="0" smtClean="0">
                <a:solidFill>
                  <a:schemeClr val="bg1"/>
                </a:solidFill>
              </a:rPr>
              <a:t>α (λ, </a:t>
            </a:r>
            <a:r>
              <a:rPr lang="en-IN" sz="2400" i="1" dirty="0" smtClean="0">
                <a:solidFill>
                  <a:schemeClr val="bg1"/>
                </a:solidFill>
              </a:rPr>
              <a:t>pH) </a:t>
            </a:r>
            <a:r>
              <a:rPr lang="en-IN" sz="2400" i="1" dirty="0" err="1" smtClean="0">
                <a:solidFill>
                  <a:schemeClr val="bg1"/>
                </a:solidFill>
              </a:rPr>
              <a:t>dC</a:t>
            </a:r>
            <a:r>
              <a:rPr lang="en-IN" sz="2400" i="1" dirty="0" smtClean="0">
                <a:solidFill>
                  <a:schemeClr val="bg1"/>
                </a:solidFill>
              </a:rPr>
              <a:t>] ,</a:t>
            </a:r>
            <a:endParaRPr lang="en-IN" sz="2400" dirty="0">
              <a:solidFill>
                <a:schemeClr val="bg1"/>
              </a:solidFill>
            </a:endParaRPr>
          </a:p>
        </p:txBody>
      </p:sp>
      <p:sp>
        <p:nvSpPr>
          <p:cNvPr id="5" name="Rectangle 4"/>
          <p:cNvSpPr/>
          <p:nvPr/>
        </p:nvSpPr>
        <p:spPr>
          <a:xfrm>
            <a:off x="228600" y="5782270"/>
            <a:ext cx="8534400" cy="923330"/>
          </a:xfrm>
          <a:prstGeom prst="rect">
            <a:avLst/>
          </a:prstGeom>
        </p:spPr>
        <p:txBody>
          <a:bodyPr wrap="square">
            <a:spAutoFit/>
          </a:bodyPr>
          <a:lstStyle/>
          <a:p>
            <a:pPr algn="just"/>
            <a:r>
              <a:rPr lang="en-IN" dirty="0" smtClean="0">
                <a:solidFill>
                  <a:schemeClr val="bg1"/>
                </a:solidFill>
              </a:rPr>
              <a:t>where </a:t>
            </a:r>
            <a:r>
              <a:rPr lang="en-IN" i="1" dirty="0" smtClean="0">
                <a:solidFill>
                  <a:schemeClr val="bg1"/>
                </a:solidFill>
              </a:rPr>
              <a:t>I is the transmitted intensity, I</a:t>
            </a:r>
            <a:r>
              <a:rPr lang="en-IN" i="1" baseline="-25000" dirty="0" smtClean="0">
                <a:solidFill>
                  <a:schemeClr val="bg1"/>
                </a:solidFill>
              </a:rPr>
              <a:t>0</a:t>
            </a:r>
            <a:r>
              <a:rPr lang="en-IN" i="1" dirty="0" smtClean="0">
                <a:solidFill>
                  <a:schemeClr val="bg1"/>
                </a:solidFill>
              </a:rPr>
              <a:t> is the source intensity, a is the molar </a:t>
            </a:r>
            <a:r>
              <a:rPr lang="en-IN" i="1" dirty="0" err="1" smtClean="0">
                <a:solidFill>
                  <a:schemeClr val="bg1"/>
                </a:solidFill>
              </a:rPr>
              <a:t>absorptivity</a:t>
            </a:r>
            <a:r>
              <a:rPr lang="en-IN" i="1" dirty="0" smtClean="0">
                <a:solidFill>
                  <a:schemeClr val="bg1"/>
                </a:solidFill>
              </a:rPr>
              <a:t>, λ is the wavelength, C is the concentration, and d is the optical path length.</a:t>
            </a:r>
            <a:endParaRPr lang="en-IN"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915400" cy="2031325"/>
          </a:xfrm>
          <a:prstGeom prst="rect">
            <a:avLst/>
          </a:prstGeom>
        </p:spPr>
        <p:txBody>
          <a:bodyPr wrap="square">
            <a:spAutoFit/>
          </a:bodyPr>
          <a:lstStyle/>
          <a:p>
            <a:r>
              <a:rPr lang="en-IN" dirty="0" smtClean="0">
                <a:solidFill>
                  <a:schemeClr val="bg1"/>
                </a:solidFill>
              </a:rPr>
              <a:t>The LED common for both halves of the sensor transmits light through the pH sensitive sample to a test photodiode (PD1). </a:t>
            </a:r>
          </a:p>
          <a:p>
            <a:endParaRPr lang="en-IN" dirty="0" smtClean="0">
              <a:solidFill>
                <a:schemeClr val="bg1"/>
              </a:solidFill>
            </a:endParaRPr>
          </a:p>
          <a:p>
            <a:r>
              <a:rPr lang="en-IN" dirty="0" smtClean="0">
                <a:solidFill>
                  <a:schemeClr val="bg1"/>
                </a:solidFill>
              </a:rPr>
              <a:t>he second photodiode (PD2) is for reference purposes to negate variations in the light intensity of the LED. </a:t>
            </a:r>
          </a:p>
          <a:p>
            <a:endParaRPr lang="en-IN" dirty="0" smtClean="0">
              <a:solidFill>
                <a:schemeClr val="bg1"/>
              </a:solidFill>
            </a:endParaRPr>
          </a:p>
          <a:p>
            <a:r>
              <a:rPr lang="en-IN" dirty="0" smtClean="0">
                <a:solidFill>
                  <a:schemeClr val="bg1"/>
                </a:solidFill>
              </a:rPr>
              <a:t>For temperature stability, the sensor should operate in a thermally stable environment</a:t>
            </a:r>
            <a:endParaRPr lang="en-IN"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1143000" y="2743200"/>
            <a:ext cx="6781800" cy="3453405"/>
          </a:xfrm>
          <a:prstGeom prst="rect">
            <a:avLst/>
          </a:prstGeom>
          <a:noFill/>
          <a:ln w="9525">
            <a:noFill/>
            <a:miter lim="800000"/>
            <a:headEnd/>
            <a:tailEnd/>
          </a:ln>
        </p:spPr>
      </p:pic>
      <p:sp>
        <p:nvSpPr>
          <p:cNvPr id="4" name="Rectangle 3"/>
          <p:cNvSpPr/>
          <p:nvPr/>
        </p:nvSpPr>
        <p:spPr>
          <a:xfrm>
            <a:off x="2586127" y="6336268"/>
            <a:ext cx="4195673" cy="369332"/>
          </a:xfrm>
          <a:prstGeom prst="rect">
            <a:avLst/>
          </a:prstGeom>
        </p:spPr>
        <p:txBody>
          <a:bodyPr wrap="square">
            <a:spAutoFit/>
          </a:bodyPr>
          <a:lstStyle/>
          <a:p>
            <a:r>
              <a:rPr lang="en-IN" b="1" dirty="0" smtClean="0">
                <a:solidFill>
                  <a:schemeClr val="bg1"/>
                </a:solidFill>
              </a:rPr>
              <a:t>Fig. 17.13. </a:t>
            </a:r>
            <a:r>
              <a:rPr lang="en-IN" b="1" dirty="0" err="1" smtClean="0">
                <a:solidFill>
                  <a:schemeClr val="bg1"/>
                </a:solidFill>
              </a:rPr>
              <a:t>Fiber</a:t>
            </a:r>
            <a:r>
              <a:rPr lang="en-IN" b="1" dirty="0" smtClean="0">
                <a:solidFill>
                  <a:schemeClr val="bg1"/>
                </a:solidFill>
              </a:rPr>
              <a:t>-optic gas sensor.</a:t>
            </a:r>
            <a:endParaRPr lang="en-IN"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
            <a:ext cx="5795817" cy="461665"/>
          </a:xfrm>
          <a:prstGeom prst="rect">
            <a:avLst/>
          </a:prstGeom>
        </p:spPr>
        <p:txBody>
          <a:bodyPr wrap="none">
            <a:spAutoFit/>
          </a:bodyPr>
          <a:lstStyle/>
          <a:p>
            <a:r>
              <a:rPr lang="en-IN" sz="2400" b="1" dirty="0" smtClean="0">
                <a:solidFill>
                  <a:srgbClr val="FFFF00"/>
                </a:solidFill>
              </a:rPr>
              <a:t>Chemical Sensors Versus Instruments</a:t>
            </a:r>
            <a:endParaRPr lang="en-IN" sz="2400" dirty="0">
              <a:solidFill>
                <a:srgbClr val="FFFF00"/>
              </a:solidFill>
            </a:endParaRPr>
          </a:p>
        </p:txBody>
      </p:sp>
      <p:sp>
        <p:nvSpPr>
          <p:cNvPr id="3" name="Rectangle 2"/>
          <p:cNvSpPr/>
          <p:nvPr/>
        </p:nvSpPr>
        <p:spPr>
          <a:xfrm>
            <a:off x="152400" y="914400"/>
            <a:ext cx="8915400" cy="5909310"/>
          </a:xfrm>
          <a:prstGeom prst="rect">
            <a:avLst/>
          </a:prstGeom>
        </p:spPr>
        <p:txBody>
          <a:bodyPr wrap="square">
            <a:spAutoFit/>
          </a:bodyPr>
          <a:lstStyle/>
          <a:p>
            <a:pPr algn="just"/>
            <a:r>
              <a:rPr lang="en-IN" b="1" dirty="0" smtClean="0">
                <a:solidFill>
                  <a:schemeClr val="bg1"/>
                </a:solidFill>
              </a:rPr>
              <a:t>Because of the complexity of operation and numerous influences, a chemical sensor is rarely used alone, but, rather, it is a key part of a more rigorous chemical detection instrument. </a:t>
            </a:r>
          </a:p>
          <a:p>
            <a:pPr algn="just"/>
            <a:endParaRPr lang="en-IN" b="1" dirty="0" smtClean="0">
              <a:solidFill>
                <a:schemeClr val="bg1"/>
              </a:solidFill>
            </a:endParaRPr>
          </a:p>
          <a:p>
            <a:pPr algn="just"/>
            <a:r>
              <a:rPr lang="en-IN" b="1" dirty="0" smtClean="0">
                <a:solidFill>
                  <a:schemeClr val="bg1"/>
                </a:solidFill>
              </a:rPr>
              <a:t>An instrument often combines sensor measurement hardware with decision-making and control software (instructions). </a:t>
            </a:r>
          </a:p>
          <a:p>
            <a:pPr algn="just"/>
            <a:endParaRPr lang="en-IN" b="1" dirty="0" smtClean="0">
              <a:solidFill>
                <a:schemeClr val="bg1"/>
              </a:solidFill>
            </a:endParaRPr>
          </a:p>
          <a:p>
            <a:pPr algn="just"/>
            <a:r>
              <a:rPr lang="en-IN" b="1" dirty="0" smtClean="0">
                <a:solidFill>
                  <a:schemeClr val="bg1"/>
                </a:solidFill>
              </a:rPr>
              <a:t>Most instruments employ some form of feedback to adjust the operation based on actual conditions versus desired conditions. </a:t>
            </a:r>
          </a:p>
          <a:p>
            <a:pPr algn="just"/>
            <a:endParaRPr lang="en-IN" b="1" dirty="0" smtClean="0">
              <a:solidFill>
                <a:schemeClr val="bg1"/>
              </a:solidFill>
            </a:endParaRPr>
          </a:p>
          <a:p>
            <a:pPr algn="just"/>
            <a:r>
              <a:rPr lang="en-IN" b="1" dirty="0" smtClean="0">
                <a:solidFill>
                  <a:schemeClr val="bg1"/>
                </a:solidFill>
              </a:rPr>
              <a:t>Some instruments and micro instruments include components to perform</a:t>
            </a:r>
          </a:p>
          <a:p>
            <a:pPr algn="just"/>
            <a:r>
              <a:rPr lang="en-IN" b="1" dirty="0" smtClean="0">
                <a:solidFill>
                  <a:schemeClr val="bg1"/>
                </a:solidFill>
              </a:rPr>
              <a:t>mechanical actions (e.g., pumping, filtration, and separation).</a:t>
            </a:r>
          </a:p>
          <a:p>
            <a:pPr algn="just"/>
            <a:endParaRPr lang="en-US" b="1" dirty="0" smtClean="0">
              <a:solidFill>
                <a:schemeClr val="bg1"/>
              </a:solidFill>
            </a:endParaRPr>
          </a:p>
          <a:p>
            <a:pPr algn="just"/>
            <a:r>
              <a:rPr lang="en-IN" b="1" dirty="0" smtClean="0">
                <a:solidFill>
                  <a:schemeClr val="bg1"/>
                </a:solidFill>
              </a:rPr>
              <a:t>Instruments such as gas chromatographs, mass spectrometers, IR spectrometers, and others provide the most comprehensive chemical analysis, especially when compared to simple individual gas sensors</a:t>
            </a:r>
          </a:p>
          <a:p>
            <a:pPr algn="just"/>
            <a:endParaRPr lang="en-US" b="1" dirty="0" smtClean="0">
              <a:solidFill>
                <a:schemeClr val="bg1"/>
              </a:solidFill>
            </a:endParaRPr>
          </a:p>
          <a:p>
            <a:pPr algn="just"/>
            <a:r>
              <a:rPr lang="en-IN" b="1" dirty="0" smtClean="0">
                <a:solidFill>
                  <a:schemeClr val="bg1"/>
                </a:solidFill>
              </a:rPr>
              <a:t>These instruments contain sensors calibrated to perform a specific type of measurement or analysis as well as support circuits and signal processing to control, minimize, and compensate for chemical signal drift and other operation-induced errors.</a:t>
            </a:r>
          </a:p>
        </p:txBody>
      </p:sp>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3840"/>
            <a:ext cx="8686800" cy="3477875"/>
          </a:xfrm>
          <a:prstGeom prst="rect">
            <a:avLst/>
          </a:prstGeom>
        </p:spPr>
        <p:txBody>
          <a:bodyPr wrap="square">
            <a:spAutoFit/>
          </a:bodyPr>
          <a:lstStyle/>
          <a:p>
            <a:pPr algn="just"/>
            <a:r>
              <a:rPr lang="en-IN" sz="2000" b="1" dirty="0" smtClean="0">
                <a:solidFill>
                  <a:schemeClr val="bg1"/>
                </a:solidFill>
              </a:rPr>
              <a:t>Also, unlike pressure or temperature sensors which have comparatively few conditions under which they need to be </a:t>
            </a:r>
            <a:r>
              <a:rPr lang="en-IN" sz="2000" b="1" dirty="0" err="1" smtClean="0">
                <a:solidFill>
                  <a:schemeClr val="bg1"/>
                </a:solidFill>
              </a:rPr>
              <a:t>modeled</a:t>
            </a:r>
            <a:r>
              <a:rPr lang="en-IN" sz="2000" b="1" dirty="0" smtClean="0">
                <a:solidFill>
                  <a:schemeClr val="bg1"/>
                </a:solidFill>
              </a:rPr>
              <a:t> to operate, chemical sensors are often exposed to nearly unlimited numbers of chemical combinations.</a:t>
            </a:r>
          </a:p>
          <a:p>
            <a:endParaRPr lang="en-IN" sz="2000" b="1" dirty="0" smtClean="0">
              <a:solidFill>
                <a:schemeClr val="bg1"/>
              </a:solidFill>
            </a:endParaRPr>
          </a:p>
          <a:p>
            <a:pPr algn="just"/>
            <a:endParaRPr lang="en-IN" sz="2000" b="1" dirty="0" smtClean="0">
              <a:solidFill>
                <a:schemeClr val="bg1"/>
              </a:solidFill>
            </a:endParaRPr>
          </a:p>
          <a:p>
            <a:pPr algn="just"/>
            <a:endParaRPr lang="en-IN" sz="2000" b="1" dirty="0" smtClean="0">
              <a:solidFill>
                <a:schemeClr val="bg1"/>
              </a:solidFill>
            </a:endParaRPr>
          </a:p>
          <a:p>
            <a:pPr algn="just"/>
            <a:r>
              <a:rPr lang="en-IN" sz="2000" b="1" dirty="0" smtClean="0">
                <a:solidFill>
                  <a:schemeClr val="bg1"/>
                </a:solidFill>
              </a:rPr>
              <a:t>This introduces interference responses, contamination from acid attack, or, for porous film devices, the sorption of species that cannot be removed (such as silicone on </a:t>
            </a:r>
            <a:r>
              <a:rPr lang="en-IN" sz="2000" b="1" dirty="0" err="1" smtClean="0">
                <a:solidFill>
                  <a:schemeClr val="bg1"/>
                </a:solidFill>
              </a:rPr>
              <a:t>zirconia</a:t>
            </a:r>
            <a:r>
              <a:rPr lang="en-IN" sz="2000" b="1" dirty="0" smtClean="0">
                <a:solidFill>
                  <a:schemeClr val="bg1"/>
                </a:solidFill>
              </a:rPr>
              <a:t> sensors), altering their surface area and effectively changing their calibrated </a:t>
            </a:r>
            <a:r>
              <a:rPr lang="en-IN" sz="2000" b="1" dirty="0" err="1" smtClean="0">
                <a:solidFill>
                  <a:schemeClr val="bg1"/>
                </a:solidFill>
              </a:rPr>
              <a:t>behavior</a:t>
            </a:r>
            <a:r>
              <a:rPr lang="en-IN" sz="2000" b="1" dirty="0" smtClean="0">
                <a:solidFill>
                  <a:schemeClr val="bg1"/>
                </a:solidFill>
              </a:rPr>
              <a:t>.</a:t>
            </a:r>
            <a:endParaRPr lang="en-IN" sz="2000"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5909310"/>
          </a:xfrm>
          <a:prstGeom prst="rect">
            <a:avLst/>
          </a:prstGeom>
        </p:spPr>
        <p:txBody>
          <a:bodyPr wrap="square">
            <a:spAutoFit/>
          </a:bodyPr>
          <a:lstStyle/>
          <a:p>
            <a:r>
              <a:rPr lang="en-IN" b="1" i="1" dirty="0" smtClean="0">
                <a:solidFill>
                  <a:schemeClr val="bg1"/>
                </a:solidFill>
              </a:rPr>
              <a:t>Liquid and gas chromatography (LC and GC, respectively) are effective and popular </a:t>
            </a:r>
            <a:r>
              <a:rPr lang="en-IN" b="1" dirty="0" smtClean="0">
                <a:solidFill>
                  <a:schemeClr val="bg1"/>
                </a:solidFill>
              </a:rPr>
              <a:t>chemical analysis methods. </a:t>
            </a:r>
          </a:p>
          <a:p>
            <a:endParaRPr lang="en-IN" b="1" dirty="0" smtClean="0">
              <a:solidFill>
                <a:schemeClr val="bg1"/>
              </a:solidFill>
            </a:endParaRPr>
          </a:p>
          <a:p>
            <a:r>
              <a:rPr lang="en-IN" b="1" dirty="0" smtClean="0">
                <a:solidFill>
                  <a:schemeClr val="bg1"/>
                </a:solidFill>
              </a:rPr>
              <a:t>Chromatography involves injecting a liquid or gas </a:t>
            </a:r>
            <a:r>
              <a:rPr lang="en-IN" b="1" dirty="0" err="1" smtClean="0">
                <a:solidFill>
                  <a:schemeClr val="bg1"/>
                </a:solidFill>
              </a:rPr>
              <a:t>analyte</a:t>
            </a:r>
            <a:r>
              <a:rPr lang="en-IN" b="1" dirty="0" smtClean="0">
                <a:solidFill>
                  <a:schemeClr val="bg1"/>
                </a:solidFill>
              </a:rPr>
              <a:t> into a restrictive tube that is filled with a highly porous material presenting a highly tortuous path to the molecules in the </a:t>
            </a:r>
            <a:r>
              <a:rPr lang="en-IN" b="1" dirty="0" err="1" smtClean="0">
                <a:solidFill>
                  <a:schemeClr val="bg1"/>
                </a:solidFill>
              </a:rPr>
              <a:t>analyte</a:t>
            </a:r>
            <a:endParaRPr lang="en-IN" b="1" dirty="0" smtClean="0">
              <a:solidFill>
                <a:schemeClr val="bg1"/>
              </a:solidFill>
            </a:endParaRPr>
          </a:p>
          <a:p>
            <a:endParaRPr lang="en-US" b="1" dirty="0" smtClean="0">
              <a:solidFill>
                <a:schemeClr val="bg1"/>
              </a:solidFill>
            </a:endParaRPr>
          </a:p>
          <a:p>
            <a:pPr algn="just"/>
            <a:r>
              <a:rPr lang="en-IN" b="1" dirty="0" smtClean="0">
                <a:solidFill>
                  <a:schemeClr val="bg1"/>
                </a:solidFill>
              </a:rPr>
              <a:t>The size of the pores in the material are chosen by prior experiments to closely match the physical size of the expected molecules in the sample. </a:t>
            </a:r>
          </a:p>
          <a:p>
            <a:endParaRPr lang="en-IN" b="1" dirty="0" smtClean="0">
              <a:solidFill>
                <a:schemeClr val="bg1"/>
              </a:solidFill>
            </a:endParaRPr>
          </a:p>
          <a:p>
            <a:r>
              <a:rPr lang="en-IN" b="1" dirty="0" smtClean="0">
                <a:solidFill>
                  <a:schemeClr val="bg1"/>
                </a:solidFill>
              </a:rPr>
              <a:t>The adsorption </a:t>
            </a:r>
            <a:r>
              <a:rPr lang="en-IN" b="1" dirty="0" err="1" smtClean="0">
                <a:solidFill>
                  <a:schemeClr val="bg1"/>
                </a:solidFill>
              </a:rPr>
              <a:t>behavior</a:t>
            </a:r>
            <a:r>
              <a:rPr lang="en-IN" b="1" dirty="0" smtClean="0">
                <a:solidFill>
                  <a:schemeClr val="bg1"/>
                </a:solidFill>
              </a:rPr>
              <a:t> of the material is also matched to the anticipated molecules. </a:t>
            </a:r>
          </a:p>
          <a:p>
            <a:endParaRPr lang="en-IN" b="1" dirty="0" smtClean="0">
              <a:solidFill>
                <a:schemeClr val="bg1"/>
              </a:solidFill>
            </a:endParaRPr>
          </a:p>
          <a:p>
            <a:r>
              <a:rPr lang="en-IN" b="1" dirty="0" smtClean="0">
                <a:solidFill>
                  <a:schemeClr val="bg1"/>
                </a:solidFill>
              </a:rPr>
              <a:t>An electrical (e.g., conductance) detector resides at the end of the tubing path and recognizes the presence of any molecules that exit the tube.</a:t>
            </a:r>
          </a:p>
          <a:p>
            <a:endParaRPr lang="en-US" b="1" dirty="0" smtClean="0">
              <a:solidFill>
                <a:schemeClr val="bg1"/>
              </a:solidFill>
            </a:endParaRPr>
          </a:p>
          <a:p>
            <a:pPr algn="just"/>
            <a:r>
              <a:rPr lang="en-IN" b="1" dirty="0" smtClean="0">
                <a:solidFill>
                  <a:schemeClr val="bg1"/>
                </a:solidFill>
              </a:rPr>
              <a:t>A timer is started when the sample is injected. As the sample passes through the porous material, the smaller molecules move easier and exit sooner than larger molecules.  </a:t>
            </a:r>
          </a:p>
          <a:p>
            <a:endParaRPr lang="en-IN" b="1" dirty="0" smtClean="0">
              <a:solidFill>
                <a:schemeClr val="bg1"/>
              </a:solidFill>
            </a:endParaRPr>
          </a:p>
          <a:p>
            <a:r>
              <a:rPr lang="en-IN" b="1" dirty="0" smtClean="0">
                <a:solidFill>
                  <a:schemeClr val="bg1"/>
                </a:solidFill>
              </a:rPr>
              <a:t>This effectively separates the sample</a:t>
            </a:r>
          </a:p>
        </p:txBody>
      </p:sp>
    </p:spTree>
  </p:cSld>
  <p:clrMapOvr>
    <a:masterClrMapping/>
  </p:clrMapOvr>
  <p:transition spd="slow"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3693319"/>
          </a:xfrm>
          <a:prstGeom prst="rect">
            <a:avLst/>
          </a:prstGeom>
        </p:spPr>
        <p:txBody>
          <a:bodyPr wrap="square">
            <a:spAutoFit/>
          </a:bodyPr>
          <a:lstStyle/>
          <a:p>
            <a:pPr algn="just"/>
            <a:r>
              <a:rPr lang="en-IN" b="1" dirty="0" smtClean="0">
                <a:solidFill>
                  <a:schemeClr val="bg1"/>
                </a:solidFill>
              </a:rPr>
              <a:t>The samples are separated and eventually exit the tube, typically in groups with gaps in between. </a:t>
            </a:r>
          </a:p>
          <a:p>
            <a:endParaRPr lang="en-IN" b="1" dirty="0" smtClean="0">
              <a:solidFill>
                <a:schemeClr val="bg1"/>
              </a:solidFill>
            </a:endParaRPr>
          </a:p>
          <a:p>
            <a:pPr algn="just"/>
            <a:r>
              <a:rPr lang="en-IN" b="1" dirty="0" smtClean="0">
                <a:solidFill>
                  <a:schemeClr val="bg1"/>
                </a:solidFill>
              </a:rPr>
              <a:t>The electrical detector records their overall concentration as a peak with a width, and an integrated area that is a function of that molecule’s concentration in the sample. </a:t>
            </a:r>
          </a:p>
          <a:p>
            <a:endParaRPr lang="en-IN" b="1" dirty="0" smtClean="0">
              <a:solidFill>
                <a:schemeClr val="bg1"/>
              </a:solidFill>
            </a:endParaRPr>
          </a:p>
          <a:p>
            <a:pPr algn="just"/>
            <a:r>
              <a:rPr lang="en-IN" b="1" dirty="0" smtClean="0">
                <a:solidFill>
                  <a:schemeClr val="bg1"/>
                </a:solidFill>
              </a:rPr>
              <a:t>The time at which each peak is recorded is a function of the molecule size and adsorption characteristics and is used to differentiate molecules and identify them. </a:t>
            </a:r>
          </a:p>
          <a:p>
            <a:endParaRPr lang="en-IN" b="1" dirty="0" smtClean="0">
              <a:solidFill>
                <a:schemeClr val="bg1"/>
              </a:solidFill>
            </a:endParaRPr>
          </a:p>
          <a:p>
            <a:pPr algn="just"/>
            <a:r>
              <a:rPr lang="en-IN" b="1" dirty="0" smtClean="0">
                <a:solidFill>
                  <a:schemeClr val="bg1"/>
                </a:solidFill>
              </a:rPr>
              <a:t>The resulting peak versus time data are called a “chromatogram”</a:t>
            </a:r>
          </a:p>
          <a:p>
            <a:r>
              <a:rPr lang="en-IN" b="1" dirty="0" smtClean="0">
                <a:solidFill>
                  <a:schemeClr val="bg1"/>
                </a:solidFill>
              </a:rPr>
              <a:t>(Fig. 17.16A).</a:t>
            </a:r>
            <a:endParaRPr lang="en-IN" b="1"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685800" y="4191000"/>
            <a:ext cx="8129392" cy="1828800"/>
          </a:xfrm>
          <a:prstGeom prst="rect">
            <a:avLst/>
          </a:prstGeom>
          <a:noFill/>
          <a:ln w="9525">
            <a:noFill/>
            <a:miter lim="800000"/>
            <a:headEnd/>
            <a:tailEnd/>
          </a:ln>
        </p:spPr>
      </p:pic>
      <p:sp>
        <p:nvSpPr>
          <p:cNvPr id="4" name="Rectangle 3"/>
          <p:cNvSpPr/>
          <p:nvPr/>
        </p:nvSpPr>
        <p:spPr>
          <a:xfrm>
            <a:off x="76200" y="6172200"/>
            <a:ext cx="9144000" cy="369332"/>
          </a:xfrm>
          <a:prstGeom prst="rect">
            <a:avLst/>
          </a:prstGeom>
        </p:spPr>
        <p:txBody>
          <a:bodyPr wrap="square">
            <a:spAutoFit/>
          </a:bodyPr>
          <a:lstStyle/>
          <a:p>
            <a:r>
              <a:rPr lang="en-IN" b="1" dirty="0" smtClean="0">
                <a:solidFill>
                  <a:schemeClr val="bg1"/>
                </a:solidFill>
              </a:rPr>
              <a:t>Fig. 17.16. Gas-chromatography example (A) and mass-spectrometry example (B).</a:t>
            </a:r>
            <a:endParaRPr lang="en-IN" dirty="0">
              <a:solidFill>
                <a:schemeClr val="bg1"/>
              </a:solidFill>
            </a:endParaRPr>
          </a:p>
        </p:txBody>
      </p:sp>
      <p:sp>
        <p:nvSpPr>
          <p:cNvPr id="5" name="TextBox 4"/>
          <p:cNvSpPr txBox="1"/>
          <p:nvPr/>
        </p:nvSpPr>
        <p:spPr>
          <a:xfrm>
            <a:off x="914400" y="4495800"/>
            <a:ext cx="533400" cy="369332"/>
          </a:xfrm>
          <a:prstGeom prst="rect">
            <a:avLst/>
          </a:prstGeom>
          <a:noFill/>
        </p:spPr>
        <p:txBody>
          <a:bodyPr wrap="square" rtlCol="0">
            <a:spAutoFit/>
          </a:bodyPr>
          <a:lstStyle/>
          <a:p>
            <a:r>
              <a:rPr lang="en-US" dirty="0" smtClean="0"/>
              <a:t>A</a:t>
            </a:r>
            <a:endParaRPr lang="en-IN" dirty="0"/>
          </a:p>
        </p:txBody>
      </p:sp>
      <p:sp>
        <p:nvSpPr>
          <p:cNvPr id="7" name="TextBox 6"/>
          <p:cNvSpPr txBox="1"/>
          <p:nvPr/>
        </p:nvSpPr>
        <p:spPr>
          <a:xfrm>
            <a:off x="8077200" y="4343400"/>
            <a:ext cx="533400" cy="369332"/>
          </a:xfrm>
          <a:prstGeom prst="rect">
            <a:avLst/>
          </a:prstGeom>
          <a:noFill/>
        </p:spPr>
        <p:txBody>
          <a:bodyPr wrap="square" rtlCol="0">
            <a:spAutoFit/>
          </a:bodyPr>
          <a:lstStyle/>
          <a:p>
            <a:r>
              <a:rPr lang="en-US" dirty="0" smtClean="0"/>
              <a:t>B</a:t>
            </a:r>
            <a:endParaRPr lang="en-IN" dirty="0"/>
          </a:p>
        </p:txBody>
      </p:sp>
    </p:spTree>
  </p:cSld>
  <p:clrMapOvr>
    <a:masterClrMapping/>
  </p:clrMapOvr>
  <p:transition spd="slow"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304800"/>
            <a:ext cx="1965603" cy="400110"/>
          </a:xfrm>
          <a:prstGeom prst="rect">
            <a:avLst/>
          </a:prstGeom>
        </p:spPr>
        <p:txBody>
          <a:bodyPr wrap="none">
            <a:spAutoFit/>
          </a:bodyPr>
          <a:lstStyle/>
          <a:p>
            <a:r>
              <a:rPr lang="en-IN" sz="2000" b="1" dirty="0" err="1" smtClean="0">
                <a:solidFill>
                  <a:srgbClr val="FFFF00"/>
                </a:solidFill>
              </a:rPr>
              <a:t>Chemometrics</a:t>
            </a:r>
            <a:endParaRPr lang="en-IN" sz="2000" b="1" dirty="0">
              <a:solidFill>
                <a:srgbClr val="FFFF00"/>
              </a:solidFill>
            </a:endParaRPr>
          </a:p>
        </p:txBody>
      </p:sp>
      <p:sp>
        <p:nvSpPr>
          <p:cNvPr id="3" name="Rectangle 2"/>
          <p:cNvSpPr/>
          <p:nvPr/>
        </p:nvSpPr>
        <p:spPr>
          <a:xfrm>
            <a:off x="381000" y="838200"/>
            <a:ext cx="8382000" cy="5355312"/>
          </a:xfrm>
          <a:prstGeom prst="rect">
            <a:avLst/>
          </a:prstGeom>
        </p:spPr>
        <p:txBody>
          <a:bodyPr wrap="square">
            <a:spAutoFit/>
          </a:bodyPr>
          <a:lstStyle/>
          <a:p>
            <a:pPr algn="just"/>
            <a:r>
              <a:rPr lang="en-IN" b="1" dirty="0" smtClean="0">
                <a:solidFill>
                  <a:schemeClr val="bg1"/>
                </a:solidFill>
              </a:rPr>
              <a:t>Often, chemical analysis instruments produce a response signal that is complex and contains a significant amount of information. </a:t>
            </a:r>
          </a:p>
          <a:p>
            <a:pPr algn="just"/>
            <a:endParaRPr lang="en-IN" b="1" dirty="0" smtClean="0">
              <a:solidFill>
                <a:schemeClr val="bg1"/>
              </a:solidFill>
            </a:endParaRPr>
          </a:p>
          <a:p>
            <a:pPr algn="just"/>
            <a:r>
              <a:rPr lang="en-IN" b="1" dirty="0" smtClean="0">
                <a:solidFill>
                  <a:schemeClr val="bg1"/>
                </a:solidFill>
              </a:rPr>
              <a:t>This requires more advanced analysis than simple single-value measurements or threshold comparisons.</a:t>
            </a:r>
          </a:p>
          <a:p>
            <a:pPr algn="just"/>
            <a:endParaRPr lang="en-IN" b="1" dirty="0" smtClean="0">
              <a:solidFill>
                <a:schemeClr val="bg1"/>
              </a:solidFill>
            </a:endParaRPr>
          </a:p>
          <a:p>
            <a:pPr algn="just"/>
            <a:r>
              <a:rPr lang="en-IN" b="1" dirty="0" smtClean="0">
                <a:solidFill>
                  <a:schemeClr val="bg1"/>
                </a:solidFill>
              </a:rPr>
              <a:t> It is important to relate the required signal processing to the chemical sensor, as they influence each other quite significantly. </a:t>
            </a:r>
          </a:p>
          <a:p>
            <a:pPr algn="just"/>
            <a:endParaRPr lang="en-IN" b="1" dirty="0" smtClean="0">
              <a:solidFill>
                <a:schemeClr val="bg1"/>
              </a:solidFill>
            </a:endParaRPr>
          </a:p>
          <a:p>
            <a:pPr algn="just"/>
            <a:r>
              <a:rPr lang="en-IN" b="1" dirty="0" smtClean="0">
                <a:solidFill>
                  <a:schemeClr val="bg1"/>
                </a:solidFill>
              </a:rPr>
              <a:t>The study of chemical measurements is referred to as </a:t>
            </a:r>
            <a:r>
              <a:rPr lang="en-IN" b="1" i="1" dirty="0" err="1" smtClean="0">
                <a:solidFill>
                  <a:schemeClr val="bg1"/>
                </a:solidFill>
              </a:rPr>
              <a:t>chemometrics</a:t>
            </a:r>
            <a:r>
              <a:rPr lang="en-IN" b="1" i="1" dirty="0" smtClean="0">
                <a:solidFill>
                  <a:schemeClr val="bg1"/>
                </a:solidFill>
              </a:rPr>
              <a:t> and has been developed to address the particular challenges of chemical</a:t>
            </a:r>
          </a:p>
          <a:p>
            <a:pPr algn="just"/>
            <a:r>
              <a:rPr lang="en-IN" b="1" dirty="0" smtClean="0">
                <a:solidFill>
                  <a:schemeClr val="bg1"/>
                </a:solidFill>
              </a:rPr>
              <a:t>sensors and complex chemical response analysis. </a:t>
            </a:r>
          </a:p>
          <a:p>
            <a:pPr algn="just"/>
            <a:endParaRPr lang="en-IN" b="1" dirty="0" smtClean="0">
              <a:solidFill>
                <a:schemeClr val="bg1"/>
              </a:solidFill>
            </a:endParaRPr>
          </a:p>
          <a:p>
            <a:pPr algn="just"/>
            <a:r>
              <a:rPr lang="en-IN" b="1" dirty="0" err="1" smtClean="0">
                <a:solidFill>
                  <a:schemeClr val="bg1"/>
                </a:solidFill>
              </a:rPr>
              <a:t>Chemometrics</a:t>
            </a:r>
            <a:r>
              <a:rPr lang="en-IN" b="1" dirty="0" smtClean="0">
                <a:solidFill>
                  <a:schemeClr val="bg1"/>
                </a:solidFill>
              </a:rPr>
              <a:t> is responsible for a great deal of advanced data processing techniques, applying mathematical and statistical </a:t>
            </a:r>
            <a:r>
              <a:rPr lang="en-IN" b="1" dirty="0" err="1" smtClean="0">
                <a:solidFill>
                  <a:schemeClr val="bg1"/>
                </a:solidFill>
              </a:rPr>
              <a:t>modeling</a:t>
            </a:r>
            <a:r>
              <a:rPr lang="en-IN" b="1" dirty="0" smtClean="0">
                <a:solidFill>
                  <a:schemeClr val="bg1"/>
                </a:solidFill>
              </a:rPr>
              <a:t> to chemical systems. </a:t>
            </a:r>
          </a:p>
          <a:p>
            <a:pPr algn="just"/>
            <a:endParaRPr lang="en-IN" b="1" dirty="0" smtClean="0">
              <a:solidFill>
                <a:schemeClr val="bg1"/>
              </a:solidFill>
            </a:endParaRPr>
          </a:p>
          <a:p>
            <a:pPr algn="just"/>
            <a:r>
              <a:rPr lang="en-IN" b="1" dirty="0" smtClean="0">
                <a:solidFill>
                  <a:schemeClr val="bg1"/>
                </a:solidFill>
              </a:rPr>
              <a:t>In general, these techniques can be divided into </a:t>
            </a:r>
            <a:r>
              <a:rPr lang="en-IN" b="1" i="1" dirty="0" smtClean="0">
                <a:solidFill>
                  <a:schemeClr val="bg1"/>
                </a:solidFill>
              </a:rPr>
              <a:t>data exploration and data analysis topics.</a:t>
            </a:r>
            <a:endParaRPr lang="en-IN"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6463308"/>
          </a:xfrm>
          <a:prstGeom prst="rect">
            <a:avLst/>
          </a:prstGeom>
        </p:spPr>
        <p:txBody>
          <a:bodyPr wrap="square">
            <a:spAutoFit/>
          </a:bodyPr>
          <a:lstStyle/>
          <a:p>
            <a:pPr algn="just"/>
            <a:r>
              <a:rPr lang="en-IN" b="1" dirty="0" smtClean="0">
                <a:solidFill>
                  <a:schemeClr val="bg1"/>
                </a:solidFill>
              </a:rPr>
              <a:t>Part of both the exploration and analysis involves </a:t>
            </a:r>
            <a:r>
              <a:rPr lang="en-IN" b="1" i="1" dirty="0" err="1" smtClean="0">
                <a:solidFill>
                  <a:schemeClr val="bg1"/>
                </a:solidFill>
              </a:rPr>
              <a:t>modeling</a:t>
            </a:r>
            <a:r>
              <a:rPr lang="en-IN" b="1" i="1" dirty="0" smtClean="0">
                <a:solidFill>
                  <a:schemeClr val="bg1"/>
                </a:solidFill>
              </a:rPr>
              <a:t> the response data.</a:t>
            </a:r>
          </a:p>
          <a:p>
            <a:pPr algn="just"/>
            <a:r>
              <a:rPr lang="en-IN" b="1" dirty="0" smtClean="0">
                <a:solidFill>
                  <a:schemeClr val="bg1"/>
                </a:solidFill>
              </a:rPr>
              <a:t>Models can be divided into </a:t>
            </a:r>
            <a:r>
              <a:rPr lang="en-IN" b="1" i="1" dirty="0" smtClean="0">
                <a:solidFill>
                  <a:schemeClr val="bg1"/>
                </a:solidFill>
              </a:rPr>
              <a:t>parametric and nonparametric types. </a:t>
            </a:r>
          </a:p>
          <a:p>
            <a:pPr algn="just"/>
            <a:endParaRPr lang="en-IN" b="1" i="1" dirty="0" smtClean="0">
              <a:solidFill>
                <a:schemeClr val="bg1"/>
              </a:solidFill>
            </a:endParaRPr>
          </a:p>
          <a:p>
            <a:pPr algn="just"/>
            <a:r>
              <a:rPr lang="en-IN" b="1" i="1" dirty="0" smtClean="0">
                <a:solidFill>
                  <a:schemeClr val="bg1"/>
                </a:solidFill>
              </a:rPr>
              <a:t>Statistical techniques </a:t>
            </a:r>
            <a:r>
              <a:rPr lang="en-IN" b="1" dirty="0" smtClean="0">
                <a:solidFill>
                  <a:schemeClr val="bg1"/>
                </a:solidFill>
              </a:rPr>
              <a:t>were once taught based on strong assumption about the data—assumptions that continuous variables followed Gaussian (Normal) distributions. </a:t>
            </a:r>
          </a:p>
          <a:p>
            <a:pPr algn="just"/>
            <a:endParaRPr lang="en-IN" b="1" dirty="0" smtClean="0">
              <a:solidFill>
                <a:schemeClr val="bg1"/>
              </a:solidFill>
            </a:endParaRPr>
          </a:p>
          <a:p>
            <a:pPr algn="just"/>
            <a:r>
              <a:rPr lang="en-IN" b="1" dirty="0" smtClean="0">
                <a:solidFill>
                  <a:schemeClr val="bg1"/>
                </a:solidFill>
              </a:rPr>
              <a:t>This also describes any fitting operation where a </a:t>
            </a:r>
            <a:r>
              <a:rPr lang="en-IN" b="1" dirty="0" err="1" smtClean="0">
                <a:solidFill>
                  <a:schemeClr val="bg1"/>
                </a:solidFill>
              </a:rPr>
              <a:t>preassumed</a:t>
            </a:r>
            <a:r>
              <a:rPr lang="en-IN" b="1" dirty="0" smtClean="0">
                <a:solidFill>
                  <a:schemeClr val="bg1"/>
                </a:solidFill>
              </a:rPr>
              <a:t> shape is assigned and the data fit against it. </a:t>
            </a:r>
          </a:p>
          <a:p>
            <a:pPr algn="just"/>
            <a:endParaRPr lang="en-IN" b="1" dirty="0" smtClean="0">
              <a:solidFill>
                <a:schemeClr val="bg1"/>
              </a:solidFill>
            </a:endParaRPr>
          </a:p>
          <a:p>
            <a:pPr algn="just"/>
            <a:r>
              <a:rPr lang="en-IN" b="1" dirty="0" smtClean="0">
                <a:solidFill>
                  <a:schemeClr val="bg1"/>
                </a:solidFill>
              </a:rPr>
              <a:t>The error is measured as deviation from the assumed fit. Statistical methods that make strict assumptions about the distribution for experimental data are referred to as </a:t>
            </a:r>
            <a:r>
              <a:rPr lang="en-IN" b="1" i="1" dirty="0" smtClean="0">
                <a:solidFill>
                  <a:schemeClr val="bg1"/>
                </a:solidFill>
              </a:rPr>
              <a:t>parametric methods and produce exact solutions to approximate problems. </a:t>
            </a:r>
          </a:p>
          <a:p>
            <a:pPr algn="just"/>
            <a:endParaRPr lang="en-US" b="1" i="1" dirty="0" smtClean="0">
              <a:solidFill>
                <a:schemeClr val="bg1"/>
              </a:solidFill>
            </a:endParaRPr>
          </a:p>
          <a:p>
            <a:pPr algn="just"/>
            <a:r>
              <a:rPr lang="en-IN" b="1" dirty="0" smtClean="0">
                <a:solidFill>
                  <a:schemeClr val="bg1"/>
                </a:solidFill>
              </a:rPr>
              <a:t>Approximate solutions to exact problems, the complement, make no assumptions about distributions. </a:t>
            </a:r>
          </a:p>
          <a:p>
            <a:endParaRPr lang="en-IN" b="1" dirty="0" smtClean="0">
              <a:solidFill>
                <a:schemeClr val="bg1"/>
              </a:solidFill>
            </a:endParaRPr>
          </a:p>
          <a:p>
            <a:pPr algn="just"/>
            <a:r>
              <a:rPr lang="en-IN" b="1" dirty="0" smtClean="0">
                <a:solidFill>
                  <a:schemeClr val="bg1"/>
                </a:solidFill>
              </a:rPr>
              <a:t>These nonparametric models are usually easier and quicker to apply, with a simple theory that allows better judgment to be used in their application.</a:t>
            </a:r>
          </a:p>
          <a:p>
            <a:pPr algn="just"/>
            <a:endParaRPr lang="en-IN" b="1" dirty="0" smtClean="0">
              <a:solidFill>
                <a:schemeClr val="bg1"/>
              </a:solidFill>
            </a:endParaRPr>
          </a:p>
          <a:p>
            <a:pPr algn="just"/>
            <a:r>
              <a:rPr lang="en-IN" b="1" dirty="0" smtClean="0">
                <a:solidFill>
                  <a:schemeClr val="bg1"/>
                </a:solidFill>
              </a:rPr>
              <a:t>Robust statistical models are an alternative to strictly parametric or  nonparametric methods.</a:t>
            </a:r>
          </a:p>
        </p:txBody>
      </p:sp>
    </p:spTree>
  </p:cSld>
  <p:clrMapOvr>
    <a:masterClrMapping/>
  </p:clrMapOvr>
  <p:transition spd="slow"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8600"/>
            <a:ext cx="2962478" cy="461665"/>
          </a:xfrm>
          <a:prstGeom prst="rect">
            <a:avLst/>
          </a:prstGeom>
        </p:spPr>
        <p:txBody>
          <a:bodyPr wrap="none">
            <a:spAutoFit/>
          </a:bodyPr>
          <a:lstStyle/>
          <a:p>
            <a:r>
              <a:rPr lang="en-IN" sz="2400" b="1" dirty="0" err="1" smtClean="0">
                <a:solidFill>
                  <a:srgbClr val="FFFF00"/>
                </a:solidFill>
              </a:rPr>
              <a:t>Multisensor</a:t>
            </a:r>
            <a:r>
              <a:rPr lang="en-IN" sz="2400" b="1" dirty="0" smtClean="0">
                <a:solidFill>
                  <a:srgbClr val="FFFF00"/>
                </a:solidFill>
              </a:rPr>
              <a:t> Arrays</a:t>
            </a:r>
            <a:endParaRPr lang="en-IN" sz="2400" dirty="0">
              <a:solidFill>
                <a:srgbClr val="FFFF00"/>
              </a:solidFill>
            </a:endParaRPr>
          </a:p>
        </p:txBody>
      </p:sp>
      <p:sp>
        <p:nvSpPr>
          <p:cNvPr id="4" name="Rectangle 3"/>
          <p:cNvSpPr/>
          <p:nvPr/>
        </p:nvSpPr>
        <p:spPr>
          <a:xfrm>
            <a:off x="381000" y="838200"/>
            <a:ext cx="8458200" cy="5909310"/>
          </a:xfrm>
          <a:prstGeom prst="rect">
            <a:avLst/>
          </a:prstGeom>
        </p:spPr>
        <p:txBody>
          <a:bodyPr wrap="square">
            <a:spAutoFit/>
          </a:bodyPr>
          <a:lstStyle/>
          <a:p>
            <a:pPr algn="just"/>
            <a:r>
              <a:rPr lang="en-IN" b="1" dirty="0" smtClean="0">
                <a:solidFill>
                  <a:schemeClr val="bg1"/>
                </a:solidFill>
              </a:rPr>
              <a:t>Processing multiple measurements from individual chemical sensors and from a number of independent sensors can provide information needed to statistically reduce error and improve both the selectivity and sensitivity of a chemical sensor  or chemical detection instrument. </a:t>
            </a:r>
          </a:p>
          <a:p>
            <a:endParaRPr lang="en-IN" b="1" dirty="0" smtClean="0">
              <a:solidFill>
                <a:schemeClr val="bg1"/>
              </a:solidFill>
            </a:endParaRPr>
          </a:p>
          <a:p>
            <a:r>
              <a:rPr lang="en-IN" b="1" dirty="0" smtClean="0">
                <a:solidFill>
                  <a:schemeClr val="bg1"/>
                </a:solidFill>
              </a:rPr>
              <a:t>Because measurement error is a sum of systematic error and random error, the measurement error of an individual sensor can be statistically reduced via multiple samples by using statistics to reduce or eliminate the random</a:t>
            </a:r>
          </a:p>
          <a:p>
            <a:r>
              <a:rPr lang="en-IN" b="1" dirty="0" smtClean="0">
                <a:solidFill>
                  <a:schemeClr val="bg1"/>
                </a:solidFill>
              </a:rPr>
              <a:t>error. </a:t>
            </a:r>
          </a:p>
          <a:p>
            <a:endParaRPr lang="en-IN" b="1" dirty="0" smtClean="0">
              <a:solidFill>
                <a:schemeClr val="bg1"/>
              </a:solidFill>
            </a:endParaRPr>
          </a:p>
          <a:p>
            <a:r>
              <a:rPr lang="en-IN" b="1" dirty="0" smtClean="0">
                <a:solidFill>
                  <a:schemeClr val="bg1"/>
                </a:solidFill>
              </a:rPr>
              <a:t>Multiple redundant sampling can provide enough data to reduce the measurement standard deviation by a factor of</a:t>
            </a:r>
          </a:p>
          <a:p>
            <a:endParaRPr lang="en-IN" b="1" dirty="0" smtClean="0">
              <a:solidFill>
                <a:schemeClr val="bg1"/>
              </a:solidFill>
            </a:endParaRPr>
          </a:p>
          <a:p>
            <a:r>
              <a:rPr lang="en-IN" b="1" dirty="0" smtClean="0">
                <a:solidFill>
                  <a:schemeClr val="bg1"/>
                </a:solidFill>
              </a:rPr>
              <a:t>                                     1</a:t>
            </a:r>
            <a:r>
              <a:rPr lang="en-IN" b="1" i="1" dirty="0" smtClean="0">
                <a:solidFill>
                  <a:schemeClr val="bg1"/>
                </a:solidFill>
              </a:rPr>
              <a:t>/ </a:t>
            </a:r>
            <a:r>
              <a:rPr lang="en-IN" b="1" dirty="0" smtClean="0">
                <a:solidFill>
                  <a:schemeClr val="bg1"/>
                </a:solidFill>
              </a:rPr>
              <a:t>√ </a:t>
            </a:r>
            <a:r>
              <a:rPr lang="en-IN" b="1" i="1" dirty="0" smtClean="0">
                <a:solidFill>
                  <a:schemeClr val="bg1"/>
                </a:solidFill>
              </a:rPr>
              <a:t>n, </a:t>
            </a:r>
          </a:p>
          <a:p>
            <a:r>
              <a:rPr lang="en-IN" b="1" i="1" dirty="0" smtClean="0">
                <a:solidFill>
                  <a:schemeClr val="bg1"/>
                </a:solidFill>
              </a:rPr>
              <a:t>where n is the number of redundant </a:t>
            </a:r>
            <a:r>
              <a:rPr lang="en-IN" b="1" dirty="0" smtClean="0">
                <a:solidFill>
                  <a:schemeClr val="bg1"/>
                </a:solidFill>
              </a:rPr>
              <a:t>samples.</a:t>
            </a:r>
          </a:p>
          <a:p>
            <a:endParaRPr lang="en-US" b="1" dirty="0" smtClean="0">
              <a:solidFill>
                <a:schemeClr val="bg1"/>
              </a:solidFill>
            </a:endParaRPr>
          </a:p>
          <a:p>
            <a:r>
              <a:rPr lang="en-IN" b="1" i="1" dirty="0" smtClean="0">
                <a:solidFill>
                  <a:schemeClr val="bg1"/>
                </a:solidFill>
              </a:rPr>
              <a:t>The redundant samples may come from the same sensor or multiple sensors of the same type to further ensure the best possible response . </a:t>
            </a:r>
          </a:p>
          <a:p>
            <a:endParaRPr lang="en-IN" b="1" i="1" dirty="0" smtClean="0">
              <a:solidFill>
                <a:schemeClr val="bg1"/>
              </a:solidFill>
            </a:endParaRPr>
          </a:p>
          <a:p>
            <a:r>
              <a:rPr lang="en-IN" b="1" i="1" dirty="0" smtClean="0">
                <a:solidFill>
                  <a:schemeClr val="bg1"/>
                </a:solidFill>
              </a:rPr>
              <a:t>This, however, is useful against random errors but is not efficient against systematic errors.</a:t>
            </a:r>
          </a:p>
        </p:txBody>
      </p:sp>
    </p:spTree>
  </p:cSld>
  <p:clrMapOvr>
    <a:masterClrMapping/>
  </p:clrMapOvr>
  <p:transition spd="slow"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153400" cy="5355312"/>
          </a:xfrm>
          <a:prstGeom prst="rect">
            <a:avLst/>
          </a:prstGeom>
        </p:spPr>
        <p:txBody>
          <a:bodyPr wrap="square">
            <a:spAutoFit/>
          </a:bodyPr>
          <a:lstStyle/>
          <a:p>
            <a:pPr algn="just"/>
            <a:r>
              <a:rPr lang="en-IN" b="1" dirty="0" smtClean="0">
                <a:solidFill>
                  <a:schemeClr val="bg1"/>
                </a:solidFill>
              </a:rPr>
              <a:t>Responses from multiple independent sensors of </a:t>
            </a:r>
            <a:r>
              <a:rPr lang="en-IN" b="1" i="1" dirty="0" smtClean="0">
                <a:solidFill>
                  <a:schemeClr val="bg1"/>
                </a:solidFill>
              </a:rPr>
              <a:t>different types can be combined </a:t>
            </a:r>
            <a:r>
              <a:rPr lang="en-IN" b="1" dirty="0" smtClean="0">
                <a:solidFill>
                  <a:schemeClr val="bg1"/>
                </a:solidFill>
              </a:rPr>
              <a:t>(often referred to as sensor fusion) to provide overlapping reinforced responses that better span the sensors’ response spaces, leaving fewer gaps where </a:t>
            </a:r>
            <a:r>
              <a:rPr lang="en-IN" b="1" dirty="0" err="1" smtClean="0">
                <a:solidFill>
                  <a:schemeClr val="bg1"/>
                </a:solidFill>
              </a:rPr>
              <a:t>analyte</a:t>
            </a:r>
            <a:r>
              <a:rPr lang="en-IN" b="1" dirty="0" smtClean="0">
                <a:solidFill>
                  <a:schemeClr val="bg1"/>
                </a:solidFill>
              </a:rPr>
              <a:t> identification would be weak or unavailable.</a:t>
            </a:r>
          </a:p>
          <a:p>
            <a:pPr algn="just"/>
            <a:endParaRPr lang="en-US" b="1" dirty="0" smtClean="0">
              <a:solidFill>
                <a:schemeClr val="bg1"/>
              </a:solidFill>
            </a:endParaRPr>
          </a:p>
          <a:p>
            <a:pPr algn="just"/>
            <a:r>
              <a:rPr lang="en-IN" b="1" dirty="0" smtClean="0">
                <a:solidFill>
                  <a:schemeClr val="bg1"/>
                </a:solidFill>
              </a:rPr>
              <a:t>Obviously, introducing any redundancy of sensors or multiplicity of measurements increases the amount of data and the complexity of signal processing. </a:t>
            </a:r>
          </a:p>
          <a:p>
            <a:endParaRPr lang="en-IN" b="1" dirty="0" smtClean="0">
              <a:solidFill>
                <a:schemeClr val="bg1"/>
              </a:solidFill>
            </a:endParaRPr>
          </a:p>
          <a:p>
            <a:pPr algn="just"/>
            <a:r>
              <a:rPr lang="en-IN" b="1" dirty="0" smtClean="0">
                <a:solidFill>
                  <a:schemeClr val="bg1"/>
                </a:solidFill>
              </a:rPr>
              <a:t>There is a trade-off decision to be made between the additional work created and the quality of the decision that can be made with that corresponding data. </a:t>
            </a:r>
          </a:p>
          <a:p>
            <a:endParaRPr lang="en-IN" b="1" dirty="0" smtClean="0">
              <a:solidFill>
                <a:schemeClr val="bg1"/>
              </a:solidFill>
            </a:endParaRPr>
          </a:p>
          <a:p>
            <a:pPr algn="just"/>
            <a:r>
              <a:rPr lang="en-IN" b="1" dirty="0" smtClean="0">
                <a:solidFill>
                  <a:schemeClr val="bg1"/>
                </a:solidFill>
              </a:rPr>
              <a:t>Often, the majority of improvements can be made to the measurement accuracy with only a limited number of multiple measurements. </a:t>
            </a:r>
          </a:p>
          <a:p>
            <a:endParaRPr lang="en-IN" b="1" dirty="0" smtClean="0">
              <a:solidFill>
                <a:schemeClr val="bg1"/>
              </a:solidFill>
            </a:endParaRPr>
          </a:p>
          <a:p>
            <a:pPr algn="just"/>
            <a:r>
              <a:rPr lang="en-IN" b="1" dirty="0" smtClean="0">
                <a:solidFill>
                  <a:schemeClr val="bg1"/>
                </a:solidFill>
              </a:rPr>
              <a:t>Significant additional effort typically only gains a small amount of additional accuracy.</a:t>
            </a:r>
          </a:p>
        </p:txBody>
      </p:sp>
    </p:spTree>
  </p:cSld>
  <p:clrMapOvr>
    <a:masterClrMapping/>
  </p:clrMapOvr>
  <p:transition spd="slow"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377340" y="228600"/>
            <a:ext cx="2496196"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rgbClr val="FFFF00"/>
                </a:solidFill>
                <a:latin typeface="Century Schoolbook" pitchFamily="18" charset="0"/>
              </a:rPr>
              <a:t>Substrate  </a:t>
            </a:r>
            <a:endParaRPr lang="en-US" sz="3200" b="1" dirty="0">
              <a:ln w="50800"/>
              <a:solidFill>
                <a:srgbClr val="FFFF00"/>
              </a:solidFill>
              <a:latin typeface="Century Schoolbook" pitchFamily="18" charset="0"/>
            </a:endParaRPr>
          </a:p>
        </p:txBody>
      </p:sp>
      <p:sp>
        <p:nvSpPr>
          <p:cNvPr id="11265" name="Rectangle 1"/>
          <p:cNvSpPr>
            <a:spLocks noChangeArrowheads="1"/>
          </p:cNvSpPr>
          <p:nvPr/>
        </p:nvSpPr>
        <p:spPr bwMode="auto">
          <a:xfrm>
            <a:off x="138660" y="997803"/>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125413" algn="l"/>
                <a:tab pos="171450" algn="l"/>
              </a:tabLst>
            </a:pPr>
            <a:r>
              <a:rPr kumimoji="0" lang="en-US" sz="2000" b="0" i="0" u="none" strike="noStrike" cap="none" normalizeH="0" baseline="0" dirty="0" smtClean="0">
                <a:ln>
                  <a:noFill/>
                </a:ln>
                <a:solidFill>
                  <a:srgbClr val="00FFFF"/>
                </a:solidFill>
                <a:effectLst/>
                <a:latin typeface="Cambria Math" pitchFamily="18" charset="0"/>
                <a:ea typeface="Cambria Math" pitchFamily="18" charset="0"/>
                <a:cs typeface="Vijaya" pitchFamily="34" charset="0"/>
              </a:rPr>
              <a:t>Electrochemical bridging of 3 </a:t>
            </a:r>
            <a:r>
              <a:rPr lang="el-GR" sz="2000" dirty="0" smtClean="0">
                <a:solidFill>
                  <a:srgbClr val="00FFFF"/>
                </a:solidFill>
                <a:latin typeface="Cambria Math" pitchFamily="18" charset="0"/>
                <a:ea typeface="Cambria Math" pitchFamily="18" charset="0"/>
                <a:cs typeface="Vijaya" pitchFamily="34" charset="0"/>
              </a:rPr>
              <a:t>μ</a:t>
            </a:r>
            <a:r>
              <a:rPr lang="en-US" sz="2000" dirty="0" smtClean="0">
                <a:solidFill>
                  <a:srgbClr val="00FFFF"/>
                </a:solidFill>
                <a:latin typeface="Cambria Math" pitchFamily="18" charset="0"/>
                <a:ea typeface="Cambria Math" pitchFamily="18" charset="0"/>
                <a:cs typeface="Vijaya" pitchFamily="34" charset="0"/>
              </a:rPr>
              <a:t>m</a:t>
            </a:r>
            <a:r>
              <a:rPr lang="en-US" sz="2000" b="1" dirty="0" smtClean="0">
                <a:solidFill>
                  <a:srgbClr val="00FFFF"/>
                </a:solidFill>
                <a:latin typeface="Cambria Math" pitchFamily="18" charset="0"/>
                <a:ea typeface="Cambria Math" pitchFamily="18" charset="0"/>
                <a:cs typeface="Times New Roman" pitchFamily="18" charset="0"/>
              </a:rPr>
              <a:t> </a:t>
            </a:r>
            <a:r>
              <a:rPr lang="en-US" sz="2000" dirty="0" smtClean="0">
                <a:solidFill>
                  <a:srgbClr val="00FFFF"/>
                </a:solidFill>
                <a:latin typeface="Cambria Math" pitchFamily="18" charset="0"/>
                <a:ea typeface="Cambria Math" pitchFamily="18" charset="0"/>
                <a:cs typeface="Vijaya" pitchFamily="34" charset="0"/>
              </a:rPr>
              <a:t>apart Au microelectrodes </a:t>
            </a:r>
            <a:r>
              <a:rPr lang="en-US" sz="2000" dirty="0" smtClean="0">
                <a:solidFill>
                  <a:schemeClr val="bg1"/>
                </a:solidFill>
                <a:latin typeface="Cambria Math" pitchFamily="18" charset="0"/>
                <a:ea typeface="Cambria Math" pitchFamily="18" charset="0"/>
                <a:cs typeface="Vijaya" pitchFamily="34" charset="0"/>
              </a:rPr>
              <a:t>with </a:t>
            </a:r>
            <a:r>
              <a:rPr kumimoji="0" lang="en-US" sz="2000" b="0" i="0" u="none" strike="noStrike" cap="none" normalizeH="0" baseline="0" dirty="0" smtClean="0">
                <a:ln>
                  <a:noFill/>
                </a:ln>
                <a:solidFill>
                  <a:schemeClr val="bg1"/>
                </a:solidFill>
                <a:effectLst/>
                <a:latin typeface="Cambria Math" pitchFamily="18" charset="0"/>
                <a:ea typeface="Cambria Math" pitchFamily="18" charset="0"/>
                <a:cs typeface="Vijaya" pitchFamily="34" charset="0"/>
              </a:rPr>
              <a:t>P(NMP) nanowires were carried out in a </a:t>
            </a:r>
            <a:r>
              <a:rPr kumimoji="0" lang="en-US" sz="2000" b="0" i="0" u="sng" strike="noStrike" cap="none" normalizeH="0" baseline="0" dirty="0" smtClean="0">
                <a:ln>
                  <a:noFill/>
                </a:ln>
                <a:solidFill>
                  <a:srgbClr val="00FF00"/>
                </a:solidFill>
                <a:effectLst/>
                <a:latin typeface="Cambria Math" pitchFamily="18" charset="0"/>
                <a:ea typeface="Cambria Math" pitchFamily="18" charset="0"/>
                <a:cs typeface="Vijaya" pitchFamily="34" charset="0"/>
              </a:rPr>
              <a:t>template-free technique</a:t>
            </a:r>
            <a:endParaRPr lang="en-US" sz="2000" u="sng" dirty="0" smtClean="0">
              <a:solidFill>
                <a:srgbClr val="00FF00"/>
              </a:solidFill>
              <a:latin typeface="Cambria Math" pitchFamily="18" charset="0"/>
              <a:ea typeface="Cambria Math" pitchFamily="18" charset="0"/>
              <a:cs typeface="Vijaya" pitchFamily="34" charset="0"/>
            </a:endParaRPr>
          </a:p>
        </p:txBody>
      </p:sp>
      <p:grpSp>
        <p:nvGrpSpPr>
          <p:cNvPr id="2" name="Group 83"/>
          <p:cNvGrpSpPr/>
          <p:nvPr/>
        </p:nvGrpSpPr>
        <p:grpSpPr>
          <a:xfrm>
            <a:off x="304800" y="5029200"/>
            <a:ext cx="2462064" cy="1686906"/>
            <a:chOff x="304800" y="4267200"/>
            <a:chExt cx="2462064" cy="1686906"/>
          </a:xfrm>
        </p:grpSpPr>
        <p:grpSp>
          <p:nvGrpSpPr>
            <p:cNvPr id="4" name="Group 13"/>
            <p:cNvGrpSpPr/>
            <p:nvPr/>
          </p:nvGrpSpPr>
          <p:grpSpPr>
            <a:xfrm>
              <a:off x="381000" y="4267200"/>
              <a:ext cx="2385864" cy="1216417"/>
              <a:chOff x="4343400" y="4648200"/>
              <a:chExt cx="2385864" cy="1216417"/>
            </a:xfrm>
          </p:grpSpPr>
          <p:sp>
            <p:nvSpPr>
              <p:cNvPr id="14" name="Cube 13"/>
              <p:cNvSpPr/>
              <p:nvPr/>
            </p:nvSpPr>
            <p:spPr>
              <a:xfrm rot="155328">
                <a:off x="4343400" y="4700536"/>
                <a:ext cx="2385864" cy="1164081"/>
              </a:xfrm>
              <a:prstGeom prst="cube">
                <a:avLst>
                  <a:gd name="adj" fmla="val 90539"/>
                </a:avLst>
              </a:prstGeom>
              <a:solidFill>
                <a:srgbClr val="0000CC"/>
              </a:solidFill>
              <a:ln>
                <a:solidFill>
                  <a:srgbClr val="0000CC"/>
                </a:solidFill>
              </a:ln>
              <a:scene3d>
                <a:camera prst="orthographicFront"/>
                <a:lightRig rig="morning"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rot="173669">
                <a:off x="5136924" y="5276898"/>
                <a:ext cx="923235" cy="457370"/>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rot="172271">
                <a:off x="4723794" y="4648200"/>
                <a:ext cx="831104" cy="702745"/>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p:cNvSpPr/>
              <p:nvPr/>
            </p:nvSpPr>
            <p:spPr>
              <a:xfrm rot="172271">
                <a:off x="4390890" y="5213192"/>
                <a:ext cx="877531" cy="457370"/>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rot="172271">
                <a:off x="5884276" y="4696290"/>
                <a:ext cx="844147" cy="665466"/>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p:nvPr/>
          </p:nvCxnSpPr>
          <p:spPr>
            <a:xfrm>
              <a:off x="1145448" y="5303509"/>
              <a:ext cx="15948" cy="37732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01264" y="5242034"/>
              <a:ext cx="15948" cy="37732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 y="5486400"/>
              <a:ext cx="609600" cy="777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1145630" y="5573106"/>
              <a:ext cx="683170" cy="656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375489">
              <a:off x="625366" y="5573106"/>
              <a:ext cx="838200" cy="381000"/>
            </a:xfrm>
            <a:prstGeom prst="rect">
              <a:avLst/>
            </a:prstGeom>
            <a:noFill/>
          </p:spPr>
          <p:txBody>
            <a:bodyPr wrap="square" rtlCol="0">
              <a:spAutoFit/>
            </a:bodyPr>
            <a:lstStyle/>
            <a:p>
              <a:r>
                <a:rPr lang="en-US" b="1" dirty="0" smtClean="0">
                  <a:solidFill>
                    <a:schemeClr val="accent5">
                      <a:lumMod val="60000"/>
                      <a:lumOff val="40000"/>
                    </a:schemeClr>
                  </a:solidFill>
                  <a:latin typeface="Times New Roman" pitchFamily="18" charset="0"/>
                  <a:cs typeface="Times New Roman" pitchFamily="18" charset="0"/>
                </a:rPr>
                <a:t>3 </a:t>
              </a:r>
              <a:r>
                <a:rPr lang="el-GR" b="1" dirty="0" smtClean="0">
                  <a:solidFill>
                    <a:schemeClr val="accent5">
                      <a:lumMod val="60000"/>
                      <a:lumOff val="40000"/>
                    </a:schemeClr>
                  </a:solidFill>
                  <a:latin typeface="Times New Roman" pitchFamily="18" charset="0"/>
                  <a:cs typeface="Times New Roman" pitchFamily="18" charset="0"/>
                </a:rPr>
                <a:t>μ</a:t>
              </a:r>
              <a:r>
                <a:rPr lang="en-US" b="1" dirty="0" smtClean="0">
                  <a:solidFill>
                    <a:schemeClr val="accent5">
                      <a:lumMod val="60000"/>
                      <a:lumOff val="40000"/>
                    </a:schemeClr>
                  </a:solidFill>
                  <a:latin typeface="Times New Roman" pitchFamily="18" charset="0"/>
                  <a:cs typeface="Times New Roman" pitchFamily="18" charset="0"/>
                </a:rPr>
                <a:t>m</a:t>
              </a:r>
              <a:endParaRPr lang="en-US" b="1" dirty="0">
                <a:solidFill>
                  <a:schemeClr val="accent5">
                    <a:lumMod val="60000"/>
                    <a:lumOff val="40000"/>
                  </a:schemeClr>
                </a:solidFill>
                <a:latin typeface="Times New Roman" pitchFamily="18" charset="0"/>
                <a:cs typeface="Times New Roman" pitchFamily="18" charset="0"/>
              </a:endParaRPr>
            </a:p>
          </p:txBody>
        </p:sp>
      </p:grpSp>
      <p:pic>
        <p:nvPicPr>
          <p:cNvPr id="19" name="Picture 2"/>
          <p:cNvPicPr>
            <a:picLocks noChangeAspect="1" noChangeArrowheads="1"/>
          </p:cNvPicPr>
          <p:nvPr/>
        </p:nvPicPr>
        <p:blipFill>
          <a:blip r:embed="rId3" cstate="print"/>
          <a:srcRect/>
          <a:stretch>
            <a:fillRect/>
          </a:stretch>
        </p:blipFill>
        <p:spPr bwMode="auto">
          <a:xfrm>
            <a:off x="529651" y="2425644"/>
            <a:ext cx="2057400" cy="1993956"/>
          </a:xfrm>
          <a:prstGeom prst="rect">
            <a:avLst/>
          </a:prstGeom>
          <a:noFill/>
          <a:ln w="9525">
            <a:noFill/>
            <a:miter lim="800000"/>
            <a:headEnd/>
            <a:tailEnd/>
          </a:ln>
          <a:effectLst/>
        </p:spPr>
      </p:pic>
      <p:sp>
        <p:nvSpPr>
          <p:cNvPr id="20" name="Rectangle 19"/>
          <p:cNvSpPr/>
          <p:nvPr/>
        </p:nvSpPr>
        <p:spPr>
          <a:xfrm>
            <a:off x="4397829" y="4306467"/>
            <a:ext cx="2514600" cy="457200"/>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397829" y="4154067"/>
            <a:ext cx="2514600" cy="1524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5"/>
          <p:cNvGrpSpPr/>
          <p:nvPr/>
        </p:nvGrpSpPr>
        <p:grpSpPr>
          <a:xfrm>
            <a:off x="4425635" y="3816594"/>
            <a:ext cx="2471016" cy="261237"/>
            <a:chOff x="4463172" y="2819400"/>
            <a:chExt cx="2471016" cy="261237"/>
          </a:xfrm>
        </p:grpSpPr>
        <p:sp>
          <p:nvSpPr>
            <p:cNvPr id="23" name="Rectangle 22"/>
            <p:cNvSpPr/>
            <p:nvPr/>
          </p:nvSpPr>
          <p:spPr>
            <a:xfrm>
              <a:off x="5791200" y="2819400"/>
              <a:ext cx="1142988" cy="26123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63172" y="2819403"/>
              <a:ext cx="1142988" cy="26123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6"/>
          <p:cNvGrpSpPr/>
          <p:nvPr/>
        </p:nvGrpSpPr>
        <p:grpSpPr>
          <a:xfrm>
            <a:off x="4425584" y="4066971"/>
            <a:ext cx="2471022" cy="91443"/>
            <a:chOff x="4463175" y="3102429"/>
            <a:chExt cx="2471022" cy="91443"/>
          </a:xfrm>
        </p:grpSpPr>
        <p:sp>
          <p:nvSpPr>
            <p:cNvPr id="26" name="Rectangle 25"/>
            <p:cNvSpPr/>
            <p:nvPr/>
          </p:nvSpPr>
          <p:spPr>
            <a:xfrm>
              <a:off x="4463175" y="3102429"/>
              <a:ext cx="1142988" cy="914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91209" y="3102432"/>
              <a:ext cx="1142988" cy="914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Connector 27"/>
          <p:cNvCxnSpPr/>
          <p:nvPr/>
        </p:nvCxnSpPr>
        <p:spPr>
          <a:xfrm rot="5400000">
            <a:off x="-298056" y="4314074"/>
            <a:ext cx="2478529" cy="11655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375241" y="4882559"/>
            <a:ext cx="2538690" cy="8877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19600" y="4992267"/>
            <a:ext cx="2590800" cy="369332"/>
          </a:xfrm>
          <a:prstGeom prst="rect">
            <a:avLst/>
          </a:prstGeom>
          <a:noFill/>
        </p:spPr>
        <p:txBody>
          <a:bodyPr wrap="square" rtlCol="0">
            <a:spAutoFit/>
          </a:bodyPr>
          <a:lstStyle/>
          <a:p>
            <a:pPr algn="ctr"/>
            <a:r>
              <a:rPr lang="en-US" b="1" dirty="0" smtClean="0">
                <a:ln w="1905"/>
                <a:solidFill>
                  <a:srgbClr val="00FFFF"/>
                </a:solidFill>
                <a:effectLst>
                  <a:innerShdw blurRad="69850" dist="43180" dir="5400000">
                    <a:srgbClr val="000000">
                      <a:alpha val="65000"/>
                    </a:srgbClr>
                  </a:innerShdw>
                </a:effectLst>
                <a:latin typeface="Times New Roman" pitchFamily="18" charset="0"/>
                <a:cs typeface="Times New Roman" pitchFamily="18" charset="0"/>
              </a:rPr>
              <a:t>Cross Sectional View</a:t>
            </a:r>
            <a:endParaRPr lang="en-US" b="1" dirty="0">
              <a:ln w="1905"/>
              <a:solidFill>
                <a:srgbClr val="00FFFF"/>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1" name="Text Box 10"/>
          <p:cNvSpPr txBox="1">
            <a:spLocks noChangeArrowheads="1"/>
          </p:cNvSpPr>
          <p:nvPr/>
        </p:nvSpPr>
        <p:spPr bwMode="auto">
          <a:xfrm>
            <a:off x="2971800" y="5790759"/>
            <a:ext cx="5943600" cy="991041"/>
          </a:xfrm>
          <a:prstGeom prst="rect">
            <a:avLst/>
          </a:prstGeom>
          <a:noFill/>
          <a:ln w="9525">
            <a:noFill/>
            <a:miter lim="800000"/>
            <a:headEnd/>
            <a:tailEnd/>
          </a:ln>
          <a:effectLst/>
        </p:spPr>
        <p:txBody>
          <a:bodyPr wrap="square">
            <a:spAutoFit/>
          </a:bodyPr>
          <a:lstStyle/>
          <a:p>
            <a:pPr algn="just">
              <a:spcBef>
                <a:spcPct val="20000"/>
              </a:spcBef>
            </a:pPr>
            <a:r>
              <a:rPr lang="en-US" sz="1600" i="1" dirty="0">
                <a:solidFill>
                  <a:srgbClr val="00FF00"/>
                </a:solidFill>
                <a:latin typeface="Georgia" pitchFamily="18" charset="0"/>
                <a:ea typeface="Arial Unicode MS" pitchFamily="34" charset="-128"/>
                <a:cs typeface="Times New Roman" pitchFamily="18" charset="0"/>
              </a:rPr>
              <a:t>The </a:t>
            </a:r>
            <a:r>
              <a:rPr lang="en-US" sz="1600" i="1" dirty="0" smtClean="0">
                <a:solidFill>
                  <a:srgbClr val="00FF00"/>
                </a:solidFill>
                <a:latin typeface="Georgia" pitchFamily="18" charset="0"/>
                <a:ea typeface="Arial Unicode MS" pitchFamily="34" charset="-128"/>
                <a:cs typeface="Times New Roman" pitchFamily="18" charset="0"/>
              </a:rPr>
              <a:t>Au microelectrodes were photolithographically  patterned on Si/SiO2 </a:t>
            </a:r>
            <a:r>
              <a:rPr lang="en-US" sz="1600" i="1" dirty="0">
                <a:solidFill>
                  <a:srgbClr val="00FF00"/>
                </a:solidFill>
                <a:latin typeface="Georgia" pitchFamily="18" charset="0"/>
                <a:ea typeface="Arial Unicode MS" pitchFamily="34" charset="-128"/>
                <a:cs typeface="Times New Roman" pitchFamily="18" charset="0"/>
              </a:rPr>
              <a:t>wafers (having 3 </a:t>
            </a:r>
            <a:r>
              <a:rPr lang="en-US" sz="1600" i="1" dirty="0" smtClean="0">
                <a:solidFill>
                  <a:srgbClr val="00FF00"/>
                </a:solidFill>
                <a:latin typeface="Georgia" pitchFamily="18" charset="0"/>
                <a:ea typeface="Arial Unicode MS" pitchFamily="34" charset="-128"/>
                <a:cs typeface="Times New Roman" pitchFamily="18" charset="0"/>
              </a:rPr>
              <a:t>µm gap </a:t>
            </a:r>
            <a:r>
              <a:rPr lang="en-US" sz="1600" i="1" dirty="0">
                <a:solidFill>
                  <a:srgbClr val="00FF00"/>
                </a:solidFill>
                <a:latin typeface="Georgia" pitchFamily="18" charset="0"/>
                <a:ea typeface="Arial Unicode MS" pitchFamily="34" charset="-128"/>
                <a:cs typeface="Times New Roman" pitchFamily="18" charset="0"/>
              </a:rPr>
              <a:t> </a:t>
            </a:r>
            <a:r>
              <a:rPr lang="en-US" sz="1600" i="1" dirty="0" smtClean="0">
                <a:solidFill>
                  <a:srgbClr val="00FF00"/>
                </a:solidFill>
                <a:latin typeface="Georgia" pitchFamily="18" charset="0"/>
                <a:ea typeface="Arial Unicode MS" pitchFamily="34" charset="-128"/>
                <a:cs typeface="Times New Roman" pitchFamily="18" charset="0"/>
              </a:rPr>
              <a:t>between </a:t>
            </a:r>
            <a:r>
              <a:rPr lang="en-US" sz="1600" i="1" dirty="0">
                <a:solidFill>
                  <a:srgbClr val="00FF00"/>
                </a:solidFill>
                <a:latin typeface="Georgia" pitchFamily="18" charset="0"/>
                <a:ea typeface="Arial Unicode MS" pitchFamily="34" charset="-128"/>
                <a:cs typeface="Times New Roman" pitchFamily="18" charset="0"/>
              </a:rPr>
              <a:t>two electrodes) </a:t>
            </a:r>
            <a:r>
              <a:rPr lang="en-US" sz="1600" i="1" dirty="0" smtClean="0">
                <a:solidFill>
                  <a:srgbClr val="00FF00"/>
                </a:solidFill>
                <a:latin typeface="Georgia" pitchFamily="18" charset="0"/>
                <a:ea typeface="Arial Unicode MS" pitchFamily="34" charset="-128"/>
                <a:cs typeface="Times New Roman" pitchFamily="18" charset="0"/>
              </a:rPr>
              <a:t>.  </a:t>
            </a:r>
          </a:p>
          <a:p>
            <a:pPr algn="just">
              <a:spcBef>
                <a:spcPct val="20000"/>
              </a:spcBef>
            </a:pPr>
            <a:endParaRPr lang="en-US" sz="800" i="1" dirty="0" smtClean="0">
              <a:solidFill>
                <a:srgbClr val="00FF00"/>
              </a:solidFill>
              <a:latin typeface="Georgia" pitchFamily="18" charset="0"/>
              <a:ea typeface="Arial Unicode MS" pitchFamily="34" charset="-128"/>
              <a:cs typeface="Times New Roman" pitchFamily="18" charset="0"/>
            </a:endParaRPr>
          </a:p>
          <a:p>
            <a:pPr algn="just">
              <a:spcBef>
                <a:spcPct val="20000"/>
              </a:spcBef>
            </a:pPr>
            <a:r>
              <a:rPr lang="en-US" sz="1400" b="1" i="1" dirty="0" smtClean="0">
                <a:solidFill>
                  <a:srgbClr val="FFFF00"/>
                </a:solidFill>
                <a:latin typeface="Georgia" pitchFamily="18" charset="0"/>
                <a:ea typeface="Arial Unicode MS" pitchFamily="34" charset="-128"/>
                <a:cs typeface="Times New Roman" pitchFamily="18" charset="0"/>
              </a:rPr>
              <a:t> </a:t>
            </a:r>
            <a:endParaRPr lang="en-US" sz="1400" b="1" i="1" dirty="0">
              <a:solidFill>
                <a:srgbClr val="FFFF00"/>
              </a:solidFill>
              <a:latin typeface="Georgia" pitchFamily="18" charset="0"/>
              <a:ea typeface="Arial Unicode MS" pitchFamily="34" charset="-128"/>
              <a:cs typeface="Times New Roman" pitchFamily="18" charset="0"/>
            </a:endParaRPr>
          </a:p>
        </p:txBody>
      </p:sp>
      <p:grpSp>
        <p:nvGrpSpPr>
          <p:cNvPr id="8" name="Group 41"/>
          <p:cNvGrpSpPr/>
          <p:nvPr/>
        </p:nvGrpSpPr>
        <p:grpSpPr>
          <a:xfrm>
            <a:off x="7010400" y="2281725"/>
            <a:ext cx="2133600" cy="3110649"/>
            <a:chOff x="7010400" y="1328058"/>
            <a:chExt cx="2133600" cy="3110649"/>
          </a:xfrm>
        </p:grpSpPr>
        <p:sp>
          <p:nvSpPr>
            <p:cNvPr id="33" name="TextBox 32"/>
            <p:cNvSpPr txBox="1"/>
            <p:nvPr/>
          </p:nvSpPr>
          <p:spPr>
            <a:xfrm>
              <a:off x="7010400" y="1328058"/>
              <a:ext cx="2133600"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Au -180nm</a:t>
              </a:r>
              <a:endParaRPr lang="en-US" sz="2000" b="1" dirty="0">
                <a:solidFill>
                  <a:schemeClr val="bg1"/>
                </a:solidFill>
                <a:latin typeface="Times New Roman" pitchFamily="18" charset="0"/>
                <a:cs typeface="Times New Roman" pitchFamily="18" charset="0"/>
              </a:endParaRPr>
            </a:p>
          </p:txBody>
        </p:sp>
        <p:sp>
          <p:nvSpPr>
            <p:cNvPr id="34" name="TextBox 33"/>
            <p:cNvSpPr txBox="1"/>
            <p:nvPr/>
          </p:nvSpPr>
          <p:spPr>
            <a:xfrm>
              <a:off x="7010400" y="2013858"/>
              <a:ext cx="2133600"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Cr - 20nm</a:t>
              </a:r>
              <a:endParaRPr lang="en-US" sz="2000" b="1" dirty="0">
                <a:solidFill>
                  <a:schemeClr val="bg1"/>
                </a:solidFill>
                <a:latin typeface="Times New Roman" pitchFamily="18" charset="0"/>
                <a:cs typeface="Times New Roman" pitchFamily="18" charset="0"/>
              </a:endParaRPr>
            </a:p>
          </p:txBody>
        </p:sp>
        <p:sp>
          <p:nvSpPr>
            <p:cNvPr id="35" name="TextBox 34"/>
            <p:cNvSpPr txBox="1"/>
            <p:nvPr/>
          </p:nvSpPr>
          <p:spPr>
            <a:xfrm>
              <a:off x="7010400" y="3069771"/>
              <a:ext cx="2133600"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SiO</a:t>
              </a:r>
              <a:r>
                <a:rPr lang="en-US" sz="1200" b="1" dirty="0" smtClean="0">
                  <a:solidFill>
                    <a:schemeClr val="bg1"/>
                  </a:solidFill>
                  <a:latin typeface="Times New Roman" pitchFamily="18" charset="0"/>
                  <a:cs typeface="Times New Roman" pitchFamily="18" charset="0"/>
                </a:rPr>
                <a:t>2</a:t>
              </a:r>
              <a:r>
                <a:rPr lang="en-US" sz="2000" b="1" dirty="0" smtClean="0">
                  <a:solidFill>
                    <a:schemeClr val="bg1"/>
                  </a:solidFill>
                  <a:latin typeface="Times New Roman" pitchFamily="18" charset="0"/>
                  <a:cs typeface="Times New Roman" pitchFamily="18" charset="0"/>
                </a:rPr>
                <a:t> - 300nm</a:t>
              </a:r>
              <a:endParaRPr lang="en-US" sz="2000" b="1" dirty="0">
                <a:solidFill>
                  <a:schemeClr val="bg1"/>
                </a:solidFill>
                <a:latin typeface="Times New Roman" pitchFamily="18" charset="0"/>
                <a:cs typeface="Times New Roman" pitchFamily="18" charset="0"/>
              </a:endParaRPr>
            </a:p>
          </p:txBody>
        </p:sp>
        <p:sp>
          <p:nvSpPr>
            <p:cNvPr id="36" name="TextBox 35"/>
            <p:cNvSpPr txBox="1"/>
            <p:nvPr/>
          </p:nvSpPr>
          <p:spPr>
            <a:xfrm>
              <a:off x="7010400" y="4038597"/>
              <a:ext cx="2133600"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Si - 525</a:t>
              </a:r>
              <a:r>
                <a:rPr lang="el-GR" sz="2000" b="1" dirty="0" smtClean="0">
                  <a:solidFill>
                    <a:schemeClr val="bg1"/>
                  </a:solidFill>
                  <a:latin typeface="Times New Roman"/>
                  <a:cs typeface="Times New Roman"/>
                </a:rPr>
                <a:t>μ</a:t>
              </a:r>
              <a:r>
                <a:rPr lang="en-US" sz="2000" b="1" dirty="0" smtClean="0">
                  <a:solidFill>
                    <a:schemeClr val="bg1"/>
                  </a:solidFill>
                  <a:latin typeface="Times New Roman" pitchFamily="18" charset="0"/>
                  <a:cs typeface="Times New Roman" pitchFamily="18" charset="0"/>
                </a:rPr>
                <a:t>m</a:t>
              </a:r>
              <a:endParaRPr lang="en-US" sz="2000" b="1" dirty="0">
                <a:solidFill>
                  <a:schemeClr val="bg1"/>
                </a:solidFill>
                <a:latin typeface="Times New Roman" pitchFamily="18" charset="0"/>
                <a:cs typeface="Times New Roman" pitchFamily="18" charset="0"/>
              </a:endParaRPr>
            </a:p>
          </p:txBody>
        </p:sp>
      </p:grpSp>
      <p:grpSp>
        <p:nvGrpSpPr>
          <p:cNvPr id="22" name="Group 51"/>
          <p:cNvGrpSpPr/>
          <p:nvPr/>
        </p:nvGrpSpPr>
        <p:grpSpPr>
          <a:xfrm>
            <a:off x="4894053" y="1782201"/>
            <a:ext cx="1394598" cy="816830"/>
            <a:chOff x="4953000" y="2159463"/>
            <a:chExt cx="1394598" cy="816830"/>
          </a:xfrm>
        </p:grpSpPr>
        <p:grpSp>
          <p:nvGrpSpPr>
            <p:cNvPr id="25" name="Group 50"/>
            <p:cNvGrpSpPr/>
            <p:nvPr/>
          </p:nvGrpSpPr>
          <p:grpSpPr>
            <a:xfrm>
              <a:off x="4953000" y="2494469"/>
              <a:ext cx="1394598" cy="481824"/>
              <a:chOff x="4953000" y="2494469"/>
              <a:chExt cx="1394598" cy="481824"/>
            </a:xfrm>
          </p:grpSpPr>
          <p:cxnSp>
            <p:nvCxnSpPr>
              <p:cNvPr id="40" name="Straight Connector 39"/>
              <p:cNvCxnSpPr/>
              <p:nvPr/>
            </p:nvCxnSpPr>
            <p:spPr>
              <a:xfrm rot="16200000" flipH="1">
                <a:off x="5343391" y="2733808"/>
                <a:ext cx="478947" cy="6023"/>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p:nvPr/>
            </p:nvCxnSpPr>
            <p:spPr>
              <a:xfrm rot="16200000" flipH="1">
                <a:off x="5495791" y="2730931"/>
                <a:ext cx="478947" cy="6023"/>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p:nvPr/>
            </p:nvCxnSpPr>
            <p:spPr>
              <a:xfrm>
                <a:off x="4953000" y="2667000"/>
                <a:ext cx="6096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p:nvPr/>
            </p:nvCxnSpPr>
            <p:spPr>
              <a:xfrm rot="10800000" flipV="1">
                <a:off x="5734950" y="2667000"/>
                <a:ext cx="612648"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39" name="TextBox 38"/>
            <p:cNvSpPr txBox="1"/>
            <p:nvPr/>
          </p:nvSpPr>
          <p:spPr>
            <a:xfrm>
              <a:off x="5303387" y="2159463"/>
              <a:ext cx="838200" cy="381000"/>
            </a:xfrm>
            <a:prstGeom prst="rect">
              <a:avLst/>
            </a:prstGeom>
            <a:noFill/>
          </p:spPr>
          <p:txBody>
            <a:bodyPr wrap="square" rtlCol="0">
              <a:spAutoFit/>
            </a:bodyPr>
            <a:lstStyle/>
            <a:p>
              <a:r>
                <a:rPr lang="en-US" b="1" dirty="0" smtClean="0">
                  <a:solidFill>
                    <a:schemeClr val="accent5">
                      <a:lumMod val="60000"/>
                      <a:lumOff val="40000"/>
                    </a:schemeClr>
                  </a:solidFill>
                  <a:latin typeface="Times New Roman" pitchFamily="18" charset="0"/>
                  <a:cs typeface="Times New Roman" pitchFamily="18" charset="0"/>
                </a:rPr>
                <a:t>3 </a:t>
              </a:r>
              <a:r>
                <a:rPr lang="el-GR" b="1" dirty="0" smtClean="0">
                  <a:solidFill>
                    <a:schemeClr val="accent5">
                      <a:lumMod val="60000"/>
                      <a:lumOff val="40000"/>
                    </a:schemeClr>
                  </a:solidFill>
                  <a:latin typeface="Times New Roman" pitchFamily="18" charset="0"/>
                  <a:cs typeface="Times New Roman" pitchFamily="18" charset="0"/>
                </a:rPr>
                <a:t>μ</a:t>
              </a:r>
              <a:r>
                <a:rPr lang="en-US" b="1" dirty="0" smtClean="0">
                  <a:solidFill>
                    <a:schemeClr val="accent5">
                      <a:lumMod val="60000"/>
                      <a:lumOff val="40000"/>
                    </a:schemeClr>
                  </a:solidFill>
                  <a:latin typeface="Times New Roman" pitchFamily="18" charset="0"/>
                  <a:cs typeface="Times New Roman" pitchFamily="18" charset="0"/>
                </a:rPr>
                <a:t>m</a:t>
              </a:r>
              <a:endParaRPr lang="en-US" b="1" dirty="0">
                <a:solidFill>
                  <a:schemeClr val="accent5">
                    <a:lumMod val="60000"/>
                    <a:lumOff val="40000"/>
                  </a:schemeClr>
                </a:solidFill>
                <a:latin typeface="Times New Roman" pitchFamily="18" charset="0"/>
                <a:cs typeface="Times New Roman" pitchFamily="18" charset="0"/>
              </a:endParaRPr>
            </a:p>
          </p:txBody>
        </p:sp>
      </p:grpSp>
      <p:sp>
        <p:nvSpPr>
          <p:cNvPr id="44" name="Slide Number Placeholder 43"/>
          <p:cNvSpPr>
            <a:spLocks noGrp="1"/>
          </p:cNvSpPr>
          <p:nvPr>
            <p:ph type="sldNum" sz="quarter" idx="12"/>
          </p:nvPr>
        </p:nvSpPr>
        <p:spPr/>
        <p:txBody>
          <a:bodyPr/>
          <a:lstStyle/>
          <a:p>
            <a:fld id="{A51B95CD-CCEA-4356-89B1-ABA86CD62D36}" type="slidenum">
              <a:rPr lang="en-US" smtClean="0"/>
              <a:pPr/>
              <a:t>56</a:t>
            </a:fld>
            <a:endParaRPr lang="en-US" dirty="0"/>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2.59259E-6 L -0.00416 -0.21412 " pathEditMode="relative" rAng="0" ptsTypes="AA">
                                      <p:cBhvr>
                                        <p:cTn id="6" dur="500" fill="hold"/>
                                        <p:tgtEl>
                                          <p:spTgt spid="6"/>
                                        </p:tgtEl>
                                        <p:attrNameLst>
                                          <p:attrName>ppt_x</p:attrName>
                                          <p:attrName>ppt_y</p:attrName>
                                        </p:attrNameLst>
                                      </p:cBhvr>
                                      <p:rCtr x="-200" y="-10700"/>
                                    </p:animMotion>
                                  </p:childTnLst>
                                </p:cTn>
                              </p:par>
                              <p:par>
                                <p:cTn id="7" presetID="64" presetClass="path" presetSubtype="0" accel="50000" decel="50000" fill="hold" nodeType="withEffect">
                                  <p:stCondLst>
                                    <p:cond delay="0"/>
                                  </p:stCondLst>
                                  <p:childTnLst>
                                    <p:animMotion origin="layout" path="M -3.33333E-6 1.85185E-6 L -0.00416 -0.13843 " pathEditMode="relative" rAng="0" ptsTypes="AA">
                                      <p:cBhvr>
                                        <p:cTn id="8" dur="500" fill="hold"/>
                                        <p:tgtEl>
                                          <p:spTgt spid="7"/>
                                        </p:tgtEl>
                                        <p:attrNameLst>
                                          <p:attrName>ppt_x</p:attrName>
                                          <p:attrName>ppt_y</p:attrName>
                                        </p:attrNameLst>
                                      </p:cBhvr>
                                      <p:rCtr x="-200" y="-6900"/>
                                    </p:animMotion>
                                  </p:childTnLst>
                                </p:cTn>
                              </p:par>
                              <p:par>
                                <p:cTn id="9" presetID="42" presetClass="path" presetSubtype="0" accel="50000" decel="50000" fill="hold" grpId="0" nodeType="withEffect">
                                  <p:stCondLst>
                                    <p:cond delay="0"/>
                                  </p:stCondLst>
                                  <p:childTnLst>
                                    <p:animMotion origin="layout" path="M -2.77778E-6 -2.22222E-6 L -0.00173 0.11111 " pathEditMode="relative" rAng="0" ptsTypes="AA">
                                      <p:cBhvr>
                                        <p:cTn id="10" dur="500" fill="hold"/>
                                        <p:tgtEl>
                                          <p:spTgt spid="20"/>
                                        </p:tgtEl>
                                        <p:attrNameLst>
                                          <p:attrName>ppt_x</p:attrName>
                                          <p:attrName>ppt_y</p:attrName>
                                        </p:attrNameLst>
                                      </p:cBhvr>
                                      <p:rCtr x="-100" y="5600"/>
                                    </p:animMotion>
                                  </p:childTnLst>
                                </p:cTn>
                              </p:par>
                              <p:par>
                                <p:cTn id="11" presetID="10" presetClass="exit" presetSubtype="0" fill="hold" grpId="0" nodeType="with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590800"/>
            <a:ext cx="7425431" cy="584775"/>
          </a:xfrm>
          <a:prstGeom prst="rect">
            <a:avLst/>
          </a:prstGeom>
        </p:spPr>
        <p:txBody>
          <a:bodyPr wrap="none">
            <a:spAutoFit/>
          </a:bodyPr>
          <a:lstStyle/>
          <a:p>
            <a:r>
              <a:rPr lang="en-IN" sz="3200" b="1" dirty="0" smtClean="0">
                <a:solidFill>
                  <a:srgbClr val="FFFF00"/>
                </a:solidFill>
              </a:rPr>
              <a:t>Electronic Noses (Olfactory Sensors)</a:t>
            </a:r>
            <a:endParaRPr lang="en-IN" sz="3200" dirty="0">
              <a:solidFill>
                <a:srgbClr val="FFFF00"/>
              </a:solidFill>
            </a:endParaRPr>
          </a:p>
        </p:txBody>
      </p:sp>
    </p:spTree>
  </p:cSld>
  <p:clrMapOvr>
    <a:masterClrMapping/>
  </p:clrMapOvr>
  <p:transition spd="slow"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52600" y="76200"/>
            <a:ext cx="6248400" cy="528161"/>
          </a:xfrm>
          <a:prstGeom prst="rect">
            <a:avLst/>
          </a:prstGeom>
          <a:noFill/>
          <a:ln w="9525">
            <a:noFill/>
            <a:round/>
            <a:headEnd/>
            <a:tailEnd/>
          </a:ln>
          <a:effectLst/>
        </p:spPr>
        <p:txBody>
          <a:bodyPr wrap="square" lIns="81639" tIns="60739" rIns="81639" bIns="42452">
            <a:spAutoFit/>
          </a:bodyPr>
          <a:lstStyle/>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sv-SE" sz="2900" b="1" dirty="0" smtClean="0">
                <a:solidFill>
                  <a:srgbClr val="FFFF00"/>
                </a:solidFill>
                <a:latin typeface="Times New Roman" pitchFamily="18" charset="0"/>
              </a:rPr>
              <a:t>Electronic Nose : An Overview</a:t>
            </a:r>
            <a:endParaRPr lang="sv-SE" sz="2900" b="1" dirty="0">
              <a:solidFill>
                <a:srgbClr val="FFFF00"/>
              </a:solidFill>
              <a:latin typeface="Times New Roman" pitchFamily="18" charset="0"/>
            </a:endParaRPr>
          </a:p>
        </p:txBody>
      </p:sp>
      <p:sp>
        <p:nvSpPr>
          <p:cNvPr id="10243" name="Text Box 3"/>
          <p:cNvSpPr txBox="1">
            <a:spLocks noChangeArrowheads="1"/>
          </p:cNvSpPr>
          <p:nvPr/>
        </p:nvSpPr>
        <p:spPr bwMode="auto">
          <a:xfrm>
            <a:off x="228600" y="1143001"/>
            <a:ext cx="8763000" cy="4923981"/>
          </a:xfrm>
          <a:prstGeom prst="rect">
            <a:avLst/>
          </a:prstGeom>
          <a:noFill/>
          <a:ln w="9525">
            <a:noFill/>
            <a:round/>
            <a:headEnd/>
            <a:tailEnd/>
          </a:ln>
          <a:effectLst/>
        </p:spPr>
        <p:txBody>
          <a:bodyPr wrap="square" lIns="81639" tIns="56168" rIns="81639" bIns="42452">
            <a:spAutoFit/>
          </a:bodyPr>
          <a:lstStyle/>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sz="2200" b="1" dirty="0">
                <a:solidFill>
                  <a:schemeClr val="bg1"/>
                </a:solidFill>
                <a:latin typeface="Times New Roman" pitchFamily="18" charset="0"/>
              </a:rPr>
              <a:t>The electronic nose mimics the human olfaction system</a:t>
            </a:r>
          </a:p>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chemeClr val="bg1"/>
              </a:solidFill>
              <a:latin typeface="Times New Roman" pitchFamily="18" charset="0"/>
            </a:endParaRPr>
          </a:p>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sz="2200" i="1" dirty="0">
                <a:solidFill>
                  <a:schemeClr val="bg1"/>
                </a:solidFill>
                <a:latin typeface="Times New Roman" pitchFamily="18" charset="0"/>
              </a:rPr>
              <a:t>It include three major parts: a sample delivery system, a detection system, </a:t>
            </a:r>
            <a:r>
              <a:rPr lang="en-US" sz="2200" i="1" dirty="0" smtClean="0">
                <a:solidFill>
                  <a:schemeClr val="bg1"/>
                </a:solidFill>
                <a:latin typeface="Times New Roman" pitchFamily="18" charset="0"/>
              </a:rPr>
              <a:t>             a </a:t>
            </a:r>
            <a:r>
              <a:rPr lang="en-US" sz="2200" i="1" dirty="0">
                <a:solidFill>
                  <a:schemeClr val="bg1"/>
                </a:solidFill>
                <a:latin typeface="Times New Roman" pitchFamily="18" charset="0"/>
              </a:rPr>
              <a:t>computing system.</a:t>
            </a:r>
          </a:p>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chemeClr val="bg1"/>
              </a:solidFill>
              <a:latin typeface="Times New Roman" pitchFamily="18" charset="0"/>
            </a:endParaRPr>
          </a:p>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sz="2200" dirty="0">
                <a:solidFill>
                  <a:schemeClr val="bg1"/>
                </a:solidFill>
                <a:latin typeface="Times New Roman" pitchFamily="18" charset="0"/>
              </a:rPr>
              <a:t>The </a:t>
            </a:r>
            <a:r>
              <a:rPr lang="en-US" sz="2200" b="1" dirty="0">
                <a:solidFill>
                  <a:schemeClr val="bg1"/>
                </a:solidFill>
                <a:latin typeface="Times New Roman" pitchFamily="18" charset="0"/>
              </a:rPr>
              <a:t>sample delivery system</a:t>
            </a:r>
            <a:r>
              <a:rPr lang="en-US" sz="2200" dirty="0">
                <a:solidFill>
                  <a:schemeClr val="bg1"/>
                </a:solidFill>
                <a:latin typeface="Times New Roman" pitchFamily="18" charset="0"/>
              </a:rPr>
              <a:t> is needed in order to introduce the odor </a:t>
            </a:r>
            <a:r>
              <a:rPr lang="en-US" sz="2200" dirty="0" smtClean="0">
                <a:solidFill>
                  <a:schemeClr val="bg1"/>
                </a:solidFill>
                <a:latin typeface="Times New Roman" pitchFamily="18" charset="0"/>
              </a:rPr>
              <a:t>into </a:t>
            </a:r>
            <a:r>
              <a:rPr lang="en-US" sz="2200" dirty="0">
                <a:solidFill>
                  <a:schemeClr val="bg1"/>
                </a:solidFill>
                <a:latin typeface="Times New Roman" pitchFamily="18" charset="0"/>
              </a:rPr>
              <a:t>the nose</a:t>
            </a:r>
          </a:p>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chemeClr val="bg1"/>
              </a:solidFill>
              <a:latin typeface="Times New Roman" pitchFamily="18" charset="0"/>
            </a:endParaRPr>
          </a:p>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sz="2200" dirty="0">
                <a:solidFill>
                  <a:schemeClr val="bg1"/>
                </a:solidFill>
                <a:latin typeface="Times New Roman" pitchFamily="18" charset="0"/>
              </a:rPr>
              <a:t>The </a:t>
            </a:r>
            <a:r>
              <a:rPr lang="en-US" sz="2200" b="1" dirty="0">
                <a:solidFill>
                  <a:schemeClr val="bg1"/>
                </a:solidFill>
                <a:latin typeface="Times New Roman" pitchFamily="18" charset="0"/>
              </a:rPr>
              <a:t>detection system</a:t>
            </a:r>
            <a:r>
              <a:rPr lang="en-US" sz="2200" dirty="0">
                <a:solidFill>
                  <a:schemeClr val="bg1"/>
                </a:solidFill>
                <a:latin typeface="Times New Roman" pitchFamily="18" charset="0"/>
              </a:rPr>
              <a:t>, generally a sensor set, is the “reactive” part of the instrument. </a:t>
            </a:r>
          </a:p>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chemeClr val="bg1"/>
              </a:solidFill>
              <a:latin typeface="Times New Roman" pitchFamily="18" charset="0"/>
            </a:endParaRPr>
          </a:p>
          <a:p>
            <a:pPr algn="just"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sz="2200" dirty="0">
                <a:solidFill>
                  <a:schemeClr val="bg1"/>
                </a:solidFill>
                <a:latin typeface="Times New Roman" pitchFamily="18" charset="0"/>
              </a:rPr>
              <a:t>The </a:t>
            </a:r>
            <a:r>
              <a:rPr lang="en-US" sz="2200" b="1" dirty="0">
                <a:solidFill>
                  <a:schemeClr val="bg1"/>
                </a:solidFill>
                <a:latin typeface="Times New Roman" pitchFamily="18" charset="0"/>
              </a:rPr>
              <a:t>computing system </a:t>
            </a:r>
            <a:r>
              <a:rPr lang="en-US" sz="2200" dirty="0">
                <a:solidFill>
                  <a:schemeClr val="bg1"/>
                </a:solidFill>
                <a:latin typeface="Times New Roman" pitchFamily="18" charset="0"/>
              </a:rPr>
              <a:t>is needed to take care of the signal from the electronic interface transforming the signal into a digital value. Recorded data are then processed using algorithms and various models</a:t>
            </a:r>
          </a:p>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chemeClr val="bg1"/>
              </a:solidFill>
              <a:latin typeface="Times New Roman" pitchFamily="18" charset="0"/>
            </a:endParaRPr>
          </a:p>
        </p:txBody>
      </p:sp>
    </p:spTree>
    <p:extLst>
      <p:ext uri="{BB962C8B-B14F-4D97-AF65-F5344CB8AC3E}">
        <p14:creationId xmlns:p14="http://schemas.microsoft.com/office/powerpoint/2010/main" val="13345228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B95CD-CCEA-4356-89B1-ABA86CD62D36}" type="slidenum">
              <a:rPr lang="en-US" smtClean="0"/>
              <a:pPr/>
              <a:t>59</a:t>
            </a:fld>
            <a:endParaRPr lang="en-US"/>
          </a:p>
        </p:txBody>
      </p:sp>
      <p:pic>
        <p:nvPicPr>
          <p:cNvPr id="3" name="Picture 2"/>
          <p:cNvPicPr>
            <a:picLocks noChangeAspect="1" noChangeArrowheads="1"/>
          </p:cNvPicPr>
          <p:nvPr/>
        </p:nvPicPr>
        <p:blipFill>
          <a:blip r:embed="rId3" cstate="print"/>
          <a:srcRect/>
          <a:stretch>
            <a:fillRect/>
          </a:stretch>
        </p:blipFill>
        <p:spPr bwMode="auto">
          <a:xfrm>
            <a:off x="1643042" y="928669"/>
            <a:ext cx="5824558" cy="4971741"/>
          </a:xfrm>
          <a:prstGeom prst="rect">
            <a:avLst/>
          </a:prstGeom>
          <a:noFill/>
          <a:ln w="9525">
            <a:noFill/>
            <a:miter lim="800000"/>
            <a:headEnd/>
            <a:tailEnd/>
          </a:ln>
          <a:effectLst/>
        </p:spPr>
      </p:pic>
      <p:pic>
        <p:nvPicPr>
          <p:cNvPr id="4" name="Picture 11" descr="http://www.animationplaza.com/2/animations/people_c_to_e/elderly/old_man_walking_ha.gif"/>
          <p:cNvPicPr>
            <a:picLocks noChangeAspect="1" noChangeArrowheads="1" noCrop="1"/>
          </p:cNvPicPr>
          <p:nvPr/>
        </p:nvPicPr>
        <p:blipFill>
          <a:blip r:embed="rId4" cstate="print">
            <a:clrChange>
              <a:clrFrom>
                <a:srgbClr val="FFFFFF"/>
              </a:clrFrom>
              <a:clrTo>
                <a:srgbClr val="FFFFFF">
                  <a:alpha val="0"/>
                </a:srgbClr>
              </a:clrTo>
            </a:clrChange>
          </a:blip>
          <a:srcRect/>
          <a:stretch>
            <a:fillRect/>
          </a:stretch>
        </p:blipFill>
        <p:spPr bwMode="auto">
          <a:xfrm>
            <a:off x="0" y="0"/>
            <a:ext cx="1488924" cy="2643182"/>
          </a:xfrm>
          <a:prstGeom prst="rect">
            <a:avLst/>
          </a:prstGeom>
          <a:noFill/>
        </p:spPr>
      </p:pic>
      <p:pic>
        <p:nvPicPr>
          <p:cNvPr id="5" name="Picture 5" descr="I:\phd ppt\images\70__400x400_red_rose_flower_papercraf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3811908"/>
            <a:ext cx="1952636" cy="1952636"/>
          </a:xfrm>
          <a:prstGeom prst="rect">
            <a:avLst/>
          </a:prstGeom>
          <a:noFill/>
        </p:spPr>
      </p:pic>
      <p:sp>
        <p:nvSpPr>
          <p:cNvPr id="6" name="Cloud Callout 5"/>
          <p:cNvSpPr/>
          <p:nvPr/>
        </p:nvSpPr>
        <p:spPr>
          <a:xfrm>
            <a:off x="1785918" y="142852"/>
            <a:ext cx="1785950" cy="1071570"/>
          </a:xfrm>
          <a:prstGeom prst="cloudCallo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Vijaya" pitchFamily="34" charset="0"/>
                <a:cs typeface="Vijaya" pitchFamily="34" charset="0"/>
              </a:rPr>
              <a:t>Rose</a:t>
            </a:r>
            <a:endParaRPr lang="en-IN" sz="2400" b="1" dirty="0">
              <a:solidFill>
                <a:schemeClr val="bg1"/>
              </a:solidFill>
              <a:latin typeface="Vijaya" pitchFamily="34" charset="0"/>
              <a:cs typeface="Vijaya" pitchFamily="34" charset="0"/>
            </a:endParaRPr>
          </a:p>
        </p:txBody>
      </p:sp>
      <p:pic>
        <p:nvPicPr>
          <p:cNvPr id="7" name="Picture 11" descr="http://www.how-to-draw-funny-cartoons.com/image-files/cartoon-trash-008.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71934" y="4286256"/>
            <a:ext cx="1571636" cy="2143713"/>
          </a:xfrm>
          <a:prstGeom prst="rect">
            <a:avLst/>
          </a:prstGeom>
          <a:noFill/>
        </p:spPr>
      </p:pic>
      <p:pic>
        <p:nvPicPr>
          <p:cNvPr id="8" name="Picture 11" descr="http://www.animationplaza.com/2/animations/people_c_to_e/elderly/old_man_walking_ha.gif"/>
          <p:cNvPicPr>
            <a:picLocks noChangeAspect="1" noChangeArrowheads="1" noCrop="1"/>
          </p:cNvPicPr>
          <p:nvPr/>
        </p:nvPicPr>
        <p:blipFill>
          <a:blip r:embed="rId4" cstate="print">
            <a:clrChange>
              <a:clrFrom>
                <a:srgbClr val="FFFFFF"/>
              </a:clrFrom>
              <a:clrTo>
                <a:srgbClr val="FFFFFF">
                  <a:alpha val="0"/>
                </a:srgbClr>
              </a:clrTo>
            </a:clrChange>
          </a:blip>
          <a:srcRect/>
          <a:stretch>
            <a:fillRect/>
          </a:stretch>
        </p:blipFill>
        <p:spPr bwMode="auto">
          <a:xfrm>
            <a:off x="2000232" y="2000240"/>
            <a:ext cx="1488924" cy="2643182"/>
          </a:xfrm>
          <a:prstGeom prst="rect">
            <a:avLst/>
          </a:prstGeom>
          <a:noFill/>
        </p:spPr>
      </p:pic>
      <p:sp>
        <p:nvSpPr>
          <p:cNvPr id="9" name="Cloud Callout 8"/>
          <p:cNvSpPr/>
          <p:nvPr/>
        </p:nvSpPr>
        <p:spPr>
          <a:xfrm>
            <a:off x="4000496" y="1928802"/>
            <a:ext cx="2214578" cy="1071570"/>
          </a:xfrm>
          <a:prstGeom prst="cloudCallo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Vijaya" pitchFamily="34" charset="0"/>
                <a:cs typeface="Vijaya" pitchFamily="34" charset="0"/>
              </a:rPr>
              <a:t>Garbage</a:t>
            </a:r>
            <a:endParaRPr lang="en-IN" sz="2400" b="1" dirty="0">
              <a:solidFill>
                <a:schemeClr val="bg1"/>
              </a:solidFill>
              <a:latin typeface="Vijaya" pitchFamily="34" charset="0"/>
              <a:cs typeface="Vijaya" pitchFamily="34" charset="0"/>
            </a:endParaRPr>
          </a:p>
        </p:txBody>
      </p:sp>
      <p:sp>
        <p:nvSpPr>
          <p:cNvPr id="10" name="TextBox 9"/>
          <p:cNvSpPr txBox="1"/>
          <p:nvPr/>
        </p:nvSpPr>
        <p:spPr>
          <a:xfrm>
            <a:off x="3886200" y="76200"/>
            <a:ext cx="5562600" cy="477054"/>
          </a:xfrm>
          <a:prstGeom prst="rect">
            <a:avLst/>
          </a:prstGeom>
          <a:noFill/>
        </p:spPr>
        <p:txBody>
          <a:bodyPr wrap="square" rtlCol="0">
            <a:spAutoFit/>
          </a:bodyPr>
          <a:lstStyle/>
          <a:p>
            <a:r>
              <a:rPr lang="en-IN" sz="2500" b="1" i="1" u="sng" dirty="0" smtClean="0">
                <a:solidFill>
                  <a:srgbClr val="FFFF00"/>
                </a:solidFill>
                <a:latin typeface="Century Schoolbook" pitchFamily="18" charset="0"/>
              </a:rPr>
              <a:t>E-nose : A Conceptualization</a:t>
            </a:r>
            <a:endParaRPr lang="en-IN" sz="2500" b="1" i="1" u="sng" dirty="0">
              <a:solidFill>
                <a:srgbClr val="FFFF00"/>
              </a:solidFill>
              <a:latin typeface="Century Schoolbook" pitchFamily="18" charset="0"/>
            </a:endParaRPr>
          </a:p>
        </p:txBody>
      </p:sp>
    </p:spTree>
    <p:extLst>
      <p:ext uri="{BB962C8B-B14F-4D97-AF65-F5344CB8AC3E}">
        <p14:creationId xmlns:p14="http://schemas.microsoft.com/office/powerpoint/2010/main" val="112909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4.72222E-6 -4.07407E-6 L 0.13402 0.17061 " pathEditMode="relative" rAng="0" ptsTypes="AA">
                                      <p:cBhvr>
                                        <p:cTn id="6" dur="500" fill="hold"/>
                                        <p:tgtEl>
                                          <p:spTgt spid="4"/>
                                        </p:tgtEl>
                                        <p:attrNameLst>
                                          <p:attrName>ppt_x</p:attrName>
                                          <p:attrName>ppt_y</p:attrName>
                                        </p:attrNameLst>
                                      </p:cBhvr>
                                      <p:rCtr x="6700" y="8500"/>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2500"/>
                            </p:stCondLst>
                            <p:childTnLst>
                              <p:par>
                                <p:cTn id="16" presetID="10" presetClass="exit" presetSubtype="0" fill="hold" grpId="1" nodeType="afterEffect">
                                  <p:stCondLst>
                                    <p:cond delay="0"/>
                                  </p:stCondLst>
                                  <p:childTnLst>
                                    <p:animEffect transition="out" filter="fad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5"/>
                                        </p:tgtEl>
                                      </p:cBhvr>
                                    </p:animEffect>
                                    <p:set>
                                      <p:cBhvr>
                                        <p:cTn id="21" dur="1" fill="hold">
                                          <p:stCondLst>
                                            <p:cond delay="9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49" presetClass="path" presetSubtype="0" accel="50000" decel="50000" fill="hold" nodeType="withEffect">
                                  <p:stCondLst>
                                    <p:cond delay="0"/>
                                  </p:stCondLst>
                                  <p:childTnLst>
                                    <p:animMotion origin="layout" path="M -0.02673 -0.02547 L 0.08698 0.12754 " pathEditMode="relative" rAng="0" ptsTypes="AA">
                                      <p:cBhvr>
                                        <p:cTn id="29" dur="500" fill="hold"/>
                                        <p:tgtEl>
                                          <p:spTgt spid="8"/>
                                        </p:tgtEl>
                                        <p:attrNameLst>
                                          <p:attrName>ppt_x</p:attrName>
                                          <p:attrName>ppt_y</p:attrName>
                                        </p:attrNameLst>
                                      </p:cBhvr>
                                      <p:rCtr x="5700" y="7600"/>
                                    </p:animMotion>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childTnLst>
                          </p:cTn>
                        </p:par>
                        <p:par>
                          <p:cTn id="37" fill="hold">
                            <p:stCondLst>
                              <p:cond delay="4500"/>
                            </p:stCondLst>
                            <p:childTnLst>
                              <p:par>
                                <p:cTn id="38" presetID="10" presetClass="exit" presetSubtype="0" fill="hold" nodeType="afterEffect">
                                  <p:stCondLst>
                                    <p:cond delay="0"/>
                                  </p:stCondLst>
                                  <p:childTnLst>
                                    <p:animEffect transition="out" filter="fade">
                                      <p:cBhvr>
                                        <p:cTn id="39" dur="1000"/>
                                        <p:tgtEl>
                                          <p:spTgt spid="7"/>
                                        </p:tgtEl>
                                      </p:cBhvr>
                                    </p:animEffect>
                                    <p:set>
                                      <p:cBhvr>
                                        <p:cTn id="40" dur="1" fill="hold">
                                          <p:stCondLst>
                                            <p:cond delay="999"/>
                                          </p:stCondLst>
                                        </p:cTn>
                                        <p:tgtEl>
                                          <p:spTgt spid="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8229600" cy="461665"/>
          </a:xfrm>
          <a:prstGeom prst="rect">
            <a:avLst/>
          </a:prstGeom>
        </p:spPr>
        <p:txBody>
          <a:bodyPr wrap="square">
            <a:spAutoFit/>
          </a:bodyPr>
          <a:lstStyle/>
          <a:p>
            <a:r>
              <a:rPr lang="en-IN" sz="2400" b="1" dirty="0" smtClean="0">
                <a:solidFill>
                  <a:srgbClr val="FFFF00"/>
                </a:solidFill>
              </a:rPr>
              <a:t>Classification of Chemical-Sensing Mechanisms</a:t>
            </a:r>
            <a:endParaRPr lang="en-IN" sz="2400" b="1" dirty="0">
              <a:solidFill>
                <a:srgbClr val="FFFF00"/>
              </a:solidFill>
            </a:endParaRPr>
          </a:p>
        </p:txBody>
      </p:sp>
      <p:sp>
        <p:nvSpPr>
          <p:cNvPr id="3" name="Rectangle 2"/>
          <p:cNvSpPr/>
          <p:nvPr/>
        </p:nvSpPr>
        <p:spPr>
          <a:xfrm>
            <a:off x="457200" y="990600"/>
            <a:ext cx="8229600" cy="2554545"/>
          </a:xfrm>
          <a:prstGeom prst="rect">
            <a:avLst/>
          </a:prstGeom>
        </p:spPr>
        <p:txBody>
          <a:bodyPr wrap="square">
            <a:spAutoFit/>
          </a:bodyPr>
          <a:lstStyle/>
          <a:p>
            <a:pPr algn="just"/>
            <a:r>
              <a:rPr lang="en-IN" sz="2000" b="1" dirty="0" smtClean="0">
                <a:solidFill>
                  <a:schemeClr val="bg1"/>
                </a:solidFill>
              </a:rPr>
              <a:t>All chemical sensing can be classified by the actual indicator phenomena employed for sensing, and they also can be classified by the measurement strategy employed.</a:t>
            </a:r>
          </a:p>
          <a:p>
            <a:endParaRPr lang="en-IN" sz="2000" b="1" dirty="0" smtClean="0">
              <a:solidFill>
                <a:schemeClr val="bg1"/>
              </a:solidFill>
            </a:endParaRPr>
          </a:p>
          <a:p>
            <a:pPr algn="just"/>
            <a:r>
              <a:rPr lang="en-IN" sz="2000" b="1" dirty="0" smtClean="0">
                <a:solidFill>
                  <a:schemeClr val="bg1"/>
                </a:solidFill>
              </a:rPr>
              <a:t>We will separate chemical sensors into two major groups, </a:t>
            </a:r>
            <a:r>
              <a:rPr lang="en-IN" sz="2000" b="1" i="1" dirty="0" smtClean="0">
                <a:solidFill>
                  <a:schemeClr val="bg1"/>
                </a:solidFill>
              </a:rPr>
              <a:t>direct (simple) and indirect (complex), and will also distinguish between chemically reactive devices and physically reactive devices in each group (Fig. 17.1).</a:t>
            </a:r>
            <a:endParaRPr lang="en-IN" b="1" dirty="0">
              <a:solidFill>
                <a:schemeClr val="bg1"/>
              </a:solidFill>
            </a:endParaRPr>
          </a:p>
        </p:txBody>
      </p:sp>
      <p:pic>
        <p:nvPicPr>
          <p:cNvPr id="467970" name="Picture 2"/>
          <p:cNvPicPr>
            <a:picLocks noChangeAspect="1" noChangeArrowheads="1"/>
          </p:cNvPicPr>
          <p:nvPr/>
        </p:nvPicPr>
        <p:blipFill>
          <a:blip r:embed="rId2" cstate="print"/>
          <a:srcRect/>
          <a:stretch>
            <a:fillRect/>
          </a:stretch>
        </p:blipFill>
        <p:spPr bwMode="auto">
          <a:xfrm>
            <a:off x="3429000" y="3657600"/>
            <a:ext cx="2238375" cy="2228850"/>
          </a:xfrm>
          <a:prstGeom prst="rect">
            <a:avLst/>
          </a:prstGeom>
          <a:noFill/>
          <a:ln w="9525">
            <a:noFill/>
            <a:miter lim="800000"/>
            <a:headEnd/>
            <a:tailEnd/>
          </a:ln>
        </p:spPr>
      </p:pic>
      <p:sp>
        <p:nvSpPr>
          <p:cNvPr id="5" name="Rectangle 4"/>
          <p:cNvSpPr/>
          <p:nvPr/>
        </p:nvSpPr>
        <p:spPr>
          <a:xfrm>
            <a:off x="1371600" y="5934670"/>
            <a:ext cx="6705600" cy="646331"/>
          </a:xfrm>
          <a:prstGeom prst="rect">
            <a:avLst/>
          </a:prstGeom>
        </p:spPr>
        <p:txBody>
          <a:bodyPr wrap="square">
            <a:spAutoFit/>
          </a:bodyPr>
          <a:lstStyle/>
          <a:p>
            <a:r>
              <a:rPr lang="en-IN" b="1" dirty="0" smtClean="0">
                <a:solidFill>
                  <a:schemeClr val="bg1"/>
                </a:solidFill>
              </a:rPr>
              <a:t>Fig. 17.1. Direct versus complex and chemically versus</a:t>
            </a:r>
          </a:p>
          <a:p>
            <a:r>
              <a:rPr lang="en-IN" b="1" dirty="0" smtClean="0">
                <a:solidFill>
                  <a:schemeClr val="bg1"/>
                </a:solidFill>
              </a:rPr>
              <a:t>physically reactive groupings.</a:t>
            </a:r>
            <a:endParaRPr lang="en-IN"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p:cNvPicPr>
            <a:picLocks noChangeAspect="1" noChangeArrowheads="1"/>
          </p:cNvPicPr>
          <p:nvPr/>
        </p:nvPicPr>
        <p:blipFill>
          <a:blip r:embed="rId2" cstate="print"/>
          <a:srcRect/>
          <a:stretch>
            <a:fillRect/>
          </a:stretch>
        </p:blipFill>
        <p:spPr bwMode="auto">
          <a:xfrm>
            <a:off x="357188" y="1500188"/>
            <a:ext cx="3214687" cy="2143125"/>
          </a:xfrm>
          <a:prstGeom prst="rect">
            <a:avLst/>
          </a:prstGeom>
          <a:noFill/>
          <a:ln w="9525">
            <a:noFill/>
            <a:miter lim="800000"/>
            <a:headEnd/>
            <a:tailEnd/>
          </a:ln>
        </p:spPr>
      </p:pic>
      <p:sp>
        <p:nvSpPr>
          <p:cNvPr id="13316" name="TextBox 5"/>
          <p:cNvSpPr txBox="1">
            <a:spLocks noChangeArrowheads="1"/>
          </p:cNvSpPr>
          <p:nvPr/>
        </p:nvSpPr>
        <p:spPr bwMode="auto">
          <a:xfrm>
            <a:off x="3857625" y="1857375"/>
            <a:ext cx="4857750" cy="708025"/>
          </a:xfrm>
          <a:prstGeom prst="rect">
            <a:avLst/>
          </a:prstGeom>
          <a:noFill/>
          <a:ln w="9525">
            <a:noFill/>
            <a:miter lim="800000"/>
            <a:headEnd/>
            <a:tailEnd/>
          </a:ln>
        </p:spPr>
        <p:txBody>
          <a:bodyPr>
            <a:spAutoFit/>
          </a:bodyPr>
          <a:lstStyle/>
          <a:p>
            <a:pPr>
              <a:buFont typeface="Wingdings" pitchFamily="2" charset="2"/>
              <a:buChar char="Ø"/>
            </a:pPr>
            <a:r>
              <a:rPr lang="en-IN" sz="2000" b="1" dirty="0">
                <a:solidFill>
                  <a:schemeClr val="bg1"/>
                </a:solidFill>
                <a:latin typeface="Book Antiqua" pitchFamily="18" charset="0"/>
              </a:rPr>
              <a:t>Electronic nose </a:t>
            </a:r>
            <a:r>
              <a:rPr lang="en-IN" sz="2000" dirty="0">
                <a:solidFill>
                  <a:schemeClr val="bg1"/>
                </a:solidFill>
                <a:latin typeface="Book Antiqua" pitchFamily="18" charset="0"/>
              </a:rPr>
              <a:t>is a device which   </a:t>
            </a:r>
          </a:p>
          <a:p>
            <a:r>
              <a:rPr lang="en-IN" sz="2000" dirty="0">
                <a:solidFill>
                  <a:schemeClr val="bg1"/>
                </a:solidFill>
                <a:latin typeface="Book Antiqua" pitchFamily="18" charset="0"/>
              </a:rPr>
              <a:t>   detects odour and analyze it.</a:t>
            </a:r>
          </a:p>
        </p:txBody>
      </p:sp>
      <p:pic>
        <p:nvPicPr>
          <p:cNvPr id="13317" name="Picture 2" descr="C:\Users\steffi\AppData\Local\Microsoft\Windows\Temporary Internet Files\Content.Word\New Picture.bmp"/>
          <p:cNvPicPr>
            <a:picLocks noChangeAspect="1" noChangeArrowheads="1"/>
          </p:cNvPicPr>
          <p:nvPr/>
        </p:nvPicPr>
        <p:blipFill>
          <a:blip r:embed="rId3" cstate="print"/>
          <a:srcRect/>
          <a:stretch>
            <a:fillRect/>
          </a:stretch>
        </p:blipFill>
        <p:spPr bwMode="auto">
          <a:xfrm>
            <a:off x="5000625" y="3429000"/>
            <a:ext cx="4000500" cy="3000375"/>
          </a:xfrm>
          <a:prstGeom prst="rect">
            <a:avLst/>
          </a:prstGeom>
          <a:noFill/>
          <a:ln w="9525">
            <a:noFill/>
            <a:miter lim="800000"/>
            <a:headEnd/>
            <a:tailEnd/>
          </a:ln>
        </p:spPr>
      </p:pic>
      <p:sp>
        <p:nvSpPr>
          <p:cNvPr id="13318" name="Rectangle 6"/>
          <p:cNvSpPr>
            <a:spLocks noChangeArrowheads="1"/>
          </p:cNvSpPr>
          <p:nvPr/>
        </p:nvSpPr>
        <p:spPr bwMode="auto">
          <a:xfrm>
            <a:off x="214313" y="4000500"/>
            <a:ext cx="3214687" cy="1200150"/>
          </a:xfrm>
          <a:prstGeom prst="rect">
            <a:avLst/>
          </a:prstGeom>
          <a:noFill/>
          <a:ln w="9525">
            <a:noFill/>
            <a:miter lim="800000"/>
            <a:headEnd/>
            <a:tailEnd/>
          </a:ln>
        </p:spPr>
        <p:txBody>
          <a:bodyPr>
            <a:spAutoFit/>
          </a:bodyPr>
          <a:lstStyle/>
          <a:p>
            <a:r>
              <a:rPr lang="en-IN" b="1" dirty="0">
                <a:solidFill>
                  <a:schemeClr val="bg1"/>
                </a:solidFill>
                <a:latin typeface="Book Antiqua" pitchFamily="18" charset="0"/>
              </a:rPr>
              <a:t>MAIN COMPONENTS</a:t>
            </a:r>
          </a:p>
          <a:p>
            <a:pPr>
              <a:buFont typeface="Wingdings" pitchFamily="2" charset="2"/>
              <a:buChar char="Ø"/>
            </a:pPr>
            <a:r>
              <a:rPr lang="en-IN" dirty="0">
                <a:solidFill>
                  <a:schemeClr val="bg1"/>
                </a:solidFill>
                <a:latin typeface="Book Antiqua" pitchFamily="18" charset="0"/>
              </a:rPr>
              <a:t>Sensing system</a:t>
            </a:r>
          </a:p>
          <a:p>
            <a:pPr>
              <a:buFont typeface="Wingdings" pitchFamily="2" charset="2"/>
              <a:buChar char="Ø"/>
            </a:pPr>
            <a:r>
              <a:rPr lang="en-IN" dirty="0">
                <a:solidFill>
                  <a:schemeClr val="bg1"/>
                </a:solidFill>
                <a:latin typeface="Book Antiqua" pitchFamily="18" charset="0"/>
              </a:rPr>
              <a:t> Pattern recognition</a:t>
            </a:r>
          </a:p>
          <a:p>
            <a:r>
              <a:rPr lang="en-IN" dirty="0">
                <a:solidFill>
                  <a:schemeClr val="bg1"/>
                </a:solidFill>
                <a:latin typeface="Book Antiqua" pitchFamily="18" charset="0"/>
              </a:rPr>
              <a:t>    system</a:t>
            </a:r>
          </a:p>
        </p:txBody>
      </p:sp>
      <p:sp>
        <p:nvSpPr>
          <p:cNvPr id="13319" name="Rectangle 7"/>
          <p:cNvSpPr>
            <a:spLocks noChangeArrowheads="1"/>
          </p:cNvSpPr>
          <p:nvPr/>
        </p:nvSpPr>
        <p:spPr bwMode="auto">
          <a:xfrm>
            <a:off x="2500313" y="4857750"/>
            <a:ext cx="2643187" cy="1477963"/>
          </a:xfrm>
          <a:prstGeom prst="rect">
            <a:avLst/>
          </a:prstGeom>
          <a:noFill/>
          <a:ln w="9525">
            <a:noFill/>
            <a:miter lim="800000"/>
            <a:headEnd/>
            <a:tailEnd/>
          </a:ln>
        </p:spPr>
        <p:txBody>
          <a:bodyPr>
            <a:spAutoFit/>
          </a:bodyPr>
          <a:lstStyle/>
          <a:p>
            <a:r>
              <a:rPr lang="en-IN" b="1" dirty="0">
                <a:solidFill>
                  <a:schemeClr val="bg1"/>
                </a:solidFill>
                <a:latin typeface="Book Antiqua" pitchFamily="18" charset="0"/>
              </a:rPr>
              <a:t>SUB COMPONENTS</a:t>
            </a:r>
          </a:p>
          <a:p>
            <a:pPr>
              <a:buFont typeface="Wingdings" pitchFamily="2" charset="2"/>
              <a:buChar char="Ø"/>
            </a:pPr>
            <a:r>
              <a:rPr lang="en-IN" dirty="0">
                <a:solidFill>
                  <a:schemeClr val="bg1"/>
                </a:solidFill>
                <a:latin typeface="Book Antiqua" pitchFamily="18" charset="0"/>
              </a:rPr>
              <a:t>Sample delivery </a:t>
            </a:r>
          </a:p>
          <a:p>
            <a:r>
              <a:rPr lang="en-IN" dirty="0">
                <a:solidFill>
                  <a:schemeClr val="bg1"/>
                </a:solidFill>
                <a:latin typeface="Book Antiqua" pitchFamily="18" charset="0"/>
              </a:rPr>
              <a:t>    system</a:t>
            </a:r>
          </a:p>
          <a:p>
            <a:pPr>
              <a:buFont typeface="Wingdings" pitchFamily="2" charset="2"/>
              <a:buChar char="Ø"/>
            </a:pPr>
            <a:r>
              <a:rPr lang="en-IN" dirty="0">
                <a:solidFill>
                  <a:schemeClr val="bg1"/>
                </a:solidFill>
                <a:latin typeface="Book Antiqua" pitchFamily="18" charset="0"/>
              </a:rPr>
              <a:t> Detection system</a:t>
            </a:r>
          </a:p>
          <a:p>
            <a:pPr>
              <a:buFont typeface="Wingdings" pitchFamily="2" charset="2"/>
              <a:buChar char="Ø"/>
            </a:pPr>
            <a:r>
              <a:rPr lang="en-IN" dirty="0">
                <a:solidFill>
                  <a:schemeClr val="bg1"/>
                </a:solidFill>
                <a:latin typeface="Book Antiqua" pitchFamily="18" charset="0"/>
              </a:rPr>
              <a:t> Computing system</a:t>
            </a:r>
          </a:p>
        </p:txBody>
      </p:sp>
      <p:sp>
        <p:nvSpPr>
          <p:cNvPr id="8" name="Text Box 2"/>
          <p:cNvSpPr txBox="1">
            <a:spLocks noChangeArrowheads="1"/>
          </p:cNvSpPr>
          <p:nvPr/>
        </p:nvSpPr>
        <p:spPr bwMode="auto">
          <a:xfrm>
            <a:off x="1676400" y="0"/>
            <a:ext cx="6248400" cy="528161"/>
          </a:xfrm>
          <a:prstGeom prst="rect">
            <a:avLst/>
          </a:prstGeom>
          <a:noFill/>
          <a:ln w="9525">
            <a:noFill/>
            <a:round/>
            <a:headEnd/>
            <a:tailEnd/>
          </a:ln>
          <a:effectLst/>
        </p:spPr>
        <p:txBody>
          <a:bodyPr wrap="square" lIns="81639" tIns="60739" rIns="81639" bIns="42452">
            <a:spAutoFit/>
          </a:bodyPr>
          <a:lstStyle/>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sv-SE" sz="2900" b="1" dirty="0" smtClean="0">
                <a:solidFill>
                  <a:srgbClr val="FFFF00"/>
                </a:solidFill>
                <a:latin typeface="Times New Roman" pitchFamily="18" charset="0"/>
              </a:rPr>
              <a:t>Electronic Nose : An Overview</a:t>
            </a:r>
            <a:endParaRPr lang="sv-SE" sz="2900" b="1" dirty="0">
              <a:solidFill>
                <a:srgbClr val="FFFF00"/>
              </a:solidFill>
              <a:latin typeface="Times New Roman" pitchFamily="18" charset="0"/>
            </a:endParaRPr>
          </a:p>
        </p:txBody>
      </p:sp>
    </p:spTree>
    <p:extLst>
      <p:ext uri="{BB962C8B-B14F-4D97-AF65-F5344CB8AC3E}">
        <p14:creationId xmlns:p14="http://schemas.microsoft.com/office/powerpoint/2010/main" val="3092270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685800" y="247650"/>
            <a:ext cx="8001000" cy="438150"/>
          </a:xfrm>
        </p:spPr>
        <p:txBody>
          <a:bodyPr>
            <a:normAutofit fontScale="90000"/>
          </a:bodyPr>
          <a:lstStyle/>
          <a:p>
            <a:r>
              <a:rPr lang="en-US" sz="3200" dirty="0">
                <a:solidFill>
                  <a:srgbClr val="FFFF00"/>
                </a:solidFill>
              </a:rPr>
              <a:t>A Code in the Nose – Mammalian Olfaction</a:t>
            </a:r>
          </a:p>
        </p:txBody>
      </p:sp>
      <p:sp>
        <p:nvSpPr>
          <p:cNvPr id="532484" name="Rectangle 4"/>
          <p:cNvSpPr>
            <a:spLocks noChangeArrowheads="1"/>
          </p:cNvSpPr>
          <p:nvPr/>
        </p:nvSpPr>
        <p:spPr bwMode="auto">
          <a:xfrm>
            <a:off x="5181600" y="685800"/>
            <a:ext cx="3962400" cy="4140200"/>
          </a:xfrm>
          <a:prstGeom prst="rect">
            <a:avLst/>
          </a:prstGeom>
          <a:noFill/>
          <a:ln w="12700">
            <a:noFill/>
            <a:miter lim="800000"/>
            <a:headEnd/>
            <a:tailEnd/>
          </a:ln>
          <a:effectLst/>
        </p:spPr>
        <p:txBody>
          <a:bodyPr>
            <a:spAutoFit/>
          </a:bodyPr>
          <a:lstStyle/>
          <a:p>
            <a:pPr>
              <a:lnSpc>
                <a:spcPct val="90000"/>
              </a:lnSpc>
              <a:spcBef>
                <a:spcPct val="50000"/>
              </a:spcBef>
              <a:buClr>
                <a:schemeClr val="accent1"/>
              </a:buClr>
              <a:buFontTx/>
              <a:buChar char="•"/>
            </a:pPr>
            <a:r>
              <a:rPr lang="en-US" altLang="zh-TW" dirty="0">
                <a:solidFill>
                  <a:schemeClr val="bg1"/>
                </a:solidFill>
                <a:latin typeface="Times" charset="0"/>
                <a:ea typeface="新細明體" pitchFamily="18" charset="-120"/>
              </a:rPr>
              <a:t>Mammalian olfactory systems have large numbers of ORNs in the epithelium (~10M humans, ~100M dog).</a:t>
            </a:r>
          </a:p>
          <a:p>
            <a:pPr>
              <a:lnSpc>
                <a:spcPct val="90000"/>
              </a:lnSpc>
              <a:spcBef>
                <a:spcPct val="50000"/>
              </a:spcBef>
              <a:buClr>
                <a:schemeClr val="accent1"/>
              </a:buClr>
              <a:buFontTx/>
              <a:buChar char="•"/>
            </a:pPr>
            <a:r>
              <a:rPr lang="en-US" altLang="zh-TW" dirty="0">
                <a:solidFill>
                  <a:schemeClr val="bg1"/>
                </a:solidFill>
                <a:latin typeface="Times" charset="0"/>
                <a:ea typeface="新細明體" pitchFamily="18" charset="-120"/>
              </a:rPr>
              <a:t>There are  ~1000 </a:t>
            </a:r>
            <a:r>
              <a:rPr lang="en-US" altLang="zh-TW" b="1" i="1" dirty="0">
                <a:solidFill>
                  <a:schemeClr val="bg1"/>
                </a:solidFill>
                <a:latin typeface="Times" charset="0"/>
                <a:ea typeface="新細明體" pitchFamily="18" charset="-120"/>
              </a:rPr>
              <a:t>different</a:t>
            </a:r>
            <a:r>
              <a:rPr lang="en-US" altLang="zh-TW" dirty="0">
                <a:solidFill>
                  <a:schemeClr val="bg1"/>
                </a:solidFill>
                <a:latin typeface="Times" charset="0"/>
                <a:ea typeface="新細明體" pitchFamily="18" charset="-120"/>
              </a:rPr>
              <a:t> ORN genes. (We smell in ~1000 different “colors”).</a:t>
            </a:r>
          </a:p>
          <a:p>
            <a:pPr>
              <a:lnSpc>
                <a:spcPct val="90000"/>
              </a:lnSpc>
              <a:spcBef>
                <a:spcPct val="50000"/>
              </a:spcBef>
              <a:buClr>
                <a:schemeClr val="accent1"/>
              </a:buClr>
              <a:buFontTx/>
              <a:buChar char="•"/>
            </a:pPr>
            <a:r>
              <a:rPr lang="en-US" altLang="zh-TW" dirty="0">
                <a:solidFill>
                  <a:schemeClr val="bg1"/>
                </a:solidFill>
                <a:latin typeface="Times" charset="0"/>
                <a:ea typeface="新細明體" pitchFamily="18" charset="-120"/>
              </a:rPr>
              <a:t>Sensors are </a:t>
            </a:r>
            <a:r>
              <a:rPr lang="en-US" altLang="zh-TW" b="1" i="1" dirty="0">
                <a:solidFill>
                  <a:schemeClr val="bg1"/>
                </a:solidFill>
                <a:latin typeface="Times" charset="0"/>
                <a:ea typeface="新細明體" pitchFamily="18" charset="-120"/>
              </a:rPr>
              <a:t>broadly</a:t>
            </a:r>
            <a:r>
              <a:rPr lang="en-US" altLang="zh-TW" dirty="0">
                <a:solidFill>
                  <a:schemeClr val="bg1"/>
                </a:solidFill>
                <a:latin typeface="Times" charset="0"/>
                <a:ea typeface="新細明體" pitchFamily="18" charset="-120"/>
              </a:rPr>
              <a:t> tuned:</a:t>
            </a:r>
          </a:p>
          <a:p>
            <a:pPr lvl="1">
              <a:lnSpc>
                <a:spcPct val="90000"/>
              </a:lnSpc>
              <a:spcBef>
                <a:spcPct val="50000"/>
              </a:spcBef>
              <a:buFontTx/>
              <a:buChar char="•"/>
            </a:pPr>
            <a:r>
              <a:rPr lang="en-US" dirty="0">
                <a:solidFill>
                  <a:schemeClr val="bg1"/>
                </a:solidFill>
                <a:latin typeface="Times" charset="0"/>
              </a:rPr>
              <a:t>Single receptor recognizes multiple odorants (</a:t>
            </a:r>
            <a:r>
              <a:rPr lang="en-US" dirty="0" err="1">
                <a:solidFill>
                  <a:schemeClr val="bg1"/>
                </a:solidFill>
                <a:latin typeface="Times" charset="0"/>
              </a:rPr>
              <a:t>ligands</a:t>
            </a:r>
            <a:r>
              <a:rPr lang="en-US" dirty="0">
                <a:solidFill>
                  <a:schemeClr val="bg1"/>
                </a:solidFill>
                <a:latin typeface="Times" charset="0"/>
              </a:rPr>
              <a:t>).</a:t>
            </a:r>
            <a:r>
              <a:rPr lang="en-US" altLang="zh-TW" dirty="0">
                <a:solidFill>
                  <a:schemeClr val="bg1"/>
                </a:solidFill>
                <a:latin typeface="Times" charset="0"/>
                <a:ea typeface="新細明體" pitchFamily="18" charset="-120"/>
              </a:rPr>
              <a:t> </a:t>
            </a:r>
          </a:p>
          <a:p>
            <a:pPr lvl="1">
              <a:lnSpc>
                <a:spcPct val="90000"/>
              </a:lnSpc>
              <a:spcBef>
                <a:spcPct val="50000"/>
              </a:spcBef>
              <a:buFontTx/>
              <a:buChar char="•"/>
            </a:pPr>
            <a:r>
              <a:rPr lang="en-US" dirty="0">
                <a:solidFill>
                  <a:schemeClr val="bg1"/>
                </a:solidFill>
                <a:latin typeface="Times" charset="0"/>
              </a:rPr>
              <a:t>A single odorant is recognized by multiple receptors.</a:t>
            </a:r>
          </a:p>
          <a:p>
            <a:pPr>
              <a:lnSpc>
                <a:spcPct val="90000"/>
              </a:lnSpc>
              <a:spcBef>
                <a:spcPct val="50000"/>
              </a:spcBef>
              <a:buClr>
                <a:schemeClr val="accent1"/>
              </a:buClr>
              <a:buFontTx/>
              <a:buChar char="•"/>
            </a:pPr>
            <a:r>
              <a:rPr lang="en-US" altLang="zh-TW" dirty="0">
                <a:solidFill>
                  <a:schemeClr val="bg1"/>
                </a:solidFill>
                <a:latin typeface="Times" charset="0"/>
                <a:ea typeface="新細明體" pitchFamily="18" charset="-120"/>
              </a:rPr>
              <a:t>A full 1% of the rat genome is encoding  for ORNs – smell is important!</a:t>
            </a:r>
          </a:p>
          <a:p>
            <a:pPr>
              <a:lnSpc>
                <a:spcPct val="90000"/>
              </a:lnSpc>
              <a:spcBef>
                <a:spcPct val="50000"/>
              </a:spcBef>
              <a:buClr>
                <a:schemeClr val="accent1"/>
              </a:buClr>
              <a:buFontTx/>
              <a:buChar char="•"/>
            </a:pPr>
            <a:r>
              <a:rPr lang="en-US" altLang="zh-TW" dirty="0">
                <a:solidFill>
                  <a:schemeClr val="bg1"/>
                </a:solidFill>
                <a:latin typeface="Times" charset="0"/>
                <a:ea typeface="新細明體" pitchFamily="18" charset="-120"/>
              </a:rPr>
              <a:t>Each receptor expresses only </a:t>
            </a:r>
            <a:r>
              <a:rPr lang="en-US" altLang="zh-TW" b="1" i="1" dirty="0">
                <a:solidFill>
                  <a:schemeClr val="bg1"/>
                </a:solidFill>
                <a:latin typeface="Times" charset="0"/>
                <a:ea typeface="新細明體" pitchFamily="18" charset="-120"/>
              </a:rPr>
              <a:t>one</a:t>
            </a:r>
            <a:r>
              <a:rPr lang="en-US" altLang="zh-TW" dirty="0">
                <a:solidFill>
                  <a:schemeClr val="bg1"/>
                </a:solidFill>
                <a:latin typeface="Times" charset="0"/>
                <a:ea typeface="新細明體" pitchFamily="18" charset="-120"/>
              </a:rPr>
              <a:t> gene.</a:t>
            </a:r>
          </a:p>
        </p:txBody>
      </p:sp>
      <p:pic>
        <p:nvPicPr>
          <p:cNvPr id="532485" name="Picture 5"/>
          <p:cNvPicPr>
            <a:picLocks noChangeAspect="1" noChangeArrowheads="1"/>
          </p:cNvPicPr>
          <p:nvPr/>
        </p:nvPicPr>
        <p:blipFill>
          <a:blip r:embed="rId2" cstate="print"/>
          <a:srcRect/>
          <a:stretch>
            <a:fillRect/>
          </a:stretch>
        </p:blipFill>
        <p:spPr bwMode="auto">
          <a:xfrm>
            <a:off x="228600" y="762000"/>
            <a:ext cx="2209800" cy="2124075"/>
          </a:xfrm>
          <a:prstGeom prst="rect">
            <a:avLst/>
          </a:prstGeom>
          <a:noFill/>
          <a:ln w="12700">
            <a:noFill/>
            <a:miter lim="800000"/>
            <a:headEnd/>
            <a:tailEnd/>
          </a:ln>
          <a:effectLst/>
        </p:spPr>
      </p:pic>
      <p:pic>
        <p:nvPicPr>
          <p:cNvPr id="532486" name="Picture 6"/>
          <p:cNvPicPr>
            <a:picLocks noChangeAspect="1" noChangeArrowheads="1"/>
          </p:cNvPicPr>
          <p:nvPr/>
        </p:nvPicPr>
        <p:blipFill>
          <a:blip r:embed="rId3" cstate="print"/>
          <a:srcRect/>
          <a:stretch>
            <a:fillRect/>
          </a:stretch>
        </p:blipFill>
        <p:spPr bwMode="auto">
          <a:xfrm>
            <a:off x="228600" y="3733800"/>
            <a:ext cx="3933825" cy="2914650"/>
          </a:xfrm>
          <a:prstGeom prst="rect">
            <a:avLst/>
          </a:prstGeom>
          <a:noFill/>
          <a:ln w="12700">
            <a:noFill/>
            <a:miter lim="800000"/>
            <a:headEnd/>
            <a:tailEnd/>
          </a:ln>
          <a:effectLst/>
        </p:spPr>
      </p:pic>
      <p:sp>
        <p:nvSpPr>
          <p:cNvPr id="532487" name="Text Box 7"/>
          <p:cNvSpPr txBox="1">
            <a:spLocks noChangeArrowheads="1"/>
          </p:cNvSpPr>
          <p:nvPr/>
        </p:nvSpPr>
        <p:spPr bwMode="auto">
          <a:xfrm>
            <a:off x="4800600" y="5181600"/>
            <a:ext cx="3276600" cy="366713"/>
          </a:xfrm>
          <a:prstGeom prst="rect">
            <a:avLst/>
          </a:prstGeom>
          <a:noFill/>
          <a:ln w="12700">
            <a:noFill/>
            <a:miter lim="800000"/>
            <a:headEnd/>
            <a:tailEnd/>
          </a:ln>
          <a:effectLst/>
        </p:spPr>
        <p:txBody>
          <a:bodyPr>
            <a:spAutoFit/>
          </a:bodyPr>
          <a:lstStyle/>
          <a:p>
            <a:pPr>
              <a:spcBef>
                <a:spcPct val="50000"/>
              </a:spcBef>
            </a:pPr>
            <a:endParaRPr lang="en-US"/>
          </a:p>
        </p:txBody>
      </p:sp>
      <p:sp>
        <p:nvSpPr>
          <p:cNvPr id="532488" name="Text Box 8"/>
          <p:cNvSpPr txBox="1">
            <a:spLocks noChangeArrowheads="1"/>
          </p:cNvSpPr>
          <p:nvPr/>
        </p:nvSpPr>
        <p:spPr bwMode="auto">
          <a:xfrm>
            <a:off x="4343400" y="4979988"/>
            <a:ext cx="4800600" cy="1878012"/>
          </a:xfrm>
          <a:prstGeom prst="rect">
            <a:avLst/>
          </a:prstGeom>
          <a:noFill/>
          <a:ln w="12700">
            <a:noFill/>
            <a:miter lim="800000"/>
            <a:headEnd/>
            <a:tailEnd/>
          </a:ln>
          <a:effectLst/>
        </p:spPr>
        <p:txBody>
          <a:bodyPr>
            <a:spAutoFit/>
          </a:bodyPr>
          <a:lstStyle/>
          <a:p>
            <a:pPr>
              <a:spcBef>
                <a:spcPct val="50000"/>
              </a:spcBef>
              <a:buFontTx/>
              <a:buChar char="•"/>
            </a:pPr>
            <a:r>
              <a:rPr lang="en-US" dirty="0">
                <a:solidFill>
                  <a:schemeClr val="bg1"/>
                </a:solidFill>
              </a:rPr>
              <a:t>Each </a:t>
            </a:r>
            <a:r>
              <a:rPr lang="en-US" dirty="0" err="1">
                <a:solidFill>
                  <a:schemeClr val="bg1"/>
                </a:solidFill>
              </a:rPr>
              <a:t>Glomerulus</a:t>
            </a:r>
            <a:r>
              <a:rPr lang="en-US" dirty="0">
                <a:solidFill>
                  <a:schemeClr val="bg1"/>
                </a:solidFill>
              </a:rPr>
              <a:t> (~2000) receives signals from only </a:t>
            </a:r>
            <a:r>
              <a:rPr lang="en-US" b="1" dirty="0">
                <a:solidFill>
                  <a:schemeClr val="bg1"/>
                </a:solidFill>
              </a:rPr>
              <a:t>one</a:t>
            </a:r>
            <a:r>
              <a:rPr lang="en-US" dirty="0">
                <a:solidFill>
                  <a:schemeClr val="bg1"/>
                </a:solidFill>
              </a:rPr>
              <a:t> type of ORN.</a:t>
            </a:r>
          </a:p>
          <a:p>
            <a:pPr>
              <a:spcBef>
                <a:spcPct val="50000"/>
              </a:spcBef>
              <a:buFontTx/>
              <a:buChar char="•"/>
            </a:pPr>
            <a:r>
              <a:rPr lang="en-US" dirty="0">
                <a:solidFill>
                  <a:schemeClr val="bg1"/>
                </a:solidFill>
              </a:rPr>
              <a:t>Approximately 2500 receptors impinging into each </a:t>
            </a:r>
            <a:r>
              <a:rPr lang="en-US" dirty="0" err="1">
                <a:solidFill>
                  <a:schemeClr val="bg1"/>
                </a:solidFill>
              </a:rPr>
              <a:t>Glomerulus</a:t>
            </a:r>
            <a:r>
              <a:rPr lang="en-US" dirty="0">
                <a:solidFill>
                  <a:schemeClr val="bg1"/>
                </a:solidFill>
              </a:rPr>
              <a:t>. (This makes sense: ORNs die-you need redundancy, Improved signal to noise ratio </a:t>
            </a:r>
            <a:r>
              <a:rPr lang="en-US" dirty="0" smtClean="0">
                <a:solidFill>
                  <a:schemeClr val="bg1"/>
                </a:solidFill>
              </a:rPr>
              <a:t>.</a:t>
            </a:r>
            <a:endParaRPr lang="en-US" b="1" dirty="0">
              <a:solidFill>
                <a:schemeClr val="bg1"/>
              </a:solidFill>
            </a:endParaRPr>
          </a:p>
        </p:txBody>
      </p:sp>
      <p:pic>
        <p:nvPicPr>
          <p:cNvPr id="532489" name="Picture 9" descr="C:\My Documents\Talks\Nosetalk\Other Nose\What the Nose Knows_files\olfactory_diagram.gif"/>
          <p:cNvPicPr>
            <a:picLocks noChangeAspect="1" noChangeArrowheads="1"/>
          </p:cNvPicPr>
          <p:nvPr/>
        </p:nvPicPr>
        <p:blipFill>
          <a:blip r:embed="rId4" cstate="print"/>
          <a:srcRect/>
          <a:stretch>
            <a:fillRect/>
          </a:stretch>
        </p:blipFill>
        <p:spPr bwMode="auto">
          <a:xfrm>
            <a:off x="2514600" y="762000"/>
            <a:ext cx="2606675" cy="2079625"/>
          </a:xfrm>
          <a:prstGeom prst="rect">
            <a:avLst/>
          </a:prstGeom>
          <a:noFill/>
        </p:spPr>
      </p:pic>
    </p:spTree>
    <p:extLst>
      <p:ext uri="{BB962C8B-B14F-4D97-AF65-F5344CB8AC3E}">
        <p14:creationId xmlns:p14="http://schemas.microsoft.com/office/powerpoint/2010/main" val="27472546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711200" y="6229350"/>
            <a:ext cx="1828800" cy="514350"/>
          </a:xfrm>
          <a:prstGeom prst="rect">
            <a:avLst/>
          </a:prstGeom>
          <a:noFill/>
          <a:ln w="9525">
            <a:noFill/>
            <a:miter lim="800000"/>
            <a:headEnd/>
            <a:tailEnd/>
          </a:ln>
          <a:effectLst/>
        </p:spPr>
        <p:txBody>
          <a:bodyPr wrap="none" anchor="ctr"/>
          <a:lstStyle/>
          <a:p>
            <a:endParaRPr lang="en-IN"/>
          </a:p>
        </p:txBody>
      </p:sp>
      <p:sp>
        <p:nvSpPr>
          <p:cNvPr id="478211" name="Rectangle 3"/>
          <p:cNvSpPr>
            <a:spLocks noChangeArrowheads="1"/>
          </p:cNvSpPr>
          <p:nvPr/>
        </p:nvSpPr>
        <p:spPr bwMode="auto">
          <a:xfrm>
            <a:off x="3149600" y="6229350"/>
            <a:ext cx="2844800" cy="514350"/>
          </a:xfrm>
          <a:prstGeom prst="rect">
            <a:avLst/>
          </a:prstGeom>
          <a:noFill/>
          <a:ln w="9525">
            <a:noFill/>
            <a:miter lim="800000"/>
            <a:headEnd/>
            <a:tailEnd/>
          </a:ln>
          <a:effectLst/>
        </p:spPr>
        <p:txBody>
          <a:bodyPr wrap="none" anchor="ctr"/>
          <a:lstStyle/>
          <a:p>
            <a:endParaRPr lang="en-IN"/>
          </a:p>
        </p:txBody>
      </p:sp>
      <p:sp>
        <p:nvSpPr>
          <p:cNvPr id="478212" name="Rectangle 4"/>
          <p:cNvSpPr>
            <a:spLocks noGrp="1" noChangeArrowheads="1"/>
          </p:cNvSpPr>
          <p:nvPr>
            <p:ph type="title"/>
          </p:nvPr>
        </p:nvSpPr>
        <p:spPr>
          <a:xfrm>
            <a:off x="685800" y="76200"/>
            <a:ext cx="7772400" cy="438150"/>
          </a:xfrm>
          <a:noFill/>
          <a:ln/>
        </p:spPr>
        <p:txBody>
          <a:bodyPr lIns="92075" tIns="46038" rIns="92075" bIns="46038">
            <a:normAutofit fontScale="90000"/>
          </a:bodyPr>
          <a:lstStyle/>
          <a:p>
            <a:r>
              <a:rPr lang="en-US" altLang="zh-TW" sz="2800" dirty="0" smtClean="0">
                <a:solidFill>
                  <a:srgbClr val="FFFF00"/>
                </a:solidFill>
                <a:ea typeface="新細明體" pitchFamily="18" charset="-120"/>
              </a:rPr>
              <a:t> </a:t>
            </a:r>
            <a:r>
              <a:rPr lang="en-US" altLang="zh-TW" sz="2800" b="1" dirty="0" smtClean="0">
                <a:solidFill>
                  <a:srgbClr val="FFFF00"/>
                </a:solidFill>
                <a:ea typeface="新細明體" pitchFamily="18" charset="-120"/>
              </a:rPr>
              <a:t>E-nose </a:t>
            </a:r>
            <a:r>
              <a:rPr lang="en-US" altLang="zh-TW" sz="2800" b="1" dirty="0">
                <a:solidFill>
                  <a:srgbClr val="FFFF00"/>
                </a:solidFill>
                <a:ea typeface="新細明體" pitchFamily="18" charset="-120"/>
              </a:rPr>
              <a:t>Technology – </a:t>
            </a:r>
            <a:r>
              <a:rPr lang="en-US" altLang="zh-TW" sz="2800" b="1" dirty="0" smtClean="0">
                <a:solidFill>
                  <a:srgbClr val="FFFF00"/>
                </a:solidFill>
                <a:ea typeface="新細明體" pitchFamily="18" charset="-120"/>
              </a:rPr>
              <a:t>Conceptualization</a:t>
            </a:r>
            <a:endParaRPr lang="en-US" altLang="zh-TW" sz="2800" b="1" dirty="0">
              <a:solidFill>
                <a:srgbClr val="FFFF00"/>
              </a:solidFill>
              <a:ea typeface="新細明體" pitchFamily="18" charset="-120"/>
            </a:endParaRPr>
          </a:p>
        </p:txBody>
      </p:sp>
      <p:sp>
        <p:nvSpPr>
          <p:cNvPr id="478213" name="Rectangle 5"/>
          <p:cNvSpPr>
            <a:spLocks noGrp="1" noChangeArrowheads="1"/>
          </p:cNvSpPr>
          <p:nvPr>
            <p:ph type="body" idx="1"/>
          </p:nvPr>
        </p:nvSpPr>
        <p:spPr>
          <a:xfrm>
            <a:off x="609600" y="685800"/>
            <a:ext cx="7772400" cy="4114800"/>
          </a:xfrm>
          <a:noFill/>
          <a:ln/>
        </p:spPr>
        <p:txBody>
          <a:bodyPr lIns="92075" tIns="46038" rIns="92075" bIns="46038"/>
          <a:lstStyle/>
          <a:p>
            <a:r>
              <a:rPr lang="en-US" altLang="zh-TW" sz="2000" dirty="0">
                <a:solidFill>
                  <a:schemeClr val="bg1"/>
                </a:solidFill>
                <a:ea typeface="新細明體" pitchFamily="18" charset="-120"/>
              </a:rPr>
              <a:t>Polymer doped with conducting particles.</a:t>
            </a:r>
          </a:p>
          <a:p>
            <a:r>
              <a:rPr lang="en-US" altLang="zh-TW" sz="2000" dirty="0">
                <a:solidFill>
                  <a:schemeClr val="bg1"/>
                </a:solidFill>
                <a:ea typeface="新細明體" pitchFamily="18" charset="-120"/>
              </a:rPr>
              <a:t>Sensor polymer material swells upon exposure to odor.</a:t>
            </a:r>
          </a:p>
          <a:p>
            <a:r>
              <a:rPr lang="en-US" altLang="zh-TW" sz="2000" dirty="0">
                <a:solidFill>
                  <a:schemeClr val="bg1"/>
                </a:solidFill>
                <a:ea typeface="新細明體" pitchFamily="18" charset="-120"/>
              </a:rPr>
              <a:t>Results in a long path for current, hence higher resistance.</a:t>
            </a:r>
          </a:p>
          <a:p>
            <a:r>
              <a:rPr lang="en-US" altLang="zh-TW" sz="2000" dirty="0">
                <a:solidFill>
                  <a:schemeClr val="bg1"/>
                </a:solidFill>
                <a:ea typeface="新細明體" pitchFamily="18" charset="-120"/>
              </a:rPr>
              <a:t>Conduction mechanism primarily electron tunneling.</a:t>
            </a:r>
          </a:p>
        </p:txBody>
      </p:sp>
      <p:sp>
        <p:nvSpPr>
          <p:cNvPr id="478214" name="Rectangle 6"/>
          <p:cNvSpPr>
            <a:spLocks noChangeArrowheads="1"/>
          </p:cNvSpPr>
          <p:nvPr/>
        </p:nvSpPr>
        <p:spPr bwMode="auto">
          <a:xfrm>
            <a:off x="685800" y="2514600"/>
            <a:ext cx="7543800" cy="4191000"/>
          </a:xfrm>
          <a:prstGeom prst="rect">
            <a:avLst/>
          </a:prstGeom>
          <a:noFill/>
          <a:ln w="12700">
            <a:noFill/>
            <a:prstDash val="sysDot"/>
            <a:miter lim="800000"/>
            <a:headEnd/>
            <a:tailEnd/>
          </a:ln>
          <a:effectLst/>
        </p:spPr>
        <p:txBody>
          <a:bodyPr wrap="none" anchor="ctr"/>
          <a:lstStyle/>
          <a:p>
            <a:endParaRPr lang="en-IN"/>
          </a:p>
        </p:txBody>
      </p:sp>
      <p:grpSp>
        <p:nvGrpSpPr>
          <p:cNvPr id="2" name="Group 7"/>
          <p:cNvGrpSpPr>
            <a:grpSpLocks/>
          </p:cNvGrpSpPr>
          <p:nvPr/>
        </p:nvGrpSpPr>
        <p:grpSpPr bwMode="auto">
          <a:xfrm>
            <a:off x="1066800" y="2590800"/>
            <a:ext cx="6434138" cy="3773488"/>
            <a:chOff x="773" y="1737"/>
            <a:chExt cx="4559" cy="2377"/>
          </a:xfrm>
        </p:grpSpPr>
        <p:sp>
          <p:nvSpPr>
            <p:cNvPr id="478216" name="Rectangle 8"/>
            <p:cNvSpPr>
              <a:spLocks noChangeArrowheads="1"/>
            </p:cNvSpPr>
            <p:nvPr/>
          </p:nvSpPr>
          <p:spPr bwMode="auto">
            <a:xfrm rot="16200000">
              <a:off x="1858" y="2045"/>
              <a:ext cx="876" cy="259"/>
            </a:xfrm>
            <a:prstGeom prst="rect">
              <a:avLst/>
            </a:prstGeom>
            <a:noFill/>
            <a:ln w="9525">
              <a:noFill/>
              <a:miter lim="800000"/>
              <a:headEnd/>
              <a:tailEnd/>
            </a:ln>
            <a:effectLst/>
          </p:spPr>
          <p:txBody>
            <a:bodyPr wrap="none" lIns="92075" tIns="46038" rIns="92075" bIns="46038">
              <a:spAutoFit/>
            </a:bodyPr>
            <a:lstStyle/>
            <a:p>
              <a:r>
                <a:rPr kumimoji="1" lang="en-US" altLang="zh-TW" b="1">
                  <a:solidFill>
                    <a:srgbClr val="FFFFFF"/>
                  </a:solidFill>
                  <a:latin typeface="Arial" charset="0"/>
                  <a:ea typeface="新細明體" pitchFamily="18" charset="-120"/>
                </a:rPr>
                <a:t>Resistance</a:t>
              </a:r>
            </a:p>
          </p:txBody>
        </p:sp>
        <p:sp>
          <p:nvSpPr>
            <p:cNvPr id="478217" name="AutoShape 9"/>
            <p:cNvSpPr>
              <a:spLocks noChangeArrowheads="1"/>
            </p:cNvSpPr>
            <p:nvPr/>
          </p:nvSpPr>
          <p:spPr bwMode="auto">
            <a:xfrm>
              <a:off x="773" y="2846"/>
              <a:ext cx="2015" cy="293"/>
            </a:xfrm>
            <a:prstGeom prst="roundRect">
              <a:avLst>
                <a:gd name="adj" fmla="val 12495"/>
              </a:avLst>
            </a:prstGeom>
            <a:solidFill>
              <a:srgbClr val="FCFEB9"/>
            </a:solidFill>
            <a:ln w="12700">
              <a:solidFill>
                <a:schemeClr val="tx1"/>
              </a:solidFill>
              <a:round/>
              <a:headEnd/>
              <a:tailEnd/>
            </a:ln>
            <a:effectLst>
              <a:outerShdw dist="71842" dir="2700000" algn="ctr" rotWithShape="0">
                <a:srgbClr val="FDA4B5"/>
              </a:outerShdw>
            </a:effectLst>
          </p:spPr>
          <p:txBody>
            <a:bodyPr wrap="none" anchor="ctr"/>
            <a:lstStyle/>
            <a:p>
              <a:endParaRPr lang="en-IN"/>
            </a:p>
          </p:txBody>
        </p:sp>
        <p:pic>
          <p:nvPicPr>
            <p:cNvPr id="478218" name="Picture 10"/>
            <p:cNvPicPr>
              <a:picLocks noChangeArrowheads="1"/>
            </p:cNvPicPr>
            <p:nvPr/>
          </p:nvPicPr>
          <p:blipFill>
            <a:blip r:embed="rId3" cstate="print"/>
            <a:srcRect/>
            <a:stretch>
              <a:fillRect/>
            </a:stretch>
          </p:blipFill>
          <p:spPr bwMode="auto">
            <a:xfrm>
              <a:off x="1667" y="3249"/>
              <a:ext cx="934" cy="532"/>
            </a:xfrm>
            <a:prstGeom prst="rect">
              <a:avLst/>
            </a:prstGeom>
            <a:noFill/>
            <a:ln w="9525">
              <a:noFill/>
              <a:miter lim="800000"/>
              <a:headEnd/>
              <a:tailEnd/>
            </a:ln>
            <a:effectLst/>
          </p:spPr>
        </p:pic>
        <p:pic>
          <p:nvPicPr>
            <p:cNvPr id="478219" name="Picture 11"/>
            <p:cNvPicPr>
              <a:picLocks noChangeArrowheads="1"/>
            </p:cNvPicPr>
            <p:nvPr/>
          </p:nvPicPr>
          <p:blipFill>
            <a:blip r:embed="rId4" cstate="print"/>
            <a:srcRect/>
            <a:stretch>
              <a:fillRect/>
            </a:stretch>
          </p:blipFill>
          <p:spPr bwMode="auto">
            <a:xfrm>
              <a:off x="3726" y="2987"/>
              <a:ext cx="1394" cy="794"/>
            </a:xfrm>
            <a:prstGeom prst="rect">
              <a:avLst/>
            </a:prstGeom>
            <a:noFill/>
            <a:ln w="9525">
              <a:noFill/>
              <a:miter lim="800000"/>
              <a:headEnd/>
              <a:tailEnd/>
            </a:ln>
            <a:effectLst/>
          </p:spPr>
        </p:pic>
        <p:sp>
          <p:nvSpPr>
            <p:cNvPr id="478220" name="Line 12"/>
            <p:cNvSpPr>
              <a:spLocks noChangeShapeType="1"/>
            </p:cNvSpPr>
            <p:nvPr/>
          </p:nvSpPr>
          <p:spPr bwMode="auto">
            <a:xfrm>
              <a:off x="2515" y="2380"/>
              <a:ext cx="399" cy="0"/>
            </a:xfrm>
            <a:prstGeom prst="line">
              <a:avLst/>
            </a:prstGeom>
            <a:noFill/>
            <a:ln w="25400">
              <a:solidFill>
                <a:srgbClr val="EAEC5E"/>
              </a:solidFill>
              <a:round/>
              <a:headEnd type="none" w="sm" len="sm"/>
              <a:tailEnd type="none" w="sm" len="sm"/>
            </a:ln>
            <a:effectLst/>
          </p:spPr>
          <p:txBody>
            <a:bodyPr wrap="none" anchor="ctr"/>
            <a:lstStyle/>
            <a:p>
              <a:endParaRPr lang="en-IN"/>
            </a:p>
          </p:txBody>
        </p:sp>
        <p:sp>
          <p:nvSpPr>
            <p:cNvPr id="478221" name="Arc 13"/>
            <p:cNvSpPr>
              <a:spLocks/>
            </p:cNvSpPr>
            <p:nvPr/>
          </p:nvSpPr>
          <p:spPr bwMode="auto">
            <a:xfrm>
              <a:off x="2910" y="2014"/>
              <a:ext cx="424" cy="365"/>
            </a:xfrm>
            <a:custGeom>
              <a:avLst/>
              <a:gdLst>
                <a:gd name="G0" fmla="+- 21600 0 0"/>
                <a:gd name="G1" fmla="+- 21600 0 0"/>
                <a:gd name="G2" fmla="+- 21600 0 0"/>
                <a:gd name="T0" fmla="*/ 0 w 21600"/>
                <a:gd name="T1" fmla="*/ 21600 h 21600"/>
                <a:gd name="T2" fmla="*/ 2154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0"/>
                    <a:pt x="9639" y="28"/>
                    <a:pt x="21549" y="0"/>
                  </a:cubicBezTo>
                </a:path>
                <a:path w="21600" h="21600" stroke="0" extrusionOk="0">
                  <a:moveTo>
                    <a:pt x="0" y="21600"/>
                  </a:moveTo>
                  <a:cubicBezTo>
                    <a:pt x="0" y="9690"/>
                    <a:pt x="9639" y="28"/>
                    <a:pt x="21549" y="0"/>
                  </a:cubicBezTo>
                  <a:lnTo>
                    <a:pt x="21600" y="21600"/>
                  </a:lnTo>
                  <a:close/>
                </a:path>
              </a:pathLst>
            </a:custGeom>
            <a:noFill/>
            <a:ln w="25400" cap="rnd">
              <a:solidFill>
                <a:srgbClr val="EAEC5E"/>
              </a:solidFill>
              <a:round/>
              <a:headEnd type="none" w="sm" len="sm"/>
              <a:tailEnd type="none" w="sm" len="sm"/>
            </a:ln>
            <a:effectLst/>
          </p:spPr>
          <p:txBody>
            <a:bodyPr wrap="none" anchor="ctr"/>
            <a:lstStyle/>
            <a:p>
              <a:endParaRPr lang="en-IN"/>
            </a:p>
          </p:txBody>
        </p:sp>
        <p:sp>
          <p:nvSpPr>
            <p:cNvPr id="478222" name="Line 14"/>
            <p:cNvSpPr>
              <a:spLocks noChangeShapeType="1"/>
            </p:cNvSpPr>
            <p:nvPr/>
          </p:nvSpPr>
          <p:spPr bwMode="auto">
            <a:xfrm>
              <a:off x="3726" y="2379"/>
              <a:ext cx="315" cy="0"/>
            </a:xfrm>
            <a:prstGeom prst="line">
              <a:avLst/>
            </a:prstGeom>
            <a:noFill/>
            <a:ln w="25400">
              <a:solidFill>
                <a:srgbClr val="EAEC5E"/>
              </a:solidFill>
              <a:round/>
              <a:headEnd type="none" w="sm" len="sm"/>
              <a:tailEnd type="none" w="sm" len="sm"/>
            </a:ln>
            <a:effectLst/>
          </p:spPr>
          <p:txBody>
            <a:bodyPr wrap="none" anchor="ctr"/>
            <a:lstStyle/>
            <a:p>
              <a:endParaRPr lang="en-IN"/>
            </a:p>
          </p:txBody>
        </p:sp>
        <p:sp>
          <p:nvSpPr>
            <p:cNvPr id="478223" name="Arc 15"/>
            <p:cNvSpPr>
              <a:spLocks/>
            </p:cNvSpPr>
            <p:nvPr/>
          </p:nvSpPr>
          <p:spPr bwMode="auto">
            <a:xfrm>
              <a:off x="3330" y="2014"/>
              <a:ext cx="425" cy="366"/>
            </a:xfrm>
            <a:custGeom>
              <a:avLst/>
              <a:gdLst>
                <a:gd name="G0" fmla="+- 21600 0 0"/>
                <a:gd name="G1" fmla="+- 0 0 0"/>
                <a:gd name="G2" fmla="+- 21600 0 0"/>
                <a:gd name="T0" fmla="*/ 21549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49" y="21599"/>
                  </a:moveTo>
                  <a:cubicBezTo>
                    <a:pt x="9639" y="21571"/>
                    <a:pt x="0" y="11909"/>
                    <a:pt x="0" y="0"/>
                  </a:cubicBezTo>
                </a:path>
                <a:path w="21600" h="21600" stroke="0" extrusionOk="0">
                  <a:moveTo>
                    <a:pt x="21549" y="21599"/>
                  </a:moveTo>
                  <a:cubicBezTo>
                    <a:pt x="9639" y="21571"/>
                    <a:pt x="0" y="11909"/>
                    <a:pt x="0" y="0"/>
                  </a:cubicBezTo>
                  <a:lnTo>
                    <a:pt x="21600" y="0"/>
                  </a:lnTo>
                  <a:close/>
                </a:path>
              </a:pathLst>
            </a:custGeom>
            <a:noFill/>
            <a:ln w="25400" cap="rnd">
              <a:solidFill>
                <a:srgbClr val="EAEC5E"/>
              </a:solidFill>
              <a:round/>
              <a:headEnd type="none" w="sm" len="sm"/>
              <a:tailEnd type="none" w="sm" len="sm"/>
            </a:ln>
            <a:effectLst/>
          </p:spPr>
          <p:txBody>
            <a:bodyPr wrap="none" anchor="ctr"/>
            <a:lstStyle/>
            <a:p>
              <a:endParaRPr lang="en-IN"/>
            </a:p>
          </p:txBody>
        </p:sp>
        <p:sp>
          <p:nvSpPr>
            <p:cNvPr id="478224" name="Rectangle 16"/>
            <p:cNvSpPr>
              <a:spLocks noChangeArrowheads="1"/>
            </p:cNvSpPr>
            <p:nvPr/>
          </p:nvSpPr>
          <p:spPr bwMode="auto">
            <a:xfrm>
              <a:off x="2871" y="2331"/>
              <a:ext cx="247" cy="231"/>
            </a:xfrm>
            <a:prstGeom prst="rect">
              <a:avLst/>
            </a:prstGeom>
            <a:noFill/>
            <a:ln w="9525">
              <a:noFill/>
              <a:miter lim="800000"/>
              <a:headEnd/>
              <a:tailEnd/>
            </a:ln>
            <a:effectLst/>
          </p:spPr>
          <p:txBody>
            <a:bodyPr wrap="none" lIns="92075" tIns="46038" rIns="92075" bIns="46038">
              <a:spAutoFit/>
            </a:bodyPr>
            <a:lstStyle/>
            <a:p>
              <a:r>
                <a:rPr kumimoji="1" lang="en-US" altLang="zh-TW" b="1">
                  <a:solidFill>
                    <a:srgbClr val="EAEC5E"/>
                  </a:solidFill>
                  <a:latin typeface="Arial" charset="0"/>
                  <a:ea typeface="新細明體" pitchFamily="18" charset="-120"/>
                </a:rPr>
                <a:t>A</a:t>
              </a:r>
            </a:p>
          </p:txBody>
        </p:sp>
        <p:sp>
          <p:nvSpPr>
            <p:cNvPr id="478225" name="Rectangle 17"/>
            <p:cNvSpPr>
              <a:spLocks noChangeArrowheads="1"/>
            </p:cNvSpPr>
            <p:nvPr/>
          </p:nvSpPr>
          <p:spPr bwMode="auto">
            <a:xfrm>
              <a:off x="3134" y="1762"/>
              <a:ext cx="248" cy="231"/>
            </a:xfrm>
            <a:prstGeom prst="rect">
              <a:avLst/>
            </a:prstGeom>
            <a:noFill/>
            <a:ln w="9525">
              <a:noFill/>
              <a:miter lim="800000"/>
              <a:headEnd/>
              <a:tailEnd/>
            </a:ln>
            <a:effectLst/>
          </p:spPr>
          <p:txBody>
            <a:bodyPr wrap="none" lIns="92075" tIns="46038" rIns="92075" bIns="46038">
              <a:spAutoFit/>
            </a:bodyPr>
            <a:lstStyle/>
            <a:p>
              <a:r>
                <a:rPr kumimoji="1" lang="en-US" altLang="zh-TW" b="1">
                  <a:solidFill>
                    <a:srgbClr val="EAEC5E"/>
                  </a:solidFill>
                  <a:latin typeface="Arial" charset="0"/>
                  <a:ea typeface="新細明體" pitchFamily="18" charset="-120"/>
                </a:rPr>
                <a:t>B</a:t>
              </a:r>
            </a:p>
          </p:txBody>
        </p:sp>
        <p:sp>
          <p:nvSpPr>
            <p:cNvPr id="478226" name="Rectangle 18"/>
            <p:cNvSpPr>
              <a:spLocks noChangeArrowheads="1"/>
            </p:cNvSpPr>
            <p:nvPr/>
          </p:nvSpPr>
          <p:spPr bwMode="auto">
            <a:xfrm>
              <a:off x="2522" y="1805"/>
              <a:ext cx="356" cy="231"/>
            </a:xfrm>
            <a:prstGeom prst="rect">
              <a:avLst/>
            </a:prstGeom>
            <a:noFill/>
            <a:ln w="9525">
              <a:noFill/>
              <a:miter lim="800000"/>
              <a:headEnd/>
              <a:tailEnd/>
            </a:ln>
            <a:effectLst/>
          </p:spPr>
          <p:txBody>
            <a:bodyPr wrap="none" lIns="92075" tIns="46038" rIns="92075" bIns="46038">
              <a:spAutoFit/>
            </a:bodyPr>
            <a:lstStyle/>
            <a:p>
              <a:r>
                <a:rPr kumimoji="1" lang="en-US" altLang="zh-TW" b="1">
                  <a:solidFill>
                    <a:srgbClr val="EAEC5E"/>
                  </a:solidFill>
                  <a:latin typeface="Arial" charset="0"/>
                  <a:ea typeface="新細明體" pitchFamily="18" charset="-120"/>
                </a:rPr>
                <a:t>On</a:t>
              </a:r>
            </a:p>
          </p:txBody>
        </p:sp>
        <p:sp>
          <p:nvSpPr>
            <p:cNvPr id="478227" name="Rectangle 19"/>
            <p:cNvSpPr>
              <a:spLocks noChangeArrowheads="1"/>
            </p:cNvSpPr>
            <p:nvPr/>
          </p:nvSpPr>
          <p:spPr bwMode="auto">
            <a:xfrm>
              <a:off x="3534" y="1750"/>
              <a:ext cx="365" cy="231"/>
            </a:xfrm>
            <a:prstGeom prst="rect">
              <a:avLst/>
            </a:prstGeom>
            <a:noFill/>
            <a:ln w="9525">
              <a:noFill/>
              <a:miter lim="800000"/>
              <a:headEnd/>
              <a:tailEnd/>
            </a:ln>
            <a:effectLst/>
          </p:spPr>
          <p:txBody>
            <a:bodyPr wrap="none" lIns="92075" tIns="46038" rIns="92075" bIns="46038">
              <a:spAutoFit/>
            </a:bodyPr>
            <a:lstStyle/>
            <a:p>
              <a:r>
                <a:rPr kumimoji="1" lang="en-US" altLang="zh-TW" b="1">
                  <a:solidFill>
                    <a:srgbClr val="EAEC5E"/>
                  </a:solidFill>
                  <a:latin typeface="Arial" charset="0"/>
                  <a:ea typeface="新細明體" pitchFamily="18" charset="-120"/>
                </a:rPr>
                <a:t>Off</a:t>
              </a:r>
            </a:p>
          </p:txBody>
        </p:sp>
        <p:sp>
          <p:nvSpPr>
            <p:cNvPr id="478228" name="Rectangle 20"/>
            <p:cNvSpPr>
              <a:spLocks noChangeArrowheads="1"/>
            </p:cNvSpPr>
            <p:nvPr/>
          </p:nvSpPr>
          <p:spPr bwMode="auto">
            <a:xfrm>
              <a:off x="3073" y="2593"/>
              <a:ext cx="509" cy="231"/>
            </a:xfrm>
            <a:prstGeom prst="rect">
              <a:avLst/>
            </a:prstGeom>
            <a:noFill/>
            <a:ln w="9525">
              <a:noFill/>
              <a:miter lim="800000"/>
              <a:headEnd/>
              <a:tailEnd/>
            </a:ln>
            <a:effectLst/>
          </p:spPr>
          <p:txBody>
            <a:bodyPr wrap="none" lIns="92075" tIns="46038" rIns="92075" bIns="46038">
              <a:spAutoFit/>
            </a:bodyPr>
            <a:lstStyle/>
            <a:p>
              <a:r>
                <a:rPr kumimoji="1" lang="en-US" altLang="zh-TW" b="1">
                  <a:solidFill>
                    <a:srgbClr val="FFFFFF"/>
                  </a:solidFill>
                  <a:latin typeface="Arial" charset="0"/>
                  <a:ea typeface="新細明體" pitchFamily="18" charset="-120"/>
                </a:rPr>
                <a:t>Time</a:t>
              </a:r>
            </a:p>
          </p:txBody>
        </p:sp>
        <p:sp>
          <p:nvSpPr>
            <p:cNvPr id="478229" name="Rectangle 21"/>
            <p:cNvSpPr>
              <a:spLocks noChangeArrowheads="1"/>
            </p:cNvSpPr>
            <p:nvPr/>
          </p:nvSpPr>
          <p:spPr bwMode="auto">
            <a:xfrm>
              <a:off x="2516" y="1744"/>
              <a:ext cx="1521" cy="822"/>
            </a:xfrm>
            <a:prstGeom prst="rect">
              <a:avLst/>
            </a:prstGeom>
            <a:noFill/>
            <a:ln w="50800">
              <a:solidFill>
                <a:srgbClr val="FFFFFF"/>
              </a:solidFill>
              <a:miter lim="800000"/>
              <a:headEnd/>
              <a:tailEnd/>
            </a:ln>
            <a:effectLst/>
          </p:spPr>
          <p:txBody>
            <a:bodyPr wrap="none" anchor="ctr"/>
            <a:lstStyle/>
            <a:p>
              <a:endParaRPr lang="en-IN"/>
            </a:p>
          </p:txBody>
        </p:sp>
        <p:sp>
          <p:nvSpPr>
            <p:cNvPr id="478230" name="Rectangle 22"/>
            <p:cNvSpPr>
              <a:spLocks noChangeArrowheads="1"/>
            </p:cNvSpPr>
            <p:nvPr/>
          </p:nvSpPr>
          <p:spPr bwMode="auto">
            <a:xfrm>
              <a:off x="2027" y="3883"/>
              <a:ext cx="248" cy="231"/>
            </a:xfrm>
            <a:prstGeom prst="rect">
              <a:avLst/>
            </a:prstGeom>
            <a:noFill/>
            <a:ln w="9525">
              <a:noFill/>
              <a:miter lim="800000"/>
              <a:headEnd/>
              <a:tailEnd/>
            </a:ln>
            <a:effectLst/>
          </p:spPr>
          <p:txBody>
            <a:bodyPr wrap="none" lIns="92075" tIns="46038" rIns="92075" bIns="46038">
              <a:spAutoFit/>
            </a:bodyPr>
            <a:lstStyle/>
            <a:p>
              <a:r>
                <a:rPr kumimoji="1" lang="en-US" altLang="zh-TW" b="1">
                  <a:solidFill>
                    <a:srgbClr val="EAEC5E"/>
                  </a:solidFill>
                  <a:latin typeface="Arial" charset="0"/>
                  <a:ea typeface="新細明體" pitchFamily="18" charset="-120"/>
                </a:rPr>
                <a:t>A</a:t>
              </a:r>
            </a:p>
          </p:txBody>
        </p:sp>
        <p:sp>
          <p:nvSpPr>
            <p:cNvPr id="478231" name="Rectangle 23"/>
            <p:cNvSpPr>
              <a:spLocks noChangeArrowheads="1"/>
            </p:cNvSpPr>
            <p:nvPr/>
          </p:nvSpPr>
          <p:spPr bwMode="auto">
            <a:xfrm>
              <a:off x="4320" y="3883"/>
              <a:ext cx="247" cy="231"/>
            </a:xfrm>
            <a:prstGeom prst="rect">
              <a:avLst/>
            </a:prstGeom>
            <a:noFill/>
            <a:ln w="9525">
              <a:noFill/>
              <a:miter lim="800000"/>
              <a:headEnd/>
              <a:tailEnd/>
            </a:ln>
            <a:effectLst/>
          </p:spPr>
          <p:txBody>
            <a:bodyPr wrap="none" lIns="92075" tIns="46038" rIns="92075" bIns="46038">
              <a:spAutoFit/>
            </a:bodyPr>
            <a:lstStyle/>
            <a:p>
              <a:r>
                <a:rPr kumimoji="1" lang="en-US" altLang="zh-TW" b="1">
                  <a:solidFill>
                    <a:srgbClr val="EAEC5E"/>
                  </a:solidFill>
                  <a:latin typeface="Arial" charset="0"/>
                  <a:ea typeface="新細明體" pitchFamily="18" charset="-120"/>
                </a:rPr>
                <a:t>B</a:t>
              </a:r>
            </a:p>
          </p:txBody>
        </p:sp>
        <p:pic>
          <p:nvPicPr>
            <p:cNvPr id="478232" name="Picture 24"/>
            <p:cNvPicPr>
              <a:picLocks noChangeArrowheads="1"/>
            </p:cNvPicPr>
            <p:nvPr/>
          </p:nvPicPr>
          <p:blipFill>
            <a:blip r:embed="rId5" cstate="print"/>
            <a:srcRect/>
            <a:stretch>
              <a:fillRect/>
            </a:stretch>
          </p:blipFill>
          <p:spPr bwMode="auto">
            <a:xfrm>
              <a:off x="981" y="2887"/>
              <a:ext cx="1564" cy="227"/>
            </a:xfrm>
            <a:prstGeom prst="rect">
              <a:avLst/>
            </a:prstGeom>
            <a:noFill/>
            <a:ln w="9525">
              <a:noFill/>
              <a:miter lim="800000"/>
              <a:headEnd/>
              <a:tailEnd/>
            </a:ln>
            <a:effectLst/>
          </p:spPr>
        </p:pic>
        <p:sp>
          <p:nvSpPr>
            <p:cNvPr id="478233" name="Line 25"/>
            <p:cNvSpPr>
              <a:spLocks noChangeShapeType="1"/>
            </p:cNvSpPr>
            <p:nvPr/>
          </p:nvSpPr>
          <p:spPr bwMode="auto">
            <a:xfrm>
              <a:off x="1614" y="3744"/>
              <a:ext cx="292" cy="27"/>
            </a:xfrm>
            <a:prstGeom prst="line">
              <a:avLst/>
            </a:prstGeom>
            <a:noFill/>
            <a:ln w="50800">
              <a:solidFill>
                <a:srgbClr val="FFFFFF"/>
              </a:solidFill>
              <a:round/>
              <a:headEnd type="none" w="sm" len="sm"/>
              <a:tailEnd type="none" w="sm" len="sm"/>
            </a:ln>
            <a:effectLst/>
          </p:spPr>
          <p:txBody>
            <a:bodyPr wrap="none" anchor="ctr"/>
            <a:lstStyle/>
            <a:p>
              <a:endParaRPr lang="en-IN"/>
            </a:p>
          </p:txBody>
        </p:sp>
        <p:sp>
          <p:nvSpPr>
            <p:cNvPr id="478234" name="Line 26"/>
            <p:cNvSpPr>
              <a:spLocks noChangeShapeType="1"/>
            </p:cNvSpPr>
            <p:nvPr/>
          </p:nvSpPr>
          <p:spPr bwMode="auto">
            <a:xfrm flipV="1">
              <a:off x="2340" y="3743"/>
              <a:ext cx="294" cy="26"/>
            </a:xfrm>
            <a:prstGeom prst="line">
              <a:avLst/>
            </a:prstGeom>
            <a:noFill/>
            <a:ln w="50800">
              <a:solidFill>
                <a:srgbClr val="FFFFFF"/>
              </a:solidFill>
              <a:round/>
              <a:headEnd type="none" w="sm" len="sm"/>
              <a:tailEnd type="none" w="sm" len="sm"/>
            </a:ln>
            <a:effectLst/>
          </p:spPr>
          <p:txBody>
            <a:bodyPr wrap="none" anchor="ctr"/>
            <a:lstStyle/>
            <a:p>
              <a:endParaRPr lang="en-IN"/>
            </a:p>
          </p:txBody>
        </p:sp>
        <p:sp>
          <p:nvSpPr>
            <p:cNvPr id="478235" name="Line 27"/>
            <p:cNvSpPr>
              <a:spLocks noChangeShapeType="1"/>
            </p:cNvSpPr>
            <p:nvPr/>
          </p:nvSpPr>
          <p:spPr bwMode="auto">
            <a:xfrm flipV="1">
              <a:off x="4643" y="3742"/>
              <a:ext cx="291" cy="21"/>
            </a:xfrm>
            <a:prstGeom prst="line">
              <a:avLst/>
            </a:prstGeom>
            <a:noFill/>
            <a:ln w="50800">
              <a:solidFill>
                <a:srgbClr val="FFFFFF"/>
              </a:solidFill>
              <a:round/>
              <a:headEnd type="none" w="sm" len="sm"/>
              <a:tailEnd type="none" w="sm" len="sm"/>
            </a:ln>
            <a:effectLst/>
          </p:spPr>
          <p:txBody>
            <a:bodyPr wrap="none" anchor="ctr"/>
            <a:lstStyle/>
            <a:p>
              <a:endParaRPr lang="en-IN"/>
            </a:p>
          </p:txBody>
        </p:sp>
        <p:sp>
          <p:nvSpPr>
            <p:cNvPr id="478236" name="Line 28"/>
            <p:cNvSpPr>
              <a:spLocks noChangeShapeType="1"/>
            </p:cNvSpPr>
            <p:nvPr/>
          </p:nvSpPr>
          <p:spPr bwMode="auto">
            <a:xfrm>
              <a:off x="3879" y="3743"/>
              <a:ext cx="299" cy="18"/>
            </a:xfrm>
            <a:prstGeom prst="line">
              <a:avLst/>
            </a:prstGeom>
            <a:noFill/>
            <a:ln w="50800">
              <a:solidFill>
                <a:srgbClr val="FFFFFF"/>
              </a:solidFill>
              <a:round/>
              <a:headEnd type="none" w="sm" len="sm"/>
              <a:tailEnd type="none" w="sm" len="sm"/>
            </a:ln>
            <a:effectLst/>
          </p:spPr>
          <p:txBody>
            <a:bodyPr wrap="none" anchor="ctr"/>
            <a:lstStyle/>
            <a:p>
              <a:endParaRPr lang="en-IN"/>
            </a:p>
          </p:txBody>
        </p:sp>
        <p:sp>
          <p:nvSpPr>
            <p:cNvPr id="478237" name="Freeform 29"/>
            <p:cNvSpPr>
              <a:spLocks/>
            </p:cNvSpPr>
            <p:nvPr/>
          </p:nvSpPr>
          <p:spPr bwMode="auto">
            <a:xfrm>
              <a:off x="1239" y="3754"/>
              <a:ext cx="490" cy="102"/>
            </a:xfrm>
            <a:custGeom>
              <a:avLst/>
              <a:gdLst/>
              <a:ahLst/>
              <a:cxnLst>
                <a:cxn ang="0">
                  <a:pos x="489" y="0"/>
                </a:cxn>
                <a:cxn ang="0">
                  <a:pos x="489" y="6"/>
                </a:cxn>
                <a:cxn ang="0">
                  <a:pos x="489" y="20"/>
                </a:cxn>
                <a:cxn ang="0">
                  <a:pos x="483" y="32"/>
                </a:cxn>
                <a:cxn ang="0">
                  <a:pos x="477" y="42"/>
                </a:cxn>
                <a:cxn ang="0">
                  <a:pos x="472" y="50"/>
                </a:cxn>
                <a:cxn ang="0">
                  <a:pos x="462" y="57"/>
                </a:cxn>
                <a:cxn ang="0">
                  <a:pos x="441" y="64"/>
                </a:cxn>
                <a:cxn ang="0">
                  <a:pos x="430" y="72"/>
                </a:cxn>
                <a:cxn ang="0">
                  <a:pos x="414" y="75"/>
                </a:cxn>
                <a:cxn ang="0">
                  <a:pos x="397" y="82"/>
                </a:cxn>
                <a:cxn ang="0">
                  <a:pos x="382" y="89"/>
                </a:cxn>
                <a:cxn ang="0">
                  <a:pos x="366" y="94"/>
                </a:cxn>
                <a:cxn ang="0">
                  <a:pos x="349" y="97"/>
                </a:cxn>
                <a:cxn ang="0">
                  <a:pos x="334" y="101"/>
                </a:cxn>
                <a:cxn ang="0">
                  <a:pos x="318" y="101"/>
                </a:cxn>
                <a:cxn ang="0">
                  <a:pos x="301" y="101"/>
                </a:cxn>
                <a:cxn ang="0">
                  <a:pos x="276" y="101"/>
                </a:cxn>
                <a:cxn ang="0">
                  <a:pos x="265" y="101"/>
                </a:cxn>
                <a:cxn ang="0">
                  <a:pos x="255" y="101"/>
                </a:cxn>
                <a:cxn ang="0">
                  <a:pos x="232" y="101"/>
                </a:cxn>
                <a:cxn ang="0">
                  <a:pos x="217" y="101"/>
                </a:cxn>
                <a:cxn ang="0">
                  <a:pos x="201" y="97"/>
                </a:cxn>
                <a:cxn ang="0">
                  <a:pos x="190" y="94"/>
                </a:cxn>
                <a:cxn ang="0">
                  <a:pos x="174" y="94"/>
                </a:cxn>
                <a:cxn ang="0">
                  <a:pos x="142" y="86"/>
                </a:cxn>
                <a:cxn ang="0">
                  <a:pos x="121" y="86"/>
                </a:cxn>
                <a:cxn ang="0">
                  <a:pos x="100" y="86"/>
                </a:cxn>
                <a:cxn ang="0">
                  <a:pos x="90" y="82"/>
                </a:cxn>
                <a:cxn ang="0">
                  <a:pos x="79" y="82"/>
                </a:cxn>
                <a:cxn ang="0">
                  <a:pos x="57" y="82"/>
                </a:cxn>
                <a:cxn ang="0">
                  <a:pos x="42" y="82"/>
                </a:cxn>
                <a:cxn ang="0">
                  <a:pos x="25" y="82"/>
                </a:cxn>
                <a:cxn ang="0">
                  <a:pos x="15" y="82"/>
                </a:cxn>
                <a:cxn ang="0">
                  <a:pos x="0" y="86"/>
                </a:cxn>
              </a:cxnLst>
              <a:rect l="0" t="0" r="r" b="b"/>
              <a:pathLst>
                <a:path w="490" h="102">
                  <a:moveTo>
                    <a:pt x="489" y="0"/>
                  </a:moveTo>
                  <a:lnTo>
                    <a:pt x="489" y="6"/>
                  </a:lnTo>
                  <a:lnTo>
                    <a:pt x="489" y="20"/>
                  </a:lnTo>
                  <a:lnTo>
                    <a:pt x="483" y="32"/>
                  </a:lnTo>
                  <a:lnTo>
                    <a:pt x="477" y="42"/>
                  </a:lnTo>
                  <a:lnTo>
                    <a:pt x="472" y="50"/>
                  </a:lnTo>
                  <a:lnTo>
                    <a:pt x="462" y="57"/>
                  </a:lnTo>
                  <a:lnTo>
                    <a:pt x="441" y="64"/>
                  </a:lnTo>
                  <a:lnTo>
                    <a:pt x="430" y="72"/>
                  </a:lnTo>
                  <a:lnTo>
                    <a:pt x="414" y="75"/>
                  </a:lnTo>
                  <a:lnTo>
                    <a:pt x="397" y="82"/>
                  </a:lnTo>
                  <a:lnTo>
                    <a:pt x="382" y="89"/>
                  </a:lnTo>
                  <a:lnTo>
                    <a:pt x="366" y="94"/>
                  </a:lnTo>
                  <a:lnTo>
                    <a:pt x="349" y="97"/>
                  </a:lnTo>
                  <a:lnTo>
                    <a:pt x="334" y="101"/>
                  </a:lnTo>
                  <a:lnTo>
                    <a:pt x="318" y="101"/>
                  </a:lnTo>
                  <a:lnTo>
                    <a:pt x="301" y="101"/>
                  </a:lnTo>
                  <a:lnTo>
                    <a:pt x="276" y="101"/>
                  </a:lnTo>
                  <a:lnTo>
                    <a:pt x="265" y="101"/>
                  </a:lnTo>
                  <a:lnTo>
                    <a:pt x="255" y="101"/>
                  </a:lnTo>
                  <a:lnTo>
                    <a:pt x="232" y="101"/>
                  </a:lnTo>
                  <a:lnTo>
                    <a:pt x="217" y="101"/>
                  </a:lnTo>
                  <a:lnTo>
                    <a:pt x="201" y="97"/>
                  </a:lnTo>
                  <a:lnTo>
                    <a:pt x="190" y="94"/>
                  </a:lnTo>
                  <a:lnTo>
                    <a:pt x="174" y="94"/>
                  </a:lnTo>
                  <a:lnTo>
                    <a:pt x="142" y="86"/>
                  </a:lnTo>
                  <a:lnTo>
                    <a:pt x="121" y="86"/>
                  </a:lnTo>
                  <a:lnTo>
                    <a:pt x="100" y="86"/>
                  </a:lnTo>
                  <a:lnTo>
                    <a:pt x="90" y="82"/>
                  </a:lnTo>
                  <a:lnTo>
                    <a:pt x="79" y="82"/>
                  </a:lnTo>
                  <a:lnTo>
                    <a:pt x="57" y="82"/>
                  </a:lnTo>
                  <a:lnTo>
                    <a:pt x="42" y="82"/>
                  </a:lnTo>
                  <a:lnTo>
                    <a:pt x="25" y="82"/>
                  </a:lnTo>
                  <a:lnTo>
                    <a:pt x="15" y="82"/>
                  </a:lnTo>
                  <a:lnTo>
                    <a:pt x="0" y="86"/>
                  </a:lnTo>
                </a:path>
              </a:pathLst>
            </a:custGeom>
            <a:noFill/>
            <a:ln w="12700" cap="rnd" cmpd="sng">
              <a:solidFill>
                <a:srgbClr val="FFFFFF"/>
              </a:solidFill>
              <a:prstDash val="solid"/>
              <a:round/>
              <a:headEnd type="none" w="sm" len="sm"/>
              <a:tailEnd type="none" w="sm" len="sm"/>
            </a:ln>
            <a:effectLst/>
          </p:spPr>
          <p:txBody>
            <a:bodyPr/>
            <a:lstStyle/>
            <a:p>
              <a:endParaRPr lang="en-IN"/>
            </a:p>
          </p:txBody>
        </p:sp>
        <p:sp>
          <p:nvSpPr>
            <p:cNvPr id="478238" name="Freeform 30"/>
            <p:cNvSpPr>
              <a:spLocks/>
            </p:cNvSpPr>
            <p:nvPr/>
          </p:nvSpPr>
          <p:spPr bwMode="auto">
            <a:xfrm>
              <a:off x="2538" y="3766"/>
              <a:ext cx="490" cy="102"/>
            </a:xfrm>
            <a:custGeom>
              <a:avLst/>
              <a:gdLst/>
              <a:ahLst/>
              <a:cxnLst>
                <a:cxn ang="0">
                  <a:pos x="0" y="0"/>
                </a:cxn>
                <a:cxn ang="0">
                  <a:pos x="0" y="6"/>
                </a:cxn>
                <a:cxn ang="0">
                  <a:pos x="0" y="20"/>
                </a:cxn>
                <a:cxn ang="0">
                  <a:pos x="4" y="32"/>
                </a:cxn>
                <a:cxn ang="0">
                  <a:pos x="10" y="42"/>
                </a:cxn>
                <a:cxn ang="0">
                  <a:pos x="15" y="50"/>
                </a:cxn>
                <a:cxn ang="0">
                  <a:pos x="25" y="57"/>
                </a:cxn>
                <a:cxn ang="0">
                  <a:pos x="46" y="64"/>
                </a:cxn>
                <a:cxn ang="0">
                  <a:pos x="57" y="72"/>
                </a:cxn>
                <a:cxn ang="0">
                  <a:pos x="73" y="75"/>
                </a:cxn>
                <a:cxn ang="0">
                  <a:pos x="90" y="82"/>
                </a:cxn>
                <a:cxn ang="0">
                  <a:pos x="105" y="89"/>
                </a:cxn>
                <a:cxn ang="0">
                  <a:pos x="121" y="94"/>
                </a:cxn>
                <a:cxn ang="0">
                  <a:pos x="138" y="97"/>
                </a:cxn>
                <a:cxn ang="0">
                  <a:pos x="153" y="101"/>
                </a:cxn>
                <a:cxn ang="0">
                  <a:pos x="169" y="101"/>
                </a:cxn>
                <a:cxn ang="0">
                  <a:pos x="186" y="101"/>
                </a:cxn>
                <a:cxn ang="0">
                  <a:pos x="211" y="101"/>
                </a:cxn>
                <a:cxn ang="0">
                  <a:pos x="222" y="101"/>
                </a:cxn>
                <a:cxn ang="0">
                  <a:pos x="232" y="101"/>
                </a:cxn>
                <a:cxn ang="0">
                  <a:pos x="255" y="101"/>
                </a:cxn>
                <a:cxn ang="0">
                  <a:pos x="270" y="101"/>
                </a:cxn>
                <a:cxn ang="0">
                  <a:pos x="286" y="97"/>
                </a:cxn>
                <a:cxn ang="0">
                  <a:pos x="297" y="94"/>
                </a:cxn>
                <a:cxn ang="0">
                  <a:pos x="313" y="94"/>
                </a:cxn>
                <a:cxn ang="0">
                  <a:pos x="345" y="86"/>
                </a:cxn>
                <a:cxn ang="0">
                  <a:pos x="366" y="86"/>
                </a:cxn>
                <a:cxn ang="0">
                  <a:pos x="387" y="86"/>
                </a:cxn>
                <a:cxn ang="0">
                  <a:pos x="397" y="82"/>
                </a:cxn>
                <a:cxn ang="0">
                  <a:pos x="408" y="82"/>
                </a:cxn>
                <a:cxn ang="0">
                  <a:pos x="430" y="82"/>
                </a:cxn>
                <a:cxn ang="0">
                  <a:pos x="445" y="82"/>
                </a:cxn>
                <a:cxn ang="0">
                  <a:pos x="462" y="82"/>
                </a:cxn>
                <a:cxn ang="0">
                  <a:pos x="472" y="82"/>
                </a:cxn>
                <a:cxn ang="0">
                  <a:pos x="489" y="86"/>
                </a:cxn>
              </a:cxnLst>
              <a:rect l="0" t="0" r="r" b="b"/>
              <a:pathLst>
                <a:path w="490" h="102">
                  <a:moveTo>
                    <a:pt x="0" y="0"/>
                  </a:moveTo>
                  <a:lnTo>
                    <a:pt x="0" y="6"/>
                  </a:lnTo>
                  <a:lnTo>
                    <a:pt x="0" y="20"/>
                  </a:lnTo>
                  <a:lnTo>
                    <a:pt x="4" y="32"/>
                  </a:lnTo>
                  <a:lnTo>
                    <a:pt x="10" y="42"/>
                  </a:lnTo>
                  <a:lnTo>
                    <a:pt x="15" y="50"/>
                  </a:lnTo>
                  <a:lnTo>
                    <a:pt x="25" y="57"/>
                  </a:lnTo>
                  <a:lnTo>
                    <a:pt x="46" y="64"/>
                  </a:lnTo>
                  <a:lnTo>
                    <a:pt x="57" y="72"/>
                  </a:lnTo>
                  <a:lnTo>
                    <a:pt x="73" y="75"/>
                  </a:lnTo>
                  <a:lnTo>
                    <a:pt x="90" y="82"/>
                  </a:lnTo>
                  <a:lnTo>
                    <a:pt x="105" y="89"/>
                  </a:lnTo>
                  <a:lnTo>
                    <a:pt x="121" y="94"/>
                  </a:lnTo>
                  <a:lnTo>
                    <a:pt x="138" y="97"/>
                  </a:lnTo>
                  <a:lnTo>
                    <a:pt x="153" y="101"/>
                  </a:lnTo>
                  <a:lnTo>
                    <a:pt x="169" y="101"/>
                  </a:lnTo>
                  <a:lnTo>
                    <a:pt x="186" y="101"/>
                  </a:lnTo>
                  <a:lnTo>
                    <a:pt x="211" y="101"/>
                  </a:lnTo>
                  <a:lnTo>
                    <a:pt x="222" y="101"/>
                  </a:lnTo>
                  <a:lnTo>
                    <a:pt x="232" y="101"/>
                  </a:lnTo>
                  <a:lnTo>
                    <a:pt x="255" y="101"/>
                  </a:lnTo>
                  <a:lnTo>
                    <a:pt x="270" y="101"/>
                  </a:lnTo>
                  <a:lnTo>
                    <a:pt x="286" y="97"/>
                  </a:lnTo>
                  <a:lnTo>
                    <a:pt x="297" y="94"/>
                  </a:lnTo>
                  <a:lnTo>
                    <a:pt x="313" y="94"/>
                  </a:lnTo>
                  <a:lnTo>
                    <a:pt x="345" y="86"/>
                  </a:lnTo>
                  <a:lnTo>
                    <a:pt x="366" y="86"/>
                  </a:lnTo>
                  <a:lnTo>
                    <a:pt x="387" y="86"/>
                  </a:lnTo>
                  <a:lnTo>
                    <a:pt x="397" y="82"/>
                  </a:lnTo>
                  <a:lnTo>
                    <a:pt x="408" y="82"/>
                  </a:lnTo>
                  <a:lnTo>
                    <a:pt x="430" y="82"/>
                  </a:lnTo>
                  <a:lnTo>
                    <a:pt x="445" y="82"/>
                  </a:lnTo>
                  <a:lnTo>
                    <a:pt x="462" y="82"/>
                  </a:lnTo>
                  <a:lnTo>
                    <a:pt x="472" y="82"/>
                  </a:lnTo>
                  <a:lnTo>
                    <a:pt x="489" y="86"/>
                  </a:lnTo>
                </a:path>
              </a:pathLst>
            </a:custGeom>
            <a:noFill/>
            <a:ln w="12700" cap="rnd" cmpd="sng">
              <a:solidFill>
                <a:srgbClr val="FFFFFF"/>
              </a:solidFill>
              <a:prstDash val="solid"/>
              <a:round/>
              <a:headEnd type="none" w="sm" len="sm"/>
              <a:tailEnd type="none" w="sm" len="sm"/>
            </a:ln>
            <a:effectLst/>
          </p:spPr>
          <p:txBody>
            <a:bodyPr/>
            <a:lstStyle/>
            <a:p>
              <a:endParaRPr lang="en-IN"/>
            </a:p>
          </p:txBody>
        </p:sp>
        <p:sp>
          <p:nvSpPr>
            <p:cNvPr id="478239" name="Freeform 31"/>
            <p:cNvSpPr>
              <a:spLocks/>
            </p:cNvSpPr>
            <p:nvPr/>
          </p:nvSpPr>
          <p:spPr bwMode="auto">
            <a:xfrm>
              <a:off x="3503" y="3759"/>
              <a:ext cx="489" cy="101"/>
            </a:xfrm>
            <a:custGeom>
              <a:avLst/>
              <a:gdLst/>
              <a:ahLst/>
              <a:cxnLst>
                <a:cxn ang="0">
                  <a:pos x="488" y="0"/>
                </a:cxn>
                <a:cxn ang="0">
                  <a:pos x="488" y="6"/>
                </a:cxn>
                <a:cxn ang="0">
                  <a:pos x="488" y="20"/>
                </a:cxn>
                <a:cxn ang="0">
                  <a:pos x="482" y="31"/>
                </a:cxn>
                <a:cxn ang="0">
                  <a:pos x="476" y="42"/>
                </a:cxn>
                <a:cxn ang="0">
                  <a:pos x="471" y="50"/>
                </a:cxn>
                <a:cxn ang="0">
                  <a:pos x="461" y="56"/>
                </a:cxn>
                <a:cxn ang="0">
                  <a:pos x="440" y="63"/>
                </a:cxn>
                <a:cxn ang="0">
                  <a:pos x="429" y="71"/>
                </a:cxn>
                <a:cxn ang="0">
                  <a:pos x="413" y="75"/>
                </a:cxn>
                <a:cxn ang="0">
                  <a:pos x="396" y="81"/>
                </a:cxn>
                <a:cxn ang="0">
                  <a:pos x="381" y="88"/>
                </a:cxn>
                <a:cxn ang="0">
                  <a:pos x="365" y="93"/>
                </a:cxn>
                <a:cxn ang="0">
                  <a:pos x="348" y="96"/>
                </a:cxn>
                <a:cxn ang="0">
                  <a:pos x="333" y="100"/>
                </a:cxn>
                <a:cxn ang="0">
                  <a:pos x="317" y="100"/>
                </a:cxn>
                <a:cxn ang="0">
                  <a:pos x="300" y="100"/>
                </a:cxn>
                <a:cxn ang="0">
                  <a:pos x="275" y="100"/>
                </a:cxn>
                <a:cxn ang="0">
                  <a:pos x="264" y="100"/>
                </a:cxn>
                <a:cxn ang="0">
                  <a:pos x="254" y="100"/>
                </a:cxn>
                <a:cxn ang="0">
                  <a:pos x="232" y="100"/>
                </a:cxn>
                <a:cxn ang="0">
                  <a:pos x="217" y="100"/>
                </a:cxn>
                <a:cxn ang="0">
                  <a:pos x="200" y="96"/>
                </a:cxn>
                <a:cxn ang="0">
                  <a:pos x="190" y="93"/>
                </a:cxn>
                <a:cxn ang="0">
                  <a:pos x="173" y="93"/>
                </a:cxn>
                <a:cxn ang="0">
                  <a:pos x="142" y="85"/>
                </a:cxn>
                <a:cxn ang="0">
                  <a:pos x="121" y="85"/>
                </a:cxn>
                <a:cxn ang="0">
                  <a:pos x="100" y="85"/>
                </a:cxn>
                <a:cxn ang="0">
                  <a:pos x="89" y="81"/>
                </a:cxn>
                <a:cxn ang="0">
                  <a:pos x="79" y="81"/>
                </a:cxn>
                <a:cxn ang="0">
                  <a:pos x="56" y="81"/>
                </a:cxn>
                <a:cxn ang="0">
                  <a:pos x="41" y="81"/>
                </a:cxn>
                <a:cxn ang="0">
                  <a:pos x="25" y="81"/>
                </a:cxn>
                <a:cxn ang="0">
                  <a:pos x="14" y="81"/>
                </a:cxn>
                <a:cxn ang="0">
                  <a:pos x="0" y="85"/>
                </a:cxn>
              </a:cxnLst>
              <a:rect l="0" t="0" r="r" b="b"/>
              <a:pathLst>
                <a:path w="489" h="101">
                  <a:moveTo>
                    <a:pt x="488" y="0"/>
                  </a:moveTo>
                  <a:lnTo>
                    <a:pt x="488" y="6"/>
                  </a:lnTo>
                  <a:lnTo>
                    <a:pt x="488" y="20"/>
                  </a:lnTo>
                  <a:lnTo>
                    <a:pt x="482" y="31"/>
                  </a:lnTo>
                  <a:lnTo>
                    <a:pt x="476" y="42"/>
                  </a:lnTo>
                  <a:lnTo>
                    <a:pt x="471" y="50"/>
                  </a:lnTo>
                  <a:lnTo>
                    <a:pt x="461" y="56"/>
                  </a:lnTo>
                  <a:lnTo>
                    <a:pt x="440" y="63"/>
                  </a:lnTo>
                  <a:lnTo>
                    <a:pt x="429" y="71"/>
                  </a:lnTo>
                  <a:lnTo>
                    <a:pt x="413" y="75"/>
                  </a:lnTo>
                  <a:lnTo>
                    <a:pt x="396" y="81"/>
                  </a:lnTo>
                  <a:lnTo>
                    <a:pt x="381" y="88"/>
                  </a:lnTo>
                  <a:lnTo>
                    <a:pt x="365" y="93"/>
                  </a:lnTo>
                  <a:lnTo>
                    <a:pt x="348" y="96"/>
                  </a:lnTo>
                  <a:lnTo>
                    <a:pt x="333" y="100"/>
                  </a:lnTo>
                  <a:lnTo>
                    <a:pt x="317" y="100"/>
                  </a:lnTo>
                  <a:lnTo>
                    <a:pt x="300" y="100"/>
                  </a:lnTo>
                  <a:lnTo>
                    <a:pt x="275" y="100"/>
                  </a:lnTo>
                  <a:lnTo>
                    <a:pt x="264" y="100"/>
                  </a:lnTo>
                  <a:lnTo>
                    <a:pt x="254" y="100"/>
                  </a:lnTo>
                  <a:lnTo>
                    <a:pt x="232" y="100"/>
                  </a:lnTo>
                  <a:lnTo>
                    <a:pt x="217" y="100"/>
                  </a:lnTo>
                  <a:lnTo>
                    <a:pt x="200" y="96"/>
                  </a:lnTo>
                  <a:lnTo>
                    <a:pt x="190" y="93"/>
                  </a:lnTo>
                  <a:lnTo>
                    <a:pt x="173" y="93"/>
                  </a:lnTo>
                  <a:lnTo>
                    <a:pt x="142" y="85"/>
                  </a:lnTo>
                  <a:lnTo>
                    <a:pt x="121" y="85"/>
                  </a:lnTo>
                  <a:lnTo>
                    <a:pt x="100" y="85"/>
                  </a:lnTo>
                  <a:lnTo>
                    <a:pt x="89" y="81"/>
                  </a:lnTo>
                  <a:lnTo>
                    <a:pt x="79" y="81"/>
                  </a:lnTo>
                  <a:lnTo>
                    <a:pt x="56" y="81"/>
                  </a:lnTo>
                  <a:lnTo>
                    <a:pt x="41" y="81"/>
                  </a:lnTo>
                  <a:lnTo>
                    <a:pt x="25" y="81"/>
                  </a:lnTo>
                  <a:lnTo>
                    <a:pt x="14" y="81"/>
                  </a:lnTo>
                  <a:lnTo>
                    <a:pt x="0" y="85"/>
                  </a:lnTo>
                </a:path>
              </a:pathLst>
            </a:custGeom>
            <a:noFill/>
            <a:ln w="12700" cap="rnd" cmpd="sng">
              <a:solidFill>
                <a:srgbClr val="FFFFFF"/>
              </a:solidFill>
              <a:prstDash val="solid"/>
              <a:round/>
              <a:headEnd type="none" w="sm" len="sm"/>
              <a:tailEnd type="none" w="sm" len="sm"/>
            </a:ln>
            <a:effectLst/>
          </p:spPr>
          <p:txBody>
            <a:bodyPr/>
            <a:lstStyle/>
            <a:p>
              <a:endParaRPr lang="en-IN"/>
            </a:p>
          </p:txBody>
        </p:sp>
        <p:sp>
          <p:nvSpPr>
            <p:cNvPr id="478240" name="Freeform 32"/>
            <p:cNvSpPr>
              <a:spLocks/>
            </p:cNvSpPr>
            <p:nvPr/>
          </p:nvSpPr>
          <p:spPr bwMode="auto">
            <a:xfrm>
              <a:off x="4842" y="3765"/>
              <a:ext cx="490" cy="102"/>
            </a:xfrm>
            <a:custGeom>
              <a:avLst/>
              <a:gdLst/>
              <a:ahLst/>
              <a:cxnLst>
                <a:cxn ang="0">
                  <a:pos x="0" y="0"/>
                </a:cxn>
                <a:cxn ang="0">
                  <a:pos x="0" y="6"/>
                </a:cxn>
                <a:cxn ang="0">
                  <a:pos x="0" y="20"/>
                </a:cxn>
                <a:cxn ang="0">
                  <a:pos x="4" y="32"/>
                </a:cxn>
                <a:cxn ang="0">
                  <a:pos x="10" y="42"/>
                </a:cxn>
                <a:cxn ang="0">
                  <a:pos x="15" y="50"/>
                </a:cxn>
                <a:cxn ang="0">
                  <a:pos x="25" y="57"/>
                </a:cxn>
                <a:cxn ang="0">
                  <a:pos x="46" y="64"/>
                </a:cxn>
                <a:cxn ang="0">
                  <a:pos x="57" y="72"/>
                </a:cxn>
                <a:cxn ang="0">
                  <a:pos x="73" y="75"/>
                </a:cxn>
                <a:cxn ang="0">
                  <a:pos x="90" y="82"/>
                </a:cxn>
                <a:cxn ang="0">
                  <a:pos x="106" y="89"/>
                </a:cxn>
                <a:cxn ang="0">
                  <a:pos x="121" y="94"/>
                </a:cxn>
                <a:cxn ang="0">
                  <a:pos x="138" y="97"/>
                </a:cxn>
                <a:cxn ang="0">
                  <a:pos x="154" y="101"/>
                </a:cxn>
                <a:cxn ang="0">
                  <a:pos x="169" y="101"/>
                </a:cxn>
                <a:cxn ang="0">
                  <a:pos x="186" y="101"/>
                </a:cxn>
                <a:cxn ang="0">
                  <a:pos x="211" y="101"/>
                </a:cxn>
                <a:cxn ang="0">
                  <a:pos x="222" y="101"/>
                </a:cxn>
                <a:cxn ang="0">
                  <a:pos x="234" y="101"/>
                </a:cxn>
                <a:cxn ang="0">
                  <a:pos x="253" y="101"/>
                </a:cxn>
                <a:cxn ang="0">
                  <a:pos x="270" y="101"/>
                </a:cxn>
                <a:cxn ang="0">
                  <a:pos x="286" y="97"/>
                </a:cxn>
                <a:cxn ang="0">
                  <a:pos x="297" y="94"/>
                </a:cxn>
                <a:cxn ang="0">
                  <a:pos x="313" y="94"/>
                </a:cxn>
                <a:cxn ang="0">
                  <a:pos x="345" y="86"/>
                </a:cxn>
                <a:cxn ang="0">
                  <a:pos x="366" y="86"/>
                </a:cxn>
                <a:cxn ang="0">
                  <a:pos x="387" y="86"/>
                </a:cxn>
                <a:cxn ang="0">
                  <a:pos x="397" y="82"/>
                </a:cxn>
                <a:cxn ang="0">
                  <a:pos x="408" y="82"/>
                </a:cxn>
                <a:cxn ang="0">
                  <a:pos x="430" y="82"/>
                </a:cxn>
                <a:cxn ang="0">
                  <a:pos x="445" y="82"/>
                </a:cxn>
                <a:cxn ang="0">
                  <a:pos x="462" y="82"/>
                </a:cxn>
                <a:cxn ang="0">
                  <a:pos x="472" y="82"/>
                </a:cxn>
                <a:cxn ang="0">
                  <a:pos x="489" y="86"/>
                </a:cxn>
              </a:cxnLst>
              <a:rect l="0" t="0" r="r" b="b"/>
              <a:pathLst>
                <a:path w="490" h="102">
                  <a:moveTo>
                    <a:pt x="0" y="0"/>
                  </a:moveTo>
                  <a:lnTo>
                    <a:pt x="0" y="6"/>
                  </a:lnTo>
                  <a:lnTo>
                    <a:pt x="0" y="20"/>
                  </a:lnTo>
                  <a:lnTo>
                    <a:pt x="4" y="32"/>
                  </a:lnTo>
                  <a:lnTo>
                    <a:pt x="10" y="42"/>
                  </a:lnTo>
                  <a:lnTo>
                    <a:pt x="15" y="50"/>
                  </a:lnTo>
                  <a:lnTo>
                    <a:pt x="25" y="57"/>
                  </a:lnTo>
                  <a:lnTo>
                    <a:pt x="46" y="64"/>
                  </a:lnTo>
                  <a:lnTo>
                    <a:pt x="57" y="72"/>
                  </a:lnTo>
                  <a:lnTo>
                    <a:pt x="73" y="75"/>
                  </a:lnTo>
                  <a:lnTo>
                    <a:pt x="90" y="82"/>
                  </a:lnTo>
                  <a:lnTo>
                    <a:pt x="106" y="89"/>
                  </a:lnTo>
                  <a:lnTo>
                    <a:pt x="121" y="94"/>
                  </a:lnTo>
                  <a:lnTo>
                    <a:pt x="138" y="97"/>
                  </a:lnTo>
                  <a:lnTo>
                    <a:pt x="154" y="101"/>
                  </a:lnTo>
                  <a:lnTo>
                    <a:pt x="169" y="101"/>
                  </a:lnTo>
                  <a:lnTo>
                    <a:pt x="186" y="101"/>
                  </a:lnTo>
                  <a:lnTo>
                    <a:pt x="211" y="101"/>
                  </a:lnTo>
                  <a:lnTo>
                    <a:pt x="222" y="101"/>
                  </a:lnTo>
                  <a:lnTo>
                    <a:pt x="234" y="101"/>
                  </a:lnTo>
                  <a:lnTo>
                    <a:pt x="253" y="101"/>
                  </a:lnTo>
                  <a:lnTo>
                    <a:pt x="270" y="101"/>
                  </a:lnTo>
                  <a:lnTo>
                    <a:pt x="286" y="97"/>
                  </a:lnTo>
                  <a:lnTo>
                    <a:pt x="297" y="94"/>
                  </a:lnTo>
                  <a:lnTo>
                    <a:pt x="313" y="94"/>
                  </a:lnTo>
                  <a:lnTo>
                    <a:pt x="345" y="86"/>
                  </a:lnTo>
                  <a:lnTo>
                    <a:pt x="366" y="86"/>
                  </a:lnTo>
                  <a:lnTo>
                    <a:pt x="387" y="86"/>
                  </a:lnTo>
                  <a:lnTo>
                    <a:pt x="397" y="82"/>
                  </a:lnTo>
                  <a:lnTo>
                    <a:pt x="408" y="82"/>
                  </a:lnTo>
                  <a:lnTo>
                    <a:pt x="430" y="82"/>
                  </a:lnTo>
                  <a:lnTo>
                    <a:pt x="445" y="82"/>
                  </a:lnTo>
                  <a:lnTo>
                    <a:pt x="462" y="82"/>
                  </a:lnTo>
                  <a:lnTo>
                    <a:pt x="472" y="82"/>
                  </a:lnTo>
                  <a:lnTo>
                    <a:pt x="489" y="86"/>
                  </a:lnTo>
                </a:path>
              </a:pathLst>
            </a:custGeom>
            <a:noFill/>
            <a:ln w="12700" cap="rnd" cmpd="sng">
              <a:solidFill>
                <a:srgbClr val="FFFFFF"/>
              </a:solidFill>
              <a:prstDash val="solid"/>
              <a:round/>
              <a:headEnd type="none" w="sm" len="sm"/>
              <a:tailEnd type="none" w="sm" len="sm"/>
            </a:ln>
            <a:effectLst/>
          </p:spPr>
          <p:txBody>
            <a:bodyPr/>
            <a:lstStyle/>
            <a:p>
              <a:endParaRPr lang="en-IN"/>
            </a:p>
          </p:txBody>
        </p:sp>
        <p:sp>
          <p:nvSpPr>
            <p:cNvPr id="478241" name="Line 33"/>
            <p:cNvSpPr>
              <a:spLocks noChangeShapeType="1"/>
            </p:cNvSpPr>
            <p:nvPr/>
          </p:nvSpPr>
          <p:spPr bwMode="auto">
            <a:xfrm>
              <a:off x="2784" y="2051"/>
              <a:ext cx="107" cy="317"/>
            </a:xfrm>
            <a:prstGeom prst="line">
              <a:avLst/>
            </a:prstGeom>
            <a:noFill/>
            <a:ln w="25400">
              <a:solidFill>
                <a:srgbClr val="FFFFFF"/>
              </a:solidFill>
              <a:round/>
              <a:headEnd type="none" w="sm" len="sm"/>
              <a:tailEnd type="stealth" w="med" len="lg"/>
            </a:ln>
            <a:effectLst/>
          </p:spPr>
          <p:txBody>
            <a:bodyPr wrap="none" anchor="ctr"/>
            <a:lstStyle/>
            <a:p>
              <a:endParaRPr lang="en-IN"/>
            </a:p>
          </p:txBody>
        </p:sp>
        <p:sp>
          <p:nvSpPr>
            <p:cNvPr id="478242" name="Line 34"/>
            <p:cNvSpPr>
              <a:spLocks noChangeShapeType="1"/>
            </p:cNvSpPr>
            <p:nvPr/>
          </p:nvSpPr>
          <p:spPr bwMode="auto">
            <a:xfrm flipH="1">
              <a:off x="3338" y="1869"/>
              <a:ext cx="275" cy="144"/>
            </a:xfrm>
            <a:prstGeom prst="line">
              <a:avLst/>
            </a:prstGeom>
            <a:noFill/>
            <a:ln w="25400">
              <a:solidFill>
                <a:srgbClr val="FFFFFF"/>
              </a:solidFill>
              <a:round/>
              <a:headEnd type="none" w="sm" len="sm"/>
              <a:tailEnd type="stealth" w="med" len="lg"/>
            </a:ln>
            <a:effectLst/>
          </p:spPr>
          <p:txBody>
            <a:bodyPr wrap="none" anchor="ctr"/>
            <a:lstStyle/>
            <a:p>
              <a:endParaRPr lang="en-IN"/>
            </a:p>
          </p:txBody>
        </p:sp>
        <p:sp>
          <p:nvSpPr>
            <p:cNvPr id="478243" name="Line 35"/>
            <p:cNvSpPr>
              <a:spLocks noChangeShapeType="1"/>
            </p:cNvSpPr>
            <p:nvPr/>
          </p:nvSpPr>
          <p:spPr bwMode="auto">
            <a:xfrm>
              <a:off x="2207" y="3109"/>
              <a:ext cx="133" cy="333"/>
            </a:xfrm>
            <a:prstGeom prst="line">
              <a:avLst/>
            </a:prstGeom>
            <a:noFill/>
            <a:ln w="25400">
              <a:solidFill>
                <a:schemeClr val="accent2"/>
              </a:solidFill>
              <a:round/>
              <a:headEnd type="none" w="sm" len="sm"/>
              <a:tailEnd type="stealth" w="med" len="lg"/>
            </a:ln>
            <a:effectLst/>
          </p:spPr>
          <p:txBody>
            <a:bodyPr wrap="none" anchor="ctr"/>
            <a:lstStyle/>
            <a:p>
              <a:endParaRPr lang="en-IN"/>
            </a:p>
          </p:txBody>
        </p:sp>
        <p:sp>
          <p:nvSpPr>
            <p:cNvPr id="478244" name="Line 36"/>
            <p:cNvSpPr>
              <a:spLocks noChangeShapeType="1"/>
            </p:cNvSpPr>
            <p:nvPr/>
          </p:nvSpPr>
          <p:spPr bwMode="auto">
            <a:xfrm>
              <a:off x="2387" y="2994"/>
              <a:ext cx="142" cy="332"/>
            </a:xfrm>
            <a:prstGeom prst="line">
              <a:avLst/>
            </a:prstGeom>
            <a:noFill/>
            <a:ln w="25400">
              <a:solidFill>
                <a:schemeClr val="accent2"/>
              </a:solidFill>
              <a:round/>
              <a:headEnd type="none" w="sm" len="sm"/>
              <a:tailEnd type="stealth" w="med" len="lg"/>
            </a:ln>
            <a:effectLst/>
          </p:spPr>
          <p:txBody>
            <a:bodyPr wrap="none" anchor="ctr"/>
            <a:lstStyle/>
            <a:p>
              <a:endParaRPr lang="en-IN"/>
            </a:p>
          </p:txBody>
        </p:sp>
      </p:grpSp>
      <p:sp>
        <p:nvSpPr>
          <p:cNvPr id="478245" name="Text Box 37"/>
          <p:cNvSpPr txBox="1">
            <a:spLocks noChangeArrowheads="1"/>
          </p:cNvSpPr>
          <p:nvPr/>
        </p:nvSpPr>
        <p:spPr bwMode="auto">
          <a:xfrm>
            <a:off x="5715000" y="2971800"/>
            <a:ext cx="1219200" cy="366713"/>
          </a:xfrm>
          <a:prstGeom prst="rect">
            <a:avLst/>
          </a:prstGeom>
          <a:noFill/>
          <a:ln w="12700">
            <a:noFill/>
            <a:miter lim="800000"/>
            <a:headEnd/>
            <a:tailEnd/>
          </a:ln>
          <a:effectLst/>
        </p:spPr>
        <p:txBody>
          <a:bodyPr>
            <a:spAutoFit/>
          </a:bodyPr>
          <a:lstStyle/>
          <a:p>
            <a:pPr>
              <a:spcBef>
                <a:spcPct val="50000"/>
              </a:spcBef>
            </a:pPr>
            <a:r>
              <a:rPr lang="en-US" b="1" dirty="0">
                <a:solidFill>
                  <a:srgbClr val="FFFF00"/>
                </a:solidFill>
                <a:latin typeface="Helvetica" charset="0"/>
              </a:rPr>
              <a:t>∆</a:t>
            </a:r>
            <a:r>
              <a:rPr lang="en-US" b="1" dirty="0" err="1">
                <a:solidFill>
                  <a:srgbClr val="FFFF00"/>
                </a:solidFill>
                <a:latin typeface="Helvetica" charset="0"/>
              </a:rPr>
              <a:t>R</a:t>
            </a:r>
            <a:r>
              <a:rPr lang="en-US" b="1" baseline="-25000" dirty="0" err="1">
                <a:solidFill>
                  <a:srgbClr val="FFFF00"/>
                </a:solidFill>
                <a:latin typeface="Helvetica" charset="0"/>
              </a:rPr>
              <a:t>max</a:t>
            </a:r>
            <a:endParaRPr lang="en-US" b="1" baseline="-25000" dirty="0">
              <a:solidFill>
                <a:srgbClr val="FFFF00"/>
              </a:solidFill>
              <a:latin typeface="Helvetica" charset="0"/>
            </a:endParaRPr>
          </a:p>
        </p:txBody>
      </p:sp>
      <p:sp>
        <p:nvSpPr>
          <p:cNvPr id="478246" name="Line 38"/>
          <p:cNvSpPr>
            <a:spLocks noChangeShapeType="1"/>
          </p:cNvSpPr>
          <p:nvPr/>
        </p:nvSpPr>
        <p:spPr bwMode="auto">
          <a:xfrm flipV="1">
            <a:off x="5791200" y="2819400"/>
            <a:ext cx="0" cy="762000"/>
          </a:xfrm>
          <a:prstGeom prst="line">
            <a:avLst/>
          </a:prstGeom>
          <a:noFill/>
          <a:ln w="12700">
            <a:solidFill>
              <a:srgbClr val="FFFF00"/>
            </a:solidFill>
            <a:round/>
            <a:headEnd/>
            <a:tailEnd type="triangle" w="med" len="med"/>
          </a:ln>
          <a:effectLst/>
        </p:spPr>
        <p:txBody>
          <a:bodyPr/>
          <a:lstStyle/>
          <a:p>
            <a:endParaRPr lang="en-IN"/>
          </a:p>
        </p:txBody>
      </p:sp>
      <p:sp>
        <p:nvSpPr>
          <p:cNvPr id="478247" name="Line 39"/>
          <p:cNvSpPr>
            <a:spLocks noChangeShapeType="1"/>
          </p:cNvSpPr>
          <p:nvPr/>
        </p:nvSpPr>
        <p:spPr bwMode="auto">
          <a:xfrm>
            <a:off x="5791200" y="3581400"/>
            <a:ext cx="1219200" cy="0"/>
          </a:xfrm>
          <a:prstGeom prst="line">
            <a:avLst/>
          </a:prstGeom>
          <a:noFill/>
          <a:ln w="12700">
            <a:solidFill>
              <a:srgbClr val="FFFF00"/>
            </a:solidFill>
            <a:round/>
            <a:headEnd/>
            <a:tailEnd/>
          </a:ln>
          <a:effectLst/>
        </p:spPr>
        <p:txBody>
          <a:bodyPr/>
          <a:lstStyle/>
          <a:p>
            <a:endParaRPr lang="en-IN"/>
          </a:p>
        </p:txBody>
      </p:sp>
      <p:sp>
        <p:nvSpPr>
          <p:cNvPr id="478250" name="Line 42"/>
          <p:cNvSpPr>
            <a:spLocks noChangeShapeType="1"/>
          </p:cNvSpPr>
          <p:nvPr/>
        </p:nvSpPr>
        <p:spPr bwMode="auto">
          <a:xfrm>
            <a:off x="4267200" y="6553200"/>
            <a:ext cx="0" cy="0"/>
          </a:xfrm>
          <a:prstGeom prst="line">
            <a:avLst/>
          </a:prstGeom>
          <a:noFill/>
          <a:ln w="12700">
            <a:solidFill>
              <a:schemeClr val="tx1"/>
            </a:solidFill>
            <a:round/>
            <a:headEnd/>
            <a:tailEnd/>
          </a:ln>
          <a:effectLst/>
        </p:spPr>
        <p:txBody>
          <a:bodyPr/>
          <a:lstStyle/>
          <a:p>
            <a:endParaRPr lang="en-IN"/>
          </a:p>
        </p:txBody>
      </p:sp>
      <p:sp>
        <p:nvSpPr>
          <p:cNvPr id="478251" name="Text Box 43"/>
          <p:cNvSpPr txBox="1">
            <a:spLocks noChangeArrowheads="1"/>
          </p:cNvSpPr>
          <p:nvPr/>
        </p:nvSpPr>
        <p:spPr bwMode="auto">
          <a:xfrm>
            <a:off x="7086600" y="3429000"/>
            <a:ext cx="1295400" cy="366713"/>
          </a:xfrm>
          <a:prstGeom prst="rect">
            <a:avLst/>
          </a:prstGeom>
          <a:noFill/>
          <a:ln w="12700">
            <a:noFill/>
            <a:miter lim="800000"/>
            <a:headEnd/>
            <a:tailEnd/>
          </a:ln>
          <a:effectLst/>
        </p:spPr>
        <p:txBody>
          <a:bodyPr>
            <a:spAutoFit/>
          </a:bodyPr>
          <a:lstStyle/>
          <a:p>
            <a:pPr>
              <a:spcBef>
                <a:spcPct val="50000"/>
              </a:spcBef>
            </a:pPr>
            <a:r>
              <a:rPr lang="en-US" b="1" dirty="0" err="1">
                <a:solidFill>
                  <a:srgbClr val="FFFF00"/>
                </a:solidFill>
                <a:latin typeface="Helvetica" charset="0"/>
              </a:rPr>
              <a:t>R</a:t>
            </a:r>
            <a:r>
              <a:rPr lang="en-US" b="1" baseline="-25000" dirty="0" err="1">
                <a:solidFill>
                  <a:srgbClr val="FFFF00"/>
                </a:solidFill>
                <a:latin typeface="Helvetica" charset="0"/>
              </a:rPr>
              <a:t>baseline</a:t>
            </a:r>
            <a:endParaRPr lang="en-US" b="1" baseline="-25000" dirty="0">
              <a:solidFill>
                <a:srgbClr val="FFFF00"/>
              </a:solidFill>
              <a:latin typeface="Helvetica" charset="0"/>
            </a:endParaRPr>
          </a:p>
        </p:txBody>
      </p:sp>
    </p:spTree>
    <p:extLst>
      <p:ext uri="{BB962C8B-B14F-4D97-AF65-F5344CB8AC3E}">
        <p14:creationId xmlns:p14="http://schemas.microsoft.com/office/powerpoint/2010/main" val="179502862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1026"/>
          <p:cNvSpPr>
            <a:spLocks noChangeArrowheads="1"/>
          </p:cNvSpPr>
          <p:nvPr/>
        </p:nvSpPr>
        <p:spPr bwMode="auto">
          <a:xfrm>
            <a:off x="4724400" y="685800"/>
            <a:ext cx="4267200" cy="2438400"/>
          </a:xfrm>
          <a:prstGeom prst="rect">
            <a:avLst/>
          </a:prstGeom>
          <a:solidFill>
            <a:srgbClr val="002060"/>
          </a:solidFill>
          <a:ln w="12700">
            <a:solidFill>
              <a:schemeClr val="tx1"/>
            </a:solidFill>
            <a:miter lim="800000"/>
            <a:headEnd/>
            <a:tailEnd/>
          </a:ln>
          <a:effectLst/>
        </p:spPr>
        <p:txBody>
          <a:bodyPr wrap="none" anchor="ctr"/>
          <a:lstStyle/>
          <a:p>
            <a:endParaRPr lang="en-IN"/>
          </a:p>
        </p:txBody>
      </p:sp>
      <p:sp>
        <p:nvSpPr>
          <p:cNvPr id="480259" name="Rectangle 1027"/>
          <p:cNvSpPr>
            <a:spLocks noChangeArrowheads="1"/>
          </p:cNvSpPr>
          <p:nvPr/>
        </p:nvSpPr>
        <p:spPr bwMode="auto">
          <a:xfrm>
            <a:off x="609600" y="685800"/>
            <a:ext cx="3886200" cy="2209800"/>
          </a:xfrm>
          <a:prstGeom prst="rect">
            <a:avLst/>
          </a:prstGeom>
          <a:solidFill>
            <a:srgbClr val="002060"/>
          </a:solidFill>
          <a:ln w="12700">
            <a:solidFill>
              <a:schemeClr val="tx1"/>
            </a:solidFill>
            <a:miter lim="800000"/>
            <a:headEnd/>
            <a:tailEnd/>
          </a:ln>
          <a:effectLst/>
        </p:spPr>
        <p:txBody>
          <a:bodyPr wrap="none" anchor="ctr"/>
          <a:lstStyle/>
          <a:p>
            <a:endParaRPr lang="en-IN"/>
          </a:p>
        </p:txBody>
      </p:sp>
      <p:sp>
        <p:nvSpPr>
          <p:cNvPr id="480260" name="Rectangle 1028"/>
          <p:cNvSpPr>
            <a:spLocks noGrp="1" noChangeArrowheads="1"/>
          </p:cNvSpPr>
          <p:nvPr>
            <p:ph type="title"/>
          </p:nvPr>
        </p:nvSpPr>
        <p:spPr>
          <a:xfrm>
            <a:off x="685800" y="0"/>
            <a:ext cx="7772400" cy="685800"/>
          </a:xfrm>
        </p:spPr>
        <p:txBody>
          <a:bodyPr>
            <a:normAutofit/>
          </a:bodyPr>
          <a:lstStyle/>
          <a:p>
            <a:r>
              <a:rPr lang="en-US" sz="3200" dirty="0" smtClean="0">
                <a:solidFill>
                  <a:srgbClr val="FFFF00"/>
                </a:solidFill>
              </a:rPr>
              <a:t>E- nose : Sensor Requisite </a:t>
            </a:r>
            <a:endParaRPr lang="en-US" sz="3200" dirty="0">
              <a:solidFill>
                <a:srgbClr val="FFFF00"/>
              </a:solidFill>
            </a:endParaRPr>
          </a:p>
        </p:txBody>
      </p:sp>
      <p:grpSp>
        <p:nvGrpSpPr>
          <p:cNvPr id="2" name="Group 1029"/>
          <p:cNvGrpSpPr>
            <a:grpSpLocks/>
          </p:cNvGrpSpPr>
          <p:nvPr/>
        </p:nvGrpSpPr>
        <p:grpSpPr bwMode="auto">
          <a:xfrm>
            <a:off x="762000" y="685800"/>
            <a:ext cx="3860800" cy="2132013"/>
            <a:chOff x="796" y="1440"/>
            <a:chExt cx="4735" cy="2779"/>
          </a:xfrm>
          <a:noFill/>
        </p:grpSpPr>
        <p:sp>
          <p:nvSpPr>
            <p:cNvPr id="480262" name="Line 1030"/>
            <p:cNvSpPr>
              <a:spLocks noChangeShapeType="1"/>
            </p:cNvSpPr>
            <p:nvPr/>
          </p:nvSpPr>
          <p:spPr bwMode="auto">
            <a:xfrm flipV="1">
              <a:off x="1934" y="1440"/>
              <a:ext cx="0" cy="2206"/>
            </a:xfrm>
            <a:prstGeom prst="line">
              <a:avLst/>
            </a:prstGeom>
            <a:grpFill/>
            <a:ln w="12700">
              <a:solidFill>
                <a:srgbClr val="0000FF"/>
              </a:solidFill>
              <a:round/>
              <a:headEnd type="none" w="sm" len="sm"/>
              <a:tailEnd type="none" w="sm" len="sm"/>
            </a:ln>
            <a:effectLst/>
          </p:spPr>
          <p:txBody>
            <a:bodyPr wrap="none" anchor="ctr"/>
            <a:lstStyle/>
            <a:p>
              <a:endParaRPr lang="en-IN"/>
            </a:p>
          </p:txBody>
        </p:sp>
        <p:sp>
          <p:nvSpPr>
            <p:cNvPr id="480263" name="Line 1031"/>
            <p:cNvSpPr>
              <a:spLocks noChangeShapeType="1"/>
            </p:cNvSpPr>
            <p:nvPr/>
          </p:nvSpPr>
          <p:spPr bwMode="auto">
            <a:xfrm flipV="1">
              <a:off x="2773" y="1440"/>
              <a:ext cx="0" cy="2206"/>
            </a:xfrm>
            <a:prstGeom prst="line">
              <a:avLst/>
            </a:prstGeom>
            <a:grpFill/>
            <a:ln w="12700">
              <a:solidFill>
                <a:srgbClr val="0000FF"/>
              </a:solidFill>
              <a:round/>
              <a:headEnd type="none" w="sm" len="sm"/>
              <a:tailEnd type="none" w="sm" len="sm"/>
            </a:ln>
            <a:effectLst/>
          </p:spPr>
          <p:txBody>
            <a:bodyPr wrap="none" anchor="ctr"/>
            <a:lstStyle/>
            <a:p>
              <a:endParaRPr lang="en-IN"/>
            </a:p>
          </p:txBody>
        </p:sp>
        <p:sp>
          <p:nvSpPr>
            <p:cNvPr id="480264" name="Line 1032"/>
            <p:cNvSpPr>
              <a:spLocks noChangeShapeType="1"/>
            </p:cNvSpPr>
            <p:nvPr/>
          </p:nvSpPr>
          <p:spPr bwMode="auto">
            <a:xfrm flipV="1">
              <a:off x="3614" y="1440"/>
              <a:ext cx="0" cy="2206"/>
            </a:xfrm>
            <a:prstGeom prst="line">
              <a:avLst/>
            </a:prstGeom>
            <a:grpFill/>
            <a:ln w="12700">
              <a:solidFill>
                <a:srgbClr val="0000FF"/>
              </a:solidFill>
              <a:round/>
              <a:headEnd type="none" w="sm" len="sm"/>
              <a:tailEnd type="none" w="sm" len="sm"/>
            </a:ln>
            <a:effectLst/>
          </p:spPr>
          <p:txBody>
            <a:bodyPr wrap="none" anchor="ctr"/>
            <a:lstStyle/>
            <a:p>
              <a:endParaRPr lang="en-IN"/>
            </a:p>
          </p:txBody>
        </p:sp>
        <p:sp>
          <p:nvSpPr>
            <p:cNvPr id="480265" name="Line 1033"/>
            <p:cNvSpPr>
              <a:spLocks noChangeShapeType="1"/>
            </p:cNvSpPr>
            <p:nvPr/>
          </p:nvSpPr>
          <p:spPr bwMode="auto">
            <a:xfrm flipV="1">
              <a:off x="4454" y="1440"/>
              <a:ext cx="0" cy="2206"/>
            </a:xfrm>
            <a:prstGeom prst="line">
              <a:avLst/>
            </a:prstGeom>
            <a:grpFill/>
            <a:ln w="12700">
              <a:solidFill>
                <a:srgbClr val="0000FF"/>
              </a:solidFill>
              <a:round/>
              <a:headEnd type="none" w="sm" len="sm"/>
              <a:tailEnd type="none" w="sm" len="sm"/>
            </a:ln>
            <a:effectLst/>
          </p:spPr>
          <p:txBody>
            <a:bodyPr wrap="none" anchor="ctr"/>
            <a:lstStyle/>
            <a:p>
              <a:endParaRPr lang="en-IN"/>
            </a:p>
          </p:txBody>
        </p:sp>
        <p:sp>
          <p:nvSpPr>
            <p:cNvPr id="480266" name="Line 1034"/>
            <p:cNvSpPr>
              <a:spLocks noChangeShapeType="1"/>
            </p:cNvSpPr>
            <p:nvPr/>
          </p:nvSpPr>
          <p:spPr bwMode="auto">
            <a:xfrm>
              <a:off x="1515" y="3307"/>
              <a:ext cx="3778" cy="0"/>
            </a:xfrm>
            <a:prstGeom prst="line">
              <a:avLst/>
            </a:prstGeom>
            <a:grpFill/>
            <a:ln w="12700">
              <a:solidFill>
                <a:srgbClr val="0000FF"/>
              </a:solidFill>
              <a:round/>
              <a:headEnd type="none" w="sm" len="sm"/>
              <a:tailEnd type="none" w="sm" len="sm"/>
            </a:ln>
            <a:effectLst/>
          </p:spPr>
          <p:txBody>
            <a:bodyPr wrap="none" anchor="ctr"/>
            <a:lstStyle/>
            <a:p>
              <a:endParaRPr lang="en-IN"/>
            </a:p>
          </p:txBody>
        </p:sp>
        <p:sp>
          <p:nvSpPr>
            <p:cNvPr id="480267" name="Line 1035"/>
            <p:cNvSpPr>
              <a:spLocks noChangeShapeType="1"/>
            </p:cNvSpPr>
            <p:nvPr/>
          </p:nvSpPr>
          <p:spPr bwMode="auto">
            <a:xfrm>
              <a:off x="1515" y="2968"/>
              <a:ext cx="3778" cy="0"/>
            </a:xfrm>
            <a:prstGeom prst="line">
              <a:avLst/>
            </a:prstGeom>
            <a:grpFill/>
            <a:ln w="12700">
              <a:solidFill>
                <a:srgbClr val="0000FF"/>
              </a:solidFill>
              <a:round/>
              <a:headEnd type="none" w="sm" len="sm"/>
              <a:tailEnd type="none" w="sm" len="sm"/>
            </a:ln>
            <a:effectLst/>
          </p:spPr>
          <p:txBody>
            <a:bodyPr wrap="none" anchor="ctr"/>
            <a:lstStyle/>
            <a:p>
              <a:endParaRPr lang="en-IN"/>
            </a:p>
          </p:txBody>
        </p:sp>
        <p:sp>
          <p:nvSpPr>
            <p:cNvPr id="480268" name="Line 1036"/>
            <p:cNvSpPr>
              <a:spLocks noChangeShapeType="1"/>
            </p:cNvSpPr>
            <p:nvPr/>
          </p:nvSpPr>
          <p:spPr bwMode="auto">
            <a:xfrm>
              <a:off x="1515" y="2627"/>
              <a:ext cx="3778" cy="0"/>
            </a:xfrm>
            <a:prstGeom prst="line">
              <a:avLst/>
            </a:prstGeom>
            <a:grpFill/>
            <a:ln w="12700">
              <a:solidFill>
                <a:srgbClr val="0000FF"/>
              </a:solidFill>
              <a:round/>
              <a:headEnd type="none" w="sm" len="sm"/>
              <a:tailEnd type="none" w="sm" len="sm"/>
            </a:ln>
            <a:effectLst/>
          </p:spPr>
          <p:txBody>
            <a:bodyPr wrap="none" anchor="ctr"/>
            <a:lstStyle/>
            <a:p>
              <a:endParaRPr lang="en-IN"/>
            </a:p>
          </p:txBody>
        </p:sp>
        <p:sp>
          <p:nvSpPr>
            <p:cNvPr id="480269" name="Line 1037"/>
            <p:cNvSpPr>
              <a:spLocks noChangeShapeType="1"/>
            </p:cNvSpPr>
            <p:nvPr/>
          </p:nvSpPr>
          <p:spPr bwMode="auto">
            <a:xfrm>
              <a:off x="1515" y="2287"/>
              <a:ext cx="3778" cy="0"/>
            </a:xfrm>
            <a:prstGeom prst="line">
              <a:avLst/>
            </a:prstGeom>
            <a:grpFill/>
            <a:ln w="12700">
              <a:solidFill>
                <a:srgbClr val="0000FF"/>
              </a:solidFill>
              <a:round/>
              <a:headEnd type="none" w="sm" len="sm"/>
              <a:tailEnd type="none" w="sm" len="sm"/>
            </a:ln>
            <a:effectLst/>
          </p:spPr>
          <p:txBody>
            <a:bodyPr wrap="none" anchor="ctr"/>
            <a:lstStyle/>
            <a:p>
              <a:endParaRPr lang="en-IN"/>
            </a:p>
          </p:txBody>
        </p:sp>
        <p:sp>
          <p:nvSpPr>
            <p:cNvPr id="480270" name="Line 1038"/>
            <p:cNvSpPr>
              <a:spLocks noChangeShapeType="1"/>
            </p:cNvSpPr>
            <p:nvPr/>
          </p:nvSpPr>
          <p:spPr bwMode="auto">
            <a:xfrm>
              <a:off x="1515" y="1950"/>
              <a:ext cx="3778" cy="0"/>
            </a:xfrm>
            <a:prstGeom prst="line">
              <a:avLst/>
            </a:prstGeom>
            <a:grpFill/>
            <a:ln w="12700">
              <a:solidFill>
                <a:srgbClr val="0000FF"/>
              </a:solidFill>
              <a:round/>
              <a:headEnd type="none" w="sm" len="sm"/>
              <a:tailEnd type="none" w="sm" len="sm"/>
            </a:ln>
            <a:effectLst/>
          </p:spPr>
          <p:txBody>
            <a:bodyPr wrap="none" anchor="ctr"/>
            <a:lstStyle/>
            <a:p>
              <a:endParaRPr lang="en-IN"/>
            </a:p>
          </p:txBody>
        </p:sp>
        <p:sp>
          <p:nvSpPr>
            <p:cNvPr id="480271" name="Line 1039"/>
            <p:cNvSpPr>
              <a:spLocks noChangeShapeType="1"/>
            </p:cNvSpPr>
            <p:nvPr/>
          </p:nvSpPr>
          <p:spPr bwMode="auto">
            <a:xfrm>
              <a:off x="1515" y="1611"/>
              <a:ext cx="3778" cy="0"/>
            </a:xfrm>
            <a:prstGeom prst="line">
              <a:avLst/>
            </a:prstGeom>
            <a:grpFill/>
            <a:ln w="12700">
              <a:solidFill>
                <a:srgbClr val="0000FF"/>
              </a:solidFill>
              <a:round/>
              <a:headEnd type="none" w="sm" len="sm"/>
              <a:tailEnd type="none" w="sm" len="sm"/>
            </a:ln>
            <a:effectLst/>
          </p:spPr>
          <p:txBody>
            <a:bodyPr wrap="none" anchor="ctr"/>
            <a:lstStyle/>
            <a:p>
              <a:endParaRPr lang="en-IN"/>
            </a:p>
          </p:txBody>
        </p:sp>
        <p:sp>
          <p:nvSpPr>
            <p:cNvPr id="480272" name="Rectangle 1040"/>
            <p:cNvSpPr>
              <a:spLocks noChangeArrowheads="1"/>
            </p:cNvSpPr>
            <p:nvPr/>
          </p:nvSpPr>
          <p:spPr bwMode="auto">
            <a:xfrm>
              <a:off x="1785" y="3640"/>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73" name="Rectangle 1041"/>
            <p:cNvSpPr>
              <a:spLocks noChangeArrowheads="1"/>
            </p:cNvSpPr>
            <p:nvPr/>
          </p:nvSpPr>
          <p:spPr bwMode="auto">
            <a:xfrm>
              <a:off x="2566" y="3640"/>
              <a:ext cx="311"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2</a:t>
              </a:r>
            </a:p>
          </p:txBody>
        </p:sp>
        <p:sp>
          <p:nvSpPr>
            <p:cNvPr id="480274" name="Rectangle 1042"/>
            <p:cNvSpPr>
              <a:spLocks noChangeArrowheads="1"/>
            </p:cNvSpPr>
            <p:nvPr/>
          </p:nvSpPr>
          <p:spPr bwMode="auto">
            <a:xfrm>
              <a:off x="2634" y="3640"/>
              <a:ext cx="311"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75" name="Rectangle 1043"/>
            <p:cNvSpPr>
              <a:spLocks noChangeArrowheads="1"/>
            </p:cNvSpPr>
            <p:nvPr/>
          </p:nvSpPr>
          <p:spPr bwMode="auto">
            <a:xfrm>
              <a:off x="2702" y="3640"/>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76" name="Rectangle 1044"/>
            <p:cNvSpPr>
              <a:spLocks noChangeArrowheads="1"/>
            </p:cNvSpPr>
            <p:nvPr/>
          </p:nvSpPr>
          <p:spPr bwMode="auto">
            <a:xfrm>
              <a:off x="3403" y="3640"/>
              <a:ext cx="311"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4</a:t>
              </a:r>
            </a:p>
          </p:txBody>
        </p:sp>
        <p:sp>
          <p:nvSpPr>
            <p:cNvPr id="480277" name="Rectangle 1045"/>
            <p:cNvSpPr>
              <a:spLocks noChangeArrowheads="1"/>
            </p:cNvSpPr>
            <p:nvPr/>
          </p:nvSpPr>
          <p:spPr bwMode="auto">
            <a:xfrm>
              <a:off x="3471" y="3640"/>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78" name="Rectangle 1046"/>
            <p:cNvSpPr>
              <a:spLocks noChangeArrowheads="1"/>
            </p:cNvSpPr>
            <p:nvPr/>
          </p:nvSpPr>
          <p:spPr bwMode="auto">
            <a:xfrm>
              <a:off x="3537" y="3640"/>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79" name="Rectangle 1047"/>
            <p:cNvSpPr>
              <a:spLocks noChangeArrowheads="1"/>
            </p:cNvSpPr>
            <p:nvPr/>
          </p:nvSpPr>
          <p:spPr bwMode="auto">
            <a:xfrm>
              <a:off x="4242" y="3640"/>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6</a:t>
              </a:r>
            </a:p>
          </p:txBody>
        </p:sp>
        <p:sp>
          <p:nvSpPr>
            <p:cNvPr id="480280" name="Rectangle 1048"/>
            <p:cNvSpPr>
              <a:spLocks noChangeArrowheads="1"/>
            </p:cNvSpPr>
            <p:nvPr/>
          </p:nvSpPr>
          <p:spPr bwMode="auto">
            <a:xfrm>
              <a:off x="4310" y="3640"/>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81" name="Rectangle 1049"/>
            <p:cNvSpPr>
              <a:spLocks noChangeArrowheads="1"/>
            </p:cNvSpPr>
            <p:nvPr/>
          </p:nvSpPr>
          <p:spPr bwMode="auto">
            <a:xfrm>
              <a:off x="4376" y="3640"/>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82" name="Rectangle 1050"/>
            <p:cNvSpPr>
              <a:spLocks noChangeArrowheads="1"/>
            </p:cNvSpPr>
            <p:nvPr/>
          </p:nvSpPr>
          <p:spPr bwMode="auto">
            <a:xfrm>
              <a:off x="5083" y="3640"/>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8</a:t>
              </a:r>
            </a:p>
          </p:txBody>
        </p:sp>
        <p:sp>
          <p:nvSpPr>
            <p:cNvPr id="480283" name="Rectangle 1051"/>
            <p:cNvSpPr>
              <a:spLocks noChangeArrowheads="1"/>
            </p:cNvSpPr>
            <p:nvPr/>
          </p:nvSpPr>
          <p:spPr bwMode="auto">
            <a:xfrm>
              <a:off x="5151" y="3640"/>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84" name="Rectangle 1052"/>
            <p:cNvSpPr>
              <a:spLocks noChangeArrowheads="1"/>
            </p:cNvSpPr>
            <p:nvPr/>
          </p:nvSpPr>
          <p:spPr bwMode="auto">
            <a:xfrm>
              <a:off x="5219" y="3640"/>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85" name="Rectangle 1053"/>
            <p:cNvSpPr>
              <a:spLocks noChangeArrowheads="1"/>
            </p:cNvSpPr>
            <p:nvPr/>
          </p:nvSpPr>
          <p:spPr bwMode="auto">
            <a:xfrm>
              <a:off x="1039" y="3546"/>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3</a:t>
              </a:r>
            </a:p>
          </p:txBody>
        </p:sp>
        <p:sp>
          <p:nvSpPr>
            <p:cNvPr id="480286" name="Rectangle 1054"/>
            <p:cNvSpPr>
              <a:spLocks noChangeArrowheads="1"/>
            </p:cNvSpPr>
            <p:nvPr/>
          </p:nvSpPr>
          <p:spPr bwMode="auto">
            <a:xfrm>
              <a:off x="1106" y="3546"/>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9</a:t>
              </a:r>
            </a:p>
          </p:txBody>
        </p:sp>
        <p:sp>
          <p:nvSpPr>
            <p:cNvPr id="480287" name="Rectangle 1055"/>
            <p:cNvSpPr>
              <a:spLocks noChangeArrowheads="1"/>
            </p:cNvSpPr>
            <p:nvPr/>
          </p:nvSpPr>
          <p:spPr bwMode="auto">
            <a:xfrm>
              <a:off x="1174" y="3546"/>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3</a:t>
              </a:r>
            </a:p>
          </p:txBody>
        </p:sp>
        <p:sp>
          <p:nvSpPr>
            <p:cNvPr id="480288" name="Rectangle 1056"/>
            <p:cNvSpPr>
              <a:spLocks noChangeArrowheads="1"/>
            </p:cNvSpPr>
            <p:nvPr/>
          </p:nvSpPr>
          <p:spPr bwMode="auto">
            <a:xfrm>
              <a:off x="1240" y="3546"/>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89" name="Rectangle 1057"/>
            <p:cNvSpPr>
              <a:spLocks noChangeArrowheads="1"/>
            </p:cNvSpPr>
            <p:nvPr/>
          </p:nvSpPr>
          <p:spPr bwMode="auto">
            <a:xfrm>
              <a:off x="1308" y="3546"/>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90" name="Rectangle 1058"/>
            <p:cNvSpPr>
              <a:spLocks noChangeArrowheads="1"/>
            </p:cNvSpPr>
            <p:nvPr/>
          </p:nvSpPr>
          <p:spPr bwMode="auto">
            <a:xfrm>
              <a:off x="1039" y="3209"/>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3</a:t>
              </a:r>
            </a:p>
          </p:txBody>
        </p:sp>
        <p:sp>
          <p:nvSpPr>
            <p:cNvPr id="480291" name="Rectangle 1059"/>
            <p:cNvSpPr>
              <a:spLocks noChangeArrowheads="1"/>
            </p:cNvSpPr>
            <p:nvPr/>
          </p:nvSpPr>
          <p:spPr bwMode="auto">
            <a:xfrm>
              <a:off x="1106" y="3209"/>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9</a:t>
              </a:r>
            </a:p>
          </p:txBody>
        </p:sp>
        <p:sp>
          <p:nvSpPr>
            <p:cNvPr id="480292" name="Rectangle 1060"/>
            <p:cNvSpPr>
              <a:spLocks noChangeArrowheads="1"/>
            </p:cNvSpPr>
            <p:nvPr/>
          </p:nvSpPr>
          <p:spPr bwMode="auto">
            <a:xfrm>
              <a:off x="1174" y="3209"/>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4</a:t>
              </a:r>
            </a:p>
          </p:txBody>
        </p:sp>
        <p:sp>
          <p:nvSpPr>
            <p:cNvPr id="480293" name="Rectangle 1061"/>
            <p:cNvSpPr>
              <a:spLocks noChangeArrowheads="1"/>
            </p:cNvSpPr>
            <p:nvPr/>
          </p:nvSpPr>
          <p:spPr bwMode="auto">
            <a:xfrm>
              <a:off x="1240" y="3209"/>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94" name="Rectangle 1062"/>
            <p:cNvSpPr>
              <a:spLocks noChangeArrowheads="1"/>
            </p:cNvSpPr>
            <p:nvPr/>
          </p:nvSpPr>
          <p:spPr bwMode="auto">
            <a:xfrm>
              <a:off x="1308" y="3209"/>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95" name="Rectangle 1063"/>
            <p:cNvSpPr>
              <a:spLocks noChangeArrowheads="1"/>
            </p:cNvSpPr>
            <p:nvPr/>
          </p:nvSpPr>
          <p:spPr bwMode="auto">
            <a:xfrm>
              <a:off x="1039" y="2870"/>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3</a:t>
              </a:r>
            </a:p>
          </p:txBody>
        </p:sp>
        <p:sp>
          <p:nvSpPr>
            <p:cNvPr id="480296" name="Rectangle 1064"/>
            <p:cNvSpPr>
              <a:spLocks noChangeArrowheads="1"/>
            </p:cNvSpPr>
            <p:nvPr/>
          </p:nvSpPr>
          <p:spPr bwMode="auto">
            <a:xfrm>
              <a:off x="1106" y="2870"/>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9</a:t>
              </a:r>
            </a:p>
          </p:txBody>
        </p:sp>
        <p:sp>
          <p:nvSpPr>
            <p:cNvPr id="480297" name="Rectangle 1065"/>
            <p:cNvSpPr>
              <a:spLocks noChangeArrowheads="1"/>
            </p:cNvSpPr>
            <p:nvPr/>
          </p:nvSpPr>
          <p:spPr bwMode="auto">
            <a:xfrm>
              <a:off x="1174" y="2870"/>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5</a:t>
              </a:r>
            </a:p>
          </p:txBody>
        </p:sp>
        <p:sp>
          <p:nvSpPr>
            <p:cNvPr id="480298" name="Rectangle 1066"/>
            <p:cNvSpPr>
              <a:spLocks noChangeArrowheads="1"/>
            </p:cNvSpPr>
            <p:nvPr/>
          </p:nvSpPr>
          <p:spPr bwMode="auto">
            <a:xfrm>
              <a:off x="1240" y="2870"/>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299" name="Rectangle 1067"/>
            <p:cNvSpPr>
              <a:spLocks noChangeArrowheads="1"/>
            </p:cNvSpPr>
            <p:nvPr/>
          </p:nvSpPr>
          <p:spPr bwMode="auto">
            <a:xfrm>
              <a:off x="1308" y="2870"/>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300" name="Rectangle 1068"/>
            <p:cNvSpPr>
              <a:spLocks noChangeArrowheads="1"/>
            </p:cNvSpPr>
            <p:nvPr/>
          </p:nvSpPr>
          <p:spPr bwMode="auto">
            <a:xfrm>
              <a:off x="1039" y="2533"/>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3</a:t>
              </a:r>
            </a:p>
          </p:txBody>
        </p:sp>
        <p:sp>
          <p:nvSpPr>
            <p:cNvPr id="480301" name="Rectangle 1069"/>
            <p:cNvSpPr>
              <a:spLocks noChangeArrowheads="1"/>
            </p:cNvSpPr>
            <p:nvPr/>
          </p:nvSpPr>
          <p:spPr bwMode="auto">
            <a:xfrm>
              <a:off x="1106" y="2533"/>
              <a:ext cx="311"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9</a:t>
              </a:r>
            </a:p>
          </p:txBody>
        </p:sp>
        <p:sp>
          <p:nvSpPr>
            <p:cNvPr id="480302" name="Rectangle 1070"/>
            <p:cNvSpPr>
              <a:spLocks noChangeArrowheads="1"/>
            </p:cNvSpPr>
            <p:nvPr/>
          </p:nvSpPr>
          <p:spPr bwMode="auto">
            <a:xfrm>
              <a:off x="1174" y="2533"/>
              <a:ext cx="311"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6</a:t>
              </a:r>
            </a:p>
          </p:txBody>
        </p:sp>
        <p:sp>
          <p:nvSpPr>
            <p:cNvPr id="480303" name="Rectangle 1071"/>
            <p:cNvSpPr>
              <a:spLocks noChangeArrowheads="1"/>
            </p:cNvSpPr>
            <p:nvPr/>
          </p:nvSpPr>
          <p:spPr bwMode="auto">
            <a:xfrm>
              <a:off x="1240" y="2533"/>
              <a:ext cx="311"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304" name="Rectangle 1072"/>
            <p:cNvSpPr>
              <a:spLocks noChangeArrowheads="1"/>
            </p:cNvSpPr>
            <p:nvPr/>
          </p:nvSpPr>
          <p:spPr bwMode="auto">
            <a:xfrm>
              <a:off x="1308" y="2533"/>
              <a:ext cx="312" cy="318"/>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305" name="Rectangle 1073"/>
            <p:cNvSpPr>
              <a:spLocks noChangeArrowheads="1"/>
            </p:cNvSpPr>
            <p:nvPr/>
          </p:nvSpPr>
          <p:spPr bwMode="auto">
            <a:xfrm>
              <a:off x="1039" y="2191"/>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3</a:t>
              </a:r>
            </a:p>
          </p:txBody>
        </p:sp>
        <p:sp>
          <p:nvSpPr>
            <p:cNvPr id="480306" name="Rectangle 1074"/>
            <p:cNvSpPr>
              <a:spLocks noChangeArrowheads="1"/>
            </p:cNvSpPr>
            <p:nvPr/>
          </p:nvSpPr>
          <p:spPr bwMode="auto">
            <a:xfrm>
              <a:off x="1106" y="2191"/>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9</a:t>
              </a:r>
            </a:p>
          </p:txBody>
        </p:sp>
        <p:sp>
          <p:nvSpPr>
            <p:cNvPr id="480307" name="Rectangle 1075"/>
            <p:cNvSpPr>
              <a:spLocks noChangeArrowheads="1"/>
            </p:cNvSpPr>
            <p:nvPr/>
          </p:nvSpPr>
          <p:spPr bwMode="auto">
            <a:xfrm>
              <a:off x="1174" y="2191"/>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7</a:t>
              </a:r>
            </a:p>
          </p:txBody>
        </p:sp>
        <p:sp>
          <p:nvSpPr>
            <p:cNvPr id="480308" name="Rectangle 1076"/>
            <p:cNvSpPr>
              <a:spLocks noChangeArrowheads="1"/>
            </p:cNvSpPr>
            <p:nvPr/>
          </p:nvSpPr>
          <p:spPr bwMode="auto">
            <a:xfrm>
              <a:off x="1240" y="2191"/>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309" name="Rectangle 1077"/>
            <p:cNvSpPr>
              <a:spLocks noChangeArrowheads="1"/>
            </p:cNvSpPr>
            <p:nvPr/>
          </p:nvSpPr>
          <p:spPr bwMode="auto">
            <a:xfrm>
              <a:off x="1308" y="2191"/>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310" name="Rectangle 1078"/>
            <p:cNvSpPr>
              <a:spLocks noChangeArrowheads="1"/>
            </p:cNvSpPr>
            <p:nvPr/>
          </p:nvSpPr>
          <p:spPr bwMode="auto">
            <a:xfrm>
              <a:off x="1039" y="1854"/>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3</a:t>
              </a:r>
            </a:p>
          </p:txBody>
        </p:sp>
        <p:sp>
          <p:nvSpPr>
            <p:cNvPr id="480311" name="Rectangle 1079"/>
            <p:cNvSpPr>
              <a:spLocks noChangeArrowheads="1"/>
            </p:cNvSpPr>
            <p:nvPr/>
          </p:nvSpPr>
          <p:spPr bwMode="auto">
            <a:xfrm>
              <a:off x="1106" y="1854"/>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9</a:t>
              </a:r>
            </a:p>
          </p:txBody>
        </p:sp>
        <p:sp>
          <p:nvSpPr>
            <p:cNvPr id="480312" name="Rectangle 1080"/>
            <p:cNvSpPr>
              <a:spLocks noChangeArrowheads="1"/>
            </p:cNvSpPr>
            <p:nvPr/>
          </p:nvSpPr>
          <p:spPr bwMode="auto">
            <a:xfrm>
              <a:off x="1174" y="1854"/>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8</a:t>
              </a:r>
            </a:p>
          </p:txBody>
        </p:sp>
        <p:sp>
          <p:nvSpPr>
            <p:cNvPr id="480313" name="Rectangle 1081"/>
            <p:cNvSpPr>
              <a:spLocks noChangeArrowheads="1"/>
            </p:cNvSpPr>
            <p:nvPr/>
          </p:nvSpPr>
          <p:spPr bwMode="auto">
            <a:xfrm>
              <a:off x="1240" y="1854"/>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314" name="Rectangle 1082"/>
            <p:cNvSpPr>
              <a:spLocks noChangeArrowheads="1"/>
            </p:cNvSpPr>
            <p:nvPr/>
          </p:nvSpPr>
          <p:spPr bwMode="auto">
            <a:xfrm>
              <a:off x="1308" y="1854"/>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315" name="Rectangle 1083"/>
            <p:cNvSpPr>
              <a:spLocks noChangeArrowheads="1"/>
            </p:cNvSpPr>
            <p:nvPr/>
          </p:nvSpPr>
          <p:spPr bwMode="auto">
            <a:xfrm>
              <a:off x="1039" y="1514"/>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3</a:t>
              </a:r>
            </a:p>
          </p:txBody>
        </p:sp>
        <p:sp>
          <p:nvSpPr>
            <p:cNvPr id="480316" name="Rectangle 1084"/>
            <p:cNvSpPr>
              <a:spLocks noChangeArrowheads="1"/>
            </p:cNvSpPr>
            <p:nvPr/>
          </p:nvSpPr>
          <p:spPr bwMode="auto">
            <a:xfrm>
              <a:off x="1106" y="1514"/>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9</a:t>
              </a:r>
            </a:p>
          </p:txBody>
        </p:sp>
        <p:sp>
          <p:nvSpPr>
            <p:cNvPr id="480317" name="Rectangle 1085"/>
            <p:cNvSpPr>
              <a:spLocks noChangeArrowheads="1"/>
            </p:cNvSpPr>
            <p:nvPr/>
          </p:nvSpPr>
          <p:spPr bwMode="auto">
            <a:xfrm>
              <a:off x="1174" y="1514"/>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9</a:t>
              </a:r>
            </a:p>
          </p:txBody>
        </p:sp>
        <p:sp>
          <p:nvSpPr>
            <p:cNvPr id="480318" name="Rectangle 1086"/>
            <p:cNvSpPr>
              <a:spLocks noChangeArrowheads="1"/>
            </p:cNvSpPr>
            <p:nvPr/>
          </p:nvSpPr>
          <p:spPr bwMode="auto">
            <a:xfrm>
              <a:off x="1240" y="1514"/>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319" name="Rectangle 1087"/>
            <p:cNvSpPr>
              <a:spLocks noChangeArrowheads="1"/>
            </p:cNvSpPr>
            <p:nvPr/>
          </p:nvSpPr>
          <p:spPr bwMode="auto">
            <a:xfrm>
              <a:off x="1308" y="1514"/>
              <a:ext cx="312" cy="319"/>
            </a:xfrm>
            <a:prstGeom prst="rect">
              <a:avLst/>
            </a:prstGeom>
            <a:grpFill/>
            <a:ln w="9525">
              <a:noFill/>
              <a:miter lim="800000"/>
              <a:headEnd/>
              <a:tailEnd/>
            </a:ln>
            <a:effectLst/>
          </p:spPr>
          <p:txBody>
            <a:bodyPr wrap="none" lIns="92075" tIns="46038" rIns="92075" bIns="46038">
              <a:spAutoFit/>
            </a:bodyPr>
            <a:lstStyle/>
            <a:p>
              <a:r>
                <a:rPr kumimoji="1" lang="en-US" altLang="zh-TW" sz="1000">
                  <a:solidFill>
                    <a:srgbClr val="FFFFFF"/>
                  </a:solidFill>
                  <a:latin typeface="Arial" charset="0"/>
                  <a:ea typeface="新細明體" pitchFamily="18" charset="-120"/>
                </a:rPr>
                <a:t>0</a:t>
              </a:r>
            </a:p>
          </p:txBody>
        </p:sp>
        <p:sp>
          <p:nvSpPr>
            <p:cNvPr id="480320" name="Line 1088"/>
            <p:cNvSpPr>
              <a:spLocks noChangeShapeType="1"/>
            </p:cNvSpPr>
            <p:nvPr/>
          </p:nvSpPr>
          <p:spPr bwMode="auto">
            <a:xfrm flipV="1">
              <a:off x="1515" y="3622"/>
              <a:ext cx="0" cy="24"/>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21" name="Line 1089"/>
            <p:cNvSpPr>
              <a:spLocks noChangeShapeType="1"/>
            </p:cNvSpPr>
            <p:nvPr/>
          </p:nvSpPr>
          <p:spPr bwMode="auto">
            <a:xfrm flipV="1">
              <a:off x="1934" y="3600"/>
              <a:ext cx="0" cy="46"/>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22" name="Line 1090"/>
            <p:cNvSpPr>
              <a:spLocks noChangeShapeType="1"/>
            </p:cNvSpPr>
            <p:nvPr/>
          </p:nvSpPr>
          <p:spPr bwMode="auto">
            <a:xfrm flipV="1">
              <a:off x="2355" y="3622"/>
              <a:ext cx="0" cy="24"/>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23" name="Line 1091"/>
            <p:cNvSpPr>
              <a:spLocks noChangeShapeType="1"/>
            </p:cNvSpPr>
            <p:nvPr/>
          </p:nvSpPr>
          <p:spPr bwMode="auto">
            <a:xfrm flipV="1">
              <a:off x="2773" y="3600"/>
              <a:ext cx="0" cy="46"/>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24" name="Line 1092"/>
            <p:cNvSpPr>
              <a:spLocks noChangeShapeType="1"/>
            </p:cNvSpPr>
            <p:nvPr/>
          </p:nvSpPr>
          <p:spPr bwMode="auto">
            <a:xfrm flipV="1">
              <a:off x="3195" y="3622"/>
              <a:ext cx="0" cy="24"/>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25" name="Line 1093"/>
            <p:cNvSpPr>
              <a:spLocks noChangeShapeType="1"/>
            </p:cNvSpPr>
            <p:nvPr/>
          </p:nvSpPr>
          <p:spPr bwMode="auto">
            <a:xfrm flipV="1">
              <a:off x="3614" y="3600"/>
              <a:ext cx="0" cy="46"/>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26" name="Line 1094"/>
            <p:cNvSpPr>
              <a:spLocks noChangeShapeType="1"/>
            </p:cNvSpPr>
            <p:nvPr/>
          </p:nvSpPr>
          <p:spPr bwMode="auto">
            <a:xfrm flipV="1">
              <a:off x="4035" y="3622"/>
              <a:ext cx="0" cy="24"/>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27" name="Line 1095"/>
            <p:cNvSpPr>
              <a:spLocks noChangeShapeType="1"/>
            </p:cNvSpPr>
            <p:nvPr/>
          </p:nvSpPr>
          <p:spPr bwMode="auto">
            <a:xfrm flipV="1">
              <a:off x="4454" y="3600"/>
              <a:ext cx="0" cy="46"/>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28" name="Line 1096"/>
            <p:cNvSpPr>
              <a:spLocks noChangeShapeType="1"/>
            </p:cNvSpPr>
            <p:nvPr/>
          </p:nvSpPr>
          <p:spPr bwMode="auto">
            <a:xfrm flipV="1">
              <a:off x="4872" y="3622"/>
              <a:ext cx="0" cy="24"/>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29" name="Line 1097"/>
            <p:cNvSpPr>
              <a:spLocks noChangeShapeType="1"/>
            </p:cNvSpPr>
            <p:nvPr/>
          </p:nvSpPr>
          <p:spPr bwMode="auto">
            <a:xfrm flipV="1">
              <a:off x="5293" y="3600"/>
              <a:ext cx="0" cy="46"/>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30" name="Line 1098"/>
            <p:cNvSpPr>
              <a:spLocks noChangeShapeType="1"/>
            </p:cNvSpPr>
            <p:nvPr/>
          </p:nvSpPr>
          <p:spPr bwMode="auto">
            <a:xfrm>
              <a:off x="1515" y="3646"/>
              <a:ext cx="3778"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31" name="Line 1099"/>
            <p:cNvSpPr>
              <a:spLocks noChangeShapeType="1"/>
            </p:cNvSpPr>
            <p:nvPr/>
          </p:nvSpPr>
          <p:spPr bwMode="auto">
            <a:xfrm>
              <a:off x="1515" y="3646"/>
              <a:ext cx="54"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32" name="Line 1100"/>
            <p:cNvSpPr>
              <a:spLocks noChangeShapeType="1"/>
            </p:cNvSpPr>
            <p:nvPr/>
          </p:nvSpPr>
          <p:spPr bwMode="auto">
            <a:xfrm>
              <a:off x="1515" y="3474"/>
              <a:ext cx="27"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33" name="Line 1101"/>
            <p:cNvSpPr>
              <a:spLocks noChangeShapeType="1"/>
            </p:cNvSpPr>
            <p:nvPr/>
          </p:nvSpPr>
          <p:spPr bwMode="auto">
            <a:xfrm>
              <a:off x="1515" y="3307"/>
              <a:ext cx="54"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34" name="Line 1102"/>
            <p:cNvSpPr>
              <a:spLocks noChangeShapeType="1"/>
            </p:cNvSpPr>
            <p:nvPr/>
          </p:nvSpPr>
          <p:spPr bwMode="auto">
            <a:xfrm>
              <a:off x="1515" y="3137"/>
              <a:ext cx="27"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35" name="Line 1103"/>
            <p:cNvSpPr>
              <a:spLocks noChangeShapeType="1"/>
            </p:cNvSpPr>
            <p:nvPr/>
          </p:nvSpPr>
          <p:spPr bwMode="auto">
            <a:xfrm>
              <a:off x="1515" y="2968"/>
              <a:ext cx="54"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36" name="Line 1104"/>
            <p:cNvSpPr>
              <a:spLocks noChangeShapeType="1"/>
            </p:cNvSpPr>
            <p:nvPr/>
          </p:nvSpPr>
          <p:spPr bwMode="auto">
            <a:xfrm>
              <a:off x="1515" y="2797"/>
              <a:ext cx="27"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37" name="Line 1105"/>
            <p:cNvSpPr>
              <a:spLocks noChangeShapeType="1"/>
            </p:cNvSpPr>
            <p:nvPr/>
          </p:nvSpPr>
          <p:spPr bwMode="auto">
            <a:xfrm>
              <a:off x="1515" y="2627"/>
              <a:ext cx="54"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38" name="Line 1106"/>
            <p:cNvSpPr>
              <a:spLocks noChangeShapeType="1"/>
            </p:cNvSpPr>
            <p:nvPr/>
          </p:nvSpPr>
          <p:spPr bwMode="auto">
            <a:xfrm>
              <a:off x="1515" y="2459"/>
              <a:ext cx="27"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39" name="Line 1107"/>
            <p:cNvSpPr>
              <a:spLocks noChangeShapeType="1"/>
            </p:cNvSpPr>
            <p:nvPr/>
          </p:nvSpPr>
          <p:spPr bwMode="auto">
            <a:xfrm>
              <a:off x="1515" y="2287"/>
              <a:ext cx="54"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40" name="Line 1108"/>
            <p:cNvSpPr>
              <a:spLocks noChangeShapeType="1"/>
            </p:cNvSpPr>
            <p:nvPr/>
          </p:nvSpPr>
          <p:spPr bwMode="auto">
            <a:xfrm>
              <a:off x="1515" y="2117"/>
              <a:ext cx="27"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41" name="Line 1109"/>
            <p:cNvSpPr>
              <a:spLocks noChangeShapeType="1"/>
            </p:cNvSpPr>
            <p:nvPr/>
          </p:nvSpPr>
          <p:spPr bwMode="auto">
            <a:xfrm>
              <a:off x="1515" y="1950"/>
              <a:ext cx="54"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42" name="Line 1110"/>
            <p:cNvSpPr>
              <a:spLocks noChangeShapeType="1"/>
            </p:cNvSpPr>
            <p:nvPr/>
          </p:nvSpPr>
          <p:spPr bwMode="auto">
            <a:xfrm>
              <a:off x="1515" y="1780"/>
              <a:ext cx="27"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43" name="Line 1111"/>
            <p:cNvSpPr>
              <a:spLocks noChangeShapeType="1"/>
            </p:cNvSpPr>
            <p:nvPr/>
          </p:nvSpPr>
          <p:spPr bwMode="auto">
            <a:xfrm>
              <a:off x="1515" y="1611"/>
              <a:ext cx="54"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44" name="Line 1112"/>
            <p:cNvSpPr>
              <a:spLocks noChangeShapeType="1"/>
            </p:cNvSpPr>
            <p:nvPr/>
          </p:nvSpPr>
          <p:spPr bwMode="auto">
            <a:xfrm>
              <a:off x="1515" y="1440"/>
              <a:ext cx="27" cy="0"/>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45" name="Line 1113"/>
            <p:cNvSpPr>
              <a:spLocks noChangeShapeType="1"/>
            </p:cNvSpPr>
            <p:nvPr/>
          </p:nvSpPr>
          <p:spPr bwMode="auto">
            <a:xfrm flipV="1">
              <a:off x="1515" y="1440"/>
              <a:ext cx="0" cy="2206"/>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46" name="Freeform 1114"/>
            <p:cNvSpPr>
              <a:spLocks/>
            </p:cNvSpPr>
            <p:nvPr/>
          </p:nvSpPr>
          <p:spPr bwMode="auto">
            <a:xfrm>
              <a:off x="1938" y="1676"/>
              <a:ext cx="3070" cy="1732"/>
            </a:xfrm>
            <a:custGeom>
              <a:avLst/>
              <a:gdLst/>
              <a:ahLst/>
              <a:cxnLst>
                <a:cxn ang="0">
                  <a:pos x="36" y="1724"/>
                </a:cxn>
                <a:cxn ang="0">
                  <a:pos x="85" y="1731"/>
                </a:cxn>
                <a:cxn ang="0">
                  <a:pos x="135" y="1728"/>
                </a:cxn>
                <a:cxn ang="0">
                  <a:pos x="184" y="1728"/>
                </a:cxn>
                <a:cxn ang="0">
                  <a:pos x="232" y="1731"/>
                </a:cxn>
                <a:cxn ang="0">
                  <a:pos x="279" y="1731"/>
                </a:cxn>
                <a:cxn ang="0">
                  <a:pos x="328" y="1724"/>
                </a:cxn>
                <a:cxn ang="0">
                  <a:pos x="378" y="1724"/>
                </a:cxn>
                <a:cxn ang="0">
                  <a:pos x="427" y="1728"/>
                </a:cxn>
                <a:cxn ang="0">
                  <a:pos x="475" y="1724"/>
                </a:cxn>
                <a:cxn ang="0">
                  <a:pos x="525" y="1724"/>
                </a:cxn>
                <a:cxn ang="0">
                  <a:pos x="574" y="1731"/>
                </a:cxn>
                <a:cxn ang="0">
                  <a:pos x="621" y="1731"/>
                </a:cxn>
                <a:cxn ang="0">
                  <a:pos x="670" y="1724"/>
                </a:cxn>
                <a:cxn ang="0">
                  <a:pos x="718" y="1728"/>
                </a:cxn>
                <a:cxn ang="0">
                  <a:pos x="768" y="1724"/>
                </a:cxn>
                <a:cxn ang="0">
                  <a:pos x="817" y="1728"/>
                </a:cxn>
                <a:cxn ang="0">
                  <a:pos x="867" y="1724"/>
                </a:cxn>
                <a:cxn ang="0">
                  <a:pos x="913" y="1728"/>
                </a:cxn>
                <a:cxn ang="0">
                  <a:pos x="961" y="1728"/>
                </a:cxn>
                <a:cxn ang="0">
                  <a:pos x="1011" y="1722"/>
                </a:cxn>
                <a:cxn ang="0">
                  <a:pos x="1060" y="1728"/>
                </a:cxn>
                <a:cxn ang="0">
                  <a:pos x="1110" y="1728"/>
                </a:cxn>
                <a:cxn ang="0">
                  <a:pos x="1158" y="1728"/>
                </a:cxn>
                <a:cxn ang="0">
                  <a:pos x="1204" y="1724"/>
                </a:cxn>
                <a:cxn ang="0">
                  <a:pos x="1254" y="869"/>
                </a:cxn>
                <a:cxn ang="0">
                  <a:pos x="1303" y="149"/>
                </a:cxn>
                <a:cxn ang="0">
                  <a:pos x="1353" y="66"/>
                </a:cxn>
                <a:cxn ang="0">
                  <a:pos x="1401" y="49"/>
                </a:cxn>
                <a:cxn ang="0">
                  <a:pos x="1450" y="34"/>
                </a:cxn>
                <a:cxn ang="0">
                  <a:pos x="1500" y="28"/>
                </a:cxn>
                <a:cxn ang="0">
                  <a:pos x="1546" y="21"/>
                </a:cxn>
                <a:cxn ang="0">
                  <a:pos x="1596" y="21"/>
                </a:cxn>
                <a:cxn ang="0">
                  <a:pos x="1644" y="17"/>
                </a:cxn>
                <a:cxn ang="0">
                  <a:pos x="1693" y="11"/>
                </a:cxn>
                <a:cxn ang="0">
                  <a:pos x="1743" y="11"/>
                </a:cxn>
                <a:cxn ang="0">
                  <a:pos x="1792" y="8"/>
                </a:cxn>
                <a:cxn ang="0">
                  <a:pos x="1839" y="8"/>
                </a:cxn>
                <a:cxn ang="0">
                  <a:pos x="1887" y="14"/>
                </a:cxn>
                <a:cxn ang="0">
                  <a:pos x="1936" y="8"/>
                </a:cxn>
                <a:cxn ang="0">
                  <a:pos x="1986" y="4"/>
                </a:cxn>
                <a:cxn ang="0">
                  <a:pos x="2035" y="4"/>
                </a:cxn>
                <a:cxn ang="0">
                  <a:pos x="2082" y="4"/>
                </a:cxn>
                <a:cxn ang="0">
                  <a:pos x="2130" y="4"/>
                </a:cxn>
                <a:cxn ang="0">
                  <a:pos x="2179" y="0"/>
                </a:cxn>
                <a:cxn ang="0">
                  <a:pos x="2229" y="4"/>
                </a:cxn>
                <a:cxn ang="0">
                  <a:pos x="2278" y="1598"/>
                </a:cxn>
                <a:cxn ang="0">
                  <a:pos x="2326" y="1649"/>
                </a:cxn>
                <a:cxn ang="0">
                  <a:pos x="2376" y="1664"/>
                </a:cxn>
                <a:cxn ang="0">
                  <a:pos x="2422" y="1670"/>
                </a:cxn>
                <a:cxn ang="0">
                  <a:pos x="2472" y="1677"/>
                </a:cxn>
                <a:cxn ang="0">
                  <a:pos x="2521" y="1681"/>
                </a:cxn>
                <a:cxn ang="0">
                  <a:pos x="2569" y="1683"/>
                </a:cxn>
                <a:cxn ang="0">
                  <a:pos x="2619" y="1683"/>
                </a:cxn>
                <a:cxn ang="0">
                  <a:pos x="2668" y="1687"/>
                </a:cxn>
                <a:cxn ang="0">
                  <a:pos x="2718" y="1690"/>
                </a:cxn>
                <a:cxn ang="0">
                  <a:pos x="2764" y="1690"/>
                </a:cxn>
                <a:cxn ang="0">
                  <a:pos x="2812" y="1693"/>
                </a:cxn>
                <a:cxn ang="0">
                  <a:pos x="2862" y="1693"/>
                </a:cxn>
                <a:cxn ang="0">
                  <a:pos x="2911" y="1693"/>
                </a:cxn>
                <a:cxn ang="0">
                  <a:pos x="2961" y="1698"/>
                </a:cxn>
                <a:cxn ang="0">
                  <a:pos x="3007" y="1693"/>
                </a:cxn>
                <a:cxn ang="0">
                  <a:pos x="3055" y="1701"/>
                </a:cxn>
              </a:cxnLst>
              <a:rect l="0" t="0" r="r" b="b"/>
              <a:pathLst>
                <a:path w="3070" h="1732">
                  <a:moveTo>
                    <a:pt x="0" y="1728"/>
                  </a:moveTo>
                  <a:lnTo>
                    <a:pt x="13" y="1728"/>
                  </a:lnTo>
                  <a:lnTo>
                    <a:pt x="25" y="1728"/>
                  </a:lnTo>
                  <a:lnTo>
                    <a:pt x="36" y="1724"/>
                  </a:lnTo>
                  <a:lnTo>
                    <a:pt x="49" y="1728"/>
                  </a:lnTo>
                  <a:lnTo>
                    <a:pt x="63" y="1728"/>
                  </a:lnTo>
                  <a:lnTo>
                    <a:pt x="72" y="1731"/>
                  </a:lnTo>
                  <a:lnTo>
                    <a:pt x="85" y="1731"/>
                  </a:lnTo>
                  <a:lnTo>
                    <a:pt x="99" y="1724"/>
                  </a:lnTo>
                  <a:lnTo>
                    <a:pt x="111" y="1728"/>
                  </a:lnTo>
                  <a:lnTo>
                    <a:pt x="121" y="1728"/>
                  </a:lnTo>
                  <a:lnTo>
                    <a:pt x="135" y="1728"/>
                  </a:lnTo>
                  <a:lnTo>
                    <a:pt x="147" y="1731"/>
                  </a:lnTo>
                  <a:lnTo>
                    <a:pt x="157" y="1728"/>
                  </a:lnTo>
                  <a:lnTo>
                    <a:pt x="171" y="1728"/>
                  </a:lnTo>
                  <a:lnTo>
                    <a:pt x="184" y="1728"/>
                  </a:lnTo>
                  <a:lnTo>
                    <a:pt x="196" y="1728"/>
                  </a:lnTo>
                  <a:lnTo>
                    <a:pt x="207" y="1728"/>
                  </a:lnTo>
                  <a:lnTo>
                    <a:pt x="220" y="1728"/>
                  </a:lnTo>
                  <a:lnTo>
                    <a:pt x="232" y="1731"/>
                  </a:lnTo>
                  <a:lnTo>
                    <a:pt x="243" y="1728"/>
                  </a:lnTo>
                  <a:lnTo>
                    <a:pt x="256" y="1728"/>
                  </a:lnTo>
                  <a:lnTo>
                    <a:pt x="268" y="1731"/>
                  </a:lnTo>
                  <a:lnTo>
                    <a:pt x="279" y="1731"/>
                  </a:lnTo>
                  <a:lnTo>
                    <a:pt x="292" y="1728"/>
                  </a:lnTo>
                  <a:lnTo>
                    <a:pt x="306" y="1724"/>
                  </a:lnTo>
                  <a:lnTo>
                    <a:pt x="318" y="1728"/>
                  </a:lnTo>
                  <a:lnTo>
                    <a:pt x="328" y="1724"/>
                  </a:lnTo>
                  <a:lnTo>
                    <a:pt x="342" y="1728"/>
                  </a:lnTo>
                  <a:lnTo>
                    <a:pt x="354" y="1728"/>
                  </a:lnTo>
                  <a:lnTo>
                    <a:pt x="364" y="1724"/>
                  </a:lnTo>
                  <a:lnTo>
                    <a:pt x="378" y="1724"/>
                  </a:lnTo>
                  <a:lnTo>
                    <a:pt x="390" y="1728"/>
                  </a:lnTo>
                  <a:lnTo>
                    <a:pt x="403" y="1728"/>
                  </a:lnTo>
                  <a:lnTo>
                    <a:pt x="414" y="1728"/>
                  </a:lnTo>
                  <a:lnTo>
                    <a:pt x="427" y="1728"/>
                  </a:lnTo>
                  <a:lnTo>
                    <a:pt x="439" y="1728"/>
                  </a:lnTo>
                  <a:lnTo>
                    <a:pt x="450" y="1728"/>
                  </a:lnTo>
                  <a:lnTo>
                    <a:pt x="463" y="1728"/>
                  </a:lnTo>
                  <a:lnTo>
                    <a:pt x="475" y="1724"/>
                  </a:lnTo>
                  <a:lnTo>
                    <a:pt x="489" y="1724"/>
                  </a:lnTo>
                  <a:lnTo>
                    <a:pt x="499" y="1728"/>
                  </a:lnTo>
                  <a:lnTo>
                    <a:pt x="511" y="1728"/>
                  </a:lnTo>
                  <a:lnTo>
                    <a:pt x="525" y="1724"/>
                  </a:lnTo>
                  <a:lnTo>
                    <a:pt x="535" y="1731"/>
                  </a:lnTo>
                  <a:lnTo>
                    <a:pt x="549" y="1724"/>
                  </a:lnTo>
                  <a:lnTo>
                    <a:pt x="561" y="1728"/>
                  </a:lnTo>
                  <a:lnTo>
                    <a:pt x="574" y="1731"/>
                  </a:lnTo>
                  <a:lnTo>
                    <a:pt x="585" y="1728"/>
                  </a:lnTo>
                  <a:lnTo>
                    <a:pt x="597" y="1728"/>
                  </a:lnTo>
                  <a:lnTo>
                    <a:pt x="610" y="1731"/>
                  </a:lnTo>
                  <a:lnTo>
                    <a:pt x="621" y="1731"/>
                  </a:lnTo>
                  <a:lnTo>
                    <a:pt x="633" y="1724"/>
                  </a:lnTo>
                  <a:lnTo>
                    <a:pt x="646" y="1728"/>
                  </a:lnTo>
                  <a:lnTo>
                    <a:pt x="660" y="1724"/>
                  </a:lnTo>
                  <a:lnTo>
                    <a:pt x="670" y="1724"/>
                  </a:lnTo>
                  <a:lnTo>
                    <a:pt x="682" y="1724"/>
                  </a:lnTo>
                  <a:lnTo>
                    <a:pt x="696" y="1724"/>
                  </a:lnTo>
                  <a:lnTo>
                    <a:pt x="706" y="1728"/>
                  </a:lnTo>
                  <a:lnTo>
                    <a:pt x="718" y="1728"/>
                  </a:lnTo>
                  <a:lnTo>
                    <a:pt x="732" y="1724"/>
                  </a:lnTo>
                  <a:lnTo>
                    <a:pt x="742" y="1728"/>
                  </a:lnTo>
                  <a:lnTo>
                    <a:pt x="754" y="1728"/>
                  </a:lnTo>
                  <a:lnTo>
                    <a:pt x="768" y="1724"/>
                  </a:lnTo>
                  <a:lnTo>
                    <a:pt x="781" y="1728"/>
                  </a:lnTo>
                  <a:lnTo>
                    <a:pt x="792" y="1728"/>
                  </a:lnTo>
                  <a:lnTo>
                    <a:pt x="804" y="1728"/>
                  </a:lnTo>
                  <a:lnTo>
                    <a:pt x="817" y="1728"/>
                  </a:lnTo>
                  <a:lnTo>
                    <a:pt x="828" y="1728"/>
                  </a:lnTo>
                  <a:lnTo>
                    <a:pt x="840" y="1724"/>
                  </a:lnTo>
                  <a:lnTo>
                    <a:pt x="853" y="1728"/>
                  </a:lnTo>
                  <a:lnTo>
                    <a:pt x="867" y="1724"/>
                  </a:lnTo>
                  <a:lnTo>
                    <a:pt x="876" y="1731"/>
                  </a:lnTo>
                  <a:lnTo>
                    <a:pt x="889" y="1724"/>
                  </a:lnTo>
                  <a:lnTo>
                    <a:pt x="903" y="1724"/>
                  </a:lnTo>
                  <a:lnTo>
                    <a:pt x="913" y="1728"/>
                  </a:lnTo>
                  <a:lnTo>
                    <a:pt x="925" y="1724"/>
                  </a:lnTo>
                  <a:lnTo>
                    <a:pt x="939" y="1724"/>
                  </a:lnTo>
                  <a:lnTo>
                    <a:pt x="951" y="1728"/>
                  </a:lnTo>
                  <a:lnTo>
                    <a:pt x="961" y="1728"/>
                  </a:lnTo>
                  <a:lnTo>
                    <a:pt x="975" y="1724"/>
                  </a:lnTo>
                  <a:lnTo>
                    <a:pt x="988" y="1728"/>
                  </a:lnTo>
                  <a:lnTo>
                    <a:pt x="997" y="1728"/>
                  </a:lnTo>
                  <a:lnTo>
                    <a:pt x="1011" y="1722"/>
                  </a:lnTo>
                  <a:lnTo>
                    <a:pt x="1024" y="1724"/>
                  </a:lnTo>
                  <a:lnTo>
                    <a:pt x="1036" y="1728"/>
                  </a:lnTo>
                  <a:lnTo>
                    <a:pt x="1047" y="1724"/>
                  </a:lnTo>
                  <a:lnTo>
                    <a:pt x="1060" y="1728"/>
                  </a:lnTo>
                  <a:lnTo>
                    <a:pt x="1072" y="1728"/>
                  </a:lnTo>
                  <a:lnTo>
                    <a:pt x="1083" y="1728"/>
                  </a:lnTo>
                  <a:lnTo>
                    <a:pt x="1096" y="1724"/>
                  </a:lnTo>
                  <a:lnTo>
                    <a:pt x="1110" y="1728"/>
                  </a:lnTo>
                  <a:lnTo>
                    <a:pt x="1119" y="1728"/>
                  </a:lnTo>
                  <a:lnTo>
                    <a:pt x="1132" y="1728"/>
                  </a:lnTo>
                  <a:lnTo>
                    <a:pt x="1146" y="1728"/>
                  </a:lnTo>
                  <a:lnTo>
                    <a:pt x="1158" y="1728"/>
                  </a:lnTo>
                  <a:lnTo>
                    <a:pt x="1168" y="1724"/>
                  </a:lnTo>
                  <a:lnTo>
                    <a:pt x="1182" y="1724"/>
                  </a:lnTo>
                  <a:lnTo>
                    <a:pt x="1194" y="1724"/>
                  </a:lnTo>
                  <a:lnTo>
                    <a:pt x="1204" y="1724"/>
                  </a:lnTo>
                  <a:lnTo>
                    <a:pt x="1218" y="1724"/>
                  </a:lnTo>
                  <a:lnTo>
                    <a:pt x="1231" y="1724"/>
                  </a:lnTo>
                  <a:lnTo>
                    <a:pt x="1243" y="1528"/>
                  </a:lnTo>
                  <a:lnTo>
                    <a:pt x="1254" y="869"/>
                  </a:lnTo>
                  <a:lnTo>
                    <a:pt x="1267" y="481"/>
                  </a:lnTo>
                  <a:lnTo>
                    <a:pt x="1279" y="300"/>
                  </a:lnTo>
                  <a:lnTo>
                    <a:pt x="1290" y="205"/>
                  </a:lnTo>
                  <a:lnTo>
                    <a:pt x="1303" y="149"/>
                  </a:lnTo>
                  <a:lnTo>
                    <a:pt x="1315" y="117"/>
                  </a:lnTo>
                  <a:lnTo>
                    <a:pt x="1329" y="96"/>
                  </a:lnTo>
                  <a:lnTo>
                    <a:pt x="1339" y="74"/>
                  </a:lnTo>
                  <a:lnTo>
                    <a:pt x="1353" y="66"/>
                  </a:lnTo>
                  <a:lnTo>
                    <a:pt x="1365" y="58"/>
                  </a:lnTo>
                  <a:lnTo>
                    <a:pt x="1375" y="51"/>
                  </a:lnTo>
                  <a:lnTo>
                    <a:pt x="1389" y="49"/>
                  </a:lnTo>
                  <a:lnTo>
                    <a:pt x="1401" y="49"/>
                  </a:lnTo>
                  <a:lnTo>
                    <a:pt x="1414" y="44"/>
                  </a:lnTo>
                  <a:lnTo>
                    <a:pt x="1425" y="43"/>
                  </a:lnTo>
                  <a:lnTo>
                    <a:pt x="1437" y="38"/>
                  </a:lnTo>
                  <a:lnTo>
                    <a:pt x="1450" y="34"/>
                  </a:lnTo>
                  <a:lnTo>
                    <a:pt x="1461" y="32"/>
                  </a:lnTo>
                  <a:lnTo>
                    <a:pt x="1474" y="32"/>
                  </a:lnTo>
                  <a:lnTo>
                    <a:pt x="1486" y="32"/>
                  </a:lnTo>
                  <a:lnTo>
                    <a:pt x="1500" y="28"/>
                  </a:lnTo>
                  <a:lnTo>
                    <a:pt x="1510" y="25"/>
                  </a:lnTo>
                  <a:lnTo>
                    <a:pt x="1522" y="28"/>
                  </a:lnTo>
                  <a:lnTo>
                    <a:pt x="1536" y="21"/>
                  </a:lnTo>
                  <a:lnTo>
                    <a:pt x="1546" y="21"/>
                  </a:lnTo>
                  <a:lnTo>
                    <a:pt x="1558" y="21"/>
                  </a:lnTo>
                  <a:lnTo>
                    <a:pt x="1572" y="21"/>
                  </a:lnTo>
                  <a:lnTo>
                    <a:pt x="1582" y="21"/>
                  </a:lnTo>
                  <a:lnTo>
                    <a:pt x="1596" y="21"/>
                  </a:lnTo>
                  <a:lnTo>
                    <a:pt x="1608" y="21"/>
                  </a:lnTo>
                  <a:lnTo>
                    <a:pt x="1621" y="21"/>
                  </a:lnTo>
                  <a:lnTo>
                    <a:pt x="1632" y="17"/>
                  </a:lnTo>
                  <a:lnTo>
                    <a:pt x="1644" y="17"/>
                  </a:lnTo>
                  <a:lnTo>
                    <a:pt x="1657" y="14"/>
                  </a:lnTo>
                  <a:lnTo>
                    <a:pt x="1668" y="14"/>
                  </a:lnTo>
                  <a:lnTo>
                    <a:pt x="1680" y="11"/>
                  </a:lnTo>
                  <a:lnTo>
                    <a:pt x="1693" y="11"/>
                  </a:lnTo>
                  <a:lnTo>
                    <a:pt x="1707" y="14"/>
                  </a:lnTo>
                  <a:lnTo>
                    <a:pt x="1717" y="11"/>
                  </a:lnTo>
                  <a:lnTo>
                    <a:pt x="1729" y="11"/>
                  </a:lnTo>
                  <a:lnTo>
                    <a:pt x="1743" y="11"/>
                  </a:lnTo>
                  <a:lnTo>
                    <a:pt x="1753" y="14"/>
                  </a:lnTo>
                  <a:lnTo>
                    <a:pt x="1765" y="11"/>
                  </a:lnTo>
                  <a:lnTo>
                    <a:pt x="1779" y="8"/>
                  </a:lnTo>
                  <a:lnTo>
                    <a:pt x="1792" y="8"/>
                  </a:lnTo>
                  <a:lnTo>
                    <a:pt x="1801" y="8"/>
                  </a:lnTo>
                  <a:lnTo>
                    <a:pt x="1815" y="11"/>
                  </a:lnTo>
                  <a:lnTo>
                    <a:pt x="1828" y="8"/>
                  </a:lnTo>
                  <a:lnTo>
                    <a:pt x="1839" y="8"/>
                  </a:lnTo>
                  <a:lnTo>
                    <a:pt x="1851" y="8"/>
                  </a:lnTo>
                  <a:lnTo>
                    <a:pt x="1864" y="11"/>
                  </a:lnTo>
                  <a:lnTo>
                    <a:pt x="1876" y="4"/>
                  </a:lnTo>
                  <a:lnTo>
                    <a:pt x="1887" y="14"/>
                  </a:lnTo>
                  <a:lnTo>
                    <a:pt x="1900" y="8"/>
                  </a:lnTo>
                  <a:lnTo>
                    <a:pt x="1914" y="8"/>
                  </a:lnTo>
                  <a:lnTo>
                    <a:pt x="1923" y="11"/>
                  </a:lnTo>
                  <a:lnTo>
                    <a:pt x="1936" y="8"/>
                  </a:lnTo>
                  <a:lnTo>
                    <a:pt x="1950" y="4"/>
                  </a:lnTo>
                  <a:lnTo>
                    <a:pt x="1960" y="4"/>
                  </a:lnTo>
                  <a:lnTo>
                    <a:pt x="1972" y="8"/>
                  </a:lnTo>
                  <a:lnTo>
                    <a:pt x="1986" y="4"/>
                  </a:lnTo>
                  <a:lnTo>
                    <a:pt x="1998" y="4"/>
                  </a:lnTo>
                  <a:lnTo>
                    <a:pt x="2008" y="8"/>
                  </a:lnTo>
                  <a:lnTo>
                    <a:pt x="2022" y="8"/>
                  </a:lnTo>
                  <a:lnTo>
                    <a:pt x="2035" y="4"/>
                  </a:lnTo>
                  <a:lnTo>
                    <a:pt x="2044" y="8"/>
                  </a:lnTo>
                  <a:lnTo>
                    <a:pt x="2058" y="4"/>
                  </a:lnTo>
                  <a:lnTo>
                    <a:pt x="2071" y="0"/>
                  </a:lnTo>
                  <a:lnTo>
                    <a:pt x="2082" y="4"/>
                  </a:lnTo>
                  <a:lnTo>
                    <a:pt x="2094" y="4"/>
                  </a:lnTo>
                  <a:lnTo>
                    <a:pt x="2107" y="0"/>
                  </a:lnTo>
                  <a:lnTo>
                    <a:pt x="2119" y="0"/>
                  </a:lnTo>
                  <a:lnTo>
                    <a:pt x="2130" y="4"/>
                  </a:lnTo>
                  <a:lnTo>
                    <a:pt x="2143" y="0"/>
                  </a:lnTo>
                  <a:lnTo>
                    <a:pt x="2157" y="0"/>
                  </a:lnTo>
                  <a:lnTo>
                    <a:pt x="2169" y="4"/>
                  </a:lnTo>
                  <a:lnTo>
                    <a:pt x="2179" y="0"/>
                  </a:lnTo>
                  <a:lnTo>
                    <a:pt x="2193" y="0"/>
                  </a:lnTo>
                  <a:lnTo>
                    <a:pt x="2205" y="0"/>
                  </a:lnTo>
                  <a:lnTo>
                    <a:pt x="2215" y="0"/>
                  </a:lnTo>
                  <a:lnTo>
                    <a:pt x="2229" y="4"/>
                  </a:lnTo>
                  <a:lnTo>
                    <a:pt x="2241" y="486"/>
                  </a:lnTo>
                  <a:lnTo>
                    <a:pt x="2254" y="1271"/>
                  </a:lnTo>
                  <a:lnTo>
                    <a:pt x="2265" y="1521"/>
                  </a:lnTo>
                  <a:lnTo>
                    <a:pt x="2278" y="1598"/>
                  </a:lnTo>
                  <a:lnTo>
                    <a:pt x="2290" y="1625"/>
                  </a:lnTo>
                  <a:lnTo>
                    <a:pt x="2301" y="1639"/>
                  </a:lnTo>
                  <a:lnTo>
                    <a:pt x="2314" y="1643"/>
                  </a:lnTo>
                  <a:lnTo>
                    <a:pt x="2326" y="1649"/>
                  </a:lnTo>
                  <a:lnTo>
                    <a:pt x="2340" y="1654"/>
                  </a:lnTo>
                  <a:lnTo>
                    <a:pt x="2350" y="1660"/>
                  </a:lnTo>
                  <a:lnTo>
                    <a:pt x="2362" y="1660"/>
                  </a:lnTo>
                  <a:lnTo>
                    <a:pt x="2376" y="1664"/>
                  </a:lnTo>
                  <a:lnTo>
                    <a:pt x="2386" y="1666"/>
                  </a:lnTo>
                  <a:lnTo>
                    <a:pt x="2400" y="1666"/>
                  </a:lnTo>
                  <a:lnTo>
                    <a:pt x="2412" y="1670"/>
                  </a:lnTo>
                  <a:lnTo>
                    <a:pt x="2422" y="1670"/>
                  </a:lnTo>
                  <a:lnTo>
                    <a:pt x="2436" y="1672"/>
                  </a:lnTo>
                  <a:lnTo>
                    <a:pt x="2448" y="1672"/>
                  </a:lnTo>
                  <a:lnTo>
                    <a:pt x="2461" y="1677"/>
                  </a:lnTo>
                  <a:lnTo>
                    <a:pt x="2472" y="1677"/>
                  </a:lnTo>
                  <a:lnTo>
                    <a:pt x="2484" y="1677"/>
                  </a:lnTo>
                  <a:lnTo>
                    <a:pt x="2497" y="1677"/>
                  </a:lnTo>
                  <a:lnTo>
                    <a:pt x="2508" y="1681"/>
                  </a:lnTo>
                  <a:lnTo>
                    <a:pt x="2521" y="1681"/>
                  </a:lnTo>
                  <a:lnTo>
                    <a:pt x="2533" y="1677"/>
                  </a:lnTo>
                  <a:lnTo>
                    <a:pt x="2544" y="1681"/>
                  </a:lnTo>
                  <a:lnTo>
                    <a:pt x="2557" y="1683"/>
                  </a:lnTo>
                  <a:lnTo>
                    <a:pt x="2569" y="1683"/>
                  </a:lnTo>
                  <a:lnTo>
                    <a:pt x="2583" y="1683"/>
                  </a:lnTo>
                  <a:lnTo>
                    <a:pt x="2593" y="1687"/>
                  </a:lnTo>
                  <a:lnTo>
                    <a:pt x="2607" y="1687"/>
                  </a:lnTo>
                  <a:lnTo>
                    <a:pt x="2619" y="1683"/>
                  </a:lnTo>
                  <a:lnTo>
                    <a:pt x="2632" y="1687"/>
                  </a:lnTo>
                  <a:lnTo>
                    <a:pt x="2643" y="1687"/>
                  </a:lnTo>
                  <a:lnTo>
                    <a:pt x="2655" y="1687"/>
                  </a:lnTo>
                  <a:lnTo>
                    <a:pt x="2668" y="1687"/>
                  </a:lnTo>
                  <a:lnTo>
                    <a:pt x="2679" y="1687"/>
                  </a:lnTo>
                  <a:lnTo>
                    <a:pt x="2691" y="1687"/>
                  </a:lnTo>
                  <a:lnTo>
                    <a:pt x="2704" y="1687"/>
                  </a:lnTo>
                  <a:lnTo>
                    <a:pt x="2718" y="1690"/>
                  </a:lnTo>
                  <a:lnTo>
                    <a:pt x="2728" y="1690"/>
                  </a:lnTo>
                  <a:lnTo>
                    <a:pt x="2740" y="1687"/>
                  </a:lnTo>
                  <a:lnTo>
                    <a:pt x="2754" y="1687"/>
                  </a:lnTo>
                  <a:lnTo>
                    <a:pt x="2764" y="1690"/>
                  </a:lnTo>
                  <a:lnTo>
                    <a:pt x="2776" y="1690"/>
                  </a:lnTo>
                  <a:lnTo>
                    <a:pt x="2790" y="1693"/>
                  </a:lnTo>
                  <a:lnTo>
                    <a:pt x="2800" y="1693"/>
                  </a:lnTo>
                  <a:lnTo>
                    <a:pt x="2812" y="1693"/>
                  </a:lnTo>
                  <a:lnTo>
                    <a:pt x="2826" y="1690"/>
                  </a:lnTo>
                  <a:lnTo>
                    <a:pt x="2839" y="1687"/>
                  </a:lnTo>
                  <a:lnTo>
                    <a:pt x="2850" y="1693"/>
                  </a:lnTo>
                  <a:lnTo>
                    <a:pt x="2862" y="1693"/>
                  </a:lnTo>
                  <a:lnTo>
                    <a:pt x="2875" y="1693"/>
                  </a:lnTo>
                  <a:lnTo>
                    <a:pt x="2886" y="1698"/>
                  </a:lnTo>
                  <a:lnTo>
                    <a:pt x="2898" y="1693"/>
                  </a:lnTo>
                  <a:lnTo>
                    <a:pt x="2911" y="1693"/>
                  </a:lnTo>
                  <a:lnTo>
                    <a:pt x="2922" y="1690"/>
                  </a:lnTo>
                  <a:lnTo>
                    <a:pt x="2934" y="1693"/>
                  </a:lnTo>
                  <a:lnTo>
                    <a:pt x="2947" y="1698"/>
                  </a:lnTo>
                  <a:lnTo>
                    <a:pt x="2961" y="1698"/>
                  </a:lnTo>
                  <a:lnTo>
                    <a:pt x="2971" y="1693"/>
                  </a:lnTo>
                  <a:lnTo>
                    <a:pt x="2983" y="1698"/>
                  </a:lnTo>
                  <a:lnTo>
                    <a:pt x="2997" y="1698"/>
                  </a:lnTo>
                  <a:lnTo>
                    <a:pt x="3007" y="1693"/>
                  </a:lnTo>
                  <a:lnTo>
                    <a:pt x="3019" y="1698"/>
                  </a:lnTo>
                  <a:lnTo>
                    <a:pt x="3033" y="1701"/>
                  </a:lnTo>
                  <a:lnTo>
                    <a:pt x="3046" y="1698"/>
                  </a:lnTo>
                  <a:lnTo>
                    <a:pt x="3055" y="1701"/>
                  </a:lnTo>
                  <a:lnTo>
                    <a:pt x="3069" y="1701"/>
                  </a:lnTo>
                </a:path>
              </a:pathLst>
            </a:custGeom>
            <a:grpFill/>
            <a:ln w="12700" cap="rnd" cmpd="sng">
              <a:solidFill>
                <a:srgbClr val="FFFFFF"/>
              </a:solidFill>
              <a:prstDash val="solid"/>
              <a:round/>
              <a:headEnd type="none" w="sm" len="sm"/>
              <a:tailEnd type="none" w="sm" len="sm"/>
            </a:ln>
            <a:effectLst/>
          </p:spPr>
          <p:txBody>
            <a:bodyPr/>
            <a:lstStyle/>
            <a:p>
              <a:endParaRPr lang="en-IN"/>
            </a:p>
          </p:txBody>
        </p:sp>
        <p:sp>
          <p:nvSpPr>
            <p:cNvPr id="480347" name="Rectangle 1115"/>
            <p:cNvSpPr>
              <a:spLocks noChangeArrowheads="1"/>
            </p:cNvSpPr>
            <p:nvPr/>
          </p:nvSpPr>
          <p:spPr bwMode="auto">
            <a:xfrm>
              <a:off x="3235" y="3838"/>
              <a:ext cx="351"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T</a:t>
              </a:r>
            </a:p>
          </p:txBody>
        </p:sp>
        <p:sp>
          <p:nvSpPr>
            <p:cNvPr id="480348" name="Rectangle 1116"/>
            <p:cNvSpPr>
              <a:spLocks noChangeArrowheads="1"/>
            </p:cNvSpPr>
            <p:nvPr/>
          </p:nvSpPr>
          <p:spPr bwMode="auto">
            <a:xfrm>
              <a:off x="3304" y="3838"/>
              <a:ext cx="282"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i</a:t>
              </a:r>
            </a:p>
          </p:txBody>
        </p:sp>
        <p:sp>
          <p:nvSpPr>
            <p:cNvPr id="480349" name="Rectangle 1117"/>
            <p:cNvSpPr>
              <a:spLocks noChangeArrowheads="1"/>
            </p:cNvSpPr>
            <p:nvPr/>
          </p:nvSpPr>
          <p:spPr bwMode="auto">
            <a:xfrm>
              <a:off x="3372" y="3838"/>
              <a:ext cx="383"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m</a:t>
              </a:r>
            </a:p>
          </p:txBody>
        </p:sp>
        <p:sp>
          <p:nvSpPr>
            <p:cNvPr id="480350" name="Rectangle 1118"/>
            <p:cNvSpPr>
              <a:spLocks noChangeArrowheads="1"/>
            </p:cNvSpPr>
            <p:nvPr/>
          </p:nvSpPr>
          <p:spPr bwMode="auto">
            <a:xfrm>
              <a:off x="3473" y="3838"/>
              <a:ext cx="315"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e</a:t>
              </a:r>
            </a:p>
          </p:txBody>
        </p:sp>
        <p:sp>
          <p:nvSpPr>
            <p:cNvPr id="480351" name="Rectangle 1119"/>
            <p:cNvSpPr>
              <a:spLocks noChangeArrowheads="1"/>
            </p:cNvSpPr>
            <p:nvPr/>
          </p:nvSpPr>
          <p:spPr bwMode="auto">
            <a:xfrm>
              <a:off x="3529" y="3838"/>
              <a:ext cx="277"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 </a:t>
              </a:r>
            </a:p>
          </p:txBody>
        </p:sp>
        <p:sp>
          <p:nvSpPr>
            <p:cNvPr id="480352" name="Rectangle 1120"/>
            <p:cNvSpPr>
              <a:spLocks noChangeArrowheads="1"/>
            </p:cNvSpPr>
            <p:nvPr/>
          </p:nvSpPr>
          <p:spPr bwMode="auto">
            <a:xfrm>
              <a:off x="3570" y="3838"/>
              <a:ext cx="294"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a:t>
              </a:r>
            </a:p>
          </p:txBody>
        </p:sp>
        <p:sp>
          <p:nvSpPr>
            <p:cNvPr id="480353" name="Rectangle 1121"/>
            <p:cNvSpPr>
              <a:spLocks noChangeArrowheads="1"/>
            </p:cNvSpPr>
            <p:nvPr/>
          </p:nvSpPr>
          <p:spPr bwMode="auto">
            <a:xfrm>
              <a:off x="3627" y="3838"/>
              <a:ext cx="303"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s</a:t>
              </a:r>
            </a:p>
          </p:txBody>
        </p:sp>
        <p:sp>
          <p:nvSpPr>
            <p:cNvPr id="480354" name="Rectangle 1122"/>
            <p:cNvSpPr>
              <a:spLocks noChangeArrowheads="1"/>
            </p:cNvSpPr>
            <p:nvPr/>
          </p:nvSpPr>
          <p:spPr bwMode="auto">
            <a:xfrm>
              <a:off x="3679" y="3840"/>
              <a:ext cx="294"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a:t>
              </a:r>
            </a:p>
          </p:txBody>
        </p:sp>
        <p:sp>
          <p:nvSpPr>
            <p:cNvPr id="480355" name="Rectangle 1123"/>
            <p:cNvSpPr>
              <a:spLocks noChangeArrowheads="1"/>
            </p:cNvSpPr>
            <p:nvPr/>
          </p:nvSpPr>
          <p:spPr bwMode="auto">
            <a:xfrm rot="16200000">
              <a:off x="775" y="2764"/>
              <a:ext cx="362"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R</a:t>
              </a:r>
            </a:p>
          </p:txBody>
        </p:sp>
        <p:sp>
          <p:nvSpPr>
            <p:cNvPr id="480356" name="Rectangle 1124"/>
            <p:cNvSpPr>
              <a:spLocks noChangeArrowheads="1"/>
            </p:cNvSpPr>
            <p:nvPr/>
          </p:nvSpPr>
          <p:spPr bwMode="auto">
            <a:xfrm rot="16200000">
              <a:off x="796" y="2719"/>
              <a:ext cx="320"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e</a:t>
              </a:r>
            </a:p>
          </p:txBody>
        </p:sp>
        <p:sp>
          <p:nvSpPr>
            <p:cNvPr id="480357" name="Rectangle 1125"/>
            <p:cNvSpPr>
              <a:spLocks noChangeArrowheads="1"/>
            </p:cNvSpPr>
            <p:nvPr/>
          </p:nvSpPr>
          <p:spPr bwMode="auto">
            <a:xfrm rot="16200000">
              <a:off x="802" y="2679"/>
              <a:ext cx="311"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s</a:t>
              </a:r>
            </a:p>
          </p:txBody>
        </p:sp>
        <p:sp>
          <p:nvSpPr>
            <p:cNvPr id="480358" name="Rectangle 1126"/>
            <p:cNvSpPr>
              <a:spLocks noChangeArrowheads="1"/>
            </p:cNvSpPr>
            <p:nvPr/>
          </p:nvSpPr>
          <p:spPr bwMode="auto">
            <a:xfrm rot="16200000">
              <a:off x="813" y="2650"/>
              <a:ext cx="289"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i</a:t>
              </a:r>
            </a:p>
          </p:txBody>
        </p:sp>
        <p:sp>
          <p:nvSpPr>
            <p:cNvPr id="480359" name="Rectangle 1127"/>
            <p:cNvSpPr>
              <a:spLocks noChangeArrowheads="1"/>
            </p:cNvSpPr>
            <p:nvPr/>
          </p:nvSpPr>
          <p:spPr bwMode="auto">
            <a:xfrm rot="16200000">
              <a:off x="803" y="2606"/>
              <a:ext cx="310"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s</a:t>
              </a:r>
            </a:p>
          </p:txBody>
        </p:sp>
        <p:sp>
          <p:nvSpPr>
            <p:cNvPr id="480360" name="Rectangle 1128"/>
            <p:cNvSpPr>
              <a:spLocks noChangeArrowheads="1"/>
            </p:cNvSpPr>
            <p:nvPr/>
          </p:nvSpPr>
          <p:spPr bwMode="auto">
            <a:xfrm rot="16200000">
              <a:off x="813" y="2579"/>
              <a:ext cx="290"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t</a:t>
              </a:r>
            </a:p>
          </p:txBody>
        </p:sp>
        <p:sp>
          <p:nvSpPr>
            <p:cNvPr id="480361" name="Rectangle 1129"/>
            <p:cNvSpPr>
              <a:spLocks noChangeArrowheads="1"/>
            </p:cNvSpPr>
            <p:nvPr/>
          </p:nvSpPr>
          <p:spPr bwMode="auto">
            <a:xfrm rot="16200000">
              <a:off x="795" y="2531"/>
              <a:ext cx="321"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a</a:t>
              </a:r>
            </a:p>
          </p:txBody>
        </p:sp>
        <p:sp>
          <p:nvSpPr>
            <p:cNvPr id="480362" name="Rectangle 1130"/>
            <p:cNvSpPr>
              <a:spLocks noChangeArrowheads="1"/>
            </p:cNvSpPr>
            <p:nvPr/>
          </p:nvSpPr>
          <p:spPr bwMode="auto">
            <a:xfrm rot="16200000">
              <a:off x="792" y="2478"/>
              <a:ext cx="331"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n</a:t>
              </a:r>
            </a:p>
          </p:txBody>
        </p:sp>
        <p:sp>
          <p:nvSpPr>
            <p:cNvPr id="480363" name="Rectangle 1131"/>
            <p:cNvSpPr>
              <a:spLocks noChangeArrowheads="1"/>
            </p:cNvSpPr>
            <p:nvPr/>
          </p:nvSpPr>
          <p:spPr bwMode="auto">
            <a:xfrm rot="16200000">
              <a:off x="795" y="2430"/>
              <a:ext cx="321"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c</a:t>
              </a:r>
            </a:p>
          </p:txBody>
        </p:sp>
        <p:sp>
          <p:nvSpPr>
            <p:cNvPr id="480364" name="Rectangle 1132"/>
            <p:cNvSpPr>
              <a:spLocks noChangeArrowheads="1"/>
            </p:cNvSpPr>
            <p:nvPr/>
          </p:nvSpPr>
          <p:spPr bwMode="auto">
            <a:xfrm rot="16200000">
              <a:off x="795" y="2380"/>
              <a:ext cx="321"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e</a:t>
              </a:r>
            </a:p>
          </p:txBody>
        </p:sp>
        <p:sp>
          <p:nvSpPr>
            <p:cNvPr id="480365" name="Rectangle 1133"/>
            <p:cNvSpPr>
              <a:spLocks noChangeArrowheads="1"/>
            </p:cNvSpPr>
            <p:nvPr/>
          </p:nvSpPr>
          <p:spPr bwMode="auto">
            <a:xfrm rot="16200000">
              <a:off x="815" y="2358"/>
              <a:ext cx="286"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 </a:t>
              </a:r>
            </a:p>
          </p:txBody>
        </p:sp>
        <p:sp>
          <p:nvSpPr>
            <p:cNvPr id="480366" name="Rectangle 1134"/>
            <p:cNvSpPr>
              <a:spLocks noChangeArrowheads="1"/>
            </p:cNvSpPr>
            <p:nvPr/>
          </p:nvSpPr>
          <p:spPr bwMode="auto">
            <a:xfrm rot="16200000">
              <a:off x="806" y="2320"/>
              <a:ext cx="300"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a:t>
              </a:r>
            </a:p>
          </p:txBody>
        </p:sp>
        <p:sp>
          <p:nvSpPr>
            <p:cNvPr id="480367" name="Rectangle 1135"/>
            <p:cNvSpPr>
              <a:spLocks noChangeArrowheads="1"/>
            </p:cNvSpPr>
            <p:nvPr/>
          </p:nvSpPr>
          <p:spPr bwMode="auto">
            <a:xfrm rot="16200000">
              <a:off x="772" y="2242"/>
              <a:ext cx="372"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O</a:t>
              </a:r>
            </a:p>
          </p:txBody>
        </p:sp>
        <p:sp>
          <p:nvSpPr>
            <p:cNvPr id="480368" name="Rectangle 1136"/>
            <p:cNvSpPr>
              <a:spLocks noChangeArrowheads="1"/>
            </p:cNvSpPr>
            <p:nvPr/>
          </p:nvSpPr>
          <p:spPr bwMode="auto">
            <a:xfrm rot="16200000">
              <a:off x="792" y="2191"/>
              <a:ext cx="331"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h</a:t>
              </a:r>
            </a:p>
          </p:txBody>
        </p:sp>
        <p:sp>
          <p:nvSpPr>
            <p:cNvPr id="480369" name="Rectangle 1137"/>
            <p:cNvSpPr>
              <a:spLocks noChangeArrowheads="1"/>
            </p:cNvSpPr>
            <p:nvPr/>
          </p:nvSpPr>
          <p:spPr bwMode="auto">
            <a:xfrm rot="16200000">
              <a:off x="767" y="2106"/>
              <a:ext cx="381"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m</a:t>
              </a:r>
            </a:p>
          </p:txBody>
        </p:sp>
        <p:sp>
          <p:nvSpPr>
            <p:cNvPr id="480370" name="Rectangle 1138"/>
            <p:cNvSpPr>
              <a:spLocks noChangeArrowheads="1"/>
            </p:cNvSpPr>
            <p:nvPr/>
          </p:nvSpPr>
          <p:spPr bwMode="auto">
            <a:xfrm rot="16200000">
              <a:off x="803" y="2066"/>
              <a:ext cx="310"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s</a:t>
              </a:r>
            </a:p>
          </p:txBody>
        </p:sp>
        <p:sp>
          <p:nvSpPr>
            <p:cNvPr id="480371" name="Rectangle 1139"/>
            <p:cNvSpPr>
              <a:spLocks noChangeArrowheads="1"/>
            </p:cNvSpPr>
            <p:nvPr/>
          </p:nvSpPr>
          <p:spPr bwMode="auto">
            <a:xfrm rot="16200000">
              <a:off x="806" y="2028"/>
              <a:ext cx="300" cy="319"/>
            </a:xfrm>
            <a:prstGeom prst="rect">
              <a:avLst/>
            </a:prstGeom>
            <a:grpFill/>
            <a:ln w="9525">
              <a:noFill/>
              <a:miter lim="800000"/>
              <a:headEnd/>
              <a:tailEnd/>
            </a:ln>
            <a:effectLst/>
          </p:spPr>
          <p:txBody>
            <a:bodyPr wrap="none" lIns="92075" tIns="46038" rIns="92075" bIns="46038">
              <a:spAutoFit/>
            </a:bodyPr>
            <a:lstStyle/>
            <a:p>
              <a:r>
                <a:rPr kumimoji="1" lang="en-US" altLang="zh-TW" sz="1100">
                  <a:solidFill>
                    <a:srgbClr val="FFFFFF"/>
                  </a:solidFill>
                  <a:latin typeface="Times New Roman" pitchFamily="18" charset="0"/>
                  <a:ea typeface="新細明體" pitchFamily="18" charset="-120"/>
                </a:rPr>
                <a:t>)</a:t>
              </a:r>
            </a:p>
          </p:txBody>
        </p:sp>
        <p:sp>
          <p:nvSpPr>
            <p:cNvPr id="480372" name="Rectangle 1140"/>
            <p:cNvSpPr>
              <a:spLocks noChangeArrowheads="1"/>
            </p:cNvSpPr>
            <p:nvPr/>
          </p:nvSpPr>
          <p:spPr bwMode="auto">
            <a:xfrm>
              <a:off x="2280" y="2603"/>
              <a:ext cx="371"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O</a:t>
              </a:r>
            </a:p>
          </p:txBody>
        </p:sp>
        <p:sp>
          <p:nvSpPr>
            <p:cNvPr id="480373" name="Rectangle 1141"/>
            <p:cNvSpPr>
              <a:spLocks noChangeArrowheads="1"/>
            </p:cNvSpPr>
            <p:nvPr/>
          </p:nvSpPr>
          <p:spPr bwMode="auto">
            <a:xfrm>
              <a:off x="2379" y="2603"/>
              <a:ext cx="327"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d</a:t>
              </a:r>
            </a:p>
          </p:txBody>
        </p:sp>
        <p:sp>
          <p:nvSpPr>
            <p:cNvPr id="480374" name="Rectangle 1142"/>
            <p:cNvSpPr>
              <a:spLocks noChangeArrowheads="1"/>
            </p:cNvSpPr>
            <p:nvPr/>
          </p:nvSpPr>
          <p:spPr bwMode="auto">
            <a:xfrm>
              <a:off x="2455" y="2603"/>
              <a:ext cx="327"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o</a:t>
              </a:r>
            </a:p>
          </p:txBody>
        </p:sp>
        <p:sp>
          <p:nvSpPr>
            <p:cNvPr id="480375" name="Rectangle 1143"/>
            <p:cNvSpPr>
              <a:spLocks noChangeArrowheads="1"/>
            </p:cNvSpPr>
            <p:nvPr/>
          </p:nvSpPr>
          <p:spPr bwMode="auto">
            <a:xfrm>
              <a:off x="2521" y="2603"/>
              <a:ext cx="294"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r</a:t>
              </a:r>
            </a:p>
          </p:txBody>
        </p:sp>
        <p:sp>
          <p:nvSpPr>
            <p:cNvPr id="480376" name="Rectangle 1144"/>
            <p:cNvSpPr>
              <a:spLocks noChangeArrowheads="1"/>
            </p:cNvSpPr>
            <p:nvPr/>
          </p:nvSpPr>
          <p:spPr bwMode="auto">
            <a:xfrm>
              <a:off x="2564" y="2603"/>
              <a:ext cx="276"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 </a:t>
              </a:r>
            </a:p>
          </p:txBody>
        </p:sp>
        <p:sp>
          <p:nvSpPr>
            <p:cNvPr id="480377" name="Rectangle 1145"/>
            <p:cNvSpPr>
              <a:spLocks noChangeArrowheads="1"/>
            </p:cNvSpPr>
            <p:nvPr/>
          </p:nvSpPr>
          <p:spPr bwMode="auto">
            <a:xfrm>
              <a:off x="2104" y="2739"/>
              <a:ext cx="372"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A</a:t>
              </a:r>
            </a:p>
          </p:txBody>
        </p:sp>
        <p:sp>
          <p:nvSpPr>
            <p:cNvPr id="480378" name="Rectangle 1146"/>
            <p:cNvSpPr>
              <a:spLocks noChangeArrowheads="1"/>
            </p:cNvSpPr>
            <p:nvPr/>
          </p:nvSpPr>
          <p:spPr bwMode="auto">
            <a:xfrm>
              <a:off x="2204" y="2739"/>
              <a:ext cx="327"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p</a:t>
              </a:r>
            </a:p>
          </p:txBody>
        </p:sp>
        <p:sp>
          <p:nvSpPr>
            <p:cNvPr id="480379" name="Rectangle 1147"/>
            <p:cNvSpPr>
              <a:spLocks noChangeArrowheads="1"/>
            </p:cNvSpPr>
            <p:nvPr/>
          </p:nvSpPr>
          <p:spPr bwMode="auto">
            <a:xfrm>
              <a:off x="2280" y="2739"/>
              <a:ext cx="327"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p</a:t>
              </a:r>
            </a:p>
          </p:txBody>
        </p:sp>
        <p:sp>
          <p:nvSpPr>
            <p:cNvPr id="480380" name="Rectangle 1148"/>
            <p:cNvSpPr>
              <a:spLocks noChangeArrowheads="1"/>
            </p:cNvSpPr>
            <p:nvPr/>
          </p:nvSpPr>
          <p:spPr bwMode="auto">
            <a:xfrm>
              <a:off x="2342" y="2739"/>
              <a:ext cx="282"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l</a:t>
              </a:r>
            </a:p>
          </p:txBody>
        </p:sp>
        <p:sp>
          <p:nvSpPr>
            <p:cNvPr id="480381" name="Rectangle 1149"/>
            <p:cNvSpPr>
              <a:spLocks noChangeArrowheads="1"/>
            </p:cNvSpPr>
            <p:nvPr/>
          </p:nvSpPr>
          <p:spPr bwMode="auto">
            <a:xfrm>
              <a:off x="2383" y="2739"/>
              <a:ext cx="282"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i</a:t>
              </a:r>
            </a:p>
          </p:txBody>
        </p:sp>
        <p:sp>
          <p:nvSpPr>
            <p:cNvPr id="480382" name="Rectangle 1150"/>
            <p:cNvSpPr>
              <a:spLocks noChangeArrowheads="1"/>
            </p:cNvSpPr>
            <p:nvPr/>
          </p:nvSpPr>
          <p:spPr bwMode="auto">
            <a:xfrm>
              <a:off x="2433" y="2739"/>
              <a:ext cx="316"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e</a:t>
              </a:r>
            </a:p>
          </p:txBody>
        </p:sp>
        <p:sp>
          <p:nvSpPr>
            <p:cNvPr id="480383" name="Rectangle 1151"/>
            <p:cNvSpPr>
              <a:spLocks noChangeArrowheads="1"/>
            </p:cNvSpPr>
            <p:nvPr/>
          </p:nvSpPr>
          <p:spPr bwMode="auto">
            <a:xfrm>
              <a:off x="2503" y="2739"/>
              <a:ext cx="327"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d</a:t>
              </a:r>
            </a:p>
          </p:txBody>
        </p:sp>
        <p:sp>
          <p:nvSpPr>
            <p:cNvPr id="480384" name="Rectangle 1152"/>
            <p:cNvSpPr>
              <a:spLocks noChangeArrowheads="1"/>
            </p:cNvSpPr>
            <p:nvPr/>
          </p:nvSpPr>
          <p:spPr bwMode="auto">
            <a:xfrm>
              <a:off x="4538" y="1953"/>
              <a:ext cx="372"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O</a:t>
              </a:r>
            </a:p>
          </p:txBody>
        </p:sp>
        <p:sp>
          <p:nvSpPr>
            <p:cNvPr id="480385" name="Rectangle 1153"/>
            <p:cNvSpPr>
              <a:spLocks noChangeArrowheads="1"/>
            </p:cNvSpPr>
            <p:nvPr/>
          </p:nvSpPr>
          <p:spPr bwMode="auto">
            <a:xfrm>
              <a:off x="4633" y="1953"/>
              <a:ext cx="327"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d</a:t>
              </a:r>
            </a:p>
          </p:txBody>
        </p:sp>
        <p:sp>
          <p:nvSpPr>
            <p:cNvPr id="480386" name="Rectangle 1154"/>
            <p:cNvSpPr>
              <a:spLocks noChangeArrowheads="1"/>
            </p:cNvSpPr>
            <p:nvPr/>
          </p:nvSpPr>
          <p:spPr bwMode="auto">
            <a:xfrm>
              <a:off x="4709" y="1953"/>
              <a:ext cx="327"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o</a:t>
              </a:r>
            </a:p>
          </p:txBody>
        </p:sp>
        <p:sp>
          <p:nvSpPr>
            <p:cNvPr id="480387" name="Rectangle 1155"/>
            <p:cNvSpPr>
              <a:spLocks noChangeArrowheads="1"/>
            </p:cNvSpPr>
            <p:nvPr/>
          </p:nvSpPr>
          <p:spPr bwMode="auto">
            <a:xfrm>
              <a:off x="4777" y="1953"/>
              <a:ext cx="294" cy="379"/>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r</a:t>
              </a:r>
            </a:p>
          </p:txBody>
        </p:sp>
        <p:sp>
          <p:nvSpPr>
            <p:cNvPr id="480388" name="Rectangle 1156"/>
            <p:cNvSpPr>
              <a:spLocks noChangeArrowheads="1"/>
            </p:cNvSpPr>
            <p:nvPr/>
          </p:nvSpPr>
          <p:spPr bwMode="auto">
            <a:xfrm>
              <a:off x="4534" y="2092"/>
              <a:ext cx="360"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R</a:t>
              </a:r>
            </a:p>
          </p:txBody>
        </p:sp>
        <p:sp>
          <p:nvSpPr>
            <p:cNvPr id="480389" name="Rectangle 1157"/>
            <p:cNvSpPr>
              <a:spLocks noChangeArrowheads="1"/>
            </p:cNvSpPr>
            <p:nvPr/>
          </p:nvSpPr>
          <p:spPr bwMode="auto">
            <a:xfrm>
              <a:off x="4624" y="2092"/>
              <a:ext cx="315"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e</a:t>
              </a:r>
            </a:p>
          </p:txBody>
        </p:sp>
        <p:sp>
          <p:nvSpPr>
            <p:cNvPr id="480390" name="Rectangle 1158"/>
            <p:cNvSpPr>
              <a:spLocks noChangeArrowheads="1"/>
            </p:cNvSpPr>
            <p:nvPr/>
          </p:nvSpPr>
          <p:spPr bwMode="auto">
            <a:xfrm>
              <a:off x="4709" y="2092"/>
              <a:ext cx="384"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m</a:t>
              </a:r>
            </a:p>
          </p:txBody>
        </p:sp>
        <p:sp>
          <p:nvSpPr>
            <p:cNvPr id="480391" name="Rectangle 1159"/>
            <p:cNvSpPr>
              <a:spLocks noChangeArrowheads="1"/>
            </p:cNvSpPr>
            <p:nvPr/>
          </p:nvSpPr>
          <p:spPr bwMode="auto">
            <a:xfrm>
              <a:off x="4812" y="2092"/>
              <a:ext cx="327"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o</a:t>
              </a:r>
            </a:p>
          </p:txBody>
        </p:sp>
        <p:sp>
          <p:nvSpPr>
            <p:cNvPr id="480392" name="Rectangle 1160"/>
            <p:cNvSpPr>
              <a:spLocks noChangeArrowheads="1"/>
            </p:cNvSpPr>
            <p:nvPr/>
          </p:nvSpPr>
          <p:spPr bwMode="auto">
            <a:xfrm>
              <a:off x="4888" y="2092"/>
              <a:ext cx="327"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v</a:t>
              </a:r>
            </a:p>
          </p:txBody>
        </p:sp>
        <p:sp>
          <p:nvSpPr>
            <p:cNvPr id="480393" name="Rectangle 1161"/>
            <p:cNvSpPr>
              <a:spLocks noChangeArrowheads="1"/>
            </p:cNvSpPr>
            <p:nvPr/>
          </p:nvSpPr>
          <p:spPr bwMode="auto">
            <a:xfrm>
              <a:off x="4958" y="2092"/>
              <a:ext cx="316"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e</a:t>
              </a:r>
            </a:p>
          </p:txBody>
        </p:sp>
        <p:sp>
          <p:nvSpPr>
            <p:cNvPr id="480394" name="Rectangle 1162"/>
            <p:cNvSpPr>
              <a:spLocks noChangeArrowheads="1"/>
            </p:cNvSpPr>
            <p:nvPr/>
          </p:nvSpPr>
          <p:spPr bwMode="auto">
            <a:xfrm>
              <a:off x="5030" y="2092"/>
              <a:ext cx="327" cy="378"/>
            </a:xfrm>
            <a:prstGeom prst="rect">
              <a:avLst/>
            </a:prstGeom>
            <a:grpFill/>
            <a:ln w="9525">
              <a:noFill/>
              <a:miter lim="800000"/>
              <a:headEnd/>
              <a:tailEnd/>
            </a:ln>
            <a:effectLst/>
          </p:spPr>
          <p:txBody>
            <a:bodyPr wrap="none" lIns="92075" tIns="46038" rIns="92075" bIns="46038">
              <a:spAutoFit/>
            </a:bodyPr>
            <a:lstStyle/>
            <a:p>
              <a:r>
                <a:rPr kumimoji="1" lang="en-US" altLang="zh-TW" sz="1300">
                  <a:solidFill>
                    <a:srgbClr val="FFFFFF"/>
                  </a:solidFill>
                  <a:latin typeface="Times New Roman" pitchFamily="18" charset="0"/>
                  <a:ea typeface="新細明體" pitchFamily="18" charset="-120"/>
                </a:rPr>
                <a:t>d</a:t>
              </a:r>
            </a:p>
          </p:txBody>
        </p:sp>
        <p:sp>
          <p:nvSpPr>
            <p:cNvPr id="480395" name="Line 1163"/>
            <p:cNvSpPr>
              <a:spLocks noChangeShapeType="1"/>
            </p:cNvSpPr>
            <p:nvPr/>
          </p:nvSpPr>
          <p:spPr bwMode="auto">
            <a:xfrm>
              <a:off x="2713" y="2947"/>
              <a:ext cx="355" cy="369"/>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96" name="Freeform 1164"/>
            <p:cNvSpPr>
              <a:spLocks/>
            </p:cNvSpPr>
            <p:nvPr/>
          </p:nvSpPr>
          <p:spPr bwMode="auto">
            <a:xfrm>
              <a:off x="3039" y="3298"/>
              <a:ext cx="68" cy="62"/>
            </a:xfrm>
            <a:custGeom>
              <a:avLst/>
              <a:gdLst/>
              <a:ahLst/>
              <a:cxnLst>
                <a:cxn ang="0">
                  <a:pos x="67" y="61"/>
                </a:cxn>
                <a:cxn ang="0">
                  <a:pos x="52" y="0"/>
                </a:cxn>
                <a:cxn ang="0">
                  <a:pos x="0" y="32"/>
                </a:cxn>
                <a:cxn ang="0">
                  <a:pos x="67" y="61"/>
                </a:cxn>
              </a:cxnLst>
              <a:rect l="0" t="0" r="r" b="b"/>
              <a:pathLst>
                <a:path w="68" h="62">
                  <a:moveTo>
                    <a:pt x="67" y="61"/>
                  </a:moveTo>
                  <a:lnTo>
                    <a:pt x="52" y="0"/>
                  </a:lnTo>
                  <a:lnTo>
                    <a:pt x="0" y="32"/>
                  </a:lnTo>
                  <a:lnTo>
                    <a:pt x="67" y="61"/>
                  </a:lnTo>
                </a:path>
              </a:pathLst>
            </a:custGeom>
            <a:grpFill/>
            <a:ln w="9525" cap="rnd">
              <a:noFill/>
              <a:round/>
              <a:headEnd/>
              <a:tailEnd/>
            </a:ln>
            <a:effectLst/>
          </p:spPr>
          <p:txBody>
            <a:bodyPr/>
            <a:lstStyle/>
            <a:p>
              <a:endParaRPr lang="en-IN"/>
            </a:p>
          </p:txBody>
        </p:sp>
        <p:sp>
          <p:nvSpPr>
            <p:cNvPr id="480397" name="Line 1165"/>
            <p:cNvSpPr>
              <a:spLocks noChangeShapeType="1"/>
            </p:cNvSpPr>
            <p:nvPr/>
          </p:nvSpPr>
          <p:spPr bwMode="auto">
            <a:xfrm flipH="1" flipV="1">
              <a:off x="4242" y="1740"/>
              <a:ext cx="354" cy="299"/>
            </a:xfrm>
            <a:prstGeom prst="line">
              <a:avLst/>
            </a:prstGeom>
            <a:grpFill/>
            <a:ln w="12700">
              <a:solidFill>
                <a:srgbClr val="FFFFFF"/>
              </a:solidFill>
              <a:round/>
              <a:headEnd type="none" w="sm" len="sm"/>
              <a:tailEnd type="none" w="sm" len="sm"/>
            </a:ln>
            <a:effectLst/>
          </p:spPr>
          <p:txBody>
            <a:bodyPr wrap="none" anchor="ctr"/>
            <a:lstStyle/>
            <a:p>
              <a:endParaRPr lang="en-IN"/>
            </a:p>
          </p:txBody>
        </p:sp>
        <p:sp>
          <p:nvSpPr>
            <p:cNvPr id="480398" name="Freeform 1166"/>
            <p:cNvSpPr>
              <a:spLocks/>
            </p:cNvSpPr>
            <p:nvPr/>
          </p:nvSpPr>
          <p:spPr bwMode="auto">
            <a:xfrm>
              <a:off x="4199" y="1702"/>
              <a:ext cx="69" cy="60"/>
            </a:xfrm>
            <a:custGeom>
              <a:avLst/>
              <a:gdLst/>
              <a:ahLst/>
              <a:cxnLst>
                <a:cxn ang="0">
                  <a:pos x="0" y="0"/>
                </a:cxn>
                <a:cxn ang="0">
                  <a:pos x="22" y="59"/>
                </a:cxn>
                <a:cxn ang="0">
                  <a:pos x="68" y="20"/>
                </a:cxn>
                <a:cxn ang="0">
                  <a:pos x="0" y="0"/>
                </a:cxn>
              </a:cxnLst>
              <a:rect l="0" t="0" r="r" b="b"/>
              <a:pathLst>
                <a:path w="69" h="60">
                  <a:moveTo>
                    <a:pt x="0" y="0"/>
                  </a:moveTo>
                  <a:lnTo>
                    <a:pt x="22" y="59"/>
                  </a:lnTo>
                  <a:lnTo>
                    <a:pt x="68" y="20"/>
                  </a:lnTo>
                  <a:lnTo>
                    <a:pt x="0" y="0"/>
                  </a:lnTo>
                </a:path>
              </a:pathLst>
            </a:custGeom>
            <a:grpFill/>
            <a:ln w="9525" cap="rnd">
              <a:noFill/>
              <a:round/>
              <a:headEnd/>
              <a:tailEnd/>
            </a:ln>
            <a:effectLst/>
          </p:spPr>
          <p:txBody>
            <a:bodyPr/>
            <a:lstStyle/>
            <a:p>
              <a:endParaRPr lang="en-IN"/>
            </a:p>
          </p:txBody>
        </p:sp>
      </p:grpSp>
      <p:sp>
        <p:nvSpPr>
          <p:cNvPr id="480399" name="Text Box 1167"/>
          <p:cNvSpPr txBox="1">
            <a:spLocks noChangeArrowheads="1"/>
          </p:cNvSpPr>
          <p:nvPr/>
        </p:nvSpPr>
        <p:spPr bwMode="auto">
          <a:xfrm>
            <a:off x="609600" y="2986087"/>
            <a:ext cx="3810000" cy="671513"/>
          </a:xfrm>
          <a:prstGeom prst="rect">
            <a:avLst/>
          </a:prstGeom>
          <a:noFill/>
          <a:ln w="12700">
            <a:noFill/>
            <a:miter lim="800000"/>
            <a:headEnd/>
            <a:tailEnd/>
          </a:ln>
          <a:effectLst/>
        </p:spPr>
        <p:txBody>
          <a:bodyPr>
            <a:spAutoFit/>
          </a:bodyPr>
          <a:lstStyle/>
          <a:p>
            <a:r>
              <a:rPr lang="en-US" sz="2000" b="1" dirty="0">
                <a:solidFill>
                  <a:schemeClr val="bg1"/>
                </a:solidFill>
              </a:rPr>
              <a:t>Fast</a:t>
            </a:r>
            <a:r>
              <a:rPr lang="en-US" dirty="0">
                <a:solidFill>
                  <a:schemeClr val="bg1"/>
                </a:solidFill>
              </a:rPr>
              <a:t> (&lt;100ms) – essential for robotic applications</a:t>
            </a:r>
          </a:p>
        </p:txBody>
      </p:sp>
      <p:pic>
        <p:nvPicPr>
          <p:cNvPr id="480400" name="Picture 1168"/>
          <p:cNvPicPr>
            <a:picLocks noChangeArrowheads="1"/>
          </p:cNvPicPr>
          <p:nvPr/>
        </p:nvPicPr>
        <p:blipFill>
          <a:blip r:embed="rId3" cstate="print"/>
          <a:srcRect/>
          <a:stretch>
            <a:fillRect/>
          </a:stretch>
        </p:blipFill>
        <p:spPr bwMode="auto">
          <a:xfrm>
            <a:off x="4572000" y="228600"/>
            <a:ext cx="4699000" cy="2809875"/>
          </a:xfrm>
          <a:prstGeom prst="rect">
            <a:avLst/>
          </a:prstGeom>
          <a:noFill/>
          <a:ln w="12700">
            <a:noFill/>
            <a:miter lim="800000"/>
            <a:headEnd/>
            <a:tailEnd/>
          </a:ln>
          <a:effectLst/>
        </p:spPr>
      </p:pic>
      <p:sp>
        <p:nvSpPr>
          <p:cNvPr id="480401" name="Text Box 1169"/>
          <p:cNvSpPr txBox="1">
            <a:spLocks noChangeArrowheads="1"/>
          </p:cNvSpPr>
          <p:nvPr/>
        </p:nvSpPr>
        <p:spPr bwMode="auto">
          <a:xfrm>
            <a:off x="5207000" y="3048000"/>
            <a:ext cx="3403600" cy="671513"/>
          </a:xfrm>
          <a:prstGeom prst="rect">
            <a:avLst/>
          </a:prstGeom>
          <a:noFill/>
          <a:ln w="12700">
            <a:noFill/>
            <a:miter lim="800000"/>
            <a:headEnd/>
            <a:tailEnd/>
          </a:ln>
          <a:effectLst/>
        </p:spPr>
        <p:txBody>
          <a:bodyPr>
            <a:spAutoFit/>
          </a:bodyPr>
          <a:lstStyle/>
          <a:p>
            <a:r>
              <a:rPr lang="en-US" sz="2000" b="1" dirty="0">
                <a:solidFill>
                  <a:schemeClr val="bg1"/>
                </a:solidFill>
              </a:rPr>
              <a:t>Repeatable</a:t>
            </a:r>
            <a:r>
              <a:rPr lang="en-US" dirty="0">
                <a:solidFill>
                  <a:schemeClr val="bg1"/>
                </a:solidFill>
              </a:rPr>
              <a:t>-essential for real world applications</a:t>
            </a:r>
          </a:p>
        </p:txBody>
      </p:sp>
      <p:grpSp>
        <p:nvGrpSpPr>
          <p:cNvPr id="3" name="Group 1170"/>
          <p:cNvGrpSpPr>
            <a:grpSpLocks/>
          </p:cNvGrpSpPr>
          <p:nvPr/>
        </p:nvGrpSpPr>
        <p:grpSpPr bwMode="auto">
          <a:xfrm>
            <a:off x="596462" y="3657532"/>
            <a:ext cx="4051656" cy="3124200"/>
            <a:chOff x="384" y="926"/>
            <a:chExt cx="2793" cy="2256"/>
          </a:xfrm>
        </p:grpSpPr>
        <p:sp>
          <p:nvSpPr>
            <p:cNvPr id="480403" name="Rectangle 1171"/>
            <p:cNvSpPr>
              <a:spLocks noChangeArrowheads="1"/>
            </p:cNvSpPr>
            <p:nvPr/>
          </p:nvSpPr>
          <p:spPr bwMode="auto">
            <a:xfrm>
              <a:off x="393" y="926"/>
              <a:ext cx="2784" cy="2256"/>
            </a:xfrm>
            <a:prstGeom prst="rect">
              <a:avLst/>
            </a:prstGeom>
            <a:solidFill>
              <a:srgbClr val="FFFFFF"/>
            </a:solidFill>
            <a:ln w="12700">
              <a:solidFill>
                <a:schemeClr val="tx1"/>
              </a:solidFill>
              <a:miter lim="800000"/>
              <a:headEnd/>
              <a:tailEnd/>
            </a:ln>
            <a:effectLst/>
          </p:spPr>
          <p:txBody>
            <a:bodyPr wrap="none" anchor="ctr"/>
            <a:lstStyle/>
            <a:p>
              <a:endParaRPr lang="en-IN"/>
            </a:p>
          </p:txBody>
        </p:sp>
        <p:graphicFrame>
          <p:nvGraphicFramePr>
            <p:cNvPr id="480404" name="Object 1172"/>
            <p:cNvGraphicFramePr>
              <a:graphicFrameLocks noChangeAspect="1"/>
            </p:cNvGraphicFramePr>
            <p:nvPr/>
          </p:nvGraphicFramePr>
          <p:xfrm>
            <a:off x="384" y="960"/>
            <a:ext cx="2448" cy="1944"/>
          </p:xfrm>
          <a:graphic>
            <a:graphicData uri="http://schemas.openxmlformats.org/presentationml/2006/ole">
              <mc:AlternateContent xmlns:mc="http://schemas.openxmlformats.org/markup-compatibility/2006">
                <mc:Choice xmlns:v="urn:schemas-microsoft-com:vml" Requires="v">
                  <p:oleObj spid="_x0000_s1037" name="CorelDRAW" r:id="rId4" imgW="6336720" imgH="5032440" progId="">
                    <p:embed/>
                  </p:oleObj>
                </mc:Choice>
                <mc:Fallback>
                  <p:oleObj name="CorelDRAW" r:id="rId4" imgW="6336720" imgH="50324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960"/>
                          <a:ext cx="2448" cy="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80405" name="Text Box 1173"/>
          <p:cNvSpPr txBox="1">
            <a:spLocks noChangeArrowheads="1"/>
          </p:cNvSpPr>
          <p:nvPr/>
        </p:nvSpPr>
        <p:spPr bwMode="auto">
          <a:xfrm>
            <a:off x="4724400" y="3886200"/>
            <a:ext cx="4419600" cy="2893100"/>
          </a:xfrm>
          <a:prstGeom prst="rect">
            <a:avLst/>
          </a:prstGeom>
          <a:noFill/>
          <a:ln w="12700">
            <a:noFill/>
            <a:miter lim="800000"/>
            <a:headEnd/>
            <a:tailEnd/>
          </a:ln>
          <a:effectLst/>
        </p:spPr>
        <p:txBody>
          <a:bodyPr wrap="square">
            <a:spAutoFit/>
          </a:bodyPr>
          <a:lstStyle/>
          <a:p>
            <a:pPr>
              <a:buFontTx/>
              <a:buChar char="•"/>
            </a:pPr>
            <a:r>
              <a:rPr lang="en-US" sz="2000" b="1" dirty="0">
                <a:solidFill>
                  <a:schemeClr val="bg1"/>
                </a:solidFill>
              </a:rPr>
              <a:t>Linear with concentration</a:t>
            </a:r>
            <a:r>
              <a:rPr lang="en-US" sz="2000" dirty="0">
                <a:solidFill>
                  <a:schemeClr val="bg1"/>
                </a:solidFill>
              </a:rPr>
              <a:t> </a:t>
            </a:r>
            <a:r>
              <a:rPr lang="en-US" dirty="0">
                <a:solidFill>
                  <a:schemeClr val="bg1"/>
                </a:solidFill>
              </a:rPr>
              <a:t>– essential for simple concentration invariant pattern recognition (unlike the mammalian olfactory system</a:t>
            </a:r>
            <a:r>
              <a:rPr lang="en-US" dirty="0" smtClean="0">
                <a:solidFill>
                  <a:schemeClr val="bg1"/>
                </a:solidFill>
              </a:rPr>
              <a:t>)</a:t>
            </a:r>
          </a:p>
          <a:p>
            <a:pPr>
              <a:buFontTx/>
              <a:buChar char="•"/>
            </a:pPr>
            <a:endParaRPr lang="en-US" dirty="0">
              <a:solidFill>
                <a:schemeClr val="bg1"/>
              </a:solidFill>
            </a:endParaRPr>
          </a:p>
          <a:p>
            <a:pPr>
              <a:buFontTx/>
              <a:buChar char="•"/>
            </a:pPr>
            <a:r>
              <a:rPr lang="en-US" b="1" dirty="0">
                <a:solidFill>
                  <a:schemeClr val="bg1"/>
                </a:solidFill>
              </a:rPr>
              <a:t>Broadly tuned</a:t>
            </a:r>
            <a:r>
              <a:rPr lang="en-US" dirty="0">
                <a:solidFill>
                  <a:schemeClr val="bg1"/>
                </a:solidFill>
              </a:rPr>
              <a:t> – one sensor responds to many different odors to varying degrees (like the mammalian olfactory system)</a:t>
            </a:r>
          </a:p>
          <a:p>
            <a:endParaRPr lang="en-US" dirty="0">
              <a:solidFill>
                <a:schemeClr val="bg1"/>
              </a:solidFill>
            </a:endParaRPr>
          </a:p>
          <a:p>
            <a:pPr>
              <a:buFontTx/>
              <a:buChar char="•"/>
            </a:pPr>
            <a:endParaRPr lang="en-US" dirty="0">
              <a:solidFill>
                <a:schemeClr val="bg1"/>
              </a:solidFill>
            </a:endParaRPr>
          </a:p>
        </p:txBody>
      </p:sp>
    </p:spTree>
    <p:extLst>
      <p:ext uri="{BB962C8B-B14F-4D97-AF65-F5344CB8AC3E}">
        <p14:creationId xmlns:p14="http://schemas.microsoft.com/office/powerpoint/2010/main" val="2609221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0"/>
            <a:ext cx="9144000" cy="1707716"/>
          </a:xfrm>
          <a:prstGeom prst="rect">
            <a:avLst/>
          </a:prstGeom>
          <a:noFill/>
          <a:ln w="9525">
            <a:noFill/>
            <a:round/>
            <a:headEnd/>
            <a:tailEnd/>
          </a:ln>
          <a:effectLst/>
        </p:spPr>
        <p:txBody>
          <a:bodyPr wrap="square" lIns="81639" tIns="56168" rIns="81639" bIns="42452">
            <a:spAutoFit/>
          </a:bodyPr>
          <a:lstStyle/>
          <a:p>
            <a:pPr defTabSz="407988" hangingPunct="0">
              <a:lnSpc>
                <a:spcPct val="95000"/>
              </a:lnSpc>
              <a:buClr>
                <a:srgbClr val="000000"/>
              </a:buClr>
              <a:buSzPct val="10000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sv-SE" sz="2200" b="1" dirty="0" smtClean="0">
                <a:solidFill>
                  <a:srgbClr val="FFFF00"/>
                </a:solidFill>
                <a:latin typeface="Times New Roman" pitchFamily="18" charset="0"/>
              </a:rPr>
              <a:t>                          Electronic Nose  : </a:t>
            </a:r>
            <a:r>
              <a:rPr lang="en-US" altLang="zh-TW" sz="2200" b="1" dirty="0" smtClean="0">
                <a:solidFill>
                  <a:srgbClr val="FFFF00"/>
                </a:solidFill>
                <a:latin typeface="Times New Roman" pitchFamily="18" charset="0"/>
              </a:rPr>
              <a:t>Conceptualization</a:t>
            </a:r>
            <a:endParaRPr lang="sv-SE" sz="2200" b="1" dirty="0" smtClean="0">
              <a:solidFill>
                <a:srgbClr val="FFFF00"/>
              </a:solidFill>
              <a:latin typeface="Times New Roman" pitchFamily="18" charset="0"/>
            </a:endParaRPr>
          </a:p>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sv-SE" sz="2200" b="1" dirty="0">
              <a:solidFill>
                <a:srgbClr val="FFFF00"/>
              </a:solidFill>
              <a:latin typeface="Times New Roman" pitchFamily="18" charset="0"/>
            </a:endParaRPr>
          </a:p>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sv-SE" sz="2200" b="1" dirty="0">
                <a:solidFill>
                  <a:srgbClr val="FFFF00"/>
                </a:solidFill>
                <a:latin typeface="Times New Roman" pitchFamily="18" charset="0"/>
              </a:rPr>
              <a:t>When </a:t>
            </a:r>
            <a:r>
              <a:rPr lang="sv-SE" sz="2200" b="1" dirty="0" smtClean="0">
                <a:solidFill>
                  <a:srgbClr val="FFFF00"/>
                </a:solidFill>
                <a:latin typeface="Times New Roman" pitchFamily="18" charset="0"/>
              </a:rPr>
              <a:t>we have 16 sensors in e-nose </a:t>
            </a:r>
            <a:r>
              <a:rPr lang="sv-SE" sz="2200" b="1" dirty="0">
                <a:solidFill>
                  <a:srgbClr val="FFFF00"/>
                </a:solidFill>
                <a:latin typeface="Times New Roman" pitchFamily="18" charset="0"/>
              </a:rPr>
              <a:t>to smell alcohol, we get 16 analog </a:t>
            </a:r>
            <a:r>
              <a:rPr lang="sv-SE" sz="2200" b="1" dirty="0" smtClean="0">
                <a:solidFill>
                  <a:srgbClr val="FFFF00"/>
                </a:solidFill>
                <a:latin typeface="Times New Roman" pitchFamily="18" charset="0"/>
              </a:rPr>
              <a:t>signals  </a:t>
            </a:r>
            <a:r>
              <a:rPr lang="sv-SE" sz="2200" b="1" dirty="0">
                <a:solidFill>
                  <a:srgbClr val="FFFF00"/>
                </a:solidFill>
                <a:latin typeface="Times New Roman" pitchFamily="18" charset="0"/>
              </a:rPr>
              <a:t>like this</a:t>
            </a:r>
          </a:p>
          <a:p>
            <a:pPr algn="l" defTabSz="407988" hangingPunct="0">
              <a:lnSpc>
                <a:spcPct val="9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sv-SE" sz="2200" b="1" dirty="0">
              <a:solidFill>
                <a:srgbClr val="FFFF00"/>
              </a:solidFill>
              <a:latin typeface="Times New Roman" pitchFamily="18" charset="0"/>
            </a:endParaRPr>
          </a:p>
        </p:txBody>
      </p:sp>
      <p:pic>
        <p:nvPicPr>
          <p:cNvPr id="13315" name="Picture 3"/>
          <p:cNvPicPr>
            <a:picLocks noChangeAspect="1" noChangeArrowheads="1"/>
          </p:cNvPicPr>
          <p:nvPr/>
        </p:nvPicPr>
        <p:blipFill>
          <a:blip r:embed="rId3" cstate="print"/>
          <a:srcRect/>
          <a:stretch>
            <a:fillRect/>
          </a:stretch>
        </p:blipFill>
        <p:spPr bwMode="auto">
          <a:xfrm>
            <a:off x="838200" y="1524000"/>
            <a:ext cx="7423150" cy="5148262"/>
          </a:xfrm>
          <a:prstGeom prst="rect">
            <a:avLst/>
          </a:prstGeom>
          <a:noFill/>
          <a:ln w="9525">
            <a:noFill/>
            <a:round/>
            <a:headEnd/>
            <a:tailEnd/>
          </a:ln>
          <a:effectLst/>
        </p:spPr>
      </p:pic>
      <p:sp>
        <p:nvSpPr>
          <p:cNvPr id="5" name="Rectangle 4"/>
          <p:cNvSpPr/>
          <p:nvPr/>
        </p:nvSpPr>
        <p:spPr>
          <a:xfrm>
            <a:off x="3200400" y="1676400"/>
            <a:ext cx="2971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733800" y="6324600"/>
            <a:ext cx="1295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746745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1143000" y="457200"/>
            <a:ext cx="6858000" cy="609600"/>
          </a:xfrm>
        </p:spPr>
        <p:txBody>
          <a:bodyPr>
            <a:normAutofit fontScale="90000"/>
          </a:bodyPr>
          <a:lstStyle/>
          <a:p>
            <a:pPr algn="l"/>
            <a:r>
              <a:rPr lang="en-US" sz="3600" dirty="0" smtClean="0">
                <a:solidFill>
                  <a:srgbClr val="FFFF00"/>
                </a:solidFill>
              </a:rPr>
              <a:t>Data Processing : Sensor  Array ( e-nose)  </a:t>
            </a:r>
            <a:endParaRPr lang="en-US" sz="3600" dirty="0">
              <a:solidFill>
                <a:srgbClr val="FFFF00"/>
              </a:solidFill>
            </a:endParaRPr>
          </a:p>
        </p:txBody>
      </p:sp>
      <p:graphicFrame>
        <p:nvGraphicFramePr>
          <p:cNvPr id="481284" name="Object 4"/>
          <p:cNvGraphicFramePr>
            <a:graphicFrameLocks noChangeAspect="1"/>
          </p:cNvGraphicFramePr>
          <p:nvPr/>
        </p:nvGraphicFramePr>
        <p:xfrm>
          <a:off x="685800" y="1447800"/>
          <a:ext cx="7543800" cy="5029200"/>
        </p:xfrm>
        <a:graphic>
          <a:graphicData uri="http://schemas.openxmlformats.org/presentationml/2006/ole">
            <mc:AlternateContent xmlns:mc="http://schemas.openxmlformats.org/markup-compatibility/2006">
              <mc:Choice xmlns:v="urn:schemas-microsoft-com:vml" Requires="v">
                <p:oleObj spid="_x0000_s2061" name="Slide" r:id="rId3" imgW="4921200" imgH="3279600" progId="PowerPoint.Slide.8">
                  <p:embed/>
                </p:oleObj>
              </mc:Choice>
              <mc:Fallback>
                <p:oleObj name="Slide" r:id="rId3" imgW="4921200" imgH="32796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981667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2306" name="Object 2"/>
          <p:cNvGraphicFramePr>
            <a:graphicFrameLocks noChangeAspect="1"/>
          </p:cNvGraphicFramePr>
          <p:nvPr/>
        </p:nvGraphicFramePr>
        <p:xfrm>
          <a:off x="1066800" y="381000"/>
          <a:ext cx="7277100" cy="4851400"/>
        </p:xfrm>
        <a:graphic>
          <a:graphicData uri="http://schemas.openxmlformats.org/presentationml/2006/ole">
            <mc:AlternateContent xmlns:mc="http://schemas.openxmlformats.org/markup-compatibility/2006">
              <mc:Choice xmlns:v="urn:schemas-microsoft-com:vml" Requires="v">
                <p:oleObj spid="_x0000_s3085" name="Slide" r:id="rId3" imgW="5097878" imgH="3397068" progId="PowerPoint.Slide.8">
                  <p:embed/>
                </p:oleObj>
              </mc:Choice>
              <mc:Fallback>
                <p:oleObj name="Slide" r:id="rId3" imgW="5097878" imgH="3397068"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1000"/>
                        <a:ext cx="72771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2310" name="Text Box 6"/>
          <p:cNvSpPr txBox="1">
            <a:spLocks noChangeArrowheads="1"/>
          </p:cNvSpPr>
          <p:nvPr/>
        </p:nvSpPr>
        <p:spPr bwMode="auto">
          <a:xfrm>
            <a:off x="990600" y="5616714"/>
            <a:ext cx="7391400" cy="707886"/>
          </a:xfrm>
          <a:prstGeom prst="rect">
            <a:avLst/>
          </a:prstGeom>
          <a:noFill/>
          <a:ln w="12700">
            <a:noFill/>
            <a:miter lim="800000"/>
            <a:headEnd/>
            <a:tailEnd/>
          </a:ln>
          <a:effectLst/>
        </p:spPr>
        <p:txBody>
          <a:bodyPr wrap="square">
            <a:spAutoFit/>
          </a:bodyPr>
          <a:lstStyle/>
          <a:p>
            <a:pPr>
              <a:spcBef>
                <a:spcPct val="50000"/>
              </a:spcBef>
            </a:pPr>
            <a:r>
              <a:rPr lang="en-US" sz="2000" b="1" dirty="0">
                <a:latin typeface="Helvetica" charset="0"/>
              </a:rPr>
              <a:t>∆</a:t>
            </a:r>
            <a:r>
              <a:rPr lang="en-US" sz="2000" b="1" dirty="0" err="1">
                <a:solidFill>
                  <a:srgbClr val="FFFF00"/>
                </a:solidFill>
                <a:latin typeface="Helvetica" charset="0"/>
              </a:rPr>
              <a:t>R</a:t>
            </a:r>
            <a:r>
              <a:rPr lang="en-US" sz="2000" b="1" baseline="-25000" dirty="0" err="1">
                <a:solidFill>
                  <a:srgbClr val="FFFF00"/>
                </a:solidFill>
                <a:latin typeface="Helvetica" charset="0"/>
              </a:rPr>
              <a:t>max</a:t>
            </a:r>
            <a:r>
              <a:rPr lang="en-US" sz="2000" b="1" baseline="-25000" dirty="0">
                <a:solidFill>
                  <a:srgbClr val="FFFF00"/>
                </a:solidFill>
                <a:latin typeface="Helvetica" charset="0"/>
              </a:rPr>
              <a:t> </a:t>
            </a:r>
            <a:r>
              <a:rPr lang="en-US" sz="2000" b="1" dirty="0">
                <a:solidFill>
                  <a:srgbClr val="FFFF00"/>
                </a:solidFill>
                <a:latin typeface="Helvetica" charset="0"/>
              </a:rPr>
              <a:t>/ </a:t>
            </a:r>
            <a:r>
              <a:rPr lang="en-US" sz="2000" b="1" dirty="0" err="1">
                <a:solidFill>
                  <a:srgbClr val="FFFF00"/>
                </a:solidFill>
                <a:latin typeface="Helvetica" charset="0"/>
              </a:rPr>
              <a:t>R</a:t>
            </a:r>
            <a:r>
              <a:rPr lang="en-US" sz="2000" b="1" baseline="-25000" dirty="0" err="1">
                <a:solidFill>
                  <a:srgbClr val="FFFF00"/>
                </a:solidFill>
                <a:latin typeface="Helvetica" charset="0"/>
              </a:rPr>
              <a:t>b</a:t>
            </a:r>
            <a:r>
              <a:rPr lang="en-US" sz="2000" dirty="0">
                <a:solidFill>
                  <a:srgbClr val="FFFF00"/>
                </a:solidFill>
              </a:rPr>
              <a:t> for each sensor normalized across the array results in a concentration independent pattern that characterizes the odor.</a:t>
            </a:r>
            <a:endParaRPr lang="en-US" sz="2000" b="1" baseline="-25000" dirty="0">
              <a:solidFill>
                <a:srgbClr val="FFFF00"/>
              </a:solidFill>
              <a:latin typeface="Helvetica" charset="0"/>
            </a:endParaRPr>
          </a:p>
        </p:txBody>
      </p:sp>
    </p:spTree>
    <p:extLst>
      <p:ext uri="{BB962C8B-B14F-4D97-AF65-F5344CB8AC3E}">
        <p14:creationId xmlns:p14="http://schemas.microsoft.com/office/powerpoint/2010/main" val="24012681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0002" name="Object 2"/>
          <p:cNvGraphicFramePr>
            <a:graphicFrameLocks noChangeAspect="1"/>
          </p:cNvGraphicFramePr>
          <p:nvPr/>
        </p:nvGraphicFramePr>
        <p:xfrm>
          <a:off x="304800" y="457200"/>
          <a:ext cx="8229600" cy="6019800"/>
        </p:xfrm>
        <a:graphic>
          <a:graphicData uri="http://schemas.openxmlformats.org/presentationml/2006/ole">
            <mc:AlternateContent xmlns:mc="http://schemas.openxmlformats.org/markup-compatibility/2006">
              <mc:Choice xmlns:v="urn:schemas-microsoft-com:vml" Requires="v">
                <p:oleObj spid="_x0000_s4109" name="Slide" r:id="rId3" imgW="5143680" imgH="3429000" progId="PowerPoint.Slide.8">
                  <p:embed/>
                </p:oleObj>
              </mc:Choice>
              <mc:Fallback>
                <p:oleObj name="Slide" r:id="rId3" imgW="5143680" imgH="34290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7200"/>
                        <a:ext cx="8229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500617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1911207" y="368660"/>
            <a:ext cx="5086649" cy="523220"/>
          </a:xfrm>
          <a:prstGeom prst="rect">
            <a:avLst/>
          </a:prstGeom>
          <a:noFill/>
          <a:ln w="9525">
            <a:noFill/>
            <a:miter lim="800000"/>
            <a:headEnd/>
            <a:tailEnd/>
          </a:ln>
          <a:effectLst/>
        </p:spPr>
        <p:txBody>
          <a:bodyPr wrap="none">
            <a:spAutoFit/>
          </a:bodyPr>
          <a:lstStyle/>
          <a:p>
            <a:pPr algn="ctr"/>
            <a:r>
              <a:rPr lang="sv-SE" sz="2800" b="1" dirty="0" smtClean="0">
                <a:solidFill>
                  <a:srgbClr val="002776"/>
                </a:solidFill>
                <a:latin typeface="Comic Sans MS" pitchFamily="66" charset="0"/>
              </a:rPr>
              <a:t> Electronic Nose : Overview</a:t>
            </a:r>
            <a:endParaRPr lang="sv-SE" sz="2800" b="1" dirty="0">
              <a:solidFill>
                <a:srgbClr val="002776"/>
              </a:solidFill>
              <a:latin typeface="Comic Sans MS" pitchFamily="66" charset="0"/>
            </a:endParaRPr>
          </a:p>
        </p:txBody>
      </p:sp>
      <p:grpSp>
        <p:nvGrpSpPr>
          <p:cNvPr id="2" name="Group 5"/>
          <p:cNvGrpSpPr>
            <a:grpSpLocks/>
          </p:cNvGrpSpPr>
          <p:nvPr/>
        </p:nvGrpSpPr>
        <p:grpSpPr bwMode="auto">
          <a:xfrm>
            <a:off x="539750" y="1160748"/>
            <a:ext cx="7772400" cy="2057400"/>
            <a:chOff x="336" y="528"/>
            <a:chExt cx="4896" cy="1296"/>
          </a:xfrm>
        </p:grpSpPr>
        <p:grpSp>
          <p:nvGrpSpPr>
            <p:cNvPr id="3" name="Group 6"/>
            <p:cNvGrpSpPr>
              <a:grpSpLocks/>
            </p:cNvGrpSpPr>
            <p:nvPr/>
          </p:nvGrpSpPr>
          <p:grpSpPr bwMode="auto">
            <a:xfrm>
              <a:off x="336" y="528"/>
              <a:ext cx="4896" cy="1296"/>
              <a:chOff x="192" y="528"/>
              <a:chExt cx="4896" cy="1296"/>
            </a:xfrm>
          </p:grpSpPr>
          <p:grpSp>
            <p:nvGrpSpPr>
              <p:cNvPr id="4" name="Group 7"/>
              <p:cNvGrpSpPr>
                <a:grpSpLocks/>
              </p:cNvGrpSpPr>
              <p:nvPr/>
            </p:nvGrpSpPr>
            <p:grpSpPr bwMode="auto">
              <a:xfrm>
                <a:off x="336" y="799"/>
                <a:ext cx="4514" cy="977"/>
                <a:chOff x="336" y="799"/>
                <a:chExt cx="4514" cy="977"/>
              </a:xfrm>
            </p:grpSpPr>
            <p:grpSp>
              <p:nvGrpSpPr>
                <p:cNvPr id="5" name="Group 8"/>
                <p:cNvGrpSpPr>
                  <a:grpSpLocks/>
                </p:cNvGrpSpPr>
                <p:nvPr/>
              </p:nvGrpSpPr>
              <p:grpSpPr bwMode="auto">
                <a:xfrm>
                  <a:off x="1104" y="1200"/>
                  <a:ext cx="632" cy="480"/>
                  <a:chOff x="808" y="1248"/>
                  <a:chExt cx="632" cy="480"/>
                </a:xfrm>
              </p:grpSpPr>
              <p:grpSp>
                <p:nvGrpSpPr>
                  <p:cNvPr id="6" name="Group 9"/>
                  <p:cNvGrpSpPr>
                    <a:grpSpLocks/>
                  </p:cNvGrpSpPr>
                  <p:nvPr/>
                </p:nvGrpSpPr>
                <p:grpSpPr bwMode="auto">
                  <a:xfrm>
                    <a:off x="816" y="1248"/>
                    <a:ext cx="240" cy="240"/>
                    <a:chOff x="816" y="1248"/>
                    <a:chExt cx="240" cy="240"/>
                  </a:xfrm>
                </p:grpSpPr>
                <p:sp>
                  <p:nvSpPr>
                    <p:cNvPr id="88074" name="Freeform 10"/>
                    <p:cNvSpPr>
                      <a:spLocks/>
                    </p:cNvSpPr>
                    <p:nvPr/>
                  </p:nvSpPr>
                  <p:spPr bwMode="auto">
                    <a:xfrm>
                      <a:off x="816" y="1248"/>
                      <a:ext cx="240" cy="240"/>
                    </a:xfrm>
                    <a:custGeom>
                      <a:avLst/>
                      <a:gdLst/>
                      <a:ahLst/>
                      <a:cxnLst>
                        <a:cxn ang="0">
                          <a:pos x="66" y="350"/>
                        </a:cxn>
                        <a:cxn ang="0">
                          <a:pos x="42" y="342"/>
                        </a:cxn>
                        <a:cxn ang="0">
                          <a:pos x="10" y="294"/>
                        </a:cxn>
                        <a:cxn ang="0">
                          <a:pos x="58" y="150"/>
                        </a:cxn>
                        <a:cxn ang="0">
                          <a:pos x="42" y="102"/>
                        </a:cxn>
                        <a:cxn ang="0">
                          <a:pos x="10" y="22"/>
                        </a:cxn>
                        <a:cxn ang="0">
                          <a:pos x="34" y="6"/>
                        </a:cxn>
                        <a:cxn ang="0">
                          <a:pos x="74" y="62"/>
                        </a:cxn>
                        <a:cxn ang="0">
                          <a:pos x="90" y="86"/>
                        </a:cxn>
                        <a:cxn ang="0">
                          <a:pos x="106" y="134"/>
                        </a:cxn>
                        <a:cxn ang="0">
                          <a:pos x="186" y="30"/>
                        </a:cxn>
                        <a:cxn ang="0">
                          <a:pos x="162" y="126"/>
                        </a:cxn>
                        <a:cxn ang="0">
                          <a:pos x="154" y="150"/>
                        </a:cxn>
                        <a:cxn ang="0">
                          <a:pos x="186" y="142"/>
                        </a:cxn>
                        <a:cxn ang="0">
                          <a:pos x="242" y="78"/>
                        </a:cxn>
                        <a:cxn ang="0">
                          <a:pos x="282" y="118"/>
                        </a:cxn>
                        <a:cxn ang="0">
                          <a:pos x="234" y="150"/>
                        </a:cxn>
                        <a:cxn ang="0">
                          <a:pos x="210" y="166"/>
                        </a:cxn>
                        <a:cxn ang="0">
                          <a:pos x="162" y="262"/>
                        </a:cxn>
                        <a:cxn ang="0">
                          <a:pos x="146" y="326"/>
                        </a:cxn>
                        <a:cxn ang="0">
                          <a:pos x="98" y="342"/>
                        </a:cxn>
                        <a:cxn ang="0">
                          <a:pos x="74" y="358"/>
                        </a:cxn>
                        <a:cxn ang="0">
                          <a:pos x="66" y="350"/>
                        </a:cxn>
                      </a:cxnLst>
                      <a:rect l="0" t="0" r="r" b="b"/>
                      <a:pathLst>
                        <a:path w="320" h="359">
                          <a:moveTo>
                            <a:pt x="66" y="350"/>
                          </a:moveTo>
                          <a:cubicBezTo>
                            <a:pt x="58" y="347"/>
                            <a:pt x="48" y="348"/>
                            <a:pt x="42" y="342"/>
                          </a:cubicBezTo>
                          <a:cubicBezTo>
                            <a:pt x="28" y="328"/>
                            <a:pt x="10" y="294"/>
                            <a:pt x="10" y="294"/>
                          </a:cubicBezTo>
                          <a:cubicBezTo>
                            <a:pt x="16" y="212"/>
                            <a:pt x="0" y="189"/>
                            <a:pt x="58" y="150"/>
                          </a:cubicBezTo>
                          <a:cubicBezTo>
                            <a:pt x="73" y="105"/>
                            <a:pt x="67" y="146"/>
                            <a:pt x="42" y="102"/>
                          </a:cubicBezTo>
                          <a:cubicBezTo>
                            <a:pt x="27" y="76"/>
                            <a:pt x="28" y="49"/>
                            <a:pt x="10" y="22"/>
                          </a:cubicBezTo>
                          <a:cubicBezTo>
                            <a:pt x="18" y="17"/>
                            <a:pt x="25" y="8"/>
                            <a:pt x="34" y="6"/>
                          </a:cubicBezTo>
                          <a:cubicBezTo>
                            <a:pt x="68" y="0"/>
                            <a:pt x="68" y="44"/>
                            <a:pt x="74" y="62"/>
                          </a:cubicBezTo>
                          <a:cubicBezTo>
                            <a:pt x="77" y="71"/>
                            <a:pt x="86" y="77"/>
                            <a:pt x="90" y="86"/>
                          </a:cubicBezTo>
                          <a:cubicBezTo>
                            <a:pt x="97" y="101"/>
                            <a:pt x="106" y="134"/>
                            <a:pt x="106" y="134"/>
                          </a:cubicBezTo>
                          <a:cubicBezTo>
                            <a:pt x="126" y="74"/>
                            <a:pt x="120" y="47"/>
                            <a:pt x="186" y="30"/>
                          </a:cubicBezTo>
                          <a:cubicBezTo>
                            <a:pt x="178" y="62"/>
                            <a:pt x="170" y="94"/>
                            <a:pt x="162" y="126"/>
                          </a:cubicBezTo>
                          <a:cubicBezTo>
                            <a:pt x="160" y="134"/>
                            <a:pt x="147" y="145"/>
                            <a:pt x="154" y="150"/>
                          </a:cubicBezTo>
                          <a:cubicBezTo>
                            <a:pt x="163" y="156"/>
                            <a:pt x="175" y="145"/>
                            <a:pt x="186" y="142"/>
                          </a:cubicBezTo>
                          <a:cubicBezTo>
                            <a:pt x="203" y="116"/>
                            <a:pt x="225" y="104"/>
                            <a:pt x="242" y="78"/>
                          </a:cubicBezTo>
                          <a:cubicBezTo>
                            <a:pt x="262" y="81"/>
                            <a:pt x="320" y="75"/>
                            <a:pt x="282" y="118"/>
                          </a:cubicBezTo>
                          <a:cubicBezTo>
                            <a:pt x="269" y="132"/>
                            <a:pt x="250" y="139"/>
                            <a:pt x="234" y="150"/>
                          </a:cubicBezTo>
                          <a:cubicBezTo>
                            <a:pt x="226" y="155"/>
                            <a:pt x="210" y="166"/>
                            <a:pt x="210" y="166"/>
                          </a:cubicBezTo>
                          <a:cubicBezTo>
                            <a:pt x="169" y="228"/>
                            <a:pt x="184" y="196"/>
                            <a:pt x="162" y="262"/>
                          </a:cubicBezTo>
                          <a:cubicBezTo>
                            <a:pt x="155" y="283"/>
                            <a:pt x="160" y="309"/>
                            <a:pt x="146" y="326"/>
                          </a:cubicBezTo>
                          <a:cubicBezTo>
                            <a:pt x="135" y="339"/>
                            <a:pt x="112" y="333"/>
                            <a:pt x="98" y="342"/>
                          </a:cubicBezTo>
                          <a:cubicBezTo>
                            <a:pt x="90" y="347"/>
                            <a:pt x="83" y="356"/>
                            <a:pt x="74" y="358"/>
                          </a:cubicBezTo>
                          <a:cubicBezTo>
                            <a:pt x="70" y="359"/>
                            <a:pt x="69" y="353"/>
                            <a:pt x="66" y="350"/>
                          </a:cubicBezTo>
                          <a:close/>
                        </a:path>
                      </a:pathLst>
                    </a:custGeom>
                    <a:solidFill>
                      <a:srgbClr val="FFFF99"/>
                    </a:solidFill>
                    <a:ln w="15875">
                      <a:solidFill>
                        <a:schemeClr val="tx1"/>
                      </a:solidFill>
                      <a:round/>
                      <a:headEnd/>
                      <a:tailEnd/>
                    </a:ln>
                    <a:effectLst/>
                  </p:spPr>
                  <p:txBody>
                    <a:bodyPr/>
                    <a:lstStyle/>
                    <a:p>
                      <a:endParaRPr lang="en-IN"/>
                    </a:p>
                  </p:txBody>
                </p:sp>
                <p:sp>
                  <p:nvSpPr>
                    <p:cNvPr id="88075" name="Freeform 11"/>
                    <p:cNvSpPr>
                      <a:spLocks/>
                    </p:cNvSpPr>
                    <p:nvPr/>
                  </p:nvSpPr>
                  <p:spPr bwMode="auto">
                    <a:xfrm>
                      <a:off x="816" y="1392"/>
                      <a:ext cx="82" cy="50"/>
                    </a:xfrm>
                    <a:custGeom>
                      <a:avLst/>
                      <a:gdLst/>
                      <a:ahLst/>
                      <a:cxnLst>
                        <a:cxn ang="0">
                          <a:pos x="56" y="2"/>
                        </a:cxn>
                        <a:cxn ang="0">
                          <a:pos x="48" y="50"/>
                        </a:cxn>
                        <a:cxn ang="0">
                          <a:pos x="64" y="2"/>
                        </a:cxn>
                        <a:cxn ang="0">
                          <a:pos x="56" y="2"/>
                        </a:cxn>
                      </a:cxnLst>
                      <a:rect l="0" t="0" r="r" b="b"/>
                      <a:pathLst>
                        <a:path w="82" h="50">
                          <a:moveTo>
                            <a:pt x="56" y="2"/>
                          </a:moveTo>
                          <a:cubicBezTo>
                            <a:pt x="28" y="21"/>
                            <a:pt x="0" y="34"/>
                            <a:pt x="48" y="50"/>
                          </a:cubicBezTo>
                          <a:cubicBezTo>
                            <a:pt x="74" y="32"/>
                            <a:pt x="82" y="38"/>
                            <a:pt x="64" y="2"/>
                          </a:cubicBezTo>
                          <a:cubicBezTo>
                            <a:pt x="63" y="0"/>
                            <a:pt x="59" y="2"/>
                            <a:pt x="56" y="2"/>
                          </a:cubicBezTo>
                          <a:close/>
                        </a:path>
                      </a:pathLst>
                    </a:custGeom>
                    <a:solidFill>
                      <a:schemeClr val="bg1"/>
                    </a:solidFill>
                    <a:ln w="15875">
                      <a:solidFill>
                        <a:schemeClr val="tx1"/>
                      </a:solidFill>
                      <a:round/>
                      <a:headEnd/>
                      <a:tailEnd/>
                    </a:ln>
                    <a:effectLst/>
                  </p:spPr>
                  <p:txBody>
                    <a:bodyPr/>
                    <a:lstStyle/>
                    <a:p>
                      <a:endParaRPr lang="en-IN"/>
                    </a:p>
                  </p:txBody>
                </p:sp>
              </p:grpSp>
              <p:grpSp>
                <p:nvGrpSpPr>
                  <p:cNvPr id="7" name="Group 12"/>
                  <p:cNvGrpSpPr>
                    <a:grpSpLocks/>
                  </p:cNvGrpSpPr>
                  <p:nvPr/>
                </p:nvGrpSpPr>
                <p:grpSpPr bwMode="auto">
                  <a:xfrm>
                    <a:off x="1200" y="1248"/>
                    <a:ext cx="240" cy="240"/>
                    <a:chOff x="1392" y="1248"/>
                    <a:chExt cx="240" cy="240"/>
                  </a:xfrm>
                </p:grpSpPr>
                <p:sp>
                  <p:nvSpPr>
                    <p:cNvPr id="88077" name="Freeform 13"/>
                    <p:cNvSpPr>
                      <a:spLocks/>
                    </p:cNvSpPr>
                    <p:nvPr/>
                  </p:nvSpPr>
                  <p:spPr bwMode="auto">
                    <a:xfrm>
                      <a:off x="1392" y="1248"/>
                      <a:ext cx="240" cy="240"/>
                    </a:xfrm>
                    <a:custGeom>
                      <a:avLst/>
                      <a:gdLst/>
                      <a:ahLst/>
                      <a:cxnLst>
                        <a:cxn ang="0">
                          <a:pos x="66" y="350"/>
                        </a:cxn>
                        <a:cxn ang="0">
                          <a:pos x="42" y="342"/>
                        </a:cxn>
                        <a:cxn ang="0">
                          <a:pos x="10" y="294"/>
                        </a:cxn>
                        <a:cxn ang="0">
                          <a:pos x="58" y="150"/>
                        </a:cxn>
                        <a:cxn ang="0">
                          <a:pos x="42" y="102"/>
                        </a:cxn>
                        <a:cxn ang="0">
                          <a:pos x="10" y="22"/>
                        </a:cxn>
                        <a:cxn ang="0">
                          <a:pos x="34" y="6"/>
                        </a:cxn>
                        <a:cxn ang="0">
                          <a:pos x="74" y="62"/>
                        </a:cxn>
                        <a:cxn ang="0">
                          <a:pos x="90" y="86"/>
                        </a:cxn>
                        <a:cxn ang="0">
                          <a:pos x="106" y="134"/>
                        </a:cxn>
                        <a:cxn ang="0">
                          <a:pos x="186" y="30"/>
                        </a:cxn>
                        <a:cxn ang="0">
                          <a:pos x="162" y="126"/>
                        </a:cxn>
                        <a:cxn ang="0">
                          <a:pos x="154" y="150"/>
                        </a:cxn>
                        <a:cxn ang="0">
                          <a:pos x="186" y="142"/>
                        </a:cxn>
                        <a:cxn ang="0">
                          <a:pos x="242" y="78"/>
                        </a:cxn>
                        <a:cxn ang="0">
                          <a:pos x="282" y="118"/>
                        </a:cxn>
                        <a:cxn ang="0">
                          <a:pos x="234" y="150"/>
                        </a:cxn>
                        <a:cxn ang="0">
                          <a:pos x="210" y="166"/>
                        </a:cxn>
                        <a:cxn ang="0">
                          <a:pos x="162" y="262"/>
                        </a:cxn>
                        <a:cxn ang="0">
                          <a:pos x="146" y="326"/>
                        </a:cxn>
                        <a:cxn ang="0">
                          <a:pos x="98" y="342"/>
                        </a:cxn>
                        <a:cxn ang="0">
                          <a:pos x="74" y="358"/>
                        </a:cxn>
                        <a:cxn ang="0">
                          <a:pos x="66" y="350"/>
                        </a:cxn>
                      </a:cxnLst>
                      <a:rect l="0" t="0" r="r" b="b"/>
                      <a:pathLst>
                        <a:path w="320" h="359">
                          <a:moveTo>
                            <a:pt x="66" y="350"/>
                          </a:moveTo>
                          <a:cubicBezTo>
                            <a:pt x="58" y="347"/>
                            <a:pt x="48" y="348"/>
                            <a:pt x="42" y="342"/>
                          </a:cubicBezTo>
                          <a:cubicBezTo>
                            <a:pt x="28" y="328"/>
                            <a:pt x="10" y="294"/>
                            <a:pt x="10" y="294"/>
                          </a:cubicBezTo>
                          <a:cubicBezTo>
                            <a:pt x="16" y="212"/>
                            <a:pt x="0" y="189"/>
                            <a:pt x="58" y="150"/>
                          </a:cubicBezTo>
                          <a:cubicBezTo>
                            <a:pt x="73" y="105"/>
                            <a:pt x="67" y="146"/>
                            <a:pt x="42" y="102"/>
                          </a:cubicBezTo>
                          <a:cubicBezTo>
                            <a:pt x="27" y="76"/>
                            <a:pt x="28" y="49"/>
                            <a:pt x="10" y="22"/>
                          </a:cubicBezTo>
                          <a:cubicBezTo>
                            <a:pt x="18" y="17"/>
                            <a:pt x="25" y="8"/>
                            <a:pt x="34" y="6"/>
                          </a:cubicBezTo>
                          <a:cubicBezTo>
                            <a:pt x="68" y="0"/>
                            <a:pt x="68" y="44"/>
                            <a:pt x="74" y="62"/>
                          </a:cubicBezTo>
                          <a:cubicBezTo>
                            <a:pt x="77" y="71"/>
                            <a:pt x="86" y="77"/>
                            <a:pt x="90" y="86"/>
                          </a:cubicBezTo>
                          <a:cubicBezTo>
                            <a:pt x="97" y="101"/>
                            <a:pt x="106" y="134"/>
                            <a:pt x="106" y="134"/>
                          </a:cubicBezTo>
                          <a:cubicBezTo>
                            <a:pt x="126" y="74"/>
                            <a:pt x="120" y="47"/>
                            <a:pt x="186" y="30"/>
                          </a:cubicBezTo>
                          <a:cubicBezTo>
                            <a:pt x="178" y="62"/>
                            <a:pt x="170" y="94"/>
                            <a:pt x="162" y="126"/>
                          </a:cubicBezTo>
                          <a:cubicBezTo>
                            <a:pt x="160" y="134"/>
                            <a:pt x="147" y="145"/>
                            <a:pt x="154" y="150"/>
                          </a:cubicBezTo>
                          <a:cubicBezTo>
                            <a:pt x="163" y="156"/>
                            <a:pt x="175" y="145"/>
                            <a:pt x="186" y="142"/>
                          </a:cubicBezTo>
                          <a:cubicBezTo>
                            <a:pt x="203" y="116"/>
                            <a:pt x="225" y="104"/>
                            <a:pt x="242" y="78"/>
                          </a:cubicBezTo>
                          <a:cubicBezTo>
                            <a:pt x="262" y="81"/>
                            <a:pt x="320" y="75"/>
                            <a:pt x="282" y="118"/>
                          </a:cubicBezTo>
                          <a:cubicBezTo>
                            <a:pt x="269" y="132"/>
                            <a:pt x="250" y="139"/>
                            <a:pt x="234" y="150"/>
                          </a:cubicBezTo>
                          <a:cubicBezTo>
                            <a:pt x="226" y="155"/>
                            <a:pt x="210" y="166"/>
                            <a:pt x="210" y="166"/>
                          </a:cubicBezTo>
                          <a:cubicBezTo>
                            <a:pt x="169" y="228"/>
                            <a:pt x="184" y="196"/>
                            <a:pt x="162" y="262"/>
                          </a:cubicBezTo>
                          <a:cubicBezTo>
                            <a:pt x="155" y="283"/>
                            <a:pt x="160" y="309"/>
                            <a:pt x="146" y="326"/>
                          </a:cubicBezTo>
                          <a:cubicBezTo>
                            <a:pt x="135" y="339"/>
                            <a:pt x="112" y="333"/>
                            <a:pt x="98" y="342"/>
                          </a:cubicBezTo>
                          <a:cubicBezTo>
                            <a:pt x="90" y="347"/>
                            <a:pt x="83" y="356"/>
                            <a:pt x="74" y="358"/>
                          </a:cubicBezTo>
                          <a:cubicBezTo>
                            <a:pt x="70" y="359"/>
                            <a:pt x="69" y="353"/>
                            <a:pt x="66" y="350"/>
                          </a:cubicBezTo>
                          <a:close/>
                        </a:path>
                      </a:pathLst>
                    </a:custGeom>
                    <a:solidFill>
                      <a:srgbClr val="FFFF99"/>
                    </a:solidFill>
                    <a:ln w="15875">
                      <a:solidFill>
                        <a:schemeClr val="tx1"/>
                      </a:solidFill>
                      <a:round/>
                      <a:headEnd/>
                      <a:tailEnd/>
                    </a:ln>
                    <a:effectLst/>
                  </p:spPr>
                  <p:txBody>
                    <a:bodyPr/>
                    <a:lstStyle/>
                    <a:p>
                      <a:endParaRPr lang="en-IN"/>
                    </a:p>
                  </p:txBody>
                </p:sp>
                <p:sp>
                  <p:nvSpPr>
                    <p:cNvPr id="88078" name="Freeform 14"/>
                    <p:cNvSpPr>
                      <a:spLocks/>
                    </p:cNvSpPr>
                    <p:nvPr/>
                  </p:nvSpPr>
                  <p:spPr bwMode="auto">
                    <a:xfrm>
                      <a:off x="1392" y="1392"/>
                      <a:ext cx="82" cy="50"/>
                    </a:xfrm>
                    <a:custGeom>
                      <a:avLst/>
                      <a:gdLst/>
                      <a:ahLst/>
                      <a:cxnLst>
                        <a:cxn ang="0">
                          <a:pos x="56" y="2"/>
                        </a:cxn>
                        <a:cxn ang="0">
                          <a:pos x="48" y="50"/>
                        </a:cxn>
                        <a:cxn ang="0">
                          <a:pos x="64" y="2"/>
                        </a:cxn>
                        <a:cxn ang="0">
                          <a:pos x="56" y="2"/>
                        </a:cxn>
                      </a:cxnLst>
                      <a:rect l="0" t="0" r="r" b="b"/>
                      <a:pathLst>
                        <a:path w="82" h="50">
                          <a:moveTo>
                            <a:pt x="56" y="2"/>
                          </a:moveTo>
                          <a:cubicBezTo>
                            <a:pt x="28" y="21"/>
                            <a:pt x="0" y="34"/>
                            <a:pt x="48" y="50"/>
                          </a:cubicBezTo>
                          <a:cubicBezTo>
                            <a:pt x="74" y="32"/>
                            <a:pt x="82" y="38"/>
                            <a:pt x="64" y="2"/>
                          </a:cubicBezTo>
                          <a:cubicBezTo>
                            <a:pt x="63" y="0"/>
                            <a:pt x="59" y="2"/>
                            <a:pt x="56" y="2"/>
                          </a:cubicBezTo>
                          <a:close/>
                        </a:path>
                      </a:pathLst>
                    </a:custGeom>
                    <a:solidFill>
                      <a:schemeClr val="bg1"/>
                    </a:solidFill>
                    <a:ln w="15875">
                      <a:solidFill>
                        <a:schemeClr val="tx1"/>
                      </a:solidFill>
                      <a:round/>
                      <a:headEnd/>
                      <a:tailEnd/>
                    </a:ln>
                    <a:effectLst/>
                  </p:spPr>
                  <p:txBody>
                    <a:bodyPr/>
                    <a:lstStyle/>
                    <a:p>
                      <a:endParaRPr lang="en-IN"/>
                    </a:p>
                  </p:txBody>
                </p:sp>
              </p:grpSp>
              <p:grpSp>
                <p:nvGrpSpPr>
                  <p:cNvPr id="8" name="Group 15"/>
                  <p:cNvGrpSpPr>
                    <a:grpSpLocks/>
                  </p:cNvGrpSpPr>
                  <p:nvPr/>
                </p:nvGrpSpPr>
                <p:grpSpPr bwMode="auto">
                  <a:xfrm>
                    <a:off x="1008" y="1248"/>
                    <a:ext cx="240" cy="240"/>
                    <a:chOff x="1104" y="1248"/>
                    <a:chExt cx="240" cy="240"/>
                  </a:xfrm>
                </p:grpSpPr>
                <p:sp>
                  <p:nvSpPr>
                    <p:cNvPr id="88080" name="Freeform 16"/>
                    <p:cNvSpPr>
                      <a:spLocks/>
                    </p:cNvSpPr>
                    <p:nvPr/>
                  </p:nvSpPr>
                  <p:spPr bwMode="auto">
                    <a:xfrm>
                      <a:off x="1104" y="1248"/>
                      <a:ext cx="240" cy="240"/>
                    </a:xfrm>
                    <a:custGeom>
                      <a:avLst/>
                      <a:gdLst/>
                      <a:ahLst/>
                      <a:cxnLst>
                        <a:cxn ang="0">
                          <a:pos x="66" y="350"/>
                        </a:cxn>
                        <a:cxn ang="0">
                          <a:pos x="42" y="342"/>
                        </a:cxn>
                        <a:cxn ang="0">
                          <a:pos x="10" y="294"/>
                        </a:cxn>
                        <a:cxn ang="0">
                          <a:pos x="58" y="150"/>
                        </a:cxn>
                        <a:cxn ang="0">
                          <a:pos x="42" y="102"/>
                        </a:cxn>
                        <a:cxn ang="0">
                          <a:pos x="10" y="22"/>
                        </a:cxn>
                        <a:cxn ang="0">
                          <a:pos x="34" y="6"/>
                        </a:cxn>
                        <a:cxn ang="0">
                          <a:pos x="74" y="62"/>
                        </a:cxn>
                        <a:cxn ang="0">
                          <a:pos x="90" y="86"/>
                        </a:cxn>
                        <a:cxn ang="0">
                          <a:pos x="106" y="134"/>
                        </a:cxn>
                        <a:cxn ang="0">
                          <a:pos x="186" y="30"/>
                        </a:cxn>
                        <a:cxn ang="0">
                          <a:pos x="162" y="126"/>
                        </a:cxn>
                        <a:cxn ang="0">
                          <a:pos x="154" y="150"/>
                        </a:cxn>
                        <a:cxn ang="0">
                          <a:pos x="186" y="142"/>
                        </a:cxn>
                        <a:cxn ang="0">
                          <a:pos x="242" y="78"/>
                        </a:cxn>
                        <a:cxn ang="0">
                          <a:pos x="282" y="118"/>
                        </a:cxn>
                        <a:cxn ang="0">
                          <a:pos x="234" y="150"/>
                        </a:cxn>
                        <a:cxn ang="0">
                          <a:pos x="210" y="166"/>
                        </a:cxn>
                        <a:cxn ang="0">
                          <a:pos x="162" y="262"/>
                        </a:cxn>
                        <a:cxn ang="0">
                          <a:pos x="146" y="326"/>
                        </a:cxn>
                        <a:cxn ang="0">
                          <a:pos x="98" y="342"/>
                        </a:cxn>
                        <a:cxn ang="0">
                          <a:pos x="74" y="358"/>
                        </a:cxn>
                        <a:cxn ang="0">
                          <a:pos x="66" y="350"/>
                        </a:cxn>
                      </a:cxnLst>
                      <a:rect l="0" t="0" r="r" b="b"/>
                      <a:pathLst>
                        <a:path w="320" h="359">
                          <a:moveTo>
                            <a:pt x="66" y="350"/>
                          </a:moveTo>
                          <a:cubicBezTo>
                            <a:pt x="58" y="347"/>
                            <a:pt x="48" y="348"/>
                            <a:pt x="42" y="342"/>
                          </a:cubicBezTo>
                          <a:cubicBezTo>
                            <a:pt x="28" y="328"/>
                            <a:pt x="10" y="294"/>
                            <a:pt x="10" y="294"/>
                          </a:cubicBezTo>
                          <a:cubicBezTo>
                            <a:pt x="16" y="212"/>
                            <a:pt x="0" y="189"/>
                            <a:pt x="58" y="150"/>
                          </a:cubicBezTo>
                          <a:cubicBezTo>
                            <a:pt x="73" y="105"/>
                            <a:pt x="67" y="146"/>
                            <a:pt x="42" y="102"/>
                          </a:cubicBezTo>
                          <a:cubicBezTo>
                            <a:pt x="27" y="76"/>
                            <a:pt x="28" y="49"/>
                            <a:pt x="10" y="22"/>
                          </a:cubicBezTo>
                          <a:cubicBezTo>
                            <a:pt x="18" y="17"/>
                            <a:pt x="25" y="8"/>
                            <a:pt x="34" y="6"/>
                          </a:cubicBezTo>
                          <a:cubicBezTo>
                            <a:pt x="68" y="0"/>
                            <a:pt x="68" y="44"/>
                            <a:pt x="74" y="62"/>
                          </a:cubicBezTo>
                          <a:cubicBezTo>
                            <a:pt x="77" y="71"/>
                            <a:pt x="86" y="77"/>
                            <a:pt x="90" y="86"/>
                          </a:cubicBezTo>
                          <a:cubicBezTo>
                            <a:pt x="97" y="101"/>
                            <a:pt x="106" y="134"/>
                            <a:pt x="106" y="134"/>
                          </a:cubicBezTo>
                          <a:cubicBezTo>
                            <a:pt x="126" y="74"/>
                            <a:pt x="120" y="47"/>
                            <a:pt x="186" y="30"/>
                          </a:cubicBezTo>
                          <a:cubicBezTo>
                            <a:pt x="178" y="62"/>
                            <a:pt x="170" y="94"/>
                            <a:pt x="162" y="126"/>
                          </a:cubicBezTo>
                          <a:cubicBezTo>
                            <a:pt x="160" y="134"/>
                            <a:pt x="147" y="145"/>
                            <a:pt x="154" y="150"/>
                          </a:cubicBezTo>
                          <a:cubicBezTo>
                            <a:pt x="163" y="156"/>
                            <a:pt x="175" y="145"/>
                            <a:pt x="186" y="142"/>
                          </a:cubicBezTo>
                          <a:cubicBezTo>
                            <a:pt x="203" y="116"/>
                            <a:pt x="225" y="104"/>
                            <a:pt x="242" y="78"/>
                          </a:cubicBezTo>
                          <a:cubicBezTo>
                            <a:pt x="262" y="81"/>
                            <a:pt x="320" y="75"/>
                            <a:pt x="282" y="118"/>
                          </a:cubicBezTo>
                          <a:cubicBezTo>
                            <a:pt x="269" y="132"/>
                            <a:pt x="250" y="139"/>
                            <a:pt x="234" y="150"/>
                          </a:cubicBezTo>
                          <a:cubicBezTo>
                            <a:pt x="226" y="155"/>
                            <a:pt x="210" y="166"/>
                            <a:pt x="210" y="166"/>
                          </a:cubicBezTo>
                          <a:cubicBezTo>
                            <a:pt x="169" y="228"/>
                            <a:pt x="184" y="196"/>
                            <a:pt x="162" y="262"/>
                          </a:cubicBezTo>
                          <a:cubicBezTo>
                            <a:pt x="155" y="283"/>
                            <a:pt x="160" y="309"/>
                            <a:pt x="146" y="326"/>
                          </a:cubicBezTo>
                          <a:cubicBezTo>
                            <a:pt x="135" y="339"/>
                            <a:pt x="112" y="333"/>
                            <a:pt x="98" y="342"/>
                          </a:cubicBezTo>
                          <a:cubicBezTo>
                            <a:pt x="90" y="347"/>
                            <a:pt x="83" y="356"/>
                            <a:pt x="74" y="358"/>
                          </a:cubicBezTo>
                          <a:cubicBezTo>
                            <a:pt x="70" y="359"/>
                            <a:pt x="69" y="353"/>
                            <a:pt x="66" y="350"/>
                          </a:cubicBezTo>
                          <a:close/>
                        </a:path>
                      </a:pathLst>
                    </a:custGeom>
                    <a:solidFill>
                      <a:srgbClr val="FFFF99"/>
                    </a:solidFill>
                    <a:ln w="15875">
                      <a:solidFill>
                        <a:schemeClr val="tx1"/>
                      </a:solidFill>
                      <a:round/>
                      <a:headEnd/>
                      <a:tailEnd/>
                    </a:ln>
                    <a:effectLst/>
                  </p:spPr>
                  <p:txBody>
                    <a:bodyPr/>
                    <a:lstStyle/>
                    <a:p>
                      <a:endParaRPr lang="en-IN"/>
                    </a:p>
                  </p:txBody>
                </p:sp>
                <p:sp>
                  <p:nvSpPr>
                    <p:cNvPr id="88081" name="Freeform 17"/>
                    <p:cNvSpPr>
                      <a:spLocks/>
                    </p:cNvSpPr>
                    <p:nvPr/>
                  </p:nvSpPr>
                  <p:spPr bwMode="auto">
                    <a:xfrm>
                      <a:off x="1104" y="1392"/>
                      <a:ext cx="82" cy="50"/>
                    </a:xfrm>
                    <a:custGeom>
                      <a:avLst/>
                      <a:gdLst/>
                      <a:ahLst/>
                      <a:cxnLst>
                        <a:cxn ang="0">
                          <a:pos x="56" y="2"/>
                        </a:cxn>
                        <a:cxn ang="0">
                          <a:pos x="48" y="50"/>
                        </a:cxn>
                        <a:cxn ang="0">
                          <a:pos x="64" y="2"/>
                        </a:cxn>
                        <a:cxn ang="0">
                          <a:pos x="56" y="2"/>
                        </a:cxn>
                      </a:cxnLst>
                      <a:rect l="0" t="0" r="r" b="b"/>
                      <a:pathLst>
                        <a:path w="82" h="50">
                          <a:moveTo>
                            <a:pt x="56" y="2"/>
                          </a:moveTo>
                          <a:cubicBezTo>
                            <a:pt x="28" y="21"/>
                            <a:pt x="0" y="34"/>
                            <a:pt x="48" y="50"/>
                          </a:cubicBezTo>
                          <a:cubicBezTo>
                            <a:pt x="74" y="32"/>
                            <a:pt x="82" y="38"/>
                            <a:pt x="64" y="2"/>
                          </a:cubicBezTo>
                          <a:cubicBezTo>
                            <a:pt x="63" y="0"/>
                            <a:pt x="59" y="2"/>
                            <a:pt x="56" y="2"/>
                          </a:cubicBezTo>
                          <a:close/>
                        </a:path>
                      </a:pathLst>
                    </a:custGeom>
                    <a:solidFill>
                      <a:schemeClr val="bg1"/>
                    </a:solidFill>
                    <a:ln w="15875">
                      <a:solidFill>
                        <a:schemeClr val="tx1"/>
                      </a:solidFill>
                      <a:round/>
                      <a:headEnd/>
                      <a:tailEnd/>
                    </a:ln>
                    <a:effectLst/>
                  </p:spPr>
                  <p:txBody>
                    <a:bodyPr/>
                    <a:lstStyle/>
                    <a:p>
                      <a:endParaRPr lang="en-IN"/>
                    </a:p>
                  </p:txBody>
                </p:sp>
              </p:grpSp>
              <p:grpSp>
                <p:nvGrpSpPr>
                  <p:cNvPr id="9" name="Group 18"/>
                  <p:cNvGrpSpPr>
                    <a:grpSpLocks/>
                  </p:cNvGrpSpPr>
                  <p:nvPr/>
                </p:nvGrpSpPr>
                <p:grpSpPr bwMode="auto">
                  <a:xfrm>
                    <a:off x="808" y="1471"/>
                    <a:ext cx="504" cy="257"/>
                    <a:chOff x="808" y="1471"/>
                    <a:chExt cx="504" cy="257"/>
                  </a:xfrm>
                </p:grpSpPr>
                <p:sp>
                  <p:nvSpPr>
                    <p:cNvPr id="88083" name="Freeform 19"/>
                    <p:cNvSpPr>
                      <a:spLocks/>
                    </p:cNvSpPr>
                    <p:nvPr/>
                  </p:nvSpPr>
                  <p:spPr bwMode="auto">
                    <a:xfrm>
                      <a:off x="1104" y="1488"/>
                      <a:ext cx="136" cy="112"/>
                    </a:xfrm>
                    <a:custGeom>
                      <a:avLst/>
                      <a:gdLst/>
                      <a:ahLst/>
                      <a:cxnLst>
                        <a:cxn ang="0">
                          <a:pos x="0" y="112"/>
                        </a:cxn>
                        <a:cxn ang="0">
                          <a:pos x="80" y="56"/>
                        </a:cxn>
                        <a:cxn ang="0">
                          <a:pos x="128" y="24"/>
                        </a:cxn>
                        <a:cxn ang="0">
                          <a:pos x="136" y="0"/>
                        </a:cxn>
                      </a:cxnLst>
                      <a:rect l="0" t="0" r="r" b="b"/>
                      <a:pathLst>
                        <a:path w="136" h="112">
                          <a:moveTo>
                            <a:pt x="0" y="112"/>
                          </a:moveTo>
                          <a:cubicBezTo>
                            <a:pt x="64" y="99"/>
                            <a:pt x="40" y="91"/>
                            <a:pt x="80" y="56"/>
                          </a:cubicBezTo>
                          <a:cubicBezTo>
                            <a:pt x="94" y="43"/>
                            <a:pt x="128" y="24"/>
                            <a:pt x="128" y="24"/>
                          </a:cubicBezTo>
                          <a:cubicBezTo>
                            <a:pt x="131" y="16"/>
                            <a:pt x="136" y="0"/>
                            <a:pt x="136" y="0"/>
                          </a:cubicBezTo>
                        </a:path>
                      </a:pathLst>
                    </a:custGeom>
                    <a:noFill/>
                    <a:ln w="15875">
                      <a:solidFill>
                        <a:schemeClr val="tx1"/>
                      </a:solidFill>
                      <a:round/>
                      <a:headEnd/>
                      <a:tailEnd/>
                    </a:ln>
                    <a:effectLst/>
                  </p:spPr>
                  <p:txBody>
                    <a:bodyPr/>
                    <a:lstStyle/>
                    <a:p>
                      <a:endParaRPr lang="en-IN"/>
                    </a:p>
                  </p:txBody>
                </p:sp>
                <p:sp>
                  <p:nvSpPr>
                    <p:cNvPr id="88084" name="Freeform 20"/>
                    <p:cNvSpPr>
                      <a:spLocks/>
                    </p:cNvSpPr>
                    <p:nvPr/>
                  </p:nvSpPr>
                  <p:spPr bwMode="auto">
                    <a:xfrm>
                      <a:off x="1082" y="1471"/>
                      <a:ext cx="166" cy="121"/>
                    </a:xfrm>
                    <a:custGeom>
                      <a:avLst/>
                      <a:gdLst/>
                      <a:ahLst/>
                      <a:cxnLst>
                        <a:cxn ang="0">
                          <a:pos x="14" y="9"/>
                        </a:cxn>
                        <a:cxn ang="0">
                          <a:pos x="62" y="41"/>
                        </a:cxn>
                        <a:cxn ang="0">
                          <a:pos x="78" y="65"/>
                        </a:cxn>
                        <a:cxn ang="0">
                          <a:pos x="102" y="89"/>
                        </a:cxn>
                        <a:cxn ang="0">
                          <a:pos x="134" y="97"/>
                        </a:cxn>
                        <a:cxn ang="0">
                          <a:pos x="166" y="121"/>
                        </a:cxn>
                      </a:cxnLst>
                      <a:rect l="0" t="0" r="r" b="b"/>
                      <a:pathLst>
                        <a:path w="166" h="121">
                          <a:moveTo>
                            <a:pt x="14" y="9"/>
                          </a:moveTo>
                          <a:cubicBezTo>
                            <a:pt x="54" y="69"/>
                            <a:pt x="0" y="0"/>
                            <a:pt x="62" y="41"/>
                          </a:cubicBezTo>
                          <a:cubicBezTo>
                            <a:pt x="70" y="46"/>
                            <a:pt x="72" y="58"/>
                            <a:pt x="78" y="65"/>
                          </a:cubicBezTo>
                          <a:cubicBezTo>
                            <a:pt x="85" y="74"/>
                            <a:pt x="92" y="83"/>
                            <a:pt x="102" y="89"/>
                          </a:cubicBezTo>
                          <a:cubicBezTo>
                            <a:pt x="112" y="94"/>
                            <a:pt x="123" y="94"/>
                            <a:pt x="134" y="97"/>
                          </a:cubicBezTo>
                          <a:cubicBezTo>
                            <a:pt x="161" y="115"/>
                            <a:pt x="151" y="106"/>
                            <a:pt x="166" y="121"/>
                          </a:cubicBezTo>
                        </a:path>
                      </a:pathLst>
                    </a:custGeom>
                    <a:noFill/>
                    <a:ln w="15875">
                      <a:solidFill>
                        <a:schemeClr val="tx1"/>
                      </a:solidFill>
                      <a:round/>
                      <a:headEnd/>
                      <a:tailEnd/>
                    </a:ln>
                    <a:effectLst/>
                  </p:spPr>
                  <p:txBody>
                    <a:bodyPr/>
                    <a:lstStyle/>
                    <a:p>
                      <a:endParaRPr lang="en-IN"/>
                    </a:p>
                  </p:txBody>
                </p:sp>
                <p:sp>
                  <p:nvSpPr>
                    <p:cNvPr id="88085" name="Freeform 21"/>
                    <p:cNvSpPr>
                      <a:spLocks/>
                    </p:cNvSpPr>
                    <p:nvPr/>
                  </p:nvSpPr>
                  <p:spPr bwMode="auto">
                    <a:xfrm>
                      <a:off x="808" y="1480"/>
                      <a:ext cx="84" cy="248"/>
                    </a:xfrm>
                    <a:custGeom>
                      <a:avLst/>
                      <a:gdLst/>
                      <a:ahLst/>
                      <a:cxnLst>
                        <a:cxn ang="0">
                          <a:pos x="0" y="0"/>
                        </a:cxn>
                        <a:cxn ang="0">
                          <a:pos x="64" y="128"/>
                        </a:cxn>
                        <a:cxn ang="0">
                          <a:pos x="80" y="152"/>
                        </a:cxn>
                        <a:cxn ang="0">
                          <a:pos x="80" y="248"/>
                        </a:cxn>
                      </a:cxnLst>
                      <a:rect l="0" t="0" r="r" b="b"/>
                      <a:pathLst>
                        <a:path w="84" h="248">
                          <a:moveTo>
                            <a:pt x="0" y="0"/>
                          </a:moveTo>
                          <a:cubicBezTo>
                            <a:pt x="48" y="48"/>
                            <a:pt x="37" y="74"/>
                            <a:pt x="64" y="128"/>
                          </a:cubicBezTo>
                          <a:cubicBezTo>
                            <a:pt x="68" y="137"/>
                            <a:pt x="79" y="142"/>
                            <a:pt x="80" y="152"/>
                          </a:cubicBezTo>
                          <a:cubicBezTo>
                            <a:pt x="84" y="184"/>
                            <a:pt x="80" y="216"/>
                            <a:pt x="80" y="248"/>
                          </a:cubicBezTo>
                        </a:path>
                      </a:pathLst>
                    </a:custGeom>
                    <a:noFill/>
                    <a:ln w="15875">
                      <a:solidFill>
                        <a:schemeClr val="tx1"/>
                      </a:solidFill>
                      <a:round/>
                      <a:headEnd/>
                      <a:tailEnd/>
                    </a:ln>
                    <a:effectLst/>
                  </p:spPr>
                  <p:txBody>
                    <a:bodyPr/>
                    <a:lstStyle/>
                    <a:p>
                      <a:endParaRPr lang="en-IN"/>
                    </a:p>
                  </p:txBody>
                </p:sp>
                <p:sp>
                  <p:nvSpPr>
                    <p:cNvPr id="88086" name="Freeform 22"/>
                    <p:cNvSpPr>
                      <a:spLocks/>
                    </p:cNvSpPr>
                    <p:nvPr/>
                  </p:nvSpPr>
                  <p:spPr bwMode="auto">
                    <a:xfrm>
                      <a:off x="896" y="1488"/>
                      <a:ext cx="160" cy="136"/>
                    </a:xfrm>
                    <a:custGeom>
                      <a:avLst/>
                      <a:gdLst/>
                      <a:ahLst/>
                      <a:cxnLst>
                        <a:cxn ang="0">
                          <a:pos x="0" y="96"/>
                        </a:cxn>
                        <a:cxn ang="0">
                          <a:pos x="88" y="64"/>
                        </a:cxn>
                        <a:cxn ang="0">
                          <a:pos x="136" y="0"/>
                        </a:cxn>
                      </a:cxnLst>
                      <a:rect l="0" t="0" r="r" b="b"/>
                      <a:pathLst>
                        <a:path w="136" h="96">
                          <a:moveTo>
                            <a:pt x="0" y="96"/>
                          </a:moveTo>
                          <a:cubicBezTo>
                            <a:pt x="11" y="93"/>
                            <a:pt x="73" y="79"/>
                            <a:pt x="88" y="64"/>
                          </a:cubicBezTo>
                          <a:cubicBezTo>
                            <a:pt x="107" y="45"/>
                            <a:pt x="117" y="19"/>
                            <a:pt x="136" y="0"/>
                          </a:cubicBezTo>
                        </a:path>
                      </a:pathLst>
                    </a:custGeom>
                    <a:noFill/>
                    <a:ln w="15875">
                      <a:solidFill>
                        <a:schemeClr val="tx1"/>
                      </a:solidFill>
                      <a:round/>
                      <a:headEnd/>
                      <a:tailEnd/>
                    </a:ln>
                    <a:effectLst/>
                  </p:spPr>
                  <p:txBody>
                    <a:bodyPr/>
                    <a:lstStyle/>
                    <a:p>
                      <a:endParaRPr lang="en-IN"/>
                    </a:p>
                  </p:txBody>
                </p:sp>
                <p:sp>
                  <p:nvSpPr>
                    <p:cNvPr id="88087" name="Freeform 23"/>
                    <p:cNvSpPr>
                      <a:spLocks/>
                    </p:cNvSpPr>
                    <p:nvPr/>
                  </p:nvSpPr>
                  <p:spPr bwMode="auto">
                    <a:xfrm>
                      <a:off x="888" y="1488"/>
                      <a:ext cx="39" cy="144"/>
                    </a:xfrm>
                    <a:custGeom>
                      <a:avLst/>
                      <a:gdLst/>
                      <a:ahLst/>
                      <a:cxnLst>
                        <a:cxn ang="0">
                          <a:pos x="0" y="144"/>
                        </a:cxn>
                        <a:cxn ang="0">
                          <a:pos x="8" y="0"/>
                        </a:cxn>
                      </a:cxnLst>
                      <a:rect l="0" t="0" r="r" b="b"/>
                      <a:pathLst>
                        <a:path w="39" h="144">
                          <a:moveTo>
                            <a:pt x="0" y="144"/>
                          </a:moveTo>
                          <a:cubicBezTo>
                            <a:pt x="8" y="102"/>
                            <a:pt x="39" y="31"/>
                            <a:pt x="8" y="0"/>
                          </a:cubicBezTo>
                        </a:path>
                      </a:pathLst>
                    </a:custGeom>
                    <a:noFill/>
                    <a:ln w="15875">
                      <a:solidFill>
                        <a:schemeClr val="tx1"/>
                      </a:solidFill>
                      <a:round/>
                      <a:headEnd/>
                      <a:tailEnd/>
                    </a:ln>
                    <a:effectLst/>
                  </p:spPr>
                  <p:txBody>
                    <a:bodyPr/>
                    <a:lstStyle/>
                    <a:p>
                      <a:endParaRPr lang="en-IN"/>
                    </a:p>
                  </p:txBody>
                </p:sp>
                <p:sp>
                  <p:nvSpPr>
                    <p:cNvPr id="88088" name="Freeform 24"/>
                    <p:cNvSpPr>
                      <a:spLocks/>
                    </p:cNvSpPr>
                    <p:nvPr/>
                  </p:nvSpPr>
                  <p:spPr bwMode="auto">
                    <a:xfrm>
                      <a:off x="1085" y="1608"/>
                      <a:ext cx="11" cy="112"/>
                    </a:xfrm>
                    <a:custGeom>
                      <a:avLst/>
                      <a:gdLst/>
                      <a:ahLst/>
                      <a:cxnLst>
                        <a:cxn ang="0">
                          <a:pos x="11" y="112"/>
                        </a:cxn>
                        <a:cxn ang="0">
                          <a:pos x="11" y="0"/>
                        </a:cxn>
                      </a:cxnLst>
                      <a:rect l="0" t="0" r="r" b="b"/>
                      <a:pathLst>
                        <a:path w="11" h="112">
                          <a:moveTo>
                            <a:pt x="11" y="112"/>
                          </a:moveTo>
                          <a:cubicBezTo>
                            <a:pt x="0" y="78"/>
                            <a:pt x="11" y="36"/>
                            <a:pt x="11" y="0"/>
                          </a:cubicBezTo>
                        </a:path>
                      </a:pathLst>
                    </a:custGeom>
                    <a:noFill/>
                    <a:ln w="15875">
                      <a:solidFill>
                        <a:schemeClr val="tx1"/>
                      </a:solidFill>
                      <a:round/>
                      <a:headEnd/>
                      <a:tailEnd/>
                    </a:ln>
                    <a:effectLst/>
                  </p:spPr>
                  <p:txBody>
                    <a:bodyPr/>
                    <a:lstStyle/>
                    <a:p>
                      <a:endParaRPr lang="en-IN"/>
                    </a:p>
                  </p:txBody>
                </p:sp>
                <p:sp>
                  <p:nvSpPr>
                    <p:cNvPr id="88089" name="Line 25"/>
                    <p:cNvSpPr>
                      <a:spLocks noChangeShapeType="1"/>
                    </p:cNvSpPr>
                    <p:nvPr/>
                  </p:nvSpPr>
                  <p:spPr bwMode="auto">
                    <a:xfrm flipV="1">
                      <a:off x="1248" y="1584"/>
                      <a:ext cx="0" cy="144"/>
                    </a:xfrm>
                    <a:prstGeom prst="line">
                      <a:avLst/>
                    </a:prstGeom>
                    <a:noFill/>
                    <a:ln w="15875">
                      <a:solidFill>
                        <a:schemeClr val="tx1"/>
                      </a:solidFill>
                      <a:round/>
                      <a:headEnd/>
                      <a:tailEnd/>
                    </a:ln>
                    <a:effectLst/>
                  </p:spPr>
                  <p:txBody>
                    <a:bodyPr/>
                    <a:lstStyle/>
                    <a:p>
                      <a:endParaRPr lang="en-IN"/>
                    </a:p>
                  </p:txBody>
                </p:sp>
                <p:sp>
                  <p:nvSpPr>
                    <p:cNvPr id="88090" name="Freeform 26"/>
                    <p:cNvSpPr>
                      <a:spLocks/>
                    </p:cNvSpPr>
                    <p:nvPr/>
                  </p:nvSpPr>
                  <p:spPr bwMode="auto">
                    <a:xfrm>
                      <a:off x="920" y="1472"/>
                      <a:ext cx="176" cy="144"/>
                    </a:xfrm>
                    <a:custGeom>
                      <a:avLst/>
                      <a:gdLst/>
                      <a:ahLst/>
                      <a:cxnLst>
                        <a:cxn ang="0">
                          <a:pos x="0" y="0"/>
                        </a:cxn>
                        <a:cxn ang="0">
                          <a:pos x="176" y="144"/>
                        </a:cxn>
                      </a:cxnLst>
                      <a:rect l="0" t="0" r="r" b="b"/>
                      <a:pathLst>
                        <a:path w="176" h="144">
                          <a:moveTo>
                            <a:pt x="0" y="0"/>
                          </a:moveTo>
                          <a:cubicBezTo>
                            <a:pt x="24" y="72"/>
                            <a:pt x="125" y="93"/>
                            <a:pt x="176" y="144"/>
                          </a:cubicBezTo>
                        </a:path>
                      </a:pathLst>
                    </a:custGeom>
                    <a:noFill/>
                    <a:ln w="15875">
                      <a:solidFill>
                        <a:schemeClr val="tx1"/>
                      </a:solidFill>
                      <a:round/>
                      <a:headEnd/>
                      <a:tailEnd/>
                    </a:ln>
                    <a:effectLst/>
                  </p:spPr>
                  <p:txBody>
                    <a:bodyPr/>
                    <a:lstStyle/>
                    <a:p>
                      <a:endParaRPr lang="en-IN"/>
                    </a:p>
                  </p:txBody>
                </p:sp>
                <p:sp>
                  <p:nvSpPr>
                    <p:cNvPr id="88091" name="Freeform 27"/>
                    <p:cNvSpPr>
                      <a:spLocks/>
                    </p:cNvSpPr>
                    <p:nvPr/>
                  </p:nvSpPr>
                  <p:spPr bwMode="auto">
                    <a:xfrm>
                      <a:off x="1080" y="1496"/>
                      <a:ext cx="16" cy="120"/>
                    </a:xfrm>
                    <a:custGeom>
                      <a:avLst/>
                      <a:gdLst/>
                      <a:ahLst/>
                      <a:cxnLst>
                        <a:cxn ang="0">
                          <a:pos x="16" y="120"/>
                        </a:cxn>
                        <a:cxn ang="0">
                          <a:pos x="0" y="0"/>
                        </a:cxn>
                      </a:cxnLst>
                      <a:rect l="0" t="0" r="r" b="b"/>
                      <a:pathLst>
                        <a:path w="16" h="120">
                          <a:moveTo>
                            <a:pt x="16" y="120"/>
                          </a:moveTo>
                          <a:cubicBezTo>
                            <a:pt x="6" y="80"/>
                            <a:pt x="0" y="41"/>
                            <a:pt x="0" y="0"/>
                          </a:cubicBezTo>
                        </a:path>
                      </a:pathLst>
                    </a:custGeom>
                    <a:noFill/>
                    <a:ln w="15875">
                      <a:solidFill>
                        <a:schemeClr val="tx1"/>
                      </a:solidFill>
                      <a:round/>
                      <a:headEnd/>
                      <a:tailEnd/>
                    </a:ln>
                    <a:effectLst/>
                  </p:spPr>
                  <p:txBody>
                    <a:bodyPr/>
                    <a:lstStyle/>
                    <a:p>
                      <a:endParaRPr lang="en-IN"/>
                    </a:p>
                  </p:txBody>
                </p:sp>
                <p:sp>
                  <p:nvSpPr>
                    <p:cNvPr id="88092" name="Freeform 28"/>
                    <p:cNvSpPr>
                      <a:spLocks/>
                    </p:cNvSpPr>
                    <p:nvPr/>
                  </p:nvSpPr>
                  <p:spPr bwMode="auto">
                    <a:xfrm>
                      <a:off x="1256" y="1480"/>
                      <a:ext cx="56" cy="112"/>
                    </a:xfrm>
                    <a:custGeom>
                      <a:avLst/>
                      <a:gdLst/>
                      <a:ahLst/>
                      <a:cxnLst>
                        <a:cxn ang="0">
                          <a:pos x="0" y="112"/>
                        </a:cxn>
                        <a:cxn ang="0">
                          <a:pos x="56" y="0"/>
                        </a:cxn>
                      </a:cxnLst>
                      <a:rect l="0" t="0" r="r" b="b"/>
                      <a:pathLst>
                        <a:path w="56" h="112">
                          <a:moveTo>
                            <a:pt x="0" y="112"/>
                          </a:moveTo>
                          <a:cubicBezTo>
                            <a:pt x="44" y="97"/>
                            <a:pt x="56" y="44"/>
                            <a:pt x="56" y="0"/>
                          </a:cubicBezTo>
                        </a:path>
                      </a:pathLst>
                    </a:custGeom>
                    <a:noFill/>
                    <a:ln w="15875">
                      <a:solidFill>
                        <a:schemeClr val="tx1"/>
                      </a:solidFill>
                      <a:round/>
                      <a:headEnd/>
                      <a:tailEnd/>
                    </a:ln>
                    <a:effectLst/>
                  </p:spPr>
                  <p:txBody>
                    <a:bodyPr/>
                    <a:lstStyle/>
                    <a:p>
                      <a:endParaRPr lang="en-IN"/>
                    </a:p>
                  </p:txBody>
                </p:sp>
                <p:sp>
                  <p:nvSpPr>
                    <p:cNvPr id="88093" name="Freeform 29"/>
                    <p:cNvSpPr>
                      <a:spLocks/>
                    </p:cNvSpPr>
                    <p:nvPr/>
                  </p:nvSpPr>
                  <p:spPr bwMode="auto">
                    <a:xfrm>
                      <a:off x="1248" y="1504"/>
                      <a:ext cx="16" cy="88"/>
                    </a:xfrm>
                    <a:custGeom>
                      <a:avLst/>
                      <a:gdLst/>
                      <a:ahLst/>
                      <a:cxnLst>
                        <a:cxn ang="0">
                          <a:pos x="0" y="88"/>
                        </a:cxn>
                        <a:cxn ang="0">
                          <a:pos x="16" y="0"/>
                        </a:cxn>
                      </a:cxnLst>
                      <a:rect l="0" t="0" r="r" b="b"/>
                      <a:pathLst>
                        <a:path w="16" h="88">
                          <a:moveTo>
                            <a:pt x="0" y="88"/>
                          </a:moveTo>
                          <a:cubicBezTo>
                            <a:pt x="3" y="69"/>
                            <a:pt x="16" y="23"/>
                            <a:pt x="16" y="0"/>
                          </a:cubicBezTo>
                        </a:path>
                      </a:pathLst>
                    </a:custGeom>
                    <a:noFill/>
                    <a:ln w="15875">
                      <a:solidFill>
                        <a:schemeClr val="tx1"/>
                      </a:solidFill>
                      <a:round/>
                      <a:headEnd/>
                      <a:tailEnd/>
                    </a:ln>
                    <a:effectLst/>
                  </p:spPr>
                  <p:txBody>
                    <a:bodyPr/>
                    <a:lstStyle/>
                    <a:p>
                      <a:endParaRPr lang="en-IN"/>
                    </a:p>
                  </p:txBody>
                </p:sp>
              </p:grpSp>
            </p:grpSp>
            <p:sp>
              <p:nvSpPr>
                <p:cNvPr id="88094" name="Text Box 30"/>
                <p:cNvSpPr txBox="1">
                  <a:spLocks noChangeArrowheads="1"/>
                </p:cNvSpPr>
                <p:nvPr/>
              </p:nvSpPr>
              <p:spPr bwMode="auto">
                <a:xfrm>
                  <a:off x="384" y="1200"/>
                  <a:ext cx="687" cy="212"/>
                </a:xfrm>
                <a:prstGeom prst="rect">
                  <a:avLst/>
                </a:prstGeom>
                <a:noFill/>
                <a:ln w="9525">
                  <a:noFill/>
                  <a:miter lim="800000"/>
                  <a:headEnd/>
                  <a:tailEnd/>
                </a:ln>
                <a:effectLst/>
              </p:spPr>
              <p:txBody>
                <a:bodyPr wrap="none">
                  <a:spAutoFit/>
                </a:bodyPr>
                <a:lstStyle/>
                <a:p>
                  <a:pPr eaLnBrk="0" hangingPunct="0"/>
                  <a:r>
                    <a:rPr lang="sv-SE" sz="1600">
                      <a:latin typeface="Century Gothic" pitchFamily="34" charset="0"/>
                    </a:rPr>
                    <a:t>Taste cell</a:t>
                  </a:r>
                </a:p>
              </p:txBody>
            </p:sp>
            <p:sp>
              <p:nvSpPr>
                <p:cNvPr id="88095" name="Text Box 31"/>
                <p:cNvSpPr txBox="1">
                  <a:spLocks noChangeArrowheads="1"/>
                </p:cNvSpPr>
                <p:nvPr/>
              </p:nvSpPr>
              <p:spPr bwMode="auto">
                <a:xfrm>
                  <a:off x="336" y="1488"/>
                  <a:ext cx="740" cy="212"/>
                </a:xfrm>
                <a:prstGeom prst="rect">
                  <a:avLst/>
                </a:prstGeom>
                <a:noFill/>
                <a:ln w="9525">
                  <a:noFill/>
                  <a:miter lim="800000"/>
                  <a:headEnd/>
                  <a:tailEnd/>
                </a:ln>
                <a:effectLst/>
              </p:spPr>
              <p:txBody>
                <a:bodyPr wrap="none">
                  <a:spAutoFit/>
                </a:bodyPr>
                <a:lstStyle/>
                <a:p>
                  <a:pPr eaLnBrk="0" hangingPunct="0"/>
                  <a:r>
                    <a:rPr lang="sv-SE" sz="1600">
                      <a:latin typeface="Century Gothic" pitchFamily="34" charset="0"/>
                    </a:rPr>
                    <a:t>Nerve cell</a:t>
                  </a:r>
                </a:p>
              </p:txBody>
            </p:sp>
            <p:sp>
              <p:nvSpPr>
                <p:cNvPr id="88096" name="Line 32"/>
                <p:cNvSpPr>
                  <a:spLocks noChangeShapeType="1"/>
                </p:cNvSpPr>
                <p:nvPr/>
              </p:nvSpPr>
              <p:spPr bwMode="auto">
                <a:xfrm>
                  <a:off x="1200" y="1008"/>
                  <a:ext cx="0" cy="144"/>
                </a:xfrm>
                <a:prstGeom prst="line">
                  <a:avLst/>
                </a:prstGeom>
                <a:noFill/>
                <a:ln w="15875">
                  <a:solidFill>
                    <a:schemeClr val="tx1"/>
                  </a:solidFill>
                  <a:round/>
                  <a:headEnd/>
                  <a:tailEnd type="triangle" w="med" len="med"/>
                </a:ln>
                <a:effectLst/>
              </p:spPr>
              <p:txBody>
                <a:bodyPr/>
                <a:lstStyle/>
                <a:p>
                  <a:endParaRPr lang="en-IN"/>
                </a:p>
              </p:txBody>
            </p:sp>
            <p:sp>
              <p:nvSpPr>
                <p:cNvPr id="88097" name="Line 33"/>
                <p:cNvSpPr>
                  <a:spLocks noChangeShapeType="1"/>
                </p:cNvSpPr>
                <p:nvPr/>
              </p:nvSpPr>
              <p:spPr bwMode="auto">
                <a:xfrm>
                  <a:off x="1400" y="1008"/>
                  <a:ext cx="0" cy="144"/>
                </a:xfrm>
                <a:prstGeom prst="line">
                  <a:avLst/>
                </a:prstGeom>
                <a:noFill/>
                <a:ln w="15875">
                  <a:solidFill>
                    <a:schemeClr val="tx1"/>
                  </a:solidFill>
                  <a:round/>
                  <a:headEnd/>
                  <a:tailEnd type="triangle" w="med" len="med"/>
                </a:ln>
                <a:effectLst/>
              </p:spPr>
              <p:txBody>
                <a:bodyPr/>
                <a:lstStyle/>
                <a:p>
                  <a:endParaRPr lang="en-IN"/>
                </a:p>
              </p:txBody>
            </p:sp>
            <p:sp>
              <p:nvSpPr>
                <p:cNvPr id="88098" name="Line 34"/>
                <p:cNvSpPr>
                  <a:spLocks noChangeShapeType="1"/>
                </p:cNvSpPr>
                <p:nvPr/>
              </p:nvSpPr>
              <p:spPr bwMode="auto">
                <a:xfrm>
                  <a:off x="1600" y="1008"/>
                  <a:ext cx="0" cy="144"/>
                </a:xfrm>
                <a:prstGeom prst="line">
                  <a:avLst/>
                </a:prstGeom>
                <a:noFill/>
                <a:ln w="15875">
                  <a:solidFill>
                    <a:schemeClr val="tx1"/>
                  </a:solidFill>
                  <a:round/>
                  <a:headEnd/>
                  <a:tailEnd type="triangle" w="med" len="med"/>
                </a:ln>
                <a:effectLst/>
              </p:spPr>
              <p:txBody>
                <a:bodyPr/>
                <a:lstStyle/>
                <a:p>
                  <a:endParaRPr lang="en-IN"/>
                </a:p>
              </p:txBody>
            </p:sp>
            <p:sp>
              <p:nvSpPr>
                <p:cNvPr id="88099" name="Text Box 35"/>
                <p:cNvSpPr txBox="1">
                  <a:spLocks noChangeArrowheads="1"/>
                </p:cNvSpPr>
                <p:nvPr/>
              </p:nvSpPr>
              <p:spPr bwMode="auto">
                <a:xfrm>
                  <a:off x="864" y="799"/>
                  <a:ext cx="1221" cy="212"/>
                </a:xfrm>
                <a:prstGeom prst="rect">
                  <a:avLst/>
                </a:prstGeom>
                <a:noFill/>
                <a:ln w="9525">
                  <a:noFill/>
                  <a:miter lim="800000"/>
                  <a:headEnd/>
                  <a:tailEnd/>
                </a:ln>
                <a:effectLst/>
              </p:spPr>
              <p:txBody>
                <a:bodyPr wrap="none">
                  <a:spAutoFit/>
                </a:bodyPr>
                <a:lstStyle/>
                <a:p>
                  <a:pPr eaLnBrk="0" hangingPunct="0"/>
                  <a:r>
                    <a:rPr lang="sv-SE" sz="1600">
                      <a:latin typeface="Century Gothic" pitchFamily="34" charset="0"/>
                    </a:rPr>
                    <a:t>Taste compounds</a:t>
                  </a:r>
                </a:p>
              </p:txBody>
            </p:sp>
            <p:sp>
              <p:nvSpPr>
                <p:cNvPr id="88100" name="Line 36"/>
                <p:cNvSpPr>
                  <a:spLocks noChangeShapeType="1"/>
                </p:cNvSpPr>
                <p:nvPr/>
              </p:nvSpPr>
              <p:spPr bwMode="auto">
                <a:xfrm>
                  <a:off x="2016" y="1440"/>
                  <a:ext cx="672" cy="0"/>
                </a:xfrm>
                <a:prstGeom prst="line">
                  <a:avLst/>
                </a:prstGeom>
                <a:noFill/>
                <a:ln w="15875">
                  <a:solidFill>
                    <a:schemeClr val="tx1"/>
                  </a:solidFill>
                  <a:round/>
                  <a:headEnd/>
                  <a:tailEnd type="triangle" w="med" len="med"/>
                </a:ln>
                <a:effectLst/>
              </p:spPr>
              <p:txBody>
                <a:bodyPr/>
                <a:lstStyle/>
                <a:p>
                  <a:endParaRPr lang="en-IN"/>
                </a:p>
              </p:txBody>
            </p:sp>
            <p:sp>
              <p:nvSpPr>
                <p:cNvPr id="88101" name="Text Box 37"/>
                <p:cNvSpPr txBox="1">
                  <a:spLocks noChangeArrowheads="1"/>
                </p:cNvSpPr>
                <p:nvPr/>
              </p:nvSpPr>
              <p:spPr bwMode="auto">
                <a:xfrm>
                  <a:off x="1968" y="1056"/>
                  <a:ext cx="720" cy="366"/>
                </a:xfrm>
                <a:prstGeom prst="rect">
                  <a:avLst/>
                </a:prstGeom>
                <a:noFill/>
                <a:ln w="9525">
                  <a:noFill/>
                  <a:miter lim="800000"/>
                  <a:headEnd/>
                  <a:tailEnd/>
                </a:ln>
                <a:effectLst/>
              </p:spPr>
              <p:txBody>
                <a:bodyPr wrap="none">
                  <a:spAutoFit/>
                </a:bodyPr>
                <a:lstStyle/>
                <a:p>
                  <a:pPr eaLnBrk="0" hangingPunct="0"/>
                  <a:r>
                    <a:rPr lang="sv-SE" sz="1600">
                      <a:latin typeface="Century Gothic" pitchFamily="34" charset="0"/>
                    </a:rPr>
                    <a:t>Electric </a:t>
                  </a:r>
                </a:p>
                <a:p>
                  <a:pPr eaLnBrk="0" hangingPunct="0"/>
                  <a:r>
                    <a:rPr lang="sv-SE" sz="1600">
                      <a:latin typeface="Century Gothic" pitchFamily="34" charset="0"/>
                    </a:rPr>
                    <a:t>responses</a:t>
                  </a:r>
                </a:p>
              </p:txBody>
            </p:sp>
            <p:grpSp>
              <p:nvGrpSpPr>
                <p:cNvPr id="10" name="Group 38"/>
                <p:cNvGrpSpPr>
                  <a:grpSpLocks/>
                </p:cNvGrpSpPr>
                <p:nvPr/>
              </p:nvGrpSpPr>
              <p:grpSpPr bwMode="auto">
                <a:xfrm>
                  <a:off x="2976" y="1344"/>
                  <a:ext cx="288" cy="432"/>
                  <a:chOff x="2832" y="1968"/>
                  <a:chExt cx="720" cy="1200"/>
                </a:xfrm>
              </p:grpSpPr>
              <p:sp>
                <p:nvSpPr>
                  <p:cNvPr id="88103" name="Rectangle 39"/>
                  <p:cNvSpPr>
                    <a:spLocks noChangeArrowheads="1"/>
                  </p:cNvSpPr>
                  <p:nvPr/>
                </p:nvSpPr>
                <p:spPr bwMode="auto">
                  <a:xfrm>
                    <a:off x="3360" y="2565"/>
                    <a:ext cx="48" cy="75"/>
                  </a:xfrm>
                  <a:prstGeom prst="rect">
                    <a:avLst/>
                  </a:prstGeom>
                  <a:solidFill>
                    <a:schemeClr val="bg1"/>
                  </a:solidFill>
                  <a:ln w="15875">
                    <a:solidFill>
                      <a:schemeClr val="tx1"/>
                    </a:solidFill>
                    <a:miter lim="800000"/>
                    <a:headEnd/>
                    <a:tailEnd/>
                  </a:ln>
                  <a:effectLst/>
                </p:spPr>
                <p:txBody>
                  <a:bodyPr wrap="none" anchor="ctr"/>
                  <a:lstStyle/>
                  <a:p>
                    <a:endParaRPr lang="en-IN"/>
                  </a:p>
                </p:txBody>
              </p:sp>
              <p:sp>
                <p:nvSpPr>
                  <p:cNvPr id="88104" name="Freeform 40"/>
                  <p:cNvSpPr>
                    <a:spLocks/>
                  </p:cNvSpPr>
                  <p:nvPr/>
                </p:nvSpPr>
                <p:spPr bwMode="auto">
                  <a:xfrm>
                    <a:off x="2832" y="1968"/>
                    <a:ext cx="720" cy="1200"/>
                  </a:xfrm>
                  <a:custGeom>
                    <a:avLst/>
                    <a:gdLst/>
                    <a:ahLst/>
                    <a:cxnLst>
                      <a:cxn ang="0">
                        <a:pos x="184" y="1159"/>
                      </a:cxn>
                      <a:cxn ang="0">
                        <a:pos x="200" y="1111"/>
                      </a:cxn>
                      <a:cxn ang="0">
                        <a:pos x="64" y="887"/>
                      </a:cxn>
                      <a:cxn ang="0">
                        <a:pos x="24" y="791"/>
                      </a:cxn>
                      <a:cxn ang="0">
                        <a:pos x="8" y="743"/>
                      </a:cxn>
                      <a:cxn ang="0">
                        <a:pos x="0" y="631"/>
                      </a:cxn>
                      <a:cxn ang="0">
                        <a:pos x="32" y="359"/>
                      </a:cxn>
                      <a:cxn ang="0">
                        <a:pos x="112" y="159"/>
                      </a:cxn>
                      <a:cxn ang="0">
                        <a:pos x="200" y="87"/>
                      </a:cxn>
                      <a:cxn ang="0">
                        <a:pos x="248" y="55"/>
                      </a:cxn>
                      <a:cxn ang="0">
                        <a:pos x="304" y="47"/>
                      </a:cxn>
                      <a:cxn ang="0">
                        <a:pos x="744" y="103"/>
                      </a:cxn>
                      <a:cxn ang="0">
                        <a:pos x="768" y="151"/>
                      </a:cxn>
                      <a:cxn ang="0">
                        <a:pos x="800" y="223"/>
                      </a:cxn>
                      <a:cxn ang="0">
                        <a:pos x="824" y="575"/>
                      </a:cxn>
                      <a:cxn ang="0">
                        <a:pos x="840" y="623"/>
                      </a:cxn>
                      <a:cxn ang="0">
                        <a:pos x="848" y="647"/>
                      </a:cxn>
                      <a:cxn ang="0">
                        <a:pos x="856" y="735"/>
                      </a:cxn>
                      <a:cxn ang="0">
                        <a:pos x="712" y="775"/>
                      </a:cxn>
                      <a:cxn ang="0">
                        <a:pos x="696" y="807"/>
                      </a:cxn>
                      <a:cxn ang="0">
                        <a:pos x="688" y="903"/>
                      </a:cxn>
                      <a:cxn ang="0">
                        <a:pos x="640" y="895"/>
                      </a:cxn>
                      <a:cxn ang="0">
                        <a:pos x="504" y="831"/>
                      </a:cxn>
                      <a:cxn ang="0">
                        <a:pos x="544" y="1039"/>
                      </a:cxn>
                      <a:cxn ang="0">
                        <a:pos x="616" y="1159"/>
                      </a:cxn>
                      <a:cxn ang="0">
                        <a:pos x="680" y="1167"/>
                      </a:cxn>
                      <a:cxn ang="0">
                        <a:pos x="632" y="1287"/>
                      </a:cxn>
                      <a:cxn ang="0">
                        <a:pos x="464" y="1279"/>
                      </a:cxn>
                      <a:cxn ang="0">
                        <a:pos x="416" y="1271"/>
                      </a:cxn>
                      <a:cxn ang="0">
                        <a:pos x="408" y="1319"/>
                      </a:cxn>
                      <a:cxn ang="0">
                        <a:pos x="400" y="1791"/>
                      </a:cxn>
                      <a:cxn ang="0">
                        <a:pos x="392" y="1735"/>
                      </a:cxn>
                      <a:cxn ang="0">
                        <a:pos x="376" y="1639"/>
                      </a:cxn>
                      <a:cxn ang="0">
                        <a:pos x="320" y="1407"/>
                      </a:cxn>
                      <a:cxn ang="0">
                        <a:pos x="288" y="1327"/>
                      </a:cxn>
                      <a:cxn ang="0">
                        <a:pos x="192" y="1191"/>
                      </a:cxn>
                      <a:cxn ang="0">
                        <a:pos x="184" y="1167"/>
                      </a:cxn>
                      <a:cxn ang="0">
                        <a:pos x="184" y="1159"/>
                      </a:cxn>
                    </a:cxnLst>
                    <a:rect l="0" t="0" r="r" b="b"/>
                    <a:pathLst>
                      <a:path w="856" h="1810">
                        <a:moveTo>
                          <a:pt x="184" y="1159"/>
                        </a:moveTo>
                        <a:cubicBezTo>
                          <a:pt x="189" y="1143"/>
                          <a:pt x="202" y="1128"/>
                          <a:pt x="200" y="1111"/>
                        </a:cubicBezTo>
                        <a:cubicBezTo>
                          <a:pt x="185" y="980"/>
                          <a:pt x="169" y="992"/>
                          <a:pt x="64" y="887"/>
                        </a:cubicBezTo>
                        <a:cubicBezTo>
                          <a:pt x="39" y="862"/>
                          <a:pt x="35" y="823"/>
                          <a:pt x="24" y="791"/>
                        </a:cubicBezTo>
                        <a:cubicBezTo>
                          <a:pt x="19" y="775"/>
                          <a:pt x="8" y="743"/>
                          <a:pt x="8" y="743"/>
                        </a:cubicBezTo>
                        <a:cubicBezTo>
                          <a:pt x="5" y="706"/>
                          <a:pt x="0" y="668"/>
                          <a:pt x="0" y="631"/>
                        </a:cubicBezTo>
                        <a:cubicBezTo>
                          <a:pt x="0" y="536"/>
                          <a:pt x="20" y="452"/>
                          <a:pt x="32" y="359"/>
                        </a:cubicBezTo>
                        <a:cubicBezTo>
                          <a:pt x="42" y="282"/>
                          <a:pt x="42" y="206"/>
                          <a:pt x="112" y="159"/>
                        </a:cubicBezTo>
                        <a:cubicBezTo>
                          <a:pt x="134" y="125"/>
                          <a:pt x="167" y="109"/>
                          <a:pt x="200" y="87"/>
                        </a:cubicBezTo>
                        <a:cubicBezTo>
                          <a:pt x="216" y="76"/>
                          <a:pt x="229" y="58"/>
                          <a:pt x="248" y="55"/>
                        </a:cubicBezTo>
                        <a:cubicBezTo>
                          <a:pt x="267" y="52"/>
                          <a:pt x="285" y="50"/>
                          <a:pt x="304" y="47"/>
                        </a:cubicBezTo>
                        <a:cubicBezTo>
                          <a:pt x="315" y="47"/>
                          <a:pt x="667" y="0"/>
                          <a:pt x="744" y="103"/>
                        </a:cubicBezTo>
                        <a:cubicBezTo>
                          <a:pt x="773" y="191"/>
                          <a:pt x="727" y="58"/>
                          <a:pt x="768" y="151"/>
                        </a:cubicBezTo>
                        <a:cubicBezTo>
                          <a:pt x="806" y="237"/>
                          <a:pt x="764" y="169"/>
                          <a:pt x="800" y="223"/>
                        </a:cubicBezTo>
                        <a:cubicBezTo>
                          <a:pt x="820" y="343"/>
                          <a:pt x="813" y="449"/>
                          <a:pt x="824" y="575"/>
                        </a:cubicBezTo>
                        <a:cubicBezTo>
                          <a:pt x="825" y="592"/>
                          <a:pt x="835" y="607"/>
                          <a:pt x="840" y="623"/>
                        </a:cubicBezTo>
                        <a:cubicBezTo>
                          <a:pt x="843" y="631"/>
                          <a:pt x="848" y="647"/>
                          <a:pt x="848" y="647"/>
                        </a:cubicBezTo>
                        <a:cubicBezTo>
                          <a:pt x="837" y="680"/>
                          <a:pt x="845" y="703"/>
                          <a:pt x="856" y="735"/>
                        </a:cubicBezTo>
                        <a:cubicBezTo>
                          <a:pt x="837" y="792"/>
                          <a:pt x="766" y="771"/>
                          <a:pt x="712" y="775"/>
                        </a:cubicBezTo>
                        <a:cubicBezTo>
                          <a:pt x="707" y="786"/>
                          <a:pt x="698" y="795"/>
                          <a:pt x="696" y="807"/>
                        </a:cubicBezTo>
                        <a:cubicBezTo>
                          <a:pt x="690" y="839"/>
                          <a:pt x="705" y="876"/>
                          <a:pt x="688" y="903"/>
                        </a:cubicBezTo>
                        <a:cubicBezTo>
                          <a:pt x="679" y="917"/>
                          <a:pt x="656" y="898"/>
                          <a:pt x="640" y="895"/>
                        </a:cubicBezTo>
                        <a:cubicBezTo>
                          <a:pt x="591" y="877"/>
                          <a:pt x="541" y="868"/>
                          <a:pt x="504" y="831"/>
                        </a:cubicBezTo>
                        <a:cubicBezTo>
                          <a:pt x="512" y="930"/>
                          <a:pt x="522" y="953"/>
                          <a:pt x="544" y="1039"/>
                        </a:cubicBezTo>
                        <a:cubicBezTo>
                          <a:pt x="555" y="1082"/>
                          <a:pt x="562" y="1144"/>
                          <a:pt x="616" y="1159"/>
                        </a:cubicBezTo>
                        <a:cubicBezTo>
                          <a:pt x="637" y="1165"/>
                          <a:pt x="659" y="1164"/>
                          <a:pt x="680" y="1167"/>
                        </a:cubicBezTo>
                        <a:cubicBezTo>
                          <a:pt x="714" y="1218"/>
                          <a:pt x="676" y="1258"/>
                          <a:pt x="632" y="1287"/>
                        </a:cubicBezTo>
                        <a:cubicBezTo>
                          <a:pt x="576" y="1284"/>
                          <a:pt x="520" y="1283"/>
                          <a:pt x="464" y="1279"/>
                        </a:cubicBezTo>
                        <a:cubicBezTo>
                          <a:pt x="448" y="1278"/>
                          <a:pt x="429" y="1262"/>
                          <a:pt x="416" y="1271"/>
                        </a:cubicBezTo>
                        <a:cubicBezTo>
                          <a:pt x="403" y="1280"/>
                          <a:pt x="411" y="1303"/>
                          <a:pt x="408" y="1319"/>
                        </a:cubicBezTo>
                        <a:cubicBezTo>
                          <a:pt x="405" y="1476"/>
                          <a:pt x="406" y="1634"/>
                          <a:pt x="400" y="1791"/>
                        </a:cubicBezTo>
                        <a:cubicBezTo>
                          <a:pt x="399" y="1810"/>
                          <a:pt x="395" y="1754"/>
                          <a:pt x="392" y="1735"/>
                        </a:cubicBezTo>
                        <a:cubicBezTo>
                          <a:pt x="387" y="1703"/>
                          <a:pt x="380" y="1671"/>
                          <a:pt x="376" y="1639"/>
                        </a:cubicBezTo>
                        <a:cubicBezTo>
                          <a:pt x="366" y="1558"/>
                          <a:pt x="340" y="1486"/>
                          <a:pt x="320" y="1407"/>
                        </a:cubicBezTo>
                        <a:cubicBezTo>
                          <a:pt x="302" y="1336"/>
                          <a:pt x="328" y="1380"/>
                          <a:pt x="288" y="1327"/>
                        </a:cubicBezTo>
                        <a:cubicBezTo>
                          <a:pt x="269" y="1263"/>
                          <a:pt x="261" y="1214"/>
                          <a:pt x="192" y="1191"/>
                        </a:cubicBezTo>
                        <a:cubicBezTo>
                          <a:pt x="189" y="1183"/>
                          <a:pt x="184" y="1175"/>
                          <a:pt x="184" y="1167"/>
                        </a:cubicBezTo>
                        <a:cubicBezTo>
                          <a:pt x="184" y="1157"/>
                          <a:pt x="203" y="1121"/>
                          <a:pt x="184" y="1159"/>
                        </a:cubicBezTo>
                        <a:close/>
                      </a:path>
                    </a:pathLst>
                  </a:custGeom>
                  <a:solidFill>
                    <a:srgbClr val="FFECD9"/>
                  </a:solidFill>
                  <a:ln w="15875">
                    <a:solidFill>
                      <a:schemeClr val="tx1"/>
                    </a:solidFill>
                    <a:round/>
                    <a:headEnd/>
                    <a:tailEnd/>
                  </a:ln>
                  <a:effectLst/>
                </p:spPr>
                <p:txBody>
                  <a:bodyPr/>
                  <a:lstStyle/>
                  <a:p>
                    <a:endParaRPr lang="en-IN"/>
                  </a:p>
                </p:txBody>
              </p:sp>
              <p:sp>
                <p:nvSpPr>
                  <p:cNvPr id="88105" name="Freeform 41"/>
                  <p:cNvSpPr>
                    <a:spLocks/>
                  </p:cNvSpPr>
                  <p:nvPr/>
                </p:nvSpPr>
                <p:spPr bwMode="auto">
                  <a:xfrm>
                    <a:off x="3293" y="2254"/>
                    <a:ext cx="168" cy="96"/>
                  </a:xfrm>
                  <a:custGeom>
                    <a:avLst/>
                    <a:gdLst/>
                    <a:ahLst/>
                    <a:cxnLst>
                      <a:cxn ang="0">
                        <a:pos x="187" y="0"/>
                      </a:cxn>
                      <a:cxn ang="0">
                        <a:pos x="107" y="16"/>
                      </a:cxn>
                      <a:cxn ang="0">
                        <a:pos x="27" y="56"/>
                      </a:cxn>
                      <a:cxn ang="0">
                        <a:pos x="3" y="80"/>
                      </a:cxn>
                      <a:cxn ang="0">
                        <a:pos x="11" y="104"/>
                      </a:cxn>
                      <a:cxn ang="0">
                        <a:pos x="147" y="136"/>
                      </a:cxn>
                      <a:cxn ang="0">
                        <a:pos x="235" y="16"/>
                      </a:cxn>
                      <a:cxn ang="0">
                        <a:pos x="187" y="0"/>
                      </a:cxn>
                    </a:cxnLst>
                    <a:rect l="0" t="0" r="r" b="b"/>
                    <a:pathLst>
                      <a:path w="279" h="136">
                        <a:moveTo>
                          <a:pt x="187" y="0"/>
                        </a:moveTo>
                        <a:cubicBezTo>
                          <a:pt x="154" y="5"/>
                          <a:pt x="135" y="4"/>
                          <a:pt x="107" y="16"/>
                        </a:cubicBezTo>
                        <a:cubicBezTo>
                          <a:pt x="78" y="28"/>
                          <a:pt x="56" y="46"/>
                          <a:pt x="27" y="56"/>
                        </a:cubicBezTo>
                        <a:cubicBezTo>
                          <a:pt x="19" y="64"/>
                          <a:pt x="7" y="69"/>
                          <a:pt x="3" y="80"/>
                        </a:cubicBezTo>
                        <a:cubicBezTo>
                          <a:pt x="0" y="88"/>
                          <a:pt x="4" y="100"/>
                          <a:pt x="11" y="104"/>
                        </a:cubicBezTo>
                        <a:cubicBezTo>
                          <a:pt x="36" y="118"/>
                          <a:pt x="117" y="131"/>
                          <a:pt x="147" y="136"/>
                        </a:cubicBezTo>
                        <a:cubicBezTo>
                          <a:pt x="224" y="127"/>
                          <a:pt x="279" y="122"/>
                          <a:pt x="235" y="16"/>
                        </a:cubicBezTo>
                        <a:cubicBezTo>
                          <a:pt x="229" y="0"/>
                          <a:pt x="202" y="8"/>
                          <a:pt x="187" y="0"/>
                        </a:cubicBezTo>
                        <a:close/>
                      </a:path>
                    </a:pathLst>
                  </a:custGeom>
                  <a:solidFill>
                    <a:schemeClr val="bg1"/>
                  </a:solidFill>
                  <a:ln w="15875">
                    <a:solidFill>
                      <a:schemeClr val="tx1"/>
                    </a:solidFill>
                    <a:round/>
                    <a:headEnd/>
                    <a:tailEnd/>
                  </a:ln>
                  <a:effectLst/>
                </p:spPr>
                <p:txBody>
                  <a:bodyPr/>
                  <a:lstStyle/>
                  <a:p>
                    <a:endParaRPr lang="en-IN"/>
                  </a:p>
                </p:txBody>
              </p:sp>
              <p:sp>
                <p:nvSpPr>
                  <p:cNvPr id="88106" name="Oval 42"/>
                  <p:cNvSpPr>
                    <a:spLocks noChangeArrowheads="1"/>
                  </p:cNvSpPr>
                  <p:nvPr/>
                </p:nvSpPr>
                <p:spPr bwMode="auto">
                  <a:xfrm>
                    <a:off x="3391" y="2278"/>
                    <a:ext cx="42" cy="48"/>
                  </a:xfrm>
                  <a:prstGeom prst="ellipse">
                    <a:avLst/>
                  </a:prstGeom>
                  <a:solidFill>
                    <a:schemeClr val="accent1"/>
                  </a:solidFill>
                  <a:ln w="15875">
                    <a:solidFill>
                      <a:schemeClr val="tx1"/>
                    </a:solidFill>
                    <a:round/>
                    <a:headEnd/>
                    <a:tailEnd/>
                  </a:ln>
                  <a:effectLst/>
                </p:spPr>
                <p:txBody>
                  <a:bodyPr wrap="none" anchor="ctr"/>
                  <a:lstStyle/>
                  <a:p>
                    <a:endParaRPr lang="en-IN"/>
                  </a:p>
                </p:txBody>
              </p:sp>
              <p:sp>
                <p:nvSpPr>
                  <p:cNvPr id="88107" name="Freeform 43"/>
                  <p:cNvSpPr>
                    <a:spLocks/>
                  </p:cNvSpPr>
                  <p:nvPr/>
                </p:nvSpPr>
                <p:spPr bwMode="auto">
                  <a:xfrm>
                    <a:off x="3286" y="2207"/>
                    <a:ext cx="161" cy="39"/>
                  </a:xfrm>
                  <a:custGeom>
                    <a:avLst/>
                    <a:gdLst/>
                    <a:ahLst/>
                    <a:cxnLst>
                      <a:cxn ang="0">
                        <a:pos x="0" y="40"/>
                      </a:cxn>
                      <a:cxn ang="0">
                        <a:pos x="184" y="0"/>
                      </a:cxn>
                    </a:cxnLst>
                    <a:rect l="0" t="0" r="r" b="b"/>
                    <a:pathLst>
                      <a:path w="184" h="40">
                        <a:moveTo>
                          <a:pt x="0" y="40"/>
                        </a:moveTo>
                        <a:cubicBezTo>
                          <a:pt x="53" y="4"/>
                          <a:pt x="121" y="0"/>
                          <a:pt x="184" y="0"/>
                        </a:cubicBezTo>
                      </a:path>
                    </a:pathLst>
                  </a:custGeom>
                  <a:noFill/>
                  <a:ln w="19050">
                    <a:solidFill>
                      <a:schemeClr val="tx1"/>
                    </a:solidFill>
                    <a:round/>
                    <a:headEnd/>
                    <a:tailEnd/>
                  </a:ln>
                  <a:effectLst/>
                </p:spPr>
                <p:txBody>
                  <a:bodyPr/>
                  <a:lstStyle/>
                  <a:p>
                    <a:endParaRPr lang="en-IN"/>
                  </a:p>
                </p:txBody>
              </p:sp>
              <p:sp>
                <p:nvSpPr>
                  <p:cNvPr id="88108" name="Freeform 44"/>
                  <p:cNvSpPr>
                    <a:spLocks/>
                  </p:cNvSpPr>
                  <p:nvPr/>
                </p:nvSpPr>
                <p:spPr bwMode="auto">
                  <a:xfrm>
                    <a:off x="2848" y="2014"/>
                    <a:ext cx="567" cy="529"/>
                  </a:xfrm>
                  <a:custGeom>
                    <a:avLst/>
                    <a:gdLst/>
                    <a:ahLst/>
                    <a:cxnLst>
                      <a:cxn ang="0">
                        <a:pos x="482" y="130"/>
                      </a:cxn>
                      <a:cxn ang="0">
                        <a:pos x="554" y="58"/>
                      </a:cxn>
                      <a:cxn ang="0">
                        <a:pos x="354" y="2"/>
                      </a:cxn>
                      <a:cxn ang="0">
                        <a:pos x="194" y="10"/>
                      </a:cxn>
                      <a:cxn ang="0">
                        <a:pos x="178" y="34"/>
                      </a:cxn>
                      <a:cxn ang="0">
                        <a:pos x="98" y="90"/>
                      </a:cxn>
                      <a:cxn ang="0">
                        <a:pos x="66" y="138"/>
                      </a:cxn>
                      <a:cxn ang="0">
                        <a:pos x="50" y="162"/>
                      </a:cxn>
                      <a:cxn ang="0">
                        <a:pos x="50" y="458"/>
                      </a:cxn>
                      <a:cxn ang="0">
                        <a:pos x="98" y="498"/>
                      </a:cxn>
                      <a:cxn ang="0">
                        <a:pos x="226" y="514"/>
                      </a:cxn>
                      <a:cxn ang="0">
                        <a:pos x="354" y="234"/>
                      </a:cxn>
                      <a:cxn ang="0">
                        <a:pos x="490" y="146"/>
                      </a:cxn>
                      <a:cxn ang="0">
                        <a:pos x="514" y="130"/>
                      </a:cxn>
                      <a:cxn ang="0">
                        <a:pos x="538" y="106"/>
                      </a:cxn>
                    </a:cxnLst>
                    <a:rect l="0" t="0" r="r" b="b"/>
                    <a:pathLst>
                      <a:path w="554" h="514">
                        <a:moveTo>
                          <a:pt x="482" y="130"/>
                        </a:moveTo>
                        <a:cubicBezTo>
                          <a:pt x="544" y="114"/>
                          <a:pt x="538" y="120"/>
                          <a:pt x="554" y="58"/>
                        </a:cubicBezTo>
                        <a:cubicBezTo>
                          <a:pt x="496" y="14"/>
                          <a:pt x="425" y="11"/>
                          <a:pt x="354" y="2"/>
                        </a:cubicBezTo>
                        <a:cubicBezTo>
                          <a:pt x="301" y="5"/>
                          <a:pt x="247" y="0"/>
                          <a:pt x="194" y="10"/>
                        </a:cubicBezTo>
                        <a:cubicBezTo>
                          <a:pt x="185" y="12"/>
                          <a:pt x="185" y="28"/>
                          <a:pt x="178" y="34"/>
                        </a:cubicBezTo>
                        <a:cubicBezTo>
                          <a:pt x="155" y="53"/>
                          <a:pt x="124" y="73"/>
                          <a:pt x="98" y="90"/>
                        </a:cubicBezTo>
                        <a:cubicBezTo>
                          <a:pt x="87" y="106"/>
                          <a:pt x="77" y="122"/>
                          <a:pt x="66" y="138"/>
                        </a:cubicBezTo>
                        <a:cubicBezTo>
                          <a:pt x="61" y="146"/>
                          <a:pt x="50" y="162"/>
                          <a:pt x="50" y="162"/>
                        </a:cubicBezTo>
                        <a:cubicBezTo>
                          <a:pt x="27" y="255"/>
                          <a:pt x="0" y="370"/>
                          <a:pt x="50" y="458"/>
                        </a:cubicBezTo>
                        <a:cubicBezTo>
                          <a:pt x="65" y="484"/>
                          <a:pt x="70" y="494"/>
                          <a:pt x="98" y="498"/>
                        </a:cubicBezTo>
                        <a:cubicBezTo>
                          <a:pt x="140" y="505"/>
                          <a:pt x="226" y="514"/>
                          <a:pt x="226" y="514"/>
                        </a:cubicBezTo>
                        <a:cubicBezTo>
                          <a:pt x="248" y="424"/>
                          <a:pt x="275" y="287"/>
                          <a:pt x="354" y="234"/>
                        </a:cubicBezTo>
                        <a:cubicBezTo>
                          <a:pt x="403" y="160"/>
                          <a:pt x="413" y="161"/>
                          <a:pt x="490" y="146"/>
                        </a:cubicBezTo>
                        <a:cubicBezTo>
                          <a:pt x="498" y="141"/>
                          <a:pt x="507" y="136"/>
                          <a:pt x="514" y="130"/>
                        </a:cubicBezTo>
                        <a:cubicBezTo>
                          <a:pt x="523" y="123"/>
                          <a:pt x="538" y="106"/>
                          <a:pt x="538" y="106"/>
                        </a:cubicBezTo>
                      </a:path>
                    </a:pathLst>
                  </a:custGeom>
                  <a:solidFill>
                    <a:srgbClr val="FF8989"/>
                  </a:solidFill>
                  <a:ln w="15875">
                    <a:solidFill>
                      <a:schemeClr val="tx1"/>
                    </a:solidFill>
                    <a:round/>
                    <a:headEnd/>
                    <a:tailEnd/>
                  </a:ln>
                  <a:effectLst/>
                </p:spPr>
                <p:txBody>
                  <a:bodyPr/>
                  <a:lstStyle/>
                  <a:p>
                    <a:endParaRPr lang="en-IN"/>
                  </a:p>
                </p:txBody>
              </p:sp>
              <p:sp>
                <p:nvSpPr>
                  <p:cNvPr id="88109" name="Freeform 45"/>
                  <p:cNvSpPr>
                    <a:spLocks/>
                  </p:cNvSpPr>
                  <p:nvPr/>
                </p:nvSpPr>
                <p:spPr bwMode="auto">
                  <a:xfrm>
                    <a:off x="2901" y="2064"/>
                    <a:ext cx="411" cy="445"/>
                  </a:xfrm>
                  <a:custGeom>
                    <a:avLst/>
                    <a:gdLst/>
                    <a:ahLst/>
                    <a:cxnLst>
                      <a:cxn ang="0">
                        <a:pos x="134" y="432"/>
                      </a:cxn>
                      <a:cxn ang="0">
                        <a:pos x="22" y="400"/>
                      </a:cxn>
                      <a:cxn ang="0">
                        <a:pos x="110" y="376"/>
                      </a:cxn>
                      <a:cxn ang="0">
                        <a:pos x="198" y="384"/>
                      </a:cxn>
                      <a:cxn ang="0">
                        <a:pos x="190" y="352"/>
                      </a:cxn>
                      <a:cxn ang="0">
                        <a:pos x="38" y="320"/>
                      </a:cxn>
                      <a:cxn ang="0">
                        <a:pos x="54" y="288"/>
                      </a:cxn>
                      <a:cxn ang="0">
                        <a:pos x="126" y="304"/>
                      </a:cxn>
                      <a:cxn ang="0">
                        <a:pos x="142" y="280"/>
                      </a:cxn>
                      <a:cxn ang="0">
                        <a:pos x="30" y="248"/>
                      </a:cxn>
                      <a:cxn ang="0">
                        <a:pos x="54" y="184"/>
                      </a:cxn>
                      <a:cxn ang="0">
                        <a:pos x="94" y="200"/>
                      </a:cxn>
                      <a:cxn ang="0">
                        <a:pos x="110" y="224"/>
                      </a:cxn>
                      <a:cxn ang="0">
                        <a:pos x="158" y="248"/>
                      </a:cxn>
                      <a:cxn ang="0">
                        <a:pos x="246" y="200"/>
                      </a:cxn>
                      <a:cxn ang="0">
                        <a:pos x="142" y="192"/>
                      </a:cxn>
                      <a:cxn ang="0">
                        <a:pos x="134" y="168"/>
                      </a:cxn>
                      <a:cxn ang="0">
                        <a:pos x="78" y="136"/>
                      </a:cxn>
                      <a:cxn ang="0">
                        <a:pos x="46" y="144"/>
                      </a:cxn>
                      <a:cxn ang="0">
                        <a:pos x="62" y="104"/>
                      </a:cxn>
                      <a:cxn ang="0">
                        <a:pos x="198" y="160"/>
                      </a:cxn>
                      <a:cxn ang="0">
                        <a:pos x="246" y="152"/>
                      </a:cxn>
                      <a:cxn ang="0">
                        <a:pos x="230" y="120"/>
                      </a:cxn>
                      <a:cxn ang="0">
                        <a:pos x="134" y="112"/>
                      </a:cxn>
                      <a:cxn ang="0">
                        <a:pos x="198" y="80"/>
                      </a:cxn>
                      <a:cxn ang="0">
                        <a:pos x="310" y="120"/>
                      </a:cxn>
                      <a:cxn ang="0">
                        <a:pos x="214" y="56"/>
                      </a:cxn>
                      <a:cxn ang="0">
                        <a:pos x="190" y="48"/>
                      </a:cxn>
                      <a:cxn ang="0">
                        <a:pos x="214" y="32"/>
                      </a:cxn>
                      <a:cxn ang="0">
                        <a:pos x="350" y="48"/>
                      </a:cxn>
                      <a:cxn ang="0">
                        <a:pos x="406" y="64"/>
                      </a:cxn>
                      <a:cxn ang="0">
                        <a:pos x="310" y="0"/>
                      </a:cxn>
                      <a:cxn ang="0">
                        <a:pos x="142" y="8"/>
                      </a:cxn>
                      <a:cxn ang="0">
                        <a:pos x="86" y="24"/>
                      </a:cxn>
                      <a:cxn ang="0">
                        <a:pos x="78" y="72"/>
                      </a:cxn>
                      <a:cxn ang="0">
                        <a:pos x="70" y="96"/>
                      </a:cxn>
                    </a:cxnLst>
                    <a:rect l="0" t="0" r="r" b="b"/>
                    <a:pathLst>
                      <a:path w="406" h="432">
                        <a:moveTo>
                          <a:pt x="134" y="432"/>
                        </a:moveTo>
                        <a:cubicBezTo>
                          <a:pt x="95" y="419"/>
                          <a:pt x="62" y="408"/>
                          <a:pt x="22" y="400"/>
                        </a:cubicBezTo>
                        <a:cubicBezTo>
                          <a:pt x="0" y="335"/>
                          <a:pt x="76" y="367"/>
                          <a:pt x="110" y="376"/>
                        </a:cubicBezTo>
                        <a:cubicBezTo>
                          <a:pt x="138" y="395"/>
                          <a:pt x="156" y="414"/>
                          <a:pt x="198" y="384"/>
                        </a:cubicBezTo>
                        <a:cubicBezTo>
                          <a:pt x="207" y="378"/>
                          <a:pt x="199" y="358"/>
                          <a:pt x="190" y="352"/>
                        </a:cubicBezTo>
                        <a:cubicBezTo>
                          <a:pt x="154" y="330"/>
                          <a:pt x="81" y="331"/>
                          <a:pt x="38" y="320"/>
                        </a:cubicBezTo>
                        <a:cubicBezTo>
                          <a:pt x="43" y="309"/>
                          <a:pt x="43" y="292"/>
                          <a:pt x="54" y="288"/>
                        </a:cubicBezTo>
                        <a:cubicBezTo>
                          <a:pt x="67" y="283"/>
                          <a:pt x="109" y="298"/>
                          <a:pt x="126" y="304"/>
                        </a:cubicBezTo>
                        <a:cubicBezTo>
                          <a:pt x="131" y="296"/>
                          <a:pt x="147" y="288"/>
                          <a:pt x="142" y="280"/>
                        </a:cubicBezTo>
                        <a:cubicBezTo>
                          <a:pt x="124" y="252"/>
                          <a:pt x="53" y="251"/>
                          <a:pt x="30" y="248"/>
                        </a:cubicBezTo>
                        <a:cubicBezTo>
                          <a:pt x="4" y="208"/>
                          <a:pt x="18" y="208"/>
                          <a:pt x="54" y="184"/>
                        </a:cubicBezTo>
                        <a:cubicBezTo>
                          <a:pt x="67" y="189"/>
                          <a:pt x="82" y="192"/>
                          <a:pt x="94" y="200"/>
                        </a:cubicBezTo>
                        <a:cubicBezTo>
                          <a:pt x="102" y="206"/>
                          <a:pt x="103" y="217"/>
                          <a:pt x="110" y="224"/>
                        </a:cubicBezTo>
                        <a:cubicBezTo>
                          <a:pt x="126" y="240"/>
                          <a:pt x="138" y="241"/>
                          <a:pt x="158" y="248"/>
                        </a:cubicBezTo>
                        <a:cubicBezTo>
                          <a:pt x="204" y="217"/>
                          <a:pt x="228" y="253"/>
                          <a:pt x="246" y="200"/>
                        </a:cubicBezTo>
                        <a:cubicBezTo>
                          <a:pt x="211" y="197"/>
                          <a:pt x="175" y="202"/>
                          <a:pt x="142" y="192"/>
                        </a:cubicBezTo>
                        <a:cubicBezTo>
                          <a:pt x="134" y="190"/>
                          <a:pt x="139" y="174"/>
                          <a:pt x="134" y="168"/>
                        </a:cubicBezTo>
                        <a:cubicBezTo>
                          <a:pt x="115" y="146"/>
                          <a:pt x="102" y="144"/>
                          <a:pt x="78" y="136"/>
                        </a:cubicBezTo>
                        <a:cubicBezTo>
                          <a:pt x="67" y="139"/>
                          <a:pt x="56" y="148"/>
                          <a:pt x="46" y="144"/>
                        </a:cubicBezTo>
                        <a:cubicBezTo>
                          <a:pt x="8" y="129"/>
                          <a:pt x="62" y="104"/>
                          <a:pt x="62" y="104"/>
                        </a:cubicBezTo>
                        <a:cubicBezTo>
                          <a:pt x="108" y="122"/>
                          <a:pt x="150" y="148"/>
                          <a:pt x="198" y="160"/>
                        </a:cubicBezTo>
                        <a:cubicBezTo>
                          <a:pt x="214" y="157"/>
                          <a:pt x="236" y="165"/>
                          <a:pt x="246" y="152"/>
                        </a:cubicBezTo>
                        <a:cubicBezTo>
                          <a:pt x="253" y="143"/>
                          <a:pt x="241" y="124"/>
                          <a:pt x="230" y="120"/>
                        </a:cubicBezTo>
                        <a:cubicBezTo>
                          <a:pt x="200" y="109"/>
                          <a:pt x="166" y="115"/>
                          <a:pt x="134" y="112"/>
                        </a:cubicBezTo>
                        <a:cubicBezTo>
                          <a:pt x="85" y="38"/>
                          <a:pt x="161" y="71"/>
                          <a:pt x="198" y="80"/>
                        </a:cubicBezTo>
                        <a:cubicBezTo>
                          <a:pt x="235" y="104"/>
                          <a:pt x="273" y="96"/>
                          <a:pt x="310" y="120"/>
                        </a:cubicBezTo>
                        <a:cubicBezTo>
                          <a:pt x="296" y="51"/>
                          <a:pt x="286" y="65"/>
                          <a:pt x="214" y="56"/>
                        </a:cubicBezTo>
                        <a:cubicBezTo>
                          <a:pt x="206" y="53"/>
                          <a:pt x="190" y="56"/>
                          <a:pt x="190" y="48"/>
                        </a:cubicBezTo>
                        <a:cubicBezTo>
                          <a:pt x="190" y="38"/>
                          <a:pt x="204" y="33"/>
                          <a:pt x="214" y="32"/>
                        </a:cubicBezTo>
                        <a:cubicBezTo>
                          <a:pt x="247" y="30"/>
                          <a:pt x="312" y="42"/>
                          <a:pt x="350" y="48"/>
                        </a:cubicBezTo>
                        <a:cubicBezTo>
                          <a:pt x="387" y="73"/>
                          <a:pt x="389" y="114"/>
                          <a:pt x="406" y="64"/>
                        </a:cubicBezTo>
                        <a:cubicBezTo>
                          <a:pt x="391" y="5"/>
                          <a:pt x="361" y="17"/>
                          <a:pt x="310" y="0"/>
                        </a:cubicBezTo>
                        <a:cubicBezTo>
                          <a:pt x="254" y="3"/>
                          <a:pt x="198" y="2"/>
                          <a:pt x="142" y="8"/>
                        </a:cubicBezTo>
                        <a:cubicBezTo>
                          <a:pt x="123" y="10"/>
                          <a:pt x="100" y="10"/>
                          <a:pt x="86" y="24"/>
                        </a:cubicBezTo>
                        <a:cubicBezTo>
                          <a:pt x="75" y="35"/>
                          <a:pt x="82" y="56"/>
                          <a:pt x="78" y="72"/>
                        </a:cubicBezTo>
                        <a:cubicBezTo>
                          <a:pt x="76" y="80"/>
                          <a:pt x="70" y="96"/>
                          <a:pt x="70" y="96"/>
                        </a:cubicBezTo>
                      </a:path>
                    </a:pathLst>
                  </a:custGeom>
                  <a:solidFill>
                    <a:srgbClr val="FF8989"/>
                  </a:solidFill>
                  <a:ln w="15875">
                    <a:solidFill>
                      <a:schemeClr val="tx1"/>
                    </a:solidFill>
                    <a:round/>
                    <a:headEnd/>
                    <a:tailEnd/>
                  </a:ln>
                  <a:effectLst/>
                </p:spPr>
                <p:txBody>
                  <a:bodyPr/>
                  <a:lstStyle/>
                  <a:p>
                    <a:endParaRPr lang="en-IN"/>
                  </a:p>
                </p:txBody>
              </p:sp>
            </p:grpSp>
            <p:sp>
              <p:nvSpPr>
                <p:cNvPr id="88110" name="Line 46"/>
                <p:cNvSpPr>
                  <a:spLocks noChangeShapeType="1"/>
                </p:cNvSpPr>
                <p:nvPr/>
              </p:nvSpPr>
              <p:spPr bwMode="auto">
                <a:xfrm>
                  <a:off x="2976" y="1200"/>
                  <a:ext cx="48" cy="192"/>
                </a:xfrm>
                <a:prstGeom prst="line">
                  <a:avLst/>
                </a:prstGeom>
                <a:noFill/>
                <a:ln w="9525">
                  <a:solidFill>
                    <a:schemeClr val="tx1"/>
                  </a:solidFill>
                  <a:round/>
                  <a:headEnd/>
                  <a:tailEnd/>
                </a:ln>
                <a:effectLst/>
              </p:spPr>
              <p:txBody>
                <a:bodyPr/>
                <a:lstStyle/>
                <a:p>
                  <a:endParaRPr lang="en-IN"/>
                </a:p>
              </p:txBody>
            </p:sp>
            <p:sp>
              <p:nvSpPr>
                <p:cNvPr id="88111" name="Text Box 47"/>
                <p:cNvSpPr txBox="1">
                  <a:spLocks noChangeArrowheads="1"/>
                </p:cNvSpPr>
                <p:nvPr/>
              </p:nvSpPr>
              <p:spPr bwMode="auto">
                <a:xfrm>
                  <a:off x="2736" y="1008"/>
                  <a:ext cx="420" cy="212"/>
                </a:xfrm>
                <a:prstGeom prst="rect">
                  <a:avLst/>
                </a:prstGeom>
                <a:noFill/>
                <a:ln w="9525">
                  <a:noFill/>
                  <a:miter lim="800000"/>
                  <a:headEnd/>
                  <a:tailEnd/>
                </a:ln>
                <a:effectLst/>
              </p:spPr>
              <p:txBody>
                <a:bodyPr wrap="none">
                  <a:spAutoFit/>
                </a:bodyPr>
                <a:lstStyle/>
                <a:p>
                  <a:pPr eaLnBrk="0" hangingPunct="0"/>
                  <a:r>
                    <a:rPr lang="sv-SE" sz="1600">
                      <a:latin typeface="Century Gothic" pitchFamily="34" charset="0"/>
                    </a:rPr>
                    <a:t>Brain</a:t>
                  </a:r>
                </a:p>
              </p:txBody>
            </p:sp>
            <p:sp>
              <p:nvSpPr>
                <p:cNvPr id="88112" name="Line 48"/>
                <p:cNvSpPr>
                  <a:spLocks noChangeShapeType="1"/>
                </p:cNvSpPr>
                <p:nvPr/>
              </p:nvSpPr>
              <p:spPr bwMode="auto">
                <a:xfrm>
                  <a:off x="3408" y="1440"/>
                  <a:ext cx="672" cy="0"/>
                </a:xfrm>
                <a:prstGeom prst="line">
                  <a:avLst/>
                </a:prstGeom>
                <a:noFill/>
                <a:ln w="15875">
                  <a:solidFill>
                    <a:schemeClr val="tx1"/>
                  </a:solidFill>
                  <a:round/>
                  <a:headEnd/>
                  <a:tailEnd type="triangle" w="med" len="med"/>
                </a:ln>
                <a:effectLst/>
              </p:spPr>
              <p:txBody>
                <a:bodyPr/>
                <a:lstStyle/>
                <a:p>
                  <a:endParaRPr lang="en-IN"/>
                </a:p>
              </p:txBody>
            </p:sp>
            <p:sp>
              <p:nvSpPr>
                <p:cNvPr id="88113" name="Text Box 49"/>
                <p:cNvSpPr txBox="1">
                  <a:spLocks noChangeArrowheads="1"/>
                </p:cNvSpPr>
                <p:nvPr/>
              </p:nvSpPr>
              <p:spPr bwMode="auto">
                <a:xfrm>
                  <a:off x="4128" y="1248"/>
                  <a:ext cx="722" cy="366"/>
                </a:xfrm>
                <a:prstGeom prst="rect">
                  <a:avLst/>
                </a:prstGeom>
                <a:noFill/>
                <a:ln w="9525">
                  <a:noFill/>
                  <a:miter lim="800000"/>
                  <a:headEnd/>
                  <a:tailEnd/>
                </a:ln>
                <a:effectLst/>
              </p:spPr>
              <p:txBody>
                <a:bodyPr wrap="none">
                  <a:spAutoFit/>
                </a:bodyPr>
                <a:lstStyle/>
                <a:p>
                  <a:pPr eaLnBrk="0" hangingPunct="0"/>
                  <a:r>
                    <a:rPr lang="sv-SE" sz="1600">
                      <a:latin typeface="Century Gothic" pitchFamily="34" charset="0"/>
                    </a:rPr>
                    <a:t>Taste</a:t>
                  </a:r>
                </a:p>
                <a:p>
                  <a:pPr eaLnBrk="0" hangingPunct="0"/>
                  <a:r>
                    <a:rPr lang="sv-SE" sz="1600">
                      <a:latin typeface="Century Gothic" pitchFamily="34" charset="0"/>
                    </a:rPr>
                    <a:t>reception</a:t>
                  </a:r>
                </a:p>
              </p:txBody>
            </p:sp>
          </p:grpSp>
          <p:sp>
            <p:nvSpPr>
              <p:cNvPr id="88114" name="AutoShape 50"/>
              <p:cNvSpPr>
                <a:spLocks noChangeArrowheads="1"/>
              </p:cNvSpPr>
              <p:nvPr/>
            </p:nvSpPr>
            <p:spPr bwMode="auto">
              <a:xfrm>
                <a:off x="192" y="528"/>
                <a:ext cx="4896" cy="1296"/>
              </a:xfrm>
              <a:prstGeom prst="roundRect">
                <a:avLst>
                  <a:gd name="adj" fmla="val 16667"/>
                </a:avLst>
              </a:prstGeom>
              <a:noFill/>
              <a:ln w="15875">
                <a:solidFill>
                  <a:srgbClr val="002776"/>
                </a:solidFill>
                <a:round/>
                <a:headEnd/>
                <a:tailEnd/>
              </a:ln>
              <a:effectLst/>
            </p:spPr>
            <p:txBody>
              <a:bodyPr wrap="none" anchor="ctr"/>
              <a:lstStyle/>
              <a:p>
                <a:endParaRPr lang="en-IN"/>
              </a:p>
            </p:txBody>
          </p:sp>
        </p:grpSp>
        <p:sp>
          <p:nvSpPr>
            <p:cNvPr id="88115" name="Text Box 51"/>
            <p:cNvSpPr txBox="1">
              <a:spLocks noChangeArrowheads="1"/>
            </p:cNvSpPr>
            <p:nvPr/>
          </p:nvSpPr>
          <p:spPr bwMode="auto">
            <a:xfrm>
              <a:off x="1776" y="581"/>
              <a:ext cx="1719" cy="231"/>
            </a:xfrm>
            <a:prstGeom prst="rect">
              <a:avLst/>
            </a:prstGeom>
            <a:noFill/>
            <a:ln w="9525">
              <a:noFill/>
              <a:miter lim="800000"/>
              <a:headEnd/>
              <a:tailEnd/>
            </a:ln>
            <a:effectLst/>
          </p:spPr>
          <p:txBody>
            <a:bodyPr wrap="none">
              <a:spAutoFit/>
            </a:bodyPr>
            <a:lstStyle/>
            <a:p>
              <a:pPr eaLnBrk="0" hangingPunct="0"/>
              <a:r>
                <a:rPr lang="sv-SE" sz="1800" b="1">
                  <a:latin typeface="Comic Sans MS" pitchFamily="66" charset="0"/>
                </a:rPr>
                <a:t>Biological taste system</a:t>
              </a:r>
            </a:p>
          </p:txBody>
        </p:sp>
      </p:grpSp>
      <p:grpSp>
        <p:nvGrpSpPr>
          <p:cNvPr id="11" name="Group 52"/>
          <p:cNvGrpSpPr>
            <a:grpSpLocks/>
          </p:cNvGrpSpPr>
          <p:nvPr/>
        </p:nvGrpSpPr>
        <p:grpSpPr bwMode="auto">
          <a:xfrm>
            <a:off x="651048" y="3392996"/>
            <a:ext cx="7848600" cy="3124200"/>
            <a:chOff x="288" y="2016"/>
            <a:chExt cx="4944" cy="1968"/>
          </a:xfrm>
        </p:grpSpPr>
        <p:sp>
          <p:nvSpPr>
            <p:cNvPr id="88117" name="Text Box 53"/>
            <p:cNvSpPr txBox="1">
              <a:spLocks noChangeArrowheads="1"/>
            </p:cNvSpPr>
            <p:nvPr/>
          </p:nvSpPr>
          <p:spPr bwMode="auto">
            <a:xfrm>
              <a:off x="1200" y="2069"/>
              <a:ext cx="3105" cy="231"/>
            </a:xfrm>
            <a:prstGeom prst="rect">
              <a:avLst/>
            </a:prstGeom>
            <a:noFill/>
            <a:ln w="9525">
              <a:noFill/>
              <a:miter lim="800000"/>
              <a:headEnd/>
              <a:tailEnd/>
            </a:ln>
            <a:effectLst/>
          </p:spPr>
          <p:txBody>
            <a:bodyPr wrap="none">
              <a:spAutoFit/>
            </a:bodyPr>
            <a:lstStyle/>
            <a:p>
              <a:pPr eaLnBrk="0" hangingPunct="0"/>
              <a:r>
                <a:rPr lang="sv-SE" sz="1800" b="1">
                  <a:latin typeface="Comic Sans MS" pitchFamily="66" charset="0"/>
                </a:rPr>
                <a:t>Artificial liquid system - electronic tongue</a:t>
              </a:r>
            </a:p>
          </p:txBody>
        </p:sp>
        <p:grpSp>
          <p:nvGrpSpPr>
            <p:cNvPr id="12" name="Group 54"/>
            <p:cNvGrpSpPr>
              <a:grpSpLocks/>
            </p:cNvGrpSpPr>
            <p:nvPr/>
          </p:nvGrpSpPr>
          <p:grpSpPr bwMode="auto">
            <a:xfrm>
              <a:off x="288" y="2016"/>
              <a:ext cx="4944" cy="1968"/>
              <a:chOff x="288" y="2016"/>
              <a:chExt cx="4944" cy="1968"/>
            </a:xfrm>
          </p:grpSpPr>
          <p:grpSp>
            <p:nvGrpSpPr>
              <p:cNvPr id="13" name="Group 55"/>
              <p:cNvGrpSpPr>
                <a:grpSpLocks/>
              </p:cNvGrpSpPr>
              <p:nvPr/>
            </p:nvGrpSpPr>
            <p:grpSpPr bwMode="auto">
              <a:xfrm>
                <a:off x="288" y="2304"/>
                <a:ext cx="4656" cy="1392"/>
                <a:chOff x="144" y="2448"/>
                <a:chExt cx="4656" cy="1392"/>
              </a:xfrm>
            </p:grpSpPr>
            <p:sp>
              <p:nvSpPr>
                <p:cNvPr id="88120" name="Line 56"/>
                <p:cNvSpPr>
                  <a:spLocks noChangeShapeType="1"/>
                </p:cNvSpPr>
                <p:nvPr/>
              </p:nvSpPr>
              <p:spPr bwMode="auto">
                <a:xfrm flipV="1">
                  <a:off x="936" y="2776"/>
                  <a:ext cx="0" cy="112"/>
                </a:xfrm>
                <a:prstGeom prst="line">
                  <a:avLst/>
                </a:prstGeom>
                <a:noFill/>
                <a:ln w="15875">
                  <a:solidFill>
                    <a:schemeClr val="tx1"/>
                  </a:solidFill>
                  <a:round/>
                  <a:headEnd/>
                  <a:tailEnd/>
                </a:ln>
                <a:effectLst/>
              </p:spPr>
              <p:txBody>
                <a:bodyPr/>
                <a:lstStyle/>
                <a:p>
                  <a:endParaRPr lang="en-IN"/>
                </a:p>
              </p:txBody>
            </p:sp>
            <p:sp>
              <p:nvSpPr>
                <p:cNvPr id="88121" name="Line 57"/>
                <p:cNvSpPr>
                  <a:spLocks noChangeShapeType="1"/>
                </p:cNvSpPr>
                <p:nvPr/>
              </p:nvSpPr>
              <p:spPr bwMode="auto">
                <a:xfrm>
                  <a:off x="944" y="2784"/>
                  <a:ext cx="624" cy="0"/>
                </a:xfrm>
                <a:prstGeom prst="line">
                  <a:avLst/>
                </a:prstGeom>
                <a:noFill/>
                <a:ln w="15875">
                  <a:solidFill>
                    <a:schemeClr val="tx1"/>
                  </a:solidFill>
                  <a:round/>
                  <a:headEnd/>
                  <a:tailEnd type="triangle" w="med" len="med"/>
                </a:ln>
                <a:effectLst/>
              </p:spPr>
              <p:txBody>
                <a:bodyPr/>
                <a:lstStyle/>
                <a:p>
                  <a:endParaRPr lang="en-IN"/>
                </a:p>
              </p:txBody>
            </p:sp>
            <p:grpSp>
              <p:nvGrpSpPr>
                <p:cNvPr id="14" name="Group 58"/>
                <p:cNvGrpSpPr>
                  <a:grpSpLocks/>
                </p:cNvGrpSpPr>
                <p:nvPr/>
              </p:nvGrpSpPr>
              <p:grpSpPr bwMode="auto">
                <a:xfrm>
                  <a:off x="1632" y="2544"/>
                  <a:ext cx="816" cy="576"/>
                  <a:chOff x="3216" y="2496"/>
                  <a:chExt cx="1920" cy="1296"/>
                </a:xfrm>
              </p:grpSpPr>
              <p:sp>
                <p:nvSpPr>
                  <p:cNvPr id="88123" name="Rectangle 59"/>
                  <p:cNvSpPr>
                    <a:spLocks noChangeArrowheads="1"/>
                  </p:cNvSpPr>
                  <p:nvPr/>
                </p:nvSpPr>
                <p:spPr bwMode="auto">
                  <a:xfrm>
                    <a:off x="3216" y="2496"/>
                    <a:ext cx="1920" cy="1296"/>
                  </a:xfrm>
                  <a:prstGeom prst="rect">
                    <a:avLst/>
                  </a:prstGeom>
                  <a:solidFill>
                    <a:schemeClr val="bg1"/>
                  </a:solidFill>
                  <a:ln w="15875">
                    <a:solidFill>
                      <a:schemeClr val="tx1"/>
                    </a:solidFill>
                    <a:miter lim="800000"/>
                    <a:headEnd/>
                    <a:tailEnd/>
                  </a:ln>
                  <a:effectLst/>
                </p:spPr>
                <p:txBody>
                  <a:bodyPr wrap="none" anchor="ctr"/>
                  <a:lstStyle/>
                  <a:p>
                    <a:endParaRPr lang="en-IN"/>
                  </a:p>
                </p:txBody>
              </p:sp>
              <p:grpSp>
                <p:nvGrpSpPr>
                  <p:cNvPr id="15" name="Group 60"/>
                  <p:cNvGrpSpPr>
                    <a:grpSpLocks/>
                  </p:cNvGrpSpPr>
                  <p:nvPr/>
                </p:nvGrpSpPr>
                <p:grpSpPr bwMode="auto">
                  <a:xfrm>
                    <a:off x="3312" y="2688"/>
                    <a:ext cx="1760" cy="937"/>
                    <a:chOff x="1752" y="2864"/>
                    <a:chExt cx="1760" cy="937"/>
                  </a:xfrm>
                </p:grpSpPr>
                <p:sp>
                  <p:nvSpPr>
                    <p:cNvPr id="88125" name="Freeform 61"/>
                    <p:cNvSpPr>
                      <a:spLocks/>
                    </p:cNvSpPr>
                    <p:nvPr/>
                  </p:nvSpPr>
                  <p:spPr bwMode="auto">
                    <a:xfrm>
                      <a:off x="1752" y="3421"/>
                      <a:ext cx="1408" cy="380"/>
                    </a:xfrm>
                    <a:custGeom>
                      <a:avLst/>
                      <a:gdLst/>
                      <a:ahLst/>
                      <a:cxnLst>
                        <a:cxn ang="0">
                          <a:pos x="0" y="339"/>
                        </a:cxn>
                        <a:cxn ang="0">
                          <a:pos x="328" y="315"/>
                        </a:cxn>
                        <a:cxn ang="0">
                          <a:pos x="400" y="67"/>
                        </a:cxn>
                        <a:cxn ang="0">
                          <a:pos x="464" y="43"/>
                        </a:cxn>
                        <a:cxn ang="0">
                          <a:pos x="640" y="3"/>
                        </a:cxn>
                        <a:cxn ang="0">
                          <a:pos x="1408" y="3"/>
                        </a:cxn>
                      </a:cxnLst>
                      <a:rect l="0" t="0" r="r" b="b"/>
                      <a:pathLst>
                        <a:path w="1408" h="380">
                          <a:moveTo>
                            <a:pt x="0" y="339"/>
                          </a:moveTo>
                          <a:cubicBezTo>
                            <a:pt x="56" y="341"/>
                            <a:pt x="263" y="380"/>
                            <a:pt x="328" y="315"/>
                          </a:cubicBezTo>
                          <a:cubicBezTo>
                            <a:pt x="351" y="224"/>
                            <a:pt x="347" y="146"/>
                            <a:pt x="400" y="67"/>
                          </a:cubicBezTo>
                          <a:cubicBezTo>
                            <a:pt x="413" y="48"/>
                            <a:pt x="443" y="52"/>
                            <a:pt x="464" y="43"/>
                          </a:cubicBezTo>
                          <a:cubicBezTo>
                            <a:pt x="519" y="20"/>
                            <a:pt x="579" y="4"/>
                            <a:pt x="640" y="3"/>
                          </a:cubicBezTo>
                          <a:cubicBezTo>
                            <a:pt x="896" y="0"/>
                            <a:pt x="1152" y="3"/>
                            <a:pt x="1408" y="3"/>
                          </a:cubicBezTo>
                        </a:path>
                      </a:pathLst>
                    </a:custGeom>
                    <a:noFill/>
                    <a:ln w="15875">
                      <a:solidFill>
                        <a:schemeClr val="tx1"/>
                      </a:solidFill>
                      <a:round/>
                      <a:headEnd/>
                      <a:tailEnd/>
                    </a:ln>
                    <a:effectLst/>
                  </p:spPr>
                  <p:txBody>
                    <a:bodyPr/>
                    <a:lstStyle/>
                    <a:p>
                      <a:endParaRPr lang="en-IN"/>
                    </a:p>
                  </p:txBody>
                </p:sp>
                <p:sp>
                  <p:nvSpPr>
                    <p:cNvPr id="88126" name="Freeform 62"/>
                    <p:cNvSpPr>
                      <a:spLocks/>
                    </p:cNvSpPr>
                    <p:nvPr/>
                  </p:nvSpPr>
                  <p:spPr bwMode="auto">
                    <a:xfrm>
                      <a:off x="1816" y="3342"/>
                      <a:ext cx="1440" cy="442"/>
                    </a:xfrm>
                    <a:custGeom>
                      <a:avLst/>
                      <a:gdLst/>
                      <a:ahLst/>
                      <a:cxnLst>
                        <a:cxn ang="0">
                          <a:pos x="0" y="442"/>
                        </a:cxn>
                        <a:cxn ang="0">
                          <a:pos x="232" y="410"/>
                        </a:cxn>
                        <a:cxn ang="0">
                          <a:pos x="464" y="98"/>
                        </a:cxn>
                        <a:cxn ang="0">
                          <a:pos x="592" y="50"/>
                        </a:cxn>
                        <a:cxn ang="0">
                          <a:pos x="960" y="2"/>
                        </a:cxn>
                        <a:cxn ang="0">
                          <a:pos x="1440" y="2"/>
                        </a:cxn>
                      </a:cxnLst>
                      <a:rect l="0" t="0" r="r" b="b"/>
                      <a:pathLst>
                        <a:path w="1440" h="442">
                          <a:moveTo>
                            <a:pt x="0" y="442"/>
                          </a:moveTo>
                          <a:cubicBezTo>
                            <a:pt x="90" y="436"/>
                            <a:pt x="149" y="424"/>
                            <a:pt x="232" y="410"/>
                          </a:cubicBezTo>
                          <a:cubicBezTo>
                            <a:pt x="324" y="318"/>
                            <a:pt x="373" y="189"/>
                            <a:pt x="464" y="98"/>
                          </a:cubicBezTo>
                          <a:cubicBezTo>
                            <a:pt x="495" y="67"/>
                            <a:pt x="551" y="62"/>
                            <a:pt x="592" y="50"/>
                          </a:cubicBezTo>
                          <a:cubicBezTo>
                            <a:pt x="714" y="15"/>
                            <a:pt x="831" y="4"/>
                            <a:pt x="960" y="2"/>
                          </a:cubicBezTo>
                          <a:cubicBezTo>
                            <a:pt x="1120" y="0"/>
                            <a:pt x="1280" y="2"/>
                            <a:pt x="1440" y="2"/>
                          </a:cubicBezTo>
                        </a:path>
                      </a:pathLst>
                    </a:custGeom>
                    <a:noFill/>
                    <a:ln w="15875">
                      <a:solidFill>
                        <a:schemeClr val="tx1"/>
                      </a:solidFill>
                      <a:round/>
                      <a:headEnd/>
                      <a:tailEnd/>
                    </a:ln>
                    <a:effectLst/>
                  </p:spPr>
                  <p:txBody>
                    <a:bodyPr/>
                    <a:lstStyle/>
                    <a:p>
                      <a:endParaRPr lang="en-IN"/>
                    </a:p>
                  </p:txBody>
                </p:sp>
                <p:sp>
                  <p:nvSpPr>
                    <p:cNvPr id="88127" name="Freeform 63"/>
                    <p:cNvSpPr>
                      <a:spLocks/>
                    </p:cNvSpPr>
                    <p:nvPr/>
                  </p:nvSpPr>
                  <p:spPr bwMode="auto">
                    <a:xfrm>
                      <a:off x="2033" y="3162"/>
                      <a:ext cx="1199" cy="620"/>
                    </a:xfrm>
                    <a:custGeom>
                      <a:avLst/>
                      <a:gdLst/>
                      <a:ahLst/>
                      <a:cxnLst>
                        <a:cxn ang="0">
                          <a:pos x="7" y="606"/>
                        </a:cxn>
                        <a:cxn ang="0">
                          <a:pos x="31" y="558"/>
                        </a:cxn>
                        <a:cxn ang="0">
                          <a:pos x="55" y="462"/>
                        </a:cxn>
                        <a:cxn ang="0">
                          <a:pos x="135" y="94"/>
                        </a:cxn>
                        <a:cxn ang="0">
                          <a:pos x="335" y="54"/>
                        </a:cxn>
                        <a:cxn ang="0">
                          <a:pos x="383" y="46"/>
                        </a:cxn>
                        <a:cxn ang="0">
                          <a:pos x="599" y="14"/>
                        </a:cxn>
                        <a:cxn ang="0">
                          <a:pos x="1199" y="6"/>
                        </a:cxn>
                      </a:cxnLst>
                      <a:rect l="0" t="0" r="r" b="b"/>
                      <a:pathLst>
                        <a:path w="1199" h="620">
                          <a:moveTo>
                            <a:pt x="7" y="606"/>
                          </a:moveTo>
                          <a:cubicBezTo>
                            <a:pt x="27" y="546"/>
                            <a:pt x="0" y="620"/>
                            <a:pt x="31" y="558"/>
                          </a:cubicBezTo>
                          <a:cubicBezTo>
                            <a:pt x="45" y="530"/>
                            <a:pt x="49" y="492"/>
                            <a:pt x="55" y="462"/>
                          </a:cubicBezTo>
                          <a:cubicBezTo>
                            <a:pt x="61" y="340"/>
                            <a:pt x="32" y="182"/>
                            <a:pt x="135" y="94"/>
                          </a:cubicBezTo>
                          <a:cubicBezTo>
                            <a:pt x="176" y="59"/>
                            <a:pt x="285" y="62"/>
                            <a:pt x="335" y="54"/>
                          </a:cubicBezTo>
                          <a:cubicBezTo>
                            <a:pt x="351" y="51"/>
                            <a:pt x="383" y="46"/>
                            <a:pt x="383" y="46"/>
                          </a:cubicBezTo>
                          <a:cubicBezTo>
                            <a:pt x="437" y="10"/>
                            <a:pt x="538" y="17"/>
                            <a:pt x="599" y="14"/>
                          </a:cubicBezTo>
                          <a:cubicBezTo>
                            <a:pt x="858" y="0"/>
                            <a:pt x="864" y="6"/>
                            <a:pt x="1199" y="6"/>
                          </a:cubicBezTo>
                        </a:path>
                      </a:pathLst>
                    </a:custGeom>
                    <a:noFill/>
                    <a:ln w="15875">
                      <a:solidFill>
                        <a:schemeClr val="tx1"/>
                      </a:solidFill>
                      <a:round/>
                      <a:headEnd/>
                      <a:tailEnd/>
                    </a:ln>
                    <a:effectLst/>
                  </p:spPr>
                  <p:txBody>
                    <a:bodyPr/>
                    <a:lstStyle/>
                    <a:p>
                      <a:endParaRPr lang="en-IN"/>
                    </a:p>
                  </p:txBody>
                </p:sp>
                <p:sp>
                  <p:nvSpPr>
                    <p:cNvPr id="88128" name="Freeform 64"/>
                    <p:cNvSpPr>
                      <a:spLocks/>
                    </p:cNvSpPr>
                    <p:nvPr/>
                  </p:nvSpPr>
                  <p:spPr bwMode="auto">
                    <a:xfrm>
                      <a:off x="2000" y="3272"/>
                      <a:ext cx="1512" cy="488"/>
                    </a:xfrm>
                    <a:custGeom>
                      <a:avLst/>
                      <a:gdLst/>
                      <a:ahLst/>
                      <a:cxnLst>
                        <a:cxn ang="0">
                          <a:pos x="0" y="488"/>
                        </a:cxn>
                        <a:cxn ang="0">
                          <a:pos x="48" y="480"/>
                        </a:cxn>
                        <a:cxn ang="0">
                          <a:pos x="80" y="448"/>
                        </a:cxn>
                        <a:cxn ang="0">
                          <a:pos x="192" y="312"/>
                        </a:cxn>
                        <a:cxn ang="0">
                          <a:pos x="224" y="232"/>
                        </a:cxn>
                        <a:cxn ang="0">
                          <a:pos x="240" y="168"/>
                        </a:cxn>
                        <a:cxn ang="0">
                          <a:pos x="296" y="144"/>
                        </a:cxn>
                        <a:cxn ang="0">
                          <a:pos x="616" y="8"/>
                        </a:cxn>
                        <a:cxn ang="0">
                          <a:pos x="792" y="0"/>
                        </a:cxn>
                        <a:cxn ang="0">
                          <a:pos x="1512" y="24"/>
                        </a:cxn>
                      </a:cxnLst>
                      <a:rect l="0" t="0" r="r" b="b"/>
                      <a:pathLst>
                        <a:path w="1512" h="488">
                          <a:moveTo>
                            <a:pt x="0" y="488"/>
                          </a:moveTo>
                          <a:cubicBezTo>
                            <a:pt x="16" y="485"/>
                            <a:pt x="33" y="487"/>
                            <a:pt x="48" y="480"/>
                          </a:cubicBezTo>
                          <a:cubicBezTo>
                            <a:pt x="61" y="473"/>
                            <a:pt x="69" y="458"/>
                            <a:pt x="80" y="448"/>
                          </a:cubicBezTo>
                          <a:cubicBezTo>
                            <a:pt x="126" y="408"/>
                            <a:pt x="164" y="368"/>
                            <a:pt x="192" y="312"/>
                          </a:cubicBezTo>
                          <a:cubicBezTo>
                            <a:pt x="214" y="178"/>
                            <a:pt x="180" y="337"/>
                            <a:pt x="224" y="232"/>
                          </a:cubicBezTo>
                          <a:cubicBezTo>
                            <a:pt x="232" y="212"/>
                            <a:pt x="226" y="185"/>
                            <a:pt x="240" y="168"/>
                          </a:cubicBezTo>
                          <a:cubicBezTo>
                            <a:pt x="253" y="152"/>
                            <a:pt x="277" y="152"/>
                            <a:pt x="296" y="144"/>
                          </a:cubicBezTo>
                          <a:cubicBezTo>
                            <a:pt x="323" y="38"/>
                            <a:pt x="527" y="13"/>
                            <a:pt x="616" y="8"/>
                          </a:cubicBezTo>
                          <a:cubicBezTo>
                            <a:pt x="675" y="4"/>
                            <a:pt x="733" y="3"/>
                            <a:pt x="792" y="0"/>
                          </a:cubicBezTo>
                          <a:cubicBezTo>
                            <a:pt x="863" y="2"/>
                            <a:pt x="1292" y="24"/>
                            <a:pt x="1512" y="24"/>
                          </a:cubicBezTo>
                        </a:path>
                      </a:pathLst>
                    </a:custGeom>
                    <a:noFill/>
                    <a:ln w="15875">
                      <a:solidFill>
                        <a:schemeClr val="tx1"/>
                      </a:solidFill>
                      <a:round/>
                      <a:headEnd/>
                      <a:tailEnd/>
                    </a:ln>
                    <a:effectLst/>
                  </p:spPr>
                  <p:txBody>
                    <a:bodyPr/>
                    <a:lstStyle/>
                    <a:p>
                      <a:endParaRPr lang="en-IN"/>
                    </a:p>
                  </p:txBody>
                </p:sp>
                <p:sp>
                  <p:nvSpPr>
                    <p:cNvPr id="88129" name="Freeform 65"/>
                    <p:cNvSpPr>
                      <a:spLocks/>
                    </p:cNvSpPr>
                    <p:nvPr/>
                  </p:nvSpPr>
                  <p:spPr bwMode="auto">
                    <a:xfrm>
                      <a:off x="2072" y="3061"/>
                      <a:ext cx="1224" cy="683"/>
                    </a:xfrm>
                    <a:custGeom>
                      <a:avLst/>
                      <a:gdLst/>
                      <a:ahLst/>
                      <a:cxnLst>
                        <a:cxn ang="0">
                          <a:pos x="0" y="683"/>
                        </a:cxn>
                        <a:cxn ang="0">
                          <a:pos x="64" y="331"/>
                        </a:cxn>
                        <a:cxn ang="0">
                          <a:pos x="208" y="163"/>
                        </a:cxn>
                        <a:cxn ang="0">
                          <a:pos x="448" y="83"/>
                        </a:cxn>
                        <a:cxn ang="0">
                          <a:pos x="576" y="67"/>
                        </a:cxn>
                        <a:cxn ang="0">
                          <a:pos x="864" y="35"/>
                        </a:cxn>
                        <a:cxn ang="0">
                          <a:pos x="1224" y="27"/>
                        </a:cxn>
                      </a:cxnLst>
                      <a:rect l="0" t="0" r="r" b="b"/>
                      <a:pathLst>
                        <a:path w="1224" h="683">
                          <a:moveTo>
                            <a:pt x="0" y="683"/>
                          </a:moveTo>
                          <a:cubicBezTo>
                            <a:pt x="38" y="570"/>
                            <a:pt x="23" y="444"/>
                            <a:pt x="64" y="331"/>
                          </a:cubicBezTo>
                          <a:cubicBezTo>
                            <a:pt x="82" y="281"/>
                            <a:pt x="162" y="194"/>
                            <a:pt x="208" y="163"/>
                          </a:cubicBezTo>
                          <a:cubicBezTo>
                            <a:pt x="276" y="118"/>
                            <a:pt x="367" y="94"/>
                            <a:pt x="448" y="83"/>
                          </a:cubicBezTo>
                          <a:cubicBezTo>
                            <a:pt x="491" y="77"/>
                            <a:pt x="576" y="67"/>
                            <a:pt x="576" y="67"/>
                          </a:cubicBezTo>
                          <a:cubicBezTo>
                            <a:pt x="659" y="39"/>
                            <a:pt x="776" y="42"/>
                            <a:pt x="864" y="35"/>
                          </a:cubicBezTo>
                          <a:cubicBezTo>
                            <a:pt x="1002" y="0"/>
                            <a:pt x="885" y="27"/>
                            <a:pt x="1224" y="27"/>
                          </a:cubicBezTo>
                        </a:path>
                      </a:pathLst>
                    </a:custGeom>
                    <a:noFill/>
                    <a:ln w="15875">
                      <a:solidFill>
                        <a:schemeClr val="tx1"/>
                      </a:solidFill>
                      <a:round/>
                      <a:headEnd/>
                      <a:tailEnd/>
                    </a:ln>
                    <a:effectLst/>
                  </p:spPr>
                  <p:txBody>
                    <a:bodyPr/>
                    <a:lstStyle/>
                    <a:p>
                      <a:endParaRPr lang="en-IN"/>
                    </a:p>
                  </p:txBody>
                </p:sp>
                <p:sp>
                  <p:nvSpPr>
                    <p:cNvPr id="88130" name="Freeform 66"/>
                    <p:cNvSpPr>
                      <a:spLocks/>
                    </p:cNvSpPr>
                    <p:nvPr/>
                  </p:nvSpPr>
                  <p:spPr bwMode="auto">
                    <a:xfrm>
                      <a:off x="2094" y="2864"/>
                      <a:ext cx="1258" cy="760"/>
                    </a:xfrm>
                    <a:custGeom>
                      <a:avLst/>
                      <a:gdLst/>
                      <a:ahLst/>
                      <a:cxnLst>
                        <a:cxn ang="0">
                          <a:pos x="2" y="760"/>
                        </a:cxn>
                        <a:cxn ang="0">
                          <a:pos x="26" y="400"/>
                        </a:cxn>
                        <a:cxn ang="0">
                          <a:pos x="90" y="208"/>
                        </a:cxn>
                        <a:cxn ang="0">
                          <a:pos x="234" y="128"/>
                        </a:cxn>
                        <a:cxn ang="0">
                          <a:pos x="282" y="80"/>
                        </a:cxn>
                        <a:cxn ang="0">
                          <a:pos x="698" y="16"/>
                        </a:cxn>
                        <a:cxn ang="0">
                          <a:pos x="1258" y="0"/>
                        </a:cxn>
                      </a:cxnLst>
                      <a:rect l="0" t="0" r="r" b="b"/>
                      <a:pathLst>
                        <a:path w="1258" h="760">
                          <a:moveTo>
                            <a:pt x="2" y="760"/>
                          </a:moveTo>
                          <a:cubicBezTo>
                            <a:pt x="7" y="647"/>
                            <a:pt x="0" y="513"/>
                            <a:pt x="26" y="400"/>
                          </a:cubicBezTo>
                          <a:cubicBezTo>
                            <a:pt x="31" y="377"/>
                            <a:pt x="56" y="242"/>
                            <a:pt x="90" y="208"/>
                          </a:cubicBezTo>
                          <a:cubicBezTo>
                            <a:pt x="129" y="169"/>
                            <a:pt x="190" y="161"/>
                            <a:pt x="234" y="128"/>
                          </a:cubicBezTo>
                          <a:cubicBezTo>
                            <a:pt x="252" y="114"/>
                            <a:pt x="262" y="91"/>
                            <a:pt x="282" y="80"/>
                          </a:cubicBezTo>
                          <a:cubicBezTo>
                            <a:pt x="405" y="12"/>
                            <a:pt x="566" y="22"/>
                            <a:pt x="698" y="16"/>
                          </a:cubicBezTo>
                          <a:cubicBezTo>
                            <a:pt x="885" y="7"/>
                            <a:pt x="1070" y="0"/>
                            <a:pt x="1258" y="0"/>
                          </a:cubicBezTo>
                        </a:path>
                      </a:pathLst>
                    </a:custGeom>
                    <a:noFill/>
                    <a:ln w="15875">
                      <a:solidFill>
                        <a:schemeClr val="tx1"/>
                      </a:solidFill>
                      <a:round/>
                      <a:headEnd/>
                      <a:tailEnd/>
                    </a:ln>
                    <a:effectLst/>
                  </p:spPr>
                  <p:txBody>
                    <a:bodyPr/>
                    <a:lstStyle/>
                    <a:p>
                      <a:endParaRPr lang="en-IN"/>
                    </a:p>
                  </p:txBody>
                </p:sp>
              </p:grpSp>
            </p:grpSp>
            <p:sp>
              <p:nvSpPr>
                <p:cNvPr id="88131" name="Text Box 67"/>
                <p:cNvSpPr txBox="1">
                  <a:spLocks noChangeArrowheads="1"/>
                </p:cNvSpPr>
                <p:nvPr/>
              </p:nvSpPr>
              <p:spPr bwMode="auto">
                <a:xfrm>
                  <a:off x="1728" y="3168"/>
                  <a:ext cx="720" cy="366"/>
                </a:xfrm>
                <a:prstGeom prst="rect">
                  <a:avLst/>
                </a:prstGeom>
                <a:noFill/>
                <a:ln w="9525">
                  <a:noFill/>
                  <a:miter lim="800000"/>
                  <a:headEnd/>
                  <a:tailEnd/>
                </a:ln>
                <a:effectLst/>
              </p:spPr>
              <p:txBody>
                <a:bodyPr wrap="none">
                  <a:spAutoFit/>
                </a:bodyPr>
                <a:lstStyle/>
                <a:p>
                  <a:pPr eaLnBrk="0" hangingPunct="0"/>
                  <a:r>
                    <a:rPr lang="sv-SE" sz="1600">
                      <a:latin typeface="Century Gothic" pitchFamily="34" charset="0"/>
                    </a:rPr>
                    <a:t>Sensor </a:t>
                  </a:r>
                </a:p>
                <a:p>
                  <a:pPr eaLnBrk="0" hangingPunct="0"/>
                  <a:r>
                    <a:rPr lang="sv-SE" sz="1600">
                      <a:latin typeface="Century Gothic" pitchFamily="34" charset="0"/>
                    </a:rPr>
                    <a:t>responses</a:t>
                  </a:r>
                </a:p>
              </p:txBody>
            </p:sp>
            <p:sp>
              <p:nvSpPr>
                <p:cNvPr id="88132" name="Line 68"/>
                <p:cNvSpPr>
                  <a:spLocks noChangeShapeType="1"/>
                </p:cNvSpPr>
                <p:nvPr/>
              </p:nvSpPr>
              <p:spPr bwMode="auto">
                <a:xfrm>
                  <a:off x="2448" y="2784"/>
                  <a:ext cx="336" cy="0"/>
                </a:xfrm>
                <a:prstGeom prst="line">
                  <a:avLst/>
                </a:prstGeom>
                <a:noFill/>
                <a:ln w="15875">
                  <a:solidFill>
                    <a:schemeClr val="tx1"/>
                  </a:solidFill>
                  <a:round/>
                  <a:headEnd/>
                  <a:tailEnd type="triangle" w="med" len="med"/>
                </a:ln>
                <a:effectLst/>
              </p:spPr>
              <p:txBody>
                <a:bodyPr/>
                <a:lstStyle/>
                <a:p>
                  <a:endParaRPr lang="en-IN"/>
                </a:p>
              </p:txBody>
            </p:sp>
            <p:sp>
              <p:nvSpPr>
                <p:cNvPr id="88133" name="Rectangle 69"/>
                <p:cNvSpPr>
                  <a:spLocks noChangeArrowheads="1"/>
                </p:cNvSpPr>
                <p:nvPr/>
              </p:nvSpPr>
              <p:spPr bwMode="auto">
                <a:xfrm>
                  <a:off x="2880" y="2496"/>
                  <a:ext cx="576" cy="480"/>
                </a:xfrm>
                <a:prstGeom prst="rect">
                  <a:avLst/>
                </a:prstGeom>
                <a:solidFill>
                  <a:schemeClr val="bg1"/>
                </a:solidFill>
                <a:ln w="15875">
                  <a:solidFill>
                    <a:schemeClr val="tx1"/>
                  </a:solidFill>
                  <a:miter lim="800000"/>
                  <a:headEnd/>
                  <a:tailEnd/>
                </a:ln>
                <a:effectLst/>
              </p:spPr>
              <p:txBody>
                <a:bodyPr wrap="none" anchor="ctr"/>
                <a:lstStyle/>
                <a:p>
                  <a:endParaRPr lang="en-IN"/>
                </a:p>
              </p:txBody>
            </p:sp>
            <p:sp>
              <p:nvSpPr>
                <p:cNvPr id="88134" name="AutoShape 70"/>
                <p:cNvSpPr>
                  <a:spLocks noChangeArrowheads="1"/>
                </p:cNvSpPr>
                <p:nvPr/>
              </p:nvSpPr>
              <p:spPr bwMode="auto">
                <a:xfrm>
                  <a:off x="2928" y="2544"/>
                  <a:ext cx="480" cy="384"/>
                </a:xfrm>
                <a:prstGeom prst="roundRect">
                  <a:avLst>
                    <a:gd name="adj" fmla="val 16667"/>
                  </a:avLst>
                </a:prstGeom>
                <a:solidFill>
                  <a:srgbClr val="C0C0C0"/>
                </a:solidFill>
                <a:ln w="9525">
                  <a:solidFill>
                    <a:schemeClr val="tx1"/>
                  </a:solidFill>
                  <a:round/>
                  <a:headEnd/>
                  <a:tailEnd/>
                </a:ln>
                <a:effectLst/>
              </p:spPr>
              <p:txBody>
                <a:bodyPr wrap="none" anchor="ctr"/>
                <a:lstStyle/>
                <a:p>
                  <a:endParaRPr lang="en-IN"/>
                </a:p>
              </p:txBody>
            </p:sp>
            <p:sp>
              <p:nvSpPr>
                <p:cNvPr id="88135" name="AutoShape 71"/>
                <p:cNvSpPr>
                  <a:spLocks noChangeArrowheads="1"/>
                </p:cNvSpPr>
                <p:nvPr/>
              </p:nvSpPr>
              <p:spPr bwMode="auto">
                <a:xfrm flipV="1">
                  <a:off x="2736" y="3072"/>
                  <a:ext cx="864" cy="192"/>
                </a:xfrm>
                <a:custGeom>
                  <a:avLst/>
                  <a:gdLst>
                    <a:gd name="G0" fmla="+- 2800 0 0"/>
                    <a:gd name="G1" fmla="+- 21600 0 2800"/>
                    <a:gd name="G2" fmla="*/ 2800 1 2"/>
                    <a:gd name="G3" fmla="+- 21600 0 G2"/>
                    <a:gd name="G4" fmla="+/ 2800 21600 2"/>
                    <a:gd name="G5" fmla="+/ G1 0 2"/>
                    <a:gd name="G6" fmla="*/ 21600 21600 2800"/>
                    <a:gd name="G7" fmla="*/ G6 1 2"/>
                    <a:gd name="G8" fmla="+- 21600 0 G7"/>
                    <a:gd name="G9" fmla="*/ 21600 1 2"/>
                    <a:gd name="G10" fmla="+- 2800 0 G9"/>
                    <a:gd name="G11" fmla="?: G10 G8 0"/>
                    <a:gd name="G12" fmla="?: G10 G7 21600"/>
                    <a:gd name="T0" fmla="*/ 20200 w 21600"/>
                    <a:gd name="T1" fmla="*/ 10800 h 21600"/>
                    <a:gd name="T2" fmla="*/ 10800 w 21600"/>
                    <a:gd name="T3" fmla="*/ 21600 h 21600"/>
                    <a:gd name="T4" fmla="*/ 1400 w 21600"/>
                    <a:gd name="T5" fmla="*/ 10800 h 21600"/>
                    <a:gd name="T6" fmla="*/ 10800 w 21600"/>
                    <a:gd name="T7" fmla="*/ 0 h 21600"/>
                    <a:gd name="T8" fmla="*/ 3200 w 21600"/>
                    <a:gd name="T9" fmla="*/ 3200 h 21600"/>
                    <a:gd name="T10" fmla="*/ 18400 w 21600"/>
                    <a:gd name="T11" fmla="*/ 18400 h 21600"/>
                  </a:gdLst>
                  <a:ahLst/>
                  <a:cxnLst>
                    <a:cxn ang="0">
                      <a:pos x="T0" y="T1"/>
                    </a:cxn>
                    <a:cxn ang="0">
                      <a:pos x="T2" y="T3"/>
                    </a:cxn>
                    <a:cxn ang="0">
                      <a:pos x="T4" y="T5"/>
                    </a:cxn>
                    <a:cxn ang="0">
                      <a:pos x="T6" y="T7"/>
                    </a:cxn>
                  </a:cxnLst>
                  <a:rect l="T8" t="T9" r="T10" b="T11"/>
                  <a:pathLst>
                    <a:path w="21600" h="21600">
                      <a:moveTo>
                        <a:pt x="0" y="0"/>
                      </a:moveTo>
                      <a:lnTo>
                        <a:pt x="2800" y="21600"/>
                      </a:lnTo>
                      <a:lnTo>
                        <a:pt x="18800" y="21600"/>
                      </a:lnTo>
                      <a:lnTo>
                        <a:pt x="21600" y="0"/>
                      </a:lnTo>
                      <a:close/>
                    </a:path>
                  </a:pathLst>
                </a:custGeom>
                <a:solidFill>
                  <a:schemeClr val="bg1"/>
                </a:solidFill>
                <a:ln w="15875">
                  <a:solidFill>
                    <a:schemeClr val="tx1"/>
                  </a:solidFill>
                  <a:miter lim="800000"/>
                  <a:headEnd/>
                  <a:tailEnd/>
                </a:ln>
                <a:effectLst/>
              </p:spPr>
              <p:txBody>
                <a:bodyPr wrap="none" anchor="ctr"/>
                <a:lstStyle/>
                <a:p>
                  <a:endParaRPr lang="en-IN"/>
                </a:p>
              </p:txBody>
            </p:sp>
            <p:sp>
              <p:nvSpPr>
                <p:cNvPr id="88136" name="Line 72"/>
                <p:cNvSpPr>
                  <a:spLocks noChangeShapeType="1"/>
                </p:cNvSpPr>
                <p:nvPr/>
              </p:nvSpPr>
              <p:spPr bwMode="auto">
                <a:xfrm>
                  <a:off x="2880" y="3120"/>
                  <a:ext cx="576" cy="0"/>
                </a:xfrm>
                <a:prstGeom prst="line">
                  <a:avLst/>
                </a:prstGeom>
                <a:noFill/>
                <a:ln w="15875">
                  <a:solidFill>
                    <a:schemeClr val="tx1"/>
                  </a:solidFill>
                  <a:round/>
                  <a:headEnd/>
                  <a:tailEnd/>
                </a:ln>
                <a:effectLst/>
              </p:spPr>
              <p:txBody>
                <a:bodyPr/>
                <a:lstStyle/>
                <a:p>
                  <a:endParaRPr lang="en-IN"/>
                </a:p>
              </p:txBody>
            </p:sp>
            <p:sp>
              <p:nvSpPr>
                <p:cNvPr id="88137" name="Line 73"/>
                <p:cNvSpPr>
                  <a:spLocks noChangeShapeType="1"/>
                </p:cNvSpPr>
                <p:nvPr/>
              </p:nvSpPr>
              <p:spPr bwMode="auto">
                <a:xfrm>
                  <a:off x="2832" y="3200"/>
                  <a:ext cx="672" cy="0"/>
                </a:xfrm>
                <a:prstGeom prst="line">
                  <a:avLst/>
                </a:prstGeom>
                <a:noFill/>
                <a:ln w="15875">
                  <a:solidFill>
                    <a:schemeClr val="tx1"/>
                  </a:solidFill>
                  <a:round/>
                  <a:headEnd/>
                  <a:tailEnd/>
                </a:ln>
                <a:effectLst/>
              </p:spPr>
              <p:txBody>
                <a:bodyPr/>
                <a:lstStyle/>
                <a:p>
                  <a:endParaRPr lang="en-IN"/>
                </a:p>
              </p:txBody>
            </p:sp>
            <p:sp>
              <p:nvSpPr>
                <p:cNvPr id="88138" name="Text Box 74"/>
                <p:cNvSpPr txBox="1">
                  <a:spLocks noChangeArrowheads="1"/>
                </p:cNvSpPr>
                <p:nvPr/>
              </p:nvSpPr>
              <p:spPr bwMode="auto">
                <a:xfrm>
                  <a:off x="2784" y="3312"/>
                  <a:ext cx="754" cy="212"/>
                </a:xfrm>
                <a:prstGeom prst="rect">
                  <a:avLst/>
                </a:prstGeom>
                <a:noFill/>
                <a:ln w="9525">
                  <a:noFill/>
                  <a:miter lim="800000"/>
                  <a:headEnd/>
                  <a:tailEnd/>
                </a:ln>
                <a:effectLst/>
              </p:spPr>
              <p:txBody>
                <a:bodyPr wrap="none">
                  <a:spAutoFit/>
                </a:bodyPr>
                <a:lstStyle/>
                <a:p>
                  <a:pPr eaLnBrk="0" hangingPunct="0"/>
                  <a:r>
                    <a:rPr lang="sv-SE" sz="1600">
                      <a:latin typeface="Century Gothic" pitchFamily="34" charset="0"/>
                    </a:rPr>
                    <a:t>Computer</a:t>
                  </a:r>
                </a:p>
              </p:txBody>
            </p:sp>
            <p:sp>
              <p:nvSpPr>
                <p:cNvPr id="88139" name="Line 75"/>
                <p:cNvSpPr>
                  <a:spLocks noChangeShapeType="1"/>
                </p:cNvSpPr>
                <p:nvPr/>
              </p:nvSpPr>
              <p:spPr bwMode="auto">
                <a:xfrm>
                  <a:off x="3456" y="2784"/>
                  <a:ext cx="336" cy="0"/>
                </a:xfrm>
                <a:prstGeom prst="line">
                  <a:avLst/>
                </a:prstGeom>
                <a:noFill/>
                <a:ln w="15875">
                  <a:solidFill>
                    <a:schemeClr val="tx1"/>
                  </a:solidFill>
                  <a:round/>
                  <a:headEnd/>
                  <a:tailEnd type="triangle" w="med" len="med"/>
                </a:ln>
                <a:effectLst/>
              </p:spPr>
              <p:txBody>
                <a:bodyPr/>
                <a:lstStyle/>
                <a:p>
                  <a:endParaRPr lang="en-IN"/>
                </a:p>
              </p:txBody>
            </p:sp>
            <p:sp>
              <p:nvSpPr>
                <p:cNvPr id="88140" name="Rectangle 76"/>
                <p:cNvSpPr>
                  <a:spLocks noChangeArrowheads="1"/>
                </p:cNvSpPr>
                <p:nvPr/>
              </p:nvSpPr>
              <p:spPr bwMode="auto">
                <a:xfrm>
                  <a:off x="3840" y="2448"/>
                  <a:ext cx="960" cy="864"/>
                </a:xfrm>
                <a:prstGeom prst="rect">
                  <a:avLst/>
                </a:prstGeom>
                <a:noFill/>
                <a:ln w="15875">
                  <a:solidFill>
                    <a:schemeClr val="tx1"/>
                  </a:solidFill>
                  <a:miter lim="800000"/>
                  <a:headEnd/>
                  <a:tailEnd/>
                </a:ln>
                <a:effectLst/>
              </p:spPr>
              <p:txBody>
                <a:bodyPr wrap="none" anchor="ctr"/>
                <a:lstStyle/>
                <a:p>
                  <a:endParaRPr lang="en-IN"/>
                </a:p>
              </p:txBody>
            </p:sp>
            <p:grpSp>
              <p:nvGrpSpPr>
                <p:cNvPr id="16" name="Group 77"/>
                <p:cNvGrpSpPr>
                  <a:grpSpLocks/>
                </p:cNvGrpSpPr>
                <p:nvPr/>
              </p:nvGrpSpPr>
              <p:grpSpPr bwMode="auto">
                <a:xfrm>
                  <a:off x="144" y="2880"/>
                  <a:ext cx="1104" cy="960"/>
                  <a:chOff x="144" y="2880"/>
                  <a:chExt cx="1104" cy="960"/>
                </a:xfrm>
              </p:grpSpPr>
              <p:grpSp>
                <p:nvGrpSpPr>
                  <p:cNvPr id="17" name="Group 78"/>
                  <p:cNvGrpSpPr>
                    <a:grpSpLocks/>
                  </p:cNvGrpSpPr>
                  <p:nvPr/>
                </p:nvGrpSpPr>
                <p:grpSpPr bwMode="auto">
                  <a:xfrm>
                    <a:off x="144" y="2880"/>
                    <a:ext cx="1104" cy="960"/>
                    <a:chOff x="144" y="2880"/>
                    <a:chExt cx="1104" cy="960"/>
                  </a:xfrm>
                </p:grpSpPr>
                <p:grpSp>
                  <p:nvGrpSpPr>
                    <p:cNvPr id="18" name="Group 79"/>
                    <p:cNvGrpSpPr>
                      <a:grpSpLocks/>
                    </p:cNvGrpSpPr>
                    <p:nvPr/>
                  </p:nvGrpSpPr>
                  <p:grpSpPr bwMode="auto">
                    <a:xfrm>
                      <a:off x="624" y="2880"/>
                      <a:ext cx="624" cy="960"/>
                      <a:chOff x="624" y="2880"/>
                      <a:chExt cx="624" cy="960"/>
                    </a:xfrm>
                  </p:grpSpPr>
                  <p:grpSp>
                    <p:nvGrpSpPr>
                      <p:cNvPr id="19" name="Group 80"/>
                      <p:cNvGrpSpPr>
                        <a:grpSpLocks/>
                      </p:cNvGrpSpPr>
                      <p:nvPr/>
                    </p:nvGrpSpPr>
                    <p:grpSpPr bwMode="auto">
                      <a:xfrm>
                        <a:off x="624" y="3072"/>
                        <a:ext cx="624" cy="768"/>
                        <a:chOff x="768" y="2688"/>
                        <a:chExt cx="576" cy="728"/>
                      </a:xfrm>
                    </p:grpSpPr>
                    <p:sp>
                      <p:nvSpPr>
                        <p:cNvPr id="88145" name="Line 81"/>
                        <p:cNvSpPr>
                          <a:spLocks noChangeShapeType="1"/>
                        </p:cNvSpPr>
                        <p:nvPr/>
                      </p:nvSpPr>
                      <p:spPr bwMode="auto">
                        <a:xfrm>
                          <a:off x="768" y="2688"/>
                          <a:ext cx="0" cy="720"/>
                        </a:xfrm>
                        <a:prstGeom prst="line">
                          <a:avLst/>
                        </a:prstGeom>
                        <a:noFill/>
                        <a:ln w="15875">
                          <a:solidFill>
                            <a:schemeClr val="tx1"/>
                          </a:solidFill>
                          <a:round/>
                          <a:headEnd/>
                          <a:tailEnd/>
                        </a:ln>
                        <a:effectLst/>
                      </p:spPr>
                      <p:txBody>
                        <a:bodyPr/>
                        <a:lstStyle/>
                        <a:p>
                          <a:endParaRPr lang="en-IN"/>
                        </a:p>
                      </p:txBody>
                    </p:sp>
                    <p:sp>
                      <p:nvSpPr>
                        <p:cNvPr id="88146" name="Line 82"/>
                        <p:cNvSpPr>
                          <a:spLocks noChangeShapeType="1"/>
                        </p:cNvSpPr>
                        <p:nvPr/>
                      </p:nvSpPr>
                      <p:spPr bwMode="auto">
                        <a:xfrm>
                          <a:off x="768" y="3408"/>
                          <a:ext cx="576" cy="0"/>
                        </a:xfrm>
                        <a:prstGeom prst="line">
                          <a:avLst/>
                        </a:prstGeom>
                        <a:noFill/>
                        <a:ln w="15875">
                          <a:solidFill>
                            <a:schemeClr val="tx1"/>
                          </a:solidFill>
                          <a:round/>
                          <a:headEnd/>
                          <a:tailEnd/>
                        </a:ln>
                        <a:effectLst/>
                      </p:spPr>
                      <p:txBody>
                        <a:bodyPr/>
                        <a:lstStyle/>
                        <a:p>
                          <a:endParaRPr lang="en-IN"/>
                        </a:p>
                      </p:txBody>
                    </p:sp>
                    <p:sp>
                      <p:nvSpPr>
                        <p:cNvPr id="88147" name="Line 83"/>
                        <p:cNvSpPr>
                          <a:spLocks noChangeShapeType="1"/>
                        </p:cNvSpPr>
                        <p:nvPr/>
                      </p:nvSpPr>
                      <p:spPr bwMode="auto">
                        <a:xfrm>
                          <a:off x="1344" y="2696"/>
                          <a:ext cx="0" cy="720"/>
                        </a:xfrm>
                        <a:prstGeom prst="line">
                          <a:avLst/>
                        </a:prstGeom>
                        <a:noFill/>
                        <a:ln w="15875">
                          <a:solidFill>
                            <a:schemeClr val="tx1"/>
                          </a:solidFill>
                          <a:round/>
                          <a:headEnd/>
                          <a:tailEnd/>
                        </a:ln>
                        <a:effectLst/>
                      </p:spPr>
                      <p:txBody>
                        <a:bodyPr/>
                        <a:lstStyle/>
                        <a:p>
                          <a:endParaRPr lang="en-IN"/>
                        </a:p>
                      </p:txBody>
                    </p:sp>
                  </p:grpSp>
                  <p:sp>
                    <p:nvSpPr>
                      <p:cNvPr id="88148" name="Oval 84"/>
                      <p:cNvSpPr>
                        <a:spLocks noChangeArrowheads="1"/>
                      </p:cNvSpPr>
                      <p:nvPr/>
                    </p:nvSpPr>
                    <p:spPr bwMode="auto">
                      <a:xfrm>
                        <a:off x="1104" y="3216"/>
                        <a:ext cx="96" cy="96"/>
                      </a:xfrm>
                      <a:prstGeom prst="ellipse">
                        <a:avLst/>
                      </a:prstGeom>
                      <a:solidFill>
                        <a:srgbClr val="3366FF"/>
                      </a:solidFill>
                      <a:ln w="15875">
                        <a:solidFill>
                          <a:schemeClr val="tx1"/>
                        </a:solidFill>
                        <a:round/>
                        <a:headEnd/>
                        <a:tailEnd/>
                      </a:ln>
                      <a:effectLst/>
                    </p:spPr>
                    <p:txBody>
                      <a:bodyPr wrap="none" anchor="ctr"/>
                      <a:lstStyle/>
                      <a:p>
                        <a:endParaRPr lang="en-IN"/>
                      </a:p>
                    </p:txBody>
                  </p:sp>
                  <p:sp>
                    <p:nvSpPr>
                      <p:cNvPr id="88149" name="AutoShape 85"/>
                      <p:cNvSpPr>
                        <a:spLocks noChangeArrowheads="1"/>
                      </p:cNvSpPr>
                      <p:nvPr/>
                    </p:nvSpPr>
                    <p:spPr bwMode="auto">
                      <a:xfrm>
                        <a:off x="672" y="3696"/>
                        <a:ext cx="96" cy="96"/>
                      </a:xfrm>
                      <a:prstGeom prst="triangle">
                        <a:avLst>
                          <a:gd name="adj" fmla="val 50000"/>
                        </a:avLst>
                      </a:prstGeom>
                      <a:solidFill>
                        <a:srgbClr val="FFFF99"/>
                      </a:solidFill>
                      <a:ln w="15875">
                        <a:solidFill>
                          <a:schemeClr val="tx1"/>
                        </a:solidFill>
                        <a:miter lim="800000"/>
                        <a:headEnd/>
                        <a:tailEnd/>
                      </a:ln>
                      <a:effectLst/>
                    </p:spPr>
                    <p:txBody>
                      <a:bodyPr wrap="none" anchor="ctr"/>
                      <a:lstStyle/>
                      <a:p>
                        <a:endParaRPr lang="en-IN"/>
                      </a:p>
                    </p:txBody>
                  </p:sp>
                  <p:sp>
                    <p:nvSpPr>
                      <p:cNvPr id="88150" name="AutoShape 86"/>
                      <p:cNvSpPr>
                        <a:spLocks noChangeArrowheads="1"/>
                      </p:cNvSpPr>
                      <p:nvPr/>
                    </p:nvSpPr>
                    <p:spPr bwMode="auto">
                      <a:xfrm>
                        <a:off x="864" y="3456"/>
                        <a:ext cx="144" cy="144"/>
                      </a:xfrm>
                      <a:prstGeom prst="star4">
                        <a:avLst>
                          <a:gd name="adj" fmla="val 12500"/>
                        </a:avLst>
                      </a:prstGeom>
                      <a:solidFill>
                        <a:srgbClr val="FF6600"/>
                      </a:solidFill>
                      <a:ln w="15875">
                        <a:solidFill>
                          <a:schemeClr val="tx1"/>
                        </a:solidFill>
                        <a:miter lim="800000"/>
                        <a:headEnd/>
                        <a:tailEnd/>
                      </a:ln>
                      <a:effectLst/>
                    </p:spPr>
                    <p:txBody>
                      <a:bodyPr wrap="none" anchor="ctr"/>
                      <a:lstStyle/>
                      <a:p>
                        <a:endParaRPr lang="en-IN"/>
                      </a:p>
                    </p:txBody>
                  </p:sp>
                  <p:sp>
                    <p:nvSpPr>
                      <p:cNvPr id="88151" name="AutoShape 87"/>
                      <p:cNvSpPr>
                        <a:spLocks noChangeArrowheads="1"/>
                      </p:cNvSpPr>
                      <p:nvPr/>
                    </p:nvSpPr>
                    <p:spPr bwMode="auto">
                      <a:xfrm>
                        <a:off x="1008" y="3360"/>
                        <a:ext cx="96" cy="96"/>
                      </a:xfrm>
                      <a:prstGeom prst="triangle">
                        <a:avLst>
                          <a:gd name="adj" fmla="val 50000"/>
                        </a:avLst>
                      </a:prstGeom>
                      <a:solidFill>
                        <a:srgbClr val="FFFF99"/>
                      </a:solidFill>
                      <a:ln w="15875">
                        <a:solidFill>
                          <a:schemeClr val="tx1"/>
                        </a:solidFill>
                        <a:miter lim="800000"/>
                        <a:headEnd/>
                        <a:tailEnd/>
                      </a:ln>
                      <a:effectLst/>
                    </p:spPr>
                    <p:txBody>
                      <a:bodyPr wrap="none" anchor="ctr"/>
                      <a:lstStyle/>
                      <a:p>
                        <a:endParaRPr lang="en-IN"/>
                      </a:p>
                    </p:txBody>
                  </p:sp>
                  <p:sp>
                    <p:nvSpPr>
                      <p:cNvPr id="88152" name="Oval 88"/>
                      <p:cNvSpPr>
                        <a:spLocks noChangeArrowheads="1"/>
                      </p:cNvSpPr>
                      <p:nvPr/>
                    </p:nvSpPr>
                    <p:spPr bwMode="auto">
                      <a:xfrm>
                        <a:off x="864" y="3696"/>
                        <a:ext cx="96" cy="96"/>
                      </a:xfrm>
                      <a:prstGeom prst="ellipse">
                        <a:avLst/>
                      </a:prstGeom>
                      <a:solidFill>
                        <a:srgbClr val="3366FF"/>
                      </a:solidFill>
                      <a:ln w="15875">
                        <a:solidFill>
                          <a:schemeClr val="tx1"/>
                        </a:solidFill>
                        <a:round/>
                        <a:headEnd/>
                        <a:tailEnd/>
                      </a:ln>
                      <a:effectLst/>
                    </p:spPr>
                    <p:txBody>
                      <a:bodyPr wrap="none" anchor="ctr"/>
                      <a:lstStyle/>
                      <a:p>
                        <a:endParaRPr lang="en-IN"/>
                      </a:p>
                    </p:txBody>
                  </p:sp>
                  <p:sp>
                    <p:nvSpPr>
                      <p:cNvPr id="88153" name="AutoShape 89"/>
                      <p:cNvSpPr>
                        <a:spLocks noChangeArrowheads="1"/>
                      </p:cNvSpPr>
                      <p:nvPr/>
                    </p:nvSpPr>
                    <p:spPr bwMode="auto">
                      <a:xfrm>
                        <a:off x="672" y="3408"/>
                        <a:ext cx="144" cy="144"/>
                      </a:xfrm>
                      <a:prstGeom prst="star4">
                        <a:avLst>
                          <a:gd name="adj" fmla="val 12500"/>
                        </a:avLst>
                      </a:prstGeom>
                      <a:solidFill>
                        <a:srgbClr val="FF6600"/>
                      </a:solidFill>
                      <a:ln w="15875">
                        <a:solidFill>
                          <a:schemeClr val="tx1"/>
                        </a:solidFill>
                        <a:miter lim="800000"/>
                        <a:headEnd/>
                        <a:tailEnd/>
                      </a:ln>
                      <a:effectLst/>
                    </p:spPr>
                    <p:txBody>
                      <a:bodyPr wrap="none" anchor="ctr"/>
                      <a:lstStyle/>
                      <a:p>
                        <a:endParaRPr lang="en-IN"/>
                      </a:p>
                    </p:txBody>
                  </p:sp>
                  <p:sp>
                    <p:nvSpPr>
                      <p:cNvPr id="88154" name="Freeform 90"/>
                      <p:cNvSpPr>
                        <a:spLocks/>
                      </p:cNvSpPr>
                      <p:nvPr/>
                    </p:nvSpPr>
                    <p:spPr bwMode="auto">
                      <a:xfrm>
                        <a:off x="624" y="3101"/>
                        <a:ext cx="624" cy="67"/>
                      </a:xfrm>
                      <a:custGeom>
                        <a:avLst/>
                        <a:gdLst/>
                        <a:ahLst/>
                        <a:cxnLst>
                          <a:cxn ang="0">
                            <a:pos x="0" y="75"/>
                          </a:cxn>
                          <a:cxn ang="0">
                            <a:pos x="96" y="11"/>
                          </a:cxn>
                          <a:cxn ang="0">
                            <a:pos x="216" y="43"/>
                          </a:cxn>
                          <a:cxn ang="0">
                            <a:pos x="352" y="3"/>
                          </a:cxn>
                          <a:cxn ang="0">
                            <a:pos x="416" y="11"/>
                          </a:cxn>
                          <a:cxn ang="0">
                            <a:pos x="480" y="83"/>
                          </a:cxn>
                        </a:cxnLst>
                        <a:rect l="0" t="0" r="r" b="b"/>
                        <a:pathLst>
                          <a:path w="480" h="83">
                            <a:moveTo>
                              <a:pt x="0" y="75"/>
                            </a:moveTo>
                            <a:cubicBezTo>
                              <a:pt x="34" y="52"/>
                              <a:pt x="56" y="24"/>
                              <a:pt x="96" y="11"/>
                            </a:cubicBezTo>
                            <a:cubicBezTo>
                              <a:pt x="167" y="20"/>
                              <a:pt x="158" y="29"/>
                              <a:pt x="216" y="43"/>
                            </a:cubicBezTo>
                            <a:cubicBezTo>
                              <a:pt x="281" y="34"/>
                              <a:pt x="296" y="17"/>
                              <a:pt x="352" y="3"/>
                            </a:cubicBezTo>
                            <a:cubicBezTo>
                              <a:pt x="373" y="6"/>
                              <a:pt x="397" y="0"/>
                              <a:pt x="416" y="11"/>
                            </a:cubicBezTo>
                            <a:cubicBezTo>
                              <a:pt x="451" y="32"/>
                              <a:pt x="438" y="83"/>
                              <a:pt x="480" y="83"/>
                            </a:cubicBezTo>
                          </a:path>
                        </a:pathLst>
                      </a:custGeom>
                      <a:noFill/>
                      <a:ln w="15875">
                        <a:solidFill>
                          <a:schemeClr val="tx1"/>
                        </a:solidFill>
                        <a:round/>
                        <a:headEnd/>
                        <a:tailEnd/>
                      </a:ln>
                      <a:effectLst/>
                    </p:spPr>
                    <p:txBody>
                      <a:bodyPr/>
                      <a:lstStyle/>
                      <a:p>
                        <a:endParaRPr lang="en-IN"/>
                      </a:p>
                    </p:txBody>
                  </p:sp>
                  <p:sp>
                    <p:nvSpPr>
                      <p:cNvPr id="88155" name="AutoShape 91"/>
                      <p:cNvSpPr>
                        <a:spLocks noChangeArrowheads="1"/>
                      </p:cNvSpPr>
                      <p:nvPr/>
                    </p:nvSpPr>
                    <p:spPr bwMode="auto">
                      <a:xfrm>
                        <a:off x="672" y="3264"/>
                        <a:ext cx="96" cy="96"/>
                      </a:xfrm>
                      <a:prstGeom prst="triangle">
                        <a:avLst>
                          <a:gd name="adj" fmla="val 50000"/>
                        </a:avLst>
                      </a:prstGeom>
                      <a:solidFill>
                        <a:srgbClr val="FFFF99"/>
                      </a:solidFill>
                      <a:ln w="15875">
                        <a:solidFill>
                          <a:schemeClr val="tx1"/>
                        </a:solidFill>
                        <a:miter lim="800000"/>
                        <a:headEnd/>
                        <a:tailEnd/>
                      </a:ln>
                      <a:effectLst/>
                    </p:spPr>
                    <p:txBody>
                      <a:bodyPr wrap="none" anchor="ctr"/>
                      <a:lstStyle/>
                      <a:p>
                        <a:endParaRPr lang="en-IN"/>
                      </a:p>
                    </p:txBody>
                  </p:sp>
                  <p:sp>
                    <p:nvSpPr>
                      <p:cNvPr id="88156" name="Rectangle 92"/>
                      <p:cNvSpPr>
                        <a:spLocks noChangeArrowheads="1"/>
                      </p:cNvSpPr>
                      <p:nvPr/>
                    </p:nvSpPr>
                    <p:spPr bwMode="auto">
                      <a:xfrm flipH="1">
                        <a:off x="816" y="2976"/>
                        <a:ext cx="48" cy="336"/>
                      </a:xfrm>
                      <a:prstGeom prst="rect">
                        <a:avLst/>
                      </a:prstGeom>
                      <a:solidFill>
                        <a:srgbClr val="969696"/>
                      </a:solidFill>
                      <a:ln w="15875">
                        <a:solidFill>
                          <a:schemeClr val="tx1"/>
                        </a:solidFill>
                        <a:miter lim="800000"/>
                        <a:headEnd/>
                        <a:tailEnd/>
                      </a:ln>
                      <a:effectLst/>
                    </p:spPr>
                    <p:txBody>
                      <a:bodyPr wrap="none" anchor="ctr"/>
                      <a:lstStyle/>
                      <a:p>
                        <a:endParaRPr lang="en-IN"/>
                      </a:p>
                    </p:txBody>
                  </p:sp>
                  <p:sp>
                    <p:nvSpPr>
                      <p:cNvPr id="88157" name="Rectangle 93"/>
                      <p:cNvSpPr>
                        <a:spLocks noChangeArrowheads="1"/>
                      </p:cNvSpPr>
                      <p:nvPr/>
                    </p:nvSpPr>
                    <p:spPr bwMode="auto">
                      <a:xfrm flipH="1">
                        <a:off x="912" y="2976"/>
                        <a:ext cx="48" cy="336"/>
                      </a:xfrm>
                      <a:prstGeom prst="rect">
                        <a:avLst/>
                      </a:prstGeom>
                      <a:solidFill>
                        <a:srgbClr val="969696"/>
                      </a:solidFill>
                      <a:ln w="15875">
                        <a:solidFill>
                          <a:schemeClr val="tx1"/>
                        </a:solidFill>
                        <a:miter lim="800000"/>
                        <a:headEnd/>
                        <a:tailEnd/>
                      </a:ln>
                      <a:effectLst/>
                    </p:spPr>
                    <p:txBody>
                      <a:bodyPr wrap="none" anchor="ctr"/>
                      <a:lstStyle/>
                      <a:p>
                        <a:endParaRPr lang="en-IN"/>
                      </a:p>
                    </p:txBody>
                  </p:sp>
                  <p:sp>
                    <p:nvSpPr>
                      <p:cNvPr id="88158" name="Rectangle 94"/>
                      <p:cNvSpPr>
                        <a:spLocks noChangeArrowheads="1"/>
                      </p:cNvSpPr>
                      <p:nvPr/>
                    </p:nvSpPr>
                    <p:spPr bwMode="auto">
                      <a:xfrm flipH="1">
                        <a:off x="1008" y="2976"/>
                        <a:ext cx="48" cy="336"/>
                      </a:xfrm>
                      <a:prstGeom prst="rect">
                        <a:avLst/>
                      </a:prstGeom>
                      <a:solidFill>
                        <a:srgbClr val="969696"/>
                      </a:solidFill>
                      <a:ln w="15875">
                        <a:solidFill>
                          <a:schemeClr val="tx1"/>
                        </a:solidFill>
                        <a:miter lim="800000"/>
                        <a:headEnd/>
                        <a:tailEnd/>
                      </a:ln>
                      <a:effectLst/>
                    </p:spPr>
                    <p:txBody>
                      <a:bodyPr wrap="none" anchor="ctr"/>
                      <a:lstStyle/>
                      <a:p>
                        <a:endParaRPr lang="en-IN"/>
                      </a:p>
                    </p:txBody>
                  </p:sp>
                  <p:sp>
                    <p:nvSpPr>
                      <p:cNvPr id="88159" name="Rectangle 95"/>
                      <p:cNvSpPr>
                        <a:spLocks noChangeArrowheads="1"/>
                      </p:cNvSpPr>
                      <p:nvPr/>
                    </p:nvSpPr>
                    <p:spPr bwMode="auto">
                      <a:xfrm>
                        <a:off x="744" y="2880"/>
                        <a:ext cx="384" cy="96"/>
                      </a:xfrm>
                      <a:prstGeom prst="rect">
                        <a:avLst/>
                      </a:prstGeom>
                      <a:solidFill>
                        <a:srgbClr val="000000"/>
                      </a:solidFill>
                      <a:ln w="15875">
                        <a:solidFill>
                          <a:schemeClr val="tx1"/>
                        </a:solidFill>
                        <a:miter lim="800000"/>
                        <a:headEnd/>
                        <a:tailEnd/>
                      </a:ln>
                      <a:effectLst/>
                    </p:spPr>
                    <p:txBody>
                      <a:bodyPr wrap="none" anchor="ctr"/>
                      <a:lstStyle/>
                      <a:p>
                        <a:endParaRPr lang="en-IN"/>
                      </a:p>
                    </p:txBody>
                  </p:sp>
                </p:grpSp>
                <p:sp>
                  <p:nvSpPr>
                    <p:cNvPr id="88160" name="Line 96"/>
                    <p:cNvSpPr>
                      <a:spLocks noChangeShapeType="1"/>
                    </p:cNvSpPr>
                    <p:nvPr/>
                  </p:nvSpPr>
                  <p:spPr bwMode="auto">
                    <a:xfrm flipH="1">
                      <a:off x="528" y="3168"/>
                      <a:ext cx="288" cy="192"/>
                    </a:xfrm>
                    <a:prstGeom prst="line">
                      <a:avLst/>
                    </a:prstGeom>
                    <a:noFill/>
                    <a:ln w="15875">
                      <a:solidFill>
                        <a:schemeClr val="tx1"/>
                      </a:solidFill>
                      <a:round/>
                      <a:headEnd/>
                      <a:tailEnd/>
                    </a:ln>
                    <a:effectLst/>
                  </p:spPr>
                  <p:txBody>
                    <a:bodyPr/>
                    <a:lstStyle/>
                    <a:p>
                      <a:endParaRPr lang="en-IN"/>
                    </a:p>
                  </p:txBody>
                </p:sp>
                <p:sp>
                  <p:nvSpPr>
                    <p:cNvPr id="88161" name="Text Box 97"/>
                    <p:cNvSpPr txBox="1">
                      <a:spLocks noChangeArrowheads="1"/>
                    </p:cNvSpPr>
                    <p:nvPr/>
                  </p:nvSpPr>
                  <p:spPr bwMode="auto">
                    <a:xfrm>
                      <a:off x="144" y="3312"/>
                      <a:ext cx="549" cy="366"/>
                    </a:xfrm>
                    <a:prstGeom prst="rect">
                      <a:avLst/>
                    </a:prstGeom>
                    <a:noFill/>
                    <a:ln w="9525">
                      <a:noFill/>
                      <a:miter lim="800000"/>
                      <a:headEnd/>
                      <a:tailEnd/>
                    </a:ln>
                    <a:effectLst/>
                  </p:spPr>
                  <p:txBody>
                    <a:bodyPr wrap="none">
                      <a:spAutoFit/>
                    </a:bodyPr>
                    <a:lstStyle/>
                    <a:p>
                      <a:pPr eaLnBrk="0" hangingPunct="0"/>
                      <a:r>
                        <a:rPr lang="sv-SE" sz="1600">
                          <a:latin typeface="Century Gothic" pitchFamily="34" charset="0"/>
                        </a:rPr>
                        <a:t>Sensor </a:t>
                      </a:r>
                    </a:p>
                    <a:p>
                      <a:pPr eaLnBrk="0" hangingPunct="0"/>
                      <a:r>
                        <a:rPr lang="sv-SE" sz="1600">
                          <a:latin typeface="Century Gothic" pitchFamily="34" charset="0"/>
                        </a:rPr>
                        <a:t>array</a:t>
                      </a:r>
                    </a:p>
                  </p:txBody>
                </p:sp>
              </p:grpSp>
              <p:sp>
                <p:nvSpPr>
                  <p:cNvPr id="88162" name="Oval 98"/>
                  <p:cNvSpPr>
                    <a:spLocks noChangeArrowheads="1"/>
                  </p:cNvSpPr>
                  <p:nvPr/>
                </p:nvSpPr>
                <p:spPr bwMode="auto">
                  <a:xfrm>
                    <a:off x="1104" y="3456"/>
                    <a:ext cx="96" cy="96"/>
                  </a:xfrm>
                  <a:prstGeom prst="ellipse">
                    <a:avLst/>
                  </a:prstGeom>
                  <a:solidFill>
                    <a:srgbClr val="3366FF"/>
                  </a:solidFill>
                  <a:ln w="15875">
                    <a:solidFill>
                      <a:schemeClr val="tx1"/>
                    </a:solidFill>
                    <a:round/>
                    <a:headEnd/>
                    <a:tailEnd/>
                  </a:ln>
                  <a:effectLst/>
                </p:spPr>
                <p:txBody>
                  <a:bodyPr wrap="none" anchor="ctr"/>
                  <a:lstStyle/>
                  <a:p>
                    <a:endParaRPr lang="en-IN"/>
                  </a:p>
                </p:txBody>
              </p:sp>
              <p:sp>
                <p:nvSpPr>
                  <p:cNvPr id="88163" name="AutoShape 99"/>
                  <p:cNvSpPr>
                    <a:spLocks noChangeArrowheads="1"/>
                  </p:cNvSpPr>
                  <p:nvPr/>
                </p:nvSpPr>
                <p:spPr bwMode="auto">
                  <a:xfrm>
                    <a:off x="1008" y="3600"/>
                    <a:ext cx="144" cy="144"/>
                  </a:xfrm>
                  <a:prstGeom prst="star4">
                    <a:avLst>
                      <a:gd name="adj" fmla="val 12500"/>
                    </a:avLst>
                  </a:prstGeom>
                  <a:solidFill>
                    <a:srgbClr val="FF6600"/>
                  </a:solidFill>
                  <a:ln w="15875">
                    <a:solidFill>
                      <a:schemeClr val="tx1"/>
                    </a:solidFill>
                    <a:miter lim="800000"/>
                    <a:headEnd/>
                    <a:tailEnd/>
                  </a:ln>
                  <a:effectLst/>
                </p:spPr>
                <p:txBody>
                  <a:bodyPr wrap="none" anchor="ctr"/>
                  <a:lstStyle/>
                  <a:p>
                    <a:endParaRPr lang="en-IN"/>
                  </a:p>
                </p:txBody>
              </p:sp>
            </p:grpSp>
            <p:sp>
              <p:nvSpPr>
                <p:cNvPr id="88164" name="AutoShape 100"/>
                <p:cNvSpPr>
                  <a:spLocks noChangeArrowheads="1"/>
                </p:cNvSpPr>
                <p:nvPr/>
              </p:nvSpPr>
              <p:spPr bwMode="auto">
                <a:xfrm>
                  <a:off x="3936" y="2496"/>
                  <a:ext cx="144" cy="144"/>
                </a:xfrm>
                <a:prstGeom prst="star4">
                  <a:avLst>
                    <a:gd name="adj" fmla="val 12500"/>
                  </a:avLst>
                </a:prstGeom>
                <a:solidFill>
                  <a:srgbClr val="FF6600"/>
                </a:solidFill>
                <a:ln w="15875">
                  <a:solidFill>
                    <a:schemeClr val="tx1"/>
                  </a:solidFill>
                  <a:miter lim="800000"/>
                  <a:headEnd/>
                  <a:tailEnd/>
                </a:ln>
                <a:effectLst/>
              </p:spPr>
              <p:txBody>
                <a:bodyPr wrap="none" anchor="ctr"/>
                <a:lstStyle/>
                <a:p>
                  <a:endParaRPr lang="en-IN"/>
                </a:p>
              </p:txBody>
            </p:sp>
            <p:sp>
              <p:nvSpPr>
                <p:cNvPr id="88165" name="AutoShape 101"/>
                <p:cNvSpPr>
                  <a:spLocks noChangeArrowheads="1"/>
                </p:cNvSpPr>
                <p:nvPr/>
              </p:nvSpPr>
              <p:spPr bwMode="auto">
                <a:xfrm>
                  <a:off x="4080" y="2544"/>
                  <a:ext cx="144" cy="144"/>
                </a:xfrm>
                <a:prstGeom prst="star4">
                  <a:avLst>
                    <a:gd name="adj" fmla="val 12500"/>
                  </a:avLst>
                </a:prstGeom>
                <a:solidFill>
                  <a:srgbClr val="FF6600"/>
                </a:solidFill>
                <a:ln w="15875">
                  <a:solidFill>
                    <a:schemeClr val="tx1"/>
                  </a:solidFill>
                  <a:miter lim="800000"/>
                  <a:headEnd/>
                  <a:tailEnd/>
                </a:ln>
                <a:effectLst/>
              </p:spPr>
              <p:txBody>
                <a:bodyPr wrap="none" anchor="ctr"/>
                <a:lstStyle/>
                <a:p>
                  <a:endParaRPr lang="en-IN"/>
                </a:p>
              </p:txBody>
            </p:sp>
            <p:sp>
              <p:nvSpPr>
                <p:cNvPr id="88166" name="AutoShape 102"/>
                <p:cNvSpPr>
                  <a:spLocks noChangeArrowheads="1"/>
                </p:cNvSpPr>
                <p:nvPr/>
              </p:nvSpPr>
              <p:spPr bwMode="auto">
                <a:xfrm>
                  <a:off x="4032" y="2688"/>
                  <a:ext cx="144" cy="144"/>
                </a:xfrm>
                <a:prstGeom prst="star4">
                  <a:avLst>
                    <a:gd name="adj" fmla="val 12500"/>
                  </a:avLst>
                </a:prstGeom>
                <a:solidFill>
                  <a:srgbClr val="FF6600"/>
                </a:solidFill>
                <a:ln w="15875">
                  <a:solidFill>
                    <a:schemeClr val="tx1"/>
                  </a:solidFill>
                  <a:miter lim="800000"/>
                  <a:headEnd/>
                  <a:tailEnd/>
                </a:ln>
                <a:effectLst/>
              </p:spPr>
              <p:txBody>
                <a:bodyPr wrap="none" anchor="ctr"/>
                <a:lstStyle/>
                <a:p>
                  <a:endParaRPr lang="en-IN"/>
                </a:p>
              </p:txBody>
            </p:sp>
            <p:sp>
              <p:nvSpPr>
                <p:cNvPr id="88167" name="Oval 103"/>
                <p:cNvSpPr>
                  <a:spLocks noChangeArrowheads="1"/>
                </p:cNvSpPr>
                <p:nvPr/>
              </p:nvSpPr>
              <p:spPr bwMode="auto">
                <a:xfrm>
                  <a:off x="4608" y="2976"/>
                  <a:ext cx="96" cy="96"/>
                </a:xfrm>
                <a:prstGeom prst="ellipse">
                  <a:avLst/>
                </a:prstGeom>
                <a:solidFill>
                  <a:srgbClr val="3366FF"/>
                </a:solidFill>
                <a:ln w="15875">
                  <a:solidFill>
                    <a:schemeClr val="tx1"/>
                  </a:solidFill>
                  <a:round/>
                  <a:headEnd/>
                  <a:tailEnd/>
                </a:ln>
                <a:effectLst/>
              </p:spPr>
              <p:txBody>
                <a:bodyPr wrap="none" anchor="ctr"/>
                <a:lstStyle/>
                <a:p>
                  <a:endParaRPr lang="en-IN"/>
                </a:p>
              </p:txBody>
            </p:sp>
            <p:sp>
              <p:nvSpPr>
                <p:cNvPr id="88168" name="Oval 104"/>
                <p:cNvSpPr>
                  <a:spLocks noChangeArrowheads="1"/>
                </p:cNvSpPr>
                <p:nvPr/>
              </p:nvSpPr>
              <p:spPr bwMode="auto">
                <a:xfrm>
                  <a:off x="4512" y="3024"/>
                  <a:ext cx="96" cy="96"/>
                </a:xfrm>
                <a:prstGeom prst="ellipse">
                  <a:avLst/>
                </a:prstGeom>
                <a:solidFill>
                  <a:srgbClr val="3366FF"/>
                </a:solidFill>
                <a:ln w="15875">
                  <a:solidFill>
                    <a:schemeClr val="tx1"/>
                  </a:solidFill>
                  <a:round/>
                  <a:headEnd/>
                  <a:tailEnd/>
                </a:ln>
                <a:effectLst/>
              </p:spPr>
              <p:txBody>
                <a:bodyPr wrap="none" anchor="ctr"/>
                <a:lstStyle/>
                <a:p>
                  <a:endParaRPr lang="en-IN"/>
                </a:p>
              </p:txBody>
            </p:sp>
            <p:sp>
              <p:nvSpPr>
                <p:cNvPr id="88169" name="Oval 105"/>
                <p:cNvSpPr>
                  <a:spLocks noChangeArrowheads="1"/>
                </p:cNvSpPr>
                <p:nvPr/>
              </p:nvSpPr>
              <p:spPr bwMode="auto">
                <a:xfrm>
                  <a:off x="4608" y="3168"/>
                  <a:ext cx="96" cy="96"/>
                </a:xfrm>
                <a:prstGeom prst="ellipse">
                  <a:avLst/>
                </a:prstGeom>
                <a:solidFill>
                  <a:srgbClr val="3366FF"/>
                </a:solidFill>
                <a:ln w="15875">
                  <a:solidFill>
                    <a:schemeClr val="tx1"/>
                  </a:solidFill>
                  <a:round/>
                  <a:headEnd/>
                  <a:tailEnd/>
                </a:ln>
                <a:effectLst/>
              </p:spPr>
              <p:txBody>
                <a:bodyPr wrap="none" anchor="ctr"/>
                <a:lstStyle/>
                <a:p>
                  <a:endParaRPr lang="en-IN"/>
                </a:p>
              </p:txBody>
            </p:sp>
            <p:sp>
              <p:nvSpPr>
                <p:cNvPr id="88170" name="AutoShape 106"/>
                <p:cNvSpPr>
                  <a:spLocks noChangeArrowheads="1"/>
                </p:cNvSpPr>
                <p:nvPr/>
              </p:nvSpPr>
              <p:spPr bwMode="auto">
                <a:xfrm>
                  <a:off x="4080" y="3120"/>
                  <a:ext cx="96" cy="96"/>
                </a:xfrm>
                <a:prstGeom prst="triangle">
                  <a:avLst>
                    <a:gd name="adj" fmla="val 50000"/>
                  </a:avLst>
                </a:prstGeom>
                <a:solidFill>
                  <a:srgbClr val="FFFF99"/>
                </a:solidFill>
                <a:ln w="15875">
                  <a:solidFill>
                    <a:schemeClr val="tx1"/>
                  </a:solidFill>
                  <a:miter lim="800000"/>
                  <a:headEnd/>
                  <a:tailEnd/>
                </a:ln>
                <a:effectLst/>
              </p:spPr>
              <p:txBody>
                <a:bodyPr wrap="none" anchor="ctr"/>
                <a:lstStyle/>
                <a:p>
                  <a:endParaRPr lang="en-IN"/>
                </a:p>
              </p:txBody>
            </p:sp>
            <p:sp>
              <p:nvSpPr>
                <p:cNvPr id="88171" name="AutoShape 107"/>
                <p:cNvSpPr>
                  <a:spLocks noChangeArrowheads="1"/>
                </p:cNvSpPr>
                <p:nvPr/>
              </p:nvSpPr>
              <p:spPr bwMode="auto">
                <a:xfrm>
                  <a:off x="4032" y="2976"/>
                  <a:ext cx="96" cy="96"/>
                </a:xfrm>
                <a:prstGeom prst="triangle">
                  <a:avLst>
                    <a:gd name="adj" fmla="val 50000"/>
                  </a:avLst>
                </a:prstGeom>
                <a:solidFill>
                  <a:srgbClr val="FFFF99"/>
                </a:solidFill>
                <a:ln w="15875">
                  <a:solidFill>
                    <a:schemeClr val="tx1"/>
                  </a:solidFill>
                  <a:miter lim="800000"/>
                  <a:headEnd/>
                  <a:tailEnd/>
                </a:ln>
                <a:effectLst/>
              </p:spPr>
              <p:txBody>
                <a:bodyPr wrap="none" anchor="ctr"/>
                <a:lstStyle/>
                <a:p>
                  <a:endParaRPr lang="en-IN"/>
                </a:p>
              </p:txBody>
            </p:sp>
            <p:sp>
              <p:nvSpPr>
                <p:cNvPr id="88172" name="AutoShape 108"/>
                <p:cNvSpPr>
                  <a:spLocks noChangeArrowheads="1"/>
                </p:cNvSpPr>
                <p:nvPr/>
              </p:nvSpPr>
              <p:spPr bwMode="auto">
                <a:xfrm>
                  <a:off x="3936" y="3120"/>
                  <a:ext cx="96" cy="96"/>
                </a:xfrm>
                <a:prstGeom prst="triangle">
                  <a:avLst>
                    <a:gd name="adj" fmla="val 50000"/>
                  </a:avLst>
                </a:prstGeom>
                <a:solidFill>
                  <a:srgbClr val="FFFF99"/>
                </a:solidFill>
                <a:ln w="15875">
                  <a:solidFill>
                    <a:schemeClr val="tx1"/>
                  </a:solidFill>
                  <a:miter lim="800000"/>
                  <a:headEnd/>
                  <a:tailEnd/>
                </a:ln>
                <a:effectLst/>
              </p:spPr>
              <p:txBody>
                <a:bodyPr wrap="none" anchor="ctr"/>
                <a:lstStyle/>
                <a:p>
                  <a:endParaRPr lang="en-IN"/>
                </a:p>
              </p:txBody>
            </p:sp>
            <p:sp>
              <p:nvSpPr>
                <p:cNvPr id="88173" name="Oval 109"/>
                <p:cNvSpPr>
                  <a:spLocks noChangeArrowheads="1"/>
                </p:cNvSpPr>
                <p:nvPr/>
              </p:nvSpPr>
              <p:spPr bwMode="auto">
                <a:xfrm>
                  <a:off x="3880" y="2960"/>
                  <a:ext cx="384" cy="336"/>
                </a:xfrm>
                <a:prstGeom prst="ellipse">
                  <a:avLst/>
                </a:prstGeom>
                <a:noFill/>
                <a:ln w="12700" cap="rnd">
                  <a:solidFill>
                    <a:schemeClr val="tx1"/>
                  </a:solidFill>
                  <a:prstDash val="sysDot"/>
                  <a:round/>
                  <a:headEnd/>
                  <a:tailEnd/>
                </a:ln>
                <a:effectLst/>
              </p:spPr>
              <p:txBody>
                <a:bodyPr wrap="none" anchor="ctr"/>
                <a:lstStyle/>
                <a:p>
                  <a:endParaRPr lang="en-IN"/>
                </a:p>
              </p:txBody>
            </p:sp>
            <p:sp>
              <p:nvSpPr>
                <p:cNvPr id="88174" name="Oval 110"/>
                <p:cNvSpPr>
                  <a:spLocks noChangeArrowheads="1"/>
                </p:cNvSpPr>
                <p:nvPr/>
              </p:nvSpPr>
              <p:spPr bwMode="auto">
                <a:xfrm>
                  <a:off x="4416" y="2928"/>
                  <a:ext cx="384" cy="352"/>
                </a:xfrm>
                <a:prstGeom prst="ellipse">
                  <a:avLst/>
                </a:prstGeom>
                <a:noFill/>
                <a:ln w="12700" cap="rnd">
                  <a:solidFill>
                    <a:schemeClr val="tx1"/>
                  </a:solidFill>
                  <a:prstDash val="sysDot"/>
                  <a:round/>
                  <a:headEnd/>
                  <a:tailEnd/>
                </a:ln>
                <a:effectLst/>
              </p:spPr>
              <p:txBody>
                <a:bodyPr wrap="none" anchor="ctr"/>
                <a:lstStyle/>
                <a:p>
                  <a:endParaRPr lang="en-IN"/>
                </a:p>
              </p:txBody>
            </p:sp>
            <p:sp>
              <p:nvSpPr>
                <p:cNvPr id="88175" name="Oval 111"/>
                <p:cNvSpPr>
                  <a:spLocks noChangeArrowheads="1"/>
                </p:cNvSpPr>
                <p:nvPr/>
              </p:nvSpPr>
              <p:spPr bwMode="auto">
                <a:xfrm>
                  <a:off x="3880" y="2456"/>
                  <a:ext cx="392" cy="392"/>
                </a:xfrm>
                <a:prstGeom prst="ellipse">
                  <a:avLst/>
                </a:prstGeom>
                <a:noFill/>
                <a:ln w="12700" cap="rnd">
                  <a:solidFill>
                    <a:schemeClr val="tx1"/>
                  </a:solidFill>
                  <a:prstDash val="sysDot"/>
                  <a:round/>
                  <a:headEnd/>
                  <a:tailEnd/>
                </a:ln>
                <a:effectLst/>
              </p:spPr>
              <p:txBody>
                <a:bodyPr wrap="none" anchor="ctr"/>
                <a:lstStyle/>
                <a:p>
                  <a:endParaRPr lang="en-IN"/>
                </a:p>
              </p:txBody>
            </p:sp>
            <p:sp>
              <p:nvSpPr>
                <p:cNvPr id="88176" name="Text Box 112"/>
                <p:cNvSpPr txBox="1">
                  <a:spLocks noChangeArrowheads="1"/>
                </p:cNvSpPr>
                <p:nvPr/>
              </p:nvSpPr>
              <p:spPr bwMode="auto">
                <a:xfrm>
                  <a:off x="3840" y="3360"/>
                  <a:ext cx="826" cy="366"/>
                </a:xfrm>
                <a:prstGeom prst="rect">
                  <a:avLst/>
                </a:prstGeom>
                <a:noFill/>
                <a:ln w="9525">
                  <a:noFill/>
                  <a:miter lim="800000"/>
                  <a:headEnd/>
                  <a:tailEnd/>
                </a:ln>
                <a:effectLst/>
              </p:spPr>
              <p:txBody>
                <a:bodyPr wrap="none">
                  <a:spAutoFit/>
                </a:bodyPr>
                <a:lstStyle/>
                <a:p>
                  <a:pPr eaLnBrk="0" hangingPunct="0"/>
                  <a:r>
                    <a:rPr lang="sv-SE" sz="1600">
                      <a:latin typeface="Century Gothic" pitchFamily="34" charset="0"/>
                    </a:rPr>
                    <a:t>Pattern</a:t>
                  </a:r>
                </a:p>
                <a:p>
                  <a:pPr eaLnBrk="0" hangingPunct="0"/>
                  <a:r>
                    <a:rPr lang="sv-SE" sz="1600">
                      <a:latin typeface="Century Gothic" pitchFamily="34" charset="0"/>
                    </a:rPr>
                    <a:t>recognition</a:t>
                  </a:r>
                </a:p>
              </p:txBody>
            </p:sp>
          </p:grpSp>
          <p:sp>
            <p:nvSpPr>
              <p:cNvPr id="88178" name="AutoShape 114"/>
              <p:cNvSpPr>
                <a:spLocks noChangeArrowheads="1"/>
              </p:cNvSpPr>
              <p:nvPr/>
            </p:nvSpPr>
            <p:spPr bwMode="auto">
              <a:xfrm>
                <a:off x="288" y="2016"/>
                <a:ext cx="4944" cy="1968"/>
              </a:xfrm>
              <a:prstGeom prst="roundRect">
                <a:avLst>
                  <a:gd name="adj" fmla="val 16667"/>
                </a:avLst>
              </a:prstGeom>
              <a:noFill/>
              <a:ln w="15875">
                <a:solidFill>
                  <a:srgbClr val="002776"/>
                </a:solidFill>
                <a:round/>
                <a:headEnd/>
                <a:tailEnd/>
              </a:ln>
              <a:effectLst/>
            </p:spPr>
            <p:txBody>
              <a:bodyPr wrap="none" anchor="ctr"/>
              <a:lstStyle/>
              <a:p>
                <a:endParaRPr lang="en-IN"/>
              </a:p>
            </p:txBody>
          </p:sp>
        </p:grpSp>
      </p:grpSp>
    </p:spTree>
    <p:extLst>
      <p:ext uri="{BB962C8B-B14F-4D97-AF65-F5344CB8AC3E}">
        <p14:creationId xmlns:p14="http://schemas.microsoft.com/office/powerpoint/2010/main" val="252060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382000" cy="5355312"/>
          </a:xfrm>
          <a:prstGeom prst="rect">
            <a:avLst/>
          </a:prstGeom>
        </p:spPr>
        <p:txBody>
          <a:bodyPr wrap="square">
            <a:spAutoFit/>
          </a:bodyPr>
          <a:lstStyle/>
          <a:p>
            <a:pPr algn="just"/>
            <a:r>
              <a:rPr lang="en-IN" b="1" dirty="0" smtClean="0">
                <a:solidFill>
                  <a:schemeClr val="bg1"/>
                </a:solidFill>
              </a:rPr>
              <a:t>The principle of measurement and data processing that is described in this subsection is an example of a bionic approach of resolving the selectivity and sensitivity. </a:t>
            </a:r>
          </a:p>
          <a:p>
            <a:pPr algn="just"/>
            <a:endParaRPr lang="en-IN" b="1" dirty="0" smtClean="0">
              <a:solidFill>
                <a:schemeClr val="bg1"/>
              </a:solidFill>
            </a:endParaRPr>
          </a:p>
          <a:p>
            <a:pPr algn="just"/>
            <a:r>
              <a:rPr lang="en-IN" b="1" dirty="0" smtClean="0">
                <a:solidFill>
                  <a:schemeClr val="bg1"/>
                </a:solidFill>
              </a:rPr>
              <a:t>The main idea is to use many sensors of different types and process data in a way that resembles data processing by living brains. </a:t>
            </a:r>
          </a:p>
          <a:p>
            <a:pPr algn="just"/>
            <a:endParaRPr lang="en-IN" b="1" dirty="0" smtClean="0">
              <a:solidFill>
                <a:schemeClr val="bg1"/>
              </a:solidFill>
            </a:endParaRPr>
          </a:p>
          <a:p>
            <a:pPr algn="just"/>
            <a:r>
              <a:rPr lang="en-IN" b="1" dirty="0" smtClean="0">
                <a:solidFill>
                  <a:schemeClr val="bg1"/>
                </a:solidFill>
              </a:rPr>
              <a:t>Although today we still know very little of how brain really works, some ideas suggested by Nature already can be put to a practical use. </a:t>
            </a:r>
          </a:p>
          <a:p>
            <a:pPr algn="just"/>
            <a:endParaRPr lang="en-IN" b="1" dirty="0" smtClean="0">
              <a:solidFill>
                <a:schemeClr val="bg1"/>
              </a:solidFill>
            </a:endParaRPr>
          </a:p>
          <a:p>
            <a:pPr algn="just"/>
            <a:r>
              <a:rPr lang="en-IN" b="1" dirty="0" smtClean="0">
                <a:solidFill>
                  <a:schemeClr val="bg1"/>
                </a:solidFill>
              </a:rPr>
              <a:t>Processing and analyzing the signals produced by </a:t>
            </a:r>
            <a:r>
              <a:rPr lang="en-IN" b="1" dirty="0" err="1" smtClean="0">
                <a:solidFill>
                  <a:schemeClr val="bg1"/>
                </a:solidFill>
              </a:rPr>
              <a:t>multisensor</a:t>
            </a:r>
            <a:r>
              <a:rPr lang="en-IN" b="1" dirty="0" smtClean="0">
                <a:solidFill>
                  <a:schemeClr val="bg1"/>
                </a:solidFill>
              </a:rPr>
              <a:t> arrays</a:t>
            </a:r>
          </a:p>
          <a:p>
            <a:pPr algn="just"/>
            <a:r>
              <a:rPr lang="en-IN" b="1" dirty="0" smtClean="0">
                <a:solidFill>
                  <a:schemeClr val="bg1"/>
                </a:solidFill>
              </a:rPr>
              <a:t>typically involves pattern recognition.</a:t>
            </a:r>
          </a:p>
          <a:p>
            <a:pPr algn="just"/>
            <a:endParaRPr lang="en-IN" b="1" dirty="0" smtClean="0">
              <a:solidFill>
                <a:schemeClr val="bg1"/>
              </a:solidFill>
            </a:endParaRPr>
          </a:p>
          <a:p>
            <a:pPr algn="just"/>
            <a:r>
              <a:rPr lang="en-IN" b="1" dirty="0" smtClean="0">
                <a:solidFill>
                  <a:schemeClr val="bg1"/>
                </a:solidFill>
              </a:rPr>
              <a:t>Electronic noses, or </a:t>
            </a:r>
            <a:r>
              <a:rPr lang="en-IN" b="1" i="1" dirty="0" smtClean="0">
                <a:solidFill>
                  <a:schemeClr val="bg1"/>
                </a:solidFill>
              </a:rPr>
              <a:t>e-noses, are less a sensor </a:t>
            </a:r>
            <a:r>
              <a:rPr lang="en-IN" b="1" dirty="0" smtClean="0">
                <a:solidFill>
                  <a:schemeClr val="bg1"/>
                </a:solidFill>
              </a:rPr>
              <a:t>or instrument and more a </a:t>
            </a:r>
            <a:r>
              <a:rPr lang="en-IN" b="1" i="1" dirty="0" smtClean="0">
                <a:solidFill>
                  <a:schemeClr val="bg1"/>
                </a:solidFill>
              </a:rPr>
              <a:t>measurement strategy.</a:t>
            </a:r>
          </a:p>
          <a:p>
            <a:pPr algn="just"/>
            <a:endParaRPr lang="en-US" b="1" i="1" dirty="0" smtClean="0">
              <a:solidFill>
                <a:schemeClr val="bg1"/>
              </a:solidFill>
            </a:endParaRPr>
          </a:p>
          <a:p>
            <a:pPr algn="just"/>
            <a:r>
              <a:rPr lang="en-IN" b="1" dirty="0" smtClean="0">
                <a:solidFill>
                  <a:schemeClr val="bg1"/>
                </a:solidFill>
              </a:rPr>
              <a:t>Electronic noses have become popular and combine advanced sensors and sensor array strategies with </a:t>
            </a:r>
            <a:r>
              <a:rPr lang="en-IN" b="1" dirty="0" err="1" smtClean="0">
                <a:solidFill>
                  <a:schemeClr val="bg1"/>
                </a:solidFill>
              </a:rPr>
              <a:t>chemometrics</a:t>
            </a:r>
            <a:r>
              <a:rPr lang="en-IN" b="1" dirty="0" smtClean="0">
                <a:solidFill>
                  <a:schemeClr val="bg1"/>
                </a:solidFill>
              </a:rPr>
              <a:t>  techniques to produce a broad range of intermediate instruments and analyzers.</a:t>
            </a:r>
          </a:p>
        </p:txBody>
      </p:sp>
    </p:spTree>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077200" cy="1323439"/>
          </a:xfrm>
          <a:prstGeom prst="rect">
            <a:avLst/>
          </a:prstGeom>
        </p:spPr>
        <p:txBody>
          <a:bodyPr wrap="square">
            <a:spAutoFit/>
          </a:bodyPr>
          <a:lstStyle/>
          <a:p>
            <a:pPr algn="just"/>
            <a:r>
              <a:rPr lang="en-IN" sz="2000" b="1" i="1" dirty="0" smtClean="0">
                <a:solidFill>
                  <a:schemeClr val="bg1"/>
                </a:solidFill>
              </a:rPr>
              <a:t>Direct chemical sensors utilize any of a variety of chemical reaction phenomena </a:t>
            </a:r>
            <a:r>
              <a:rPr lang="en-IN" sz="2000" b="1" dirty="0" smtClean="0">
                <a:solidFill>
                  <a:schemeClr val="bg1"/>
                </a:solidFill>
              </a:rPr>
              <a:t>that directly affect a measurable electrical characteristic such as resistance, potential,</a:t>
            </a:r>
            <a:r>
              <a:rPr lang="en-IN" sz="2000" dirty="0" smtClean="0"/>
              <a:t> </a:t>
            </a:r>
            <a:r>
              <a:rPr lang="en-IN" sz="2000" b="1" dirty="0" smtClean="0">
                <a:solidFill>
                  <a:schemeClr val="bg1"/>
                </a:solidFill>
              </a:rPr>
              <a:t>current, or capacitance (Fig. 17.2).</a:t>
            </a:r>
          </a:p>
        </p:txBody>
      </p:sp>
      <p:pic>
        <p:nvPicPr>
          <p:cNvPr id="468994" name="Picture 2"/>
          <p:cNvPicPr>
            <a:picLocks noChangeAspect="1" noChangeArrowheads="1"/>
          </p:cNvPicPr>
          <p:nvPr/>
        </p:nvPicPr>
        <p:blipFill>
          <a:blip r:embed="rId2" cstate="print"/>
          <a:srcRect/>
          <a:stretch>
            <a:fillRect/>
          </a:stretch>
        </p:blipFill>
        <p:spPr bwMode="auto">
          <a:xfrm>
            <a:off x="533400" y="1828800"/>
            <a:ext cx="7924800" cy="3200400"/>
          </a:xfrm>
          <a:prstGeom prst="rect">
            <a:avLst/>
          </a:prstGeom>
          <a:noFill/>
          <a:ln w="9525">
            <a:noFill/>
            <a:miter lim="800000"/>
            <a:headEnd/>
            <a:tailEnd/>
          </a:ln>
        </p:spPr>
      </p:pic>
      <p:sp>
        <p:nvSpPr>
          <p:cNvPr id="4" name="Rectangle 3"/>
          <p:cNvSpPr/>
          <p:nvPr/>
        </p:nvSpPr>
        <p:spPr>
          <a:xfrm>
            <a:off x="3048000" y="5181600"/>
            <a:ext cx="2864887" cy="369332"/>
          </a:xfrm>
          <a:prstGeom prst="rect">
            <a:avLst/>
          </a:prstGeom>
        </p:spPr>
        <p:txBody>
          <a:bodyPr wrap="none">
            <a:spAutoFit/>
          </a:bodyPr>
          <a:lstStyle/>
          <a:p>
            <a:r>
              <a:rPr lang="en-IN" b="1" dirty="0" smtClean="0">
                <a:solidFill>
                  <a:schemeClr val="bg1"/>
                </a:solidFill>
              </a:rPr>
              <a:t>Fig. 17.2. Direct devices.</a:t>
            </a:r>
            <a:endParaRPr lang="en-IN" dirty="0">
              <a:solidFill>
                <a:schemeClr val="bg1"/>
              </a:solidFill>
            </a:endParaRPr>
          </a:p>
        </p:txBody>
      </p:sp>
      <p:sp>
        <p:nvSpPr>
          <p:cNvPr id="5" name="Rectangle 4"/>
          <p:cNvSpPr/>
          <p:nvPr/>
        </p:nvSpPr>
        <p:spPr>
          <a:xfrm>
            <a:off x="304800" y="5715000"/>
            <a:ext cx="8534400" cy="923330"/>
          </a:xfrm>
          <a:prstGeom prst="rect">
            <a:avLst/>
          </a:prstGeom>
        </p:spPr>
        <p:txBody>
          <a:bodyPr wrap="square">
            <a:spAutoFit/>
          </a:bodyPr>
          <a:lstStyle/>
          <a:p>
            <a:pPr algn="just"/>
            <a:r>
              <a:rPr lang="en-IN" b="1" dirty="0" smtClean="0">
                <a:solidFill>
                  <a:schemeClr val="bg1"/>
                </a:solidFill>
              </a:rPr>
              <a:t>These devices require some sort of electrical signal conditioning, but no </a:t>
            </a:r>
            <a:r>
              <a:rPr lang="en-IN" b="1" i="1" dirty="0" err="1" smtClean="0">
                <a:solidFill>
                  <a:schemeClr val="bg1"/>
                </a:solidFill>
              </a:rPr>
              <a:t>transducing</a:t>
            </a:r>
            <a:r>
              <a:rPr lang="en-IN" b="1" i="1" dirty="0" smtClean="0">
                <a:solidFill>
                  <a:schemeClr val="bg1"/>
                </a:solidFill>
              </a:rPr>
              <a:t> (converting the sensor phenomena from one form  </a:t>
            </a:r>
            <a:r>
              <a:rPr lang="en-IN" b="1" dirty="0" smtClean="0">
                <a:solidFill>
                  <a:schemeClr val="bg1"/>
                </a:solidFill>
              </a:rPr>
              <a:t>of energy to another).</a:t>
            </a:r>
            <a:endParaRPr lang="en-IN"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4801314"/>
          </a:xfrm>
          <a:prstGeom prst="rect">
            <a:avLst/>
          </a:prstGeom>
        </p:spPr>
        <p:txBody>
          <a:bodyPr wrap="square">
            <a:spAutoFit/>
          </a:bodyPr>
          <a:lstStyle/>
          <a:p>
            <a:r>
              <a:rPr lang="en-IN" b="1" dirty="0" smtClean="0">
                <a:solidFill>
                  <a:schemeClr val="bg1"/>
                </a:solidFill>
              </a:rPr>
              <a:t>Early e-noses tried to duplicate the </a:t>
            </a:r>
            <a:r>
              <a:rPr lang="en-IN" b="1" dirty="0" err="1" smtClean="0">
                <a:solidFill>
                  <a:schemeClr val="bg1"/>
                </a:solidFill>
              </a:rPr>
              <a:t>behavior</a:t>
            </a:r>
            <a:r>
              <a:rPr lang="en-IN" b="1" dirty="0" smtClean="0">
                <a:solidFill>
                  <a:schemeClr val="bg1"/>
                </a:solidFill>
              </a:rPr>
              <a:t> and capability of human </a:t>
            </a:r>
            <a:r>
              <a:rPr lang="en-IN" b="1" dirty="0" err="1" smtClean="0">
                <a:solidFill>
                  <a:schemeClr val="bg1"/>
                </a:solidFill>
              </a:rPr>
              <a:t>odor</a:t>
            </a:r>
            <a:r>
              <a:rPr lang="en-IN" b="1" dirty="0" smtClean="0">
                <a:solidFill>
                  <a:schemeClr val="bg1"/>
                </a:solidFill>
              </a:rPr>
              <a:t> sensing.</a:t>
            </a:r>
          </a:p>
          <a:p>
            <a:endParaRPr lang="en-IN" b="1" dirty="0" smtClean="0">
              <a:solidFill>
                <a:schemeClr val="bg1"/>
              </a:solidFill>
            </a:endParaRPr>
          </a:p>
          <a:p>
            <a:pPr algn="just"/>
            <a:r>
              <a:rPr lang="en-IN" b="1" dirty="0" smtClean="0">
                <a:solidFill>
                  <a:schemeClr val="bg1"/>
                </a:solidFill>
              </a:rPr>
              <a:t>They combined different sensor types to represent the different cell tissues in the nasal cavity and they took the approach of detecting an </a:t>
            </a:r>
            <a:r>
              <a:rPr lang="en-IN" b="1" dirty="0" err="1" smtClean="0">
                <a:solidFill>
                  <a:schemeClr val="bg1"/>
                </a:solidFill>
              </a:rPr>
              <a:t>odor</a:t>
            </a:r>
            <a:r>
              <a:rPr lang="en-IN" b="1" dirty="0" smtClean="0">
                <a:solidFill>
                  <a:schemeClr val="bg1"/>
                </a:solidFill>
              </a:rPr>
              <a:t> as a collection of individual chemicals. </a:t>
            </a:r>
          </a:p>
          <a:p>
            <a:endParaRPr lang="en-IN" b="1" dirty="0" smtClean="0">
              <a:solidFill>
                <a:schemeClr val="bg1"/>
              </a:solidFill>
            </a:endParaRPr>
          </a:p>
          <a:p>
            <a:pPr algn="just"/>
            <a:r>
              <a:rPr lang="en-IN" b="1" dirty="0" smtClean="0">
                <a:solidFill>
                  <a:schemeClr val="bg1"/>
                </a:solidFill>
              </a:rPr>
              <a:t>The name “</a:t>
            </a:r>
            <a:r>
              <a:rPr lang="en-IN" b="1" dirty="0" err="1" smtClean="0">
                <a:solidFill>
                  <a:schemeClr val="bg1"/>
                </a:solidFill>
              </a:rPr>
              <a:t>odor</a:t>
            </a:r>
            <a:r>
              <a:rPr lang="en-IN" b="1" dirty="0" smtClean="0">
                <a:solidFill>
                  <a:schemeClr val="bg1"/>
                </a:solidFill>
              </a:rPr>
              <a:t> sensor” is used instead of “gas sensor” whenever its</a:t>
            </a:r>
          </a:p>
          <a:p>
            <a:pPr algn="just"/>
            <a:r>
              <a:rPr lang="en-IN" b="1" dirty="0" smtClean="0">
                <a:solidFill>
                  <a:schemeClr val="bg1"/>
                </a:solidFill>
              </a:rPr>
              <a:t>sensitivity approaches that of a human. </a:t>
            </a:r>
          </a:p>
          <a:p>
            <a:pPr algn="just"/>
            <a:endParaRPr lang="en-IN" b="1" dirty="0" smtClean="0">
              <a:solidFill>
                <a:schemeClr val="bg1"/>
              </a:solidFill>
            </a:endParaRPr>
          </a:p>
          <a:p>
            <a:r>
              <a:rPr lang="en-IN" b="1" dirty="0" err="1" smtClean="0">
                <a:solidFill>
                  <a:schemeClr val="bg1"/>
                </a:solidFill>
              </a:rPr>
              <a:t>Odor</a:t>
            </a:r>
            <a:r>
              <a:rPr lang="en-IN" b="1" dirty="0" smtClean="0">
                <a:solidFill>
                  <a:schemeClr val="bg1"/>
                </a:solidFill>
              </a:rPr>
              <a:t> and fragrance sensors find applications in forensic science, quality assurance in the cosmetic and food industry, environmental control, and so forth. </a:t>
            </a:r>
          </a:p>
          <a:p>
            <a:pPr>
              <a:buFont typeface="Arial" pitchFamily="34" charset="0"/>
              <a:buChar char="•"/>
            </a:pPr>
            <a:endParaRPr lang="en-IN" b="1" dirty="0" smtClean="0">
              <a:solidFill>
                <a:schemeClr val="bg1"/>
              </a:solidFill>
            </a:endParaRPr>
          </a:p>
          <a:p>
            <a:pPr algn="just"/>
            <a:r>
              <a:rPr lang="en-IN" b="1" dirty="0" smtClean="0">
                <a:solidFill>
                  <a:schemeClr val="bg1"/>
                </a:solidFill>
              </a:rPr>
              <a:t>All methods of </a:t>
            </a:r>
            <a:r>
              <a:rPr lang="en-IN" b="1" dirty="0" err="1" smtClean="0">
                <a:solidFill>
                  <a:schemeClr val="bg1"/>
                </a:solidFill>
              </a:rPr>
              <a:t>odor</a:t>
            </a:r>
            <a:r>
              <a:rPr lang="en-IN" b="1" dirty="0" smtClean="0">
                <a:solidFill>
                  <a:schemeClr val="bg1"/>
                </a:solidFill>
              </a:rPr>
              <a:t> measurements can be divided into four groups: </a:t>
            </a:r>
            <a:r>
              <a:rPr lang="en-IN" b="1" dirty="0" err="1" smtClean="0">
                <a:solidFill>
                  <a:schemeClr val="bg1"/>
                </a:solidFill>
              </a:rPr>
              <a:t>instrumentational</a:t>
            </a:r>
            <a:r>
              <a:rPr lang="en-IN" b="1" dirty="0" smtClean="0">
                <a:solidFill>
                  <a:schemeClr val="bg1"/>
                </a:solidFill>
              </a:rPr>
              <a:t> analysis, semiconductor gas sensors, membrane </a:t>
            </a:r>
            <a:r>
              <a:rPr lang="en-IN" b="1" dirty="0" err="1" smtClean="0">
                <a:solidFill>
                  <a:schemeClr val="bg1"/>
                </a:solidFill>
              </a:rPr>
              <a:t>potentialtype</a:t>
            </a:r>
            <a:r>
              <a:rPr lang="en-IN" b="1" dirty="0" smtClean="0">
                <a:solidFill>
                  <a:schemeClr val="bg1"/>
                </a:solidFill>
              </a:rPr>
              <a:t> </a:t>
            </a:r>
            <a:r>
              <a:rPr lang="en-IN" b="1" dirty="0" err="1" smtClean="0">
                <a:solidFill>
                  <a:schemeClr val="bg1"/>
                </a:solidFill>
              </a:rPr>
              <a:t>odor</a:t>
            </a:r>
            <a:r>
              <a:rPr lang="en-IN" b="1" dirty="0" smtClean="0">
                <a:solidFill>
                  <a:schemeClr val="bg1"/>
                </a:solidFill>
              </a:rPr>
              <a:t> sensors, and the quartz microbalance method.</a:t>
            </a:r>
          </a:p>
        </p:txBody>
      </p:sp>
    </p:spTree>
  </p:cSld>
  <p:clrMapOvr>
    <a:masterClrMapping/>
  </p:clrMapOvr>
  <p:transition spd="slow"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382000" cy="707886"/>
          </a:xfrm>
          <a:prstGeom prst="rect">
            <a:avLst/>
          </a:prstGeom>
        </p:spPr>
        <p:txBody>
          <a:bodyPr wrap="square">
            <a:spAutoFit/>
          </a:bodyPr>
          <a:lstStyle/>
          <a:p>
            <a:r>
              <a:rPr lang="en-IN" sz="2000" b="1" dirty="0" err="1" smtClean="0">
                <a:solidFill>
                  <a:srgbClr val="FFFF00"/>
                </a:solidFill>
              </a:rPr>
              <a:t>Porphyrin</a:t>
            </a:r>
            <a:r>
              <a:rPr lang="en-IN" sz="2000" b="1" dirty="0" smtClean="0">
                <a:solidFill>
                  <a:srgbClr val="FFFF00"/>
                </a:solidFill>
              </a:rPr>
              <a:t>-Functionalized Single-Walled Carbon Nanotube</a:t>
            </a:r>
          </a:p>
          <a:p>
            <a:r>
              <a:rPr lang="en-IN" sz="2000" b="1" dirty="0" smtClean="0">
                <a:solidFill>
                  <a:srgbClr val="FFFF00"/>
                </a:solidFill>
              </a:rPr>
              <a:t>Chemiresistive Sensor Arrays for VOCs</a:t>
            </a:r>
            <a:endParaRPr lang="en-IN" sz="2000" b="1" dirty="0">
              <a:solidFill>
                <a:srgbClr val="FFFF00"/>
              </a:solidFill>
            </a:endParaRPr>
          </a:p>
        </p:txBody>
      </p:sp>
      <p:sp>
        <p:nvSpPr>
          <p:cNvPr id="3" name="Rectangle 2"/>
          <p:cNvSpPr/>
          <p:nvPr/>
        </p:nvSpPr>
        <p:spPr>
          <a:xfrm>
            <a:off x="304800" y="1305342"/>
            <a:ext cx="8001000" cy="2585323"/>
          </a:xfrm>
          <a:prstGeom prst="rect">
            <a:avLst/>
          </a:prstGeom>
        </p:spPr>
        <p:txBody>
          <a:bodyPr wrap="square">
            <a:spAutoFit/>
          </a:bodyPr>
          <a:lstStyle/>
          <a:p>
            <a:r>
              <a:rPr lang="en-IN" dirty="0" smtClean="0">
                <a:solidFill>
                  <a:schemeClr val="bg1"/>
                </a:solidFill>
              </a:rPr>
              <a:t>Mahendra D. </a:t>
            </a:r>
            <a:r>
              <a:rPr lang="en-IN" dirty="0" err="1" smtClean="0">
                <a:solidFill>
                  <a:schemeClr val="bg1"/>
                </a:solidFill>
              </a:rPr>
              <a:t>Shirsat,Tapan</a:t>
            </a:r>
            <a:r>
              <a:rPr lang="en-IN" dirty="0" smtClean="0">
                <a:solidFill>
                  <a:schemeClr val="bg1"/>
                </a:solidFill>
              </a:rPr>
              <a:t> </a:t>
            </a:r>
            <a:r>
              <a:rPr lang="en-IN" dirty="0" err="1" smtClean="0">
                <a:solidFill>
                  <a:schemeClr val="bg1"/>
                </a:solidFill>
              </a:rPr>
              <a:t>Sarkar,James</a:t>
            </a:r>
            <a:r>
              <a:rPr lang="en-IN" dirty="0" smtClean="0">
                <a:solidFill>
                  <a:schemeClr val="bg1"/>
                </a:solidFill>
              </a:rPr>
              <a:t> </a:t>
            </a:r>
            <a:r>
              <a:rPr lang="en-IN" dirty="0" err="1" smtClean="0">
                <a:solidFill>
                  <a:schemeClr val="bg1"/>
                </a:solidFill>
              </a:rPr>
              <a:t>Kakoullis</a:t>
            </a:r>
            <a:r>
              <a:rPr lang="en-IN" dirty="0" smtClean="0">
                <a:solidFill>
                  <a:schemeClr val="bg1"/>
                </a:solidFill>
              </a:rPr>
              <a:t>, </a:t>
            </a:r>
            <a:r>
              <a:rPr lang="en-IN" dirty="0" err="1" smtClean="0">
                <a:solidFill>
                  <a:schemeClr val="bg1"/>
                </a:solidFill>
              </a:rPr>
              <a:t>Jr.,Nosang</a:t>
            </a:r>
            <a:r>
              <a:rPr lang="en-IN" dirty="0" smtClean="0">
                <a:solidFill>
                  <a:schemeClr val="bg1"/>
                </a:solidFill>
              </a:rPr>
              <a:t> V. </a:t>
            </a:r>
            <a:r>
              <a:rPr lang="en-IN" dirty="0" err="1" smtClean="0">
                <a:solidFill>
                  <a:schemeClr val="bg1"/>
                </a:solidFill>
              </a:rPr>
              <a:t>Myung,Bharatan</a:t>
            </a:r>
            <a:r>
              <a:rPr lang="en-IN" dirty="0" smtClean="0">
                <a:solidFill>
                  <a:schemeClr val="bg1"/>
                </a:solidFill>
              </a:rPr>
              <a:t> </a:t>
            </a:r>
            <a:r>
              <a:rPr lang="en-IN" dirty="0" err="1" smtClean="0">
                <a:solidFill>
                  <a:schemeClr val="bg1"/>
                </a:solidFill>
              </a:rPr>
              <a:t>Konnanath</a:t>
            </a:r>
            <a:r>
              <a:rPr lang="en-IN" dirty="0" smtClean="0">
                <a:solidFill>
                  <a:schemeClr val="bg1"/>
                </a:solidFill>
              </a:rPr>
              <a:t>, Andreas </a:t>
            </a:r>
            <a:r>
              <a:rPr lang="en-IN" dirty="0" err="1" smtClean="0">
                <a:solidFill>
                  <a:schemeClr val="bg1"/>
                </a:solidFill>
              </a:rPr>
              <a:t>Spanias,and</a:t>
            </a:r>
            <a:r>
              <a:rPr lang="en-IN" dirty="0" smtClean="0">
                <a:solidFill>
                  <a:schemeClr val="bg1"/>
                </a:solidFill>
              </a:rPr>
              <a:t> Ashok Mulchandani,</a:t>
            </a:r>
          </a:p>
          <a:p>
            <a:endParaRPr lang="en-IN" dirty="0" smtClean="0">
              <a:solidFill>
                <a:schemeClr val="bg1"/>
              </a:solidFill>
            </a:endParaRPr>
          </a:p>
          <a:p>
            <a:pPr algn="just"/>
            <a:r>
              <a:rPr lang="en-IN" dirty="0" smtClean="0">
                <a:solidFill>
                  <a:schemeClr val="bg1"/>
                </a:solidFill>
              </a:rPr>
              <a:t>Department of Chemical and Environmental Engineering, University of California, Riverside, California, United States</a:t>
            </a:r>
          </a:p>
          <a:p>
            <a:r>
              <a:rPr lang="en-IN" dirty="0" smtClean="0">
                <a:solidFill>
                  <a:schemeClr val="bg1"/>
                </a:solidFill>
              </a:rPr>
              <a:t>Department of Chemistry, University of California, Riverside, California, United States</a:t>
            </a:r>
          </a:p>
          <a:p>
            <a:r>
              <a:rPr lang="en-IN" dirty="0" smtClean="0">
                <a:solidFill>
                  <a:schemeClr val="bg1"/>
                </a:solidFill>
              </a:rPr>
              <a:t>SIP Center, School of ECEE, Arizona State University, Tempe, Arizona, United States</a:t>
            </a:r>
            <a:endParaRPr lang="en-IN" dirty="0">
              <a:solidFill>
                <a:schemeClr val="bg1"/>
              </a:solidFill>
            </a:endParaRPr>
          </a:p>
        </p:txBody>
      </p:sp>
      <p:sp>
        <p:nvSpPr>
          <p:cNvPr id="4" name="Rectangle 3"/>
          <p:cNvSpPr/>
          <p:nvPr/>
        </p:nvSpPr>
        <p:spPr>
          <a:xfrm>
            <a:off x="381000" y="4495800"/>
            <a:ext cx="4423070" cy="646331"/>
          </a:xfrm>
          <a:prstGeom prst="rect">
            <a:avLst/>
          </a:prstGeom>
        </p:spPr>
        <p:txBody>
          <a:bodyPr wrap="none">
            <a:spAutoFit/>
          </a:bodyPr>
          <a:lstStyle/>
          <a:p>
            <a:r>
              <a:rPr lang="en-IN" b="1" dirty="0" smtClean="0">
                <a:solidFill>
                  <a:srgbClr val="FFFF00"/>
                </a:solidFill>
              </a:rPr>
              <a:t>J. Phys. Chem. C 2012, 116, 3845−3850</a:t>
            </a:r>
          </a:p>
          <a:p>
            <a:r>
              <a:rPr lang="en-US" b="1" dirty="0" smtClean="0">
                <a:solidFill>
                  <a:srgbClr val="FFFF00"/>
                </a:solidFill>
              </a:rPr>
              <a:t>American Chemical Society </a:t>
            </a:r>
            <a:endParaRPr lang="en-IN" b="1" dirty="0">
              <a:solidFill>
                <a:srgbClr val="FFFF00"/>
              </a:solidFill>
            </a:endParaRPr>
          </a:p>
        </p:txBody>
      </p:sp>
    </p:spTree>
  </p:cSld>
  <p:clrMapOvr>
    <a:masterClrMapping/>
  </p:clrMapOvr>
  <p:transition spd="slow"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04801" y="762000"/>
            <a:ext cx="8839199" cy="4206875"/>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304800"/>
            <a:ext cx="4120039" cy="461665"/>
          </a:xfrm>
          <a:prstGeom prst="rect">
            <a:avLst/>
          </a:prstGeom>
        </p:spPr>
        <p:txBody>
          <a:bodyPr wrap="none">
            <a:spAutoFit/>
          </a:bodyPr>
          <a:lstStyle/>
          <a:p>
            <a:r>
              <a:rPr lang="en-IN" sz="2400" b="1" dirty="0" smtClean="0">
                <a:solidFill>
                  <a:srgbClr val="FFFF00"/>
                </a:solidFill>
              </a:rPr>
              <a:t>“Smart” Chemical Sensors</a:t>
            </a:r>
            <a:endParaRPr lang="en-IN" sz="2400" dirty="0">
              <a:solidFill>
                <a:srgbClr val="FFFF00"/>
              </a:solidFill>
            </a:endParaRPr>
          </a:p>
        </p:txBody>
      </p:sp>
      <p:sp>
        <p:nvSpPr>
          <p:cNvPr id="3" name="Rectangle 2"/>
          <p:cNvSpPr/>
          <p:nvPr/>
        </p:nvSpPr>
        <p:spPr>
          <a:xfrm>
            <a:off x="381000" y="889844"/>
            <a:ext cx="8458200" cy="5909310"/>
          </a:xfrm>
          <a:prstGeom prst="rect">
            <a:avLst/>
          </a:prstGeom>
        </p:spPr>
        <p:txBody>
          <a:bodyPr wrap="square">
            <a:spAutoFit/>
          </a:bodyPr>
          <a:lstStyle/>
          <a:p>
            <a:r>
              <a:rPr lang="en-IN" b="1" dirty="0" smtClean="0">
                <a:solidFill>
                  <a:schemeClr val="bg1"/>
                </a:solidFill>
              </a:rPr>
              <a:t>Many other chemical sensors, both commercial and experimental, employ a growing variety of phenomena and strategies. </a:t>
            </a:r>
          </a:p>
          <a:p>
            <a:endParaRPr lang="en-IN" b="1" dirty="0" smtClean="0">
              <a:solidFill>
                <a:schemeClr val="bg1"/>
              </a:solidFill>
            </a:endParaRPr>
          </a:p>
          <a:p>
            <a:pPr algn="just"/>
            <a:r>
              <a:rPr lang="en-IN" b="1" dirty="0" smtClean="0">
                <a:solidFill>
                  <a:schemeClr val="bg1"/>
                </a:solidFill>
              </a:rPr>
              <a:t>Trends in microelectronics and programmable controllers will lead to the production of “smart” chemical sensors. </a:t>
            </a:r>
          </a:p>
          <a:p>
            <a:endParaRPr lang="en-IN" b="1" dirty="0" smtClean="0">
              <a:solidFill>
                <a:schemeClr val="bg1"/>
              </a:solidFill>
            </a:endParaRPr>
          </a:p>
          <a:p>
            <a:r>
              <a:rPr lang="en-IN" b="1" dirty="0" smtClean="0">
                <a:solidFill>
                  <a:schemeClr val="bg1"/>
                </a:solidFill>
              </a:rPr>
              <a:t>The future of chemical sensors lies in these smart devices.</a:t>
            </a:r>
          </a:p>
          <a:p>
            <a:endParaRPr lang="en-IN" b="1" dirty="0" smtClean="0">
              <a:solidFill>
                <a:schemeClr val="bg1"/>
              </a:solidFill>
            </a:endParaRPr>
          </a:p>
          <a:p>
            <a:pPr algn="just"/>
            <a:r>
              <a:rPr lang="en-IN" b="1" dirty="0" smtClean="0">
                <a:solidFill>
                  <a:schemeClr val="bg1"/>
                </a:solidFill>
              </a:rPr>
              <a:t> A smart sensor incorporates some level of the data processing into the sensor directly, distributing some of the intelligence of the instrument and allowing functional and useful systems to be designed with lower intelligence required in the instrument.</a:t>
            </a:r>
          </a:p>
          <a:p>
            <a:pPr algn="just"/>
            <a:endParaRPr lang="en-US" b="1" dirty="0" smtClean="0">
              <a:solidFill>
                <a:schemeClr val="bg1"/>
              </a:solidFill>
            </a:endParaRPr>
          </a:p>
          <a:p>
            <a:pPr algn="just"/>
            <a:r>
              <a:rPr lang="en-IN" b="1" dirty="0" smtClean="0">
                <a:solidFill>
                  <a:schemeClr val="bg1"/>
                </a:solidFill>
              </a:rPr>
              <a:t>A smart chemical sensor should include inter device communication and local drift and recalibration capabilities so that remote polling control systems would only receive measurements.</a:t>
            </a:r>
          </a:p>
          <a:p>
            <a:pPr algn="just"/>
            <a:endParaRPr lang="en-US" b="1" dirty="0" smtClean="0">
              <a:solidFill>
                <a:schemeClr val="bg1"/>
              </a:solidFill>
            </a:endParaRPr>
          </a:p>
          <a:p>
            <a:r>
              <a:rPr lang="en-IN" b="1" dirty="0" smtClean="0">
                <a:solidFill>
                  <a:schemeClr val="bg1"/>
                </a:solidFill>
              </a:rPr>
              <a:t>A  smart chemical sensor may also perform routine unit conversion (i.e., from % to </a:t>
            </a:r>
            <a:r>
              <a:rPr lang="en-IN" b="1" dirty="0" err="1" smtClean="0">
                <a:solidFill>
                  <a:schemeClr val="bg1"/>
                </a:solidFill>
              </a:rPr>
              <a:t>ppm</a:t>
            </a:r>
            <a:r>
              <a:rPr lang="en-IN" b="1" dirty="0" smtClean="0">
                <a:solidFill>
                  <a:schemeClr val="bg1"/>
                </a:solidFill>
              </a:rPr>
              <a:t>) and report different units to different requests.</a:t>
            </a:r>
          </a:p>
          <a:p>
            <a:pPr algn="just"/>
            <a:endParaRPr lang="en-US" b="1" dirty="0" smtClean="0">
              <a:solidFill>
                <a:schemeClr val="bg1"/>
              </a:solidFill>
            </a:endParaRPr>
          </a:p>
          <a:p>
            <a:pPr algn="just"/>
            <a:endParaRPr lang="en-IN" b="1" dirty="0" smtClean="0">
              <a:solidFill>
                <a:schemeClr val="bg1"/>
              </a:solidFill>
            </a:endParaRPr>
          </a:p>
        </p:txBody>
      </p:sp>
    </p:spTree>
  </p:cSld>
  <p:clrMapOvr>
    <a:masterClrMapping/>
  </p:clrMapOvr>
  <p:transition spd="slow"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458200" cy="923330"/>
          </a:xfrm>
          <a:prstGeom prst="rect">
            <a:avLst/>
          </a:prstGeom>
        </p:spPr>
        <p:txBody>
          <a:bodyPr wrap="square">
            <a:spAutoFit/>
          </a:bodyPr>
          <a:lstStyle/>
          <a:p>
            <a:pPr algn="just"/>
            <a:r>
              <a:rPr lang="en-IN" b="1" dirty="0" smtClean="0">
                <a:solidFill>
                  <a:schemeClr val="bg1"/>
                </a:solidFill>
              </a:rPr>
              <a:t>In this way, the same (smart) sensor can provide a measurement to different hosts without requiring any of them to introduce any additional scaling of their own; they work with whatever local units they chose.</a:t>
            </a:r>
            <a:endParaRPr lang="en-IN" b="1"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rot="5400000">
            <a:off x="1638300" y="5219700"/>
            <a:ext cx="1143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92"/>
          <p:cNvGrpSpPr>
            <a:grpSpLocks/>
          </p:cNvGrpSpPr>
          <p:nvPr/>
        </p:nvGrpSpPr>
        <p:grpSpPr bwMode="auto">
          <a:xfrm>
            <a:off x="1600200" y="1066800"/>
            <a:ext cx="5649913" cy="5365857"/>
            <a:chOff x="1752600" y="2438400"/>
            <a:chExt cx="5649913" cy="4121809"/>
          </a:xfrm>
        </p:grpSpPr>
        <p:grpSp>
          <p:nvGrpSpPr>
            <p:cNvPr id="3" name="Group 61"/>
            <p:cNvGrpSpPr>
              <a:grpSpLocks/>
            </p:cNvGrpSpPr>
            <p:nvPr/>
          </p:nvGrpSpPr>
          <p:grpSpPr bwMode="auto">
            <a:xfrm>
              <a:off x="1752600" y="2438400"/>
              <a:ext cx="5649913" cy="4121809"/>
              <a:chOff x="1752600" y="2438400"/>
              <a:chExt cx="5649913" cy="4121809"/>
            </a:xfrm>
          </p:grpSpPr>
          <p:grpSp>
            <p:nvGrpSpPr>
              <p:cNvPr id="4" name="Group 5"/>
              <p:cNvGrpSpPr>
                <a:grpSpLocks/>
              </p:cNvGrpSpPr>
              <p:nvPr/>
            </p:nvGrpSpPr>
            <p:grpSpPr bwMode="auto">
              <a:xfrm>
                <a:off x="1752600" y="2438400"/>
                <a:ext cx="5649913" cy="4121809"/>
                <a:chOff x="1219202" y="1759788"/>
                <a:chExt cx="5649875" cy="4822039"/>
              </a:xfrm>
            </p:grpSpPr>
            <p:sp>
              <p:nvSpPr>
                <p:cNvPr id="65" name="Up Arrow 64"/>
                <p:cNvSpPr/>
                <p:nvPr/>
              </p:nvSpPr>
              <p:spPr>
                <a:xfrm>
                  <a:off x="5714972" y="5256879"/>
                  <a:ext cx="304798" cy="611015"/>
                </a:xfrm>
                <a:prstGeom prst="up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00"/>
                    </a:solidFill>
                    <a:latin typeface="Times New Roman" pitchFamily="18" charset="0"/>
                    <a:cs typeface="Times New Roman" pitchFamily="18" charset="0"/>
                  </a:endParaRPr>
                </a:p>
              </p:txBody>
            </p:sp>
            <p:cxnSp>
              <p:nvCxnSpPr>
                <p:cNvPr id="66" name="Straight Connector 65"/>
                <p:cNvCxnSpPr/>
                <p:nvPr/>
              </p:nvCxnSpPr>
              <p:spPr>
                <a:xfrm rot="5400000">
                  <a:off x="494789" y="4379626"/>
                  <a:ext cx="3734812" cy="31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514593" y="6170617"/>
                  <a:ext cx="2971780" cy="18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194" y="4764723"/>
                  <a:ext cx="2971780" cy="18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2194" y="3733983"/>
                  <a:ext cx="2560621" cy="18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2194" y="2513808"/>
                  <a:ext cx="76199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1219202" y="5944040"/>
                  <a:ext cx="1371591" cy="60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Power</a:t>
                  </a:r>
                </a:p>
              </p:txBody>
            </p:sp>
            <p:sp>
              <p:nvSpPr>
                <p:cNvPr id="73" name="Rounded Rectangle 72"/>
                <p:cNvSpPr/>
                <p:nvPr/>
              </p:nvSpPr>
              <p:spPr>
                <a:xfrm>
                  <a:off x="3047990" y="5639461"/>
                  <a:ext cx="1371591" cy="913738"/>
                </a:xfrm>
                <a:prstGeom prst="roundRect">
                  <a:avLst/>
                </a:prstGeom>
                <a:gradFill flip="none" rotWithShape="1">
                  <a:gsLst>
                    <a:gs pos="0">
                      <a:srgbClr val="DDEBCF"/>
                    </a:gs>
                    <a:gs pos="50000">
                      <a:srgbClr val="9CB86E"/>
                    </a:gs>
                    <a:gs pos="100000">
                      <a:srgbClr val="156B13"/>
                    </a:gs>
                  </a:gsLst>
                  <a:lin ang="5400000" scaled="0"/>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2060"/>
                      </a:solidFill>
                      <a:latin typeface="Times New Roman" pitchFamily="18" charset="0"/>
                      <a:cs typeface="Times New Roman" pitchFamily="18" charset="0"/>
                    </a:rPr>
                    <a:t>Sensor</a:t>
                  </a:r>
                </a:p>
              </p:txBody>
            </p:sp>
            <p:sp>
              <p:nvSpPr>
                <p:cNvPr id="74" name="Rounded Rectangle 73"/>
                <p:cNvSpPr/>
                <p:nvPr/>
              </p:nvSpPr>
              <p:spPr>
                <a:xfrm>
                  <a:off x="2971790" y="4647721"/>
                  <a:ext cx="1447790" cy="60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Time Div. Multiplex.</a:t>
                  </a:r>
                </a:p>
              </p:txBody>
            </p:sp>
            <p:sp>
              <p:nvSpPr>
                <p:cNvPr id="75" name="Rounded Rectangle 74"/>
                <p:cNvSpPr/>
                <p:nvPr/>
              </p:nvSpPr>
              <p:spPr>
                <a:xfrm>
                  <a:off x="3886184" y="3122966"/>
                  <a:ext cx="990593" cy="419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A/D</a:t>
                  </a:r>
                </a:p>
              </p:txBody>
            </p:sp>
            <p:sp>
              <p:nvSpPr>
                <p:cNvPr id="76" name="Rounded Rectangle 75"/>
                <p:cNvSpPr/>
                <p:nvPr/>
              </p:nvSpPr>
              <p:spPr>
                <a:xfrm>
                  <a:off x="2971790" y="3096966"/>
                  <a:ext cx="761995" cy="124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Timer Logic</a:t>
                  </a:r>
                </a:p>
              </p:txBody>
            </p:sp>
            <p:sp>
              <p:nvSpPr>
                <p:cNvPr id="77" name="Rounded Rectangle 76"/>
                <p:cNvSpPr/>
                <p:nvPr/>
              </p:nvSpPr>
              <p:spPr>
                <a:xfrm>
                  <a:off x="2971790" y="1759788"/>
                  <a:ext cx="3886174" cy="989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Times New Roman" pitchFamily="18" charset="0"/>
                      <a:cs typeface="Times New Roman" pitchFamily="18" charset="0"/>
                    </a:rPr>
                    <a:t>Microcontroller</a:t>
                  </a:r>
                </a:p>
              </p:txBody>
            </p:sp>
            <p:sp>
              <p:nvSpPr>
                <p:cNvPr id="78" name="Rounded Rectangle 77"/>
                <p:cNvSpPr/>
                <p:nvPr/>
              </p:nvSpPr>
              <p:spPr>
                <a:xfrm>
                  <a:off x="5181575" y="5799949"/>
                  <a:ext cx="1371591" cy="781878"/>
                </a:xfrm>
                <a:prstGeom prst="round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External Channel Selector</a:t>
                  </a:r>
                </a:p>
              </p:txBody>
            </p:sp>
            <p:sp>
              <p:nvSpPr>
                <p:cNvPr id="79" name="Rounded Rectangle 78"/>
                <p:cNvSpPr/>
                <p:nvPr/>
              </p:nvSpPr>
              <p:spPr>
                <a:xfrm>
                  <a:off x="5173638" y="4647721"/>
                  <a:ext cx="1371591" cy="60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Selector Logic </a:t>
                  </a:r>
                </a:p>
              </p:txBody>
            </p:sp>
            <p:sp>
              <p:nvSpPr>
                <p:cNvPr id="80" name="Rounded Rectangle 79"/>
                <p:cNvSpPr/>
                <p:nvPr/>
              </p:nvSpPr>
              <p:spPr>
                <a:xfrm>
                  <a:off x="4930752" y="3200968"/>
                  <a:ext cx="990593" cy="989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Memory</a:t>
                  </a:r>
                </a:p>
              </p:txBody>
            </p:sp>
            <p:sp>
              <p:nvSpPr>
                <p:cNvPr id="81" name="Rounded Rectangle 80"/>
                <p:cNvSpPr/>
                <p:nvPr/>
              </p:nvSpPr>
              <p:spPr>
                <a:xfrm>
                  <a:off x="6259481" y="3200968"/>
                  <a:ext cx="609596" cy="989883"/>
                </a:xfrm>
                <a:prstGeom prst="round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I/O Port</a:t>
                  </a:r>
                </a:p>
              </p:txBody>
            </p:sp>
            <p:sp>
              <p:nvSpPr>
                <p:cNvPr id="82" name="Rounded Rectangle 81"/>
                <p:cNvSpPr/>
                <p:nvPr/>
              </p:nvSpPr>
              <p:spPr>
                <a:xfrm rot="16200000">
                  <a:off x="266763" y="3466302"/>
                  <a:ext cx="2743071" cy="685795"/>
                </a:xfrm>
                <a:prstGeom prst="roundRect">
                  <a:avLst/>
                </a:prstGeom>
                <a:solidFill>
                  <a:srgbClr val="92D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C00000"/>
                      </a:solidFill>
                      <a:latin typeface="Times New Roman" pitchFamily="18" charset="0"/>
                      <a:cs typeface="Times New Roman" pitchFamily="18" charset="0"/>
                    </a:rPr>
                    <a:t>Intelligent Display</a:t>
                  </a:r>
                </a:p>
              </p:txBody>
            </p:sp>
            <p:sp>
              <p:nvSpPr>
                <p:cNvPr id="83" name="Up Arrow 82"/>
                <p:cNvSpPr/>
                <p:nvPr/>
              </p:nvSpPr>
              <p:spPr>
                <a:xfrm>
                  <a:off x="3584561" y="5256879"/>
                  <a:ext cx="304798" cy="382581"/>
                </a:xfrm>
                <a:prstGeom prst="up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00"/>
                    </a:solidFill>
                    <a:latin typeface="Times New Roman" pitchFamily="18" charset="0"/>
                    <a:cs typeface="Times New Roman" pitchFamily="18" charset="0"/>
                  </a:endParaRPr>
                </a:p>
              </p:txBody>
            </p:sp>
            <p:sp>
              <p:nvSpPr>
                <p:cNvPr id="84" name="Up Arrow 83"/>
                <p:cNvSpPr/>
                <p:nvPr/>
              </p:nvSpPr>
              <p:spPr>
                <a:xfrm>
                  <a:off x="4038583" y="4434143"/>
                  <a:ext cx="304798" cy="213578"/>
                </a:xfrm>
                <a:prstGeom prst="up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00"/>
                    </a:solidFill>
                    <a:latin typeface="Times New Roman" pitchFamily="18" charset="0"/>
                    <a:cs typeface="Times New Roman" pitchFamily="18" charset="0"/>
                  </a:endParaRPr>
                </a:p>
              </p:txBody>
            </p:sp>
            <p:sp>
              <p:nvSpPr>
                <p:cNvPr id="85" name="Up Arrow 84"/>
                <p:cNvSpPr/>
                <p:nvPr/>
              </p:nvSpPr>
              <p:spPr>
                <a:xfrm flipV="1">
                  <a:off x="3208327" y="4344998"/>
                  <a:ext cx="296860" cy="302723"/>
                </a:xfrm>
                <a:prstGeom prst="up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00"/>
                    </a:solidFill>
                    <a:latin typeface="Times New Roman" pitchFamily="18" charset="0"/>
                    <a:cs typeface="Times New Roman" pitchFamily="18" charset="0"/>
                  </a:endParaRPr>
                </a:p>
              </p:txBody>
            </p:sp>
            <p:sp>
              <p:nvSpPr>
                <p:cNvPr id="86" name="Up Arrow 85"/>
                <p:cNvSpPr/>
                <p:nvPr/>
              </p:nvSpPr>
              <p:spPr>
                <a:xfrm>
                  <a:off x="4038583" y="2744099"/>
                  <a:ext cx="304798" cy="352866"/>
                </a:xfrm>
                <a:prstGeom prst="up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00"/>
                    </a:solidFill>
                    <a:latin typeface="Times New Roman" pitchFamily="18" charset="0"/>
                    <a:cs typeface="Times New Roman" pitchFamily="18" charset="0"/>
                  </a:endParaRPr>
                </a:p>
              </p:txBody>
            </p:sp>
            <p:sp>
              <p:nvSpPr>
                <p:cNvPr id="87" name="Up Arrow 86"/>
                <p:cNvSpPr/>
                <p:nvPr/>
              </p:nvSpPr>
              <p:spPr>
                <a:xfrm flipV="1">
                  <a:off x="3200389" y="2744099"/>
                  <a:ext cx="304798" cy="352866"/>
                </a:xfrm>
                <a:prstGeom prst="up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00"/>
                    </a:solidFill>
                    <a:latin typeface="Times New Roman" pitchFamily="18" charset="0"/>
                    <a:cs typeface="Times New Roman" pitchFamily="18" charset="0"/>
                  </a:endParaRPr>
                </a:p>
              </p:txBody>
            </p:sp>
            <p:sp>
              <p:nvSpPr>
                <p:cNvPr id="88" name="Up Arrow 87"/>
                <p:cNvSpPr/>
                <p:nvPr/>
              </p:nvSpPr>
              <p:spPr>
                <a:xfrm flipV="1">
                  <a:off x="5287938" y="2744099"/>
                  <a:ext cx="304798" cy="456869"/>
                </a:xfrm>
                <a:prstGeom prst="up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00"/>
                    </a:solidFill>
                    <a:latin typeface="Times New Roman" pitchFamily="18" charset="0"/>
                    <a:cs typeface="Times New Roman" pitchFamily="18" charset="0"/>
                  </a:endParaRPr>
                </a:p>
              </p:txBody>
            </p:sp>
            <p:sp>
              <p:nvSpPr>
                <p:cNvPr id="89" name="Right Arrow 88"/>
                <p:cNvSpPr/>
                <p:nvPr/>
              </p:nvSpPr>
              <p:spPr>
                <a:xfrm>
                  <a:off x="5945158" y="3553835"/>
                  <a:ext cx="280985" cy="332438"/>
                </a:xfrm>
                <a:prstGeom prst="right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00"/>
                    </a:solidFill>
                    <a:latin typeface="Times New Roman" pitchFamily="18" charset="0"/>
                    <a:cs typeface="Times New Roman" pitchFamily="18" charset="0"/>
                  </a:endParaRPr>
                </a:p>
              </p:txBody>
            </p:sp>
            <p:sp>
              <p:nvSpPr>
                <p:cNvPr id="90" name="Left Arrow 89"/>
                <p:cNvSpPr/>
                <p:nvPr/>
              </p:nvSpPr>
              <p:spPr>
                <a:xfrm>
                  <a:off x="4419580" y="4798153"/>
                  <a:ext cx="761995" cy="304579"/>
                </a:xfrm>
                <a:prstGeom prst="left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00"/>
                    </a:solidFill>
                    <a:latin typeface="Times New Roman" pitchFamily="18" charset="0"/>
                    <a:cs typeface="Times New Roman" pitchFamily="18" charset="0"/>
                  </a:endParaRPr>
                </a:p>
              </p:txBody>
            </p:sp>
            <p:sp>
              <p:nvSpPr>
                <p:cNvPr id="91" name="Bent-Up Arrow 90"/>
                <p:cNvSpPr/>
                <p:nvPr/>
              </p:nvSpPr>
              <p:spPr>
                <a:xfrm rot="10800000">
                  <a:off x="1524000" y="1980794"/>
                  <a:ext cx="1447790" cy="456869"/>
                </a:xfrm>
                <a:prstGeom prst="bentUp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00"/>
                    </a:solidFill>
                    <a:latin typeface="Times New Roman" pitchFamily="18" charset="0"/>
                    <a:cs typeface="Times New Roman" pitchFamily="18" charset="0"/>
                  </a:endParaRPr>
                </a:p>
              </p:txBody>
            </p:sp>
          </p:grpSp>
          <p:sp>
            <p:nvSpPr>
              <p:cNvPr id="64" name="Rounded Rectangle 63"/>
              <p:cNvSpPr/>
              <p:nvPr/>
            </p:nvSpPr>
            <p:spPr bwMode="auto">
              <a:xfrm>
                <a:off x="4392613" y="4191000"/>
                <a:ext cx="1017587"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New Roman" pitchFamily="18" charset="0"/>
                    <a:cs typeface="Times New Roman" pitchFamily="18" charset="0"/>
                  </a:rPr>
                  <a:t>Filter &amp; Amplifier</a:t>
                </a:r>
              </a:p>
            </p:txBody>
          </p:sp>
        </p:grpSp>
        <p:sp>
          <p:nvSpPr>
            <p:cNvPr id="92" name="Up Arrow 91"/>
            <p:cNvSpPr/>
            <p:nvPr/>
          </p:nvSpPr>
          <p:spPr bwMode="auto">
            <a:xfrm>
              <a:off x="4673600" y="3995738"/>
              <a:ext cx="304800" cy="152400"/>
            </a:xfrm>
            <a:prstGeom prst="up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00"/>
                </a:solidFill>
                <a:latin typeface="Times New Roman" pitchFamily="18" charset="0"/>
                <a:cs typeface="Times New Roman" pitchFamily="18" charset="0"/>
              </a:endParaRPr>
            </a:p>
          </p:txBody>
        </p:sp>
      </p:grpSp>
    </p:spTree>
  </p:cSld>
  <p:clrMapOvr>
    <a:masterClrMapping/>
  </p:clrMapOvr>
  <p:transition spd="slow"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52" name="Picture 12" descr="redroses14"/>
          <p:cNvPicPr>
            <a:picLocks noGrp="1" noChangeAspect="1" noChangeArrowheads="1"/>
          </p:cNvPicPr>
          <p:nvPr>
            <p:ph sz="quarter" idx="4"/>
          </p:nvPr>
        </p:nvPicPr>
        <p:blipFill>
          <a:blip r:embed="rId2" cstate="print"/>
          <a:srcRect/>
          <a:stretch>
            <a:fillRect/>
          </a:stretch>
        </p:blipFill>
        <p:spPr>
          <a:xfrm>
            <a:off x="0" y="0"/>
            <a:ext cx="9144000" cy="6858000"/>
          </a:xfrm>
          <a:noFill/>
          <a:ln/>
        </p:spPr>
      </p:pic>
      <p:sp>
        <p:nvSpPr>
          <p:cNvPr id="317463" name="AutoShape 23"/>
          <p:cNvSpPr>
            <a:spLocks noChangeArrowheads="1"/>
          </p:cNvSpPr>
          <p:nvPr/>
        </p:nvSpPr>
        <p:spPr bwMode="auto">
          <a:xfrm>
            <a:off x="5029200" y="4495800"/>
            <a:ext cx="4114800" cy="2362200"/>
          </a:xfrm>
          <a:prstGeom prst="roundRect">
            <a:avLst>
              <a:gd name="adj" fmla="val 16667"/>
            </a:avLst>
          </a:prstGeom>
          <a:gradFill rotWithShape="1">
            <a:gsLst>
              <a:gs pos="0">
                <a:srgbClr val="008000"/>
              </a:gs>
              <a:gs pos="100000">
                <a:schemeClr val="bg1"/>
              </a:gs>
            </a:gsLst>
            <a:lin ang="5400000" scaled="1"/>
          </a:gradFill>
          <a:ln w="9525">
            <a:solidFill>
              <a:schemeClr val="tx1"/>
            </a:solidFill>
            <a:round/>
            <a:headEnd/>
            <a:tailEnd/>
          </a:ln>
          <a:effectLst/>
        </p:spPr>
        <p:txBody>
          <a:bodyPr wrap="none" anchor="ctr"/>
          <a:lstStyle/>
          <a:p>
            <a:endParaRPr lang="en-IN"/>
          </a:p>
        </p:txBody>
      </p:sp>
      <p:sp>
        <p:nvSpPr>
          <p:cNvPr id="317459" name="Text Box 19"/>
          <p:cNvSpPr txBox="1">
            <a:spLocks noChangeArrowheads="1"/>
          </p:cNvSpPr>
          <p:nvPr/>
        </p:nvSpPr>
        <p:spPr bwMode="auto">
          <a:xfrm>
            <a:off x="4876800" y="4191000"/>
            <a:ext cx="4953000" cy="2971800"/>
          </a:xfrm>
          <a:prstGeom prst="rect">
            <a:avLst/>
          </a:prstGeom>
          <a:noFill/>
          <a:ln w="9525">
            <a:noFill/>
            <a:miter lim="800000"/>
            <a:headEnd/>
            <a:tailEnd/>
          </a:ln>
          <a:effectLst/>
        </p:spPr>
        <p:txBody>
          <a:bodyPr>
            <a:spAutoFit/>
          </a:bodyPr>
          <a:lstStyle/>
          <a:p>
            <a:pPr>
              <a:spcBef>
                <a:spcPct val="50000"/>
              </a:spcBef>
            </a:pPr>
            <a:r>
              <a:rPr lang="en-US" sz="18900">
                <a:solidFill>
                  <a:srgbClr val="FC0C06"/>
                </a:solidFill>
                <a:latin typeface="Park Avenue" pitchFamily="18" charset="0"/>
              </a:rPr>
              <a:t>You</a:t>
            </a:r>
          </a:p>
        </p:txBody>
      </p:sp>
      <p:sp>
        <p:nvSpPr>
          <p:cNvPr id="317464" name="AutoShape 24"/>
          <p:cNvSpPr>
            <a:spLocks noChangeArrowheads="1"/>
          </p:cNvSpPr>
          <p:nvPr/>
        </p:nvSpPr>
        <p:spPr bwMode="auto">
          <a:xfrm>
            <a:off x="0" y="533400"/>
            <a:ext cx="5334000" cy="2057400"/>
          </a:xfrm>
          <a:prstGeom prst="roundRect">
            <a:avLst>
              <a:gd name="adj" fmla="val 16667"/>
            </a:avLst>
          </a:prstGeom>
          <a:gradFill rotWithShape="1">
            <a:gsLst>
              <a:gs pos="0">
                <a:srgbClr val="008000"/>
              </a:gs>
              <a:gs pos="100000">
                <a:schemeClr val="bg1"/>
              </a:gs>
            </a:gsLst>
            <a:lin ang="5400000" scaled="1"/>
          </a:gradFill>
          <a:ln w="9525">
            <a:solidFill>
              <a:schemeClr val="tx1"/>
            </a:solidFill>
            <a:round/>
            <a:headEnd/>
            <a:tailEnd/>
          </a:ln>
          <a:effectLst/>
        </p:spPr>
        <p:txBody>
          <a:bodyPr wrap="none" anchor="ctr"/>
          <a:lstStyle/>
          <a:p>
            <a:endParaRPr lang="en-IN"/>
          </a:p>
        </p:txBody>
      </p:sp>
      <p:sp>
        <p:nvSpPr>
          <p:cNvPr id="317458" name="Text Box 18"/>
          <p:cNvSpPr txBox="1">
            <a:spLocks noChangeArrowheads="1"/>
          </p:cNvSpPr>
          <p:nvPr/>
        </p:nvSpPr>
        <p:spPr bwMode="auto">
          <a:xfrm>
            <a:off x="0" y="88900"/>
            <a:ext cx="6477000" cy="2470150"/>
          </a:xfrm>
          <a:prstGeom prst="rect">
            <a:avLst/>
          </a:prstGeom>
          <a:noFill/>
          <a:ln w="9525">
            <a:noFill/>
            <a:miter lim="800000"/>
            <a:headEnd/>
            <a:tailEnd/>
          </a:ln>
          <a:effectLst/>
        </p:spPr>
        <p:txBody>
          <a:bodyPr>
            <a:spAutoFit/>
          </a:bodyPr>
          <a:lstStyle/>
          <a:p>
            <a:pPr>
              <a:spcBef>
                <a:spcPct val="50000"/>
              </a:spcBef>
            </a:pPr>
            <a:r>
              <a:rPr lang="en-US" sz="15600">
                <a:solidFill>
                  <a:srgbClr val="FC0C06"/>
                </a:solidFill>
                <a:latin typeface="Park Avenue" pitchFamily="18" charset="0"/>
              </a:rPr>
              <a:t>Thank</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7464"/>
                                        </p:tgtEl>
                                        <p:attrNameLst>
                                          <p:attrName>style.visibility</p:attrName>
                                        </p:attrNameLst>
                                      </p:cBhvr>
                                      <p:to>
                                        <p:strVal val="visible"/>
                                      </p:to>
                                    </p:set>
                                    <p:anim calcmode="lin" valueType="num">
                                      <p:cBhvr>
                                        <p:cTn id="7" dur="1000" fill="hold"/>
                                        <p:tgtEl>
                                          <p:spTgt spid="317464"/>
                                        </p:tgtEl>
                                        <p:attrNameLst>
                                          <p:attrName>ppt_x</p:attrName>
                                        </p:attrNameLst>
                                      </p:cBhvr>
                                      <p:tavLst>
                                        <p:tav tm="0">
                                          <p:val>
                                            <p:strVal val="#ppt_x-.2"/>
                                          </p:val>
                                        </p:tav>
                                        <p:tav tm="100000">
                                          <p:val>
                                            <p:strVal val="#ppt_x"/>
                                          </p:val>
                                        </p:tav>
                                      </p:tavLst>
                                    </p:anim>
                                    <p:anim calcmode="lin" valueType="num">
                                      <p:cBhvr>
                                        <p:cTn id="8" dur="1000" fill="hold"/>
                                        <p:tgtEl>
                                          <p:spTgt spid="3174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464"/>
                                        </p:tgtEl>
                                      </p:cBhvr>
                                    </p:animEffect>
                                  </p:childTnLst>
                                </p:cTn>
                              </p:par>
                              <p:par>
                                <p:cTn id="10" presetID="37" presetClass="entr" presetSubtype="0" fill="hold" grpId="0" nodeType="withEffect">
                                  <p:stCondLst>
                                    <p:cond delay="0"/>
                                  </p:stCondLst>
                                  <p:iterate type="lt">
                                    <p:tmPct val="10000"/>
                                  </p:iterate>
                                  <p:childTnLst>
                                    <p:set>
                                      <p:cBhvr>
                                        <p:cTn id="11" dur="1" fill="hold">
                                          <p:stCondLst>
                                            <p:cond delay="0"/>
                                          </p:stCondLst>
                                        </p:cTn>
                                        <p:tgtEl>
                                          <p:spTgt spid="317458"/>
                                        </p:tgtEl>
                                        <p:attrNameLst>
                                          <p:attrName>style.visibility</p:attrName>
                                        </p:attrNameLst>
                                      </p:cBhvr>
                                      <p:to>
                                        <p:strVal val="visible"/>
                                      </p:to>
                                    </p:set>
                                    <p:animEffect transition="in" filter="fade">
                                      <p:cBhvr>
                                        <p:cTn id="12" dur="1000"/>
                                        <p:tgtEl>
                                          <p:spTgt spid="317458"/>
                                        </p:tgtEl>
                                      </p:cBhvr>
                                    </p:animEffect>
                                    <p:anim calcmode="lin" valueType="num">
                                      <p:cBhvr>
                                        <p:cTn id="13" dur="1000" fill="hold"/>
                                        <p:tgtEl>
                                          <p:spTgt spid="317458"/>
                                        </p:tgtEl>
                                        <p:attrNameLst>
                                          <p:attrName>ppt_x</p:attrName>
                                        </p:attrNameLst>
                                      </p:cBhvr>
                                      <p:tavLst>
                                        <p:tav tm="0">
                                          <p:val>
                                            <p:strVal val="#ppt_x"/>
                                          </p:val>
                                        </p:tav>
                                        <p:tav tm="100000">
                                          <p:val>
                                            <p:strVal val="#ppt_x"/>
                                          </p:val>
                                        </p:tav>
                                      </p:tavLst>
                                    </p:anim>
                                    <p:anim calcmode="lin" valueType="num">
                                      <p:cBhvr>
                                        <p:cTn id="14" dur="900" decel="100000" fill="hold"/>
                                        <p:tgtEl>
                                          <p:spTgt spid="31745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17458"/>
                                        </p:tgtEl>
                                        <p:attrNameLst>
                                          <p:attrName>ppt_y</p:attrName>
                                        </p:attrNameLst>
                                      </p:cBhvr>
                                      <p:tavLst>
                                        <p:tav tm="0">
                                          <p:val>
                                            <p:strVal val="#ppt_y-.03"/>
                                          </p:val>
                                        </p:tav>
                                        <p:tav tm="100000">
                                          <p:val>
                                            <p:strVal val="#ppt_y"/>
                                          </p:val>
                                        </p:tav>
                                      </p:tavLst>
                                    </p:anim>
                                  </p:childTnLst>
                                </p:cTn>
                              </p:par>
                              <p:par>
                                <p:cTn id="16" presetID="29" presetClass="entr" presetSubtype="0" fill="hold" grpId="0" nodeType="withEffect">
                                  <p:stCondLst>
                                    <p:cond delay="0"/>
                                  </p:stCondLst>
                                  <p:childTnLst>
                                    <p:set>
                                      <p:cBhvr>
                                        <p:cTn id="17" dur="1" fill="hold">
                                          <p:stCondLst>
                                            <p:cond delay="0"/>
                                          </p:stCondLst>
                                        </p:cTn>
                                        <p:tgtEl>
                                          <p:spTgt spid="317463"/>
                                        </p:tgtEl>
                                        <p:attrNameLst>
                                          <p:attrName>style.visibility</p:attrName>
                                        </p:attrNameLst>
                                      </p:cBhvr>
                                      <p:to>
                                        <p:strVal val="visible"/>
                                      </p:to>
                                    </p:set>
                                    <p:anim calcmode="lin" valueType="num">
                                      <p:cBhvr>
                                        <p:cTn id="18" dur="1000" fill="hold"/>
                                        <p:tgtEl>
                                          <p:spTgt spid="317463"/>
                                        </p:tgtEl>
                                        <p:attrNameLst>
                                          <p:attrName>ppt_x</p:attrName>
                                        </p:attrNameLst>
                                      </p:cBhvr>
                                      <p:tavLst>
                                        <p:tav tm="0">
                                          <p:val>
                                            <p:strVal val="#ppt_x-.2"/>
                                          </p:val>
                                        </p:tav>
                                        <p:tav tm="100000">
                                          <p:val>
                                            <p:strVal val="#ppt_x"/>
                                          </p:val>
                                        </p:tav>
                                      </p:tavLst>
                                    </p:anim>
                                    <p:anim calcmode="lin" valueType="num">
                                      <p:cBhvr>
                                        <p:cTn id="19" dur="1000" fill="hold"/>
                                        <p:tgtEl>
                                          <p:spTgt spid="31746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17463"/>
                                        </p:tgtEl>
                                      </p:cBhvr>
                                    </p:animEffect>
                                  </p:childTnLst>
                                </p:cTn>
                              </p:par>
                              <p:par>
                                <p:cTn id="21" presetID="37" presetClass="entr" presetSubtype="0" fill="hold" grpId="0" nodeType="withEffect">
                                  <p:stCondLst>
                                    <p:cond delay="0"/>
                                  </p:stCondLst>
                                  <p:childTnLst>
                                    <p:set>
                                      <p:cBhvr>
                                        <p:cTn id="22" dur="1" fill="hold">
                                          <p:stCondLst>
                                            <p:cond delay="0"/>
                                          </p:stCondLst>
                                        </p:cTn>
                                        <p:tgtEl>
                                          <p:spTgt spid="317459"/>
                                        </p:tgtEl>
                                        <p:attrNameLst>
                                          <p:attrName>style.visibility</p:attrName>
                                        </p:attrNameLst>
                                      </p:cBhvr>
                                      <p:to>
                                        <p:strVal val="visible"/>
                                      </p:to>
                                    </p:set>
                                    <p:animEffect transition="in" filter="fade">
                                      <p:cBhvr>
                                        <p:cTn id="23" dur="1000"/>
                                        <p:tgtEl>
                                          <p:spTgt spid="317459"/>
                                        </p:tgtEl>
                                      </p:cBhvr>
                                    </p:animEffect>
                                    <p:anim calcmode="lin" valueType="num">
                                      <p:cBhvr>
                                        <p:cTn id="24" dur="1000" fill="hold"/>
                                        <p:tgtEl>
                                          <p:spTgt spid="317459"/>
                                        </p:tgtEl>
                                        <p:attrNameLst>
                                          <p:attrName>ppt_x</p:attrName>
                                        </p:attrNameLst>
                                      </p:cBhvr>
                                      <p:tavLst>
                                        <p:tav tm="0">
                                          <p:val>
                                            <p:strVal val="#ppt_x"/>
                                          </p:val>
                                        </p:tav>
                                        <p:tav tm="100000">
                                          <p:val>
                                            <p:strVal val="#ppt_x"/>
                                          </p:val>
                                        </p:tav>
                                      </p:tavLst>
                                    </p:anim>
                                    <p:anim calcmode="lin" valueType="num">
                                      <p:cBhvr>
                                        <p:cTn id="25" dur="900" decel="100000" fill="hold"/>
                                        <p:tgtEl>
                                          <p:spTgt spid="31745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17459"/>
                                        </p:tgtEl>
                                        <p:attrNameLst>
                                          <p:attrName>ppt_y</p:attrName>
                                        </p:attrNameLst>
                                      </p:cBhvr>
                                      <p:tavLst>
                                        <p:tav tm="0">
                                          <p:val>
                                            <p:strVal val="#ppt_y-.03"/>
                                          </p:val>
                                        </p:tav>
                                        <p:tav tm="100000">
                                          <p:val>
                                            <p:strVal val="#ppt_y"/>
                                          </p:val>
                                        </p:tav>
                                      </p:tavLst>
                                    </p:anim>
                                  </p:childTnLst>
                                </p:cTn>
                              </p:par>
                              <p:par>
                                <p:cTn id="27" presetID="20" presetClass="entr" presetSubtype="0" fill="hold" nodeType="withEffect">
                                  <p:stCondLst>
                                    <p:cond delay="0"/>
                                  </p:stCondLst>
                                  <p:childTnLst>
                                    <p:set>
                                      <p:cBhvr>
                                        <p:cTn id="28" dur="1" fill="hold">
                                          <p:stCondLst>
                                            <p:cond delay="0"/>
                                          </p:stCondLst>
                                        </p:cTn>
                                        <p:tgtEl>
                                          <p:spTgt spid="317452"/>
                                        </p:tgtEl>
                                        <p:attrNameLst>
                                          <p:attrName>style.visibility</p:attrName>
                                        </p:attrNameLst>
                                      </p:cBhvr>
                                      <p:to>
                                        <p:strVal val="visible"/>
                                      </p:to>
                                    </p:set>
                                    <p:animEffect transition="in" filter="wedge">
                                      <p:cBhvr>
                                        <p:cTn id="29" dur="2000"/>
                                        <p:tgtEl>
                                          <p:spTgt spid="317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3" grpId="0" animBg="1"/>
      <p:bldP spid="317459" grpId="0"/>
      <p:bldP spid="317464" grpId="0" animBg="1"/>
      <p:bldP spid="3174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305800" cy="2554545"/>
          </a:xfrm>
          <a:prstGeom prst="rect">
            <a:avLst/>
          </a:prstGeom>
        </p:spPr>
        <p:txBody>
          <a:bodyPr wrap="square">
            <a:spAutoFit/>
          </a:bodyPr>
          <a:lstStyle/>
          <a:p>
            <a:pPr algn="just"/>
            <a:r>
              <a:rPr lang="en-IN" sz="2000" b="1" i="1" dirty="0" smtClean="0">
                <a:solidFill>
                  <a:schemeClr val="bg1"/>
                </a:solidFill>
              </a:rPr>
              <a:t>Complex devices (Fig. 17.3) employ chemistry-influenced phenomena </a:t>
            </a:r>
            <a:r>
              <a:rPr lang="en-IN" sz="2000" b="1" dirty="0" smtClean="0">
                <a:solidFill>
                  <a:schemeClr val="bg1"/>
                </a:solidFill>
              </a:rPr>
              <a:t>that do not directly affect an electrical characteristic and will require some form of </a:t>
            </a:r>
            <a:r>
              <a:rPr lang="en-IN" sz="2000" b="1" dirty="0" err="1" smtClean="0">
                <a:solidFill>
                  <a:schemeClr val="bg1"/>
                </a:solidFill>
              </a:rPr>
              <a:t>transducing</a:t>
            </a:r>
            <a:r>
              <a:rPr lang="en-IN" sz="2000" b="1" dirty="0" smtClean="0">
                <a:solidFill>
                  <a:schemeClr val="bg1"/>
                </a:solidFill>
              </a:rPr>
              <a:t> to obtain electrical signal in order to interface with common measurement electronics.</a:t>
            </a:r>
          </a:p>
          <a:p>
            <a:endParaRPr lang="en-IN" sz="2000" b="1" dirty="0" smtClean="0">
              <a:solidFill>
                <a:schemeClr val="bg1"/>
              </a:solidFill>
            </a:endParaRPr>
          </a:p>
          <a:p>
            <a:pPr algn="just"/>
            <a:r>
              <a:rPr lang="en-IN" sz="2000" b="1" dirty="0" smtClean="0">
                <a:solidFill>
                  <a:schemeClr val="bg1"/>
                </a:solidFill>
              </a:rPr>
              <a:t> </a:t>
            </a:r>
            <a:r>
              <a:rPr lang="en-IN" sz="2000" b="1" dirty="0" err="1" smtClean="0">
                <a:solidFill>
                  <a:schemeClr val="bg1"/>
                </a:solidFill>
              </a:rPr>
              <a:t>Nondirect</a:t>
            </a:r>
            <a:r>
              <a:rPr lang="en-IN" sz="2000" b="1" dirty="0" smtClean="0">
                <a:solidFill>
                  <a:schemeClr val="bg1"/>
                </a:solidFill>
              </a:rPr>
              <a:t> phenomena include physical shape change, frequency</a:t>
            </a:r>
          </a:p>
          <a:p>
            <a:pPr algn="just"/>
            <a:r>
              <a:rPr lang="en-IN" sz="2000" b="1" dirty="0" smtClean="0">
                <a:solidFill>
                  <a:schemeClr val="bg1"/>
                </a:solidFill>
              </a:rPr>
              <a:t>shifts, modulation of light, temperature or produced heat change, and even mass change.</a:t>
            </a:r>
            <a:endParaRPr lang="en-IN" sz="2000" b="1" dirty="0">
              <a:solidFill>
                <a:schemeClr val="bg1"/>
              </a:solidFill>
            </a:endParaRPr>
          </a:p>
        </p:txBody>
      </p:sp>
      <p:pic>
        <p:nvPicPr>
          <p:cNvPr id="470018" name="Picture 2"/>
          <p:cNvPicPr>
            <a:picLocks noChangeAspect="1" noChangeArrowheads="1"/>
          </p:cNvPicPr>
          <p:nvPr/>
        </p:nvPicPr>
        <p:blipFill>
          <a:blip r:embed="rId2" cstate="print"/>
          <a:srcRect/>
          <a:stretch>
            <a:fillRect/>
          </a:stretch>
        </p:blipFill>
        <p:spPr bwMode="auto">
          <a:xfrm>
            <a:off x="1447800" y="3276600"/>
            <a:ext cx="6553200" cy="2819400"/>
          </a:xfrm>
          <a:prstGeom prst="rect">
            <a:avLst/>
          </a:prstGeom>
          <a:noFill/>
          <a:ln w="9525">
            <a:noFill/>
            <a:miter lim="800000"/>
            <a:headEnd/>
            <a:tailEnd/>
          </a:ln>
        </p:spPr>
      </p:pic>
      <p:sp>
        <p:nvSpPr>
          <p:cNvPr id="4" name="Rectangle 3"/>
          <p:cNvSpPr/>
          <p:nvPr/>
        </p:nvSpPr>
        <p:spPr>
          <a:xfrm>
            <a:off x="2819400" y="6248400"/>
            <a:ext cx="3185487" cy="369332"/>
          </a:xfrm>
          <a:prstGeom prst="rect">
            <a:avLst/>
          </a:prstGeom>
        </p:spPr>
        <p:txBody>
          <a:bodyPr wrap="none">
            <a:spAutoFit/>
          </a:bodyPr>
          <a:lstStyle/>
          <a:p>
            <a:r>
              <a:rPr lang="en-IN" b="1" dirty="0" smtClean="0">
                <a:solidFill>
                  <a:schemeClr val="bg1"/>
                </a:solidFill>
              </a:rPr>
              <a:t>Fig. 17.3. Complex devices.</a:t>
            </a:r>
            <a:endParaRPr lang="en-IN" dirty="0">
              <a:solidFill>
                <a:schemeClr val="bg1"/>
              </a:solidFill>
            </a:endParaRPr>
          </a:p>
        </p:txBody>
      </p:sp>
    </p:spTree>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4"/>
          <p:cNvSpPr>
            <a:spLocks noChangeArrowheads="1"/>
          </p:cNvSpPr>
          <p:nvPr/>
        </p:nvSpPr>
        <p:spPr bwMode="auto">
          <a:xfrm>
            <a:off x="2286000" y="0"/>
            <a:ext cx="4470821" cy="344063"/>
          </a:xfrm>
          <a:prstGeom prst="rect">
            <a:avLst/>
          </a:prstGeom>
          <a:noFill/>
          <a:ln w="9525">
            <a:noFill/>
            <a:miter lim="800000"/>
            <a:headEnd/>
            <a:tailEnd/>
          </a:ln>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685800" indent="-685800" algn="ctr">
              <a:defRPr/>
            </a:pPr>
            <a:r>
              <a:rPr lang="en-US" altLang="zh-CN" sz="2400" b="1" dirty="0">
                <a:ln/>
                <a:solidFill>
                  <a:srgbClr val="FFFF00"/>
                </a:solidFill>
                <a:latin typeface="Rockwell" pitchFamily="18" charset="0"/>
                <a:sym typeface="Impact" pitchFamily="34" charset="0"/>
              </a:rPr>
              <a:t>Sensor Modalities</a:t>
            </a:r>
          </a:p>
        </p:txBody>
      </p:sp>
      <p:graphicFrame>
        <p:nvGraphicFramePr>
          <p:cNvPr id="534531" name="Group 3"/>
          <p:cNvGraphicFramePr>
            <a:graphicFrameLocks noGrp="1"/>
          </p:cNvGraphicFramePr>
          <p:nvPr>
            <p:extLst>
              <p:ext uri="{D42A27DB-BD31-4B8C-83A1-F6EECF244321}">
                <p14:modId xmlns:p14="http://schemas.microsoft.com/office/powerpoint/2010/main" val="2917038814"/>
              </p:ext>
            </p:extLst>
          </p:nvPr>
        </p:nvGraphicFramePr>
        <p:xfrm>
          <a:off x="914400" y="766449"/>
          <a:ext cx="7772399" cy="5861446"/>
        </p:xfrm>
        <a:graphic>
          <a:graphicData uri="http://schemas.openxmlformats.org/drawingml/2006/table">
            <a:tbl>
              <a:tblPr>
                <a:tableStyleId>{5DA37D80-6434-44D0-A028-1B22A696006F}</a:tableStyleId>
              </a:tblPr>
              <a:tblGrid>
                <a:gridCol w="1660769"/>
                <a:gridCol w="2524369"/>
                <a:gridCol w="3587261"/>
              </a:tblGrid>
              <a:tr h="3867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FFFF00"/>
                          </a:solidFill>
                          <a:effectLst/>
                          <a:latin typeface="Rockwell" pitchFamily="18" charset="0"/>
                        </a:rPr>
                        <a:t>Transducers</a:t>
                      </a:r>
                      <a:endParaRPr kumimoji="0" lang="en-US" sz="1400" b="1" i="0" u="none" strike="noStrike" cap="none" normalizeH="0" baseline="0" dirty="0" smtClean="0">
                        <a:ln>
                          <a:noFill/>
                        </a:ln>
                        <a:solidFill>
                          <a:srgbClr val="FFFF00"/>
                        </a:solidFill>
                        <a:effectLst/>
                        <a:latin typeface="Rockwell" pitchFamily="18" charset="0"/>
                      </a:endParaRPr>
                    </a:p>
                  </a:txBody>
                  <a:tcPr marL="68580" marR="68580" marT="34276" marB="342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FFFF00"/>
                          </a:solidFill>
                          <a:effectLst/>
                          <a:latin typeface="Rockwell" pitchFamily="18" charset="0"/>
                        </a:rPr>
                        <a:t>Type of Signal</a:t>
                      </a:r>
                      <a:endParaRPr kumimoji="0" lang="en-US" sz="1400" b="1" i="0" u="none" strike="noStrike" cap="none" normalizeH="0" baseline="0" dirty="0" smtClean="0">
                        <a:ln>
                          <a:noFill/>
                        </a:ln>
                        <a:solidFill>
                          <a:srgbClr val="FFFF00"/>
                        </a:solidFill>
                        <a:effectLst/>
                        <a:latin typeface="Rockwell" pitchFamily="18" charset="0"/>
                      </a:endParaRPr>
                    </a:p>
                  </a:txBody>
                  <a:tcPr marL="68580" marR="68580" marT="34276" marB="342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FFFF00"/>
                          </a:solidFill>
                          <a:effectLst/>
                          <a:latin typeface="Rockwell" pitchFamily="18" charset="0"/>
                        </a:rPr>
                        <a:t>Challenges  </a:t>
                      </a:r>
                      <a:endParaRPr kumimoji="0" lang="en-US" sz="1400" b="1" i="0" u="none" strike="noStrike" cap="none" normalizeH="0" baseline="0" dirty="0" smtClean="0">
                        <a:ln>
                          <a:noFill/>
                        </a:ln>
                        <a:solidFill>
                          <a:srgbClr val="FFFF00"/>
                        </a:solidFill>
                        <a:effectLst/>
                        <a:latin typeface="Rockwell" pitchFamily="18" charset="0"/>
                      </a:endParaRPr>
                    </a:p>
                  </a:txBody>
                  <a:tcPr marL="68580" marR="68580" marT="34276" marB="342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66308">
                <a:tc>
                  <a:txBody>
                    <a:bodyPr/>
                    <a:lstStyle/>
                    <a:p>
                      <a:pPr marL="114300" marR="0" lvl="1"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kern="1200" cap="none" normalizeH="0" baseline="0" dirty="0" smtClean="0">
                          <a:ln>
                            <a:noFill/>
                          </a:ln>
                          <a:solidFill>
                            <a:srgbClr val="FFFF00"/>
                          </a:solidFill>
                          <a:effectLst/>
                          <a:latin typeface="Rockwell" pitchFamily="18" charset="0"/>
                          <a:ea typeface="+mn-ea"/>
                          <a:cs typeface="+mn-cs"/>
                        </a:rPr>
                        <a:t>Chem</a:t>
                      </a:r>
                      <a:r>
                        <a:rPr kumimoji="0" lang="en-US" altLang="ko-KR" sz="1200" b="1" u="none" strike="noStrike" kern="1200" cap="none" normalizeH="0" baseline="0" dirty="0" smtClean="0">
                          <a:ln>
                            <a:noFill/>
                          </a:ln>
                          <a:solidFill>
                            <a:srgbClr val="FFFF00"/>
                          </a:solidFill>
                          <a:effectLst/>
                          <a:latin typeface="Rockwell" pitchFamily="18" charset="0"/>
                          <a:ea typeface="+mn-ea"/>
                          <a:cs typeface="+mn-cs"/>
                        </a:rPr>
                        <a:t>i</a:t>
                      </a:r>
                      <a:r>
                        <a:rPr kumimoji="0" lang="en-US" altLang="zh-CN" sz="1200" b="1" u="none" strike="noStrike" kern="1200" cap="none" normalizeH="0" baseline="0" dirty="0" smtClean="0">
                          <a:ln>
                            <a:noFill/>
                          </a:ln>
                          <a:solidFill>
                            <a:srgbClr val="FFFF00"/>
                          </a:solidFill>
                          <a:effectLst/>
                          <a:latin typeface="Rockwell" pitchFamily="18" charset="0"/>
                          <a:ea typeface="+mn-ea"/>
                          <a:cs typeface="+mn-cs"/>
                        </a:rPr>
                        <a:t>resistive </a:t>
                      </a: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Ionic or Chemical interaction</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Charged </a:t>
                      </a:r>
                      <a:r>
                        <a:rPr kumimoji="0" lang="en-US" sz="1400" u="none" strike="noStrike" cap="none" normalizeH="0" baseline="0" dirty="0" err="1" smtClean="0">
                          <a:ln>
                            <a:noFill/>
                          </a:ln>
                          <a:solidFill>
                            <a:schemeClr val="bg1"/>
                          </a:solidFill>
                          <a:effectLst/>
                          <a:latin typeface="Rockwell" pitchFamily="18" charset="0"/>
                        </a:rPr>
                        <a:t>analytes</a:t>
                      </a:r>
                      <a:r>
                        <a:rPr kumimoji="0" lang="en-US" sz="1400" u="none" strike="noStrike" cap="none" normalizeH="0" baseline="0" dirty="0" smtClean="0">
                          <a:ln>
                            <a:noFill/>
                          </a:ln>
                          <a:solidFill>
                            <a:schemeClr val="bg1"/>
                          </a:solidFill>
                          <a:effectLst/>
                          <a:latin typeface="Rockwell" pitchFamily="18" charset="0"/>
                        </a:rPr>
                        <a:t> only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Solid state device ; Gas and Liquid phase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Direct detection ;   Fast response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High sensitivity ;   Label-free detection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Easy miniaturization</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033349">
                <a:tc>
                  <a:txBody>
                    <a:bodyPr/>
                    <a:lstStyle/>
                    <a:p>
                      <a:pPr marL="114300" marR="0" lvl="1" indent="0" algn="l"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err="1" smtClean="0">
                          <a:ln>
                            <a:noFill/>
                          </a:ln>
                          <a:solidFill>
                            <a:srgbClr val="FFFF00"/>
                          </a:solidFill>
                          <a:effectLst/>
                          <a:latin typeface="Rockwell" pitchFamily="18" charset="0"/>
                        </a:rPr>
                        <a:t>ChemFET</a:t>
                      </a:r>
                      <a:endParaRPr kumimoji="0" lang="en-US" sz="1400" b="1" i="0" u="none" strike="noStrike" cap="none" normalizeH="0" baseline="0" dirty="0" smtClean="0">
                        <a:ln>
                          <a:noFill/>
                        </a:ln>
                        <a:solidFill>
                          <a:srgbClr val="FFFF00"/>
                        </a:solidFill>
                        <a:effectLst/>
                        <a:latin typeface="Rockwell" pitchFamily="18" charset="0"/>
                        <a:ea typeface="SimSun" pitchFamily="2" charset="-122"/>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tr>
              <a:tr h="682895">
                <a:tc>
                  <a:txBody>
                    <a:bodyPr/>
                    <a:lstStyle/>
                    <a:p>
                      <a:pPr marL="114300" marR="0" lvl="1" indent="0" algn="l" defTabSz="914400" rtl="0" eaLnBrk="1" fontAlgn="base" latinLnBrk="0" hangingPunct="1">
                        <a:lnSpc>
                          <a:spcPct val="100000"/>
                        </a:lnSpc>
                        <a:spcBef>
                          <a:spcPct val="0"/>
                        </a:spcBef>
                        <a:spcAft>
                          <a:spcPct val="0"/>
                        </a:spcAft>
                        <a:buClrTx/>
                        <a:buSzTx/>
                        <a:buFontTx/>
                        <a:buNone/>
                        <a:tabLst/>
                      </a:pPr>
                      <a:r>
                        <a:rPr kumimoji="0" lang="en-US" altLang="zh-CN" sz="1200" b="1" u="none" strike="noStrike" kern="1200" cap="none" normalizeH="0" baseline="0" dirty="0" smtClean="0">
                          <a:ln>
                            <a:noFill/>
                          </a:ln>
                          <a:solidFill>
                            <a:srgbClr val="FFFF00"/>
                          </a:solidFill>
                          <a:effectLst/>
                          <a:latin typeface="Rockwell" pitchFamily="18" charset="0"/>
                          <a:ea typeface="+mn-ea"/>
                          <a:cs typeface="+mn-cs"/>
                        </a:rPr>
                        <a:t>Amperometric</a:t>
                      </a:r>
                      <a:endParaRPr kumimoji="0" lang="en-US" sz="1200" b="1" u="none" strike="noStrike" kern="1200" cap="none" normalizeH="0" baseline="0" dirty="0" smtClean="0">
                        <a:ln>
                          <a:noFill/>
                        </a:ln>
                        <a:solidFill>
                          <a:srgbClr val="FFFF00"/>
                        </a:solidFill>
                        <a:effectLst/>
                        <a:latin typeface="Rockwell" pitchFamily="18" charset="0"/>
                        <a:ea typeface="+mn-ea"/>
                        <a:cs typeface="+mn-cs"/>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Electrochemical activity</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Mostly for liquid phase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err="1" smtClean="0">
                          <a:ln>
                            <a:noFill/>
                          </a:ln>
                          <a:solidFill>
                            <a:schemeClr val="bg1"/>
                          </a:solidFill>
                          <a:effectLst/>
                          <a:latin typeface="Rockwell" pitchFamily="18" charset="0"/>
                        </a:rPr>
                        <a:t>Electroactive</a:t>
                      </a:r>
                      <a:r>
                        <a:rPr kumimoji="0" lang="en-US" sz="1400" u="none" strike="noStrike" cap="none" normalizeH="0" baseline="0" dirty="0" smtClean="0">
                          <a:ln>
                            <a:noFill/>
                          </a:ln>
                          <a:solidFill>
                            <a:schemeClr val="bg1"/>
                          </a:solidFill>
                          <a:effectLst/>
                          <a:latin typeface="Rockwell" pitchFamily="18" charset="0"/>
                        </a:rPr>
                        <a:t> species are detected</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28725">
                <a:tc>
                  <a:txBody>
                    <a:bodyPr/>
                    <a:lstStyle/>
                    <a:p>
                      <a:pPr marL="114300" marR="0" lvl="1" indent="0" algn="l"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err="1" smtClean="0">
                          <a:ln>
                            <a:noFill/>
                          </a:ln>
                          <a:solidFill>
                            <a:srgbClr val="FFFF00"/>
                          </a:solidFill>
                          <a:effectLst/>
                          <a:latin typeface="Rockwell" pitchFamily="18" charset="0"/>
                        </a:rPr>
                        <a:t>Thermistor</a:t>
                      </a:r>
                      <a:endParaRPr kumimoji="0" lang="en-US" sz="1400" b="1" i="0" u="none" strike="noStrike" cap="none" normalizeH="0" baseline="0" dirty="0" smtClean="0">
                        <a:ln>
                          <a:noFill/>
                        </a:ln>
                        <a:solidFill>
                          <a:srgbClr val="FFFF00"/>
                        </a:solidFill>
                        <a:effectLst/>
                        <a:latin typeface="Rockwell" pitchFamily="18" charset="0"/>
                        <a:ea typeface="SimSun" pitchFamily="2" charset="-122"/>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Thermal conductivity variation</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Limited to temperature gradient</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28725">
                <a:tc>
                  <a:txBody>
                    <a:bodyPr/>
                    <a:lstStyle/>
                    <a:p>
                      <a:pPr marL="114300" marR="0" lvl="1" indent="0" algn="l"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err="1" smtClean="0">
                          <a:ln>
                            <a:noFill/>
                          </a:ln>
                          <a:solidFill>
                            <a:srgbClr val="FFFF00"/>
                          </a:solidFill>
                          <a:effectLst/>
                          <a:latin typeface="Rockwell" pitchFamily="18" charset="0"/>
                        </a:rPr>
                        <a:t>Pellistor</a:t>
                      </a:r>
                      <a:endParaRPr kumimoji="0" lang="en-US" sz="1400" b="1" i="0" u="none" strike="noStrike" cap="none" normalizeH="0" baseline="0" dirty="0" smtClean="0">
                        <a:ln>
                          <a:noFill/>
                        </a:ln>
                        <a:solidFill>
                          <a:srgbClr val="FFFF00"/>
                        </a:solidFill>
                        <a:effectLst/>
                        <a:latin typeface="Rockwell" pitchFamily="18" charset="0"/>
                        <a:ea typeface="SimSun" pitchFamily="2" charset="-122"/>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Thermal conductivity variation</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Catalyst pellets required</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35107">
                <a:tc>
                  <a:txBody>
                    <a:bodyPr/>
                    <a:lstStyle/>
                    <a:p>
                      <a:pPr marL="115888" marR="0" lvl="1" indent="-1588" algn="l"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err="1" smtClean="0">
                          <a:ln>
                            <a:noFill/>
                          </a:ln>
                          <a:solidFill>
                            <a:srgbClr val="FFFF00"/>
                          </a:solidFill>
                          <a:effectLst/>
                          <a:latin typeface="Rockwell" pitchFamily="18" charset="0"/>
                        </a:rPr>
                        <a:t>Optodes</a:t>
                      </a:r>
                      <a:endParaRPr kumimoji="0" lang="en-US" sz="1400" b="1" i="0" u="none" strike="noStrike" cap="none" normalizeH="0" baseline="0" dirty="0" smtClean="0">
                        <a:ln>
                          <a:noFill/>
                        </a:ln>
                        <a:solidFill>
                          <a:srgbClr val="FFFF00"/>
                        </a:solidFill>
                        <a:effectLst/>
                        <a:latin typeface="Rockwell" pitchFamily="18" charset="0"/>
                        <a:ea typeface="SimSun" pitchFamily="2" charset="-122"/>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Optical detection</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Label required</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899576">
                <a:tc>
                  <a:txBody>
                    <a:bodyPr/>
                    <a:lstStyle/>
                    <a:p>
                      <a:pPr marL="114300" marR="0" lvl="1" indent="0" algn="l"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rgbClr val="FFFF00"/>
                          </a:solidFill>
                          <a:effectLst/>
                          <a:latin typeface="Rockwell" pitchFamily="18" charset="0"/>
                        </a:rPr>
                        <a:t>Piezoelectric</a:t>
                      </a:r>
                      <a:endParaRPr kumimoji="0" lang="en-US" sz="1400" b="1" i="0" u="none" strike="noStrike" cap="none" normalizeH="0" baseline="0" dirty="0" smtClean="0">
                        <a:ln>
                          <a:noFill/>
                        </a:ln>
                        <a:solidFill>
                          <a:srgbClr val="FFFF00"/>
                        </a:solidFill>
                        <a:effectLst/>
                        <a:latin typeface="Rockwell" pitchFamily="18" charset="0"/>
                        <a:ea typeface="SimSun" pitchFamily="2" charset="-122"/>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Mass dependant resonant frequency change</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Moving parts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solidFill>
                            <a:schemeClr val="bg1"/>
                          </a:solidFill>
                          <a:effectLst/>
                          <a:latin typeface="Rockwell" pitchFamily="18" charset="0"/>
                        </a:rPr>
                        <a:t>Difficult to miniaturize</a:t>
                      </a:r>
                      <a:endParaRPr kumimoji="0" lang="en-US" sz="1400" b="0" i="0" u="none" strike="noStrike" cap="none" normalizeH="0" baseline="0" dirty="0" smtClean="0">
                        <a:ln>
                          <a:noFill/>
                        </a:ln>
                        <a:solidFill>
                          <a:schemeClr val="bg1"/>
                        </a:solidFill>
                        <a:effectLst/>
                        <a:latin typeface="Rockwell" pitchFamily="18" charset="0"/>
                      </a:endParaRPr>
                    </a:p>
                  </a:txBody>
                  <a:tcPr marL="68580" marR="68580" marT="34276" marB="342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0215" name="Rectangle 39"/>
          <p:cNvSpPr>
            <a:spLocks noChangeArrowheads="1"/>
          </p:cNvSpPr>
          <p:nvPr/>
        </p:nvSpPr>
        <p:spPr bwMode="auto">
          <a:xfrm>
            <a:off x="914400" y="1219200"/>
            <a:ext cx="1600200" cy="2743200"/>
          </a:xfrm>
          <a:prstGeom prst="rect">
            <a:avLst/>
          </a:prstGeom>
          <a:noFill/>
          <a:ln w="1270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IN" altLang="en-US"/>
          </a:p>
        </p:txBody>
      </p:sp>
      <p:cxnSp>
        <p:nvCxnSpPr>
          <p:cNvPr id="14" name="Straight Connector 13"/>
          <p:cNvCxnSpPr/>
          <p:nvPr/>
        </p:nvCxnSpPr>
        <p:spPr>
          <a:xfrm>
            <a:off x="1447800" y="538164"/>
            <a:ext cx="6858000" cy="119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Picture 4" descr="http://1.bp.blogspot.com/-LMq9YKg-1LY/Udo3D6t7itI/AAAAAAAAB24/Zp8d3HZueWY/s1600/Dr.+Babasaheb+Ambedkar+Marathwada+University.png">
            <a:hlinkClick r:id="rId3"/>
          </p:cNvPr>
          <p:cNvPicPr>
            <a:picLocks noChangeAspect="1" noChangeArrowheads="1"/>
          </p:cNvPicPr>
          <p:nvPr/>
        </p:nvPicPr>
        <p:blipFill>
          <a:blip r:embed="rId4"/>
          <a:srcRect/>
          <a:stretch>
            <a:fillRect/>
          </a:stretch>
        </p:blipFill>
        <p:spPr bwMode="auto">
          <a:xfrm>
            <a:off x="228600" y="221457"/>
            <a:ext cx="591740" cy="635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6128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11911</TotalTime>
  <Words>5578</Words>
  <Application>Microsoft Office PowerPoint</Application>
  <PresentationFormat>On-screen Show (4:3)</PresentationFormat>
  <Paragraphs>818</Paragraphs>
  <Slides>76</Slides>
  <Notes>15</Notes>
  <HiddenSlides>0</HiddenSlides>
  <MMClips>0</MMClips>
  <ScaleCrop>false</ScaleCrop>
  <HeadingPairs>
    <vt:vector size="8" baseType="variant">
      <vt:variant>
        <vt:lpstr>Fonts Used</vt:lpstr>
      </vt:variant>
      <vt:variant>
        <vt:i4>26</vt:i4>
      </vt:variant>
      <vt:variant>
        <vt:lpstr>Theme</vt:lpstr>
      </vt:variant>
      <vt:variant>
        <vt:i4>1</vt:i4>
      </vt:variant>
      <vt:variant>
        <vt:lpstr>Embedded OLE Servers</vt:lpstr>
      </vt:variant>
      <vt:variant>
        <vt:i4>4</vt:i4>
      </vt:variant>
      <vt:variant>
        <vt:lpstr>Slide Titles</vt:lpstr>
      </vt:variant>
      <vt:variant>
        <vt:i4>76</vt:i4>
      </vt:variant>
    </vt:vector>
  </HeadingPairs>
  <TitlesOfParts>
    <vt:vector size="107" baseType="lpstr">
      <vt:lpstr>Arial Unicode MS</vt:lpstr>
      <vt:lpstr>宋体</vt:lpstr>
      <vt:lpstr>宋体</vt:lpstr>
      <vt:lpstr>Aharoni</vt:lpstr>
      <vt:lpstr>Angsana New</vt:lpstr>
      <vt:lpstr>Arial</vt:lpstr>
      <vt:lpstr>Book Antiqua</vt:lpstr>
      <vt:lpstr>Calibri</vt:lpstr>
      <vt:lpstr>Calibri (Headings)</vt:lpstr>
      <vt:lpstr>Cambria</vt:lpstr>
      <vt:lpstr>Cambria Math</vt:lpstr>
      <vt:lpstr>Century Gothic</vt:lpstr>
      <vt:lpstr>Century Schoolbook</vt:lpstr>
      <vt:lpstr>Comic Sans MS</vt:lpstr>
      <vt:lpstr>Corbel</vt:lpstr>
      <vt:lpstr>Georgia</vt:lpstr>
      <vt:lpstr>Gulim</vt:lpstr>
      <vt:lpstr>Helvetica</vt:lpstr>
      <vt:lpstr>Impact</vt:lpstr>
      <vt:lpstr>Park Avenue</vt:lpstr>
      <vt:lpstr>新細明體</vt:lpstr>
      <vt:lpstr>Rockwell</vt:lpstr>
      <vt:lpstr>Times</vt:lpstr>
      <vt:lpstr>Times New Roman</vt:lpstr>
      <vt:lpstr>Vijaya</vt:lpstr>
      <vt:lpstr>Wingdings</vt:lpstr>
      <vt:lpstr>Default Design</vt:lpstr>
      <vt:lpstr>Graph</vt:lpstr>
      <vt:lpstr>Equation</vt:lpstr>
      <vt:lpstr>CorelDRAW</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CHEMFET Sensors</vt:lpstr>
      <vt:lpstr>PowerPoint Presentation</vt:lpstr>
      <vt:lpstr>PowerPoint Presentation</vt:lpstr>
      <vt:lpstr>PowerPoint Presentation</vt:lpstr>
      <vt:lpstr>PowerPoint Presentation</vt:lpstr>
      <vt:lpstr>PowerPoint Presentation</vt:lpstr>
      <vt:lpstr>PowerPoint Presentation</vt:lpstr>
      <vt:lpstr>           Types of ChemFETs</vt:lpstr>
      <vt:lpstr>PowerPoint Presentation</vt:lpstr>
      <vt:lpstr>PowerPoint Presentation</vt:lpstr>
      <vt:lpstr>CNT FET sensor</vt:lpstr>
      <vt:lpstr>PowerPoint Presentation</vt:lpstr>
      <vt:lpstr>Electrochemical Sensors</vt:lpstr>
      <vt:lpstr>PowerPoint Presentation</vt:lpstr>
      <vt:lpstr>PowerPoint Presentation</vt:lpstr>
      <vt:lpstr>Potentiometric Sensors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Code in the Nose – Mammalian Olfaction</vt:lpstr>
      <vt:lpstr> E-nose Technology – Conceptualization</vt:lpstr>
      <vt:lpstr>E- nose : Sensor Requisite </vt:lpstr>
      <vt:lpstr>PowerPoint Presentation</vt:lpstr>
      <vt:lpstr>Data Processing : Sensor  Array ( e-nose)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compu1</dc:creator>
  <cp:lastModifiedBy>HP</cp:lastModifiedBy>
  <cp:revision>715</cp:revision>
  <dcterms:created xsi:type="dcterms:W3CDTF">2005-03-04T16:23:38Z</dcterms:created>
  <dcterms:modified xsi:type="dcterms:W3CDTF">2018-07-24T14:24:31Z</dcterms:modified>
</cp:coreProperties>
</file>