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8"/>
  </p:notesMasterIdLst>
  <p:sldIdLst>
    <p:sldId id="536" r:id="rId2"/>
    <p:sldId id="262" r:id="rId3"/>
    <p:sldId id="462" r:id="rId4"/>
    <p:sldId id="288" r:id="rId5"/>
    <p:sldId id="292" r:id="rId6"/>
    <p:sldId id="459" r:id="rId7"/>
    <p:sldId id="293" r:id="rId8"/>
    <p:sldId id="329" r:id="rId9"/>
    <p:sldId id="460" r:id="rId10"/>
    <p:sldId id="455" r:id="rId11"/>
    <p:sldId id="456" r:id="rId12"/>
    <p:sldId id="294" r:id="rId13"/>
    <p:sldId id="342" r:id="rId14"/>
    <p:sldId id="463" r:id="rId15"/>
    <p:sldId id="330" r:id="rId16"/>
    <p:sldId id="501" r:id="rId17"/>
    <p:sldId id="263" r:id="rId18"/>
    <p:sldId id="331" r:id="rId19"/>
    <p:sldId id="332" r:id="rId20"/>
    <p:sldId id="333" r:id="rId21"/>
    <p:sldId id="334" r:id="rId22"/>
    <p:sldId id="401" r:id="rId23"/>
    <p:sldId id="464" r:id="rId24"/>
    <p:sldId id="335" r:id="rId25"/>
    <p:sldId id="408" r:id="rId26"/>
    <p:sldId id="336" r:id="rId27"/>
    <p:sldId id="457" r:id="rId28"/>
    <p:sldId id="337" r:id="rId29"/>
    <p:sldId id="405" r:id="rId30"/>
    <p:sldId id="343" r:id="rId31"/>
    <p:sldId id="461" r:id="rId32"/>
    <p:sldId id="339" r:id="rId33"/>
    <p:sldId id="304" r:id="rId34"/>
    <p:sldId id="306" r:id="rId35"/>
    <p:sldId id="344" r:id="rId36"/>
    <p:sldId id="307" r:id="rId37"/>
    <p:sldId id="308" r:id="rId38"/>
    <p:sldId id="502" r:id="rId39"/>
    <p:sldId id="503" r:id="rId40"/>
    <p:sldId id="504" r:id="rId41"/>
    <p:sldId id="505" r:id="rId42"/>
    <p:sldId id="509" r:id="rId43"/>
    <p:sldId id="510" r:id="rId44"/>
    <p:sldId id="511" r:id="rId45"/>
    <p:sldId id="512" r:id="rId46"/>
    <p:sldId id="561" r:id="rId47"/>
    <p:sldId id="526" r:id="rId48"/>
    <p:sldId id="528" r:id="rId49"/>
    <p:sldId id="513" r:id="rId50"/>
    <p:sldId id="514" r:id="rId51"/>
    <p:sldId id="515" r:id="rId52"/>
    <p:sldId id="516" r:id="rId53"/>
    <p:sldId id="517" r:id="rId54"/>
    <p:sldId id="518" r:id="rId55"/>
    <p:sldId id="519" r:id="rId56"/>
    <p:sldId id="521" r:id="rId57"/>
    <p:sldId id="522" r:id="rId58"/>
    <p:sldId id="523" r:id="rId59"/>
    <p:sldId id="524" r:id="rId60"/>
    <p:sldId id="525" r:id="rId61"/>
    <p:sldId id="547" r:id="rId62"/>
    <p:sldId id="548" r:id="rId63"/>
    <p:sldId id="549" r:id="rId64"/>
    <p:sldId id="551" r:id="rId65"/>
    <p:sldId id="553" r:id="rId66"/>
    <p:sldId id="605" r:id="rId67"/>
    <p:sldId id="606" r:id="rId68"/>
    <p:sldId id="555" r:id="rId69"/>
    <p:sldId id="557" r:id="rId70"/>
    <p:sldId id="558" r:id="rId71"/>
    <p:sldId id="507" r:id="rId72"/>
    <p:sldId id="506" r:id="rId73"/>
    <p:sldId id="529" r:id="rId74"/>
    <p:sldId id="530" r:id="rId75"/>
    <p:sldId id="531" r:id="rId76"/>
    <p:sldId id="532" r:id="rId77"/>
    <p:sldId id="533" r:id="rId78"/>
    <p:sldId id="534" r:id="rId79"/>
    <p:sldId id="537" r:id="rId80"/>
    <p:sldId id="538" r:id="rId81"/>
    <p:sldId id="539" r:id="rId82"/>
    <p:sldId id="540" r:id="rId83"/>
    <p:sldId id="542" r:id="rId84"/>
    <p:sldId id="541" r:id="rId85"/>
    <p:sldId id="543" r:id="rId86"/>
    <p:sldId id="544" r:id="rId87"/>
    <p:sldId id="545" r:id="rId88"/>
    <p:sldId id="559" r:id="rId89"/>
    <p:sldId id="560" r:id="rId90"/>
    <p:sldId id="562" r:id="rId91"/>
    <p:sldId id="563" r:id="rId92"/>
    <p:sldId id="564" r:id="rId93"/>
    <p:sldId id="565" r:id="rId94"/>
    <p:sldId id="566" r:id="rId95"/>
    <p:sldId id="567" r:id="rId96"/>
    <p:sldId id="568" r:id="rId97"/>
    <p:sldId id="569" r:id="rId98"/>
    <p:sldId id="570" r:id="rId99"/>
    <p:sldId id="571" r:id="rId100"/>
    <p:sldId id="572" r:id="rId101"/>
    <p:sldId id="573" r:id="rId102"/>
    <p:sldId id="574" r:id="rId103"/>
    <p:sldId id="607" r:id="rId104"/>
    <p:sldId id="575" r:id="rId105"/>
    <p:sldId id="576" r:id="rId106"/>
    <p:sldId id="577" r:id="rId107"/>
    <p:sldId id="578" r:id="rId108"/>
    <p:sldId id="579" r:id="rId109"/>
    <p:sldId id="580" r:id="rId110"/>
    <p:sldId id="581" r:id="rId111"/>
    <p:sldId id="582" r:id="rId112"/>
    <p:sldId id="583" r:id="rId113"/>
    <p:sldId id="585" r:id="rId114"/>
    <p:sldId id="587" r:id="rId115"/>
    <p:sldId id="588" r:id="rId116"/>
    <p:sldId id="589" r:id="rId117"/>
    <p:sldId id="590" r:id="rId118"/>
    <p:sldId id="591" r:id="rId119"/>
    <p:sldId id="592" r:id="rId120"/>
    <p:sldId id="631" r:id="rId121"/>
    <p:sldId id="633" r:id="rId122"/>
    <p:sldId id="635" r:id="rId123"/>
    <p:sldId id="628" r:id="rId124"/>
    <p:sldId id="599" r:id="rId125"/>
    <p:sldId id="594" r:id="rId126"/>
    <p:sldId id="596" r:id="rId127"/>
    <p:sldId id="630" r:id="rId128"/>
    <p:sldId id="602" r:id="rId129"/>
    <p:sldId id="603" r:id="rId130"/>
    <p:sldId id="637" r:id="rId131"/>
    <p:sldId id="638" r:id="rId132"/>
    <p:sldId id="639" r:id="rId133"/>
    <p:sldId id="640" r:id="rId134"/>
    <p:sldId id="641" r:id="rId135"/>
    <p:sldId id="642" r:id="rId136"/>
    <p:sldId id="643" r:id="rId137"/>
    <p:sldId id="644" r:id="rId138"/>
    <p:sldId id="645" r:id="rId139"/>
    <p:sldId id="646" r:id="rId140"/>
    <p:sldId id="647" r:id="rId141"/>
    <p:sldId id="648" r:id="rId142"/>
    <p:sldId id="649" r:id="rId143"/>
    <p:sldId id="650" r:id="rId144"/>
    <p:sldId id="651" r:id="rId145"/>
    <p:sldId id="652" r:id="rId146"/>
    <p:sldId id="654" r:id="rId147"/>
    <p:sldId id="659" r:id="rId148"/>
    <p:sldId id="656" r:id="rId149"/>
    <p:sldId id="657" r:id="rId150"/>
    <p:sldId id="608" r:id="rId151"/>
    <p:sldId id="616" r:id="rId152"/>
    <p:sldId id="609" r:id="rId153"/>
    <p:sldId id="610" r:id="rId154"/>
    <p:sldId id="611" r:id="rId155"/>
    <p:sldId id="612" r:id="rId156"/>
    <p:sldId id="613" r:id="rId157"/>
    <p:sldId id="614" r:id="rId158"/>
    <p:sldId id="615" r:id="rId159"/>
    <p:sldId id="617" r:id="rId160"/>
    <p:sldId id="618" r:id="rId161"/>
    <p:sldId id="619" r:id="rId162"/>
    <p:sldId id="620" r:id="rId163"/>
    <p:sldId id="621" r:id="rId164"/>
    <p:sldId id="622" r:id="rId165"/>
    <p:sldId id="623" r:id="rId166"/>
    <p:sldId id="624" r:id="rId167"/>
    <p:sldId id="625" r:id="rId168"/>
    <p:sldId id="626" r:id="rId169"/>
    <p:sldId id="660" r:id="rId170"/>
    <p:sldId id="661" r:id="rId171"/>
    <p:sldId id="662" r:id="rId172"/>
    <p:sldId id="663" r:id="rId173"/>
    <p:sldId id="664" r:id="rId174"/>
    <p:sldId id="665" r:id="rId175"/>
    <p:sldId id="666" r:id="rId176"/>
    <p:sldId id="667" r:id="rId177"/>
    <p:sldId id="669" r:id="rId178"/>
    <p:sldId id="668" r:id="rId179"/>
    <p:sldId id="670" r:id="rId180"/>
    <p:sldId id="671" r:id="rId181"/>
    <p:sldId id="672" r:id="rId182"/>
    <p:sldId id="673" r:id="rId183"/>
    <p:sldId id="686" r:id="rId184"/>
    <p:sldId id="674" r:id="rId185"/>
    <p:sldId id="675" r:id="rId186"/>
    <p:sldId id="676" r:id="rId187"/>
    <p:sldId id="677" r:id="rId188"/>
    <p:sldId id="678" r:id="rId189"/>
    <p:sldId id="679" r:id="rId190"/>
    <p:sldId id="680" r:id="rId191"/>
    <p:sldId id="681" r:id="rId192"/>
    <p:sldId id="682" r:id="rId193"/>
    <p:sldId id="683" r:id="rId194"/>
    <p:sldId id="684" r:id="rId195"/>
    <p:sldId id="685" r:id="rId196"/>
    <p:sldId id="458" r:id="rId19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1709CB"/>
    <a:srgbClr val="FF00FF"/>
    <a:srgbClr val="FC0C06"/>
    <a:srgbClr val="008000"/>
    <a:srgbClr val="00FFFF"/>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699" autoAdjust="0"/>
  </p:normalViewPr>
  <p:slideViewPr>
    <p:cSldViewPr>
      <p:cViewPr varScale="1">
        <p:scale>
          <a:sx n="63" d="100"/>
          <a:sy n="63" d="100"/>
        </p:scale>
        <p:origin x="130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79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202"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678D8-EF6F-47E7-B26E-1D6910143EE9}" type="doc">
      <dgm:prSet loTypeId="urn:microsoft.com/office/officeart/2005/8/layout/hierarchy1" loCatId="hierarchy" qsTypeId="urn:microsoft.com/office/officeart/2005/8/quickstyle/simple4" qsCatId="simple" csTypeId="urn:microsoft.com/office/officeart/2005/8/colors/accent0_3" csCatId="mainScheme" phldr="1"/>
      <dgm:spPr/>
      <dgm:t>
        <a:bodyPr/>
        <a:lstStyle/>
        <a:p>
          <a:endParaRPr lang="en-US"/>
        </a:p>
      </dgm:t>
    </dgm:pt>
    <dgm:pt modelId="{B4D50FA2-5012-490E-8D81-3E6A88A23019}">
      <dgm:prSet phldrT="[Text]" custT="1"/>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400" b="1" cap="none" spc="0" dirty="0" smtClean="0">
              <a:ln/>
              <a:solidFill>
                <a:schemeClr val="accent3"/>
              </a:solidFill>
              <a:effectLst/>
              <a:latin typeface="DV1-TTGanesh" pitchFamily="82" charset="0"/>
            </a:rPr>
            <a:t>Types of  PV cells</a:t>
          </a:r>
          <a:endParaRPr lang="en-US" sz="1400" b="1" cap="none" spc="0" dirty="0">
            <a:ln/>
            <a:solidFill>
              <a:schemeClr val="accent3"/>
            </a:solidFill>
            <a:effectLst/>
            <a:latin typeface="DV1-TTGanesh" pitchFamily="82" charset="0"/>
          </a:endParaRPr>
        </a:p>
      </dgm:t>
    </dgm:pt>
    <dgm:pt modelId="{0281DC24-BCD7-4B76-B25F-706C662FF336}" type="parTrans" cxnId="{60911140-FA62-4791-B777-98D52C7E5D14}">
      <dgm:prSet/>
      <dgm:spPr/>
      <dgm:t>
        <a:bodyPr/>
        <a:lstStyle/>
        <a:p>
          <a:endParaRPr lang="en-US"/>
        </a:p>
      </dgm:t>
    </dgm:pt>
    <dgm:pt modelId="{98345E14-B094-4C0F-9AFD-3788C12316F1}" type="sibTrans" cxnId="{60911140-FA62-4791-B777-98D52C7E5D14}">
      <dgm:prSet/>
      <dgm:spPr/>
      <dgm:t>
        <a:bodyPr/>
        <a:lstStyle/>
        <a:p>
          <a:endParaRPr lang="en-US"/>
        </a:p>
      </dgm:t>
    </dgm:pt>
    <dgm:pt modelId="{F10DCAA6-A271-40BF-9966-D790B56D04B1}">
      <dgm:prSet phldrT="[Text]" custT="1"/>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400" b="1" cap="none" spc="0" dirty="0" smtClean="0">
              <a:ln/>
              <a:solidFill>
                <a:schemeClr val="accent3"/>
              </a:solidFill>
              <a:effectLst/>
              <a:latin typeface="DV1-TTGanesh" pitchFamily="82" charset="0"/>
            </a:rPr>
            <a:t>Organic </a:t>
          </a:r>
        </a:p>
        <a:p>
          <a:pPr algn="ctr"/>
          <a:r>
            <a:rPr lang="en-US" sz="1400" b="1" cap="none" spc="0" dirty="0" smtClean="0">
              <a:ln/>
              <a:solidFill>
                <a:schemeClr val="accent3"/>
              </a:solidFill>
              <a:effectLst/>
              <a:latin typeface="DV1-TTGanesh" pitchFamily="82" charset="0"/>
            </a:rPr>
            <a:t>PV Cells</a:t>
          </a:r>
          <a:endParaRPr lang="en-US" sz="1400" b="1" cap="none" spc="0" dirty="0">
            <a:ln/>
            <a:solidFill>
              <a:schemeClr val="accent3"/>
            </a:solidFill>
            <a:effectLst/>
            <a:latin typeface="DV1-TTGanesh" pitchFamily="82" charset="0"/>
          </a:endParaRPr>
        </a:p>
      </dgm:t>
    </dgm:pt>
    <dgm:pt modelId="{7BF45A63-3547-4EDC-AFC0-16BC921CD825}" type="parTrans" cxnId="{4CE315CD-A437-4915-9A6D-1AF381436895}">
      <dgm:prSet/>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endParaRPr lang="en-US" sz="1400" b="1" cap="none" spc="0">
            <a:ln/>
            <a:solidFill>
              <a:schemeClr val="accent3"/>
            </a:solidFill>
            <a:effectLst/>
          </a:endParaRPr>
        </a:p>
      </dgm:t>
    </dgm:pt>
    <dgm:pt modelId="{42BA650E-3B76-4D65-BDEC-413F32613EA9}" type="sibTrans" cxnId="{4CE315CD-A437-4915-9A6D-1AF381436895}">
      <dgm:prSet/>
      <dgm:spPr/>
      <dgm:t>
        <a:bodyPr/>
        <a:lstStyle/>
        <a:p>
          <a:endParaRPr lang="en-US"/>
        </a:p>
      </dgm:t>
    </dgm:pt>
    <dgm:pt modelId="{CFF0591D-6DAC-44F7-BC30-3E0E16206A47}">
      <dgm:prSet phldrT="[Text]" custT="1"/>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400" b="1" cap="none" spc="0" dirty="0" smtClean="0">
              <a:ln/>
              <a:solidFill>
                <a:schemeClr val="accent3"/>
              </a:solidFill>
              <a:effectLst/>
              <a:latin typeface="DV1-TTGanesh" pitchFamily="82" charset="0"/>
            </a:rPr>
            <a:t>Inorganic </a:t>
          </a:r>
        </a:p>
        <a:p>
          <a:pPr algn="ctr"/>
          <a:r>
            <a:rPr lang="en-US" sz="1400" b="1" cap="none" spc="0" dirty="0" smtClean="0">
              <a:ln/>
              <a:solidFill>
                <a:schemeClr val="accent3"/>
              </a:solidFill>
              <a:effectLst/>
              <a:latin typeface="DV1-TTGanesh" pitchFamily="82" charset="0"/>
            </a:rPr>
            <a:t>PV Cells</a:t>
          </a:r>
          <a:endParaRPr lang="en-US" sz="1400" b="1" cap="none" spc="0" dirty="0">
            <a:ln/>
            <a:solidFill>
              <a:schemeClr val="accent3"/>
            </a:solidFill>
            <a:effectLst/>
            <a:latin typeface="DV1-TTGanesh" pitchFamily="82" charset="0"/>
          </a:endParaRPr>
        </a:p>
      </dgm:t>
    </dgm:pt>
    <dgm:pt modelId="{49A4B646-7882-4EB7-97BF-E3BD0C0C44EB}" type="parTrans" cxnId="{6AE1634B-AD7F-4314-83DF-1E461E8A830A}">
      <dgm:prSet/>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endParaRPr lang="en-US" sz="1400" b="1" cap="none" spc="0">
            <a:ln/>
            <a:solidFill>
              <a:schemeClr val="accent3"/>
            </a:solidFill>
            <a:effectLst/>
          </a:endParaRPr>
        </a:p>
      </dgm:t>
    </dgm:pt>
    <dgm:pt modelId="{9A31FCD6-89DA-4FA4-8FAE-345C8A83ADE9}" type="sibTrans" cxnId="{6AE1634B-AD7F-4314-83DF-1E461E8A830A}">
      <dgm:prSet/>
      <dgm:spPr/>
      <dgm:t>
        <a:bodyPr/>
        <a:lstStyle/>
        <a:p>
          <a:endParaRPr lang="en-US"/>
        </a:p>
      </dgm:t>
    </dgm:pt>
    <dgm:pt modelId="{F05C2A84-883A-4F86-9A5D-7B97BC366A29}">
      <dgm:prSet phldrT="[Text]" custT="1"/>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400" b="1" cap="none" spc="0" dirty="0" smtClean="0">
              <a:ln/>
              <a:solidFill>
                <a:schemeClr val="accent3"/>
              </a:solidFill>
              <a:effectLst/>
              <a:latin typeface="DV1-TTGanesh" pitchFamily="82" charset="0"/>
            </a:rPr>
            <a:t>Hybrid </a:t>
          </a:r>
        </a:p>
        <a:p>
          <a:pPr algn="ctr"/>
          <a:r>
            <a:rPr lang="en-US" sz="1400" b="1" cap="none" spc="0" dirty="0" smtClean="0">
              <a:ln/>
              <a:solidFill>
                <a:schemeClr val="accent3"/>
              </a:solidFill>
              <a:effectLst/>
              <a:latin typeface="DV1-TTGanesh" pitchFamily="82" charset="0"/>
            </a:rPr>
            <a:t>PV Cells</a:t>
          </a:r>
          <a:endParaRPr lang="en-US" sz="1400" b="1" cap="none" spc="0" dirty="0">
            <a:ln/>
            <a:solidFill>
              <a:schemeClr val="accent3"/>
            </a:solidFill>
            <a:effectLst/>
            <a:latin typeface="DV1-TTGanesh" pitchFamily="82" charset="0"/>
          </a:endParaRPr>
        </a:p>
      </dgm:t>
    </dgm:pt>
    <dgm:pt modelId="{2F5F17D8-5FE7-446C-BC9E-16CC4FB3393A}" type="parTrans" cxnId="{3703BAE8-4BE1-478C-AF82-07DAA32D07D5}">
      <dgm:prSet/>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endParaRPr lang="en-US" sz="1400" b="1" cap="none" spc="0">
            <a:ln/>
            <a:solidFill>
              <a:schemeClr val="accent3"/>
            </a:solidFill>
            <a:effectLst/>
          </a:endParaRPr>
        </a:p>
      </dgm:t>
    </dgm:pt>
    <dgm:pt modelId="{F1D3D3D2-49F3-4B34-8279-986851C86ACD}" type="sibTrans" cxnId="{3703BAE8-4BE1-478C-AF82-07DAA32D07D5}">
      <dgm:prSet/>
      <dgm:spPr/>
      <dgm:t>
        <a:bodyPr/>
        <a:lstStyle/>
        <a:p>
          <a:endParaRPr lang="en-US"/>
        </a:p>
      </dgm:t>
    </dgm:pt>
    <dgm:pt modelId="{1E3656E2-97B8-47B9-B78A-04EBA315D83D}">
      <dgm:prSet phldrT="[Text]" custT="1"/>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400" b="1" cap="none" spc="0" dirty="0" smtClean="0">
              <a:ln/>
              <a:solidFill>
                <a:schemeClr val="accent3"/>
              </a:solidFill>
              <a:effectLst/>
              <a:latin typeface="DV1-TTGanesh" pitchFamily="82" charset="0"/>
            </a:rPr>
            <a:t>Bi </a:t>
          </a:r>
        </a:p>
        <a:p>
          <a:pPr algn="ctr"/>
          <a:r>
            <a:rPr lang="en-US" sz="1400" b="1" cap="none" spc="0" dirty="0" smtClean="0">
              <a:ln/>
              <a:solidFill>
                <a:schemeClr val="accent3"/>
              </a:solidFill>
              <a:effectLst/>
              <a:latin typeface="DV1-TTGanesh" pitchFamily="82" charset="0"/>
            </a:rPr>
            <a:t>Layer</a:t>
          </a:r>
          <a:endParaRPr lang="en-US" sz="1400" b="1" cap="none" spc="0" dirty="0">
            <a:ln/>
            <a:solidFill>
              <a:schemeClr val="accent3"/>
            </a:solidFill>
            <a:effectLst/>
            <a:latin typeface="DV1-TTGanesh" pitchFamily="82" charset="0"/>
          </a:endParaRPr>
        </a:p>
      </dgm:t>
    </dgm:pt>
    <dgm:pt modelId="{0FCBAD9D-AD69-4800-934D-755A38250776}" type="parTrans" cxnId="{7C42B1B2-187C-46EC-B2FC-451075888394}">
      <dgm:prSet/>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endParaRPr lang="en-US" sz="1400" b="1" cap="none" spc="0">
            <a:ln/>
            <a:solidFill>
              <a:schemeClr val="accent3"/>
            </a:solidFill>
            <a:effectLst/>
          </a:endParaRPr>
        </a:p>
      </dgm:t>
    </dgm:pt>
    <dgm:pt modelId="{96657EC7-CF72-4C5D-931F-574B8E6DB5A9}" type="sibTrans" cxnId="{7C42B1B2-187C-46EC-B2FC-451075888394}">
      <dgm:prSet/>
      <dgm:spPr/>
      <dgm:t>
        <a:bodyPr/>
        <a:lstStyle/>
        <a:p>
          <a:endParaRPr lang="en-US"/>
        </a:p>
      </dgm:t>
    </dgm:pt>
    <dgm:pt modelId="{A1CCEBE7-749A-4883-91E4-75A0EDB56540}">
      <dgm:prSet phldrT="[Text]" custT="1"/>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400" b="1" cap="none" spc="0" dirty="0" smtClean="0">
              <a:ln/>
              <a:solidFill>
                <a:schemeClr val="accent3"/>
              </a:solidFill>
              <a:effectLst/>
              <a:latin typeface="DV1-TTGanesh" pitchFamily="82" charset="0"/>
            </a:rPr>
            <a:t>Single</a:t>
          </a:r>
        </a:p>
        <a:p>
          <a:pPr algn="ctr"/>
          <a:r>
            <a:rPr lang="en-US" sz="1400" b="1" cap="none" spc="0" dirty="0" smtClean="0">
              <a:ln/>
              <a:solidFill>
                <a:schemeClr val="accent3"/>
              </a:solidFill>
              <a:effectLst/>
              <a:latin typeface="DV1-TTGanesh" pitchFamily="82" charset="0"/>
            </a:rPr>
            <a:t> Layer</a:t>
          </a:r>
          <a:endParaRPr lang="en-US" sz="1400" b="1" cap="none" spc="0" dirty="0">
            <a:ln/>
            <a:solidFill>
              <a:schemeClr val="accent3"/>
            </a:solidFill>
            <a:effectLst/>
            <a:latin typeface="DV1-TTGanesh" pitchFamily="82" charset="0"/>
          </a:endParaRPr>
        </a:p>
      </dgm:t>
    </dgm:pt>
    <dgm:pt modelId="{DB4EA97F-D79B-4D20-ACC7-ECF30E79B3E1}" type="parTrans" cxnId="{091433D8-E6F0-48F7-B91F-0B9485AC90C4}">
      <dgm:prSet/>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endParaRPr lang="en-US" sz="1400" b="1" cap="none" spc="0">
            <a:ln/>
            <a:solidFill>
              <a:schemeClr val="accent3"/>
            </a:solidFill>
            <a:effectLst/>
          </a:endParaRPr>
        </a:p>
      </dgm:t>
    </dgm:pt>
    <dgm:pt modelId="{48B7E6B7-91C5-4AA0-832E-0502BC571AE6}" type="sibTrans" cxnId="{091433D8-E6F0-48F7-B91F-0B9485AC90C4}">
      <dgm:prSet/>
      <dgm:spPr/>
      <dgm:t>
        <a:bodyPr/>
        <a:lstStyle/>
        <a:p>
          <a:endParaRPr lang="en-US"/>
        </a:p>
      </dgm:t>
    </dgm:pt>
    <dgm:pt modelId="{DDA965F2-DF93-418E-B6A8-B578205CE6CE}">
      <dgm:prSet phldrT="[Text]" custT="1"/>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400" b="1" cap="none" spc="0" dirty="0" smtClean="0">
              <a:ln/>
              <a:solidFill>
                <a:schemeClr val="accent3"/>
              </a:solidFill>
              <a:effectLst/>
              <a:latin typeface="DV1-TTGanesh" pitchFamily="82" charset="0"/>
            </a:rPr>
            <a:t>Multi </a:t>
          </a:r>
        </a:p>
        <a:p>
          <a:pPr algn="ctr"/>
          <a:r>
            <a:rPr lang="en-US" sz="1400" b="1" cap="none" spc="0" dirty="0" smtClean="0">
              <a:ln/>
              <a:solidFill>
                <a:schemeClr val="accent3"/>
              </a:solidFill>
              <a:effectLst/>
              <a:latin typeface="DV1-TTGanesh" pitchFamily="82" charset="0"/>
            </a:rPr>
            <a:t>Layer</a:t>
          </a:r>
          <a:endParaRPr lang="en-US" sz="1400" b="1" cap="none" spc="0" dirty="0">
            <a:ln/>
            <a:solidFill>
              <a:schemeClr val="accent3"/>
            </a:solidFill>
            <a:effectLst/>
            <a:latin typeface="DV1-TTGanesh" pitchFamily="82" charset="0"/>
          </a:endParaRPr>
        </a:p>
      </dgm:t>
    </dgm:pt>
    <dgm:pt modelId="{39C06D76-A0A5-43C0-82C0-702C958490AB}" type="parTrans" cxnId="{CF18FE8D-95D8-45FE-8468-A6CBFA3D332B}">
      <dgm:prSet/>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endParaRPr lang="en-US" sz="1400" b="1" cap="none" spc="0">
            <a:ln/>
            <a:solidFill>
              <a:schemeClr val="accent3"/>
            </a:solidFill>
            <a:effectLst/>
          </a:endParaRPr>
        </a:p>
      </dgm:t>
    </dgm:pt>
    <dgm:pt modelId="{449C1E87-B9E8-44F3-8B11-8762AB9F7F30}" type="sibTrans" cxnId="{CF18FE8D-95D8-45FE-8468-A6CBFA3D332B}">
      <dgm:prSet/>
      <dgm:spPr/>
      <dgm:t>
        <a:bodyPr/>
        <a:lstStyle/>
        <a:p>
          <a:endParaRPr lang="en-US"/>
        </a:p>
      </dgm:t>
    </dgm:pt>
    <dgm:pt modelId="{594A2FD6-4C77-40F7-88AB-8FD1DD76B0F8}">
      <dgm:prSet phldrT="[Text]" custT="1"/>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400" b="1" cap="none" spc="0" dirty="0" smtClean="0">
              <a:ln/>
              <a:solidFill>
                <a:schemeClr val="accent3"/>
              </a:solidFill>
              <a:effectLst/>
              <a:latin typeface="DV1-TTGanesh" pitchFamily="82" charset="0"/>
            </a:rPr>
            <a:t>Crystalline Silicon</a:t>
          </a:r>
          <a:endParaRPr lang="en-US" sz="1400" b="1" cap="none" spc="0" dirty="0">
            <a:ln/>
            <a:solidFill>
              <a:schemeClr val="accent3"/>
            </a:solidFill>
            <a:effectLst/>
            <a:latin typeface="DV1-TTGanesh" pitchFamily="82" charset="0"/>
          </a:endParaRPr>
        </a:p>
      </dgm:t>
    </dgm:pt>
    <dgm:pt modelId="{B1E52833-F72A-4CDB-9542-E850D5494D91}" type="parTrans" cxnId="{71B72704-AC0D-4A4B-AF5C-873790637532}">
      <dgm:prSet/>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endParaRPr lang="en-US" sz="1400" b="1" cap="none" spc="0">
            <a:ln/>
            <a:solidFill>
              <a:schemeClr val="accent3"/>
            </a:solidFill>
            <a:effectLst/>
          </a:endParaRPr>
        </a:p>
      </dgm:t>
    </dgm:pt>
    <dgm:pt modelId="{C9A62DEB-44C6-4967-A61B-AEFC66F60E44}" type="sibTrans" cxnId="{71B72704-AC0D-4A4B-AF5C-873790637532}">
      <dgm:prSet/>
      <dgm:spPr/>
      <dgm:t>
        <a:bodyPr/>
        <a:lstStyle/>
        <a:p>
          <a:endParaRPr lang="en-US"/>
        </a:p>
      </dgm:t>
    </dgm:pt>
    <dgm:pt modelId="{EDA7345E-8E11-49CD-AEC2-118FC6804386}">
      <dgm:prSet phldrT="[Text]" custT="1"/>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400" b="1" cap="none" spc="0" dirty="0" smtClean="0">
              <a:ln/>
              <a:solidFill>
                <a:schemeClr val="accent3"/>
              </a:solidFill>
              <a:effectLst/>
              <a:latin typeface="DV1-TTGanesh" pitchFamily="82" charset="0"/>
            </a:rPr>
            <a:t>Mono</a:t>
          </a:r>
          <a:endParaRPr lang="en-US" sz="1400" b="1" cap="none" spc="0" dirty="0">
            <a:ln/>
            <a:solidFill>
              <a:schemeClr val="accent3"/>
            </a:solidFill>
            <a:effectLst/>
            <a:latin typeface="DV1-TTGanesh" pitchFamily="82" charset="0"/>
          </a:endParaRPr>
        </a:p>
      </dgm:t>
    </dgm:pt>
    <dgm:pt modelId="{D738AC4E-F31A-4E96-AEC7-114F916F88CD}" type="parTrans" cxnId="{7ACB4E69-5D6B-4AF8-B011-E921E4D9E49D}">
      <dgm:prSet/>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endParaRPr lang="en-US" sz="1400" b="1" cap="none" spc="0">
            <a:ln/>
            <a:solidFill>
              <a:schemeClr val="accent3"/>
            </a:solidFill>
            <a:effectLst/>
          </a:endParaRPr>
        </a:p>
      </dgm:t>
    </dgm:pt>
    <dgm:pt modelId="{717BF7F6-59E7-488B-B8F3-B9EEE511A66D}" type="sibTrans" cxnId="{7ACB4E69-5D6B-4AF8-B011-E921E4D9E49D}">
      <dgm:prSet/>
      <dgm:spPr/>
      <dgm:t>
        <a:bodyPr/>
        <a:lstStyle/>
        <a:p>
          <a:endParaRPr lang="en-US"/>
        </a:p>
      </dgm:t>
    </dgm:pt>
    <dgm:pt modelId="{5CC085A4-AC3C-40B0-ACA0-C96367719900}">
      <dgm:prSet phldrT="[Text]" custT="1"/>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400" b="1" cap="none" spc="0" dirty="0" smtClean="0">
              <a:ln/>
              <a:solidFill>
                <a:schemeClr val="accent3"/>
              </a:solidFill>
              <a:effectLst/>
              <a:latin typeface="DV1-TTGanesh" pitchFamily="82" charset="0"/>
            </a:rPr>
            <a:t>Poly</a:t>
          </a:r>
          <a:endParaRPr lang="en-US" sz="1400" b="1" cap="none" spc="0" dirty="0">
            <a:ln/>
            <a:solidFill>
              <a:schemeClr val="accent3"/>
            </a:solidFill>
            <a:effectLst/>
            <a:latin typeface="DV1-TTGanesh" pitchFamily="82" charset="0"/>
          </a:endParaRPr>
        </a:p>
      </dgm:t>
    </dgm:pt>
    <dgm:pt modelId="{8FBEFE03-27BD-4592-AE6C-B43E7D388988}" type="parTrans" cxnId="{E62B8C12-BC91-460C-A336-0588694179AF}">
      <dgm:prSet/>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endParaRPr lang="en-US" sz="1400" b="1" cap="none" spc="0">
            <a:ln/>
            <a:solidFill>
              <a:schemeClr val="accent3"/>
            </a:solidFill>
            <a:effectLst/>
          </a:endParaRPr>
        </a:p>
      </dgm:t>
    </dgm:pt>
    <dgm:pt modelId="{0B8886F9-7D12-4CD1-A19E-31CDD96C11AA}" type="sibTrans" cxnId="{E62B8C12-BC91-460C-A336-0588694179AF}">
      <dgm:prSet/>
      <dgm:spPr/>
      <dgm:t>
        <a:bodyPr/>
        <a:lstStyle/>
        <a:p>
          <a:endParaRPr lang="en-US"/>
        </a:p>
      </dgm:t>
    </dgm:pt>
    <dgm:pt modelId="{3665E562-1033-4ADA-BFA8-833106462702}">
      <dgm:prSet phldrT="[Text]" custT="1"/>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400" b="1" cap="none" spc="0" dirty="0" smtClean="0">
              <a:ln/>
              <a:solidFill>
                <a:schemeClr val="accent3"/>
              </a:solidFill>
              <a:effectLst/>
              <a:latin typeface="DV1-TTGanesh" pitchFamily="82" charset="0"/>
            </a:rPr>
            <a:t>Amorphous Silicon</a:t>
          </a:r>
          <a:endParaRPr lang="en-US" sz="1400" b="1" cap="none" spc="0" dirty="0">
            <a:ln/>
            <a:solidFill>
              <a:schemeClr val="accent3"/>
            </a:solidFill>
            <a:effectLst/>
            <a:latin typeface="DV1-TTGanesh" pitchFamily="82" charset="0"/>
          </a:endParaRPr>
        </a:p>
      </dgm:t>
    </dgm:pt>
    <dgm:pt modelId="{1A523AAB-8D51-4D01-827A-D1E33DEEA490}" type="parTrans" cxnId="{671AB789-6675-4C61-A9CE-B9C0DADABAAF}">
      <dgm:prSet/>
      <dgm:spPr/>
      <dgm:t>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endParaRPr lang="en-US" sz="1400" b="1" cap="none" spc="0">
            <a:ln/>
            <a:solidFill>
              <a:schemeClr val="accent3"/>
            </a:solidFill>
            <a:effectLst/>
          </a:endParaRPr>
        </a:p>
      </dgm:t>
    </dgm:pt>
    <dgm:pt modelId="{A918A2BC-5982-43BB-A2A0-95BF886DCC4B}" type="sibTrans" cxnId="{671AB789-6675-4C61-A9CE-B9C0DADABAAF}">
      <dgm:prSet/>
      <dgm:spPr/>
      <dgm:t>
        <a:bodyPr/>
        <a:lstStyle/>
        <a:p>
          <a:endParaRPr lang="en-US"/>
        </a:p>
      </dgm:t>
    </dgm:pt>
    <dgm:pt modelId="{5D0BC5C5-5FDB-4657-B6E4-D6F33CE1747D}" type="pres">
      <dgm:prSet presAssocID="{52B678D8-EF6F-47E7-B26E-1D6910143EE9}" presName="hierChild1" presStyleCnt="0">
        <dgm:presLayoutVars>
          <dgm:chPref val="1"/>
          <dgm:dir/>
          <dgm:animOne val="branch"/>
          <dgm:animLvl val="lvl"/>
          <dgm:resizeHandles/>
        </dgm:presLayoutVars>
      </dgm:prSet>
      <dgm:spPr/>
      <dgm:t>
        <a:bodyPr/>
        <a:lstStyle/>
        <a:p>
          <a:endParaRPr lang="en-US"/>
        </a:p>
      </dgm:t>
    </dgm:pt>
    <dgm:pt modelId="{E6BF0F01-B03D-4390-B9D7-1E4C3C8C6733}" type="pres">
      <dgm:prSet presAssocID="{B4D50FA2-5012-490E-8D81-3E6A88A23019}" presName="hierRoot1" presStyleCnt="0"/>
      <dgm:spPr/>
      <dgm:t>
        <a:bodyPr/>
        <a:lstStyle/>
        <a:p>
          <a:endParaRPr lang="en-US"/>
        </a:p>
      </dgm:t>
    </dgm:pt>
    <dgm:pt modelId="{40D5E580-D32D-4586-BE4F-51180B98FA4A}" type="pres">
      <dgm:prSet presAssocID="{B4D50FA2-5012-490E-8D81-3E6A88A23019}" presName="composite" presStyleCnt="0"/>
      <dgm:spPr/>
      <dgm:t>
        <a:bodyPr/>
        <a:lstStyle/>
        <a:p>
          <a:endParaRPr lang="en-US"/>
        </a:p>
      </dgm:t>
    </dgm:pt>
    <dgm:pt modelId="{A17D127D-98AD-419D-BE37-58EB3164420F}" type="pres">
      <dgm:prSet presAssocID="{B4D50FA2-5012-490E-8D81-3E6A88A23019}" presName="background" presStyleLbl="node0" presStyleIdx="0" presStyleCnt="1"/>
      <dgm:spPr/>
      <dgm:t>
        <a:bodyPr/>
        <a:lstStyle/>
        <a:p>
          <a:endParaRPr lang="en-US"/>
        </a:p>
      </dgm:t>
    </dgm:pt>
    <dgm:pt modelId="{3E537E9A-D414-4733-8E8F-E4BD14F7C745}" type="pres">
      <dgm:prSet presAssocID="{B4D50FA2-5012-490E-8D81-3E6A88A23019}" presName="text" presStyleLbl="fgAcc0" presStyleIdx="0" presStyleCnt="1" custScaleX="155265" custScaleY="89984" custLinFactY="-77876" custLinFactNeighborX="-57551" custLinFactNeighborY="-100000">
        <dgm:presLayoutVars>
          <dgm:chPref val="3"/>
        </dgm:presLayoutVars>
      </dgm:prSet>
      <dgm:spPr/>
      <dgm:t>
        <a:bodyPr/>
        <a:lstStyle/>
        <a:p>
          <a:endParaRPr lang="en-US"/>
        </a:p>
      </dgm:t>
    </dgm:pt>
    <dgm:pt modelId="{8F5C46C6-75FA-4445-9D8C-FA82B30384B6}" type="pres">
      <dgm:prSet presAssocID="{B4D50FA2-5012-490E-8D81-3E6A88A23019}" presName="hierChild2" presStyleCnt="0"/>
      <dgm:spPr/>
      <dgm:t>
        <a:bodyPr/>
        <a:lstStyle/>
        <a:p>
          <a:endParaRPr lang="en-US"/>
        </a:p>
      </dgm:t>
    </dgm:pt>
    <dgm:pt modelId="{5E91042B-92AC-431E-8C58-706584EEC876}" type="pres">
      <dgm:prSet presAssocID="{7BF45A63-3547-4EDC-AFC0-16BC921CD825}" presName="Name10" presStyleLbl="parChTrans1D2" presStyleIdx="0" presStyleCnt="3"/>
      <dgm:spPr/>
      <dgm:t>
        <a:bodyPr/>
        <a:lstStyle/>
        <a:p>
          <a:endParaRPr lang="en-US"/>
        </a:p>
      </dgm:t>
    </dgm:pt>
    <dgm:pt modelId="{D27F74B1-004A-4C64-863B-F733FC6CBEB8}" type="pres">
      <dgm:prSet presAssocID="{F10DCAA6-A271-40BF-9966-D790B56D04B1}" presName="hierRoot2" presStyleCnt="0"/>
      <dgm:spPr/>
      <dgm:t>
        <a:bodyPr/>
        <a:lstStyle/>
        <a:p>
          <a:endParaRPr lang="en-US"/>
        </a:p>
      </dgm:t>
    </dgm:pt>
    <dgm:pt modelId="{3D8C0120-88D1-4945-A1DF-838AFE503ED4}" type="pres">
      <dgm:prSet presAssocID="{F10DCAA6-A271-40BF-9966-D790B56D04B1}" presName="composite2" presStyleCnt="0"/>
      <dgm:spPr/>
      <dgm:t>
        <a:bodyPr/>
        <a:lstStyle/>
        <a:p>
          <a:endParaRPr lang="en-US"/>
        </a:p>
      </dgm:t>
    </dgm:pt>
    <dgm:pt modelId="{DB0A9A5C-4B99-42A6-A71E-211ECEBF3C3A}" type="pres">
      <dgm:prSet presAssocID="{F10DCAA6-A271-40BF-9966-D790B56D04B1}" presName="background2" presStyleLbl="node2" presStyleIdx="0" presStyleCnt="3"/>
      <dgm:spPr/>
      <dgm:t>
        <a:bodyPr/>
        <a:lstStyle/>
        <a:p>
          <a:endParaRPr lang="en-US"/>
        </a:p>
      </dgm:t>
    </dgm:pt>
    <dgm:pt modelId="{0338812B-56E3-4347-8E41-EC66C291D4C2}" type="pres">
      <dgm:prSet presAssocID="{F10DCAA6-A271-40BF-9966-D790B56D04B1}" presName="text2" presStyleLbl="fgAcc2" presStyleIdx="0" presStyleCnt="3" custScaleX="259375" custScaleY="110001" custLinFactY="-46657" custLinFactNeighborY="-100000">
        <dgm:presLayoutVars>
          <dgm:chPref val="3"/>
        </dgm:presLayoutVars>
      </dgm:prSet>
      <dgm:spPr/>
      <dgm:t>
        <a:bodyPr/>
        <a:lstStyle/>
        <a:p>
          <a:endParaRPr lang="en-US"/>
        </a:p>
      </dgm:t>
    </dgm:pt>
    <dgm:pt modelId="{C64576B9-AE4D-4852-AD43-3D756A3DFBBC}" type="pres">
      <dgm:prSet presAssocID="{F10DCAA6-A271-40BF-9966-D790B56D04B1}" presName="hierChild3" presStyleCnt="0"/>
      <dgm:spPr/>
      <dgm:t>
        <a:bodyPr/>
        <a:lstStyle/>
        <a:p>
          <a:endParaRPr lang="en-US"/>
        </a:p>
      </dgm:t>
    </dgm:pt>
    <dgm:pt modelId="{F58FD776-79BE-45CB-8801-9EB7C8DF35B0}" type="pres">
      <dgm:prSet presAssocID="{0FCBAD9D-AD69-4800-934D-755A38250776}" presName="Name17" presStyleLbl="parChTrans1D3" presStyleIdx="0" presStyleCnt="5"/>
      <dgm:spPr/>
      <dgm:t>
        <a:bodyPr/>
        <a:lstStyle/>
        <a:p>
          <a:endParaRPr lang="en-US"/>
        </a:p>
      </dgm:t>
    </dgm:pt>
    <dgm:pt modelId="{0DB69C1A-0A26-43F8-8C81-7904964DAC0F}" type="pres">
      <dgm:prSet presAssocID="{1E3656E2-97B8-47B9-B78A-04EBA315D83D}" presName="hierRoot3" presStyleCnt="0"/>
      <dgm:spPr/>
      <dgm:t>
        <a:bodyPr/>
        <a:lstStyle/>
        <a:p>
          <a:endParaRPr lang="en-US"/>
        </a:p>
      </dgm:t>
    </dgm:pt>
    <dgm:pt modelId="{AB30BFCE-D5B2-4E71-94F5-1D9EA928BA5F}" type="pres">
      <dgm:prSet presAssocID="{1E3656E2-97B8-47B9-B78A-04EBA315D83D}" presName="composite3" presStyleCnt="0"/>
      <dgm:spPr/>
      <dgm:t>
        <a:bodyPr/>
        <a:lstStyle/>
        <a:p>
          <a:endParaRPr lang="en-US"/>
        </a:p>
      </dgm:t>
    </dgm:pt>
    <dgm:pt modelId="{C9B0A3DD-3877-4323-AE9E-B1FC243D495C}" type="pres">
      <dgm:prSet presAssocID="{1E3656E2-97B8-47B9-B78A-04EBA315D83D}" presName="background3" presStyleLbl="node3" presStyleIdx="0" presStyleCnt="5"/>
      <dgm:spPr/>
      <dgm:t>
        <a:bodyPr/>
        <a:lstStyle/>
        <a:p>
          <a:endParaRPr lang="en-US"/>
        </a:p>
      </dgm:t>
    </dgm:pt>
    <dgm:pt modelId="{EB94D4E8-E32A-4606-8C6C-7EC30FED2353}" type="pres">
      <dgm:prSet presAssocID="{1E3656E2-97B8-47B9-B78A-04EBA315D83D}" presName="text3" presStyleLbl="fgAcc3" presStyleIdx="0" presStyleCnt="5" custScaleX="82645" custLinFactNeighborX="1682" custLinFactNeighborY="-56779">
        <dgm:presLayoutVars>
          <dgm:chPref val="3"/>
        </dgm:presLayoutVars>
      </dgm:prSet>
      <dgm:spPr/>
      <dgm:t>
        <a:bodyPr/>
        <a:lstStyle/>
        <a:p>
          <a:endParaRPr lang="en-US"/>
        </a:p>
      </dgm:t>
    </dgm:pt>
    <dgm:pt modelId="{6951D902-80D3-43DC-8EDB-35DF9D0E9A86}" type="pres">
      <dgm:prSet presAssocID="{1E3656E2-97B8-47B9-B78A-04EBA315D83D}" presName="hierChild4" presStyleCnt="0"/>
      <dgm:spPr/>
      <dgm:t>
        <a:bodyPr/>
        <a:lstStyle/>
        <a:p>
          <a:endParaRPr lang="en-US"/>
        </a:p>
      </dgm:t>
    </dgm:pt>
    <dgm:pt modelId="{EB0B0332-D782-41D3-A84F-6AA670B66ED1}" type="pres">
      <dgm:prSet presAssocID="{DB4EA97F-D79B-4D20-ACC7-ECF30E79B3E1}" presName="Name17" presStyleLbl="parChTrans1D3" presStyleIdx="1" presStyleCnt="5"/>
      <dgm:spPr/>
      <dgm:t>
        <a:bodyPr/>
        <a:lstStyle/>
        <a:p>
          <a:endParaRPr lang="en-US"/>
        </a:p>
      </dgm:t>
    </dgm:pt>
    <dgm:pt modelId="{4E9FDC09-20F8-423F-B32C-CA4E8490AE7E}" type="pres">
      <dgm:prSet presAssocID="{A1CCEBE7-749A-4883-91E4-75A0EDB56540}" presName="hierRoot3" presStyleCnt="0"/>
      <dgm:spPr/>
      <dgm:t>
        <a:bodyPr/>
        <a:lstStyle/>
        <a:p>
          <a:endParaRPr lang="en-US"/>
        </a:p>
      </dgm:t>
    </dgm:pt>
    <dgm:pt modelId="{492BA15C-A72F-42D8-BDF5-A384BD932CEA}" type="pres">
      <dgm:prSet presAssocID="{A1CCEBE7-749A-4883-91E4-75A0EDB56540}" presName="composite3" presStyleCnt="0"/>
      <dgm:spPr/>
      <dgm:t>
        <a:bodyPr/>
        <a:lstStyle/>
        <a:p>
          <a:endParaRPr lang="en-US"/>
        </a:p>
      </dgm:t>
    </dgm:pt>
    <dgm:pt modelId="{8C6CCB90-0384-4B12-9920-476D7F1C9E6C}" type="pres">
      <dgm:prSet presAssocID="{A1CCEBE7-749A-4883-91E4-75A0EDB56540}" presName="background3" presStyleLbl="node3" presStyleIdx="1" presStyleCnt="5"/>
      <dgm:spPr/>
      <dgm:t>
        <a:bodyPr/>
        <a:lstStyle/>
        <a:p>
          <a:endParaRPr lang="en-US"/>
        </a:p>
      </dgm:t>
    </dgm:pt>
    <dgm:pt modelId="{71B6A225-B651-47B2-8E32-01E1AC40B01B}" type="pres">
      <dgm:prSet presAssocID="{A1CCEBE7-749A-4883-91E4-75A0EDB56540}" presName="text3" presStyleLbl="fgAcc3" presStyleIdx="1" presStyleCnt="5" custScaleX="82645" custLinFactNeighborX="1682" custLinFactNeighborY="-56779">
        <dgm:presLayoutVars>
          <dgm:chPref val="3"/>
        </dgm:presLayoutVars>
      </dgm:prSet>
      <dgm:spPr/>
      <dgm:t>
        <a:bodyPr/>
        <a:lstStyle/>
        <a:p>
          <a:endParaRPr lang="en-US"/>
        </a:p>
      </dgm:t>
    </dgm:pt>
    <dgm:pt modelId="{1B70165D-EC31-492C-9489-A768073E2611}" type="pres">
      <dgm:prSet presAssocID="{A1CCEBE7-749A-4883-91E4-75A0EDB56540}" presName="hierChild4" presStyleCnt="0"/>
      <dgm:spPr/>
      <dgm:t>
        <a:bodyPr/>
        <a:lstStyle/>
        <a:p>
          <a:endParaRPr lang="en-US"/>
        </a:p>
      </dgm:t>
    </dgm:pt>
    <dgm:pt modelId="{F434B398-C1D4-4B06-8737-FD346AFA7CFB}" type="pres">
      <dgm:prSet presAssocID="{39C06D76-A0A5-43C0-82C0-702C958490AB}" presName="Name17" presStyleLbl="parChTrans1D3" presStyleIdx="2" presStyleCnt="5"/>
      <dgm:spPr/>
      <dgm:t>
        <a:bodyPr/>
        <a:lstStyle/>
        <a:p>
          <a:endParaRPr lang="en-US"/>
        </a:p>
      </dgm:t>
    </dgm:pt>
    <dgm:pt modelId="{A4D7FBBA-35DA-42E6-B37F-EF036D75A8E3}" type="pres">
      <dgm:prSet presAssocID="{DDA965F2-DF93-418E-B6A8-B578205CE6CE}" presName="hierRoot3" presStyleCnt="0"/>
      <dgm:spPr/>
      <dgm:t>
        <a:bodyPr/>
        <a:lstStyle/>
        <a:p>
          <a:endParaRPr lang="en-US"/>
        </a:p>
      </dgm:t>
    </dgm:pt>
    <dgm:pt modelId="{BD8DA6B9-7A03-4339-B9AE-2A756C44524F}" type="pres">
      <dgm:prSet presAssocID="{DDA965F2-DF93-418E-B6A8-B578205CE6CE}" presName="composite3" presStyleCnt="0"/>
      <dgm:spPr/>
      <dgm:t>
        <a:bodyPr/>
        <a:lstStyle/>
        <a:p>
          <a:endParaRPr lang="en-US"/>
        </a:p>
      </dgm:t>
    </dgm:pt>
    <dgm:pt modelId="{14F3B241-856B-4B7A-A054-78D3A20E1D9A}" type="pres">
      <dgm:prSet presAssocID="{DDA965F2-DF93-418E-B6A8-B578205CE6CE}" presName="background3" presStyleLbl="node3" presStyleIdx="2" presStyleCnt="5"/>
      <dgm:spPr/>
      <dgm:t>
        <a:bodyPr/>
        <a:lstStyle/>
        <a:p>
          <a:endParaRPr lang="en-US"/>
        </a:p>
      </dgm:t>
    </dgm:pt>
    <dgm:pt modelId="{60ABA086-8C6B-4BD0-9CB0-E3E9298BC22B}" type="pres">
      <dgm:prSet presAssocID="{DDA965F2-DF93-418E-B6A8-B578205CE6CE}" presName="text3" presStyleLbl="fgAcc3" presStyleIdx="2" presStyleCnt="5" custScaleX="82645" custLinFactNeighborX="1682" custLinFactNeighborY="-56779">
        <dgm:presLayoutVars>
          <dgm:chPref val="3"/>
        </dgm:presLayoutVars>
      </dgm:prSet>
      <dgm:spPr/>
      <dgm:t>
        <a:bodyPr/>
        <a:lstStyle/>
        <a:p>
          <a:endParaRPr lang="en-US"/>
        </a:p>
      </dgm:t>
    </dgm:pt>
    <dgm:pt modelId="{9E116569-F2B5-47D1-B5E0-0F4EC0FBADB8}" type="pres">
      <dgm:prSet presAssocID="{DDA965F2-DF93-418E-B6A8-B578205CE6CE}" presName="hierChild4" presStyleCnt="0"/>
      <dgm:spPr/>
      <dgm:t>
        <a:bodyPr/>
        <a:lstStyle/>
        <a:p>
          <a:endParaRPr lang="en-US"/>
        </a:p>
      </dgm:t>
    </dgm:pt>
    <dgm:pt modelId="{9E03E086-3957-4E20-91C8-C2CACA3FE23D}" type="pres">
      <dgm:prSet presAssocID="{49A4B646-7882-4EB7-97BF-E3BD0C0C44EB}" presName="Name10" presStyleLbl="parChTrans1D2" presStyleIdx="1" presStyleCnt="3"/>
      <dgm:spPr/>
      <dgm:t>
        <a:bodyPr/>
        <a:lstStyle/>
        <a:p>
          <a:endParaRPr lang="en-US"/>
        </a:p>
      </dgm:t>
    </dgm:pt>
    <dgm:pt modelId="{B4146A89-377E-44F5-9B96-58631CA81F4C}" type="pres">
      <dgm:prSet presAssocID="{CFF0591D-6DAC-44F7-BC30-3E0E16206A47}" presName="hierRoot2" presStyleCnt="0"/>
      <dgm:spPr/>
      <dgm:t>
        <a:bodyPr/>
        <a:lstStyle/>
        <a:p>
          <a:endParaRPr lang="en-US"/>
        </a:p>
      </dgm:t>
    </dgm:pt>
    <dgm:pt modelId="{BA68C6A9-95CB-46DC-88F3-92BFDA496F79}" type="pres">
      <dgm:prSet presAssocID="{CFF0591D-6DAC-44F7-BC30-3E0E16206A47}" presName="composite2" presStyleCnt="0"/>
      <dgm:spPr/>
      <dgm:t>
        <a:bodyPr/>
        <a:lstStyle/>
        <a:p>
          <a:endParaRPr lang="en-US"/>
        </a:p>
      </dgm:t>
    </dgm:pt>
    <dgm:pt modelId="{A46FEF16-98B9-4E3F-8716-01F863DE7349}" type="pres">
      <dgm:prSet presAssocID="{CFF0591D-6DAC-44F7-BC30-3E0E16206A47}" presName="background2" presStyleLbl="node2" presStyleIdx="1" presStyleCnt="3"/>
      <dgm:spPr/>
      <dgm:t>
        <a:bodyPr/>
        <a:lstStyle/>
        <a:p>
          <a:endParaRPr lang="en-US"/>
        </a:p>
      </dgm:t>
    </dgm:pt>
    <dgm:pt modelId="{581EC6D4-ABC3-47A0-A6DD-332B7AA7F97B}" type="pres">
      <dgm:prSet presAssocID="{CFF0591D-6DAC-44F7-BC30-3E0E16206A47}" presName="text2" presStyleLbl="fgAcc2" presStyleIdx="1" presStyleCnt="3" custScaleX="259375" custScaleY="110001" custLinFactY="-46657" custLinFactNeighborY="-100000">
        <dgm:presLayoutVars>
          <dgm:chPref val="3"/>
        </dgm:presLayoutVars>
      </dgm:prSet>
      <dgm:spPr/>
      <dgm:t>
        <a:bodyPr/>
        <a:lstStyle/>
        <a:p>
          <a:endParaRPr lang="en-US"/>
        </a:p>
      </dgm:t>
    </dgm:pt>
    <dgm:pt modelId="{1A42ABD7-3BA6-42A1-8518-FA1E93661DCD}" type="pres">
      <dgm:prSet presAssocID="{CFF0591D-6DAC-44F7-BC30-3E0E16206A47}" presName="hierChild3" presStyleCnt="0"/>
      <dgm:spPr/>
      <dgm:t>
        <a:bodyPr/>
        <a:lstStyle/>
        <a:p>
          <a:endParaRPr lang="en-US"/>
        </a:p>
      </dgm:t>
    </dgm:pt>
    <dgm:pt modelId="{E28A490F-C922-406E-8C6D-9EBEB61C38CD}" type="pres">
      <dgm:prSet presAssocID="{B1E52833-F72A-4CDB-9542-E850D5494D91}" presName="Name17" presStyleLbl="parChTrans1D3" presStyleIdx="3" presStyleCnt="5"/>
      <dgm:spPr/>
      <dgm:t>
        <a:bodyPr/>
        <a:lstStyle/>
        <a:p>
          <a:endParaRPr lang="en-US"/>
        </a:p>
      </dgm:t>
    </dgm:pt>
    <dgm:pt modelId="{7CC218E2-6BF0-4E83-B2D7-F6C9DDA20E37}" type="pres">
      <dgm:prSet presAssocID="{594A2FD6-4C77-40F7-88AB-8FD1DD76B0F8}" presName="hierRoot3" presStyleCnt="0"/>
      <dgm:spPr/>
      <dgm:t>
        <a:bodyPr/>
        <a:lstStyle/>
        <a:p>
          <a:endParaRPr lang="en-US"/>
        </a:p>
      </dgm:t>
    </dgm:pt>
    <dgm:pt modelId="{36D827B8-305F-4BB5-806E-9981140B5EFE}" type="pres">
      <dgm:prSet presAssocID="{594A2FD6-4C77-40F7-88AB-8FD1DD76B0F8}" presName="composite3" presStyleCnt="0"/>
      <dgm:spPr/>
      <dgm:t>
        <a:bodyPr/>
        <a:lstStyle/>
        <a:p>
          <a:endParaRPr lang="en-US"/>
        </a:p>
      </dgm:t>
    </dgm:pt>
    <dgm:pt modelId="{CBED54E7-F13D-4EB8-B46E-BACCDC4DC6B5}" type="pres">
      <dgm:prSet presAssocID="{594A2FD6-4C77-40F7-88AB-8FD1DD76B0F8}" presName="background3" presStyleLbl="node3" presStyleIdx="3" presStyleCnt="5"/>
      <dgm:spPr/>
      <dgm:t>
        <a:bodyPr/>
        <a:lstStyle/>
        <a:p>
          <a:endParaRPr lang="en-US"/>
        </a:p>
      </dgm:t>
    </dgm:pt>
    <dgm:pt modelId="{B6436FA7-F386-460A-894E-DE1683F78E5F}" type="pres">
      <dgm:prSet presAssocID="{594A2FD6-4C77-40F7-88AB-8FD1DD76B0F8}" presName="text3" presStyleLbl="fgAcc3" presStyleIdx="3" presStyleCnt="5" custLinFactNeighborY="82715">
        <dgm:presLayoutVars>
          <dgm:chPref val="3"/>
        </dgm:presLayoutVars>
      </dgm:prSet>
      <dgm:spPr/>
      <dgm:t>
        <a:bodyPr/>
        <a:lstStyle/>
        <a:p>
          <a:endParaRPr lang="en-US"/>
        </a:p>
      </dgm:t>
    </dgm:pt>
    <dgm:pt modelId="{025AEDBE-F1C1-4952-92BC-8660B3F2356E}" type="pres">
      <dgm:prSet presAssocID="{594A2FD6-4C77-40F7-88AB-8FD1DD76B0F8}" presName="hierChild4" presStyleCnt="0"/>
      <dgm:spPr/>
      <dgm:t>
        <a:bodyPr/>
        <a:lstStyle/>
        <a:p>
          <a:endParaRPr lang="en-US"/>
        </a:p>
      </dgm:t>
    </dgm:pt>
    <dgm:pt modelId="{BD7F4F03-E5CF-448D-8526-22C744BC7201}" type="pres">
      <dgm:prSet presAssocID="{D738AC4E-F31A-4E96-AEC7-114F916F88CD}" presName="Name23" presStyleLbl="parChTrans1D4" presStyleIdx="0" presStyleCnt="2"/>
      <dgm:spPr/>
      <dgm:t>
        <a:bodyPr/>
        <a:lstStyle/>
        <a:p>
          <a:endParaRPr lang="en-US"/>
        </a:p>
      </dgm:t>
    </dgm:pt>
    <dgm:pt modelId="{8AD3C445-53A7-4D71-8EC2-C966F9E1D042}" type="pres">
      <dgm:prSet presAssocID="{EDA7345E-8E11-49CD-AEC2-118FC6804386}" presName="hierRoot4" presStyleCnt="0"/>
      <dgm:spPr/>
      <dgm:t>
        <a:bodyPr/>
        <a:lstStyle/>
        <a:p>
          <a:endParaRPr lang="en-US"/>
        </a:p>
      </dgm:t>
    </dgm:pt>
    <dgm:pt modelId="{F864C0E7-8AE3-4EB8-B705-776940BD9D0E}" type="pres">
      <dgm:prSet presAssocID="{EDA7345E-8E11-49CD-AEC2-118FC6804386}" presName="composite4" presStyleCnt="0"/>
      <dgm:spPr/>
      <dgm:t>
        <a:bodyPr/>
        <a:lstStyle/>
        <a:p>
          <a:endParaRPr lang="en-US"/>
        </a:p>
      </dgm:t>
    </dgm:pt>
    <dgm:pt modelId="{ADFE79BA-471F-4742-9FC6-7978697CA36E}" type="pres">
      <dgm:prSet presAssocID="{EDA7345E-8E11-49CD-AEC2-118FC6804386}" presName="background4" presStyleLbl="node4" presStyleIdx="0" presStyleCnt="2"/>
      <dgm:spPr/>
      <dgm:t>
        <a:bodyPr/>
        <a:lstStyle/>
        <a:p>
          <a:endParaRPr lang="en-US"/>
        </a:p>
      </dgm:t>
    </dgm:pt>
    <dgm:pt modelId="{92F5AD4B-8811-4A03-8530-8F182D5F121D}" type="pres">
      <dgm:prSet presAssocID="{EDA7345E-8E11-49CD-AEC2-118FC6804386}" presName="text4" presStyleLbl="fgAcc4" presStyleIdx="0" presStyleCnt="2" custLinFactNeighborY="82715">
        <dgm:presLayoutVars>
          <dgm:chPref val="3"/>
        </dgm:presLayoutVars>
      </dgm:prSet>
      <dgm:spPr/>
      <dgm:t>
        <a:bodyPr/>
        <a:lstStyle/>
        <a:p>
          <a:endParaRPr lang="en-US"/>
        </a:p>
      </dgm:t>
    </dgm:pt>
    <dgm:pt modelId="{1C99D620-9910-4A49-B878-4E1AC08BC83D}" type="pres">
      <dgm:prSet presAssocID="{EDA7345E-8E11-49CD-AEC2-118FC6804386}" presName="hierChild5" presStyleCnt="0"/>
      <dgm:spPr/>
      <dgm:t>
        <a:bodyPr/>
        <a:lstStyle/>
        <a:p>
          <a:endParaRPr lang="en-US"/>
        </a:p>
      </dgm:t>
    </dgm:pt>
    <dgm:pt modelId="{5FC92309-8122-4170-B924-AFBD29E9BC6B}" type="pres">
      <dgm:prSet presAssocID="{8FBEFE03-27BD-4592-AE6C-B43E7D388988}" presName="Name23" presStyleLbl="parChTrans1D4" presStyleIdx="1" presStyleCnt="2"/>
      <dgm:spPr/>
      <dgm:t>
        <a:bodyPr/>
        <a:lstStyle/>
        <a:p>
          <a:endParaRPr lang="en-US"/>
        </a:p>
      </dgm:t>
    </dgm:pt>
    <dgm:pt modelId="{C38DBE12-ABB6-4F12-93D6-1208B8AAE704}" type="pres">
      <dgm:prSet presAssocID="{5CC085A4-AC3C-40B0-ACA0-C96367719900}" presName="hierRoot4" presStyleCnt="0"/>
      <dgm:spPr/>
      <dgm:t>
        <a:bodyPr/>
        <a:lstStyle/>
        <a:p>
          <a:endParaRPr lang="en-US"/>
        </a:p>
      </dgm:t>
    </dgm:pt>
    <dgm:pt modelId="{64AB4AA0-E9AA-412A-B9CD-969B97944EA0}" type="pres">
      <dgm:prSet presAssocID="{5CC085A4-AC3C-40B0-ACA0-C96367719900}" presName="composite4" presStyleCnt="0"/>
      <dgm:spPr/>
      <dgm:t>
        <a:bodyPr/>
        <a:lstStyle/>
        <a:p>
          <a:endParaRPr lang="en-US"/>
        </a:p>
      </dgm:t>
    </dgm:pt>
    <dgm:pt modelId="{89825346-6C99-48CE-B996-CBA76A1EB4E5}" type="pres">
      <dgm:prSet presAssocID="{5CC085A4-AC3C-40B0-ACA0-C96367719900}" presName="background4" presStyleLbl="node4" presStyleIdx="1" presStyleCnt="2"/>
      <dgm:spPr/>
      <dgm:t>
        <a:bodyPr/>
        <a:lstStyle/>
        <a:p>
          <a:endParaRPr lang="en-US"/>
        </a:p>
      </dgm:t>
    </dgm:pt>
    <dgm:pt modelId="{7EAAF46D-FFD3-4DEB-96CE-B224DEC72D9E}" type="pres">
      <dgm:prSet presAssocID="{5CC085A4-AC3C-40B0-ACA0-C96367719900}" presName="text4" presStyleLbl="fgAcc4" presStyleIdx="1" presStyleCnt="2" custLinFactNeighborY="82715">
        <dgm:presLayoutVars>
          <dgm:chPref val="3"/>
        </dgm:presLayoutVars>
      </dgm:prSet>
      <dgm:spPr/>
      <dgm:t>
        <a:bodyPr/>
        <a:lstStyle/>
        <a:p>
          <a:endParaRPr lang="en-US"/>
        </a:p>
      </dgm:t>
    </dgm:pt>
    <dgm:pt modelId="{1B91C2FC-8686-46B4-BCCC-F751F4A358D7}" type="pres">
      <dgm:prSet presAssocID="{5CC085A4-AC3C-40B0-ACA0-C96367719900}" presName="hierChild5" presStyleCnt="0"/>
      <dgm:spPr/>
      <dgm:t>
        <a:bodyPr/>
        <a:lstStyle/>
        <a:p>
          <a:endParaRPr lang="en-US"/>
        </a:p>
      </dgm:t>
    </dgm:pt>
    <dgm:pt modelId="{2E7C4828-937D-4663-B052-4F51650DFFCF}" type="pres">
      <dgm:prSet presAssocID="{1A523AAB-8D51-4D01-827A-D1E33DEEA490}" presName="Name17" presStyleLbl="parChTrans1D3" presStyleIdx="4" presStyleCnt="5"/>
      <dgm:spPr/>
      <dgm:t>
        <a:bodyPr/>
        <a:lstStyle/>
        <a:p>
          <a:endParaRPr lang="en-US"/>
        </a:p>
      </dgm:t>
    </dgm:pt>
    <dgm:pt modelId="{BAE6995C-617E-4486-A446-02A72C72B857}" type="pres">
      <dgm:prSet presAssocID="{3665E562-1033-4ADA-BFA8-833106462702}" presName="hierRoot3" presStyleCnt="0"/>
      <dgm:spPr/>
      <dgm:t>
        <a:bodyPr/>
        <a:lstStyle/>
        <a:p>
          <a:endParaRPr lang="en-US"/>
        </a:p>
      </dgm:t>
    </dgm:pt>
    <dgm:pt modelId="{5988514C-16EC-4A8D-91AC-C6F8403EAEEC}" type="pres">
      <dgm:prSet presAssocID="{3665E562-1033-4ADA-BFA8-833106462702}" presName="composite3" presStyleCnt="0"/>
      <dgm:spPr/>
      <dgm:t>
        <a:bodyPr/>
        <a:lstStyle/>
        <a:p>
          <a:endParaRPr lang="en-US"/>
        </a:p>
      </dgm:t>
    </dgm:pt>
    <dgm:pt modelId="{A4AD829E-FE2E-4142-B81A-678D5853DE59}" type="pres">
      <dgm:prSet presAssocID="{3665E562-1033-4ADA-BFA8-833106462702}" presName="background3" presStyleLbl="node3" presStyleIdx="4" presStyleCnt="5"/>
      <dgm:spPr/>
      <dgm:t>
        <a:bodyPr/>
        <a:lstStyle/>
        <a:p>
          <a:endParaRPr lang="en-US"/>
        </a:p>
      </dgm:t>
    </dgm:pt>
    <dgm:pt modelId="{9D079783-A6E9-4567-9988-288FC1E13D93}" type="pres">
      <dgm:prSet presAssocID="{3665E562-1033-4ADA-BFA8-833106462702}" presName="text3" presStyleLbl="fgAcc3" presStyleIdx="4" presStyleCnt="5" custLinFactNeighborY="82715">
        <dgm:presLayoutVars>
          <dgm:chPref val="3"/>
        </dgm:presLayoutVars>
      </dgm:prSet>
      <dgm:spPr/>
      <dgm:t>
        <a:bodyPr/>
        <a:lstStyle/>
        <a:p>
          <a:endParaRPr lang="en-US"/>
        </a:p>
      </dgm:t>
    </dgm:pt>
    <dgm:pt modelId="{22917218-2FC0-4CFD-AB7D-DAC5369E038D}" type="pres">
      <dgm:prSet presAssocID="{3665E562-1033-4ADA-BFA8-833106462702}" presName="hierChild4" presStyleCnt="0"/>
      <dgm:spPr/>
      <dgm:t>
        <a:bodyPr/>
        <a:lstStyle/>
        <a:p>
          <a:endParaRPr lang="en-US"/>
        </a:p>
      </dgm:t>
    </dgm:pt>
    <dgm:pt modelId="{DFCFD53E-6822-48F8-B3EC-5334FFACCE82}" type="pres">
      <dgm:prSet presAssocID="{2F5F17D8-5FE7-446C-BC9E-16CC4FB3393A}" presName="Name10" presStyleLbl="parChTrans1D2" presStyleIdx="2" presStyleCnt="3"/>
      <dgm:spPr/>
      <dgm:t>
        <a:bodyPr/>
        <a:lstStyle/>
        <a:p>
          <a:endParaRPr lang="en-US"/>
        </a:p>
      </dgm:t>
    </dgm:pt>
    <dgm:pt modelId="{8EF05AA2-A9F5-486F-986F-590DFA57BAC7}" type="pres">
      <dgm:prSet presAssocID="{F05C2A84-883A-4F86-9A5D-7B97BC366A29}" presName="hierRoot2" presStyleCnt="0"/>
      <dgm:spPr/>
      <dgm:t>
        <a:bodyPr/>
        <a:lstStyle/>
        <a:p>
          <a:endParaRPr lang="en-US"/>
        </a:p>
      </dgm:t>
    </dgm:pt>
    <dgm:pt modelId="{1BD4324E-82D8-4E2D-B5C8-DDBACC41B913}" type="pres">
      <dgm:prSet presAssocID="{F05C2A84-883A-4F86-9A5D-7B97BC366A29}" presName="composite2" presStyleCnt="0"/>
      <dgm:spPr/>
      <dgm:t>
        <a:bodyPr/>
        <a:lstStyle/>
        <a:p>
          <a:endParaRPr lang="en-US"/>
        </a:p>
      </dgm:t>
    </dgm:pt>
    <dgm:pt modelId="{680FDD66-F39D-49E7-95FB-E68459142251}" type="pres">
      <dgm:prSet presAssocID="{F05C2A84-883A-4F86-9A5D-7B97BC366A29}" presName="background2" presStyleLbl="node2" presStyleIdx="2" presStyleCnt="3"/>
      <dgm:spPr/>
      <dgm:t>
        <a:bodyPr/>
        <a:lstStyle/>
        <a:p>
          <a:endParaRPr lang="en-US"/>
        </a:p>
      </dgm:t>
    </dgm:pt>
    <dgm:pt modelId="{6E8965EF-C9DB-4282-A60C-617DDB097C8C}" type="pres">
      <dgm:prSet presAssocID="{F05C2A84-883A-4F86-9A5D-7B97BC366A29}" presName="text2" presStyleLbl="fgAcc2" presStyleIdx="2" presStyleCnt="3" custScaleX="259375" custScaleY="110001" custLinFactY="-46657" custLinFactNeighborY="-100000">
        <dgm:presLayoutVars>
          <dgm:chPref val="3"/>
        </dgm:presLayoutVars>
      </dgm:prSet>
      <dgm:spPr/>
      <dgm:t>
        <a:bodyPr/>
        <a:lstStyle/>
        <a:p>
          <a:endParaRPr lang="en-US"/>
        </a:p>
      </dgm:t>
    </dgm:pt>
    <dgm:pt modelId="{3872AD86-FC0E-41AE-AEE4-C9908B47D1DF}" type="pres">
      <dgm:prSet presAssocID="{F05C2A84-883A-4F86-9A5D-7B97BC366A29}" presName="hierChild3" presStyleCnt="0"/>
      <dgm:spPr/>
      <dgm:t>
        <a:bodyPr/>
        <a:lstStyle/>
        <a:p>
          <a:endParaRPr lang="en-US"/>
        </a:p>
      </dgm:t>
    </dgm:pt>
  </dgm:ptLst>
  <dgm:cxnLst>
    <dgm:cxn modelId="{D168248E-3D2C-4F13-82AF-3DEA3D5AC342}" type="presOf" srcId="{2F5F17D8-5FE7-446C-BC9E-16CC4FB3393A}" destId="{DFCFD53E-6822-48F8-B3EC-5334FFACCE82}" srcOrd="0" destOrd="0" presId="urn:microsoft.com/office/officeart/2005/8/layout/hierarchy1"/>
    <dgm:cxn modelId="{3133BFD2-E791-415E-99D3-25AD6EAB5157}" type="presOf" srcId="{EDA7345E-8E11-49CD-AEC2-118FC6804386}" destId="{92F5AD4B-8811-4A03-8530-8F182D5F121D}" srcOrd="0" destOrd="0" presId="urn:microsoft.com/office/officeart/2005/8/layout/hierarchy1"/>
    <dgm:cxn modelId="{DF7B577D-EF3A-43E8-B781-D7D912AE7239}" type="presOf" srcId="{594A2FD6-4C77-40F7-88AB-8FD1DD76B0F8}" destId="{B6436FA7-F386-460A-894E-DE1683F78E5F}" srcOrd="0" destOrd="0" presId="urn:microsoft.com/office/officeart/2005/8/layout/hierarchy1"/>
    <dgm:cxn modelId="{E31C0AAE-AB89-4BAF-B799-1C557B8C1677}" type="presOf" srcId="{A1CCEBE7-749A-4883-91E4-75A0EDB56540}" destId="{71B6A225-B651-47B2-8E32-01E1AC40B01B}" srcOrd="0" destOrd="0" presId="urn:microsoft.com/office/officeart/2005/8/layout/hierarchy1"/>
    <dgm:cxn modelId="{78EF3FD0-D976-40D4-AD55-E9F0B23B3A59}" type="presOf" srcId="{7BF45A63-3547-4EDC-AFC0-16BC921CD825}" destId="{5E91042B-92AC-431E-8C58-706584EEC876}" srcOrd="0" destOrd="0" presId="urn:microsoft.com/office/officeart/2005/8/layout/hierarchy1"/>
    <dgm:cxn modelId="{28DC8D64-9486-4871-A86E-FDBC3CD55C75}" type="presOf" srcId="{39C06D76-A0A5-43C0-82C0-702C958490AB}" destId="{F434B398-C1D4-4B06-8737-FD346AFA7CFB}" srcOrd="0" destOrd="0" presId="urn:microsoft.com/office/officeart/2005/8/layout/hierarchy1"/>
    <dgm:cxn modelId="{1F09223D-5A36-4F7B-BB11-554D575EEBEF}" type="presOf" srcId="{3665E562-1033-4ADA-BFA8-833106462702}" destId="{9D079783-A6E9-4567-9988-288FC1E13D93}" srcOrd="0" destOrd="0" presId="urn:microsoft.com/office/officeart/2005/8/layout/hierarchy1"/>
    <dgm:cxn modelId="{7ACB4E69-5D6B-4AF8-B011-E921E4D9E49D}" srcId="{594A2FD6-4C77-40F7-88AB-8FD1DD76B0F8}" destId="{EDA7345E-8E11-49CD-AEC2-118FC6804386}" srcOrd="0" destOrd="0" parTransId="{D738AC4E-F31A-4E96-AEC7-114F916F88CD}" sibTransId="{717BF7F6-59E7-488B-B8F3-B9EEE511A66D}"/>
    <dgm:cxn modelId="{C987A94E-C3DA-49D2-AEE3-10D7400425FB}" type="presOf" srcId="{52B678D8-EF6F-47E7-B26E-1D6910143EE9}" destId="{5D0BC5C5-5FDB-4657-B6E4-D6F33CE1747D}" srcOrd="0" destOrd="0" presId="urn:microsoft.com/office/officeart/2005/8/layout/hierarchy1"/>
    <dgm:cxn modelId="{FB0559CB-6B22-43EB-9764-2858FAACF9D6}" type="presOf" srcId="{D738AC4E-F31A-4E96-AEC7-114F916F88CD}" destId="{BD7F4F03-E5CF-448D-8526-22C744BC7201}" srcOrd="0" destOrd="0" presId="urn:microsoft.com/office/officeart/2005/8/layout/hierarchy1"/>
    <dgm:cxn modelId="{4E3C5210-40C8-489F-9BFD-507DCFB39E70}" type="presOf" srcId="{1E3656E2-97B8-47B9-B78A-04EBA315D83D}" destId="{EB94D4E8-E32A-4606-8C6C-7EC30FED2353}" srcOrd="0" destOrd="0" presId="urn:microsoft.com/office/officeart/2005/8/layout/hierarchy1"/>
    <dgm:cxn modelId="{3703BAE8-4BE1-478C-AF82-07DAA32D07D5}" srcId="{B4D50FA2-5012-490E-8D81-3E6A88A23019}" destId="{F05C2A84-883A-4F86-9A5D-7B97BC366A29}" srcOrd="2" destOrd="0" parTransId="{2F5F17D8-5FE7-446C-BC9E-16CC4FB3393A}" sibTransId="{F1D3D3D2-49F3-4B34-8279-986851C86ACD}"/>
    <dgm:cxn modelId="{E67C36D0-50B7-43D4-A3C3-48623768651D}" type="presOf" srcId="{49A4B646-7882-4EB7-97BF-E3BD0C0C44EB}" destId="{9E03E086-3957-4E20-91C8-C2CACA3FE23D}" srcOrd="0" destOrd="0" presId="urn:microsoft.com/office/officeart/2005/8/layout/hierarchy1"/>
    <dgm:cxn modelId="{FEB0AB96-B65C-410D-B47C-E72603078B34}" type="presOf" srcId="{F05C2A84-883A-4F86-9A5D-7B97BC366A29}" destId="{6E8965EF-C9DB-4282-A60C-617DDB097C8C}" srcOrd="0" destOrd="0" presId="urn:microsoft.com/office/officeart/2005/8/layout/hierarchy1"/>
    <dgm:cxn modelId="{BDAE80CA-D717-42B9-9D26-B3770254EE1E}" type="presOf" srcId="{DDA965F2-DF93-418E-B6A8-B578205CE6CE}" destId="{60ABA086-8C6B-4BD0-9CB0-E3E9298BC22B}" srcOrd="0" destOrd="0" presId="urn:microsoft.com/office/officeart/2005/8/layout/hierarchy1"/>
    <dgm:cxn modelId="{7C42B1B2-187C-46EC-B2FC-451075888394}" srcId="{F10DCAA6-A271-40BF-9966-D790B56D04B1}" destId="{1E3656E2-97B8-47B9-B78A-04EBA315D83D}" srcOrd="0" destOrd="0" parTransId="{0FCBAD9D-AD69-4800-934D-755A38250776}" sibTransId="{96657EC7-CF72-4C5D-931F-574B8E6DB5A9}"/>
    <dgm:cxn modelId="{13530D0B-F230-47BB-9A25-DE4C0FE13ACA}" type="presOf" srcId="{F10DCAA6-A271-40BF-9966-D790B56D04B1}" destId="{0338812B-56E3-4347-8E41-EC66C291D4C2}" srcOrd="0" destOrd="0" presId="urn:microsoft.com/office/officeart/2005/8/layout/hierarchy1"/>
    <dgm:cxn modelId="{CD9FBA11-1364-4CEE-82B0-6674AB19D39D}" type="presOf" srcId="{5CC085A4-AC3C-40B0-ACA0-C96367719900}" destId="{7EAAF46D-FFD3-4DEB-96CE-B224DEC72D9E}" srcOrd="0" destOrd="0" presId="urn:microsoft.com/office/officeart/2005/8/layout/hierarchy1"/>
    <dgm:cxn modelId="{4CE315CD-A437-4915-9A6D-1AF381436895}" srcId="{B4D50FA2-5012-490E-8D81-3E6A88A23019}" destId="{F10DCAA6-A271-40BF-9966-D790B56D04B1}" srcOrd="0" destOrd="0" parTransId="{7BF45A63-3547-4EDC-AFC0-16BC921CD825}" sibTransId="{42BA650E-3B76-4D65-BDEC-413F32613EA9}"/>
    <dgm:cxn modelId="{60911140-FA62-4791-B777-98D52C7E5D14}" srcId="{52B678D8-EF6F-47E7-B26E-1D6910143EE9}" destId="{B4D50FA2-5012-490E-8D81-3E6A88A23019}" srcOrd="0" destOrd="0" parTransId="{0281DC24-BCD7-4B76-B25F-706C662FF336}" sibTransId="{98345E14-B094-4C0F-9AFD-3788C12316F1}"/>
    <dgm:cxn modelId="{AE76BFC6-301F-47BE-B803-C8EEDA4EC02B}" type="presOf" srcId="{B1E52833-F72A-4CDB-9542-E850D5494D91}" destId="{E28A490F-C922-406E-8C6D-9EBEB61C38CD}" srcOrd="0" destOrd="0" presId="urn:microsoft.com/office/officeart/2005/8/layout/hierarchy1"/>
    <dgm:cxn modelId="{091433D8-E6F0-48F7-B91F-0B9485AC90C4}" srcId="{F10DCAA6-A271-40BF-9966-D790B56D04B1}" destId="{A1CCEBE7-749A-4883-91E4-75A0EDB56540}" srcOrd="1" destOrd="0" parTransId="{DB4EA97F-D79B-4D20-ACC7-ECF30E79B3E1}" sibTransId="{48B7E6B7-91C5-4AA0-832E-0502BC571AE6}"/>
    <dgm:cxn modelId="{71B72704-AC0D-4A4B-AF5C-873790637532}" srcId="{CFF0591D-6DAC-44F7-BC30-3E0E16206A47}" destId="{594A2FD6-4C77-40F7-88AB-8FD1DD76B0F8}" srcOrd="0" destOrd="0" parTransId="{B1E52833-F72A-4CDB-9542-E850D5494D91}" sibTransId="{C9A62DEB-44C6-4967-A61B-AEFC66F60E44}"/>
    <dgm:cxn modelId="{6AE1634B-AD7F-4314-83DF-1E461E8A830A}" srcId="{B4D50FA2-5012-490E-8D81-3E6A88A23019}" destId="{CFF0591D-6DAC-44F7-BC30-3E0E16206A47}" srcOrd="1" destOrd="0" parTransId="{49A4B646-7882-4EB7-97BF-E3BD0C0C44EB}" sibTransId="{9A31FCD6-89DA-4FA4-8FAE-345C8A83ADE9}"/>
    <dgm:cxn modelId="{0920530E-F860-456A-9A7A-841D042AB99F}" type="presOf" srcId="{8FBEFE03-27BD-4592-AE6C-B43E7D388988}" destId="{5FC92309-8122-4170-B924-AFBD29E9BC6B}" srcOrd="0" destOrd="0" presId="urn:microsoft.com/office/officeart/2005/8/layout/hierarchy1"/>
    <dgm:cxn modelId="{671AB789-6675-4C61-A9CE-B9C0DADABAAF}" srcId="{CFF0591D-6DAC-44F7-BC30-3E0E16206A47}" destId="{3665E562-1033-4ADA-BFA8-833106462702}" srcOrd="1" destOrd="0" parTransId="{1A523AAB-8D51-4D01-827A-D1E33DEEA490}" sibTransId="{A918A2BC-5982-43BB-A2A0-95BF886DCC4B}"/>
    <dgm:cxn modelId="{CF18FE8D-95D8-45FE-8468-A6CBFA3D332B}" srcId="{F10DCAA6-A271-40BF-9966-D790B56D04B1}" destId="{DDA965F2-DF93-418E-B6A8-B578205CE6CE}" srcOrd="2" destOrd="0" parTransId="{39C06D76-A0A5-43C0-82C0-702C958490AB}" sibTransId="{449C1E87-B9E8-44F3-8B11-8762AB9F7F30}"/>
    <dgm:cxn modelId="{CD9ABD1E-8C4D-4E94-B111-7DE034941CCD}" type="presOf" srcId="{1A523AAB-8D51-4D01-827A-D1E33DEEA490}" destId="{2E7C4828-937D-4663-B052-4F51650DFFCF}" srcOrd="0" destOrd="0" presId="urn:microsoft.com/office/officeart/2005/8/layout/hierarchy1"/>
    <dgm:cxn modelId="{BF1DA634-C622-434A-B462-6F01C852F20A}" type="presOf" srcId="{DB4EA97F-D79B-4D20-ACC7-ECF30E79B3E1}" destId="{EB0B0332-D782-41D3-A84F-6AA670B66ED1}" srcOrd="0" destOrd="0" presId="urn:microsoft.com/office/officeart/2005/8/layout/hierarchy1"/>
    <dgm:cxn modelId="{9C85839F-D365-490C-983D-7CFEC570B5B4}" type="presOf" srcId="{CFF0591D-6DAC-44F7-BC30-3E0E16206A47}" destId="{581EC6D4-ABC3-47A0-A6DD-332B7AA7F97B}" srcOrd="0" destOrd="0" presId="urn:microsoft.com/office/officeart/2005/8/layout/hierarchy1"/>
    <dgm:cxn modelId="{E62B8C12-BC91-460C-A336-0588694179AF}" srcId="{594A2FD6-4C77-40F7-88AB-8FD1DD76B0F8}" destId="{5CC085A4-AC3C-40B0-ACA0-C96367719900}" srcOrd="1" destOrd="0" parTransId="{8FBEFE03-27BD-4592-AE6C-B43E7D388988}" sibTransId="{0B8886F9-7D12-4CD1-A19E-31CDD96C11AA}"/>
    <dgm:cxn modelId="{1A676775-0CFE-4B0D-93D5-3DF6F5B4F94B}" type="presOf" srcId="{0FCBAD9D-AD69-4800-934D-755A38250776}" destId="{F58FD776-79BE-45CB-8801-9EB7C8DF35B0}" srcOrd="0" destOrd="0" presId="urn:microsoft.com/office/officeart/2005/8/layout/hierarchy1"/>
    <dgm:cxn modelId="{0081E6C5-F55F-437C-AD63-A92D20514A4C}" type="presOf" srcId="{B4D50FA2-5012-490E-8D81-3E6A88A23019}" destId="{3E537E9A-D414-4733-8E8F-E4BD14F7C745}" srcOrd="0" destOrd="0" presId="urn:microsoft.com/office/officeart/2005/8/layout/hierarchy1"/>
    <dgm:cxn modelId="{C0F84856-5936-41CE-A4C6-514C2F9AF6C5}" type="presParOf" srcId="{5D0BC5C5-5FDB-4657-B6E4-D6F33CE1747D}" destId="{E6BF0F01-B03D-4390-B9D7-1E4C3C8C6733}" srcOrd="0" destOrd="0" presId="urn:microsoft.com/office/officeart/2005/8/layout/hierarchy1"/>
    <dgm:cxn modelId="{A28BAB50-5268-4D8B-84FA-11C538E47B30}" type="presParOf" srcId="{E6BF0F01-B03D-4390-B9D7-1E4C3C8C6733}" destId="{40D5E580-D32D-4586-BE4F-51180B98FA4A}" srcOrd="0" destOrd="0" presId="urn:microsoft.com/office/officeart/2005/8/layout/hierarchy1"/>
    <dgm:cxn modelId="{618EF299-AC64-4637-8D76-B7773E29BDF1}" type="presParOf" srcId="{40D5E580-D32D-4586-BE4F-51180B98FA4A}" destId="{A17D127D-98AD-419D-BE37-58EB3164420F}" srcOrd="0" destOrd="0" presId="urn:microsoft.com/office/officeart/2005/8/layout/hierarchy1"/>
    <dgm:cxn modelId="{1F0608B5-9996-4A51-A1EE-4D9A64CBAF88}" type="presParOf" srcId="{40D5E580-D32D-4586-BE4F-51180B98FA4A}" destId="{3E537E9A-D414-4733-8E8F-E4BD14F7C745}" srcOrd="1" destOrd="0" presId="urn:microsoft.com/office/officeart/2005/8/layout/hierarchy1"/>
    <dgm:cxn modelId="{C470FFEC-E2B3-4709-9CAB-1569E30EA578}" type="presParOf" srcId="{E6BF0F01-B03D-4390-B9D7-1E4C3C8C6733}" destId="{8F5C46C6-75FA-4445-9D8C-FA82B30384B6}" srcOrd="1" destOrd="0" presId="urn:microsoft.com/office/officeart/2005/8/layout/hierarchy1"/>
    <dgm:cxn modelId="{ED095352-324A-41AC-84EA-A8B1BD167EF6}" type="presParOf" srcId="{8F5C46C6-75FA-4445-9D8C-FA82B30384B6}" destId="{5E91042B-92AC-431E-8C58-706584EEC876}" srcOrd="0" destOrd="0" presId="urn:microsoft.com/office/officeart/2005/8/layout/hierarchy1"/>
    <dgm:cxn modelId="{C1BDD7EA-12FE-4AB8-BAE9-3321072B5381}" type="presParOf" srcId="{8F5C46C6-75FA-4445-9D8C-FA82B30384B6}" destId="{D27F74B1-004A-4C64-863B-F733FC6CBEB8}" srcOrd="1" destOrd="0" presId="urn:microsoft.com/office/officeart/2005/8/layout/hierarchy1"/>
    <dgm:cxn modelId="{5BBBB94F-1095-41C2-AD38-0830E7D808B2}" type="presParOf" srcId="{D27F74B1-004A-4C64-863B-F733FC6CBEB8}" destId="{3D8C0120-88D1-4945-A1DF-838AFE503ED4}" srcOrd="0" destOrd="0" presId="urn:microsoft.com/office/officeart/2005/8/layout/hierarchy1"/>
    <dgm:cxn modelId="{74A15EFA-C41C-494F-AC3F-31E873C2EAB5}" type="presParOf" srcId="{3D8C0120-88D1-4945-A1DF-838AFE503ED4}" destId="{DB0A9A5C-4B99-42A6-A71E-211ECEBF3C3A}" srcOrd="0" destOrd="0" presId="urn:microsoft.com/office/officeart/2005/8/layout/hierarchy1"/>
    <dgm:cxn modelId="{5507F040-E145-437A-A06B-EE5B53CB635E}" type="presParOf" srcId="{3D8C0120-88D1-4945-A1DF-838AFE503ED4}" destId="{0338812B-56E3-4347-8E41-EC66C291D4C2}" srcOrd="1" destOrd="0" presId="urn:microsoft.com/office/officeart/2005/8/layout/hierarchy1"/>
    <dgm:cxn modelId="{E859EAC2-F601-4D8E-AA13-DDF688F37DA2}" type="presParOf" srcId="{D27F74B1-004A-4C64-863B-F733FC6CBEB8}" destId="{C64576B9-AE4D-4852-AD43-3D756A3DFBBC}" srcOrd="1" destOrd="0" presId="urn:microsoft.com/office/officeart/2005/8/layout/hierarchy1"/>
    <dgm:cxn modelId="{46DD08F0-11FA-4DBB-9488-FDE2D435C899}" type="presParOf" srcId="{C64576B9-AE4D-4852-AD43-3D756A3DFBBC}" destId="{F58FD776-79BE-45CB-8801-9EB7C8DF35B0}" srcOrd="0" destOrd="0" presId="urn:microsoft.com/office/officeart/2005/8/layout/hierarchy1"/>
    <dgm:cxn modelId="{B935ADE8-1C4A-4E4B-9BF7-B2E483196D8B}" type="presParOf" srcId="{C64576B9-AE4D-4852-AD43-3D756A3DFBBC}" destId="{0DB69C1A-0A26-43F8-8C81-7904964DAC0F}" srcOrd="1" destOrd="0" presId="urn:microsoft.com/office/officeart/2005/8/layout/hierarchy1"/>
    <dgm:cxn modelId="{BB9A32D5-3487-43A6-9A87-42FBA481EEBE}" type="presParOf" srcId="{0DB69C1A-0A26-43F8-8C81-7904964DAC0F}" destId="{AB30BFCE-D5B2-4E71-94F5-1D9EA928BA5F}" srcOrd="0" destOrd="0" presId="urn:microsoft.com/office/officeart/2005/8/layout/hierarchy1"/>
    <dgm:cxn modelId="{74008E21-28A1-4B40-BBE9-49ECFFC04175}" type="presParOf" srcId="{AB30BFCE-D5B2-4E71-94F5-1D9EA928BA5F}" destId="{C9B0A3DD-3877-4323-AE9E-B1FC243D495C}" srcOrd="0" destOrd="0" presId="urn:microsoft.com/office/officeart/2005/8/layout/hierarchy1"/>
    <dgm:cxn modelId="{E65EAACA-5BAC-46B6-970F-5BF29ECB6050}" type="presParOf" srcId="{AB30BFCE-D5B2-4E71-94F5-1D9EA928BA5F}" destId="{EB94D4E8-E32A-4606-8C6C-7EC30FED2353}" srcOrd="1" destOrd="0" presId="urn:microsoft.com/office/officeart/2005/8/layout/hierarchy1"/>
    <dgm:cxn modelId="{9282334E-F970-417D-9463-69E0BFB4D286}" type="presParOf" srcId="{0DB69C1A-0A26-43F8-8C81-7904964DAC0F}" destId="{6951D902-80D3-43DC-8EDB-35DF9D0E9A86}" srcOrd="1" destOrd="0" presId="urn:microsoft.com/office/officeart/2005/8/layout/hierarchy1"/>
    <dgm:cxn modelId="{024B38A9-730A-4A85-9531-43101F50806B}" type="presParOf" srcId="{C64576B9-AE4D-4852-AD43-3D756A3DFBBC}" destId="{EB0B0332-D782-41D3-A84F-6AA670B66ED1}" srcOrd="2" destOrd="0" presId="urn:microsoft.com/office/officeart/2005/8/layout/hierarchy1"/>
    <dgm:cxn modelId="{332E6EFF-FBA1-4C7C-9867-8C136166C2E8}" type="presParOf" srcId="{C64576B9-AE4D-4852-AD43-3D756A3DFBBC}" destId="{4E9FDC09-20F8-423F-B32C-CA4E8490AE7E}" srcOrd="3" destOrd="0" presId="urn:microsoft.com/office/officeart/2005/8/layout/hierarchy1"/>
    <dgm:cxn modelId="{10A343BD-F552-4418-B217-ABAC7E416CFD}" type="presParOf" srcId="{4E9FDC09-20F8-423F-B32C-CA4E8490AE7E}" destId="{492BA15C-A72F-42D8-BDF5-A384BD932CEA}" srcOrd="0" destOrd="0" presId="urn:microsoft.com/office/officeart/2005/8/layout/hierarchy1"/>
    <dgm:cxn modelId="{3FA268D9-391F-43CA-BA6C-625AC79D4DC1}" type="presParOf" srcId="{492BA15C-A72F-42D8-BDF5-A384BD932CEA}" destId="{8C6CCB90-0384-4B12-9920-476D7F1C9E6C}" srcOrd="0" destOrd="0" presId="urn:microsoft.com/office/officeart/2005/8/layout/hierarchy1"/>
    <dgm:cxn modelId="{DF35395F-9BCB-4D8C-957D-B6EF41D8A2CD}" type="presParOf" srcId="{492BA15C-A72F-42D8-BDF5-A384BD932CEA}" destId="{71B6A225-B651-47B2-8E32-01E1AC40B01B}" srcOrd="1" destOrd="0" presId="urn:microsoft.com/office/officeart/2005/8/layout/hierarchy1"/>
    <dgm:cxn modelId="{DEA89B01-1AC1-4DA9-9ECC-AB8043184AE7}" type="presParOf" srcId="{4E9FDC09-20F8-423F-B32C-CA4E8490AE7E}" destId="{1B70165D-EC31-492C-9489-A768073E2611}" srcOrd="1" destOrd="0" presId="urn:microsoft.com/office/officeart/2005/8/layout/hierarchy1"/>
    <dgm:cxn modelId="{40AF4E5A-4145-42E2-BA5A-BFCA48C45789}" type="presParOf" srcId="{C64576B9-AE4D-4852-AD43-3D756A3DFBBC}" destId="{F434B398-C1D4-4B06-8737-FD346AFA7CFB}" srcOrd="4" destOrd="0" presId="urn:microsoft.com/office/officeart/2005/8/layout/hierarchy1"/>
    <dgm:cxn modelId="{C88BD597-749C-49C0-8DC6-9BD41F3A34EA}" type="presParOf" srcId="{C64576B9-AE4D-4852-AD43-3D756A3DFBBC}" destId="{A4D7FBBA-35DA-42E6-B37F-EF036D75A8E3}" srcOrd="5" destOrd="0" presId="urn:microsoft.com/office/officeart/2005/8/layout/hierarchy1"/>
    <dgm:cxn modelId="{18120B9D-A1E3-4BD2-8953-F23CD8DEFBF8}" type="presParOf" srcId="{A4D7FBBA-35DA-42E6-B37F-EF036D75A8E3}" destId="{BD8DA6B9-7A03-4339-B9AE-2A756C44524F}" srcOrd="0" destOrd="0" presId="urn:microsoft.com/office/officeart/2005/8/layout/hierarchy1"/>
    <dgm:cxn modelId="{AD91E616-50BB-4CB4-9CBA-21F4BCB05811}" type="presParOf" srcId="{BD8DA6B9-7A03-4339-B9AE-2A756C44524F}" destId="{14F3B241-856B-4B7A-A054-78D3A20E1D9A}" srcOrd="0" destOrd="0" presId="urn:microsoft.com/office/officeart/2005/8/layout/hierarchy1"/>
    <dgm:cxn modelId="{DFD85110-A69B-49CC-886B-A3097F9433CB}" type="presParOf" srcId="{BD8DA6B9-7A03-4339-B9AE-2A756C44524F}" destId="{60ABA086-8C6B-4BD0-9CB0-E3E9298BC22B}" srcOrd="1" destOrd="0" presId="urn:microsoft.com/office/officeart/2005/8/layout/hierarchy1"/>
    <dgm:cxn modelId="{1F26CA37-04C2-40B1-8A35-BF066B50703A}" type="presParOf" srcId="{A4D7FBBA-35DA-42E6-B37F-EF036D75A8E3}" destId="{9E116569-F2B5-47D1-B5E0-0F4EC0FBADB8}" srcOrd="1" destOrd="0" presId="urn:microsoft.com/office/officeart/2005/8/layout/hierarchy1"/>
    <dgm:cxn modelId="{EE7D0D90-71EB-4A49-B736-D747CB7B229B}" type="presParOf" srcId="{8F5C46C6-75FA-4445-9D8C-FA82B30384B6}" destId="{9E03E086-3957-4E20-91C8-C2CACA3FE23D}" srcOrd="2" destOrd="0" presId="urn:microsoft.com/office/officeart/2005/8/layout/hierarchy1"/>
    <dgm:cxn modelId="{8FAC1386-D086-424C-A0F4-6EC8655B350A}" type="presParOf" srcId="{8F5C46C6-75FA-4445-9D8C-FA82B30384B6}" destId="{B4146A89-377E-44F5-9B96-58631CA81F4C}" srcOrd="3" destOrd="0" presId="urn:microsoft.com/office/officeart/2005/8/layout/hierarchy1"/>
    <dgm:cxn modelId="{7B54FA6D-7775-4D21-8C12-EEFB36F4E816}" type="presParOf" srcId="{B4146A89-377E-44F5-9B96-58631CA81F4C}" destId="{BA68C6A9-95CB-46DC-88F3-92BFDA496F79}" srcOrd="0" destOrd="0" presId="urn:microsoft.com/office/officeart/2005/8/layout/hierarchy1"/>
    <dgm:cxn modelId="{85BFFCFE-C940-4449-A5E2-F30FF04AC219}" type="presParOf" srcId="{BA68C6A9-95CB-46DC-88F3-92BFDA496F79}" destId="{A46FEF16-98B9-4E3F-8716-01F863DE7349}" srcOrd="0" destOrd="0" presId="urn:microsoft.com/office/officeart/2005/8/layout/hierarchy1"/>
    <dgm:cxn modelId="{0BAB1F41-DA0E-42F1-B7B2-76E4CE148E1F}" type="presParOf" srcId="{BA68C6A9-95CB-46DC-88F3-92BFDA496F79}" destId="{581EC6D4-ABC3-47A0-A6DD-332B7AA7F97B}" srcOrd="1" destOrd="0" presId="urn:microsoft.com/office/officeart/2005/8/layout/hierarchy1"/>
    <dgm:cxn modelId="{16C8FFDD-A0CD-431E-9336-4839FEE4F3D7}" type="presParOf" srcId="{B4146A89-377E-44F5-9B96-58631CA81F4C}" destId="{1A42ABD7-3BA6-42A1-8518-FA1E93661DCD}" srcOrd="1" destOrd="0" presId="urn:microsoft.com/office/officeart/2005/8/layout/hierarchy1"/>
    <dgm:cxn modelId="{430CE522-8F0E-4136-97A9-D19B3D94CEC7}" type="presParOf" srcId="{1A42ABD7-3BA6-42A1-8518-FA1E93661DCD}" destId="{E28A490F-C922-406E-8C6D-9EBEB61C38CD}" srcOrd="0" destOrd="0" presId="urn:microsoft.com/office/officeart/2005/8/layout/hierarchy1"/>
    <dgm:cxn modelId="{F3E6C567-BB11-4A63-BB17-BC39281AF3AB}" type="presParOf" srcId="{1A42ABD7-3BA6-42A1-8518-FA1E93661DCD}" destId="{7CC218E2-6BF0-4E83-B2D7-F6C9DDA20E37}" srcOrd="1" destOrd="0" presId="urn:microsoft.com/office/officeart/2005/8/layout/hierarchy1"/>
    <dgm:cxn modelId="{6AB80CC8-E7A7-42F4-BE06-4B554C2FF572}" type="presParOf" srcId="{7CC218E2-6BF0-4E83-B2D7-F6C9DDA20E37}" destId="{36D827B8-305F-4BB5-806E-9981140B5EFE}" srcOrd="0" destOrd="0" presId="urn:microsoft.com/office/officeart/2005/8/layout/hierarchy1"/>
    <dgm:cxn modelId="{92B12D7E-D533-46DD-A0CC-5F7F8DA36DC7}" type="presParOf" srcId="{36D827B8-305F-4BB5-806E-9981140B5EFE}" destId="{CBED54E7-F13D-4EB8-B46E-BACCDC4DC6B5}" srcOrd="0" destOrd="0" presId="urn:microsoft.com/office/officeart/2005/8/layout/hierarchy1"/>
    <dgm:cxn modelId="{1D542562-3C79-4A09-B934-EA8F7F7CDF26}" type="presParOf" srcId="{36D827B8-305F-4BB5-806E-9981140B5EFE}" destId="{B6436FA7-F386-460A-894E-DE1683F78E5F}" srcOrd="1" destOrd="0" presId="urn:microsoft.com/office/officeart/2005/8/layout/hierarchy1"/>
    <dgm:cxn modelId="{4863C77A-0809-4187-916B-1EA42E20A36E}" type="presParOf" srcId="{7CC218E2-6BF0-4E83-B2D7-F6C9DDA20E37}" destId="{025AEDBE-F1C1-4952-92BC-8660B3F2356E}" srcOrd="1" destOrd="0" presId="urn:microsoft.com/office/officeart/2005/8/layout/hierarchy1"/>
    <dgm:cxn modelId="{CA4AB924-8A84-4AF7-832D-5209530F7706}" type="presParOf" srcId="{025AEDBE-F1C1-4952-92BC-8660B3F2356E}" destId="{BD7F4F03-E5CF-448D-8526-22C744BC7201}" srcOrd="0" destOrd="0" presId="urn:microsoft.com/office/officeart/2005/8/layout/hierarchy1"/>
    <dgm:cxn modelId="{DD9BD83A-82DF-477B-922A-4DD9E34FC99C}" type="presParOf" srcId="{025AEDBE-F1C1-4952-92BC-8660B3F2356E}" destId="{8AD3C445-53A7-4D71-8EC2-C966F9E1D042}" srcOrd="1" destOrd="0" presId="urn:microsoft.com/office/officeart/2005/8/layout/hierarchy1"/>
    <dgm:cxn modelId="{67DD2C80-108E-4CD6-A815-3C5156D82756}" type="presParOf" srcId="{8AD3C445-53A7-4D71-8EC2-C966F9E1D042}" destId="{F864C0E7-8AE3-4EB8-B705-776940BD9D0E}" srcOrd="0" destOrd="0" presId="urn:microsoft.com/office/officeart/2005/8/layout/hierarchy1"/>
    <dgm:cxn modelId="{26670C32-B748-4EA4-AA0B-F634C9CBDC31}" type="presParOf" srcId="{F864C0E7-8AE3-4EB8-B705-776940BD9D0E}" destId="{ADFE79BA-471F-4742-9FC6-7978697CA36E}" srcOrd="0" destOrd="0" presId="urn:microsoft.com/office/officeart/2005/8/layout/hierarchy1"/>
    <dgm:cxn modelId="{CBC3AAC6-33A3-4FA1-8D51-35FE3F9A5C6A}" type="presParOf" srcId="{F864C0E7-8AE3-4EB8-B705-776940BD9D0E}" destId="{92F5AD4B-8811-4A03-8530-8F182D5F121D}" srcOrd="1" destOrd="0" presId="urn:microsoft.com/office/officeart/2005/8/layout/hierarchy1"/>
    <dgm:cxn modelId="{0E094547-A351-463D-97C5-684B10D9D66B}" type="presParOf" srcId="{8AD3C445-53A7-4D71-8EC2-C966F9E1D042}" destId="{1C99D620-9910-4A49-B878-4E1AC08BC83D}" srcOrd="1" destOrd="0" presId="urn:microsoft.com/office/officeart/2005/8/layout/hierarchy1"/>
    <dgm:cxn modelId="{31AC9132-6694-4ABF-A3F0-CF1F626F8523}" type="presParOf" srcId="{025AEDBE-F1C1-4952-92BC-8660B3F2356E}" destId="{5FC92309-8122-4170-B924-AFBD29E9BC6B}" srcOrd="2" destOrd="0" presId="urn:microsoft.com/office/officeart/2005/8/layout/hierarchy1"/>
    <dgm:cxn modelId="{79DFA576-4B01-4AA7-B070-9913BB93DE6B}" type="presParOf" srcId="{025AEDBE-F1C1-4952-92BC-8660B3F2356E}" destId="{C38DBE12-ABB6-4F12-93D6-1208B8AAE704}" srcOrd="3" destOrd="0" presId="urn:microsoft.com/office/officeart/2005/8/layout/hierarchy1"/>
    <dgm:cxn modelId="{84A08398-8C67-4626-85D9-CFC56D70B613}" type="presParOf" srcId="{C38DBE12-ABB6-4F12-93D6-1208B8AAE704}" destId="{64AB4AA0-E9AA-412A-B9CD-969B97944EA0}" srcOrd="0" destOrd="0" presId="urn:microsoft.com/office/officeart/2005/8/layout/hierarchy1"/>
    <dgm:cxn modelId="{54FF62B7-BE4F-4BC9-ABA4-FEBA8E8399AC}" type="presParOf" srcId="{64AB4AA0-E9AA-412A-B9CD-969B97944EA0}" destId="{89825346-6C99-48CE-B996-CBA76A1EB4E5}" srcOrd="0" destOrd="0" presId="urn:microsoft.com/office/officeart/2005/8/layout/hierarchy1"/>
    <dgm:cxn modelId="{3195F773-9EF3-42BC-867B-A18CA6339C33}" type="presParOf" srcId="{64AB4AA0-E9AA-412A-B9CD-969B97944EA0}" destId="{7EAAF46D-FFD3-4DEB-96CE-B224DEC72D9E}" srcOrd="1" destOrd="0" presId="urn:microsoft.com/office/officeart/2005/8/layout/hierarchy1"/>
    <dgm:cxn modelId="{EC543437-6638-4B17-AEA9-748D576A5FE2}" type="presParOf" srcId="{C38DBE12-ABB6-4F12-93D6-1208B8AAE704}" destId="{1B91C2FC-8686-46B4-BCCC-F751F4A358D7}" srcOrd="1" destOrd="0" presId="urn:microsoft.com/office/officeart/2005/8/layout/hierarchy1"/>
    <dgm:cxn modelId="{A80A1BB3-D79E-4701-AD64-2D69886F9AC3}" type="presParOf" srcId="{1A42ABD7-3BA6-42A1-8518-FA1E93661DCD}" destId="{2E7C4828-937D-4663-B052-4F51650DFFCF}" srcOrd="2" destOrd="0" presId="urn:microsoft.com/office/officeart/2005/8/layout/hierarchy1"/>
    <dgm:cxn modelId="{099175CE-B3AF-4686-9548-961D8C170BFD}" type="presParOf" srcId="{1A42ABD7-3BA6-42A1-8518-FA1E93661DCD}" destId="{BAE6995C-617E-4486-A446-02A72C72B857}" srcOrd="3" destOrd="0" presId="urn:microsoft.com/office/officeart/2005/8/layout/hierarchy1"/>
    <dgm:cxn modelId="{8280FA39-B347-4246-8A1B-3AEF14CE808D}" type="presParOf" srcId="{BAE6995C-617E-4486-A446-02A72C72B857}" destId="{5988514C-16EC-4A8D-91AC-C6F8403EAEEC}" srcOrd="0" destOrd="0" presId="urn:microsoft.com/office/officeart/2005/8/layout/hierarchy1"/>
    <dgm:cxn modelId="{F4B462B1-B76B-4280-AE29-6B7D9A5C3B41}" type="presParOf" srcId="{5988514C-16EC-4A8D-91AC-C6F8403EAEEC}" destId="{A4AD829E-FE2E-4142-B81A-678D5853DE59}" srcOrd="0" destOrd="0" presId="urn:microsoft.com/office/officeart/2005/8/layout/hierarchy1"/>
    <dgm:cxn modelId="{6F2C86C1-AF3C-4052-847B-F925D0D8CDBA}" type="presParOf" srcId="{5988514C-16EC-4A8D-91AC-C6F8403EAEEC}" destId="{9D079783-A6E9-4567-9988-288FC1E13D93}" srcOrd="1" destOrd="0" presId="urn:microsoft.com/office/officeart/2005/8/layout/hierarchy1"/>
    <dgm:cxn modelId="{D1BEA72D-519D-4226-B8A5-345A5DE89C4A}" type="presParOf" srcId="{BAE6995C-617E-4486-A446-02A72C72B857}" destId="{22917218-2FC0-4CFD-AB7D-DAC5369E038D}" srcOrd="1" destOrd="0" presId="urn:microsoft.com/office/officeart/2005/8/layout/hierarchy1"/>
    <dgm:cxn modelId="{8358FEA9-E54B-40D7-924D-D1E5E1ECF280}" type="presParOf" srcId="{8F5C46C6-75FA-4445-9D8C-FA82B30384B6}" destId="{DFCFD53E-6822-48F8-B3EC-5334FFACCE82}" srcOrd="4" destOrd="0" presId="urn:microsoft.com/office/officeart/2005/8/layout/hierarchy1"/>
    <dgm:cxn modelId="{62999FBC-1068-4FB1-95BB-30C774DD765C}" type="presParOf" srcId="{8F5C46C6-75FA-4445-9D8C-FA82B30384B6}" destId="{8EF05AA2-A9F5-486F-986F-590DFA57BAC7}" srcOrd="5" destOrd="0" presId="urn:microsoft.com/office/officeart/2005/8/layout/hierarchy1"/>
    <dgm:cxn modelId="{50998C8E-F42F-4A65-AEF2-090C43874866}" type="presParOf" srcId="{8EF05AA2-A9F5-486F-986F-590DFA57BAC7}" destId="{1BD4324E-82D8-4E2D-B5C8-DDBACC41B913}" srcOrd="0" destOrd="0" presId="urn:microsoft.com/office/officeart/2005/8/layout/hierarchy1"/>
    <dgm:cxn modelId="{06A6591E-5FE9-4C08-8823-5F2BB798F9BB}" type="presParOf" srcId="{1BD4324E-82D8-4E2D-B5C8-DDBACC41B913}" destId="{680FDD66-F39D-49E7-95FB-E68459142251}" srcOrd="0" destOrd="0" presId="urn:microsoft.com/office/officeart/2005/8/layout/hierarchy1"/>
    <dgm:cxn modelId="{74523040-1C8B-42DD-A7D3-EAA30B3D5CAD}" type="presParOf" srcId="{1BD4324E-82D8-4E2D-B5C8-DDBACC41B913}" destId="{6E8965EF-C9DB-4282-A60C-617DDB097C8C}" srcOrd="1" destOrd="0" presId="urn:microsoft.com/office/officeart/2005/8/layout/hierarchy1"/>
    <dgm:cxn modelId="{C159FEE7-11C2-4C3A-8645-BAAAAE786342}" type="presParOf" srcId="{8EF05AA2-A9F5-486F-986F-590DFA57BAC7}" destId="{3872AD86-FC0E-41AE-AEE4-C9908B47D1DF}" srcOrd="1" destOrd="0" presId="urn:microsoft.com/office/officeart/2005/8/layout/hierarchy1"/>
  </dgm:cxnLst>
  <dgm:bg>
    <a:solidFill>
      <a:srgbClr val="00B0F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945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94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945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5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945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75D4E8D-2591-4EF4-9E46-CE469598B4BF}" type="slidenum">
              <a:rPr lang="en-US"/>
              <a:pPr/>
              <a:t>‹#›</a:t>
            </a:fld>
            <a:endParaRPr lang="en-US"/>
          </a:p>
        </p:txBody>
      </p:sp>
    </p:spTree>
    <p:extLst>
      <p:ext uri="{BB962C8B-B14F-4D97-AF65-F5344CB8AC3E}">
        <p14:creationId xmlns:p14="http://schemas.microsoft.com/office/powerpoint/2010/main" val="20759989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4B51FA03-22CF-418C-BCF9-6F92CDE407CD}" type="slidenum">
              <a:rPr lang="en-GB" smtClean="0"/>
              <a:pPr>
                <a:defRPr/>
              </a:pPr>
              <a:t>1</a:t>
            </a:fld>
            <a:endParaRPr lang="en-GB"/>
          </a:p>
        </p:txBody>
      </p:sp>
    </p:spTree>
    <p:extLst>
      <p:ext uri="{BB962C8B-B14F-4D97-AF65-F5344CB8AC3E}">
        <p14:creationId xmlns:p14="http://schemas.microsoft.com/office/powerpoint/2010/main" val="64493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76448-961B-4288-922F-16B7046D5C0D}" type="slidenum">
              <a:rPr lang="fr-CA" altLang="ja-JP"/>
              <a:pPr/>
              <a:t>129</a:t>
            </a:fld>
            <a:endParaRPr lang="fr-CA" altLang="ja-JP"/>
          </a:p>
        </p:txBody>
      </p:sp>
      <p:sp>
        <p:nvSpPr>
          <p:cNvPr id="327682" name="Rectangle 2"/>
          <p:cNvSpPr>
            <a:spLocks noGrp="1" noRot="1" noChangeAspect="1" noChangeArrowheads="1" noTextEdit="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327683" name="Rectangle 3"/>
          <p:cNvSpPr>
            <a:spLocks noGrp="1" noChangeArrowheads="1"/>
          </p:cNvSpPr>
          <p:nvPr>
            <p:ph type="body" idx="1"/>
          </p:nvPr>
        </p:nvSpPr>
        <p:spPr bwMode="auto">
          <a:xfrm>
            <a:off x="686121" y="4343436"/>
            <a:ext cx="5485760" cy="4114143"/>
          </a:xfrm>
          <a:prstGeom prst="rect">
            <a:avLst/>
          </a:prstGeom>
          <a:solidFill>
            <a:srgbClr val="FFFFFF"/>
          </a:solidFill>
          <a:ln>
            <a:solidFill>
              <a:srgbClr val="000000"/>
            </a:solidFill>
            <a:miter lim="800000"/>
            <a:headEnd/>
            <a:tailEnd/>
          </a:ln>
        </p:spPr>
        <p:txBody>
          <a:bodyPr/>
          <a:lstStyle/>
          <a:p>
            <a:r>
              <a:rPr lang="en-US" altLang="ja-JP"/>
              <a:t>I will introduce the principle to begin with.</a:t>
            </a:r>
          </a:p>
          <a:p>
            <a:endParaRPr lang="en-US" altLang="ja-JP"/>
          </a:p>
          <a:p>
            <a:r>
              <a:rPr lang="en-US" altLang="ja-JP"/>
              <a:t>Solar cell, invented in the USA in 1954, is a kind of semiconductor to convert energy of light directly into electricity.  Most semiconductor used for solar cell are silicon semiconductors and it</a:t>
            </a:r>
            <a:r>
              <a:rPr kumimoji="1" lang="en-US" altLang="ja-JP">
                <a:ea typeface="ＭＳ Ｐゴシック" pitchFamily="50" charset="-128"/>
              </a:rPr>
              <a:t> is composed of P-type semiconductor and N-type semiconductor.</a:t>
            </a:r>
            <a:r>
              <a:rPr kumimoji="1" lang="en-US" altLang="ja-JP" b="1" u="sng">
                <a:solidFill>
                  <a:srgbClr val="FF3300"/>
                </a:solidFill>
                <a:ea typeface="ＭＳ Ｐゴシック" pitchFamily="50" charset="-128"/>
              </a:rPr>
              <a:t> </a:t>
            </a:r>
          </a:p>
          <a:p>
            <a:pPr>
              <a:spcBef>
                <a:spcPct val="0"/>
              </a:spcBef>
            </a:pPr>
            <a:endParaRPr kumimoji="1" lang="en-US" altLang="ja-JP">
              <a:ea typeface="ＭＳ Ｐゴシック" pitchFamily="50" charset="-128"/>
            </a:endParaRPr>
          </a:p>
          <a:p>
            <a:pPr>
              <a:spcBef>
                <a:spcPct val="0"/>
              </a:spcBef>
            </a:pPr>
            <a:r>
              <a:rPr kumimoji="1" lang="en-US" altLang="ja-JP">
                <a:ea typeface="ＭＳ Ｐゴシック" pitchFamily="50" charset="-128"/>
              </a:rPr>
              <a:t>Sunlight hitting the cell produces two types of electrons, negatively charged and positively charged electrons in the semiconductors. Negatively charged electrons gather around N-type semiconductor while positively charged electrons gather around P-type semiconductor. </a:t>
            </a:r>
          </a:p>
          <a:p>
            <a:pPr>
              <a:spcBef>
                <a:spcPct val="0"/>
              </a:spcBef>
            </a:pPr>
            <a:endParaRPr kumimoji="1" lang="en-US" altLang="ja-JP">
              <a:ea typeface="ＭＳ Ｐゴシック" pitchFamily="50" charset="-128"/>
            </a:endParaRPr>
          </a:p>
          <a:p>
            <a:pPr>
              <a:spcBef>
                <a:spcPct val="0"/>
              </a:spcBef>
            </a:pPr>
            <a:r>
              <a:rPr kumimoji="1" lang="en-US" altLang="ja-JP">
                <a:ea typeface="ＭＳ Ｐゴシック" pitchFamily="50" charset="-128"/>
              </a:rPr>
              <a:t> When youconnect loads such as a light bulb or motor, electric current occurs between two electrodes.</a:t>
            </a:r>
          </a:p>
        </p:txBody>
      </p:sp>
    </p:spTree>
    <p:extLst>
      <p:ext uri="{BB962C8B-B14F-4D97-AF65-F5344CB8AC3E}">
        <p14:creationId xmlns:p14="http://schemas.microsoft.com/office/powerpoint/2010/main" val="603546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7F9157-CD20-4ACC-A932-A7CB47E214F7}" type="slidenum">
              <a:rPr lang="en-US" smtClean="0"/>
              <a:pPr/>
              <a:t>138</a:t>
            </a:fld>
            <a:endParaRPr lang="en-US"/>
          </a:p>
        </p:txBody>
      </p:sp>
    </p:spTree>
    <p:extLst>
      <p:ext uri="{BB962C8B-B14F-4D97-AF65-F5344CB8AC3E}">
        <p14:creationId xmlns:p14="http://schemas.microsoft.com/office/powerpoint/2010/main" val="34031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15722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0703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C9F9FC8-91C5-47DA-88E7-64490D21A152}" type="slidenum">
              <a:rPr lang="en-IN" smtClean="0"/>
              <a:pPr/>
              <a:t>65</a:t>
            </a:fld>
            <a:endParaRPr lang="en-IN"/>
          </a:p>
        </p:txBody>
      </p:sp>
    </p:spTree>
    <p:extLst>
      <p:ext uri="{BB962C8B-B14F-4D97-AF65-F5344CB8AC3E}">
        <p14:creationId xmlns:p14="http://schemas.microsoft.com/office/powerpoint/2010/main" val="276859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23987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BCF18F6-287F-4160-9730-8B25E65FCF35}" type="slidenum">
              <a:rPr lang="en-US" altLang="en-US">
                <a:latin typeface="Times New Roman" panose="02020603050405020304" pitchFamily="18" charset="0"/>
              </a:rPr>
              <a:pPr algn="r" eaLnBrk="1" hangingPunct="1"/>
              <a:t>67</a:t>
            </a:fld>
            <a:endParaRPr lang="en-US" altLang="en-US">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7130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defTabSz="912813"/>
            <a:fld id="{AEFC8966-6221-40B1-8151-1433534AD9D2}" type="slidenum">
              <a:rPr lang="zh-CN" altLang="en-US" sz="1200"/>
              <a:pPr algn="r" defTabSz="912813"/>
              <a:t>68</a:t>
            </a:fld>
            <a:endParaRPr lang="en-US" altLang="zh-CN" sz="1200"/>
          </a:p>
        </p:txBody>
      </p:sp>
      <p:sp>
        <p:nvSpPr>
          <p:cNvPr id="109571" name="Rectangle 2"/>
          <p:cNvSpPr>
            <a:spLocks noGrp="1" noRot="1" noChangeAspect="1" noChangeArrowheads="1" noTextEdit="1"/>
          </p:cNvSpPr>
          <p:nvPr>
            <p:ph type="sldImg"/>
          </p:nvPr>
        </p:nvSpPr>
        <p:spPr>
          <a:xfrm>
            <a:off x="1144588" y="685800"/>
            <a:ext cx="4572000" cy="3429000"/>
          </a:xfrm>
          <a:ln/>
        </p:spPr>
      </p:sp>
      <p:sp>
        <p:nvSpPr>
          <p:cNvPr id="109572" name="Rectangle 3"/>
          <p:cNvSpPr>
            <a:spLocks noGrp="1" noChangeArrowheads="1"/>
          </p:cNvSpPr>
          <p:nvPr>
            <p:ph type="body" idx="1"/>
          </p:nvPr>
        </p:nvSpPr>
        <p:spPr>
          <a:noFill/>
          <a:ln/>
        </p:spPr>
        <p:txBody>
          <a:bodyPr lIns="91432" tIns="45716" rIns="91432" bIns="45716"/>
          <a:lstStyle/>
          <a:p>
            <a:r>
              <a:rPr lang="en-US" altLang="zh-CN" smtClean="0"/>
              <a:t>ChemFET based gas sensor. How it works is that when</a:t>
            </a:r>
            <a:r>
              <a:rPr lang="en-US" altLang="ko-KR" smtClean="0">
                <a:ea typeface="Gulim" pitchFamily="34" charset="-127"/>
              </a:rPr>
              <a:t> current is passed through the sensitive layer in contact with electrodes pairs (source &amp; drain) and the third electrode which normally is highly doped Si is used as a back gate to modulate the current flow by applying gate bias potential., at the same time, sensors are exposed to gaseous analytes causing the electrical resistance of the sensitive layer changed as a result of charge transfer between sensitive layer surface and binded gas analyte.  </a:t>
            </a:r>
            <a:endParaRPr lang="en-US" altLang="zh-CN" smtClean="0"/>
          </a:p>
          <a:p>
            <a:endParaRPr lang="en-US" smtClean="0"/>
          </a:p>
          <a:p>
            <a:r>
              <a:rPr lang="en-US" smtClean="0"/>
              <a:t>chemiresistor configuration functions tha same way as ChemFET except no back gate applied. Showing here is a chemiresistor of conventional thin film sensor. Since it requires a number of adsorbed gas molecules to cause the effect on the bulk current flow in order to detect a measurable signal, it has low sensitivity. To improve the sensitivity with expanding world of nanotechnology,</a:t>
            </a:r>
          </a:p>
          <a:p>
            <a:r>
              <a:rPr lang="en-US" smtClean="0"/>
              <a:t> </a:t>
            </a:r>
          </a:p>
        </p:txBody>
      </p:sp>
    </p:spTree>
    <p:extLst>
      <p:ext uri="{BB962C8B-B14F-4D97-AF65-F5344CB8AC3E}">
        <p14:creationId xmlns:p14="http://schemas.microsoft.com/office/powerpoint/2010/main" val="107110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2AA530-D06C-431D-BB9B-CA945366130F}" type="slidenum">
              <a:rPr lang="fr-CA" altLang="ja-JP"/>
              <a:pPr/>
              <a:t>124</a:t>
            </a:fld>
            <a:endParaRPr lang="fr-CA" altLang="ja-JP"/>
          </a:p>
        </p:txBody>
      </p:sp>
      <p:sp>
        <p:nvSpPr>
          <p:cNvPr id="321538" name="Rectangle 2"/>
          <p:cNvSpPr>
            <a:spLocks noGrp="1" noRot="1" noChangeAspect="1" noChangeArrowheads="1" noTextEdit="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321539" name="Rectangle 3"/>
          <p:cNvSpPr>
            <a:spLocks noGrp="1" noChangeArrowheads="1"/>
          </p:cNvSpPr>
          <p:nvPr>
            <p:ph type="body" idx="1"/>
          </p:nvPr>
        </p:nvSpPr>
        <p:spPr bwMode="auto">
          <a:xfrm>
            <a:off x="686121" y="4343436"/>
            <a:ext cx="5485760" cy="4114143"/>
          </a:xfrm>
          <a:prstGeom prst="rect">
            <a:avLst/>
          </a:prstGeom>
          <a:solidFill>
            <a:srgbClr val="FFFFFF"/>
          </a:solidFill>
          <a:ln>
            <a:solidFill>
              <a:srgbClr val="000000"/>
            </a:solidFill>
            <a:miter lim="800000"/>
            <a:headEnd/>
            <a:tailEnd/>
          </a:ln>
        </p:spPr>
        <p:txBody>
          <a:bodyPr/>
          <a:lstStyle/>
          <a:p>
            <a:r>
              <a:rPr lang="en-US" altLang="ja-JP"/>
              <a:t>I will introduce the principle to begin with.</a:t>
            </a:r>
          </a:p>
          <a:p>
            <a:endParaRPr lang="en-US" altLang="ja-JP"/>
          </a:p>
          <a:p>
            <a:r>
              <a:rPr lang="en-US" altLang="ja-JP"/>
              <a:t>Solar cell, invented in the USA in 1954, is a kind of semiconductor to convert energy of light directly into electricity.  Most semiconductor used for solar cell are silicon semiconductors and it</a:t>
            </a:r>
            <a:r>
              <a:rPr kumimoji="1" lang="en-US" altLang="ja-JP">
                <a:ea typeface="ＭＳ Ｐゴシック" pitchFamily="50" charset="-128"/>
              </a:rPr>
              <a:t> is composed of P-type semiconductor and N-type semiconductor.</a:t>
            </a:r>
            <a:r>
              <a:rPr kumimoji="1" lang="en-US" altLang="ja-JP" b="1" u="sng">
                <a:solidFill>
                  <a:srgbClr val="FF3300"/>
                </a:solidFill>
                <a:ea typeface="ＭＳ Ｐゴシック" pitchFamily="50" charset="-128"/>
              </a:rPr>
              <a:t> </a:t>
            </a:r>
          </a:p>
          <a:p>
            <a:pPr>
              <a:spcBef>
                <a:spcPct val="0"/>
              </a:spcBef>
            </a:pPr>
            <a:endParaRPr kumimoji="1" lang="en-US" altLang="ja-JP">
              <a:ea typeface="ＭＳ Ｐゴシック" pitchFamily="50" charset="-128"/>
            </a:endParaRPr>
          </a:p>
          <a:p>
            <a:pPr>
              <a:spcBef>
                <a:spcPct val="0"/>
              </a:spcBef>
            </a:pPr>
            <a:r>
              <a:rPr kumimoji="1" lang="en-US" altLang="ja-JP">
                <a:ea typeface="ＭＳ Ｐゴシック" pitchFamily="50" charset="-128"/>
              </a:rPr>
              <a:t>Sunlight hitting the cell produces two types of electrons, negatively charged and positively charged electrons in the semiconductors. Negatively charged electrons gather around N-type semiconductor while positively charged electrons gather around P-type semiconductor. </a:t>
            </a:r>
          </a:p>
          <a:p>
            <a:pPr>
              <a:spcBef>
                <a:spcPct val="0"/>
              </a:spcBef>
            </a:pPr>
            <a:endParaRPr kumimoji="1" lang="en-US" altLang="ja-JP">
              <a:ea typeface="ＭＳ Ｐゴシック" pitchFamily="50" charset="-128"/>
            </a:endParaRPr>
          </a:p>
          <a:p>
            <a:pPr>
              <a:spcBef>
                <a:spcPct val="0"/>
              </a:spcBef>
            </a:pPr>
            <a:r>
              <a:rPr kumimoji="1" lang="en-US" altLang="ja-JP">
                <a:ea typeface="ＭＳ Ｐゴシック" pitchFamily="50" charset="-128"/>
              </a:rPr>
              <a:t> When youconnect loads such as a light bulb or motor, electric current occurs between two electrodes.</a:t>
            </a:r>
          </a:p>
        </p:txBody>
      </p:sp>
    </p:spTree>
    <p:extLst>
      <p:ext uri="{BB962C8B-B14F-4D97-AF65-F5344CB8AC3E}">
        <p14:creationId xmlns:p14="http://schemas.microsoft.com/office/powerpoint/2010/main" val="3890150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371D9-658B-4784-8912-8224D8A9565F}" type="slidenum">
              <a:rPr lang="fr-CA" altLang="ja-JP"/>
              <a:pPr/>
              <a:t>128</a:t>
            </a:fld>
            <a:endParaRPr lang="fr-CA" altLang="ja-JP"/>
          </a:p>
        </p:txBody>
      </p:sp>
      <p:sp>
        <p:nvSpPr>
          <p:cNvPr id="325634" name="Rectangle 2"/>
          <p:cNvSpPr>
            <a:spLocks noGrp="1" noRot="1" noChangeAspect="1" noChangeArrowheads="1" noTextEdit="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325635" name="Rectangle 3"/>
          <p:cNvSpPr>
            <a:spLocks noGrp="1" noChangeArrowheads="1"/>
          </p:cNvSpPr>
          <p:nvPr>
            <p:ph type="body" idx="1"/>
          </p:nvPr>
        </p:nvSpPr>
        <p:spPr bwMode="auto">
          <a:xfrm>
            <a:off x="686121" y="4343436"/>
            <a:ext cx="5485760" cy="4114143"/>
          </a:xfrm>
          <a:prstGeom prst="rect">
            <a:avLst/>
          </a:prstGeom>
          <a:solidFill>
            <a:srgbClr val="FFFFFF"/>
          </a:solidFill>
          <a:ln>
            <a:solidFill>
              <a:srgbClr val="000000"/>
            </a:solidFill>
            <a:miter lim="800000"/>
            <a:headEnd/>
            <a:tailEnd/>
          </a:ln>
        </p:spPr>
        <p:txBody>
          <a:bodyPr/>
          <a:lstStyle/>
          <a:p>
            <a:r>
              <a:rPr lang="en-US" altLang="ja-JP"/>
              <a:t>I will introduce the principle to begin with.</a:t>
            </a:r>
          </a:p>
          <a:p>
            <a:endParaRPr lang="en-US" altLang="ja-JP"/>
          </a:p>
          <a:p>
            <a:r>
              <a:rPr lang="en-US" altLang="ja-JP"/>
              <a:t>Solar cell, invented in the USA in 1954, is a kind of semiconductor to convert energy of light directly into electricity.  Most semiconductor used for solar cell are silicon semiconductors and it</a:t>
            </a:r>
            <a:r>
              <a:rPr kumimoji="1" lang="en-US" altLang="ja-JP">
                <a:ea typeface="ＭＳ Ｐゴシック" pitchFamily="50" charset="-128"/>
              </a:rPr>
              <a:t> is composed of P-type semiconductor and N-type semiconductor.</a:t>
            </a:r>
            <a:r>
              <a:rPr kumimoji="1" lang="en-US" altLang="ja-JP" b="1" u="sng">
                <a:solidFill>
                  <a:srgbClr val="FF3300"/>
                </a:solidFill>
                <a:ea typeface="ＭＳ Ｐゴシック" pitchFamily="50" charset="-128"/>
              </a:rPr>
              <a:t> </a:t>
            </a:r>
          </a:p>
          <a:p>
            <a:pPr>
              <a:spcBef>
                <a:spcPct val="0"/>
              </a:spcBef>
            </a:pPr>
            <a:endParaRPr kumimoji="1" lang="en-US" altLang="ja-JP">
              <a:ea typeface="ＭＳ Ｐゴシック" pitchFamily="50" charset="-128"/>
            </a:endParaRPr>
          </a:p>
          <a:p>
            <a:pPr>
              <a:spcBef>
                <a:spcPct val="0"/>
              </a:spcBef>
            </a:pPr>
            <a:r>
              <a:rPr kumimoji="1" lang="en-US" altLang="ja-JP">
                <a:ea typeface="ＭＳ Ｐゴシック" pitchFamily="50" charset="-128"/>
              </a:rPr>
              <a:t>Sunlight hitting the cell produces two types of electrons, negatively charged and positively charged electrons in the semiconductors. Negatively charged electrons gather around N-type semiconductor while positively charged electrons gather around P-type semiconductor. </a:t>
            </a:r>
          </a:p>
          <a:p>
            <a:pPr>
              <a:spcBef>
                <a:spcPct val="0"/>
              </a:spcBef>
            </a:pPr>
            <a:endParaRPr kumimoji="1" lang="en-US" altLang="ja-JP">
              <a:ea typeface="ＭＳ Ｐゴシック" pitchFamily="50" charset="-128"/>
            </a:endParaRPr>
          </a:p>
          <a:p>
            <a:pPr>
              <a:spcBef>
                <a:spcPct val="0"/>
              </a:spcBef>
            </a:pPr>
            <a:r>
              <a:rPr kumimoji="1" lang="en-US" altLang="ja-JP">
                <a:ea typeface="ＭＳ Ｐゴシック" pitchFamily="50" charset="-128"/>
              </a:rPr>
              <a:t> When youconnect loads such as a light bulb or motor, electric current occurs between two electrodes.</a:t>
            </a:r>
          </a:p>
        </p:txBody>
      </p:sp>
    </p:spTree>
    <p:extLst>
      <p:ext uri="{BB962C8B-B14F-4D97-AF65-F5344CB8AC3E}">
        <p14:creationId xmlns:p14="http://schemas.microsoft.com/office/powerpoint/2010/main" val="3667011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8C37EF-F26B-4EBF-85FB-10B7FCD87D3E}" type="slidenum">
              <a:rPr lang="en-US"/>
              <a:pPr/>
              <a:t>‹#›</a:t>
            </a:fld>
            <a:endParaRPr lang="en-US"/>
          </a:p>
        </p:txBody>
      </p:sp>
    </p:spTree>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FE84D4-756A-43F2-8369-B2391E1B2774}" type="slidenum">
              <a:rPr lang="en-US"/>
              <a:pPr/>
              <a:t>‹#›</a:t>
            </a:fld>
            <a:endParaRPr lang="en-US"/>
          </a:p>
        </p:txBody>
      </p:sp>
    </p:spTree>
  </p:cSld>
  <p:clrMapOvr>
    <a:masterClrMapping/>
  </p:clrMapOvr>
  <p:transition spd="slow"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F5B7DD-B1D3-44B8-A87B-B2B50BDDC5B4}" type="slidenum">
              <a:rPr lang="en-US"/>
              <a:pPr/>
              <a:t>‹#›</a:t>
            </a:fld>
            <a:endParaRPr lang="en-US"/>
          </a:p>
        </p:txBody>
      </p:sp>
    </p:spTree>
  </p:cSld>
  <p:clrMapOvr>
    <a:masterClrMapping/>
  </p:clrMapOvr>
  <p:transition spd="slow"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39C855C5-D439-4E11-B3A6-CCAFA0597AE0}" type="slidenum">
              <a:rPr lang="en-US"/>
              <a:pPr/>
              <a:t>‹#›</a:t>
            </a:fld>
            <a:endParaRPr lang="en-US"/>
          </a:p>
        </p:txBody>
      </p:sp>
    </p:spTree>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94DD502-9A35-4199-8021-63EC11FB6608}" type="slidenum">
              <a:rPr lang="en-US"/>
              <a:pPr/>
              <a:t>‹#›</a:t>
            </a:fld>
            <a:endParaRPr lang="en-US"/>
          </a:p>
        </p:txBody>
      </p:sp>
    </p:spTree>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43714BB-C4B3-4BCD-8507-038E4D3D6E68}" type="slidenum">
              <a:rPr lang="en-US"/>
              <a:pPr/>
              <a:t>‹#›</a:t>
            </a:fld>
            <a:endParaRPr lang="en-US"/>
          </a:p>
        </p:txBody>
      </p:sp>
    </p:spTree>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900DBE9-CA6E-449C-A532-419B95C55855}" type="slidenum">
              <a:rPr lang="en-US"/>
              <a:pPr/>
              <a:t>‹#›</a:t>
            </a:fld>
            <a:endParaRPr lang="en-US"/>
          </a:p>
        </p:txBody>
      </p:sp>
    </p:spTree>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5AA9F42C-B42F-4749-93D1-6875D95B45E3}" type="slidenum">
              <a:rPr lang="en-US"/>
              <a:pPr/>
              <a:t>‹#›</a:t>
            </a:fld>
            <a:endParaRPr lang="en-US"/>
          </a:p>
        </p:txBody>
      </p:sp>
    </p:spTree>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F15956-6323-470D-BC14-DC47E3232DDB}" type="slidenum">
              <a:rPr lang="en-US"/>
              <a:pPr/>
              <a:t>‹#›</a:t>
            </a:fld>
            <a:endParaRPr lang="en-US"/>
          </a:p>
        </p:txBody>
      </p:sp>
    </p:spTree>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0666D3-E787-4D74-8AFE-FDB5AEC82F9F}" type="slidenum">
              <a:rPr lang="en-US"/>
              <a:pPr/>
              <a:t>‹#›</a:t>
            </a:fld>
            <a:endParaRPr lang="en-US"/>
          </a:p>
        </p:txBody>
      </p:sp>
    </p:spTree>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E5280D0-903C-450C-93FD-96772E074B8F}" type="slidenum">
              <a:rPr lang="en-US"/>
              <a:pPr/>
              <a:t>‹#›</a:t>
            </a:fld>
            <a:endParaRPr lang="en-US"/>
          </a:p>
        </p:txBody>
      </p:sp>
    </p:spTree>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E86A334-E603-4727-8CD1-3B192A81B1BF}" type="slidenum">
              <a:rPr lang="en-US"/>
              <a:pPr/>
              <a:t>‹#›</a:t>
            </a:fld>
            <a:endParaRPr lang="en-US"/>
          </a:p>
        </p:txBody>
      </p:sp>
    </p:spTree>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62DCB71-D20C-4985-853E-EA6A97288D32}" type="slidenum">
              <a:rPr lang="en-US"/>
              <a:pPr/>
              <a:t>‹#›</a:t>
            </a:fld>
            <a:endParaRPr lang="en-US"/>
          </a:p>
        </p:txBody>
      </p:sp>
    </p:spTree>
  </p:cSld>
  <p:clrMapOvr>
    <a:masterClrMapping/>
  </p:clrMapOvr>
  <p:transition spd="slow"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8A7B836-8D8B-4B41-A2CC-8218CD3FA472}" type="slidenum">
              <a:rPr lang="en-US"/>
              <a:pPr/>
              <a:t>‹#›</a:t>
            </a:fld>
            <a:endParaRPr lang="en-US"/>
          </a:p>
        </p:txBody>
      </p:sp>
    </p:spTree>
  </p:cSld>
  <p:clrMapOvr>
    <a:masterClrMapping/>
  </p:clrMapOvr>
  <p:transition spd="slow" advClick="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B8FD46D-466D-4F97-A3FB-4C8FB41B2BF6}" type="slidenum">
              <a:rPr lang="en-US"/>
              <a:pPr/>
              <a:t>‹#›</a:t>
            </a:fld>
            <a:endParaRPr lang="en-US"/>
          </a:p>
        </p:txBody>
      </p:sp>
    </p:spTree>
  </p:cSld>
  <p:clrMapOvr>
    <a:masterClrMapping/>
  </p:clrMapOvr>
  <p:transition spd="slow"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C644F21-2A87-48EA-93CD-A1805C7FC6D7}" type="slidenum">
              <a:rPr lang="en-US"/>
              <a:pPr/>
              <a:t>‹#›</a:t>
            </a:fld>
            <a:endParaRPr lang="en-US"/>
          </a:p>
        </p:txBody>
      </p:sp>
    </p:spTree>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FF">
                <a:gamma/>
                <a:shade val="66667"/>
                <a:invGamma/>
              </a:srgbClr>
            </a:gs>
          </a:gsLst>
          <a:path path="rect">
            <a:fillToRect r="100000" b="100000"/>
          </a:path>
        </a:gra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F064362-66A3-4BAD-A2FA-C4F6D09560C3}" type="slidenum">
              <a:rPr lang="en-US"/>
              <a:pPr/>
              <a:t>‹#›</a:t>
            </a:fld>
            <a:endParaRPr lang="en-US"/>
          </a:p>
        </p:txBody>
      </p:sp>
      <p:sp>
        <p:nvSpPr>
          <p:cNvPr id="1031" name="Text Box 7"/>
          <p:cNvSpPr txBox="1">
            <a:spLocks noChangeArrowheads="1"/>
          </p:cNvSpPr>
          <p:nvPr userDrawn="1"/>
        </p:nvSpPr>
        <p:spPr bwMode="auto">
          <a:xfrm>
            <a:off x="0" y="6542088"/>
            <a:ext cx="9144000" cy="290512"/>
          </a:xfrm>
          <a:prstGeom prst="rect">
            <a:avLst/>
          </a:prstGeom>
          <a:solidFill>
            <a:schemeClr val="bg1"/>
          </a:solidFill>
          <a:ln w="12700">
            <a:noFill/>
            <a:miter lim="800000"/>
            <a:headEnd type="none" w="sm" len="sm"/>
            <a:tailEnd type="none" w="sm" len="sm"/>
          </a:ln>
          <a:effectLst/>
        </p:spPr>
        <p:txBody>
          <a:bodyPr>
            <a:spAutoFit/>
          </a:bodyPr>
          <a:lstStyle/>
          <a:p>
            <a:pPr algn="ctr"/>
            <a:r>
              <a:rPr lang="en-US" sz="1300" b="1">
                <a:latin typeface="Book Antiqua" pitchFamily="18" charset="0"/>
              </a:rPr>
              <a:t>Dr. Mahendra D. Shirsat,  Optoelectronics and Sensor Research Lab., Dept of Physics, Dr. B. A. M. U. Aurangabad</a:t>
            </a:r>
          </a:p>
        </p:txBody>
      </p:sp>
      <p:sp>
        <p:nvSpPr>
          <p:cNvPr id="1032" name="Text Box 8"/>
          <p:cNvSpPr txBox="1">
            <a:spLocks noChangeArrowheads="1"/>
          </p:cNvSpPr>
          <p:nvPr userDrawn="1"/>
        </p:nvSpPr>
        <p:spPr bwMode="auto">
          <a:xfrm>
            <a:off x="0" y="0"/>
            <a:ext cx="9144000" cy="336550"/>
          </a:xfrm>
          <a:prstGeom prst="rect">
            <a:avLst/>
          </a:prstGeom>
          <a:solidFill>
            <a:schemeClr val="bg1"/>
          </a:solidFill>
          <a:ln w="12700">
            <a:noFill/>
            <a:miter lim="800000"/>
            <a:headEnd type="none" w="sm" len="sm"/>
            <a:tailEnd type="none" w="sm" len="sm"/>
          </a:ln>
          <a:effectLst/>
        </p:spPr>
        <p:txBody>
          <a:bodyPr>
            <a:spAutoFit/>
          </a:bodyPr>
          <a:lstStyle/>
          <a:p>
            <a:r>
              <a:rPr lang="en-US" sz="1600" b="1">
                <a:latin typeface="Book Antiqua" pitchFamily="18" charset="0"/>
              </a:rPr>
              <a:t>Optical Fiber Sensors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slow" advClick="0"/>
  <p:txStyles>
    <p:titleStyle>
      <a:lvl1pPr algn="l" rtl="0" fontAlgn="base">
        <a:spcBef>
          <a:spcPct val="0"/>
        </a:spcBef>
        <a:spcAft>
          <a:spcPct val="0"/>
        </a:spcAft>
        <a:defRPr sz="1600" b="1">
          <a:solidFill>
            <a:schemeClr val="bg1"/>
          </a:solidFill>
          <a:latin typeface="+mj-lt"/>
          <a:ea typeface="+mj-ea"/>
          <a:cs typeface="+mj-cs"/>
        </a:defRPr>
      </a:lvl1pPr>
      <a:lvl2pPr algn="l" rtl="0" fontAlgn="base">
        <a:spcBef>
          <a:spcPct val="0"/>
        </a:spcBef>
        <a:spcAft>
          <a:spcPct val="0"/>
        </a:spcAft>
        <a:defRPr sz="1600" b="1">
          <a:solidFill>
            <a:schemeClr val="bg1"/>
          </a:solidFill>
          <a:latin typeface="Book Antiqua" pitchFamily="18" charset="0"/>
        </a:defRPr>
      </a:lvl2pPr>
      <a:lvl3pPr algn="l" rtl="0" fontAlgn="base">
        <a:spcBef>
          <a:spcPct val="0"/>
        </a:spcBef>
        <a:spcAft>
          <a:spcPct val="0"/>
        </a:spcAft>
        <a:defRPr sz="1600" b="1">
          <a:solidFill>
            <a:schemeClr val="bg1"/>
          </a:solidFill>
          <a:latin typeface="Book Antiqua" pitchFamily="18" charset="0"/>
        </a:defRPr>
      </a:lvl3pPr>
      <a:lvl4pPr algn="l" rtl="0" fontAlgn="base">
        <a:spcBef>
          <a:spcPct val="0"/>
        </a:spcBef>
        <a:spcAft>
          <a:spcPct val="0"/>
        </a:spcAft>
        <a:defRPr sz="1600" b="1">
          <a:solidFill>
            <a:schemeClr val="bg1"/>
          </a:solidFill>
          <a:latin typeface="Book Antiqua" pitchFamily="18" charset="0"/>
        </a:defRPr>
      </a:lvl4pPr>
      <a:lvl5pPr algn="l" rtl="0" fontAlgn="base">
        <a:spcBef>
          <a:spcPct val="0"/>
        </a:spcBef>
        <a:spcAft>
          <a:spcPct val="0"/>
        </a:spcAft>
        <a:defRPr sz="1600" b="1">
          <a:solidFill>
            <a:schemeClr val="bg1"/>
          </a:solidFill>
          <a:latin typeface="Book Antiqua" pitchFamily="18" charset="0"/>
        </a:defRPr>
      </a:lvl5pPr>
      <a:lvl6pPr marL="457200" algn="l" rtl="0" fontAlgn="base">
        <a:spcBef>
          <a:spcPct val="0"/>
        </a:spcBef>
        <a:spcAft>
          <a:spcPct val="0"/>
        </a:spcAft>
        <a:defRPr sz="1600" b="1">
          <a:solidFill>
            <a:schemeClr val="bg1"/>
          </a:solidFill>
          <a:latin typeface="Book Antiqua" pitchFamily="18" charset="0"/>
        </a:defRPr>
      </a:lvl6pPr>
      <a:lvl7pPr marL="914400" algn="l" rtl="0" fontAlgn="base">
        <a:spcBef>
          <a:spcPct val="0"/>
        </a:spcBef>
        <a:spcAft>
          <a:spcPct val="0"/>
        </a:spcAft>
        <a:defRPr sz="1600" b="1">
          <a:solidFill>
            <a:schemeClr val="bg1"/>
          </a:solidFill>
          <a:latin typeface="Book Antiqua" pitchFamily="18" charset="0"/>
        </a:defRPr>
      </a:lvl7pPr>
      <a:lvl8pPr marL="1371600" algn="l" rtl="0" fontAlgn="base">
        <a:spcBef>
          <a:spcPct val="0"/>
        </a:spcBef>
        <a:spcAft>
          <a:spcPct val="0"/>
        </a:spcAft>
        <a:defRPr sz="1600" b="1">
          <a:solidFill>
            <a:schemeClr val="bg1"/>
          </a:solidFill>
          <a:latin typeface="Book Antiqua" pitchFamily="18" charset="0"/>
        </a:defRPr>
      </a:lvl8pPr>
      <a:lvl9pPr marL="1828800" algn="l" rtl="0" fontAlgn="base">
        <a:spcBef>
          <a:spcPct val="0"/>
        </a:spcBef>
        <a:spcAft>
          <a:spcPct val="0"/>
        </a:spcAft>
        <a:defRPr sz="1600" b="1">
          <a:solidFill>
            <a:schemeClr val="bg1"/>
          </a:solidFill>
          <a:latin typeface="Book Antiqua"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link_files/History%20of%20solar_A%20walk%20trough%20time.docx"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4.xml.rels><?xml version="1.0" encoding="UTF-8" standalone="yes"?>
<Relationships xmlns="http://schemas.openxmlformats.org/package/2006/relationships"><Relationship Id="rId3" Type="http://schemas.openxmlformats.org/officeDocument/2006/relationships/hyperlink" Target="../link_files/Energy%20conversion%20efficiency.docx" TargetMode="External"/><Relationship Id="rId2" Type="http://schemas.openxmlformats.org/officeDocument/2006/relationships/hyperlink" Target="../link_files/Conductive%20polymers_wiki.docx"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en.wikipedia.org/wiki/File:Fig_2._sketch_of_single_layer_organic_photovoltaic_cell.JPG"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link_files/exitons.docx"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link_files/Electron%20affinity%20and%20ionization%20energy.docx"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en.wikipedia.org/wiki/File:Fig_3_sketch_of_multilayer_organic_photovoltaic_cell.JP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2.bin"/><Relationship Id="rId4" Type="http://schemas.openxmlformats.org/officeDocument/2006/relationships/image" Target="../media/image8.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en.wikipedia.org/wiki/File:Fig_4_sketch_of_dispersed_junction_photovoltaic_cell.JPG"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en.wikipedia.org/wiki/Semiconductors" TargetMode="External"/><Relationship Id="rId7" Type="http://schemas.openxmlformats.org/officeDocument/2006/relationships/hyperlink" Target="http://en.wikipedia.org/wiki/Roll-to-roll_processing" TargetMode="External"/><Relationship Id="rId2" Type="http://schemas.openxmlformats.org/officeDocument/2006/relationships/hyperlink" Target="http://en.wikipedia.org/wiki/Organic_semiconductor" TargetMode="External"/><Relationship Id="rId1" Type="http://schemas.openxmlformats.org/officeDocument/2006/relationships/slideLayout" Target="../slideLayouts/slideLayout2.xml"/><Relationship Id="rId6" Type="http://schemas.openxmlformats.org/officeDocument/2006/relationships/hyperlink" Target="http://en.wikipedia.org/wiki/Electron" TargetMode="External"/><Relationship Id="rId5" Type="http://schemas.openxmlformats.org/officeDocument/2006/relationships/hyperlink" Target="http://en.wikipedia.org/wiki/Electron_hole" TargetMode="External"/><Relationship Id="rId4" Type="http://schemas.openxmlformats.org/officeDocument/2006/relationships/hyperlink" Target="http://en.wikipedia.org/wiki/Conjugated_polymers"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circuitglobe.com/wp-content/uploads/2017/09/equation-1.jpg"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3.wmf"/></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6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eg"/><Relationship Id="rId7"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4.wmf"/><Relationship Id="rId5" Type="http://schemas.openxmlformats.org/officeDocument/2006/relationships/oleObject" Target="../embeddings/oleObject6.bin"/><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56.wmf"/><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57.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F612A96F-F76D-4CE3-8360-57D516FB62CC}" type="slidenum">
              <a:rPr lang="en-GB" smtClean="0"/>
              <a:pPr>
                <a:defRPr/>
              </a:pPr>
              <a:t>1</a:t>
            </a:fld>
            <a:endParaRPr lang="en-GB" dirty="0"/>
          </a:p>
        </p:txBody>
      </p:sp>
      <p:cxnSp>
        <p:nvCxnSpPr>
          <p:cNvPr id="12" name="Straight Connector 11"/>
          <p:cNvCxnSpPr/>
          <p:nvPr/>
        </p:nvCxnSpPr>
        <p:spPr>
          <a:xfrm>
            <a:off x="0" y="1447800"/>
            <a:ext cx="8991600" cy="0"/>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Rectangle 13"/>
          <p:cNvSpPr/>
          <p:nvPr/>
        </p:nvSpPr>
        <p:spPr>
          <a:xfrm>
            <a:off x="609600" y="3352800"/>
            <a:ext cx="7620000" cy="1938992"/>
          </a:xfrm>
          <a:prstGeom prst="rect">
            <a:avLst/>
          </a:prstGeom>
        </p:spPr>
        <p:txBody>
          <a:bodyPr wrap="square">
            <a:spAutoFit/>
          </a:bodyPr>
          <a:lstStyle/>
          <a:p>
            <a:pPr lvl="0" algn="ctr" eaLnBrk="0" hangingPunct="0"/>
            <a:r>
              <a:rPr lang="en-US" sz="2400" b="1" dirty="0" smtClean="0">
                <a:ln/>
                <a:solidFill>
                  <a:srgbClr val="FFFF00"/>
                </a:solidFill>
                <a:latin typeface="Book Antiqua" pitchFamily="18" charset="0"/>
              </a:rPr>
              <a:t>Mahendra D. Shirsat</a:t>
            </a:r>
          </a:p>
          <a:p>
            <a:pPr lvl="0" algn="ctr" eaLnBrk="0" hangingPunct="0"/>
            <a:endParaRPr lang="en-US" sz="2400" b="1" dirty="0" smtClean="0">
              <a:ln/>
              <a:solidFill>
                <a:srgbClr val="FFFF00"/>
              </a:solidFill>
              <a:latin typeface="Book Antiqua" pitchFamily="18" charset="0"/>
            </a:endParaRPr>
          </a:p>
          <a:p>
            <a:pPr lvl="0" algn="ctr" eaLnBrk="0" hangingPunct="0"/>
            <a:r>
              <a:rPr lang="en-US" sz="2400" b="1" dirty="0" smtClean="0">
                <a:ln/>
                <a:solidFill>
                  <a:srgbClr val="FFFF00"/>
                </a:solidFill>
                <a:latin typeface="Book Antiqua" pitchFamily="18" charset="0"/>
              </a:rPr>
              <a:t>Professor </a:t>
            </a:r>
            <a:r>
              <a:rPr lang="en-US" sz="2400" b="1" dirty="0" smtClean="0">
                <a:ln/>
                <a:solidFill>
                  <a:srgbClr val="FFFF00"/>
                </a:solidFill>
                <a:latin typeface="Book Antiqua" pitchFamily="18" charset="0"/>
              </a:rPr>
              <a:t> </a:t>
            </a:r>
            <a:endParaRPr lang="en-US" b="1" dirty="0" smtClean="0">
              <a:ln/>
              <a:solidFill>
                <a:srgbClr val="FFFF00"/>
              </a:solidFill>
              <a:latin typeface="Book Antiqua" pitchFamily="18" charset="0"/>
            </a:endParaRPr>
          </a:p>
          <a:p>
            <a:pPr lvl="0" algn="ctr" eaLnBrk="0" hangingPunct="0"/>
            <a:r>
              <a:rPr lang="en-US" sz="2000" b="1" dirty="0" smtClean="0">
                <a:ln/>
                <a:solidFill>
                  <a:srgbClr val="00FF00"/>
                </a:solidFill>
                <a:latin typeface="Book Antiqua" pitchFamily="18" charset="0"/>
              </a:rPr>
              <a:t> </a:t>
            </a:r>
            <a:r>
              <a:rPr lang="en-US" sz="2800" b="1" dirty="0" smtClean="0">
                <a:ln/>
                <a:solidFill>
                  <a:srgbClr val="00FF00"/>
                </a:solidFill>
                <a:latin typeface="Book Antiqua" pitchFamily="18" charset="0"/>
              </a:rPr>
              <a:t>Department of Physics</a:t>
            </a:r>
            <a:endParaRPr lang="en-US" b="1" dirty="0" smtClean="0">
              <a:ln/>
              <a:solidFill>
                <a:srgbClr val="FFFF00"/>
              </a:solidFill>
              <a:latin typeface="Book Antiqua" pitchFamily="18" charset="0"/>
            </a:endParaRPr>
          </a:p>
          <a:p>
            <a:pPr lvl="0" algn="ctr" eaLnBrk="0" hangingPunct="0"/>
            <a:r>
              <a:rPr lang="en-US" b="1" dirty="0" smtClean="0">
                <a:ln/>
                <a:solidFill>
                  <a:srgbClr val="FFFF00"/>
                </a:solidFill>
                <a:latin typeface="Book Antiqua" pitchFamily="18" charset="0"/>
              </a:rPr>
              <a:t> </a:t>
            </a:r>
            <a:endParaRPr lang="en-US" sz="2000" b="1" dirty="0" smtClean="0">
              <a:ln/>
              <a:solidFill>
                <a:srgbClr val="00FF00"/>
              </a:solidFill>
              <a:latin typeface="Book Antiqua" pitchFamily="18" charset="0"/>
            </a:endParaRPr>
          </a:p>
        </p:txBody>
      </p:sp>
      <p:sp>
        <p:nvSpPr>
          <p:cNvPr id="25601" name="Rectangle 1"/>
          <p:cNvSpPr>
            <a:spLocks noChangeArrowheads="1"/>
          </p:cNvSpPr>
          <p:nvPr/>
        </p:nvSpPr>
        <p:spPr bwMode="auto">
          <a:xfrm>
            <a:off x="-1" y="509826"/>
            <a:ext cx="9144001" cy="104644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r>
              <a:rPr lang="en-US" sz="2400" b="1" dirty="0" smtClean="0">
                <a:solidFill>
                  <a:srgbClr val="FFFF00"/>
                </a:solidFill>
                <a:latin typeface="Times New Roman" pitchFamily="18" charset="0"/>
                <a:cs typeface="Times New Roman" pitchFamily="18" charset="0"/>
              </a:rPr>
              <a:t> A4 Chapter 3 and 4 : Optical and </a:t>
            </a:r>
            <a:r>
              <a:rPr lang="en-IN" sz="2400" b="1" dirty="0" smtClean="0">
                <a:solidFill>
                  <a:srgbClr val="FFFF00"/>
                </a:solidFill>
                <a:latin typeface="Times New Roman" pitchFamily="18" charset="0"/>
                <a:cs typeface="Times New Roman" pitchFamily="18" charset="0"/>
              </a:rPr>
              <a:t>Physical Sensors  </a:t>
            </a:r>
          </a:p>
          <a:p>
            <a:pPr algn="ctr" fontAlgn="base">
              <a:spcBef>
                <a:spcPct val="0"/>
              </a:spcBef>
              <a:spcAft>
                <a:spcPct val="0"/>
              </a:spcAft>
            </a:pPr>
            <a:endParaRPr lang="en-US" sz="2400" b="1" dirty="0" smtClean="0">
              <a:solidFill>
                <a:srgbClr val="FFFF0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66FF33"/>
              </a:solidFill>
              <a:effectLst/>
              <a:latin typeface="Georgia" pitchFamily="18" charset="0"/>
              <a:cs typeface="Arial" pitchFamily="34" charset="0"/>
            </a:endParaRPr>
          </a:p>
        </p:txBody>
      </p:sp>
      <p:sp>
        <p:nvSpPr>
          <p:cNvPr id="16" name="Rectangle 15"/>
          <p:cNvSpPr/>
          <p:nvPr/>
        </p:nvSpPr>
        <p:spPr>
          <a:xfrm>
            <a:off x="76200" y="5029200"/>
            <a:ext cx="8839200" cy="954107"/>
          </a:xfrm>
          <a:prstGeom prst="rect">
            <a:avLst/>
          </a:prstGeom>
        </p:spPr>
        <p:txBody>
          <a:bodyPr wrap="square">
            <a:spAutoFit/>
          </a:bodyPr>
          <a:lstStyle/>
          <a:p>
            <a:pPr lvl="0" algn="ctr" eaLnBrk="0" hangingPunct="0"/>
            <a:r>
              <a:rPr lang="it-CH" b="1" dirty="0" smtClean="0">
                <a:ln/>
                <a:solidFill>
                  <a:schemeClr val="accent3"/>
                </a:solidFill>
                <a:latin typeface="Book Antiqua" pitchFamily="18" charset="0"/>
              </a:rPr>
              <a:t>  </a:t>
            </a:r>
            <a:r>
              <a:rPr lang="en-US" sz="2800" b="1" dirty="0" smtClean="0">
                <a:ln/>
                <a:solidFill>
                  <a:srgbClr val="99CCFF"/>
                </a:solidFill>
                <a:effectLst>
                  <a:innerShdw blurRad="63500" dist="50800" dir="16200000">
                    <a:prstClr val="black">
                      <a:alpha val="50000"/>
                    </a:prstClr>
                  </a:innerShdw>
                </a:effectLst>
                <a:latin typeface="Book Antiqua" pitchFamily="18" charset="0"/>
              </a:rPr>
              <a:t>Dr. Babasaheb Ambedkar Marathwada University,</a:t>
            </a:r>
          </a:p>
          <a:p>
            <a:pPr lvl="0" algn="ctr" eaLnBrk="0" hangingPunct="0"/>
            <a:r>
              <a:rPr lang="it-CH" sz="2800" b="1" dirty="0" smtClean="0">
                <a:ln/>
                <a:solidFill>
                  <a:srgbClr val="99CCFF"/>
                </a:solidFill>
                <a:effectLst>
                  <a:innerShdw blurRad="63500" dist="50800" dir="16200000">
                    <a:prstClr val="black">
                      <a:alpha val="50000"/>
                    </a:prstClr>
                  </a:innerShdw>
                </a:effectLst>
                <a:latin typeface="Book Antiqua" pitchFamily="18" charset="0"/>
              </a:rPr>
              <a:t>Aurangabad (MS)-431 004</a:t>
            </a:r>
          </a:p>
        </p:txBody>
      </p:sp>
      <p:cxnSp>
        <p:nvCxnSpPr>
          <p:cNvPr id="15" name="Straight Connector 14"/>
          <p:cNvCxnSpPr/>
          <p:nvPr/>
        </p:nvCxnSpPr>
        <p:spPr>
          <a:xfrm>
            <a:off x="0" y="4953000"/>
            <a:ext cx="9144000"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10" name="Straight Connector 9"/>
          <p:cNvCxnSpPr/>
          <p:nvPr/>
        </p:nvCxnSpPr>
        <p:spPr>
          <a:xfrm>
            <a:off x="0" y="6019800"/>
            <a:ext cx="9144000" cy="0"/>
          </a:xfrm>
          <a:prstGeom prst="line">
            <a:avLst/>
          </a:prstGeom>
          <a:ln/>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914400" y="6096000"/>
            <a:ext cx="7010400" cy="400110"/>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Email: mdshirsat@gmail.com</a:t>
            </a:r>
            <a:endParaRPr lang="en-IN" sz="2000" b="1" dirty="0">
              <a:solidFill>
                <a:srgbClr val="FFFF00"/>
              </a:solidFill>
              <a:latin typeface="Times New Roman" pitchFamily="18" charset="0"/>
              <a:cs typeface="Times New Roman" pitchFamily="18" charset="0"/>
            </a:endParaRPr>
          </a:p>
        </p:txBody>
      </p:sp>
      <p:cxnSp>
        <p:nvCxnSpPr>
          <p:cNvPr id="13" name="Straight Connector 12"/>
          <p:cNvCxnSpPr/>
          <p:nvPr/>
        </p:nvCxnSpPr>
        <p:spPr>
          <a:xfrm>
            <a:off x="71718" y="381000"/>
            <a:ext cx="8991600" cy="0"/>
          </a:xfrm>
          <a:prstGeom prst="line">
            <a:avLst/>
          </a:prstGeom>
          <a:ln/>
        </p:spPr>
        <p:style>
          <a:lnRef idx="2">
            <a:schemeClr val="accent6"/>
          </a:lnRef>
          <a:fillRef idx="0">
            <a:schemeClr val="accent6"/>
          </a:fillRef>
          <a:effectRef idx="1">
            <a:schemeClr val="accent6"/>
          </a:effectRef>
          <a:fontRef idx="minor">
            <a:schemeClr val="tx1"/>
          </a:fontRef>
        </p:style>
      </p:cxnSp>
    </p:spTree>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3348" name="Line 4"/>
          <p:cNvSpPr>
            <a:spLocks noChangeShapeType="1"/>
          </p:cNvSpPr>
          <p:nvPr/>
        </p:nvSpPr>
        <p:spPr bwMode="auto">
          <a:xfrm>
            <a:off x="1905000" y="3200400"/>
            <a:ext cx="5484813" cy="0"/>
          </a:xfrm>
          <a:prstGeom prst="line">
            <a:avLst/>
          </a:prstGeom>
          <a:noFill/>
          <a:ln w="9525">
            <a:solidFill>
              <a:schemeClr val="tx1"/>
            </a:solidFill>
            <a:round/>
            <a:headEnd type="triangle" w="med" len="med"/>
            <a:tailEnd type="triangle" w="med" len="med"/>
          </a:ln>
          <a:effectLst/>
        </p:spPr>
        <p:txBody>
          <a:bodyPr/>
          <a:lstStyle/>
          <a:p>
            <a:endParaRPr lang="en-IN"/>
          </a:p>
        </p:txBody>
      </p:sp>
      <p:sp>
        <p:nvSpPr>
          <p:cNvPr id="313349" name="Line 5"/>
          <p:cNvSpPr>
            <a:spLocks noChangeShapeType="1"/>
          </p:cNvSpPr>
          <p:nvPr/>
        </p:nvSpPr>
        <p:spPr bwMode="auto">
          <a:xfrm>
            <a:off x="4524375" y="611188"/>
            <a:ext cx="0" cy="5484812"/>
          </a:xfrm>
          <a:prstGeom prst="line">
            <a:avLst/>
          </a:prstGeom>
          <a:noFill/>
          <a:ln w="9525">
            <a:solidFill>
              <a:schemeClr val="tx1"/>
            </a:solidFill>
            <a:round/>
            <a:headEnd type="triangle" w="med" len="med"/>
            <a:tailEnd type="triangle" w="med" len="med"/>
          </a:ln>
          <a:effectLst/>
        </p:spPr>
        <p:txBody>
          <a:bodyPr/>
          <a:lstStyle/>
          <a:p>
            <a:endParaRPr lang="en-IN"/>
          </a:p>
        </p:txBody>
      </p:sp>
      <p:grpSp>
        <p:nvGrpSpPr>
          <p:cNvPr id="313369" name="Group 25"/>
          <p:cNvGrpSpPr>
            <a:grpSpLocks/>
          </p:cNvGrpSpPr>
          <p:nvPr/>
        </p:nvGrpSpPr>
        <p:grpSpPr bwMode="auto">
          <a:xfrm>
            <a:off x="2362200" y="1066800"/>
            <a:ext cx="2133600" cy="2133600"/>
            <a:chOff x="1488" y="672"/>
            <a:chExt cx="1344" cy="1344"/>
          </a:xfrm>
        </p:grpSpPr>
        <p:sp>
          <p:nvSpPr>
            <p:cNvPr id="313353" name="Line 9"/>
            <p:cNvSpPr>
              <a:spLocks noChangeShapeType="1"/>
            </p:cNvSpPr>
            <p:nvPr/>
          </p:nvSpPr>
          <p:spPr bwMode="auto">
            <a:xfrm flipH="1" flipV="1">
              <a:off x="2160" y="1344"/>
              <a:ext cx="672" cy="672"/>
            </a:xfrm>
            <a:prstGeom prst="line">
              <a:avLst/>
            </a:prstGeom>
            <a:noFill/>
            <a:ln w="9525">
              <a:solidFill>
                <a:schemeClr val="tx1"/>
              </a:solidFill>
              <a:round/>
              <a:headEnd/>
              <a:tailEnd/>
            </a:ln>
            <a:effectLst/>
          </p:spPr>
          <p:txBody>
            <a:bodyPr/>
            <a:lstStyle/>
            <a:p>
              <a:endParaRPr lang="en-IN"/>
            </a:p>
          </p:txBody>
        </p:sp>
        <p:sp>
          <p:nvSpPr>
            <p:cNvPr id="313354" name="Line 10"/>
            <p:cNvSpPr>
              <a:spLocks noChangeShapeType="1"/>
            </p:cNvSpPr>
            <p:nvPr/>
          </p:nvSpPr>
          <p:spPr bwMode="auto">
            <a:xfrm flipH="1" flipV="1">
              <a:off x="1488" y="672"/>
              <a:ext cx="672" cy="672"/>
            </a:xfrm>
            <a:prstGeom prst="line">
              <a:avLst/>
            </a:prstGeom>
            <a:noFill/>
            <a:ln w="9525">
              <a:solidFill>
                <a:schemeClr val="tx1"/>
              </a:solidFill>
              <a:round/>
              <a:headEnd type="triangle" w="med" len="med"/>
              <a:tailEnd/>
            </a:ln>
            <a:effectLst/>
          </p:spPr>
          <p:txBody>
            <a:bodyPr/>
            <a:lstStyle/>
            <a:p>
              <a:endParaRPr lang="en-IN"/>
            </a:p>
          </p:txBody>
        </p:sp>
      </p:grpSp>
      <p:sp>
        <p:nvSpPr>
          <p:cNvPr id="313355" name="Line 11"/>
          <p:cNvSpPr>
            <a:spLocks noChangeShapeType="1"/>
          </p:cNvSpPr>
          <p:nvPr/>
        </p:nvSpPr>
        <p:spPr bwMode="auto">
          <a:xfrm>
            <a:off x="4495800" y="3200400"/>
            <a:ext cx="838200" cy="2590800"/>
          </a:xfrm>
          <a:prstGeom prst="line">
            <a:avLst/>
          </a:prstGeom>
          <a:noFill/>
          <a:ln w="9525">
            <a:solidFill>
              <a:schemeClr val="tx1"/>
            </a:solidFill>
            <a:round/>
            <a:headEnd/>
            <a:tailEnd type="triangle" w="med" len="med"/>
          </a:ln>
          <a:effectLst/>
        </p:spPr>
        <p:txBody>
          <a:bodyPr/>
          <a:lstStyle/>
          <a:p>
            <a:endParaRPr lang="en-IN"/>
          </a:p>
        </p:txBody>
      </p:sp>
      <p:sp>
        <p:nvSpPr>
          <p:cNvPr id="313357" name="Text Box 13"/>
          <p:cNvSpPr txBox="1">
            <a:spLocks noChangeArrowheads="1"/>
          </p:cNvSpPr>
          <p:nvPr/>
        </p:nvSpPr>
        <p:spPr bwMode="auto">
          <a:xfrm>
            <a:off x="4114800" y="2476500"/>
            <a:ext cx="609600" cy="366713"/>
          </a:xfrm>
          <a:prstGeom prst="rect">
            <a:avLst/>
          </a:prstGeom>
          <a:noFill/>
          <a:ln w="9525">
            <a:noFill/>
            <a:miter lim="800000"/>
            <a:headEnd/>
            <a:tailEnd/>
          </a:ln>
          <a:effectLst/>
        </p:spPr>
        <p:txBody>
          <a:bodyPr>
            <a:spAutoFit/>
          </a:bodyPr>
          <a:lstStyle/>
          <a:p>
            <a:pPr>
              <a:spcBef>
                <a:spcPct val="50000"/>
              </a:spcBef>
            </a:pPr>
            <a:r>
              <a:rPr lang="en-US">
                <a:sym typeface="Symbol" pitchFamily="18" charset="2"/>
              </a:rPr>
              <a:t></a:t>
            </a:r>
            <a:r>
              <a:rPr lang="en-US" baseline="-25000">
                <a:sym typeface="Symbol" pitchFamily="18" charset="2"/>
              </a:rPr>
              <a:t>1</a:t>
            </a:r>
            <a:endParaRPr lang="en-US">
              <a:sym typeface="Symbol" pitchFamily="18" charset="2"/>
            </a:endParaRPr>
          </a:p>
        </p:txBody>
      </p:sp>
      <p:sp>
        <p:nvSpPr>
          <p:cNvPr id="313359" name="Text Box 15"/>
          <p:cNvSpPr txBox="1">
            <a:spLocks noChangeArrowheads="1"/>
          </p:cNvSpPr>
          <p:nvPr/>
        </p:nvSpPr>
        <p:spPr bwMode="auto">
          <a:xfrm>
            <a:off x="4457700" y="3881438"/>
            <a:ext cx="609600" cy="366712"/>
          </a:xfrm>
          <a:prstGeom prst="rect">
            <a:avLst/>
          </a:prstGeom>
          <a:noFill/>
          <a:ln w="9525">
            <a:noFill/>
            <a:miter lim="800000"/>
            <a:headEnd/>
            <a:tailEnd/>
          </a:ln>
          <a:effectLst/>
        </p:spPr>
        <p:txBody>
          <a:bodyPr>
            <a:spAutoFit/>
          </a:bodyPr>
          <a:lstStyle/>
          <a:p>
            <a:pPr>
              <a:spcBef>
                <a:spcPct val="50000"/>
              </a:spcBef>
            </a:pPr>
            <a:r>
              <a:rPr lang="en-US">
                <a:sym typeface="Symbol" pitchFamily="18" charset="2"/>
              </a:rPr>
              <a:t></a:t>
            </a:r>
            <a:r>
              <a:rPr lang="en-US" baseline="-25000">
                <a:sym typeface="Symbol" pitchFamily="18" charset="2"/>
              </a:rPr>
              <a:t>2</a:t>
            </a:r>
            <a:endParaRPr lang="en-US">
              <a:sym typeface="Symbol" pitchFamily="18" charset="2"/>
            </a:endParaRPr>
          </a:p>
        </p:txBody>
      </p:sp>
      <p:sp>
        <p:nvSpPr>
          <p:cNvPr id="313360" name="Text Box 16"/>
          <p:cNvSpPr txBox="1">
            <a:spLocks noChangeArrowheads="1"/>
          </p:cNvSpPr>
          <p:nvPr/>
        </p:nvSpPr>
        <p:spPr bwMode="auto">
          <a:xfrm>
            <a:off x="1828800" y="2743200"/>
            <a:ext cx="1981200" cy="366713"/>
          </a:xfrm>
          <a:prstGeom prst="rect">
            <a:avLst/>
          </a:prstGeom>
          <a:noFill/>
          <a:ln w="9525">
            <a:noFill/>
            <a:miter lim="800000"/>
            <a:headEnd/>
            <a:tailEnd/>
          </a:ln>
          <a:effectLst/>
        </p:spPr>
        <p:txBody>
          <a:bodyPr>
            <a:spAutoFit/>
          </a:bodyPr>
          <a:lstStyle/>
          <a:p>
            <a:pPr>
              <a:spcBef>
                <a:spcPct val="50000"/>
              </a:spcBef>
            </a:pPr>
            <a:r>
              <a:rPr lang="en-US">
                <a:latin typeface="Book Antiqua" pitchFamily="18" charset="0"/>
              </a:rPr>
              <a:t>Medium 1</a:t>
            </a:r>
          </a:p>
        </p:txBody>
      </p:sp>
      <p:sp>
        <p:nvSpPr>
          <p:cNvPr id="313361" name="Text Box 17"/>
          <p:cNvSpPr txBox="1">
            <a:spLocks noChangeArrowheads="1"/>
          </p:cNvSpPr>
          <p:nvPr/>
        </p:nvSpPr>
        <p:spPr bwMode="auto">
          <a:xfrm>
            <a:off x="1828800" y="3290888"/>
            <a:ext cx="1981200" cy="366712"/>
          </a:xfrm>
          <a:prstGeom prst="rect">
            <a:avLst/>
          </a:prstGeom>
          <a:noFill/>
          <a:ln w="9525">
            <a:noFill/>
            <a:miter lim="800000"/>
            <a:headEnd/>
            <a:tailEnd/>
          </a:ln>
          <a:effectLst/>
        </p:spPr>
        <p:txBody>
          <a:bodyPr>
            <a:spAutoFit/>
          </a:bodyPr>
          <a:lstStyle/>
          <a:p>
            <a:pPr>
              <a:spcBef>
                <a:spcPct val="50000"/>
              </a:spcBef>
            </a:pPr>
            <a:r>
              <a:rPr lang="en-US">
                <a:latin typeface="Book Antiqua" pitchFamily="18" charset="0"/>
              </a:rPr>
              <a:t>Medium 2</a:t>
            </a:r>
          </a:p>
        </p:txBody>
      </p:sp>
      <p:sp>
        <p:nvSpPr>
          <p:cNvPr id="313362" name="Text Box 18"/>
          <p:cNvSpPr txBox="1">
            <a:spLocks noChangeArrowheads="1"/>
          </p:cNvSpPr>
          <p:nvPr/>
        </p:nvSpPr>
        <p:spPr bwMode="auto">
          <a:xfrm>
            <a:off x="6248400" y="1524000"/>
            <a:ext cx="1981200" cy="641350"/>
          </a:xfrm>
          <a:prstGeom prst="rect">
            <a:avLst/>
          </a:prstGeom>
          <a:noFill/>
          <a:ln w="9525">
            <a:noFill/>
            <a:miter lim="800000"/>
            <a:headEnd/>
            <a:tailEnd/>
          </a:ln>
          <a:effectLst/>
        </p:spPr>
        <p:txBody>
          <a:bodyPr>
            <a:spAutoFit/>
          </a:bodyPr>
          <a:lstStyle/>
          <a:p>
            <a:pPr algn="ctr">
              <a:spcBef>
                <a:spcPct val="50000"/>
              </a:spcBef>
            </a:pPr>
            <a:r>
              <a:rPr lang="en-US">
                <a:latin typeface="Book Antiqua" pitchFamily="18" charset="0"/>
              </a:rPr>
              <a:t>Refractive Index n</a:t>
            </a:r>
            <a:r>
              <a:rPr lang="en-US" baseline="-25000">
                <a:latin typeface="Book Antiqua" pitchFamily="18" charset="0"/>
              </a:rPr>
              <a:t>1</a:t>
            </a:r>
            <a:endParaRPr lang="en-US">
              <a:latin typeface="Book Antiqua" pitchFamily="18" charset="0"/>
            </a:endParaRPr>
          </a:p>
        </p:txBody>
      </p:sp>
      <p:sp>
        <p:nvSpPr>
          <p:cNvPr id="313363" name="Text Box 19"/>
          <p:cNvSpPr txBox="1">
            <a:spLocks noChangeArrowheads="1"/>
          </p:cNvSpPr>
          <p:nvPr/>
        </p:nvSpPr>
        <p:spPr bwMode="auto">
          <a:xfrm>
            <a:off x="6324600" y="3810000"/>
            <a:ext cx="1981200" cy="641350"/>
          </a:xfrm>
          <a:prstGeom prst="rect">
            <a:avLst/>
          </a:prstGeom>
          <a:noFill/>
          <a:ln w="9525">
            <a:noFill/>
            <a:miter lim="800000"/>
            <a:headEnd/>
            <a:tailEnd/>
          </a:ln>
          <a:effectLst/>
        </p:spPr>
        <p:txBody>
          <a:bodyPr>
            <a:spAutoFit/>
          </a:bodyPr>
          <a:lstStyle/>
          <a:p>
            <a:pPr algn="ctr">
              <a:spcBef>
                <a:spcPct val="50000"/>
              </a:spcBef>
            </a:pPr>
            <a:r>
              <a:rPr lang="en-US">
                <a:latin typeface="Book Antiqua" pitchFamily="18" charset="0"/>
              </a:rPr>
              <a:t>Refractive Index n</a:t>
            </a:r>
            <a:r>
              <a:rPr lang="en-US" baseline="-25000">
                <a:latin typeface="Book Antiqua" pitchFamily="18" charset="0"/>
              </a:rPr>
              <a:t>2</a:t>
            </a:r>
            <a:endParaRPr lang="en-US">
              <a:latin typeface="Book Antiqua" pitchFamily="18" charset="0"/>
            </a:endParaRPr>
          </a:p>
        </p:txBody>
      </p:sp>
      <p:sp>
        <p:nvSpPr>
          <p:cNvPr id="313367" name="Freeform 23"/>
          <p:cNvSpPr>
            <a:spLocks/>
          </p:cNvSpPr>
          <p:nvPr/>
        </p:nvSpPr>
        <p:spPr bwMode="auto">
          <a:xfrm>
            <a:off x="4514850" y="3733800"/>
            <a:ext cx="152400" cy="88900"/>
          </a:xfrm>
          <a:custGeom>
            <a:avLst/>
            <a:gdLst/>
            <a:ahLst/>
            <a:cxnLst>
              <a:cxn ang="0">
                <a:pos x="0" y="48"/>
              </a:cxn>
              <a:cxn ang="0">
                <a:pos x="144" y="192"/>
              </a:cxn>
              <a:cxn ang="0">
                <a:pos x="192" y="0"/>
              </a:cxn>
            </a:cxnLst>
            <a:rect l="0" t="0" r="r" b="b"/>
            <a:pathLst>
              <a:path w="192" h="200">
                <a:moveTo>
                  <a:pt x="0" y="48"/>
                </a:moveTo>
                <a:cubicBezTo>
                  <a:pt x="56" y="124"/>
                  <a:pt x="112" y="200"/>
                  <a:pt x="144" y="192"/>
                </a:cubicBezTo>
                <a:cubicBezTo>
                  <a:pt x="176" y="184"/>
                  <a:pt x="184" y="92"/>
                  <a:pt x="192" y="0"/>
                </a:cubicBezTo>
              </a:path>
            </a:pathLst>
          </a:custGeom>
          <a:noFill/>
          <a:ln w="9525">
            <a:solidFill>
              <a:schemeClr val="tx1"/>
            </a:solidFill>
            <a:round/>
            <a:headEnd/>
            <a:tailEnd/>
          </a:ln>
          <a:effectLst/>
        </p:spPr>
        <p:txBody>
          <a:bodyPr/>
          <a:lstStyle/>
          <a:p>
            <a:endParaRPr lang="en-IN"/>
          </a:p>
        </p:txBody>
      </p:sp>
      <p:sp>
        <p:nvSpPr>
          <p:cNvPr id="313368" name="Rectangle 24"/>
          <p:cNvSpPr>
            <a:spLocks noChangeArrowheads="1"/>
          </p:cNvSpPr>
          <p:nvPr/>
        </p:nvSpPr>
        <p:spPr bwMode="auto">
          <a:xfrm>
            <a:off x="4362450" y="3200400"/>
            <a:ext cx="152400" cy="152400"/>
          </a:xfrm>
          <a:prstGeom prst="rect">
            <a:avLst/>
          </a:prstGeom>
          <a:noFill/>
          <a:ln w="9525">
            <a:solidFill>
              <a:schemeClr val="tx1"/>
            </a:solidFill>
            <a:miter lim="800000"/>
            <a:headEnd/>
            <a:tailEnd/>
          </a:ln>
          <a:effectLst/>
        </p:spPr>
        <p:txBody>
          <a:bodyPr wrap="none" anchor="ctr"/>
          <a:lstStyle/>
          <a:p>
            <a:endParaRPr lang="en-IN"/>
          </a:p>
        </p:txBody>
      </p:sp>
      <p:sp>
        <p:nvSpPr>
          <p:cNvPr id="313370" name="Text Box 26"/>
          <p:cNvSpPr txBox="1">
            <a:spLocks noChangeArrowheads="1"/>
          </p:cNvSpPr>
          <p:nvPr/>
        </p:nvSpPr>
        <p:spPr bwMode="auto">
          <a:xfrm>
            <a:off x="1219200" y="5200650"/>
            <a:ext cx="6553200" cy="412750"/>
          </a:xfrm>
          <a:prstGeom prst="rect">
            <a:avLst/>
          </a:prstGeom>
          <a:noFill/>
          <a:ln w="9525">
            <a:noFill/>
            <a:miter lim="800000"/>
            <a:headEnd/>
            <a:tailEnd/>
          </a:ln>
          <a:effectLst/>
        </p:spPr>
        <p:txBody>
          <a:bodyPr>
            <a:spAutoFit/>
          </a:bodyPr>
          <a:lstStyle/>
          <a:p>
            <a:pPr algn="ctr"/>
            <a:r>
              <a:rPr lang="en-US" sz="2100" b="1">
                <a:latin typeface="Book Antiqua" pitchFamily="18" charset="0"/>
              </a:rPr>
              <a:t>Figure  </a:t>
            </a:r>
            <a:r>
              <a:rPr lang="en-US" sz="2100">
                <a:latin typeface="Book Antiqua" pitchFamily="18" charset="0"/>
              </a:rPr>
              <a:t> n</a:t>
            </a:r>
            <a:r>
              <a:rPr lang="en-US" sz="2100" baseline="-25000">
                <a:latin typeface="Book Antiqua" pitchFamily="18" charset="0"/>
              </a:rPr>
              <a:t>1 </a:t>
            </a:r>
            <a:r>
              <a:rPr lang="en-US" sz="2100">
                <a:latin typeface="Book Antiqua" pitchFamily="18" charset="0"/>
              </a:rPr>
              <a:t> &lt; n</a:t>
            </a:r>
            <a:r>
              <a:rPr lang="en-US" sz="2100" baseline="-25000">
                <a:latin typeface="Book Antiqua" pitchFamily="18" charset="0"/>
              </a:rPr>
              <a:t>2</a:t>
            </a:r>
            <a:r>
              <a:rPr lang="en-US" sz="2100">
                <a:latin typeface="Book Antiqua" pitchFamily="18" charset="0"/>
              </a:rPr>
              <a:t>  </a:t>
            </a:r>
          </a:p>
        </p:txBody>
      </p:sp>
      <p:sp>
        <p:nvSpPr>
          <p:cNvPr id="313371" name="Rectangle 27"/>
          <p:cNvSpPr>
            <a:spLocks noChangeArrowheads="1"/>
          </p:cNvSpPr>
          <p:nvPr/>
        </p:nvSpPr>
        <p:spPr bwMode="auto">
          <a:xfrm>
            <a:off x="514350" y="295275"/>
            <a:ext cx="8451850" cy="457200"/>
          </a:xfrm>
          <a:prstGeom prst="rect">
            <a:avLst/>
          </a:prstGeom>
          <a:noFill/>
          <a:ln w="9525">
            <a:noFill/>
            <a:miter lim="800000"/>
            <a:headEnd/>
            <a:tailEnd/>
          </a:ln>
          <a:effectLst/>
        </p:spPr>
        <p:txBody>
          <a:bodyPr wrap="none">
            <a:spAutoFit/>
          </a:bodyPr>
          <a:lstStyle/>
          <a:p>
            <a:r>
              <a:rPr lang="en-US" sz="2400" b="1">
                <a:latin typeface="Book Antiqua" pitchFamily="18" charset="0"/>
              </a:rPr>
              <a:t>Propagation of light from one medium to  another  medium</a:t>
            </a:r>
          </a:p>
        </p:txBody>
      </p:sp>
      <p:sp>
        <p:nvSpPr>
          <p:cNvPr id="313498" name="Freeform 154"/>
          <p:cNvSpPr>
            <a:spLocks/>
          </p:cNvSpPr>
          <p:nvPr/>
        </p:nvSpPr>
        <p:spPr bwMode="auto">
          <a:xfrm>
            <a:off x="4318000" y="2870200"/>
            <a:ext cx="177800" cy="177800"/>
          </a:xfrm>
          <a:custGeom>
            <a:avLst/>
            <a:gdLst/>
            <a:ahLst/>
            <a:cxnLst>
              <a:cxn ang="0">
                <a:pos x="16" y="112"/>
              </a:cxn>
              <a:cxn ang="0">
                <a:pos x="16" y="16"/>
              </a:cxn>
              <a:cxn ang="0">
                <a:pos x="112" y="16"/>
              </a:cxn>
            </a:cxnLst>
            <a:rect l="0" t="0" r="r" b="b"/>
            <a:pathLst>
              <a:path w="112" h="112">
                <a:moveTo>
                  <a:pt x="16" y="112"/>
                </a:moveTo>
                <a:cubicBezTo>
                  <a:pt x="8" y="72"/>
                  <a:pt x="0" y="32"/>
                  <a:pt x="16" y="16"/>
                </a:cubicBezTo>
                <a:cubicBezTo>
                  <a:pt x="32" y="0"/>
                  <a:pt x="72" y="8"/>
                  <a:pt x="112" y="16"/>
                </a:cubicBezTo>
              </a:path>
            </a:pathLst>
          </a:custGeom>
          <a:noFill/>
          <a:ln w="9525">
            <a:solidFill>
              <a:schemeClr val="tx1"/>
            </a:solidFill>
            <a:round/>
            <a:headEnd/>
            <a:tailEnd/>
          </a:ln>
          <a:effectLst/>
        </p:spPr>
        <p:txBody>
          <a:bodyPr/>
          <a:lstStyle/>
          <a:p>
            <a:endParaRPr lang="en-IN"/>
          </a:p>
        </p:txBody>
      </p:sp>
    </p:spTree>
  </p:cSld>
  <p:clrMapOvr>
    <a:masterClrMapping/>
  </p:clrMapOvr>
  <p:transition spd="slow"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8229600" cy="4525963"/>
          </a:xfrm>
        </p:spPr>
        <p:txBody>
          <a:bodyPr/>
          <a:lstStyle/>
          <a:p>
            <a:r>
              <a:rPr lang="en-IN" sz="2800" dirty="0" smtClean="0">
                <a:solidFill>
                  <a:schemeClr val="bg1"/>
                </a:solidFill>
              </a:rPr>
              <a:t>Figure 14.14A shows a schematic diagram of a </a:t>
            </a:r>
            <a:r>
              <a:rPr lang="en-IN" sz="2800" dirty="0" err="1" smtClean="0">
                <a:solidFill>
                  <a:schemeClr val="bg1"/>
                </a:solidFill>
              </a:rPr>
              <a:t>photoresistive</a:t>
            </a:r>
            <a:r>
              <a:rPr lang="en-IN" sz="2800" dirty="0" smtClean="0">
                <a:solidFill>
                  <a:schemeClr val="bg1"/>
                </a:solidFill>
              </a:rPr>
              <a:t> cell. </a:t>
            </a:r>
          </a:p>
          <a:p>
            <a:endParaRPr lang="en-IN" sz="2800" dirty="0" smtClean="0">
              <a:solidFill>
                <a:schemeClr val="bg1"/>
              </a:solidFill>
            </a:endParaRPr>
          </a:p>
          <a:p>
            <a:pPr algn="just"/>
            <a:r>
              <a:rPr lang="en-IN" sz="2800" dirty="0" smtClean="0">
                <a:solidFill>
                  <a:schemeClr val="bg1"/>
                </a:solidFill>
              </a:rPr>
              <a:t>An electrode is set at each end of the photoconductor. </a:t>
            </a:r>
          </a:p>
          <a:p>
            <a:endParaRPr lang="en-IN" sz="2800" dirty="0" smtClean="0">
              <a:solidFill>
                <a:schemeClr val="bg1"/>
              </a:solidFill>
            </a:endParaRPr>
          </a:p>
          <a:p>
            <a:pPr algn="just"/>
            <a:r>
              <a:rPr lang="en-IN" sz="2800" dirty="0" smtClean="0">
                <a:solidFill>
                  <a:schemeClr val="bg1"/>
                </a:solidFill>
              </a:rPr>
              <a:t>In darkness, the resistance of the material is high. </a:t>
            </a:r>
          </a:p>
          <a:p>
            <a:endParaRPr lang="en-IN" sz="2800" dirty="0" smtClean="0">
              <a:solidFill>
                <a:schemeClr val="bg1"/>
              </a:solidFill>
            </a:endParaRPr>
          </a:p>
          <a:p>
            <a:pPr algn="just"/>
            <a:r>
              <a:rPr lang="en-IN" sz="2800" dirty="0" smtClean="0">
                <a:solidFill>
                  <a:schemeClr val="bg1"/>
                </a:solidFill>
              </a:rPr>
              <a:t>Hence, the applied voltage </a:t>
            </a:r>
            <a:r>
              <a:rPr lang="en-IN" sz="2800" i="1" dirty="0" smtClean="0">
                <a:solidFill>
                  <a:schemeClr val="bg1"/>
                </a:solidFill>
              </a:rPr>
              <a:t>V results in a small dark current which </a:t>
            </a:r>
            <a:r>
              <a:rPr lang="en-IN" sz="2800" dirty="0" smtClean="0">
                <a:solidFill>
                  <a:schemeClr val="bg1"/>
                </a:solidFill>
              </a:rPr>
              <a:t>is attributed to temperature effect. When light is incident on the surface, the current </a:t>
            </a:r>
            <a:r>
              <a:rPr lang="en-IN" sz="2800" i="1" dirty="0" err="1" smtClean="0">
                <a:solidFill>
                  <a:schemeClr val="bg1"/>
                </a:solidFill>
              </a:rPr>
              <a:t>ip</a:t>
            </a:r>
            <a:r>
              <a:rPr lang="en-IN" sz="2800" i="1" dirty="0" smtClean="0">
                <a:solidFill>
                  <a:schemeClr val="bg1"/>
                </a:solidFill>
              </a:rPr>
              <a:t> flows.</a:t>
            </a:r>
            <a:endParaRPr lang="en-IN" sz="28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2" cstate="print"/>
          <a:srcRect/>
          <a:stretch>
            <a:fillRect/>
          </a:stretch>
        </p:blipFill>
        <p:spPr bwMode="auto">
          <a:xfrm>
            <a:off x="228600" y="457200"/>
            <a:ext cx="8725989" cy="4267200"/>
          </a:xfrm>
          <a:prstGeom prst="rect">
            <a:avLst/>
          </a:prstGeom>
          <a:noFill/>
          <a:ln w="9525">
            <a:noFill/>
            <a:miter lim="800000"/>
            <a:headEnd/>
            <a:tailEnd/>
          </a:ln>
        </p:spPr>
      </p:pic>
      <p:sp>
        <p:nvSpPr>
          <p:cNvPr id="5" name="Rectangle 4"/>
          <p:cNvSpPr/>
          <p:nvPr/>
        </p:nvSpPr>
        <p:spPr>
          <a:xfrm>
            <a:off x="381000" y="5373469"/>
            <a:ext cx="8229600" cy="646331"/>
          </a:xfrm>
          <a:prstGeom prst="rect">
            <a:avLst/>
          </a:prstGeom>
        </p:spPr>
        <p:txBody>
          <a:bodyPr wrap="square">
            <a:spAutoFit/>
          </a:bodyPr>
          <a:lstStyle/>
          <a:p>
            <a:pPr algn="just"/>
            <a:r>
              <a:rPr lang="en-IN" b="1" dirty="0" smtClean="0">
                <a:solidFill>
                  <a:schemeClr val="bg1"/>
                </a:solidFill>
              </a:rPr>
              <a:t>Fig. 14.14. Structure of a </a:t>
            </a:r>
            <a:r>
              <a:rPr lang="en-IN" b="1" dirty="0" err="1" smtClean="0">
                <a:solidFill>
                  <a:schemeClr val="bg1"/>
                </a:solidFill>
              </a:rPr>
              <a:t>photoresistor</a:t>
            </a:r>
            <a:r>
              <a:rPr lang="en-IN" b="1" dirty="0" smtClean="0">
                <a:solidFill>
                  <a:schemeClr val="bg1"/>
                </a:solidFill>
              </a:rPr>
              <a:t> (A) and a plastic-coated </a:t>
            </a:r>
            <a:r>
              <a:rPr lang="en-IN" b="1" dirty="0" err="1" smtClean="0">
                <a:solidFill>
                  <a:schemeClr val="bg1"/>
                </a:solidFill>
              </a:rPr>
              <a:t>photoresistor</a:t>
            </a:r>
            <a:r>
              <a:rPr lang="en-IN" b="1" dirty="0" smtClean="0">
                <a:solidFill>
                  <a:schemeClr val="bg1"/>
                </a:solidFill>
              </a:rPr>
              <a:t> having a serpentine shape (B).</a:t>
            </a:r>
            <a:endParaRPr lang="en-IN" b="1"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4525963"/>
          </a:xfrm>
        </p:spPr>
        <p:txBody>
          <a:bodyPr/>
          <a:lstStyle/>
          <a:p>
            <a:r>
              <a:rPr lang="en-IN" sz="2000" dirty="0" smtClean="0">
                <a:solidFill>
                  <a:schemeClr val="bg1"/>
                </a:solidFill>
              </a:rPr>
              <a:t>The reason for the current increase is the following.</a:t>
            </a:r>
          </a:p>
          <a:p>
            <a:endParaRPr lang="en-IN" sz="2000" dirty="0" smtClean="0">
              <a:solidFill>
                <a:schemeClr val="bg1"/>
              </a:solidFill>
            </a:endParaRPr>
          </a:p>
          <a:p>
            <a:r>
              <a:rPr lang="en-IN" sz="2000" dirty="0" smtClean="0">
                <a:solidFill>
                  <a:schemeClr val="bg1"/>
                </a:solidFill>
              </a:rPr>
              <a:t>Directly beneath the conduction band of the crystal is a donor level and there is an acceptor level above the valence band. </a:t>
            </a:r>
          </a:p>
          <a:p>
            <a:endParaRPr lang="en-IN" sz="2000" dirty="0" smtClean="0">
              <a:solidFill>
                <a:schemeClr val="bg1"/>
              </a:solidFill>
            </a:endParaRPr>
          </a:p>
          <a:p>
            <a:pPr algn="just"/>
            <a:r>
              <a:rPr lang="en-IN" sz="2000" dirty="0" smtClean="0">
                <a:solidFill>
                  <a:schemeClr val="bg1"/>
                </a:solidFill>
              </a:rPr>
              <a:t>In darkness, the electrons and holes in each level are almost crammed in place in the crystal, resulting in the high resistance of the semiconductor. </a:t>
            </a:r>
          </a:p>
          <a:p>
            <a:pPr algn="just"/>
            <a:endParaRPr lang="en-US" sz="2000" dirty="0" smtClean="0">
              <a:solidFill>
                <a:schemeClr val="bg1"/>
              </a:solidFill>
            </a:endParaRPr>
          </a:p>
          <a:p>
            <a:pPr algn="just"/>
            <a:r>
              <a:rPr lang="en-IN" sz="2000" dirty="0" smtClean="0">
                <a:solidFill>
                  <a:schemeClr val="bg1"/>
                </a:solidFill>
              </a:rPr>
              <a:t>When light illuminates the photoconductive crystal, photons are absorbed, which results in the added-up energy in the valence band electrons.</a:t>
            </a:r>
          </a:p>
          <a:p>
            <a:endParaRPr lang="en-IN" sz="2000" dirty="0" smtClean="0">
              <a:solidFill>
                <a:schemeClr val="bg1"/>
              </a:solidFill>
            </a:endParaRPr>
          </a:p>
          <a:p>
            <a:pPr algn="just"/>
            <a:r>
              <a:rPr lang="en-IN" sz="2000" dirty="0" smtClean="0">
                <a:solidFill>
                  <a:schemeClr val="bg1"/>
                </a:solidFill>
              </a:rPr>
              <a:t> This moves them into the conduction band, creating free holes in the valence band, increasing the conductivity of the material.</a:t>
            </a:r>
          </a:p>
        </p:txBody>
      </p:sp>
    </p:spTree>
  </p:cSld>
  <p:clrMapOvr>
    <a:masterClrMapping/>
  </p:clrMapOvr>
  <p:transition spd="slow"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228600"/>
            <a:ext cx="4571999" cy="5966302"/>
          </a:xfrm>
        </p:spPr>
      </p:pic>
      <p:sp>
        <p:nvSpPr>
          <p:cNvPr id="5" name="TextBox 4"/>
          <p:cNvSpPr txBox="1"/>
          <p:nvPr/>
        </p:nvSpPr>
        <p:spPr>
          <a:xfrm>
            <a:off x="1676400" y="6194902"/>
            <a:ext cx="6324600" cy="369332"/>
          </a:xfrm>
          <a:prstGeom prst="rect">
            <a:avLst/>
          </a:prstGeom>
          <a:noFill/>
        </p:spPr>
        <p:txBody>
          <a:bodyPr wrap="square" rtlCol="0">
            <a:spAutoFit/>
          </a:bodyPr>
          <a:lstStyle/>
          <a:p>
            <a:pPr algn="ctr"/>
            <a:r>
              <a:rPr lang="en-US" b="1" dirty="0" smtClean="0"/>
              <a:t>Electromagnetic Spectrum</a:t>
            </a:r>
            <a:endParaRPr lang="en-US" b="1" dirty="0"/>
          </a:p>
        </p:txBody>
      </p:sp>
    </p:spTree>
    <p:extLst>
      <p:ext uri="{BB962C8B-B14F-4D97-AF65-F5344CB8AC3E}">
        <p14:creationId xmlns:p14="http://schemas.microsoft.com/office/powerpoint/2010/main" val="28042407"/>
      </p:ext>
    </p:extLst>
  </p:cSld>
  <p:clrMapOvr>
    <a:masterClrMapping/>
  </p:clrMapOvr>
  <p:transition spd="slow"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3200" dirty="0" smtClean="0">
                <a:solidFill>
                  <a:srgbClr val="FFFF00"/>
                </a:solidFill>
              </a:rPr>
              <a:t>Thermal Detectors</a:t>
            </a:r>
            <a:endParaRPr lang="en-IN" sz="3200" dirty="0">
              <a:solidFill>
                <a:srgbClr val="FFFF00"/>
              </a:solidFill>
            </a:endParaRPr>
          </a:p>
        </p:txBody>
      </p:sp>
      <p:sp>
        <p:nvSpPr>
          <p:cNvPr id="3" name="Content Placeholder 2"/>
          <p:cNvSpPr>
            <a:spLocks noGrp="1"/>
          </p:cNvSpPr>
          <p:nvPr>
            <p:ph idx="1"/>
          </p:nvPr>
        </p:nvSpPr>
        <p:spPr>
          <a:xfrm>
            <a:off x="533400" y="1066800"/>
            <a:ext cx="8229600" cy="4525963"/>
          </a:xfrm>
        </p:spPr>
        <p:txBody>
          <a:bodyPr/>
          <a:lstStyle/>
          <a:p>
            <a:pPr algn="just"/>
            <a:r>
              <a:rPr lang="en-IN" sz="2000" dirty="0" smtClean="0">
                <a:solidFill>
                  <a:schemeClr val="bg1"/>
                </a:solidFill>
              </a:rPr>
              <a:t>Thermal infrared detectors are primarily used for detecting infrared radiation in mid and far-infrared spectral ranges and noncontact temperature measurements;</a:t>
            </a:r>
            <a:endParaRPr lang="en-IN" sz="2000" dirty="0">
              <a:solidFill>
                <a:schemeClr val="bg1"/>
              </a:solidFill>
            </a:endParaRPr>
          </a:p>
        </p:txBody>
      </p:sp>
      <p:sp>
        <p:nvSpPr>
          <p:cNvPr id="4" name="Rectangle 3"/>
          <p:cNvSpPr/>
          <p:nvPr/>
        </p:nvSpPr>
        <p:spPr>
          <a:xfrm>
            <a:off x="381000" y="2333685"/>
            <a:ext cx="8305800" cy="4524315"/>
          </a:xfrm>
          <a:prstGeom prst="rect">
            <a:avLst/>
          </a:prstGeom>
        </p:spPr>
        <p:txBody>
          <a:bodyPr wrap="square">
            <a:spAutoFit/>
          </a:bodyPr>
          <a:lstStyle/>
          <a:p>
            <a:r>
              <a:rPr lang="en-IN" dirty="0" smtClean="0">
                <a:solidFill>
                  <a:schemeClr val="bg1"/>
                </a:solidFill>
              </a:rPr>
              <a:t>A typical infrared noncontact temperature sensor consists of the following:</a:t>
            </a:r>
          </a:p>
          <a:p>
            <a:endParaRPr lang="en-IN" dirty="0" smtClean="0">
              <a:solidFill>
                <a:schemeClr val="bg1"/>
              </a:solidFill>
            </a:endParaRPr>
          </a:p>
          <a:p>
            <a:pPr marL="342900" indent="-342900" algn="just">
              <a:buFont typeface="+mj-lt"/>
              <a:buAutoNum type="arabicPeriod"/>
            </a:pPr>
            <a:r>
              <a:rPr lang="en-IN" dirty="0" smtClean="0">
                <a:solidFill>
                  <a:schemeClr val="bg1"/>
                </a:solidFill>
              </a:rPr>
              <a:t>A sensing element, which is responsive to electromagnetic radiation in the infrared wavelength range. The main requirements of the element are fast, predictable, and strong response to thermal radiation, and a good long-term stability.</a:t>
            </a:r>
          </a:p>
          <a:p>
            <a:pPr marL="342900" indent="-342900" algn="just">
              <a:buFont typeface="+mj-lt"/>
              <a:buAutoNum type="arabicPeriod"/>
            </a:pPr>
            <a:r>
              <a:rPr lang="en-IN" dirty="0" smtClean="0">
                <a:solidFill>
                  <a:schemeClr val="bg1"/>
                </a:solidFill>
              </a:rPr>
              <a:t>A supporting structure to hold the sensing element and to expose it to the radiation. The structure should have low thermal conductivity to minimize heat loss.</a:t>
            </a:r>
          </a:p>
          <a:p>
            <a:pPr marL="342900" indent="-342900">
              <a:buFont typeface="+mj-lt"/>
              <a:buAutoNum type="arabicPeriod"/>
            </a:pPr>
            <a:r>
              <a:rPr lang="en-IN" dirty="0" smtClean="0">
                <a:solidFill>
                  <a:schemeClr val="bg1"/>
                </a:solidFill>
              </a:rPr>
              <a:t>A housing, which protects the sensing element from the environment. It usually should be hermetically sealed and often filled either with dry air or inert gas, such as argon or nitrogen.</a:t>
            </a:r>
          </a:p>
          <a:p>
            <a:pPr marL="342900" indent="-342900" algn="just">
              <a:buFont typeface="+mj-lt"/>
              <a:buAutoNum type="arabicPeriod"/>
            </a:pPr>
            <a:r>
              <a:rPr lang="en-IN" dirty="0" smtClean="0">
                <a:solidFill>
                  <a:schemeClr val="bg1"/>
                </a:solidFill>
              </a:rPr>
              <a:t>A protective window which is impermeable to environmental factors and transparent in the wavelength of detection. The window may have surface coatings to improve transparency and to filter out undesirable portions of the spectrum.</a:t>
            </a:r>
            <a:endParaRPr lang="en-IN"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2800" dirty="0" err="1" smtClean="0">
                <a:solidFill>
                  <a:srgbClr val="FFFF00"/>
                </a:solidFill>
              </a:rPr>
              <a:t>Golay</a:t>
            </a:r>
            <a:r>
              <a:rPr lang="en-IN" sz="2800" dirty="0" smtClean="0">
                <a:solidFill>
                  <a:srgbClr val="FFFF00"/>
                </a:solidFill>
              </a:rPr>
              <a:t> Cells</a:t>
            </a:r>
            <a:endParaRPr lang="en-IN" sz="2800" dirty="0">
              <a:solidFill>
                <a:srgbClr val="FFFF00"/>
              </a:solidFill>
            </a:endParaRPr>
          </a:p>
        </p:txBody>
      </p:sp>
      <p:sp>
        <p:nvSpPr>
          <p:cNvPr id="3" name="Content Placeholder 2"/>
          <p:cNvSpPr>
            <a:spLocks noGrp="1"/>
          </p:cNvSpPr>
          <p:nvPr>
            <p:ph idx="1"/>
          </p:nvPr>
        </p:nvSpPr>
        <p:spPr>
          <a:xfrm>
            <a:off x="457200" y="990600"/>
            <a:ext cx="8229600" cy="4525963"/>
          </a:xfrm>
        </p:spPr>
        <p:txBody>
          <a:bodyPr/>
          <a:lstStyle/>
          <a:p>
            <a:pPr algn="just"/>
            <a:r>
              <a:rPr lang="en-IN" sz="2000" dirty="0" err="1" smtClean="0">
                <a:solidFill>
                  <a:schemeClr val="bg1"/>
                </a:solidFill>
              </a:rPr>
              <a:t>Golay</a:t>
            </a:r>
            <a:r>
              <a:rPr lang="en-IN" sz="2000" dirty="0" smtClean="0">
                <a:solidFill>
                  <a:schemeClr val="bg1"/>
                </a:solidFill>
              </a:rPr>
              <a:t> cells are the broadband detectors of infrared radiation. </a:t>
            </a:r>
          </a:p>
          <a:p>
            <a:endParaRPr lang="en-IN" sz="2000" dirty="0" smtClean="0">
              <a:solidFill>
                <a:schemeClr val="bg1"/>
              </a:solidFill>
            </a:endParaRPr>
          </a:p>
          <a:p>
            <a:pPr algn="just"/>
            <a:r>
              <a:rPr lang="en-IN" sz="2000" dirty="0" smtClean="0">
                <a:solidFill>
                  <a:schemeClr val="bg1"/>
                </a:solidFill>
              </a:rPr>
              <a:t>They are extremely sensitive, but usually very delicate. </a:t>
            </a:r>
          </a:p>
          <a:p>
            <a:endParaRPr lang="en-IN" sz="2000" dirty="0" smtClean="0">
              <a:solidFill>
                <a:schemeClr val="bg1"/>
              </a:solidFill>
            </a:endParaRPr>
          </a:p>
          <a:p>
            <a:pPr algn="just"/>
            <a:r>
              <a:rPr lang="en-IN" sz="2000" dirty="0" smtClean="0">
                <a:solidFill>
                  <a:schemeClr val="bg1"/>
                </a:solidFill>
              </a:rPr>
              <a:t>The operating principle of the cell is based on the detection of a thermal expansion of gas trapped inside an enclosure. </a:t>
            </a:r>
          </a:p>
          <a:p>
            <a:endParaRPr lang="en-IN" sz="2000" dirty="0" smtClean="0">
              <a:solidFill>
                <a:schemeClr val="bg1"/>
              </a:solidFill>
            </a:endParaRPr>
          </a:p>
          <a:p>
            <a:pPr algn="just"/>
            <a:r>
              <a:rPr lang="en-IN" sz="2000" dirty="0" smtClean="0">
                <a:solidFill>
                  <a:schemeClr val="bg1"/>
                </a:solidFill>
              </a:rPr>
              <a:t>This is why these detectors sometimes are called </a:t>
            </a:r>
            <a:r>
              <a:rPr lang="en-IN" sz="2000" dirty="0" err="1" smtClean="0">
                <a:solidFill>
                  <a:schemeClr val="bg1"/>
                </a:solidFill>
              </a:rPr>
              <a:t>thermopneumatic</a:t>
            </a:r>
            <a:r>
              <a:rPr lang="en-IN" sz="2000" dirty="0" smtClean="0">
                <a:solidFill>
                  <a:schemeClr val="bg1"/>
                </a:solidFill>
              </a:rPr>
              <a:t> detectors. </a:t>
            </a:r>
          </a:p>
          <a:p>
            <a:pPr algn="just"/>
            <a:endParaRPr lang="en-US" sz="2000" dirty="0" smtClean="0">
              <a:solidFill>
                <a:schemeClr val="bg1"/>
              </a:solidFill>
            </a:endParaRPr>
          </a:p>
          <a:p>
            <a:r>
              <a:rPr lang="en-IN" sz="2000" dirty="0" smtClean="0">
                <a:solidFill>
                  <a:schemeClr val="bg1"/>
                </a:solidFill>
              </a:rPr>
              <a:t>Figure 14.19 depicts an enclosed chamber having two membranes: the upper and lower. </a:t>
            </a:r>
          </a:p>
          <a:p>
            <a:endParaRPr lang="en-IN" sz="2000" dirty="0" smtClean="0">
              <a:solidFill>
                <a:schemeClr val="bg1"/>
              </a:solidFill>
            </a:endParaRPr>
          </a:p>
          <a:p>
            <a:pPr algn="just"/>
            <a:r>
              <a:rPr lang="en-IN" sz="2000" dirty="0" smtClean="0">
                <a:solidFill>
                  <a:schemeClr val="bg1"/>
                </a:solidFill>
              </a:rPr>
              <a:t>The upper membrane is coated with a heat absorber (gold black, e.g.) and the lower membrane has a mirror surface (coated with </a:t>
            </a:r>
            <a:r>
              <a:rPr lang="en-IN" sz="2000" dirty="0" err="1" smtClean="0">
                <a:solidFill>
                  <a:schemeClr val="bg1"/>
                </a:solidFill>
              </a:rPr>
              <a:t>aluminum</a:t>
            </a:r>
            <a:r>
              <a:rPr lang="en-IN" sz="2000" dirty="0" smtClean="0">
                <a:solidFill>
                  <a:schemeClr val="bg1"/>
                </a:solidFill>
              </a:rPr>
              <a:t>, e.g.).</a:t>
            </a:r>
          </a:p>
          <a:p>
            <a:pPr algn="just"/>
            <a:endParaRPr lang="en-IN" sz="24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2"/>
          <p:cNvPicPr>
            <a:picLocks noChangeAspect="1" noChangeArrowheads="1"/>
          </p:cNvPicPr>
          <p:nvPr/>
        </p:nvPicPr>
        <p:blipFill>
          <a:blip r:embed="rId2" cstate="print"/>
          <a:srcRect/>
          <a:stretch>
            <a:fillRect/>
          </a:stretch>
        </p:blipFill>
        <p:spPr bwMode="auto">
          <a:xfrm>
            <a:off x="1219200" y="457200"/>
            <a:ext cx="7086600" cy="4685675"/>
          </a:xfrm>
          <a:prstGeom prst="rect">
            <a:avLst/>
          </a:prstGeom>
          <a:noFill/>
          <a:ln w="9525">
            <a:noFill/>
            <a:miter lim="800000"/>
            <a:headEnd/>
            <a:tailEnd/>
          </a:ln>
        </p:spPr>
      </p:pic>
      <p:sp>
        <p:nvSpPr>
          <p:cNvPr id="5" name="Rectangle 4"/>
          <p:cNvSpPr/>
          <p:nvPr/>
        </p:nvSpPr>
        <p:spPr>
          <a:xfrm>
            <a:off x="990600" y="5486400"/>
            <a:ext cx="7696200" cy="369332"/>
          </a:xfrm>
          <a:prstGeom prst="rect">
            <a:avLst/>
          </a:prstGeom>
        </p:spPr>
        <p:txBody>
          <a:bodyPr wrap="square">
            <a:spAutoFit/>
          </a:bodyPr>
          <a:lstStyle/>
          <a:p>
            <a:r>
              <a:rPr lang="en-IN" b="1" dirty="0" smtClean="0">
                <a:solidFill>
                  <a:schemeClr val="bg1"/>
                </a:solidFill>
              </a:rPr>
              <a:t>Fig. 14.19. </a:t>
            </a:r>
            <a:r>
              <a:rPr lang="en-IN" b="1" dirty="0" err="1" smtClean="0">
                <a:solidFill>
                  <a:schemeClr val="bg1"/>
                </a:solidFill>
              </a:rPr>
              <a:t>Golay</a:t>
            </a:r>
            <a:r>
              <a:rPr lang="en-IN" b="1" dirty="0" smtClean="0">
                <a:solidFill>
                  <a:schemeClr val="bg1"/>
                </a:solidFill>
              </a:rPr>
              <a:t> cell detector for mid and far-infrared radiation.</a:t>
            </a:r>
            <a:endParaRPr lang="en-IN" b="1"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4525963"/>
          </a:xfrm>
        </p:spPr>
        <p:txBody>
          <a:bodyPr/>
          <a:lstStyle/>
          <a:p>
            <a:pPr algn="just"/>
            <a:r>
              <a:rPr lang="en-IN" sz="2400" dirty="0" smtClean="0">
                <a:solidFill>
                  <a:schemeClr val="bg1"/>
                </a:solidFill>
              </a:rPr>
              <a:t>The mirror is illuminated by a light source. </a:t>
            </a:r>
          </a:p>
          <a:p>
            <a:pPr algn="just"/>
            <a:endParaRPr lang="en-IN" sz="2400" dirty="0" smtClean="0">
              <a:solidFill>
                <a:schemeClr val="bg1"/>
              </a:solidFill>
            </a:endParaRPr>
          </a:p>
          <a:p>
            <a:pPr algn="just"/>
            <a:r>
              <a:rPr lang="en-IN" sz="2400" dirty="0" smtClean="0">
                <a:solidFill>
                  <a:schemeClr val="bg1"/>
                </a:solidFill>
              </a:rPr>
              <a:t>The incident light beam is reflected from the mirror and impinges on a position-sensitive detector (PSD). </a:t>
            </a:r>
          </a:p>
          <a:p>
            <a:pPr algn="just"/>
            <a:endParaRPr lang="en-IN" sz="2400" dirty="0" smtClean="0">
              <a:solidFill>
                <a:schemeClr val="bg1"/>
              </a:solidFill>
            </a:endParaRPr>
          </a:p>
          <a:p>
            <a:pPr algn="just"/>
            <a:r>
              <a:rPr lang="en-IN" sz="2400" dirty="0" smtClean="0">
                <a:solidFill>
                  <a:schemeClr val="bg1"/>
                </a:solidFill>
              </a:rPr>
              <a:t>The upper membrane is exposed to infrared radiation, which is absorbed by the coating and elevates the temperature of the membrane. </a:t>
            </a:r>
          </a:p>
          <a:p>
            <a:pPr algn="just"/>
            <a:endParaRPr lang="en-IN" sz="2400" dirty="0" smtClean="0">
              <a:solidFill>
                <a:schemeClr val="bg1"/>
              </a:solidFill>
            </a:endParaRPr>
          </a:p>
          <a:p>
            <a:pPr algn="just"/>
            <a:r>
              <a:rPr lang="en-IN" sz="2400" dirty="0" smtClean="0">
                <a:solidFill>
                  <a:schemeClr val="bg1"/>
                </a:solidFill>
              </a:rPr>
              <a:t>This, in turn, warms up gas which is trapped inside the sensor. </a:t>
            </a:r>
          </a:p>
          <a:p>
            <a:pPr algn="just"/>
            <a:r>
              <a:rPr lang="en-IN" sz="2400" dirty="0" smtClean="0">
                <a:solidFill>
                  <a:schemeClr val="bg1"/>
                </a:solidFill>
              </a:rPr>
              <a:t>Gas expands and its pressure increases. </a:t>
            </a:r>
          </a:p>
          <a:p>
            <a:pPr algn="just"/>
            <a:endParaRPr lang="en-IN" sz="2400" dirty="0" smtClean="0">
              <a:solidFill>
                <a:schemeClr val="bg1"/>
              </a:solidFill>
            </a:endParaRPr>
          </a:p>
          <a:p>
            <a:pPr algn="just"/>
            <a:r>
              <a:rPr lang="en-IN" sz="2400" dirty="0" smtClean="0">
                <a:solidFill>
                  <a:schemeClr val="bg1"/>
                </a:solidFill>
              </a:rPr>
              <a:t>The increase in the internal pressure deflects the lower membrane, which bulges out.</a:t>
            </a:r>
            <a:endParaRPr lang="en-IN" sz="24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229600" cy="4525963"/>
          </a:xfrm>
        </p:spPr>
        <p:txBody>
          <a:bodyPr/>
          <a:lstStyle/>
          <a:p>
            <a:r>
              <a:rPr lang="en-IN" sz="2400" dirty="0" smtClean="0">
                <a:solidFill>
                  <a:schemeClr val="bg1"/>
                </a:solidFill>
              </a:rPr>
              <a:t>A change in the mirror curvature modulates the direction of the reflected light beam. </a:t>
            </a:r>
          </a:p>
          <a:p>
            <a:endParaRPr lang="en-IN" sz="2400" dirty="0" smtClean="0">
              <a:solidFill>
                <a:schemeClr val="bg1"/>
              </a:solidFill>
            </a:endParaRPr>
          </a:p>
          <a:p>
            <a:pPr algn="just"/>
            <a:r>
              <a:rPr lang="en-IN" sz="2400" dirty="0" smtClean="0">
                <a:solidFill>
                  <a:schemeClr val="bg1"/>
                </a:solidFill>
              </a:rPr>
              <a:t>The reflected light impinges on the PSD at various locations, depending on the degree of bulging of the membrane and, therefore, on the intensity of the absorbed radiation. </a:t>
            </a:r>
          </a:p>
          <a:p>
            <a:endParaRPr lang="en-IN" sz="2400" dirty="0" smtClean="0">
              <a:solidFill>
                <a:schemeClr val="bg1"/>
              </a:solidFill>
            </a:endParaRPr>
          </a:p>
          <a:p>
            <a:pPr algn="just"/>
            <a:r>
              <a:rPr lang="en-IN" sz="2400" dirty="0" smtClean="0">
                <a:solidFill>
                  <a:schemeClr val="bg1"/>
                </a:solidFill>
              </a:rPr>
              <a:t>The entire sensor maybe </a:t>
            </a:r>
            <a:r>
              <a:rPr lang="en-IN" sz="2400" dirty="0" err="1" smtClean="0">
                <a:solidFill>
                  <a:schemeClr val="bg1"/>
                </a:solidFill>
              </a:rPr>
              <a:t>micromachined</a:t>
            </a:r>
            <a:r>
              <a:rPr lang="en-IN" sz="2400" dirty="0" smtClean="0">
                <a:solidFill>
                  <a:schemeClr val="bg1"/>
                </a:solidFill>
              </a:rPr>
              <a:t> using modern </a:t>
            </a:r>
            <a:r>
              <a:rPr lang="en-IN" sz="2400" dirty="0" err="1" smtClean="0">
                <a:solidFill>
                  <a:schemeClr val="bg1"/>
                </a:solidFill>
              </a:rPr>
              <a:t>MEMStechnology</a:t>
            </a:r>
            <a:r>
              <a:rPr lang="en-IN" sz="2400" dirty="0" smtClean="0">
                <a:solidFill>
                  <a:schemeClr val="bg1"/>
                </a:solidFill>
              </a:rPr>
              <a:t> (see Chapter 18).</a:t>
            </a:r>
          </a:p>
          <a:p>
            <a:endParaRPr lang="en-IN" sz="2400" dirty="0" smtClean="0">
              <a:solidFill>
                <a:schemeClr val="bg1"/>
              </a:solidFill>
            </a:endParaRPr>
          </a:p>
          <a:p>
            <a:r>
              <a:rPr lang="en-IN" sz="2400" dirty="0" smtClean="0">
                <a:solidFill>
                  <a:schemeClr val="bg1"/>
                </a:solidFill>
              </a:rPr>
              <a:t>The degree of the lower membrane deflection </a:t>
            </a:r>
            <a:r>
              <a:rPr lang="en-IN" sz="2400" dirty="0" err="1" smtClean="0">
                <a:solidFill>
                  <a:schemeClr val="bg1"/>
                </a:solidFill>
              </a:rPr>
              <a:t>lternatively</a:t>
            </a:r>
            <a:r>
              <a:rPr lang="en-IN" sz="2400" dirty="0" smtClean="0">
                <a:solidFill>
                  <a:schemeClr val="bg1"/>
                </a:solidFill>
              </a:rPr>
              <a:t> may be measured by different methods [e.g., by using a </a:t>
            </a:r>
            <a:r>
              <a:rPr lang="en-IN" sz="2400" dirty="0" err="1" smtClean="0">
                <a:solidFill>
                  <a:schemeClr val="bg1"/>
                </a:solidFill>
              </a:rPr>
              <a:t>Fabry</a:t>
            </a:r>
            <a:r>
              <a:rPr lang="en-IN" sz="2400" dirty="0" smtClean="0">
                <a:solidFill>
                  <a:schemeClr val="bg1"/>
                </a:solidFill>
              </a:rPr>
              <a:t>–Perot (FP) interferometer; see Section 7.5 of Chapter 7].</a:t>
            </a:r>
            <a:endParaRPr lang="en-IN" sz="24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639762"/>
          </a:xfrm>
        </p:spPr>
        <p:txBody>
          <a:bodyPr/>
          <a:lstStyle/>
          <a:p>
            <a:pPr algn="ctr"/>
            <a:r>
              <a:rPr lang="en-IN" sz="3200" dirty="0" smtClean="0">
                <a:solidFill>
                  <a:srgbClr val="FFFF00"/>
                </a:solidFill>
              </a:rPr>
              <a:t>Thermopile Sensors</a:t>
            </a:r>
            <a:endParaRPr lang="en-IN" sz="3200" dirty="0">
              <a:solidFill>
                <a:srgbClr val="FFFF00"/>
              </a:solidFill>
            </a:endParaRPr>
          </a:p>
        </p:txBody>
      </p:sp>
      <p:sp>
        <p:nvSpPr>
          <p:cNvPr id="3" name="Content Placeholder 2"/>
          <p:cNvSpPr>
            <a:spLocks noGrp="1"/>
          </p:cNvSpPr>
          <p:nvPr>
            <p:ph idx="1"/>
          </p:nvPr>
        </p:nvSpPr>
        <p:spPr>
          <a:xfrm>
            <a:off x="457200" y="1371600"/>
            <a:ext cx="8229600" cy="4525963"/>
          </a:xfrm>
        </p:spPr>
        <p:txBody>
          <a:bodyPr/>
          <a:lstStyle/>
          <a:p>
            <a:r>
              <a:rPr lang="en-IN" sz="2000" dirty="0" smtClean="0">
                <a:solidFill>
                  <a:schemeClr val="accent3"/>
                </a:solidFill>
              </a:rPr>
              <a:t>Thermopiles belong to a class of PIR detectors. </a:t>
            </a:r>
          </a:p>
          <a:p>
            <a:endParaRPr lang="en-IN" sz="1050" dirty="0" smtClean="0">
              <a:solidFill>
                <a:schemeClr val="accent3"/>
              </a:solidFill>
            </a:endParaRPr>
          </a:p>
          <a:p>
            <a:r>
              <a:rPr lang="en-IN" sz="2000" dirty="0" smtClean="0">
                <a:solidFill>
                  <a:schemeClr val="accent3"/>
                </a:solidFill>
              </a:rPr>
              <a:t>Their operating principle is the same as that of thermocouples. </a:t>
            </a:r>
          </a:p>
          <a:p>
            <a:endParaRPr lang="en-IN" sz="1100" dirty="0" smtClean="0">
              <a:solidFill>
                <a:schemeClr val="accent3"/>
              </a:solidFill>
            </a:endParaRPr>
          </a:p>
          <a:p>
            <a:r>
              <a:rPr lang="en-IN" sz="2000" dirty="0" smtClean="0">
                <a:solidFill>
                  <a:schemeClr val="accent3"/>
                </a:solidFill>
              </a:rPr>
              <a:t>In effect, a thermopile is serially connected thermocouples.</a:t>
            </a:r>
          </a:p>
          <a:p>
            <a:endParaRPr lang="en-IN" sz="1050" dirty="0" smtClean="0">
              <a:solidFill>
                <a:schemeClr val="accent3"/>
              </a:solidFill>
            </a:endParaRPr>
          </a:p>
          <a:p>
            <a:r>
              <a:rPr lang="en-IN" sz="2000" dirty="0" smtClean="0">
                <a:solidFill>
                  <a:schemeClr val="accent3"/>
                </a:solidFill>
              </a:rPr>
              <a:t>Originally, it was invented by Joule to increase the output signal of a thermoelectric sensor. </a:t>
            </a:r>
          </a:p>
          <a:p>
            <a:endParaRPr lang="en-IN" sz="1800" dirty="0" smtClean="0">
              <a:solidFill>
                <a:schemeClr val="accent3"/>
              </a:solidFill>
            </a:endParaRPr>
          </a:p>
          <a:p>
            <a:r>
              <a:rPr lang="en-IN" sz="2000" dirty="0" smtClean="0">
                <a:solidFill>
                  <a:schemeClr val="accent3"/>
                </a:solidFill>
              </a:rPr>
              <a:t>He connected several thermocouples in a series and thermally joined their hot junctions. </a:t>
            </a:r>
          </a:p>
          <a:p>
            <a:endParaRPr lang="en-IN" sz="2000" dirty="0" smtClean="0">
              <a:solidFill>
                <a:schemeClr val="accent3"/>
              </a:solidFill>
            </a:endParaRPr>
          </a:p>
          <a:p>
            <a:pPr algn="just"/>
            <a:r>
              <a:rPr lang="en-IN" sz="2000" dirty="0" smtClean="0">
                <a:solidFill>
                  <a:schemeClr val="accent3"/>
                </a:solidFill>
              </a:rPr>
              <a:t>Currently, thermopiles have a different configuration. Their prime application is in the thermal detection of light in the mid- and far-infrared spectral ranges.</a:t>
            </a:r>
            <a:endParaRPr lang="en-IN" sz="2000" dirty="0">
              <a:solidFill>
                <a:schemeClr val="accent3"/>
              </a:solidFill>
            </a:endParaRPr>
          </a:p>
        </p:txBody>
      </p:sp>
    </p:spTree>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4372" name="Line 4"/>
          <p:cNvSpPr>
            <a:spLocks noChangeShapeType="1"/>
          </p:cNvSpPr>
          <p:nvPr/>
        </p:nvSpPr>
        <p:spPr bwMode="auto">
          <a:xfrm rot="10800000">
            <a:off x="1979613" y="3508375"/>
            <a:ext cx="5484812" cy="0"/>
          </a:xfrm>
          <a:prstGeom prst="line">
            <a:avLst/>
          </a:prstGeom>
          <a:noFill/>
          <a:ln w="9525">
            <a:solidFill>
              <a:schemeClr val="tx1"/>
            </a:solidFill>
            <a:round/>
            <a:headEnd type="triangle" w="med" len="med"/>
            <a:tailEnd type="triangle" w="med" len="med"/>
          </a:ln>
          <a:effectLst/>
        </p:spPr>
        <p:txBody>
          <a:bodyPr/>
          <a:lstStyle/>
          <a:p>
            <a:endParaRPr lang="en-IN"/>
          </a:p>
        </p:txBody>
      </p:sp>
      <p:sp>
        <p:nvSpPr>
          <p:cNvPr id="314373" name="Line 5"/>
          <p:cNvSpPr>
            <a:spLocks noChangeShapeType="1"/>
          </p:cNvSpPr>
          <p:nvPr/>
        </p:nvSpPr>
        <p:spPr bwMode="auto">
          <a:xfrm rot="10800000">
            <a:off x="4846638" y="611188"/>
            <a:ext cx="0" cy="5484812"/>
          </a:xfrm>
          <a:prstGeom prst="line">
            <a:avLst/>
          </a:prstGeom>
          <a:noFill/>
          <a:ln w="9525">
            <a:solidFill>
              <a:schemeClr val="tx1"/>
            </a:solidFill>
            <a:round/>
            <a:headEnd type="triangle" w="med" len="med"/>
            <a:tailEnd type="triangle" w="med" len="med"/>
          </a:ln>
          <a:effectLst/>
        </p:spPr>
        <p:txBody>
          <a:bodyPr/>
          <a:lstStyle/>
          <a:p>
            <a:endParaRPr lang="en-IN"/>
          </a:p>
        </p:txBody>
      </p:sp>
      <p:sp>
        <p:nvSpPr>
          <p:cNvPr id="314374" name="Line 6"/>
          <p:cNvSpPr>
            <a:spLocks noChangeShapeType="1"/>
          </p:cNvSpPr>
          <p:nvPr/>
        </p:nvSpPr>
        <p:spPr bwMode="auto">
          <a:xfrm rot="-10800000" flipH="1" flipV="1">
            <a:off x="4832350" y="3482975"/>
            <a:ext cx="2235200" cy="2308225"/>
          </a:xfrm>
          <a:prstGeom prst="line">
            <a:avLst/>
          </a:prstGeom>
          <a:noFill/>
          <a:ln w="9525">
            <a:solidFill>
              <a:schemeClr val="tx1"/>
            </a:solidFill>
            <a:round/>
            <a:headEnd/>
            <a:tailEnd type="triangle" w="med" len="med"/>
          </a:ln>
          <a:effectLst/>
        </p:spPr>
        <p:txBody>
          <a:bodyPr/>
          <a:lstStyle/>
          <a:p>
            <a:endParaRPr lang="en-IN"/>
          </a:p>
        </p:txBody>
      </p:sp>
      <p:grpSp>
        <p:nvGrpSpPr>
          <p:cNvPr id="314389" name="Group 21"/>
          <p:cNvGrpSpPr>
            <a:grpSpLocks/>
          </p:cNvGrpSpPr>
          <p:nvPr/>
        </p:nvGrpSpPr>
        <p:grpSpPr bwMode="auto">
          <a:xfrm flipH="1">
            <a:off x="2781300" y="3527425"/>
            <a:ext cx="2057400" cy="2206625"/>
            <a:chOff x="3072" y="2210"/>
            <a:chExt cx="1344" cy="1344"/>
          </a:xfrm>
        </p:grpSpPr>
        <p:sp>
          <p:nvSpPr>
            <p:cNvPr id="314375" name="Line 7"/>
            <p:cNvSpPr>
              <a:spLocks noChangeShapeType="1"/>
            </p:cNvSpPr>
            <p:nvPr/>
          </p:nvSpPr>
          <p:spPr bwMode="auto">
            <a:xfrm rot="10800000" flipH="1" flipV="1">
              <a:off x="3072" y="2210"/>
              <a:ext cx="672" cy="672"/>
            </a:xfrm>
            <a:prstGeom prst="line">
              <a:avLst/>
            </a:prstGeom>
            <a:noFill/>
            <a:ln w="9525">
              <a:solidFill>
                <a:schemeClr val="tx1"/>
              </a:solidFill>
              <a:round/>
              <a:headEnd/>
              <a:tailEnd/>
            </a:ln>
            <a:effectLst/>
          </p:spPr>
          <p:txBody>
            <a:bodyPr/>
            <a:lstStyle/>
            <a:p>
              <a:endParaRPr lang="en-IN"/>
            </a:p>
          </p:txBody>
        </p:sp>
        <p:sp>
          <p:nvSpPr>
            <p:cNvPr id="314376" name="Line 8"/>
            <p:cNvSpPr>
              <a:spLocks noChangeShapeType="1"/>
            </p:cNvSpPr>
            <p:nvPr/>
          </p:nvSpPr>
          <p:spPr bwMode="auto">
            <a:xfrm rot="10800000" flipH="1" flipV="1">
              <a:off x="3744" y="2882"/>
              <a:ext cx="672" cy="672"/>
            </a:xfrm>
            <a:prstGeom prst="line">
              <a:avLst/>
            </a:prstGeom>
            <a:noFill/>
            <a:ln w="9525">
              <a:solidFill>
                <a:schemeClr val="tx1"/>
              </a:solidFill>
              <a:round/>
              <a:headEnd type="triangle" w="med" len="med"/>
              <a:tailEnd/>
            </a:ln>
            <a:effectLst/>
          </p:spPr>
          <p:txBody>
            <a:bodyPr/>
            <a:lstStyle/>
            <a:p>
              <a:endParaRPr lang="en-IN"/>
            </a:p>
          </p:txBody>
        </p:sp>
      </p:grpSp>
      <p:sp>
        <p:nvSpPr>
          <p:cNvPr id="314378" name="Freeform 10"/>
          <p:cNvSpPr>
            <a:spLocks/>
          </p:cNvSpPr>
          <p:nvPr/>
        </p:nvSpPr>
        <p:spPr bwMode="auto">
          <a:xfrm rot="10800000">
            <a:off x="4703763" y="3660775"/>
            <a:ext cx="304800" cy="152400"/>
          </a:xfrm>
          <a:custGeom>
            <a:avLst/>
            <a:gdLst/>
            <a:ahLst/>
            <a:cxnLst>
              <a:cxn ang="0">
                <a:pos x="0" y="96"/>
              </a:cxn>
              <a:cxn ang="0">
                <a:pos x="96" y="0"/>
              </a:cxn>
              <a:cxn ang="0">
                <a:pos x="192" y="96"/>
              </a:cxn>
            </a:cxnLst>
            <a:rect l="0" t="0" r="r" b="b"/>
            <a:pathLst>
              <a:path w="192" h="96">
                <a:moveTo>
                  <a:pt x="0" y="96"/>
                </a:moveTo>
                <a:cubicBezTo>
                  <a:pt x="32" y="48"/>
                  <a:pt x="64" y="0"/>
                  <a:pt x="96" y="0"/>
                </a:cubicBezTo>
                <a:cubicBezTo>
                  <a:pt x="128" y="0"/>
                  <a:pt x="176" y="80"/>
                  <a:pt x="192" y="96"/>
                </a:cubicBezTo>
              </a:path>
            </a:pathLst>
          </a:custGeom>
          <a:noFill/>
          <a:ln w="9525">
            <a:solidFill>
              <a:schemeClr val="tx1"/>
            </a:solidFill>
            <a:round/>
            <a:headEnd/>
            <a:tailEnd/>
          </a:ln>
          <a:effectLst/>
        </p:spPr>
        <p:txBody>
          <a:bodyPr/>
          <a:lstStyle/>
          <a:p>
            <a:endParaRPr lang="en-IN"/>
          </a:p>
        </p:txBody>
      </p:sp>
      <p:sp>
        <p:nvSpPr>
          <p:cNvPr id="314379" name="Text Box 11"/>
          <p:cNvSpPr txBox="1">
            <a:spLocks noChangeArrowheads="1"/>
          </p:cNvSpPr>
          <p:nvPr/>
        </p:nvSpPr>
        <p:spPr bwMode="auto">
          <a:xfrm rot="-208997">
            <a:off x="4849813" y="3748088"/>
            <a:ext cx="609600" cy="366712"/>
          </a:xfrm>
          <a:prstGeom prst="rect">
            <a:avLst/>
          </a:prstGeom>
          <a:noFill/>
          <a:ln w="9525">
            <a:noFill/>
            <a:miter lim="800000"/>
            <a:headEnd/>
            <a:tailEnd/>
          </a:ln>
          <a:effectLst/>
        </p:spPr>
        <p:txBody>
          <a:bodyPr>
            <a:spAutoFit/>
          </a:bodyPr>
          <a:lstStyle/>
          <a:p>
            <a:pPr>
              <a:spcBef>
                <a:spcPct val="50000"/>
              </a:spcBef>
            </a:pPr>
            <a:r>
              <a:rPr lang="en-US">
                <a:sym typeface="Symbol" pitchFamily="18" charset="2"/>
              </a:rPr>
              <a:t></a:t>
            </a:r>
            <a:r>
              <a:rPr lang="en-US" baseline="-25000">
                <a:sym typeface="Symbol" pitchFamily="18" charset="2"/>
              </a:rPr>
              <a:t>1</a:t>
            </a:r>
            <a:endParaRPr lang="en-US">
              <a:sym typeface="Symbol" pitchFamily="18" charset="2"/>
            </a:endParaRPr>
          </a:p>
        </p:txBody>
      </p:sp>
      <p:sp>
        <p:nvSpPr>
          <p:cNvPr id="314380" name="Text Box 12"/>
          <p:cNvSpPr txBox="1">
            <a:spLocks noChangeArrowheads="1"/>
          </p:cNvSpPr>
          <p:nvPr/>
        </p:nvSpPr>
        <p:spPr bwMode="auto">
          <a:xfrm>
            <a:off x="4495800" y="3733800"/>
            <a:ext cx="609600" cy="366713"/>
          </a:xfrm>
          <a:prstGeom prst="rect">
            <a:avLst/>
          </a:prstGeom>
          <a:noFill/>
          <a:ln w="9525">
            <a:noFill/>
            <a:miter lim="800000"/>
            <a:headEnd/>
            <a:tailEnd/>
          </a:ln>
          <a:effectLst/>
        </p:spPr>
        <p:txBody>
          <a:bodyPr>
            <a:spAutoFit/>
          </a:bodyPr>
          <a:lstStyle/>
          <a:p>
            <a:pPr>
              <a:spcBef>
                <a:spcPct val="50000"/>
              </a:spcBef>
            </a:pPr>
            <a:r>
              <a:rPr lang="en-US">
                <a:sym typeface="Symbol" pitchFamily="18" charset="2"/>
              </a:rPr>
              <a:t></a:t>
            </a:r>
            <a:r>
              <a:rPr lang="en-US" baseline="-25000">
                <a:sym typeface="Symbol" pitchFamily="18" charset="2"/>
              </a:rPr>
              <a:t>1</a:t>
            </a:r>
            <a:endParaRPr lang="en-US">
              <a:sym typeface="Symbol" pitchFamily="18" charset="2"/>
            </a:endParaRPr>
          </a:p>
        </p:txBody>
      </p:sp>
      <p:sp>
        <p:nvSpPr>
          <p:cNvPr id="314382" name="Text Box 14"/>
          <p:cNvSpPr txBox="1">
            <a:spLocks noChangeArrowheads="1"/>
          </p:cNvSpPr>
          <p:nvPr/>
        </p:nvSpPr>
        <p:spPr bwMode="auto">
          <a:xfrm>
            <a:off x="6115050" y="4038600"/>
            <a:ext cx="1981200" cy="366713"/>
          </a:xfrm>
          <a:prstGeom prst="rect">
            <a:avLst/>
          </a:prstGeom>
          <a:noFill/>
          <a:ln w="9525">
            <a:noFill/>
            <a:miter lim="800000"/>
            <a:headEnd/>
            <a:tailEnd/>
          </a:ln>
          <a:effectLst/>
        </p:spPr>
        <p:txBody>
          <a:bodyPr>
            <a:spAutoFit/>
          </a:bodyPr>
          <a:lstStyle/>
          <a:p>
            <a:pPr>
              <a:spcBef>
                <a:spcPct val="50000"/>
              </a:spcBef>
            </a:pPr>
            <a:r>
              <a:rPr lang="en-US">
                <a:latin typeface="Book Antiqua" pitchFamily="18" charset="0"/>
              </a:rPr>
              <a:t>Medium 1</a:t>
            </a:r>
          </a:p>
        </p:txBody>
      </p:sp>
      <p:sp>
        <p:nvSpPr>
          <p:cNvPr id="314383" name="Text Box 15"/>
          <p:cNvSpPr txBox="1">
            <a:spLocks noChangeArrowheads="1"/>
          </p:cNvSpPr>
          <p:nvPr/>
        </p:nvSpPr>
        <p:spPr bwMode="auto">
          <a:xfrm>
            <a:off x="6019800" y="1752600"/>
            <a:ext cx="1981200" cy="366713"/>
          </a:xfrm>
          <a:prstGeom prst="rect">
            <a:avLst/>
          </a:prstGeom>
          <a:noFill/>
          <a:ln w="9525">
            <a:noFill/>
            <a:miter lim="800000"/>
            <a:headEnd/>
            <a:tailEnd/>
          </a:ln>
          <a:effectLst/>
        </p:spPr>
        <p:txBody>
          <a:bodyPr>
            <a:spAutoFit/>
          </a:bodyPr>
          <a:lstStyle/>
          <a:p>
            <a:pPr>
              <a:spcBef>
                <a:spcPct val="50000"/>
              </a:spcBef>
            </a:pPr>
            <a:r>
              <a:rPr lang="en-US">
                <a:latin typeface="Book Antiqua" pitchFamily="18" charset="0"/>
              </a:rPr>
              <a:t>Medium 2</a:t>
            </a:r>
          </a:p>
        </p:txBody>
      </p:sp>
      <p:sp>
        <p:nvSpPr>
          <p:cNvPr id="314384" name="Text Box 16"/>
          <p:cNvSpPr txBox="1">
            <a:spLocks noChangeArrowheads="1"/>
          </p:cNvSpPr>
          <p:nvPr/>
        </p:nvSpPr>
        <p:spPr bwMode="auto">
          <a:xfrm>
            <a:off x="1141413" y="4543425"/>
            <a:ext cx="1981200" cy="641350"/>
          </a:xfrm>
          <a:prstGeom prst="rect">
            <a:avLst/>
          </a:prstGeom>
          <a:noFill/>
          <a:ln w="9525">
            <a:noFill/>
            <a:miter lim="800000"/>
            <a:headEnd/>
            <a:tailEnd/>
          </a:ln>
          <a:effectLst/>
        </p:spPr>
        <p:txBody>
          <a:bodyPr>
            <a:spAutoFit/>
          </a:bodyPr>
          <a:lstStyle/>
          <a:p>
            <a:pPr algn="ctr">
              <a:spcBef>
                <a:spcPct val="50000"/>
              </a:spcBef>
            </a:pPr>
            <a:r>
              <a:rPr lang="en-US">
                <a:latin typeface="Book Antiqua" pitchFamily="18" charset="0"/>
              </a:rPr>
              <a:t>Refractive Index n</a:t>
            </a:r>
            <a:r>
              <a:rPr lang="en-US" baseline="-25000">
                <a:latin typeface="Book Antiqua" pitchFamily="18" charset="0"/>
              </a:rPr>
              <a:t>1</a:t>
            </a:r>
            <a:endParaRPr lang="en-US">
              <a:latin typeface="Book Antiqua" pitchFamily="18" charset="0"/>
            </a:endParaRPr>
          </a:p>
        </p:txBody>
      </p:sp>
      <p:sp>
        <p:nvSpPr>
          <p:cNvPr id="314385" name="Text Box 17"/>
          <p:cNvSpPr txBox="1">
            <a:spLocks noChangeArrowheads="1"/>
          </p:cNvSpPr>
          <p:nvPr/>
        </p:nvSpPr>
        <p:spPr bwMode="auto">
          <a:xfrm>
            <a:off x="1065213" y="2257425"/>
            <a:ext cx="1981200" cy="641350"/>
          </a:xfrm>
          <a:prstGeom prst="rect">
            <a:avLst/>
          </a:prstGeom>
          <a:noFill/>
          <a:ln w="9525">
            <a:noFill/>
            <a:miter lim="800000"/>
            <a:headEnd/>
            <a:tailEnd/>
          </a:ln>
          <a:effectLst/>
        </p:spPr>
        <p:txBody>
          <a:bodyPr>
            <a:spAutoFit/>
          </a:bodyPr>
          <a:lstStyle/>
          <a:p>
            <a:pPr algn="ctr">
              <a:spcBef>
                <a:spcPct val="50000"/>
              </a:spcBef>
            </a:pPr>
            <a:r>
              <a:rPr lang="en-US">
                <a:latin typeface="Book Antiqua" pitchFamily="18" charset="0"/>
              </a:rPr>
              <a:t>Refractive Index n</a:t>
            </a:r>
            <a:r>
              <a:rPr lang="en-US" baseline="-25000">
                <a:latin typeface="Book Antiqua" pitchFamily="18" charset="0"/>
              </a:rPr>
              <a:t>2</a:t>
            </a:r>
          </a:p>
        </p:txBody>
      </p:sp>
      <p:sp>
        <p:nvSpPr>
          <p:cNvPr id="314387" name="Rectangle 19"/>
          <p:cNvSpPr>
            <a:spLocks noChangeArrowheads="1"/>
          </p:cNvSpPr>
          <p:nvPr/>
        </p:nvSpPr>
        <p:spPr bwMode="auto">
          <a:xfrm rot="10800000">
            <a:off x="4686300" y="3355975"/>
            <a:ext cx="152400" cy="152400"/>
          </a:xfrm>
          <a:prstGeom prst="rect">
            <a:avLst/>
          </a:prstGeom>
          <a:noFill/>
          <a:ln w="9525">
            <a:solidFill>
              <a:schemeClr val="tx1"/>
            </a:solidFill>
            <a:miter lim="800000"/>
            <a:headEnd/>
            <a:tailEnd/>
          </a:ln>
          <a:effectLst/>
        </p:spPr>
        <p:txBody>
          <a:bodyPr wrap="none" anchor="ctr"/>
          <a:lstStyle/>
          <a:p>
            <a:endParaRPr lang="en-IN"/>
          </a:p>
        </p:txBody>
      </p:sp>
      <p:sp>
        <p:nvSpPr>
          <p:cNvPr id="314392" name="Text Box 24"/>
          <p:cNvSpPr txBox="1">
            <a:spLocks noChangeArrowheads="1"/>
          </p:cNvSpPr>
          <p:nvPr/>
        </p:nvSpPr>
        <p:spPr bwMode="auto">
          <a:xfrm>
            <a:off x="-428625" y="5834063"/>
            <a:ext cx="9448800" cy="412750"/>
          </a:xfrm>
          <a:prstGeom prst="rect">
            <a:avLst/>
          </a:prstGeom>
          <a:noFill/>
          <a:ln w="9525">
            <a:noFill/>
            <a:miter lim="800000"/>
            <a:headEnd/>
            <a:tailEnd/>
          </a:ln>
          <a:effectLst/>
        </p:spPr>
        <p:txBody>
          <a:bodyPr>
            <a:spAutoFit/>
          </a:bodyPr>
          <a:lstStyle/>
          <a:p>
            <a:pPr algn="ctr"/>
            <a:r>
              <a:rPr lang="en-US" sz="2100" b="1">
                <a:latin typeface="Book Antiqua" pitchFamily="18" charset="0"/>
              </a:rPr>
              <a:t>  </a:t>
            </a:r>
            <a:r>
              <a:rPr lang="en-US" sz="2100">
                <a:latin typeface="Book Antiqua" pitchFamily="18" charset="0"/>
              </a:rPr>
              <a:t> n</a:t>
            </a:r>
            <a:r>
              <a:rPr lang="en-US" sz="2100" baseline="-25000">
                <a:latin typeface="Book Antiqua" pitchFamily="18" charset="0"/>
              </a:rPr>
              <a:t>1</a:t>
            </a:r>
            <a:r>
              <a:rPr lang="en-US" sz="2100">
                <a:latin typeface="Book Antiqua" pitchFamily="18" charset="0"/>
              </a:rPr>
              <a:t>&gt;n</a:t>
            </a:r>
            <a:r>
              <a:rPr lang="en-US" sz="2100" baseline="-25000">
                <a:latin typeface="Book Antiqua" pitchFamily="18" charset="0"/>
              </a:rPr>
              <a:t>2</a:t>
            </a:r>
            <a:r>
              <a:rPr lang="en-US" sz="2100">
                <a:latin typeface="Book Antiqua" pitchFamily="18" charset="0"/>
              </a:rPr>
              <a:t>  </a:t>
            </a:r>
          </a:p>
        </p:txBody>
      </p:sp>
      <p:sp>
        <p:nvSpPr>
          <p:cNvPr id="314393" name="Rectangle 25"/>
          <p:cNvSpPr>
            <a:spLocks noChangeArrowheads="1"/>
          </p:cNvSpPr>
          <p:nvPr/>
        </p:nvSpPr>
        <p:spPr bwMode="auto">
          <a:xfrm>
            <a:off x="514350" y="395288"/>
            <a:ext cx="8451850" cy="457200"/>
          </a:xfrm>
          <a:prstGeom prst="rect">
            <a:avLst/>
          </a:prstGeom>
          <a:noFill/>
          <a:ln w="9525">
            <a:noFill/>
            <a:miter lim="800000"/>
            <a:headEnd/>
            <a:tailEnd/>
          </a:ln>
          <a:effectLst/>
        </p:spPr>
        <p:txBody>
          <a:bodyPr wrap="none">
            <a:spAutoFit/>
          </a:bodyPr>
          <a:lstStyle/>
          <a:p>
            <a:r>
              <a:rPr lang="en-US" sz="2400" b="1">
                <a:latin typeface="Book Antiqua" pitchFamily="18" charset="0"/>
              </a:rPr>
              <a:t>Propagation of light from one medium to  another  medium</a:t>
            </a:r>
          </a:p>
        </p:txBody>
      </p:sp>
    </p:spTree>
  </p:cSld>
  <p:clrMapOvr>
    <a:masterClrMapping/>
  </p:clrMapOvr>
  <p:transition spd="slow"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p:cNvPicPr>
            <a:picLocks noChangeAspect="1" noChangeArrowheads="1"/>
          </p:cNvPicPr>
          <p:nvPr/>
        </p:nvPicPr>
        <p:blipFill>
          <a:blip r:embed="rId2" cstate="print"/>
          <a:srcRect/>
          <a:stretch>
            <a:fillRect/>
          </a:stretch>
        </p:blipFill>
        <p:spPr bwMode="auto">
          <a:xfrm>
            <a:off x="228600" y="152400"/>
            <a:ext cx="3181350" cy="3038475"/>
          </a:xfrm>
          <a:prstGeom prst="rect">
            <a:avLst/>
          </a:prstGeom>
          <a:noFill/>
          <a:ln w="9525">
            <a:noFill/>
            <a:miter lim="800000"/>
            <a:headEnd/>
            <a:tailEnd/>
          </a:ln>
        </p:spPr>
      </p:pic>
      <p:pic>
        <p:nvPicPr>
          <p:cNvPr id="471043" name="Picture 3"/>
          <p:cNvPicPr>
            <a:picLocks noChangeAspect="1" noChangeArrowheads="1"/>
          </p:cNvPicPr>
          <p:nvPr/>
        </p:nvPicPr>
        <p:blipFill>
          <a:blip r:embed="rId3" cstate="print"/>
          <a:srcRect/>
          <a:stretch>
            <a:fillRect/>
          </a:stretch>
        </p:blipFill>
        <p:spPr bwMode="auto">
          <a:xfrm>
            <a:off x="3962400" y="304800"/>
            <a:ext cx="4876800" cy="2466975"/>
          </a:xfrm>
          <a:prstGeom prst="rect">
            <a:avLst/>
          </a:prstGeom>
          <a:noFill/>
          <a:ln w="9525">
            <a:noFill/>
            <a:miter lim="800000"/>
            <a:headEnd/>
            <a:tailEnd/>
          </a:ln>
        </p:spPr>
      </p:pic>
      <p:sp>
        <p:nvSpPr>
          <p:cNvPr id="6" name="Rectangle 5"/>
          <p:cNvSpPr/>
          <p:nvPr/>
        </p:nvSpPr>
        <p:spPr>
          <a:xfrm>
            <a:off x="304800" y="3657600"/>
            <a:ext cx="8839200" cy="3139321"/>
          </a:xfrm>
          <a:prstGeom prst="rect">
            <a:avLst/>
          </a:prstGeom>
        </p:spPr>
        <p:txBody>
          <a:bodyPr wrap="square">
            <a:spAutoFit/>
          </a:bodyPr>
          <a:lstStyle/>
          <a:p>
            <a:r>
              <a:rPr lang="en-IN" b="1" dirty="0" smtClean="0">
                <a:solidFill>
                  <a:schemeClr val="accent3"/>
                </a:solidFill>
              </a:rPr>
              <a:t>Fig. 14.20. Thermopile for detecting thermal radiation: </a:t>
            </a:r>
          </a:p>
          <a:p>
            <a:endParaRPr lang="en-IN" b="1" dirty="0" smtClean="0">
              <a:solidFill>
                <a:schemeClr val="accent3"/>
              </a:solidFill>
            </a:endParaRPr>
          </a:p>
          <a:p>
            <a:r>
              <a:rPr lang="en-IN" b="1" dirty="0" smtClean="0">
                <a:solidFill>
                  <a:schemeClr val="accent3"/>
                </a:solidFill>
              </a:rPr>
              <a:t>(A) Equivalent schematic with a reference temperature sensor attached; </a:t>
            </a:r>
            <a:r>
              <a:rPr lang="en-IN" b="1" i="1" dirty="0" smtClean="0">
                <a:solidFill>
                  <a:schemeClr val="accent3"/>
                </a:solidFill>
              </a:rPr>
              <a:t>x and y are different materials; </a:t>
            </a:r>
          </a:p>
          <a:p>
            <a:endParaRPr lang="en-IN" b="1" i="1" dirty="0" smtClean="0">
              <a:solidFill>
                <a:schemeClr val="accent3"/>
              </a:solidFill>
            </a:endParaRPr>
          </a:p>
          <a:p>
            <a:r>
              <a:rPr lang="en-IN" b="1" i="1" dirty="0" smtClean="0">
                <a:solidFill>
                  <a:schemeClr val="accent3"/>
                </a:solidFill>
              </a:rPr>
              <a:t>(B) </a:t>
            </a:r>
            <a:r>
              <a:rPr lang="en-IN" b="1" i="1" dirty="0" err="1" smtClean="0">
                <a:solidFill>
                  <a:schemeClr val="accent3"/>
                </a:solidFill>
              </a:rPr>
              <a:t>micromachined</a:t>
            </a:r>
            <a:r>
              <a:rPr lang="en-IN" b="1" i="1" dirty="0" smtClean="0">
                <a:solidFill>
                  <a:schemeClr val="accent3"/>
                </a:solidFill>
              </a:rPr>
              <a:t> thermopile </a:t>
            </a:r>
            <a:r>
              <a:rPr lang="en-IN" b="1" dirty="0" smtClean="0">
                <a:solidFill>
                  <a:schemeClr val="accent3"/>
                </a:solidFill>
              </a:rPr>
              <a:t>sensor; note the semiconductor reference temperature sensor on the silicon frame where the cold junctions are deposited and the absorptive coating on the hot junctions in the center</a:t>
            </a:r>
          </a:p>
          <a:p>
            <a:r>
              <a:rPr lang="en-IN" b="1" dirty="0" smtClean="0">
                <a:solidFill>
                  <a:schemeClr val="accent3"/>
                </a:solidFill>
              </a:rPr>
              <a:t>of the membrane;</a:t>
            </a:r>
          </a:p>
          <a:p>
            <a:endParaRPr lang="en-IN" b="1" dirty="0" smtClean="0">
              <a:solidFill>
                <a:schemeClr val="accent3"/>
              </a:solidFill>
            </a:endParaRPr>
          </a:p>
          <a:p>
            <a:r>
              <a:rPr lang="en-IN" b="1" dirty="0" smtClean="0">
                <a:solidFill>
                  <a:schemeClr val="accent3"/>
                </a:solidFill>
              </a:rPr>
              <a:t> (C) sensor in a TO-5 packaging.</a:t>
            </a:r>
            <a:endParaRPr lang="en-IN" b="1" dirty="0">
              <a:solidFill>
                <a:schemeClr val="accent3"/>
              </a:solidFill>
            </a:endParaRPr>
          </a:p>
        </p:txBody>
      </p:sp>
      <p:sp>
        <p:nvSpPr>
          <p:cNvPr id="7" name="TextBox 6"/>
          <p:cNvSpPr txBox="1"/>
          <p:nvPr/>
        </p:nvSpPr>
        <p:spPr>
          <a:xfrm>
            <a:off x="1524000" y="3200400"/>
            <a:ext cx="609600" cy="400110"/>
          </a:xfrm>
          <a:prstGeom prst="rect">
            <a:avLst/>
          </a:prstGeom>
          <a:noFill/>
        </p:spPr>
        <p:txBody>
          <a:bodyPr wrap="square" rtlCol="0">
            <a:spAutoFit/>
          </a:bodyPr>
          <a:lstStyle/>
          <a:p>
            <a:r>
              <a:rPr lang="en-US" sz="2000" b="1" dirty="0" smtClean="0">
                <a:solidFill>
                  <a:schemeClr val="accent3"/>
                </a:solidFill>
              </a:rPr>
              <a:t>A</a:t>
            </a:r>
            <a:endParaRPr lang="en-IN" b="1" dirty="0">
              <a:solidFill>
                <a:schemeClr val="accent3"/>
              </a:solidFill>
            </a:endParaRPr>
          </a:p>
        </p:txBody>
      </p:sp>
      <p:sp>
        <p:nvSpPr>
          <p:cNvPr id="8" name="TextBox 7"/>
          <p:cNvSpPr txBox="1"/>
          <p:nvPr/>
        </p:nvSpPr>
        <p:spPr>
          <a:xfrm>
            <a:off x="4800600" y="2895600"/>
            <a:ext cx="609600" cy="400110"/>
          </a:xfrm>
          <a:prstGeom prst="rect">
            <a:avLst/>
          </a:prstGeom>
          <a:noFill/>
        </p:spPr>
        <p:txBody>
          <a:bodyPr wrap="square" rtlCol="0">
            <a:spAutoFit/>
          </a:bodyPr>
          <a:lstStyle/>
          <a:p>
            <a:r>
              <a:rPr lang="en-US" sz="2000" b="1" dirty="0" smtClean="0">
                <a:solidFill>
                  <a:schemeClr val="accent3"/>
                </a:solidFill>
              </a:rPr>
              <a:t>B</a:t>
            </a:r>
            <a:endParaRPr lang="en-IN" b="1" dirty="0">
              <a:solidFill>
                <a:schemeClr val="accent3"/>
              </a:solidFill>
            </a:endParaRPr>
          </a:p>
        </p:txBody>
      </p:sp>
      <p:sp>
        <p:nvSpPr>
          <p:cNvPr id="9" name="TextBox 8"/>
          <p:cNvSpPr txBox="1"/>
          <p:nvPr/>
        </p:nvSpPr>
        <p:spPr>
          <a:xfrm>
            <a:off x="7391400" y="2895600"/>
            <a:ext cx="609600" cy="400110"/>
          </a:xfrm>
          <a:prstGeom prst="rect">
            <a:avLst/>
          </a:prstGeom>
          <a:noFill/>
        </p:spPr>
        <p:txBody>
          <a:bodyPr wrap="square" rtlCol="0">
            <a:spAutoFit/>
          </a:bodyPr>
          <a:lstStyle/>
          <a:p>
            <a:r>
              <a:rPr lang="en-US" sz="2000" b="1" dirty="0" smtClean="0">
                <a:solidFill>
                  <a:schemeClr val="accent3"/>
                </a:solidFill>
              </a:rPr>
              <a:t>C</a:t>
            </a:r>
            <a:endParaRPr lang="en-IN" b="1" dirty="0">
              <a:solidFill>
                <a:schemeClr val="accent3"/>
              </a:solidFill>
            </a:endParaRPr>
          </a:p>
        </p:txBody>
      </p:sp>
    </p:spTree>
  </p:cSld>
  <p:clrMapOvr>
    <a:masterClrMapping/>
  </p:clrMapOvr>
  <p:transition spd="slow"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525963"/>
          </a:xfrm>
        </p:spPr>
        <p:txBody>
          <a:bodyPr/>
          <a:lstStyle/>
          <a:p>
            <a:r>
              <a:rPr lang="en-IN" sz="2000" dirty="0" smtClean="0">
                <a:solidFill>
                  <a:schemeClr val="accent3"/>
                </a:solidFill>
              </a:rPr>
              <a:t>An equivalent schematic of a thermopile sensor is shown in Fig. 14.20A. </a:t>
            </a:r>
          </a:p>
          <a:p>
            <a:endParaRPr lang="en-IN" sz="2000" dirty="0" smtClean="0">
              <a:solidFill>
                <a:schemeClr val="accent3"/>
              </a:solidFill>
            </a:endParaRPr>
          </a:p>
          <a:p>
            <a:r>
              <a:rPr lang="en-IN" sz="2000" dirty="0" smtClean="0">
                <a:solidFill>
                  <a:schemeClr val="accent3"/>
                </a:solidFill>
              </a:rPr>
              <a:t>The sensor consists of a frame having a relatively large thermal mass which is the place where the “cold” junctions are positioned. </a:t>
            </a:r>
          </a:p>
          <a:p>
            <a:endParaRPr lang="en-IN" sz="2000" dirty="0" smtClean="0">
              <a:solidFill>
                <a:schemeClr val="accent3"/>
              </a:solidFill>
            </a:endParaRPr>
          </a:p>
          <a:p>
            <a:r>
              <a:rPr lang="en-IN" sz="2000" dirty="0" smtClean="0">
                <a:solidFill>
                  <a:schemeClr val="accent3"/>
                </a:solidFill>
              </a:rPr>
              <a:t>The frame may be thermally coupled with a reference temperature sensor or attached to a thermostat having a known temperature. </a:t>
            </a:r>
          </a:p>
          <a:p>
            <a:endParaRPr lang="en-IN" sz="2000" dirty="0" smtClean="0">
              <a:solidFill>
                <a:schemeClr val="accent3"/>
              </a:solidFill>
            </a:endParaRPr>
          </a:p>
          <a:p>
            <a:r>
              <a:rPr lang="en-IN" sz="2000" dirty="0" smtClean="0">
                <a:solidFill>
                  <a:schemeClr val="accent3"/>
                </a:solidFill>
              </a:rPr>
              <a:t>The base supports a thin membrane whose thermal capacity and thermal conductivity are small. </a:t>
            </a:r>
          </a:p>
          <a:p>
            <a:endParaRPr lang="en-IN" sz="2000" dirty="0" smtClean="0">
              <a:solidFill>
                <a:schemeClr val="accent3"/>
              </a:solidFill>
            </a:endParaRPr>
          </a:p>
          <a:p>
            <a:pPr algn="just"/>
            <a:r>
              <a:rPr lang="en-IN" sz="2000" dirty="0" smtClean="0">
                <a:solidFill>
                  <a:schemeClr val="accent3"/>
                </a:solidFill>
              </a:rPr>
              <a:t>The membrane is the surface where the “hot” junctions are positioned. </a:t>
            </a:r>
          </a:p>
          <a:p>
            <a:endParaRPr lang="en-IN" sz="2000" dirty="0" smtClean="0">
              <a:solidFill>
                <a:schemeClr val="accent3"/>
              </a:solidFill>
            </a:endParaRPr>
          </a:p>
          <a:p>
            <a:pPr algn="just"/>
            <a:r>
              <a:rPr lang="en-IN" sz="2000" dirty="0" smtClean="0">
                <a:solidFill>
                  <a:schemeClr val="accent3"/>
                </a:solidFill>
              </a:rPr>
              <a:t>The words </a:t>
            </a:r>
            <a:r>
              <a:rPr lang="en-IN" sz="2000" i="1" dirty="0" smtClean="0">
                <a:solidFill>
                  <a:schemeClr val="accent3"/>
                </a:solidFill>
              </a:rPr>
              <a:t>hot and cold are the remnants of traditional thermocouple jargon and are used </a:t>
            </a:r>
            <a:r>
              <a:rPr lang="en-IN" sz="2000" dirty="0" smtClean="0">
                <a:solidFill>
                  <a:schemeClr val="accent3"/>
                </a:solidFill>
              </a:rPr>
              <a:t>here conditionally because the junctions in reality are rarely cold or hot.</a:t>
            </a:r>
            <a:endParaRPr lang="en-IN" sz="2000" dirty="0">
              <a:solidFill>
                <a:schemeClr val="accent3"/>
              </a:solidFill>
            </a:endParaRPr>
          </a:p>
        </p:txBody>
      </p:sp>
    </p:spTree>
  </p:cSld>
  <p:clrMapOvr>
    <a:masterClrMapping/>
  </p:clrMapOvr>
  <p:transition spd="slow"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229600" cy="4525963"/>
          </a:xfrm>
        </p:spPr>
        <p:txBody>
          <a:bodyPr/>
          <a:lstStyle/>
          <a:p>
            <a:pPr algn="just"/>
            <a:r>
              <a:rPr lang="en-IN" sz="2400" dirty="0" smtClean="0">
                <a:solidFill>
                  <a:schemeClr val="accent3"/>
                </a:solidFill>
              </a:rPr>
              <a:t>The operating principle of a thermopile is the same as of any PIR detector.</a:t>
            </a:r>
          </a:p>
          <a:p>
            <a:pPr algn="just"/>
            <a:endParaRPr lang="en-IN" sz="2400" dirty="0" smtClean="0">
              <a:solidFill>
                <a:schemeClr val="accent3"/>
              </a:solidFill>
            </a:endParaRPr>
          </a:p>
          <a:p>
            <a:pPr algn="just"/>
            <a:r>
              <a:rPr lang="en-IN" sz="2400" dirty="0" smtClean="0">
                <a:solidFill>
                  <a:schemeClr val="accent3"/>
                </a:solidFill>
              </a:rPr>
              <a:t>Infrared light is absorbed by or emanated from the membrane and changes its temperature.</a:t>
            </a:r>
          </a:p>
          <a:p>
            <a:pPr algn="just"/>
            <a:endParaRPr lang="en-IN" sz="2400" dirty="0" smtClean="0">
              <a:solidFill>
                <a:schemeClr val="accent3"/>
              </a:solidFill>
            </a:endParaRPr>
          </a:p>
          <a:p>
            <a:pPr algn="just"/>
            <a:r>
              <a:rPr lang="en-IN" sz="2400" dirty="0" smtClean="0">
                <a:solidFill>
                  <a:schemeClr val="accent3"/>
                </a:solidFill>
              </a:rPr>
              <a:t>Because the membrane carries “hot” junctions, the temperature differential with respect to the “cold” junction generates thermoelectric voltage. </a:t>
            </a:r>
          </a:p>
          <a:p>
            <a:pPr algn="just"/>
            <a:endParaRPr lang="en-IN" sz="2400" dirty="0" smtClean="0">
              <a:solidFill>
                <a:schemeClr val="accent3"/>
              </a:solidFill>
            </a:endParaRPr>
          </a:p>
          <a:p>
            <a:pPr algn="just"/>
            <a:r>
              <a:rPr lang="en-IN" sz="2400" dirty="0" smtClean="0">
                <a:solidFill>
                  <a:schemeClr val="accent3"/>
                </a:solidFill>
              </a:rPr>
              <a:t>The membrane temperature increase depends on the thermal capacity, thermal conductivity, and intensity of the infrared light.</a:t>
            </a:r>
          </a:p>
        </p:txBody>
      </p:sp>
    </p:spTree>
  </p:cSld>
  <p:clrMapOvr>
    <a:masterClrMapping/>
  </p:clrMapOvr>
  <p:transition spd="slow"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525963"/>
          </a:xfrm>
        </p:spPr>
        <p:txBody>
          <a:bodyPr/>
          <a:lstStyle/>
          <a:p>
            <a:pPr algn="just"/>
            <a:r>
              <a:rPr lang="en-IN" sz="2400" dirty="0" smtClean="0">
                <a:solidFill>
                  <a:schemeClr val="bg1"/>
                </a:solidFill>
              </a:rPr>
              <a:t>Pyroelectric Infrared Detectors (PIR) convert the changes in incoming infrared light to electric signals. </a:t>
            </a:r>
          </a:p>
          <a:p>
            <a:pPr algn="just"/>
            <a:endParaRPr lang="en-IN" sz="2400" dirty="0" smtClean="0">
              <a:solidFill>
                <a:schemeClr val="bg1"/>
              </a:solidFill>
            </a:endParaRPr>
          </a:p>
          <a:p>
            <a:pPr algn="just"/>
            <a:r>
              <a:rPr lang="en-IN" sz="2400" dirty="0" smtClean="0">
                <a:solidFill>
                  <a:schemeClr val="bg1"/>
                </a:solidFill>
              </a:rPr>
              <a:t>Pyroelectric materials are characterized by having spontaneous electric polarization, which is altered by temperature changes as infrared light illuminates the elements. </a:t>
            </a:r>
          </a:p>
          <a:p>
            <a:pPr algn="just"/>
            <a:endParaRPr lang="en-IN" sz="2400" dirty="0" smtClean="0">
              <a:solidFill>
                <a:schemeClr val="bg1"/>
              </a:solidFill>
            </a:endParaRPr>
          </a:p>
          <a:p>
            <a:pPr algn="just"/>
            <a:r>
              <a:rPr lang="en-IN" sz="2400" dirty="0" smtClean="0">
                <a:solidFill>
                  <a:schemeClr val="bg1"/>
                </a:solidFill>
              </a:rPr>
              <a:t> Pyroelectric sensors belong to a class of PIR (</a:t>
            </a:r>
            <a:r>
              <a:rPr lang="en-IN" sz="2400" i="1" dirty="0" smtClean="0">
                <a:solidFill>
                  <a:schemeClr val="bg1"/>
                </a:solidFill>
              </a:rPr>
              <a:t>passive infrared ) </a:t>
            </a:r>
            <a:r>
              <a:rPr lang="en-IN" sz="2400" dirty="0" smtClean="0">
                <a:solidFill>
                  <a:schemeClr val="bg1"/>
                </a:solidFill>
              </a:rPr>
              <a:t>detectors.</a:t>
            </a:r>
          </a:p>
          <a:p>
            <a:pPr algn="just"/>
            <a:endParaRPr lang="en-IN" sz="2400" dirty="0" smtClean="0">
              <a:solidFill>
                <a:schemeClr val="bg1"/>
              </a:solidFill>
            </a:endParaRPr>
          </a:p>
          <a:p>
            <a:pPr algn="just"/>
            <a:r>
              <a:rPr lang="en-IN" sz="2400" dirty="0" smtClean="0">
                <a:solidFill>
                  <a:schemeClr val="bg1"/>
                </a:solidFill>
              </a:rPr>
              <a:t>A typical construction of a solid-state </a:t>
            </a:r>
            <a:r>
              <a:rPr lang="en-IN" sz="2400" dirty="0" err="1" smtClean="0">
                <a:solidFill>
                  <a:schemeClr val="bg1"/>
                </a:solidFill>
              </a:rPr>
              <a:t>pyroelectric</a:t>
            </a:r>
            <a:r>
              <a:rPr lang="en-IN" sz="2400" dirty="0" smtClean="0">
                <a:solidFill>
                  <a:schemeClr val="bg1"/>
                </a:solidFill>
              </a:rPr>
              <a:t> sensor is shown in Fig. 14.21A.</a:t>
            </a:r>
          </a:p>
          <a:p>
            <a:pPr algn="just"/>
            <a:endParaRPr lang="en-IN" sz="2400" dirty="0" smtClean="0">
              <a:solidFill>
                <a:schemeClr val="bg1"/>
              </a:solidFill>
            </a:endParaRPr>
          </a:p>
          <a:p>
            <a:pPr algn="just"/>
            <a:r>
              <a:rPr lang="en-IN" sz="2400" dirty="0" smtClean="0">
                <a:solidFill>
                  <a:schemeClr val="bg1"/>
                </a:solidFill>
              </a:rPr>
              <a:t> </a:t>
            </a:r>
            <a:endParaRPr lang="en-IN" sz="2400" dirty="0">
              <a:solidFill>
                <a:schemeClr val="bg1"/>
              </a:solidFill>
            </a:endParaRPr>
          </a:p>
        </p:txBody>
      </p:sp>
      <p:sp>
        <p:nvSpPr>
          <p:cNvPr id="4" name="Title 1"/>
          <p:cNvSpPr>
            <a:spLocks noGrp="1"/>
          </p:cNvSpPr>
          <p:nvPr>
            <p:ph type="title"/>
          </p:nvPr>
        </p:nvSpPr>
        <p:spPr>
          <a:xfrm>
            <a:off x="457200" y="76200"/>
            <a:ext cx="8229600" cy="1143000"/>
          </a:xfrm>
        </p:spPr>
        <p:txBody>
          <a:bodyPr/>
          <a:lstStyle/>
          <a:p>
            <a:pPr algn="ctr"/>
            <a:r>
              <a:rPr lang="en-IN" sz="3200" dirty="0" smtClean="0">
                <a:solidFill>
                  <a:srgbClr val="FFFF00"/>
                </a:solidFill>
              </a:rPr>
              <a:t>Pyroelectric Sensors</a:t>
            </a:r>
            <a:endParaRPr lang="en-IN" sz="3200" dirty="0">
              <a:solidFill>
                <a:srgbClr val="FFFF00"/>
              </a:solidFill>
            </a:endParaRPr>
          </a:p>
        </p:txBody>
      </p:sp>
    </p:spTree>
  </p:cSld>
  <p:clrMapOvr>
    <a:masterClrMapping/>
  </p:clrMapOvr>
  <p:transition spd="slow"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55637"/>
            <a:ext cx="8229600" cy="4525963"/>
          </a:xfrm>
        </p:spPr>
        <p:txBody>
          <a:bodyPr/>
          <a:lstStyle/>
          <a:p>
            <a:pPr algn="just"/>
            <a:endParaRPr lang="en-IN" sz="2400" dirty="0" smtClean="0">
              <a:solidFill>
                <a:schemeClr val="bg1"/>
              </a:solidFill>
            </a:endParaRPr>
          </a:p>
          <a:p>
            <a:pPr algn="just"/>
            <a:r>
              <a:rPr lang="en-IN" sz="2400" dirty="0" smtClean="0">
                <a:solidFill>
                  <a:schemeClr val="bg1"/>
                </a:solidFill>
              </a:rPr>
              <a:t>It is housed in a metal TO-5 or TO-39 can for better shielding and is protected from the environment by a silicon or any other appropriate window. </a:t>
            </a:r>
          </a:p>
          <a:p>
            <a:pPr algn="just"/>
            <a:endParaRPr lang="en-IN" sz="2400" dirty="0" smtClean="0">
              <a:solidFill>
                <a:schemeClr val="bg1"/>
              </a:solidFill>
            </a:endParaRPr>
          </a:p>
          <a:p>
            <a:pPr algn="just"/>
            <a:r>
              <a:rPr lang="en-IN" sz="2400" dirty="0" smtClean="0">
                <a:solidFill>
                  <a:schemeClr val="bg1"/>
                </a:solidFill>
              </a:rPr>
              <a:t>The inner space of the can is often filled with dry air or nitrogen. </a:t>
            </a:r>
          </a:p>
          <a:p>
            <a:pPr algn="just"/>
            <a:endParaRPr lang="en-US" sz="2400" i="1" dirty="0" smtClean="0">
              <a:solidFill>
                <a:schemeClr val="bg1"/>
              </a:solidFill>
            </a:endParaRPr>
          </a:p>
          <a:p>
            <a:pPr algn="just"/>
            <a:r>
              <a:rPr lang="en-IN" sz="2400" dirty="0" smtClean="0">
                <a:solidFill>
                  <a:schemeClr val="bg1"/>
                </a:solidFill>
              </a:rPr>
              <a:t>Usually, two sensing elements are oppositely, serially, or in parallel connected for better compensation of rapid thermal changes and mechanical stresses resulting from acoustical noise and vibrations.</a:t>
            </a:r>
          </a:p>
          <a:p>
            <a:pPr algn="just"/>
            <a:endParaRPr lang="en-IN" sz="2400" i="1" dirty="0" smtClean="0">
              <a:solidFill>
                <a:schemeClr val="bg1"/>
              </a:solidFill>
            </a:endParaRPr>
          </a:p>
          <a:p>
            <a:pPr>
              <a:buNone/>
            </a:pPr>
            <a:endParaRPr lang="en-IN" sz="24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4525963"/>
          </a:xfrm>
        </p:spPr>
        <p:txBody>
          <a:bodyPr/>
          <a:lstStyle/>
          <a:p>
            <a:pPr algn="just"/>
            <a:endParaRPr lang="en-IN" sz="2400" dirty="0" smtClean="0">
              <a:solidFill>
                <a:schemeClr val="bg1"/>
              </a:solidFill>
            </a:endParaRPr>
          </a:p>
          <a:p>
            <a:pPr algn="just"/>
            <a:r>
              <a:rPr lang="en-IN" sz="2400" dirty="0" smtClean="0">
                <a:solidFill>
                  <a:schemeClr val="bg1"/>
                </a:solidFill>
              </a:rPr>
              <a:t>Sometimes, one of the elements is coated with heat-absorbing paint or gold black and the other element is shielded from radiation and gold plated for better reflectivity. </a:t>
            </a:r>
          </a:p>
          <a:p>
            <a:pPr algn="just"/>
            <a:endParaRPr lang="en-IN" sz="2400" dirty="0" smtClean="0">
              <a:solidFill>
                <a:schemeClr val="bg1"/>
              </a:solidFill>
            </a:endParaRPr>
          </a:p>
          <a:p>
            <a:pPr algn="just"/>
            <a:r>
              <a:rPr lang="en-IN" sz="2400" dirty="0" smtClean="0">
                <a:solidFill>
                  <a:schemeClr val="bg1"/>
                </a:solidFill>
              </a:rPr>
              <a:t>Alternatively, the element is given </a:t>
            </a:r>
            <a:r>
              <a:rPr lang="en-IN" sz="2400" dirty="0" err="1" smtClean="0">
                <a:solidFill>
                  <a:schemeClr val="bg1"/>
                </a:solidFill>
              </a:rPr>
              <a:t>nichrome</a:t>
            </a:r>
            <a:r>
              <a:rPr lang="en-IN" sz="2400" dirty="0" smtClean="0">
                <a:solidFill>
                  <a:schemeClr val="bg1"/>
                </a:solidFill>
              </a:rPr>
              <a:t> electrodes. </a:t>
            </a:r>
          </a:p>
          <a:p>
            <a:pPr algn="just"/>
            <a:endParaRPr lang="en-IN" sz="2400" dirty="0" smtClean="0">
              <a:solidFill>
                <a:schemeClr val="bg1"/>
              </a:solidFill>
            </a:endParaRPr>
          </a:p>
          <a:p>
            <a:pPr algn="just"/>
            <a:r>
              <a:rPr lang="en-IN" sz="2400" dirty="0" err="1" smtClean="0">
                <a:solidFill>
                  <a:schemeClr val="bg1"/>
                </a:solidFill>
              </a:rPr>
              <a:t>Nichrome</a:t>
            </a:r>
            <a:r>
              <a:rPr lang="en-IN" sz="2400" dirty="0" smtClean="0">
                <a:solidFill>
                  <a:schemeClr val="bg1"/>
                </a:solidFill>
              </a:rPr>
              <a:t> has high emissivity and thus serves a dual purpose: to collect electric charge and to absorb thermal radiation. For applications in PIR motion detectors, both </a:t>
            </a:r>
            <a:r>
              <a:rPr lang="en-IN" sz="2400" dirty="0" err="1" smtClean="0">
                <a:solidFill>
                  <a:schemeClr val="bg1"/>
                </a:solidFill>
              </a:rPr>
              <a:t>pyroelectric</a:t>
            </a:r>
            <a:r>
              <a:rPr lang="en-IN" sz="2400" dirty="0" smtClean="0">
                <a:solidFill>
                  <a:schemeClr val="bg1"/>
                </a:solidFill>
              </a:rPr>
              <a:t> elements are exposed to the window.</a:t>
            </a:r>
            <a:endParaRPr lang="en-IN" sz="24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p:cNvPicPr>
            <a:picLocks noChangeAspect="1" noChangeArrowheads="1"/>
          </p:cNvPicPr>
          <p:nvPr/>
        </p:nvPicPr>
        <p:blipFill>
          <a:blip r:embed="rId2" cstate="print"/>
          <a:srcRect/>
          <a:stretch>
            <a:fillRect/>
          </a:stretch>
        </p:blipFill>
        <p:spPr bwMode="auto">
          <a:xfrm>
            <a:off x="2353003" y="304800"/>
            <a:ext cx="3819197" cy="2057400"/>
          </a:xfrm>
          <a:prstGeom prst="rect">
            <a:avLst/>
          </a:prstGeom>
          <a:noFill/>
          <a:ln w="9525">
            <a:noFill/>
            <a:miter lim="800000"/>
            <a:headEnd/>
            <a:tailEnd/>
          </a:ln>
        </p:spPr>
      </p:pic>
      <p:pic>
        <p:nvPicPr>
          <p:cNvPr id="465923" name="Picture 3"/>
          <p:cNvPicPr>
            <a:picLocks noChangeAspect="1" noChangeArrowheads="1"/>
          </p:cNvPicPr>
          <p:nvPr/>
        </p:nvPicPr>
        <p:blipFill>
          <a:blip r:embed="rId3" cstate="print"/>
          <a:srcRect/>
          <a:stretch>
            <a:fillRect/>
          </a:stretch>
        </p:blipFill>
        <p:spPr bwMode="auto">
          <a:xfrm>
            <a:off x="1066800" y="2819400"/>
            <a:ext cx="6532370" cy="2390775"/>
          </a:xfrm>
          <a:prstGeom prst="rect">
            <a:avLst/>
          </a:prstGeom>
          <a:noFill/>
          <a:ln w="9525">
            <a:noFill/>
            <a:miter lim="800000"/>
            <a:headEnd/>
            <a:tailEnd/>
          </a:ln>
        </p:spPr>
      </p:pic>
      <p:sp>
        <p:nvSpPr>
          <p:cNvPr id="6" name="Rectangle 5"/>
          <p:cNvSpPr/>
          <p:nvPr/>
        </p:nvSpPr>
        <p:spPr>
          <a:xfrm>
            <a:off x="228600" y="5380672"/>
            <a:ext cx="8915400" cy="923330"/>
          </a:xfrm>
          <a:prstGeom prst="rect">
            <a:avLst/>
          </a:prstGeom>
        </p:spPr>
        <p:txBody>
          <a:bodyPr wrap="square">
            <a:spAutoFit/>
          </a:bodyPr>
          <a:lstStyle/>
          <a:p>
            <a:pPr algn="just"/>
            <a:r>
              <a:rPr lang="en-IN" b="1" dirty="0" smtClean="0">
                <a:solidFill>
                  <a:schemeClr val="bg1"/>
                </a:solidFill>
              </a:rPr>
              <a:t>Fig. 14.21. A dual-</a:t>
            </a:r>
            <a:r>
              <a:rPr lang="en-IN" b="1" dirty="0" err="1" smtClean="0">
                <a:solidFill>
                  <a:schemeClr val="bg1"/>
                </a:solidFill>
              </a:rPr>
              <a:t>pyroelectric</a:t>
            </a:r>
            <a:r>
              <a:rPr lang="en-IN" b="1" dirty="0" smtClean="0">
                <a:solidFill>
                  <a:schemeClr val="bg1"/>
                </a:solidFill>
              </a:rPr>
              <a:t> sensor: (A) structure of a sensor in a metal can; (B) metal electrodes are deposited on the opposite sides of a material; (C) equivalent circuit of a dual element.</a:t>
            </a:r>
            <a:endParaRPr lang="en-IN" b="1"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3200" dirty="0" smtClean="0">
                <a:solidFill>
                  <a:srgbClr val="FFFF00"/>
                </a:solidFill>
              </a:rPr>
              <a:t>Active Far-Infrared Sensors</a:t>
            </a:r>
            <a:endParaRPr lang="en-IN" sz="3200" dirty="0">
              <a:solidFill>
                <a:srgbClr val="FFFF00"/>
              </a:solidFill>
            </a:endParaRPr>
          </a:p>
        </p:txBody>
      </p:sp>
      <p:sp>
        <p:nvSpPr>
          <p:cNvPr id="3" name="Content Placeholder 2"/>
          <p:cNvSpPr>
            <a:spLocks noGrp="1"/>
          </p:cNvSpPr>
          <p:nvPr>
            <p:ph idx="1"/>
          </p:nvPr>
        </p:nvSpPr>
        <p:spPr/>
        <p:txBody>
          <a:bodyPr/>
          <a:lstStyle/>
          <a:p>
            <a:pPr algn="just"/>
            <a:r>
              <a:rPr lang="en-IN" sz="2400" dirty="0" smtClean="0">
                <a:solidFill>
                  <a:schemeClr val="bg1"/>
                </a:solidFill>
              </a:rPr>
              <a:t>In the active far-infrared (AFIR) sensor, a process of measuring thermal radiation flux is different from the previously described passive (PIR) detectors. </a:t>
            </a:r>
          </a:p>
          <a:p>
            <a:pPr algn="just"/>
            <a:endParaRPr lang="en-IN" sz="2400" dirty="0" smtClean="0">
              <a:solidFill>
                <a:schemeClr val="bg1"/>
              </a:solidFill>
            </a:endParaRPr>
          </a:p>
          <a:p>
            <a:pPr algn="just"/>
            <a:r>
              <a:rPr lang="en-IN" sz="2400" dirty="0" smtClean="0">
                <a:solidFill>
                  <a:schemeClr val="bg1"/>
                </a:solidFill>
              </a:rPr>
              <a:t>Contrary to a PIR sensing element, whose temperature depends on both the ambient and object’s temperatures, the AFIR sensor’s surface is actively controlled by a special circuit to have a defined temperature </a:t>
            </a:r>
            <a:r>
              <a:rPr lang="en-IN" sz="2400" i="1" dirty="0" smtClean="0">
                <a:solidFill>
                  <a:schemeClr val="bg1"/>
                </a:solidFill>
              </a:rPr>
              <a:t>Ts , which, in most applications, is maintained constant </a:t>
            </a:r>
            <a:r>
              <a:rPr lang="en-IN" sz="2400" dirty="0" smtClean="0">
                <a:solidFill>
                  <a:schemeClr val="bg1"/>
                </a:solidFill>
              </a:rPr>
              <a:t>during an entire measurement process.</a:t>
            </a:r>
            <a:endParaRPr lang="en-IN" sz="24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6172200"/>
          </a:xfrm>
        </p:spPr>
        <p:txBody>
          <a:bodyPr/>
          <a:lstStyle/>
          <a:p>
            <a:pPr algn="just"/>
            <a:r>
              <a:rPr lang="en-IN" sz="2400" dirty="0" smtClean="0">
                <a:solidFill>
                  <a:schemeClr val="bg1"/>
                </a:solidFill>
              </a:rPr>
              <a:t>To control the sensor’s surface temperature, electric power </a:t>
            </a:r>
            <a:r>
              <a:rPr lang="en-IN" sz="2400" i="1" dirty="0" smtClean="0">
                <a:solidFill>
                  <a:schemeClr val="bg1"/>
                </a:solidFill>
              </a:rPr>
              <a:t>P is provided by a control (or excitation) circuit (Fig. 14.28A). </a:t>
            </a:r>
          </a:p>
          <a:p>
            <a:endParaRPr lang="en-IN" sz="2400" i="1" dirty="0" smtClean="0">
              <a:solidFill>
                <a:schemeClr val="bg1"/>
              </a:solidFill>
            </a:endParaRPr>
          </a:p>
          <a:p>
            <a:pPr algn="just"/>
            <a:r>
              <a:rPr lang="en-IN" sz="2400" i="1" dirty="0" smtClean="0">
                <a:solidFill>
                  <a:schemeClr val="bg1"/>
                </a:solidFill>
              </a:rPr>
              <a:t>To </a:t>
            </a:r>
            <a:r>
              <a:rPr lang="en-IN" sz="2400" dirty="0" smtClean="0">
                <a:solidFill>
                  <a:schemeClr val="bg1"/>
                </a:solidFill>
              </a:rPr>
              <a:t>regulate </a:t>
            </a:r>
            <a:r>
              <a:rPr lang="en-IN" sz="2400" i="1" dirty="0" smtClean="0">
                <a:solidFill>
                  <a:schemeClr val="bg1"/>
                </a:solidFill>
              </a:rPr>
              <a:t>Ts , the circuit measures the element’s surface temperature and compares it </a:t>
            </a:r>
            <a:r>
              <a:rPr lang="en-IN" sz="2400" dirty="0" smtClean="0">
                <a:solidFill>
                  <a:schemeClr val="bg1"/>
                </a:solidFill>
              </a:rPr>
              <a:t>with an internal reference. </a:t>
            </a:r>
          </a:p>
          <a:p>
            <a:endParaRPr lang="en-IN" sz="1600" dirty="0" smtClean="0">
              <a:solidFill>
                <a:schemeClr val="bg1"/>
              </a:solidFill>
            </a:endParaRPr>
          </a:p>
          <a:p>
            <a:r>
              <a:rPr lang="en-IN" sz="2400" dirty="0" smtClean="0">
                <a:solidFill>
                  <a:schemeClr val="bg1"/>
                </a:solidFill>
              </a:rPr>
              <a:t>Obviously, the incoming power maintains </a:t>
            </a:r>
            <a:r>
              <a:rPr lang="en-IN" sz="2400" i="1" dirty="0" smtClean="0">
                <a:solidFill>
                  <a:schemeClr val="bg1"/>
                </a:solidFill>
              </a:rPr>
              <a:t>Ts higher than </a:t>
            </a:r>
            <a:r>
              <a:rPr lang="en-IN" sz="2400" dirty="0" smtClean="0">
                <a:solidFill>
                  <a:schemeClr val="bg1"/>
                </a:solidFill>
              </a:rPr>
              <a:t>ambient. </a:t>
            </a:r>
          </a:p>
          <a:p>
            <a:endParaRPr lang="en-IN" sz="2400" dirty="0" smtClean="0">
              <a:solidFill>
                <a:schemeClr val="bg1"/>
              </a:solidFill>
            </a:endParaRPr>
          </a:p>
          <a:p>
            <a:pPr algn="just"/>
            <a:r>
              <a:rPr lang="en-IN" sz="2400" dirty="0" smtClean="0">
                <a:solidFill>
                  <a:schemeClr val="bg1"/>
                </a:solidFill>
              </a:rPr>
              <a:t>In some applications, </a:t>
            </a:r>
            <a:r>
              <a:rPr lang="en-IN" sz="2400" i="1" dirty="0" smtClean="0">
                <a:solidFill>
                  <a:schemeClr val="bg1"/>
                </a:solidFill>
              </a:rPr>
              <a:t>Ts may be selected higher than the highest temperature </a:t>
            </a:r>
            <a:r>
              <a:rPr lang="en-IN" sz="2400" dirty="0" smtClean="0">
                <a:solidFill>
                  <a:schemeClr val="bg1"/>
                </a:solidFill>
              </a:rPr>
              <a:t>of the object; however, in most cases, just several tenths of a degree Celsius above the ambient is sufficient.</a:t>
            </a:r>
            <a:endParaRPr lang="en-IN" sz="24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p:cNvPicPr>
            <a:picLocks noChangeAspect="1" noChangeArrowheads="1"/>
          </p:cNvPicPr>
          <p:nvPr/>
        </p:nvPicPr>
        <p:blipFill>
          <a:blip r:embed="rId2" cstate="print"/>
          <a:srcRect/>
          <a:stretch>
            <a:fillRect/>
          </a:stretch>
        </p:blipFill>
        <p:spPr bwMode="auto">
          <a:xfrm>
            <a:off x="457200" y="381000"/>
            <a:ext cx="8355307" cy="4038600"/>
          </a:xfrm>
          <a:prstGeom prst="rect">
            <a:avLst/>
          </a:prstGeom>
          <a:noFill/>
          <a:ln w="9525">
            <a:noFill/>
            <a:miter lim="800000"/>
            <a:headEnd/>
            <a:tailEnd/>
          </a:ln>
        </p:spPr>
      </p:pic>
      <p:sp>
        <p:nvSpPr>
          <p:cNvPr id="5" name="Rectangle 4"/>
          <p:cNvSpPr/>
          <p:nvPr/>
        </p:nvSpPr>
        <p:spPr>
          <a:xfrm>
            <a:off x="381000" y="4826675"/>
            <a:ext cx="8458200" cy="923330"/>
          </a:xfrm>
          <a:prstGeom prst="rect">
            <a:avLst/>
          </a:prstGeom>
        </p:spPr>
        <p:txBody>
          <a:bodyPr wrap="square">
            <a:spAutoFit/>
          </a:bodyPr>
          <a:lstStyle/>
          <a:p>
            <a:pPr algn="just"/>
            <a:r>
              <a:rPr lang="en-IN" b="1" dirty="0" smtClean="0">
                <a:solidFill>
                  <a:schemeClr val="bg1"/>
                </a:solidFill>
              </a:rPr>
              <a:t>Fig. 14.28. The AFIR element radiates thermal flux </a:t>
            </a:r>
            <a:r>
              <a:rPr lang="en-IN" b="1" i="1" dirty="0" smtClean="0">
                <a:solidFill>
                  <a:schemeClr val="bg1"/>
                </a:solidFill>
              </a:rPr>
              <a:t> </a:t>
            </a:r>
            <a:r>
              <a:rPr lang="en-IN" b="1" i="1" dirty="0" smtClean="0">
                <a:solidFill>
                  <a:schemeClr val="bg1"/>
                </a:solidFill>
                <a:sym typeface="Symbol"/>
              </a:rPr>
              <a:t></a:t>
            </a:r>
            <a:r>
              <a:rPr lang="en-IN" b="1" i="1" dirty="0" smtClean="0">
                <a:solidFill>
                  <a:schemeClr val="bg1"/>
                </a:solidFill>
              </a:rPr>
              <a:t>η toward its housing and absorbs flux  </a:t>
            </a:r>
            <a:r>
              <a:rPr lang="en-IN" b="1" i="1" dirty="0" smtClean="0">
                <a:solidFill>
                  <a:schemeClr val="bg1"/>
                </a:solidFill>
                <a:sym typeface="Symbol"/>
              </a:rPr>
              <a:t></a:t>
            </a:r>
            <a:r>
              <a:rPr lang="en-IN" b="1" i="1" dirty="0" smtClean="0">
                <a:solidFill>
                  <a:schemeClr val="bg1"/>
                </a:solidFill>
              </a:rPr>
              <a:t>b from the object (A); timing diagrams for </a:t>
            </a:r>
            <a:r>
              <a:rPr lang="en-IN" b="1" i="1" dirty="0" err="1" smtClean="0">
                <a:solidFill>
                  <a:schemeClr val="bg1"/>
                </a:solidFill>
              </a:rPr>
              <a:t>radiative</a:t>
            </a:r>
            <a:r>
              <a:rPr lang="en-IN" b="1" i="1" dirty="0" smtClean="0">
                <a:solidFill>
                  <a:schemeClr val="bg1"/>
                </a:solidFill>
              </a:rPr>
              <a:t> flux, surface temperature, and supplied </a:t>
            </a:r>
            <a:r>
              <a:rPr lang="en-IN" b="1" dirty="0" smtClean="0">
                <a:solidFill>
                  <a:schemeClr val="bg1"/>
                </a:solidFill>
              </a:rPr>
              <a:t>power (B).</a:t>
            </a:r>
            <a:endParaRPr lang="en-IN" b="1"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41986" name="Picture 2" descr="totint2"/>
          <p:cNvPicPr>
            <a:picLocks noChangeAspect="1" noChangeArrowheads="1"/>
          </p:cNvPicPr>
          <p:nvPr/>
        </p:nvPicPr>
        <p:blipFill>
          <a:blip r:embed="rId2" cstate="print"/>
          <a:srcRect/>
          <a:stretch>
            <a:fillRect/>
          </a:stretch>
        </p:blipFill>
        <p:spPr bwMode="auto">
          <a:xfrm>
            <a:off x="0" y="1873250"/>
            <a:ext cx="9144000" cy="4983163"/>
          </a:xfrm>
          <a:prstGeom prst="rect">
            <a:avLst/>
          </a:prstGeom>
          <a:noFill/>
        </p:spPr>
      </p:pic>
      <p:pic>
        <p:nvPicPr>
          <p:cNvPr id="41988" name="Picture 4" descr="snell2"/>
          <p:cNvPicPr>
            <a:picLocks noChangeAspect="1" noChangeArrowheads="1"/>
          </p:cNvPicPr>
          <p:nvPr/>
        </p:nvPicPr>
        <p:blipFill>
          <a:blip r:embed="rId3" cstate="print"/>
          <a:srcRect/>
          <a:stretch>
            <a:fillRect/>
          </a:stretch>
        </p:blipFill>
        <p:spPr bwMode="auto">
          <a:xfrm>
            <a:off x="376238" y="293688"/>
            <a:ext cx="4560887" cy="2022475"/>
          </a:xfrm>
          <a:prstGeom prst="rect">
            <a:avLst/>
          </a:prstGeom>
          <a:noFill/>
        </p:spPr>
      </p:pic>
      <p:sp>
        <p:nvSpPr>
          <p:cNvPr id="41989" name="Text Box 5"/>
          <p:cNvSpPr txBox="1">
            <a:spLocks noChangeArrowheads="1"/>
          </p:cNvSpPr>
          <p:nvPr/>
        </p:nvSpPr>
        <p:spPr bwMode="auto">
          <a:xfrm>
            <a:off x="4343400" y="914400"/>
            <a:ext cx="4724400" cy="457200"/>
          </a:xfrm>
          <a:prstGeom prst="rect">
            <a:avLst/>
          </a:prstGeom>
          <a:noFill/>
          <a:ln w="9525">
            <a:noFill/>
            <a:miter lim="800000"/>
            <a:headEnd/>
            <a:tailEnd/>
          </a:ln>
          <a:effectLst/>
        </p:spPr>
        <p:txBody>
          <a:bodyPr>
            <a:spAutoFit/>
          </a:bodyPr>
          <a:lstStyle/>
          <a:p>
            <a:pPr algn="ctr">
              <a:spcBef>
                <a:spcPct val="50000"/>
              </a:spcBef>
            </a:pPr>
            <a:r>
              <a:rPr lang="en-US" sz="2400">
                <a:latin typeface="Times New Roman" pitchFamily="18" charset="0"/>
              </a:rPr>
              <a:t>Based on </a:t>
            </a:r>
            <a:r>
              <a:rPr lang="en-US" sz="2400" b="1">
                <a:latin typeface="Times New Roman" pitchFamily="18" charset="0"/>
              </a:rPr>
              <a:t>Total Internal Reflection</a:t>
            </a:r>
          </a:p>
        </p:txBody>
      </p:sp>
      <p:sp>
        <p:nvSpPr>
          <p:cNvPr id="41990" name="Text Box 6"/>
          <p:cNvSpPr txBox="1">
            <a:spLocks noChangeArrowheads="1"/>
          </p:cNvSpPr>
          <p:nvPr/>
        </p:nvSpPr>
        <p:spPr bwMode="auto">
          <a:xfrm>
            <a:off x="1447800" y="7162800"/>
            <a:ext cx="6553200" cy="336550"/>
          </a:xfrm>
          <a:prstGeom prst="rect">
            <a:avLst/>
          </a:prstGeom>
          <a:noFill/>
          <a:ln w="9525">
            <a:noFill/>
            <a:miter lim="800000"/>
            <a:headEnd/>
            <a:tailEnd/>
          </a:ln>
          <a:effectLst/>
        </p:spPr>
        <p:txBody>
          <a:bodyPr>
            <a:spAutoFit/>
          </a:bodyPr>
          <a:lstStyle/>
          <a:p>
            <a:pPr>
              <a:spcBef>
                <a:spcPct val="50000"/>
              </a:spcBef>
            </a:pPr>
            <a:r>
              <a:rPr lang="en-US" sz="1600">
                <a:latin typeface="Times New Roman" pitchFamily="18" charset="0"/>
              </a:rPr>
              <a:t>Taken from http://hyperphysics.phy-astr.gsu.edu/hbase/phyopt/totint.html#c1</a:t>
            </a:r>
          </a:p>
        </p:txBody>
      </p:sp>
    </p:spTree>
  </p:cSld>
  <p:clrMapOvr>
    <a:masterClrMapping/>
  </p:clrMapOvr>
  <p:transition spd="slow"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86" y="228600"/>
            <a:ext cx="8229600" cy="1143000"/>
          </a:xfrm>
        </p:spPr>
        <p:txBody>
          <a:bodyPr/>
          <a:lstStyle/>
          <a:p>
            <a:pPr algn="ctr"/>
            <a:r>
              <a:rPr lang="en-US" sz="3200" dirty="0" smtClean="0">
                <a:solidFill>
                  <a:srgbClr val="FFFF00"/>
                </a:solidFill>
              </a:rPr>
              <a:t>Photovoltaic Cell </a:t>
            </a:r>
            <a:endParaRPr lang="en-US" sz="3200" dirty="0">
              <a:solidFill>
                <a:srgbClr val="FFFF00"/>
              </a:solidFill>
            </a:endParaRPr>
          </a:p>
        </p:txBody>
      </p:sp>
      <p:sp>
        <p:nvSpPr>
          <p:cNvPr id="4" name="Content Placeholder 2"/>
          <p:cNvSpPr txBox="1">
            <a:spLocks/>
          </p:cNvSpPr>
          <p:nvPr/>
        </p:nvSpPr>
        <p:spPr bwMode="auto">
          <a:xfrm>
            <a:off x="381786" y="1524000"/>
            <a:ext cx="8382000"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r>
              <a:rPr lang="en-US" sz="3300" b="1" kern="0" dirty="0" smtClean="0">
                <a:solidFill>
                  <a:schemeClr val="bg1"/>
                </a:solidFill>
                <a:latin typeface="DVB-TTSurekh" pitchFamily="82" charset="0"/>
              </a:rPr>
              <a:t>The word Photovoltaic is a combination of the Greek word for Light </a:t>
            </a:r>
            <a:r>
              <a:rPr lang="en-US" sz="3300" b="1" i="1" kern="0" dirty="0" smtClean="0">
                <a:solidFill>
                  <a:srgbClr val="FFFF00"/>
                </a:solidFill>
                <a:latin typeface="DVB-TTSurekh" pitchFamily="82" charset="0"/>
              </a:rPr>
              <a:t>photo </a:t>
            </a:r>
            <a:r>
              <a:rPr lang="en-US" sz="3300" b="1" kern="0" dirty="0" smtClean="0">
                <a:solidFill>
                  <a:schemeClr val="bg1"/>
                </a:solidFill>
                <a:latin typeface="DVB-TTSurekh" pitchFamily="82" charset="0"/>
              </a:rPr>
              <a:t>and the name of the physicist </a:t>
            </a:r>
            <a:r>
              <a:rPr lang="en-US" sz="3300" b="1" kern="0" dirty="0" err="1" smtClean="0">
                <a:solidFill>
                  <a:schemeClr val="bg1"/>
                </a:solidFill>
                <a:latin typeface="DVB-TTSurekh" pitchFamily="82" charset="0"/>
              </a:rPr>
              <a:t>Allexandro</a:t>
            </a:r>
            <a:r>
              <a:rPr lang="en-US" sz="3300" b="1" kern="0" dirty="0" smtClean="0">
                <a:solidFill>
                  <a:schemeClr val="bg1"/>
                </a:solidFill>
                <a:latin typeface="DVB-TTSurekh" pitchFamily="82" charset="0"/>
              </a:rPr>
              <a:t> </a:t>
            </a:r>
            <a:r>
              <a:rPr lang="en-US" sz="3300" b="1" i="1" kern="0" dirty="0" smtClean="0">
                <a:solidFill>
                  <a:srgbClr val="FFFF00"/>
                </a:solidFill>
                <a:latin typeface="DVB-TTSurekh" pitchFamily="82" charset="0"/>
              </a:rPr>
              <a:t>Volta.</a:t>
            </a:r>
          </a:p>
          <a:p>
            <a:pPr algn="just">
              <a:buFontTx/>
              <a:buNone/>
            </a:pPr>
            <a:endParaRPr lang="en-US" sz="3300" b="1" kern="0" dirty="0" smtClean="0">
              <a:solidFill>
                <a:schemeClr val="bg1"/>
              </a:solidFill>
              <a:latin typeface="DVB-TTSurekh" pitchFamily="82" charset="0"/>
            </a:endParaRPr>
          </a:p>
          <a:p>
            <a:pPr algn="just"/>
            <a:r>
              <a:rPr lang="en-US" sz="3300" b="1" kern="0" dirty="0" smtClean="0">
                <a:solidFill>
                  <a:schemeClr val="bg1"/>
                </a:solidFill>
                <a:latin typeface="DVB-TTSurekh" pitchFamily="82" charset="0"/>
              </a:rPr>
              <a:t>Photo-voltaic is the direct conversion of light into electricity at the atomic level. </a:t>
            </a:r>
          </a:p>
          <a:p>
            <a:pPr algn="just">
              <a:buFontTx/>
              <a:buNone/>
            </a:pPr>
            <a:endParaRPr lang="en-US" sz="3300" b="1" kern="0" dirty="0" smtClean="0">
              <a:solidFill>
                <a:schemeClr val="bg1"/>
              </a:solidFill>
              <a:latin typeface="DVB-TTSurekh" pitchFamily="82" charset="0"/>
            </a:endParaRPr>
          </a:p>
          <a:p>
            <a:pPr algn="just"/>
            <a:r>
              <a:rPr lang="en-US" sz="3300" b="1" kern="0" dirty="0" smtClean="0">
                <a:solidFill>
                  <a:schemeClr val="bg1"/>
                </a:solidFill>
                <a:latin typeface="DVB-TTSurekh" pitchFamily="82" charset="0"/>
              </a:rPr>
              <a:t>Some materials exhibit a property known as the photoelectric effect that causes them to absorb photons of light and release electrons.</a:t>
            </a:r>
          </a:p>
          <a:p>
            <a:pPr algn="just">
              <a:buFontTx/>
              <a:buNone/>
            </a:pPr>
            <a:endParaRPr lang="en-US" sz="3300" b="1" kern="0" dirty="0" smtClean="0">
              <a:solidFill>
                <a:schemeClr val="bg1"/>
              </a:solidFill>
              <a:latin typeface="DVB-TTSurekh" pitchFamily="82" charset="0"/>
            </a:endParaRPr>
          </a:p>
          <a:p>
            <a:pPr algn="just"/>
            <a:r>
              <a:rPr lang="en-US" sz="3300" b="1" kern="0" dirty="0" smtClean="0">
                <a:solidFill>
                  <a:schemeClr val="bg1"/>
                </a:solidFill>
                <a:latin typeface="DVB-TTSurekh" pitchFamily="82" charset="0"/>
              </a:rPr>
              <a:t> When these free electrons are captured, an electric current results that can be used as electricity.</a:t>
            </a:r>
          </a:p>
          <a:p>
            <a:pPr algn="just">
              <a:buFontTx/>
              <a:buNone/>
            </a:pPr>
            <a:endParaRPr lang="en-US" sz="3300" b="1" kern="0" dirty="0" smtClean="0">
              <a:solidFill>
                <a:schemeClr val="bg1"/>
              </a:solidFill>
              <a:latin typeface="DVB-TTSurekh" pitchFamily="82" charset="0"/>
            </a:endParaRPr>
          </a:p>
          <a:p>
            <a:pPr algn="just"/>
            <a:r>
              <a:rPr lang="en-US" sz="3300" b="1" kern="0" dirty="0" smtClean="0">
                <a:solidFill>
                  <a:schemeClr val="bg1"/>
                </a:solidFill>
                <a:latin typeface="DVB-TTSurekh" pitchFamily="82" charset="0"/>
              </a:rPr>
              <a:t>Thus photo voltaic cells are used to convert solar energy into electrical energy.</a:t>
            </a:r>
          </a:p>
          <a:p>
            <a:pPr algn="just"/>
            <a:endParaRPr lang="en-US" sz="3600" b="1" kern="0" dirty="0" smtClean="0">
              <a:solidFill>
                <a:schemeClr val="bg1"/>
              </a:solidFill>
              <a:latin typeface="DV1-TTSurekh" pitchFamily="82" charset="0"/>
            </a:endParaRPr>
          </a:p>
          <a:p>
            <a:endParaRPr lang="en-US" b="1" kern="0" dirty="0">
              <a:solidFill>
                <a:schemeClr val="bg1"/>
              </a:solidFill>
            </a:endParaRPr>
          </a:p>
        </p:txBody>
      </p:sp>
    </p:spTree>
    <p:extLst>
      <p:ext uri="{BB962C8B-B14F-4D97-AF65-F5344CB8AC3E}">
        <p14:creationId xmlns:p14="http://schemas.microsoft.com/office/powerpoint/2010/main" val="4009410705"/>
      </p:ext>
    </p:extLst>
  </p:cSld>
  <p:clrMapOvr>
    <a:masterClrMapping/>
  </p:clrMapOvr>
  <p:transition spd="slow" advClick="0"/>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a:gradFill flip="none" rotWithShape="1">
            <a:gsLst>
              <a:gs pos="0">
                <a:srgbClr val="FF742F">
                  <a:tint val="66000"/>
                  <a:satMod val="160000"/>
                </a:srgbClr>
              </a:gs>
              <a:gs pos="50000">
                <a:srgbClr val="FF742F">
                  <a:tint val="44500"/>
                  <a:satMod val="160000"/>
                </a:srgbClr>
              </a:gs>
              <a:gs pos="100000">
                <a:srgbClr val="FF742F">
                  <a:tint val="23500"/>
                  <a:satMod val="160000"/>
                </a:srgbClr>
              </a:gs>
            </a:gsLst>
            <a:lin ang="5400000" scaled="1"/>
            <a:tileRect/>
          </a:gradFill>
        </p:spPr>
        <p:txBody>
          <a:bodyPr>
            <a:normAutofit/>
          </a:bodyPr>
          <a:lstStyle/>
          <a:p>
            <a:pPr algn="ctr"/>
            <a:r>
              <a:rPr lang="en-US" sz="4000" dirty="0" smtClean="0">
                <a:solidFill>
                  <a:schemeClr val="bg1"/>
                </a:solidFill>
                <a:latin typeface="DVB-TTGanesh" pitchFamily="82" charset="0"/>
                <a:hlinkClick r:id="rId2" action="ppaction://hlinkfile"/>
              </a:rPr>
              <a:t>History of Photo-voltaic cells</a:t>
            </a:r>
            <a:endParaRPr lang="en-US" sz="4000" dirty="0">
              <a:solidFill>
                <a:schemeClr val="bg1"/>
              </a:solidFill>
              <a:latin typeface="DVB-TTGanesh" pitchFamily="82" charset="0"/>
            </a:endParaRPr>
          </a:p>
        </p:txBody>
      </p:sp>
      <p:sp>
        <p:nvSpPr>
          <p:cNvPr id="3" name="Content Placeholder 2"/>
          <p:cNvSpPr>
            <a:spLocks noGrp="1"/>
          </p:cNvSpPr>
          <p:nvPr>
            <p:ph sz="quarter" idx="1"/>
          </p:nvPr>
        </p:nvSpPr>
        <p:spPr>
          <a:xfrm>
            <a:off x="457200" y="1143000"/>
            <a:ext cx="8229600" cy="5334000"/>
          </a:xfrm>
        </p:spPr>
        <p:txBody>
          <a:bodyPr>
            <a:noAutofit/>
          </a:bodyPr>
          <a:lstStyle/>
          <a:p>
            <a:pPr algn="just"/>
            <a:r>
              <a:rPr lang="en-US" sz="2800" b="1" dirty="0" smtClean="0">
                <a:solidFill>
                  <a:schemeClr val="bg1"/>
                </a:solidFill>
                <a:latin typeface="DV1-TTSurekh" pitchFamily="82" charset="0"/>
              </a:rPr>
              <a:t>Story of photovoltaic starts from 1839-Bequerel. </a:t>
            </a:r>
          </a:p>
          <a:p>
            <a:pPr algn="just">
              <a:buNone/>
            </a:pPr>
            <a:endParaRPr lang="en-US" sz="2800" b="1" dirty="0" smtClean="0">
              <a:solidFill>
                <a:schemeClr val="bg1"/>
              </a:solidFill>
              <a:latin typeface="DV1-TTSurekh" pitchFamily="82" charset="0"/>
            </a:endParaRPr>
          </a:p>
          <a:p>
            <a:pPr algn="just"/>
            <a:r>
              <a:rPr lang="en-US" sz="2800" b="1" dirty="0" smtClean="0">
                <a:solidFill>
                  <a:schemeClr val="bg1"/>
                </a:solidFill>
                <a:latin typeface="DV1-TTSurekh" pitchFamily="82" charset="0"/>
              </a:rPr>
              <a:t>In </a:t>
            </a:r>
            <a:r>
              <a:rPr lang="en-US" sz="2800" b="1" dirty="0">
                <a:solidFill>
                  <a:schemeClr val="bg1"/>
                </a:solidFill>
                <a:latin typeface="DV1-TTSurekh" pitchFamily="82" charset="0"/>
              </a:rPr>
              <a:t>1905, Albert Einstein described the nature of light and the photoelectric effect on which photovoltaic technology is based, </a:t>
            </a:r>
            <a:r>
              <a:rPr lang="en-US" sz="2800" b="1" dirty="0" smtClean="0">
                <a:solidFill>
                  <a:schemeClr val="bg1"/>
                </a:solidFill>
                <a:latin typeface="DV1-TTSurekh" pitchFamily="82" charset="0"/>
              </a:rPr>
              <a:t> for </a:t>
            </a:r>
            <a:r>
              <a:rPr lang="en-US" sz="2800" b="1" dirty="0">
                <a:solidFill>
                  <a:schemeClr val="bg1"/>
                </a:solidFill>
                <a:latin typeface="DV1-TTSurekh" pitchFamily="82" charset="0"/>
              </a:rPr>
              <a:t>which he </a:t>
            </a:r>
            <a:r>
              <a:rPr lang="en-US" sz="2800" b="1" dirty="0" smtClean="0">
                <a:solidFill>
                  <a:schemeClr val="bg1"/>
                </a:solidFill>
                <a:latin typeface="DV1-TTSurekh" pitchFamily="82" charset="0"/>
              </a:rPr>
              <a:t>won </a:t>
            </a:r>
            <a:r>
              <a:rPr lang="en-US" sz="2800" b="1" dirty="0">
                <a:solidFill>
                  <a:schemeClr val="bg1"/>
                </a:solidFill>
                <a:latin typeface="DV1-TTSurekh" pitchFamily="82" charset="0"/>
              </a:rPr>
              <a:t>a Nobel prize in </a:t>
            </a:r>
            <a:r>
              <a:rPr lang="en-US" sz="2800" b="1" dirty="0" smtClean="0">
                <a:solidFill>
                  <a:schemeClr val="bg1"/>
                </a:solidFill>
                <a:latin typeface="DV1-TTSurekh" pitchFamily="82" charset="0"/>
              </a:rPr>
              <a:t>physics in 1921</a:t>
            </a:r>
          </a:p>
          <a:p>
            <a:pPr algn="just">
              <a:buNone/>
            </a:pPr>
            <a:endParaRPr lang="en-US" sz="2800" b="1" dirty="0" smtClean="0">
              <a:solidFill>
                <a:schemeClr val="bg1"/>
              </a:solidFill>
              <a:latin typeface="DV1-TTSurekh" pitchFamily="82" charset="0"/>
            </a:endParaRPr>
          </a:p>
          <a:p>
            <a:pPr algn="just"/>
            <a:r>
              <a:rPr lang="en-US" sz="2800" b="1" dirty="0" smtClean="0">
                <a:solidFill>
                  <a:schemeClr val="bg1"/>
                </a:solidFill>
                <a:latin typeface="DV1-TTSurekh" pitchFamily="82" charset="0"/>
              </a:rPr>
              <a:t>The </a:t>
            </a:r>
            <a:r>
              <a:rPr lang="en-US" sz="2800" b="1" dirty="0">
                <a:solidFill>
                  <a:schemeClr val="bg1"/>
                </a:solidFill>
                <a:latin typeface="DV1-TTSurekh" pitchFamily="82" charset="0"/>
              </a:rPr>
              <a:t>first photovoltaic module was built by Bell Laboratories in </a:t>
            </a:r>
            <a:r>
              <a:rPr lang="en-US" sz="2800" b="1" dirty="0" smtClean="0">
                <a:solidFill>
                  <a:schemeClr val="bg1"/>
                </a:solidFill>
                <a:latin typeface="DV1-TTSurekh" pitchFamily="82" charset="0"/>
              </a:rPr>
              <a:t> 1954.</a:t>
            </a:r>
          </a:p>
          <a:p>
            <a:pPr algn="just">
              <a:buNone/>
            </a:pPr>
            <a:endParaRPr lang="en-US" sz="2800" b="1" dirty="0" smtClean="0">
              <a:solidFill>
                <a:schemeClr val="bg1"/>
              </a:solidFill>
              <a:latin typeface="DV1-TTSurekh" pitchFamily="82" charset="0"/>
            </a:endParaRPr>
          </a:p>
          <a:p>
            <a:pPr algn="just"/>
            <a:r>
              <a:rPr lang="en-US" sz="2800" b="1" dirty="0" smtClean="0">
                <a:solidFill>
                  <a:schemeClr val="bg1"/>
                </a:solidFill>
                <a:latin typeface="DV1-TTSurekh" pitchFamily="82" charset="0"/>
              </a:rPr>
              <a:t> </a:t>
            </a:r>
            <a:r>
              <a:rPr lang="en-US" sz="2800" b="1" dirty="0">
                <a:solidFill>
                  <a:schemeClr val="bg1"/>
                </a:solidFill>
                <a:latin typeface="DV1-TTSurekh" pitchFamily="82" charset="0"/>
              </a:rPr>
              <a:t>It was billed as a solar battery and was mostly just a curiosity as it was too expensive to gain widespread use.</a:t>
            </a:r>
          </a:p>
        </p:txBody>
      </p:sp>
    </p:spTree>
    <p:extLst>
      <p:ext uri="{BB962C8B-B14F-4D97-AF65-F5344CB8AC3E}">
        <p14:creationId xmlns:p14="http://schemas.microsoft.com/office/powerpoint/2010/main" val="248507597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990600"/>
          </a:xfrm>
          <a:gradFill flip="none" rotWithShape="1">
            <a:gsLst>
              <a:gs pos="0">
                <a:srgbClr val="FF742F">
                  <a:alpha val="29000"/>
                </a:srgbClr>
              </a:gs>
              <a:gs pos="0">
                <a:srgbClr val="FF742F">
                  <a:alpha val="29000"/>
                </a:srgbClr>
              </a:gs>
              <a:gs pos="50000">
                <a:schemeClr val="accent1">
                  <a:shade val="67500"/>
                  <a:satMod val="115000"/>
                </a:schemeClr>
              </a:gs>
              <a:gs pos="100000">
                <a:schemeClr val="accent1">
                  <a:shade val="100000"/>
                  <a:satMod val="115000"/>
                </a:schemeClr>
              </a:gs>
            </a:gsLst>
            <a:lin ang="8100000" scaled="1"/>
            <a:tileRect/>
          </a:gradFill>
        </p:spPr>
        <p:txBody>
          <a:bodyPr>
            <a:noAutofit/>
          </a:bodyPr>
          <a:lstStyle/>
          <a:p>
            <a:pPr algn="ctr"/>
            <a:r>
              <a:rPr lang="en-US" sz="3600" dirty="0" smtClean="0">
                <a:solidFill>
                  <a:schemeClr val="tx1"/>
                </a:solidFill>
                <a:latin typeface="DVB-TTGanesh" pitchFamily="82" charset="0"/>
              </a:rPr>
              <a:t>Historical review of solar energy utilization trends</a:t>
            </a:r>
            <a:endParaRPr lang="en-US" sz="3600" dirty="0">
              <a:solidFill>
                <a:schemeClr val="tx1"/>
              </a:solidFill>
              <a:latin typeface="DVB-TTGanesh" pitchFamily="82" charset="0"/>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321270857"/>
              </p:ext>
            </p:extLst>
          </p:nvPr>
        </p:nvGraphicFramePr>
        <p:xfrm>
          <a:off x="457200" y="1600200"/>
          <a:ext cx="8229600" cy="5039360"/>
        </p:xfrm>
        <a:graphic>
          <a:graphicData uri="http://schemas.openxmlformats.org/drawingml/2006/table">
            <a:tbl>
              <a:tblPr firstRow="1" bandRow="1">
                <a:tableStyleId>{5C22544A-7EE6-4342-B048-85BDC9FD1C3A}</a:tableStyleId>
              </a:tblPr>
              <a:tblGrid>
                <a:gridCol w="5943600"/>
                <a:gridCol w="2286000"/>
              </a:tblGrid>
              <a:tr h="228600">
                <a:tc>
                  <a:txBody>
                    <a:bodyPr/>
                    <a:lstStyle/>
                    <a:p>
                      <a:r>
                        <a:rPr lang="en-US" sz="2400" dirty="0" smtClean="0">
                          <a:solidFill>
                            <a:schemeClr val="tx1"/>
                          </a:solidFill>
                          <a:latin typeface="DV1-TTSurekh" pitchFamily="82" charset="0"/>
                        </a:rPr>
                        <a:t>Efforts to concentrate solar  energy</a:t>
                      </a:r>
                      <a:endParaRPr lang="en-US" sz="2400" dirty="0">
                        <a:solidFill>
                          <a:schemeClr val="tx1"/>
                        </a:solidFill>
                        <a:latin typeface="DV1-TTSurekh" pitchFamily="82" charset="0"/>
                      </a:endParaRPr>
                    </a:p>
                  </a:txBody>
                  <a:tcPr/>
                </a:tc>
                <a:tc>
                  <a:txBody>
                    <a:bodyPr/>
                    <a:lstStyle/>
                    <a:p>
                      <a:r>
                        <a:rPr lang="en-US" sz="2400" dirty="0" smtClean="0">
                          <a:solidFill>
                            <a:schemeClr val="tx1"/>
                          </a:solidFill>
                          <a:latin typeface="DV1-TTSurekh" pitchFamily="82" charset="0"/>
                        </a:rPr>
                        <a:t>200 BC</a:t>
                      </a:r>
                      <a:endParaRPr lang="en-US" sz="2400" dirty="0">
                        <a:solidFill>
                          <a:schemeClr val="tx1"/>
                        </a:solidFill>
                        <a:latin typeface="DV1-TTSurekh" pitchFamily="82" charset="0"/>
                      </a:endParaRPr>
                    </a:p>
                  </a:txBody>
                  <a:tcPr/>
                </a:tc>
              </a:tr>
              <a:tr h="370840">
                <a:tc>
                  <a:txBody>
                    <a:bodyPr/>
                    <a:lstStyle/>
                    <a:p>
                      <a:r>
                        <a:rPr lang="en-US" sz="2400" dirty="0" smtClean="0">
                          <a:latin typeface="DV1-TTSurekh" pitchFamily="82" charset="0"/>
                        </a:rPr>
                        <a:t>Discovery of photo voltaic effect(PV cell developed in 1950)</a:t>
                      </a:r>
                      <a:endParaRPr lang="en-US" sz="2400" dirty="0">
                        <a:latin typeface="DV1-TTSurekh" pitchFamily="82" charset="0"/>
                      </a:endParaRPr>
                    </a:p>
                  </a:txBody>
                  <a:tcPr/>
                </a:tc>
                <a:tc>
                  <a:txBody>
                    <a:bodyPr/>
                    <a:lstStyle/>
                    <a:p>
                      <a:r>
                        <a:rPr lang="en-US" sz="2400" dirty="0" smtClean="0">
                          <a:latin typeface="DV1-TTSurekh" pitchFamily="82" charset="0"/>
                        </a:rPr>
                        <a:t>1839</a:t>
                      </a:r>
                      <a:endParaRPr lang="en-US" sz="2400" dirty="0">
                        <a:latin typeface="DV1-TTSurekh" pitchFamily="82" charset="0"/>
                      </a:endParaRPr>
                    </a:p>
                  </a:txBody>
                  <a:tcPr/>
                </a:tc>
              </a:tr>
              <a:tr h="370840">
                <a:tc>
                  <a:txBody>
                    <a:bodyPr/>
                    <a:lstStyle/>
                    <a:p>
                      <a:r>
                        <a:rPr lang="en-US" sz="2400" dirty="0" smtClean="0">
                          <a:latin typeface="DV1-TTSurekh" pitchFamily="82" charset="0"/>
                        </a:rPr>
                        <a:t>Solar electric power generation</a:t>
                      </a:r>
                      <a:endParaRPr lang="en-US" sz="2400" dirty="0">
                        <a:latin typeface="DV1-TTSurekh" pitchFamily="82" charset="0"/>
                      </a:endParaRPr>
                    </a:p>
                  </a:txBody>
                  <a:tcPr/>
                </a:tc>
                <a:tc>
                  <a:txBody>
                    <a:bodyPr/>
                    <a:lstStyle/>
                    <a:p>
                      <a:r>
                        <a:rPr lang="en-US" sz="2400" dirty="0" smtClean="0">
                          <a:latin typeface="DV1-TTSurekh" pitchFamily="82" charset="0"/>
                        </a:rPr>
                        <a:t>1915</a:t>
                      </a:r>
                      <a:endParaRPr lang="en-US" sz="2400" dirty="0">
                        <a:latin typeface="DV1-TTSurekh" pitchFamily="82" charset="0"/>
                      </a:endParaRPr>
                    </a:p>
                  </a:txBody>
                  <a:tcPr/>
                </a:tc>
              </a:tr>
              <a:tr h="370840">
                <a:tc>
                  <a:txBody>
                    <a:bodyPr/>
                    <a:lstStyle/>
                    <a:p>
                      <a:r>
                        <a:rPr lang="en-US" sz="2400" dirty="0" smtClean="0">
                          <a:latin typeface="DV1-TTSurekh" pitchFamily="82" charset="0"/>
                        </a:rPr>
                        <a:t>Photo voltaic cells for space research solar space power plant</a:t>
                      </a:r>
                      <a:endParaRPr lang="en-US" sz="2400" dirty="0">
                        <a:latin typeface="DV1-TTSurekh" pitchFamily="82" charset="0"/>
                      </a:endParaRPr>
                    </a:p>
                  </a:txBody>
                  <a:tcPr/>
                </a:tc>
                <a:tc>
                  <a:txBody>
                    <a:bodyPr/>
                    <a:lstStyle/>
                    <a:p>
                      <a:r>
                        <a:rPr lang="en-US" sz="2400" dirty="0" smtClean="0">
                          <a:latin typeface="DV1-TTSurekh" pitchFamily="82" charset="0"/>
                        </a:rPr>
                        <a:t>1950</a:t>
                      </a:r>
                      <a:endParaRPr lang="en-US" sz="2400" dirty="0">
                        <a:latin typeface="DV1-TTSurekh" pitchFamily="82" charset="0"/>
                      </a:endParaRPr>
                    </a:p>
                  </a:txBody>
                  <a:tcPr/>
                </a:tc>
              </a:tr>
              <a:tr h="370840">
                <a:tc>
                  <a:txBody>
                    <a:bodyPr/>
                    <a:lstStyle/>
                    <a:p>
                      <a:r>
                        <a:rPr lang="en-US" sz="2400" dirty="0" smtClean="0">
                          <a:latin typeface="DV1-TTSurekh" pitchFamily="82" charset="0"/>
                        </a:rPr>
                        <a:t>Solar PV power plant 340 KW </a:t>
                      </a:r>
                      <a:endParaRPr lang="en-US" sz="2400" dirty="0">
                        <a:latin typeface="DV1-TTSurekh" pitchFamily="82" charset="0"/>
                      </a:endParaRPr>
                    </a:p>
                  </a:txBody>
                  <a:tcPr/>
                </a:tc>
                <a:tc>
                  <a:txBody>
                    <a:bodyPr/>
                    <a:lstStyle/>
                    <a:p>
                      <a:r>
                        <a:rPr lang="en-US" sz="2400" dirty="0" smtClean="0">
                          <a:latin typeface="DV1-TTSurekh" pitchFamily="82" charset="0"/>
                        </a:rPr>
                        <a:t>1989- Kobern-Gondorf Germany</a:t>
                      </a:r>
                    </a:p>
                  </a:txBody>
                  <a:tcPr/>
                </a:tc>
              </a:tr>
              <a:tr h="370840">
                <a:tc>
                  <a:txBody>
                    <a:bodyPr/>
                    <a:lstStyle/>
                    <a:p>
                      <a:r>
                        <a:rPr lang="en-US" sz="2400" dirty="0" smtClean="0">
                          <a:latin typeface="DV1-TTSurekh" pitchFamily="82" charset="0"/>
                        </a:rPr>
                        <a:t>Solar PV, diesel hybrid  (10</a:t>
                      </a:r>
                      <a:r>
                        <a:rPr lang="en-US" sz="2400" baseline="0" dirty="0" smtClean="0">
                          <a:latin typeface="DV1-TTSurekh" pitchFamily="82" charset="0"/>
                        </a:rPr>
                        <a:t> KW solar+ 14 KW diesel)</a:t>
                      </a:r>
                      <a:endParaRPr lang="en-US" sz="2400" dirty="0">
                        <a:latin typeface="DV1-TTSurekh" pitchFamily="82" charset="0"/>
                      </a:endParaRPr>
                    </a:p>
                  </a:txBody>
                  <a:tcPr/>
                </a:tc>
                <a:tc>
                  <a:txBody>
                    <a:bodyPr/>
                    <a:lstStyle/>
                    <a:p>
                      <a:r>
                        <a:rPr lang="en-US" sz="2400" dirty="0" smtClean="0">
                          <a:latin typeface="DV1-TTSurekh" pitchFamily="82" charset="0"/>
                        </a:rPr>
                        <a:t>1991 Etisalat UAE</a:t>
                      </a:r>
                      <a:endParaRPr lang="en-US" sz="2400" dirty="0">
                        <a:latin typeface="DV1-TTSurekh" pitchFamily="82" charset="0"/>
                      </a:endParaRPr>
                    </a:p>
                  </a:txBody>
                  <a:tcPr/>
                </a:tc>
              </a:tr>
              <a:tr h="370840">
                <a:tc>
                  <a:txBody>
                    <a:bodyPr/>
                    <a:lstStyle/>
                    <a:p>
                      <a:r>
                        <a:rPr lang="en-US" sz="2400" dirty="0" smtClean="0">
                          <a:latin typeface="DV1-TTSurekh" pitchFamily="82" charset="0"/>
                        </a:rPr>
                        <a:t>Solar residential heating, Solar Cooker , Solar AC , solar street lighting system, solar stand alone power supply systems</a:t>
                      </a:r>
                      <a:endParaRPr lang="en-US" sz="2400" dirty="0">
                        <a:latin typeface="DV1-TTSurekh" pitchFamily="82" charset="0"/>
                      </a:endParaRPr>
                    </a:p>
                  </a:txBody>
                  <a:tcPr/>
                </a:tc>
                <a:tc>
                  <a:txBody>
                    <a:bodyPr/>
                    <a:lstStyle/>
                    <a:p>
                      <a:r>
                        <a:rPr lang="en-US" sz="2400" dirty="0" smtClean="0">
                          <a:latin typeface="DV1-TTSurekh" pitchFamily="82" charset="0"/>
                        </a:rPr>
                        <a:t>1990;s in developed and developing countries</a:t>
                      </a:r>
                      <a:endParaRPr lang="en-US" sz="2400" dirty="0">
                        <a:latin typeface="DV1-TTSurekh" pitchFamily="82" charset="0"/>
                      </a:endParaRPr>
                    </a:p>
                  </a:txBody>
                  <a:tcPr/>
                </a:tc>
              </a:tr>
              <a:tr h="370840">
                <a:tc>
                  <a:txBody>
                    <a:bodyPr/>
                    <a:lstStyle/>
                    <a:p>
                      <a:endParaRPr lang="en-US" dirty="0"/>
                    </a:p>
                  </a:txBody>
                  <a:tcPr/>
                </a:tc>
                <a:tc>
                  <a:txBody>
                    <a:bodyPr/>
                    <a:lstStyle/>
                    <a:p>
                      <a:endParaRPr lang="en-US" dirty="0"/>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8173655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07332" cy="573321"/>
          </a:xfrm>
          <a:solidFill>
            <a:srgbClr val="0000FF"/>
          </a:solidFill>
          <a:ln>
            <a:solidFill>
              <a:schemeClr val="accent1"/>
            </a:solidFill>
          </a:ln>
        </p:spPr>
        <p:txBody>
          <a:bodyPr/>
          <a:lstStyle/>
          <a:p>
            <a:pPr algn="ctr"/>
            <a:r>
              <a:rPr lang="en-US" sz="2800" b="1" dirty="0" smtClean="0">
                <a:solidFill>
                  <a:srgbClr val="FFFF00"/>
                </a:solidFill>
                <a:latin typeface="Georgia" panose="02040502050405020303" pitchFamily="18" charset="0"/>
                <a:cs typeface="Aharoni" panose="02010803020104030203" pitchFamily="2" charset="-79"/>
              </a:rPr>
              <a:t>Solar / Photovoltaic Cell</a:t>
            </a:r>
            <a:endParaRPr lang="en-US" sz="2800" b="1" dirty="0">
              <a:solidFill>
                <a:srgbClr val="FFFF00"/>
              </a:solidFill>
              <a:latin typeface="Georgia" panose="02040502050405020303" pitchFamily="18" charset="0"/>
              <a:cs typeface="Aharoni" panose="02010803020104030203" pitchFamily="2" charset="-79"/>
            </a:endParaRPr>
          </a:p>
        </p:txBody>
      </p:sp>
      <p:sp>
        <p:nvSpPr>
          <p:cNvPr id="3" name="Content Placeholder 2"/>
          <p:cNvSpPr>
            <a:spLocks noGrp="1"/>
          </p:cNvSpPr>
          <p:nvPr>
            <p:ph idx="1"/>
          </p:nvPr>
        </p:nvSpPr>
        <p:spPr>
          <a:xfrm>
            <a:off x="381000" y="1105691"/>
            <a:ext cx="7886700" cy="728522"/>
          </a:xfrm>
        </p:spPr>
        <p:txBody>
          <a:bodyPr>
            <a:normAutofit fontScale="70000" lnSpcReduction="20000"/>
          </a:bodyPr>
          <a:lstStyle/>
          <a:p>
            <a:r>
              <a:rPr lang="en-US" dirty="0" smtClean="0">
                <a:latin typeface="Aharoni" panose="02010803020104030203" pitchFamily="2" charset="-79"/>
                <a:cs typeface="Aharoni" panose="02010803020104030203" pitchFamily="2" charset="-79"/>
              </a:rPr>
              <a:t>Solar cell is a photovoltaic device that converts the light energy into electrical energy based on the principles of photovoltaic effect</a:t>
            </a:r>
            <a:endParaRPr lang="en-US" dirty="0">
              <a:latin typeface="Aharoni" panose="02010803020104030203" pitchFamily="2" charset="-79"/>
              <a:cs typeface="Aharoni" panose="02010803020104030203" pitchFamily="2" charset="-79"/>
            </a:endParaRPr>
          </a:p>
        </p:txBody>
      </p:sp>
      <p:sp>
        <p:nvSpPr>
          <p:cNvPr id="4" name="Rectangle 3"/>
          <p:cNvSpPr/>
          <p:nvPr/>
        </p:nvSpPr>
        <p:spPr>
          <a:xfrm>
            <a:off x="457200" y="2237454"/>
            <a:ext cx="2121093" cy="415498"/>
          </a:xfrm>
          <a:prstGeom prst="rect">
            <a:avLst/>
          </a:prstGeom>
        </p:spPr>
        <p:txBody>
          <a:bodyPr wrap="none">
            <a:spAutoFit/>
          </a:bodyPr>
          <a:lstStyle/>
          <a:p>
            <a:pPr defTabSz="685800" fontAlgn="auto">
              <a:spcBef>
                <a:spcPts val="0"/>
              </a:spcBef>
              <a:spcAft>
                <a:spcPts val="0"/>
              </a:spcAft>
              <a:defRPr/>
            </a:pPr>
            <a:r>
              <a:rPr lang="en-US" sz="2100" b="1" kern="0" dirty="0">
                <a:solidFill>
                  <a:srgbClr val="CC0000"/>
                </a:solidFill>
                <a:latin typeface="Aharoni" panose="02010803020104030203" pitchFamily="2" charset="-79"/>
                <a:cs typeface="Aharoni" panose="02010803020104030203" pitchFamily="2" charset="-79"/>
              </a:rPr>
              <a:t>Photovoltaic effect:</a:t>
            </a:r>
            <a:endParaRPr lang="en-US" sz="1350" kern="0" dirty="0">
              <a:solidFill>
                <a:sysClr val="windowText" lastClr="000000"/>
              </a:solidFill>
              <a:latin typeface="Aharoni" panose="02010803020104030203" pitchFamily="2" charset="-79"/>
              <a:cs typeface="Aharoni" panose="02010803020104030203" pitchFamily="2" charset="-79"/>
            </a:endParaRPr>
          </a:p>
        </p:txBody>
      </p:sp>
      <p:sp>
        <p:nvSpPr>
          <p:cNvPr id="5" name="Rectangle 4"/>
          <p:cNvSpPr/>
          <p:nvPr/>
        </p:nvSpPr>
        <p:spPr>
          <a:xfrm>
            <a:off x="292293" y="3056193"/>
            <a:ext cx="4572000" cy="1200329"/>
          </a:xfrm>
          <a:prstGeom prst="rect">
            <a:avLst/>
          </a:prstGeom>
        </p:spPr>
        <p:txBody>
          <a:bodyPr>
            <a:spAutoFit/>
          </a:bodyPr>
          <a:lstStyle/>
          <a:p>
            <a:pPr lvl="0" algn="just" fontAlgn="base">
              <a:spcBef>
                <a:spcPct val="0"/>
              </a:spcBef>
              <a:spcAft>
                <a:spcPct val="0"/>
              </a:spcAft>
            </a:pPr>
            <a:r>
              <a:rPr lang="en-US" b="1" dirty="0">
                <a:solidFill>
                  <a:srgbClr val="000000"/>
                </a:solidFill>
                <a:latin typeface="Aharoni" panose="02010803020104030203" pitchFamily="2" charset="-79"/>
                <a:cs typeface="Aharoni" panose="02010803020104030203" pitchFamily="2" charset="-79"/>
              </a:rPr>
              <a:t>The generation of voltage across the PN junction in a semiconductor due to the absorption of light radiation is called photovoltaic effect. The Devices based on this effect is called photovoltaic device. </a:t>
            </a:r>
          </a:p>
        </p:txBody>
      </p:sp>
      <p:pic>
        <p:nvPicPr>
          <p:cNvPr id="33" name="Picture 32"/>
          <p:cNvPicPr>
            <a:picLocks noChangeAspect="1"/>
          </p:cNvPicPr>
          <p:nvPr/>
        </p:nvPicPr>
        <p:blipFill>
          <a:blip r:embed="rId2"/>
          <a:stretch>
            <a:fillRect/>
          </a:stretch>
        </p:blipFill>
        <p:spPr>
          <a:xfrm>
            <a:off x="5403995" y="3056194"/>
            <a:ext cx="3203245" cy="2464846"/>
          </a:xfrm>
          <a:prstGeom prst="rect">
            <a:avLst/>
          </a:prstGeom>
        </p:spPr>
      </p:pic>
    </p:spTree>
    <p:extLst>
      <p:ext uri="{BB962C8B-B14F-4D97-AF65-F5344CB8AC3E}">
        <p14:creationId xmlns:p14="http://schemas.microsoft.com/office/powerpoint/2010/main" val="241053909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96"/>
          <p:cNvGrpSpPr>
            <a:grpSpLocks/>
          </p:cNvGrpSpPr>
          <p:nvPr/>
        </p:nvGrpSpPr>
        <p:grpSpPr bwMode="auto">
          <a:xfrm>
            <a:off x="1512888" y="2819400"/>
            <a:ext cx="7126287" cy="3795713"/>
            <a:chOff x="953" y="1776"/>
            <a:chExt cx="4489" cy="2391"/>
          </a:xfrm>
        </p:grpSpPr>
        <p:sp>
          <p:nvSpPr>
            <p:cNvPr id="320515" name="Freeform 3"/>
            <p:cNvSpPr>
              <a:spLocks/>
            </p:cNvSpPr>
            <p:nvPr/>
          </p:nvSpPr>
          <p:spPr bwMode="auto">
            <a:xfrm>
              <a:off x="2450" y="2252"/>
              <a:ext cx="2450" cy="1471"/>
            </a:xfrm>
            <a:custGeom>
              <a:avLst/>
              <a:gdLst/>
              <a:ahLst/>
              <a:cxnLst>
                <a:cxn ang="0">
                  <a:pos x="227" y="499"/>
                </a:cxn>
                <a:cxn ang="0">
                  <a:pos x="409" y="0"/>
                </a:cxn>
                <a:cxn ang="0">
                  <a:pos x="2450" y="0"/>
                </a:cxn>
                <a:cxn ang="0">
                  <a:pos x="2450" y="1451"/>
                </a:cxn>
                <a:cxn ang="0">
                  <a:pos x="136" y="1451"/>
                </a:cxn>
                <a:cxn ang="0">
                  <a:pos x="0" y="1225"/>
                </a:cxn>
              </a:cxnLst>
              <a:rect l="0" t="0" r="r" b="b"/>
              <a:pathLst>
                <a:path w="2450" h="1451">
                  <a:moveTo>
                    <a:pt x="227" y="499"/>
                  </a:moveTo>
                  <a:lnTo>
                    <a:pt x="409" y="0"/>
                  </a:lnTo>
                  <a:lnTo>
                    <a:pt x="2450" y="0"/>
                  </a:lnTo>
                  <a:lnTo>
                    <a:pt x="2450" y="1451"/>
                  </a:lnTo>
                  <a:lnTo>
                    <a:pt x="136" y="1451"/>
                  </a:lnTo>
                  <a:lnTo>
                    <a:pt x="0" y="1225"/>
                  </a:lnTo>
                </a:path>
              </a:pathLst>
            </a:custGeom>
            <a:noFill/>
            <a:ln w="19050" cap="flat" cmpd="sng">
              <a:solidFill>
                <a:schemeClr val="tx1"/>
              </a:solidFill>
              <a:prstDash val="solid"/>
              <a:round/>
              <a:headEnd/>
              <a:tailEnd/>
            </a:ln>
            <a:effectLst/>
          </p:spPr>
          <p:txBody>
            <a:bodyPr lIns="90000" tIns="46800" rIns="90000" bIns="46800"/>
            <a:lstStyle/>
            <a:p>
              <a:endParaRPr lang="en-IN"/>
            </a:p>
          </p:txBody>
        </p:sp>
        <p:grpSp>
          <p:nvGrpSpPr>
            <p:cNvPr id="3" name="Group 4"/>
            <p:cNvGrpSpPr>
              <a:grpSpLocks/>
            </p:cNvGrpSpPr>
            <p:nvPr/>
          </p:nvGrpSpPr>
          <p:grpSpPr bwMode="auto">
            <a:xfrm>
              <a:off x="1376" y="2668"/>
              <a:ext cx="1854" cy="1087"/>
              <a:chOff x="944" y="2596"/>
              <a:chExt cx="1854" cy="1140"/>
            </a:xfrm>
          </p:grpSpPr>
          <p:sp>
            <p:nvSpPr>
              <p:cNvPr id="320517" name="Rectangle 5"/>
              <p:cNvSpPr>
                <a:spLocks noChangeArrowheads="1"/>
              </p:cNvSpPr>
              <p:nvPr/>
            </p:nvSpPr>
            <p:spPr bwMode="auto">
              <a:xfrm rot="19829787" flipH="1">
                <a:off x="974" y="2931"/>
                <a:ext cx="1768" cy="589"/>
              </a:xfrm>
              <a:prstGeom prst="rect">
                <a:avLst/>
              </a:prstGeom>
              <a:solidFill>
                <a:srgbClr val="FF99CC"/>
              </a:solidFill>
              <a:ln w="9525" algn="ctr">
                <a:solidFill>
                  <a:schemeClr val="tx1"/>
                </a:solidFill>
                <a:miter lim="800000"/>
                <a:headEnd/>
                <a:tailEnd/>
              </a:ln>
              <a:effectLst/>
            </p:spPr>
            <p:txBody>
              <a:bodyPr wrap="none" lIns="90000" tIns="46800" rIns="90000" bIns="46800" anchor="ctr"/>
              <a:lstStyle/>
              <a:p>
                <a:endParaRPr lang="en-IN"/>
              </a:p>
            </p:txBody>
          </p:sp>
          <p:sp>
            <p:nvSpPr>
              <p:cNvPr id="320518" name="Rectangle 6"/>
              <p:cNvSpPr>
                <a:spLocks noChangeArrowheads="1"/>
              </p:cNvSpPr>
              <p:nvPr/>
            </p:nvSpPr>
            <p:spPr bwMode="auto">
              <a:xfrm rot="-1770213">
                <a:off x="969" y="3004"/>
                <a:ext cx="1769" cy="427"/>
              </a:xfrm>
              <a:prstGeom prst="rect">
                <a:avLst/>
              </a:prstGeom>
              <a:solidFill>
                <a:srgbClr val="FFFFFF"/>
              </a:solidFill>
              <a:ln w="9525" algn="ctr">
                <a:solidFill>
                  <a:schemeClr val="tx1"/>
                </a:solidFill>
                <a:miter lim="800000"/>
                <a:headEnd/>
                <a:tailEnd/>
              </a:ln>
              <a:effectLst/>
            </p:spPr>
            <p:txBody>
              <a:bodyPr wrap="none" lIns="90000" tIns="46800" rIns="90000" bIns="46800" anchor="ctr"/>
              <a:lstStyle/>
              <a:p>
                <a:endParaRPr lang="en-IN"/>
              </a:p>
            </p:txBody>
          </p:sp>
          <p:sp>
            <p:nvSpPr>
              <p:cNvPr id="320519" name="Rectangle 7"/>
              <p:cNvSpPr>
                <a:spLocks noChangeArrowheads="1"/>
              </p:cNvSpPr>
              <p:nvPr/>
            </p:nvSpPr>
            <p:spPr bwMode="auto">
              <a:xfrm rot="-1770213">
                <a:off x="951" y="3072"/>
                <a:ext cx="1769" cy="227"/>
              </a:xfrm>
              <a:prstGeom prst="rect">
                <a:avLst/>
              </a:prstGeom>
              <a:solidFill>
                <a:srgbClr val="FFFF99"/>
              </a:solidFill>
              <a:ln w="9525" algn="ctr">
                <a:solidFill>
                  <a:schemeClr val="tx1"/>
                </a:solidFill>
                <a:miter lim="800000"/>
                <a:headEnd/>
                <a:tailEnd/>
              </a:ln>
              <a:effectLst/>
            </p:spPr>
            <p:txBody>
              <a:bodyPr wrap="none" lIns="90000" tIns="46800" rIns="90000" bIns="46800" anchor="ctr"/>
              <a:lstStyle/>
              <a:p>
                <a:endParaRPr lang="en-IN"/>
              </a:p>
            </p:txBody>
          </p:sp>
          <p:sp>
            <p:nvSpPr>
              <p:cNvPr id="320520" name="Rectangle 8"/>
              <p:cNvSpPr>
                <a:spLocks noChangeArrowheads="1"/>
              </p:cNvSpPr>
              <p:nvPr/>
            </p:nvSpPr>
            <p:spPr bwMode="auto">
              <a:xfrm rot="-1770213">
                <a:off x="1029" y="3233"/>
                <a:ext cx="1769" cy="182"/>
              </a:xfrm>
              <a:prstGeom prst="rect">
                <a:avLst/>
              </a:prstGeom>
              <a:solidFill>
                <a:srgbClr val="FF66FF"/>
              </a:solidFill>
              <a:ln w="9525" algn="ctr">
                <a:solidFill>
                  <a:schemeClr val="tx1"/>
                </a:solidFill>
                <a:miter lim="800000"/>
                <a:headEnd/>
                <a:tailEnd/>
              </a:ln>
              <a:effectLst/>
            </p:spPr>
            <p:txBody>
              <a:bodyPr wrap="none" lIns="90000" tIns="46800" rIns="90000" bIns="46800" anchor="ctr"/>
              <a:lstStyle/>
              <a:p>
                <a:endParaRPr lang="en-IN"/>
              </a:p>
            </p:txBody>
          </p:sp>
          <p:sp>
            <p:nvSpPr>
              <p:cNvPr id="320521" name="Rectangle 9"/>
              <p:cNvSpPr>
                <a:spLocks noChangeArrowheads="1"/>
              </p:cNvSpPr>
              <p:nvPr/>
            </p:nvSpPr>
            <p:spPr bwMode="auto">
              <a:xfrm rot="-1770213">
                <a:off x="944" y="3333"/>
                <a:ext cx="272" cy="73"/>
              </a:xfrm>
              <a:prstGeom prst="rect">
                <a:avLst/>
              </a:prstGeom>
              <a:solidFill>
                <a:srgbClr val="99CCFF"/>
              </a:solidFill>
              <a:ln w="9525" algn="ctr">
                <a:solidFill>
                  <a:schemeClr val="tx1"/>
                </a:solidFill>
                <a:miter lim="800000"/>
                <a:headEnd/>
                <a:tailEnd/>
              </a:ln>
              <a:effectLst/>
            </p:spPr>
            <p:txBody>
              <a:bodyPr wrap="none" lIns="90000" tIns="46800" rIns="90000" bIns="46800" anchor="ctr"/>
              <a:lstStyle/>
              <a:p>
                <a:endParaRPr lang="en-IN"/>
              </a:p>
            </p:txBody>
          </p:sp>
          <p:sp>
            <p:nvSpPr>
              <p:cNvPr id="320522" name="Rectangle 10"/>
              <p:cNvSpPr>
                <a:spLocks noChangeArrowheads="1"/>
              </p:cNvSpPr>
              <p:nvPr/>
            </p:nvSpPr>
            <p:spPr bwMode="auto">
              <a:xfrm rot="-1770213">
                <a:off x="1302" y="3143"/>
                <a:ext cx="227" cy="73"/>
              </a:xfrm>
              <a:prstGeom prst="rect">
                <a:avLst/>
              </a:prstGeom>
              <a:solidFill>
                <a:srgbClr val="99CCFF"/>
              </a:solidFill>
              <a:ln w="9525" algn="ctr">
                <a:solidFill>
                  <a:schemeClr val="tx1"/>
                </a:solidFill>
                <a:miter lim="800000"/>
                <a:headEnd/>
                <a:tailEnd/>
              </a:ln>
              <a:effectLst/>
            </p:spPr>
            <p:txBody>
              <a:bodyPr wrap="none" lIns="90000" tIns="46800" rIns="90000" bIns="46800" anchor="ctr"/>
              <a:lstStyle/>
              <a:p>
                <a:endParaRPr lang="en-IN"/>
              </a:p>
            </p:txBody>
          </p:sp>
          <p:sp>
            <p:nvSpPr>
              <p:cNvPr id="320523" name="Rectangle 11"/>
              <p:cNvSpPr>
                <a:spLocks noChangeArrowheads="1"/>
              </p:cNvSpPr>
              <p:nvPr/>
            </p:nvSpPr>
            <p:spPr bwMode="auto">
              <a:xfrm rot="-1770213">
                <a:off x="1617" y="2964"/>
                <a:ext cx="227" cy="73"/>
              </a:xfrm>
              <a:prstGeom prst="rect">
                <a:avLst/>
              </a:prstGeom>
              <a:solidFill>
                <a:srgbClr val="99CCFF"/>
              </a:solidFill>
              <a:ln w="9525" algn="ctr">
                <a:solidFill>
                  <a:schemeClr val="tx1"/>
                </a:solidFill>
                <a:miter lim="800000"/>
                <a:headEnd/>
                <a:tailEnd/>
              </a:ln>
              <a:effectLst/>
            </p:spPr>
            <p:txBody>
              <a:bodyPr wrap="none" lIns="90000" tIns="46800" rIns="90000" bIns="46800" anchor="ctr"/>
              <a:lstStyle/>
              <a:p>
                <a:endParaRPr lang="en-IN"/>
              </a:p>
            </p:txBody>
          </p:sp>
          <p:sp>
            <p:nvSpPr>
              <p:cNvPr id="320524" name="Rectangle 12"/>
              <p:cNvSpPr>
                <a:spLocks noChangeArrowheads="1"/>
              </p:cNvSpPr>
              <p:nvPr/>
            </p:nvSpPr>
            <p:spPr bwMode="auto">
              <a:xfrm rot="-1770213">
                <a:off x="1933" y="2785"/>
                <a:ext cx="227" cy="73"/>
              </a:xfrm>
              <a:prstGeom prst="rect">
                <a:avLst/>
              </a:prstGeom>
              <a:solidFill>
                <a:srgbClr val="99CCFF"/>
              </a:solidFill>
              <a:ln w="9525" algn="ctr">
                <a:solidFill>
                  <a:schemeClr val="tx1"/>
                </a:solidFill>
                <a:miter lim="800000"/>
                <a:headEnd/>
                <a:tailEnd/>
              </a:ln>
              <a:effectLst/>
            </p:spPr>
            <p:txBody>
              <a:bodyPr wrap="none" lIns="90000" tIns="46800" rIns="90000" bIns="46800" anchor="ctr"/>
              <a:lstStyle/>
              <a:p>
                <a:endParaRPr lang="en-IN"/>
              </a:p>
            </p:txBody>
          </p:sp>
          <p:sp>
            <p:nvSpPr>
              <p:cNvPr id="320525" name="Oval 13"/>
              <p:cNvSpPr>
                <a:spLocks noChangeArrowheads="1"/>
              </p:cNvSpPr>
              <p:nvPr/>
            </p:nvSpPr>
            <p:spPr bwMode="auto">
              <a:xfrm rot="-1770213">
                <a:off x="2180" y="2969"/>
                <a:ext cx="68" cy="68"/>
              </a:xfrm>
              <a:prstGeom prst="ellipse">
                <a:avLst/>
              </a:prstGeom>
              <a:solidFill>
                <a:srgbClr val="FFFFFF"/>
              </a:solidFill>
              <a:ln w="9525" algn="ctr">
                <a:solidFill>
                  <a:schemeClr val="tx1"/>
                </a:solidFill>
                <a:round/>
                <a:headEnd/>
                <a:tailEnd/>
              </a:ln>
              <a:effectLst/>
            </p:spPr>
            <p:txBody>
              <a:bodyPr wrap="none" lIns="90000" tIns="46800" rIns="90000" bIns="46800" anchor="ctr"/>
              <a:lstStyle/>
              <a:p>
                <a:pPr algn="ctr">
                  <a:spcBef>
                    <a:spcPct val="0"/>
                  </a:spcBef>
                </a:pPr>
                <a:r>
                  <a:rPr lang="en-US" altLang="ja-JP" sz="1200" b="0"/>
                  <a:t>+</a:t>
                </a:r>
              </a:p>
            </p:txBody>
          </p:sp>
          <p:sp>
            <p:nvSpPr>
              <p:cNvPr id="320526" name="Oval 14"/>
              <p:cNvSpPr>
                <a:spLocks noChangeArrowheads="1"/>
              </p:cNvSpPr>
              <p:nvPr/>
            </p:nvSpPr>
            <p:spPr bwMode="auto">
              <a:xfrm rot="-1770213">
                <a:off x="1903" y="3216"/>
                <a:ext cx="68" cy="68"/>
              </a:xfrm>
              <a:prstGeom prst="ellipse">
                <a:avLst/>
              </a:prstGeom>
              <a:solidFill>
                <a:srgbClr val="FFFFFF"/>
              </a:solidFill>
              <a:ln w="9525" algn="ctr">
                <a:solidFill>
                  <a:schemeClr val="tx1"/>
                </a:solidFill>
                <a:round/>
                <a:headEnd/>
                <a:tailEnd/>
              </a:ln>
              <a:effectLst/>
            </p:spPr>
            <p:txBody>
              <a:bodyPr wrap="none" lIns="90000" tIns="46800" rIns="90000" bIns="46800" anchor="ctr"/>
              <a:lstStyle/>
              <a:p>
                <a:pPr algn="ctr">
                  <a:spcBef>
                    <a:spcPct val="0"/>
                  </a:spcBef>
                </a:pPr>
                <a:r>
                  <a:rPr lang="en-US" altLang="ja-JP" sz="1200" b="0"/>
                  <a:t>+</a:t>
                </a:r>
              </a:p>
            </p:txBody>
          </p:sp>
          <p:sp>
            <p:nvSpPr>
              <p:cNvPr id="320527" name="Oval 15"/>
              <p:cNvSpPr>
                <a:spLocks noChangeArrowheads="1"/>
              </p:cNvSpPr>
              <p:nvPr/>
            </p:nvSpPr>
            <p:spPr bwMode="auto">
              <a:xfrm rot="-1770213">
                <a:off x="1509" y="3439"/>
                <a:ext cx="68" cy="68"/>
              </a:xfrm>
              <a:prstGeom prst="ellipse">
                <a:avLst/>
              </a:prstGeom>
              <a:solidFill>
                <a:srgbClr val="FFFFFF"/>
              </a:solidFill>
              <a:ln w="9525" algn="ctr">
                <a:solidFill>
                  <a:schemeClr val="tx1"/>
                </a:solidFill>
                <a:round/>
                <a:headEnd/>
                <a:tailEnd/>
              </a:ln>
              <a:effectLst/>
            </p:spPr>
            <p:txBody>
              <a:bodyPr wrap="none" lIns="90000" tIns="46800" rIns="90000" bIns="46800" anchor="ctr"/>
              <a:lstStyle/>
              <a:p>
                <a:pPr algn="ctr">
                  <a:spcBef>
                    <a:spcPct val="0"/>
                  </a:spcBef>
                </a:pPr>
                <a:r>
                  <a:rPr lang="en-US" altLang="ja-JP" sz="1200" b="0"/>
                  <a:t>+</a:t>
                </a:r>
              </a:p>
            </p:txBody>
          </p:sp>
          <p:sp>
            <p:nvSpPr>
              <p:cNvPr id="320528" name="Oval 16"/>
              <p:cNvSpPr>
                <a:spLocks noChangeArrowheads="1"/>
              </p:cNvSpPr>
              <p:nvPr/>
            </p:nvSpPr>
            <p:spPr bwMode="auto">
              <a:xfrm rot="-1770213">
                <a:off x="1233" y="3504"/>
                <a:ext cx="68" cy="68"/>
              </a:xfrm>
              <a:prstGeom prst="ellipse">
                <a:avLst/>
              </a:prstGeom>
              <a:solidFill>
                <a:srgbClr val="FFFFFF"/>
              </a:solidFill>
              <a:ln w="9525" algn="ctr">
                <a:solidFill>
                  <a:schemeClr val="tx1"/>
                </a:solidFill>
                <a:round/>
                <a:headEnd/>
                <a:tailEnd/>
              </a:ln>
              <a:effectLst/>
            </p:spPr>
            <p:txBody>
              <a:bodyPr wrap="none" lIns="90000" tIns="46800" rIns="90000" bIns="46800" anchor="ctr"/>
              <a:lstStyle/>
              <a:p>
                <a:pPr algn="ctr">
                  <a:spcBef>
                    <a:spcPct val="0"/>
                  </a:spcBef>
                </a:pPr>
                <a:r>
                  <a:rPr lang="en-US" altLang="ja-JP" sz="1200" b="0"/>
                  <a:t>+</a:t>
                </a:r>
              </a:p>
            </p:txBody>
          </p:sp>
          <p:sp>
            <p:nvSpPr>
              <p:cNvPr id="320529" name="Oval 17"/>
              <p:cNvSpPr>
                <a:spLocks noChangeArrowheads="1"/>
              </p:cNvSpPr>
              <p:nvPr/>
            </p:nvSpPr>
            <p:spPr bwMode="auto">
              <a:xfrm rot="-1770213">
                <a:off x="1351" y="3437"/>
                <a:ext cx="68" cy="68"/>
              </a:xfrm>
              <a:prstGeom prst="ellipse">
                <a:avLst/>
              </a:prstGeom>
              <a:solidFill>
                <a:srgbClr val="FFFFFF"/>
              </a:solidFill>
              <a:ln w="9525" algn="ctr">
                <a:solidFill>
                  <a:schemeClr val="tx1"/>
                </a:solidFill>
                <a:round/>
                <a:headEnd/>
                <a:tailEnd/>
              </a:ln>
              <a:effectLst/>
            </p:spPr>
            <p:txBody>
              <a:bodyPr wrap="none" lIns="90000" tIns="46800" rIns="90000" bIns="46800" anchor="ctr"/>
              <a:lstStyle/>
              <a:p>
                <a:pPr algn="ctr">
                  <a:lnSpc>
                    <a:spcPct val="70000"/>
                  </a:lnSpc>
                  <a:spcBef>
                    <a:spcPct val="0"/>
                  </a:spcBef>
                </a:pPr>
                <a:r>
                  <a:rPr lang="en-US" altLang="ja-JP" sz="1400" b="0"/>
                  <a:t>-</a:t>
                </a:r>
              </a:p>
            </p:txBody>
          </p:sp>
          <p:sp>
            <p:nvSpPr>
              <p:cNvPr id="320530" name="Oval 18"/>
              <p:cNvSpPr>
                <a:spLocks noChangeArrowheads="1"/>
              </p:cNvSpPr>
              <p:nvPr/>
            </p:nvSpPr>
            <p:spPr bwMode="auto">
              <a:xfrm rot="-1770213">
                <a:off x="1666" y="3350"/>
                <a:ext cx="68" cy="68"/>
              </a:xfrm>
              <a:prstGeom prst="ellipse">
                <a:avLst/>
              </a:prstGeom>
              <a:solidFill>
                <a:srgbClr val="FFFFFF"/>
              </a:solidFill>
              <a:ln w="9525" algn="ctr">
                <a:solidFill>
                  <a:schemeClr val="tx1"/>
                </a:solidFill>
                <a:round/>
                <a:headEnd/>
                <a:tailEnd/>
              </a:ln>
              <a:effectLst/>
            </p:spPr>
            <p:txBody>
              <a:bodyPr wrap="none" lIns="90000" tIns="46800" rIns="90000" bIns="46800" anchor="ctr"/>
              <a:lstStyle/>
              <a:p>
                <a:pPr algn="ctr">
                  <a:lnSpc>
                    <a:spcPct val="70000"/>
                  </a:lnSpc>
                  <a:spcBef>
                    <a:spcPct val="0"/>
                  </a:spcBef>
                </a:pPr>
                <a:r>
                  <a:rPr lang="en-US" altLang="ja-JP" sz="1400" b="0"/>
                  <a:t>-</a:t>
                </a:r>
              </a:p>
            </p:txBody>
          </p:sp>
          <p:sp>
            <p:nvSpPr>
              <p:cNvPr id="320531" name="Oval 19"/>
              <p:cNvSpPr>
                <a:spLocks noChangeArrowheads="1"/>
              </p:cNvSpPr>
              <p:nvPr/>
            </p:nvSpPr>
            <p:spPr bwMode="auto">
              <a:xfrm rot="-1770213">
                <a:off x="2021" y="3149"/>
                <a:ext cx="68" cy="68"/>
              </a:xfrm>
              <a:prstGeom prst="ellipse">
                <a:avLst/>
              </a:prstGeom>
              <a:solidFill>
                <a:srgbClr val="FFFFFF"/>
              </a:solidFill>
              <a:ln w="9525" algn="ctr">
                <a:solidFill>
                  <a:schemeClr val="tx1"/>
                </a:solidFill>
                <a:round/>
                <a:headEnd/>
                <a:tailEnd/>
              </a:ln>
              <a:effectLst/>
            </p:spPr>
            <p:txBody>
              <a:bodyPr wrap="none" lIns="90000" tIns="46800" rIns="90000" bIns="46800" anchor="ctr"/>
              <a:lstStyle/>
              <a:p>
                <a:pPr algn="ctr">
                  <a:lnSpc>
                    <a:spcPct val="70000"/>
                  </a:lnSpc>
                  <a:spcBef>
                    <a:spcPct val="0"/>
                  </a:spcBef>
                </a:pPr>
                <a:r>
                  <a:rPr lang="en-US" altLang="ja-JP" sz="1400" b="0"/>
                  <a:t>-</a:t>
                </a:r>
              </a:p>
            </p:txBody>
          </p:sp>
          <p:sp>
            <p:nvSpPr>
              <p:cNvPr id="320532" name="Oval 20"/>
              <p:cNvSpPr>
                <a:spLocks noChangeArrowheads="1"/>
              </p:cNvSpPr>
              <p:nvPr/>
            </p:nvSpPr>
            <p:spPr bwMode="auto">
              <a:xfrm rot="-1770213">
                <a:off x="2298" y="2902"/>
                <a:ext cx="68" cy="68"/>
              </a:xfrm>
              <a:prstGeom prst="ellipse">
                <a:avLst/>
              </a:prstGeom>
              <a:solidFill>
                <a:srgbClr val="FFFFFF"/>
              </a:solidFill>
              <a:ln w="9525" algn="ctr">
                <a:solidFill>
                  <a:schemeClr val="tx1"/>
                </a:solidFill>
                <a:round/>
                <a:headEnd/>
                <a:tailEnd/>
              </a:ln>
              <a:effectLst/>
            </p:spPr>
            <p:txBody>
              <a:bodyPr wrap="none" lIns="90000" tIns="46800" rIns="90000" bIns="46800" anchor="ctr"/>
              <a:lstStyle/>
              <a:p>
                <a:pPr algn="ctr">
                  <a:lnSpc>
                    <a:spcPct val="70000"/>
                  </a:lnSpc>
                  <a:spcBef>
                    <a:spcPct val="0"/>
                  </a:spcBef>
                </a:pPr>
                <a:r>
                  <a:rPr lang="en-US" altLang="ja-JP" sz="1400" b="0"/>
                  <a:t>-</a:t>
                </a:r>
              </a:p>
            </p:txBody>
          </p:sp>
          <p:sp>
            <p:nvSpPr>
              <p:cNvPr id="320533" name="Rectangle 21"/>
              <p:cNvSpPr>
                <a:spLocks noChangeArrowheads="1"/>
              </p:cNvSpPr>
              <p:nvPr/>
            </p:nvSpPr>
            <p:spPr bwMode="auto">
              <a:xfrm rot="-1770213">
                <a:off x="2246" y="2596"/>
                <a:ext cx="272" cy="73"/>
              </a:xfrm>
              <a:prstGeom prst="rect">
                <a:avLst/>
              </a:prstGeom>
              <a:solidFill>
                <a:srgbClr val="99CCFF"/>
              </a:solidFill>
              <a:ln w="9525" algn="ctr">
                <a:solidFill>
                  <a:schemeClr val="tx1"/>
                </a:solidFill>
                <a:miter lim="800000"/>
                <a:headEnd/>
                <a:tailEnd/>
              </a:ln>
              <a:effectLst/>
            </p:spPr>
            <p:txBody>
              <a:bodyPr wrap="none" lIns="90000" tIns="46800" rIns="90000" bIns="46800" anchor="ctr"/>
              <a:lstStyle/>
              <a:p>
                <a:endParaRPr lang="en-IN"/>
              </a:p>
            </p:txBody>
          </p:sp>
          <p:sp>
            <p:nvSpPr>
              <p:cNvPr id="320534" name="Line 22"/>
              <p:cNvSpPr>
                <a:spLocks noChangeShapeType="1"/>
              </p:cNvSpPr>
              <p:nvPr/>
            </p:nvSpPr>
            <p:spPr bwMode="auto">
              <a:xfrm rot="19142005" flipV="1">
                <a:off x="2257" y="2753"/>
                <a:ext cx="46" cy="136"/>
              </a:xfrm>
              <a:prstGeom prst="line">
                <a:avLst/>
              </a:prstGeom>
              <a:noFill/>
              <a:ln w="9525">
                <a:solidFill>
                  <a:schemeClr val="tx1"/>
                </a:solidFill>
                <a:round/>
                <a:headEnd/>
                <a:tailEnd type="triangle" w="sm" len="med"/>
              </a:ln>
              <a:effectLst/>
            </p:spPr>
            <p:txBody>
              <a:bodyPr lIns="90000" tIns="46800" rIns="90000" bIns="46800"/>
              <a:lstStyle/>
              <a:p>
                <a:endParaRPr lang="en-IN"/>
              </a:p>
            </p:txBody>
          </p:sp>
          <p:sp>
            <p:nvSpPr>
              <p:cNvPr id="320535" name="Line 23"/>
              <p:cNvSpPr>
                <a:spLocks noChangeShapeType="1"/>
              </p:cNvSpPr>
              <p:nvPr/>
            </p:nvSpPr>
            <p:spPr bwMode="auto">
              <a:xfrm rot="-1770213">
                <a:off x="2288" y="3024"/>
                <a:ext cx="45" cy="159"/>
              </a:xfrm>
              <a:prstGeom prst="line">
                <a:avLst/>
              </a:prstGeom>
              <a:noFill/>
              <a:ln w="9525">
                <a:solidFill>
                  <a:schemeClr val="tx1"/>
                </a:solidFill>
                <a:round/>
                <a:headEnd/>
                <a:tailEnd type="triangle" w="sm" len="med"/>
              </a:ln>
              <a:effectLst/>
            </p:spPr>
            <p:txBody>
              <a:bodyPr lIns="90000" tIns="46800" rIns="90000" bIns="46800"/>
              <a:lstStyle/>
              <a:p>
                <a:endParaRPr lang="en-IN"/>
              </a:p>
            </p:txBody>
          </p:sp>
          <p:sp>
            <p:nvSpPr>
              <p:cNvPr id="320536" name="Line 24"/>
              <p:cNvSpPr>
                <a:spLocks noChangeShapeType="1"/>
              </p:cNvSpPr>
              <p:nvPr/>
            </p:nvSpPr>
            <p:spPr bwMode="auto">
              <a:xfrm rot="-1770213">
                <a:off x="1984" y="3291"/>
                <a:ext cx="0" cy="90"/>
              </a:xfrm>
              <a:prstGeom prst="line">
                <a:avLst/>
              </a:prstGeom>
              <a:noFill/>
              <a:ln w="9525">
                <a:solidFill>
                  <a:schemeClr val="tx1"/>
                </a:solidFill>
                <a:round/>
                <a:headEnd/>
                <a:tailEnd type="triangle" w="sm" len="med"/>
              </a:ln>
              <a:effectLst/>
            </p:spPr>
            <p:txBody>
              <a:bodyPr lIns="90000" tIns="46800" rIns="90000" bIns="46800"/>
              <a:lstStyle/>
              <a:p>
                <a:endParaRPr lang="en-IN"/>
              </a:p>
            </p:txBody>
          </p:sp>
          <p:sp>
            <p:nvSpPr>
              <p:cNvPr id="320537" name="Line 25"/>
              <p:cNvSpPr>
                <a:spLocks noChangeShapeType="1"/>
              </p:cNvSpPr>
              <p:nvPr/>
            </p:nvSpPr>
            <p:spPr bwMode="auto">
              <a:xfrm rot="18815758" flipV="1">
                <a:off x="1947" y="2936"/>
                <a:ext cx="39" cy="227"/>
              </a:xfrm>
              <a:prstGeom prst="line">
                <a:avLst/>
              </a:prstGeom>
              <a:noFill/>
              <a:ln w="9525">
                <a:solidFill>
                  <a:schemeClr val="tx1"/>
                </a:solidFill>
                <a:round/>
                <a:headEnd/>
                <a:tailEnd type="triangle" w="sm" len="med"/>
              </a:ln>
              <a:effectLst/>
            </p:spPr>
            <p:txBody>
              <a:bodyPr lIns="90000" tIns="46800" rIns="90000" bIns="46800"/>
              <a:lstStyle/>
              <a:p>
                <a:endParaRPr lang="en-IN"/>
              </a:p>
            </p:txBody>
          </p:sp>
          <p:sp>
            <p:nvSpPr>
              <p:cNvPr id="320538" name="Line 26"/>
              <p:cNvSpPr>
                <a:spLocks noChangeShapeType="1"/>
              </p:cNvSpPr>
              <p:nvPr/>
            </p:nvSpPr>
            <p:spPr bwMode="auto">
              <a:xfrm rot="19864618" flipV="1">
                <a:off x="1630" y="3117"/>
                <a:ext cx="39" cy="227"/>
              </a:xfrm>
              <a:prstGeom prst="line">
                <a:avLst/>
              </a:prstGeom>
              <a:noFill/>
              <a:ln w="9525">
                <a:solidFill>
                  <a:schemeClr val="tx1"/>
                </a:solidFill>
                <a:round/>
                <a:headEnd/>
                <a:tailEnd type="triangle" w="sm" len="med"/>
              </a:ln>
              <a:effectLst/>
            </p:spPr>
            <p:txBody>
              <a:bodyPr lIns="90000" tIns="46800" rIns="90000" bIns="46800"/>
              <a:lstStyle/>
              <a:p>
                <a:endParaRPr lang="en-IN"/>
              </a:p>
            </p:txBody>
          </p:sp>
          <p:sp>
            <p:nvSpPr>
              <p:cNvPr id="320539" name="Line 27"/>
              <p:cNvSpPr>
                <a:spLocks noChangeShapeType="1"/>
              </p:cNvSpPr>
              <p:nvPr/>
            </p:nvSpPr>
            <p:spPr bwMode="auto">
              <a:xfrm rot="-1770213" flipH="1" flipV="1">
                <a:off x="1313" y="3289"/>
                <a:ext cx="13" cy="144"/>
              </a:xfrm>
              <a:prstGeom prst="line">
                <a:avLst/>
              </a:prstGeom>
              <a:noFill/>
              <a:ln w="9525">
                <a:solidFill>
                  <a:schemeClr val="tx1"/>
                </a:solidFill>
                <a:round/>
                <a:headEnd/>
                <a:tailEnd type="triangle" w="sm" len="med"/>
              </a:ln>
              <a:effectLst/>
            </p:spPr>
            <p:txBody>
              <a:bodyPr lIns="90000" tIns="46800" rIns="90000" bIns="46800"/>
              <a:lstStyle/>
              <a:p>
                <a:endParaRPr lang="en-IN"/>
              </a:p>
            </p:txBody>
          </p:sp>
          <p:sp>
            <p:nvSpPr>
              <p:cNvPr id="320540" name="Line 28"/>
              <p:cNvSpPr>
                <a:spLocks noChangeShapeType="1"/>
              </p:cNvSpPr>
              <p:nvPr/>
            </p:nvSpPr>
            <p:spPr bwMode="auto">
              <a:xfrm rot="-1770213">
                <a:off x="1592" y="3513"/>
                <a:ext cx="0" cy="90"/>
              </a:xfrm>
              <a:prstGeom prst="line">
                <a:avLst/>
              </a:prstGeom>
              <a:noFill/>
              <a:ln w="9525">
                <a:solidFill>
                  <a:schemeClr val="tx1"/>
                </a:solidFill>
                <a:round/>
                <a:headEnd/>
                <a:tailEnd type="triangle" w="sm" len="med"/>
              </a:ln>
              <a:effectLst/>
            </p:spPr>
            <p:txBody>
              <a:bodyPr lIns="90000" tIns="46800" rIns="90000" bIns="46800"/>
              <a:lstStyle/>
              <a:p>
                <a:endParaRPr lang="en-IN"/>
              </a:p>
            </p:txBody>
          </p:sp>
          <p:sp>
            <p:nvSpPr>
              <p:cNvPr id="320541" name="Line 29"/>
              <p:cNvSpPr>
                <a:spLocks noChangeShapeType="1"/>
              </p:cNvSpPr>
              <p:nvPr/>
            </p:nvSpPr>
            <p:spPr bwMode="auto">
              <a:xfrm rot="-1770213">
                <a:off x="1333" y="3577"/>
                <a:ext cx="0" cy="159"/>
              </a:xfrm>
              <a:prstGeom prst="line">
                <a:avLst/>
              </a:prstGeom>
              <a:noFill/>
              <a:ln w="9525">
                <a:solidFill>
                  <a:schemeClr val="tx1"/>
                </a:solidFill>
                <a:round/>
                <a:headEnd/>
                <a:tailEnd type="triangle" w="sm" len="med"/>
              </a:ln>
              <a:effectLst/>
            </p:spPr>
            <p:txBody>
              <a:bodyPr lIns="90000" tIns="46800" rIns="90000" bIns="46800"/>
              <a:lstStyle/>
              <a:p>
                <a:endParaRPr lang="en-IN"/>
              </a:p>
            </p:txBody>
          </p:sp>
        </p:grpSp>
        <p:sp>
          <p:nvSpPr>
            <p:cNvPr id="320542" name="Text Box 30"/>
            <p:cNvSpPr txBox="1">
              <a:spLocks noChangeArrowheads="1"/>
            </p:cNvSpPr>
            <p:nvPr/>
          </p:nvSpPr>
          <p:spPr bwMode="auto">
            <a:xfrm>
              <a:off x="1200" y="3936"/>
              <a:ext cx="1322" cy="231"/>
            </a:xfrm>
            <a:prstGeom prst="rect">
              <a:avLst/>
            </a:prstGeom>
            <a:noFill/>
            <a:ln w="9525" algn="ctr">
              <a:noFill/>
              <a:miter lim="800000"/>
              <a:headEnd/>
              <a:tailEnd/>
            </a:ln>
            <a:effectLst/>
          </p:spPr>
          <p:txBody>
            <a:bodyPr lIns="90000" tIns="46800" rIns="90000" bIns="46800">
              <a:spAutoFit/>
            </a:bodyPr>
            <a:lstStyle/>
            <a:p>
              <a:pPr>
                <a:spcBef>
                  <a:spcPct val="0"/>
                </a:spcBef>
              </a:pPr>
              <a:r>
                <a:rPr lang="en-US" altLang="ja-JP"/>
                <a:t>Photo Voltaic cell</a:t>
              </a:r>
            </a:p>
          </p:txBody>
        </p:sp>
        <p:sp>
          <p:nvSpPr>
            <p:cNvPr id="320543" name="Text Box 31"/>
            <p:cNvSpPr txBox="1">
              <a:spLocks noChangeArrowheads="1"/>
            </p:cNvSpPr>
            <p:nvPr/>
          </p:nvSpPr>
          <p:spPr bwMode="auto">
            <a:xfrm>
              <a:off x="3402" y="2279"/>
              <a:ext cx="654" cy="212"/>
            </a:xfrm>
            <a:prstGeom prst="rect">
              <a:avLst/>
            </a:prstGeom>
            <a:noFill/>
            <a:ln w="9525" algn="ctr">
              <a:noFill/>
              <a:miter lim="800000"/>
              <a:headEnd/>
              <a:tailEnd/>
            </a:ln>
            <a:effectLst/>
          </p:spPr>
          <p:txBody>
            <a:bodyPr wrap="none" lIns="90000" tIns="46800" rIns="90000" bIns="46800">
              <a:spAutoFit/>
            </a:bodyPr>
            <a:lstStyle/>
            <a:p>
              <a:pPr>
                <a:spcBef>
                  <a:spcPct val="0"/>
                </a:spcBef>
              </a:pPr>
              <a:r>
                <a:rPr lang="en-US" altLang="ja-JP" sz="1600" b="0"/>
                <a:t>Electrode</a:t>
              </a:r>
            </a:p>
          </p:txBody>
        </p:sp>
        <p:sp>
          <p:nvSpPr>
            <p:cNvPr id="320544" name="Text Box 32"/>
            <p:cNvSpPr txBox="1">
              <a:spLocks noChangeArrowheads="1"/>
            </p:cNvSpPr>
            <p:nvPr/>
          </p:nvSpPr>
          <p:spPr bwMode="auto">
            <a:xfrm>
              <a:off x="3402" y="2841"/>
              <a:ext cx="1415" cy="212"/>
            </a:xfrm>
            <a:prstGeom prst="rect">
              <a:avLst/>
            </a:prstGeom>
            <a:noFill/>
            <a:ln w="9525" algn="ctr">
              <a:noFill/>
              <a:miter lim="800000"/>
              <a:headEnd/>
              <a:tailEnd/>
            </a:ln>
            <a:effectLst/>
          </p:spPr>
          <p:txBody>
            <a:bodyPr wrap="none" lIns="90000" tIns="46800" rIns="90000" bIns="46800">
              <a:spAutoFit/>
            </a:bodyPr>
            <a:lstStyle/>
            <a:p>
              <a:pPr>
                <a:spcBef>
                  <a:spcPct val="0"/>
                </a:spcBef>
              </a:pPr>
              <a:r>
                <a:rPr lang="en-US" altLang="ja-JP" sz="1600" b="0"/>
                <a:t>P-Type Semiconductor</a:t>
              </a:r>
            </a:p>
          </p:txBody>
        </p:sp>
        <p:sp>
          <p:nvSpPr>
            <p:cNvPr id="320545" name="Text Box 33"/>
            <p:cNvSpPr txBox="1">
              <a:spLocks noChangeArrowheads="1"/>
            </p:cNvSpPr>
            <p:nvPr/>
          </p:nvSpPr>
          <p:spPr bwMode="auto">
            <a:xfrm>
              <a:off x="3402" y="2625"/>
              <a:ext cx="1422" cy="212"/>
            </a:xfrm>
            <a:prstGeom prst="rect">
              <a:avLst/>
            </a:prstGeom>
            <a:noFill/>
            <a:ln w="9525" algn="ctr">
              <a:noFill/>
              <a:miter lim="800000"/>
              <a:headEnd/>
              <a:tailEnd/>
            </a:ln>
            <a:effectLst/>
          </p:spPr>
          <p:txBody>
            <a:bodyPr wrap="none" lIns="90000" tIns="46800" rIns="90000" bIns="46800">
              <a:spAutoFit/>
            </a:bodyPr>
            <a:lstStyle/>
            <a:p>
              <a:pPr>
                <a:spcBef>
                  <a:spcPct val="0"/>
                </a:spcBef>
              </a:pPr>
              <a:r>
                <a:rPr lang="en-US" altLang="ja-JP" sz="1600" b="0"/>
                <a:t>N-Type Semiconductor</a:t>
              </a:r>
            </a:p>
          </p:txBody>
        </p:sp>
        <p:sp>
          <p:nvSpPr>
            <p:cNvPr id="320546" name="Text Box 34"/>
            <p:cNvSpPr txBox="1">
              <a:spLocks noChangeArrowheads="1"/>
            </p:cNvSpPr>
            <p:nvPr/>
          </p:nvSpPr>
          <p:spPr bwMode="auto">
            <a:xfrm>
              <a:off x="3402" y="2409"/>
              <a:ext cx="1138" cy="212"/>
            </a:xfrm>
            <a:prstGeom prst="rect">
              <a:avLst/>
            </a:prstGeom>
            <a:noFill/>
            <a:ln w="9525" algn="ctr">
              <a:noFill/>
              <a:miter lim="800000"/>
              <a:headEnd/>
              <a:tailEnd/>
            </a:ln>
            <a:effectLst/>
          </p:spPr>
          <p:txBody>
            <a:bodyPr wrap="none" lIns="90000" tIns="46800" rIns="90000" bIns="46800">
              <a:spAutoFit/>
            </a:bodyPr>
            <a:lstStyle/>
            <a:p>
              <a:pPr>
                <a:spcBef>
                  <a:spcPct val="0"/>
                </a:spcBef>
              </a:pPr>
              <a:r>
                <a:rPr lang="en-US" altLang="ja-JP" sz="1600" b="0"/>
                <a:t>Reflect-Proof Film</a:t>
              </a:r>
            </a:p>
          </p:txBody>
        </p:sp>
        <p:sp>
          <p:nvSpPr>
            <p:cNvPr id="320547" name="Text Box 35"/>
            <p:cNvSpPr txBox="1">
              <a:spLocks noChangeArrowheads="1"/>
            </p:cNvSpPr>
            <p:nvPr/>
          </p:nvSpPr>
          <p:spPr bwMode="auto">
            <a:xfrm>
              <a:off x="3357" y="3317"/>
              <a:ext cx="654" cy="212"/>
            </a:xfrm>
            <a:prstGeom prst="rect">
              <a:avLst/>
            </a:prstGeom>
            <a:noFill/>
            <a:ln w="9525" algn="ctr">
              <a:noFill/>
              <a:miter lim="800000"/>
              <a:headEnd/>
              <a:tailEnd/>
            </a:ln>
            <a:effectLst/>
          </p:spPr>
          <p:txBody>
            <a:bodyPr wrap="none" lIns="90000" tIns="46800" rIns="90000" bIns="46800">
              <a:spAutoFit/>
            </a:bodyPr>
            <a:lstStyle/>
            <a:p>
              <a:pPr>
                <a:spcBef>
                  <a:spcPct val="0"/>
                </a:spcBef>
              </a:pPr>
              <a:r>
                <a:rPr lang="en-US" altLang="ja-JP" sz="1600" b="0"/>
                <a:t>Electrode</a:t>
              </a:r>
            </a:p>
          </p:txBody>
        </p:sp>
        <p:sp>
          <p:nvSpPr>
            <p:cNvPr id="320548" name="Text Box 36"/>
            <p:cNvSpPr txBox="1">
              <a:spLocks noChangeArrowheads="1"/>
            </p:cNvSpPr>
            <p:nvPr/>
          </p:nvSpPr>
          <p:spPr bwMode="auto">
            <a:xfrm>
              <a:off x="1724" y="2625"/>
              <a:ext cx="853" cy="212"/>
            </a:xfrm>
            <a:prstGeom prst="rect">
              <a:avLst/>
            </a:prstGeom>
            <a:noFill/>
            <a:ln w="9525" algn="ctr">
              <a:noFill/>
              <a:miter lim="800000"/>
              <a:headEnd/>
              <a:tailEnd/>
            </a:ln>
            <a:effectLst/>
          </p:spPr>
          <p:txBody>
            <a:bodyPr wrap="none" lIns="90000" tIns="46800" rIns="90000" bIns="46800">
              <a:spAutoFit/>
            </a:bodyPr>
            <a:lstStyle/>
            <a:p>
              <a:pPr>
                <a:spcBef>
                  <a:spcPct val="0"/>
                </a:spcBef>
              </a:pPr>
              <a:r>
                <a:rPr lang="en-US" altLang="ja-JP" sz="1600" b="0"/>
                <a:t>Solar Energy</a:t>
              </a:r>
            </a:p>
          </p:txBody>
        </p:sp>
        <p:grpSp>
          <p:nvGrpSpPr>
            <p:cNvPr id="4" name="Group 37"/>
            <p:cNvGrpSpPr>
              <a:grpSpLocks/>
            </p:cNvGrpSpPr>
            <p:nvPr/>
          </p:nvGrpSpPr>
          <p:grpSpPr bwMode="auto">
            <a:xfrm>
              <a:off x="2928" y="2064"/>
              <a:ext cx="363" cy="347"/>
              <a:chOff x="4286" y="2296"/>
              <a:chExt cx="363" cy="363"/>
            </a:xfrm>
          </p:grpSpPr>
          <p:sp>
            <p:nvSpPr>
              <p:cNvPr id="320550" name="Oval 38"/>
              <p:cNvSpPr>
                <a:spLocks noChangeArrowheads="1"/>
              </p:cNvSpPr>
              <p:nvPr/>
            </p:nvSpPr>
            <p:spPr bwMode="auto">
              <a:xfrm>
                <a:off x="4286" y="2296"/>
                <a:ext cx="363" cy="363"/>
              </a:xfrm>
              <a:prstGeom prst="ellipse">
                <a:avLst/>
              </a:prstGeom>
              <a:solidFill>
                <a:schemeClr val="accent1"/>
              </a:solidFill>
              <a:ln w="9525" algn="ctr">
                <a:solidFill>
                  <a:schemeClr val="tx1"/>
                </a:solidFill>
                <a:round/>
                <a:headEnd/>
                <a:tailEnd/>
              </a:ln>
              <a:effectLst/>
            </p:spPr>
            <p:txBody>
              <a:bodyPr wrap="none" lIns="90000" tIns="46800" rIns="90000" bIns="46800" anchor="ctr"/>
              <a:lstStyle/>
              <a:p>
                <a:endParaRPr lang="en-IN"/>
              </a:p>
            </p:txBody>
          </p:sp>
          <p:sp>
            <p:nvSpPr>
              <p:cNvPr id="320551" name="Rectangle 39"/>
              <p:cNvSpPr>
                <a:spLocks noChangeArrowheads="1"/>
              </p:cNvSpPr>
              <p:nvPr/>
            </p:nvSpPr>
            <p:spPr bwMode="auto">
              <a:xfrm>
                <a:off x="4331" y="2459"/>
                <a:ext cx="272" cy="46"/>
              </a:xfrm>
              <a:prstGeom prst="rect">
                <a:avLst/>
              </a:prstGeom>
              <a:solidFill>
                <a:srgbClr val="FFFFFF"/>
              </a:solidFill>
              <a:ln w="12700" algn="ctr">
                <a:solidFill>
                  <a:schemeClr val="tx1"/>
                </a:solidFill>
                <a:miter lim="800000"/>
                <a:headEnd/>
                <a:tailEnd/>
              </a:ln>
              <a:effectLst/>
            </p:spPr>
            <p:txBody>
              <a:bodyPr wrap="none" lIns="90000" tIns="46800" rIns="90000" bIns="46800" anchor="ctr"/>
              <a:lstStyle/>
              <a:p>
                <a:endParaRPr lang="en-IN"/>
              </a:p>
            </p:txBody>
          </p:sp>
        </p:grpSp>
        <p:grpSp>
          <p:nvGrpSpPr>
            <p:cNvPr id="5" name="Group 40"/>
            <p:cNvGrpSpPr>
              <a:grpSpLocks/>
            </p:cNvGrpSpPr>
            <p:nvPr/>
          </p:nvGrpSpPr>
          <p:grpSpPr bwMode="auto">
            <a:xfrm>
              <a:off x="2928" y="3550"/>
              <a:ext cx="363" cy="346"/>
              <a:chOff x="4286" y="3521"/>
              <a:chExt cx="363" cy="363"/>
            </a:xfrm>
          </p:grpSpPr>
          <p:sp>
            <p:nvSpPr>
              <p:cNvPr id="320553" name="Oval 41"/>
              <p:cNvSpPr>
                <a:spLocks noChangeArrowheads="1"/>
              </p:cNvSpPr>
              <p:nvPr/>
            </p:nvSpPr>
            <p:spPr bwMode="auto">
              <a:xfrm>
                <a:off x="4286" y="3521"/>
                <a:ext cx="363" cy="363"/>
              </a:xfrm>
              <a:prstGeom prst="ellipse">
                <a:avLst/>
              </a:prstGeom>
              <a:solidFill>
                <a:srgbClr val="FF99CC"/>
              </a:solidFill>
              <a:ln w="9525" algn="ctr">
                <a:solidFill>
                  <a:schemeClr val="tx1"/>
                </a:solidFill>
                <a:round/>
                <a:headEnd/>
                <a:tailEnd/>
              </a:ln>
              <a:effectLst/>
            </p:spPr>
            <p:txBody>
              <a:bodyPr wrap="none" lIns="90000" tIns="46800" rIns="90000" bIns="46800" anchor="ctr"/>
              <a:lstStyle/>
              <a:p>
                <a:endParaRPr lang="en-IN"/>
              </a:p>
            </p:txBody>
          </p:sp>
          <p:grpSp>
            <p:nvGrpSpPr>
              <p:cNvPr id="6" name="Group 42"/>
              <p:cNvGrpSpPr>
                <a:grpSpLocks/>
              </p:cNvGrpSpPr>
              <p:nvPr/>
            </p:nvGrpSpPr>
            <p:grpSpPr bwMode="auto">
              <a:xfrm>
                <a:off x="4331" y="3566"/>
                <a:ext cx="272" cy="272"/>
                <a:chOff x="4558" y="2573"/>
                <a:chExt cx="272" cy="272"/>
              </a:xfrm>
            </p:grpSpPr>
            <p:sp>
              <p:nvSpPr>
                <p:cNvPr id="320555" name="Rectangle 43"/>
                <p:cNvSpPr>
                  <a:spLocks noChangeArrowheads="1"/>
                </p:cNvSpPr>
                <p:nvPr/>
              </p:nvSpPr>
              <p:spPr bwMode="auto">
                <a:xfrm>
                  <a:off x="4558" y="2686"/>
                  <a:ext cx="272" cy="46"/>
                </a:xfrm>
                <a:prstGeom prst="rect">
                  <a:avLst/>
                </a:prstGeom>
                <a:solidFill>
                  <a:srgbClr val="FFFFFF"/>
                </a:solidFill>
                <a:ln w="12700" algn="ctr">
                  <a:solidFill>
                    <a:schemeClr val="tx1"/>
                  </a:solidFill>
                  <a:miter lim="800000"/>
                  <a:headEnd/>
                  <a:tailEnd/>
                </a:ln>
                <a:effectLst/>
              </p:spPr>
              <p:txBody>
                <a:bodyPr wrap="none" lIns="90000" tIns="46800" rIns="90000" bIns="46800" anchor="ctr"/>
                <a:lstStyle/>
                <a:p>
                  <a:endParaRPr lang="en-IN"/>
                </a:p>
              </p:txBody>
            </p:sp>
            <p:sp>
              <p:nvSpPr>
                <p:cNvPr id="320556" name="Rectangle 44"/>
                <p:cNvSpPr>
                  <a:spLocks noChangeArrowheads="1"/>
                </p:cNvSpPr>
                <p:nvPr/>
              </p:nvSpPr>
              <p:spPr bwMode="auto">
                <a:xfrm rot="-5400000">
                  <a:off x="4558" y="2686"/>
                  <a:ext cx="272" cy="46"/>
                </a:xfrm>
                <a:prstGeom prst="rect">
                  <a:avLst/>
                </a:prstGeom>
                <a:solidFill>
                  <a:srgbClr val="FFFFFF"/>
                </a:solidFill>
                <a:ln w="12700" algn="ctr">
                  <a:solidFill>
                    <a:schemeClr val="tx1"/>
                  </a:solidFill>
                  <a:miter lim="800000"/>
                  <a:headEnd/>
                  <a:tailEnd/>
                </a:ln>
                <a:effectLst/>
              </p:spPr>
              <p:txBody>
                <a:bodyPr wrap="none" lIns="90000" tIns="46800" rIns="90000" bIns="46800" anchor="ctr"/>
                <a:lstStyle/>
                <a:p>
                  <a:endParaRPr lang="en-IN"/>
                </a:p>
              </p:txBody>
            </p:sp>
            <p:sp>
              <p:nvSpPr>
                <p:cNvPr id="320557" name="Rectangle 45"/>
                <p:cNvSpPr>
                  <a:spLocks noChangeArrowheads="1"/>
                </p:cNvSpPr>
                <p:nvPr/>
              </p:nvSpPr>
              <p:spPr bwMode="auto">
                <a:xfrm>
                  <a:off x="4649" y="2690"/>
                  <a:ext cx="91" cy="39"/>
                </a:xfrm>
                <a:prstGeom prst="rect">
                  <a:avLst/>
                </a:prstGeom>
                <a:solidFill>
                  <a:srgbClr val="FFFFFF"/>
                </a:solidFill>
                <a:ln w="9525" algn="ctr">
                  <a:noFill/>
                  <a:miter lim="800000"/>
                  <a:headEnd/>
                  <a:tailEnd/>
                </a:ln>
                <a:effectLst/>
              </p:spPr>
              <p:txBody>
                <a:bodyPr wrap="none" lIns="90000" tIns="46800" rIns="90000" bIns="46800" anchor="ctr"/>
                <a:lstStyle/>
                <a:p>
                  <a:endParaRPr lang="en-IN"/>
                </a:p>
              </p:txBody>
            </p:sp>
          </p:grpSp>
        </p:grpSp>
        <p:sp>
          <p:nvSpPr>
            <p:cNvPr id="320558" name="Rectangle 46"/>
            <p:cNvSpPr>
              <a:spLocks noChangeArrowheads="1"/>
            </p:cNvSpPr>
            <p:nvPr/>
          </p:nvSpPr>
          <p:spPr bwMode="auto">
            <a:xfrm>
              <a:off x="4718" y="2814"/>
              <a:ext cx="363" cy="519"/>
            </a:xfrm>
            <a:prstGeom prst="rect">
              <a:avLst/>
            </a:prstGeom>
            <a:solidFill>
              <a:srgbClr val="FF9900"/>
            </a:solidFill>
            <a:ln w="9525" algn="ctr">
              <a:solidFill>
                <a:schemeClr val="tx1"/>
              </a:solidFill>
              <a:miter lim="800000"/>
              <a:headEnd/>
              <a:tailEnd/>
            </a:ln>
            <a:effectLst/>
          </p:spPr>
          <p:txBody>
            <a:bodyPr wrap="none" lIns="90000" tIns="46800" rIns="90000" bIns="46800" anchor="ctr"/>
            <a:lstStyle/>
            <a:p>
              <a:pPr algn="ctr">
                <a:spcBef>
                  <a:spcPct val="0"/>
                </a:spcBef>
              </a:pPr>
              <a:r>
                <a:rPr lang="en-US" altLang="ja-JP" b="0"/>
                <a:t>Load</a:t>
              </a:r>
            </a:p>
          </p:txBody>
        </p:sp>
        <p:sp>
          <p:nvSpPr>
            <p:cNvPr id="320559" name="Text Box 47"/>
            <p:cNvSpPr txBox="1">
              <a:spLocks noChangeArrowheads="1"/>
            </p:cNvSpPr>
            <p:nvPr/>
          </p:nvSpPr>
          <p:spPr bwMode="auto">
            <a:xfrm rot="-5400000">
              <a:off x="4838" y="2965"/>
              <a:ext cx="996" cy="212"/>
            </a:xfrm>
            <a:prstGeom prst="rect">
              <a:avLst/>
            </a:prstGeom>
            <a:noFill/>
            <a:ln w="9525" algn="ctr">
              <a:noFill/>
              <a:miter lim="800000"/>
              <a:headEnd/>
              <a:tailEnd/>
            </a:ln>
            <a:effectLst/>
          </p:spPr>
          <p:txBody>
            <a:bodyPr wrap="none" lIns="90000" tIns="46800" rIns="90000" bIns="46800">
              <a:spAutoFit/>
            </a:bodyPr>
            <a:lstStyle/>
            <a:p>
              <a:pPr>
                <a:spcBef>
                  <a:spcPct val="0"/>
                </a:spcBef>
              </a:pPr>
              <a:r>
                <a:rPr lang="en-US" altLang="ja-JP" sz="1600" b="0"/>
                <a:t>Electric Current</a:t>
              </a:r>
            </a:p>
          </p:txBody>
        </p:sp>
        <p:sp>
          <p:nvSpPr>
            <p:cNvPr id="320560" name="Line 48"/>
            <p:cNvSpPr>
              <a:spLocks noChangeShapeType="1"/>
            </p:cNvSpPr>
            <p:nvPr/>
          </p:nvSpPr>
          <p:spPr bwMode="auto">
            <a:xfrm flipV="1">
              <a:off x="5171" y="2901"/>
              <a:ext cx="0" cy="363"/>
            </a:xfrm>
            <a:prstGeom prst="line">
              <a:avLst/>
            </a:prstGeom>
            <a:noFill/>
            <a:ln w="57150">
              <a:solidFill>
                <a:schemeClr val="tx1"/>
              </a:solidFill>
              <a:round/>
              <a:headEnd/>
              <a:tailEnd type="stealth" w="med" len="lg"/>
            </a:ln>
            <a:effectLst/>
          </p:spPr>
          <p:txBody>
            <a:bodyPr lIns="90000" tIns="46800" rIns="90000" bIns="46800"/>
            <a:lstStyle/>
            <a:p>
              <a:endParaRPr lang="en-IN"/>
            </a:p>
          </p:txBody>
        </p:sp>
        <p:sp>
          <p:nvSpPr>
            <p:cNvPr id="320561" name="Line 49"/>
            <p:cNvSpPr>
              <a:spLocks noChangeShapeType="1"/>
            </p:cNvSpPr>
            <p:nvPr/>
          </p:nvSpPr>
          <p:spPr bwMode="auto">
            <a:xfrm rot="10800000" flipV="1">
              <a:off x="2966" y="2518"/>
              <a:ext cx="478" cy="173"/>
            </a:xfrm>
            <a:prstGeom prst="line">
              <a:avLst/>
            </a:prstGeom>
            <a:noFill/>
            <a:ln w="9525">
              <a:solidFill>
                <a:schemeClr val="tx1"/>
              </a:solidFill>
              <a:round/>
              <a:headEnd/>
              <a:tailEnd type="triangle" w="med" len="med"/>
            </a:ln>
            <a:effectLst/>
          </p:spPr>
          <p:txBody>
            <a:bodyPr lIns="90000" tIns="46800" rIns="90000" bIns="46800"/>
            <a:lstStyle/>
            <a:p>
              <a:endParaRPr lang="en-IN"/>
            </a:p>
          </p:txBody>
        </p:sp>
        <p:sp>
          <p:nvSpPr>
            <p:cNvPr id="320562" name="Line 50"/>
            <p:cNvSpPr>
              <a:spLocks noChangeShapeType="1"/>
            </p:cNvSpPr>
            <p:nvPr/>
          </p:nvSpPr>
          <p:spPr bwMode="auto">
            <a:xfrm rot="10800000" flipV="1">
              <a:off x="3039" y="2728"/>
              <a:ext cx="409" cy="87"/>
            </a:xfrm>
            <a:prstGeom prst="line">
              <a:avLst/>
            </a:prstGeom>
            <a:noFill/>
            <a:ln w="9525">
              <a:solidFill>
                <a:schemeClr val="tx1"/>
              </a:solidFill>
              <a:round/>
              <a:headEnd/>
              <a:tailEnd type="triangle" w="med" len="med"/>
            </a:ln>
            <a:effectLst/>
          </p:spPr>
          <p:txBody>
            <a:bodyPr lIns="90000" tIns="46800" rIns="90000" bIns="46800"/>
            <a:lstStyle/>
            <a:p>
              <a:endParaRPr lang="en-IN"/>
            </a:p>
          </p:txBody>
        </p:sp>
        <p:sp>
          <p:nvSpPr>
            <p:cNvPr id="320563" name="Line 51"/>
            <p:cNvSpPr>
              <a:spLocks noChangeShapeType="1"/>
            </p:cNvSpPr>
            <p:nvPr/>
          </p:nvSpPr>
          <p:spPr bwMode="auto">
            <a:xfrm rot="10800000" flipV="1">
              <a:off x="3130" y="2944"/>
              <a:ext cx="318" cy="43"/>
            </a:xfrm>
            <a:prstGeom prst="line">
              <a:avLst/>
            </a:prstGeom>
            <a:noFill/>
            <a:ln w="9525">
              <a:solidFill>
                <a:schemeClr val="tx1"/>
              </a:solidFill>
              <a:round/>
              <a:headEnd/>
              <a:tailEnd type="triangle" w="med" len="med"/>
            </a:ln>
            <a:effectLst/>
          </p:spPr>
          <p:txBody>
            <a:bodyPr lIns="90000" tIns="46800" rIns="90000" bIns="46800"/>
            <a:lstStyle/>
            <a:p>
              <a:endParaRPr lang="en-IN"/>
            </a:p>
          </p:txBody>
        </p:sp>
        <p:sp>
          <p:nvSpPr>
            <p:cNvPr id="320564" name="Line 52"/>
            <p:cNvSpPr>
              <a:spLocks noChangeShapeType="1"/>
            </p:cNvSpPr>
            <p:nvPr/>
          </p:nvSpPr>
          <p:spPr bwMode="auto">
            <a:xfrm rot="-10800000">
              <a:off x="2949" y="3247"/>
              <a:ext cx="453" cy="173"/>
            </a:xfrm>
            <a:prstGeom prst="line">
              <a:avLst/>
            </a:prstGeom>
            <a:noFill/>
            <a:ln w="9525">
              <a:solidFill>
                <a:schemeClr val="tx1"/>
              </a:solidFill>
              <a:round/>
              <a:headEnd/>
              <a:tailEnd type="triangle" w="med" len="med"/>
            </a:ln>
            <a:effectLst/>
          </p:spPr>
          <p:txBody>
            <a:bodyPr lIns="90000" tIns="46800" rIns="90000" bIns="46800"/>
            <a:lstStyle/>
            <a:p>
              <a:endParaRPr lang="en-IN"/>
            </a:p>
          </p:txBody>
        </p:sp>
        <p:grpSp>
          <p:nvGrpSpPr>
            <p:cNvPr id="7" name="Group 53"/>
            <p:cNvGrpSpPr>
              <a:grpSpLocks/>
            </p:cNvGrpSpPr>
            <p:nvPr/>
          </p:nvGrpSpPr>
          <p:grpSpPr bwMode="auto">
            <a:xfrm>
              <a:off x="953" y="1776"/>
              <a:ext cx="1406" cy="1075"/>
              <a:chOff x="521" y="1661"/>
              <a:chExt cx="1406" cy="1127"/>
            </a:xfrm>
          </p:grpSpPr>
          <p:sp>
            <p:nvSpPr>
              <p:cNvPr id="320566" name="Oval 54"/>
              <p:cNvSpPr>
                <a:spLocks noChangeArrowheads="1"/>
              </p:cNvSpPr>
              <p:nvPr/>
            </p:nvSpPr>
            <p:spPr bwMode="auto">
              <a:xfrm>
                <a:off x="521" y="1661"/>
                <a:ext cx="998" cy="725"/>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67" name="Oval 55"/>
              <p:cNvSpPr>
                <a:spLocks noChangeArrowheads="1"/>
              </p:cNvSpPr>
              <p:nvPr/>
            </p:nvSpPr>
            <p:spPr bwMode="auto">
              <a:xfrm>
                <a:off x="1111" y="2412"/>
                <a:ext cx="113" cy="113"/>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68" name="Oval 56"/>
              <p:cNvSpPr>
                <a:spLocks noChangeArrowheads="1"/>
              </p:cNvSpPr>
              <p:nvPr/>
            </p:nvSpPr>
            <p:spPr bwMode="auto">
              <a:xfrm>
                <a:off x="956" y="2432"/>
                <a:ext cx="113" cy="113"/>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69" name="Oval 57"/>
              <p:cNvSpPr>
                <a:spLocks noChangeArrowheads="1"/>
              </p:cNvSpPr>
              <p:nvPr/>
            </p:nvSpPr>
            <p:spPr bwMode="auto">
              <a:xfrm>
                <a:off x="793" y="2398"/>
                <a:ext cx="113" cy="113"/>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70" name="Oval 58"/>
              <p:cNvSpPr>
                <a:spLocks noChangeArrowheads="1"/>
              </p:cNvSpPr>
              <p:nvPr/>
            </p:nvSpPr>
            <p:spPr bwMode="auto">
              <a:xfrm>
                <a:off x="1260" y="2358"/>
                <a:ext cx="113" cy="113"/>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71" name="Oval 59"/>
              <p:cNvSpPr>
                <a:spLocks noChangeArrowheads="1"/>
              </p:cNvSpPr>
              <p:nvPr/>
            </p:nvSpPr>
            <p:spPr bwMode="auto">
              <a:xfrm>
                <a:off x="1387" y="2285"/>
                <a:ext cx="113" cy="113"/>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72" name="Oval 60"/>
              <p:cNvSpPr>
                <a:spLocks noChangeArrowheads="1"/>
              </p:cNvSpPr>
              <p:nvPr/>
            </p:nvSpPr>
            <p:spPr bwMode="auto">
              <a:xfrm>
                <a:off x="1495" y="2160"/>
                <a:ext cx="113" cy="113"/>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73" name="Oval 61"/>
              <p:cNvSpPr>
                <a:spLocks noChangeArrowheads="1"/>
              </p:cNvSpPr>
              <p:nvPr/>
            </p:nvSpPr>
            <p:spPr bwMode="auto">
              <a:xfrm>
                <a:off x="1564" y="2024"/>
                <a:ext cx="113" cy="113"/>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74" name="Oval 62"/>
              <p:cNvSpPr>
                <a:spLocks noChangeArrowheads="1"/>
              </p:cNvSpPr>
              <p:nvPr/>
            </p:nvSpPr>
            <p:spPr bwMode="auto">
              <a:xfrm>
                <a:off x="770" y="2569"/>
                <a:ext cx="68" cy="68"/>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75" name="Oval 63"/>
              <p:cNvSpPr>
                <a:spLocks noChangeArrowheads="1"/>
              </p:cNvSpPr>
              <p:nvPr/>
            </p:nvSpPr>
            <p:spPr bwMode="auto">
              <a:xfrm>
                <a:off x="974" y="2607"/>
                <a:ext cx="68" cy="68"/>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76" name="Oval 64"/>
              <p:cNvSpPr>
                <a:spLocks noChangeArrowheads="1"/>
              </p:cNvSpPr>
              <p:nvPr/>
            </p:nvSpPr>
            <p:spPr bwMode="auto">
              <a:xfrm>
                <a:off x="1187" y="2569"/>
                <a:ext cx="68" cy="68"/>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77" name="Oval 65"/>
              <p:cNvSpPr>
                <a:spLocks noChangeArrowheads="1"/>
              </p:cNvSpPr>
              <p:nvPr/>
            </p:nvSpPr>
            <p:spPr bwMode="auto">
              <a:xfrm>
                <a:off x="1359" y="2494"/>
                <a:ext cx="68" cy="68"/>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78" name="Oval 66"/>
              <p:cNvSpPr>
                <a:spLocks noChangeArrowheads="1"/>
              </p:cNvSpPr>
              <p:nvPr/>
            </p:nvSpPr>
            <p:spPr bwMode="auto">
              <a:xfrm>
                <a:off x="1519" y="2387"/>
                <a:ext cx="68" cy="68"/>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79" name="Oval 67"/>
              <p:cNvSpPr>
                <a:spLocks noChangeArrowheads="1"/>
              </p:cNvSpPr>
              <p:nvPr/>
            </p:nvSpPr>
            <p:spPr bwMode="auto">
              <a:xfrm>
                <a:off x="1655" y="2251"/>
                <a:ext cx="68" cy="68"/>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80" name="Oval 68"/>
              <p:cNvSpPr>
                <a:spLocks noChangeArrowheads="1"/>
              </p:cNvSpPr>
              <p:nvPr/>
            </p:nvSpPr>
            <p:spPr bwMode="auto">
              <a:xfrm>
                <a:off x="1746" y="2070"/>
                <a:ext cx="68" cy="68"/>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81" name="Oval 69"/>
              <p:cNvSpPr>
                <a:spLocks noChangeArrowheads="1"/>
              </p:cNvSpPr>
              <p:nvPr/>
            </p:nvSpPr>
            <p:spPr bwMode="auto">
              <a:xfrm>
                <a:off x="748" y="2705"/>
                <a:ext cx="45" cy="45"/>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82" name="Oval 70"/>
              <p:cNvSpPr>
                <a:spLocks noChangeArrowheads="1"/>
              </p:cNvSpPr>
              <p:nvPr/>
            </p:nvSpPr>
            <p:spPr bwMode="auto">
              <a:xfrm>
                <a:off x="985" y="2743"/>
                <a:ext cx="45" cy="45"/>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83" name="Oval 71"/>
              <p:cNvSpPr>
                <a:spLocks noChangeArrowheads="1"/>
              </p:cNvSpPr>
              <p:nvPr/>
            </p:nvSpPr>
            <p:spPr bwMode="auto">
              <a:xfrm>
                <a:off x="1247" y="2705"/>
                <a:ext cx="45" cy="45"/>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84" name="Oval 72"/>
              <p:cNvSpPr>
                <a:spLocks noChangeArrowheads="1"/>
              </p:cNvSpPr>
              <p:nvPr/>
            </p:nvSpPr>
            <p:spPr bwMode="auto">
              <a:xfrm>
                <a:off x="1631" y="2478"/>
                <a:ext cx="45" cy="45"/>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85" name="Oval 73"/>
              <p:cNvSpPr>
                <a:spLocks noChangeArrowheads="1"/>
              </p:cNvSpPr>
              <p:nvPr/>
            </p:nvSpPr>
            <p:spPr bwMode="auto">
              <a:xfrm>
                <a:off x="1767" y="2312"/>
                <a:ext cx="45" cy="45"/>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86" name="Oval 74"/>
              <p:cNvSpPr>
                <a:spLocks noChangeArrowheads="1"/>
              </p:cNvSpPr>
              <p:nvPr/>
            </p:nvSpPr>
            <p:spPr bwMode="auto">
              <a:xfrm>
                <a:off x="1882" y="2115"/>
                <a:ext cx="45" cy="45"/>
              </a:xfrm>
              <a:prstGeom prst="ellipse">
                <a:avLst/>
              </a:prstGeom>
              <a:solidFill>
                <a:srgbClr val="FF0000"/>
              </a:solidFill>
              <a:ln w="9525" algn="ctr">
                <a:solidFill>
                  <a:schemeClr val="tx1"/>
                </a:solidFill>
                <a:round/>
                <a:headEnd/>
                <a:tailEnd/>
              </a:ln>
              <a:effectLst/>
            </p:spPr>
            <p:txBody>
              <a:bodyPr wrap="none" lIns="90000" tIns="46800" rIns="90000" bIns="46800" anchor="ctr"/>
              <a:lstStyle/>
              <a:p>
                <a:endParaRPr lang="en-IN"/>
              </a:p>
            </p:txBody>
          </p:sp>
          <p:sp>
            <p:nvSpPr>
              <p:cNvPr id="320587" name="Rectangle 75"/>
              <p:cNvSpPr>
                <a:spLocks noChangeArrowheads="1"/>
              </p:cNvSpPr>
              <p:nvPr/>
            </p:nvSpPr>
            <p:spPr bwMode="auto">
              <a:xfrm>
                <a:off x="521" y="1707"/>
                <a:ext cx="227" cy="680"/>
              </a:xfrm>
              <a:prstGeom prst="rect">
                <a:avLst/>
              </a:prstGeom>
              <a:solidFill>
                <a:srgbClr val="FFFFFF"/>
              </a:solidFill>
              <a:ln w="9525" algn="ctr">
                <a:noFill/>
                <a:miter lim="800000"/>
                <a:headEnd/>
                <a:tailEnd/>
              </a:ln>
              <a:effectLst/>
            </p:spPr>
            <p:txBody>
              <a:bodyPr wrap="none" lIns="90000" tIns="46800" rIns="90000" bIns="46800" anchor="ctr"/>
              <a:lstStyle/>
              <a:p>
                <a:endParaRPr lang="en-IN"/>
              </a:p>
            </p:txBody>
          </p:sp>
          <p:sp>
            <p:nvSpPr>
              <p:cNvPr id="320588" name="Rectangle 76"/>
              <p:cNvSpPr>
                <a:spLocks noChangeArrowheads="1"/>
              </p:cNvSpPr>
              <p:nvPr/>
            </p:nvSpPr>
            <p:spPr bwMode="auto">
              <a:xfrm>
                <a:off x="521" y="1661"/>
                <a:ext cx="1315" cy="318"/>
              </a:xfrm>
              <a:prstGeom prst="rect">
                <a:avLst/>
              </a:prstGeom>
              <a:solidFill>
                <a:srgbClr val="FFFFFF"/>
              </a:solidFill>
              <a:ln w="9525" algn="ctr">
                <a:noFill/>
                <a:miter lim="800000"/>
                <a:headEnd/>
                <a:tailEnd/>
              </a:ln>
              <a:effectLst/>
            </p:spPr>
            <p:txBody>
              <a:bodyPr wrap="none" lIns="90000" tIns="46800" rIns="90000" bIns="46800" anchor="ctr"/>
              <a:lstStyle/>
              <a:p>
                <a:endParaRPr lang="en-IN"/>
              </a:p>
            </p:txBody>
          </p:sp>
          <p:sp>
            <p:nvSpPr>
              <p:cNvPr id="320589" name="Freeform 77"/>
              <p:cNvSpPr>
                <a:spLocks/>
              </p:cNvSpPr>
              <p:nvPr/>
            </p:nvSpPr>
            <p:spPr bwMode="auto">
              <a:xfrm>
                <a:off x="748" y="1979"/>
                <a:ext cx="766" cy="351"/>
              </a:xfrm>
              <a:custGeom>
                <a:avLst/>
                <a:gdLst/>
                <a:ahLst/>
                <a:cxnLst>
                  <a:cxn ang="0">
                    <a:pos x="0" y="363"/>
                  </a:cxn>
                  <a:cxn ang="0">
                    <a:pos x="0" y="0"/>
                  </a:cxn>
                  <a:cxn ang="0">
                    <a:pos x="771" y="0"/>
                  </a:cxn>
                </a:cxnLst>
                <a:rect l="0" t="0" r="r" b="b"/>
                <a:pathLst>
                  <a:path w="771" h="363">
                    <a:moveTo>
                      <a:pt x="0" y="363"/>
                    </a:moveTo>
                    <a:lnTo>
                      <a:pt x="0" y="0"/>
                    </a:lnTo>
                    <a:lnTo>
                      <a:pt x="771" y="0"/>
                    </a:lnTo>
                  </a:path>
                </a:pathLst>
              </a:custGeom>
              <a:noFill/>
              <a:ln w="9525" cap="flat" cmpd="sng">
                <a:solidFill>
                  <a:schemeClr val="tx1"/>
                </a:solidFill>
                <a:prstDash val="solid"/>
                <a:round/>
                <a:headEnd/>
                <a:tailEnd/>
              </a:ln>
              <a:effectLst/>
            </p:spPr>
            <p:txBody>
              <a:bodyPr lIns="90000" tIns="46800" rIns="90000" bIns="46800"/>
              <a:lstStyle/>
              <a:p>
                <a:endParaRPr lang="en-IN"/>
              </a:p>
            </p:txBody>
          </p:sp>
        </p:grpSp>
        <p:sp>
          <p:nvSpPr>
            <p:cNvPr id="320590" name="Line 78"/>
            <p:cNvSpPr>
              <a:spLocks noChangeShapeType="1"/>
            </p:cNvSpPr>
            <p:nvPr/>
          </p:nvSpPr>
          <p:spPr bwMode="auto">
            <a:xfrm rot="10800000" flipV="1">
              <a:off x="2677" y="2381"/>
              <a:ext cx="771" cy="390"/>
            </a:xfrm>
            <a:prstGeom prst="line">
              <a:avLst/>
            </a:prstGeom>
            <a:noFill/>
            <a:ln w="9525">
              <a:solidFill>
                <a:schemeClr val="tx1"/>
              </a:solidFill>
              <a:round/>
              <a:headEnd/>
              <a:tailEnd type="triangle" w="med" len="med"/>
            </a:ln>
            <a:effectLst/>
          </p:spPr>
          <p:txBody>
            <a:bodyPr lIns="90000" tIns="46800" rIns="90000" bIns="46800"/>
            <a:lstStyle/>
            <a:p>
              <a:endParaRPr lang="en-IN"/>
            </a:p>
          </p:txBody>
        </p:sp>
        <p:sp>
          <p:nvSpPr>
            <p:cNvPr id="320591" name="Freeform 79"/>
            <p:cNvSpPr>
              <a:spLocks/>
            </p:cNvSpPr>
            <p:nvPr/>
          </p:nvSpPr>
          <p:spPr bwMode="auto">
            <a:xfrm>
              <a:off x="2042" y="2901"/>
              <a:ext cx="181" cy="302"/>
            </a:xfrm>
            <a:custGeom>
              <a:avLst/>
              <a:gdLst/>
              <a:ahLst/>
              <a:cxnLst>
                <a:cxn ang="0">
                  <a:pos x="0" y="0"/>
                </a:cxn>
                <a:cxn ang="0">
                  <a:pos x="317" y="544"/>
                </a:cxn>
                <a:cxn ang="0">
                  <a:pos x="226" y="499"/>
                </a:cxn>
              </a:cxnLst>
              <a:rect l="0" t="0" r="r" b="b"/>
              <a:pathLst>
                <a:path w="317" h="544">
                  <a:moveTo>
                    <a:pt x="0" y="0"/>
                  </a:moveTo>
                  <a:lnTo>
                    <a:pt x="317" y="544"/>
                  </a:lnTo>
                  <a:lnTo>
                    <a:pt x="226" y="499"/>
                  </a:lnTo>
                </a:path>
              </a:pathLst>
            </a:custGeom>
            <a:noFill/>
            <a:ln w="38100" cap="flat" cmpd="sng">
              <a:solidFill>
                <a:srgbClr val="FF0000"/>
              </a:solidFill>
              <a:prstDash val="solid"/>
              <a:round/>
              <a:headEnd/>
              <a:tailEnd/>
            </a:ln>
            <a:effectLst/>
          </p:spPr>
          <p:txBody>
            <a:bodyPr lIns="90000" tIns="46800" rIns="90000" bIns="46800"/>
            <a:lstStyle/>
            <a:p>
              <a:endParaRPr lang="en-IN"/>
            </a:p>
          </p:txBody>
        </p:sp>
        <p:sp>
          <p:nvSpPr>
            <p:cNvPr id="320592" name="Freeform 80"/>
            <p:cNvSpPr>
              <a:spLocks/>
            </p:cNvSpPr>
            <p:nvPr/>
          </p:nvSpPr>
          <p:spPr bwMode="auto">
            <a:xfrm>
              <a:off x="1633" y="2987"/>
              <a:ext cx="227" cy="389"/>
            </a:xfrm>
            <a:custGeom>
              <a:avLst/>
              <a:gdLst/>
              <a:ahLst/>
              <a:cxnLst>
                <a:cxn ang="0">
                  <a:pos x="0" y="0"/>
                </a:cxn>
                <a:cxn ang="0">
                  <a:pos x="317" y="544"/>
                </a:cxn>
                <a:cxn ang="0">
                  <a:pos x="226" y="499"/>
                </a:cxn>
              </a:cxnLst>
              <a:rect l="0" t="0" r="r" b="b"/>
              <a:pathLst>
                <a:path w="317" h="544">
                  <a:moveTo>
                    <a:pt x="0" y="0"/>
                  </a:moveTo>
                  <a:lnTo>
                    <a:pt x="317" y="544"/>
                  </a:lnTo>
                  <a:lnTo>
                    <a:pt x="226" y="499"/>
                  </a:lnTo>
                </a:path>
              </a:pathLst>
            </a:custGeom>
            <a:noFill/>
            <a:ln w="38100" cap="flat" cmpd="sng">
              <a:solidFill>
                <a:srgbClr val="FF0000"/>
              </a:solidFill>
              <a:prstDash val="solid"/>
              <a:round/>
              <a:headEnd/>
              <a:tailEnd/>
            </a:ln>
            <a:effectLst/>
          </p:spPr>
          <p:txBody>
            <a:bodyPr lIns="90000" tIns="46800" rIns="90000" bIns="46800"/>
            <a:lstStyle/>
            <a:p>
              <a:endParaRPr lang="en-IN"/>
            </a:p>
          </p:txBody>
        </p:sp>
        <p:sp>
          <p:nvSpPr>
            <p:cNvPr id="320593" name="Freeform 81"/>
            <p:cNvSpPr>
              <a:spLocks/>
            </p:cNvSpPr>
            <p:nvPr/>
          </p:nvSpPr>
          <p:spPr bwMode="auto">
            <a:xfrm>
              <a:off x="1225" y="3031"/>
              <a:ext cx="272" cy="432"/>
            </a:xfrm>
            <a:custGeom>
              <a:avLst/>
              <a:gdLst/>
              <a:ahLst/>
              <a:cxnLst>
                <a:cxn ang="0">
                  <a:pos x="0" y="0"/>
                </a:cxn>
                <a:cxn ang="0">
                  <a:pos x="317" y="544"/>
                </a:cxn>
                <a:cxn ang="0">
                  <a:pos x="226" y="499"/>
                </a:cxn>
              </a:cxnLst>
              <a:rect l="0" t="0" r="r" b="b"/>
              <a:pathLst>
                <a:path w="317" h="544">
                  <a:moveTo>
                    <a:pt x="0" y="0"/>
                  </a:moveTo>
                  <a:lnTo>
                    <a:pt x="317" y="544"/>
                  </a:lnTo>
                  <a:lnTo>
                    <a:pt x="226" y="499"/>
                  </a:lnTo>
                </a:path>
              </a:pathLst>
            </a:custGeom>
            <a:noFill/>
            <a:ln w="38100" cap="flat" cmpd="sng">
              <a:solidFill>
                <a:srgbClr val="FF0000"/>
              </a:solidFill>
              <a:prstDash val="solid"/>
              <a:round/>
              <a:headEnd/>
              <a:tailEnd/>
            </a:ln>
            <a:effectLst/>
          </p:spPr>
          <p:txBody>
            <a:bodyPr lIns="90000" tIns="46800" rIns="90000" bIns="46800"/>
            <a:lstStyle/>
            <a:p>
              <a:endParaRPr lang="en-IN"/>
            </a:p>
          </p:txBody>
        </p:sp>
        <p:sp>
          <p:nvSpPr>
            <p:cNvPr id="320594" name="Freeform 82"/>
            <p:cNvSpPr>
              <a:spLocks/>
            </p:cNvSpPr>
            <p:nvPr/>
          </p:nvSpPr>
          <p:spPr bwMode="auto">
            <a:xfrm>
              <a:off x="2450" y="2598"/>
              <a:ext cx="226" cy="345"/>
            </a:xfrm>
            <a:custGeom>
              <a:avLst/>
              <a:gdLst/>
              <a:ahLst/>
              <a:cxnLst>
                <a:cxn ang="0">
                  <a:pos x="0" y="0"/>
                </a:cxn>
                <a:cxn ang="0">
                  <a:pos x="317" y="544"/>
                </a:cxn>
                <a:cxn ang="0">
                  <a:pos x="226" y="499"/>
                </a:cxn>
              </a:cxnLst>
              <a:rect l="0" t="0" r="r" b="b"/>
              <a:pathLst>
                <a:path w="317" h="544">
                  <a:moveTo>
                    <a:pt x="0" y="0"/>
                  </a:moveTo>
                  <a:lnTo>
                    <a:pt x="317" y="544"/>
                  </a:lnTo>
                  <a:lnTo>
                    <a:pt x="226" y="499"/>
                  </a:lnTo>
                </a:path>
              </a:pathLst>
            </a:custGeom>
            <a:noFill/>
            <a:ln w="38100" cap="flat" cmpd="sng">
              <a:solidFill>
                <a:srgbClr val="FF0000"/>
              </a:solidFill>
              <a:prstDash val="solid"/>
              <a:round/>
              <a:headEnd/>
              <a:tailEnd/>
            </a:ln>
            <a:effectLst/>
          </p:spPr>
          <p:txBody>
            <a:bodyPr lIns="90000" tIns="46800" rIns="90000" bIns="46800"/>
            <a:lstStyle/>
            <a:p>
              <a:endParaRPr lang="en-IN"/>
            </a:p>
          </p:txBody>
        </p:sp>
        <p:sp>
          <p:nvSpPr>
            <p:cNvPr id="320595" name="Freeform 83"/>
            <p:cNvSpPr>
              <a:spLocks/>
            </p:cNvSpPr>
            <p:nvPr/>
          </p:nvSpPr>
          <p:spPr bwMode="auto">
            <a:xfrm>
              <a:off x="2495" y="2339"/>
              <a:ext cx="181" cy="259"/>
            </a:xfrm>
            <a:custGeom>
              <a:avLst/>
              <a:gdLst/>
              <a:ahLst/>
              <a:cxnLst>
                <a:cxn ang="0">
                  <a:pos x="0" y="0"/>
                </a:cxn>
                <a:cxn ang="0">
                  <a:pos x="317" y="544"/>
                </a:cxn>
                <a:cxn ang="0">
                  <a:pos x="226" y="499"/>
                </a:cxn>
              </a:cxnLst>
              <a:rect l="0" t="0" r="r" b="b"/>
              <a:pathLst>
                <a:path w="317" h="544">
                  <a:moveTo>
                    <a:pt x="0" y="0"/>
                  </a:moveTo>
                  <a:lnTo>
                    <a:pt x="317" y="544"/>
                  </a:lnTo>
                  <a:lnTo>
                    <a:pt x="226" y="499"/>
                  </a:lnTo>
                </a:path>
              </a:pathLst>
            </a:custGeom>
            <a:noFill/>
            <a:ln w="38100" cap="flat" cmpd="sng">
              <a:solidFill>
                <a:srgbClr val="FF0000"/>
              </a:solidFill>
              <a:prstDash val="solid"/>
              <a:round/>
              <a:headEnd/>
              <a:tailEnd/>
            </a:ln>
            <a:effectLst/>
          </p:spPr>
          <p:txBody>
            <a:bodyPr lIns="90000" tIns="46800" rIns="90000" bIns="46800"/>
            <a:lstStyle/>
            <a:p>
              <a:endParaRPr lang="en-IN"/>
            </a:p>
          </p:txBody>
        </p:sp>
      </p:grpSp>
      <p:sp>
        <p:nvSpPr>
          <p:cNvPr id="320596" name="AutoShape 84"/>
          <p:cNvSpPr>
            <a:spLocks noChangeArrowheads="1"/>
          </p:cNvSpPr>
          <p:nvPr/>
        </p:nvSpPr>
        <p:spPr bwMode="auto">
          <a:xfrm>
            <a:off x="533400" y="685800"/>
            <a:ext cx="8496300" cy="1943100"/>
          </a:xfrm>
          <a:prstGeom prst="roundRect">
            <a:avLst>
              <a:gd name="adj" fmla="val 9782"/>
            </a:avLst>
          </a:prstGeom>
          <a:solidFill>
            <a:srgbClr val="CCFFFF"/>
          </a:solidFill>
          <a:ln w="28575">
            <a:solidFill>
              <a:srgbClr val="0000FF"/>
            </a:solidFill>
            <a:round/>
            <a:headEnd/>
            <a:tailEnd/>
          </a:ln>
          <a:effectLst/>
        </p:spPr>
        <p:txBody>
          <a:bodyPr wrap="none" anchor="ctr"/>
          <a:lstStyle/>
          <a:p>
            <a:endParaRPr lang="en-IN"/>
          </a:p>
        </p:txBody>
      </p:sp>
      <p:sp>
        <p:nvSpPr>
          <p:cNvPr id="320598" name="Rectangle 86"/>
          <p:cNvSpPr>
            <a:spLocks noGrp="1" noChangeArrowheads="1"/>
          </p:cNvSpPr>
          <p:nvPr>
            <p:ph type="body" idx="1"/>
          </p:nvPr>
        </p:nvSpPr>
        <p:spPr>
          <a:xfrm>
            <a:off x="304800" y="76200"/>
            <a:ext cx="8229600" cy="4525963"/>
          </a:xfrm>
        </p:spPr>
        <p:txBody>
          <a:bodyPr/>
          <a:lstStyle/>
          <a:p>
            <a:r>
              <a:rPr lang="en-US" altLang="ja-JP" b="1" dirty="0"/>
              <a:t>Mechanism of </a:t>
            </a:r>
            <a:r>
              <a:rPr lang="en-US" altLang="ja-JP" b="1" dirty="0" smtClean="0"/>
              <a:t>photovoltaic cell</a:t>
            </a:r>
            <a:endParaRPr lang="ja-JP" altLang="en-US" b="1"/>
          </a:p>
        </p:txBody>
      </p:sp>
      <p:sp>
        <p:nvSpPr>
          <p:cNvPr id="320599" name="Line 87"/>
          <p:cNvSpPr>
            <a:spLocks noChangeShapeType="1"/>
          </p:cNvSpPr>
          <p:nvPr/>
        </p:nvSpPr>
        <p:spPr bwMode="auto">
          <a:xfrm>
            <a:off x="2411413" y="5805488"/>
            <a:ext cx="0" cy="0"/>
          </a:xfrm>
          <a:prstGeom prst="line">
            <a:avLst/>
          </a:prstGeom>
          <a:noFill/>
          <a:ln w="9525">
            <a:noFill/>
            <a:round/>
            <a:headEnd/>
            <a:tailEnd/>
          </a:ln>
          <a:effectLst/>
        </p:spPr>
        <p:txBody>
          <a:bodyPr lIns="90000" tIns="46800" rIns="90000" bIns="46800"/>
          <a:lstStyle/>
          <a:p>
            <a:endParaRPr lang="en-IN"/>
          </a:p>
        </p:txBody>
      </p:sp>
      <p:sp>
        <p:nvSpPr>
          <p:cNvPr id="320600" name="Line 88"/>
          <p:cNvSpPr>
            <a:spLocks noChangeShapeType="1"/>
          </p:cNvSpPr>
          <p:nvPr/>
        </p:nvSpPr>
        <p:spPr bwMode="auto">
          <a:xfrm>
            <a:off x="2411413" y="5805488"/>
            <a:ext cx="0" cy="0"/>
          </a:xfrm>
          <a:prstGeom prst="line">
            <a:avLst/>
          </a:prstGeom>
          <a:noFill/>
          <a:ln w="9525">
            <a:noFill/>
            <a:round/>
            <a:headEnd/>
            <a:tailEnd/>
          </a:ln>
          <a:effectLst/>
        </p:spPr>
        <p:txBody>
          <a:bodyPr lIns="90000" tIns="46800" rIns="90000" bIns="46800"/>
          <a:lstStyle/>
          <a:p>
            <a:endParaRPr lang="en-IN"/>
          </a:p>
        </p:txBody>
      </p:sp>
      <p:sp>
        <p:nvSpPr>
          <p:cNvPr id="320601" name="Line 89"/>
          <p:cNvSpPr>
            <a:spLocks noChangeShapeType="1"/>
          </p:cNvSpPr>
          <p:nvPr/>
        </p:nvSpPr>
        <p:spPr bwMode="auto">
          <a:xfrm flipV="1">
            <a:off x="900113" y="2997200"/>
            <a:ext cx="0" cy="576263"/>
          </a:xfrm>
          <a:prstGeom prst="line">
            <a:avLst/>
          </a:prstGeom>
          <a:noFill/>
          <a:ln w="9525">
            <a:noFill/>
            <a:round/>
            <a:headEnd/>
            <a:tailEnd/>
          </a:ln>
          <a:effectLst/>
        </p:spPr>
        <p:txBody>
          <a:bodyPr lIns="90000" tIns="46800" rIns="90000" bIns="46800"/>
          <a:lstStyle/>
          <a:p>
            <a:endParaRPr lang="en-IN"/>
          </a:p>
        </p:txBody>
      </p:sp>
      <p:grpSp>
        <p:nvGrpSpPr>
          <p:cNvPr id="8" name="Group 90"/>
          <p:cNvGrpSpPr>
            <a:grpSpLocks/>
          </p:cNvGrpSpPr>
          <p:nvPr/>
        </p:nvGrpSpPr>
        <p:grpSpPr bwMode="auto">
          <a:xfrm rot="-1592866">
            <a:off x="1052513" y="5043488"/>
            <a:ext cx="971550" cy="1443037"/>
            <a:chOff x="4698" y="3402"/>
            <a:chExt cx="612" cy="909"/>
          </a:xfrm>
        </p:grpSpPr>
        <p:sp>
          <p:nvSpPr>
            <p:cNvPr id="320603" name="AutoShape 91"/>
            <p:cNvSpPr>
              <a:spLocks noChangeArrowheads="1"/>
            </p:cNvSpPr>
            <p:nvPr/>
          </p:nvSpPr>
          <p:spPr bwMode="auto">
            <a:xfrm>
              <a:off x="4848" y="3744"/>
              <a:ext cx="336" cy="336"/>
            </a:xfrm>
            <a:prstGeom prst="triangle">
              <a:avLst>
                <a:gd name="adj" fmla="val 50000"/>
              </a:avLst>
            </a:prstGeom>
            <a:solidFill>
              <a:schemeClr val="tx1"/>
            </a:solidFill>
            <a:ln w="28575">
              <a:solidFill>
                <a:schemeClr val="tx1"/>
              </a:solidFill>
              <a:miter lim="800000"/>
              <a:headEnd/>
              <a:tailEnd/>
            </a:ln>
            <a:effectLst/>
          </p:spPr>
          <p:txBody>
            <a:bodyPr wrap="none" lIns="90000" tIns="46800" rIns="90000" bIns="46800" anchor="ctr"/>
            <a:lstStyle/>
            <a:p>
              <a:endParaRPr lang="en-IN"/>
            </a:p>
          </p:txBody>
        </p:sp>
        <p:sp>
          <p:nvSpPr>
            <p:cNvPr id="320604" name="Rectangle 92"/>
            <p:cNvSpPr>
              <a:spLocks noChangeArrowheads="1"/>
            </p:cNvSpPr>
            <p:nvPr/>
          </p:nvSpPr>
          <p:spPr bwMode="auto">
            <a:xfrm>
              <a:off x="4818" y="3696"/>
              <a:ext cx="384" cy="48"/>
            </a:xfrm>
            <a:prstGeom prst="rect">
              <a:avLst/>
            </a:prstGeom>
            <a:solidFill>
              <a:schemeClr val="tx1"/>
            </a:solidFill>
            <a:ln w="28575">
              <a:solidFill>
                <a:schemeClr val="tx1"/>
              </a:solidFill>
              <a:miter lim="800000"/>
              <a:headEnd/>
              <a:tailEnd/>
            </a:ln>
            <a:effectLst/>
          </p:spPr>
          <p:txBody>
            <a:bodyPr wrap="none" lIns="90000" tIns="46800" rIns="90000" bIns="46800" anchor="ctr"/>
            <a:lstStyle/>
            <a:p>
              <a:endParaRPr lang="en-IN"/>
            </a:p>
          </p:txBody>
        </p:sp>
        <p:sp>
          <p:nvSpPr>
            <p:cNvPr id="320605" name="Oval 93"/>
            <p:cNvSpPr>
              <a:spLocks noChangeArrowheads="1"/>
            </p:cNvSpPr>
            <p:nvPr/>
          </p:nvSpPr>
          <p:spPr bwMode="auto">
            <a:xfrm>
              <a:off x="4698" y="3546"/>
              <a:ext cx="612" cy="630"/>
            </a:xfrm>
            <a:prstGeom prst="ellipse">
              <a:avLst/>
            </a:prstGeom>
            <a:noFill/>
            <a:ln w="28575">
              <a:solidFill>
                <a:schemeClr val="tx1"/>
              </a:solidFill>
              <a:round/>
              <a:headEnd/>
              <a:tailEnd/>
            </a:ln>
            <a:effectLst/>
          </p:spPr>
          <p:txBody>
            <a:bodyPr wrap="none" lIns="90000" tIns="46800" rIns="90000" bIns="46800" anchor="ctr"/>
            <a:lstStyle/>
            <a:p>
              <a:endParaRPr lang="en-IN"/>
            </a:p>
          </p:txBody>
        </p:sp>
        <p:sp>
          <p:nvSpPr>
            <p:cNvPr id="320606" name="Line 94"/>
            <p:cNvSpPr>
              <a:spLocks noChangeShapeType="1"/>
            </p:cNvSpPr>
            <p:nvPr/>
          </p:nvSpPr>
          <p:spPr bwMode="auto">
            <a:xfrm>
              <a:off x="5013" y="3402"/>
              <a:ext cx="0" cy="909"/>
            </a:xfrm>
            <a:prstGeom prst="line">
              <a:avLst/>
            </a:prstGeom>
            <a:noFill/>
            <a:ln w="28575">
              <a:solidFill>
                <a:schemeClr val="tx1"/>
              </a:solidFill>
              <a:round/>
              <a:headEnd/>
              <a:tailEnd/>
            </a:ln>
            <a:effectLst/>
          </p:spPr>
          <p:txBody>
            <a:bodyPr lIns="90000" tIns="46800" rIns="90000" bIns="46800"/>
            <a:lstStyle/>
            <a:p>
              <a:endParaRPr lang="en-IN"/>
            </a:p>
          </p:txBody>
        </p:sp>
      </p:grpSp>
      <p:sp>
        <p:nvSpPr>
          <p:cNvPr id="320607" name="Text Box 95"/>
          <p:cNvSpPr txBox="1">
            <a:spLocks noChangeArrowheads="1"/>
          </p:cNvSpPr>
          <p:nvPr/>
        </p:nvSpPr>
        <p:spPr bwMode="auto">
          <a:xfrm>
            <a:off x="684213" y="709612"/>
            <a:ext cx="8459787" cy="1881188"/>
          </a:xfrm>
          <a:prstGeom prst="rect">
            <a:avLst/>
          </a:prstGeom>
          <a:noFill/>
          <a:ln w="9525">
            <a:noFill/>
            <a:miter lim="800000"/>
            <a:headEnd/>
            <a:tailEnd/>
          </a:ln>
          <a:effectLst/>
        </p:spPr>
        <p:txBody>
          <a:bodyPr>
            <a:spAutoFit/>
          </a:bodyPr>
          <a:lstStyle/>
          <a:p>
            <a:pPr>
              <a:lnSpc>
                <a:spcPct val="90000"/>
              </a:lnSpc>
              <a:spcBef>
                <a:spcPct val="20000"/>
              </a:spcBef>
            </a:pPr>
            <a:r>
              <a:rPr kumimoji="1" lang="en-US" altLang="ja-JP" dirty="0"/>
              <a:t>The solar cell is composed of a P-type semiconductor and an N-type semiconductor. Solar light hitting the cell produces two types of electrons, negatively and positively charged electrons in the semiconductors.</a:t>
            </a:r>
          </a:p>
          <a:p>
            <a:pPr>
              <a:lnSpc>
                <a:spcPct val="90000"/>
              </a:lnSpc>
              <a:spcBef>
                <a:spcPct val="20000"/>
              </a:spcBef>
            </a:pPr>
            <a:r>
              <a:rPr kumimoji="1" lang="en-US" altLang="ja-JP" u="sng" dirty="0">
                <a:solidFill>
                  <a:srgbClr val="FF0000"/>
                </a:solidFill>
              </a:rPr>
              <a:t>Negatively charged (-) electrons</a:t>
            </a:r>
            <a:r>
              <a:rPr kumimoji="1" lang="en-US" altLang="ja-JP" dirty="0"/>
              <a:t> gather around the </a:t>
            </a:r>
            <a:r>
              <a:rPr kumimoji="1" lang="en-US" altLang="ja-JP" u="sng" dirty="0">
                <a:solidFill>
                  <a:srgbClr val="FF0000"/>
                </a:solidFill>
              </a:rPr>
              <a:t>N-type semiconductor</a:t>
            </a:r>
            <a:r>
              <a:rPr kumimoji="1" lang="en-US" altLang="ja-JP" dirty="0"/>
              <a:t> while </a:t>
            </a:r>
            <a:r>
              <a:rPr kumimoji="1" lang="en-US" altLang="ja-JP" u="sng" dirty="0">
                <a:solidFill>
                  <a:srgbClr val="FF0000"/>
                </a:solidFill>
              </a:rPr>
              <a:t>positively charged (+) electrons</a:t>
            </a:r>
            <a:r>
              <a:rPr kumimoji="1" lang="en-US" altLang="ja-JP" dirty="0"/>
              <a:t> gather around the </a:t>
            </a:r>
            <a:r>
              <a:rPr kumimoji="1" lang="en-US" altLang="ja-JP" u="sng" dirty="0">
                <a:solidFill>
                  <a:srgbClr val="FF0000"/>
                </a:solidFill>
              </a:rPr>
              <a:t>P-type semiconductor</a:t>
            </a:r>
            <a:r>
              <a:rPr kumimoji="1" lang="en-US" altLang="ja-JP" dirty="0"/>
              <a:t>. When you connect loads such as a light bulb, electric current flows between the two electrodes.</a:t>
            </a:r>
          </a:p>
        </p:txBody>
      </p:sp>
    </p:spTree>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133600" y="4191000"/>
            <a:ext cx="4572000" cy="914400"/>
          </a:xfrm>
          <a:prstGeom prst="rect">
            <a:avLst/>
          </a:prstGeom>
          <a:solidFill>
            <a:srgbClr val="FF944B"/>
          </a:solidFill>
          <a:ln w="9525">
            <a:solidFill>
              <a:schemeClr val="tx1"/>
            </a:solidFill>
            <a:miter lim="800000"/>
            <a:headEnd/>
            <a:tailEnd/>
          </a:ln>
          <a:effectLst/>
        </p:spPr>
        <p:txBody>
          <a:bodyPr wrap="none" anchor="ctr"/>
          <a:lstStyle/>
          <a:p>
            <a:endParaRPr lang="en-IN"/>
          </a:p>
        </p:txBody>
      </p:sp>
      <p:sp>
        <p:nvSpPr>
          <p:cNvPr id="19459" name="Rectangle 3"/>
          <p:cNvSpPr>
            <a:spLocks noChangeArrowheads="1"/>
          </p:cNvSpPr>
          <p:nvPr/>
        </p:nvSpPr>
        <p:spPr bwMode="auto">
          <a:xfrm>
            <a:off x="2133600" y="2895600"/>
            <a:ext cx="4572000" cy="914400"/>
          </a:xfrm>
          <a:prstGeom prst="rect">
            <a:avLst/>
          </a:prstGeom>
          <a:solidFill>
            <a:srgbClr val="C0C0C0"/>
          </a:solidFill>
          <a:ln w="9525">
            <a:solidFill>
              <a:schemeClr val="tx1"/>
            </a:solidFill>
            <a:miter lim="800000"/>
            <a:headEnd/>
            <a:tailEnd/>
          </a:ln>
          <a:effectLst/>
        </p:spPr>
        <p:txBody>
          <a:bodyPr wrap="none" anchor="ctr"/>
          <a:lstStyle/>
          <a:p>
            <a:endParaRPr lang="en-IN"/>
          </a:p>
        </p:txBody>
      </p:sp>
      <p:sp>
        <p:nvSpPr>
          <p:cNvPr id="19460" name="Line 4"/>
          <p:cNvSpPr>
            <a:spLocks noChangeShapeType="1"/>
          </p:cNvSpPr>
          <p:nvPr/>
        </p:nvSpPr>
        <p:spPr bwMode="auto">
          <a:xfrm>
            <a:off x="2133600" y="4000500"/>
            <a:ext cx="4572000" cy="0"/>
          </a:xfrm>
          <a:prstGeom prst="line">
            <a:avLst/>
          </a:prstGeom>
          <a:noFill/>
          <a:ln w="19050">
            <a:solidFill>
              <a:srgbClr val="003366"/>
            </a:solidFill>
            <a:round/>
            <a:headEnd/>
            <a:tailEnd/>
          </a:ln>
          <a:effectLst/>
        </p:spPr>
        <p:txBody>
          <a:bodyPr/>
          <a:lstStyle/>
          <a:p>
            <a:endParaRPr lang="en-IN"/>
          </a:p>
        </p:txBody>
      </p:sp>
      <p:sp>
        <p:nvSpPr>
          <p:cNvPr id="19461" name="Text Box 5"/>
          <p:cNvSpPr txBox="1">
            <a:spLocks noChangeArrowheads="1"/>
          </p:cNvSpPr>
          <p:nvPr/>
        </p:nvSpPr>
        <p:spPr bwMode="auto">
          <a:xfrm>
            <a:off x="6718300" y="3098800"/>
            <a:ext cx="1828800" cy="641350"/>
          </a:xfrm>
          <a:prstGeom prst="rect">
            <a:avLst/>
          </a:prstGeom>
          <a:noFill/>
          <a:ln w="9525">
            <a:noFill/>
            <a:miter lim="800000"/>
            <a:headEnd/>
            <a:tailEnd/>
          </a:ln>
          <a:effectLst/>
        </p:spPr>
        <p:txBody>
          <a:bodyPr>
            <a:spAutoFit/>
          </a:bodyPr>
          <a:lstStyle/>
          <a:p>
            <a:pPr>
              <a:spcBef>
                <a:spcPct val="50000"/>
              </a:spcBef>
            </a:pPr>
            <a:r>
              <a:rPr lang="en-US">
                <a:solidFill>
                  <a:schemeClr val="accent1"/>
                </a:solidFill>
                <a:latin typeface="Palatino Linotype" pitchFamily="18" charset="0"/>
              </a:rPr>
              <a:t>n-type semiconductor</a:t>
            </a:r>
          </a:p>
        </p:txBody>
      </p:sp>
      <p:sp>
        <p:nvSpPr>
          <p:cNvPr id="19462" name="Text Box 6"/>
          <p:cNvSpPr txBox="1">
            <a:spLocks noChangeArrowheads="1"/>
          </p:cNvSpPr>
          <p:nvPr/>
        </p:nvSpPr>
        <p:spPr bwMode="auto">
          <a:xfrm>
            <a:off x="6705600" y="4349750"/>
            <a:ext cx="1828800" cy="641350"/>
          </a:xfrm>
          <a:prstGeom prst="rect">
            <a:avLst/>
          </a:prstGeom>
          <a:noFill/>
          <a:ln w="9525">
            <a:noFill/>
            <a:miter lim="800000"/>
            <a:headEnd/>
            <a:tailEnd/>
          </a:ln>
          <a:effectLst/>
        </p:spPr>
        <p:txBody>
          <a:bodyPr>
            <a:spAutoFit/>
          </a:bodyPr>
          <a:lstStyle/>
          <a:p>
            <a:pPr>
              <a:spcBef>
                <a:spcPct val="50000"/>
              </a:spcBef>
            </a:pPr>
            <a:r>
              <a:rPr lang="en-US">
                <a:solidFill>
                  <a:schemeClr val="accent1"/>
                </a:solidFill>
                <a:latin typeface="Palatino Linotype" pitchFamily="18" charset="0"/>
              </a:rPr>
              <a:t>p-type semiconductor</a:t>
            </a:r>
          </a:p>
        </p:txBody>
      </p:sp>
      <p:sp>
        <p:nvSpPr>
          <p:cNvPr id="19463" name="Rectangle 7"/>
          <p:cNvSpPr>
            <a:spLocks noChangeArrowheads="1"/>
          </p:cNvSpPr>
          <p:nvPr/>
        </p:nvSpPr>
        <p:spPr bwMode="auto">
          <a:xfrm>
            <a:off x="2133600" y="3810000"/>
            <a:ext cx="4572000" cy="381000"/>
          </a:xfrm>
          <a:prstGeom prst="rect">
            <a:avLst/>
          </a:prstGeom>
          <a:solidFill>
            <a:srgbClr val="00AFD8"/>
          </a:solidFill>
          <a:ln w="9525">
            <a:noFill/>
            <a:miter lim="800000"/>
            <a:headEnd/>
            <a:tailEnd/>
          </a:ln>
          <a:effectLst/>
        </p:spPr>
        <p:txBody>
          <a:bodyPr wrap="none" anchor="ctr"/>
          <a:lstStyle/>
          <a:p>
            <a:endParaRPr lang="en-IN"/>
          </a:p>
        </p:txBody>
      </p:sp>
      <p:sp>
        <p:nvSpPr>
          <p:cNvPr id="19464" name="Line 8"/>
          <p:cNvSpPr>
            <a:spLocks noChangeShapeType="1"/>
          </p:cNvSpPr>
          <p:nvPr/>
        </p:nvSpPr>
        <p:spPr bwMode="auto">
          <a:xfrm>
            <a:off x="2133600" y="4000500"/>
            <a:ext cx="4572000" cy="0"/>
          </a:xfrm>
          <a:prstGeom prst="line">
            <a:avLst/>
          </a:prstGeom>
          <a:noFill/>
          <a:ln w="15875">
            <a:solidFill>
              <a:schemeClr val="tx1"/>
            </a:solidFill>
            <a:round/>
            <a:headEnd/>
            <a:tailEnd/>
          </a:ln>
          <a:effectLst/>
        </p:spPr>
        <p:txBody>
          <a:bodyPr/>
          <a:lstStyle/>
          <a:p>
            <a:endParaRPr lang="en-IN"/>
          </a:p>
        </p:txBody>
      </p:sp>
      <p:sp>
        <p:nvSpPr>
          <p:cNvPr id="19465" name="Text Box 9"/>
          <p:cNvSpPr txBox="1">
            <a:spLocks noChangeArrowheads="1"/>
          </p:cNvSpPr>
          <p:nvPr/>
        </p:nvSpPr>
        <p:spPr bwMode="auto">
          <a:xfrm>
            <a:off x="2209800" y="3810000"/>
            <a:ext cx="44196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9466" name="Text Box 10"/>
          <p:cNvSpPr txBox="1">
            <a:spLocks noChangeArrowheads="1"/>
          </p:cNvSpPr>
          <p:nvPr/>
        </p:nvSpPr>
        <p:spPr bwMode="auto">
          <a:xfrm>
            <a:off x="2133600" y="3721100"/>
            <a:ext cx="4572000" cy="366713"/>
          </a:xfrm>
          <a:prstGeom prst="rect">
            <a:avLst/>
          </a:prstGeom>
          <a:noFill/>
          <a:ln w="9525">
            <a:noFill/>
            <a:miter lim="800000"/>
            <a:headEnd/>
            <a:tailEnd/>
          </a:ln>
          <a:effectLst/>
        </p:spPr>
        <p:txBody>
          <a:bodyPr>
            <a:spAutoFit/>
          </a:bodyPr>
          <a:lstStyle/>
          <a:p>
            <a:pPr>
              <a:spcBef>
                <a:spcPct val="50000"/>
              </a:spcBef>
            </a:pPr>
            <a:r>
              <a:rPr lang="en-US">
                <a:solidFill>
                  <a:schemeClr val="bg1"/>
                </a:solidFill>
                <a:latin typeface="Palatino Linotype" pitchFamily="18" charset="0"/>
              </a:rPr>
              <a:t> </a:t>
            </a:r>
            <a:r>
              <a:rPr lang="en-US" b="1">
                <a:solidFill>
                  <a:schemeClr val="bg1"/>
                </a:solidFill>
                <a:latin typeface="Palatino Linotype" pitchFamily="18" charset="0"/>
              </a:rPr>
              <a:t>+   +   +   +    +   +   +   +   +   +   +   +   +   +  +</a:t>
            </a:r>
            <a:r>
              <a:rPr lang="en-US">
                <a:solidFill>
                  <a:schemeClr val="bg1"/>
                </a:solidFill>
                <a:latin typeface="Palatino Linotype" pitchFamily="18" charset="0"/>
              </a:rPr>
              <a:t>  </a:t>
            </a:r>
          </a:p>
        </p:txBody>
      </p:sp>
      <p:sp>
        <p:nvSpPr>
          <p:cNvPr id="19467" name="Text Box 11"/>
          <p:cNvSpPr txBox="1">
            <a:spLocks noChangeArrowheads="1"/>
          </p:cNvSpPr>
          <p:nvPr/>
        </p:nvSpPr>
        <p:spPr bwMode="auto">
          <a:xfrm>
            <a:off x="2057400" y="3900488"/>
            <a:ext cx="4572000" cy="366712"/>
          </a:xfrm>
          <a:prstGeom prst="rect">
            <a:avLst/>
          </a:prstGeom>
          <a:noFill/>
          <a:ln w="9525">
            <a:noFill/>
            <a:miter lim="800000"/>
            <a:headEnd/>
            <a:tailEnd/>
          </a:ln>
          <a:effectLst/>
        </p:spPr>
        <p:txBody>
          <a:bodyPr>
            <a:spAutoFit/>
          </a:bodyPr>
          <a:lstStyle/>
          <a:p>
            <a:pPr>
              <a:spcBef>
                <a:spcPct val="50000"/>
              </a:spcBef>
            </a:pPr>
            <a:r>
              <a:rPr lang="en-US">
                <a:solidFill>
                  <a:schemeClr val="bg1"/>
                </a:solidFill>
                <a:latin typeface="Palatino Linotype" pitchFamily="18" charset="0"/>
              </a:rPr>
              <a:t> </a:t>
            </a:r>
            <a:r>
              <a:rPr lang="en-US" b="1">
                <a:solidFill>
                  <a:schemeClr val="bg1"/>
                </a:solidFill>
                <a:latin typeface="Palatino Linotype" pitchFamily="18" charset="0"/>
              </a:rPr>
              <a:t>-  -   -    -   -   -   -   -   -   -   -   -   -   -   -   -   -   -</a:t>
            </a:r>
            <a:r>
              <a:rPr lang="en-US">
                <a:solidFill>
                  <a:schemeClr val="bg1"/>
                </a:solidFill>
                <a:latin typeface="Palatino Linotype" pitchFamily="18" charset="0"/>
              </a:rPr>
              <a:t>  </a:t>
            </a:r>
          </a:p>
        </p:txBody>
      </p:sp>
      <p:sp>
        <p:nvSpPr>
          <p:cNvPr id="19468" name="Oval 12"/>
          <p:cNvSpPr>
            <a:spLocks noChangeArrowheads="1"/>
          </p:cNvSpPr>
          <p:nvPr/>
        </p:nvSpPr>
        <p:spPr bwMode="auto">
          <a:xfrm>
            <a:off x="2438400" y="44196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69" name="Oval 13"/>
          <p:cNvSpPr>
            <a:spLocks noChangeArrowheads="1"/>
          </p:cNvSpPr>
          <p:nvPr/>
        </p:nvSpPr>
        <p:spPr bwMode="auto">
          <a:xfrm>
            <a:off x="2895600" y="47244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70" name="Oval 14"/>
          <p:cNvSpPr>
            <a:spLocks noChangeArrowheads="1"/>
          </p:cNvSpPr>
          <p:nvPr/>
        </p:nvSpPr>
        <p:spPr bwMode="auto">
          <a:xfrm>
            <a:off x="3505200" y="43434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71" name="Oval 15"/>
          <p:cNvSpPr>
            <a:spLocks noChangeArrowheads="1"/>
          </p:cNvSpPr>
          <p:nvPr/>
        </p:nvSpPr>
        <p:spPr bwMode="auto">
          <a:xfrm>
            <a:off x="3962400" y="47244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72" name="Oval 16"/>
          <p:cNvSpPr>
            <a:spLocks noChangeArrowheads="1"/>
          </p:cNvSpPr>
          <p:nvPr/>
        </p:nvSpPr>
        <p:spPr bwMode="auto">
          <a:xfrm>
            <a:off x="4572000" y="44196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73" name="Oval 17"/>
          <p:cNvSpPr>
            <a:spLocks noChangeArrowheads="1"/>
          </p:cNvSpPr>
          <p:nvPr/>
        </p:nvSpPr>
        <p:spPr bwMode="auto">
          <a:xfrm>
            <a:off x="5486400" y="45720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74" name="Line 18"/>
          <p:cNvSpPr>
            <a:spLocks noChangeShapeType="1"/>
          </p:cNvSpPr>
          <p:nvPr/>
        </p:nvSpPr>
        <p:spPr bwMode="auto">
          <a:xfrm flipV="1">
            <a:off x="4419600" y="1905000"/>
            <a:ext cx="0" cy="990600"/>
          </a:xfrm>
          <a:prstGeom prst="line">
            <a:avLst/>
          </a:prstGeom>
          <a:noFill/>
          <a:ln w="38100">
            <a:solidFill>
              <a:srgbClr val="FFFFFF"/>
            </a:solidFill>
            <a:round/>
            <a:headEnd/>
            <a:tailEnd/>
          </a:ln>
          <a:effectLst/>
        </p:spPr>
        <p:txBody>
          <a:bodyPr/>
          <a:lstStyle/>
          <a:p>
            <a:endParaRPr lang="en-IN"/>
          </a:p>
        </p:txBody>
      </p:sp>
      <p:sp>
        <p:nvSpPr>
          <p:cNvPr id="19475" name="Line 19"/>
          <p:cNvSpPr>
            <a:spLocks noChangeShapeType="1"/>
          </p:cNvSpPr>
          <p:nvPr/>
        </p:nvSpPr>
        <p:spPr bwMode="auto">
          <a:xfrm flipV="1">
            <a:off x="4432300" y="5092700"/>
            <a:ext cx="0" cy="990600"/>
          </a:xfrm>
          <a:prstGeom prst="line">
            <a:avLst/>
          </a:prstGeom>
          <a:noFill/>
          <a:ln w="38100">
            <a:solidFill>
              <a:srgbClr val="FFFFFF"/>
            </a:solidFill>
            <a:round/>
            <a:headEnd/>
            <a:tailEnd/>
          </a:ln>
          <a:effectLst/>
        </p:spPr>
        <p:txBody>
          <a:bodyPr/>
          <a:lstStyle/>
          <a:p>
            <a:endParaRPr lang="en-IN"/>
          </a:p>
        </p:txBody>
      </p:sp>
      <p:sp>
        <p:nvSpPr>
          <p:cNvPr id="19476" name="Line 20"/>
          <p:cNvSpPr>
            <a:spLocks noChangeShapeType="1"/>
          </p:cNvSpPr>
          <p:nvPr/>
        </p:nvSpPr>
        <p:spPr bwMode="auto">
          <a:xfrm>
            <a:off x="4419600" y="1905000"/>
            <a:ext cx="3810000" cy="0"/>
          </a:xfrm>
          <a:prstGeom prst="line">
            <a:avLst/>
          </a:prstGeom>
          <a:noFill/>
          <a:ln w="38100">
            <a:solidFill>
              <a:srgbClr val="FFFFFF"/>
            </a:solidFill>
            <a:round/>
            <a:headEnd/>
            <a:tailEnd/>
          </a:ln>
          <a:effectLst/>
        </p:spPr>
        <p:txBody>
          <a:bodyPr/>
          <a:lstStyle/>
          <a:p>
            <a:endParaRPr lang="en-IN"/>
          </a:p>
        </p:txBody>
      </p:sp>
      <p:sp>
        <p:nvSpPr>
          <p:cNvPr id="19477" name="Line 21"/>
          <p:cNvSpPr>
            <a:spLocks noChangeShapeType="1"/>
          </p:cNvSpPr>
          <p:nvPr/>
        </p:nvSpPr>
        <p:spPr bwMode="auto">
          <a:xfrm>
            <a:off x="4419600" y="6057900"/>
            <a:ext cx="3810000" cy="0"/>
          </a:xfrm>
          <a:prstGeom prst="line">
            <a:avLst/>
          </a:prstGeom>
          <a:noFill/>
          <a:ln w="38100">
            <a:solidFill>
              <a:srgbClr val="FFFFFF"/>
            </a:solidFill>
            <a:round/>
            <a:headEnd/>
            <a:tailEnd/>
          </a:ln>
          <a:effectLst/>
        </p:spPr>
        <p:txBody>
          <a:bodyPr/>
          <a:lstStyle/>
          <a:p>
            <a:endParaRPr lang="en-IN"/>
          </a:p>
        </p:txBody>
      </p:sp>
      <p:sp>
        <p:nvSpPr>
          <p:cNvPr id="19478" name="Line 22"/>
          <p:cNvSpPr>
            <a:spLocks noChangeShapeType="1"/>
          </p:cNvSpPr>
          <p:nvPr/>
        </p:nvSpPr>
        <p:spPr bwMode="auto">
          <a:xfrm>
            <a:off x="685800" y="990600"/>
            <a:ext cx="1295400" cy="1524000"/>
          </a:xfrm>
          <a:prstGeom prst="line">
            <a:avLst/>
          </a:prstGeom>
          <a:noFill/>
          <a:ln w="25400">
            <a:solidFill>
              <a:srgbClr val="FFFF00"/>
            </a:solidFill>
            <a:round/>
            <a:headEnd/>
            <a:tailEnd type="stealth" w="lg" len="lg"/>
          </a:ln>
          <a:effectLst/>
        </p:spPr>
        <p:txBody>
          <a:bodyPr/>
          <a:lstStyle/>
          <a:p>
            <a:endParaRPr lang="en-IN"/>
          </a:p>
        </p:txBody>
      </p:sp>
      <p:sp>
        <p:nvSpPr>
          <p:cNvPr id="19479" name="Line 23"/>
          <p:cNvSpPr>
            <a:spLocks noChangeShapeType="1"/>
          </p:cNvSpPr>
          <p:nvPr/>
        </p:nvSpPr>
        <p:spPr bwMode="auto">
          <a:xfrm>
            <a:off x="1447800" y="1219200"/>
            <a:ext cx="1295400" cy="1524000"/>
          </a:xfrm>
          <a:prstGeom prst="line">
            <a:avLst/>
          </a:prstGeom>
          <a:noFill/>
          <a:ln w="25400">
            <a:solidFill>
              <a:srgbClr val="FFFF00"/>
            </a:solidFill>
            <a:round/>
            <a:headEnd/>
            <a:tailEnd type="stealth" w="lg" len="lg"/>
          </a:ln>
          <a:effectLst/>
        </p:spPr>
        <p:txBody>
          <a:bodyPr/>
          <a:lstStyle/>
          <a:p>
            <a:endParaRPr lang="en-IN"/>
          </a:p>
        </p:txBody>
      </p:sp>
      <p:sp>
        <p:nvSpPr>
          <p:cNvPr id="19480" name="Line 24"/>
          <p:cNvSpPr>
            <a:spLocks noChangeShapeType="1"/>
          </p:cNvSpPr>
          <p:nvPr/>
        </p:nvSpPr>
        <p:spPr bwMode="auto">
          <a:xfrm>
            <a:off x="304800" y="1295400"/>
            <a:ext cx="1295400" cy="1524000"/>
          </a:xfrm>
          <a:prstGeom prst="line">
            <a:avLst/>
          </a:prstGeom>
          <a:noFill/>
          <a:ln w="19050">
            <a:solidFill>
              <a:srgbClr val="FFFF00"/>
            </a:solidFill>
            <a:round/>
            <a:headEnd/>
            <a:tailEnd type="stealth" w="lg" len="med"/>
          </a:ln>
          <a:effectLst/>
        </p:spPr>
        <p:txBody>
          <a:bodyPr/>
          <a:lstStyle/>
          <a:p>
            <a:endParaRPr lang="en-IN"/>
          </a:p>
        </p:txBody>
      </p:sp>
      <p:sp>
        <p:nvSpPr>
          <p:cNvPr id="19481" name="Line 25"/>
          <p:cNvSpPr>
            <a:spLocks noChangeShapeType="1"/>
          </p:cNvSpPr>
          <p:nvPr/>
        </p:nvSpPr>
        <p:spPr bwMode="auto">
          <a:xfrm>
            <a:off x="2667000" y="3124200"/>
            <a:ext cx="1295400" cy="1524000"/>
          </a:xfrm>
          <a:prstGeom prst="line">
            <a:avLst/>
          </a:prstGeom>
          <a:noFill/>
          <a:ln w="38100">
            <a:solidFill>
              <a:srgbClr val="FFCC00"/>
            </a:solidFill>
            <a:round/>
            <a:headEnd/>
            <a:tailEnd type="stealth" w="lg" len="lg"/>
          </a:ln>
          <a:effectLst/>
        </p:spPr>
        <p:txBody>
          <a:bodyPr/>
          <a:lstStyle/>
          <a:p>
            <a:endParaRPr lang="en-IN"/>
          </a:p>
        </p:txBody>
      </p:sp>
      <p:sp>
        <p:nvSpPr>
          <p:cNvPr id="19482" name="Oval 26"/>
          <p:cNvSpPr>
            <a:spLocks noChangeArrowheads="1"/>
          </p:cNvSpPr>
          <p:nvPr/>
        </p:nvSpPr>
        <p:spPr bwMode="auto">
          <a:xfrm>
            <a:off x="4343400" y="34290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83" name="Rectangle 27"/>
          <p:cNvSpPr>
            <a:spLocks noChangeArrowheads="1"/>
          </p:cNvSpPr>
          <p:nvPr/>
        </p:nvSpPr>
        <p:spPr bwMode="auto">
          <a:xfrm>
            <a:off x="3962400" y="4711700"/>
            <a:ext cx="381000" cy="304800"/>
          </a:xfrm>
          <a:prstGeom prst="rect">
            <a:avLst/>
          </a:prstGeom>
          <a:solidFill>
            <a:srgbClr val="FF944B"/>
          </a:solidFill>
          <a:ln w="9525">
            <a:noFill/>
            <a:miter lim="800000"/>
            <a:headEnd/>
            <a:tailEnd/>
          </a:ln>
          <a:effectLst/>
        </p:spPr>
        <p:txBody>
          <a:bodyPr wrap="none" anchor="ctr"/>
          <a:lstStyle/>
          <a:p>
            <a:endParaRPr lang="en-IN"/>
          </a:p>
        </p:txBody>
      </p:sp>
      <p:sp>
        <p:nvSpPr>
          <p:cNvPr id="19484" name="Line 28"/>
          <p:cNvSpPr>
            <a:spLocks noChangeShapeType="1"/>
          </p:cNvSpPr>
          <p:nvPr/>
        </p:nvSpPr>
        <p:spPr bwMode="auto">
          <a:xfrm flipV="1">
            <a:off x="4114800" y="3657600"/>
            <a:ext cx="228600" cy="914400"/>
          </a:xfrm>
          <a:prstGeom prst="line">
            <a:avLst/>
          </a:prstGeom>
          <a:noFill/>
          <a:ln w="19050">
            <a:solidFill>
              <a:schemeClr val="tx1"/>
            </a:solidFill>
            <a:round/>
            <a:headEnd/>
            <a:tailEnd type="arrow" w="lg" len="med"/>
          </a:ln>
          <a:effectLst/>
        </p:spPr>
        <p:txBody>
          <a:bodyPr/>
          <a:lstStyle/>
          <a:p>
            <a:endParaRPr lang="en-IN"/>
          </a:p>
        </p:txBody>
      </p:sp>
      <p:sp>
        <p:nvSpPr>
          <p:cNvPr id="19485" name="Oval 29"/>
          <p:cNvSpPr>
            <a:spLocks noChangeArrowheads="1"/>
          </p:cNvSpPr>
          <p:nvPr/>
        </p:nvSpPr>
        <p:spPr bwMode="auto">
          <a:xfrm>
            <a:off x="4343400" y="3429000"/>
            <a:ext cx="152400" cy="152400"/>
          </a:xfrm>
          <a:prstGeom prst="ellipse">
            <a:avLst/>
          </a:prstGeom>
          <a:solidFill>
            <a:srgbClr val="C0C0C0"/>
          </a:solidFill>
          <a:ln w="9525">
            <a:noFill/>
            <a:round/>
            <a:headEnd/>
            <a:tailEnd/>
          </a:ln>
          <a:effectLst/>
        </p:spPr>
        <p:txBody>
          <a:bodyPr wrap="none" anchor="ctr"/>
          <a:lstStyle/>
          <a:p>
            <a:endParaRPr lang="en-IN"/>
          </a:p>
        </p:txBody>
      </p:sp>
      <p:sp>
        <p:nvSpPr>
          <p:cNvPr id="19486" name="Oval 30"/>
          <p:cNvSpPr>
            <a:spLocks noChangeArrowheads="1"/>
          </p:cNvSpPr>
          <p:nvPr/>
        </p:nvSpPr>
        <p:spPr bwMode="auto">
          <a:xfrm>
            <a:off x="4343400" y="25146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87" name="Oval 31"/>
          <p:cNvSpPr>
            <a:spLocks noChangeArrowheads="1"/>
          </p:cNvSpPr>
          <p:nvPr/>
        </p:nvSpPr>
        <p:spPr bwMode="auto">
          <a:xfrm>
            <a:off x="4648200" y="18288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88" name="Oval 32"/>
          <p:cNvSpPr>
            <a:spLocks noChangeArrowheads="1"/>
          </p:cNvSpPr>
          <p:nvPr/>
        </p:nvSpPr>
        <p:spPr bwMode="auto">
          <a:xfrm>
            <a:off x="5486400" y="18288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89" name="Oval 33"/>
          <p:cNvSpPr>
            <a:spLocks noChangeArrowheads="1"/>
          </p:cNvSpPr>
          <p:nvPr/>
        </p:nvSpPr>
        <p:spPr bwMode="auto">
          <a:xfrm>
            <a:off x="6400800" y="18288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90" name="Line 34"/>
          <p:cNvSpPr>
            <a:spLocks noChangeShapeType="1"/>
          </p:cNvSpPr>
          <p:nvPr/>
        </p:nvSpPr>
        <p:spPr bwMode="auto">
          <a:xfrm>
            <a:off x="4800600" y="1600200"/>
            <a:ext cx="1600200" cy="0"/>
          </a:xfrm>
          <a:prstGeom prst="line">
            <a:avLst/>
          </a:prstGeom>
          <a:noFill/>
          <a:ln w="31750">
            <a:solidFill>
              <a:schemeClr val="bg1"/>
            </a:solidFill>
            <a:round/>
            <a:headEnd type="none" w="lg" len="lg"/>
            <a:tailEnd type="arrow" w="lg" len="lg"/>
          </a:ln>
          <a:effectLst/>
        </p:spPr>
        <p:txBody>
          <a:bodyPr/>
          <a:lstStyle/>
          <a:p>
            <a:endParaRPr lang="en-IN"/>
          </a:p>
        </p:txBody>
      </p:sp>
      <p:sp>
        <p:nvSpPr>
          <p:cNvPr id="19491" name="Oval 35"/>
          <p:cNvSpPr>
            <a:spLocks noChangeArrowheads="1"/>
          </p:cNvSpPr>
          <p:nvPr/>
        </p:nvSpPr>
        <p:spPr bwMode="auto">
          <a:xfrm>
            <a:off x="4851400" y="59563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92" name="Oval 36"/>
          <p:cNvSpPr>
            <a:spLocks noChangeArrowheads="1"/>
          </p:cNvSpPr>
          <p:nvPr/>
        </p:nvSpPr>
        <p:spPr bwMode="auto">
          <a:xfrm>
            <a:off x="5689600" y="59563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93" name="Oval 37"/>
          <p:cNvSpPr>
            <a:spLocks noChangeArrowheads="1"/>
          </p:cNvSpPr>
          <p:nvPr/>
        </p:nvSpPr>
        <p:spPr bwMode="auto">
          <a:xfrm>
            <a:off x="6604000" y="5956300"/>
            <a:ext cx="152400" cy="152400"/>
          </a:xfrm>
          <a:prstGeom prst="ellipse">
            <a:avLst/>
          </a:prstGeom>
          <a:solidFill>
            <a:srgbClr val="FF0000"/>
          </a:solidFill>
          <a:ln w="9525">
            <a:solidFill>
              <a:schemeClr val="tx1"/>
            </a:solidFill>
            <a:round/>
            <a:headEnd/>
            <a:tailEnd/>
          </a:ln>
          <a:effectLst/>
        </p:spPr>
        <p:txBody>
          <a:bodyPr wrap="none" anchor="ctr"/>
          <a:lstStyle/>
          <a:p>
            <a:endParaRPr lang="en-IN"/>
          </a:p>
        </p:txBody>
      </p:sp>
      <p:sp>
        <p:nvSpPr>
          <p:cNvPr id="19494" name="Line 38"/>
          <p:cNvSpPr>
            <a:spLocks noChangeShapeType="1"/>
          </p:cNvSpPr>
          <p:nvPr/>
        </p:nvSpPr>
        <p:spPr bwMode="auto">
          <a:xfrm>
            <a:off x="4953000" y="6400800"/>
            <a:ext cx="1600200" cy="0"/>
          </a:xfrm>
          <a:prstGeom prst="line">
            <a:avLst/>
          </a:prstGeom>
          <a:noFill/>
          <a:ln w="31750">
            <a:solidFill>
              <a:schemeClr val="bg1"/>
            </a:solidFill>
            <a:round/>
            <a:headEnd type="arrow" w="lg" len="lg"/>
            <a:tailEnd type="none" w="lg" len="lg"/>
          </a:ln>
          <a:effectLst/>
        </p:spPr>
        <p:txBody>
          <a:bodyPr/>
          <a:lstStyle/>
          <a:p>
            <a:endParaRPr lang="en-IN"/>
          </a:p>
        </p:txBody>
      </p:sp>
      <p:sp>
        <p:nvSpPr>
          <p:cNvPr id="19495" name="Text Box 39"/>
          <p:cNvSpPr txBox="1">
            <a:spLocks noChangeArrowheads="1"/>
          </p:cNvSpPr>
          <p:nvPr/>
        </p:nvSpPr>
        <p:spPr bwMode="auto">
          <a:xfrm>
            <a:off x="1905000" y="342900"/>
            <a:ext cx="6781800" cy="1397306"/>
          </a:xfrm>
          <a:prstGeom prst="rect">
            <a:avLst/>
          </a:prstGeom>
          <a:noFill/>
          <a:ln w="9525">
            <a:noFill/>
            <a:miter lim="800000"/>
            <a:headEnd/>
            <a:tailEnd/>
          </a:ln>
          <a:effectLst/>
        </p:spPr>
        <p:txBody>
          <a:bodyPr>
            <a:spAutoFit/>
          </a:bodyPr>
          <a:lstStyle/>
          <a:p>
            <a:r>
              <a:rPr lang="en-US" sz="3200" b="1" dirty="0">
                <a:solidFill>
                  <a:srgbClr val="FFFF00"/>
                </a:solidFill>
                <a:latin typeface="Palatino Linotype" pitchFamily="18" charset="0"/>
              </a:rPr>
              <a:t>Physics of Photovoltaic Generation</a:t>
            </a:r>
          </a:p>
          <a:p>
            <a:endParaRPr lang="en-US" sz="2400" dirty="0">
              <a:solidFill>
                <a:schemeClr val="accent1"/>
              </a:solidFill>
              <a:latin typeface="Palatino Linotype" pitchFamily="18" charset="0"/>
            </a:endParaRPr>
          </a:p>
          <a:p>
            <a:pPr algn="ctr">
              <a:spcBef>
                <a:spcPct val="20000"/>
              </a:spcBef>
            </a:pPr>
            <a:endParaRPr lang="en-US" sz="2400" dirty="0">
              <a:solidFill>
                <a:srgbClr val="FFCC00"/>
              </a:solidFill>
              <a:latin typeface="Palatino Linotype" pitchFamily="18" charset="0"/>
            </a:endParaRPr>
          </a:p>
        </p:txBody>
      </p:sp>
      <p:sp>
        <p:nvSpPr>
          <p:cNvPr id="19496" name="Oval 40"/>
          <p:cNvSpPr>
            <a:spLocks noChangeArrowheads="1"/>
          </p:cNvSpPr>
          <p:nvPr/>
        </p:nvSpPr>
        <p:spPr bwMode="auto">
          <a:xfrm>
            <a:off x="-152400" y="-152400"/>
            <a:ext cx="838200" cy="838200"/>
          </a:xfrm>
          <a:prstGeom prst="ellipse">
            <a:avLst/>
          </a:prstGeom>
          <a:solidFill>
            <a:srgbClr val="FFFF00"/>
          </a:solidFill>
          <a:ln w="9525">
            <a:noFill/>
            <a:round/>
            <a:headEnd/>
            <a:tailEnd/>
          </a:ln>
          <a:effectLst/>
        </p:spPr>
        <p:txBody>
          <a:bodyPr wrap="none" anchor="ctr"/>
          <a:lstStyle/>
          <a:p>
            <a:endParaRPr lang="en-IN"/>
          </a:p>
        </p:txBody>
      </p:sp>
      <p:sp>
        <p:nvSpPr>
          <p:cNvPr id="19497" name="Line 41"/>
          <p:cNvSpPr>
            <a:spLocks noChangeShapeType="1"/>
          </p:cNvSpPr>
          <p:nvPr/>
        </p:nvSpPr>
        <p:spPr bwMode="auto">
          <a:xfrm>
            <a:off x="1739900" y="965200"/>
            <a:ext cx="6934200" cy="0"/>
          </a:xfrm>
          <a:prstGeom prst="line">
            <a:avLst/>
          </a:prstGeom>
          <a:noFill/>
          <a:ln w="9525">
            <a:solidFill>
              <a:srgbClr val="B2B2B2"/>
            </a:solidFill>
            <a:round/>
            <a:headEnd/>
            <a:tailEnd/>
          </a:ln>
          <a:effectLst/>
        </p:spPr>
        <p:txBody>
          <a:bodyPr/>
          <a:lstStyle/>
          <a:p>
            <a:endParaRPr lang="en-IN"/>
          </a:p>
        </p:txBody>
      </p:sp>
      <p:sp>
        <p:nvSpPr>
          <p:cNvPr id="19500" name="Text Box 44"/>
          <p:cNvSpPr txBox="1">
            <a:spLocks noChangeArrowheads="1"/>
          </p:cNvSpPr>
          <p:nvPr/>
        </p:nvSpPr>
        <p:spPr bwMode="auto">
          <a:xfrm>
            <a:off x="6700838" y="3810000"/>
            <a:ext cx="1828800" cy="366713"/>
          </a:xfrm>
          <a:prstGeom prst="rect">
            <a:avLst/>
          </a:prstGeom>
          <a:noFill/>
          <a:ln w="9525">
            <a:noFill/>
            <a:miter lim="800000"/>
            <a:headEnd/>
            <a:tailEnd/>
          </a:ln>
          <a:effectLst/>
        </p:spPr>
        <p:txBody>
          <a:bodyPr>
            <a:spAutoFit/>
          </a:bodyPr>
          <a:lstStyle/>
          <a:p>
            <a:pPr>
              <a:spcBef>
                <a:spcPct val="50000"/>
              </a:spcBef>
            </a:pPr>
            <a:r>
              <a:rPr lang="en-US">
                <a:solidFill>
                  <a:schemeClr val="accent1"/>
                </a:solidFill>
                <a:latin typeface="Palatino Linotype" pitchFamily="18" charset="0"/>
              </a:rPr>
              <a:t>Depletion Zone</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500"/>
                                        <p:tgtEl>
                                          <p:spTgt spid="194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500"/>
                                        <p:tgtEl>
                                          <p:spTgt spid="194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62"/>
                                        </p:tgtEl>
                                        <p:attrNameLst>
                                          <p:attrName>style.visibility</p:attrName>
                                        </p:attrNameLst>
                                      </p:cBhvr>
                                      <p:to>
                                        <p:strVal val="visible"/>
                                      </p:to>
                                    </p:set>
                                    <p:animEffect transition="in" filter="fade">
                                      <p:cBhvr>
                                        <p:cTn id="17" dur="500"/>
                                        <p:tgtEl>
                                          <p:spTgt spid="194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9461"/>
                                        </p:tgtEl>
                                        <p:attrNameLst>
                                          <p:attrName>style.visibility</p:attrName>
                                        </p:attrNameLst>
                                      </p:cBhvr>
                                      <p:to>
                                        <p:strVal val="visible"/>
                                      </p:to>
                                    </p:set>
                                    <p:animEffect transition="in" filter="fade">
                                      <p:cBhvr>
                                        <p:cTn id="22" dur="500"/>
                                        <p:tgtEl>
                                          <p:spTgt spid="1946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463"/>
                                        </p:tgtEl>
                                        <p:attrNameLst>
                                          <p:attrName>style.visibility</p:attrName>
                                        </p:attrNameLst>
                                      </p:cBhvr>
                                      <p:to>
                                        <p:strVal val="visible"/>
                                      </p:to>
                                    </p:set>
                                    <p:animEffect transition="in" filter="blinds(horizontal)">
                                      <p:cBhvr>
                                        <p:cTn id="27" dur="500"/>
                                        <p:tgtEl>
                                          <p:spTgt spid="194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466"/>
                                        </p:tgtEl>
                                        <p:attrNameLst>
                                          <p:attrName>style.visibility</p:attrName>
                                        </p:attrNameLst>
                                      </p:cBhvr>
                                      <p:to>
                                        <p:strVal val="visible"/>
                                      </p:to>
                                    </p:set>
                                    <p:animEffect transition="in" filter="fade">
                                      <p:cBhvr>
                                        <p:cTn id="32" dur="500"/>
                                        <p:tgtEl>
                                          <p:spTgt spid="1946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467"/>
                                        </p:tgtEl>
                                        <p:attrNameLst>
                                          <p:attrName>style.visibility</p:attrName>
                                        </p:attrNameLst>
                                      </p:cBhvr>
                                      <p:to>
                                        <p:strVal val="visible"/>
                                      </p:to>
                                    </p:set>
                                    <p:animEffect transition="in" filter="fade">
                                      <p:cBhvr>
                                        <p:cTn id="37" dur="500"/>
                                        <p:tgtEl>
                                          <p:spTgt spid="1946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500">
                                            <p:txEl>
                                              <p:pRg st="0" end="0"/>
                                            </p:txEl>
                                          </p:spTgt>
                                        </p:tgtEl>
                                        <p:attrNameLst>
                                          <p:attrName>style.visibility</p:attrName>
                                        </p:attrNameLst>
                                      </p:cBhvr>
                                      <p:to>
                                        <p:strVal val="visible"/>
                                      </p:to>
                                    </p:set>
                                    <p:animEffect transition="in" filter="fade">
                                      <p:cBhvr>
                                        <p:cTn id="42" dur="1000"/>
                                        <p:tgtEl>
                                          <p:spTgt spid="1950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468"/>
                                        </p:tgtEl>
                                        <p:attrNameLst>
                                          <p:attrName>style.visibility</p:attrName>
                                        </p:attrNameLst>
                                      </p:cBhvr>
                                      <p:to>
                                        <p:strVal val="visible"/>
                                      </p:to>
                                    </p:set>
                                    <p:animEffect transition="in" filter="fade">
                                      <p:cBhvr>
                                        <p:cTn id="47" dur="2000"/>
                                        <p:tgtEl>
                                          <p:spTgt spid="1946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469"/>
                                        </p:tgtEl>
                                        <p:attrNameLst>
                                          <p:attrName>style.visibility</p:attrName>
                                        </p:attrNameLst>
                                      </p:cBhvr>
                                      <p:to>
                                        <p:strVal val="visible"/>
                                      </p:to>
                                    </p:set>
                                    <p:animEffect transition="in" filter="fade">
                                      <p:cBhvr>
                                        <p:cTn id="50" dur="2000"/>
                                        <p:tgtEl>
                                          <p:spTgt spid="1946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470"/>
                                        </p:tgtEl>
                                        <p:attrNameLst>
                                          <p:attrName>style.visibility</p:attrName>
                                        </p:attrNameLst>
                                      </p:cBhvr>
                                      <p:to>
                                        <p:strVal val="visible"/>
                                      </p:to>
                                    </p:set>
                                    <p:animEffect transition="in" filter="fade">
                                      <p:cBhvr>
                                        <p:cTn id="53" dur="2000"/>
                                        <p:tgtEl>
                                          <p:spTgt spid="1947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471"/>
                                        </p:tgtEl>
                                        <p:attrNameLst>
                                          <p:attrName>style.visibility</p:attrName>
                                        </p:attrNameLst>
                                      </p:cBhvr>
                                      <p:to>
                                        <p:strVal val="visible"/>
                                      </p:to>
                                    </p:set>
                                    <p:animEffect transition="in" filter="fade">
                                      <p:cBhvr>
                                        <p:cTn id="56" dur="2000"/>
                                        <p:tgtEl>
                                          <p:spTgt spid="1947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472"/>
                                        </p:tgtEl>
                                        <p:attrNameLst>
                                          <p:attrName>style.visibility</p:attrName>
                                        </p:attrNameLst>
                                      </p:cBhvr>
                                      <p:to>
                                        <p:strVal val="visible"/>
                                      </p:to>
                                    </p:set>
                                    <p:animEffect transition="in" filter="fade">
                                      <p:cBhvr>
                                        <p:cTn id="59" dur="2000"/>
                                        <p:tgtEl>
                                          <p:spTgt spid="1947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473"/>
                                        </p:tgtEl>
                                        <p:attrNameLst>
                                          <p:attrName>style.visibility</p:attrName>
                                        </p:attrNameLst>
                                      </p:cBhvr>
                                      <p:to>
                                        <p:strVal val="visible"/>
                                      </p:to>
                                    </p:set>
                                    <p:animEffect transition="in" filter="fade">
                                      <p:cBhvr>
                                        <p:cTn id="62" dur="2000"/>
                                        <p:tgtEl>
                                          <p:spTgt spid="1947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19480"/>
                                        </p:tgtEl>
                                        <p:attrNameLst>
                                          <p:attrName>style.visibility</p:attrName>
                                        </p:attrNameLst>
                                      </p:cBhvr>
                                      <p:to>
                                        <p:strVal val="visible"/>
                                      </p:to>
                                    </p:set>
                                    <p:anim calcmode="lin" valueType="num">
                                      <p:cBhvr additive="base">
                                        <p:cTn id="67" dur="1000" fill="hold"/>
                                        <p:tgtEl>
                                          <p:spTgt spid="19480"/>
                                        </p:tgtEl>
                                        <p:attrNameLst>
                                          <p:attrName>ppt_x</p:attrName>
                                        </p:attrNameLst>
                                      </p:cBhvr>
                                      <p:tavLst>
                                        <p:tav tm="0">
                                          <p:val>
                                            <p:strVal val="0-#ppt_w/2"/>
                                          </p:val>
                                        </p:tav>
                                        <p:tav tm="100000">
                                          <p:val>
                                            <p:strVal val="#ppt_x"/>
                                          </p:val>
                                        </p:tav>
                                      </p:tavLst>
                                    </p:anim>
                                    <p:anim calcmode="lin" valueType="num">
                                      <p:cBhvr additive="base">
                                        <p:cTn id="68" dur="1000" fill="hold"/>
                                        <p:tgtEl>
                                          <p:spTgt spid="19480"/>
                                        </p:tgtEl>
                                        <p:attrNameLst>
                                          <p:attrName>ppt_y</p:attrName>
                                        </p:attrNameLst>
                                      </p:cBhvr>
                                      <p:tavLst>
                                        <p:tav tm="0">
                                          <p:val>
                                            <p:strVal val="0-#ppt_h/2"/>
                                          </p:val>
                                        </p:tav>
                                        <p:tav tm="100000">
                                          <p:val>
                                            <p:strVal val="#ppt_y"/>
                                          </p:val>
                                        </p:tav>
                                      </p:tavLst>
                                    </p:anim>
                                  </p:childTnLst>
                                </p:cTn>
                              </p:par>
                              <p:par>
                                <p:cTn id="69" presetID="2" presetClass="entr" presetSubtype="9" fill="hold" grpId="0" nodeType="withEffect">
                                  <p:stCondLst>
                                    <p:cond delay="0"/>
                                  </p:stCondLst>
                                  <p:childTnLst>
                                    <p:set>
                                      <p:cBhvr>
                                        <p:cTn id="70" dur="1" fill="hold">
                                          <p:stCondLst>
                                            <p:cond delay="0"/>
                                          </p:stCondLst>
                                        </p:cTn>
                                        <p:tgtEl>
                                          <p:spTgt spid="19478"/>
                                        </p:tgtEl>
                                        <p:attrNameLst>
                                          <p:attrName>style.visibility</p:attrName>
                                        </p:attrNameLst>
                                      </p:cBhvr>
                                      <p:to>
                                        <p:strVal val="visible"/>
                                      </p:to>
                                    </p:set>
                                    <p:anim calcmode="lin" valueType="num">
                                      <p:cBhvr additive="base">
                                        <p:cTn id="71" dur="1000" fill="hold"/>
                                        <p:tgtEl>
                                          <p:spTgt spid="19478"/>
                                        </p:tgtEl>
                                        <p:attrNameLst>
                                          <p:attrName>ppt_x</p:attrName>
                                        </p:attrNameLst>
                                      </p:cBhvr>
                                      <p:tavLst>
                                        <p:tav tm="0">
                                          <p:val>
                                            <p:strVal val="0-#ppt_w/2"/>
                                          </p:val>
                                        </p:tav>
                                        <p:tav tm="100000">
                                          <p:val>
                                            <p:strVal val="#ppt_x"/>
                                          </p:val>
                                        </p:tav>
                                      </p:tavLst>
                                    </p:anim>
                                    <p:anim calcmode="lin" valueType="num">
                                      <p:cBhvr additive="base">
                                        <p:cTn id="72" dur="1000" fill="hold"/>
                                        <p:tgtEl>
                                          <p:spTgt spid="19478"/>
                                        </p:tgtEl>
                                        <p:attrNameLst>
                                          <p:attrName>ppt_y</p:attrName>
                                        </p:attrNameLst>
                                      </p:cBhvr>
                                      <p:tavLst>
                                        <p:tav tm="0">
                                          <p:val>
                                            <p:strVal val="0-#ppt_h/2"/>
                                          </p:val>
                                        </p:tav>
                                        <p:tav tm="100000">
                                          <p:val>
                                            <p:strVal val="#ppt_y"/>
                                          </p:val>
                                        </p:tav>
                                      </p:tavLst>
                                    </p:anim>
                                  </p:childTnLst>
                                </p:cTn>
                              </p:par>
                              <p:par>
                                <p:cTn id="73" presetID="2" presetClass="entr" presetSubtype="9" fill="hold" grpId="0" nodeType="withEffect">
                                  <p:stCondLst>
                                    <p:cond delay="0"/>
                                  </p:stCondLst>
                                  <p:childTnLst>
                                    <p:set>
                                      <p:cBhvr>
                                        <p:cTn id="74" dur="1" fill="hold">
                                          <p:stCondLst>
                                            <p:cond delay="0"/>
                                          </p:stCondLst>
                                        </p:cTn>
                                        <p:tgtEl>
                                          <p:spTgt spid="19479"/>
                                        </p:tgtEl>
                                        <p:attrNameLst>
                                          <p:attrName>style.visibility</p:attrName>
                                        </p:attrNameLst>
                                      </p:cBhvr>
                                      <p:to>
                                        <p:strVal val="visible"/>
                                      </p:to>
                                    </p:set>
                                    <p:anim calcmode="lin" valueType="num">
                                      <p:cBhvr additive="base">
                                        <p:cTn id="75" dur="1000" fill="hold"/>
                                        <p:tgtEl>
                                          <p:spTgt spid="19479"/>
                                        </p:tgtEl>
                                        <p:attrNameLst>
                                          <p:attrName>ppt_x</p:attrName>
                                        </p:attrNameLst>
                                      </p:cBhvr>
                                      <p:tavLst>
                                        <p:tav tm="0">
                                          <p:val>
                                            <p:strVal val="0-#ppt_w/2"/>
                                          </p:val>
                                        </p:tav>
                                        <p:tav tm="100000">
                                          <p:val>
                                            <p:strVal val="#ppt_x"/>
                                          </p:val>
                                        </p:tav>
                                      </p:tavLst>
                                    </p:anim>
                                    <p:anim calcmode="lin" valueType="num">
                                      <p:cBhvr additive="base">
                                        <p:cTn id="76" dur="1000" fill="hold"/>
                                        <p:tgtEl>
                                          <p:spTgt spid="19479"/>
                                        </p:tgtEl>
                                        <p:attrNameLst>
                                          <p:attrName>ppt_y</p:attrName>
                                        </p:attrNameLst>
                                      </p:cBhvr>
                                      <p:tavLst>
                                        <p:tav tm="0">
                                          <p:val>
                                            <p:strVal val="0-#ppt_h/2"/>
                                          </p:val>
                                        </p:tav>
                                        <p:tav tm="100000">
                                          <p:val>
                                            <p:strVal val="#ppt_y"/>
                                          </p:val>
                                        </p:tav>
                                      </p:tavLst>
                                    </p:anim>
                                  </p:childTnLst>
                                </p:cTn>
                              </p:par>
                              <p:par>
                                <p:cTn id="77" presetID="2" presetClass="entr" presetSubtype="9" fill="hold" grpId="0" nodeType="withEffect">
                                  <p:stCondLst>
                                    <p:cond delay="0"/>
                                  </p:stCondLst>
                                  <p:childTnLst>
                                    <p:set>
                                      <p:cBhvr>
                                        <p:cTn id="78" dur="1" fill="hold">
                                          <p:stCondLst>
                                            <p:cond delay="0"/>
                                          </p:stCondLst>
                                        </p:cTn>
                                        <p:tgtEl>
                                          <p:spTgt spid="19481"/>
                                        </p:tgtEl>
                                        <p:attrNameLst>
                                          <p:attrName>style.visibility</p:attrName>
                                        </p:attrNameLst>
                                      </p:cBhvr>
                                      <p:to>
                                        <p:strVal val="visible"/>
                                      </p:to>
                                    </p:set>
                                    <p:anim calcmode="lin" valueType="num">
                                      <p:cBhvr additive="base">
                                        <p:cTn id="79" dur="1000" fill="hold"/>
                                        <p:tgtEl>
                                          <p:spTgt spid="19481"/>
                                        </p:tgtEl>
                                        <p:attrNameLst>
                                          <p:attrName>ppt_x</p:attrName>
                                        </p:attrNameLst>
                                      </p:cBhvr>
                                      <p:tavLst>
                                        <p:tav tm="0">
                                          <p:val>
                                            <p:strVal val="0-#ppt_w/2"/>
                                          </p:val>
                                        </p:tav>
                                        <p:tav tm="100000">
                                          <p:val>
                                            <p:strVal val="#ppt_x"/>
                                          </p:val>
                                        </p:tav>
                                      </p:tavLst>
                                    </p:anim>
                                    <p:anim calcmode="lin" valueType="num">
                                      <p:cBhvr additive="base">
                                        <p:cTn id="80" dur="1000" fill="hold"/>
                                        <p:tgtEl>
                                          <p:spTgt spid="19481"/>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9" fill="hold" grpId="1" nodeType="clickEffect">
                                  <p:stCondLst>
                                    <p:cond delay="0"/>
                                  </p:stCondLst>
                                  <p:childTnLst>
                                    <p:set>
                                      <p:cBhvr>
                                        <p:cTn id="84" dur="1" fill="hold">
                                          <p:stCondLst>
                                            <p:cond delay="0"/>
                                          </p:stCondLst>
                                        </p:cTn>
                                        <p:tgtEl>
                                          <p:spTgt spid="19481"/>
                                        </p:tgtEl>
                                        <p:attrNameLst>
                                          <p:attrName>style.visibility</p:attrName>
                                        </p:attrNameLst>
                                      </p:cBhvr>
                                      <p:to>
                                        <p:strVal val="visible"/>
                                      </p:to>
                                    </p:set>
                                    <p:anim calcmode="lin" valueType="num">
                                      <p:cBhvr additive="base">
                                        <p:cTn id="85" dur="500" fill="hold"/>
                                        <p:tgtEl>
                                          <p:spTgt spid="19481"/>
                                        </p:tgtEl>
                                        <p:attrNameLst>
                                          <p:attrName>ppt_x</p:attrName>
                                        </p:attrNameLst>
                                      </p:cBhvr>
                                      <p:tavLst>
                                        <p:tav tm="0">
                                          <p:val>
                                            <p:strVal val="0-#ppt_w/2"/>
                                          </p:val>
                                        </p:tav>
                                        <p:tav tm="100000">
                                          <p:val>
                                            <p:strVal val="#ppt_x"/>
                                          </p:val>
                                        </p:tav>
                                      </p:tavLst>
                                    </p:anim>
                                    <p:anim calcmode="lin" valueType="num">
                                      <p:cBhvr additive="base">
                                        <p:cTn id="86" dur="500" fill="hold"/>
                                        <p:tgtEl>
                                          <p:spTgt spid="19481"/>
                                        </p:tgtEl>
                                        <p:attrNameLst>
                                          <p:attrName>ppt_y</p:attrName>
                                        </p:attrNameLst>
                                      </p:cBhvr>
                                      <p:tavLst>
                                        <p:tav tm="0">
                                          <p:val>
                                            <p:strVal val="0-#ppt_h/2"/>
                                          </p:val>
                                        </p:tav>
                                        <p:tav tm="100000">
                                          <p:val>
                                            <p:strVal val="#ppt_y"/>
                                          </p:val>
                                        </p:tav>
                                      </p:tavLst>
                                    </p:anim>
                                  </p:childTnLst>
                                </p:cTn>
                              </p:par>
                              <p:par>
                                <p:cTn id="87" presetID="10" presetClass="entr" presetSubtype="0" fill="hold" grpId="0" nodeType="withEffect">
                                  <p:stCondLst>
                                    <p:cond delay="0"/>
                                  </p:stCondLst>
                                  <p:childTnLst>
                                    <p:set>
                                      <p:cBhvr>
                                        <p:cTn id="88" dur="1" fill="hold">
                                          <p:stCondLst>
                                            <p:cond delay="0"/>
                                          </p:stCondLst>
                                        </p:cTn>
                                        <p:tgtEl>
                                          <p:spTgt spid="19482"/>
                                        </p:tgtEl>
                                        <p:attrNameLst>
                                          <p:attrName>style.visibility</p:attrName>
                                        </p:attrNameLst>
                                      </p:cBhvr>
                                      <p:to>
                                        <p:strVal val="visible"/>
                                      </p:to>
                                    </p:set>
                                    <p:animEffect transition="in" filter="fade">
                                      <p:cBhvr>
                                        <p:cTn id="89" dur="1000"/>
                                        <p:tgtEl>
                                          <p:spTgt spid="19482"/>
                                        </p:tgtEl>
                                      </p:cBhvr>
                                    </p:animEffect>
                                  </p:childTnLst>
                                </p:cTn>
                              </p:par>
                              <p:par>
                                <p:cTn id="90" presetID="10" presetClass="entr" presetSubtype="0" fill="hold" grpId="1" nodeType="withEffect">
                                  <p:stCondLst>
                                    <p:cond delay="0"/>
                                  </p:stCondLst>
                                  <p:childTnLst>
                                    <p:set>
                                      <p:cBhvr>
                                        <p:cTn id="91" dur="1" fill="hold">
                                          <p:stCondLst>
                                            <p:cond delay="0"/>
                                          </p:stCondLst>
                                        </p:cTn>
                                        <p:tgtEl>
                                          <p:spTgt spid="19482"/>
                                        </p:tgtEl>
                                        <p:attrNameLst>
                                          <p:attrName>style.visibility</p:attrName>
                                        </p:attrNameLst>
                                      </p:cBhvr>
                                      <p:to>
                                        <p:strVal val="visible"/>
                                      </p:to>
                                    </p:set>
                                    <p:animEffect transition="in" filter="fade">
                                      <p:cBhvr>
                                        <p:cTn id="92" dur="1000"/>
                                        <p:tgtEl>
                                          <p:spTgt spid="1948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483"/>
                                        </p:tgtEl>
                                        <p:attrNameLst>
                                          <p:attrName>style.visibility</p:attrName>
                                        </p:attrNameLst>
                                      </p:cBhvr>
                                      <p:to>
                                        <p:strVal val="visible"/>
                                      </p:to>
                                    </p:set>
                                    <p:animEffect transition="in" filter="fade">
                                      <p:cBhvr>
                                        <p:cTn id="97" dur="1000"/>
                                        <p:tgtEl>
                                          <p:spTgt spid="1948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9484"/>
                                        </p:tgtEl>
                                        <p:attrNameLst>
                                          <p:attrName>style.visibility</p:attrName>
                                        </p:attrNameLst>
                                      </p:cBhvr>
                                      <p:to>
                                        <p:strVal val="visible"/>
                                      </p:to>
                                    </p:set>
                                    <p:animEffect transition="in" filter="fade">
                                      <p:cBhvr>
                                        <p:cTn id="100" dur="1000"/>
                                        <p:tgtEl>
                                          <p:spTgt spid="19484"/>
                                        </p:tgtEl>
                                      </p:cBhvr>
                                    </p:animEffect>
                                  </p:childTnLst>
                                </p:cTn>
                              </p:par>
                              <p:par>
                                <p:cTn id="101" presetID="10" presetClass="entr" presetSubtype="0" fill="hold" grpId="2" nodeType="withEffect">
                                  <p:stCondLst>
                                    <p:cond delay="0"/>
                                  </p:stCondLst>
                                  <p:childTnLst>
                                    <p:set>
                                      <p:cBhvr>
                                        <p:cTn id="102" dur="1" fill="hold">
                                          <p:stCondLst>
                                            <p:cond delay="0"/>
                                          </p:stCondLst>
                                        </p:cTn>
                                        <p:tgtEl>
                                          <p:spTgt spid="19482"/>
                                        </p:tgtEl>
                                        <p:attrNameLst>
                                          <p:attrName>style.visibility</p:attrName>
                                        </p:attrNameLst>
                                      </p:cBhvr>
                                      <p:to>
                                        <p:strVal val="visible"/>
                                      </p:to>
                                    </p:set>
                                    <p:animEffect transition="in" filter="fade">
                                      <p:cBhvr>
                                        <p:cTn id="103" dur="1000"/>
                                        <p:tgtEl>
                                          <p:spTgt spid="1948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9485"/>
                                        </p:tgtEl>
                                        <p:attrNameLst>
                                          <p:attrName>style.visibility</p:attrName>
                                        </p:attrNameLst>
                                      </p:cBhvr>
                                      <p:to>
                                        <p:strVal val="visible"/>
                                      </p:to>
                                    </p:set>
                                    <p:animEffect transition="in" filter="fade">
                                      <p:cBhvr>
                                        <p:cTn id="106" dur="1000"/>
                                        <p:tgtEl>
                                          <p:spTgt spid="19485"/>
                                        </p:tgtEl>
                                      </p:cBhvr>
                                    </p:animEffect>
                                  </p:childTnLst>
                                </p:cTn>
                              </p:par>
                              <p:par>
                                <p:cTn id="107" presetID="10" presetClass="entr" presetSubtype="0" fill="hold" grpId="1" nodeType="withEffect">
                                  <p:stCondLst>
                                    <p:cond delay="0"/>
                                  </p:stCondLst>
                                  <p:childTnLst>
                                    <p:set>
                                      <p:cBhvr>
                                        <p:cTn id="108" dur="1" fill="hold">
                                          <p:stCondLst>
                                            <p:cond delay="0"/>
                                          </p:stCondLst>
                                        </p:cTn>
                                        <p:tgtEl>
                                          <p:spTgt spid="19485"/>
                                        </p:tgtEl>
                                        <p:attrNameLst>
                                          <p:attrName>style.visibility</p:attrName>
                                        </p:attrNameLst>
                                      </p:cBhvr>
                                      <p:to>
                                        <p:strVal val="visible"/>
                                      </p:to>
                                    </p:set>
                                    <p:animEffect transition="in" filter="fade">
                                      <p:cBhvr>
                                        <p:cTn id="109" dur="1000"/>
                                        <p:tgtEl>
                                          <p:spTgt spid="19485"/>
                                        </p:tgtEl>
                                      </p:cBhvr>
                                    </p:animEffect>
                                  </p:childTnLst>
                                </p:cTn>
                              </p:par>
                              <p:par>
                                <p:cTn id="110" presetID="10" presetClass="entr" presetSubtype="0" fill="hold" grpId="2" nodeType="withEffect">
                                  <p:stCondLst>
                                    <p:cond delay="0"/>
                                  </p:stCondLst>
                                  <p:childTnLst>
                                    <p:set>
                                      <p:cBhvr>
                                        <p:cTn id="111" dur="1" fill="hold">
                                          <p:stCondLst>
                                            <p:cond delay="0"/>
                                          </p:stCondLst>
                                        </p:cTn>
                                        <p:tgtEl>
                                          <p:spTgt spid="19485"/>
                                        </p:tgtEl>
                                        <p:attrNameLst>
                                          <p:attrName>style.visibility</p:attrName>
                                        </p:attrNameLst>
                                      </p:cBhvr>
                                      <p:to>
                                        <p:strVal val="visible"/>
                                      </p:to>
                                    </p:set>
                                    <p:animEffect transition="in" filter="fade">
                                      <p:cBhvr>
                                        <p:cTn id="112" dur="1000"/>
                                        <p:tgtEl>
                                          <p:spTgt spid="1948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9486"/>
                                        </p:tgtEl>
                                        <p:attrNameLst>
                                          <p:attrName>style.visibility</p:attrName>
                                        </p:attrNameLst>
                                      </p:cBhvr>
                                      <p:to>
                                        <p:strVal val="visible"/>
                                      </p:to>
                                    </p:set>
                                    <p:animEffect transition="in" filter="fade">
                                      <p:cBhvr>
                                        <p:cTn id="115" dur="1000"/>
                                        <p:tgtEl>
                                          <p:spTgt spid="19486"/>
                                        </p:tgtEl>
                                      </p:cBhvr>
                                    </p:animEffect>
                                  </p:childTnLst>
                                </p:cTn>
                              </p:par>
                              <p:par>
                                <p:cTn id="116" presetID="10" presetClass="entr" presetSubtype="0" fill="hold" grpId="1" nodeType="withEffect">
                                  <p:stCondLst>
                                    <p:cond delay="0"/>
                                  </p:stCondLst>
                                  <p:childTnLst>
                                    <p:set>
                                      <p:cBhvr>
                                        <p:cTn id="117" dur="1" fill="hold">
                                          <p:stCondLst>
                                            <p:cond delay="0"/>
                                          </p:stCondLst>
                                        </p:cTn>
                                        <p:tgtEl>
                                          <p:spTgt spid="19486"/>
                                        </p:tgtEl>
                                        <p:attrNameLst>
                                          <p:attrName>style.visibility</p:attrName>
                                        </p:attrNameLst>
                                      </p:cBhvr>
                                      <p:to>
                                        <p:strVal val="visible"/>
                                      </p:to>
                                    </p:set>
                                    <p:animEffect transition="in" filter="fade">
                                      <p:cBhvr>
                                        <p:cTn id="118" dur="1000"/>
                                        <p:tgtEl>
                                          <p:spTgt spid="19486"/>
                                        </p:tgtEl>
                                      </p:cBhvr>
                                    </p:animEffect>
                                  </p:childTnLst>
                                </p:cTn>
                              </p:par>
                              <p:par>
                                <p:cTn id="119" presetID="10" presetClass="entr" presetSubtype="0" fill="hold" grpId="2" nodeType="withEffect">
                                  <p:stCondLst>
                                    <p:cond delay="0"/>
                                  </p:stCondLst>
                                  <p:childTnLst>
                                    <p:set>
                                      <p:cBhvr>
                                        <p:cTn id="120" dur="1" fill="hold">
                                          <p:stCondLst>
                                            <p:cond delay="0"/>
                                          </p:stCondLst>
                                        </p:cTn>
                                        <p:tgtEl>
                                          <p:spTgt spid="19486"/>
                                        </p:tgtEl>
                                        <p:attrNameLst>
                                          <p:attrName>style.visibility</p:attrName>
                                        </p:attrNameLst>
                                      </p:cBhvr>
                                      <p:to>
                                        <p:strVal val="visible"/>
                                      </p:to>
                                    </p:set>
                                    <p:animEffect transition="in" filter="fade">
                                      <p:cBhvr>
                                        <p:cTn id="121" dur="1000"/>
                                        <p:tgtEl>
                                          <p:spTgt spid="1948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3" nodeType="clickEffect">
                                  <p:stCondLst>
                                    <p:cond delay="0"/>
                                  </p:stCondLst>
                                  <p:childTnLst>
                                    <p:set>
                                      <p:cBhvr>
                                        <p:cTn id="125" dur="1" fill="hold">
                                          <p:stCondLst>
                                            <p:cond delay="0"/>
                                          </p:stCondLst>
                                        </p:cTn>
                                        <p:tgtEl>
                                          <p:spTgt spid="19485"/>
                                        </p:tgtEl>
                                        <p:attrNameLst>
                                          <p:attrName>style.visibility</p:attrName>
                                        </p:attrNameLst>
                                      </p:cBhvr>
                                      <p:to>
                                        <p:strVal val="visible"/>
                                      </p:to>
                                    </p:set>
                                    <p:animEffect transition="in" filter="fade">
                                      <p:cBhvr>
                                        <p:cTn id="126" dur="1000"/>
                                        <p:tgtEl>
                                          <p:spTgt spid="19485"/>
                                        </p:tgtEl>
                                      </p:cBhvr>
                                    </p:animEffect>
                                  </p:childTnLst>
                                </p:cTn>
                              </p:par>
                              <p:par>
                                <p:cTn id="127" presetID="10" presetClass="entr" presetSubtype="0" fill="hold" grpId="3" nodeType="withEffect">
                                  <p:stCondLst>
                                    <p:cond delay="0"/>
                                  </p:stCondLst>
                                  <p:childTnLst>
                                    <p:set>
                                      <p:cBhvr>
                                        <p:cTn id="128" dur="1" fill="hold">
                                          <p:stCondLst>
                                            <p:cond delay="0"/>
                                          </p:stCondLst>
                                        </p:cTn>
                                        <p:tgtEl>
                                          <p:spTgt spid="19486"/>
                                        </p:tgtEl>
                                        <p:attrNameLst>
                                          <p:attrName>style.visibility</p:attrName>
                                        </p:attrNameLst>
                                      </p:cBhvr>
                                      <p:to>
                                        <p:strVal val="visible"/>
                                      </p:to>
                                    </p:set>
                                    <p:animEffect transition="in" filter="fade">
                                      <p:cBhvr>
                                        <p:cTn id="129" dur="1000"/>
                                        <p:tgtEl>
                                          <p:spTgt spid="19486"/>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9487"/>
                                        </p:tgtEl>
                                        <p:attrNameLst>
                                          <p:attrName>style.visibility</p:attrName>
                                        </p:attrNameLst>
                                      </p:cBhvr>
                                      <p:to>
                                        <p:strVal val="visible"/>
                                      </p:to>
                                    </p:set>
                                    <p:animEffect transition="in" filter="fade">
                                      <p:cBhvr>
                                        <p:cTn id="132" dur="500"/>
                                        <p:tgtEl>
                                          <p:spTgt spid="19487"/>
                                        </p:tgtEl>
                                      </p:cBhvr>
                                    </p:animEffect>
                                  </p:childTnLst>
                                </p:cTn>
                              </p:par>
                              <p:par>
                                <p:cTn id="133" presetID="10" presetClass="entr" presetSubtype="0" fill="hold" grpId="1" nodeType="withEffect">
                                  <p:stCondLst>
                                    <p:cond delay="0"/>
                                  </p:stCondLst>
                                  <p:childTnLst>
                                    <p:set>
                                      <p:cBhvr>
                                        <p:cTn id="134" dur="1" fill="hold">
                                          <p:stCondLst>
                                            <p:cond delay="0"/>
                                          </p:stCondLst>
                                        </p:cTn>
                                        <p:tgtEl>
                                          <p:spTgt spid="19487"/>
                                        </p:tgtEl>
                                        <p:attrNameLst>
                                          <p:attrName>style.visibility</p:attrName>
                                        </p:attrNameLst>
                                      </p:cBhvr>
                                      <p:to>
                                        <p:strVal val="visible"/>
                                      </p:to>
                                    </p:set>
                                    <p:animEffect transition="in" filter="fade">
                                      <p:cBhvr>
                                        <p:cTn id="135" dur="500"/>
                                        <p:tgtEl>
                                          <p:spTgt spid="19487"/>
                                        </p:tgtEl>
                                      </p:cBhvr>
                                    </p:animEffect>
                                  </p:childTnLst>
                                </p:cTn>
                              </p:par>
                              <p:par>
                                <p:cTn id="136" presetID="10" presetClass="entr" presetSubtype="0" fill="hold" grpId="2" nodeType="withEffect">
                                  <p:stCondLst>
                                    <p:cond delay="0"/>
                                  </p:stCondLst>
                                  <p:childTnLst>
                                    <p:set>
                                      <p:cBhvr>
                                        <p:cTn id="137" dur="1" fill="hold">
                                          <p:stCondLst>
                                            <p:cond delay="0"/>
                                          </p:stCondLst>
                                        </p:cTn>
                                        <p:tgtEl>
                                          <p:spTgt spid="19487"/>
                                        </p:tgtEl>
                                        <p:attrNameLst>
                                          <p:attrName>style.visibility</p:attrName>
                                        </p:attrNameLst>
                                      </p:cBhvr>
                                      <p:to>
                                        <p:strVal val="visible"/>
                                      </p:to>
                                    </p:set>
                                    <p:animEffect transition="in" filter="fade">
                                      <p:cBhvr>
                                        <p:cTn id="138" dur="500"/>
                                        <p:tgtEl>
                                          <p:spTgt spid="19487"/>
                                        </p:tgtEl>
                                      </p:cBhvr>
                                    </p:animEffect>
                                  </p:childTnLst>
                                </p:cTn>
                              </p:par>
                              <p:par>
                                <p:cTn id="139" presetID="10" presetClass="entr" presetSubtype="0" fill="hold" grpId="3" nodeType="withEffect">
                                  <p:stCondLst>
                                    <p:cond delay="0"/>
                                  </p:stCondLst>
                                  <p:childTnLst>
                                    <p:set>
                                      <p:cBhvr>
                                        <p:cTn id="140" dur="1" fill="hold">
                                          <p:stCondLst>
                                            <p:cond delay="0"/>
                                          </p:stCondLst>
                                        </p:cTn>
                                        <p:tgtEl>
                                          <p:spTgt spid="19487"/>
                                        </p:tgtEl>
                                        <p:attrNameLst>
                                          <p:attrName>style.visibility</p:attrName>
                                        </p:attrNameLst>
                                      </p:cBhvr>
                                      <p:to>
                                        <p:strVal val="visible"/>
                                      </p:to>
                                    </p:set>
                                    <p:animEffect transition="in" filter="fade">
                                      <p:cBhvr>
                                        <p:cTn id="141" dur="500"/>
                                        <p:tgtEl>
                                          <p:spTgt spid="19487"/>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9488"/>
                                        </p:tgtEl>
                                        <p:attrNameLst>
                                          <p:attrName>style.visibility</p:attrName>
                                        </p:attrNameLst>
                                      </p:cBhvr>
                                      <p:to>
                                        <p:strVal val="visible"/>
                                      </p:to>
                                    </p:set>
                                    <p:animEffect transition="in" filter="fade">
                                      <p:cBhvr>
                                        <p:cTn id="144" dur="500"/>
                                        <p:tgtEl>
                                          <p:spTgt spid="19488"/>
                                        </p:tgtEl>
                                      </p:cBhvr>
                                    </p:animEffect>
                                  </p:childTnLst>
                                </p:cTn>
                              </p:par>
                              <p:par>
                                <p:cTn id="145" presetID="10" presetClass="entr" presetSubtype="0" fill="hold" grpId="1" nodeType="withEffect">
                                  <p:stCondLst>
                                    <p:cond delay="0"/>
                                  </p:stCondLst>
                                  <p:childTnLst>
                                    <p:set>
                                      <p:cBhvr>
                                        <p:cTn id="146" dur="1" fill="hold">
                                          <p:stCondLst>
                                            <p:cond delay="0"/>
                                          </p:stCondLst>
                                        </p:cTn>
                                        <p:tgtEl>
                                          <p:spTgt spid="19488"/>
                                        </p:tgtEl>
                                        <p:attrNameLst>
                                          <p:attrName>style.visibility</p:attrName>
                                        </p:attrNameLst>
                                      </p:cBhvr>
                                      <p:to>
                                        <p:strVal val="visible"/>
                                      </p:to>
                                    </p:set>
                                    <p:animEffect transition="in" filter="fade">
                                      <p:cBhvr>
                                        <p:cTn id="147" dur="500"/>
                                        <p:tgtEl>
                                          <p:spTgt spid="19488"/>
                                        </p:tgtEl>
                                      </p:cBhvr>
                                    </p:animEffect>
                                  </p:childTnLst>
                                </p:cTn>
                              </p:par>
                              <p:par>
                                <p:cTn id="148" presetID="10" presetClass="entr" presetSubtype="0" fill="hold" grpId="2" nodeType="withEffect">
                                  <p:stCondLst>
                                    <p:cond delay="0"/>
                                  </p:stCondLst>
                                  <p:childTnLst>
                                    <p:set>
                                      <p:cBhvr>
                                        <p:cTn id="149" dur="1" fill="hold">
                                          <p:stCondLst>
                                            <p:cond delay="0"/>
                                          </p:stCondLst>
                                        </p:cTn>
                                        <p:tgtEl>
                                          <p:spTgt spid="19488"/>
                                        </p:tgtEl>
                                        <p:attrNameLst>
                                          <p:attrName>style.visibility</p:attrName>
                                        </p:attrNameLst>
                                      </p:cBhvr>
                                      <p:to>
                                        <p:strVal val="visible"/>
                                      </p:to>
                                    </p:set>
                                    <p:animEffect transition="in" filter="fade">
                                      <p:cBhvr>
                                        <p:cTn id="150" dur="500"/>
                                        <p:tgtEl>
                                          <p:spTgt spid="19488"/>
                                        </p:tgtEl>
                                      </p:cBhvr>
                                    </p:animEffect>
                                  </p:childTnLst>
                                </p:cTn>
                              </p:par>
                              <p:par>
                                <p:cTn id="151" presetID="10" presetClass="entr" presetSubtype="0" fill="hold" grpId="3" nodeType="withEffect">
                                  <p:stCondLst>
                                    <p:cond delay="0"/>
                                  </p:stCondLst>
                                  <p:childTnLst>
                                    <p:set>
                                      <p:cBhvr>
                                        <p:cTn id="152" dur="1" fill="hold">
                                          <p:stCondLst>
                                            <p:cond delay="0"/>
                                          </p:stCondLst>
                                        </p:cTn>
                                        <p:tgtEl>
                                          <p:spTgt spid="19488"/>
                                        </p:tgtEl>
                                        <p:attrNameLst>
                                          <p:attrName>style.visibility</p:attrName>
                                        </p:attrNameLst>
                                      </p:cBhvr>
                                      <p:to>
                                        <p:strVal val="visible"/>
                                      </p:to>
                                    </p:set>
                                    <p:animEffect transition="in" filter="fade">
                                      <p:cBhvr>
                                        <p:cTn id="153" dur="500"/>
                                        <p:tgtEl>
                                          <p:spTgt spid="19488"/>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19489"/>
                                        </p:tgtEl>
                                        <p:attrNameLst>
                                          <p:attrName>style.visibility</p:attrName>
                                        </p:attrNameLst>
                                      </p:cBhvr>
                                      <p:to>
                                        <p:strVal val="visible"/>
                                      </p:to>
                                    </p:set>
                                    <p:animEffect transition="in" filter="fade">
                                      <p:cBhvr>
                                        <p:cTn id="156" dur="500"/>
                                        <p:tgtEl>
                                          <p:spTgt spid="19489"/>
                                        </p:tgtEl>
                                      </p:cBhvr>
                                    </p:animEffect>
                                  </p:childTnLst>
                                </p:cTn>
                              </p:par>
                              <p:par>
                                <p:cTn id="157" presetID="10" presetClass="entr" presetSubtype="0" fill="hold" grpId="1" nodeType="withEffect">
                                  <p:stCondLst>
                                    <p:cond delay="0"/>
                                  </p:stCondLst>
                                  <p:childTnLst>
                                    <p:set>
                                      <p:cBhvr>
                                        <p:cTn id="158" dur="1" fill="hold">
                                          <p:stCondLst>
                                            <p:cond delay="0"/>
                                          </p:stCondLst>
                                        </p:cTn>
                                        <p:tgtEl>
                                          <p:spTgt spid="19489"/>
                                        </p:tgtEl>
                                        <p:attrNameLst>
                                          <p:attrName>style.visibility</p:attrName>
                                        </p:attrNameLst>
                                      </p:cBhvr>
                                      <p:to>
                                        <p:strVal val="visible"/>
                                      </p:to>
                                    </p:set>
                                    <p:animEffect transition="in" filter="fade">
                                      <p:cBhvr>
                                        <p:cTn id="159" dur="500"/>
                                        <p:tgtEl>
                                          <p:spTgt spid="19489"/>
                                        </p:tgtEl>
                                      </p:cBhvr>
                                    </p:animEffect>
                                  </p:childTnLst>
                                </p:cTn>
                              </p:par>
                              <p:par>
                                <p:cTn id="160" presetID="10" presetClass="entr" presetSubtype="0" fill="hold" grpId="2" nodeType="withEffect">
                                  <p:stCondLst>
                                    <p:cond delay="0"/>
                                  </p:stCondLst>
                                  <p:childTnLst>
                                    <p:set>
                                      <p:cBhvr>
                                        <p:cTn id="161" dur="1" fill="hold">
                                          <p:stCondLst>
                                            <p:cond delay="0"/>
                                          </p:stCondLst>
                                        </p:cTn>
                                        <p:tgtEl>
                                          <p:spTgt spid="19489"/>
                                        </p:tgtEl>
                                        <p:attrNameLst>
                                          <p:attrName>style.visibility</p:attrName>
                                        </p:attrNameLst>
                                      </p:cBhvr>
                                      <p:to>
                                        <p:strVal val="visible"/>
                                      </p:to>
                                    </p:set>
                                    <p:animEffect transition="in" filter="fade">
                                      <p:cBhvr>
                                        <p:cTn id="162" dur="500"/>
                                        <p:tgtEl>
                                          <p:spTgt spid="19489"/>
                                        </p:tgtEl>
                                      </p:cBhvr>
                                    </p:animEffect>
                                  </p:childTnLst>
                                </p:cTn>
                              </p:par>
                              <p:par>
                                <p:cTn id="163" presetID="10" presetClass="entr" presetSubtype="0" fill="hold" grpId="3" nodeType="withEffect">
                                  <p:stCondLst>
                                    <p:cond delay="0"/>
                                  </p:stCondLst>
                                  <p:childTnLst>
                                    <p:set>
                                      <p:cBhvr>
                                        <p:cTn id="164" dur="1" fill="hold">
                                          <p:stCondLst>
                                            <p:cond delay="0"/>
                                          </p:stCondLst>
                                        </p:cTn>
                                        <p:tgtEl>
                                          <p:spTgt spid="19489"/>
                                        </p:tgtEl>
                                        <p:attrNameLst>
                                          <p:attrName>style.visibility</p:attrName>
                                        </p:attrNameLst>
                                      </p:cBhvr>
                                      <p:to>
                                        <p:strVal val="visible"/>
                                      </p:to>
                                    </p:set>
                                    <p:animEffect transition="in" filter="fade">
                                      <p:cBhvr>
                                        <p:cTn id="165" dur="500"/>
                                        <p:tgtEl>
                                          <p:spTgt spid="19489"/>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9491"/>
                                        </p:tgtEl>
                                        <p:attrNameLst>
                                          <p:attrName>style.visibility</p:attrName>
                                        </p:attrNameLst>
                                      </p:cBhvr>
                                      <p:to>
                                        <p:strVal val="visible"/>
                                      </p:to>
                                    </p:set>
                                    <p:animEffect transition="in" filter="fade">
                                      <p:cBhvr>
                                        <p:cTn id="168" dur="500"/>
                                        <p:tgtEl>
                                          <p:spTgt spid="19491"/>
                                        </p:tgtEl>
                                      </p:cBhvr>
                                    </p:animEffect>
                                  </p:childTnLst>
                                </p:cTn>
                              </p:par>
                              <p:par>
                                <p:cTn id="169" presetID="10" presetClass="entr" presetSubtype="0" fill="hold" grpId="1" nodeType="withEffect">
                                  <p:stCondLst>
                                    <p:cond delay="0"/>
                                  </p:stCondLst>
                                  <p:childTnLst>
                                    <p:set>
                                      <p:cBhvr>
                                        <p:cTn id="170" dur="1" fill="hold">
                                          <p:stCondLst>
                                            <p:cond delay="0"/>
                                          </p:stCondLst>
                                        </p:cTn>
                                        <p:tgtEl>
                                          <p:spTgt spid="19491"/>
                                        </p:tgtEl>
                                        <p:attrNameLst>
                                          <p:attrName>style.visibility</p:attrName>
                                        </p:attrNameLst>
                                      </p:cBhvr>
                                      <p:to>
                                        <p:strVal val="visible"/>
                                      </p:to>
                                    </p:set>
                                    <p:animEffect transition="in" filter="fade">
                                      <p:cBhvr>
                                        <p:cTn id="171" dur="500"/>
                                        <p:tgtEl>
                                          <p:spTgt spid="19491"/>
                                        </p:tgtEl>
                                      </p:cBhvr>
                                    </p:animEffect>
                                  </p:childTnLst>
                                </p:cTn>
                              </p:par>
                              <p:par>
                                <p:cTn id="172" presetID="10" presetClass="entr" presetSubtype="0" fill="hold" grpId="2" nodeType="withEffect">
                                  <p:stCondLst>
                                    <p:cond delay="0"/>
                                  </p:stCondLst>
                                  <p:childTnLst>
                                    <p:set>
                                      <p:cBhvr>
                                        <p:cTn id="173" dur="1" fill="hold">
                                          <p:stCondLst>
                                            <p:cond delay="0"/>
                                          </p:stCondLst>
                                        </p:cTn>
                                        <p:tgtEl>
                                          <p:spTgt spid="19491"/>
                                        </p:tgtEl>
                                        <p:attrNameLst>
                                          <p:attrName>style.visibility</p:attrName>
                                        </p:attrNameLst>
                                      </p:cBhvr>
                                      <p:to>
                                        <p:strVal val="visible"/>
                                      </p:to>
                                    </p:set>
                                    <p:animEffect transition="in" filter="fade">
                                      <p:cBhvr>
                                        <p:cTn id="174" dur="500"/>
                                        <p:tgtEl>
                                          <p:spTgt spid="19491"/>
                                        </p:tgtEl>
                                      </p:cBhvr>
                                    </p:animEffect>
                                  </p:childTnLst>
                                </p:cTn>
                              </p:par>
                              <p:par>
                                <p:cTn id="175" presetID="10" presetClass="entr" presetSubtype="0" fill="hold" grpId="3" nodeType="withEffect">
                                  <p:stCondLst>
                                    <p:cond delay="0"/>
                                  </p:stCondLst>
                                  <p:childTnLst>
                                    <p:set>
                                      <p:cBhvr>
                                        <p:cTn id="176" dur="1" fill="hold">
                                          <p:stCondLst>
                                            <p:cond delay="0"/>
                                          </p:stCondLst>
                                        </p:cTn>
                                        <p:tgtEl>
                                          <p:spTgt spid="19491"/>
                                        </p:tgtEl>
                                        <p:attrNameLst>
                                          <p:attrName>style.visibility</p:attrName>
                                        </p:attrNameLst>
                                      </p:cBhvr>
                                      <p:to>
                                        <p:strVal val="visible"/>
                                      </p:to>
                                    </p:set>
                                    <p:animEffect transition="in" filter="fade">
                                      <p:cBhvr>
                                        <p:cTn id="177" dur="500"/>
                                        <p:tgtEl>
                                          <p:spTgt spid="19491"/>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19492"/>
                                        </p:tgtEl>
                                        <p:attrNameLst>
                                          <p:attrName>style.visibility</p:attrName>
                                        </p:attrNameLst>
                                      </p:cBhvr>
                                      <p:to>
                                        <p:strVal val="visible"/>
                                      </p:to>
                                    </p:set>
                                    <p:animEffect transition="in" filter="fade">
                                      <p:cBhvr>
                                        <p:cTn id="180" dur="500"/>
                                        <p:tgtEl>
                                          <p:spTgt spid="19492"/>
                                        </p:tgtEl>
                                      </p:cBhvr>
                                    </p:animEffect>
                                  </p:childTnLst>
                                </p:cTn>
                              </p:par>
                              <p:par>
                                <p:cTn id="181" presetID="10" presetClass="entr" presetSubtype="0" fill="hold" grpId="1" nodeType="withEffect">
                                  <p:stCondLst>
                                    <p:cond delay="0"/>
                                  </p:stCondLst>
                                  <p:childTnLst>
                                    <p:set>
                                      <p:cBhvr>
                                        <p:cTn id="182" dur="1" fill="hold">
                                          <p:stCondLst>
                                            <p:cond delay="0"/>
                                          </p:stCondLst>
                                        </p:cTn>
                                        <p:tgtEl>
                                          <p:spTgt spid="19492"/>
                                        </p:tgtEl>
                                        <p:attrNameLst>
                                          <p:attrName>style.visibility</p:attrName>
                                        </p:attrNameLst>
                                      </p:cBhvr>
                                      <p:to>
                                        <p:strVal val="visible"/>
                                      </p:to>
                                    </p:set>
                                    <p:animEffect transition="in" filter="fade">
                                      <p:cBhvr>
                                        <p:cTn id="183" dur="500"/>
                                        <p:tgtEl>
                                          <p:spTgt spid="19492"/>
                                        </p:tgtEl>
                                      </p:cBhvr>
                                    </p:animEffect>
                                  </p:childTnLst>
                                </p:cTn>
                              </p:par>
                              <p:par>
                                <p:cTn id="184" presetID="10" presetClass="entr" presetSubtype="0" fill="hold" grpId="2" nodeType="withEffect">
                                  <p:stCondLst>
                                    <p:cond delay="0"/>
                                  </p:stCondLst>
                                  <p:childTnLst>
                                    <p:set>
                                      <p:cBhvr>
                                        <p:cTn id="185" dur="1" fill="hold">
                                          <p:stCondLst>
                                            <p:cond delay="0"/>
                                          </p:stCondLst>
                                        </p:cTn>
                                        <p:tgtEl>
                                          <p:spTgt spid="19492"/>
                                        </p:tgtEl>
                                        <p:attrNameLst>
                                          <p:attrName>style.visibility</p:attrName>
                                        </p:attrNameLst>
                                      </p:cBhvr>
                                      <p:to>
                                        <p:strVal val="visible"/>
                                      </p:to>
                                    </p:set>
                                    <p:animEffect transition="in" filter="fade">
                                      <p:cBhvr>
                                        <p:cTn id="186" dur="500"/>
                                        <p:tgtEl>
                                          <p:spTgt spid="19492"/>
                                        </p:tgtEl>
                                      </p:cBhvr>
                                    </p:animEffect>
                                  </p:childTnLst>
                                </p:cTn>
                              </p:par>
                              <p:par>
                                <p:cTn id="187" presetID="10" presetClass="entr" presetSubtype="0" fill="hold" grpId="3" nodeType="withEffect">
                                  <p:stCondLst>
                                    <p:cond delay="0"/>
                                  </p:stCondLst>
                                  <p:childTnLst>
                                    <p:set>
                                      <p:cBhvr>
                                        <p:cTn id="188" dur="1" fill="hold">
                                          <p:stCondLst>
                                            <p:cond delay="0"/>
                                          </p:stCondLst>
                                        </p:cTn>
                                        <p:tgtEl>
                                          <p:spTgt spid="19492"/>
                                        </p:tgtEl>
                                        <p:attrNameLst>
                                          <p:attrName>style.visibility</p:attrName>
                                        </p:attrNameLst>
                                      </p:cBhvr>
                                      <p:to>
                                        <p:strVal val="visible"/>
                                      </p:to>
                                    </p:set>
                                    <p:animEffect transition="in" filter="fade">
                                      <p:cBhvr>
                                        <p:cTn id="189" dur="500"/>
                                        <p:tgtEl>
                                          <p:spTgt spid="19492"/>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19493"/>
                                        </p:tgtEl>
                                        <p:attrNameLst>
                                          <p:attrName>style.visibility</p:attrName>
                                        </p:attrNameLst>
                                      </p:cBhvr>
                                      <p:to>
                                        <p:strVal val="visible"/>
                                      </p:to>
                                    </p:set>
                                    <p:animEffect transition="in" filter="fade">
                                      <p:cBhvr>
                                        <p:cTn id="192" dur="500"/>
                                        <p:tgtEl>
                                          <p:spTgt spid="19493"/>
                                        </p:tgtEl>
                                      </p:cBhvr>
                                    </p:animEffect>
                                  </p:childTnLst>
                                </p:cTn>
                              </p:par>
                              <p:par>
                                <p:cTn id="193" presetID="10" presetClass="entr" presetSubtype="0" fill="hold" grpId="1" nodeType="withEffect">
                                  <p:stCondLst>
                                    <p:cond delay="0"/>
                                  </p:stCondLst>
                                  <p:childTnLst>
                                    <p:set>
                                      <p:cBhvr>
                                        <p:cTn id="194" dur="1" fill="hold">
                                          <p:stCondLst>
                                            <p:cond delay="0"/>
                                          </p:stCondLst>
                                        </p:cTn>
                                        <p:tgtEl>
                                          <p:spTgt spid="19493"/>
                                        </p:tgtEl>
                                        <p:attrNameLst>
                                          <p:attrName>style.visibility</p:attrName>
                                        </p:attrNameLst>
                                      </p:cBhvr>
                                      <p:to>
                                        <p:strVal val="visible"/>
                                      </p:to>
                                    </p:set>
                                    <p:animEffect transition="in" filter="fade">
                                      <p:cBhvr>
                                        <p:cTn id="195" dur="500"/>
                                        <p:tgtEl>
                                          <p:spTgt spid="19493"/>
                                        </p:tgtEl>
                                      </p:cBhvr>
                                    </p:animEffect>
                                  </p:childTnLst>
                                </p:cTn>
                              </p:par>
                              <p:par>
                                <p:cTn id="196" presetID="10" presetClass="entr" presetSubtype="0" fill="hold" grpId="2" nodeType="withEffect">
                                  <p:stCondLst>
                                    <p:cond delay="0"/>
                                  </p:stCondLst>
                                  <p:childTnLst>
                                    <p:set>
                                      <p:cBhvr>
                                        <p:cTn id="197" dur="1" fill="hold">
                                          <p:stCondLst>
                                            <p:cond delay="0"/>
                                          </p:stCondLst>
                                        </p:cTn>
                                        <p:tgtEl>
                                          <p:spTgt spid="19493"/>
                                        </p:tgtEl>
                                        <p:attrNameLst>
                                          <p:attrName>style.visibility</p:attrName>
                                        </p:attrNameLst>
                                      </p:cBhvr>
                                      <p:to>
                                        <p:strVal val="visible"/>
                                      </p:to>
                                    </p:set>
                                    <p:animEffect transition="in" filter="fade">
                                      <p:cBhvr>
                                        <p:cTn id="198" dur="500"/>
                                        <p:tgtEl>
                                          <p:spTgt spid="19493"/>
                                        </p:tgtEl>
                                      </p:cBhvr>
                                    </p:animEffect>
                                  </p:childTnLst>
                                </p:cTn>
                              </p:par>
                              <p:par>
                                <p:cTn id="199" presetID="10" presetClass="entr" presetSubtype="0" fill="hold" grpId="3" nodeType="withEffect">
                                  <p:stCondLst>
                                    <p:cond delay="0"/>
                                  </p:stCondLst>
                                  <p:childTnLst>
                                    <p:set>
                                      <p:cBhvr>
                                        <p:cTn id="200" dur="1" fill="hold">
                                          <p:stCondLst>
                                            <p:cond delay="0"/>
                                          </p:stCondLst>
                                        </p:cTn>
                                        <p:tgtEl>
                                          <p:spTgt spid="19493"/>
                                        </p:tgtEl>
                                        <p:attrNameLst>
                                          <p:attrName>style.visibility</p:attrName>
                                        </p:attrNameLst>
                                      </p:cBhvr>
                                      <p:to>
                                        <p:strVal val="visible"/>
                                      </p:to>
                                    </p:set>
                                    <p:animEffect transition="in" filter="fade">
                                      <p:cBhvr>
                                        <p:cTn id="201" dur="500"/>
                                        <p:tgtEl>
                                          <p:spTgt spid="19493"/>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19461"/>
                                        </p:tgtEl>
                                        <p:attrNameLst>
                                          <p:attrName>style.visibility</p:attrName>
                                        </p:attrNameLst>
                                      </p:cBhvr>
                                      <p:to>
                                        <p:strVal val="visible"/>
                                      </p:to>
                                    </p:set>
                                    <p:animEffect transition="in" filter="fade">
                                      <p:cBhvr>
                                        <p:cTn id="206" dur="500"/>
                                        <p:tgtEl>
                                          <p:spTgt spid="19461"/>
                                        </p:tgtEl>
                                      </p:cBhvr>
                                    </p:animEffect>
                                  </p:childTnLst>
                                </p:cTn>
                              </p:par>
                              <p:par>
                                <p:cTn id="207" presetID="10" presetClass="entr" presetSubtype="0" fill="hold" grpId="4" nodeType="withEffect">
                                  <p:stCondLst>
                                    <p:cond delay="0"/>
                                  </p:stCondLst>
                                  <p:childTnLst>
                                    <p:set>
                                      <p:cBhvr>
                                        <p:cTn id="208" dur="1" fill="hold">
                                          <p:stCondLst>
                                            <p:cond delay="0"/>
                                          </p:stCondLst>
                                        </p:cTn>
                                        <p:tgtEl>
                                          <p:spTgt spid="19487"/>
                                        </p:tgtEl>
                                        <p:attrNameLst>
                                          <p:attrName>style.visibility</p:attrName>
                                        </p:attrNameLst>
                                      </p:cBhvr>
                                      <p:to>
                                        <p:strVal val="visible"/>
                                      </p:to>
                                    </p:set>
                                    <p:animEffect transition="in" filter="fade">
                                      <p:cBhvr>
                                        <p:cTn id="209" dur="500"/>
                                        <p:tgtEl>
                                          <p:spTgt spid="19487"/>
                                        </p:tgtEl>
                                      </p:cBhvr>
                                    </p:animEffect>
                                  </p:childTnLst>
                                </p:cTn>
                              </p:par>
                              <p:par>
                                <p:cTn id="210" presetID="10" presetClass="entr" presetSubtype="0" fill="hold" grpId="4" nodeType="withEffect">
                                  <p:stCondLst>
                                    <p:cond delay="0"/>
                                  </p:stCondLst>
                                  <p:childTnLst>
                                    <p:set>
                                      <p:cBhvr>
                                        <p:cTn id="211" dur="1" fill="hold">
                                          <p:stCondLst>
                                            <p:cond delay="0"/>
                                          </p:stCondLst>
                                        </p:cTn>
                                        <p:tgtEl>
                                          <p:spTgt spid="19488"/>
                                        </p:tgtEl>
                                        <p:attrNameLst>
                                          <p:attrName>style.visibility</p:attrName>
                                        </p:attrNameLst>
                                      </p:cBhvr>
                                      <p:to>
                                        <p:strVal val="visible"/>
                                      </p:to>
                                    </p:set>
                                    <p:animEffect transition="in" filter="fade">
                                      <p:cBhvr>
                                        <p:cTn id="212" dur="500"/>
                                        <p:tgtEl>
                                          <p:spTgt spid="19488"/>
                                        </p:tgtEl>
                                      </p:cBhvr>
                                    </p:animEffect>
                                  </p:childTnLst>
                                </p:cTn>
                              </p:par>
                              <p:par>
                                <p:cTn id="213" presetID="10" presetClass="entr" presetSubtype="0" fill="hold" grpId="4" nodeType="withEffect">
                                  <p:stCondLst>
                                    <p:cond delay="0"/>
                                  </p:stCondLst>
                                  <p:childTnLst>
                                    <p:set>
                                      <p:cBhvr>
                                        <p:cTn id="214" dur="1" fill="hold">
                                          <p:stCondLst>
                                            <p:cond delay="0"/>
                                          </p:stCondLst>
                                        </p:cTn>
                                        <p:tgtEl>
                                          <p:spTgt spid="19489"/>
                                        </p:tgtEl>
                                        <p:attrNameLst>
                                          <p:attrName>style.visibility</p:attrName>
                                        </p:attrNameLst>
                                      </p:cBhvr>
                                      <p:to>
                                        <p:strVal val="visible"/>
                                      </p:to>
                                    </p:set>
                                    <p:animEffect transition="in" filter="fade">
                                      <p:cBhvr>
                                        <p:cTn id="215" dur="500"/>
                                        <p:tgtEl>
                                          <p:spTgt spid="19489"/>
                                        </p:tgtEl>
                                      </p:cBhvr>
                                    </p:animEffect>
                                  </p:childTnLst>
                                </p:cTn>
                              </p:par>
                              <p:par>
                                <p:cTn id="216" presetID="10" presetClass="entr" presetSubtype="0" fill="hold" grpId="4" nodeType="withEffect">
                                  <p:stCondLst>
                                    <p:cond delay="0"/>
                                  </p:stCondLst>
                                  <p:childTnLst>
                                    <p:set>
                                      <p:cBhvr>
                                        <p:cTn id="217" dur="1" fill="hold">
                                          <p:stCondLst>
                                            <p:cond delay="0"/>
                                          </p:stCondLst>
                                        </p:cTn>
                                        <p:tgtEl>
                                          <p:spTgt spid="19491"/>
                                        </p:tgtEl>
                                        <p:attrNameLst>
                                          <p:attrName>style.visibility</p:attrName>
                                        </p:attrNameLst>
                                      </p:cBhvr>
                                      <p:to>
                                        <p:strVal val="visible"/>
                                      </p:to>
                                    </p:set>
                                    <p:animEffect transition="in" filter="fade">
                                      <p:cBhvr>
                                        <p:cTn id="218" dur="500"/>
                                        <p:tgtEl>
                                          <p:spTgt spid="19491"/>
                                        </p:tgtEl>
                                      </p:cBhvr>
                                    </p:animEffect>
                                  </p:childTnLst>
                                </p:cTn>
                              </p:par>
                              <p:par>
                                <p:cTn id="219" presetID="10" presetClass="entr" presetSubtype="0" fill="hold" grpId="4" nodeType="withEffect">
                                  <p:stCondLst>
                                    <p:cond delay="0"/>
                                  </p:stCondLst>
                                  <p:childTnLst>
                                    <p:set>
                                      <p:cBhvr>
                                        <p:cTn id="220" dur="1" fill="hold">
                                          <p:stCondLst>
                                            <p:cond delay="0"/>
                                          </p:stCondLst>
                                        </p:cTn>
                                        <p:tgtEl>
                                          <p:spTgt spid="19492"/>
                                        </p:tgtEl>
                                        <p:attrNameLst>
                                          <p:attrName>style.visibility</p:attrName>
                                        </p:attrNameLst>
                                      </p:cBhvr>
                                      <p:to>
                                        <p:strVal val="visible"/>
                                      </p:to>
                                    </p:set>
                                    <p:animEffect transition="in" filter="fade">
                                      <p:cBhvr>
                                        <p:cTn id="221" dur="500"/>
                                        <p:tgtEl>
                                          <p:spTgt spid="19492"/>
                                        </p:tgtEl>
                                      </p:cBhvr>
                                    </p:animEffect>
                                  </p:childTnLst>
                                </p:cTn>
                              </p:par>
                              <p:par>
                                <p:cTn id="222" presetID="10" presetClass="entr" presetSubtype="0" fill="hold" grpId="4" nodeType="withEffect">
                                  <p:stCondLst>
                                    <p:cond delay="0"/>
                                  </p:stCondLst>
                                  <p:childTnLst>
                                    <p:set>
                                      <p:cBhvr>
                                        <p:cTn id="223" dur="1" fill="hold">
                                          <p:stCondLst>
                                            <p:cond delay="0"/>
                                          </p:stCondLst>
                                        </p:cTn>
                                        <p:tgtEl>
                                          <p:spTgt spid="19493"/>
                                        </p:tgtEl>
                                        <p:attrNameLst>
                                          <p:attrName>style.visibility</p:attrName>
                                        </p:attrNameLst>
                                      </p:cBhvr>
                                      <p:to>
                                        <p:strVal val="visible"/>
                                      </p:to>
                                    </p:set>
                                    <p:animEffect transition="in" filter="fade">
                                      <p:cBhvr>
                                        <p:cTn id="224" dur="500"/>
                                        <p:tgtEl>
                                          <p:spTgt spid="19493"/>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9490"/>
                                        </p:tgtEl>
                                        <p:attrNameLst>
                                          <p:attrName>style.visibility</p:attrName>
                                        </p:attrNameLst>
                                      </p:cBhvr>
                                      <p:to>
                                        <p:strVal val="visible"/>
                                      </p:to>
                                    </p:set>
                                    <p:animEffect transition="in" filter="fade">
                                      <p:cBhvr>
                                        <p:cTn id="227" dur="500"/>
                                        <p:tgtEl>
                                          <p:spTgt spid="19490"/>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19494"/>
                                        </p:tgtEl>
                                        <p:attrNameLst>
                                          <p:attrName>style.visibility</p:attrName>
                                        </p:attrNameLst>
                                      </p:cBhvr>
                                      <p:to>
                                        <p:strVal val="visible"/>
                                      </p:to>
                                    </p:set>
                                    <p:animEffect transition="in" filter="fade">
                                      <p:cBhvr>
                                        <p:cTn id="230" dur="500"/>
                                        <p:tgtEl>
                                          <p:spTgt spid="19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P spid="19459" grpId="0" animBg="1"/>
      <p:bldP spid="19461" grpId="0"/>
      <p:bldP spid="19461" grpId="1"/>
      <p:bldP spid="19462" grpId="0"/>
      <p:bldP spid="19463" grpId="0" animBg="1"/>
      <p:bldP spid="19466" grpId="0"/>
      <p:bldP spid="19467" grpId="0"/>
      <p:bldP spid="19468" grpId="0" animBg="1"/>
      <p:bldP spid="19469" grpId="0" animBg="1"/>
      <p:bldP spid="19470" grpId="0" animBg="1"/>
      <p:bldP spid="19471" grpId="0" animBg="1"/>
      <p:bldP spid="19472" grpId="0" animBg="1"/>
      <p:bldP spid="19473" grpId="0" animBg="1"/>
      <p:bldP spid="19478" grpId="0" animBg="1"/>
      <p:bldP spid="19479" grpId="0" animBg="1"/>
      <p:bldP spid="19480" grpId="0" animBg="1"/>
      <p:bldP spid="19481" grpId="0" animBg="1"/>
      <p:bldP spid="19481" grpId="1" animBg="1"/>
      <p:bldP spid="19482" grpId="0" animBg="1"/>
      <p:bldP spid="19482" grpId="1" animBg="1"/>
      <p:bldP spid="19482" grpId="2" animBg="1"/>
      <p:bldP spid="19483" grpId="0" animBg="1"/>
      <p:bldP spid="19484" grpId="0" animBg="1"/>
      <p:bldP spid="19485" grpId="0" animBg="1"/>
      <p:bldP spid="19485" grpId="1" animBg="1"/>
      <p:bldP spid="19485" grpId="2" animBg="1"/>
      <p:bldP spid="19485" grpId="3" animBg="1"/>
      <p:bldP spid="19486" grpId="0" animBg="1"/>
      <p:bldP spid="19486" grpId="1" animBg="1"/>
      <p:bldP spid="19486" grpId="2" animBg="1"/>
      <p:bldP spid="19486" grpId="3" animBg="1"/>
      <p:bldP spid="19487" grpId="0" animBg="1"/>
      <p:bldP spid="19487" grpId="1" animBg="1"/>
      <p:bldP spid="19487" grpId="2" animBg="1"/>
      <p:bldP spid="19487" grpId="3" animBg="1"/>
      <p:bldP spid="19487" grpId="4" animBg="1"/>
      <p:bldP spid="19488" grpId="0" animBg="1"/>
      <p:bldP spid="19488" grpId="1" animBg="1"/>
      <p:bldP spid="19488" grpId="2" animBg="1"/>
      <p:bldP spid="19488" grpId="3" animBg="1"/>
      <p:bldP spid="19488" grpId="4" animBg="1"/>
      <p:bldP spid="19489" grpId="0" animBg="1"/>
      <p:bldP spid="19489" grpId="1" animBg="1"/>
      <p:bldP spid="19489" grpId="2" animBg="1"/>
      <p:bldP spid="19489" grpId="3" animBg="1"/>
      <p:bldP spid="19489" grpId="4" animBg="1"/>
      <p:bldP spid="19490" grpId="0" animBg="1"/>
      <p:bldP spid="19491" grpId="0" animBg="1"/>
      <p:bldP spid="19491" grpId="1" animBg="1"/>
      <p:bldP spid="19491" grpId="2" animBg="1"/>
      <p:bldP spid="19491" grpId="3" animBg="1"/>
      <p:bldP spid="19491" grpId="4" animBg="1"/>
      <p:bldP spid="19492" grpId="0" animBg="1"/>
      <p:bldP spid="19492" grpId="1" animBg="1"/>
      <p:bldP spid="19492" grpId="2" animBg="1"/>
      <p:bldP spid="19492" grpId="3" animBg="1"/>
      <p:bldP spid="19492" grpId="4" animBg="1"/>
      <p:bldP spid="19493" grpId="0" animBg="1"/>
      <p:bldP spid="19493" grpId="1" animBg="1"/>
      <p:bldP spid="19493" grpId="2" animBg="1"/>
      <p:bldP spid="19493" grpId="3" animBg="1"/>
      <p:bldP spid="19493" grpId="4" animBg="1"/>
      <p:bldP spid="1949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ChangeArrowheads="1"/>
          </p:cNvSpPr>
          <p:nvPr/>
        </p:nvSpPr>
        <p:spPr bwMode="auto">
          <a:xfrm>
            <a:off x="427038" y="1101725"/>
            <a:ext cx="8404225" cy="5310188"/>
          </a:xfrm>
          <a:prstGeom prst="rect">
            <a:avLst/>
          </a:prstGeom>
          <a:solidFill>
            <a:schemeClr val="tx1"/>
          </a:solidFill>
          <a:ln w="9525">
            <a:solidFill>
              <a:schemeClr val="tx1"/>
            </a:solidFill>
            <a:miter lim="800000"/>
            <a:headEnd/>
            <a:tailEnd/>
          </a:ln>
          <a:effectLst/>
        </p:spPr>
        <p:txBody>
          <a:bodyPr wrap="none" anchor="ctr"/>
          <a:lstStyle/>
          <a:p>
            <a:pPr algn="ctr"/>
            <a:endParaRPr lang="en-US" b="0"/>
          </a:p>
        </p:txBody>
      </p:sp>
      <p:sp>
        <p:nvSpPr>
          <p:cNvPr id="4098" name="Rectangle 2"/>
          <p:cNvSpPr>
            <a:spLocks noGrp="1" noRot="1" noChangeArrowheads="1"/>
          </p:cNvSpPr>
          <p:nvPr>
            <p:ph type="title"/>
          </p:nvPr>
        </p:nvSpPr>
        <p:spPr>
          <a:xfrm>
            <a:off x="862012" y="0"/>
            <a:ext cx="8510588" cy="1325563"/>
          </a:xfrm>
        </p:spPr>
        <p:txBody>
          <a:bodyPr/>
          <a:lstStyle/>
          <a:p>
            <a:r>
              <a:rPr lang="en-US" sz="3600" dirty="0">
                <a:solidFill>
                  <a:srgbClr val="FFFF00"/>
                </a:solidFill>
              </a:rPr>
              <a:t>How Photovoltaic Solar Cell Work</a:t>
            </a:r>
          </a:p>
        </p:txBody>
      </p:sp>
      <p:pic>
        <p:nvPicPr>
          <p:cNvPr id="4101" name="Picture 5" descr="Solarcelldisc"/>
          <p:cNvPicPr>
            <a:picLocks noChangeAspect="1" noChangeArrowheads="1"/>
          </p:cNvPicPr>
          <p:nvPr/>
        </p:nvPicPr>
        <p:blipFill>
          <a:blip r:embed="rId2" cstate="print"/>
          <a:srcRect/>
          <a:stretch>
            <a:fillRect/>
          </a:stretch>
        </p:blipFill>
        <p:spPr bwMode="auto">
          <a:xfrm>
            <a:off x="1849438" y="1471613"/>
            <a:ext cx="5384800" cy="3424237"/>
          </a:xfrm>
          <a:prstGeom prst="rect">
            <a:avLst/>
          </a:prstGeom>
          <a:noFill/>
        </p:spPr>
      </p:pic>
      <p:sp>
        <p:nvSpPr>
          <p:cNvPr id="4104" name="Text Box 8"/>
          <p:cNvSpPr txBox="1">
            <a:spLocks noChangeArrowheads="1"/>
          </p:cNvSpPr>
          <p:nvPr/>
        </p:nvSpPr>
        <p:spPr bwMode="auto">
          <a:xfrm>
            <a:off x="1147763" y="3354388"/>
            <a:ext cx="1347787" cy="336550"/>
          </a:xfrm>
          <a:prstGeom prst="rect">
            <a:avLst/>
          </a:prstGeom>
          <a:noFill/>
          <a:ln w="9525">
            <a:noFill/>
            <a:miter lim="800000"/>
            <a:headEnd/>
            <a:tailEnd/>
          </a:ln>
          <a:effectLst/>
        </p:spPr>
        <p:txBody>
          <a:bodyPr wrap="none">
            <a:spAutoFit/>
          </a:bodyPr>
          <a:lstStyle/>
          <a:p>
            <a:r>
              <a:rPr lang="en-US" sz="1600">
                <a:solidFill>
                  <a:srgbClr val="000000"/>
                </a:solidFill>
              </a:rPr>
              <a:t>p-n junction</a:t>
            </a:r>
          </a:p>
        </p:txBody>
      </p:sp>
      <p:sp>
        <p:nvSpPr>
          <p:cNvPr id="4105" name="Rectangle 9"/>
          <p:cNvSpPr>
            <a:spLocks noChangeArrowheads="1"/>
          </p:cNvSpPr>
          <p:nvPr/>
        </p:nvSpPr>
        <p:spPr bwMode="auto">
          <a:xfrm>
            <a:off x="539750" y="5372100"/>
            <a:ext cx="8110538" cy="701675"/>
          </a:xfrm>
          <a:prstGeom prst="rect">
            <a:avLst/>
          </a:prstGeom>
          <a:noFill/>
          <a:ln w="9525">
            <a:noFill/>
            <a:miter lim="800000"/>
            <a:headEnd/>
            <a:tailEnd/>
          </a:ln>
          <a:effectLst/>
        </p:spPr>
        <p:txBody>
          <a:bodyPr wrap="none" anchor="ctr">
            <a:spAutoFit/>
          </a:bodyPr>
          <a:lstStyle/>
          <a:p>
            <a:pPr algn="ctr" eaLnBrk="1" hangingPunct="1"/>
            <a:r>
              <a:rPr lang="en-US" b="0">
                <a:solidFill>
                  <a:schemeClr val="bg1"/>
                </a:solidFill>
              </a:rPr>
              <a:t>Light can be separated into different wavelengths</a:t>
            </a:r>
            <a:r>
              <a:rPr lang="en-US">
                <a:solidFill>
                  <a:schemeClr val="bg1"/>
                </a:solidFill>
              </a:rPr>
              <a:t> </a:t>
            </a:r>
          </a:p>
          <a:p>
            <a:pPr algn="ctr" eaLnBrk="1" hangingPunct="1"/>
            <a:r>
              <a:rPr lang="en-US" b="0">
                <a:solidFill>
                  <a:schemeClr val="bg1"/>
                </a:solidFill>
              </a:rPr>
              <a:t>Only photon has more energy required can generate electron-hole pair</a:t>
            </a:r>
          </a:p>
        </p:txBody>
      </p:sp>
    </p:spTree>
  </p:cSld>
  <p:clrMapOvr>
    <a:masterClrMapping/>
  </p:clrMapOvr>
  <p:transition spd="slow" advClick="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14400"/>
            <a:ext cx="8765081" cy="5181600"/>
          </a:xfrm>
          <a:prstGeom prst="rect">
            <a:avLst/>
          </a:prstGeom>
        </p:spPr>
      </p:pic>
    </p:spTree>
    <p:extLst>
      <p:ext uri="{BB962C8B-B14F-4D97-AF65-F5344CB8AC3E}">
        <p14:creationId xmlns:p14="http://schemas.microsoft.com/office/powerpoint/2010/main" val="50446123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Slide Number Placeholder 3"/>
          <p:cNvSpPr>
            <a:spLocks noGrp="1"/>
          </p:cNvSpPr>
          <p:nvPr>
            <p:ph type="sldNum" sz="quarter" idx="10"/>
          </p:nvPr>
        </p:nvSpPr>
        <p:spPr/>
        <p:txBody>
          <a:bodyPr/>
          <a:lstStyle/>
          <a:p>
            <a:fld id="{A107BBAC-C1F3-435E-AEAF-4C6C0DE58A92}" type="slidenum">
              <a:rPr lang="fr-CA" altLang="ja-JP"/>
              <a:pPr/>
              <a:t>128</a:t>
            </a:fld>
            <a:endParaRPr lang="fr-CA" altLang="ja-JP"/>
          </a:p>
        </p:txBody>
      </p:sp>
      <p:sp>
        <p:nvSpPr>
          <p:cNvPr id="324610" name="Rectangle 2"/>
          <p:cNvSpPr>
            <a:spLocks noChangeArrowheads="1"/>
          </p:cNvSpPr>
          <p:nvPr/>
        </p:nvSpPr>
        <p:spPr bwMode="auto">
          <a:xfrm>
            <a:off x="1433513" y="3686175"/>
            <a:ext cx="3178175" cy="2058988"/>
          </a:xfrm>
          <a:prstGeom prst="rect">
            <a:avLst/>
          </a:prstGeom>
          <a:solidFill>
            <a:srgbClr val="FFFF99"/>
          </a:solidFill>
          <a:ln w="19050">
            <a:solidFill>
              <a:schemeClr val="tx1"/>
            </a:solidFill>
            <a:miter lim="800000"/>
            <a:headEnd/>
            <a:tailEnd/>
          </a:ln>
          <a:effectLst/>
        </p:spPr>
        <p:txBody>
          <a:bodyPr wrap="none" lIns="90000" tIns="46800" rIns="90000" bIns="46800" anchor="ctr"/>
          <a:lstStyle/>
          <a:p>
            <a:endParaRPr lang="en-IN"/>
          </a:p>
        </p:txBody>
      </p:sp>
      <p:sp>
        <p:nvSpPr>
          <p:cNvPr id="324612" name="Rectangle 4"/>
          <p:cNvSpPr>
            <a:spLocks noGrp="1" noChangeArrowheads="1"/>
          </p:cNvSpPr>
          <p:nvPr>
            <p:ph type="body" idx="1"/>
          </p:nvPr>
        </p:nvSpPr>
        <p:spPr>
          <a:xfrm>
            <a:off x="304800" y="228600"/>
            <a:ext cx="8229600" cy="4525963"/>
          </a:xfrm>
        </p:spPr>
        <p:txBody>
          <a:bodyPr/>
          <a:lstStyle/>
          <a:p>
            <a:r>
              <a:rPr lang="en-US" altLang="ja-JP" b="1" dirty="0"/>
              <a:t>Voltage and Current of PV cell ( I-V Curve )</a:t>
            </a:r>
          </a:p>
        </p:txBody>
      </p:sp>
      <p:sp>
        <p:nvSpPr>
          <p:cNvPr id="324613" name="Line 5"/>
          <p:cNvSpPr>
            <a:spLocks noChangeShapeType="1"/>
          </p:cNvSpPr>
          <p:nvPr/>
        </p:nvSpPr>
        <p:spPr bwMode="auto">
          <a:xfrm>
            <a:off x="2411413" y="5805488"/>
            <a:ext cx="0" cy="0"/>
          </a:xfrm>
          <a:prstGeom prst="line">
            <a:avLst/>
          </a:prstGeom>
          <a:noFill/>
          <a:ln w="9525">
            <a:noFill/>
            <a:round/>
            <a:headEnd/>
            <a:tailEnd/>
          </a:ln>
          <a:effectLst/>
        </p:spPr>
        <p:txBody>
          <a:bodyPr lIns="90000" tIns="46800" rIns="90000" bIns="46800"/>
          <a:lstStyle/>
          <a:p>
            <a:endParaRPr lang="en-IN"/>
          </a:p>
        </p:txBody>
      </p:sp>
      <p:sp>
        <p:nvSpPr>
          <p:cNvPr id="324614" name="Line 6"/>
          <p:cNvSpPr>
            <a:spLocks noChangeShapeType="1"/>
          </p:cNvSpPr>
          <p:nvPr/>
        </p:nvSpPr>
        <p:spPr bwMode="auto">
          <a:xfrm>
            <a:off x="2411413" y="5805488"/>
            <a:ext cx="0" cy="0"/>
          </a:xfrm>
          <a:prstGeom prst="line">
            <a:avLst/>
          </a:prstGeom>
          <a:noFill/>
          <a:ln w="9525">
            <a:noFill/>
            <a:round/>
            <a:headEnd/>
            <a:tailEnd/>
          </a:ln>
          <a:effectLst/>
        </p:spPr>
        <p:txBody>
          <a:bodyPr lIns="90000" tIns="46800" rIns="90000" bIns="46800"/>
          <a:lstStyle/>
          <a:p>
            <a:endParaRPr lang="en-IN"/>
          </a:p>
        </p:txBody>
      </p:sp>
      <p:sp>
        <p:nvSpPr>
          <p:cNvPr id="324615" name="Line 7"/>
          <p:cNvSpPr>
            <a:spLocks noChangeShapeType="1"/>
          </p:cNvSpPr>
          <p:nvPr/>
        </p:nvSpPr>
        <p:spPr bwMode="auto">
          <a:xfrm flipV="1">
            <a:off x="900113" y="2997200"/>
            <a:ext cx="0" cy="576263"/>
          </a:xfrm>
          <a:prstGeom prst="line">
            <a:avLst/>
          </a:prstGeom>
          <a:noFill/>
          <a:ln w="9525">
            <a:noFill/>
            <a:round/>
            <a:headEnd/>
            <a:tailEnd/>
          </a:ln>
          <a:effectLst/>
        </p:spPr>
        <p:txBody>
          <a:bodyPr lIns="90000" tIns="46800" rIns="90000" bIns="46800"/>
          <a:lstStyle/>
          <a:p>
            <a:endParaRPr lang="en-IN"/>
          </a:p>
        </p:txBody>
      </p:sp>
      <p:sp>
        <p:nvSpPr>
          <p:cNvPr id="324616" name="Line 8"/>
          <p:cNvSpPr>
            <a:spLocks noChangeShapeType="1"/>
          </p:cNvSpPr>
          <p:nvPr/>
        </p:nvSpPr>
        <p:spPr bwMode="auto">
          <a:xfrm>
            <a:off x="1447800" y="2713038"/>
            <a:ext cx="0" cy="3048000"/>
          </a:xfrm>
          <a:prstGeom prst="line">
            <a:avLst/>
          </a:prstGeom>
          <a:noFill/>
          <a:ln w="28575">
            <a:solidFill>
              <a:schemeClr val="tx1"/>
            </a:solidFill>
            <a:round/>
            <a:headEnd type="arrow" w="med" len="med"/>
            <a:tailEnd/>
          </a:ln>
          <a:effectLst/>
        </p:spPr>
        <p:txBody>
          <a:bodyPr lIns="90000" tIns="46800" rIns="90000" bIns="46800"/>
          <a:lstStyle/>
          <a:p>
            <a:endParaRPr lang="en-IN"/>
          </a:p>
        </p:txBody>
      </p:sp>
      <p:sp>
        <p:nvSpPr>
          <p:cNvPr id="324617" name="Line 9"/>
          <p:cNvSpPr>
            <a:spLocks noChangeShapeType="1"/>
          </p:cNvSpPr>
          <p:nvPr/>
        </p:nvSpPr>
        <p:spPr bwMode="auto">
          <a:xfrm>
            <a:off x="1447800" y="5761038"/>
            <a:ext cx="4495800" cy="0"/>
          </a:xfrm>
          <a:prstGeom prst="line">
            <a:avLst/>
          </a:prstGeom>
          <a:noFill/>
          <a:ln w="28575">
            <a:solidFill>
              <a:schemeClr val="tx1"/>
            </a:solidFill>
            <a:round/>
            <a:headEnd/>
            <a:tailEnd type="arrow" w="med" len="med"/>
          </a:ln>
          <a:effectLst/>
        </p:spPr>
        <p:txBody>
          <a:bodyPr lIns="90000" tIns="46800" rIns="90000" bIns="46800"/>
          <a:lstStyle/>
          <a:p>
            <a:endParaRPr lang="en-IN"/>
          </a:p>
        </p:txBody>
      </p:sp>
      <p:sp>
        <p:nvSpPr>
          <p:cNvPr id="324618" name="Text Box 10"/>
          <p:cNvSpPr txBox="1">
            <a:spLocks noChangeArrowheads="1"/>
          </p:cNvSpPr>
          <p:nvPr/>
        </p:nvSpPr>
        <p:spPr bwMode="auto">
          <a:xfrm>
            <a:off x="6019800" y="5608638"/>
            <a:ext cx="609600" cy="366712"/>
          </a:xfrm>
          <a:prstGeom prst="rect">
            <a:avLst/>
          </a:prstGeom>
          <a:noFill/>
          <a:ln w="19050">
            <a:noFill/>
            <a:miter lim="800000"/>
            <a:headEnd/>
            <a:tailEnd/>
          </a:ln>
          <a:effectLst/>
        </p:spPr>
        <p:txBody>
          <a:bodyPr lIns="90000" tIns="46800" rIns="90000" bIns="46800">
            <a:spAutoFit/>
          </a:bodyPr>
          <a:lstStyle/>
          <a:p>
            <a:pPr algn="ctr"/>
            <a:r>
              <a:rPr lang="en-US" altLang="ja-JP"/>
              <a:t>(V)</a:t>
            </a:r>
          </a:p>
        </p:txBody>
      </p:sp>
      <p:sp>
        <p:nvSpPr>
          <p:cNvPr id="324619" name="Text Box 11"/>
          <p:cNvSpPr txBox="1">
            <a:spLocks noChangeArrowheads="1"/>
          </p:cNvSpPr>
          <p:nvPr/>
        </p:nvSpPr>
        <p:spPr bwMode="auto">
          <a:xfrm>
            <a:off x="1143000" y="2332038"/>
            <a:ext cx="609600" cy="366712"/>
          </a:xfrm>
          <a:prstGeom prst="rect">
            <a:avLst/>
          </a:prstGeom>
          <a:noFill/>
          <a:ln w="19050">
            <a:noFill/>
            <a:miter lim="800000"/>
            <a:headEnd/>
            <a:tailEnd/>
          </a:ln>
          <a:effectLst/>
        </p:spPr>
        <p:txBody>
          <a:bodyPr lIns="90000" tIns="46800" rIns="90000" bIns="46800">
            <a:spAutoFit/>
          </a:bodyPr>
          <a:lstStyle/>
          <a:p>
            <a:pPr algn="ctr"/>
            <a:r>
              <a:rPr lang="en-US" altLang="ja-JP"/>
              <a:t>(A)</a:t>
            </a:r>
          </a:p>
        </p:txBody>
      </p:sp>
      <p:sp>
        <p:nvSpPr>
          <p:cNvPr id="324620" name="Text Box 12"/>
          <p:cNvSpPr txBox="1">
            <a:spLocks noChangeArrowheads="1"/>
          </p:cNvSpPr>
          <p:nvPr/>
        </p:nvSpPr>
        <p:spPr bwMode="auto">
          <a:xfrm>
            <a:off x="1549400" y="5867400"/>
            <a:ext cx="2590800" cy="396875"/>
          </a:xfrm>
          <a:prstGeom prst="rect">
            <a:avLst/>
          </a:prstGeom>
          <a:noFill/>
          <a:ln w="19050">
            <a:noFill/>
            <a:miter lim="800000"/>
            <a:headEnd/>
            <a:tailEnd/>
          </a:ln>
          <a:effectLst/>
        </p:spPr>
        <p:txBody>
          <a:bodyPr lIns="90000" tIns="46800" rIns="90000" bIns="46800">
            <a:spAutoFit/>
          </a:bodyPr>
          <a:lstStyle/>
          <a:p>
            <a:pPr algn="ctr"/>
            <a:r>
              <a:rPr lang="en-US" altLang="ja-JP" sz="2000" b="0"/>
              <a:t>Voltage(V)</a:t>
            </a:r>
          </a:p>
        </p:txBody>
      </p:sp>
      <p:sp>
        <p:nvSpPr>
          <p:cNvPr id="324621" name="Text Box 13"/>
          <p:cNvSpPr txBox="1">
            <a:spLocks noChangeArrowheads="1"/>
          </p:cNvSpPr>
          <p:nvPr/>
        </p:nvSpPr>
        <p:spPr bwMode="auto">
          <a:xfrm rot="-5400000">
            <a:off x="-106362" y="4113212"/>
            <a:ext cx="2590800" cy="396875"/>
          </a:xfrm>
          <a:prstGeom prst="rect">
            <a:avLst/>
          </a:prstGeom>
          <a:noFill/>
          <a:ln w="19050">
            <a:noFill/>
            <a:miter lim="800000"/>
            <a:headEnd/>
            <a:tailEnd/>
          </a:ln>
          <a:effectLst/>
        </p:spPr>
        <p:txBody>
          <a:bodyPr lIns="90000" tIns="46800" rIns="90000" bIns="46800">
            <a:spAutoFit/>
          </a:bodyPr>
          <a:lstStyle/>
          <a:p>
            <a:pPr algn="ctr"/>
            <a:r>
              <a:rPr lang="en-US" altLang="ja-JP" sz="2000" b="0"/>
              <a:t>Current(I)</a:t>
            </a:r>
          </a:p>
        </p:txBody>
      </p:sp>
      <p:grpSp>
        <p:nvGrpSpPr>
          <p:cNvPr id="2" name="Group 14"/>
          <p:cNvGrpSpPr>
            <a:grpSpLocks/>
          </p:cNvGrpSpPr>
          <p:nvPr/>
        </p:nvGrpSpPr>
        <p:grpSpPr bwMode="auto">
          <a:xfrm>
            <a:off x="2030413" y="1398588"/>
            <a:ext cx="1751012" cy="1511300"/>
            <a:chOff x="1186" y="768"/>
            <a:chExt cx="1103" cy="952"/>
          </a:xfrm>
        </p:grpSpPr>
        <p:grpSp>
          <p:nvGrpSpPr>
            <p:cNvPr id="3" name="Group 15"/>
            <p:cNvGrpSpPr>
              <a:grpSpLocks/>
            </p:cNvGrpSpPr>
            <p:nvPr/>
          </p:nvGrpSpPr>
          <p:grpSpPr bwMode="auto">
            <a:xfrm>
              <a:off x="1272" y="768"/>
              <a:ext cx="864" cy="749"/>
              <a:chOff x="1392" y="912"/>
              <a:chExt cx="864" cy="749"/>
            </a:xfrm>
          </p:grpSpPr>
          <p:grpSp>
            <p:nvGrpSpPr>
              <p:cNvPr id="4" name="Group 16"/>
              <p:cNvGrpSpPr>
                <a:grpSpLocks/>
              </p:cNvGrpSpPr>
              <p:nvPr/>
            </p:nvGrpSpPr>
            <p:grpSpPr bwMode="auto">
              <a:xfrm flipV="1">
                <a:off x="1392" y="912"/>
                <a:ext cx="324" cy="700"/>
                <a:chOff x="1230" y="1465"/>
                <a:chExt cx="612" cy="1251"/>
              </a:xfrm>
            </p:grpSpPr>
            <p:sp>
              <p:nvSpPr>
                <p:cNvPr id="324625" name="AutoShape 17"/>
                <p:cNvSpPr>
                  <a:spLocks noChangeArrowheads="1"/>
                </p:cNvSpPr>
                <p:nvPr/>
              </p:nvSpPr>
              <p:spPr bwMode="auto">
                <a:xfrm rot="-49436">
                  <a:off x="1380" y="1952"/>
                  <a:ext cx="336" cy="336"/>
                </a:xfrm>
                <a:prstGeom prst="triangle">
                  <a:avLst>
                    <a:gd name="adj" fmla="val 50000"/>
                  </a:avLst>
                </a:prstGeom>
                <a:solidFill>
                  <a:schemeClr val="tx1"/>
                </a:solidFill>
                <a:ln w="28575">
                  <a:solidFill>
                    <a:schemeClr val="tx1"/>
                  </a:solidFill>
                  <a:miter lim="800000"/>
                  <a:headEnd/>
                  <a:tailEnd/>
                </a:ln>
                <a:effectLst/>
              </p:spPr>
              <p:txBody>
                <a:bodyPr wrap="none" lIns="90000" tIns="46800" rIns="90000" bIns="46800" anchor="ctr"/>
                <a:lstStyle/>
                <a:p>
                  <a:endParaRPr lang="en-IN"/>
                </a:p>
              </p:txBody>
            </p:sp>
            <p:sp>
              <p:nvSpPr>
                <p:cNvPr id="324626" name="Rectangle 18"/>
                <p:cNvSpPr>
                  <a:spLocks noChangeArrowheads="1"/>
                </p:cNvSpPr>
                <p:nvPr/>
              </p:nvSpPr>
              <p:spPr bwMode="auto">
                <a:xfrm rot="-49436">
                  <a:off x="1348" y="1904"/>
                  <a:ext cx="384" cy="48"/>
                </a:xfrm>
                <a:prstGeom prst="rect">
                  <a:avLst/>
                </a:prstGeom>
                <a:solidFill>
                  <a:schemeClr val="tx1"/>
                </a:solidFill>
                <a:ln w="28575">
                  <a:solidFill>
                    <a:schemeClr val="tx1"/>
                  </a:solidFill>
                  <a:miter lim="800000"/>
                  <a:headEnd/>
                  <a:tailEnd/>
                </a:ln>
                <a:effectLst/>
              </p:spPr>
              <p:txBody>
                <a:bodyPr wrap="none" lIns="90000" tIns="46800" rIns="90000" bIns="46800" anchor="ctr"/>
                <a:lstStyle/>
                <a:p>
                  <a:endParaRPr lang="en-IN"/>
                </a:p>
              </p:txBody>
            </p:sp>
            <p:sp>
              <p:nvSpPr>
                <p:cNvPr id="324627" name="Oval 19"/>
                <p:cNvSpPr>
                  <a:spLocks noChangeArrowheads="1"/>
                </p:cNvSpPr>
                <p:nvPr/>
              </p:nvSpPr>
              <p:spPr bwMode="auto">
                <a:xfrm rot="-49436">
                  <a:off x="1230" y="1754"/>
                  <a:ext cx="612" cy="630"/>
                </a:xfrm>
                <a:prstGeom prst="ellipse">
                  <a:avLst/>
                </a:prstGeom>
                <a:noFill/>
                <a:ln w="28575">
                  <a:solidFill>
                    <a:schemeClr val="tx1"/>
                  </a:solidFill>
                  <a:round/>
                  <a:headEnd/>
                  <a:tailEnd/>
                </a:ln>
                <a:effectLst/>
              </p:spPr>
              <p:txBody>
                <a:bodyPr wrap="none" lIns="90000" tIns="46800" rIns="90000" bIns="46800" anchor="ctr"/>
                <a:lstStyle/>
                <a:p>
                  <a:endParaRPr lang="en-IN"/>
                </a:p>
              </p:txBody>
            </p:sp>
            <p:sp>
              <p:nvSpPr>
                <p:cNvPr id="324628" name="Line 20"/>
                <p:cNvSpPr>
                  <a:spLocks noChangeShapeType="1"/>
                </p:cNvSpPr>
                <p:nvPr/>
              </p:nvSpPr>
              <p:spPr bwMode="auto">
                <a:xfrm rot="21550564" flipH="1">
                  <a:off x="1541" y="1465"/>
                  <a:ext cx="22" cy="1251"/>
                </a:xfrm>
                <a:prstGeom prst="line">
                  <a:avLst/>
                </a:prstGeom>
                <a:noFill/>
                <a:ln w="28575">
                  <a:solidFill>
                    <a:schemeClr val="tx1"/>
                  </a:solidFill>
                  <a:round/>
                  <a:headEnd/>
                  <a:tailEnd/>
                </a:ln>
                <a:effectLst/>
              </p:spPr>
              <p:txBody>
                <a:bodyPr lIns="90000" tIns="46800" rIns="90000" bIns="46800"/>
                <a:lstStyle/>
                <a:p>
                  <a:endParaRPr lang="en-IN"/>
                </a:p>
              </p:txBody>
            </p:sp>
          </p:grpSp>
          <p:sp>
            <p:nvSpPr>
              <p:cNvPr id="324629" name="Line 21"/>
              <p:cNvSpPr>
                <a:spLocks noChangeShapeType="1"/>
              </p:cNvSpPr>
              <p:nvPr/>
            </p:nvSpPr>
            <p:spPr bwMode="auto">
              <a:xfrm flipV="1">
                <a:off x="1564" y="1612"/>
                <a:ext cx="584" cy="0"/>
              </a:xfrm>
              <a:prstGeom prst="line">
                <a:avLst/>
              </a:prstGeom>
              <a:noFill/>
              <a:ln w="28575">
                <a:solidFill>
                  <a:schemeClr val="tx1"/>
                </a:solidFill>
                <a:round/>
                <a:headEnd/>
                <a:tailEnd/>
              </a:ln>
              <a:effectLst/>
            </p:spPr>
            <p:txBody>
              <a:bodyPr lIns="90000" tIns="46800" rIns="90000" bIns="46800"/>
              <a:lstStyle/>
              <a:p>
                <a:endParaRPr lang="en-IN"/>
              </a:p>
            </p:txBody>
          </p:sp>
          <p:sp>
            <p:nvSpPr>
              <p:cNvPr id="324630" name="Line 22"/>
              <p:cNvSpPr>
                <a:spLocks noChangeShapeType="1"/>
              </p:cNvSpPr>
              <p:nvPr/>
            </p:nvSpPr>
            <p:spPr bwMode="auto">
              <a:xfrm flipV="1">
                <a:off x="1564" y="914"/>
                <a:ext cx="584" cy="0"/>
              </a:xfrm>
              <a:prstGeom prst="line">
                <a:avLst/>
              </a:prstGeom>
              <a:noFill/>
              <a:ln w="28575">
                <a:solidFill>
                  <a:schemeClr val="tx1"/>
                </a:solidFill>
                <a:round/>
                <a:headEnd/>
                <a:tailEnd/>
              </a:ln>
              <a:effectLst/>
            </p:spPr>
            <p:txBody>
              <a:bodyPr lIns="90000" tIns="46800" rIns="90000" bIns="46800"/>
              <a:lstStyle/>
              <a:p>
                <a:endParaRPr lang="en-IN"/>
              </a:p>
            </p:txBody>
          </p:sp>
          <p:sp>
            <p:nvSpPr>
              <p:cNvPr id="324631" name="Text Box 23"/>
              <p:cNvSpPr txBox="1">
                <a:spLocks noChangeArrowheads="1"/>
              </p:cNvSpPr>
              <p:nvPr/>
            </p:nvSpPr>
            <p:spPr bwMode="auto">
              <a:xfrm>
                <a:off x="1392" y="930"/>
                <a:ext cx="203" cy="212"/>
              </a:xfrm>
              <a:prstGeom prst="rect">
                <a:avLst/>
              </a:prstGeom>
              <a:noFill/>
              <a:ln w="28575">
                <a:noFill/>
                <a:miter lim="800000"/>
                <a:headEnd/>
                <a:tailEnd/>
              </a:ln>
              <a:effectLst/>
            </p:spPr>
            <p:txBody>
              <a:bodyPr lIns="90000" tIns="46800" rIns="90000" bIns="46800">
                <a:spAutoFit/>
              </a:bodyPr>
              <a:lstStyle/>
              <a:p>
                <a:pPr algn="ctr"/>
                <a:r>
                  <a:rPr lang="en-US" altLang="ja-JP" sz="1600"/>
                  <a:t>P</a:t>
                </a:r>
              </a:p>
            </p:txBody>
          </p:sp>
          <p:sp>
            <p:nvSpPr>
              <p:cNvPr id="324632" name="Text Box 24"/>
              <p:cNvSpPr txBox="1">
                <a:spLocks noChangeArrowheads="1"/>
              </p:cNvSpPr>
              <p:nvPr/>
            </p:nvSpPr>
            <p:spPr bwMode="auto">
              <a:xfrm>
                <a:off x="1392" y="1449"/>
                <a:ext cx="203" cy="212"/>
              </a:xfrm>
              <a:prstGeom prst="rect">
                <a:avLst/>
              </a:prstGeom>
              <a:noFill/>
              <a:ln w="28575">
                <a:noFill/>
                <a:miter lim="800000"/>
                <a:headEnd/>
                <a:tailEnd/>
              </a:ln>
              <a:effectLst/>
            </p:spPr>
            <p:txBody>
              <a:bodyPr lIns="90000" tIns="46800" rIns="90000" bIns="46800">
                <a:spAutoFit/>
              </a:bodyPr>
              <a:lstStyle/>
              <a:p>
                <a:pPr algn="ctr"/>
                <a:r>
                  <a:rPr lang="en-US" altLang="ja-JP" sz="1600"/>
                  <a:t>N</a:t>
                </a:r>
              </a:p>
            </p:txBody>
          </p:sp>
          <p:sp>
            <p:nvSpPr>
              <p:cNvPr id="324633" name="Line 25"/>
              <p:cNvSpPr>
                <a:spLocks noChangeShapeType="1"/>
              </p:cNvSpPr>
              <p:nvPr/>
            </p:nvSpPr>
            <p:spPr bwMode="auto">
              <a:xfrm>
                <a:off x="2154" y="912"/>
                <a:ext cx="0" cy="698"/>
              </a:xfrm>
              <a:prstGeom prst="line">
                <a:avLst/>
              </a:prstGeom>
              <a:noFill/>
              <a:ln w="28575">
                <a:solidFill>
                  <a:schemeClr val="tx1"/>
                </a:solidFill>
                <a:round/>
                <a:headEnd/>
                <a:tailEnd/>
              </a:ln>
              <a:effectLst/>
            </p:spPr>
            <p:txBody>
              <a:bodyPr lIns="90000" tIns="46800" rIns="90000" bIns="46800"/>
              <a:lstStyle/>
              <a:p>
                <a:endParaRPr lang="en-IN"/>
              </a:p>
            </p:txBody>
          </p:sp>
          <p:sp>
            <p:nvSpPr>
              <p:cNvPr id="324634" name="Oval 26"/>
              <p:cNvSpPr>
                <a:spLocks noChangeArrowheads="1"/>
              </p:cNvSpPr>
              <p:nvPr/>
            </p:nvSpPr>
            <p:spPr bwMode="auto">
              <a:xfrm>
                <a:off x="2053" y="1180"/>
                <a:ext cx="203" cy="188"/>
              </a:xfrm>
              <a:prstGeom prst="ellipse">
                <a:avLst/>
              </a:prstGeom>
              <a:solidFill>
                <a:schemeClr val="bg1"/>
              </a:solidFill>
              <a:ln w="19050">
                <a:solidFill>
                  <a:schemeClr val="tx1"/>
                </a:solidFill>
                <a:round/>
                <a:headEnd/>
                <a:tailEnd/>
              </a:ln>
              <a:effectLst/>
            </p:spPr>
            <p:txBody>
              <a:bodyPr wrap="none" lIns="90000" tIns="46800" rIns="90000" bIns="46800" anchor="ctr"/>
              <a:lstStyle/>
              <a:p>
                <a:endParaRPr lang="en-IN"/>
              </a:p>
            </p:txBody>
          </p:sp>
          <p:sp>
            <p:nvSpPr>
              <p:cNvPr id="324635" name="Text Box 27"/>
              <p:cNvSpPr txBox="1">
                <a:spLocks noChangeArrowheads="1"/>
              </p:cNvSpPr>
              <p:nvPr/>
            </p:nvSpPr>
            <p:spPr bwMode="auto">
              <a:xfrm>
                <a:off x="2049" y="1143"/>
                <a:ext cx="177" cy="250"/>
              </a:xfrm>
              <a:prstGeom prst="rect">
                <a:avLst/>
              </a:prstGeom>
              <a:noFill/>
              <a:ln w="19050">
                <a:noFill/>
                <a:miter lim="800000"/>
                <a:headEnd/>
                <a:tailEnd/>
              </a:ln>
              <a:effectLst/>
            </p:spPr>
            <p:txBody>
              <a:bodyPr lIns="90000" tIns="46800" rIns="90000" bIns="46800">
                <a:spAutoFit/>
              </a:bodyPr>
              <a:lstStyle/>
              <a:p>
                <a:pPr algn="ctr"/>
                <a:r>
                  <a:rPr lang="en-US" altLang="ja-JP" sz="2000"/>
                  <a:t>A</a:t>
                </a:r>
              </a:p>
            </p:txBody>
          </p:sp>
        </p:grpSp>
        <p:sp>
          <p:nvSpPr>
            <p:cNvPr id="324636" name="Text Box 28"/>
            <p:cNvSpPr txBox="1">
              <a:spLocks noChangeArrowheads="1"/>
            </p:cNvSpPr>
            <p:nvPr/>
          </p:nvSpPr>
          <p:spPr bwMode="auto">
            <a:xfrm>
              <a:off x="1186" y="1489"/>
              <a:ext cx="1103" cy="231"/>
            </a:xfrm>
            <a:prstGeom prst="rect">
              <a:avLst/>
            </a:prstGeom>
            <a:noFill/>
            <a:ln w="19050">
              <a:noFill/>
              <a:miter lim="800000"/>
              <a:headEnd/>
              <a:tailEnd/>
            </a:ln>
            <a:effectLst/>
          </p:spPr>
          <p:txBody>
            <a:bodyPr lIns="90000" tIns="46800" rIns="90000" bIns="46800">
              <a:spAutoFit/>
            </a:bodyPr>
            <a:lstStyle/>
            <a:p>
              <a:pPr algn="ctr"/>
              <a:r>
                <a:rPr lang="en-US" altLang="ja-JP"/>
                <a:t>Short Circuit</a:t>
              </a:r>
            </a:p>
          </p:txBody>
        </p:sp>
      </p:grpSp>
      <p:grpSp>
        <p:nvGrpSpPr>
          <p:cNvPr id="5" name="Group 29"/>
          <p:cNvGrpSpPr>
            <a:grpSpLocks/>
          </p:cNvGrpSpPr>
          <p:nvPr/>
        </p:nvGrpSpPr>
        <p:grpSpPr bwMode="auto">
          <a:xfrm>
            <a:off x="6919913" y="4254501"/>
            <a:ext cx="1785937" cy="2049463"/>
            <a:chOff x="4188" y="2428"/>
            <a:chExt cx="1125" cy="1291"/>
          </a:xfrm>
        </p:grpSpPr>
        <p:sp>
          <p:nvSpPr>
            <p:cNvPr id="324638" name="Text Box 30"/>
            <p:cNvSpPr txBox="1">
              <a:spLocks noChangeArrowheads="1"/>
            </p:cNvSpPr>
            <p:nvPr/>
          </p:nvSpPr>
          <p:spPr bwMode="auto">
            <a:xfrm>
              <a:off x="4188" y="3175"/>
              <a:ext cx="1125" cy="544"/>
            </a:xfrm>
            <a:prstGeom prst="rect">
              <a:avLst/>
            </a:prstGeom>
            <a:noFill/>
            <a:ln w="19050">
              <a:noFill/>
              <a:miter lim="800000"/>
              <a:headEnd/>
              <a:tailEnd/>
            </a:ln>
            <a:effectLst/>
          </p:spPr>
          <p:txBody>
            <a:bodyPr wrap="square" lIns="90000" tIns="46800" rIns="90000" bIns="46800">
              <a:spAutoFit/>
            </a:bodyPr>
            <a:lstStyle/>
            <a:p>
              <a:pPr algn="ctr"/>
              <a:r>
                <a:rPr lang="en-US" altLang="ja-JP" dirty="0"/>
                <a:t>Open </a:t>
              </a:r>
              <a:r>
                <a:rPr lang="en-US" altLang="ja-JP" dirty="0" smtClean="0"/>
                <a:t>Circuit </a:t>
              </a:r>
            </a:p>
            <a:p>
              <a:pPr algn="ctr"/>
              <a:r>
                <a:rPr lang="en-US" altLang="ja-JP" sz="1600" dirty="0" smtClean="0"/>
                <a:t>( Not connected to Load) </a:t>
              </a:r>
              <a:endParaRPr lang="en-US" altLang="ja-JP" sz="1600" dirty="0"/>
            </a:p>
          </p:txBody>
        </p:sp>
        <p:grpSp>
          <p:nvGrpSpPr>
            <p:cNvPr id="6" name="Group 31"/>
            <p:cNvGrpSpPr>
              <a:grpSpLocks/>
            </p:cNvGrpSpPr>
            <p:nvPr/>
          </p:nvGrpSpPr>
          <p:grpSpPr bwMode="auto">
            <a:xfrm>
              <a:off x="4274" y="2428"/>
              <a:ext cx="864" cy="775"/>
              <a:chOff x="4274" y="2428"/>
              <a:chExt cx="864" cy="775"/>
            </a:xfrm>
          </p:grpSpPr>
          <p:grpSp>
            <p:nvGrpSpPr>
              <p:cNvPr id="7" name="Group 32"/>
              <p:cNvGrpSpPr>
                <a:grpSpLocks/>
              </p:cNvGrpSpPr>
              <p:nvPr/>
            </p:nvGrpSpPr>
            <p:grpSpPr bwMode="auto">
              <a:xfrm flipV="1">
                <a:off x="4274" y="2454"/>
                <a:ext cx="324" cy="700"/>
                <a:chOff x="1230" y="1465"/>
                <a:chExt cx="612" cy="1251"/>
              </a:xfrm>
            </p:grpSpPr>
            <p:sp>
              <p:nvSpPr>
                <p:cNvPr id="324641" name="AutoShape 33"/>
                <p:cNvSpPr>
                  <a:spLocks noChangeArrowheads="1"/>
                </p:cNvSpPr>
                <p:nvPr/>
              </p:nvSpPr>
              <p:spPr bwMode="auto">
                <a:xfrm rot="-49436">
                  <a:off x="1380" y="1952"/>
                  <a:ext cx="336" cy="336"/>
                </a:xfrm>
                <a:prstGeom prst="triangle">
                  <a:avLst>
                    <a:gd name="adj" fmla="val 50000"/>
                  </a:avLst>
                </a:prstGeom>
                <a:solidFill>
                  <a:schemeClr val="tx1"/>
                </a:solidFill>
                <a:ln w="28575">
                  <a:solidFill>
                    <a:schemeClr val="tx1"/>
                  </a:solidFill>
                  <a:miter lim="800000"/>
                  <a:headEnd/>
                  <a:tailEnd/>
                </a:ln>
                <a:effectLst/>
              </p:spPr>
              <p:txBody>
                <a:bodyPr wrap="none" lIns="90000" tIns="46800" rIns="90000" bIns="46800" anchor="ctr"/>
                <a:lstStyle/>
                <a:p>
                  <a:endParaRPr lang="en-IN"/>
                </a:p>
              </p:txBody>
            </p:sp>
            <p:sp>
              <p:nvSpPr>
                <p:cNvPr id="324642" name="Rectangle 34"/>
                <p:cNvSpPr>
                  <a:spLocks noChangeArrowheads="1"/>
                </p:cNvSpPr>
                <p:nvPr/>
              </p:nvSpPr>
              <p:spPr bwMode="auto">
                <a:xfrm rot="-49436">
                  <a:off x="1348" y="1904"/>
                  <a:ext cx="384" cy="48"/>
                </a:xfrm>
                <a:prstGeom prst="rect">
                  <a:avLst/>
                </a:prstGeom>
                <a:solidFill>
                  <a:schemeClr val="tx1"/>
                </a:solidFill>
                <a:ln w="28575">
                  <a:solidFill>
                    <a:schemeClr val="tx1"/>
                  </a:solidFill>
                  <a:miter lim="800000"/>
                  <a:headEnd/>
                  <a:tailEnd/>
                </a:ln>
                <a:effectLst/>
              </p:spPr>
              <p:txBody>
                <a:bodyPr wrap="none" lIns="90000" tIns="46800" rIns="90000" bIns="46800" anchor="ctr"/>
                <a:lstStyle/>
                <a:p>
                  <a:endParaRPr lang="en-IN"/>
                </a:p>
              </p:txBody>
            </p:sp>
            <p:sp>
              <p:nvSpPr>
                <p:cNvPr id="324643" name="Oval 35"/>
                <p:cNvSpPr>
                  <a:spLocks noChangeArrowheads="1"/>
                </p:cNvSpPr>
                <p:nvPr/>
              </p:nvSpPr>
              <p:spPr bwMode="auto">
                <a:xfrm rot="-49436">
                  <a:off x="1230" y="1754"/>
                  <a:ext cx="612" cy="630"/>
                </a:xfrm>
                <a:prstGeom prst="ellipse">
                  <a:avLst/>
                </a:prstGeom>
                <a:noFill/>
                <a:ln w="28575">
                  <a:solidFill>
                    <a:schemeClr val="tx1"/>
                  </a:solidFill>
                  <a:round/>
                  <a:headEnd/>
                  <a:tailEnd/>
                </a:ln>
                <a:effectLst/>
              </p:spPr>
              <p:txBody>
                <a:bodyPr wrap="none" lIns="90000" tIns="46800" rIns="90000" bIns="46800" anchor="ctr"/>
                <a:lstStyle/>
                <a:p>
                  <a:endParaRPr lang="en-IN"/>
                </a:p>
              </p:txBody>
            </p:sp>
            <p:sp>
              <p:nvSpPr>
                <p:cNvPr id="324644" name="Line 36"/>
                <p:cNvSpPr>
                  <a:spLocks noChangeShapeType="1"/>
                </p:cNvSpPr>
                <p:nvPr/>
              </p:nvSpPr>
              <p:spPr bwMode="auto">
                <a:xfrm rot="21550564" flipH="1">
                  <a:off x="1541" y="1465"/>
                  <a:ext cx="22" cy="1251"/>
                </a:xfrm>
                <a:prstGeom prst="line">
                  <a:avLst/>
                </a:prstGeom>
                <a:noFill/>
                <a:ln w="28575">
                  <a:solidFill>
                    <a:schemeClr val="tx1"/>
                  </a:solidFill>
                  <a:round/>
                  <a:headEnd/>
                  <a:tailEnd/>
                </a:ln>
                <a:effectLst/>
              </p:spPr>
              <p:txBody>
                <a:bodyPr lIns="90000" tIns="46800" rIns="90000" bIns="46800"/>
                <a:lstStyle/>
                <a:p>
                  <a:endParaRPr lang="en-IN"/>
                </a:p>
              </p:txBody>
            </p:sp>
          </p:grpSp>
          <p:sp>
            <p:nvSpPr>
              <p:cNvPr id="324645" name="Line 37"/>
              <p:cNvSpPr>
                <a:spLocks noChangeShapeType="1"/>
              </p:cNvSpPr>
              <p:nvPr/>
            </p:nvSpPr>
            <p:spPr bwMode="auto">
              <a:xfrm flipV="1">
                <a:off x="4436" y="2452"/>
                <a:ext cx="480" cy="0"/>
              </a:xfrm>
              <a:prstGeom prst="line">
                <a:avLst/>
              </a:prstGeom>
              <a:noFill/>
              <a:ln w="28575">
                <a:solidFill>
                  <a:schemeClr val="tx1"/>
                </a:solidFill>
                <a:round/>
                <a:headEnd/>
                <a:tailEnd/>
              </a:ln>
              <a:effectLst/>
            </p:spPr>
            <p:txBody>
              <a:bodyPr lIns="90000" tIns="46800" rIns="90000" bIns="46800"/>
              <a:lstStyle/>
              <a:p>
                <a:endParaRPr lang="en-IN"/>
              </a:p>
            </p:txBody>
          </p:sp>
          <p:sp>
            <p:nvSpPr>
              <p:cNvPr id="324646" name="Text Box 38"/>
              <p:cNvSpPr txBox="1">
                <a:spLocks noChangeArrowheads="1"/>
              </p:cNvSpPr>
              <p:nvPr/>
            </p:nvSpPr>
            <p:spPr bwMode="auto">
              <a:xfrm>
                <a:off x="4274" y="2472"/>
                <a:ext cx="203" cy="212"/>
              </a:xfrm>
              <a:prstGeom prst="rect">
                <a:avLst/>
              </a:prstGeom>
              <a:noFill/>
              <a:ln w="28575">
                <a:noFill/>
                <a:miter lim="800000"/>
                <a:headEnd/>
                <a:tailEnd/>
              </a:ln>
              <a:effectLst/>
            </p:spPr>
            <p:txBody>
              <a:bodyPr lIns="90000" tIns="46800" rIns="90000" bIns="46800">
                <a:spAutoFit/>
              </a:bodyPr>
              <a:lstStyle/>
              <a:p>
                <a:pPr algn="ctr"/>
                <a:r>
                  <a:rPr lang="en-US" altLang="ja-JP" sz="1600"/>
                  <a:t>P</a:t>
                </a:r>
              </a:p>
            </p:txBody>
          </p:sp>
          <p:sp>
            <p:nvSpPr>
              <p:cNvPr id="324647" name="Text Box 39"/>
              <p:cNvSpPr txBox="1">
                <a:spLocks noChangeArrowheads="1"/>
              </p:cNvSpPr>
              <p:nvPr/>
            </p:nvSpPr>
            <p:spPr bwMode="auto">
              <a:xfrm>
                <a:off x="4274" y="2991"/>
                <a:ext cx="203" cy="212"/>
              </a:xfrm>
              <a:prstGeom prst="rect">
                <a:avLst/>
              </a:prstGeom>
              <a:noFill/>
              <a:ln w="28575">
                <a:noFill/>
                <a:miter lim="800000"/>
                <a:headEnd/>
                <a:tailEnd/>
              </a:ln>
              <a:effectLst/>
            </p:spPr>
            <p:txBody>
              <a:bodyPr lIns="90000" tIns="46800" rIns="90000" bIns="46800">
                <a:spAutoFit/>
              </a:bodyPr>
              <a:lstStyle/>
              <a:p>
                <a:pPr algn="ctr"/>
                <a:r>
                  <a:rPr lang="en-US" altLang="ja-JP" sz="1600"/>
                  <a:t>N</a:t>
                </a:r>
              </a:p>
            </p:txBody>
          </p:sp>
          <p:sp>
            <p:nvSpPr>
              <p:cNvPr id="324648" name="Line 40"/>
              <p:cNvSpPr>
                <a:spLocks noChangeShapeType="1"/>
              </p:cNvSpPr>
              <p:nvPr/>
            </p:nvSpPr>
            <p:spPr bwMode="auto">
              <a:xfrm>
                <a:off x="5036" y="2454"/>
                <a:ext cx="0" cy="698"/>
              </a:xfrm>
              <a:prstGeom prst="line">
                <a:avLst/>
              </a:prstGeom>
              <a:noFill/>
              <a:ln w="12700">
                <a:solidFill>
                  <a:schemeClr val="tx1"/>
                </a:solidFill>
                <a:prstDash val="sysDot"/>
                <a:round/>
                <a:headEnd type="arrow" w="med" len="med"/>
                <a:tailEnd type="arrow" w="med" len="med"/>
              </a:ln>
              <a:effectLst/>
            </p:spPr>
            <p:txBody>
              <a:bodyPr lIns="90000" tIns="46800" rIns="90000" bIns="46800"/>
              <a:lstStyle/>
              <a:p>
                <a:endParaRPr lang="en-IN"/>
              </a:p>
            </p:txBody>
          </p:sp>
          <p:sp>
            <p:nvSpPr>
              <p:cNvPr id="324649" name="Oval 41"/>
              <p:cNvSpPr>
                <a:spLocks noChangeArrowheads="1"/>
              </p:cNvSpPr>
              <p:nvPr/>
            </p:nvSpPr>
            <p:spPr bwMode="auto">
              <a:xfrm>
                <a:off x="4935" y="2722"/>
                <a:ext cx="203" cy="188"/>
              </a:xfrm>
              <a:prstGeom prst="ellipse">
                <a:avLst/>
              </a:prstGeom>
              <a:solidFill>
                <a:schemeClr val="bg1"/>
              </a:solidFill>
              <a:ln w="19050">
                <a:solidFill>
                  <a:schemeClr val="tx1"/>
                </a:solidFill>
                <a:round/>
                <a:headEnd/>
                <a:tailEnd/>
              </a:ln>
              <a:effectLst/>
            </p:spPr>
            <p:txBody>
              <a:bodyPr wrap="none" lIns="90000" tIns="46800" rIns="90000" bIns="46800" anchor="ctr"/>
              <a:lstStyle/>
              <a:p>
                <a:endParaRPr lang="en-IN"/>
              </a:p>
            </p:txBody>
          </p:sp>
          <p:sp>
            <p:nvSpPr>
              <p:cNvPr id="324650" name="Text Box 42"/>
              <p:cNvSpPr txBox="1">
                <a:spLocks noChangeArrowheads="1"/>
              </p:cNvSpPr>
              <p:nvPr/>
            </p:nvSpPr>
            <p:spPr bwMode="auto">
              <a:xfrm>
                <a:off x="4931" y="2685"/>
                <a:ext cx="177" cy="250"/>
              </a:xfrm>
              <a:prstGeom prst="rect">
                <a:avLst/>
              </a:prstGeom>
              <a:noFill/>
              <a:ln w="19050">
                <a:noFill/>
                <a:miter lim="800000"/>
                <a:headEnd/>
                <a:tailEnd/>
              </a:ln>
              <a:effectLst/>
            </p:spPr>
            <p:txBody>
              <a:bodyPr lIns="90000" tIns="46800" rIns="90000" bIns="46800">
                <a:spAutoFit/>
              </a:bodyPr>
              <a:lstStyle/>
              <a:p>
                <a:pPr algn="ctr"/>
                <a:r>
                  <a:rPr lang="en-US" altLang="ja-JP" sz="2000"/>
                  <a:t>V</a:t>
                </a:r>
              </a:p>
            </p:txBody>
          </p:sp>
          <p:sp>
            <p:nvSpPr>
              <p:cNvPr id="324651" name="Oval 43"/>
              <p:cNvSpPr>
                <a:spLocks noChangeArrowheads="1"/>
              </p:cNvSpPr>
              <p:nvPr/>
            </p:nvSpPr>
            <p:spPr bwMode="auto">
              <a:xfrm>
                <a:off x="4916" y="2428"/>
                <a:ext cx="48" cy="48"/>
              </a:xfrm>
              <a:prstGeom prst="ellipse">
                <a:avLst/>
              </a:prstGeom>
              <a:solidFill>
                <a:srgbClr val="FFFF99"/>
              </a:solidFill>
              <a:ln w="19050">
                <a:solidFill>
                  <a:schemeClr val="tx1"/>
                </a:solidFill>
                <a:round/>
                <a:headEnd/>
                <a:tailEnd/>
              </a:ln>
              <a:effectLst/>
            </p:spPr>
            <p:txBody>
              <a:bodyPr wrap="none" lIns="90000" tIns="46800" rIns="90000" bIns="46800" anchor="ctr"/>
              <a:lstStyle/>
              <a:p>
                <a:endParaRPr lang="en-IN"/>
              </a:p>
            </p:txBody>
          </p:sp>
          <p:sp>
            <p:nvSpPr>
              <p:cNvPr id="324652" name="Line 44"/>
              <p:cNvSpPr>
                <a:spLocks noChangeShapeType="1"/>
              </p:cNvSpPr>
              <p:nvPr/>
            </p:nvSpPr>
            <p:spPr bwMode="auto">
              <a:xfrm flipV="1">
                <a:off x="4440" y="3148"/>
                <a:ext cx="480" cy="0"/>
              </a:xfrm>
              <a:prstGeom prst="line">
                <a:avLst/>
              </a:prstGeom>
              <a:noFill/>
              <a:ln w="28575">
                <a:solidFill>
                  <a:schemeClr val="tx1"/>
                </a:solidFill>
                <a:round/>
                <a:headEnd/>
                <a:tailEnd/>
              </a:ln>
              <a:effectLst/>
            </p:spPr>
            <p:txBody>
              <a:bodyPr lIns="90000" tIns="46800" rIns="90000" bIns="46800"/>
              <a:lstStyle/>
              <a:p>
                <a:endParaRPr lang="en-IN"/>
              </a:p>
            </p:txBody>
          </p:sp>
          <p:sp>
            <p:nvSpPr>
              <p:cNvPr id="324653" name="Oval 45"/>
              <p:cNvSpPr>
                <a:spLocks noChangeArrowheads="1"/>
              </p:cNvSpPr>
              <p:nvPr/>
            </p:nvSpPr>
            <p:spPr bwMode="auto">
              <a:xfrm>
                <a:off x="4920" y="3124"/>
                <a:ext cx="48" cy="48"/>
              </a:xfrm>
              <a:prstGeom prst="ellipse">
                <a:avLst/>
              </a:prstGeom>
              <a:solidFill>
                <a:srgbClr val="FFFF99"/>
              </a:solidFill>
              <a:ln w="19050">
                <a:solidFill>
                  <a:schemeClr val="tx1"/>
                </a:solidFill>
                <a:round/>
                <a:headEnd/>
                <a:tailEnd/>
              </a:ln>
              <a:effectLst/>
            </p:spPr>
            <p:txBody>
              <a:bodyPr wrap="none" lIns="90000" tIns="46800" rIns="90000" bIns="46800" anchor="ctr"/>
              <a:lstStyle/>
              <a:p>
                <a:endParaRPr lang="en-IN"/>
              </a:p>
            </p:txBody>
          </p:sp>
        </p:grpSp>
      </p:grpSp>
      <p:sp>
        <p:nvSpPr>
          <p:cNvPr id="324654" name="Freeform 46"/>
          <p:cNvSpPr>
            <a:spLocks/>
          </p:cNvSpPr>
          <p:nvPr/>
        </p:nvSpPr>
        <p:spPr bwMode="auto">
          <a:xfrm>
            <a:off x="1446213" y="3143250"/>
            <a:ext cx="3971925" cy="2635250"/>
          </a:xfrm>
          <a:custGeom>
            <a:avLst/>
            <a:gdLst/>
            <a:ahLst/>
            <a:cxnLst>
              <a:cxn ang="0">
                <a:pos x="0" y="0"/>
              </a:cxn>
              <a:cxn ang="0">
                <a:pos x="2038" y="336"/>
              </a:cxn>
              <a:cxn ang="0">
                <a:pos x="2588" y="1720"/>
              </a:cxn>
            </a:cxnLst>
            <a:rect l="0" t="0" r="r" b="b"/>
            <a:pathLst>
              <a:path w="2588" h="1720">
                <a:moveTo>
                  <a:pt x="0" y="0"/>
                </a:moveTo>
                <a:cubicBezTo>
                  <a:pt x="340" y="56"/>
                  <a:pt x="1607" y="49"/>
                  <a:pt x="2038" y="336"/>
                </a:cubicBezTo>
                <a:cubicBezTo>
                  <a:pt x="2469" y="623"/>
                  <a:pt x="2473" y="1432"/>
                  <a:pt x="2588" y="1720"/>
                </a:cubicBezTo>
              </a:path>
            </a:pathLst>
          </a:custGeom>
          <a:noFill/>
          <a:ln w="38100" cap="flat" cmpd="sng">
            <a:solidFill>
              <a:srgbClr val="FF0000"/>
            </a:solidFill>
            <a:prstDash val="solid"/>
            <a:round/>
            <a:headEnd/>
            <a:tailEnd/>
          </a:ln>
          <a:effectLst/>
        </p:spPr>
        <p:txBody>
          <a:bodyPr lIns="90000" tIns="46800" rIns="90000" bIns="46800"/>
          <a:lstStyle/>
          <a:p>
            <a:endParaRPr lang="en-IN"/>
          </a:p>
        </p:txBody>
      </p:sp>
      <p:sp>
        <p:nvSpPr>
          <p:cNvPr id="324655" name="Freeform 47"/>
          <p:cNvSpPr>
            <a:spLocks/>
          </p:cNvSpPr>
          <p:nvPr/>
        </p:nvSpPr>
        <p:spPr bwMode="auto">
          <a:xfrm>
            <a:off x="5472113" y="5162550"/>
            <a:ext cx="1543050" cy="574675"/>
          </a:xfrm>
          <a:custGeom>
            <a:avLst/>
            <a:gdLst/>
            <a:ahLst/>
            <a:cxnLst>
              <a:cxn ang="0">
                <a:pos x="972" y="0"/>
              </a:cxn>
              <a:cxn ang="0">
                <a:pos x="396" y="118"/>
              </a:cxn>
              <a:cxn ang="0">
                <a:pos x="0" y="362"/>
              </a:cxn>
            </a:cxnLst>
            <a:rect l="0" t="0" r="r" b="b"/>
            <a:pathLst>
              <a:path w="972" h="362">
                <a:moveTo>
                  <a:pt x="972" y="0"/>
                </a:moveTo>
                <a:lnTo>
                  <a:pt x="396" y="118"/>
                </a:lnTo>
                <a:lnTo>
                  <a:pt x="0" y="362"/>
                </a:lnTo>
              </a:path>
            </a:pathLst>
          </a:custGeom>
          <a:noFill/>
          <a:ln w="19050" cap="flat" cmpd="sng">
            <a:solidFill>
              <a:schemeClr val="tx1"/>
            </a:solidFill>
            <a:prstDash val="solid"/>
            <a:round/>
            <a:headEnd type="none" w="med" len="med"/>
            <a:tailEnd type="triangle" w="med" len="med"/>
          </a:ln>
          <a:effectLst/>
        </p:spPr>
        <p:txBody>
          <a:bodyPr lIns="90000" tIns="46800" rIns="90000" bIns="46800"/>
          <a:lstStyle/>
          <a:p>
            <a:endParaRPr lang="en-IN"/>
          </a:p>
        </p:txBody>
      </p:sp>
      <p:sp>
        <p:nvSpPr>
          <p:cNvPr id="324656" name="Line 48"/>
          <p:cNvSpPr>
            <a:spLocks noChangeShapeType="1"/>
          </p:cNvSpPr>
          <p:nvPr/>
        </p:nvSpPr>
        <p:spPr bwMode="auto">
          <a:xfrm flipH="1">
            <a:off x="1514475" y="2501900"/>
            <a:ext cx="655638" cy="574675"/>
          </a:xfrm>
          <a:prstGeom prst="line">
            <a:avLst/>
          </a:prstGeom>
          <a:noFill/>
          <a:ln w="19050">
            <a:solidFill>
              <a:schemeClr val="tx1"/>
            </a:solidFill>
            <a:round/>
            <a:headEnd/>
            <a:tailEnd type="triangle" w="med" len="med"/>
          </a:ln>
          <a:effectLst/>
        </p:spPr>
        <p:txBody>
          <a:bodyPr lIns="90000" tIns="46800" rIns="90000" bIns="46800"/>
          <a:lstStyle/>
          <a:p>
            <a:endParaRPr lang="en-IN"/>
          </a:p>
        </p:txBody>
      </p:sp>
      <p:sp>
        <p:nvSpPr>
          <p:cNvPr id="324657" name="Freeform 49"/>
          <p:cNvSpPr>
            <a:spLocks/>
          </p:cNvSpPr>
          <p:nvPr/>
        </p:nvSpPr>
        <p:spPr bwMode="auto">
          <a:xfrm>
            <a:off x="1441450" y="4325938"/>
            <a:ext cx="3971925" cy="1447800"/>
          </a:xfrm>
          <a:custGeom>
            <a:avLst/>
            <a:gdLst/>
            <a:ahLst/>
            <a:cxnLst>
              <a:cxn ang="0">
                <a:pos x="0" y="0"/>
              </a:cxn>
              <a:cxn ang="0">
                <a:pos x="2038" y="336"/>
              </a:cxn>
              <a:cxn ang="0">
                <a:pos x="2588" y="1720"/>
              </a:cxn>
            </a:cxnLst>
            <a:rect l="0" t="0" r="r" b="b"/>
            <a:pathLst>
              <a:path w="2588" h="1720">
                <a:moveTo>
                  <a:pt x="0" y="0"/>
                </a:moveTo>
                <a:cubicBezTo>
                  <a:pt x="340" y="56"/>
                  <a:pt x="1607" y="49"/>
                  <a:pt x="2038" y="336"/>
                </a:cubicBezTo>
                <a:cubicBezTo>
                  <a:pt x="2469" y="623"/>
                  <a:pt x="2473" y="1432"/>
                  <a:pt x="2588" y="1720"/>
                </a:cubicBezTo>
              </a:path>
            </a:pathLst>
          </a:custGeom>
          <a:noFill/>
          <a:ln w="38100" cap="flat" cmpd="sng">
            <a:solidFill>
              <a:srgbClr val="6666FF"/>
            </a:solidFill>
            <a:prstDash val="solid"/>
            <a:round/>
            <a:headEnd/>
            <a:tailEnd/>
          </a:ln>
          <a:effectLst/>
        </p:spPr>
        <p:txBody>
          <a:bodyPr lIns="90000" tIns="46800" rIns="90000" bIns="46800"/>
          <a:lstStyle/>
          <a:p>
            <a:endParaRPr lang="en-IN"/>
          </a:p>
        </p:txBody>
      </p:sp>
      <p:sp>
        <p:nvSpPr>
          <p:cNvPr id="324658" name="Text Box 50"/>
          <p:cNvSpPr txBox="1">
            <a:spLocks noChangeArrowheads="1"/>
          </p:cNvSpPr>
          <p:nvPr/>
        </p:nvSpPr>
        <p:spPr bwMode="auto">
          <a:xfrm>
            <a:off x="3871913" y="6053138"/>
            <a:ext cx="2511425" cy="396875"/>
          </a:xfrm>
          <a:prstGeom prst="rect">
            <a:avLst/>
          </a:prstGeom>
          <a:noFill/>
          <a:ln w="19050">
            <a:noFill/>
            <a:miter lim="800000"/>
            <a:headEnd/>
            <a:tailEnd/>
          </a:ln>
          <a:effectLst/>
        </p:spPr>
        <p:txBody>
          <a:bodyPr lIns="90000" tIns="46800" rIns="90000" bIns="46800">
            <a:spAutoFit/>
          </a:bodyPr>
          <a:lstStyle/>
          <a:p>
            <a:pPr algn="ctr"/>
            <a:r>
              <a:rPr lang="en-US" altLang="ja-JP" sz="2000"/>
              <a:t>about </a:t>
            </a:r>
            <a:r>
              <a:rPr lang="en-US" altLang="ja-JP" sz="2000">
                <a:solidFill>
                  <a:srgbClr val="FF0000"/>
                </a:solidFill>
              </a:rPr>
              <a:t>0.5V</a:t>
            </a:r>
            <a:r>
              <a:rPr lang="en-US" altLang="ja-JP" sz="2000"/>
              <a:t> (Silicon)</a:t>
            </a:r>
          </a:p>
        </p:txBody>
      </p:sp>
      <p:sp>
        <p:nvSpPr>
          <p:cNvPr id="324659" name="AutoShape 51"/>
          <p:cNvSpPr>
            <a:spLocks noChangeArrowheads="1"/>
          </p:cNvSpPr>
          <p:nvPr/>
        </p:nvSpPr>
        <p:spPr bwMode="auto">
          <a:xfrm>
            <a:off x="4554538" y="5830888"/>
            <a:ext cx="217487" cy="258762"/>
          </a:xfrm>
          <a:prstGeom prst="upArrow">
            <a:avLst>
              <a:gd name="adj1" fmla="val 50000"/>
              <a:gd name="adj2" fmla="val 29745"/>
            </a:avLst>
          </a:prstGeom>
          <a:solidFill>
            <a:srgbClr val="FFFF99"/>
          </a:solidFill>
          <a:ln w="19050">
            <a:solidFill>
              <a:schemeClr val="tx1"/>
            </a:solidFill>
            <a:miter lim="800000"/>
            <a:headEnd/>
            <a:tailEnd/>
          </a:ln>
          <a:effectLst/>
        </p:spPr>
        <p:txBody>
          <a:bodyPr wrap="none" lIns="90000" tIns="46800" rIns="90000" bIns="46800" anchor="ctr"/>
          <a:lstStyle/>
          <a:p>
            <a:endParaRPr lang="en-IN"/>
          </a:p>
        </p:txBody>
      </p:sp>
      <p:sp>
        <p:nvSpPr>
          <p:cNvPr id="324660" name="Text Box 52"/>
          <p:cNvSpPr txBox="1">
            <a:spLocks noChangeArrowheads="1"/>
          </p:cNvSpPr>
          <p:nvPr/>
        </p:nvSpPr>
        <p:spPr bwMode="auto">
          <a:xfrm>
            <a:off x="1439863" y="3236913"/>
            <a:ext cx="3017837" cy="366712"/>
          </a:xfrm>
          <a:prstGeom prst="rect">
            <a:avLst/>
          </a:prstGeom>
          <a:noFill/>
          <a:ln w="19050">
            <a:noFill/>
            <a:miter lim="800000"/>
            <a:headEnd/>
            <a:tailEnd/>
          </a:ln>
          <a:effectLst/>
        </p:spPr>
        <p:txBody>
          <a:bodyPr lIns="90000" tIns="46800" rIns="90000" bIns="46800">
            <a:spAutoFit/>
          </a:bodyPr>
          <a:lstStyle/>
          <a:p>
            <a:r>
              <a:rPr lang="en-US" altLang="ja-JP"/>
              <a:t>High insolation</a:t>
            </a:r>
          </a:p>
        </p:txBody>
      </p:sp>
      <p:sp>
        <p:nvSpPr>
          <p:cNvPr id="324661" name="Text Box 53"/>
          <p:cNvSpPr txBox="1">
            <a:spLocks noChangeArrowheads="1"/>
          </p:cNvSpPr>
          <p:nvPr/>
        </p:nvSpPr>
        <p:spPr bwMode="auto">
          <a:xfrm>
            <a:off x="4543425" y="1433513"/>
            <a:ext cx="4117975" cy="1674812"/>
          </a:xfrm>
          <a:prstGeom prst="rect">
            <a:avLst/>
          </a:prstGeom>
          <a:solidFill>
            <a:srgbClr val="FFFF99"/>
          </a:solidFill>
          <a:ln w="19050">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marL="95250" indent="-95250">
              <a:lnSpc>
                <a:spcPct val="110000"/>
              </a:lnSpc>
              <a:spcBef>
                <a:spcPct val="20000"/>
              </a:spcBef>
              <a:buFontTx/>
              <a:buChar char="•"/>
              <a:tabLst>
                <a:tab pos="476250" algn="l"/>
              </a:tabLst>
            </a:pPr>
            <a:r>
              <a:rPr lang="en-US" altLang="ja-JP">
                <a:solidFill>
                  <a:srgbClr val="FF0000"/>
                </a:solidFill>
              </a:rPr>
              <a:t>Voltage</a:t>
            </a:r>
            <a:r>
              <a:rPr lang="en-US" altLang="ja-JP"/>
              <a:t> on normal operation point</a:t>
            </a:r>
            <a:br>
              <a:rPr lang="en-US" altLang="ja-JP"/>
            </a:br>
            <a:r>
              <a:rPr lang="en-US" altLang="ja-JP"/>
              <a:t>	</a:t>
            </a:r>
            <a:r>
              <a:rPr lang="en-US" altLang="ja-JP">
                <a:solidFill>
                  <a:srgbClr val="FF0000"/>
                </a:solidFill>
              </a:rPr>
              <a:t>0.5V</a:t>
            </a:r>
            <a:r>
              <a:rPr lang="en-US" altLang="ja-JP"/>
              <a:t> (in case of Silicon PV)</a:t>
            </a:r>
          </a:p>
          <a:p>
            <a:pPr marL="95250" indent="-95250">
              <a:lnSpc>
                <a:spcPct val="110000"/>
              </a:lnSpc>
              <a:spcBef>
                <a:spcPct val="20000"/>
              </a:spcBef>
              <a:buFontTx/>
              <a:buChar char="•"/>
              <a:tabLst>
                <a:tab pos="476250" algn="l"/>
              </a:tabLst>
            </a:pPr>
            <a:r>
              <a:rPr lang="en-US" altLang="ja-JP">
                <a:solidFill>
                  <a:srgbClr val="FF0000"/>
                </a:solidFill>
              </a:rPr>
              <a:t>Current</a:t>
            </a:r>
            <a:r>
              <a:rPr lang="en-US" altLang="ja-JP"/>
              <a:t> depend on</a:t>
            </a:r>
            <a:br>
              <a:rPr lang="en-US" altLang="ja-JP"/>
            </a:br>
            <a:r>
              <a:rPr lang="en-US" altLang="ja-JP"/>
              <a:t>	- </a:t>
            </a:r>
            <a:r>
              <a:rPr lang="en-US" altLang="ja-JP">
                <a:solidFill>
                  <a:srgbClr val="FF0000"/>
                </a:solidFill>
              </a:rPr>
              <a:t>Intensity</a:t>
            </a:r>
            <a:r>
              <a:rPr lang="en-US" altLang="ja-JP"/>
              <a:t> </a:t>
            </a:r>
            <a:r>
              <a:rPr lang="en-US" altLang="ja-JP">
                <a:solidFill>
                  <a:srgbClr val="FF0000"/>
                </a:solidFill>
              </a:rPr>
              <a:t>of insolation</a:t>
            </a:r>
            <a:r>
              <a:rPr lang="en-US" altLang="ja-JP"/>
              <a:t/>
            </a:r>
            <a:br>
              <a:rPr lang="en-US" altLang="ja-JP"/>
            </a:br>
            <a:r>
              <a:rPr lang="en-US" altLang="ja-JP"/>
              <a:t>	- </a:t>
            </a:r>
            <a:r>
              <a:rPr lang="en-US" altLang="ja-JP">
                <a:solidFill>
                  <a:srgbClr val="FF0000"/>
                </a:solidFill>
              </a:rPr>
              <a:t>Size</a:t>
            </a:r>
            <a:r>
              <a:rPr lang="en-US" altLang="ja-JP"/>
              <a:t> of cell</a:t>
            </a:r>
          </a:p>
        </p:txBody>
      </p:sp>
      <p:sp>
        <p:nvSpPr>
          <p:cNvPr id="324662" name="Rectangle 54"/>
          <p:cNvSpPr>
            <a:spLocks noChangeArrowheads="1"/>
          </p:cNvSpPr>
          <p:nvPr/>
        </p:nvSpPr>
        <p:spPr bwMode="auto">
          <a:xfrm>
            <a:off x="1450975" y="4659313"/>
            <a:ext cx="3178175" cy="1089025"/>
          </a:xfrm>
          <a:prstGeom prst="rect">
            <a:avLst/>
          </a:prstGeom>
          <a:solidFill>
            <a:srgbClr val="FFFFCC"/>
          </a:solidFill>
          <a:ln w="19050">
            <a:solidFill>
              <a:schemeClr val="tx1"/>
            </a:solidFill>
            <a:prstDash val="dash"/>
            <a:miter lim="800000"/>
            <a:headEnd/>
            <a:tailEnd/>
          </a:ln>
          <a:effectLst/>
        </p:spPr>
        <p:txBody>
          <a:bodyPr wrap="none" lIns="90000" tIns="46800" rIns="90000" bIns="46800" anchor="ctr"/>
          <a:lstStyle/>
          <a:p>
            <a:endParaRPr lang="en-IN"/>
          </a:p>
        </p:txBody>
      </p:sp>
      <p:sp>
        <p:nvSpPr>
          <p:cNvPr id="324663" name="Text Box 55"/>
          <p:cNvSpPr txBox="1">
            <a:spLocks noChangeArrowheads="1"/>
          </p:cNvSpPr>
          <p:nvPr/>
        </p:nvSpPr>
        <p:spPr bwMode="auto">
          <a:xfrm>
            <a:off x="1439863" y="4359275"/>
            <a:ext cx="3017837" cy="366713"/>
          </a:xfrm>
          <a:prstGeom prst="rect">
            <a:avLst/>
          </a:prstGeom>
          <a:noFill/>
          <a:ln w="19050">
            <a:noFill/>
            <a:miter lim="800000"/>
            <a:headEnd/>
            <a:tailEnd/>
          </a:ln>
          <a:effectLst/>
        </p:spPr>
        <p:txBody>
          <a:bodyPr lIns="90000" tIns="46800" rIns="90000" bIns="46800">
            <a:spAutoFit/>
          </a:bodyPr>
          <a:lstStyle/>
          <a:p>
            <a:r>
              <a:rPr lang="en-US" altLang="ja-JP"/>
              <a:t>Low insolation</a:t>
            </a:r>
          </a:p>
        </p:txBody>
      </p:sp>
      <p:sp>
        <p:nvSpPr>
          <p:cNvPr id="324664" name="Oval 56"/>
          <p:cNvSpPr>
            <a:spLocks noChangeArrowheads="1"/>
          </p:cNvSpPr>
          <p:nvPr/>
        </p:nvSpPr>
        <p:spPr bwMode="auto">
          <a:xfrm>
            <a:off x="4500563" y="3576638"/>
            <a:ext cx="214312" cy="204787"/>
          </a:xfrm>
          <a:prstGeom prst="ellipse">
            <a:avLst/>
          </a:prstGeom>
          <a:solidFill>
            <a:srgbClr val="FF3300"/>
          </a:solidFill>
          <a:ln w="19050">
            <a:solidFill>
              <a:schemeClr val="tx1"/>
            </a:solidFill>
            <a:round/>
            <a:headEnd/>
            <a:tailEnd/>
          </a:ln>
          <a:effectLst/>
        </p:spPr>
        <p:txBody>
          <a:bodyPr wrap="none" lIns="90000" tIns="46800" rIns="90000" bIns="46800" anchor="ctr"/>
          <a:lstStyle/>
          <a:p>
            <a:endParaRPr lang="en-IN"/>
          </a:p>
        </p:txBody>
      </p:sp>
      <p:sp>
        <p:nvSpPr>
          <p:cNvPr id="324665" name="Oval 57"/>
          <p:cNvSpPr>
            <a:spLocks noChangeArrowheads="1"/>
          </p:cNvSpPr>
          <p:nvPr/>
        </p:nvSpPr>
        <p:spPr bwMode="auto">
          <a:xfrm>
            <a:off x="4516438" y="4549775"/>
            <a:ext cx="214312" cy="204788"/>
          </a:xfrm>
          <a:prstGeom prst="ellipse">
            <a:avLst/>
          </a:prstGeom>
          <a:solidFill>
            <a:srgbClr val="FF3300"/>
          </a:solidFill>
          <a:ln w="19050">
            <a:solidFill>
              <a:schemeClr val="tx1"/>
            </a:solidFill>
            <a:round/>
            <a:headEnd/>
            <a:tailEnd/>
          </a:ln>
          <a:effectLst/>
        </p:spPr>
        <p:txBody>
          <a:bodyPr wrap="none" lIns="90000" tIns="46800" rIns="90000" bIns="46800" anchor="ctr"/>
          <a:lstStyle/>
          <a:p>
            <a:endParaRPr lang="en-IN"/>
          </a:p>
        </p:txBody>
      </p:sp>
      <p:sp>
        <p:nvSpPr>
          <p:cNvPr id="324666" name="Text Box 58"/>
          <p:cNvSpPr txBox="1">
            <a:spLocks noChangeArrowheads="1"/>
          </p:cNvSpPr>
          <p:nvPr/>
        </p:nvSpPr>
        <p:spPr bwMode="auto">
          <a:xfrm>
            <a:off x="5402263" y="3452813"/>
            <a:ext cx="2976562" cy="641350"/>
          </a:xfrm>
          <a:prstGeom prst="rect">
            <a:avLst/>
          </a:prstGeom>
          <a:noFill/>
          <a:ln w="19050">
            <a:noFill/>
            <a:miter lim="800000"/>
            <a:headEnd/>
            <a:tailEnd/>
          </a:ln>
          <a:effectLst/>
        </p:spPr>
        <p:txBody>
          <a:bodyPr lIns="90000" tIns="46800" rIns="90000" bIns="46800">
            <a:spAutoFit/>
          </a:bodyPr>
          <a:lstStyle/>
          <a:p>
            <a:pPr algn="ctr"/>
            <a:r>
              <a:rPr lang="en-US" altLang="ja-JP"/>
              <a:t>Normal operation point</a:t>
            </a:r>
            <a:br>
              <a:rPr lang="en-US" altLang="ja-JP"/>
            </a:br>
            <a:r>
              <a:rPr lang="en-US" altLang="ja-JP"/>
              <a:t>(Maximum Power point)</a:t>
            </a:r>
          </a:p>
        </p:txBody>
      </p:sp>
      <p:sp>
        <p:nvSpPr>
          <p:cNvPr id="324667" name="Line 59"/>
          <p:cNvSpPr>
            <a:spLocks noChangeShapeType="1"/>
          </p:cNvSpPr>
          <p:nvPr/>
        </p:nvSpPr>
        <p:spPr bwMode="auto">
          <a:xfrm flipH="1">
            <a:off x="4818063" y="3670300"/>
            <a:ext cx="722312" cy="1588"/>
          </a:xfrm>
          <a:prstGeom prst="line">
            <a:avLst/>
          </a:prstGeom>
          <a:noFill/>
          <a:ln w="19050">
            <a:solidFill>
              <a:schemeClr val="tx1"/>
            </a:solidFill>
            <a:round/>
            <a:headEnd/>
            <a:tailEnd type="triangle" w="med" len="med"/>
          </a:ln>
          <a:effectLst/>
        </p:spPr>
        <p:txBody>
          <a:bodyPr lIns="90000" tIns="46800" rIns="90000" bIns="46800"/>
          <a:lstStyle/>
          <a:p>
            <a:endParaRPr lang="en-IN"/>
          </a:p>
        </p:txBody>
      </p:sp>
      <p:sp>
        <p:nvSpPr>
          <p:cNvPr id="324668" name="Line 60"/>
          <p:cNvSpPr>
            <a:spLocks noChangeShapeType="1"/>
          </p:cNvSpPr>
          <p:nvPr/>
        </p:nvSpPr>
        <p:spPr bwMode="auto">
          <a:xfrm flipH="1">
            <a:off x="4762500" y="3698875"/>
            <a:ext cx="777875" cy="819150"/>
          </a:xfrm>
          <a:prstGeom prst="line">
            <a:avLst/>
          </a:prstGeom>
          <a:noFill/>
          <a:ln w="19050">
            <a:solidFill>
              <a:schemeClr val="tx1"/>
            </a:solidFill>
            <a:round/>
            <a:headEnd/>
            <a:tailEnd type="triangle" w="med" len="med"/>
          </a:ln>
          <a:effectLst/>
        </p:spPr>
        <p:txBody>
          <a:bodyPr lIns="90000" tIns="46800" rIns="90000" bIns="46800"/>
          <a:lstStyle/>
          <a:p>
            <a:endParaRPr lang="en-IN"/>
          </a:p>
        </p:txBody>
      </p:sp>
      <p:sp>
        <p:nvSpPr>
          <p:cNvPr id="324669" name="Text Box 61"/>
          <p:cNvSpPr txBox="1">
            <a:spLocks noChangeArrowheads="1"/>
          </p:cNvSpPr>
          <p:nvPr/>
        </p:nvSpPr>
        <p:spPr bwMode="auto">
          <a:xfrm>
            <a:off x="2209800" y="4953000"/>
            <a:ext cx="1752600" cy="519113"/>
          </a:xfrm>
          <a:prstGeom prst="rect">
            <a:avLst/>
          </a:prstGeom>
          <a:noFill/>
          <a:ln w="19050">
            <a:noFill/>
            <a:miter lim="800000"/>
            <a:headEnd/>
            <a:tailEnd/>
          </a:ln>
          <a:effectLst/>
        </p:spPr>
        <p:txBody>
          <a:bodyPr lIns="90000" tIns="46800" rIns="90000" bIns="46800">
            <a:spAutoFit/>
          </a:bodyPr>
          <a:lstStyle/>
          <a:p>
            <a:r>
              <a:rPr lang="en-US" altLang="ja-JP" sz="2800" b="0">
                <a:latin typeface="Times New Roman" pitchFamily="18" charset="0"/>
              </a:rPr>
              <a:t>I </a:t>
            </a:r>
            <a:r>
              <a:rPr lang="en-US" altLang="ja-JP" sz="2800" b="0"/>
              <a:t>x</a:t>
            </a:r>
            <a:r>
              <a:rPr lang="en-US" altLang="ja-JP" sz="2800" b="0">
                <a:latin typeface="Times New Roman" pitchFamily="18" charset="0"/>
              </a:rPr>
              <a:t> V </a:t>
            </a:r>
            <a:r>
              <a:rPr lang="en-US" altLang="ja-JP" sz="2800" b="0"/>
              <a:t>=</a:t>
            </a:r>
            <a:r>
              <a:rPr lang="en-US" altLang="ja-JP" sz="2800" b="0">
                <a:latin typeface="Times New Roman" pitchFamily="18" charset="0"/>
              </a:rPr>
              <a:t> W</a:t>
            </a:r>
          </a:p>
        </p:txBody>
      </p:sp>
      <p:sp>
        <p:nvSpPr>
          <p:cNvPr id="324670" name="AutoShape 62"/>
          <p:cNvSpPr>
            <a:spLocks noChangeArrowheads="1"/>
          </p:cNvSpPr>
          <p:nvPr/>
        </p:nvSpPr>
        <p:spPr bwMode="auto">
          <a:xfrm>
            <a:off x="2339975" y="3573463"/>
            <a:ext cx="360363" cy="719137"/>
          </a:xfrm>
          <a:prstGeom prst="upDownArrow">
            <a:avLst>
              <a:gd name="adj1" fmla="val 50000"/>
              <a:gd name="adj2" fmla="val 39912"/>
            </a:avLst>
          </a:prstGeom>
          <a:solidFill>
            <a:srgbClr val="FF0000"/>
          </a:solidFill>
          <a:ln w="19050">
            <a:solidFill>
              <a:schemeClr val="tx1"/>
            </a:solidFill>
            <a:miter lim="800000"/>
            <a:headEnd/>
            <a:tailEnd/>
          </a:ln>
          <a:effectLst/>
        </p:spPr>
        <p:txBody>
          <a:bodyPr wrap="none" lIns="90000" tIns="46800" rIns="90000" bIns="46800" anchor="ctr"/>
          <a:lstStyle/>
          <a:p>
            <a:endParaRPr lang="en-IN"/>
          </a:p>
        </p:txBody>
      </p:sp>
      <p:sp>
        <p:nvSpPr>
          <p:cNvPr id="8" name="TextBox 7"/>
          <p:cNvSpPr txBox="1"/>
          <p:nvPr/>
        </p:nvSpPr>
        <p:spPr>
          <a:xfrm>
            <a:off x="6629400" y="6281568"/>
            <a:ext cx="2684462" cy="307777"/>
          </a:xfrm>
          <a:prstGeom prst="rect">
            <a:avLst/>
          </a:prstGeom>
          <a:noFill/>
        </p:spPr>
        <p:txBody>
          <a:bodyPr wrap="square" rtlCol="0">
            <a:spAutoFit/>
          </a:bodyPr>
          <a:lstStyle/>
          <a:p>
            <a:r>
              <a:rPr lang="en-US" sz="1400" b="1" dirty="0" smtClean="0">
                <a:solidFill>
                  <a:srgbClr val="FF0000"/>
                </a:solidFill>
              </a:rPr>
              <a:t>Open Circuit Voltage ( </a:t>
            </a:r>
            <a:r>
              <a:rPr lang="en-US" sz="1400" b="1" dirty="0" err="1" smtClean="0">
                <a:solidFill>
                  <a:srgbClr val="FF0000"/>
                </a:solidFill>
              </a:rPr>
              <a:t>Voc</a:t>
            </a:r>
            <a:r>
              <a:rPr lang="en-US" sz="1400" b="1" dirty="0" smtClean="0">
                <a:solidFill>
                  <a:srgbClr val="FF0000"/>
                </a:solidFill>
              </a:rPr>
              <a:t>)</a:t>
            </a:r>
            <a:endParaRPr lang="en-US" sz="1400" b="1" dirty="0">
              <a:solidFill>
                <a:srgbClr val="FF0000"/>
              </a:solidFill>
            </a:endParaRPr>
          </a:p>
        </p:txBody>
      </p:sp>
      <p:sp>
        <p:nvSpPr>
          <p:cNvPr id="64" name="TextBox 63"/>
          <p:cNvSpPr txBox="1"/>
          <p:nvPr/>
        </p:nvSpPr>
        <p:spPr>
          <a:xfrm>
            <a:off x="829012" y="1871059"/>
            <a:ext cx="1884821" cy="523220"/>
          </a:xfrm>
          <a:prstGeom prst="rect">
            <a:avLst/>
          </a:prstGeom>
          <a:noFill/>
        </p:spPr>
        <p:txBody>
          <a:bodyPr wrap="square" rtlCol="0">
            <a:spAutoFit/>
          </a:bodyPr>
          <a:lstStyle/>
          <a:p>
            <a:r>
              <a:rPr lang="en-US" sz="1400" b="1" dirty="0" smtClean="0">
                <a:solidFill>
                  <a:srgbClr val="FF0000"/>
                </a:solidFill>
              </a:rPr>
              <a:t>Short Circuit Current ( </a:t>
            </a:r>
            <a:r>
              <a:rPr lang="en-US" sz="1400" b="1" dirty="0" err="1" smtClean="0">
                <a:solidFill>
                  <a:srgbClr val="FF0000"/>
                </a:solidFill>
              </a:rPr>
              <a:t>Isc</a:t>
            </a:r>
            <a:r>
              <a:rPr lang="en-US" sz="1400" b="1" dirty="0" smtClean="0">
                <a:solidFill>
                  <a:srgbClr val="FF0000"/>
                </a:solidFill>
              </a:rPr>
              <a:t>)</a:t>
            </a:r>
            <a:endParaRPr lang="en-US" sz="1400" b="1" dirty="0">
              <a:solidFill>
                <a:srgbClr val="FF0000"/>
              </a:solidFill>
            </a:endParaRPr>
          </a:p>
        </p:txBody>
      </p:sp>
    </p:spTree>
  </p:cSld>
  <p:clrMapOvr>
    <a:masterClrMapping/>
  </p:clrMapOvr>
  <p:transition spd="slow"/>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ChangeArrowheads="1"/>
          </p:cNvSpPr>
          <p:nvPr/>
        </p:nvSpPr>
        <p:spPr bwMode="auto">
          <a:xfrm>
            <a:off x="609600" y="2033588"/>
            <a:ext cx="892175" cy="1501775"/>
          </a:xfrm>
          <a:prstGeom prst="rect">
            <a:avLst/>
          </a:prstGeom>
          <a:solidFill>
            <a:srgbClr val="FFFF66"/>
          </a:solidFill>
          <a:ln w="19050">
            <a:solidFill>
              <a:schemeClr val="tx1"/>
            </a:solidFill>
            <a:miter lim="800000"/>
            <a:headEnd/>
            <a:tailEnd/>
          </a:ln>
          <a:effectLst/>
        </p:spPr>
        <p:txBody>
          <a:bodyPr wrap="none" lIns="90000" tIns="46800" rIns="90000" bIns="46800" anchor="ctr"/>
          <a:lstStyle/>
          <a:p>
            <a:endParaRPr lang="en-IN"/>
          </a:p>
        </p:txBody>
      </p:sp>
      <p:sp>
        <p:nvSpPr>
          <p:cNvPr id="326659" name="Rectangle 3"/>
          <p:cNvSpPr>
            <a:spLocks noChangeArrowheads="1"/>
          </p:cNvSpPr>
          <p:nvPr/>
        </p:nvSpPr>
        <p:spPr bwMode="auto">
          <a:xfrm>
            <a:off x="5172075" y="5991225"/>
            <a:ext cx="2157413" cy="355600"/>
          </a:xfrm>
          <a:prstGeom prst="rect">
            <a:avLst/>
          </a:prstGeom>
          <a:solidFill>
            <a:srgbClr val="FFFF66"/>
          </a:solidFill>
          <a:ln w="19050">
            <a:solidFill>
              <a:schemeClr val="tx1"/>
            </a:solidFill>
            <a:miter lim="800000"/>
            <a:headEnd/>
            <a:tailEnd/>
          </a:ln>
          <a:effectLst/>
        </p:spPr>
        <p:txBody>
          <a:bodyPr wrap="none" lIns="90000" tIns="46800" rIns="90000" bIns="46800" anchor="ctr"/>
          <a:lstStyle/>
          <a:p>
            <a:endParaRPr lang="en-IN"/>
          </a:p>
        </p:txBody>
      </p:sp>
      <p:sp>
        <p:nvSpPr>
          <p:cNvPr id="326661" name="Rectangle 5"/>
          <p:cNvSpPr>
            <a:spLocks noGrp="1" noChangeArrowheads="1"/>
          </p:cNvSpPr>
          <p:nvPr>
            <p:ph type="body" idx="1"/>
          </p:nvPr>
        </p:nvSpPr>
        <p:spPr>
          <a:xfrm>
            <a:off x="381000" y="152400"/>
            <a:ext cx="8229600" cy="4525963"/>
          </a:xfrm>
        </p:spPr>
        <p:txBody>
          <a:bodyPr/>
          <a:lstStyle/>
          <a:p>
            <a:r>
              <a:rPr lang="en-US" altLang="ja-JP" b="1" dirty="0"/>
              <a:t>Typical I-V Curve</a:t>
            </a:r>
          </a:p>
        </p:txBody>
      </p:sp>
      <p:sp>
        <p:nvSpPr>
          <p:cNvPr id="326662" name="Line 6"/>
          <p:cNvSpPr>
            <a:spLocks noChangeShapeType="1"/>
          </p:cNvSpPr>
          <p:nvPr/>
        </p:nvSpPr>
        <p:spPr bwMode="auto">
          <a:xfrm>
            <a:off x="2411413" y="5805488"/>
            <a:ext cx="0" cy="0"/>
          </a:xfrm>
          <a:prstGeom prst="line">
            <a:avLst/>
          </a:prstGeom>
          <a:noFill/>
          <a:ln w="9525">
            <a:noFill/>
            <a:round/>
            <a:headEnd/>
            <a:tailEnd/>
          </a:ln>
          <a:effectLst/>
        </p:spPr>
        <p:txBody>
          <a:bodyPr lIns="90000" tIns="46800" rIns="90000" bIns="46800"/>
          <a:lstStyle/>
          <a:p>
            <a:endParaRPr lang="en-IN"/>
          </a:p>
        </p:txBody>
      </p:sp>
      <p:sp>
        <p:nvSpPr>
          <p:cNvPr id="326663" name="Line 7"/>
          <p:cNvSpPr>
            <a:spLocks noChangeShapeType="1"/>
          </p:cNvSpPr>
          <p:nvPr/>
        </p:nvSpPr>
        <p:spPr bwMode="auto">
          <a:xfrm>
            <a:off x="2411413" y="5805488"/>
            <a:ext cx="0" cy="0"/>
          </a:xfrm>
          <a:prstGeom prst="line">
            <a:avLst/>
          </a:prstGeom>
          <a:noFill/>
          <a:ln w="9525">
            <a:noFill/>
            <a:round/>
            <a:headEnd/>
            <a:tailEnd/>
          </a:ln>
          <a:effectLst/>
        </p:spPr>
        <p:txBody>
          <a:bodyPr lIns="90000" tIns="46800" rIns="90000" bIns="46800"/>
          <a:lstStyle/>
          <a:p>
            <a:endParaRPr lang="en-IN"/>
          </a:p>
        </p:txBody>
      </p:sp>
      <p:sp>
        <p:nvSpPr>
          <p:cNvPr id="326664" name="Line 8"/>
          <p:cNvSpPr>
            <a:spLocks noChangeShapeType="1"/>
          </p:cNvSpPr>
          <p:nvPr/>
        </p:nvSpPr>
        <p:spPr bwMode="auto">
          <a:xfrm flipV="1">
            <a:off x="900113" y="2997200"/>
            <a:ext cx="0" cy="576263"/>
          </a:xfrm>
          <a:prstGeom prst="line">
            <a:avLst/>
          </a:prstGeom>
          <a:noFill/>
          <a:ln w="9525">
            <a:noFill/>
            <a:round/>
            <a:headEnd/>
            <a:tailEnd/>
          </a:ln>
          <a:effectLst/>
        </p:spPr>
        <p:txBody>
          <a:bodyPr lIns="90000" tIns="46800" rIns="90000" bIns="46800"/>
          <a:lstStyle/>
          <a:p>
            <a:endParaRPr lang="en-IN"/>
          </a:p>
        </p:txBody>
      </p:sp>
      <p:sp>
        <p:nvSpPr>
          <p:cNvPr id="326665" name="Line 9"/>
          <p:cNvSpPr>
            <a:spLocks noChangeShapeType="1"/>
          </p:cNvSpPr>
          <p:nvPr/>
        </p:nvSpPr>
        <p:spPr bwMode="auto">
          <a:xfrm>
            <a:off x="1571625" y="1911350"/>
            <a:ext cx="0" cy="3702050"/>
          </a:xfrm>
          <a:prstGeom prst="line">
            <a:avLst/>
          </a:prstGeom>
          <a:noFill/>
          <a:ln w="28575">
            <a:solidFill>
              <a:schemeClr val="tx1"/>
            </a:solidFill>
            <a:round/>
            <a:headEnd type="arrow" w="med" len="med"/>
            <a:tailEnd/>
          </a:ln>
          <a:effectLst/>
        </p:spPr>
        <p:txBody>
          <a:bodyPr lIns="90000" tIns="46800" rIns="90000" bIns="46800"/>
          <a:lstStyle/>
          <a:p>
            <a:endParaRPr lang="en-IN"/>
          </a:p>
        </p:txBody>
      </p:sp>
      <p:sp>
        <p:nvSpPr>
          <p:cNvPr id="326666" name="Line 10"/>
          <p:cNvSpPr>
            <a:spLocks noChangeShapeType="1"/>
          </p:cNvSpPr>
          <p:nvPr/>
        </p:nvSpPr>
        <p:spPr bwMode="auto">
          <a:xfrm>
            <a:off x="1571625" y="5613400"/>
            <a:ext cx="5710238" cy="0"/>
          </a:xfrm>
          <a:prstGeom prst="line">
            <a:avLst/>
          </a:prstGeom>
          <a:noFill/>
          <a:ln w="28575">
            <a:solidFill>
              <a:schemeClr val="tx1"/>
            </a:solidFill>
            <a:round/>
            <a:headEnd/>
            <a:tailEnd type="arrow" w="med" len="med"/>
          </a:ln>
          <a:effectLst/>
        </p:spPr>
        <p:txBody>
          <a:bodyPr lIns="90000" tIns="46800" rIns="90000" bIns="46800"/>
          <a:lstStyle/>
          <a:p>
            <a:endParaRPr lang="en-IN"/>
          </a:p>
        </p:txBody>
      </p:sp>
      <p:sp>
        <p:nvSpPr>
          <p:cNvPr id="326667" name="Text Box 11"/>
          <p:cNvSpPr txBox="1">
            <a:spLocks noChangeArrowheads="1"/>
          </p:cNvSpPr>
          <p:nvPr/>
        </p:nvSpPr>
        <p:spPr bwMode="auto">
          <a:xfrm>
            <a:off x="7378700" y="5429250"/>
            <a:ext cx="774700" cy="368300"/>
          </a:xfrm>
          <a:prstGeom prst="rect">
            <a:avLst/>
          </a:prstGeom>
          <a:noFill/>
          <a:ln w="19050">
            <a:noFill/>
            <a:miter lim="800000"/>
            <a:headEnd/>
            <a:tailEnd/>
          </a:ln>
          <a:effectLst/>
        </p:spPr>
        <p:txBody>
          <a:bodyPr lIns="90000" tIns="46800" rIns="90000" bIns="46800">
            <a:spAutoFit/>
          </a:bodyPr>
          <a:lstStyle/>
          <a:p>
            <a:pPr algn="ctr"/>
            <a:r>
              <a:rPr lang="en-US" altLang="ja-JP"/>
              <a:t>(V)</a:t>
            </a:r>
          </a:p>
        </p:txBody>
      </p:sp>
      <p:sp>
        <p:nvSpPr>
          <p:cNvPr id="326668" name="Text Box 12"/>
          <p:cNvSpPr txBox="1">
            <a:spLocks noChangeArrowheads="1"/>
          </p:cNvSpPr>
          <p:nvPr/>
        </p:nvSpPr>
        <p:spPr bwMode="auto">
          <a:xfrm>
            <a:off x="1184275" y="1447800"/>
            <a:ext cx="774700" cy="366713"/>
          </a:xfrm>
          <a:prstGeom prst="rect">
            <a:avLst/>
          </a:prstGeom>
          <a:noFill/>
          <a:ln w="19050">
            <a:noFill/>
            <a:miter lim="800000"/>
            <a:headEnd/>
            <a:tailEnd/>
          </a:ln>
          <a:effectLst/>
        </p:spPr>
        <p:txBody>
          <a:bodyPr lIns="90000" tIns="46800" rIns="90000" bIns="46800">
            <a:spAutoFit/>
          </a:bodyPr>
          <a:lstStyle/>
          <a:p>
            <a:pPr algn="ctr"/>
            <a:r>
              <a:rPr lang="en-US" altLang="ja-JP"/>
              <a:t>(A)</a:t>
            </a:r>
          </a:p>
        </p:txBody>
      </p:sp>
      <p:sp>
        <p:nvSpPr>
          <p:cNvPr id="326669" name="Text Box 13"/>
          <p:cNvSpPr txBox="1">
            <a:spLocks noChangeArrowheads="1"/>
          </p:cNvSpPr>
          <p:nvPr/>
        </p:nvSpPr>
        <p:spPr bwMode="auto">
          <a:xfrm>
            <a:off x="1700213" y="5743575"/>
            <a:ext cx="3290887" cy="396875"/>
          </a:xfrm>
          <a:prstGeom prst="rect">
            <a:avLst/>
          </a:prstGeom>
          <a:noFill/>
          <a:ln w="19050">
            <a:noFill/>
            <a:miter lim="800000"/>
            <a:headEnd/>
            <a:tailEnd/>
          </a:ln>
          <a:effectLst/>
        </p:spPr>
        <p:txBody>
          <a:bodyPr lIns="90000" tIns="46800" rIns="90000" bIns="46800">
            <a:spAutoFit/>
          </a:bodyPr>
          <a:lstStyle/>
          <a:p>
            <a:pPr algn="ctr"/>
            <a:r>
              <a:rPr lang="en-US" altLang="ja-JP" sz="2000" b="0"/>
              <a:t>Voltage(V)</a:t>
            </a:r>
          </a:p>
        </p:txBody>
      </p:sp>
      <p:sp>
        <p:nvSpPr>
          <p:cNvPr id="326670" name="Text Box 14"/>
          <p:cNvSpPr txBox="1">
            <a:spLocks noChangeArrowheads="1"/>
          </p:cNvSpPr>
          <p:nvPr/>
        </p:nvSpPr>
        <p:spPr bwMode="auto">
          <a:xfrm rot="-5400000">
            <a:off x="306388" y="4743450"/>
            <a:ext cx="1685925" cy="396875"/>
          </a:xfrm>
          <a:prstGeom prst="rect">
            <a:avLst/>
          </a:prstGeom>
          <a:noFill/>
          <a:ln w="19050">
            <a:noFill/>
            <a:miter lim="800000"/>
            <a:headEnd/>
            <a:tailEnd/>
          </a:ln>
          <a:effectLst/>
        </p:spPr>
        <p:txBody>
          <a:bodyPr lIns="90000" tIns="46800" rIns="90000" bIns="46800">
            <a:spAutoFit/>
          </a:bodyPr>
          <a:lstStyle/>
          <a:p>
            <a:pPr algn="ctr"/>
            <a:r>
              <a:rPr lang="en-US" altLang="ja-JP" sz="2000" b="0"/>
              <a:t>Current(I)</a:t>
            </a:r>
          </a:p>
        </p:txBody>
      </p:sp>
      <p:sp>
        <p:nvSpPr>
          <p:cNvPr id="326671" name="Freeform 15"/>
          <p:cNvSpPr>
            <a:spLocks/>
          </p:cNvSpPr>
          <p:nvPr/>
        </p:nvSpPr>
        <p:spPr bwMode="auto">
          <a:xfrm>
            <a:off x="1570038" y="2433638"/>
            <a:ext cx="5045075" cy="3201987"/>
          </a:xfrm>
          <a:custGeom>
            <a:avLst/>
            <a:gdLst/>
            <a:ahLst/>
            <a:cxnLst>
              <a:cxn ang="0">
                <a:pos x="0" y="0"/>
              </a:cxn>
              <a:cxn ang="0">
                <a:pos x="2038" y="336"/>
              </a:cxn>
              <a:cxn ang="0">
                <a:pos x="2588" y="1720"/>
              </a:cxn>
            </a:cxnLst>
            <a:rect l="0" t="0" r="r" b="b"/>
            <a:pathLst>
              <a:path w="2588" h="1720">
                <a:moveTo>
                  <a:pt x="0" y="0"/>
                </a:moveTo>
                <a:cubicBezTo>
                  <a:pt x="340" y="56"/>
                  <a:pt x="1607" y="49"/>
                  <a:pt x="2038" y="336"/>
                </a:cubicBezTo>
                <a:cubicBezTo>
                  <a:pt x="2469" y="623"/>
                  <a:pt x="2473" y="1432"/>
                  <a:pt x="2588" y="1720"/>
                </a:cubicBezTo>
              </a:path>
            </a:pathLst>
          </a:custGeom>
          <a:noFill/>
          <a:ln w="38100" cap="flat" cmpd="sng">
            <a:solidFill>
              <a:srgbClr val="FF0000"/>
            </a:solidFill>
            <a:prstDash val="solid"/>
            <a:round/>
            <a:headEnd/>
            <a:tailEnd/>
          </a:ln>
          <a:effectLst/>
        </p:spPr>
        <p:txBody>
          <a:bodyPr lIns="90000" tIns="46800" rIns="90000" bIns="46800"/>
          <a:lstStyle/>
          <a:p>
            <a:endParaRPr lang="en-IN"/>
          </a:p>
        </p:txBody>
      </p:sp>
      <p:sp>
        <p:nvSpPr>
          <p:cNvPr id="326672" name="Text Box 16"/>
          <p:cNvSpPr txBox="1">
            <a:spLocks noChangeArrowheads="1"/>
          </p:cNvSpPr>
          <p:nvPr/>
        </p:nvSpPr>
        <p:spPr bwMode="auto">
          <a:xfrm>
            <a:off x="5270500" y="5969000"/>
            <a:ext cx="1428750" cy="396875"/>
          </a:xfrm>
          <a:prstGeom prst="rect">
            <a:avLst/>
          </a:prstGeom>
          <a:noFill/>
          <a:ln w="19050">
            <a:noFill/>
            <a:miter lim="800000"/>
            <a:headEnd/>
            <a:tailEnd/>
          </a:ln>
          <a:effectLst/>
        </p:spPr>
        <p:txBody>
          <a:bodyPr lIns="90000" tIns="46800" rIns="90000" bIns="46800">
            <a:spAutoFit/>
          </a:bodyPr>
          <a:lstStyle/>
          <a:p>
            <a:r>
              <a:rPr lang="en-US" altLang="ja-JP" sz="2000"/>
              <a:t>0.49 V</a:t>
            </a:r>
          </a:p>
        </p:txBody>
      </p:sp>
      <p:sp>
        <p:nvSpPr>
          <p:cNvPr id="326673" name="AutoShape 17"/>
          <p:cNvSpPr>
            <a:spLocks noChangeArrowheads="1"/>
          </p:cNvSpPr>
          <p:nvPr/>
        </p:nvSpPr>
        <p:spPr bwMode="auto">
          <a:xfrm>
            <a:off x="5575300" y="5699125"/>
            <a:ext cx="276225" cy="314325"/>
          </a:xfrm>
          <a:prstGeom prst="upArrow">
            <a:avLst>
              <a:gd name="adj1" fmla="val 50000"/>
              <a:gd name="adj2" fmla="val 28448"/>
            </a:avLst>
          </a:prstGeom>
          <a:solidFill>
            <a:srgbClr val="FFFF99"/>
          </a:solidFill>
          <a:ln w="19050">
            <a:solidFill>
              <a:schemeClr val="tx1"/>
            </a:solidFill>
            <a:miter lim="800000"/>
            <a:headEnd/>
            <a:tailEnd/>
          </a:ln>
          <a:effectLst/>
        </p:spPr>
        <p:txBody>
          <a:bodyPr wrap="none" lIns="90000" tIns="46800" rIns="90000" bIns="46800" anchor="ctr"/>
          <a:lstStyle/>
          <a:p>
            <a:endParaRPr lang="en-IN"/>
          </a:p>
        </p:txBody>
      </p:sp>
      <p:sp>
        <p:nvSpPr>
          <p:cNvPr id="326674" name="Text Box 18"/>
          <p:cNvSpPr txBox="1">
            <a:spLocks noChangeArrowheads="1"/>
          </p:cNvSpPr>
          <p:nvPr/>
        </p:nvSpPr>
        <p:spPr bwMode="auto">
          <a:xfrm rot="334798">
            <a:off x="1941513" y="2205038"/>
            <a:ext cx="3798887" cy="366712"/>
          </a:xfrm>
          <a:prstGeom prst="rect">
            <a:avLst/>
          </a:prstGeom>
          <a:noFill/>
          <a:ln w="19050">
            <a:noFill/>
            <a:miter lim="800000"/>
            <a:headEnd/>
            <a:tailEnd/>
          </a:ln>
          <a:effectLst/>
        </p:spPr>
        <p:txBody>
          <a:bodyPr lIns="90000" tIns="46800" rIns="90000" bIns="46800">
            <a:spAutoFit/>
          </a:bodyPr>
          <a:lstStyle/>
          <a:p>
            <a:r>
              <a:rPr lang="en-US" altLang="ja-JP" dirty="0"/>
              <a:t>Standard </a:t>
            </a:r>
            <a:r>
              <a:rPr lang="en-US" altLang="ja-JP" dirty="0" err="1"/>
              <a:t>insolation</a:t>
            </a:r>
            <a:r>
              <a:rPr lang="en-US" altLang="ja-JP" dirty="0"/>
              <a:t> 1.0 kWh/m</a:t>
            </a:r>
            <a:r>
              <a:rPr lang="en-US" altLang="ja-JP" sz="2400" baseline="20000" dirty="0"/>
              <a:t>2</a:t>
            </a:r>
          </a:p>
        </p:txBody>
      </p:sp>
      <p:sp>
        <p:nvSpPr>
          <p:cNvPr id="326675" name="Rectangle 19"/>
          <p:cNvSpPr>
            <a:spLocks noChangeArrowheads="1"/>
          </p:cNvSpPr>
          <p:nvPr/>
        </p:nvSpPr>
        <p:spPr bwMode="auto">
          <a:xfrm>
            <a:off x="1571625" y="3217863"/>
            <a:ext cx="4162425" cy="2393950"/>
          </a:xfrm>
          <a:prstGeom prst="rect">
            <a:avLst/>
          </a:prstGeom>
          <a:noFill/>
          <a:ln w="19050">
            <a:solidFill>
              <a:schemeClr val="tx1"/>
            </a:solidFill>
            <a:miter lim="800000"/>
            <a:headEnd/>
            <a:tailEnd/>
          </a:ln>
          <a:effectLst/>
        </p:spPr>
        <p:txBody>
          <a:bodyPr wrap="none" lIns="90000" tIns="46800" rIns="90000" bIns="46800" anchor="ctr"/>
          <a:lstStyle/>
          <a:p>
            <a:endParaRPr lang="en-IN"/>
          </a:p>
        </p:txBody>
      </p:sp>
      <p:sp>
        <p:nvSpPr>
          <p:cNvPr id="326676" name="Text Box 20"/>
          <p:cNvSpPr txBox="1">
            <a:spLocks noChangeArrowheads="1"/>
          </p:cNvSpPr>
          <p:nvPr/>
        </p:nvSpPr>
        <p:spPr bwMode="auto">
          <a:xfrm>
            <a:off x="6194425" y="5964238"/>
            <a:ext cx="1498600" cy="396875"/>
          </a:xfrm>
          <a:prstGeom prst="rect">
            <a:avLst/>
          </a:prstGeom>
          <a:noFill/>
          <a:ln w="19050">
            <a:noFill/>
            <a:miter lim="800000"/>
            <a:headEnd/>
            <a:tailEnd/>
          </a:ln>
          <a:effectLst/>
        </p:spPr>
        <p:txBody>
          <a:bodyPr lIns="90000" tIns="46800" rIns="90000" bIns="46800">
            <a:spAutoFit/>
          </a:bodyPr>
          <a:lstStyle/>
          <a:p>
            <a:r>
              <a:rPr lang="en-US" altLang="ja-JP" sz="2000"/>
              <a:t>0.62 V</a:t>
            </a:r>
          </a:p>
        </p:txBody>
      </p:sp>
      <p:sp>
        <p:nvSpPr>
          <p:cNvPr id="326677" name="AutoShape 21"/>
          <p:cNvSpPr>
            <a:spLocks noChangeArrowheads="1"/>
          </p:cNvSpPr>
          <p:nvPr/>
        </p:nvSpPr>
        <p:spPr bwMode="auto">
          <a:xfrm>
            <a:off x="6527800" y="5694363"/>
            <a:ext cx="276225" cy="314325"/>
          </a:xfrm>
          <a:prstGeom prst="upArrow">
            <a:avLst>
              <a:gd name="adj1" fmla="val 50000"/>
              <a:gd name="adj2" fmla="val 28448"/>
            </a:avLst>
          </a:prstGeom>
          <a:solidFill>
            <a:srgbClr val="FFFF99"/>
          </a:solidFill>
          <a:ln w="19050">
            <a:solidFill>
              <a:schemeClr val="tx1"/>
            </a:solidFill>
            <a:miter lim="800000"/>
            <a:headEnd/>
            <a:tailEnd/>
          </a:ln>
          <a:effectLst/>
        </p:spPr>
        <p:txBody>
          <a:bodyPr wrap="none" lIns="90000" tIns="46800" rIns="90000" bIns="46800" anchor="ctr"/>
          <a:lstStyle/>
          <a:p>
            <a:endParaRPr lang="en-IN"/>
          </a:p>
        </p:txBody>
      </p:sp>
      <p:sp>
        <p:nvSpPr>
          <p:cNvPr id="326678" name="AutoShape 22"/>
          <p:cNvSpPr>
            <a:spLocks noChangeArrowheads="1"/>
          </p:cNvSpPr>
          <p:nvPr/>
        </p:nvSpPr>
        <p:spPr bwMode="auto">
          <a:xfrm rot="5400000">
            <a:off x="1162050" y="3076575"/>
            <a:ext cx="276225" cy="314325"/>
          </a:xfrm>
          <a:prstGeom prst="upArrow">
            <a:avLst>
              <a:gd name="adj1" fmla="val 50000"/>
              <a:gd name="adj2" fmla="val 28448"/>
            </a:avLst>
          </a:prstGeom>
          <a:solidFill>
            <a:srgbClr val="FFFF99"/>
          </a:solidFill>
          <a:ln w="19050">
            <a:solidFill>
              <a:schemeClr val="tx1"/>
            </a:solidFill>
            <a:miter lim="800000"/>
            <a:headEnd/>
            <a:tailEnd/>
          </a:ln>
          <a:effectLst/>
        </p:spPr>
        <p:txBody>
          <a:bodyPr wrap="none" lIns="90000" tIns="46800" rIns="90000" bIns="46800" anchor="ctr"/>
          <a:lstStyle/>
          <a:p>
            <a:endParaRPr lang="en-IN"/>
          </a:p>
        </p:txBody>
      </p:sp>
      <p:sp>
        <p:nvSpPr>
          <p:cNvPr id="326679" name="Text Box 23"/>
          <p:cNvSpPr txBox="1">
            <a:spLocks noChangeArrowheads="1"/>
          </p:cNvSpPr>
          <p:nvPr/>
        </p:nvSpPr>
        <p:spPr bwMode="auto">
          <a:xfrm>
            <a:off x="595313" y="2813050"/>
            <a:ext cx="1047750" cy="396875"/>
          </a:xfrm>
          <a:prstGeom prst="rect">
            <a:avLst/>
          </a:prstGeom>
          <a:noFill/>
          <a:ln w="19050">
            <a:noFill/>
            <a:miter lim="800000"/>
            <a:headEnd/>
            <a:tailEnd/>
          </a:ln>
          <a:effectLst/>
        </p:spPr>
        <p:txBody>
          <a:bodyPr lIns="90000" tIns="46800" rIns="90000" bIns="46800">
            <a:spAutoFit/>
          </a:bodyPr>
          <a:lstStyle/>
          <a:p>
            <a:r>
              <a:rPr lang="en-US" altLang="ja-JP" sz="2000"/>
              <a:t>4.95A</a:t>
            </a:r>
          </a:p>
        </p:txBody>
      </p:sp>
      <p:sp>
        <p:nvSpPr>
          <p:cNvPr id="326680" name="AutoShape 24"/>
          <p:cNvSpPr>
            <a:spLocks noChangeArrowheads="1"/>
          </p:cNvSpPr>
          <p:nvPr/>
        </p:nvSpPr>
        <p:spPr bwMode="auto">
          <a:xfrm rot="5400000">
            <a:off x="1157288" y="2314575"/>
            <a:ext cx="276225" cy="314325"/>
          </a:xfrm>
          <a:prstGeom prst="upArrow">
            <a:avLst>
              <a:gd name="adj1" fmla="val 50000"/>
              <a:gd name="adj2" fmla="val 28448"/>
            </a:avLst>
          </a:prstGeom>
          <a:solidFill>
            <a:srgbClr val="FFFF99"/>
          </a:solidFill>
          <a:ln w="19050">
            <a:solidFill>
              <a:schemeClr val="tx1"/>
            </a:solidFill>
            <a:miter lim="800000"/>
            <a:headEnd/>
            <a:tailEnd/>
          </a:ln>
          <a:effectLst/>
        </p:spPr>
        <p:txBody>
          <a:bodyPr wrap="none" lIns="90000" tIns="46800" rIns="90000" bIns="46800" anchor="ctr"/>
          <a:lstStyle/>
          <a:p>
            <a:endParaRPr lang="en-IN"/>
          </a:p>
        </p:txBody>
      </p:sp>
      <p:sp>
        <p:nvSpPr>
          <p:cNvPr id="326681" name="Text Box 25"/>
          <p:cNvSpPr txBox="1">
            <a:spLocks noChangeArrowheads="1"/>
          </p:cNvSpPr>
          <p:nvPr/>
        </p:nvSpPr>
        <p:spPr bwMode="auto">
          <a:xfrm>
            <a:off x="590550" y="2051050"/>
            <a:ext cx="1047750" cy="396875"/>
          </a:xfrm>
          <a:prstGeom prst="rect">
            <a:avLst/>
          </a:prstGeom>
          <a:noFill/>
          <a:ln w="19050">
            <a:noFill/>
            <a:miter lim="800000"/>
            <a:headEnd/>
            <a:tailEnd/>
          </a:ln>
          <a:effectLst/>
        </p:spPr>
        <p:txBody>
          <a:bodyPr lIns="90000" tIns="46800" rIns="90000" bIns="46800">
            <a:spAutoFit/>
          </a:bodyPr>
          <a:lstStyle/>
          <a:p>
            <a:r>
              <a:rPr lang="en-US" altLang="ja-JP" sz="2000"/>
              <a:t>5.55A</a:t>
            </a:r>
          </a:p>
        </p:txBody>
      </p:sp>
      <p:sp>
        <p:nvSpPr>
          <p:cNvPr id="326682" name="AutoShape 26"/>
          <p:cNvSpPr>
            <a:spLocks noChangeArrowheads="1"/>
          </p:cNvSpPr>
          <p:nvPr/>
        </p:nvSpPr>
        <p:spPr bwMode="auto">
          <a:xfrm>
            <a:off x="6946900" y="3875088"/>
            <a:ext cx="1951038" cy="1147762"/>
          </a:xfrm>
          <a:prstGeom prst="wedgeRectCallout">
            <a:avLst>
              <a:gd name="adj1" fmla="val -50000"/>
              <a:gd name="adj2" fmla="val 137829"/>
            </a:avLst>
          </a:prstGeom>
          <a:solidFill>
            <a:srgbClr val="99FF99"/>
          </a:solidFill>
          <a:ln w="19050">
            <a:solidFill>
              <a:schemeClr val="tx1"/>
            </a:solidFill>
            <a:miter lim="800000"/>
            <a:headEnd/>
            <a:tailEnd/>
          </a:ln>
          <a:effectLst/>
        </p:spPr>
        <p:txBody>
          <a:bodyPr lIns="90000" tIns="46800" rIns="90000" bIns="46800"/>
          <a:lstStyle/>
          <a:p>
            <a:pPr algn="ctr"/>
            <a:r>
              <a:rPr lang="en-US" altLang="ja-JP"/>
              <a:t>Depend on</a:t>
            </a:r>
            <a:br>
              <a:rPr lang="en-US" altLang="ja-JP"/>
            </a:br>
            <a:r>
              <a:rPr lang="en-US" altLang="ja-JP">
                <a:solidFill>
                  <a:srgbClr val="FF0000"/>
                </a:solidFill>
              </a:rPr>
              <a:t>type of cell</a:t>
            </a:r>
            <a:r>
              <a:rPr lang="en-US" altLang="ja-JP"/>
              <a:t> or </a:t>
            </a:r>
            <a:r>
              <a:rPr lang="en-US" altLang="ja-JP">
                <a:solidFill>
                  <a:srgbClr val="FF0000"/>
                </a:solidFill>
              </a:rPr>
              <a:t>cell-material</a:t>
            </a:r>
            <a:r>
              <a:rPr lang="en-US" altLang="ja-JP"/>
              <a:t/>
            </a:r>
            <a:br>
              <a:rPr lang="en-US" altLang="ja-JP"/>
            </a:br>
            <a:r>
              <a:rPr lang="en-US" altLang="ja-JP"/>
              <a:t>( Si = 0.5V )</a:t>
            </a:r>
          </a:p>
        </p:txBody>
      </p:sp>
      <p:sp>
        <p:nvSpPr>
          <p:cNvPr id="326683" name="Freeform 27"/>
          <p:cNvSpPr>
            <a:spLocks/>
          </p:cNvSpPr>
          <p:nvPr/>
        </p:nvSpPr>
        <p:spPr bwMode="auto">
          <a:xfrm>
            <a:off x="1509713" y="4195763"/>
            <a:ext cx="5226050" cy="1379537"/>
          </a:xfrm>
          <a:custGeom>
            <a:avLst/>
            <a:gdLst/>
            <a:ahLst/>
            <a:cxnLst>
              <a:cxn ang="0">
                <a:pos x="0" y="0"/>
              </a:cxn>
              <a:cxn ang="0">
                <a:pos x="2038" y="336"/>
              </a:cxn>
              <a:cxn ang="0">
                <a:pos x="2588" y="1720"/>
              </a:cxn>
            </a:cxnLst>
            <a:rect l="0" t="0" r="r" b="b"/>
            <a:pathLst>
              <a:path w="2588" h="1720">
                <a:moveTo>
                  <a:pt x="0" y="0"/>
                </a:moveTo>
                <a:cubicBezTo>
                  <a:pt x="340" y="56"/>
                  <a:pt x="1607" y="49"/>
                  <a:pt x="2038" y="336"/>
                </a:cubicBezTo>
                <a:cubicBezTo>
                  <a:pt x="2469" y="623"/>
                  <a:pt x="2473" y="1432"/>
                  <a:pt x="2588" y="1720"/>
                </a:cubicBezTo>
              </a:path>
            </a:pathLst>
          </a:custGeom>
          <a:noFill/>
          <a:ln w="38100" cap="flat" cmpd="sng">
            <a:solidFill>
              <a:srgbClr val="6666FF"/>
            </a:solidFill>
            <a:prstDash val="solid"/>
            <a:round/>
            <a:headEnd/>
            <a:tailEnd/>
          </a:ln>
          <a:effectLst/>
        </p:spPr>
        <p:txBody>
          <a:bodyPr lIns="90000" tIns="46800" rIns="90000" bIns="46800"/>
          <a:lstStyle/>
          <a:p>
            <a:endParaRPr lang="en-IN"/>
          </a:p>
        </p:txBody>
      </p:sp>
      <p:sp>
        <p:nvSpPr>
          <p:cNvPr id="326684" name="AutoShape 28"/>
          <p:cNvSpPr>
            <a:spLocks noChangeArrowheads="1"/>
          </p:cNvSpPr>
          <p:nvPr/>
        </p:nvSpPr>
        <p:spPr bwMode="auto">
          <a:xfrm>
            <a:off x="3152775" y="2633663"/>
            <a:ext cx="504825" cy="1638300"/>
          </a:xfrm>
          <a:prstGeom prst="upDownArrow">
            <a:avLst>
              <a:gd name="adj1" fmla="val 50000"/>
              <a:gd name="adj2" fmla="val 64906"/>
            </a:avLst>
          </a:prstGeom>
          <a:solidFill>
            <a:srgbClr val="FFFF66"/>
          </a:solidFill>
          <a:ln w="19050">
            <a:solidFill>
              <a:schemeClr val="tx1"/>
            </a:solidFill>
            <a:miter lim="800000"/>
            <a:headEnd/>
            <a:tailEnd/>
          </a:ln>
          <a:effectLst/>
        </p:spPr>
        <p:txBody>
          <a:bodyPr wrap="none" lIns="90000" tIns="46800" rIns="90000" bIns="46800" anchor="ctr"/>
          <a:lstStyle/>
          <a:p>
            <a:endParaRPr lang="en-IN"/>
          </a:p>
        </p:txBody>
      </p:sp>
      <p:sp>
        <p:nvSpPr>
          <p:cNvPr id="326685" name="AutoShape 29"/>
          <p:cNvSpPr>
            <a:spLocks noChangeArrowheads="1"/>
          </p:cNvSpPr>
          <p:nvPr/>
        </p:nvSpPr>
        <p:spPr bwMode="auto">
          <a:xfrm>
            <a:off x="2155825" y="1419225"/>
            <a:ext cx="2606675" cy="395288"/>
          </a:xfrm>
          <a:prstGeom prst="wedgeRectCallout">
            <a:avLst>
              <a:gd name="adj1" fmla="val -78380"/>
              <a:gd name="adj2" fmla="val 166866"/>
            </a:avLst>
          </a:prstGeom>
          <a:solidFill>
            <a:srgbClr val="99CCFF"/>
          </a:solidFill>
          <a:ln w="19050">
            <a:solidFill>
              <a:schemeClr val="tx1"/>
            </a:solidFill>
            <a:miter lim="800000"/>
            <a:headEnd/>
            <a:tailEnd/>
          </a:ln>
          <a:effectLst/>
        </p:spPr>
        <p:txBody>
          <a:bodyPr lIns="90000" tIns="46800" rIns="90000" bIns="46800"/>
          <a:lstStyle/>
          <a:p>
            <a:pPr algn="ctr"/>
            <a:r>
              <a:rPr lang="en-US" altLang="ja-JP"/>
              <a:t>Depend on </a:t>
            </a:r>
            <a:r>
              <a:rPr lang="en-US" altLang="ja-JP">
                <a:solidFill>
                  <a:srgbClr val="FF0000"/>
                </a:solidFill>
              </a:rPr>
              <a:t>cell-size</a:t>
            </a:r>
          </a:p>
        </p:txBody>
      </p:sp>
      <p:sp>
        <p:nvSpPr>
          <p:cNvPr id="326686" name="AutoShape 30"/>
          <p:cNvSpPr>
            <a:spLocks noChangeArrowheads="1"/>
          </p:cNvSpPr>
          <p:nvPr/>
        </p:nvSpPr>
        <p:spPr bwMode="auto">
          <a:xfrm>
            <a:off x="6018213" y="2170113"/>
            <a:ext cx="2224087" cy="654050"/>
          </a:xfrm>
          <a:prstGeom prst="wedgeRectCallout">
            <a:avLst>
              <a:gd name="adj1" fmla="val -163204"/>
              <a:gd name="adj2" fmla="val 136653"/>
            </a:avLst>
          </a:prstGeom>
          <a:solidFill>
            <a:srgbClr val="FFCCCC"/>
          </a:solidFill>
          <a:ln w="19050">
            <a:solidFill>
              <a:schemeClr val="tx1"/>
            </a:solidFill>
            <a:miter lim="800000"/>
            <a:headEnd/>
            <a:tailEnd/>
          </a:ln>
          <a:effectLst/>
        </p:spPr>
        <p:txBody>
          <a:bodyPr lIns="90000" tIns="46800" rIns="90000" bIns="46800"/>
          <a:lstStyle/>
          <a:p>
            <a:pPr algn="ctr"/>
            <a:r>
              <a:rPr lang="en-US" altLang="ja-JP"/>
              <a:t>Depend on</a:t>
            </a:r>
            <a:br>
              <a:rPr lang="en-US" altLang="ja-JP"/>
            </a:br>
            <a:r>
              <a:rPr lang="en-US" altLang="ja-JP">
                <a:solidFill>
                  <a:srgbClr val="FF0000"/>
                </a:solidFill>
              </a:rPr>
              <a:t>Solar insolation</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914400" y="609600"/>
            <a:ext cx="7561263" cy="111125"/>
          </a:xfrm>
          <a:noFill/>
          <a:ln>
            <a:miter lim="800000"/>
            <a:headEnd/>
            <a:tailEnd/>
          </a:ln>
        </p:spPr>
        <p:txBody>
          <a:bodyPr vert="horz" wrap="square" lIns="91440" tIns="45720" rIns="91440" bIns="45720" numCol="1" anchor="t" anchorCtr="0" compatLnSpc="1">
            <a:prstTxWarp prst="textNoShape">
              <a:avLst/>
            </a:prstTxWarp>
          </a:bodyPr>
          <a:lstStyle/>
          <a:p>
            <a:r>
              <a:rPr lang="en-US" sz="2000"/>
              <a:t>Acceptance cone</a:t>
            </a:r>
            <a:br>
              <a:rPr lang="en-US" sz="2000"/>
            </a:br>
            <a:endParaRPr lang="en-US" sz="2000"/>
          </a:p>
        </p:txBody>
      </p:sp>
      <p:pic>
        <p:nvPicPr>
          <p:cNvPr id="105481" name="Picture 9"/>
          <p:cNvPicPr>
            <a:picLocks noGrp="1" noChangeAspect="1" noChangeArrowheads="1"/>
          </p:cNvPicPr>
          <p:nvPr>
            <p:ph type="body" idx="1"/>
          </p:nvPr>
        </p:nvPicPr>
        <p:blipFill>
          <a:blip r:embed="rId2" cstate="print"/>
          <a:srcRect/>
          <a:stretch>
            <a:fillRect/>
          </a:stretch>
        </p:blipFill>
        <p:spPr>
          <a:xfrm>
            <a:off x="533400" y="1143000"/>
            <a:ext cx="8229600" cy="4525963"/>
          </a:xfrm>
          <a:noFill/>
          <a:ln/>
        </p:spPr>
      </p:pic>
      <p:sp>
        <p:nvSpPr>
          <p:cNvPr id="105609" name="Text Box 137"/>
          <p:cNvSpPr txBox="1">
            <a:spLocks noChangeArrowheads="1"/>
          </p:cNvSpPr>
          <p:nvPr/>
        </p:nvSpPr>
        <p:spPr bwMode="auto">
          <a:xfrm>
            <a:off x="1173163" y="1211263"/>
            <a:ext cx="274637" cy="376237"/>
          </a:xfrm>
          <a:prstGeom prst="rect">
            <a:avLst/>
          </a:prstGeom>
          <a:solidFill>
            <a:schemeClr val="bg1"/>
          </a:solidFill>
          <a:ln w="9525">
            <a:solidFill>
              <a:schemeClr val="bg1"/>
            </a:solidFill>
            <a:miter lim="800000"/>
            <a:headEnd/>
            <a:tailEnd/>
          </a:ln>
          <a:effectLst/>
        </p:spPr>
        <p:txBody>
          <a:bodyPr>
            <a:spAutoFit/>
          </a:bodyPr>
          <a:lstStyle/>
          <a:p>
            <a:pPr>
              <a:spcBef>
                <a:spcPct val="50000"/>
              </a:spcBef>
            </a:pPr>
            <a:endParaRPr lang="en-US"/>
          </a:p>
        </p:txBody>
      </p:sp>
    </p:spTree>
  </p:cSld>
  <p:clrMapOvr>
    <a:masterClrMapping/>
  </p:clrMapOvr>
  <p:transition spd="slow" advClick="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a:bodyPr>
          <a:lstStyle/>
          <a:p>
            <a:pPr algn="ctr"/>
            <a:r>
              <a:rPr lang="en-US" sz="3600" dirty="0" smtClean="0">
                <a:solidFill>
                  <a:schemeClr val="tx1"/>
                </a:solidFill>
                <a:latin typeface="DVB-TTGanesh" pitchFamily="82" charset="0"/>
              </a:rPr>
              <a:t>Solar Module</a:t>
            </a:r>
            <a:endParaRPr lang="en-US" sz="3600" dirty="0">
              <a:solidFill>
                <a:schemeClr val="tx1"/>
              </a:solidFill>
              <a:latin typeface="DVB-TTGanesh" pitchFamily="82" charset="0"/>
            </a:endParaRPr>
          </a:p>
        </p:txBody>
      </p:sp>
      <p:sp>
        <p:nvSpPr>
          <p:cNvPr id="3" name="Content Placeholder 2"/>
          <p:cNvSpPr>
            <a:spLocks noGrp="1"/>
          </p:cNvSpPr>
          <p:nvPr>
            <p:ph sz="quarter" idx="1"/>
          </p:nvPr>
        </p:nvSpPr>
        <p:spPr>
          <a:xfrm>
            <a:off x="457200" y="1066800"/>
            <a:ext cx="8229600" cy="5486400"/>
          </a:xfrm>
        </p:spPr>
        <p:txBody>
          <a:bodyPr>
            <a:noAutofit/>
          </a:bodyPr>
          <a:lstStyle/>
          <a:p>
            <a:pPr algn="just"/>
            <a:endParaRPr lang="en-US" sz="2800" dirty="0" smtClean="0">
              <a:latin typeface="DV1-TTSurekh" pitchFamily="82" charset="0"/>
            </a:endParaRPr>
          </a:p>
          <a:p>
            <a:pPr algn="just"/>
            <a:r>
              <a:rPr lang="en-US" sz="2800" b="1" dirty="0" smtClean="0">
                <a:solidFill>
                  <a:schemeClr val="bg1"/>
                </a:solidFill>
                <a:latin typeface="DV1-TTSurekh" pitchFamily="82" charset="0"/>
              </a:rPr>
              <a:t>A </a:t>
            </a:r>
            <a:r>
              <a:rPr lang="en-US" sz="2800" b="1" dirty="0">
                <a:solidFill>
                  <a:schemeClr val="bg1"/>
                </a:solidFill>
                <a:latin typeface="DV1-TTSurekh" pitchFamily="82" charset="0"/>
              </a:rPr>
              <a:t>number of solar cells electrically connected to each other and mounted in a support structure or frame is called a photovoltaic module</a:t>
            </a:r>
            <a:r>
              <a:rPr lang="en-US" sz="2800" b="1" dirty="0" smtClean="0">
                <a:solidFill>
                  <a:schemeClr val="bg1"/>
                </a:solidFill>
                <a:latin typeface="DV1-TTSurekh" pitchFamily="82" charset="0"/>
              </a:rPr>
              <a:t>.</a:t>
            </a:r>
          </a:p>
          <a:p>
            <a:pPr algn="just">
              <a:buNone/>
            </a:pPr>
            <a:endParaRPr lang="en-US" sz="2800" b="1" dirty="0" smtClean="0">
              <a:solidFill>
                <a:schemeClr val="bg1"/>
              </a:solidFill>
              <a:latin typeface="DV1-TTSurekh" pitchFamily="82" charset="0"/>
            </a:endParaRPr>
          </a:p>
          <a:p>
            <a:pPr algn="just"/>
            <a:r>
              <a:rPr lang="en-US" sz="2800" b="1" dirty="0" smtClean="0">
                <a:solidFill>
                  <a:schemeClr val="bg1"/>
                </a:solidFill>
                <a:latin typeface="DV1-TTSurekh" pitchFamily="82" charset="0"/>
              </a:rPr>
              <a:t> </a:t>
            </a:r>
            <a:r>
              <a:rPr lang="en-US" sz="2800" b="1" dirty="0">
                <a:solidFill>
                  <a:schemeClr val="bg1"/>
                </a:solidFill>
                <a:latin typeface="DV1-TTSurekh" pitchFamily="82" charset="0"/>
              </a:rPr>
              <a:t>Modules are designed to supply electricity at a certain voltage, such as a common 12 volts system. </a:t>
            </a:r>
            <a:endParaRPr lang="en-US" sz="2800" b="1" dirty="0" smtClean="0">
              <a:solidFill>
                <a:schemeClr val="bg1"/>
              </a:solidFill>
              <a:latin typeface="DV1-TTSurekh" pitchFamily="82" charset="0"/>
            </a:endParaRPr>
          </a:p>
          <a:p>
            <a:pPr algn="just">
              <a:buNone/>
            </a:pPr>
            <a:endParaRPr lang="en-US" sz="2800" b="1" dirty="0" smtClean="0">
              <a:solidFill>
                <a:schemeClr val="bg1"/>
              </a:solidFill>
              <a:latin typeface="DV1-TTSurekh" pitchFamily="82" charset="0"/>
            </a:endParaRPr>
          </a:p>
          <a:p>
            <a:pPr algn="just"/>
            <a:r>
              <a:rPr lang="en-US" sz="2800" b="1" dirty="0" smtClean="0">
                <a:solidFill>
                  <a:schemeClr val="bg1"/>
                </a:solidFill>
                <a:latin typeface="DV1-TTSurekh" pitchFamily="82" charset="0"/>
              </a:rPr>
              <a:t>The </a:t>
            </a:r>
            <a:r>
              <a:rPr lang="en-US" sz="2800" b="1" dirty="0">
                <a:solidFill>
                  <a:schemeClr val="bg1"/>
                </a:solidFill>
                <a:latin typeface="DV1-TTSurekh" pitchFamily="82" charset="0"/>
              </a:rPr>
              <a:t>current produced is directly dependent on how much light strikes the module.</a:t>
            </a:r>
          </a:p>
        </p:txBody>
      </p:sp>
    </p:spTree>
    <p:extLst>
      <p:ext uri="{BB962C8B-B14F-4D97-AF65-F5344CB8AC3E}">
        <p14:creationId xmlns:p14="http://schemas.microsoft.com/office/powerpoint/2010/main" val="263863917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609600"/>
            <a:ext cx="8229600" cy="5821363"/>
          </a:xfrm>
        </p:spPr>
        <p:txBody>
          <a:bodyPr>
            <a:normAutofit/>
          </a:bodyPr>
          <a:lstStyle/>
          <a:p>
            <a:pPr algn="just"/>
            <a:r>
              <a:rPr lang="en-US" sz="2800" b="1" dirty="0">
                <a:solidFill>
                  <a:schemeClr val="bg1"/>
                </a:solidFill>
                <a:latin typeface="DV1-TTSurekh" pitchFamily="82" charset="0"/>
              </a:rPr>
              <a:t>Multiple modules can be wired together to form an array. </a:t>
            </a:r>
            <a:endParaRPr lang="en-US" sz="2800" b="1" dirty="0" smtClean="0">
              <a:solidFill>
                <a:schemeClr val="bg1"/>
              </a:solidFill>
              <a:latin typeface="DV1-TTSurekh" pitchFamily="82" charset="0"/>
            </a:endParaRPr>
          </a:p>
          <a:p>
            <a:pPr algn="just">
              <a:buNone/>
            </a:pPr>
            <a:endParaRPr lang="en-US" sz="2800" b="1" dirty="0" smtClean="0">
              <a:solidFill>
                <a:schemeClr val="bg1"/>
              </a:solidFill>
              <a:latin typeface="DV1-TTSurekh" pitchFamily="82" charset="0"/>
            </a:endParaRPr>
          </a:p>
          <a:p>
            <a:pPr algn="just"/>
            <a:r>
              <a:rPr lang="en-US" sz="2800" b="1" dirty="0" smtClean="0">
                <a:solidFill>
                  <a:schemeClr val="bg1"/>
                </a:solidFill>
                <a:latin typeface="DV1-TTSurekh" pitchFamily="82" charset="0"/>
              </a:rPr>
              <a:t>In </a:t>
            </a:r>
            <a:r>
              <a:rPr lang="en-US" sz="2800" b="1" dirty="0">
                <a:solidFill>
                  <a:schemeClr val="bg1"/>
                </a:solidFill>
                <a:latin typeface="DV1-TTSurekh" pitchFamily="82" charset="0"/>
              </a:rPr>
              <a:t>general, the larger the area of a module or array, the more electricity that will be produced. </a:t>
            </a:r>
            <a:endParaRPr lang="en-US" sz="2800" b="1" dirty="0" smtClean="0">
              <a:solidFill>
                <a:schemeClr val="bg1"/>
              </a:solidFill>
              <a:latin typeface="DV1-TTSurekh" pitchFamily="82" charset="0"/>
            </a:endParaRPr>
          </a:p>
          <a:p>
            <a:pPr algn="just">
              <a:buNone/>
            </a:pPr>
            <a:endParaRPr lang="en-US" sz="2800" b="1" dirty="0" smtClean="0">
              <a:solidFill>
                <a:schemeClr val="bg1"/>
              </a:solidFill>
              <a:latin typeface="DV1-TTSurekh" pitchFamily="82" charset="0"/>
            </a:endParaRPr>
          </a:p>
          <a:p>
            <a:pPr algn="just"/>
            <a:r>
              <a:rPr lang="en-US" sz="2800" b="1" dirty="0" smtClean="0">
                <a:solidFill>
                  <a:schemeClr val="bg1"/>
                </a:solidFill>
                <a:latin typeface="DV1-TTSurekh" pitchFamily="82" charset="0"/>
              </a:rPr>
              <a:t>Photovoltaic </a:t>
            </a:r>
            <a:r>
              <a:rPr lang="en-US" sz="2800" b="1" dirty="0">
                <a:solidFill>
                  <a:schemeClr val="bg1"/>
                </a:solidFill>
                <a:latin typeface="DV1-TTSurekh" pitchFamily="82" charset="0"/>
              </a:rPr>
              <a:t>modules and arrays produce direct-current (dc) electricity. </a:t>
            </a:r>
            <a:endParaRPr lang="en-US" sz="2800" b="1" dirty="0" smtClean="0">
              <a:solidFill>
                <a:schemeClr val="bg1"/>
              </a:solidFill>
              <a:latin typeface="DV1-TTSurekh" pitchFamily="82" charset="0"/>
            </a:endParaRPr>
          </a:p>
          <a:p>
            <a:pPr algn="just">
              <a:buNone/>
            </a:pPr>
            <a:endParaRPr lang="en-US" sz="2800" b="1" dirty="0" smtClean="0">
              <a:solidFill>
                <a:schemeClr val="bg1"/>
              </a:solidFill>
              <a:latin typeface="DV1-TTSurekh" pitchFamily="82" charset="0"/>
            </a:endParaRPr>
          </a:p>
          <a:p>
            <a:pPr algn="just"/>
            <a:r>
              <a:rPr lang="en-US" sz="2800" b="1" dirty="0" smtClean="0">
                <a:solidFill>
                  <a:schemeClr val="bg1"/>
                </a:solidFill>
                <a:latin typeface="DV1-TTSurekh" pitchFamily="82" charset="0"/>
              </a:rPr>
              <a:t>They </a:t>
            </a:r>
            <a:r>
              <a:rPr lang="en-US" sz="2800" b="1" dirty="0">
                <a:solidFill>
                  <a:schemeClr val="bg1"/>
                </a:solidFill>
                <a:latin typeface="DV1-TTSurekh" pitchFamily="82" charset="0"/>
              </a:rPr>
              <a:t>can be connected in both series and parallel electrical arrangements to produce any required voltage and current combination.</a:t>
            </a:r>
          </a:p>
          <a:p>
            <a:endParaRPr lang="en-US" dirty="0"/>
          </a:p>
        </p:txBody>
      </p:sp>
    </p:spTree>
    <p:extLst>
      <p:ext uri="{BB962C8B-B14F-4D97-AF65-F5344CB8AC3E}">
        <p14:creationId xmlns:p14="http://schemas.microsoft.com/office/powerpoint/2010/main" val="347640229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e caption"/>
          <p:cNvPicPr/>
          <p:nvPr/>
        </p:nvPicPr>
        <p:blipFill>
          <a:blip r:embed="rId2"/>
          <a:srcRect/>
          <a:stretch>
            <a:fillRect/>
          </a:stretch>
        </p:blipFill>
        <p:spPr bwMode="auto">
          <a:xfrm>
            <a:off x="1828800" y="990600"/>
            <a:ext cx="5410199" cy="5867400"/>
          </a:xfrm>
          <a:prstGeom prst="rect">
            <a:avLst/>
          </a:prstGeom>
          <a:noFill/>
          <a:ln w="9525">
            <a:noFill/>
            <a:miter lim="800000"/>
            <a:headEnd/>
            <a:tailEnd/>
          </a:ln>
        </p:spPr>
      </p:pic>
      <p:sp>
        <p:nvSpPr>
          <p:cNvPr id="6" name="TextBox 5"/>
          <p:cNvSpPr txBox="1"/>
          <p:nvPr/>
        </p:nvSpPr>
        <p:spPr>
          <a:xfrm>
            <a:off x="1600200" y="228600"/>
            <a:ext cx="51816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pPr algn="ctr"/>
            <a:r>
              <a:rPr lang="en-US" sz="3200" dirty="0" smtClean="0">
                <a:solidFill>
                  <a:srgbClr val="09BFFF"/>
                </a:solidFill>
              </a:rPr>
              <a:t>Solar Array</a:t>
            </a:r>
            <a:endParaRPr lang="en-US" sz="3200" dirty="0">
              <a:solidFill>
                <a:srgbClr val="09BFFF"/>
              </a:solidFill>
            </a:endParaRPr>
          </a:p>
        </p:txBody>
      </p:sp>
    </p:spTree>
    <p:extLst>
      <p:ext uri="{BB962C8B-B14F-4D97-AF65-F5344CB8AC3E}">
        <p14:creationId xmlns:p14="http://schemas.microsoft.com/office/powerpoint/2010/main" val="60540456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381000"/>
          <a:ext cx="82296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075756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458200" cy="3810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fontScale="90000"/>
          </a:bodyPr>
          <a:lstStyle/>
          <a:p>
            <a:pPr algn="ctr"/>
            <a:r>
              <a:rPr lang="en-US" sz="2200" dirty="0">
                <a:solidFill>
                  <a:schemeClr val="tx1"/>
                </a:solidFill>
              </a:rPr>
              <a:t>Organic solar cell</a:t>
            </a:r>
            <a:r>
              <a:rPr lang="en-US" sz="2200" b="1" dirty="0" smtClean="0">
                <a:solidFill>
                  <a:schemeClr val="tx1"/>
                </a:solidFill>
              </a:rPr>
              <a:t/>
            </a:r>
            <a:br>
              <a:rPr lang="en-US" sz="2200" b="1" dirty="0" smtClean="0">
                <a:solidFill>
                  <a:schemeClr val="tx1"/>
                </a:solidFill>
              </a:rPr>
            </a:br>
            <a:r>
              <a:rPr lang="en-US" sz="2200" b="1" dirty="0" smtClean="0">
                <a:solidFill>
                  <a:schemeClr val="tx1"/>
                </a:solidFill>
              </a:rPr>
              <a:t/>
            </a:r>
            <a:br>
              <a:rPr lang="en-US" sz="2200" b="1" dirty="0" smtClean="0">
                <a:solidFill>
                  <a:schemeClr val="tx1"/>
                </a:solidFill>
              </a:rPr>
            </a:br>
            <a:r>
              <a:rPr lang="en-US" b="1" dirty="0" smtClean="0"/>
              <a:t/>
            </a:r>
            <a:br>
              <a:rPr lang="en-US" b="1" dirty="0" smtClean="0"/>
            </a:br>
            <a:r>
              <a:rPr lang="en-US" b="1" dirty="0" smtClean="0"/>
              <a:t/>
            </a:r>
            <a:br>
              <a:rPr lang="en-US" b="1" dirty="0" smtClean="0"/>
            </a:br>
            <a:r>
              <a:rPr lang="en-US" dirty="0" smtClean="0"/>
              <a:t/>
            </a:r>
            <a:br>
              <a:rPr lang="en-US"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dirty="0" smtClean="0"/>
              <a:t/>
            </a:r>
            <a:br>
              <a:rPr lang="en-US" dirty="0" smtClean="0"/>
            </a:br>
            <a:endParaRPr lang="en-US" dirty="0">
              <a:solidFill>
                <a:srgbClr val="09BFFF"/>
              </a:solidFill>
            </a:endParaRPr>
          </a:p>
        </p:txBody>
      </p:sp>
      <p:sp>
        <p:nvSpPr>
          <p:cNvPr id="3" name="Content Placeholder 2"/>
          <p:cNvSpPr>
            <a:spLocks noGrp="1"/>
          </p:cNvSpPr>
          <p:nvPr>
            <p:ph sz="quarter" idx="1"/>
          </p:nvPr>
        </p:nvSpPr>
        <p:spPr>
          <a:xfrm>
            <a:off x="457200" y="990600"/>
            <a:ext cx="8153400" cy="5483352"/>
          </a:xfrm>
        </p:spPr>
        <p:txBody>
          <a:bodyPr/>
          <a:lstStyle/>
          <a:p>
            <a:pPr algn="just"/>
            <a:r>
              <a:rPr lang="en-US" sz="2800" dirty="0" smtClean="0">
                <a:solidFill>
                  <a:schemeClr val="bg1"/>
                </a:solidFill>
                <a:latin typeface="DVB-TTSurekh" pitchFamily="82" charset="0"/>
              </a:rPr>
              <a:t>An organic photovoltaic cell(OPVC) is a photovoltaic cell that uses organic electronics-for light absorption and charge transport.</a:t>
            </a:r>
          </a:p>
          <a:p>
            <a:pPr algn="just"/>
            <a:r>
              <a:rPr lang="en-US" sz="2800" dirty="0" smtClean="0">
                <a:solidFill>
                  <a:schemeClr val="bg1"/>
                </a:solidFill>
                <a:latin typeface="DVB-TTSurekh" pitchFamily="82" charset="0"/>
              </a:rPr>
              <a:t>Organic electronics-a branch of electronics that deals with </a:t>
            </a:r>
            <a:r>
              <a:rPr lang="en-US" sz="2800" dirty="0" smtClean="0">
                <a:solidFill>
                  <a:schemeClr val="bg1"/>
                </a:solidFill>
                <a:latin typeface="DVB-TTSurekh" pitchFamily="82" charset="0"/>
                <a:hlinkClick r:id="rId2" action="ppaction://hlinkfile"/>
              </a:rPr>
              <a:t>conductive organic polymers </a:t>
            </a:r>
            <a:r>
              <a:rPr lang="en-US" sz="2800" dirty="0" smtClean="0">
                <a:solidFill>
                  <a:schemeClr val="bg1"/>
                </a:solidFill>
                <a:latin typeface="DVB-TTSurekh" pitchFamily="82" charset="0"/>
              </a:rPr>
              <a:t>or small organic molecules</a:t>
            </a:r>
            <a:r>
              <a:rPr lang="en-US" sz="2800" baseline="30000" dirty="0" smtClean="0">
                <a:solidFill>
                  <a:schemeClr val="bg1"/>
                </a:solidFill>
                <a:latin typeface="DVB-TTSurekh" pitchFamily="82" charset="0"/>
              </a:rPr>
              <a:t>.</a:t>
            </a:r>
          </a:p>
          <a:p>
            <a:pPr algn="just"/>
            <a:r>
              <a:rPr lang="en-US" sz="2800" dirty="0" smtClean="0">
                <a:solidFill>
                  <a:schemeClr val="bg1"/>
                </a:solidFill>
                <a:latin typeface="DVB-TTSurekh" pitchFamily="82" charset="0"/>
              </a:rPr>
              <a:t>The Optical absorption coefficient of organic molecules is high, so a large amount of light can be absorbed with a small amount of materials.</a:t>
            </a:r>
          </a:p>
          <a:p>
            <a:pPr algn="just"/>
            <a:r>
              <a:rPr lang="en-US" sz="2800" dirty="0" smtClean="0">
                <a:solidFill>
                  <a:schemeClr val="bg1"/>
                </a:solidFill>
                <a:latin typeface="DVB-TTSurekh" pitchFamily="82" charset="0"/>
              </a:rPr>
              <a:t>The main disadvantages associated with organic photovoltaic cells are low </a:t>
            </a:r>
            <a:r>
              <a:rPr lang="en-US" sz="2800" dirty="0" smtClean="0">
                <a:solidFill>
                  <a:schemeClr val="bg1"/>
                </a:solidFill>
                <a:latin typeface="DVB-TTSurekh" pitchFamily="82" charset="0"/>
                <a:hlinkClick r:id="rId3" action="ppaction://hlinkfile" tooltip="Energy conversion efficiency"/>
              </a:rPr>
              <a:t>efficiency, </a:t>
            </a:r>
            <a:r>
              <a:rPr lang="en-US" sz="2800" dirty="0" smtClean="0">
                <a:solidFill>
                  <a:schemeClr val="bg1"/>
                </a:solidFill>
                <a:latin typeface="DVB-TTSurekh" pitchFamily="82" charset="0"/>
              </a:rPr>
              <a:t>low stability and low strength compared to inorganic photovoltaic cells. (</a:t>
            </a:r>
            <a:r>
              <a:rPr lang="en-US" sz="2800" dirty="0" smtClean="0">
                <a:solidFill>
                  <a:schemeClr val="bg1"/>
                </a:solidFill>
                <a:latin typeface="Times New Roman" pitchFamily="18" charset="0"/>
                <a:cs typeface="Times New Roman" pitchFamily="18" charset="0"/>
              </a:rPr>
              <a:t>8.3% </a:t>
            </a:r>
            <a:r>
              <a:rPr lang="en-US" sz="2800" dirty="0" smtClean="0">
                <a:solidFill>
                  <a:schemeClr val="bg1"/>
                </a:solidFill>
                <a:latin typeface="DVB-TTSurekh" pitchFamily="82" charset="0"/>
              </a:rPr>
              <a:t>verses </a:t>
            </a:r>
            <a:r>
              <a:rPr lang="en-US" sz="2800" dirty="0" smtClean="0">
                <a:solidFill>
                  <a:schemeClr val="bg1"/>
                </a:solidFill>
                <a:latin typeface="Times New Roman" pitchFamily="18" charset="0"/>
                <a:cs typeface="Times New Roman" pitchFamily="18" charset="0"/>
              </a:rPr>
              <a:t>41.4%</a:t>
            </a:r>
            <a:r>
              <a:rPr lang="en-US" sz="2800" dirty="0" smtClean="0">
                <a:solidFill>
                  <a:schemeClr val="bg1"/>
                </a:solidFill>
                <a:latin typeface="DVB-TTSurekh" pitchFamily="82" charset="0"/>
              </a:rPr>
              <a:t>)</a:t>
            </a:r>
          </a:p>
          <a:p>
            <a:endParaRPr lang="en-US" dirty="0" smtClean="0"/>
          </a:p>
          <a:p>
            <a:endParaRPr lang="en-US" dirty="0"/>
          </a:p>
        </p:txBody>
      </p:sp>
    </p:spTree>
    <p:extLst>
      <p:ext uri="{BB962C8B-B14F-4D97-AF65-F5344CB8AC3E}">
        <p14:creationId xmlns:p14="http://schemas.microsoft.com/office/powerpoint/2010/main" val="338247906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gn="ctr"/>
            <a:r>
              <a:rPr lang="en-US" sz="2800" dirty="0" smtClean="0">
                <a:solidFill>
                  <a:schemeClr val="tx1"/>
                </a:solidFill>
              </a:rPr>
              <a:t>Single layer organic photovoltaic cells</a:t>
            </a:r>
            <a:endParaRPr lang="en-US" sz="2800" dirty="0">
              <a:solidFill>
                <a:schemeClr val="tx1"/>
              </a:solidFill>
            </a:endParaRPr>
          </a:p>
        </p:txBody>
      </p:sp>
      <p:sp>
        <p:nvSpPr>
          <p:cNvPr id="3" name="Content Placeholder 2"/>
          <p:cNvSpPr>
            <a:spLocks noGrp="1"/>
          </p:cNvSpPr>
          <p:nvPr>
            <p:ph sz="quarter" idx="1"/>
          </p:nvPr>
        </p:nvSpPr>
        <p:spPr/>
        <p:txBody>
          <a:bodyPr/>
          <a:lstStyle/>
          <a:p>
            <a:pPr algn="just"/>
            <a:r>
              <a:rPr lang="en-US" sz="2800" dirty="0" smtClean="0">
                <a:solidFill>
                  <a:schemeClr val="bg1"/>
                </a:solidFill>
                <a:latin typeface="DVB-TTSurekh" pitchFamily="82" charset="0"/>
              </a:rPr>
              <a:t>Single layer organic photovoltaic cells are the simplest form among various organic photovoltaic cells. </a:t>
            </a:r>
          </a:p>
          <a:p>
            <a:pPr algn="just">
              <a:buNone/>
            </a:pPr>
            <a:endParaRPr lang="en-US" sz="2800" dirty="0" smtClean="0">
              <a:solidFill>
                <a:schemeClr val="bg1"/>
              </a:solidFill>
              <a:latin typeface="DVB-TTSurekh" pitchFamily="82" charset="0"/>
            </a:endParaRPr>
          </a:p>
          <a:p>
            <a:pPr algn="just"/>
            <a:r>
              <a:rPr lang="en-US" sz="2800" dirty="0" smtClean="0">
                <a:solidFill>
                  <a:schemeClr val="bg1"/>
                </a:solidFill>
                <a:latin typeface="DVB-TTSurekh" pitchFamily="82" charset="0"/>
              </a:rPr>
              <a:t>These cells are made by sandwiching a layer of organic electronic materials between two metallic conductors,</a:t>
            </a:r>
          </a:p>
          <a:p>
            <a:pPr algn="just">
              <a:buNone/>
            </a:pPr>
            <a:endParaRPr lang="en-US" sz="2800" dirty="0" smtClean="0">
              <a:solidFill>
                <a:schemeClr val="bg1"/>
              </a:solidFill>
              <a:latin typeface="DVB-TTSurekh" pitchFamily="82" charset="0"/>
            </a:endParaRPr>
          </a:p>
          <a:p>
            <a:pPr algn="just"/>
            <a:r>
              <a:rPr lang="en-US" sz="2800" dirty="0" smtClean="0">
                <a:solidFill>
                  <a:schemeClr val="bg1"/>
                </a:solidFill>
                <a:latin typeface="DVB-TTSurekh" pitchFamily="82" charset="0"/>
              </a:rPr>
              <a:t>typically a layer of indium tin oxide (ITO) with high work function and a layer of low work function metal such as Al, Mg and Ca. The basic structure of such a cell is illustrated in following Fig.</a:t>
            </a:r>
            <a:endParaRPr lang="en-US" sz="2800" dirty="0">
              <a:solidFill>
                <a:schemeClr val="bg1"/>
              </a:solidFill>
              <a:latin typeface="DVB-TTSurekh" pitchFamily="82" charset="0"/>
            </a:endParaRPr>
          </a:p>
        </p:txBody>
      </p:sp>
    </p:spTree>
    <p:extLst>
      <p:ext uri="{BB962C8B-B14F-4D97-AF65-F5344CB8AC3E}">
        <p14:creationId xmlns:p14="http://schemas.microsoft.com/office/powerpoint/2010/main" val="339582195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467600" cy="7921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gn="ctr"/>
            <a:r>
              <a:rPr lang="en-US" sz="2800" dirty="0" smtClean="0">
                <a:solidFill>
                  <a:srgbClr val="09BFFF"/>
                </a:solidFill>
              </a:rPr>
              <a:t>Single layer OPVC</a:t>
            </a:r>
            <a:endParaRPr lang="en-US" sz="2800" dirty="0">
              <a:solidFill>
                <a:srgbClr val="09BFFF"/>
              </a:solidFill>
            </a:endParaRPr>
          </a:p>
        </p:txBody>
      </p:sp>
      <p:pic>
        <p:nvPicPr>
          <p:cNvPr id="4" name="Content Placeholder 3" descr="http://upload.wikimedia.org/wikipedia/commons/thumb/a/ae/Fig_2._sketch_of_single_layer_organic_photovoltaic_cell.JPG/220px-Fig_2._sketch_of_single_layer_organic_photovoltaic_cell.JPG">
            <a:hlinkClick r:id="rId2"/>
          </p:cNvPr>
          <p:cNvPicPr>
            <a:picLocks noGrp="1"/>
          </p:cNvPicPr>
          <p:nvPr>
            <p:ph sz="quarter" idx="1"/>
          </p:nvPr>
        </p:nvPicPr>
        <p:blipFill>
          <a:blip r:embed="rId3"/>
          <a:srcRect/>
          <a:stretch>
            <a:fillRect/>
          </a:stretch>
        </p:blipFill>
        <p:spPr bwMode="auto">
          <a:xfrm>
            <a:off x="2286000" y="1524000"/>
            <a:ext cx="4419600" cy="4648200"/>
          </a:xfrm>
          <a:prstGeom prst="rect">
            <a:avLst/>
          </a:prstGeom>
          <a:noFill/>
          <a:ln w="9525">
            <a:noFill/>
            <a:miter lim="800000"/>
            <a:headEnd/>
            <a:tailEnd/>
          </a:ln>
        </p:spPr>
      </p:pic>
    </p:spTree>
    <p:extLst>
      <p:ext uri="{BB962C8B-B14F-4D97-AF65-F5344CB8AC3E}">
        <p14:creationId xmlns:p14="http://schemas.microsoft.com/office/powerpoint/2010/main" val="253746062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5334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a:bodyPr>
          <a:lstStyle/>
          <a:p>
            <a:pPr algn="ctr"/>
            <a:r>
              <a:rPr lang="en-US" sz="2800" dirty="0" smtClean="0">
                <a:solidFill>
                  <a:schemeClr val="tx1"/>
                </a:solidFill>
                <a:latin typeface="DV1-TTGanesh" pitchFamily="82" charset="0"/>
              </a:rPr>
              <a:t>Limitations of single layer organic PV cells</a:t>
            </a:r>
            <a:endParaRPr lang="en-US" sz="2800" dirty="0">
              <a:solidFill>
                <a:schemeClr val="tx1"/>
              </a:solidFill>
              <a:latin typeface="DV1-TTGanesh" pitchFamily="82" charset="0"/>
            </a:endParaRPr>
          </a:p>
        </p:txBody>
      </p:sp>
      <p:sp>
        <p:nvSpPr>
          <p:cNvPr id="3" name="Content Placeholder 2"/>
          <p:cNvSpPr>
            <a:spLocks noGrp="1"/>
          </p:cNvSpPr>
          <p:nvPr>
            <p:ph sz="quarter" idx="1"/>
          </p:nvPr>
        </p:nvSpPr>
        <p:spPr>
          <a:xfrm>
            <a:off x="457200" y="838200"/>
            <a:ext cx="8153400" cy="6019800"/>
          </a:xfrm>
        </p:spPr>
        <p:txBody>
          <a:bodyPr>
            <a:noAutofit/>
          </a:bodyPr>
          <a:lstStyle/>
          <a:p>
            <a:pPr algn="just"/>
            <a:r>
              <a:rPr lang="en-US" sz="2800" dirty="0" smtClean="0">
                <a:solidFill>
                  <a:schemeClr val="bg1"/>
                </a:solidFill>
                <a:latin typeface="DVB-TTSurekh" pitchFamily="82" charset="0"/>
              </a:rPr>
              <a:t>In practice, single layer organic photovoltaic cells of this type do not work well. </a:t>
            </a:r>
          </a:p>
          <a:p>
            <a:pPr algn="just"/>
            <a:r>
              <a:rPr lang="en-US" sz="2800" dirty="0" smtClean="0">
                <a:solidFill>
                  <a:schemeClr val="bg1"/>
                </a:solidFill>
                <a:latin typeface="DVB-TTSurekh" pitchFamily="82" charset="0"/>
              </a:rPr>
              <a:t>They have low quantum efficiencies </a:t>
            </a:r>
            <a:r>
              <a:rPr lang="en-US" sz="2800" dirty="0" smtClean="0">
                <a:solidFill>
                  <a:schemeClr val="bg1"/>
                </a:solidFill>
                <a:latin typeface="Times New Roman" pitchFamily="18" charset="0"/>
                <a:cs typeface="Times New Roman" pitchFamily="18" charset="0"/>
              </a:rPr>
              <a:t>(&lt;1</a:t>
            </a:r>
            <a:r>
              <a:rPr lang="en-US" sz="2800" dirty="0" smtClean="0">
                <a:solidFill>
                  <a:schemeClr val="bg1"/>
                </a:solidFill>
                <a:latin typeface="DVB-TTSurekh" pitchFamily="82" charset="0"/>
              </a:rPr>
              <a:t>%) and low power conversion efficiencies </a:t>
            </a:r>
            <a:r>
              <a:rPr lang="en-US" sz="2800" dirty="0" smtClean="0">
                <a:solidFill>
                  <a:schemeClr val="bg1"/>
                </a:solidFill>
                <a:latin typeface="Times New Roman" pitchFamily="18" charset="0"/>
                <a:cs typeface="Times New Roman" pitchFamily="18" charset="0"/>
              </a:rPr>
              <a:t>(&lt;0.1</a:t>
            </a:r>
            <a:r>
              <a:rPr lang="en-US" sz="2800" dirty="0" smtClean="0">
                <a:solidFill>
                  <a:schemeClr val="bg1"/>
                </a:solidFill>
                <a:latin typeface="DVB-TTSurekh" pitchFamily="82" charset="0"/>
              </a:rPr>
              <a:t>%). </a:t>
            </a:r>
          </a:p>
          <a:p>
            <a:pPr algn="just"/>
            <a:r>
              <a:rPr lang="en-US" sz="2800" dirty="0" smtClean="0">
                <a:solidFill>
                  <a:schemeClr val="bg1"/>
                </a:solidFill>
                <a:latin typeface="DVB-TTSurekh" pitchFamily="82" charset="0"/>
              </a:rPr>
              <a:t>A major problem with them is the electric field resulting from the difference between the two conductive electrodes is seldom sufficient to break up the photo-generated </a:t>
            </a:r>
            <a:r>
              <a:rPr lang="en-US" sz="2800" dirty="0" smtClean="0">
                <a:solidFill>
                  <a:schemeClr val="bg1"/>
                </a:solidFill>
                <a:latin typeface="DVB-TTSurekh" pitchFamily="82" charset="0"/>
                <a:hlinkClick r:id="rId2" action="ppaction://hlinkfile"/>
              </a:rPr>
              <a:t>excitons.</a:t>
            </a:r>
            <a:r>
              <a:rPr lang="en-US" sz="2800" dirty="0" smtClean="0">
                <a:solidFill>
                  <a:schemeClr val="bg1"/>
                </a:solidFill>
                <a:latin typeface="DVB-TTSurekh" pitchFamily="82" charset="0"/>
              </a:rPr>
              <a:t> </a:t>
            </a:r>
          </a:p>
          <a:p>
            <a:pPr algn="just"/>
            <a:r>
              <a:rPr lang="en-US" sz="2800" dirty="0" smtClean="0">
                <a:solidFill>
                  <a:schemeClr val="bg1"/>
                </a:solidFill>
                <a:latin typeface="DVB-TTSurekh" pitchFamily="82" charset="0"/>
              </a:rPr>
              <a:t>Often the electrons recombine with the holes rather than reach the electrode.</a:t>
            </a:r>
          </a:p>
          <a:p>
            <a:pPr algn="just"/>
            <a:r>
              <a:rPr lang="en-US" sz="2800" dirty="0" smtClean="0">
                <a:solidFill>
                  <a:schemeClr val="bg1"/>
                </a:solidFill>
                <a:latin typeface="DVB-TTSurekh" pitchFamily="82" charset="0"/>
              </a:rPr>
              <a:t> To deal with this problem, the multilayer organic photovoltaic cells were developed.</a:t>
            </a:r>
          </a:p>
        </p:txBody>
      </p:sp>
    </p:spTree>
    <p:extLst>
      <p:ext uri="{BB962C8B-B14F-4D97-AF65-F5344CB8AC3E}">
        <p14:creationId xmlns:p14="http://schemas.microsoft.com/office/powerpoint/2010/main" val="83363977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467600" cy="5635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Autofit/>
          </a:bodyPr>
          <a:lstStyle/>
          <a:p>
            <a:pPr algn="ctr"/>
            <a:r>
              <a:rPr lang="en-US" sz="3200" dirty="0" smtClean="0">
                <a:solidFill>
                  <a:schemeClr val="tx1"/>
                </a:solidFill>
                <a:latin typeface="DV1-TTGanesh" pitchFamily="82" charset="0"/>
              </a:rPr>
              <a:t>Bi-layer organic PV cell</a:t>
            </a:r>
            <a:endParaRPr lang="en-US" sz="3200" dirty="0">
              <a:solidFill>
                <a:schemeClr val="tx1"/>
              </a:solidFill>
              <a:latin typeface="DV1-TTGanesh" pitchFamily="82" charset="0"/>
            </a:endParaRPr>
          </a:p>
        </p:txBody>
      </p:sp>
      <p:sp>
        <p:nvSpPr>
          <p:cNvPr id="3" name="Content Placeholder 2"/>
          <p:cNvSpPr>
            <a:spLocks noGrp="1"/>
          </p:cNvSpPr>
          <p:nvPr>
            <p:ph sz="quarter" idx="1"/>
          </p:nvPr>
        </p:nvSpPr>
        <p:spPr>
          <a:xfrm>
            <a:off x="457200" y="914400"/>
            <a:ext cx="8229600" cy="5791200"/>
          </a:xfrm>
        </p:spPr>
        <p:txBody>
          <a:bodyPr>
            <a:noAutofit/>
          </a:bodyPr>
          <a:lstStyle/>
          <a:p>
            <a:pPr algn="just"/>
            <a:r>
              <a:rPr lang="en-US" sz="2800" dirty="0" smtClean="0">
                <a:solidFill>
                  <a:schemeClr val="bg1"/>
                </a:solidFill>
                <a:latin typeface="DVB-TTGaneshEN" pitchFamily="82" charset="0"/>
              </a:rPr>
              <a:t>This type of organic photovoltaic cell contains two different layers in between the conductive electrodes.</a:t>
            </a:r>
          </a:p>
          <a:p>
            <a:pPr algn="just"/>
            <a:r>
              <a:rPr lang="en-US" sz="2800" dirty="0" smtClean="0">
                <a:solidFill>
                  <a:schemeClr val="bg1"/>
                </a:solidFill>
                <a:latin typeface="DVB-TTGaneshEN" pitchFamily="82" charset="0"/>
              </a:rPr>
              <a:t> These two layers of materials have differences in </a:t>
            </a:r>
            <a:r>
              <a:rPr lang="en-US" sz="2800" dirty="0" smtClean="0">
                <a:solidFill>
                  <a:schemeClr val="bg1"/>
                </a:solidFill>
                <a:latin typeface="DVB-TTGaneshEN" pitchFamily="82" charset="0"/>
                <a:hlinkClick r:id="rId3" action="ppaction://hlinkfile"/>
              </a:rPr>
              <a:t>electron affinity and ionization energy</a:t>
            </a:r>
            <a:r>
              <a:rPr lang="en-US" sz="2800" dirty="0" smtClean="0">
                <a:solidFill>
                  <a:schemeClr val="bg1"/>
                </a:solidFill>
                <a:latin typeface="DVB-TTGaneshEN" pitchFamily="82" charset="0"/>
              </a:rPr>
              <a:t>, therefore electrostatic forces are generated at the interface between the two layers.</a:t>
            </a:r>
          </a:p>
          <a:p>
            <a:pPr algn="just"/>
            <a:r>
              <a:rPr lang="en-US" sz="2800" dirty="0" smtClean="0">
                <a:solidFill>
                  <a:schemeClr val="bg1"/>
                </a:solidFill>
                <a:latin typeface="DVB-TTGaneshEN" pitchFamily="82" charset="0"/>
              </a:rPr>
              <a:t> The materials are chosen properly to make the differences large enough, so these local electric fields are strong, which may break up the excitons much more efficiently than the single layer photovoltaic cells do. </a:t>
            </a:r>
          </a:p>
          <a:p>
            <a:pPr algn="just"/>
            <a:r>
              <a:rPr lang="en-US" sz="2800" dirty="0" smtClean="0">
                <a:solidFill>
                  <a:schemeClr val="bg1"/>
                </a:solidFill>
                <a:latin typeface="DVB-TTGaneshEN" pitchFamily="82" charset="0"/>
              </a:rPr>
              <a:t>The layer with higher electron affinity and ionization potential is the electron acceptor, and the other layer is the electron donor. This structure is also called planar donor-acceptor hetero-junctions.</a:t>
            </a:r>
          </a:p>
        </p:txBody>
      </p:sp>
    </p:spTree>
    <p:extLst>
      <p:ext uri="{BB962C8B-B14F-4D97-AF65-F5344CB8AC3E}">
        <p14:creationId xmlns:p14="http://schemas.microsoft.com/office/powerpoint/2010/main" val="238231183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sz="3200" dirty="0" smtClean="0">
                <a:solidFill>
                  <a:srgbClr val="FFFF00"/>
                </a:solidFill>
              </a:rPr>
              <a:t>Bi-layer organic PV cell</a:t>
            </a:r>
            <a:endParaRPr lang="en-US" sz="3200" dirty="0">
              <a:solidFill>
                <a:srgbClr val="FFFF00"/>
              </a:solidFill>
            </a:endParaRPr>
          </a:p>
        </p:txBody>
      </p:sp>
      <p:pic>
        <p:nvPicPr>
          <p:cNvPr id="4" name="Content Placeholder 3" descr="http://upload.wikimedia.org/wikipedia/commons/thumb/9/95/Fig_3_sketch_of_multilayer_organic_photovoltaic_cell.JPG/220px-Fig_3_sketch_of_multilayer_organic_photovoltaic_cell.JPG">
            <a:hlinkClick r:id="rId2"/>
          </p:cNvPr>
          <p:cNvPicPr>
            <a:picLocks noGrp="1"/>
          </p:cNvPicPr>
          <p:nvPr>
            <p:ph sz="quarter" idx="1"/>
          </p:nvPr>
        </p:nvPicPr>
        <p:blipFill>
          <a:blip r:embed="rId3"/>
          <a:srcRect/>
          <a:stretch>
            <a:fillRect/>
          </a:stretch>
        </p:blipFill>
        <p:spPr bwMode="auto">
          <a:xfrm>
            <a:off x="2133600" y="1828800"/>
            <a:ext cx="5105400" cy="4191000"/>
          </a:xfrm>
          <a:prstGeom prst="rect">
            <a:avLst/>
          </a:prstGeom>
          <a:noFill/>
          <a:ln w="9525">
            <a:noFill/>
            <a:miter lim="800000"/>
            <a:headEnd/>
            <a:tailEnd/>
          </a:ln>
        </p:spPr>
      </p:pic>
    </p:spTree>
    <p:extLst>
      <p:ext uri="{BB962C8B-B14F-4D97-AF65-F5344CB8AC3E}">
        <p14:creationId xmlns:p14="http://schemas.microsoft.com/office/powerpoint/2010/main" val="3453661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ChangeArrowheads="1"/>
          </p:cNvSpPr>
          <p:nvPr/>
        </p:nvSpPr>
        <p:spPr bwMode="auto">
          <a:xfrm>
            <a:off x="685800" y="461963"/>
            <a:ext cx="7772400" cy="685800"/>
          </a:xfrm>
          <a:prstGeom prst="rect">
            <a:avLst/>
          </a:prstGeom>
          <a:solidFill>
            <a:srgbClr val="C0C0C0"/>
          </a:solidFill>
          <a:ln w="9525">
            <a:noFill/>
            <a:miter lim="800000"/>
            <a:headEnd/>
            <a:tailEnd/>
          </a:ln>
          <a:effectLst/>
        </p:spPr>
        <p:txBody>
          <a:bodyPr anchor="ctr"/>
          <a:lstStyle/>
          <a:p>
            <a:pPr algn="ctr"/>
            <a:r>
              <a:rPr lang="en-US" sz="4400">
                <a:solidFill>
                  <a:schemeClr val="tx2"/>
                </a:solidFill>
              </a:rPr>
              <a:t>NA of a Fiber</a:t>
            </a:r>
          </a:p>
        </p:txBody>
      </p:sp>
      <p:sp>
        <p:nvSpPr>
          <p:cNvPr id="326659" name="Rectangle 3"/>
          <p:cNvSpPr>
            <a:spLocks noChangeArrowheads="1"/>
          </p:cNvSpPr>
          <p:nvPr/>
        </p:nvSpPr>
        <p:spPr bwMode="auto">
          <a:xfrm>
            <a:off x="2590800" y="2209800"/>
            <a:ext cx="4953000" cy="609600"/>
          </a:xfrm>
          <a:prstGeom prst="rect">
            <a:avLst/>
          </a:prstGeom>
          <a:solidFill>
            <a:srgbClr val="808080"/>
          </a:solidFill>
          <a:ln w="15875">
            <a:noFill/>
            <a:miter lim="800000"/>
            <a:headEnd/>
            <a:tailEnd/>
          </a:ln>
          <a:effectLst/>
        </p:spPr>
        <p:txBody>
          <a:bodyPr wrap="none" anchor="ctr"/>
          <a:lstStyle/>
          <a:p>
            <a:endParaRPr lang="en-IN"/>
          </a:p>
        </p:txBody>
      </p:sp>
      <p:sp>
        <p:nvSpPr>
          <p:cNvPr id="326660" name="Rectangle 4"/>
          <p:cNvSpPr>
            <a:spLocks noChangeArrowheads="1"/>
          </p:cNvSpPr>
          <p:nvPr/>
        </p:nvSpPr>
        <p:spPr bwMode="auto">
          <a:xfrm>
            <a:off x="2590800" y="2057400"/>
            <a:ext cx="4953000" cy="152400"/>
          </a:xfrm>
          <a:prstGeom prst="rect">
            <a:avLst/>
          </a:prstGeom>
          <a:solidFill>
            <a:srgbClr val="C0C0C0"/>
          </a:solidFill>
          <a:ln w="15875">
            <a:noFill/>
            <a:miter lim="800000"/>
            <a:headEnd/>
            <a:tailEnd/>
          </a:ln>
          <a:effectLst/>
        </p:spPr>
        <p:txBody>
          <a:bodyPr wrap="none" anchor="ctr"/>
          <a:lstStyle/>
          <a:p>
            <a:endParaRPr lang="en-IN"/>
          </a:p>
        </p:txBody>
      </p:sp>
      <p:sp>
        <p:nvSpPr>
          <p:cNvPr id="326661" name="Rectangle 5"/>
          <p:cNvSpPr>
            <a:spLocks noChangeArrowheads="1"/>
          </p:cNvSpPr>
          <p:nvPr/>
        </p:nvSpPr>
        <p:spPr bwMode="auto">
          <a:xfrm>
            <a:off x="2590800" y="2819400"/>
            <a:ext cx="4953000" cy="152400"/>
          </a:xfrm>
          <a:prstGeom prst="rect">
            <a:avLst/>
          </a:prstGeom>
          <a:solidFill>
            <a:srgbClr val="C0C0C0"/>
          </a:solidFill>
          <a:ln w="15875">
            <a:noFill/>
            <a:miter lim="800000"/>
            <a:headEnd/>
            <a:tailEnd/>
          </a:ln>
          <a:effectLst/>
        </p:spPr>
        <p:txBody>
          <a:bodyPr wrap="none" anchor="ctr"/>
          <a:lstStyle/>
          <a:p>
            <a:endParaRPr lang="en-IN"/>
          </a:p>
        </p:txBody>
      </p:sp>
      <p:grpSp>
        <p:nvGrpSpPr>
          <p:cNvPr id="326662" name="Group 6"/>
          <p:cNvGrpSpPr>
            <a:grpSpLocks/>
          </p:cNvGrpSpPr>
          <p:nvPr/>
        </p:nvGrpSpPr>
        <p:grpSpPr bwMode="auto">
          <a:xfrm>
            <a:off x="1676400" y="1905000"/>
            <a:ext cx="914400" cy="1295400"/>
            <a:chOff x="1296" y="1200"/>
            <a:chExt cx="336" cy="816"/>
          </a:xfrm>
        </p:grpSpPr>
        <p:sp>
          <p:nvSpPr>
            <p:cNvPr id="326663" name="Line 7"/>
            <p:cNvSpPr>
              <a:spLocks noChangeShapeType="1"/>
            </p:cNvSpPr>
            <p:nvPr/>
          </p:nvSpPr>
          <p:spPr bwMode="auto">
            <a:xfrm flipH="1" flipV="1">
              <a:off x="1344" y="1200"/>
              <a:ext cx="288" cy="384"/>
            </a:xfrm>
            <a:prstGeom prst="line">
              <a:avLst/>
            </a:prstGeom>
            <a:noFill/>
            <a:ln w="28575">
              <a:solidFill>
                <a:schemeClr val="tx1"/>
              </a:solidFill>
              <a:round/>
              <a:headEnd/>
              <a:tailEnd/>
            </a:ln>
            <a:effectLst/>
          </p:spPr>
          <p:txBody>
            <a:bodyPr/>
            <a:lstStyle/>
            <a:p>
              <a:endParaRPr lang="en-IN"/>
            </a:p>
          </p:txBody>
        </p:sp>
        <p:sp>
          <p:nvSpPr>
            <p:cNvPr id="326664" name="Line 8"/>
            <p:cNvSpPr>
              <a:spLocks noChangeShapeType="1"/>
            </p:cNvSpPr>
            <p:nvPr/>
          </p:nvSpPr>
          <p:spPr bwMode="auto">
            <a:xfrm flipV="1">
              <a:off x="1344" y="1584"/>
              <a:ext cx="288" cy="432"/>
            </a:xfrm>
            <a:prstGeom prst="line">
              <a:avLst/>
            </a:prstGeom>
            <a:noFill/>
            <a:ln w="28575">
              <a:solidFill>
                <a:schemeClr val="tx1"/>
              </a:solidFill>
              <a:round/>
              <a:headEnd/>
              <a:tailEnd/>
            </a:ln>
            <a:effectLst/>
          </p:spPr>
          <p:txBody>
            <a:bodyPr/>
            <a:lstStyle/>
            <a:p>
              <a:endParaRPr lang="en-IN"/>
            </a:p>
          </p:txBody>
        </p:sp>
        <p:sp>
          <p:nvSpPr>
            <p:cNvPr id="326665" name="Oval 9"/>
            <p:cNvSpPr>
              <a:spLocks noChangeArrowheads="1"/>
            </p:cNvSpPr>
            <p:nvPr/>
          </p:nvSpPr>
          <p:spPr bwMode="auto">
            <a:xfrm>
              <a:off x="1296" y="1200"/>
              <a:ext cx="96" cy="816"/>
            </a:xfrm>
            <a:prstGeom prst="ellipse">
              <a:avLst/>
            </a:prstGeom>
            <a:noFill/>
            <a:ln w="25400">
              <a:solidFill>
                <a:schemeClr val="tx1"/>
              </a:solidFill>
              <a:round/>
              <a:headEnd/>
              <a:tailEnd/>
            </a:ln>
            <a:effectLst/>
          </p:spPr>
          <p:txBody>
            <a:bodyPr wrap="none" anchor="ctr"/>
            <a:lstStyle/>
            <a:p>
              <a:endParaRPr lang="en-IN"/>
            </a:p>
          </p:txBody>
        </p:sp>
      </p:grpSp>
      <p:sp>
        <p:nvSpPr>
          <p:cNvPr id="326666" name="Line 10"/>
          <p:cNvSpPr>
            <a:spLocks noChangeShapeType="1"/>
          </p:cNvSpPr>
          <p:nvPr/>
        </p:nvSpPr>
        <p:spPr bwMode="auto">
          <a:xfrm flipV="1">
            <a:off x="2133600" y="2514600"/>
            <a:ext cx="457200" cy="1219200"/>
          </a:xfrm>
          <a:prstGeom prst="line">
            <a:avLst/>
          </a:prstGeom>
          <a:noFill/>
          <a:ln w="25400">
            <a:solidFill>
              <a:srgbClr val="FF0000"/>
            </a:solidFill>
            <a:round/>
            <a:headEnd/>
            <a:tailEnd type="triangle" w="med" len="med"/>
          </a:ln>
          <a:effectLst/>
        </p:spPr>
        <p:txBody>
          <a:bodyPr/>
          <a:lstStyle/>
          <a:p>
            <a:endParaRPr lang="en-IN"/>
          </a:p>
        </p:txBody>
      </p:sp>
      <p:sp>
        <p:nvSpPr>
          <p:cNvPr id="326667" name="Line 11"/>
          <p:cNvSpPr>
            <a:spLocks noChangeShapeType="1"/>
          </p:cNvSpPr>
          <p:nvPr/>
        </p:nvSpPr>
        <p:spPr bwMode="auto">
          <a:xfrm>
            <a:off x="838200" y="2514600"/>
            <a:ext cx="7086600" cy="0"/>
          </a:xfrm>
          <a:prstGeom prst="line">
            <a:avLst/>
          </a:prstGeom>
          <a:noFill/>
          <a:ln w="12700" cap="rnd">
            <a:solidFill>
              <a:schemeClr val="tx1"/>
            </a:solidFill>
            <a:prstDash val="sysDot"/>
            <a:round/>
            <a:headEnd/>
            <a:tailEnd/>
          </a:ln>
          <a:effectLst/>
        </p:spPr>
        <p:txBody>
          <a:bodyPr/>
          <a:lstStyle/>
          <a:p>
            <a:endParaRPr lang="en-IN"/>
          </a:p>
        </p:txBody>
      </p:sp>
      <p:sp>
        <p:nvSpPr>
          <p:cNvPr id="326668" name="AutoShape 12"/>
          <p:cNvSpPr>
            <a:spLocks noChangeArrowheads="1"/>
          </p:cNvSpPr>
          <p:nvPr/>
        </p:nvSpPr>
        <p:spPr bwMode="auto">
          <a:xfrm rot="-6884567">
            <a:off x="1274762" y="2717801"/>
            <a:ext cx="650875" cy="304800"/>
          </a:xfrm>
          <a:custGeom>
            <a:avLst/>
            <a:gdLst>
              <a:gd name="G0" fmla="+- 10800 0 0"/>
              <a:gd name="G1" fmla="+- -11250912 0 0"/>
              <a:gd name="G2" fmla="+- 0 0 -11250912"/>
              <a:gd name="T0" fmla="*/ 0 256 1"/>
              <a:gd name="T1" fmla="*/ 180 256 1"/>
              <a:gd name="G3" fmla="+- -11250912 T0 T1"/>
              <a:gd name="T2" fmla="*/ 0 256 1"/>
              <a:gd name="T3" fmla="*/ 90 256 1"/>
              <a:gd name="G4" fmla="+- -11250912 T2 T3"/>
              <a:gd name="G5" fmla="*/ G4 2 1"/>
              <a:gd name="T4" fmla="*/ 90 256 1"/>
              <a:gd name="T5" fmla="*/ 0 256 1"/>
              <a:gd name="G6" fmla="+- -11250912 T4 T5"/>
              <a:gd name="G7" fmla="*/ G6 2 1"/>
              <a:gd name="G8" fmla="abs -1125091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11250912"/>
              <a:gd name="G21" fmla="sin G19 -11250912"/>
              <a:gd name="G22" fmla="+- G20 10800 0"/>
              <a:gd name="G23" fmla="+- G21 10800 0"/>
              <a:gd name="G24" fmla="+- 10800 0 G20"/>
              <a:gd name="G25" fmla="+- 10800 10800 0"/>
              <a:gd name="G26" fmla="?: G9 G17 G25"/>
              <a:gd name="G27" fmla="?: G9 0 21600"/>
              <a:gd name="G28" fmla="cos 10800 -11250912"/>
              <a:gd name="G29" fmla="sin 10800 -11250912"/>
              <a:gd name="G30" fmla="sin 10800 -11250912"/>
              <a:gd name="G31" fmla="+- G28 10800 0"/>
              <a:gd name="G32" fmla="+- G29 10800 0"/>
              <a:gd name="G33" fmla="+- G30 10800 0"/>
              <a:gd name="G34" fmla="?: G4 0 G31"/>
              <a:gd name="G35" fmla="?: -11250912 G34 0"/>
              <a:gd name="G36" fmla="?: G6 G35 G31"/>
              <a:gd name="G37" fmla="+- 21600 0 G36"/>
              <a:gd name="G38" fmla="?: G4 0 G33"/>
              <a:gd name="G39" fmla="?: -11250912 G38 G32"/>
              <a:gd name="G40" fmla="?: G6 G39 0"/>
              <a:gd name="G41" fmla="?: G4 G32 21600"/>
              <a:gd name="G42" fmla="?: G6 G41 G33"/>
              <a:gd name="T12" fmla="*/ 10800 w 21600"/>
              <a:gd name="T13" fmla="*/ 0 h 21600"/>
              <a:gd name="T14" fmla="*/ 113 w 21600"/>
              <a:gd name="T15" fmla="*/ 9236 h 21600"/>
              <a:gd name="T16" fmla="*/ 10800 w 21600"/>
              <a:gd name="T17" fmla="*/ 0 h 21600"/>
              <a:gd name="T18" fmla="*/ 21487 w 21600"/>
              <a:gd name="T19" fmla="*/ 923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13" y="9236"/>
                </a:moveTo>
                <a:cubicBezTo>
                  <a:pt x="889" y="3932"/>
                  <a:pt x="5439" y="-1"/>
                  <a:pt x="10800" y="0"/>
                </a:cubicBezTo>
                <a:cubicBezTo>
                  <a:pt x="16160" y="0"/>
                  <a:pt x="20710" y="3932"/>
                  <a:pt x="21486" y="9236"/>
                </a:cubicBezTo>
                <a:cubicBezTo>
                  <a:pt x="20710" y="3932"/>
                  <a:pt x="16160" y="-1"/>
                  <a:pt x="10799" y="0"/>
                </a:cubicBezTo>
                <a:cubicBezTo>
                  <a:pt x="5439" y="0"/>
                  <a:pt x="889" y="3932"/>
                  <a:pt x="113" y="9236"/>
                </a:cubicBezTo>
                <a:close/>
              </a:path>
            </a:pathLst>
          </a:custGeom>
          <a:solidFill>
            <a:schemeClr val="hlink"/>
          </a:solidFill>
          <a:ln w="28575">
            <a:solidFill>
              <a:srgbClr val="9900FF"/>
            </a:solidFill>
            <a:prstDash val="sysDot"/>
            <a:miter lim="800000"/>
            <a:headEnd/>
            <a:tailEnd/>
          </a:ln>
          <a:effectLst/>
        </p:spPr>
        <p:txBody>
          <a:bodyPr vert="eaVert" wrap="none" anchor="ctr"/>
          <a:lstStyle/>
          <a:p>
            <a:pPr algn="ctr"/>
            <a:endParaRPr lang="en-US" sz="2400">
              <a:solidFill>
                <a:srgbClr val="9900FF"/>
              </a:solidFill>
              <a:latin typeface="Times New Roman" pitchFamily="18" charset="0"/>
            </a:endParaRPr>
          </a:p>
        </p:txBody>
      </p:sp>
      <p:graphicFrame>
        <p:nvGraphicFramePr>
          <p:cNvPr id="326669" name="Object 13"/>
          <p:cNvGraphicFramePr>
            <a:graphicFrameLocks noChangeAspect="1"/>
          </p:cNvGraphicFramePr>
          <p:nvPr/>
        </p:nvGraphicFramePr>
        <p:xfrm>
          <a:off x="762000" y="2667000"/>
          <a:ext cx="528638" cy="414338"/>
        </p:xfrm>
        <a:graphic>
          <a:graphicData uri="http://schemas.openxmlformats.org/presentationml/2006/ole">
            <mc:AlternateContent xmlns:mc="http://schemas.openxmlformats.org/markup-compatibility/2006">
              <mc:Choice xmlns:v="urn:schemas-microsoft-com:vml" Requires="v">
                <p:oleObj spid="_x0000_s326764" name="Equation" r:id="rId3" imgW="291960" imgH="228600" progId="Equation.3">
                  <p:embed/>
                </p:oleObj>
              </mc:Choice>
              <mc:Fallback>
                <p:oleObj name="Equation" r:id="rId3" imgW="291960" imgH="228600" progId="Equation.3">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667000"/>
                        <a:ext cx="528638"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6670" name="Rectangle 14"/>
          <p:cNvSpPr>
            <a:spLocks noChangeArrowheads="1"/>
          </p:cNvSpPr>
          <p:nvPr/>
        </p:nvSpPr>
        <p:spPr bwMode="auto">
          <a:xfrm>
            <a:off x="2667000" y="3733800"/>
            <a:ext cx="4191000" cy="1066800"/>
          </a:xfrm>
          <a:prstGeom prst="rect">
            <a:avLst/>
          </a:prstGeom>
          <a:solidFill>
            <a:srgbClr val="00FF00"/>
          </a:solidFill>
          <a:ln w="25400">
            <a:solidFill>
              <a:schemeClr val="tx1"/>
            </a:solidFill>
            <a:miter lim="800000"/>
            <a:headEnd/>
            <a:tailEnd/>
          </a:ln>
          <a:effectLst/>
        </p:spPr>
        <p:txBody>
          <a:bodyPr wrap="none" anchor="ctr"/>
          <a:lstStyle/>
          <a:p>
            <a:endParaRPr lang="en-IN"/>
          </a:p>
        </p:txBody>
      </p:sp>
      <p:graphicFrame>
        <p:nvGraphicFramePr>
          <p:cNvPr id="326671" name="Object 15"/>
          <p:cNvGraphicFramePr>
            <a:graphicFrameLocks noChangeAspect="1"/>
          </p:cNvGraphicFramePr>
          <p:nvPr/>
        </p:nvGraphicFramePr>
        <p:xfrm>
          <a:off x="3048000" y="3962400"/>
          <a:ext cx="3505200" cy="614363"/>
        </p:xfrm>
        <a:graphic>
          <a:graphicData uri="http://schemas.openxmlformats.org/presentationml/2006/ole">
            <mc:AlternateContent xmlns:mc="http://schemas.openxmlformats.org/markup-compatibility/2006">
              <mc:Choice xmlns:v="urn:schemas-microsoft-com:vml" Requires="v">
                <p:oleObj spid="_x0000_s326765" r:id="rId5" imgW="1308100" imgH="228600" progId="Equation.3">
                  <p:embed/>
                </p:oleObj>
              </mc:Choice>
              <mc:Fallback>
                <p:oleObj r:id="rId5" imgW="1308100" imgH="228600" progId="Equation.3">
                  <p:embed/>
                  <p:pic>
                    <p:nvPicPr>
                      <p:cNvPr id="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962400"/>
                        <a:ext cx="3505200" cy="614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6672" name="Text Box 16"/>
          <p:cNvSpPr txBox="1">
            <a:spLocks noChangeArrowheads="1"/>
          </p:cNvSpPr>
          <p:nvPr/>
        </p:nvSpPr>
        <p:spPr bwMode="auto">
          <a:xfrm>
            <a:off x="1143000" y="5486400"/>
            <a:ext cx="7086600" cy="822325"/>
          </a:xfrm>
          <a:prstGeom prst="rect">
            <a:avLst/>
          </a:prstGeom>
          <a:noFill/>
          <a:ln w="9525">
            <a:noFill/>
            <a:miter lim="800000"/>
            <a:headEnd/>
            <a:tailEnd/>
          </a:ln>
          <a:effectLst/>
        </p:spPr>
        <p:txBody>
          <a:bodyPr>
            <a:spAutoFit/>
          </a:bodyPr>
          <a:lstStyle/>
          <a:p>
            <a:pPr algn="ctr">
              <a:spcBef>
                <a:spcPct val="50000"/>
              </a:spcBef>
            </a:pPr>
            <a:r>
              <a:rPr lang="en-US" sz="2400">
                <a:latin typeface="Times New Roman" pitchFamily="18" charset="0"/>
              </a:rPr>
              <a:t>The NA defines a </a:t>
            </a:r>
            <a:r>
              <a:rPr lang="en-US" sz="2400">
                <a:solidFill>
                  <a:schemeClr val="accent2"/>
                </a:solidFill>
                <a:latin typeface="Times New Roman" pitchFamily="18" charset="0"/>
              </a:rPr>
              <a:t>cone of acceptance</a:t>
            </a:r>
            <a:r>
              <a:rPr lang="en-US" sz="2400">
                <a:latin typeface="Times New Roman" pitchFamily="18" charset="0"/>
              </a:rPr>
              <a:t> for light </a:t>
            </a:r>
            <a:br>
              <a:rPr lang="en-US" sz="2400">
                <a:latin typeface="Times New Roman" pitchFamily="18" charset="0"/>
              </a:rPr>
            </a:br>
            <a:r>
              <a:rPr lang="en-US" sz="2400">
                <a:latin typeface="Times New Roman" pitchFamily="18" charset="0"/>
              </a:rPr>
              <a:t>that will be guided by the fiber</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26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8"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5635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gn="ctr"/>
            <a:r>
              <a:rPr lang="en-US" sz="2000" dirty="0" smtClean="0">
                <a:solidFill>
                  <a:schemeClr val="tx1"/>
                </a:solidFill>
              </a:rPr>
              <a:t>Limitations of Bi-layer OPVC</a:t>
            </a:r>
            <a:endParaRPr lang="en-US" sz="2000" dirty="0">
              <a:solidFill>
                <a:schemeClr val="tx1"/>
              </a:solidFill>
            </a:endParaRPr>
          </a:p>
        </p:txBody>
      </p:sp>
      <p:sp>
        <p:nvSpPr>
          <p:cNvPr id="3" name="Content Placeholder 2"/>
          <p:cNvSpPr>
            <a:spLocks noGrp="1"/>
          </p:cNvSpPr>
          <p:nvPr>
            <p:ph sz="quarter" idx="1"/>
          </p:nvPr>
        </p:nvSpPr>
        <p:spPr>
          <a:xfrm>
            <a:off x="457200" y="990600"/>
            <a:ext cx="8153400" cy="5483352"/>
          </a:xfrm>
        </p:spPr>
        <p:txBody>
          <a:bodyPr>
            <a:noAutofit/>
          </a:bodyPr>
          <a:lstStyle/>
          <a:p>
            <a:pPr algn="just"/>
            <a:r>
              <a:rPr lang="en-US" sz="2800" dirty="0" smtClean="0">
                <a:solidFill>
                  <a:schemeClr val="bg1"/>
                </a:solidFill>
                <a:latin typeface="DVB-TTSurekh" pitchFamily="82" charset="0"/>
              </a:rPr>
              <a:t>The diffusion length of excitons in organic electronic materials is typically of the order of </a:t>
            </a:r>
            <a:r>
              <a:rPr lang="en-US" sz="2800" dirty="0" smtClean="0">
                <a:solidFill>
                  <a:schemeClr val="bg1"/>
                </a:solidFill>
                <a:latin typeface="Times New Roman" pitchFamily="18" charset="0"/>
                <a:cs typeface="Times New Roman" pitchFamily="18" charset="0"/>
              </a:rPr>
              <a:t>10</a:t>
            </a:r>
            <a:r>
              <a:rPr lang="en-US" sz="2800" dirty="0" smtClean="0">
                <a:solidFill>
                  <a:schemeClr val="bg1"/>
                </a:solidFill>
                <a:latin typeface="DVB-TTSurekh" pitchFamily="82" charset="0"/>
              </a:rPr>
              <a:t> nm. </a:t>
            </a:r>
          </a:p>
          <a:p>
            <a:pPr algn="just"/>
            <a:r>
              <a:rPr lang="en-US" sz="2800" dirty="0" smtClean="0">
                <a:solidFill>
                  <a:schemeClr val="bg1"/>
                </a:solidFill>
                <a:latin typeface="DVB-TTSurekh" pitchFamily="82" charset="0"/>
              </a:rPr>
              <a:t>In order for most excitons to diffuse to the interface of layers and break up into carriers, the layer thickness should also be in the same range with the diffusion length.</a:t>
            </a:r>
          </a:p>
          <a:p>
            <a:pPr algn="just"/>
            <a:r>
              <a:rPr lang="en-US" sz="2800" dirty="0" smtClean="0">
                <a:solidFill>
                  <a:schemeClr val="bg1"/>
                </a:solidFill>
                <a:latin typeface="DVB-TTSurekh" pitchFamily="82" charset="0"/>
              </a:rPr>
              <a:t> However, typically a polymer layer needs a thickness of at least </a:t>
            </a:r>
            <a:r>
              <a:rPr lang="en-US" sz="2800" dirty="0" smtClean="0">
                <a:solidFill>
                  <a:schemeClr val="bg1"/>
                </a:solidFill>
                <a:latin typeface="Times New Roman" pitchFamily="18" charset="0"/>
                <a:cs typeface="Times New Roman" pitchFamily="18" charset="0"/>
              </a:rPr>
              <a:t>100</a:t>
            </a:r>
            <a:r>
              <a:rPr lang="en-US" sz="2800" dirty="0" smtClean="0">
                <a:solidFill>
                  <a:schemeClr val="bg1"/>
                </a:solidFill>
                <a:latin typeface="DVB-TTSurekh" pitchFamily="82" charset="0"/>
              </a:rPr>
              <a:t> nm to absorb enough light.</a:t>
            </a:r>
          </a:p>
          <a:p>
            <a:pPr algn="just"/>
            <a:r>
              <a:rPr lang="en-US" sz="2800" dirty="0" smtClean="0">
                <a:solidFill>
                  <a:schemeClr val="bg1"/>
                </a:solidFill>
                <a:latin typeface="DVB-TTSurekh" pitchFamily="82" charset="0"/>
              </a:rPr>
              <a:t> At such a large thickness, only a small fraction of the excitons can reach the hetero-junction interface.</a:t>
            </a:r>
          </a:p>
          <a:p>
            <a:pPr algn="just"/>
            <a:r>
              <a:rPr lang="en-US" sz="2800" dirty="0" smtClean="0">
                <a:solidFill>
                  <a:schemeClr val="bg1"/>
                </a:solidFill>
                <a:latin typeface="DVB-TTSurekh" pitchFamily="82" charset="0"/>
              </a:rPr>
              <a:t> To address this problem, a new type of hetero-junction photovoltaic cells are designed, which is the dispersed hetero-junction photovoltaic cells.</a:t>
            </a:r>
            <a:endParaRPr lang="en-US" sz="2800" dirty="0">
              <a:solidFill>
                <a:schemeClr val="bg1"/>
              </a:solidFill>
              <a:latin typeface="DVB-TTSurekh" pitchFamily="82" charset="0"/>
            </a:endParaRPr>
          </a:p>
        </p:txBody>
      </p:sp>
    </p:spTree>
    <p:extLst>
      <p:ext uri="{BB962C8B-B14F-4D97-AF65-F5344CB8AC3E}">
        <p14:creationId xmlns:p14="http://schemas.microsoft.com/office/powerpoint/2010/main" val="125422858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848600" cy="7159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gn="ctr"/>
            <a:r>
              <a:rPr lang="en-US" sz="2400" b="1" dirty="0" smtClean="0">
                <a:solidFill>
                  <a:schemeClr val="tx1"/>
                </a:solidFill>
              </a:rPr>
              <a:t>Bulk hetero-junction photovoltaic cells</a:t>
            </a:r>
            <a:endParaRPr lang="en-US" sz="2400" dirty="0">
              <a:solidFill>
                <a:schemeClr val="tx1"/>
              </a:solidFill>
            </a:endParaRPr>
          </a:p>
        </p:txBody>
      </p:sp>
      <p:pic>
        <p:nvPicPr>
          <p:cNvPr id="4" name="Content Placeholder 3" descr="http://upload.wikimedia.org/wikipedia/commons/thumb/7/7a/Fig_4_sketch_of_dispersed_junction_photovoltaic_cell.JPG/220px-Fig_4_sketch_of_dispersed_junction_photovoltaic_cell.JPG">
            <a:hlinkClick r:id="rId2"/>
          </p:cNvPr>
          <p:cNvPicPr>
            <a:picLocks noGrp="1"/>
          </p:cNvPicPr>
          <p:nvPr>
            <p:ph sz="quarter" idx="1"/>
          </p:nvPr>
        </p:nvPicPr>
        <p:blipFill>
          <a:blip r:embed="rId3"/>
          <a:srcRect/>
          <a:stretch>
            <a:fillRect/>
          </a:stretch>
        </p:blipFill>
        <p:spPr bwMode="auto">
          <a:xfrm>
            <a:off x="2057400" y="1371600"/>
            <a:ext cx="5029200" cy="5105400"/>
          </a:xfrm>
          <a:prstGeom prst="rect">
            <a:avLst/>
          </a:prstGeom>
          <a:noFill/>
          <a:ln w="9525">
            <a:noFill/>
            <a:miter lim="800000"/>
            <a:headEnd/>
            <a:tailEnd/>
          </a:ln>
        </p:spPr>
      </p:pic>
    </p:spTree>
    <p:extLst>
      <p:ext uri="{BB962C8B-B14F-4D97-AF65-F5344CB8AC3E}">
        <p14:creationId xmlns:p14="http://schemas.microsoft.com/office/powerpoint/2010/main" val="323472671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6096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gn="ctr"/>
            <a:r>
              <a:rPr lang="en-US" sz="2400" b="1" dirty="0" smtClean="0">
                <a:solidFill>
                  <a:schemeClr val="tx1"/>
                </a:solidFill>
              </a:rPr>
              <a:t>Hybrid solar cells</a:t>
            </a:r>
            <a:endParaRPr lang="en-US" sz="2400" dirty="0">
              <a:solidFill>
                <a:schemeClr val="tx1"/>
              </a:solidFill>
            </a:endParaRPr>
          </a:p>
        </p:txBody>
      </p:sp>
      <p:sp>
        <p:nvSpPr>
          <p:cNvPr id="3" name="Content Placeholder 2"/>
          <p:cNvSpPr>
            <a:spLocks noGrp="1"/>
          </p:cNvSpPr>
          <p:nvPr>
            <p:ph sz="quarter" idx="1"/>
          </p:nvPr>
        </p:nvSpPr>
        <p:spPr>
          <a:xfrm>
            <a:off x="457200" y="1066800"/>
            <a:ext cx="8153400" cy="5407152"/>
          </a:xfrm>
        </p:spPr>
        <p:txBody>
          <a:bodyPr>
            <a:normAutofit fontScale="92500"/>
          </a:bodyPr>
          <a:lstStyle/>
          <a:p>
            <a:r>
              <a:rPr lang="en-US" sz="2800" dirty="0" smtClean="0">
                <a:solidFill>
                  <a:schemeClr val="bg1"/>
                </a:solidFill>
                <a:latin typeface="DVB-TTSurekh" pitchFamily="82" charset="0"/>
              </a:rPr>
              <a:t>Hybrid solar cells combine advantages of both </a:t>
            </a:r>
            <a:r>
              <a:rPr lang="en-US" sz="2800" dirty="0" smtClean="0">
                <a:solidFill>
                  <a:schemeClr val="bg1"/>
                </a:solidFill>
                <a:latin typeface="DVB-TTSurekh" pitchFamily="82" charset="0"/>
                <a:hlinkClick r:id="rId2" tooltip="Organic semiconductor"/>
              </a:rPr>
              <a:t>organic</a:t>
            </a:r>
            <a:r>
              <a:rPr lang="en-US" sz="2800" dirty="0" smtClean="0">
                <a:solidFill>
                  <a:schemeClr val="bg1"/>
                </a:solidFill>
                <a:latin typeface="DVB-TTSurekh" pitchFamily="82" charset="0"/>
              </a:rPr>
              <a:t> and inorganic </a:t>
            </a:r>
            <a:r>
              <a:rPr lang="en-US" sz="2800" dirty="0" smtClean="0">
                <a:solidFill>
                  <a:schemeClr val="bg1"/>
                </a:solidFill>
                <a:latin typeface="DVB-TTSurekh" pitchFamily="82" charset="0"/>
                <a:hlinkClick r:id="rId3" tooltip="Semiconductors"/>
              </a:rPr>
              <a:t>semiconductors</a:t>
            </a:r>
            <a:r>
              <a:rPr lang="en-US" sz="2800" dirty="0" smtClean="0">
                <a:solidFill>
                  <a:schemeClr val="bg1"/>
                </a:solidFill>
                <a:latin typeface="DVB-TTSurekh" pitchFamily="82" charset="0"/>
              </a:rPr>
              <a:t>. </a:t>
            </a:r>
          </a:p>
          <a:p>
            <a:pPr>
              <a:buNone/>
            </a:pPr>
            <a:endParaRPr lang="en-US" sz="2800" dirty="0" smtClean="0">
              <a:solidFill>
                <a:schemeClr val="bg1"/>
              </a:solidFill>
              <a:latin typeface="DVB-TTSurekh" pitchFamily="82" charset="0"/>
            </a:endParaRPr>
          </a:p>
          <a:p>
            <a:r>
              <a:rPr lang="en-US" sz="2800" dirty="0" smtClean="0">
                <a:solidFill>
                  <a:schemeClr val="bg1"/>
                </a:solidFill>
                <a:latin typeface="DVB-TTSurekh" pitchFamily="82" charset="0"/>
              </a:rPr>
              <a:t>Hybrid photovoltaic cells have organic materials that consist of </a:t>
            </a:r>
            <a:r>
              <a:rPr lang="en-US" sz="2800" dirty="0" smtClean="0">
                <a:solidFill>
                  <a:schemeClr val="bg1"/>
                </a:solidFill>
                <a:latin typeface="DVB-TTSurekh" pitchFamily="82" charset="0"/>
                <a:hlinkClick r:id="rId4" tooltip="Conjugated polymers"/>
              </a:rPr>
              <a:t>conjugated polymers</a:t>
            </a:r>
            <a:r>
              <a:rPr lang="en-US" sz="2800" dirty="0" smtClean="0">
                <a:solidFill>
                  <a:schemeClr val="bg1"/>
                </a:solidFill>
                <a:latin typeface="DVB-TTSurekh" pitchFamily="82" charset="0"/>
              </a:rPr>
              <a:t> that absorb light as the donor and transport </a:t>
            </a:r>
            <a:r>
              <a:rPr lang="en-US" sz="2800" dirty="0" smtClean="0">
                <a:solidFill>
                  <a:schemeClr val="bg1"/>
                </a:solidFill>
                <a:latin typeface="DVB-TTSurekh" pitchFamily="82" charset="0"/>
                <a:hlinkClick r:id="rId5" tooltip="Electron hole"/>
              </a:rPr>
              <a:t>holes</a:t>
            </a:r>
            <a:r>
              <a:rPr lang="en-US" sz="2800" dirty="0" smtClean="0">
                <a:solidFill>
                  <a:schemeClr val="bg1"/>
                </a:solidFill>
                <a:latin typeface="DVB-TTSurekh" pitchFamily="82" charset="0"/>
              </a:rPr>
              <a:t>.</a:t>
            </a:r>
          </a:p>
          <a:p>
            <a:pPr>
              <a:buNone/>
            </a:pPr>
            <a:endParaRPr lang="en-US" sz="2800" dirty="0" smtClean="0">
              <a:solidFill>
                <a:schemeClr val="bg1"/>
              </a:solidFill>
              <a:latin typeface="DVB-TTSurekh" pitchFamily="82" charset="0"/>
            </a:endParaRPr>
          </a:p>
          <a:p>
            <a:r>
              <a:rPr lang="en-US" sz="2800" dirty="0" smtClean="0">
                <a:solidFill>
                  <a:schemeClr val="bg1"/>
                </a:solidFill>
                <a:latin typeface="DVB-TTSurekh" pitchFamily="82" charset="0"/>
              </a:rPr>
              <a:t>Inorganic materials in hybrid cell are used as the acceptor and </a:t>
            </a:r>
            <a:r>
              <a:rPr lang="en-US" sz="2800" dirty="0" smtClean="0">
                <a:solidFill>
                  <a:schemeClr val="bg1"/>
                </a:solidFill>
                <a:latin typeface="DVB-TTSurekh" pitchFamily="82" charset="0"/>
                <a:hlinkClick r:id="rId6"/>
              </a:rPr>
              <a:t>electron</a:t>
            </a:r>
            <a:r>
              <a:rPr lang="en-US" sz="2800" dirty="0" smtClean="0">
                <a:solidFill>
                  <a:schemeClr val="bg1"/>
                </a:solidFill>
                <a:latin typeface="DVB-TTSurekh" pitchFamily="82" charset="0"/>
              </a:rPr>
              <a:t> transporter in the structure. </a:t>
            </a:r>
          </a:p>
          <a:p>
            <a:pPr>
              <a:buNone/>
            </a:pPr>
            <a:endParaRPr lang="en-US" sz="2800" dirty="0" smtClean="0">
              <a:solidFill>
                <a:schemeClr val="bg1"/>
              </a:solidFill>
              <a:latin typeface="DVB-TTSurekh" pitchFamily="82" charset="0"/>
            </a:endParaRPr>
          </a:p>
          <a:p>
            <a:r>
              <a:rPr lang="en-US" sz="2800" dirty="0" smtClean="0">
                <a:solidFill>
                  <a:schemeClr val="bg1"/>
                </a:solidFill>
                <a:latin typeface="DVB-TTSurekh" pitchFamily="82" charset="0"/>
              </a:rPr>
              <a:t>The hybrid photovoltaic devices have a significant potential for not only low-cost by </a:t>
            </a:r>
            <a:r>
              <a:rPr lang="en-US" sz="2800" dirty="0" smtClean="0">
                <a:solidFill>
                  <a:schemeClr val="bg1"/>
                </a:solidFill>
                <a:latin typeface="DVB-TTSurekh" pitchFamily="82" charset="0"/>
                <a:hlinkClick r:id="rId7" tooltip="Roll-to-roll processing"/>
              </a:rPr>
              <a:t>roll-to-roll</a:t>
            </a:r>
            <a:r>
              <a:rPr lang="en-US" sz="2800" dirty="0" smtClean="0">
                <a:solidFill>
                  <a:schemeClr val="bg1"/>
                </a:solidFill>
                <a:latin typeface="DVB-TTSurekh" pitchFamily="82" charset="0"/>
              </a:rPr>
              <a:t> processing but also scalable solar power conversion.</a:t>
            </a:r>
            <a:endParaRPr lang="en-US" sz="2800" dirty="0">
              <a:solidFill>
                <a:schemeClr val="bg1"/>
              </a:solidFill>
              <a:latin typeface="DVB-TTSurekh" pitchFamily="82" charset="0"/>
            </a:endParaRPr>
          </a:p>
        </p:txBody>
      </p:sp>
    </p:spTree>
    <p:extLst>
      <p:ext uri="{BB962C8B-B14F-4D97-AF65-F5344CB8AC3E}">
        <p14:creationId xmlns:p14="http://schemas.microsoft.com/office/powerpoint/2010/main" val="122785333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gn="ctr"/>
            <a:r>
              <a:rPr lang="en-US" sz="2800" dirty="0" smtClean="0">
                <a:solidFill>
                  <a:schemeClr val="tx1"/>
                </a:solidFill>
              </a:rPr>
              <a:t>Inorganic Solar cells</a:t>
            </a:r>
            <a:endParaRPr lang="en-US" sz="2800" dirty="0">
              <a:solidFill>
                <a:schemeClr val="tx1"/>
              </a:solidFill>
            </a:endParaRPr>
          </a:p>
        </p:txBody>
      </p:sp>
      <p:sp>
        <p:nvSpPr>
          <p:cNvPr id="3" name="Content Placeholder 2"/>
          <p:cNvSpPr>
            <a:spLocks noGrp="1"/>
          </p:cNvSpPr>
          <p:nvPr>
            <p:ph sz="quarter" idx="1"/>
          </p:nvPr>
        </p:nvSpPr>
        <p:spPr>
          <a:xfrm>
            <a:off x="457200" y="1219200"/>
            <a:ext cx="8229600" cy="5254752"/>
          </a:xfrm>
        </p:spPr>
        <p:txBody>
          <a:bodyPr>
            <a:normAutofit fontScale="92500" lnSpcReduction="20000"/>
          </a:bodyPr>
          <a:lstStyle/>
          <a:p>
            <a:r>
              <a:rPr lang="en-US" dirty="0" smtClean="0">
                <a:solidFill>
                  <a:schemeClr val="bg1"/>
                </a:solidFill>
              </a:rPr>
              <a:t>Monocrystalline</a:t>
            </a:r>
          </a:p>
          <a:p>
            <a:endParaRPr lang="en-US" dirty="0" smtClean="0">
              <a:solidFill>
                <a:schemeClr val="bg1"/>
              </a:solidFill>
            </a:endParaRPr>
          </a:p>
          <a:p>
            <a:pPr lvl="1" algn="just"/>
            <a:r>
              <a:rPr lang="en-US" dirty="0" smtClean="0">
                <a:solidFill>
                  <a:schemeClr val="bg1"/>
                </a:solidFill>
              </a:rPr>
              <a:t>To produce a monocrystalline silicon cell, absolutely pure semiconducting material is necessary. </a:t>
            </a:r>
          </a:p>
          <a:p>
            <a:pPr lvl="1" algn="just"/>
            <a:endParaRPr lang="en-US" dirty="0" smtClean="0">
              <a:solidFill>
                <a:schemeClr val="bg1"/>
              </a:solidFill>
            </a:endParaRPr>
          </a:p>
          <a:p>
            <a:pPr lvl="1" algn="just"/>
            <a:r>
              <a:rPr lang="en-US" dirty="0" smtClean="0">
                <a:solidFill>
                  <a:schemeClr val="bg1"/>
                </a:solidFill>
              </a:rPr>
              <a:t>Monocrystalline rods are extracted from melted silicon and then sawed into thin plates.</a:t>
            </a:r>
          </a:p>
          <a:p>
            <a:pPr lvl="1" algn="just"/>
            <a:endParaRPr lang="en-US" dirty="0" smtClean="0">
              <a:solidFill>
                <a:schemeClr val="bg1"/>
              </a:solidFill>
            </a:endParaRPr>
          </a:p>
          <a:p>
            <a:pPr lvl="1" algn="just"/>
            <a:r>
              <a:rPr lang="en-US" dirty="0" smtClean="0">
                <a:solidFill>
                  <a:schemeClr val="bg1"/>
                </a:solidFill>
              </a:rPr>
              <a:t> This production process guarantees a relatively high level of efficiency. </a:t>
            </a:r>
          </a:p>
          <a:p>
            <a:pPr lvl="1" algn="just"/>
            <a:r>
              <a:rPr lang="en-US" dirty="0" smtClean="0">
                <a:solidFill>
                  <a:schemeClr val="bg1"/>
                </a:solidFill>
              </a:rPr>
              <a:t/>
            </a:r>
            <a:br>
              <a:rPr lang="en-US" dirty="0" smtClean="0">
                <a:solidFill>
                  <a:schemeClr val="bg1"/>
                </a:solidFill>
              </a:rPr>
            </a:br>
            <a:endParaRPr lang="en-US" dirty="0">
              <a:solidFill>
                <a:schemeClr val="bg1"/>
              </a:solidFill>
            </a:endParaRPr>
          </a:p>
        </p:txBody>
      </p:sp>
    </p:spTree>
    <p:extLst>
      <p:ext uri="{BB962C8B-B14F-4D97-AF65-F5344CB8AC3E}">
        <p14:creationId xmlns:p14="http://schemas.microsoft.com/office/powerpoint/2010/main" val="333167337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a:bodyPr>
          <a:lstStyle/>
          <a:p>
            <a:pPr lvl="1" algn="ctr" rtl="0">
              <a:spcBef>
                <a:spcPct val="0"/>
              </a:spcBef>
            </a:pPr>
            <a:r>
              <a:rPr lang="en-US" sz="3600" dirty="0">
                <a:solidFill>
                  <a:schemeClr val="tx1"/>
                </a:solidFill>
                <a:latin typeface="DVB-TTGanesh" pitchFamily="82" charset="0"/>
              </a:rPr>
              <a:t>P</a:t>
            </a:r>
            <a:r>
              <a:rPr lang="en-US" sz="3600" dirty="0" smtClean="0">
                <a:solidFill>
                  <a:schemeClr val="tx1"/>
                </a:solidFill>
                <a:latin typeface="DVB-TTGanesh" pitchFamily="82" charset="0"/>
              </a:rPr>
              <a:t>olycrystalline </a:t>
            </a:r>
            <a:endParaRPr lang="en-US" sz="3600" dirty="0">
              <a:solidFill>
                <a:schemeClr val="tx1"/>
              </a:solidFill>
              <a:latin typeface="DVB-TTGanesh" pitchFamily="82" charset="0"/>
            </a:endParaRPr>
          </a:p>
        </p:txBody>
      </p:sp>
      <p:sp>
        <p:nvSpPr>
          <p:cNvPr id="3" name="Content Placeholder 2"/>
          <p:cNvSpPr>
            <a:spLocks noGrp="1"/>
          </p:cNvSpPr>
          <p:nvPr>
            <p:ph sz="quarter" idx="1"/>
          </p:nvPr>
        </p:nvSpPr>
        <p:spPr>
          <a:xfrm>
            <a:off x="457200" y="1143000"/>
            <a:ext cx="7924800" cy="5330952"/>
          </a:xfrm>
        </p:spPr>
        <p:txBody>
          <a:bodyPr>
            <a:normAutofit/>
          </a:bodyPr>
          <a:lstStyle/>
          <a:p>
            <a:pPr lvl="1"/>
            <a:r>
              <a:rPr lang="en-US" sz="2800" dirty="0" smtClean="0">
                <a:solidFill>
                  <a:schemeClr val="bg1"/>
                </a:solidFill>
                <a:latin typeface="DVB-TTSurekh" pitchFamily="82" charset="0"/>
              </a:rPr>
              <a:t>The production of polycrystalline cells is more cost-efficient. </a:t>
            </a:r>
          </a:p>
          <a:p>
            <a:pPr lvl="1"/>
            <a:endParaRPr lang="en-US" sz="2800" dirty="0" smtClean="0">
              <a:solidFill>
                <a:schemeClr val="bg1"/>
              </a:solidFill>
              <a:latin typeface="DVB-TTSurekh" pitchFamily="82" charset="0"/>
            </a:endParaRPr>
          </a:p>
          <a:p>
            <a:pPr lvl="1"/>
            <a:r>
              <a:rPr lang="en-US" sz="2800" dirty="0" smtClean="0">
                <a:solidFill>
                  <a:schemeClr val="bg1"/>
                </a:solidFill>
                <a:latin typeface="DVB-TTSurekh" pitchFamily="82" charset="0"/>
              </a:rPr>
              <a:t>In this process, liquid silicon is poured into blocks that are subsequently sawed into plates. </a:t>
            </a:r>
          </a:p>
          <a:p>
            <a:pPr lvl="1"/>
            <a:endParaRPr lang="en-US" sz="2800" dirty="0" smtClean="0">
              <a:solidFill>
                <a:schemeClr val="bg1"/>
              </a:solidFill>
              <a:latin typeface="DVB-TTSurekh" pitchFamily="82" charset="0"/>
            </a:endParaRPr>
          </a:p>
          <a:p>
            <a:pPr lvl="1"/>
            <a:r>
              <a:rPr lang="en-US" sz="2800" dirty="0" smtClean="0">
                <a:solidFill>
                  <a:schemeClr val="bg1"/>
                </a:solidFill>
                <a:latin typeface="DVB-TTSurekh" pitchFamily="82" charset="0"/>
              </a:rPr>
              <a:t>During solidification of the material, crystal structures of varying sizes are formed, at whose borders defects emerge. </a:t>
            </a:r>
          </a:p>
          <a:p>
            <a:pPr lvl="1"/>
            <a:endParaRPr lang="en-US" sz="2800" dirty="0" smtClean="0">
              <a:solidFill>
                <a:schemeClr val="bg1"/>
              </a:solidFill>
              <a:latin typeface="DVB-TTSurekh" pitchFamily="82" charset="0"/>
            </a:endParaRPr>
          </a:p>
          <a:p>
            <a:pPr lvl="1"/>
            <a:r>
              <a:rPr lang="en-US" sz="2800" dirty="0" smtClean="0">
                <a:solidFill>
                  <a:schemeClr val="bg1"/>
                </a:solidFill>
                <a:latin typeface="DVB-TTSurekh" pitchFamily="82" charset="0"/>
              </a:rPr>
              <a:t>As a result of this crystal defect, the solar cell is less efficient.</a:t>
            </a:r>
            <a:endParaRPr lang="en-US" sz="2800" dirty="0">
              <a:solidFill>
                <a:schemeClr val="bg1"/>
              </a:solidFill>
              <a:latin typeface="DVB-TTSurekh" pitchFamily="82" charset="0"/>
            </a:endParaRPr>
          </a:p>
        </p:txBody>
      </p:sp>
    </p:spTree>
    <p:extLst>
      <p:ext uri="{BB962C8B-B14F-4D97-AF65-F5344CB8AC3E}">
        <p14:creationId xmlns:p14="http://schemas.microsoft.com/office/powerpoint/2010/main" val="272876344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41" y="228600"/>
            <a:ext cx="8229600" cy="6858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gn="ctr"/>
            <a:r>
              <a:rPr lang="en-US" sz="2800" dirty="0" smtClean="0">
                <a:solidFill>
                  <a:schemeClr val="tx1"/>
                </a:solidFill>
              </a:rPr>
              <a:t>Materials used for constructing solar cells.</a:t>
            </a:r>
            <a:endParaRPr lang="en-US" sz="2800" dirty="0">
              <a:solidFill>
                <a:schemeClr val="tx1"/>
              </a:solidFill>
            </a:endParaRPr>
          </a:p>
        </p:txBody>
      </p:sp>
      <p:sp>
        <p:nvSpPr>
          <p:cNvPr id="3" name="Content Placeholder 2"/>
          <p:cNvSpPr>
            <a:spLocks noGrp="1"/>
          </p:cNvSpPr>
          <p:nvPr>
            <p:ph sz="quarter" idx="1"/>
          </p:nvPr>
        </p:nvSpPr>
        <p:spPr>
          <a:xfrm>
            <a:off x="498049" y="1295400"/>
            <a:ext cx="8229600" cy="4525963"/>
          </a:xfrm>
        </p:spPr>
        <p:txBody>
          <a:bodyPr>
            <a:normAutofit fontScale="70000" lnSpcReduction="20000"/>
          </a:bodyPr>
          <a:lstStyle/>
          <a:p>
            <a:endParaRPr lang="en-US" b="1" dirty="0" smtClean="0"/>
          </a:p>
          <a:p>
            <a:r>
              <a:rPr lang="en-US" sz="4000" b="1" dirty="0" smtClean="0">
                <a:solidFill>
                  <a:srgbClr val="FFFF00"/>
                </a:solidFill>
                <a:latin typeface="DVB-TTSurekh" pitchFamily="82" charset="0"/>
              </a:rPr>
              <a:t>Inorganic-</a:t>
            </a:r>
          </a:p>
          <a:p>
            <a:endParaRPr lang="en-US" sz="2800" dirty="0" smtClean="0">
              <a:solidFill>
                <a:schemeClr val="bg1"/>
              </a:solidFill>
              <a:latin typeface="DVB-TTSurekh" pitchFamily="82" charset="0"/>
            </a:endParaRPr>
          </a:p>
          <a:p>
            <a:pPr lvl="1"/>
            <a:r>
              <a:rPr lang="en-US" sz="2800" dirty="0" smtClean="0">
                <a:solidFill>
                  <a:schemeClr val="bg1"/>
                </a:solidFill>
                <a:latin typeface="DVB-TTSurekh" pitchFamily="82" charset="0"/>
              </a:rPr>
              <a:t>Silicon - The Most Popular Material for Solar Cells.</a:t>
            </a:r>
          </a:p>
          <a:p>
            <a:pPr lvl="1"/>
            <a:r>
              <a:rPr lang="en-US" sz="2800" dirty="0" smtClean="0">
                <a:solidFill>
                  <a:schemeClr val="bg1"/>
                </a:solidFill>
                <a:latin typeface="DVB-TTSurekh" pitchFamily="82" charset="0"/>
              </a:rPr>
              <a:t>Polycrystalline Thin Films - Reducing Material Required in Solar Cells </a:t>
            </a:r>
          </a:p>
          <a:p>
            <a:pPr lvl="1"/>
            <a:r>
              <a:rPr lang="en-US" sz="2800" dirty="0" smtClean="0">
                <a:solidFill>
                  <a:schemeClr val="bg1"/>
                </a:solidFill>
                <a:latin typeface="DVB-TTSurekh" pitchFamily="82" charset="0"/>
              </a:rPr>
              <a:t>Copper Indium </a:t>
            </a:r>
            <a:r>
              <a:rPr lang="en-US" sz="2800" dirty="0" err="1" smtClean="0">
                <a:solidFill>
                  <a:schemeClr val="bg1"/>
                </a:solidFill>
                <a:latin typeface="DVB-TTSurekh" pitchFamily="82" charset="0"/>
              </a:rPr>
              <a:t>Diselenide</a:t>
            </a:r>
            <a:endParaRPr lang="en-US" sz="2800" dirty="0" smtClean="0">
              <a:solidFill>
                <a:schemeClr val="bg1"/>
              </a:solidFill>
              <a:latin typeface="DVB-TTSurekh" pitchFamily="82" charset="0"/>
            </a:endParaRPr>
          </a:p>
          <a:p>
            <a:pPr lvl="1"/>
            <a:r>
              <a:rPr lang="en-US" sz="2800" dirty="0" smtClean="0">
                <a:solidFill>
                  <a:schemeClr val="bg1"/>
                </a:solidFill>
                <a:latin typeface="DVB-TTSurekh" pitchFamily="82" charset="0"/>
              </a:rPr>
              <a:t>Gallium Arsenide.</a:t>
            </a:r>
          </a:p>
          <a:p>
            <a:r>
              <a:rPr lang="en-US" sz="3400" b="1" dirty="0" smtClean="0">
                <a:solidFill>
                  <a:srgbClr val="FFFF00"/>
                </a:solidFill>
                <a:latin typeface="DVB-TTSurekh" pitchFamily="82" charset="0"/>
              </a:rPr>
              <a:t>Organic  - </a:t>
            </a:r>
          </a:p>
          <a:p>
            <a:endParaRPr lang="en-US" sz="2800" dirty="0" smtClean="0">
              <a:solidFill>
                <a:schemeClr val="bg1"/>
              </a:solidFill>
              <a:latin typeface="DVB-TTSurekh" pitchFamily="82" charset="0"/>
            </a:endParaRPr>
          </a:p>
          <a:p>
            <a:pPr lvl="1"/>
            <a:r>
              <a:rPr lang="en-US" sz="3000" dirty="0" err="1" smtClean="0">
                <a:solidFill>
                  <a:schemeClr val="bg1"/>
                </a:solidFill>
                <a:latin typeface="DVB-TTSurekh" pitchFamily="82" charset="0"/>
              </a:rPr>
              <a:t>Polythiophene</a:t>
            </a:r>
            <a:r>
              <a:rPr lang="en-US" sz="3000" dirty="0" smtClean="0">
                <a:solidFill>
                  <a:schemeClr val="bg1"/>
                </a:solidFill>
                <a:latin typeface="DVB-TTSurekh" pitchFamily="82" charset="0"/>
              </a:rPr>
              <a:t>.</a:t>
            </a:r>
          </a:p>
          <a:p>
            <a:pPr lvl="1"/>
            <a:r>
              <a:rPr lang="en-US" sz="2800" dirty="0" err="1" smtClean="0">
                <a:solidFill>
                  <a:schemeClr val="bg1"/>
                </a:solidFill>
                <a:latin typeface="DVB-TTSurekh" pitchFamily="82" charset="0"/>
              </a:rPr>
              <a:t>Polyacetylene</a:t>
            </a:r>
            <a:r>
              <a:rPr lang="en-US" sz="2800" dirty="0" smtClean="0">
                <a:solidFill>
                  <a:schemeClr val="bg1"/>
                </a:solidFill>
                <a:latin typeface="DVB-TTSurekh" pitchFamily="82" charset="0"/>
              </a:rPr>
              <a:t>.</a:t>
            </a:r>
          </a:p>
          <a:p>
            <a:pPr lvl="1"/>
            <a:r>
              <a:rPr lang="en-US" sz="2800" dirty="0" err="1" smtClean="0">
                <a:solidFill>
                  <a:schemeClr val="bg1"/>
                </a:solidFill>
                <a:latin typeface="DVB-TTSurekh" pitchFamily="82" charset="0"/>
              </a:rPr>
              <a:t>Polyphenylene</a:t>
            </a:r>
            <a:r>
              <a:rPr lang="en-US" sz="2800" dirty="0" smtClean="0">
                <a:solidFill>
                  <a:schemeClr val="bg1"/>
                </a:solidFill>
                <a:latin typeface="DVB-TTSurekh" pitchFamily="82" charset="0"/>
              </a:rPr>
              <a:t> </a:t>
            </a:r>
            <a:r>
              <a:rPr lang="en-US" sz="2800" dirty="0" err="1" smtClean="0">
                <a:solidFill>
                  <a:schemeClr val="bg1"/>
                </a:solidFill>
                <a:latin typeface="DVB-TTSurekh" pitchFamily="82" charset="0"/>
              </a:rPr>
              <a:t>Vinylene</a:t>
            </a:r>
            <a:r>
              <a:rPr lang="en-US" sz="2800" dirty="0" smtClean="0">
                <a:solidFill>
                  <a:schemeClr val="bg1"/>
                </a:solidFill>
                <a:latin typeface="DVB-TTSurekh" pitchFamily="82" charset="0"/>
              </a:rPr>
              <a:t> derivatives.</a:t>
            </a:r>
          </a:p>
          <a:p>
            <a:pPr lvl="1"/>
            <a:r>
              <a:rPr lang="en-US" sz="2800" dirty="0" err="1" smtClean="0">
                <a:solidFill>
                  <a:schemeClr val="bg1"/>
                </a:solidFill>
                <a:latin typeface="DVB-TTSurekh" pitchFamily="82" charset="0"/>
              </a:rPr>
              <a:t>Polyaniline</a:t>
            </a:r>
            <a:r>
              <a:rPr lang="en-US" sz="2800" dirty="0" smtClean="0">
                <a:solidFill>
                  <a:schemeClr val="bg1"/>
                </a:solidFill>
                <a:latin typeface="DVB-TTSurekh" pitchFamily="82" charset="0"/>
              </a:rPr>
              <a:t>.  And etc</a:t>
            </a:r>
            <a:endParaRPr lang="en-US" sz="2800" b="1" dirty="0" smtClean="0">
              <a:solidFill>
                <a:schemeClr val="bg1"/>
              </a:solidFill>
              <a:latin typeface="DVB-TTSurekh" pitchFamily="82" charset="0"/>
            </a:endParaRPr>
          </a:p>
          <a:p>
            <a:pPr lvl="1"/>
            <a:endParaRPr lang="en-US" b="1" dirty="0" smtClean="0"/>
          </a:p>
        </p:txBody>
      </p:sp>
    </p:spTree>
    <p:extLst>
      <p:ext uri="{BB962C8B-B14F-4D97-AF65-F5344CB8AC3E}">
        <p14:creationId xmlns:p14="http://schemas.microsoft.com/office/powerpoint/2010/main" val="400985861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467600" cy="5635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a:normAutofit/>
          </a:bodyPr>
          <a:lstStyle/>
          <a:p>
            <a:pPr algn="ctr"/>
            <a:r>
              <a:rPr lang="en-US" sz="2400" dirty="0">
                <a:solidFill>
                  <a:srgbClr val="3333FF"/>
                </a:solidFill>
                <a:latin typeface="Times New Roman" pitchFamily="18" charset="0"/>
                <a:cs typeface="Times New Roman" pitchFamily="18" charset="0"/>
              </a:rPr>
              <a:t>W</a:t>
            </a:r>
            <a:r>
              <a:rPr lang="en-US" sz="2400" dirty="0" smtClean="0">
                <a:solidFill>
                  <a:srgbClr val="3333FF"/>
                </a:solidFill>
                <a:latin typeface="Times New Roman" pitchFamily="18" charset="0"/>
                <a:cs typeface="Times New Roman" pitchFamily="18" charset="0"/>
              </a:rPr>
              <a:t>orking principle of an Organic </a:t>
            </a:r>
            <a:r>
              <a:rPr lang="en-US" sz="2400" dirty="0">
                <a:solidFill>
                  <a:srgbClr val="3333FF"/>
                </a:solidFill>
                <a:latin typeface="Times New Roman" pitchFamily="18" charset="0"/>
                <a:cs typeface="Times New Roman" pitchFamily="18" charset="0"/>
              </a:rPr>
              <a:t>P</a:t>
            </a:r>
            <a:r>
              <a:rPr lang="en-US" sz="2400" dirty="0" smtClean="0">
                <a:solidFill>
                  <a:srgbClr val="3333FF"/>
                </a:solidFill>
                <a:latin typeface="Times New Roman" pitchFamily="18" charset="0"/>
                <a:cs typeface="Times New Roman" pitchFamily="18" charset="0"/>
              </a:rPr>
              <a:t>hotovoltaic </a:t>
            </a:r>
            <a:r>
              <a:rPr lang="en-US" sz="2400" dirty="0">
                <a:solidFill>
                  <a:srgbClr val="3333FF"/>
                </a:solidFill>
                <a:latin typeface="Times New Roman" pitchFamily="18" charset="0"/>
                <a:cs typeface="Times New Roman" pitchFamily="18" charset="0"/>
              </a:rPr>
              <a:t>C</a:t>
            </a:r>
            <a:r>
              <a:rPr lang="en-US" sz="2400" dirty="0" smtClean="0">
                <a:solidFill>
                  <a:srgbClr val="3333FF"/>
                </a:solidFill>
                <a:latin typeface="Times New Roman" pitchFamily="18" charset="0"/>
                <a:cs typeface="Times New Roman" pitchFamily="18" charset="0"/>
              </a:rPr>
              <a:t>ell</a:t>
            </a:r>
            <a:endParaRPr lang="en-US" sz="2400" dirty="0">
              <a:solidFill>
                <a:srgbClr val="3333FF"/>
              </a:solidFill>
              <a:latin typeface="Times New Roman" pitchFamily="18" charset="0"/>
              <a:cs typeface="Times New Roman" pitchFamily="18" charset="0"/>
            </a:endParaRPr>
          </a:p>
        </p:txBody>
      </p:sp>
      <p:pic>
        <p:nvPicPr>
          <p:cNvPr id="1026" name="Picture 2"/>
          <p:cNvPicPr>
            <a:picLocks noGrp="1" noChangeAspect="1" noChangeArrowheads="1"/>
          </p:cNvPicPr>
          <p:nvPr>
            <p:ph sz="quarter" idx="1"/>
          </p:nvPr>
        </p:nvPicPr>
        <p:blipFill>
          <a:blip r:embed="rId2"/>
          <a:srcRect/>
          <a:stretch>
            <a:fillRect/>
          </a:stretch>
        </p:blipFill>
        <p:spPr bwMode="auto">
          <a:xfrm>
            <a:off x="228600" y="1143000"/>
            <a:ext cx="8534400" cy="5105400"/>
          </a:xfrm>
          <a:prstGeom prst="rect">
            <a:avLst/>
          </a:prstGeom>
          <a:noFill/>
          <a:ln w="9525">
            <a:noFill/>
            <a:miter lim="800000"/>
            <a:headEnd/>
            <a:tailEnd/>
          </a:ln>
          <a:effectLst/>
        </p:spPr>
      </p:pic>
    </p:spTree>
    <p:extLst>
      <p:ext uri="{BB962C8B-B14F-4D97-AF65-F5344CB8AC3E}">
        <p14:creationId xmlns:p14="http://schemas.microsoft.com/office/powerpoint/2010/main" val="252139226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04799" y="381000"/>
            <a:ext cx="8422105" cy="6096000"/>
          </a:xfrm>
          <a:prstGeom prst="rect">
            <a:avLst/>
          </a:prstGeom>
          <a:noFill/>
          <a:ln w="9525">
            <a:noFill/>
            <a:miter lim="800000"/>
            <a:headEnd/>
            <a:tailEnd/>
          </a:ln>
          <a:effectLst/>
        </p:spPr>
      </p:pic>
    </p:spTree>
    <p:extLst>
      <p:ext uri="{BB962C8B-B14F-4D97-AF65-F5344CB8AC3E}">
        <p14:creationId xmlns:p14="http://schemas.microsoft.com/office/powerpoint/2010/main" val="764840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467600" cy="5635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a:normAutofit/>
          </a:bodyPr>
          <a:lstStyle/>
          <a:p>
            <a:pPr algn="ctr"/>
            <a:r>
              <a:rPr lang="en-US" sz="2800" dirty="0">
                <a:solidFill>
                  <a:srgbClr val="3333FF"/>
                </a:solidFill>
                <a:latin typeface="Times New Roman" pitchFamily="18" charset="0"/>
                <a:cs typeface="Times New Roman" pitchFamily="18" charset="0"/>
              </a:rPr>
              <a:t>W</a:t>
            </a:r>
            <a:r>
              <a:rPr lang="en-US" sz="2800" dirty="0" smtClean="0">
                <a:solidFill>
                  <a:srgbClr val="3333FF"/>
                </a:solidFill>
                <a:latin typeface="Times New Roman" pitchFamily="18" charset="0"/>
                <a:cs typeface="Times New Roman" pitchFamily="18" charset="0"/>
              </a:rPr>
              <a:t>orking principle of an </a:t>
            </a:r>
            <a:r>
              <a:rPr lang="en-US" sz="2800" dirty="0">
                <a:solidFill>
                  <a:srgbClr val="3333FF"/>
                </a:solidFill>
                <a:latin typeface="Times New Roman" pitchFamily="18" charset="0"/>
                <a:cs typeface="Times New Roman" pitchFamily="18" charset="0"/>
              </a:rPr>
              <a:t>O</a:t>
            </a:r>
            <a:r>
              <a:rPr lang="en-US" sz="2800" dirty="0" smtClean="0">
                <a:solidFill>
                  <a:srgbClr val="3333FF"/>
                </a:solidFill>
                <a:latin typeface="Times New Roman" pitchFamily="18" charset="0"/>
                <a:cs typeface="Times New Roman" pitchFamily="18" charset="0"/>
              </a:rPr>
              <a:t>rganic PV cell</a:t>
            </a:r>
            <a:endParaRPr lang="en-US" sz="2800" dirty="0"/>
          </a:p>
        </p:txBody>
      </p:sp>
      <p:sp>
        <p:nvSpPr>
          <p:cNvPr id="3" name="Content Placeholder 2"/>
          <p:cNvSpPr>
            <a:spLocks noGrp="1"/>
          </p:cNvSpPr>
          <p:nvPr>
            <p:ph sz="quarter" idx="1"/>
          </p:nvPr>
        </p:nvSpPr>
        <p:spPr>
          <a:xfrm>
            <a:off x="457200" y="990600"/>
            <a:ext cx="8382000" cy="5483352"/>
          </a:xfrm>
        </p:spPr>
        <p:txBody>
          <a:bodyPr>
            <a:normAutofit/>
          </a:bodyPr>
          <a:lstStyle/>
          <a:p>
            <a:pPr algn="just"/>
            <a:r>
              <a:rPr lang="en-US" sz="2400" dirty="0" smtClean="0">
                <a:solidFill>
                  <a:schemeClr val="bg1"/>
                </a:solidFill>
                <a:latin typeface="Times New Roman" pitchFamily="18" charset="0"/>
                <a:cs typeface="Times New Roman" pitchFamily="18" charset="0"/>
              </a:rPr>
              <a:t>Illumination of donor (in red) through a transparent electrode (ITO) results in the photo excited state of the donor. </a:t>
            </a:r>
          </a:p>
          <a:p>
            <a:pPr algn="just"/>
            <a:endParaRPr lang="en-US" sz="2400" dirty="0" smtClean="0">
              <a:solidFill>
                <a:schemeClr val="bg1"/>
              </a:solidFill>
              <a:latin typeface="Times New Roman" pitchFamily="18" charset="0"/>
              <a:cs typeface="Times New Roman" pitchFamily="18" charset="0"/>
            </a:endParaRPr>
          </a:p>
          <a:p>
            <a:pPr algn="just"/>
            <a:r>
              <a:rPr lang="en-US" sz="2400" dirty="0" smtClean="0">
                <a:solidFill>
                  <a:schemeClr val="bg1"/>
                </a:solidFill>
                <a:latin typeface="Times New Roman" pitchFamily="18" charset="0"/>
                <a:cs typeface="Times New Roman" pitchFamily="18" charset="0"/>
              </a:rPr>
              <a:t>In this state an electron is promoted from the highest occupied molecular orbital (HOMO) to the lowest unoccupied molecular orbital (LUMO) of the donor.</a:t>
            </a:r>
          </a:p>
          <a:p>
            <a:pPr algn="just"/>
            <a:endParaRPr lang="en-US" sz="2400" dirty="0" smtClean="0">
              <a:solidFill>
                <a:schemeClr val="bg1"/>
              </a:solidFill>
              <a:latin typeface="Times New Roman" pitchFamily="18" charset="0"/>
              <a:cs typeface="Times New Roman" pitchFamily="18" charset="0"/>
            </a:endParaRPr>
          </a:p>
          <a:p>
            <a:pPr algn="just"/>
            <a:r>
              <a:rPr lang="en-US" sz="2400" dirty="0" smtClean="0">
                <a:solidFill>
                  <a:schemeClr val="bg1"/>
                </a:solidFill>
                <a:latin typeface="Times New Roman" pitchFamily="18" charset="0"/>
                <a:cs typeface="Times New Roman" pitchFamily="18" charset="0"/>
              </a:rPr>
              <a:t>Subsequently, the excited electron is transferred to the LUMO of the acceptor (in blue), resulting in an extra electron on the acceptor (A•-) and leaving a hole at the donor (D•+). </a:t>
            </a:r>
          </a:p>
          <a:p>
            <a:pPr algn="just"/>
            <a:endParaRPr lang="en-US" sz="2400" dirty="0" smtClean="0">
              <a:solidFill>
                <a:schemeClr val="bg1"/>
              </a:solidFill>
              <a:latin typeface="Times New Roman" pitchFamily="18" charset="0"/>
              <a:cs typeface="Times New Roman" pitchFamily="18" charset="0"/>
            </a:endParaRPr>
          </a:p>
          <a:p>
            <a:pPr algn="just"/>
            <a:r>
              <a:rPr lang="en-US" sz="2400" dirty="0" smtClean="0">
                <a:solidFill>
                  <a:schemeClr val="bg1"/>
                </a:solidFill>
                <a:latin typeface="Times New Roman" pitchFamily="18" charset="0"/>
                <a:cs typeface="Times New Roman" pitchFamily="18" charset="0"/>
              </a:rPr>
              <a:t>The photo generated charges are then transported and collected at opposite electrodes.</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29080258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609600"/>
            <a:ext cx="8229600" cy="5864352"/>
          </a:xfrm>
        </p:spPr>
        <p:txBody>
          <a:bodyPr>
            <a:noAutofit/>
          </a:bodyPr>
          <a:lstStyle/>
          <a:p>
            <a:pPr algn="just"/>
            <a:r>
              <a:rPr lang="en-US" sz="2400" dirty="0" smtClean="0">
                <a:solidFill>
                  <a:schemeClr val="bg1"/>
                </a:solidFill>
                <a:latin typeface="Times New Roman" pitchFamily="18" charset="0"/>
                <a:cs typeface="Times New Roman" pitchFamily="18" charset="0"/>
              </a:rPr>
              <a:t>For an efficient collection of photons, </a:t>
            </a:r>
          </a:p>
          <a:p>
            <a:pPr algn="just"/>
            <a:endParaRPr lang="en-US" sz="2400" dirty="0" smtClean="0">
              <a:solidFill>
                <a:schemeClr val="bg1"/>
              </a:solidFill>
              <a:latin typeface="Times New Roman" pitchFamily="18" charset="0"/>
              <a:cs typeface="Times New Roman" pitchFamily="18" charset="0"/>
            </a:endParaRPr>
          </a:p>
          <a:p>
            <a:pPr lvl="1" algn="just"/>
            <a:r>
              <a:rPr lang="en-US" sz="2400" dirty="0" smtClean="0">
                <a:solidFill>
                  <a:schemeClr val="bg1"/>
                </a:solidFill>
                <a:latin typeface="Times New Roman" pitchFamily="18" charset="0"/>
                <a:cs typeface="Times New Roman" pitchFamily="18" charset="0"/>
              </a:rPr>
              <a:t>the absorption spectrum of the photoactive organic layer should match the solar emission spectrum and </a:t>
            </a:r>
          </a:p>
          <a:p>
            <a:pPr lvl="1" algn="just"/>
            <a:r>
              <a:rPr lang="en-US" sz="2400" dirty="0" smtClean="0">
                <a:solidFill>
                  <a:schemeClr val="bg1"/>
                </a:solidFill>
                <a:latin typeface="Times New Roman" pitchFamily="18" charset="0"/>
                <a:cs typeface="Times New Roman" pitchFamily="18" charset="0"/>
              </a:rPr>
              <a:t>the layer should be sufficiently thick to absorb all incident light.</a:t>
            </a:r>
          </a:p>
          <a:p>
            <a:pPr lvl="1" algn="just"/>
            <a:endParaRPr lang="en-US" sz="2400" dirty="0" smtClean="0">
              <a:solidFill>
                <a:schemeClr val="bg1"/>
              </a:solidFill>
              <a:latin typeface="Times New Roman" pitchFamily="18" charset="0"/>
              <a:cs typeface="Times New Roman" pitchFamily="18" charset="0"/>
            </a:endParaRPr>
          </a:p>
          <a:p>
            <a:pPr algn="just"/>
            <a:r>
              <a:rPr lang="en-US" sz="2800" dirty="0" smtClean="0">
                <a:solidFill>
                  <a:schemeClr val="bg1"/>
                </a:solidFill>
                <a:latin typeface="Times New Roman" pitchFamily="18" charset="0"/>
                <a:cs typeface="Times New Roman" pitchFamily="18" charset="0"/>
              </a:rPr>
              <a:t> </a:t>
            </a:r>
            <a:r>
              <a:rPr lang="en-US" sz="2400" dirty="0" smtClean="0">
                <a:solidFill>
                  <a:schemeClr val="bg1"/>
                </a:solidFill>
                <a:latin typeface="Times New Roman" pitchFamily="18" charset="0"/>
                <a:cs typeface="Times New Roman" pitchFamily="18" charset="0"/>
              </a:rPr>
              <a:t> A better overlap with the solar emission spectrum is obtained by lowering the band gap of the organic material, but this will ultimately have some bearing on the open-circuit voltage.</a:t>
            </a:r>
          </a:p>
          <a:p>
            <a:pPr algn="just"/>
            <a:endParaRPr lang="en-US" sz="2400" dirty="0" smtClean="0">
              <a:solidFill>
                <a:schemeClr val="bg1"/>
              </a:solidFill>
              <a:latin typeface="Times New Roman" pitchFamily="18" charset="0"/>
              <a:cs typeface="Times New Roman" pitchFamily="18" charset="0"/>
            </a:endParaRPr>
          </a:p>
          <a:p>
            <a:pPr algn="just"/>
            <a:r>
              <a:rPr lang="en-US" sz="2400" dirty="0" smtClean="0">
                <a:solidFill>
                  <a:schemeClr val="bg1"/>
                </a:solidFill>
                <a:latin typeface="Times New Roman" pitchFamily="18" charset="0"/>
                <a:cs typeface="Times New Roman" pitchFamily="18" charset="0"/>
              </a:rPr>
              <a:t> Increasing the layer thickness is advantageous for light absorption, but burdens the charge transport.</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62207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90116" name="Picture 4" descr="Anim4"/>
          <p:cNvPicPr>
            <a:picLocks noGrp="1" noChangeAspect="1" noChangeArrowheads="1"/>
          </p:cNvPicPr>
          <p:nvPr>
            <p:ph idx="1"/>
          </p:nvPr>
        </p:nvPicPr>
        <p:blipFill>
          <a:blip r:embed="rId2" cstate="print"/>
          <a:srcRect/>
          <a:stretch>
            <a:fillRect/>
          </a:stretch>
        </p:blipFill>
        <p:spPr>
          <a:xfrm>
            <a:off x="33338" y="71438"/>
            <a:ext cx="6553200" cy="2846387"/>
          </a:xfrm>
          <a:noFill/>
          <a:ln/>
        </p:spPr>
      </p:pic>
      <p:sp>
        <p:nvSpPr>
          <p:cNvPr id="90119" name="Text Box 7"/>
          <p:cNvSpPr txBox="1">
            <a:spLocks noChangeArrowheads="1"/>
          </p:cNvSpPr>
          <p:nvPr/>
        </p:nvSpPr>
        <p:spPr bwMode="auto">
          <a:xfrm>
            <a:off x="2292350" y="2452688"/>
            <a:ext cx="3879850" cy="366712"/>
          </a:xfrm>
          <a:prstGeom prst="rect">
            <a:avLst/>
          </a:prstGeom>
          <a:noFill/>
          <a:ln w="9525">
            <a:noFill/>
            <a:miter lim="800000"/>
            <a:headEnd/>
            <a:tailEnd/>
          </a:ln>
          <a:effectLst/>
        </p:spPr>
        <p:txBody>
          <a:bodyPr wrap="none">
            <a:spAutoFit/>
          </a:bodyPr>
          <a:lstStyle/>
          <a:p>
            <a:r>
              <a:rPr lang="en-US" b="1"/>
              <a:t>Figure : </a:t>
            </a:r>
            <a:r>
              <a:rPr lang="en-US"/>
              <a:t>Propagation of light in Fiber</a:t>
            </a:r>
          </a:p>
        </p:txBody>
      </p:sp>
      <p:sp>
        <p:nvSpPr>
          <p:cNvPr id="90120" name="Text Box 8"/>
          <p:cNvSpPr txBox="1">
            <a:spLocks noChangeArrowheads="1"/>
          </p:cNvSpPr>
          <p:nvPr/>
        </p:nvSpPr>
        <p:spPr bwMode="auto">
          <a:xfrm>
            <a:off x="457200" y="2597150"/>
            <a:ext cx="8458200" cy="3829050"/>
          </a:xfrm>
          <a:prstGeom prst="rect">
            <a:avLst/>
          </a:prstGeom>
          <a:noFill/>
          <a:ln w="9525">
            <a:noFill/>
            <a:miter lim="800000"/>
            <a:headEnd/>
            <a:tailEnd/>
          </a:ln>
          <a:effectLst/>
        </p:spPr>
        <p:txBody>
          <a:bodyPr>
            <a:spAutoFit/>
          </a:bodyPr>
          <a:lstStyle/>
          <a:p>
            <a:pPr marL="392113" indent="-392113" algn="just"/>
            <a:endParaRPr lang="en-US" sz="2100">
              <a:latin typeface="Book Antiqua" pitchFamily="18" charset="0"/>
            </a:endParaRPr>
          </a:p>
          <a:p>
            <a:pPr marL="392113" indent="-392113" algn="just">
              <a:buClr>
                <a:srgbClr val="FFFF00"/>
              </a:buClr>
              <a:buSzPct val="130000"/>
              <a:buFont typeface="Wingdings" pitchFamily="2" charset="2"/>
              <a:buChar char="v"/>
            </a:pPr>
            <a:r>
              <a:rPr lang="en-US" sz="2100">
                <a:solidFill>
                  <a:schemeClr val="bg1"/>
                </a:solidFill>
                <a:latin typeface="Book Antiqua" pitchFamily="18" charset="0"/>
              </a:rPr>
              <a:t> </a:t>
            </a:r>
            <a:r>
              <a:rPr lang="en-US" sz="2800" b="1">
                <a:solidFill>
                  <a:schemeClr val="bg1"/>
                </a:solidFill>
                <a:latin typeface="Book Antiqua" pitchFamily="18" charset="0"/>
              </a:rPr>
              <a:t>The angle θ</a:t>
            </a:r>
            <a:r>
              <a:rPr lang="en-US" sz="2800" b="1" baseline="-25000">
                <a:solidFill>
                  <a:schemeClr val="bg1"/>
                </a:solidFill>
                <a:latin typeface="Book Antiqua" pitchFamily="18" charset="0"/>
              </a:rPr>
              <a:t>A</a:t>
            </a:r>
            <a:r>
              <a:rPr lang="en-US" sz="2800" b="1">
                <a:solidFill>
                  <a:schemeClr val="bg1"/>
                </a:solidFill>
                <a:latin typeface="Book Antiqua" pitchFamily="18" charset="0"/>
              </a:rPr>
              <a:t> in above is called the Acceptance Angle. </a:t>
            </a:r>
          </a:p>
          <a:p>
            <a:pPr marL="392113" indent="-392113" algn="just">
              <a:buClr>
                <a:srgbClr val="FFFF00"/>
              </a:buClr>
              <a:buFont typeface="Wingdings" pitchFamily="2" charset="2"/>
              <a:buChar char="v"/>
            </a:pPr>
            <a:r>
              <a:rPr lang="en-US" sz="2800" b="1">
                <a:solidFill>
                  <a:schemeClr val="bg1"/>
                </a:solidFill>
                <a:latin typeface="Book Antiqua" pitchFamily="18" charset="0"/>
              </a:rPr>
              <a:t>Any light entering  the fiber at less than this angle will meet the cladding at an angle greater than θ</a:t>
            </a:r>
            <a:r>
              <a:rPr lang="en-US" sz="2800" b="1" baseline="-25000">
                <a:solidFill>
                  <a:schemeClr val="bg1"/>
                </a:solidFill>
                <a:latin typeface="Book Antiqua" pitchFamily="18" charset="0"/>
              </a:rPr>
              <a:t>C</a:t>
            </a:r>
            <a:r>
              <a:rPr lang="en-US" sz="2800" b="1">
                <a:solidFill>
                  <a:schemeClr val="bg1"/>
                </a:solidFill>
                <a:latin typeface="Book Antiqua" pitchFamily="18" charset="0"/>
              </a:rPr>
              <a:t>.  </a:t>
            </a:r>
          </a:p>
          <a:p>
            <a:pPr marL="392113" indent="-392113" algn="just">
              <a:buClr>
                <a:srgbClr val="FFFF00"/>
              </a:buClr>
              <a:buFont typeface="Wingdings" pitchFamily="2" charset="2"/>
              <a:buChar char="v"/>
            </a:pPr>
            <a:r>
              <a:rPr lang="en-US" sz="2800" b="1">
                <a:solidFill>
                  <a:schemeClr val="bg1"/>
                </a:solidFill>
                <a:latin typeface="Book Antiqua" pitchFamily="18" charset="0"/>
              </a:rPr>
              <a:t>If light meets the inner surface of the cladding (the core - cladding interface) at  greater than or equal to θ</a:t>
            </a:r>
            <a:r>
              <a:rPr lang="en-US" sz="2800" b="1" baseline="-25000">
                <a:solidFill>
                  <a:schemeClr val="bg1"/>
                </a:solidFill>
                <a:latin typeface="Book Antiqua" pitchFamily="18" charset="0"/>
              </a:rPr>
              <a:t>C</a:t>
            </a:r>
            <a:r>
              <a:rPr lang="en-US" sz="2800" b="1">
                <a:solidFill>
                  <a:schemeClr val="bg1"/>
                </a:solidFill>
                <a:latin typeface="Book Antiqua" pitchFamily="18" charset="0"/>
              </a:rPr>
              <a:t> then TIR occurs.  </a:t>
            </a:r>
          </a:p>
        </p:txBody>
      </p:sp>
    </p:spTree>
  </p:cSld>
  <p:clrMapOvr>
    <a:masterClrMapping/>
  </p:clrMapOvr>
  <p:transition spd="slow" advClick="0"/>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411162"/>
          </a:xfrm>
        </p:spPr>
        <p:txBody>
          <a:bodyPr/>
          <a:lstStyle/>
          <a:p>
            <a:pPr algn="ctr"/>
            <a:r>
              <a:rPr lang="en-US" sz="2800" dirty="0" smtClean="0"/>
              <a:t>Piezoelectric Sensors </a:t>
            </a:r>
            <a:endParaRPr lang="en-US" sz="2800" dirty="0"/>
          </a:p>
        </p:txBody>
      </p:sp>
      <p:pic>
        <p:nvPicPr>
          <p:cNvPr id="4" name="Picture 3"/>
          <p:cNvPicPr>
            <a:picLocks noChangeAspect="1"/>
          </p:cNvPicPr>
          <p:nvPr/>
        </p:nvPicPr>
        <p:blipFill>
          <a:blip r:embed="rId2"/>
          <a:stretch>
            <a:fillRect/>
          </a:stretch>
        </p:blipFill>
        <p:spPr>
          <a:xfrm>
            <a:off x="609600" y="762000"/>
            <a:ext cx="7986539" cy="5715000"/>
          </a:xfrm>
          <a:prstGeom prst="rect">
            <a:avLst/>
          </a:prstGeom>
        </p:spPr>
      </p:pic>
    </p:spTree>
    <p:extLst>
      <p:ext uri="{BB962C8B-B14F-4D97-AF65-F5344CB8AC3E}">
        <p14:creationId xmlns:p14="http://schemas.microsoft.com/office/powerpoint/2010/main" val="1373986326"/>
      </p:ext>
    </p:extLst>
  </p:cSld>
  <p:clrMapOvr>
    <a:masterClrMapping/>
  </p:clrMapOvr>
  <p:transition spd="slow" advClick="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609600"/>
            <a:ext cx="8090612" cy="5638800"/>
          </a:xfrm>
          <a:prstGeom prst="rect">
            <a:avLst/>
          </a:prstGeom>
        </p:spPr>
      </p:pic>
    </p:spTree>
    <p:extLst>
      <p:ext uri="{BB962C8B-B14F-4D97-AF65-F5344CB8AC3E}">
        <p14:creationId xmlns:p14="http://schemas.microsoft.com/office/powerpoint/2010/main" val="1050045839"/>
      </p:ext>
    </p:extLst>
  </p:cSld>
  <p:clrMapOvr>
    <a:masterClrMapping/>
  </p:clrMapOvr>
  <p:transition spd="slow" advClick="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609600"/>
            <a:ext cx="7859759" cy="5715000"/>
          </a:xfrm>
          <a:prstGeom prst="rect">
            <a:avLst/>
          </a:prstGeom>
        </p:spPr>
      </p:pic>
    </p:spTree>
    <p:extLst>
      <p:ext uri="{BB962C8B-B14F-4D97-AF65-F5344CB8AC3E}">
        <p14:creationId xmlns:p14="http://schemas.microsoft.com/office/powerpoint/2010/main" val="995946842"/>
      </p:ext>
    </p:extLst>
  </p:cSld>
  <p:clrMapOvr>
    <a:masterClrMapping/>
  </p:clrMapOvr>
  <p:transition spd="slow" advClick="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349260"/>
            <a:ext cx="7636193" cy="6051540"/>
          </a:xfrm>
          <a:prstGeom prst="rect">
            <a:avLst/>
          </a:prstGeom>
        </p:spPr>
      </p:pic>
    </p:spTree>
    <p:extLst>
      <p:ext uri="{BB962C8B-B14F-4D97-AF65-F5344CB8AC3E}">
        <p14:creationId xmlns:p14="http://schemas.microsoft.com/office/powerpoint/2010/main" val="2019507895"/>
      </p:ext>
    </p:extLst>
  </p:cSld>
  <p:clrMapOvr>
    <a:masterClrMapping/>
  </p:clrMapOvr>
  <p:transition spd="slow" advClick="0"/>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2200" y="381000"/>
            <a:ext cx="4334400" cy="501800"/>
          </a:xfrm>
          <a:prstGeom prst="rect">
            <a:avLst/>
          </a:prstGeom>
        </p:spPr>
      </p:pic>
      <p:pic>
        <p:nvPicPr>
          <p:cNvPr id="5" name="Picture 4"/>
          <p:cNvPicPr>
            <a:picLocks noChangeAspect="1"/>
          </p:cNvPicPr>
          <p:nvPr/>
        </p:nvPicPr>
        <p:blipFill>
          <a:blip r:embed="rId3"/>
          <a:stretch>
            <a:fillRect/>
          </a:stretch>
        </p:blipFill>
        <p:spPr>
          <a:xfrm>
            <a:off x="1828800" y="1447800"/>
            <a:ext cx="5694421" cy="4293637"/>
          </a:xfrm>
          <a:prstGeom prst="rect">
            <a:avLst/>
          </a:prstGeom>
        </p:spPr>
      </p:pic>
    </p:spTree>
    <p:extLst>
      <p:ext uri="{BB962C8B-B14F-4D97-AF65-F5344CB8AC3E}">
        <p14:creationId xmlns:p14="http://schemas.microsoft.com/office/powerpoint/2010/main" val="2958499520"/>
      </p:ext>
    </p:extLst>
  </p:cSld>
  <p:clrMapOvr>
    <a:masterClrMapping/>
  </p:clrMapOvr>
  <p:transition spd="slow" advClick="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304800"/>
            <a:ext cx="5391757" cy="4038600"/>
          </a:xfrm>
          <a:prstGeom prst="rect">
            <a:avLst/>
          </a:prstGeom>
        </p:spPr>
      </p:pic>
      <p:pic>
        <p:nvPicPr>
          <p:cNvPr id="5" name="Picture 4"/>
          <p:cNvPicPr>
            <a:picLocks noChangeAspect="1"/>
          </p:cNvPicPr>
          <p:nvPr/>
        </p:nvPicPr>
        <p:blipFill>
          <a:blip r:embed="rId3"/>
          <a:stretch>
            <a:fillRect/>
          </a:stretch>
        </p:blipFill>
        <p:spPr>
          <a:xfrm>
            <a:off x="3886200" y="4648200"/>
            <a:ext cx="4724400" cy="1858667"/>
          </a:xfrm>
          <a:prstGeom prst="rect">
            <a:avLst/>
          </a:prstGeom>
        </p:spPr>
      </p:pic>
    </p:spTree>
    <p:extLst>
      <p:ext uri="{BB962C8B-B14F-4D97-AF65-F5344CB8AC3E}">
        <p14:creationId xmlns:p14="http://schemas.microsoft.com/office/powerpoint/2010/main" val="201933660"/>
      </p:ext>
    </p:extLst>
  </p:cSld>
  <p:clrMapOvr>
    <a:masterClrMapping/>
  </p:clrMapOvr>
  <p:transition spd="slow" advClick="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04800"/>
            <a:ext cx="5108401" cy="4722067"/>
          </a:xfrm>
          <a:prstGeom prst="rect">
            <a:avLst/>
          </a:prstGeom>
        </p:spPr>
      </p:pic>
      <p:pic>
        <p:nvPicPr>
          <p:cNvPr id="5" name="Picture 4"/>
          <p:cNvPicPr>
            <a:picLocks noChangeAspect="1"/>
          </p:cNvPicPr>
          <p:nvPr/>
        </p:nvPicPr>
        <p:blipFill>
          <a:blip r:embed="rId3"/>
          <a:stretch>
            <a:fillRect/>
          </a:stretch>
        </p:blipFill>
        <p:spPr>
          <a:xfrm>
            <a:off x="2133600" y="5334000"/>
            <a:ext cx="5856601" cy="598300"/>
          </a:xfrm>
          <a:prstGeom prst="rect">
            <a:avLst/>
          </a:prstGeom>
        </p:spPr>
      </p:pic>
    </p:spTree>
    <p:extLst>
      <p:ext uri="{BB962C8B-B14F-4D97-AF65-F5344CB8AC3E}">
        <p14:creationId xmlns:p14="http://schemas.microsoft.com/office/powerpoint/2010/main" val="2964838578"/>
      </p:ext>
    </p:extLst>
  </p:cSld>
  <p:clrMapOvr>
    <a:masterClrMapping/>
  </p:clrMapOvr>
  <p:transition spd="slow" advClick="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381000"/>
            <a:ext cx="8077200" cy="6019800"/>
          </a:xfrm>
          <a:prstGeom prst="rect">
            <a:avLst/>
          </a:prstGeom>
        </p:spPr>
      </p:pic>
    </p:spTree>
    <p:extLst>
      <p:ext uri="{BB962C8B-B14F-4D97-AF65-F5344CB8AC3E}">
        <p14:creationId xmlns:p14="http://schemas.microsoft.com/office/powerpoint/2010/main" val="1004820091"/>
      </p:ext>
    </p:extLst>
  </p:cSld>
  <p:clrMapOvr>
    <a:masterClrMapping/>
  </p:clrMapOvr>
  <p:transition spd="slow" advClick="0"/>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533400"/>
            <a:ext cx="8367044" cy="5638800"/>
          </a:xfrm>
          <a:prstGeom prst="rect">
            <a:avLst/>
          </a:prstGeom>
        </p:spPr>
      </p:pic>
    </p:spTree>
    <p:extLst>
      <p:ext uri="{BB962C8B-B14F-4D97-AF65-F5344CB8AC3E}">
        <p14:creationId xmlns:p14="http://schemas.microsoft.com/office/powerpoint/2010/main" val="1836597903"/>
      </p:ext>
    </p:extLst>
  </p:cSld>
  <p:clrMapOvr>
    <a:masterClrMapping/>
  </p:clrMapOvr>
  <p:transition spd="slow" advClick="0"/>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457200"/>
            <a:ext cx="8215318" cy="5943600"/>
          </a:xfrm>
          <a:prstGeom prst="rect">
            <a:avLst/>
          </a:prstGeom>
        </p:spPr>
      </p:pic>
    </p:spTree>
    <p:extLst>
      <p:ext uri="{BB962C8B-B14F-4D97-AF65-F5344CB8AC3E}">
        <p14:creationId xmlns:p14="http://schemas.microsoft.com/office/powerpoint/2010/main" val="516530858"/>
      </p:ext>
    </p:extLst>
  </p:cSld>
  <p:clrMapOvr>
    <a:masterClrMapping/>
  </p:clrMapOvr>
  <p:transition spd="slow"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4" name="Text Box 4"/>
          <p:cNvSpPr txBox="1">
            <a:spLocks noGrp="1" noChangeArrowheads="1"/>
          </p:cNvSpPr>
          <p:nvPr>
            <p:ph type="body" idx="1"/>
          </p:nvPr>
        </p:nvSpPr>
        <p:spPr>
          <a:xfrm>
            <a:off x="457200" y="457200"/>
            <a:ext cx="8229600" cy="5668963"/>
          </a:xfrm>
          <a:noFill/>
          <a:ln/>
        </p:spPr>
        <p:txBody>
          <a:bodyPr/>
          <a:lstStyle/>
          <a:p>
            <a:pPr algn="ctr">
              <a:spcBef>
                <a:spcPct val="0"/>
              </a:spcBef>
              <a:buFontTx/>
              <a:buNone/>
            </a:pPr>
            <a:r>
              <a:rPr lang="en-US" b="1">
                <a:solidFill>
                  <a:srgbClr val="FFFF00"/>
                </a:solidFill>
                <a:latin typeface="Book Antiqua" pitchFamily="18" charset="0"/>
              </a:rPr>
              <a:t>Types of Optical Fiber</a:t>
            </a:r>
          </a:p>
          <a:p>
            <a:pPr algn="ctr">
              <a:spcBef>
                <a:spcPct val="0"/>
              </a:spcBef>
              <a:buFontTx/>
              <a:buNone/>
            </a:pPr>
            <a:endParaRPr lang="en-US" b="1">
              <a:solidFill>
                <a:srgbClr val="FFFF00"/>
              </a:solidFill>
              <a:latin typeface="Book Antiqua" pitchFamily="18" charset="0"/>
            </a:endParaRPr>
          </a:p>
          <a:p>
            <a:pPr algn="ctr">
              <a:spcBef>
                <a:spcPct val="0"/>
              </a:spcBef>
              <a:buFontTx/>
              <a:buNone/>
            </a:pPr>
            <a:endParaRPr lang="en-US" b="1">
              <a:solidFill>
                <a:srgbClr val="FFFF00"/>
              </a:solidFill>
              <a:latin typeface="Book Antiqua" pitchFamily="18" charset="0"/>
            </a:endParaRPr>
          </a:p>
        </p:txBody>
      </p:sp>
      <p:sp>
        <p:nvSpPr>
          <p:cNvPr id="378885" name="Text Box 5"/>
          <p:cNvSpPr txBox="1">
            <a:spLocks noChangeArrowheads="1"/>
          </p:cNvSpPr>
          <p:nvPr/>
        </p:nvSpPr>
        <p:spPr bwMode="auto">
          <a:xfrm>
            <a:off x="914400" y="2057400"/>
            <a:ext cx="7483475" cy="2282825"/>
          </a:xfrm>
          <a:prstGeom prst="rect">
            <a:avLst/>
          </a:prstGeom>
          <a:noFill/>
          <a:ln w="9525">
            <a:noFill/>
            <a:miter lim="800000"/>
            <a:headEnd/>
            <a:tailEnd/>
          </a:ln>
          <a:effectLst/>
        </p:spPr>
        <p:txBody>
          <a:bodyPr>
            <a:spAutoFit/>
          </a:bodyPr>
          <a:lstStyle/>
          <a:p>
            <a:pPr marL="447675" indent="-447675" algn="just"/>
            <a:r>
              <a:rPr lang="en-US" sz="2400" b="1">
                <a:solidFill>
                  <a:schemeClr val="bg1"/>
                </a:solidFill>
                <a:latin typeface="Book Antiqua" pitchFamily="18" charset="0"/>
              </a:rPr>
              <a:t>There are two types of optical fibers  </a:t>
            </a:r>
          </a:p>
          <a:p>
            <a:pPr marL="447675" indent="-447675" algn="just"/>
            <a:endParaRPr lang="en-US" sz="2400" b="1">
              <a:solidFill>
                <a:schemeClr val="bg1"/>
              </a:solidFill>
              <a:latin typeface="Book Antiqua" pitchFamily="18" charset="0"/>
            </a:endParaRPr>
          </a:p>
          <a:p>
            <a:pPr marL="447675" indent="-447675" algn="just"/>
            <a:endParaRPr lang="en-US" sz="2400" b="1">
              <a:solidFill>
                <a:schemeClr val="bg1"/>
              </a:solidFill>
              <a:latin typeface="Book Antiqua" pitchFamily="18" charset="0"/>
            </a:endParaRPr>
          </a:p>
          <a:p>
            <a:pPr marL="447675" indent="-447675" algn="just">
              <a:buClr>
                <a:srgbClr val="FFFF00"/>
              </a:buClr>
              <a:buFont typeface="Wingdings" pitchFamily="2" charset="2"/>
              <a:buChar char="Ø"/>
            </a:pPr>
            <a:r>
              <a:rPr lang="en-US" sz="2400" b="1">
                <a:solidFill>
                  <a:schemeClr val="bg1"/>
                </a:solidFill>
                <a:latin typeface="Book Antiqua" pitchFamily="18" charset="0"/>
              </a:rPr>
              <a:t>Step index (multimode, single mode).</a:t>
            </a:r>
          </a:p>
          <a:p>
            <a:pPr marL="447675" indent="-447675" algn="just">
              <a:buClr>
                <a:srgbClr val="FFFF00"/>
              </a:buClr>
              <a:buFont typeface="Wingdings" pitchFamily="2" charset="2"/>
              <a:buNone/>
            </a:pPr>
            <a:endParaRPr lang="en-US" sz="2400" b="1">
              <a:solidFill>
                <a:schemeClr val="bg1"/>
              </a:solidFill>
              <a:latin typeface="Book Antiqua" pitchFamily="18" charset="0"/>
            </a:endParaRPr>
          </a:p>
          <a:p>
            <a:pPr marL="447675" indent="-447675" algn="just">
              <a:buClr>
                <a:srgbClr val="FFFF00"/>
              </a:buClr>
              <a:buFont typeface="Wingdings" pitchFamily="2" charset="2"/>
              <a:buChar char="Ø"/>
            </a:pPr>
            <a:r>
              <a:rPr lang="en-US" sz="2400" b="1">
                <a:solidFill>
                  <a:schemeClr val="bg1"/>
                </a:solidFill>
                <a:latin typeface="Book Antiqua" pitchFamily="18" charset="0"/>
              </a:rPr>
              <a:t>Graded index (multimode).</a:t>
            </a:r>
          </a:p>
        </p:txBody>
      </p:sp>
    </p:spTree>
  </p:cSld>
  <p:clrMapOvr>
    <a:masterClrMapping/>
  </p:clrMapOvr>
  <p:transition spd="slow" advClick="0"/>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457200"/>
            <a:ext cx="8084065" cy="5867400"/>
          </a:xfrm>
          <a:prstGeom prst="rect">
            <a:avLst/>
          </a:prstGeom>
        </p:spPr>
      </p:pic>
    </p:spTree>
    <p:extLst>
      <p:ext uri="{BB962C8B-B14F-4D97-AF65-F5344CB8AC3E}">
        <p14:creationId xmlns:p14="http://schemas.microsoft.com/office/powerpoint/2010/main" val="730745270"/>
      </p:ext>
    </p:extLst>
  </p:cSld>
  <p:clrMapOvr>
    <a:masterClrMapping/>
  </p:clrMapOvr>
  <p:transition spd="slow" advClick="0"/>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304799"/>
            <a:ext cx="8382000" cy="6201603"/>
          </a:xfrm>
          <a:prstGeom prst="rect">
            <a:avLst/>
          </a:prstGeom>
        </p:spPr>
      </p:pic>
    </p:spTree>
    <p:extLst>
      <p:ext uri="{BB962C8B-B14F-4D97-AF65-F5344CB8AC3E}">
        <p14:creationId xmlns:p14="http://schemas.microsoft.com/office/powerpoint/2010/main" val="1143538729"/>
      </p:ext>
    </p:extLst>
  </p:cSld>
  <p:clrMapOvr>
    <a:masterClrMapping/>
  </p:clrMapOvr>
  <p:transition spd="slow" advClick="0"/>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381000"/>
            <a:ext cx="7391400" cy="6108332"/>
          </a:xfrm>
          <a:prstGeom prst="rect">
            <a:avLst/>
          </a:prstGeom>
        </p:spPr>
      </p:pic>
    </p:spTree>
    <p:extLst>
      <p:ext uri="{BB962C8B-B14F-4D97-AF65-F5344CB8AC3E}">
        <p14:creationId xmlns:p14="http://schemas.microsoft.com/office/powerpoint/2010/main" val="2254263801"/>
      </p:ext>
    </p:extLst>
  </p:cSld>
  <p:clrMapOvr>
    <a:masterClrMapping/>
  </p:clrMapOvr>
  <p:transition spd="slow" advClick="0"/>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81000"/>
            <a:ext cx="8198246" cy="5867400"/>
          </a:xfrm>
          <a:prstGeom prst="rect">
            <a:avLst/>
          </a:prstGeom>
        </p:spPr>
      </p:pic>
    </p:spTree>
    <p:extLst>
      <p:ext uri="{BB962C8B-B14F-4D97-AF65-F5344CB8AC3E}">
        <p14:creationId xmlns:p14="http://schemas.microsoft.com/office/powerpoint/2010/main" val="3782001009"/>
      </p:ext>
    </p:extLst>
  </p:cSld>
  <p:clrMapOvr>
    <a:masterClrMapping/>
  </p:clrMapOvr>
  <p:transition spd="slow" advClick="0"/>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457200"/>
            <a:ext cx="8122965" cy="5791200"/>
          </a:xfrm>
          <a:prstGeom prst="rect">
            <a:avLst/>
          </a:prstGeom>
        </p:spPr>
      </p:pic>
    </p:spTree>
    <p:extLst>
      <p:ext uri="{BB962C8B-B14F-4D97-AF65-F5344CB8AC3E}">
        <p14:creationId xmlns:p14="http://schemas.microsoft.com/office/powerpoint/2010/main" val="1283076926"/>
      </p:ext>
    </p:extLst>
  </p:cSld>
  <p:clrMapOvr>
    <a:masterClrMapping/>
  </p:clrMapOvr>
  <p:transition spd="slow" advClick="0"/>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533400"/>
            <a:ext cx="8456006" cy="5562600"/>
          </a:xfrm>
          <a:prstGeom prst="rect">
            <a:avLst/>
          </a:prstGeom>
        </p:spPr>
      </p:pic>
    </p:spTree>
    <p:extLst>
      <p:ext uri="{BB962C8B-B14F-4D97-AF65-F5344CB8AC3E}">
        <p14:creationId xmlns:p14="http://schemas.microsoft.com/office/powerpoint/2010/main" val="1765892470"/>
      </p:ext>
    </p:extLst>
  </p:cSld>
  <p:clrMapOvr>
    <a:masterClrMapping/>
  </p:clrMapOvr>
  <p:transition spd="slow" advClick="0"/>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228600"/>
            <a:ext cx="3810000" cy="523220"/>
          </a:xfrm>
          <a:prstGeom prst="rect">
            <a:avLst/>
          </a:prstGeom>
        </p:spPr>
        <p:txBody>
          <a:bodyPr wrap="square">
            <a:spAutoFit/>
          </a:bodyPr>
          <a:lstStyle/>
          <a:p>
            <a:r>
              <a:rPr lang="en-US" sz="2800" b="1" dirty="0">
                <a:solidFill>
                  <a:srgbClr val="FFFF00"/>
                </a:solidFill>
              </a:rPr>
              <a:t>Resistive Transducer </a:t>
            </a:r>
          </a:p>
        </p:txBody>
      </p:sp>
      <p:sp>
        <p:nvSpPr>
          <p:cNvPr id="5" name="Rectangle 4"/>
          <p:cNvSpPr/>
          <p:nvPr/>
        </p:nvSpPr>
        <p:spPr>
          <a:xfrm>
            <a:off x="304800" y="1143000"/>
            <a:ext cx="8534400" cy="2169825"/>
          </a:xfrm>
          <a:prstGeom prst="rect">
            <a:avLst/>
          </a:prstGeom>
        </p:spPr>
        <p:txBody>
          <a:bodyPr wrap="square">
            <a:spAutoFit/>
          </a:bodyPr>
          <a:lstStyle/>
          <a:p>
            <a:pPr algn="just">
              <a:lnSpc>
                <a:spcPct val="150000"/>
              </a:lnSpc>
            </a:pPr>
            <a:r>
              <a:rPr lang="en-US" dirty="0">
                <a:solidFill>
                  <a:schemeClr val="bg1"/>
                </a:solidFill>
              </a:rPr>
              <a:t>The </a:t>
            </a:r>
            <a:r>
              <a:rPr lang="en-US" b="1" dirty="0">
                <a:solidFill>
                  <a:schemeClr val="bg1"/>
                </a:solidFill>
              </a:rPr>
              <a:t>transducer</a:t>
            </a:r>
            <a:r>
              <a:rPr lang="en-US" dirty="0">
                <a:solidFill>
                  <a:schemeClr val="bg1"/>
                </a:solidFill>
              </a:rPr>
              <a:t> whose </a:t>
            </a:r>
            <a:r>
              <a:rPr lang="en-US" b="1" dirty="0">
                <a:solidFill>
                  <a:schemeClr val="bg1"/>
                </a:solidFill>
              </a:rPr>
              <a:t>resistance varies</a:t>
            </a:r>
            <a:r>
              <a:rPr lang="en-US" dirty="0">
                <a:solidFill>
                  <a:schemeClr val="bg1"/>
                </a:solidFill>
              </a:rPr>
              <a:t> because of the </a:t>
            </a:r>
            <a:r>
              <a:rPr lang="en-US" b="1" dirty="0">
                <a:solidFill>
                  <a:schemeClr val="bg1"/>
                </a:solidFill>
              </a:rPr>
              <a:t>environmental effects</a:t>
            </a:r>
            <a:r>
              <a:rPr lang="en-US" dirty="0">
                <a:solidFill>
                  <a:schemeClr val="bg1"/>
                </a:solidFill>
              </a:rPr>
              <a:t> such type of transducer is known as the resistive transducer. The </a:t>
            </a:r>
            <a:r>
              <a:rPr lang="en-US" b="1" dirty="0">
                <a:solidFill>
                  <a:schemeClr val="bg1"/>
                </a:solidFill>
              </a:rPr>
              <a:t>change in resistance</a:t>
            </a:r>
            <a:r>
              <a:rPr lang="en-US" dirty="0">
                <a:solidFill>
                  <a:schemeClr val="bg1"/>
                </a:solidFill>
              </a:rPr>
              <a:t> is </a:t>
            </a:r>
            <a:r>
              <a:rPr lang="en-US" b="1" dirty="0">
                <a:solidFill>
                  <a:schemeClr val="bg1"/>
                </a:solidFill>
              </a:rPr>
              <a:t>measured</a:t>
            </a:r>
            <a:r>
              <a:rPr lang="en-US" dirty="0">
                <a:solidFill>
                  <a:schemeClr val="bg1"/>
                </a:solidFill>
              </a:rPr>
              <a:t> by the </a:t>
            </a:r>
            <a:r>
              <a:rPr lang="en-US" b="1" dirty="0">
                <a:solidFill>
                  <a:schemeClr val="bg1"/>
                </a:solidFill>
              </a:rPr>
              <a:t>ac or dc measuring devices</a:t>
            </a:r>
            <a:r>
              <a:rPr lang="en-US" dirty="0">
                <a:solidFill>
                  <a:schemeClr val="bg1"/>
                </a:solidFill>
              </a:rPr>
              <a:t>. The </a:t>
            </a:r>
            <a:r>
              <a:rPr lang="en-US" b="1" dirty="0">
                <a:solidFill>
                  <a:schemeClr val="bg1"/>
                </a:solidFill>
              </a:rPr>
              <a:t>resistive transducer</a:t>
            </a:r>
            <a:r>
              <a:rPr lang="en-US" dirty="0">
                <a:solidFill>
                  <a:schemeClr val="bg1"/>
                </a:solidFill>
              </a:rPr>
              <a:t> is used for measuring the</a:t>
            </a:r>
            <a:r>
              <a:rPr lang="en-US" b="1" dirty="0">
                <a:solidFill>
                  <a:schemeClr val="bg1"/>
                </a:solidFill>
              </a:rPr>
              <a:t> physical quantities like temperature, displacement, vibration etc.</a:t>
            </a:r>
            <a:endParaRPr lang="en-U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429000"/>
            <a:ext cx="3962400" cy="3124200"/>
          </a:xfrm>
          <a:prstGeom prst="rect">
            <a:avLst/>
          </a:prstGeom>
        </p:spPr>
      </p:pic>
      <p:sp>
        <p:nvSpPr>
          <p:cNvPr id="8" name="Rectangle 7"/>
          <p:cNvSpPr/>
          <p:nvPr/>
        </p:nvSpPr>
        <p:spPr>
          <a:xfrm>
            <a:off x="4843020" y="3429000"/>
            <a:ext cx="3962400" cy="2031325"/>
          </a:xfrm>
          <a:prstGeom prst="rect">
            <a:avLst/>
          </a:prstGeom>
        </p:spPr>
        <p:txBody>
          <a:bodyPr wrap="square">
            <a:spAutoFit/>
          </a:bodyPr>
          <a:lstStyle/>
          <a:p>
            <a:pPr algn="just"/>
            <a:r>
              <a:rPr lang="en-US" dirty="0">
                <a:solidFill>
                  <a:schemeClr val="bg1"/>
                </a:solidFill>
              </a:rPr>
              <a:t>The sliding contacts are placed on the resistive element. The slider moves horizontally. The movement of the slider changes the value of the resistive element of the transducer which is measured by the voltage source E.</a:t>
            </a:r>
          </a:p>
        </p:txBody>
      </p:sp>
      <p:sp>
        <p:nvSpPr>
          <p:cNvPr id="9" name="Rectangle 8"/>
          <p:cNvSpPr/>
          <p:nvPr/>
        </p:nvSpPr>
        <p:spPr>
          <a:xfrm>
            <a:off x="4863445" y="5791200"/>
            <a:ext cx="4038600" cy="646331"/>
          </a:xfrm>
          <a:prstGeom prst="rect">
            <a:avLst/>
          </a:prstGeom>
        </p:spPr>
        <p:txBody>
          <a:bodyPr wrap="square">
            <a:spAutoFit/>
          </a:bodyPr>
          <a:lstStyle/>
          <a:p>
            <a:pPr algn="just"/>
            <a:r>
              <a:rPr lang="en-US" b="1" dirty="0">
                <a:solidFill>
                  <a:srgbClr val="FFFF00"/>
                </a:solidFill>
              </a:rPr>
              <a:t>The displacement of the slider is converted into an electrical signal.</a:t>
            </a:r>
          </a:p>
        </p:txBody>
      </p:sp>
    </p:spTree>
    <p:extLst>
      <p:ext uri="{BB962C8B-B14F-4D97-AF65-F5344CB8AC3E}">
        <p14:creationId xmlns:p14="http://schemas.microsoft.com/office/powerpoint/2010/main" val="2229785340"/>
      </p:ext>
    </p:extLst>
  </p:cSld>
  <p:clrMapOvr>
    <a:masterClrMapping/>
  </p:clrMapOvr>
  <p:transition spd="slow" advClick="0"/>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9658" y="329743"/>
            <a:ext cx="6707542" cy="400110"/>
          </a:xfrm>
          <a:prstGeom prst="rect">
            <a:avLst/>
          </a:prstGeom>
        </p:spPr>
        <p:txBody>
          <a:bodyPr wrap="none">
            <a:spAutoFit/>
          </a:bodyPr>
          <a:lstStyle/>
          <a:p>
            <a:r>
              <a:rPr lang="en-US" sz="2000" b="1" dirty="0">
                <a:solidFill>
                  <a:srgbClr val="FFFF00"/>
                </a:solidFill>
              </a:rPr>
              <a:t>Advantages of Resistive </a:t>
            </a:r>
            <a:r>
              <a:rPr lang="en-US" sz="2000" b="1" dirty="0" smtClean="0">
                <a:solidFill>
                  <a:srgbClr val="FFFF00"/>
                </a:solidFill>
              </a:rPr>
              <a:t>Transducer ( Potentiometer) </a:t>
            </a:r>
            <a:endParaRPr lang="en-US" sz="2000" b="1" dirty="0">
              <a:solidFill>
                <a:srgbClr val="FFFF00"/>
              </a:solidFill>
            </a:endParaRPr>
          </a:p>
        </p:txBody>
      </p:sp>
      <p:sp>
        <p:nvSpPr>
          <p:cNvPr id="5" name="Rectangle 4"/>
          <p:cNvSpPr/>
          <p:nvPr/>
        </p:nvSpPr>
        <p:spPr>
          <a:xfrm>
            <a:off x="457200" y="1066800"/>
            <a:ext cx="7924800" cy="1631216"/>
          </a:xfrm>
          <a:prstGeom prst="rect">
            <a:avLst/>
          </a:prstGeom>
        </p:spPr>
        <p:txBody>
          <a:bodyPr wrap="square">
            <a:spAutoFit/>
          </a:bodyPr>
          <a:lstStyle/>
          <a:p>
            <a:r>
              <a:rPr lang="en-US" dirty="0">
                <a:solidFill>
                  <a:schemeClr val="bg1"/>
                </a:solidFill>
              </a:rPr>
              <a:t>The following are the advantages of the resistive transducer</a:t>
            </a:r>
            <a:r>
              <a:rPr lang="en-US" dirty="0" smtClean="0">
                <a:solidFill>
                  <a:schemeClr val="bg1"/>
                </a:solidFill>
              </a:rPr>
              <a:t>.</a:t>
            </a:r>
          </a:p>
          <a:p>
            <a:endParaRPr lang="en-US" dirty="0">
              <a:solidFill>
                <a:schemeClr val="bg1"/>
              </a:solidFill>
            </a:endParaRPr>
          </a:p>
          <a:p>
            <a:pPr marL="536575" indent="-273050">
              <a:buFont typeface="+mj-lt"/>
              <a:buAutoNum type="arabicPeriod"/>
            </a:pPr>
            <a:r>
              <a:rPr lang="en-US" sz="1600" dirty="0">
                <a:solidFill>
                  <a:schemeClr val="bg1"/>
                </a:solidFill>
              </a:rPr>
              <a:t>Both the AC and DC, current or voltage is appropriate for the measurement of variable resistance.</a:t>
            </a:r>
          </a:p>
          <a:p>
            <a:pPr marL="536575" indent="-273050">
              <a:buFont typeface="+mj-lt"/>
              <a:buAutoNum type="arabicPeriod"/>
            </a:pPr>
            <a:r>
              <a:rPr lang="en-US" sz="1600" dirty="0">
                <a:solidFill>
                  <a:schemeClr val="bg1"/>
                </a:solidFill>
              </a:rPr>
              <a:t>The resistive transducer gives the fast response.</a:t>
            </a:r>
          </a:p>
          <a:p>
            <a:pPr marL="536575" indent="-273050">
              <a:buFont typeface="+mj-lt"/>
              <a:buAutoNum type="arabicPeriod"/>
            </a:pPr>
            <a:r>
              <a:rPr lang="en-US" sz="1600" dirty="0">
                <a:solidFill>
                  <a:schemeClr val="bg1"/>
                </a:solidFill>
              </a:rPr>
              <a:t>It is available in various sizes and having a high range of resistance.</a:t>
            </a:r>
          </a:p>
        </p:txBody>
      </p:sp>
      <p:sp>
        <p:nvSpPr>
          <p:cNvPr id="6" name="Rectangle 5"/>
          <p:cNvSpPr/>
          <p:nvPr/>
        </p:nvSpPr>
        <p:spPr>
          <a:xfrm>
            <a:off x="1355518" y="2834908"/>
            <a:ext cx="6553200" cy="400110"/>
          </a:xfrm>
          <a:prstGeom prst="rect">
            <a:avLst/>
          </a:prstGeom>
        </p:spPr>
        <p:txBody>
          <a:bodyPr wrap="square">
            <a:spAutoFit/>
          </a:bodyPr>
          <a:lstStyle/>
          <a:p>
            <a:r>
              <a:rPr lang="en-US" sz="2000" b="1" dirty="0">
                <a:solidFill>
                  <a:srgbClr val="FFFF00"/>
                </a:solidFill>
              </a:rPr>
              <a:t>Working Principle of Resistive Transducer</a:t>
            </a:r>
          </a:p>
        </p:txBody>
      </p:sp>
      <p:sp>
        <p:nvSpPr>
          <p:cNvPr id="7" name="Rectangle 1"/>
          <p:cNvSpPr>
            <a:spLocks noChangeArrowheads="1"/>
          </p:cNvSpPr>
          <p:nvPr/>
        </p:nvSpPr>
        <p:spPr bwMode="auto">
          <a:xfrm>
            <a:off x="304800" y="3337918"/>
            <a:ext cx="861060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anose="020B0604020202020204" pitchFamily="34" charset="0"/>
              </a:rPr>
              <a:t>The resistive transducer element works on the principle that the resistance of the element is directly proportional to the length of the conductor and inversely </a:t>
            </a:r>
            <a:r>
              <a:rPr kumimoji="0" lang="en-US" altLang="en-US" sz="1600" b="0" i="0" strike="noStrike" cap="none" normalizeH="0" baseline="0" dirty="0" smtClean="0">
                <a:ln>
                  <a:noFill/>
                </a:ln>
                <a:solidFill>
                  <a:schemeClr val="bg1"/>
                </a:solidFill>
                <a:effectLst/>
                <a:latin typeface="Arial" panose="020B0604020202020204" pitchFamily="34" charset="0"/>
              </a:rPr>
              <a:t>proportional to the area of the conductor.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smtClean="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anose="020B0604020202020204" pitchFamily="34" charset="0"/>
              </a:rPr>
              <a:t>Where R – resistance in ohms.</a:t>
            </a:r>
            <a:br>
              <a:rPr kumimoji="0" lang="en-US" altLang="en-US" sz="1600" b="0" i="0" u="none" strike="noStrike" cap="none" normalizeH="0" baseline="0" dirty="0" smtClean="0">
                <a:ln>
                  <a:noFill/>
                </a:ln>
                <a:solidFill>
                  <a:schemeClr val="bg1"/>
                </a:solidFill>
                <a:effectLst/>
                <a:latin typeface="Arial" panose="020B0604020202020204" pitchFamily="34" charset="0"/>
              </a:rPr>
            </a:br>
            <a:r>
              <a:rPr kumimoji="0" lang="en-US" altLang="en-US" sz="1600" b="0" i="0" u="none" strike="noStrike" cap="none" normalizeH="0" baseline="0" dirty="0" smtClean="0">
                <a:ln>
                  <a:noFill/>
                </a:ln>
                <a:solidFill>
                  <a:schemeClr val="bg1"/>
                </a:solidFill>
                <a:effectLst/>
                <a:latin typeface="Arial" panose="020B0604020202020204" pitchFamily="34" charset="0"/>
              </a:rPr>
              <a:t>A – cross-section area of the conductor in meter square.</a:t>
            </a:r>
            <a:br>
              <a:rPr kumimoji="0" lang="en-US" altLang="en-US" sz="1600" b="0" i="0" u="none" strike="noStrike" cap="none" normalizeH="0" baseline="0" dirty="0" smtClean="0">
                <a:ln>
                  <a:noFill/>
                </a:ln>
                <a:solidFill>
                  <a:schemeClr val="bg1"/>
                </a:solidFill>
                <a:effectLst/>
                <a:latin typeface="Arial" panose="020B0604020202020204" pitchFamily="34" charset="0"/>
              </a:rPr>
            </a:br>
            <a:r>
              <a:rPr kumimoji="0" lang="en-US" altLang="en-US" sz="1600" b="0" i="0" u="none" strike="noStrike" cap="none" normalizeH="0" baseline="0" dirty="0" smtClean="0">
                <a:ln>
                  <a:noFill/>
                </a:ln>
                <a:solidFill>
                  <a:schemeClr val="bg1"/>
                </a:solidFill>
                <a:effectLst/>
                <a:latin typeface="Arial" panose="020B0604020202020204" pitchFamily="34" charset="0"/>
              </a:rPr>
              <a:t>L – Length of the conductor in meter square.</a:t>
            </a:r>
            <a:br>
              <a:rPr kumimoji="0" lang="en-US" altLang="en-US" sz="1600" b="0" i="0" u="none" strike="noStrike" cap="none" normalizeH="0" baseline="0" dirty="0" smtClean="0">
                <a:ln>
                  <a:noFill/>
                </a:ln>
                <a:solidFill>
                  <a:schemeClr val="bg1"/>
                </a:solidFill>
                <a:effectLst/>
                <a:latin typeface="Arial" panose="020B0604020202020204" pitchFamily="34" charset="0"/>
              </a:rPr>
            </a:br>
            <a:r>
              <a:rPr kumimoji="0" lang="en-US" altLang="en-US" sz="1600" b="0" i="0" u="none" strike="noStrike" cap="none" normalizeH="0" baseline="0" dirty="0" smtClean="0">
                <a:ln>
                  <a:noFill/>
                </a:ln>
                <a:solidFill>
                  <a:schemeClr val="bg1"/>
                </a:solidFill>
                <a:effectLst/>
                <a:latin typeface="Arial" panose="020B0604020202020204" pitchFamily="34" charset="0"/>
              </a:rPr>
              <a:t>ρ – the resistivity of the conductor in materials in ohm meter.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anose="020B0604020202020204" pitchFamily="34" charset="0"/>
              </a:rPr>
              <a:t>The resistive transducer is designed by considering the variation of the length, area and resistivity of the metal.</a:t>
            </a:r>
          </a:p>
        </p:txBody>
      </p:sp>
      <p:pic>
        <p:nvPicPr>
          <p:cNvPr id="466946" name="Picture 2" descr="equation-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763588"/>
            <a:ext cx="1123950" cy="419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4343400"/>
            <a:ext cx="1123950" cy="419100"/>
          </a:xfrm>
          <a:prstGeom prst="rect">
            <a:avLst/>
          </a:prstGeom>
        </p:spPr>
      </p:pic>
    </p:spTree>
    <p:extLst>
      <p:ext uri="{BB962C8B-B14F-4D97-AF65-F5344CB8AC3E}">
        <p14:creationId xmlns:p14="http://schemas.microsoft.com/office/powerpoint/2010/main" val="3438116057"/>
      </p:ext>
    </p:extLst>
  </p:cSld>
  <p:clrMapOvr>
    <a:masterClrMapping/>
  </p:clrMapOvr>
  <p:transition spd="slow" advClick="0"/>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228600"/>
            <a:ext cx="5587427" cy="461665"/>
          </a:xfrm>
          <a:prstGeom prst="rect">
            <a:avLst/>
          </a:prstGeom>
        </p:spPr>
        <p:txBody>
          <a:bodyPr wrap="none">
            <a:spAutoFit/>
          </a:bodyPr>
          <a:lstStyle/>
          <a:p>
            <a:r>
              <a:rPr lang="en-US" sz="2400" b="1" dirty="0">
                <a:solidFill>
                  <a:srgbClr val="FFFF00"/>
                </a:solidFill>
              </a:rPr>
              <a:t>Applications of Resistive Transducer</a:t>
            </a:r>
          </a:p>
        </p:txBody>
      </p:sp>
      <p:sp>
        <p:nvSpPr>
          <p:cNvPr id="5" name="Rectangle 4"/>
          <p:cNvSpPr/>
          <p:nvPr/>
        </p:nvSpPr>
        <p:spPr>
          <a:xfrm>
            <a:off x="241012" y="1219200"/>
            <a:ext cx="8674387" cy="5078313"/>
          </a:xfrm>
          <a:prstGeom prst="rect">
            <a:avLst/>
          </a:prstGeom>
        </p:spPr>
        <p:txBody>
          <a:bodyPr wrap="square">
            <a:spAutoFit/>
          </a:bodyPr>
          <a:lstStyle/>
          <a:p>
            <a:r>
              <a:rPr lang="en-US" dirty="0">
                <a:solidFill>
                  <a:schemeClr val="bg1"/>
                </a:solidFill>
              </a:rPr>
              <a:t>The following are the applications of the resistive transducer</a:t>
            </a:r>
            <a:r>
              <a:rPr lang="en-US" dirty="0" smtClean="0">
                <a:solidFill>
                  <a:schemeClr val="bg1"/>
                </a:solidFill>
              </a:rPr>
              <a:t>.</a:t>
            </a:r>
          </a:p>
          <a:p>
            <a:endParaRPr lang="en-US" dirty="0">
              <a:solidFill>
                <a:schemeClr val="bg1"/>
              </a:solidFill>
            </a:endParaRPr>
          </a:p>
          <a:p>
            <a:pPr>
              <a:buFont typeface="+mj-lt"/>
              <a:buAutoNum type="arabicPeriod"/>
            </a:pPr>
            <a:r>
              <a:rPr lang="en-US" b="1" dirty="0">
                <a:solidFill>
                  <a:srgbClr val="FFFF00"/>
                </a:solidFill>
              </a:rPr>
              <a:t>Potentiometer</a:t>
            </a:r>
            <a:r>
              <a:rPr lang="en-US" b="1" dirty="0">
                <a:solidFill>
                  <a:schemeClr val="bg1"/>
                </a:solidFill>
              </a:rPr>
              <a:t> </a:t>
            </a:r>
            <a:r>
              <a:rPr lang="en-US" dirty="0">
                <a:solidFill>
                  <a:schemeClr val="bg1"/>
                </a:solidFill>
              </a:rPr>
              <a:t> – The translation and rotatory potentiometer are the examples of the resistive transducers. </a:t>
            </a:r>
            <a:r>
              <a:rPr lang="en-US" b="1" dirty="0">
                <a:solidFill>
                  <a:srgbClr val="FFFF00"/>
                </a:solidFill>
              </a:rPr>
              <a:t>The resistance of their conductor varies with the variation in their lengths which is used for the measurement of displacement</a:t>
            </a:r>
            <a:r>
              <a:rPr lang="en-US" b="1" dirty="0" smtClean="0">
                <a:solidFill>
                  <a:srgbClr val="FFFF00"/>
                </a:solidFill>
              </a:rPr>
              <a:t>.</a:t>
            </a:r>
          </a:p>
          <a:p>
            <a:pPr>
              <a:buFont typeface="+mj-lt"/>
              <a:buAutoNum type="arabicPeriod"/>
            </a:pPr>
            <a:endParaRPr lang="en-US" dirty="0">
              <a:solidFill>
                <a:schemeClr val="bg1"/>
              </a:solidFill>
            </a:endParaRPr>
          </a:p>
          <a:p>
            <a:pPr>
              <a:buFont typeface="+mj-lt"/>
              <a:buAutoNum type="arabicPeriod"/>
            </a:pPr>
            <a:r>
              <a:rPr lang="en-US" b="1" dirty="0">
                <a:solidFill>
                  <a:srgbClr val="FFFF00"/>
                </a:solidFill>
              </a:rPr>
              <a:t>Strain gauges </a:t>
            </a:r>
            <a:r>
              <a:rPr lang="en-US" b="1" dirty="0">
                <a:solidFill>
                  <a:schemeClr val="bg1"/>
                </a:solidFill>
              </a:rPr>
              <a:t>– </a:t>
            </a:r>
            <a:r>
              <a:rPr lang="en-US" dirty="0">
                <a:solidFill>
                  <a:schemeClr val="bg1"/>
                </a:solidFill>
              </a:rPr>
              <a:t> </a:t>
            </a:r>
            <a:r>
              <a:rPr lang="en-US" b="1" dirty="0">
                <a:solidFill>
                  <a:srgbClr val="FFFF00"/>
                </a:solidFill>
              </a:rPr>
              <a:t>The resistance of their semiconductor material changes when the strain occurs on it</a:t>
            </a:r>
            <a:r>
              <a:rPr lang="en-US" dirty="0">
                <a:solidFill>
                  <a:schemeClr val="bg1"/>
                </a:solidFill>
              </a:rPr>
              <a:t>. This property </a:t>
            </a:r>
            <a:r>
              <a:rPr lang="en-US" dirty="0" smtClean="0">
                <a:solidFill>
                  <a:schemeClr val="bg1"/>
                </a:solidFill>
              </a:rPr>
              <a:t> is </a:t>
            </a:r>
            <a:r>
              <a:rPr lang="en-US" dirty="0">
                <a:solidFill>
                  <a:schemeClr val="bg1"/>
                </a:solidFill>
              </a:rPr>
              <a:t>used for the measurement of the pressure, force-displacement etc</a:t>
            </a:r>
            <a:r>
              <a:rPr lang="en-US" dirty="0" smtClean="0">
                <a:solidFill>
                  <a:schemeClr val="bg1"/>
                </a:solidFill>
              </a:rPr>
              <a:t>.</a:t>
            </a:r>
          </a:p>
          <a:p>
            <a:pPr>
              <a:buFont typeface="+mj-lt"/>
              <a:buAutoNum type="arabicPeriod"/>
            </a:pPr>
            <a:endParaRPr lang="en-US" dirty="0">
              <a:solidFill>
                <a:schemeClr val="bg1"/>
              </a:solidFill>
            </a:endParaRPr>
          </a:p>
          <a:p>
            <a:pPr>
              <a:buFont typeface="+mj-lt"/>
              <a:buAutoNum type="arabicPeriod"/>
            </a:pPr>
            <a:r>
              <a:rPr lang="en-US" b="1" dirty="0">
                <a:solidFill>
                  <a:srgbClr val="FFFF00"/>
                </a:solidFill>
              </a:rPr>
              <a:t>Resistance Thermometer</a:t>
            </a:r>
            <a:r>
              <a:rPr lang="en-US" dirty="0">
                <a:solidFill>
                  <a:srgbClr val="FFFF00"/>
                </a:solidFill>
              </a:rPr>
              <a:t> </a:t>
            </a:r>
            <a:r>
              <a:rPr lang="en-US" dirty="0">
                <a:solidFill>
                  <a:schemeClr val="bg1"/>
                </a:solidFill>
              </a:rPr>
              <a:t> – </a:t>
            </a:r>
            <a:r>
              <a:rPr lang="en-US" b="1" dirty="0">
                <a:solidFill>
                  <a:srgbClr val="FFFF00"/>
                </a:solidFill>
              </a:rPr>
              <a:t>The resistance of the metals changes because of changes in temperature</a:t>
            </a:r>
            <a:r>
              <a:rPr lang="en-US" dirty="0">
                <a:solidFill>
                  <a:schemeClr val="bg1"/>
                </a:solidFill>
              </a:rPr>
              <a:t>. This property of conductor is used for measuring the temperature</a:t>
            </a:r>
            <a:r>
              <a:rPr lang="en-US" dirty="0" smtClean="0">
                <a:solidFill>
                  <a:schemeClr val="bg1"/>
                </a:solidFill>
              </a:rPr>
              <a:t>.</a:t>
            </a:r>
          </a:p>
          <a:p>
            <a:pPr>
              <a:buFont typeface="+mj-lt"/>
              <a:buAutoNum type="arabicPeriod"/>
            </a:pPr>
            <a:endParaRPr lang="en-US" dirty="0">
              <a:solidFill>
                <a:schemeClr val="bg1"/>
              </a:solidFill>
            </a:endParaRPr>
          </a:p>
          <a:p>
            <a:pPr algn="just">
              <a:buFont typeface="+mj-lt"/>
              <a:buAutoNum type="arabicPeriod"/>
            </a:pPr>
            <a:r>
              <a:rPr lang="en-US" b="1" dirty="0">
                <a:solidFill>
                  <a:srgbClr val="FFFF00"/>
                </a:solidFill>
              </a:rPr>
              <a:t>Thermistor</a:t>
            </a:r>
            <a:r>
              <a:rPr lang="en-US" dirty="0">
                <a:solidFill>
                  <a:srgbClr val="FFFF00"/>
                </a:solidFill>
              </a:rPr>
              <a:t> </a:t>
            </a:r>
            <a:r>
              <a:rPr lang="en-US" dirty="0">
                <a:solidFill>
                  <a:schemeClr val="bg1"/>
                </a:solidFill>
              </a:rPr>
              <a:t>– It works on the principle that the </a:t>
            </a:r>
            <a:r>
              <a:rPr lang="en-US" b="1" dirty="0">
                <a:solidFill>
                  <a:srgbClr val="FFFF00"/>
                </a:solidFill>
              </a:rPr>
              <a:t>temperature coefficient of the thermistor material varies with the temperature.</a:t>
            </a:r>
            <a:r>
              <a:rPr lang="en-US" dirty="0">
                <a:solidFill>
                  <a:schemeClr val="bg1"/>
                </a:solidFill>
              </a:rPr>
              <a:t> The thermistor has the negative temperature coefficient. The Negative temperature coefficient means the temperature is inversely proportional to resistance.</a:t>
            </a:r>
          </a:p>
        </p:txBody>
      </p:sp>
    </p:spTree>
    <p:extLst>
      <p:ext uri="{BB962C8B-B14F-4D97-AF65-F5344CB8AC3E}">
        <p14:creationId xmlns:p14="http://schemas.microsoft.com/office/powerpoint/2010/main" val="3066037555"/>
      </p:ext>
    </p:extLst>
  </p:cSld>
  <p:clrMapOvr>
    <a:masterClrMapping/>
  </p:clrMapOvr>
  <p:transition spd="slow" advClick="0"/>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81000"/>
            <a:ext cx="8215853" cy="6096000"/>
          </a:xfrm>
          <a:prstGeom prst="rect">
            <a:avLst/>
          </a:prstGeom>
        </p:spPr>
      </p:pic>
    </p:spTree>
    <p:extLst>
      <p:ext uri="{BB962C8B-B14F-4D97-AF65-F5344CB8AC3E}">
        <p14:creationId xmlns:p14="http://schemas.microsoft.com/office/powerpoint/2010/main" val="2222471176"/>
      </p:ext>
    </p:extLst>
  </p:cSld>
  <p:clrMapOvr>
    <a:masterClrMapping/>
  </p:clrMapOvr>
  <p:transition spd="slow" advClick="0"/>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41" name="Picture 225"/>
          <p:cNvPicPr>
            <a:picLocks noChangeAspect="1" noChangeArrowheads="1"/>
          </p:cNvPicPr>
          <p:nvPr/>
        </p:nvPicPr>
        <p:blipFill>
          <a:blip r:embed="rId2" cstate="print"/>
          <a:srcRect/>
          <a:stretch>
            <a:fillRect/>
          </a:stretch>
        </p:blipFill>
        <p:spPr bwMode="auto">
          <a:xfrm>
            <a:off x="228600" y="977900"/>
            <a:ext cx="8915400" cy="5422900"/>
          </a:xfrm>
          <a:prstGeom prst="rect">
            <a:avLst/>
          </a:prstGeom>
          <a:noFill/>
          <a:ln w="9525">
            <a:noFill/>
            <a:miter lim="800000"/>
            <a:headEnd/>
            <a:tailEnd/>
          </a:ln>
          <a:effectLst/>
        </p:spPr>
      </p:pic>
      <p:sp>
        <p:nvSpPr>
          <p:cNvPr id="9444" name="Text Box 228"/>
          <p:cNvSpPr txBox="1">
            <a:spLocks noChangeArrowheads="1"/>
          </p:cNvSpPr>
          <p:nvPr/>
        </p:nvSpPr>
        <p:spPr bwMode="auto">
          <a:xfrm>
            <a:off x="838200" y="5791200"/>
            <a:ext cx="609600" cy="366713"/>
          </a:xfrm>
          <a:prstGeom prst="rect">
            <a:avLst/>
          </a:prstGeom>
          <a:solidFill>
            <a:srgbClr val="FFFFFF"/>
          </a:solidFill>
          <a:ln w="9525">
            <a:noFill/>
            <a:miter lim="800000"/>
            <a:headEnd/>
            <a:tailEnd/>
          </a:ln>
          <a:effectLst/>
        </p:spPr>
        <p:txBody>
          <a:bodyPr>
            <a:spAutoFit/>
          </a:bodyPr>
          <a:lstStyle/>
          <a:p>
            <a:pPr>
              <a:spcBef>
                <a:spcPct val="50000"/>
              </a:spcBef>
            </a:pPr>
            <a:endParaRPr lang="en-US"/>
          </a:p>
        </p:txBody>
      </p:sp>
    </p:spTree>
  </p:cSld>
  <p:clrMapOvr>
    <a:masterClrMapping/>
  </p:clrMapOvr>
  <p:transition spd="slow" advClick="0"/>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533400"/>
            <a:ext cx="8122903" cy="5867400"/>
          </a:xfrm>
          <a:prstGeom prst="rect">
            <a:avLst/>
          </a:prstGeom>
        </p:spPr>
      </p:pic>
    </p:spTree>
    <p:extLst>
      <p:ext uri="{BB962C8B-B14F-4D97-AF65-F5344CB8AC3E}">
        <p14:creationId xmlns:p14="http://schemas.microsoft.com/office/powerpoint/2010/main" val="2604466594"/>
      </p:ext>
    </p:extLst>
  </p:cSld>
  <p:clrMapOvr>
    <a:masterClrMapping/>
  </p:clrMapOvr>
  <p:transition spd="slow" advClick="0"/>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609600"/>
            <a:ext cx="8570361" cy="5486400"/>
          </a:xfrm>
          <a:prstGeom prst="rect">
            <a:avLst/>
          </a:prstGeom>
        </p:spPr>
      </p:pic>
    </p:spTree>
    <p:extLst>
      <p:ext uri="{BB962C8B-B14F-4D97-AF65-F5344CB8AC3E}">
        <p14:creationId xmlns:p14="http://schemas.microsoft.com/office/powerpoint/2010/main" val="3536954096"/>
      </p:ext>
    </p:extLst>
  </p:cSld>
  <p:clrMapOvr>
    <a:masterClrMapping/>
  </p:clrMapOvr>
  <p:transition spd="slow" advClick="0"/>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685800"/>
            <a:ext cx="8556509" cy="4267200"/>
          </a:xfrm>
          <a:prstGeom prst="rect">
            <a:avLst/>
          </a:prstGeom>
        </p:spPr>
      </p:pic>
    </p:spTree>
    <p:extLst>
      <p:ext uri="{BB962C8B-B14F-4D97-AF65-F5344CB8AC3E}">
        <p14:creationId xmlns:p14="http://schemas.microsoft.com/office/powerpoint/2010/main" val="3496843379"/>
      </p:ext>
    </p:extLst>
  </p:cSld>
  <p:clrMapOvr>
    <a:masterClrMapping/>
  </p:clrMapOvr>
  <p:transition spd="slow" advClick="0"/>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04800"/>
            <a:ext cx="8291140" cy="6248400"/>
          </a:xfrm>
          <a:prstGeom prst="rect">
            <a:avLst/>
          </a:prstGeom>
        </p:spPr>
      </p:pic>
    </p:spTree>
    <p:extLst>
      <p:ext uri="{BB962C8B-B14F-4D97-AF65-F5344CB8AC3E}">
        <p14:creationId xmlns:p14="http://schemas.microsoft.com/office/powerpoint/2010/main" val="1826163638"/>
      </p:ext>
    </p:extLst>
  </p:cSld>
  <p:clrMapOvr>
    <a:masterClrMapping/>
  </p:clrMapOvr>
  <p:transition spd="slow" advClick="0"/>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685800"/>
            <a:ext cx="8458842" cy="4724400"/>
          </a:xfrm>
          <a:prstGeom prst="rect">
            <a:avLst/>
          </a:prstGeom>
        </p:spPr>
      </p:pic>
    </p:spTree>
    <p:extLst>
      <p:ext uri="{BB962C8B-B14F-4D97-AF65-F5344CB8AC3E}">
        <p14:creationId xmlns:p14="http://schemas.microsoft.com/office/powerpoint/2010/main" val="1849045152"/>
      </p:ext>
    </p:extLst>
  </p:cSld>
  <p:clrMapOvr>
    <a:masterClrMapping/>
  </p:clrMapOvr>
  <p:transition spd="slow" advClick="0"/>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381000"/>
            <a:ext cx="8297730" cy="6019800"/>
          </a:xfrm>
          <a:prstGeom prst="rect">
            <a:avLst/>
          </a:prstGeom>
        </p:spPr>
      </p:pic>
    </p:spTree>
    <p:extLst>
      <p:ext uri="{BB962C8B-B14F-4D97-AF65-F5344CB8AC3E}">
        <p14:creationId xmlns:p14="http://schemas.microsoft.com/office/powerpoint/2010/main" val="4284197619"/>
      </p:ext>
    </p:extLst>
  </p:cSld>
  <p:clrMapOvr>
    <a:masterClrMapping/>
  </p:clrMapOvr>
  <p:transition spd="slow" advClick="0"/>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381000"/>
            <a:ext cx="8044648" cy="5943600"/>
          </a:xfrm>
          <a:prstGeom prst="rect">
            <a:avLst/>
          </a:prstGeom>
        </p:spPr>
      </p:pic>
    </p:spTree>
    <p:extLst>
      <p:ext uri="{BB962C8B-B14F-4D97-AF65-F5344CB8AC3E}">
        <p14:creationId xmlns:p14="http://schemas.microsoft.com/office/powerpoint/2010/main" val="727341637"/>
      </p:ext>
    </p:extLst>
  </p:cSld>
  <p:clrMapOvr>
    <a:masterClrMapping/>
  </p:clrMapOvr>
  <p:transition spd="slow" advClick="0"/>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533400"/>
            <a:ext cx="8081735" cy="5181600"/>
          </a:xfrm>
          <a:prstGeom prst="rect">
            <a:avLst/>
          </a:prstGeom>
        </p:spPr>
      </p:pic>
    </p:spTree>
    <p:extLst>
      <p:ext uri="{BB962C8B-B14F-4D97-AF65-F5344CB8AC3E}">
        <p14:creationId xmlns:p14="http://schemas.microsoft.com/office/powerpoint/2010/main" val="1288571364"/>
      </p:ext>
    </p:extLst>
  </p:cSld>
  <p:clrMapOvr>
    <a:masterClrMapping/>
  </p:clrMapOvr>
  <p:transition spd="slow" advClick="0"/>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228600"/>
            <a:ext cx="8239439" cy="6324600"/>
          </a:xfrm>
          <a:prstGeom prst="rect">
            <a:avLst/>
          </a:prstGeom>
        </p:spPr>
      </p:pic>
    </p:spTree>
    <p:extLst>
      <p:ext uri="{BB962C8B-B14F-4D97-AF65-F5344CB8AC3E}">
        <p14:creationId xmlns:p14="http://schemas.microsoft.com/office/powerpoint/2010/main" val="1135796541"/>
      </p:ext>
    </p:extLst>
  </p:cSld>
  <p:clrMapOvr>
    <a:masterClrMapping/>
  </p:clrMapOvr>
  <p:transition spd="slow" advClick="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381000"/>
            <a:ext cx="8116813" cy="5410200"/>
          </a:xfrm>
          <a:prstGeom prst="rect">
            <a:avLst/>
          </a:prstGeom>
        </p:spPr>
      </p:pic>
    </p:spTree>
    <p:extLst>
      <p:ext uri="{BB962C8B-B14F-4D97-AF65-F5344CB8AC3E}">
        <p14:creationId xmlns:p14="http://schemas.microsoft.com/office/powerpoint/2010/main" val="1967475668"/>
      </p:ext>
    </p:extLst>
  </p:cSld>
  <p:clrMapOvr>
    <a:masterClrMapping/>
  </p:clrMapOvr>
  <p:transition spd="slow" advClick="0"/>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92164" name="Picture 4"/>
          <p:cNvPicPr>
            <a:picLocks noGrp="1" noChangeAspect="1" noChangeArrowheads="1"/>
          </p:cNvPicPr>
          <p:nvPr>
            <p:ph idx="1"/>
          </p:nvPr>
        </p:nvPicPr>
        <p:blipFill>
          <a:blip r:embed="rId2" cstate="print"/>
          <a:srcRect/>
          <a:stretch>
            <a:fillRect/>
          </a:stretch>
        </p:blipFill>
        <p:spPr>
          <a:xfrm>
            <a:off x="1600200" y="1457325"/>
            <a:ext cx="5811838" cy="3719513"/>
          </a:xfrm>
          <a:noFill/>
          <a:ln/>
        </p:spPr>
      </p:pic>
      <p:sp>
        <p:nvSpPr>
          <p:cNvPr id="92167" name="Text Box 7"/>
          <p:cNvSpPr txBox="1">
            <a:spLocks noChangeArrowheads="1"/>
          </p:cNvSpPr>
          <p:nvPr/>
        </p:nvSpPr>
        <p:spPr bwMode="auto">
          <a:xfrm>
            <a:off x="3505200" y="5562600"/>
            <a:ext cx="2241550" cy="366713"/>
          </a:xfrm>
          <a:prstGeom prst="rect">
            <a:avLst/>
          </a:prstGeom>
          <a:noFill/>
          <a:ln w="9525">
            <a:noFill/>
            <a:miter lim="800000"/>
            <a:headEnd/>
            <a:tailEnd/>
          </a:ln>
          <a:effectLst/>
        </p:spPr>
        <p:txBody>
          <a:bodyPr wrap="none">
            <a:spAutoFit/>
          </a:bodyPr>
          <a:lstStyle/>
          <a:p>
            <a:r>
              <a:rPr lang="en-US" b="1">
                <a:solidFill>
                  <a:srgbClr val="FFFF00"/>
                </a:solidFill>
              </a:rPr>
              <a:t>Figure : Step Index</a:t>
            </a:r>
          </a:p>
        </p:txBody>
      </p:sp>
    </p:spTree>
  </p:cSld>
  <p:clrMapOvr>
    <a:masterClrMapping/>
  </p:clrMapOvr>
  <p:transition spd="slow" advClick="0"/>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685800"/>
            <a:ext cx="8391627" cy="4953000"/>
          </a:xfrm>
          <a:prstGeom prst="rect">
            <a:avLst/>
          </a:prstGeom>
        </p:spPr>
      </p:pic>
    </p:spTree>
    <p:extLst>
      <p:ext uri="{BB962C8B-B14F-4D97-AF65-F5344CB8AC3E}">
        <p14:creationId xmlns:p14="http://schemas.microsoft.com/office/powerpoint/2010/main" val="1415163240"/>
      </p:ext>
    </p:extLst>
  </p:cSld>
  <p:clrMapOvr>
    <a:masterClrMapping/>
  </p:clrMapOvr>
  <p:transition spd="slow" advClick="0"/>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381000"/>
            <a:ext cx="8079670" cy="5715000"/>
          </a:xfrm>
          <a:prstGeom prst="rect">
            <a:avLst/>
          </a:prstGeom>
        </p:spPr>
      </p:pic>
    </p:spTree>
    <p:extLst>
      <p:ext uri="{BB962C8B-B14F-4D97-AF65-F5344CB8AC3E}">
        <p14:creationId xmlns:p14="http://schemas.microsoft.com/office/powerpoint/2010/main" val="793602655"/>
      </p:ext>
    </p:extLst>
  </p:cSld>
  <p:clrMapOvr>
    <a:masterClrMapping/>
  </p:clrMapOvr>
  <p:transition spd="slow" advClick="0"/>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762000"/>
            <a:ext cx="8738600" cy="5410200"/>
          </a:xfrm>
          <a:prstGeom prst="rect">
            <a:avLst/>
          </a:prstGeom>
        </p:spPr>
      </p:pic>
    </p:spTree>
    <p:extLst>
      <p:ext uri="{BB962C8B-B14F-4D97-AF65-F5344CB8AC3E}">
        <p14:creationId xmlns:p14="http://schemas.microsoft.com/office/powerpoint/2010/main" val="4024680908"/>
      </p:ext>
    </p:extLst>
  </p:cSld>
  <p:clrMapOvr>
    <a:masterClrMapping/>
  </p:clrMapOvr>
  <p:transition spd="slow" advClick="0"/>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9503"/>
            <a:ext cx="7391400" cy="6492066"/>
          </a:xfrm>
          <a:prstGeom prst="rect">
            <a:avLst/>
          </a:prstGeom>
        </p:spPr>
      </p:pic>
    </p:spTree>
    <p:extLst>
      <p:ext uri="{BB962C8B-B14F-4D97-AF65-F5344CB8AC3E}">
        <p14:creationId xmlns:p14="http://schemas.microsoft.com/office/powerpoint/2010/main" val="4285575684"/>
      </p:ext>
    </p:extLst>
  </p:cSld>
  <p:clrMapOvr>
    <a:masterClrMapping/>
  </p:clrMapOvr>
  <p:transition spd="slow" advClick="0"/>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304800"/>
            <a:ext cx="8382000" cy="6184654"/>
          </a:xfrm>
          <a:prstGeom prst="rect">
            <a:avLst/>
          </a:prstGeom>
        </p:spPr>
      </p:pic>
    </p:spTree>
    <p:extLst>
      <p:ext uri="{BB962C8B-B14F-4D97-AF65-F5344CB8AC3E}">
        <p14:creationId xmlns:p14="http://schemas.microsoft.com/office/powerpoint/2010/main" val="4048540232"/>
      </p:ext>
    </p:extLst>
  </p:cSld>
  <p:clrMapOvr>
    <a:masterClrMapping/>
  </p:clrMapOvr>
  <p:transition spd="slow" advClick="0"/>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28600"/>
            <a:ext cx="8686800" cy="6468490"/>
          </a:xfrm>
          <a:prstGeom prst="rect">
            <a:avLst/>
          </a:prstGeom>
        </p:spPr>
      </p:pic>
    </p:spTree>
    <p:extLst>
      <p:ext uri="{BB962C8B-B14F-4D97-AF65-F5344CB8AC3E}">
        <p14:creationId xmlns:p14="http://schemas.microsoft.com/office/powerpoint/2010/main" val="2059469770"/>
      </p:ext>
    </p:extLst>
  </p:cSld>
  <p:clrMapOvr>
    <a:masterClrMapping/>
  </p:clrMapOvr>
  <p:transition spd="slow" advClick="0"/>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640" y="685800"/>
            <a:ext cx="8787731" cy="5105400"/>
          </a:xfrm>
          <a:prstGeom prst="rect">
            <a:avLst/>
          </a:prstGeom>
        </p:spPr>
      </p:pic>
    </p:spTree>
    <p:extLst>
      <p:ext uri="{BB962C8B-B14F-4D97-AF65-F5344CB8AC3E}">
        <p14:creationId xmlns:p14="http://schemas.microsoft.com/office/powerpoint/2010/main" val="362724448"/>
      </p:ext>
    </p:extLst>
  </p:cSld>
  <p:clrMapOvr>
    <a:masterClrMapping/>
  </p:clrMapOvr>
  <p:transition spd="slow" advClick="0"/>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52400"/>
            <a:ext cx="8763000" cy="6525128"/>
          </a:xfrm>
          <a:prstGeom prst="rect">
            <a:avLst/>
          </a:prstGeom>
        </p:spPr>
      </p:pic>
    </p:spTree>
    <p:extLst>
      <p:ext uri="{BB962C8B-B14F-4D97-AF65-F5344CB8AC3E}">
        <p14:creationId xmlns:p14="http://schemas.microsoft.com/office/powerpoint/2010/main" val="2162999487"/>
      </p:ext>
    </p:extLst>
  </p:cSld>
  <p:clrMapOvr>
    <a:masterClrMapping/>
  </p:clrMapOvr>
  <p:transition spd="slow" advClick="0"/>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152400"/>
            <a:ext cx="8760237" cy="6553200"/>
          </a:xfrm>
          <a:prstGeom prst="rect">
            <a:avLst/>
          </a:prstGeom>
        </p:spPr>
      </p:pic>
    </p:spTree>
    <p:extLst>
      <p:ext uri="{BB962C8B-B14F-4D97-AF65-F5344CB8AC3E}">
        <p14:creationId xmlns:p14="http://schemas.microsoft.com/office/powerpoint/2010/main" val="2607170153"/>
      </p:ext>
    </p:extLst>
  </p:cSld>
  <p:clrMapOvr>
    <a:masterClrMapping/>
  </p:clrMapOvr>
  <p:transition spd="slow" advClick="0"/>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304800"/>
            <a:ext cx="8880817" cy="5715000"/>
          </a:xfrm>
          <a:prstGeom prst="rect">
            <a:avLst/>
          </a:prstGeom>
        </p:spPr>
      </p:pic>
    </p:spTree>
    <p:extLst>
      <p:ext uri="{BB962C8B-B14F-4D97-AF65-F5344CB8AC3E}">
        <p14:creationId xmlns:p14="http://schemas.microsoft.com/office/powerpoint/2010/main" val="1224090048"/>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533400" y="1019175"/>
            <a:ext cx="8229600" cy="1752600"/>
          </a:xfrm>
          <a:noFill/>
          <a:ln>
            <a:miter lim="800000"/>
            <a:headEnd/>
            <a:tailEnd/>
          </a:ln>
        </p:spPr>
        <p:txBody>
          <a:bodyPr vert="horz" wrap="square" lIns="91440" tIns="45720" rIns="91440" bIns="45720" numCol="1" anchor="t" anchorCtr="0" compatLnSpc="1">
            <a:prstTxWarp prst="textNoShape">
              <a:avLst/>
            </a:prstTxWarp>
          </a:bodyPr>
          <a:lstStyle/>
          <a:p>
            <a:pPr marL="392113" algn="just">
              <a:buClr>
                <a:srgbClr val="FF00FF"/>
              </a:buClr>
              <a:buFont typeface="Wingdings" pitchFamily="2" charset="2"/>
              <a:buNone/>
            </a:pPr>
            <a:r>
              <a:rPr lang="en-US" sz="800" b="0"/>
              <a:t> </a:t>
            </a:r>
            <a:r>
              <a:rPr lang="en-US" sz="2000" b="0"/>
              <a:t> </a:t>
            </a:r>
            <a:br>
              <a:rPr lang="en-US" sz="2000" b="0"/>
            </a:br>
            <a:r>
              <a:rPr lang="en-US" sz="2000" b="0"/>
              <a:t>I</a:t>
            </a:r>
            <a:r>
              <a:rPr lang="en-US" sz="2400" b="0"/>
              <a:t>n a multimode fiber many different modes are supported by the fiber. This is shown in the diagram below.</a:t>
            </a:r>
          </a:p>
        </p:txBody>
      </p:sp>
      <p:sp>
        <p:nvSpPr>
          <p:cNvPr id="93189"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IN"/>
          </a:p>
        </p:txBody>
      </p:sp>
      <p:graphicFrame>
        <p:nvGraphicFramePr>
          <p:cNvPr id="402432" name="Object 1024"/>
          <p:cNvGraphicFramePr>
            <a:graphicFrameLocks noChangeAspect="1"/>
          </p:cNvGraphicFramePr>
          <p:nvPr/>
        </p:nvGraphicFramePr>
        <p:xfrm>
          <a:off x="1295400" y="2781300"/>
          <a:ext cx="7086600" cy="3276600"/>
        </p:xfrm>
        <a:graphic>
          <a:graphicData uri="http://schemas.openxmlformats.org/presentationml/2006/ole">
            <mc:AlternateContent xmlns:mc="http://schemas.openxmlformats.org/markup-compatibility/2006">
              <mc:Choice xmlns:v="urn:schemas-microsoft-com:vml" Requires="v">
                <p:oleObj spid="_x0000_s402479" r:id="rId3" imgW="5811061" imgH="2704762" progId="">
                  <p:embed/>
                </p:oleObj>
              </mc:Choice>
              <mc:Fallback>
                <p:oleObj r:id="rId3" imgW="5811061" imgH="2704762" progId="">
                  <p:embed/>
                  <p:pic>
                    <p:nvPicPr>
                      <p:cNvPr id="0" name="Picture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781300"/>
                        <a:ext cx="7086600" cy="327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191" name="Rectangle 7"/>
          <p:cNvSpPr>
            <a:spLocks noChangeArrowheads="1"/>
          </p:cNvSpPr>
          <p:nvPr/>
        </p:nvSpPr>
        <p:spPr bwMode="auto">
          <a:xfrm>
            <a:off x="3657600" y="301625"/>
            <a:ext cx="2281238" cy="1066800"/>
          </a:xfrm>
          <a:prstGeom prst="rect">
            <a:avLst/>
          </a:prstGeom>
          <a:noFill/>
          <a:ln w="9525">
            <a:noFill/>
            <a:miter lim="800000"/>
            <a:headEnd/>
            <a:tailEnd/>
          </a:ln>
          <a:effectLst/>
        </p:spPr>
        <p:txBody>
          <a:bodyPr wrap="none">
            <a:spAutoFit/>
          </a:bodyPr>
          <a:lstStyle/>
          <a:p>
            <a:r>
              <a:rPr lang="en-US" sz="3200" b="1">
                <a:solidFill>
                  <a:schemeClr val="bg1"/>
                </a:solidFill>
                <a:latin typeface="Book Antiqua" pitchFamily="18" charset="0"/>
              </a:rPr>
              <a:t>Multimode</a:t>
            </a:r>
            <a:br>
              <a:rPr lang="en-US" sz="3200" b="1">
                <a:solidFill>
                  <a:schemeClr val="bg1"/>
                </a:solidFill>
                <a:latin typeface="Book Antiqua" pitchFamily="18" charset="0"/>
              </a:rPr>
            </a:br>
            <a:endParaRPr lang="en-US" sz="3200" b="1">
              <a:solidFill>
                <a:schemeClr val="bg1"/>
              </a:solidFill>
              <a:latin typeface="Book Antiqua" pitchFamily="18" charset="0"/>
            </a:endParaRPr>
          </a:p>
        </p:txBody>
      </p:sp>
    </p:spTree>
  </p:cSld>
  <p:clrMapOvr>
    <a:masterClrMapping/>
  </p:clrMapOvr>
  <p:transition spd="slow" advClick="0"/>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152400"/>
            <a:ext cx="9036293" cy="6324600"/>
          </a:xfrm>
          <a:prstGeom prst="rect">
            <a:avLst/>
          </a:prstGeom>
        </p:spPr>
      </p:pic>
    </p:spTree>
    <p:extLst>
      <p:ext uri="{BB962C8B-B14F-4D97-AF65-F5344CB8AC3E}">
        <p14:creationId xmlns:p14="http://schemas.microsoft.com/office/powerpoint/2010/main" val="3214179365"/>
      </p:ext>
    </p:extLst>
  </p:cSld>
  <p:clrMapOvr>
    <a:masterClrMapping/>
  </p:clrMapOvr>
  <p:transition spd="slow" advClick="0"/>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228600"/>
            <a:ext cx="8918547" cy="6019800"/>
          </a:xfrm>
          <a:prstGeom prst="rect">
            <a:avLst/>
          </a:prstGeom>
        </p:spPr>
      </p:pic>
    </p:spTree>
    <p:extLst>
      <p:ext uri="{BB962C8B-B14F-4D97-AF65-F5344CB8AC3E}">
        <p14:creationId xmlns:p14="http://schemas.microsoft.com/office/powerpoint/2010/main" val="2609865353"/>
      </p:ext>
    </p:extLst>
  </p:cSld>
  <p:clrMapOvr>
    <a:masterClrMapping/>
  </p:clrMapOvr>
  <p:transition spd="slow" advClick="0"/>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533400"/>
            <a:ext cx="8879601" cy="5181600"/>
          </a:xfrm>
          <a:prstGeom prst="rect">
            <a:avLst/>
          </a:prstGeom>
        </p:spPr>
      </p:pic>
    </p:spTree>
    <p:extLst>
      <p:ext uri="{BB962C8B-B14F-4D97-AF65-F5344CB8AC3E}">
        <p14:creationId xmlns:p14="http://schemas.microsoft.com/office/powerpoint/2010/main" val="2248590477"/>
      </p:ext>
    </p:extLst>
  </p:cSld>
  <p:clrMapOvr>
    <a:masterClrMapping/>
  </p:clrMapOvr>
  <p:transition spd="slow" advClick="0"/>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304800"/>
            <a:ext cx="8894248" cy="6324600"/>
          </a:xfrm>
          <a:prstGeom prst="rect">
            <a:avLst/>
          </a:prstGeom>
        </p:spPr>
      </p:pic>
    </p:spTree>
    <p:extLst>
      <p:ext uri="{BB962C8B-B14F-4D97-AF65-F5344CB8AC3E}">
        <p14:creationId xmlns:p14="http://schemas.microsoft.com/office/powerpoint/2010/main" val="4026904968"/>
      </p:ext>
    </p:extLst>
  </p:cSld>
  <p:clrMapOvr>
    <a:masterClrMapping/>
  </p:clrMapOvr>
  <p:transition spd="slow" advClick="0"/>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457200"/>
            <a:ext cx="8833767" cy="6172200"/>
          </a:xfrm>
          <a:prstGeom prst="rect">
            <a:avLst/>
          </a:prstGeom>
        </p:spPr>
      </p:pic>
    </p:spTree>
    <p:extLst>
      <p:ext uri="{BB962C8B-B14F-4D97-AF65-F5344CB8AC3E}">
        <p14:creationId xmlns:p14="http://schemas.microsoft.com/office/powerpoint/2010/main" val="4053344870"/>
      </p:ext>
    </p:extLst>
  </p:cSld>
  <p:clrMapOvr>
    <a:masterClrMapping/>
  </p:clrMapOvr>
  <p:transition spd="slow" advClick="0"/>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228600"/>
            <a:ext cx="8685853" cy="6400800"/>
          </a:xfrm>
          <a:prstGeom prst="rect">
            <a:avLst/>
          </a:prstGeom>
        </p:spPr>
      </p:pic>
    </p:spTree>
    <p:extLst>
      <p:ext uri="{BB962C8B-B14F-4D97-AF65-F5344CB8AC3E}">
        <p14:creationId xmlns:p14="http://schemas.microsoft.com/office/powerpoint/2010/main" val="3167893551"/>
      </p:ext>
    </p:extLst>
  </p:cSld>
  <p:clrMapOvr>
    <a:masterClrMapping/>
  </p:clrMapOvr>
  <p:transition spd="slow" advClick="0"/>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52" name="Picture 12" descr="redroses14"/>
          <p:cNvPicPr>
            <a:picLocks noGrp="1" noChangeAspect="1" noChangeArrowheads="1"/>
          </p:cNvPicPr>
          <p:nvPr>
            <p:ph sz="quarter" idx="4"/>
          </p:nvPr>
        </p:nvPicPr>
        <p:blipFill>
          <a:blip r:embed="rId2" cstate="print"/>
          <a:srcRect/>
          <a:stretch>
            <a:fillRect/>
          </a:stretch>
        </p:blipFill>
        <p:spPr>
          <a:xfrm>
            <a:off x="0" y="0"/>
            <a:ext cx="9144000" cy="6858000"/>
          </a:xfrm>
          <a:noFill/>
          <a:ln/>
        </p:spPr>
      </p:pic>
      <p:sp>
        <p:nvSpPr>
          <p:cNvPr id="317463" name="AutoShape 23"/>
          <p:cNvSpPr>
            <a:spLocks noChangeArrowheads="1"/>
          </p:cNvSpPr>
          <p:nvPr/>
        </p:nvSpPr>
        <p:spPr bwMode="auto">
          <a:xfrm>
            <a:off x="5029200" y="4495800"/>
            <a:ext cx="4114800" cy="2362200"/>
          </a:xfrm>
          <a:prstGeom prst="roundRect">
            <a:avLst>
              <a:gd name="adj" fmla="val 16667"/>
            </a:avLst>
          </a:prstGeom>
          <a:gradFill rotWithShape="1">
            <a:gsLst>
              <a:gs pos="0">
                <a:srgbClr val="008000"/>
              </a:gs>
              <a:gs pos="100000">
                <a:schemeClr val="bg1"/>
              </a:gs>
            </a:gsLst>
            <a:lin ang="5400000" scaled="1"/>
          </a:gradFill>
          <a:ln w="9525">
            <a:solidFill>
              <a:schemeClr val="tx1"/>
            </a:solidFill>
            <a:round/>
            <a:headEnd/>
            <a:tailEnd/>
          </a:ln>
          <a:effectLst/>
        </p:spPr>
        <p:txBody>
          <a:bodyPr wrap="none" anchor="ctr"/>
          <a:lstStyle/>
          <a:p>
            <a:endParaRPr lang="en-IN"/>
          </a:p>
        </p:txBody>
      </p:sp>
      <p:sp>
        <p:nvSpPr>
          <p:cNvPr id="317459" name="Text Box 19"/>
          <p:cNvSpPr txBox="1">
            <a:spLocks noChangeArrowheads="1"/>
          </p:cNvSpPr>
          <p:nvPr/>
        </p:nvSpPr>
        <p:spPr bwMode="auto">
          <a:xfrm>
            <a:off x="4876800" y="4191000"/>
            <a:ext cx="4953000" cy="2971800"/>
          </a:xfrm>
          <a:prstGeom prst="rect">
            <a:avLst/>
          </a:prstGeom>
          <a:noFill/>
          <a:ln w="9525">
            <a:noFill/>
            <a:miter lim="800000"/>
            <a:headEnd/>
            <a:tailEnd/>
          </a:ln>
          <a:effectLst/>
        </p:spPr>
        <p:txBody>
          <a:bodyPr>
            <a:spAutoFit/>
          </a:bodyPr>
          <a:lstStyle/>
          <a:p>
            <a:pPr>
              <a:spcBef>
                <a:spcPct val="50000"/>
              </a:spcBef>
            </a:pPr>
            <a:r>
              <a:rPr lang="en-US" sz="18900">
                <a:solidFill>
                  <a:srgbClr val="FC0C06"/>
                </a:solidFill>
                <a:latin typeface="Park Avenue" pitchFamily="18" charset="0"/>
              </a:rPr>
              <a:t>You</a:t>
            </a:r>
          </a:p>
        </p:txBody>
      </p:sp>
      <p:sp>
        <p:nvSpPr>
          <p:cNvPr id="317464" name="AutoShape 24"/>
          <p:cNvSpPr>
            <a:spLocks noChangeArrowheads="1"/>
          </p:cNvSpPr>
          <p:nvPr/>
        </p:nvSpPr>
        <p:spPr bwMode="auto">
          <a:xfrm>
            <a:off x="0" y="533400"/>
            <a:ext cx="5334000" cy="2057400"/>
          </a:xfrm>
          <a:prstGeom prst="roundRect">
            <a:avLst>
              <a:gd name="adj" fmla="val 16667"/>
            </a:avLst>
          </a:prstGeom>
          <a:gradFill rotWithShape="1">
            <a:gsLst>
              <a:gs pos="0">
                <a:srgbClr val="008000"/>
              </a:gs>
              <a:gs pos="100000">
                <a:schemeClr val="bg1"/>
              </a:gs>
            </a:gsLst>
            <a:lin ang="5400000" scaled="1"/>
          </a:gradFill>
          <a:ln w="9525">
            <a:solidFill>
              <a:schemeClr val="tx1"/>
            </a:solidFill>
            <a:round/>
            <a:headEnd/>
            <a:tailEnd/>
          </a:ln>
          <a:effectLst/>
        </p:spPr>
        <p:txBody>
          <a:bodyPr wrap="none" anchor="ctr"/>
          <a:lstStyle/>
          <a:p>
            <a:endParaRPr lang="en-IN"/>
          </a:p>
        </p:txBody>
      </p:sp>
      <p:sp>
        <p:nvSpPr>
          <p:cNvPr id="317458" name="Text Box 18"/>
          <p:cNvSpPr txBox="1">
            <a:spLocks noChangeArrowheads="1"/>
          </p:cNvSpPr>
          <p:nvPr/>
        </p:nvSpPr>
        <p:spPr bwMode="auto">
          <a:xfrm>
            <a:off x="0" y="88900"/>
            <a:ext cx="6477000" cy="2470150"/>
          </a:xfrm>
          <a:prstGeom prst="rect">
            <a:avLst/>
          </a:prstGeom>
          <a:noFill/>
          <a:ln w="9525">
            <a:noFill/>
            <a:miter lim="800000"/>
            <a:headEnd/>
            <a:tailEnd/>
          </a:ln>
          <a:effectLst/>
        </p:spPr>
        <p:txBody>
          <a:bodyPr>
            <a:spAutoFit/>
          </a:bodyPr>
          <a:lstStyle/>
          <a:p>
            <a:pPr>
              <a:spcBef>
                <a:spcPct val="50000"/>
              </a:spcBef>
            </a:pPr>
            <a:r>
              <a:rPr lang="en-US" sz="15600">
                <a:solidFill>
                  <a:srgbClr val="FC0C06"/>
                </a:solidFill>
                <a:latin typeface="Park Avenue" pitchFamily="18" charset="0"/>
              </a:rPr>
              <a:t>Thank</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17464"/>
                                        </p:tgtEl>
                                        <p:attrNameLst>
                                          <p:attrName>style.visibility</p:attrName>
                                        </p:attrNameLst>
                                      </p:cBhvr>
                                      <p:to>
                                        <p:strVal val="visible"/>
                                      </p:to>
                                    </p:set>
                                    <p:anim calcmode="lin" valueType="num">
                                      <p:cBhvr>
                                        <p:cTn id="7" dur="1000" fill="hold"/>
                                        <p:tgtEl>
                                          <p:spTgt spid="317464"/>
                                        </p:tgtEl>
                                        <p:attrNameLst>
                                          <p:attrName>ppt_x</p:attrName>
                                        </p:attrNameLst>
                                      </p:cBhvr>
                                      <p:tavLst>
                                        <p:tav tm="0">
                                          <p:val>
                                            <p:strVal val="#ppt_x-.2"/>
                                          </p:val>
                                        </p:tav>
                                        <p:tav tm="100000">
                                          <p:val>
                                            <p:strVal val="#ppt_x"/>
                                          </p:val>
                                        </p:tav>
                                      </p:tavLst>
                                    </p:anim>
                                    <p:anim calcmode="lin" valueType="num">
                                      <p:cBhvr>
                                        <p:cTn id="8" dur="1000" fill="hold"/>
                                        <p:tgtEl>
                                          <p:spTgt spid="31746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7464"/>
                                        </p:tgtEl>
                                      </p:cBhvr>
                                    </p:animEffect>
                                  </p:childTnLst>
                                </p:cTn>
                              </p:par>
                              <p:par>
                                <p:cTn id="10" presetID="37" presetClass="entr" presetSubtype="0" fill="hold" grpId="0" nodeType="withEffect">
                                  <p:stCondLst>
                                    <p:cond delay="0"/>
                                  </p:stCondLst>
                                  <p:iterate type="lt">
                                    <p:tmPct val="10000"/>
                                  </p:iterate>
                                  <p:childTnLst>
                                    <p:set>
                                      <p:cBhvr>
                                        <p:cTn id="11" dur="1" fill="hold">
                                          <p:stCondLst>
                                            <p:cond delay="0"/>
                                          </p:stCondLst>
                                        </p:cTn>
                                        <p:tgtEl>
                                          <p:spTgt spid="317458"/>
                                        </p:tgtEl>
                                        <p:attrNameLst>
                                          <p:attrName>style.visibility</p:attrName>
                                        </p:attrNameLst>
                                      </p:cBhvr>
                                      <p:to>
                                        <p:strVal val="visible"/>
                                      </p:to>
                                    </p:set>
                                    <p:animEffect transition="in" filter="fade">
                                      <p:cBhvr>
                                        <p:cTn id="12" dur="1000"/>
                                        <p:tgtEl>
                                          <p:spTgt spid="317458"/>
                                        </p:tgtEl>
                                      </p:cBhvr>
                                    </p:animEffect>
                                    <p:anim calcmode="lin" valueType="num">
                                      <p:cBhvr>
                                        <p:cTn id="13" dur="1000" fill="hold"/>
                                        <p:tgtEl>
                                          <p:spTgt spid="317458"/>
                                        </p:tgtEl>
                                        <p:attrNameLst>
                                          <p:attrName>ppt_x</p:attrName>
                                        </p:attrNameLst>
                                      </p:cBhvr>
                                      <p:tavLst>
                                        <p:tav tm="0">
                                          <p:val>
                                            <p:strVal val="#ppt_x"/>
                                          </p:val>
                                        </p:tav>
                                        <p:tav tm="100000">
                                          <p:val>
                                            <p:strVal val="#ppt_x"/>
                                          </p:val>
                                        </p:tav>
                                      </p:tavLst>
                                    </p:anim>
                                    <p:anim calcmode="lin" valueType="num">
                                      <p:cBhvr>
                                        <p:cTn id="14" dur="900" decel="100000" fill="hold"/>
                                        <p:tgtEl>
                                          <p:spTgt spid="31745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17458"/>
                                        </p:tgtEl>
                                        <p:attrNameLst>
                                          <p:attrName>ppt_y</p:attrName>
                                        </p:attrNameLst>
                                      </p:cBhvr>
                                      <p:tavLst>
                                        <p:tav tm="0">
                                          <p:val>
                                            <p:strVal val="#ppt_y-.03"/>
                                          </p:val>
                                        </p:tav>
                                        <p:tav tm="100000">
                                          <p:val>
                                            <p:strVal val="#ppt_y"/>
                                          </p:val>
                                        </p:tav>
                                      </p:tavLst>
                                    </p:anim>
                                  </p:childTnLst>
                                </p:cTn>
                              </p:par>
                              <p:par>
                                <p:cTn id="16" presetID="29" presetClass="entr" presetSubtype="0" fill="hold" grpId="0" nodeType="withEffect">
                                  <p:stCondLst>
                                    <p:cond delay="0"/>
                                  </p:stCondLst>
                                  <p:childTnLst>
                                    <p:set>
                                      <p:cBhvr>
                                        <p:cTn id="17" dur="1" fill="hold">
                                          <p:stCondLst>
                                            <p:cond delay="0"/>
                                          </p:stCondLst>
                                        </p:cTn>
                                        <p:tgtEl>
                                          <p:spTgt spid="317463"/>
                                        </p:tgtEl>
                                        <p:attrNameLst>
                                          <p:attrName>style.visibility</p:attrName>
                                        </p:attrNameLst>
                                      </p:cBhvr>
                                      <p:to>
                                        <p:strVal val="visible"/>
                                      </p:to>
                                    </p:set>
                                    <p:anim calcmode="lin" valueType="num">
                                      <p:cBhvr>
                                        <p:cTn id="18" dur="1000" fill="hold"/>
                                        <p:tgtEl>
                                          <p:spTgt spid="317463"/>
                                        </p:tgtEl>
                                        <p:attrNameLst>
                                          <p:attrName>ppt_x</p:attrName>
                                        </p:attrNameLst>
                                      </p:cBhvr>
                                      <p:tavLst>
                                        <p:tav tm="0">
                                          <p:val>
                                            <p:strVal val="#ppt_x-.2"/>
                                          </p:val>
                                        </p:tav>
                                        <p:tav tm="100000">
                                          <p:val>
                                            <p:strVal val="#ppt_x"/>
                                          </p:val>
                                        </p:tav>
                                      </p:tavLst>
                                    </p:anim>
                                    <p:anim calcmode="lin" valueType="num">
                                      <p:cBhvr>
                                        <p:cTn id="19" dur="1000" fill="hold"/>
                                        <p:tgtEl>
                                          <p:spTgt spid="317463"/>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17463"/>
                                        </p:tgtEl>
                                      </p:cBhvr>
                                    </p:animEffect>
                                  </p:childTnLst>
                                </p:cTn>
                              </p:par>
                              <p:par>
                                <p:cTn id="21" presetID="37" presetClass="entr" presetSubtype="0" fill="hold" grpId="0" nodeType="withEffect">
                                  <p:stCondLst>
                                    <p:cond delay="0"/>
                                  </p:stCondLst>
                                  <p:childTnLst>
                                    <p:set>
                                      <p:cBhvr>
                                        <p:cTn id="22" dur="1" fill="hold">
                                          <p:stCondLst>
                                            <p:cond delay="0"/>
                                          </p:stCondLst>
                                        </p:cTn>
                                        <p:tgtEl>
                                          <p:spTgt spid="317459"/>
                                        </p:tgtEl>
                                        <p:attrNameLst>
                                          <p:attrName>style.visibility</p:attrName>
                                        </p:attrNameLst>
                                      </p:cBhvr>
                                      <p:to>
                                        <p:strVal val="visible"/>
                                      </p:to>
                                    </p:set>
                                    <p:animEffect transition="in" filter="fade">
                                      <p:cBhvr>
                                        <p:cTn id="23" dur="1000"/>
                                        <p:tgtEl>
                                          <p:spTgt spid="317459"/>
                                        </p:tgtEl>
                                      </p:cBhvr>
                                    </p:animEffect>
                                    <p:anim calcmode="lin" valueType="num">
                                      <p:cBhvr>
                                        <p:cTn id="24" dur="1000" fill="hold"/>
                                        <p:tgtEl>
                                          <p:spTgt spid="317459"/>
                                        </p:tgtEl>
                                        <p:attrNameLst>
                                          <p:attrName>ppt_x</p:attrName>
                                        </p:attrNameLst>
                                      </p:cBhvr>
                                      <p:tavLst>
                                        <p:tav tm="0">
                                          <p:val>
                                            <p:strVal val="#ppt_x"/>
                                          </p:val>
                                        </p:tav>
                                        <p:tav tm="100000">
                                          <p:val>
                                            <p:strVal val="#ppt_x"/>
                                          </p:val>
                                        </p:tav>
                                      </p:tavLst>
                                    </p:anim>
                                    <p:anim calcmode="lin" valueType="num">
                                      <p:cBhvr>
                                        <p:cTn id="25" dur="900" decel="100000" fill="hold"/>
                                        <p:tgtEl>
                                          <p:spTgt spid="31745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17459"/>
                                        </p:tgtEl>
                                        <p:attrNameLst>
                                          <p:attrName>ppt_y</p:attrName>
                                        </p:attrNameLst>
                                      </p:cBhvr>
                                      <p:tavLst>
                                        <p:tav tm="0">
                                          <p:val>
                                            <p:strVal val="#ppt_y-.03"/>
                                          </p:val>
                                        </p:tav>
                                        <p:tav tm="100000">
                                          <p:val>
                                            <p:strVal val="#ppt_y"/>
                                          </p:val>
                                        </p:tav>
                                      </p:tavLst>
                                    </p:anim>
                                  </p:childTnLst>
                                </p:cTn>
                              </p:par>
                              <p:par>
                                <p:cTn id="27" presetID="20" presetClass="entr" presetSubtype="0" fill="hold" nodeType="withEffect">
                                  <p:stCondLst>
                                    <p:cond delay="0"/>
                                  </p:stCondLst>
                                  <p:childTnLst>
                                    <p:set>
                                      <p:cBhvr>
                                        <p:cTn id="28" dur="1" fill="hold">
                                          <p:stCondLst>
                                            <p:cond delay="0"/>
                                          </p:stCondLst>
                                        </p:cTn>
                                        <p:tgtEl>
                                          <p:spTgt spid="317452"/>
                                        </p:tgtEl>
                                        <p:attrNameLst>
                                          <p:attrName>style.visibility</p:attrName>
                                        </p:attrNameLst>
                                      </p:cBhvr>
                                      <p:to>
                                        <p:strVal val="visible"/>
                                      </p:to>
                                    </p:set>
                                    <p:animEffect transition="in" filter="wedge">
                                      <p:cBhvr>
                                        <p:cTn id="29" dur="2000"/>
                                        <p:tgtEl>
                                          <p:spTgt spid="317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3" grpId="0" animBg="1"/>
      <p:bldP spid="317459" grpId="0"/>
      <p:bldP spid="317464" grpId="0" animBg="1"/>
      <p:bldP spid="31745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52" name="Text Box 160"/>
          <p:cNvSpPr txBox="1">
            <a:spLocks noChangeArrowheads="1"/>
          </p:cNvSpPr>
          <p:nvPr/>
        </p:nvSpPr>
        <p:spPr bwMode="auto">
          <a:xfrm>
            <a:off x="0" y="1047750"/>
            <a:ext cx="3886200" cy="4362450"/>
          </a:xfrm>
          <a:prstGeom prst="rect">
            <a:avLst/>
          </a:prstGeom>
          <a:noFill/>
          <a:ln w="9525">
            <a:noFill/>
            <a:miter lim="800000"/>
            <a:headEnd/>
            <a:tailEnd/>
          </a:ln>
          <a:effectLst/>
        </p:spPr>
        <p:txBody>
          <a:bodyPr>
            <a:spAutoFit/>
          </a:bodyPr>
          <a:lstStyle/>
          <a:p>
            <a:pPr algn="just"/>
            <a:r>
              <a:rPr lang="en-US" sz="2800" b="1">
                <a:solidFill>
                  <a:schemeClr val="bg1"/>
                </a:solidFill>
                <a:latin typeface="Times New Roman" pitchFamily="18" charset="0"/>
              </a:rPr>
              <a:t>The first attempt for guiding light on the basis of total internal reflection in a medium has been made in 1841 by </a:t>
            </a:r>
            <a:r>
              <a:rPr lang="en-US" sz="2800" b="1" i="1">
                <a:solidFill>
                  <a:schemeClr val="bg1"/>
                </a:solidFill>
                <a:latin typeface="Times New Roman" pitchFamily="18" charset="0"/>
              </a:rPr>
              <a:t>Daniel Collado</a:t>
            </a:r>
            <a:r>
              <a:rPr lang="en-US" sz="2800" b="1">
                <a:solidFill>
                  <a:schemeClr val="bg1"/>
                </a:solidFill>
                <a:latin typeface="Times New Roman" pitchFamily="18" charset="0"/>
              </a:rPr>
              <a:t>n. He attempted to couple light from an arc lamp into a stream of water</a:t>
            </a:r>
          </a:p>
          <a:p>
            <a:pPr algn="just"/>
            <a:r>
              <a:rPr lang="en-US" sz="2800" b="1">
                <a:solidFill>
                  <a:schemeClr val="bg1"/>
                </a:solidFill>
                <a:latin typeface="Times New Roman" pitchFamily="18" charset="0"/>
              </a:rPr>
              <a:t> </a:t>
            </a:r>
          </a:p>
        </p:txBody>
      </p:sp>
      <p:sp>
        <p:nvSpPr>
          <p:cNvPr id="8353" name="Text Box 161"/>
          <p:cNvSpPr txBox="1">
            <a:spLocks noChangeArrowheads="1"/>
          </p:cNvSpPr>
          <p:nvPr/>
        </p:nvSpPr>
        <p:spPr bwMode="auto">
          <a:xfrm>
            <a:off x="1524000" y="246063"/>
            <a:ext cx="6794500" cy="579437"/>
          </a:xfrm>
          <a:prstGeom prst="rect">
            <a:avLst/>
          </a:prstGeom>
          <a:noFill/>
          <a:ln w="9525">
            <a:noFill/>
            <a:miter lim="800000"/>
            <a:headEnd/>
            <a:tailEnd/>
          </a:ln>
          <a:effectLst/>
        </p:spPr>
        <p:txBody>
          <a:bodyPr wrap="none">
            <a:spAutoFit/>
          </a:bodyPr>
          <a:lstStyle/>
          <a:p>
            <a:r>
              <a:rPr lang="en-US" sz="3200" b="1" u="sng">
                <a:solidFill>
                  <a:schemeClr val="bg1"/>
                </a:solidFill>
                <a:latin typeface="Book Antiqua" pitchFamily="18" charset="0"/>
              </a:rPr>
              <a:t>Historical Overview of optical fiber</a:t>
            </a:r>
          </a:p>
        </p:txBody>
      </p:sp>
      <p:grpSp>
        <p:nvGrpSpPr>
          <p:cNvPr id="8355" name="Group 163"/>
          <p:cNvGrpSpPr>
            <a:grpSpLocks/>
          </p:cNvGrpSpPr>
          <p:nvPr/>
        </p:nvGrpSpPr>
        <p:grpSpPr bwMode="auto">
          <a:xfrm>
            <a:off x="3810000" y="1068387"/>
            <a:ext cx="5334000" cy="5637213"/>
            <a:chOff x="2400" y="480"/>
            <a:chExt cx="3360" cy="3230"/>
          </a:xfrm>
        </p:grpSpPr>
        <p:pic>
          <p:nvPicPr>
            <p:cNvPr id="8350" name="Picture 158"/>
            <p:cNvPicPr>
              <a:picLocks noChangeAspect="1" noChangeArrowheads="1"/>
            </p:cNvPicPr>
            <p:nvPr/>
          </p:nvPicPr>
          <p:blipFill>
            <a:blip r:embed="rId2" cstate="print"/>
            <a:srcRect/>
            <a:stretch>
              <a:fillRect/>
            </a:stretch>
          </p:blipFill>
          <p:spPr bwMode="auto">
            <a:xfrm>
              <a:off x="2595" y="480"/>
              <a:ext cx="3165" cy="3216"/>
            </a:xfrm>
            <a:prstGeom prst="rect">
              <a:avLst/>
            </a:prstGeom>
            <a:noFill/>
            <a:ln w="9525">
              <a:noFill/>
              <a:miter lim="800000"/>
              <a:headEnd/>
              <a:tailEnd/>
            </a:ln>
            <a:effectLst/>
          </p:spPr>
        </p:pic>
        <p:sp useBgFill="1">
          <p:nvSpPr>
            <p:cNvPr id="8354" name="Text Box 162"/>
            <p:cNvSpPr txBox="1">
              <a:spLocks noChangeArrowheads="1"/>
            </p:cNvSpPr>
            <p:nvPr/>
          </p:nvSpPr>
          <p:spPr bwMode="auto">
            <a:xfrm>
              <a:off x="2400" y="3264"/>
              <a:ext cx="3360" cy="446"/>
            </a:xfrm>
            <a:prstGeom prst="rect">
              <a:avLst/>
            </a:prstGeom>
            <a:ln w="9525">
              <a:noFill/>
              <a:miter lim="800000"/>
              <a:headEnd/>
              <a:tailEnd/>
            </a:ln>
            <a:effectLst/>
          </p:spPr>
          <p:txBody>
            <a:bodyPr>
              <a:spAutoFit/>
            </a:bodyPr>
            <a:lstStyle/>
            <a:p>
              <a:pPr>
                <a:spcBef>
                  <a:spcPct val="50000"/>
                </a:spcBef>
              </a:pPr>
              <a:endParaRPr lang="en-US"/>
            </a:p>
            <a:p>
              <a:pPr>
                <a:spcBef>
                  <a:spcPct val="50000"/>
                </a:spcBef>
              </a:pPr>
              <a:endParaRPr lang="en-US"/>
            </a:p>
          </p:txBody>
        </p:sp>
      </p:grpSp>
    </p:spTree>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0" y="914400"/>
            <a:ext cx="9144000" cy="1143000"/>
          </a:xfrm>
          <a:noFill/>
          <a:ln>
            <a:miter lim="800000"/>
            <a:headEnd/>
            <a:tailEnd/>
          </a:ln>
        </p:spPr>
        <p:txBody>
          <a:bodyPr vert="horz" wrap="square" lIns="91440" tIns="45720" rIns="91440" bIns="45720" numCol="1" anchor="t" anchorCtr="0" compatLnSpc="1">
            <a:prstTxWarp prst="textNoShape">
              <a:avLst/>
            </a:prstTxWarp>
          </a:bodyPr>
          <a:lstStyle/>
          <a:p>
            <a:r>
              <a:rPr lang="en-US" sz="800" b="0"/>
              <a:t/>
            </a:r>
            <a:br>
              <a:rPr lang="en-US" sz="800" b="0"/>
            </a:br>
            <a:r>
              <a:rPr lang="en-US" sz="2400" b="0"/>
              <a:t>Since   core of single  mode fiber is  narrow it can support only one mode.</a:t>
            </a:r>
            <a:br>
              <a:rPr lang="en-US" sz="2400" b="0"/>
            </a:br>
            <a:r>
              <a:rPr lang="en-US" sz="2400" b="0"/>
              <a:t> </a:t>
            </a:r>
            <a:br>
              <a:rPr lang="en-US" sz="2400" b="0"/>
            </a:br>
            <a:r>
              <a:rPr lang="en-US" sz="2400" b="0"/>
              <a:t>This is called the "Lowest Order Mode". Single mode fiber has many  advantages over multimode fiber</a:t>
            </a:r>
            <a:r>
              <a:rPr lang="en-US" sz="800" b="0"/>
              <a:t>  </a:t>
            </a:r>
            <a:r>
              <a:rPr lang="en-US" sz="800"/>
              <a:t> </a:t>
            </a:r>
          </a:p>
        </p:txBody>
      </p:sp>
      <p:sp>
        <p:nvSpPr>
          <p:cNvPr id="94214"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IN"/>
          </a:p>
        </p:txBody>
      </p:sp>
      <p:graphicFrame>
        <p:nvGraphicFramePr>
          <p:cNvPr id="94213" name="Object 5"/>
          <p:cNvGraphicFramePr>
            <a:graphicFrameLocks noChangeAspect="1"/>
          </p:cNvGraphicFramePr>
          <p:nvPr/>
        </p:nvGraphicFramePr>
        <p:xfrm>
          <a:off x="1752600" y="2928938"/>
          <a:ext cx="5638800" cy="3552825"/>
        </p:xfrm>
        <a:graphic>
          <a:graphicData uri="http://schemas.openxmlformats.org/presentationml/2006/ole">
            <mc:AlternateContent xmlns:mc="http://schemas.openxmlformats.org/markup-compatibility/2006">
              <mc:Choice xmlns:v="urn:schemas-microsoft-com:vml" Requires="v">
                <p:oleObj spid="_x0000_s94260" r:id="rId3" imgW="5361905" imgH="3048426" progId="">
                  <p:embed/>
                </p:oleObj>
              </mc:Choice>
              <mc:Fallback>
                <p:oleObj r:id="rId3" imgW="5361905" imgH="3048426"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928938"/>
                        <a:ext cx="5638800" cy="355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216" name="Rectangle 8"/>
          <p:cNvSpPr>
            <a:spLocks noChangeArrowheads="1"/>
          </p:cNvSpPr>
          <p:nvPr/>
        </p:nvSpPr>
        <p:spPr bwMode="auto">
          <a:xfrm>
            <a:off x="2738438" y="368300"/>
            <a:ext cx="2562225" cy="1066800"/>
          </a:xfrm>
          <a:prstGeom prst="rect">
            <a:avLst/>
          </a:prstGeom>
          <a:noFill/>
          <a:ln w="9525">
            <a:noFill/>
            <a:miter lim="800000"/>
            <a:headEnd/>
            <a:tailEnd/>
          </a:ln>
          <a:effectLst/>
        </p:spPr>
        <p:txBody>
          <a:bodyPr>
            <a:spAutoFit/>
          </a:bodyPr>
          <a:lstStyle/>
          <a:p>
            <a:r>
              <a:rPr lang="en-US" sz="3200" b="1">
                <a:solidFill>
                  <a:schemeClr val="bg1"/>
                </a:solidFill>
                <a:latin typeface="Book Antiqua" pitchFamily="18" charset="0"/>
              </a:rPr>
              <a:t>Single Mode</a:t>
            </a:r>
            <a:br>
              <a:rPr lang="en-US" sz="3200" b="1">
                <a:solidFill>
                  <a:schemeClr val="bg1"/>
                </a:solidFill>
                <a:latin typeface="Book Antiqua" pitchFamily="18" charset="0"/>
              </a:rPr>
            </a:br>
            <a:endParaRPr lang="en-US" sz="3200" b="1">
              <a:solidFill>
                <a:schemeClr val="bg1"/>
              </a:solidFill>
              <a:latin typeface="Book Antiqua" pitchFamily="18" charset="0"/>
            </a:endParaRPr>
          </a:p>
        </p:txBody>
      </p:sp>
    </p:spTree>
  </p:cSld>
  <p:clrMapOvr>
    <a:masterClrMapping/>
  </p:clrMapOvr>
  <p:transition spd="slow"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09600" y="976313"/>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just"/>
            <a:r>
              <a:rPr lang="en-US" sz="2400" b="0"/>
              <a:t>Graded Index Fiber has a different core structure from single mode and multimode fiber. </a:t>
            </a:r>
            <a:br>
              <a:rPr lang="en-US" sz="2400" b="0"/>
            </a:br>
            <a:r>
              <a:rPr lang="en-US" sz="2400" b="0"/>
              <a:t>In a step-index fiber the refractive index of the core is constant throughout the core.</a:t>
            </a:r>
            <a:br>
              <a:rPr lang="en-US" sz="2400" b="0"/>
            </a:br>
            <a:r>
              <a:rPr lang="en-US" sz="2400" b="0"/>
              <a:t>However, in a graded index fiber the value of the refractive index is maximum at the center and minimum at the edge of the fiber.</a:t>
            </a:r>
            <a:r>
              <a:rPr lang="en-US" sz="800"/>
              <a:t>   </a:t>
            </a:r>
          </a:p>
        </p:txBody>
      </p:sp>
      <p:pic>
        <p:nvPicPr>
          <p:cNvPr id="96260" name="Picture 4"/>
          <p:cNvPicPr>
            <a:picLocks noGrp="1" noChangeAspect="1" noChangeArrowheads="1"/>
          </p:cNvPicPr>
          <p:nvPr>
            <p:ph idx="1"/>
          </p:nvPr>
        </p:nvPicPr>
        <p:blipFill>
          <a:blip r:embed="rId2" cstate="print"/>
          <a:srcRect/>
          <a:stretch>
            <a:fillRect/>
          </a:stretch>
        </p:blipFill>
        <p:spPr>
          <a:xfrm>
            <a:off x="1676400" y="3605213"/>
            <a:ext cx="5648325" cy="2905125"/>
          </a:xfrm>
          <a:noFill/>
          <a:ln/>
        </p:spPr>
      </p:pic>
      <p:sp>
        <p:nvSpPr>
          <p:cNvPr id="96263" name="Rectangle 7"/>
          <p:cNvSpPr>
            <a:spLocks noChangeArrowheads="1"/>
          </p:cNvSpPr>
          <p:nvPr/>
        </p:nvSpPr>
        <p:spPr bwMode="auto">
          <a:xfrm>
            <a:off x="2819400" y="381000"/>
            <a:ext cx="3917950" cy="1066800"/>
          </a:xfrm>
          <a:prstGeom prst="rect">
            <a:avLst/>
          </a:prstGeom>
          <a:noFill/>
          <a:ln w="9525">
            <a:noFill/>
            <a:miter lim="800000"/>
            <a:headEnd/>
            <a:tailEnd/>
          </a:ln>
          <a:effectLst/>
        </p:spPr>
        <p:txBody>
          <a:bodyPr wrap="none">
            <a:spAutoFit/>
          </a:bodyPr>
          <a:lstStyle/>
          <a:p>
            <a:r>
              <a:rPr lang="en-US" sz="3200" b="1">
                <a:solidFill>
                  <a:schemeClr val="bg1"/>
                </a:solidFill>
                <a:latin typeface="Book Antiqua" pitchFamily="18" charset="0"/>
              </a:rPr>
              <a:t>Graded Index Fiber </a:t>
            </a:r>
            <a:br>
              <a:rPr lang="en-US" sz="3200" b="1">
                <a:solidFill>
                  <a:schemeClr val="bg1"/>
                </a:solidFill>
                <a:latin typeface="Book Antiqua" pitchFamily="18" charset="0"/>
              </a:rPr>
            </a:br>
            <a:endParaRPr lang="en-US" sz="3200" b="1">
              <a:solidFill>
                <a:schemeClr val="bg1"/>
              </a:solidFill>
              <a:latin typeface="Book Antiqua" pitchFamily="18" charset="0"/>
            </a:endParaRPr>
          </a:p>
        </p:txBody>
      </p:sp>
    </p:spTree>
  </p:cSld>
  <p:clrMapOvr>
    <a:masterClrMapping/>
  </p:clrMapOvr>
  <p:transition spd="slow"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8" name="Picture 4"/>
          <p:cNvPicPr>
            <a:picLocks noChangeAspect="1" noChangeArrowheads="1"/>
          </p:cNvPicPr>
          <p:nvPr/>
        </p:nvPicPr>
        <p:blipFill>
          <a:blip r:embed="rId2" cstate="print"/>
          <a:srcRect/>
          <a:stretch>
            <a:fillRect/>
          </a:stretch>
        </p:blipFill>
        <p:spPr bwMode="auto">
          <a:xfrm>
            <a:off x="1676400" y="390525"/>
            <a:ext cx="6096000" cy="6096000"/>
          </a:xfrm>
          <a:prstGeom prst="rect">
            <a:avLst/>
          </a:prstGeom>
          <a:noFill/>
          <a:ln w="9525">
            <a:noFill/>
            <a:miter lim="800000"/>
            <a:headEnd/>
            <a:tailEnd/>
          </a:ln>
          <a:effectLst/>
        </p:spPr>
      </p:pic>
      <p:sp>
        <p:nvSpPr>
          <p:cNvPr id="231431" name="Rectangle 7"/>
          <p:cNvSpPr>
            <a:spLocks noChangeArrowheads="1"/>
          </p:cNvSpPr>
          <p:nvPr/>
        </p:nvSpPr>
        <p:spPr bwMode="auto">
          <a:xfrm>
            <a:off x="1676400" y="404813"/>
            <a:ext cx="4260850" cy="528637"/>
          </a:xfrm>
          <a:prstGeom prst="rect">
            <a:avLst/>
          </a:prstGeom>
          <a:solidFill>
            <a:schemeClr val="bg1"/>
          </a:solidFill>
          <a:ln w="9525">
            <a:solidFill>
              <a:srgbClr val="FF00FF"/>
            </a:solidFill>
            <a:miter lim="800000"/>
            <a:headEnd/>
            <a:tailEnd/>
          </a:ln>
          <a:effectLst/>
        </p:spPr>
        <p:txBody>
          <a:bodyPr wrap="none">
            <a:spAutoFit/>
          </a:bodyPr>
          <a:lstStyle/>
          <a:p>
            <a:r>
              <a:rPr lang="en-US" sz="2800" b="1">
                <a:latin typeface="Times New Roman" pitchFamily="18" charset="0"/>
              </a:rPr>
              <a:t>Core diameter of the Fiber</a:t>
            </a:r>
          </a:p>
        </p:txBody>
      </p:sp>
    </p:spTree>
  </p:cSld>
  <p:clrMapOvr>
    <a:masterClrMapping/>
  </p:clrMapOvr>
  <p:transition spd="slow"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ChangeArrowheads="1"/>
          </p:cNvSpPr>
          <p:nvPr/>
        </p:nvSpPr>
        <p:spPr bwMode="auto">
          <a:xfrm>
            <a:off x="685800" y="304800"/>
            <a:ext cx="7772400" cy="685800"/>
          </a:xfrm>
          <a:prstGeom prst="rect">
            <a:avLst/>
          </a:prstGeom>
          <a:solidFill>
            <a:srgbClr val="C0C0C0"/>
          </a:solidFill>
          <a:ln w="9525">
            <a:noFill/>
            <a:miter lim="800000"/>
            <a:headEnd/>
            <a:tailEnd/>
          </a:ln>
          <a:effectLst/>
        </p:spPr>
        <p:txBody>
          <a:bodyPr anchor="ctr"/>
          <a:lstStyle/>
          <a:p>
            <a:pPr algn="ctr"/>
            <a:r>
              <a:rPr lang="en-US" sz="4400">
                <a:solidFill>
                  <a:schemeClr val="tx2"/>
                </a:solidFill>
              </a:rPr>
              <a:t>Types of fiber ends</a:t>
            </a:r>
          </a:p>
        </p:txBody>
      </p:sp>
      <p:pic>
        <p:nvPicPr>
          <p:cNvPr id="327683" name="Picture 3" descr="Special End Fiber"/>
          <p:cNvPicPr>
            <a:picLocks noChangeAspect="1" noChangeArrowheads="1"/>
          </p:cNvPicPr>
          <p:nvPr/>
        </p:nvPicPr>
        <p:blipFill>
          <a:blip r:embed="rId2" cstate="print"/>
          <a:srcRect/>
          <a:stretch>
            <a:fillRect/>
          </a:stretch>
        </p:blipFill>
        <p:spPr bwMode="auto">
          <a:xfrm>
            <a:off x="304800" y="1524000"/>
            <a:ext cx="3838575" cy="3489325"/>
          </a:xfrm>
          <a:prstGeom prst="rect">
            <a:avLst/>
          </a:prstGeom>
          <a:noFill/>
        </p:spPr>
      </p:pic>
      <p:pic>
        <p:nvPicPr>
          <p:cNvPr id="327684" name="Picture 4" descr="rnd1a"/>
          <p:cNvPicPr>
            <a:picLocks noChangeAspect="1" noChangeArrowheads="1"/>
          </p:cNvPicPr>
          <p:nvPr/>
        </p:nvPicPr>
        <p:blipFill>
          <a:blip r:embed="rId3" cstate="print"/>
          <a:srcRect/>
          <a:stretch>
            <a:fillRect/>
          </a:stretch>
        </p:blipFill>
        <p:spPr bwMode="auto">
          <a:xfrm>
            <a:off x="4495800" y="3657600"/>
            <a:ext cx="2025650" cy="1631950"/>
          </a:xfrm>
          <a:prstGeom prst="rect">
            <a:avLst/>
          </a:prstGeom>
          <a:noFill/>
        </p:spPr>
      </p:pic>
      <p:pic>
        <p:nvPicPr>
          <p:cNvPr id="327685" name="Picture 5" descr="Fiber Optic Cable"/>
          <p:cNvPicPr>
            <a:picLocks noChangeAspect="1" noChangeArrowheads="1"/>
          </p:cNvPicPr>
          <p:nvPr/>
        </p:nvPicPr>
        <p:blipFill>
          <a:blip r:embed="rId4" cstate="print"/>
          <a:srcRect/>
          <a:stretch>
            <a:fillRect/>
          </a:stretch>
        </p:blipFill>
        <p:spPr bwMode="auto">
          <a:xfrm>
            <a:off x="6858000" y="3576638"/>
            <a:ext cx="1931988" cy="2925762"/>
          </a:xfrm>
          <a:prstGeom prst="rect">
            <a:avLst/>
          </a:prstGeom>
          <a:noFill/>
        </p:spPr>
      </p:pic>
      <p:sp>
        <p:nvSpPr>
          <p:cNvPr id="327686" name="Rectangle 6"/>
          <p:cNvSpPr>
            <a:spLocks noChangeArrowheads="1"/>
          </p:cNvSpPr>
          <p:nvPr/>
        </p:nvSpPr>
        <p:spPr bwMode="auto">
          <a:xfrm>
            <a:off x="990600" y="6019800"/>
            <a:ext cx="1905000" cy="304800"/>
          </a:xfrm>
          <a:prstGeom prst="rect">
            <a:avLst/>
          </a:prstGeom>
          <a:solidFill>
            <a:srgbClr val="333333"/>
          </a:solidFill>
          <a:ln w="25400">
            <a:solidFill>
              <a:srgbClr val="C0C0C0"/>
            </a:solidFill>
            <a:miter lim="800000"/>
            <a:headEnd/>
            <a:tailEnd/>
          </a:ln>
          <a:effectLst/>
        </p:spPr>
        <p:txBody>
          <a:bodyPr wrap="none" anchor="ctr"/>
          <a:lstStyle/>
          <a:p>
            <a:endParaRPr lang="en-IN"/>
          </a:p>
        </p:txBody>
      </p:sp>
      <p:sp>
        <p:nvSpPr>
          <p:cNvPr id="327687" name="Line 7"/>
          <p:cNvSpPr>
            <a:spLocks noChangeShapeType="1"/>
          </p:cNvSpPr>
          <p:nvPr/>
        </p:nvSpPr>
        <p:spPr bwMode="auto">
          <a:xfrm flipH="1">
            <a:off x="1752600" y="6172200"/>
            <a:ext cx="1371600" cy="0"/>
          </a:xfrm>
          <a:prstGeom prst="line">
            <a:avLst/>
          </a:prstGeom>
          <a:noFill/>
          <a:ln w="28575">
            <a:solidFill>
              <a:srgbClr val="FF0000"/>
            </a:solidFill>
            <a:round/>
            <a:headEnd/>
            <a:tailEnd type="triangle" w="med" len="med"/>
          </a:ln>
          <a:effectLst/>
        </p:spPr>
        <p:txBody>
          <a:bodyPr/>
          <a:lstStyle/>
          <a:p>
            <a:endParaRPr lang="en-IN"/>
          </a:p>
        </p:txBody>
      </p:sp>
      <p:sp>
        <p:nvSpPr>
          <p:cNvPr id="327688" name="Text Box 8"/>
          <p:cNvSpPr txBox="1">
            <a:spLocks noChangeArrowheads="1"/>
          </p:cNvSpPr>
          <p:nvPr/>
        </p:nvSpPr>
        <p:spPr bwMode="auto">
          <a:xfrm>
            <a:off x="914400" y="5410200"/>
            <a:ext cx="2362200" cy="457200"/>
          </a:xfrm>
          <a:prstGeom prst="rect">
            <a:avLst/>
          </a:prstGeom>
          <a:noFill/>
          <a:ln w="9525">
            <a:noFill/>
            <a:miter lim="800000"/>
            <a:headEnd/>
            <a:tailEnd/>
          </a:ln>
          <a:effectLst/>
        </p:spPr>
        <p:txBody>
          <a:bodyPr>
            <a:spAutoFit/>
          </a:bodyPr>
          <a:lstStyle/>
          <a:p>
            <a:pPr algn="ctr">
              <a:spcBef>
                <a:spcPct val="50000"/>
              </a:spcBef>
            </a:pPr>
            <a:r>
              <a:rPr lang="en-US" sz="2400">
                <a:latin typeface="Times New Roman" pitchFamily="18" charset="0"/>
              </a:rPr>
              <a:t>90 degree</a:t>
            </a:r>
          </a:p>
        </p:txBody>
      </p:sp>
      <p:sp>
        <p:nvSpPr>
          <p:cNvPr id="327689" name="Text Box 9"/>
          <p:cNvSpPr txBox="1">
            <a:spLocks noChangeArrowheads="1"/>
          </p:cNvSpPr>
          <p:nvPr/>
        </p:nvSpPr>
        <p:spPr bwMode="auto">
          <a:xfrm>
            <a:off x="3352800" y="1676400"/>
            <a:ext cx="4724400" cy="1552575"/>
          </a:xfrm>
          <a:prstGeom prst="rect">
            <a:avLst/>
          </a:prstGeom>
          <a:noFill/>
          <a:ln w="9525">
            <a:noFill/>
            <a:miter lim="800000"/>
            <a:headEnd/>
            <a:tailEnd/>
          </a:ln>
          <a:effectLst/>
        </p:spPr>
        <p:txBody>
          <a:bodyPr>
            <a:spAutoFit/>
          </a:bodyPr>
          <a:lstStyle/>
          <a:p>
            <a:pPr algn="ctr">
              <a:spcBef>
                <a:spcPct val="50000"/>
              </a:spcBef>
            </a:pPr>
            <a:r>
              <a:rPr lang="en-US" sz="2400">
                <a:latin typeface="Times New Roman" pitchFamily="18" charset="0"/>
              </a:rPr>
              <a:t>beam patterns can be:</a:t>
            </a:r>
          </a:p>
          <a:p>
            <a:pPr algn="ctr">
              <a:spcBef>
                <a:spcPct val="50000"/>
              </a:spcBef>
            </a:pPr>
            <a:r>
              <a:rPr lang="en-US" sz="2400">
                <a:latin typeface="Times New Roman" pitchFamily="18" charset="0"/>
              </a:rPr>
              <a:t>spherical</a:t>
            </a:r>
          </a:p>
          <a:p>
            <a:pPr algn="ctr">
              <a:spcBef>
                <a:spcPct val="50000"/>
              </a:spcBef>
            </a:pPr>
            <a:r>
              <a:rPr lang="en-US" sz="2400">
                <a:latin typeface="Times New Roman" pitchFamily="18" charset="0"/>
              </a:rPr>
              <a:t>cylindrical</a:t>
            </a:r>
          </a:p>
        </p:txBody>
      </p:sp>
      <p:sp>
        <p:nvSpPr>
          <p:cNvPr id="327690" name="Text Box 10"/>
          <p:cNvSpPr txBox="1">
            <a:spLocks noChangeArrowheads="1"/>
          </p:cNvSpPr>
          <p:nvPr/>
        </p:nvSpPr>
        <p:spPr bwMode="auto">
          <a:xfrm>
            <a:off x="6629400" y="3062288"/>
            <a:ext cx="2362200" cy="457200"/>
          </a:xfrm>
          <a:prstGeom prst="rect">
            <a:avLst/>
          </a:prstGeom>
          <a:noFill/>
          <a:ln w="9525">
            <a:noFill/>
            <a:miter lim="800000"/>
            <a:headEnd/>
            <a:tailEnd/>
          </a:ln>
          <a:effectLst/>
        </p:spPr>
        <p:txBody>
          <a:bodyPr>
            <a:spAutoFit/>
          </a:bodyPr>
          <a:lstStyle/>
          <a:p>
            <a:pPr algn="ctr">
              <a:spcBef>
                <a:spcPct val="50000"/>
              </a:spcBef>
            </a:pPr>
            <a:r>
              <a:rPr lang="en-US" sz="2400">
                <a:latin typeface="Times New Roman" pitchFamily="18" charset="0"/>
              </a:rPr>
              <a:t>bundles</a:t>
            </a:r>
          </a:p>
        </p:txBody>
      </p:sp>
    </p:spTree>
  </p:cSld>
  <p:clrMapOvr>
    <a:masterClrMapping/>
  </p:clrMapOvr>
  <p:transition spd="slow"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3" name="Rectangle 3"/>
          <p:cNvSpPr>
            <a:spLocks noGrp="1" noChangeArrowheads="1"/>
          </p:cNvSpPr>
          <p:nvPr>
            <p:ph type="body" idx="1"/>
          </p:nvPr>
        </p:nvSpPr>
        <p:spPr>
          <a:xfrm>
            <a:off x="457200" y="685800"/>
            <a:ext cx="8382000" cy="5486400"/>
          </a:xfrm>
        </p:spPr>
        <p:txBody>
          <a:bodyPr/>
          <a:lstStyle/>
          <a:p>
            <a:pPr marL="857250" indent="-857250" algn="ctr">
              <a:buFontTx/>
              <a:buNone/>
            </a:pPr>
            <a:r>
              <a:rPr lang="en-US" sz="3600" b="1">
                <a:latin typeface="Book Antiqua" pitchFamily="18" charset="0"/>
              </a:rPr>
              <a:t>     </a:t>
            </a:r>
            <a:r>
              <a:rPr lang="en-US" sz="3600" b="1" u="sng">
                <a:solidFill>
                  <a:schemeClr val="bg1"/>
                </a:solidFill>
                <a:latin typeface="Book Antiqua" pitchFamily="18" charset="0"/>
              </a:rPr>
              <a:t>Advantages</a:t>
            </a:r>
            <a:r>
              <a:rPr lang="en-US" u="sng">
                <a:solidFill>
                  <a:schemeClr val="bg1"/>
                </a:solidFill>
                <a:latin typeface="Book Antiqua" pitchFamily="18" charset="0"/>
              </a:rPr>
              <a:t> </a:t>
            </a:r>
          </a:p>
          <a:p>
            <a:pPr marL="857250" indent="-857250" algn="just">
              <a:buFont typeface="Wingdings" pitchFamily="2" charset="2"/>
              <a:buChar char="Ø"/>
            </a:pPr>
            <a:r>
              <a:rPr lang="en-US" b="1" u="sng">
                <a:solidFill>
                  <a:schemeClr val="bg1"/>
                </a:solidFill>
                <a:latin typeface="Book Antiqua" pitchFamily="18" charset="0"/>
              </a:rPr>
              <a:t>Capacity</a:t>
            </a:r>
          </a:p>
          <a:p>
            <a:pPr marL="857250" indent="-857250" algn="just">
              <a:buFont typeface="Wingdings" pitchFamily="2" charset="2"/>
              <a:buNone/>
            </a:pPr>
            <a:r>
              <a:rPr lang="en-US">
                <a:solidFill>
                  <a:schemeClr val="bg1"/>
                </a:solidFill>
                <a:latin typeface="Book Antiqua" pitchFamily="18" charset="0"/>
              </a:rPr>
              <a:t>          Optical fibers carry signals with much less energy loss than copper cable and with a much higher bandwidth. </a:t>
            </a:r>
          </a:p>
          <a:p>
            <a:pPr marL="857250" indent="-857250" algn="just">
              <a:buFont typeface="Wingdings" pitchFamily="2" charset="2"/>
              <a:buChar char="Ø"/>
            </a:pPr>
            <a:r>
              <a:rPr lang="en-US" b="1" u="sng">
                <a:solidFill>
                  <a:schemeClr val="bg1"/>
                </a:solidFill>
                <a:latin typeface="Book Antiqua" pitchFamily="18" charset="0"/>
              </a:rPr>
              <a:t>Bandwidth</a:t>
            </a:r>
            <a:endParaRPr lang="en-US" u="sng">
              <a:solidFill>
                <a:schemeClr val="bg1"/>
              </a:solidFill>
              <a:latin typeface="Book Antiqua" pitchFamily="18" charset="0"/>
            </a:endParaRPr>
          </a:p>
          <a:p>
            <a:pPr marL="857250" indent="-857250" algn="just">
              <a:buFontTx/>
              <a:buNone/>
            </a:pPr>
            <a:r>
              <a:rPr lang="en-US">
                <a:solidFill>
                  <a:schemeClr val="bg1"/>
                </a:solidFill>
                <a:latin typeface="Book Antiqua" pitchFamily="18" charset="0"/>
              </a:rPr>
              <a:t>            Fiber optic systems are now able to transmit several gigabits per second over several hundreds of kilometers.  </a:t>
            </a:r>
            <a:endParaRPr lang="en-US" b="1">
              <a:solidFill>
                <a:schemeClr val="bg1"/>
              </a:solidFill>
              <a:latin typeface="Book Antiqua" pitchFamily="18" charset="0"/>
            </a:endParaRPr>
          </a:p>
        </p:txBody>
      </p:sp>
    </p:spTree>
  </p:cSld>
  <p:clrMapOvr>
    <a:masterClrMapping/>
  </p:clrMapOvr>
  <p:transition spd="slow"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668" name="Text Box 4"/>
          <p:cNvSpPr txBox="1">
            <a:spLocks noChangeArrowheads="1"/>
          </p:cNvSpPr>
          <p:nvPr/>
        </p:nvSpPr>
        <p:spPr bwMode="auto">
          <a:xfrm>
            <a:off x="381000" y="925513"/>
            <a:ext cx="8458200" cy="5216525"/>
          </a:xfrm>
          <a:prstGeom prst="rect">
            <a:avLst/>
          </a:prstGeom>
          <a:noFill/>
          <a:ln w="9525">
            <a:noFill/>
            <a:miter lim="800000"/>
            <a:headEnd/>
            <a:tailEnd/>
          </a:ln>
          <a:effectLst/>
        </p:spPr>
        <p:txBody>
          <a:bodyPr>
            <a:spAutoFit/>
          </a:bodyPr>
          <a:lstStyle/>
          <a:p>
            <a:pPr marL="685800" indent="-685800" algn="just">
              <a:buFont typeface="Wingdings" pitchFamily="2" charset="2"/>
              <a:buChar char="Ø"/>
            </a:pPr>
            <a:r>
              <a:rPr lang="en-US" sz="2800" b="1" u="sng">
                <a:solidFill>
                  <a:schemeClr val="bg1"/>
                </a:solidFill>
                <a:latin typeface="Book Antiqua" pitchFamily="18" charset="0"/>
              </a:rPr>
              <a:t>Size and Weight</a:t>
            </a:r>
            <a:endParaRPr lang="en-US" sz="2800" u="sng">
              <a:solidFill>
                <a:schemeClr val="bg1"/>
              </a:solidFill>
              <a:latin typeface="Book Antiqua" pitchFamily="18" charset="0"/>
            </a:endParaRPr>
          </a:p>
          <a:p>
            <a:pPr marL="685800" indent="-685800" algn="just"/>
            <a:r>
              <a:rPr lang="en-US" sz="2800">
                <a:solidFill>
                  <a:schemeClr val="bg1"/>
                </a:solidFill>
                <a:latin typeface="Book Antiqua" pitchFamily="18" charset="0"/>
              </a:rPr>
              <a:t>    	</a:t>
            </a:r>
          </a:p>
          <a:p>
            <a:pPr marL="685800" indent="-685800" algn="just"/>
            <a:r>
              <a:rPr lang="en-US" sz="2800">
                <a:solidFill>
                  <a:schemeClr val="bg1"/>
                </a:solidFill>
                <a:latin typeface="Book Antiqua" pitchFamily="18" charset="0"/>
              </a:rPr>
              <a:t>        Optical fiber cables are much lighter and thinner    than copper cables. </a:t>
            </a:r>
          </a:p>
          <a:p>
            <a:pPr marL="685800" indent="-685800" algn="just"/>
            <a:endParaRPr lang="en-US" sz="2800">
              <a:solidFill>
                <a:schemeClr val="bg1"/>
              </a:solidFill>
              <a:latin typeface="Book Antiqua" pitchFamily="18" charset="0"/>
            </a:endParaRPr>
          </a:p>
          <a:p>
            <a:pPr marL="685800" indent="-685800" algn="just">
              <a:buFont typeface="Wingdings" pitchFamily="2" charset="2"/>
              <a:buChar char="Ø"/>
            </a:pPr>
            <a:r>
              <a:rPr lang="en-US" sz="2800" b="1" u="sng">
                <a:solidFill>
                  <a:schemeClr val="bg1"/>
                </a:solidFill>
                <a:latin typeface="Book Antiqua" pitchFamily="18" charset="0"/>
              </a:rPr>
              <a:t>Security</a:t>
            </a:r>
          </a:p>
          <a:p>
            <a:pPr marL="685800" indent="-685800" algn="just">
              <a:buFont typeface="Wingdings" pitchFamily="2" charset="2"/>
              <a:buChar char="Ø"/>
            </a:pPr>
            <a:endParaRPr lang="en-US" sz="2800" u="sng">
              <a:solidFill>
                <a:schemeClr val="bg1"/>
              </a:solidFill>
              <a:latin typeface="Book Antiqua" pitchFamily="18" charset="0"/>
            </a:endParaRPr>
          </a:p>
          <a:p>
            <a:pPr marL="685800" indent="-685800" algn="just"/>
            <a:r>
              <a:rPr lang="en-US" sz="2800">
                <a:solidFill>
                  <a:schemeClr val="bg1"/>
                </a:solidFill>
                <a:latin typeface="Book Antiqua" pitchFamily="18" charset="0"/>
              </a:rPr>
              <a:t>      	It is difficult to tap information with optical fiber cable.     </a:t>
            </a:r>
          </a:p>
          <a:p>
            <a:pPr marL="685800" indent="-685800" algn="just"/>
            <a:r>
              <a:rPr lang="en-US" sz="2800">
                <a:solidFill>
                  <a:schemeClr val="bg1"/>
                </a:solidFill>
                <a:latin typeface="Book Antiqua" pitchFamily="18" charset="0"/>
              </a:rPr>
              <a:t>       They can be routed safely through explosive or flammable atmospheres.  </a:t>
            </a:r>
            <a:endParaRPr lang="en-US" sz="2800" b="1">
              <a:solidFill>
                <a:schemeClr val="bg1"/>
              </a:solidFill>
              <a:latin typeface="Book Antiqua" pitchFamily="18" charset="0"/>
            </a:endParaRPr>
          </a:p>
          <a:p>
            <a:pPr marL="685800" indent="-685800" algn="just"/>
            <a:endParaRPr lang="en-US" sz="2800">
              <a:latin typeface="Book Antiqua" pitchFamily="18" charset="0"/>
            </a:endParaRPr>
          </a:p>
        </p:txBody>
      </p:sp>
    </p:spTree>
  </p:cSld>
  <p:clrMapOvr>
    <a:masterClrMapping/>
  </p:clrMapOvr>
  <p:transition spd="slow"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a:xfrm>
            <a:off x="457200" y="1265238"/>
            <a:ext cx="8229600" cy="4525962"/>
          </a:xfrm>
        </p:spPr>
        <p:txBody>
          <a:bodyPr/>
          <a:lstStyle/>
          <a:p>
            <a:pPr algn="just">
              <a:lnSpc>
                <a:spcPct val="80000"/>
              </a:lnSpc>
              <a:buFont typeface="Wingdings" pitchFamily="2" charset="2"/>
              <a:buChar char="Ø"/>
            </a:pPr>
            <a:r>
              <a:rPr lang="en-US" sz="2800" b="1" u="sng">
                <a:solidFill>
                  <a:schemeClr val="bg1"/>
                </a:solidFill>
                <a:latin typeface="Book Antiqua" pitchFamily="18" charset="0"/>
              </a:rPr>
              <a:t>Running Costs</a:t>
            </a:r>
            <a:endParaRPr lang="en-US" sz="2800" u="sng">
              <a:solidFill>
                <a:schemeClr val="bg1"/>
              </a:solidFill>
              <a:latin typeface="Book Antiqua" pitchFamily="18" charset="0"/>
            </a:endParaRPr>
          </a:p>
          <a:p>
            <a:pPr algn="just">
              <a:lnSpc>
                <a:spcPct val="80000"/>
              </a:lnSpc>
              <a:buFontTx/>
              <a:buNone/>
            </a:pPr>
            <a:r>
              <a:rPr lang="en-US" sz="2800">
                <a:solidFill>
                  <a:schemeClr val="bg1"/>
                </a:solidFill>
                <a:latin typeface="Book Antiqua" pitchFamily="18" charset="0"/>
              </a:rPr>
              <a:t>    	 </a:t>
            </a:r>
          </a:p>
          <a:p>
            <a:pPr algn="just">
              <a:lnSpc>
                <a:spcPct val="80000"/>
              </a:lnSpc>
              <a:buFontTx/>
              <a:buNone/>
            </a:pPr>
            <a:r>
              <a:rPr lang="en-US" sz="2800">
                <a:solidFill>
                  <a:schemeClr val="bg1"/>
                </a:solidFill>
                <a:latin typeface="Book Antiqua" pitchFamily="18" charset="0"/>
              </a:rPr>
              <a:t>   A copper cable system consumes far more electrical power than fiber. </a:t>
            </a:r>
          </a:p>
          <a:p>
            <a:pPr algn="just">
              <a:lnSpc>
                <a:spcPct val="80000"/>
              </a:lnSpc>
              <a:buFontTx/>
              <a:buNone/>
            </a:pPr>
            <a:endParaRPr lang="en-US" sz="2800" b="1">
              <a:solidFill>
                <a:schemeClr val="bg1"/>
              </a:solidFill>
              <a:latin typeface="Book Antiqua" pitchFamily="18" charset="0"/>
            </a:endParaRPr>
          </a:p>
          <a:p>
            <a:pPr algn="just">
              <a:lnSpc>
                <a:spcPct val="80000"/>
              </a:lnSpc>
              <a:buFont typeface="Wingdings" pitchFamily="2" charset="2"/>
              <a:buChar char="Ø"/>
            </a:pPr>
            <a:r>
              <a:rPr lang="en-US" sz="2800" b="1" u="sng">
                <a:solidFill>
                  <a:schemeClr val="bg1"/>
                </a:solidFill>
                <a:latin typeface="Book Antiqua" pitchFamily="18" charset="0"/>
              </a:rPr>
              <a:t>Flexibility</a:t>
            </a:r>
            <a:endParaRPr lang="en-US" sz="2800" u="sng">
              <a:solidFill>
                <a:schemeClr val="bg1"/>
              </a:solidFill>
              <a:latin typeface="Book Antiqua" pitchFamily="18" charset="0"/>
            </a:endParaRPr>
          </a:p>
          <a:p>
            <a:pPr algn="just">
              <a:lnSpc>
                <a:spcPct val="80000"/>
              </a:lnSpc>
              <a:buFontTx/>
              <a:buNone/>
            </a:pPr>
            <a:r>
              <a:rPr lang="en-US" sz="2800">
                <a:solidFill>
                  <a:schemeClr val="bg1"/>
                </a:solidFill>
                <a:latin typeface="Book Antiqua" pitchFamily="18" charset="0"/>
              </a:rPr>
              <a:t>  </a:t>
            </a:r>
          </a:p>
          <a:p>
            <a:pPr algn="just">
              <a:lnSpc>
                <a:spcPct val="80000"/>
              </a:lnSpc>
              <a:buFontTx/>
              <a:buNone/>
            </a:pPr>
            <a:r>
              <a:rPr lang="en-US" sz="2800">
                <a:solidFill>
                  <a:schemeClr val="bg1"/>
                </a:solidFill>
                <a:latin typeface="Book Antiqua" pitchFamily="18" charset="0"/>
              </a:rPr>
              <a:t>    The glasses are of small diameters allowing it to be flexible enough to wrap around a pencil.  </a:t>
            </a:r>
            <a:endParaRPr lang="en-US" sz="2800" b="1">
              <a:solidFill>
                <a:schemeClr val="bg1"/>
              </a:solidFill>
              <a:latin typeface="Book Antiqua" pitchFamily="18" charset="0"/>
            </a:endParaRPr>
          </a:p>
          <a:p>
            <a:pPr algn="just">
              <a:lnSpc>
                <a:spcPct val="80000"/>
              </a:lnSpc>
              <a:buFontTx/>
              <a:buNone/>
            </a:pPr>
            <a:endParaRPr lang="en-US" sz="2800">
              <a:solidFill>
                <a:schemeClr val="bg1"/>
              </a:solidFill>
              <a:latin typeface="Book Antiqua" pitchFamily="18" charset="0"/>
            </a:endParaRPr>
          </a:p>
        </p:txBody>
      </p:sp>
    </p:spTree>
  </p:cSld>
  <p:clrMapOvr>
    <a:masterClrMapping/>
  </p:clrMapOvr>
  <p:transition spd="slow"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6" name="Rectangle 4"/>
          <p:cNvSpPr>
            <a:spLocks noChangeArrowheads="1"/>
          </p:cNvSpPr>
          <p:nvPr/>
        </p:nvSpPr>
        <p:spPr bwMode="auto">
          <a:xfrm>
            <a:off x="609600" y="152400"/>
            <a:ext cx="7543800" cy="5222875"/>
          </a:xfrm>
          <a:prstGeom prst="rect">
            <a:avLst/>
          </a:prstGeom>
          <a:noFill/>
          <a:ln w="9525">
            <a:noFill/>
            <a:miter lim="800000"/>
            <a:headEnd/>
            <a:tailEnd/>
          </a:ln>
          <a:effectLst/>
        </p:spPr>
        <p:txBody>
          <a:bodyPr>
            <a:spAutoFit/>
          </a:bodyPr>
          <a:lstStyle/>
          <a:p>
            <a:pPr algn="just">
              <a:lnSpc>
                <a:spcPct val="150000"/>
              </a:lnSpc>
              <a:buFontTx/>
              <a:buChar char="•"/>
            </a:pPr>
            <a:r>
              <a:rPr lang="en-US" sz="2800" b="1" u="sng">
                <a:solidFill>
                  <a:schemeClr val="bg1"/>
                </a:solidFill>
                <a:latin typeface="Book Antiqua" pitchFamily="18" charset="0"/>
              </a:rPr>
              <a:t>Less Loss</a:t>
            </a:r>
            <a:endParaRPr lang="en-US" sz="2800" u="sng">
              <a:solidFill>
                <a:schemeClr val="bg1"/>
              </a:solidFill>
              <a:latin typeface="Book Antiqua" pitchFamily="18" charset="0"/>
            </a:endParaRPr>
          </a:p>
          <a:p>
            <a:pPr algn="just">
              <a:lnSpc>
                <a:spcPct val="150000"/>
              </a:lnSpc>
            </a:pPr>
            <a:r>
              <a:rPr lang="en-US" sz="2800">
                <a:solidFill>
                  <a:schemeClr val="bg1"/>
                </a:solidFill>
                <a:latin typeface="Book Antiqua" pitchFamily="18" charset="0"/>
              </a:rPr>
              <a:t>      Fiber cables are able to give better reception as well as transmit more information.  </a:t>
            </a:r>
            <a:endParaRPr lang="en-US" sz="2800" b="1">
              <a:solidFill>
                <a:schemeClr val="bg1"/>
              </a:solidFill>
              <a:latin typeface="Book Antiqua" pitchFamily="18" charset="0"/>
            </a:endParaRPr>
          </a:p>
          <a:p>
            <a:pPr algn="just">
              <a:lnSpc>
                <a:spcPct val="150000"/>
              </a:lnSpc>
              <a:buFontTx/>
              <a:buChar char="•"/>
            </a:pPr>
            <a:r>
              <a:rPr lang="en-US" sz="2800" b="1" u="sng">
                <a:solidFill>
                  <a:schemeClr val="bg1"/>
                </a:solidFill>
                <a:latin typeface="Book Antiqua" pitchFamily="18" charset="0"/>
              </a:rPr>
              <a:t>Reliability</a:t>
            </a:r>
            <a:endParaRPr lang="en-US" sz="2800" u="sng">
              <a:solidFill>
                <a:schemeClr val="bg1"/>
              </a:solidFill>
              <a:latin typeface="Book Antiqua" pitchFamily="18" charset="0"/>
            </a:endParaRPr>
          </a:p>
          <a:p>
            <a:pPr algn="just">
              <a:lnSpc>
                <a:spcPct val="150000"/>
              </a:lnSpc>
            </a:pPr>
            <a:r>
              <a:rPr lang="en-US" sz="2800">
                <a:solidFill>
                  <a:schemeClr val="bg1"/>
                </a:solidFill>
                <a:latin typeface="Book Antiqua" pitchFamily="18" charset="0"/>
              </a:rPr>
              <a:t>     Fiber optics has a long life span since it is more resistant to corrosion, which is caused by environmental extreme conditions.  </a:t>
            </a:r>
          </a:p>
        </p:txBody>
      </p:sp>
    </p:spTree>
  </p:cSld>
  <p:clrMapOvr>
    <a:masterClrMapping/>
  </p:clrMapOvr>
  <p:transition spd="slow"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5" name="Rectangle 3"/>
          <p:cNvSpPr>
            <a:spLocks noGrp="1" noChangeArrowheads="1"/>
          </p:cNvSpPr>
          <p:nvPr>
            <p:ph type="body" idx="1"/>
          </p:nvPr>
        </p:nvSpPr>
        <p:spPr>
          <a:xfrm>
            <a:off x="457200" y="1143000"/>
            <a:ext cx="8305800" cy="5410200"/>
          </a:xfrm>
        </p:spPr>
        <p:txBody>
          <a:bodyPr/>
          <a:lstStyle/>
          <a:p>
            <a:pPr algn="just">
              <a:lnSpc>
                <a:spcPct val="80000"/>
              </a:lnSpc>
              <a:buFont typeface="Wingdings" pitchFamily="2" charset="2"/>
              <a:buChar char="Ø"/>
            </a:pPr>
            <a:r>
              <a:rPr lang="en-US" b="1" u="sng">
                <a:solidFill>
                  <a:schemeClr val="bg1"/>
                </a:solidFill>
                <a:latin typeface="Book Antiqua" pitchFamily="18" charset="0"/>
              </a:rPr>
              <a:t>Price</a:t>
            </a:r>
          </a:p>
          <a:p>
            <a:pPr algn="just">
              <a:lnSpc>
                <a:spcPct val="80000"/>
              </a:lnSpc>
              <a:buFont typeface="Wingdings" pitchFamily="2" charset="2"/>
              <a:buChar char="Ø"/>
            </a:pPr>
            <a:endParaRPr lang="en-US" u="sng">
              <a:solidFill>
                <a:schemeClr val="bg1"/>
              </a:solidFill>
              <a:latin typeface="Book Antiqua" pitchFamily="18" charset="0"/>
            </a:endParaRPr>
          </a:p>
          <a:p>
            <a:pPr algn="just">
              <a:lnSpc>
                <a:spcPct val="80000"/>
              </a:lnSpc>
              <a:buFont typeface="Wingdings" pitchFamily="2" charset="2"/>
              <a:buNone/>
            </a:pPr>
            <a:r>
              <a:rPr lang="en-US">
                <a:solidFill>
                  <a:schemeClr val="bg1"/>
                </a:solidFill>
                <a:latin typeface="Book Antiqua" pitchFamily="18" charset="0"/>
              </a:rPr>
              <a:t>    Optical fibers are still more expensive   than copper.  </a:t>
            </a:r>
          </a:p>
          <a:p>
            <a:pPr algn="just">
              <a:lnSpc>
                <a:spcPct val="80000"/>
              </a:lnSpc>
              <a:buFont typeface="Wingdings" pitchFamily="2" charset="2"/>
              <a:buNone/>
            </a:pPr>
            <a:endParaRPr lang="en-US" b="1">
              <a:solidFill>
                <a:schemeClr val="bg1"/>
              </a:solidFill>
              <a:latin typeface="Book Antiqua" pitchFamily="18" charset="0"/>
            </a:endParaRPr>
          </a:p>
          <a:p>
            <a:pPr algn="just">
              <a:lnSpc>
                <a:spcPct val="80000"/>
              </a:lnSpc>
              <a:buFont typeface="Wingdings" pitchFamily="2" charset="2"/>
              <a:buChar char="Ø"/>
            </a:pPr>
            <a:r>
              <a:rPr lang="en-US" b="1" u="sng">
                <a:solidFill>
                  <a:schemeClr val="bg1"/>
                </a:solidFill>
                <a:latin typeface="Book Antiqua" pitchFamily="18" charset="0"/>
              </a:rPr>
              <a:t>Special Skills</a:t>
            </a:r>
          </a:p>
          <a:p>
            <a:pPr algn="just">
              <a:lnSpc>
                <a:spcPct val="80000"/>
              </a:lnSpc>
              <a:buFont typeface="Wingdings" pitchFamily="2" charset="2"/>
              <a:buChar char="Ø"/>
            </a:pPr>
            <a:endParaRPr lang="en-US" u="sng">
              <a:solidFill>
                <a:schemeClr val="bg1"/>
              </a:solidFill>
              <a:latin typeface="Book Antiqua" pitchFamily="18" charset="0"/>
            </a:endParaRPr>
          </a:p>
          <a:p>
            <a:pPr algn="just">
              <a:lnSpc>
                <a:spcPct val="80000"/>
              </a:lnSpc>
              <a:buFont typeface="Wingdings" pitchFamily="2" charset="2"/>
              <a:buNone/>
            </a:pPr>
            <a:r>
              <a:rPr lang="en-US">
                <a:solidFill>
                  <a:schemeClr val="bg1"/>
                </a:solidFill>
                <a:latin typeface="Book Antiqua" pitchFamily="18" charset="0"/>
              </a:rPr>
              <a:t>    Optical fibers cannot be joined (spliced) together as a easily as copper cable and requires additional training of personnel and expensive precision splicing and measurement equipment</a:t>
            </a:r>
            <a:r>
              <a:rPr lang="en-US">
                <a:latin typeface="Book Antiqua" pitchFamily="18" charset="0"/>
              </a:rPr>
              <a:t> </a:t>
            </a:r>
          </a:p>
        </p:txBody>
      </p:sp>
      <p:sp>
        <p:nvSpPr>
          <p:cNvPr id="100356" name="Rectangle 4"/>
          <p:cNvSpPr>
            <a:spLocks noChangeArrowheads="1"/>
          </p:cNvSpPr>
          <p:nvPr/>
        </p:nvSpPr>
        <p:spPr bwMode="auto">
          <a:xfrm>
            <a:off x="2954338" y="561975"/>
            <a:ext cx="2913062" cy="482600"/>
          </a:xfrm>
          <a:prstGeom prst="rect">
            <a:avLst/>
          </a:prstGeom>
          <a:noFill/>
          <a:ln w="9525">
            <a:noFill/>
            <a:miter lim="800000"/>
            <a:headEnd/>
            <a:tailEnd/>
          </a:ln>
          <a:effectLst/>
        </p:spPr>
        <p:txBody>
          <a:bodyPr wrap="none">
            <a:spAutoFit/>
          </a:bodyPr>
          <a:lstStyle/>
          <a:p>
            <a:pPr>
              <a:lnSpc>
                <a:spcPct val="80000"/>
              </a:lnSpc>
              <a:spcBef>
                <a:spcPct val="20000"/>
              </a:spcBef>
            </a:pPr>
            <a:r>
              <a:rPr lang="en-US" sz="3200" b="1" u="sng">
                <a:solidFill>
                  <a:schemeClr val="bg1"/>
                </a:solidFill>
                <a:latin typeface="Book Antiqua" pitchFamily="18" charset="0"/>
              </a:rPr>
              <a:t>Disadvantages</a:t>
            </a:r>
          </a:p>
        </p:txBody>
      </p:sp>
    </p:spTree>
  </p:cSld>
  <p:clrMapOvr>
    <a:masterClrMapping/>
  </p:clrMapOvr>
  <p:transition spd="slow"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548" name="Text Box 4"/>
          <p:cNvSpPr txBox="1">
            <a:spLocks noChangeArrowheads="1"/>
          </p:cNvSpPr>
          <p:nvPr/>
        </p:nvSpPr>
        <p:spPr bwMode="auto">
          <a:xfrm>
            <a:off x="1447800" y="347663"/>
            <a:ext cx="6818313" cy="579437"/>
          </a:xfrm>
          <a:prstGeom prst="rect">
            <a:avLst/>
          </a:prstGeom>
          <a:noFill/>
          <a:ln w="9525">
            <a:noFill/>
            <a:miter lim="800000"/>
            <a:headEnd/>
            <a:tailEnd/>
          </a:ln>
          <a:effectLst/>
        </p:spPr>
        <p:txBody>
          <a:bodyPr wrap="none">
            <a:spAutoFit/>
          </a:bodyPr>
          <a:lstStyle/>
          <a:p>
            <a:r>
              <a:rPr lang="en-US" sz="3200" b="1" u="sng">
                <a:solidFill>
                  <a:schemeClr val="bg1"/>
                </a:solidFill>
                <a:latin typeface="Book Antiqua" pitchFamily="18" charset="0"/>
              </a:rPr>
              <a:t>Advantages of Optical fiber sensors</a:t>
            </a:r>
          </a:p>
        </p:txBody>
      </p:sp>
      <p:sp>
        <p:nvSpPr>
          <p:cNvPr id="236549" name="Text Box 5"/>
          <p:cNvSpPr txBox="1">
            <a:spLocks noChangeArrowheads="1"/>
          </p:cNvSpPr>
          <p:nvPr/>
        </p:nvSpPr>
        <p:spPr bwMode="auto">
          <a:xfrm>
            <a:off x="1584325" y="1712913"/>
            <a:ext cx="365125" cy="366712"/>
          </a:xfrm>
          <a:prstGeom prst="rect">
            <a:avLst/>
          </a:prstGeom>
          <a:noFill/>
          <a:ln w="9525">
            <a:noFill/>
            <a:miter lim="800000"/>
            <a:headEnd/>
            <a:tailEnd/>
          </a:ln>
          <a:effectLst/>
        </p:spPr>
        <p:txBody>
          <a:bodyPr wrap="none">
            <a:spAutoFit/>
          </a:bodyPr>
          <a:lstStyle/>
          <a:p>
            <a:pPr>
              <a:buFont typeface="Wingdings" pitchFamily="2" charset="2"/>
              <a:buChar char="Ø"/>
            </a:pPr>
            <a:endParaRPr lang="en-US"/>
          </a:p>
        </p:txBody>
      </p:sp>
      <p:sp>
        <p:nvSpPr>
          <p:cNvPr id="236550" name="Text Box 6"/>
          <p:cNvSpPr txBox="1">
            <a:spLocks noChangeArrowheads="1"/>
          </p:cNvSpPr>
          <p:nvPr/>
        </p:nvSpPr>
        <p:spPr bwMode="auto">
          <a:xfrm>
            <a:off x="1066800" y="1006475"/>
            <a:ext cx="8124825" cy="2803525"/>
          </a:xfrm>
          <a:prstGeom prst="rect">
            <a:avLst/>
          </a:prstGeom>
          <a:noFill/>
          <a:ln w="9525">
            <a:noFill/>
            <a:miter lim="800000"/>
            <a:headEnd/>
            <a:tailEnd/>
          </a:ln>
          <a:effectLst/>
        </p:spPr>
        <p:txBody>
          <a:bodyPr wrap="none">
            <a:spAutoFit/>
          </a:bodyPr>
          <a:lstStyle/>
          <a:p>
            <a:pPr marL="457200" indent="-457200">
              <a:buFont typeface="Wingdings" pitchFamily="2" charset="2"/>
              <a:buChar char="Ø"/>
            </a:pPr>
            <a:r>
              <a:rPr lang="en-US" sz="3200">
                <a:solidFill>
                  <a:schemeClr val="bg1"/>
                </a:solidFill>
                <a:latin typeface="Book Antiqua" pitchFamily="18" charset="0"/>
              </a:rPr>
              <a:t>No electrical power in the sensing head</a:t>
            </a:r>
          </a:p>
          <a:p>
            <a:pPr marL="457200" indent="-457200">
              <a:buFont typeface="Wingdings" pitchFamily="2" charset="2"/>
              <a:buChar char="Ø"/>
            </a:pPr>
            <a:r>
              <a:rPr lang="en-US" sz="3200">
                <a:solidFill>
                  <a:schemeClr val="bg1"/>
                </a:solidFill>
                <a:latin typeface="Book Antiqua" pitchFamily="18" charset="0"/>
              </a:rPr>
              <a:t>Chemically inert</a:t>
            </a:r>
          </a:p>
          <a:p>
            <a:pPr marL="457200" indent="-457200">
              <a:buFont typeface="Wingdings" pitchFamily="2" charset="2"/>
              <a:buChar char="Ø"/>
            </a:pPr>
            <a:r>
              <a:rPr lang="en-US" sz="3200">
                <a:solidFill>
                  <a:schemeClr val="bg1"/>
                </a:solidFill>
                <a:latin typeface="Book Antiqua" pitchFamily="18" charset="0"/>
              </a:rPr>
              <a:t>Light weight and small.</a:t>
            </a:r>
          </a:p>
          <a:p>
            <a:pPr marL="457200" indent="-457200">
              <a:buFont typeface="Wingdings" pitchFamily="2" charset="2"/>
              <a:buChar char="Ø"/>
            </a:pPr>
            <a:r>
              <a:rPr lang="en-US" sz="3200">
                <a:solidFill>
                  <a:schemeClr val="bg1"/>
                </a:solidFill>
                <a:latin typeface="Book Antiqua" pitchFamily="18" charset="0"/>
              </a:rPr>
              <a:t>Allows integration with semi conducting </a:t>
            </a:r>
          </a:p>
          <a:p>
            <a:pPr marL="457200" indent="-457200">
              <a:buFont typeface="Wingdings" pitchFamily="2" charset="2"/>
              <a:buNone/>
            </a:pPr>
            <a:r>
              <a:rPr lang="en-US" sz="3200">
                <a:solidFill>
                  <a:schemeClr val="bg1"/>
                </a:solidFill>
                <a:latin typeface="Book Antiqua" pitchFamily="18" charset="0"/>
              </a:rPr>
              <a:t>    material component</a:t>
            </a:r>
            <a:r>
              <a:rPr lang="en-US">
                <a:solidFill>
                  <a:schemeClr val="bg1"/>
                </a:solidFill>
                <a:latin typeface="Book Antiqua" pitchFamily="18" charset="0"/>
              </a:rPr>
              <a:t>.</a:t>
            </a:r>
          </a:p>
          <a:p>
            <a:pPr marL="457200" indent="-457200">
              <a:buFont typeface="Wingdings" pitchFamily="2" charset="2"/>
              <a:buNone/>
            </a:pPr>
            <a:endParaRPr lang="en-US">
              <a:solidFill>
                <a:schemeClr val="bg1"/>
              </a:solidFill>
              <a:latin typeface="Book Antiqua" pitchFamily="18" charset="0"/>
            </a:endParaRPr>
          </a:p>
        </p:txBody>
      </p:sp>
      <p:sp>
        <p:nvSpPr>
          <p:cNvPr id="236551" name="Text Box 7"/>
          <p:cNvSpPr txBox="1">
            <a:spLocks noChangeArrowheads="1"/>
          </p:cNvSpPr>
          <p:nvPr/>
        </p:nvSpPr>
        <p:spPr bwMode="auto">
          <a:xfrm>
            <a:off x="1447800" y="3824288"/>
            <a:ext cx="2913063" cy="579437"/>
          </a:xfrm>
          <a:prstGeom prst="rect">
            <a:avLst/>
          </a:prstGeom>
          <a:noFill/>
          <a:ln w="9525">
            <a:noFill/>
            <a:miter lim="800000"/>
            <a:headEnd/>
            <a:tailEnd/>
          </a:ln>
          <a:effectLst/>
        </p:spPr>
        <p:txBody>
          <a:bodyPr wrap="none">
            <a:spAutoFit/>
          </a:bodyPr>
          <a:lstStyle/>
          <a:p>
            <a:r>
              <a:rPr lang="en-US" sz="3200" b="1">
                <a:solidFill>
                  <a:schemeClr val="bg1"/>
                </a:solidFill>
                <a:latin typeface="Book Antiqua" pitchFamily="18" charset="0"/>
              </a:rPr>
              <a:t>Disadvantages</a:t>
            </a:r>
          </a:p>
        </p:txBody>
      </p:sp>
      <p:sp>
        <p:nvSpPr>
          <p:cNvPr id="236552" name="Text Box 8"/>
          <p:cNvSpPr txBox="1">
            <a:spLocks noChangeArrowheads="1"/>
          </p:cNvSpPr>
          <p:nvPr/>
        </p:nvSpPr>
        <p:spPr bwMode="auto">
          <a:xfrm>
            <a:off x="1143000" y="4495800"/>
            <a:ext cx="7685088" cy="1373188"/>
          </a:xfrm>
          <a:prstGeom prst="rect">
            <a:avLst/>
          </a:prstGeom>
          <a:noFill/>
          <a:ln w="9525">
            <a:noFill/>
            <a:miter lim="800000"/>
            <a:headEnd/>
            <a:tailEnd/>
          </a:ln>
          <a:effectLst/>
        </p:spPr>
        <p:txBody>
          <a:bodyPr>
            <a:spAutoFit/>
          </a:bodyPr>
          <a:lstStyle/>
          <a:p>
            <a:pPr marL="457200" indent="-457200" algn="just">
              <a:buFont typeface="Wingdings" pitchFamily="2" charset="2"/>
              <a:buChar char="Ø"/>
            </a:pPr>
            <a:r>
              <a:rPr lang="en-US" sz="2800">
                <a:solidFill>
                  <a:schemeClr val="bg1"/>
                </a:solidFill>
                <a:latin typeface="Book Antiqua" pitchFamily="18" charset="0"/>
              </a:rPr>
              <a:t>Dependence on several environmental parameters.</a:t>
            </a:r>
          </a:p>
          <a:p>
            <a:pPr marL="457200" indent="-457200" algn="just">
              <a:buFont typeface="Wingdings" pitchFamily="2" charset="2"/>
              <a:buNone/>
            </a:pPr>
            <a:endParaRPr lang="en-US" sz="2800">
              <a:solidFill>
                <a:schemeClr val="bg1"/>
              </a:solidFill>
              <a:latin typeface="Book Antiqua" pitchFamily="18" charset="0"/>
            </a:endParaRPr>
          </a:p>
        </p:txBody>
      </p:sp>
    </p:spTree>
  </p:cSld>
  <p:clrMapOvr>
    <a:masterClrMapping/>
  </p:clrMapOvr>
  <p:transition spd="slow"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5634" name="Rectangle 2"/>
          <p:cNvSpPr>
            <a:spLocks noChangeArrowheads="1"/>
          </p:cNvSpPr>
          <p:nvPr/>
        </p:nvSpPr>
        <p:spPr bwMode="auto">
          <a:xfrm>
            <a:off x="685800" y="419100"/>
            <a:ext cx="7772400" cy="685800"/>
          </a:xfrm>
          <a:prstGeom prst="rect">
            <a:avLst/>
          </a:prstGeom>
          <a:solidFill>
            <a:srgbClr val="C0C0C0"/>
          </a:solidFill>
          <a:ln w="9525">
            <a:noFill/>
            <a:miter lim="800000"/>
            <a:headEnd/>
            <a:tailEnd/>
          </a:ln>
          <a:effectLst/>
        </p:spPr>
        <p:txBody>
          <a:bodyPr anchor="ctr"/>
          <a:lstStyle/>
          <a:p>
            <a:pPr algn="ctr"/>
            <a:r>
              <a:rPr lang="en-US" sz="4400">
                <a:solidFill>
                  <a:schemeClr val="tx2"/>
                </a:solidFill>
              </a:rPr>
              <a:t>What is an Optical Fiber?</a:t>
            </a:r>
          </a:p>
        </p:txBody>
      </p:sp>
      <p:sp>
        <p:nvSpPr>
          <p:cNvPr id="325635" name="Text Box 3"/>
          <p:cNvSpPr txBox="1">
            <a:spLocks noChangeArrowheads="1"/>
          </p:cNvSpPr>
          <p:nvPr/>
        </p:nvSpPr>
        <p:spPr bwMode="auto">
          <a:xfrm>
            <a:off x="1066800" y="1219200"/>
            <a:ext cx="7086600" cy="457200"/>
          </a:xfrm>
          <a:prstGeom prst="rect">
            <a:avLst/>
          </a:prstGeom>
          <a:noFill/>
          <a:ln w="9525">
            <a:noFill/>
            <a:miter lim="800000"/>
            <a:headEnd/>
            <a:tailEnd/>
          </a:ln>
          <a:effectLst/>
        </p:spPr>
        <p:txBody>
          <a:bodyPr>
            <a:spAutoFit/>
          </a:bodyPr>
          <a:lstStyle/>
          <a:p>
            <a:pPr algn="ctr">
              <a:spcBef>
                <a:spcPct val="50000"/>
              </a:spcBef>
            </a:pPr>
            <a:r>
              <a:rPr lang="en-US" sz="2400" dirty="0">
                <a:solidFill>
                  <a:schemeClr val="bg1"/>
                </a:solidFill>
                <a:latin typeface="Times New Roman" pitchFamily="18" charset="0"/>
              </a:rPr>
              <a:t>An optical fiber is a</a:t>
            </a:r>
            <a:r>
              <a:rPr lang="en-US" sz="2400" dirty="0">
                <a:latin typeface="Times New Roman" pitchFamily="18" charset="0"/>
              </a:rPr>
              <a:t> </a:t>
            </a:r>
            <a:r>
              <a:rPr lang="en-US" sz="2400" dirty="0">
                <a:solidFill>
                  <a:srgbClr val="FFFF00"/>
                </a:solidFill>
                <a:latin typeface="Times New Roman" pitchFamily="18" charset="0"/>
              </a:rPr>
              <a:t>waveguide for light</a:t>
            </a:r>
          </a:p>
        </p:txBody>
      </p:sp>
      <p:sp>
        <p:nvSpPr>
          <p:cNvPr id="325636" name="Text Box 4"/>
          <p:cNvSpPr txBox="1">
            <a:spLocks noChangeArrowheads="1"/>
          </p:cNvSpPr>
          <p:nvPr/>
        </p:nvSpPr>
        <p:spPr bwMode="auto">
          <a:xfrm>
            <a:off x="838200" y="2209800"/>
            <a:ext cx="7239000" cy="2647950"/>
          </a:xfrm>
          <a:prstGeom prst="rect">
            <a:avLst/>
          </a:prstGeom>
          <a:noFill/>
          <a:ln w="9525">
            <a:noFill/>
            <a:miter lim="800000"/>
            <a:headEnd/>
            <a:tailEnd/>
          </a:ln>
          <a:effectLst/>
        </p:spPr>
        <p:txBody>
          <a:bodyPr>
            <a:spAutoFit/>
          </a:bodyPr>
          <a:lstStyle/>
          <a:p>
            <a:pPr defTabSz="455613">
              <a:spcBef>
                <a:spcPct val="50000"/>
              </a:spcBef>
            </a:pPr>
            <a:r>
              <a:rPr lang="en-US" sz="2400">
                <a:solidFill>
                  <a:schemeClr val="bg1"/>
                </a:solidFill>
                <a:latin typeface="Times New Roman" pitchFamily="18" charset="0"/>
              </a:rPr>
              <a:t>consists of :</a:t>
            </a:r>
          </a:p>
          <a:p>
            <a:pPr defTabSz="455613">
              <a:spcBef>
                <a:spcPct val="50000"/>
              </a:spcBef>
            </a:pPr>
            <a:r>
              <a:rPr lang="en-US" sz="2400">
                <a:solidFill>
                  <a:schemeClr val="bg1"/>
                </a:solidFill>
                <a:latin typeface="Times New Roman" pitchFamily="18" charset="0"/>
              </a:rPr>
              <a:t>	</a:t>
            </a:r>
            <a:r>
              <a:rPr lang="en-US" sz="2400" b="1">
                <a:solidFill>
                  <a:schemeClr val="bg1"/>
                </a:solidFill>
                <a:latin typeface="Times New Roman" pitchFamily="18" charset="0"/>
              </a:rPr>
              <a:t>core</a:t>
            </a:r>
            <a:r>
              <a:rPr lang="en-US" sz="2400">
                <a:solidFill>
                  <a:schemeClr val="bg1"/>
                </a:solidFill>
                <a:latin typeface="Times New Roman" pitchFamily="18" charset="0"/>
              </a:rPr>
              <a:t>		inner part where light propagates</a:t>
            </a:r>
          </a:p>
          <a:p>
            <a:pPr defTabSz="455613">
              <a:spcBef>
                <a:spcPct val="50000"/>
              </a:spcBef>
            </a:pPr>
            <a:r>
              <a:rPr lang="en-US" sz="2400">
                <a:solidFill>
                  <a:schemeClr val="bg1"/>
                </a:solidFill>
                <a:latin typeface="Times New Roman" pitchFamily="18" charset="0"/>
              </a:rPr>
              <a:t>	</a:t>
            </a:r>
            <a:r>
              <a:rPr lang="en-US" sz="2400" b="1">
                <a:solidFill>
                  <a:schemeClr val="bg1"/>
                </a:solidFill>
                <a:latin typeface="Times New Roman" pitchFamily="18" charset="0"/>
              </a:rPr>
              <a:t>cladding</a:t>
            </a:r>
            <a:r>
              <a:rPr lang="en-US" sz="2400">
                <a:solidFill>
                  <a:schemeClr val="bg1"/>
                </a:solidFill>
                <a:latin typeface="Times New Roman" pitchFamily="18" charset="0"/>
              </a:rPr>
              <a:t> 	outer part used to keep light in core</a:t>
            </a:r>
          </a:p>
          <a:p>
            <a:pPr defTabSz="455613">
              <a:spcBef>
                <a:spcPct val="50000"/>
              </a:spcBef>
            </a:pPr>
            <a:r>
              <a:rPr lang="en-US" sz="2400">
                <a:solidFill>
                  <a:schemeClr val="bg1"/>
                </a:solidFill>
                <a:latin typeface="Times New Roman" pitchFamily="18" charset="0"/>
              </a:rPr>
              <a:t>	</a:t>
            </a:r>
            <a:r>
              <a:rPr lang="en-US" sz="2400" b="1">
                <a:solidFill>
                  <a:schemeClr val="bg1"/>
                </a:solidFill>
                <a:latin typeface="Times New Roman" pitchFamily="18" charset="0"/>
              </a:rPr>
              <a:t>buffer</a:t>
            </a:r>
            <a:r>
              <a:rPr lang="en-US" sz="2400">
                <a:solidFill>
                  <a:schemeClr val="bg1"/>
                </a:solidFill>
                <a:latin typeface="Times New Roman" pitchFamily="18" charset="0"/>
              </a:rPr>
              <a:t>		protective coating</a:t>
            </a:r>
          </a:p>
          <a:p>
            <a:pPr defTabSz="455613">
              <a:spcBef>
                <a:spcPct val="50000"/>
              </a:spcBef>
            </a:pPr>
            <a:r>
              <a:rPr lang="en-US" sz="2400">
                <a:solidFill>
                  <a:schemeClr val="bg1"/>
                </a:solidFill>
                <a:latin typeface="Times New Roman" pitchFamily="18" charset="0"/>
              </a:rPr>
              <a:t>	</a:t>
            </a:r>
            <a:r>
              <a:rPr lang="en-US" sz="2400" b="1">
                <a:solidFill>
                  <a:schemeClr val="bg1"/>
                </a:solidFill>
                <a:latin typeface="Times New Roman" pitchFamily="18" charset="0"/>
              </a:rPr>
              <a:t>jacket</a:t>
            </a:r>
            <a:r>
              <a:rPr lang="en-US" sz="2400">
                <a:solidFill>
                  <a:schemeClr val="bg1"/>
                </a:solidFill>
                <a:latin typeface="Times New Roman" pitchFamily="18" charset="0"/>
              </a:rPr>
              <a:t>		outer protective shield</a:t>
            </a:r>
          </a:p>
        </p:txBody>
      </p:sp>
      <p:sp>
        <p:nvSpPr>
          <p:cNvPr id="325637" name="Rectangle 5"/>
          <p:cNvSpPr>
            <a:spLocks noChangeArrowheads="1"/>
          </p:cNvSpPr>
          <p:nvPr/>
        </p:nvSpPr>
        <p:spPr bwMode="auto">
          <a:xfrm>
            <a:off x="2667000" y="5029200"/>
            <a:ext cx="3733800" cy="1524000"/>
          </a:xfrm>
          <a:prstGeom prst="rect">
            <a:avLst/>
          </a:prstGeom>
          <a:solidFill>
            <a:srgbClr val="FF0000"/>
          </a:solidFill>
          <a:ln w="15875">
            <a:noFill/>
            <a:miter lim="800000"/>
            <a:headEnd/>
            <a:tailEnd/>
          </a:ln>
          <a:effectLst/>
        </p:spPr>
        <p:txBody>
          <a:bodyPr wrap="none" anchor="ctr"/>
          <a:lstStyle/>
          <a:p>
            <a:endParaRPr lang="en-IN"/>
          </a:p>
        </p:txBody>
      </p:sp>
      <p:sp>
        <p:nvSpPr>
          <p:cNvPr id="325638" name="Rectangle 6"/>
          <p:cNvSpPr>
            <a:spLocks noChangeArrowheads="1"/>
          </p:cNvSpPr>
          <p:nvPr/>
        </p:nvSpPr>
        <p:spPr bwMode="auto">
          <a:xfrm>
            <a:off x="2667000" y="5181600"/>
            <a:ext cx="4114800" cy="1219200"/>
          </a:xfrm>
          <a:prstGeom prst="rect">
            <a:avLst/>
          </a:prstGeom>
          <a:solidFill>
            <a:srgbClr val="FFCC00"/>
          </a:solidFill>
          <a:ln w="15875">
            <a:noFill/>
            <a:miter lim="800000"/>
            <a:headEnd/>
            <a:tailEnd/>
          </a:ln>
          <a:effectLst/>
        </p:spPr>
        <p:txBody>
          <a:bodyPr wrap="none" anchor="ctr"/>
          <a:lstStyle/>
          <a:p>
            <a:endParaRPr lang="en-IN"/>
          </a:p>
        </p:txBody>
      </p:sp>
      <p:sp>
        <p:nvSpPr>
          <p:cNvPr id="325639" name="Rectangle 7"/>
          <p:cNvSpPr>
            <a:spLocks noChangeArrowheads="1"/>
          </p:cNvSpPr>
          <p:nvPr/>
        </p:nvSpPr>
        <p:spPr bwMode="auto">
          <a:xfrm>
            <a:off x="2667000" y="5334000"/>
            <a:ext cx="4495800" cy="914400"/>
          </a:xfrm>
          <a:prstGeom prst="rect">
            <a:avLst/>
          </a:prstGeom>
          <a:solidFill>
            <a:srgbClr val="C0C0C0"/>
          </a:solidFill>
          <a:ln w="15875">
            <a:noFill/>
            <a:miter lim="800000"/>
            <a:headEnd/>
            <a:tailEnd/>
          </a:ln>
          <a:effectLst/>
        </p:spPr>
        <p:txBody>
          <a:bodyPr wrap="none" anchor="ctr"/>
          <a:lstStyle/>
          <a:p>
            <a:endParaRPr lang="en-IN"/>
          </a:p>
        </p:txBody>
      </p:sp>
      <p:sp>
        <p:nvSpPr>
          <p:cNvPr id="325640" name="Rectangle 8"/>
          <p:cNvSpPr>
            <a:spLocks noChangeArrowheads="1"/>
          </p:cNvSpPr>
          <p:nvPr/>
        </p:nvSpPr>
        <p:spPr bwMode="auto">
          <a:xfrm>
            <a:off x="2667000" y="5486400"/>
            <a:ext cx="4953000" cy="609600"/>
          </a:xfrm>
          <a:prstGeom prst="rect">
            <a:avLst/>
          </a:prstGeom>
          <a:solidFill>
            <a:srgbClr val="808080"/>
          </a:solidFill>
          <a:ln w="15875">
            <a:noFill/>
            <a:miter lim="800000"/>
            <a:headEnd/>
            <a:tailEnd/>
          </a:ln>
          <a:effectLst/>
        </p:spPr>
        <p:txBody>
          <a:bodyPr wrap="none" anchor="ctr"/>
          <a:lstStyle/>
          <a:p>
            <a:endParaRPr lang="en-IN"/>
          </a:p>
        </p:txBody>
      </p:sp>
      <p:sp>
        <p:nvSpPr>
          <p:cNvPr id="325641" name="Line 9"/>
          <p:cNvSpPr>
            <a:spLocks noChangeShapeType="1"/>
          </p:cNvSpPr>
          <p:nvPr/>
        </p:nvSpPr>
        <p:spPr bwMode="auto">
          <a:xfrm>
            <a:off x="1219200" y="5105400"/>
            <a:ext cx="1447800" cy="0"/>
          </a:xfrm>
          <a:prstGeom prst="line">
            <a:avLst/>
          </a:prstGeom>
          <a:noFill/>
          <a:ln w="28575">
            <a:solidFill>
              <a:srgbClr val="FF0000"/>
            </a:solidFill>
            <a:round/>
            <a:headEnd/>
            <a:tailEnd type="triangle" w="med" len="med"/>
          </a:ln>
          <a:effectLst/>
        </p:spPr>
        <p:txBody>
          <a:bodyPr/>
          <a:lstStyle/>
          <a:p>
            <a:endParaRPr lang="en-IN"/>
          </a:p>
        </p:txBody>
      </p:sp>
      <p:sp>
        <p:nvSpPr>
          <p:cNvPr id="325642" name="Freeform 10"/>
          <p:cNvSpPr>
            <a:spLocks/>
          </p:cNvSpPr>
          <p:nvPr/>
        </p:nvSpPr>
        <p:spPr bwMode="auto">
          <a:xfrm>
            <a:off x="1066800" y="4724400"/>
            <a:ext cx="304800" cy="381000"/>
          </a:xfrm>
          <a:custGeom>
            <a:avLst/>
            <a:gdLst/>
            <a:ahLst/>
            <a:cxnLst>
              <a:cxn ang="0">
                <a:pos x="511" y="0"/>
              </a:cxn>
              <a:cxn ang="0">
                <a:pos x="292" y="9"/>
              </a:cxn>
              <a:cxn ang="0">
                <a:pos x="0" y="9"/>
              </a:cxn>
              <a:cxn ang="0">
                <a:pos x="0" y="1737"/>
              </a:cxn>
              <a:cxn ang="0">
                <a:pos x="1344" y="1737"/>
              </a:cxn>
            </a:cxnLst>
            <a:rect l="0" t="0" r="r" b="b"/>
            <a:pathLst>
              <a:path w="1344" h="1737">
                <a:moveTo>
                  <a:pt x="511" y="0"/>
                </a:moveTo>
                <a:cubicBezTo>
                  <a:pt x="368" y="12"/>
                  <a:pt x="441" y="9"/>
                  <a:pt x="292" y="9"/>
                </a:cubicBezTo>
                <a:lnTo>
                  <a:pt x="0" y="9"/>
                </a:lnTo>
                <a:lnTo>
                  <a:pt x="0" y="1737"/>
                </a:lnTo>
                <a:lnTo>
                  <a:pt x="1344" y="1737"/>
                </a:lnTo>
              </a:path>
            </a:pathLst>
          </a:custGeom>
          <a:noFill/>
          <a:ln w="28575" cap="flat" cmpd="sng">
            <a:solidFill>
              <a:srgbClr val="FF0000"/>
            </a:solidFill>
            <a:prstDash val="solid"/>
            <a:round/>
            <a:headEnd type="none" w="med" len="med"/>
            <a:tailEnd type="none" w="med" len="med"/>
          </a:ln>
          <a:effectLst/>
        </p:spPr>
        <p:txBody>
          <a:bodyPr/>
          <a:lstStyle/>
          <a:p>
            <a:endParaRPr lang="en-IN"/>
          </a:p>
        </p:txBody>
      </p:sp>
      <p:sp>
        <p:nvSpPr>
          <p:cNvPr id="325643" name="Line 11"/>
          <p:cNvSpPr>
            <a:spLocks noChangeShapeType="1"/>
          </p:cNvSpPr>
          <p:nvPr/>
        </p:nvSpPr>
        <p:spPr bwMode="auto">
          <a:xfrm>
            <a:off x="1600200" y="5257800"/>
            <a:ext cx="1066800" cy="0"/>
          </a:xfrm>
          <a:prstGeom prst="line">
            <a:avLst/>
          </a:prstGeom>
          <a:noFill/>
          <a:ln w="28575">
            <a:solidFill>
              <a:srgbClr val="CCCC00"/>
            </a:solidFill>
            <a:round/>
            <a:headEnd/>
            <a:tailEnd type="triangle" w="med" len="med"/>
          </a:ln>
          <a:effectLst/>
        </p:spPr>
        <p:txBody>
          <a:bodyPr/>
          <a:lstStyle/>
          <a:p>
            <a:endParaRPr lang="en-IN"/>
          </a:p>
        </p:txBody>
      </p:sp>
      <p:sp>
        <p:nvSpPr>
          <p:cNvPr id="325644" name="Freeform 12"/>
          <p:cNvSpPr>
            <a:spLocks/>
          </p:cNvSpPr>
          <p:nvPr/>
        </p:nvSpPr>
        <p:spPr bwMode="auto">
          <a:xfrm>
            <a:off x="838200" y="4100513"/>
            <a:ext cx="838200" cy="1157287"/>
          </a:xfrm>
          <a:custGeom>
            <a:avLst/>
            <a:gdLst/>
            <a:ahLst/>
            <a:cxnLst>
              <a:cxn ang="0">
                <a:pos x="511" y="0"/>
              </a:cxn>
              <a:cxn ang="0">
                <a:pos x="292" y="9"/>
              </a:cxn>
              <a:cxn ang="0">
                <a:pos x="0" y="9"/>
              </a:cxn>
              <a:cxn ang="0">
                <a:pos x="0" y="1737"/>
              </a:cxn>
              <a:cxn ang="0">
                <a:pos x="1344" y="1737"/>
              </a:cxn>
            </a:cxnLst>
            <a:rect l="0" t="0" r="r" b="b"/>
            <a:pathLst>
              <a:path w="1344" h="1737">
                <a:moveTo>
                  <a:pt x="511" y="0"/>
                </a:moveTo>
                <a:cubicBezTo>
                  <a:pt x="368" y="12"/>
                  <a:pt x="441" y="9"/>
                  <a:pt x="292" y="9"/>
                </a:cubicBezTo>
                <a:lnTo>
                  <a:pt x="0" y="9"/>
                </a:lnTo>
                <a:lnTo>
                  <a:pt x="0" y="1737"/>
                </a:lnTo>
                <a:lnTo>
                  <a:pt x="1344" y="1737"/>
                </a:lnTo>
              </a:path>
            </a:pathLst>
          </a:custGeom>
          <a:noFill/>
          <a:ln w="28575" cap="flat" cmpd="sng">
            <a:solidFill>
              <a:srgbClr val="CCCC00"/>
            </a:solidFill>
            <a:prstDash val="solid"/>
            <a:round/>
            <a:headEnd type="none" w="med" len="med"/>
            <a:tailEnd type="none" w="med" len="med"/>
          </a:ln>
          <a:effectLst/>
        </p:spPr>
        <p:txBody>
          <a:bodyPr/>
          <a:lstStyle/>
          <a:p>
            <a:endParaRPr lang="en-IN"/>
          </a:p>
        </p:txBody>
      </p:sp>
      <p:sp>
        <p:nvSpPr>
          <p:cNvPr id="325645" name="Line 13"/>
          <p:cNvSpPr>
            <a:spLocks noChangeShapeType="1"/>
          </p:cNvSpPr>
          <p:nvPr/>
        </p:nvSpPr>
        <p:spPr bwMode="auto">
          <a:xfrm>
            <a:off x="2133600" y="5410200"/>
            <a:ext cx="533400" cy="0"/>
          </a:xfrm>
          <a:prstGeom prst="line">
            <a:avLst/>
          </a:prstGeom>
          <a:noFill/>
          <a:ln w="28575">
            <a:solidFill>
              <a:srgbClr val="006600"/>
            </a:solidFill>
            <a:round/>
            <a:headEnd/>
            <a:tailEnd type="triangle" w="med" len="med"/>
          </a:ln>
          <a:effectLst/>
        </p:spPr>
        <p:txBody>
          <a:bodyPr/>
          <a:lstStyle/>
          <a:p>
            <a:endParaRPr lang="en-IN"/>
          </a:p>
        </p:txBody>
      </p:sp>
      <p:sp>
        <p:nvSpPr>
          <p:cNvPr id="325646" name="Freeform 14"/>
          <p:cNvSpPr>
            <a:spLocks/>
          </p:cNvSpPr>
          <p:nvPr/>
        </p:nvSpPr>
        <p:spPr bwMode="auto">
          <a:xfrm>
            <a:off x="533400" y="3567113"/>
            <a:ext cx="1600200" cy="1843087"/>
          </a:xfrm>
          <a:custGeom>
            <a:avLst/>
            <a:gdLst/>
            <a:ahLst/>
            <a:cxnLst>
              <a:cxn ang="0">
                <a:pos x="511" y="0"/>
              </a:cxn>
              <a:cxn ang="0">
                <a:pos x="292" y="9"/>
              </a:cxn>
              <a:cxn ang="0">
                <a:pos x="0" y="9"/>
              </a:cxn>
              <a:cxn ang="0">
                <a:pos x="0" y="1737"/>
              </a:cxn>
              <a:cxn ang="0">
                <a:pos x="1344" y="1737"/>
              </a:cxn>
            </a:cxnLst>
            <a:rect l="0" t="0" r="r" b="b"/>
            <a:pathLst>
              <a:path w="1344" h="1737">
                <a:moveTo>
                  <a:pt x="511" y="0"/>
                </a:moveTo>
                <a:cubicBezTo>
                  <a:pt x="368" y="12"/>
                  <a:pt x="441" y="9"/>
                  <a:pt x="292" y="9"/>
                </a:cubicBezTo>
                <a:lnTo>
                  <a:pt x="0" y="9"/>
                </a:lnTo>
                <a:lnTo>
                  <a:pt x="0" y="1737"/>
                </a:lnTo>
                <a:lnTo>
                  <a:pt x="1344" y="1737"/>
                </a:lnTo>
              </a:path>
            </a:pathLst>
          </a:custGeom>
          <a:noFill/>
          <a:ln w="28575" cap="flat" cmpd="sng">
            <a:solidFill>
              <a:srgbClr val="006600"/>
            </a:solidFill>
            <a:prstDash val="solid"/>
            <a:round/>
            <a:headEnd type="none" w="med" len="med"/>
            <a:tailEnd type="none" w="med" len="med"/>
          </a:ln>
          <a:effectLst/>
        </p:spPr>
        <p:txBody>
          <a:bodyPr/>
          <a:lstStyle/>
          <a:p>
            <a:endParaRPr lang="en-IN"/>
          </a:p>
        </p:txBody>
      </p:sp>
      <p:sp>
        <p:nvSpPr>
          <p:cNvPr id="325647" name="Line 15"/>
          <p:cNvSpPr>
            <a:spLocks noChangeShapeType="1"/>
          </p:cNvSpPr>
          <p:nvPr/>
        </p:nvSpPr>
        <p:spPr bwMode="auto">
          <a:xfrm>
            <a:off x="2209800" y="5791200"/>
            <a:ext cx="457200" cy="0"/>
          </a:xfrm>
          <a:prstGeom prst="line">
            <a:avLst/>
          </a:prstGeom>
          <a:noFill/>
          <a:ln w="28575">
            <a:solidFill>
              <a:srgbClr val="3366FF"/>
            </a:solidFill>
            <a:round/>
            <a:headEnd/>
            <a:tailEnd type="triangle" w="med" len="med"/>
          </a:ln>
          <a:effectLst/>
        </p:spPr>
        <p:txBody>
          <a:bodyPr/>
          <a:lstStyle/>
          <a:p>
            <a:endParaRPr lang="en-IN"/>
          </a:p>
        </p:txBody>
      </p:sp>
      <p:sp>
        <p:nvSpPr>
          <p:cNvPr id="325648" name="Freeform 16"/>
          <p:cNvSpPr>
            <a:spLocks/>
          </p:cNvSpPr>
          <p:nvPr/>
        </p:nvSpPr>
        <p:spPr bwMode="auto">
          <a:xfrm>
            <a:off x="228600" y="3033713"/>
            <a:ext cx="2362200" cy="2757487"/>
          </a:xfrm>
          <a:custGeom>
            <a:avLst/>
            <a:gdLst/>
            <a:ahLst/>
            <a:cxnLst>
              <a:cxn ang="0">
                <a:pos x="511" y="0"/>
              </a:cxn>
              <a:cxn ang="0">
                <a:pos x="292" y="9"/>
              </a:cxn>
              <a:cxn ang="0">
                <a:pos x="0" y="9"/>
              </a:cxn>
              <a:cxn ang="0">
                <a:pos x="0" y="1737"/>
              </a:cxn>
              <a:cxn ang="0">
                <a:pos x="1344" y="1737"/>
              </a:cxn>
            </a:cxnLst>
            <a:rect l="0" t="0" r="r" b="b"/>
            <a:pathLst>
              <a:path w="1344" h="1737">
                <a:moveTo>
                  <a:pt x="511" y="0"/>
                </a:moveTo>
                <a:cubicBezTo>
                  <a:pt x="368" y="12"/>
                  <a:pt x="441" y="9"/>
                  <a:pt x="292" y="9"/>
                </a:cubicBezTo>
                <a:lnTo>
                  <a:pt x="0" y="9"/>
                </a:lnTo>
                <a:lnTo>
                  <a:pt x="0" y="1737"/>
                </a:lnTo>
                <a:lnTo>
                  <a:pt x="1344" y="1737"/>
                </a:lnTo>
              </a:path>
            </a:pathLst>
          </a:custGeom>
          <a:noFill/>
          <a:ln w="28575" cap="flat" cmpd="sng">
            <a:solidFill>
              <a:srgbClr val="3366FF"/>
            </a:solidFill>
            <a:prstDash val="solid"/>
            <a:round/>
            <a:headEnd type="none" w="med" len="med"/>
            <a:tailEnd type="none" w="med" len="med"/>
          </a:ln>
          <a:effectLst/>
        </p:spPr>
        <p:txBody>
          <a:bodyPr/>
          <a:lstStyle/>
          <a:p>
            <a:endParaRPr lang="en-IN"/>
          </a:p>
        </p:txBody>
      </p:sp>
    </p:spTree>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8548" name="Picture 4"/>
          <p:cNvPicPr>
            <a:picLocks noGrp="1" noChangeAspect="1" noChangeArrowheads="1"/>
          </p:cNvPicPr>
          <p:nvPr>
            <p:ph idx="1"/>
          </p:nvPr>
        </p:nvPicPr>
        <p:blipFill>
          <a:blip r:embed="rId2" cstate="print"/>
          <a:srcRect/>
          <a:stretch>
            <a:fillRect/>
          </a:stretch>
        </p:blipFill>
        <p:spPr>
          <a:xfrm>
            <a:off x="304800" y="1066800"/>
            <a:ext cx="7772400" cy="4953000"/>
          </a:xfrm>
          <a:noFill/>
          <a:ln/>
        </p:spPr>
      </p:pic>
      <p:sp>
        <p:nvSpPr>
          <p:cNvPr id="108551" name="Text Box 7"/>
          <p:cNvSpPr txBox="1">
            <a:spLocks noChangeArrowheads="1"/>
          </p:cNvSpPr>
          <p:nvPr/>
        </p:nvSpPr>
        <p:spPr bwMode="auto">
          <a:xfrm>
            <a:off x="871538" y="381000"/>
            <a:ext cx="7280275" cy="579438"/>
          </a:xfrm>
          <a:prstGeom prst="rect">
            <a:avLst/>
          </a:prstGeom>
          <a:noFill/>
          <a:ln w="9525">
            <a:noFill/>
            <a:miter lim="800000"/>
            <a:headEnd/>
            <a:tailEnd/>
          </a:ln>
          <a:effectLst/>
        </p:spPr>
        <p:txBody>
          <a:bodyPr wrap="none">
            <a:spAutoFit/>
          </a:bodyPr>
          <a:lstStyle/>
          <a:p>
            <a:r>
              <a:rPr lang="en-US" sz="3200" b="1">
                <a:solidFill>
                  <a:schemeClr val="bg1"/>
                </a:solidFill>
                <a:latin typeface="Book Antiqua" pitchFamily="18" charset="0"/>
              </a:rPr>
              <a:t>Basic Principle of Optical fiber Sensor</a:t>
            </a:r>
          </a:p>
        </p:txBody>
      </p:sp>
      <p:sp>
        <p:nvSpPr>
          <p:cNvPr id="108552" name="Text Box 8"/>
          <p:cNvSpPr txBox="1">
            <a:spLocks noChangeArrowheads="1"/>
          </p:cNvSpPr>
          <p:nvPr/>
        </p:nvSpPr>
        <p:spPr bwMode="auto">
          <a:xfrm>
            <a:off x="3048000" y="5991225"/>
            <a:ext cx="2841625" cy="457200"/>
          </a:xfrm>
          <a:prstGeom prst="rect">
            <a:avLst/>
          </a:prstGeom>
          <a:noFill/>
          <a:ln w="9525">
            <a:noFill/>
            <a:miter lim="800000"/>
            <a:headEnd/>
            <a:tailEnd/>
          </a:ln>
          <a:effectLst/>
        </p:spPr>
        <p:txBody>
          <a:bodyPr wrap="none">
            <a:spAutoFit/>
          </a:bodyPr>
          <a:lstStyle/>
          <a:p>
            <a:r>
              <a:rPr lang="en-US" sz="2400" b="1">
                <a:solidFill>
                  <a:schemeClr val="bg1"/>
                </a:solidFill>
                <a:latin typeface="Times New Roman" pitchFamily="18" charset="0"/>
              </a:rPr>
              <a:t>Basic block diagram</a:t>
            </a:r>
          </a:p>
        </p:txBody>
      </p:sp>
    </p:spTree>
  </p:cSld>
  <p:clrMapOvr>
    <a:masterClrMapping/>
  </p:clrMapOvr>
  <p:transition spd="slow"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2" cstate="print"/>
          <a:srcRect/>
          <a:stretch>
            <a:fillRect/>
          </a:stretch>
        </p:blipFill>
        <p:spPr bwMode="auto">
          <a:xfrm>
            <a:off x="228600" y="685800"/>
            <a:ext cx="8763000" cy="5715000"/>
          </a:xfrm>
          <a:prstGeom prst="rect">
            <a:avLst/>
          </a:prstGeom>
          <a:noFill/>
          <a:ln w="9525">
            <a:noFill/>
            <a:miter lim="800000"/>
            <a:headEnd/>
            <a:tailEnd/>
          </a:ln>
          <a:effectLst/>
        </p:spPr>
      </p:pic>
      <p:sp>
        <p:nvSpPr>
          <p:cNvPr id="324611" name="Text Box 3"/>
          <p:cNvSpPr txBox="1">
            <a:spLocks noChangeArrowheads="1"/>
          </p:cNvSpPr>
          <p:nvPr/>
        </p:nvSpPr>
        <p:spPr bwMode="auto">
          <a:xfrm>
            <a:off x="762000" y="5867400"/>
            <a:ext cx="381000" cy="366713"/>
          </a:xfrm>
          <a:prstGeom prst="rect">
            <a:avLst/>
          </a:prstGeom>
          <a:solidFill>
            <a:srgbClr val="FFFFFF"/>
          </a:solidFill>
          <a:ln w="9525">
            <a:noFill/>
            <a:miter lim="800000"/>
            <a:headEnd/>
            <a:tailEnd/>
          </a:ln>
          <a:effectLst/>
        </p:spPr>
        <p:txBody>
          <a:bodyPr>
            <a:spAutoFit/>
          </a:bodyPr>
          <a:lstStyle/>
          <a:p>
            <a:pPr>
              <a:spcBef>
                <a:spcPct val="50000"/>
              </a:spcBef>
            </a:pPr>
            <a:endParaRPr lang="en-US"/>
          </a:p>
        </p:txBody>
      </p:sp>
    </p:spTree>
  </p:cSld>
  <p:clrMapOvr>
    <a:masterClrMapping/>
  </p:clrMapOvr>
  <p:transition spd="slow"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3" name="Rectangle 3"/>
          <p:cNvSpPr>
            <a:spLocks noGrp="1" noChangeArrowheads="1"/>
          </p:cNvSpPr>
          <p:nvPr>
            <p:ph type="body" sz="half" idx="1"/>
          </p:nvPr>
        </p:nvSpPr>
        <p:spPr>
          <a:xfrm>
            <a:off x="304800" y="3733800"/>
            <a:ext cx="8458200" cy="2362200"/>
          </a:xfrm>
        </p:spPr>
        <p:txBody>
          <a:bodyPr/>
          <a:lstStyle/>
          <a:p>
            <a:pPr algn="just">
              <a:lnSpc>
                <a:spcPct val="90000"/>
              </a:lnSpc>
            </a:pPr>
            <a:r>
              <a:rPr lang="en-US" sz="2400">
                <a:solidFill>
                  <a:schemeClr val="bg1"/>
                </a:solidFill>
                <a:latin typeface="Book Antiqua" pitchFamily="18" charset="0"/>
              </a:rPr>
              <a:t>In intrinsic, the physical properties of the fiber undergo a change.</a:t>
            </a:r>
          </a:p>
          <a:p>
            <a:pPr algn="just">
              <a:lnSpc>
                <a:spcPct val="90000"/>
              </a:lnSpc>
              <a:buFontTx/>
              <a:buNone/>
            </a:pPr>
            <a:endParaRPr lang="en-US" sz="2400">
              <a:solidFill>
                <a:schemeClr val="bg1"/>
              </a:solidFill>
              <a:latin typeface="Book Antiqua" pitchFamily="18" charset="0"/>
            </a:endParaRPr>
          </a:p>
          <a:p>
            <a:pPr algn="just">
              <a:lnSpc>
                <a:spcPct val="90000"/>
              </a:lnSpc>
            </a:pPr>
            <a:r>
              <a:rPr lang="en-US" sz="2400">
                <a:solidFill>
                  <a:schemeClr val="bg1"/>
                </a:solidFill>
                <a:latin typeface="Book Antiqua" pitchFamily="18" charset="0"/>
              </a:rPr>
              <a:t>Extrinsic sensing takes place in a region outside of the fiber</a:t>
            </a:r>
          </a:p>
          <a:p>
            <a:pPr algn="just">
              <a:lnSpc>
                <a:spcPct val="90000"/>
              </a:lnSpc>
              <a:buFontTx/>
              <a:buNone/>
            </a:pPr>
            <a:r>
              <a:rPr lang="en-US" sz="2400">
                <a:solidFill>
                  <a:schemeClr val="bg1"/>
                </a:solidFill>
                <a:latin typeface="Book Antiqua" pitchFamily="18" charset="0"/>
              </a:rPr>
              <a:t> </a:t>
            </a:r>
          </a:p>
        </p:txBody>
      </p:sp>
      <p:sp>
        <p:nvSpPr>
          <p:cNvPr id="102536" name="Text Box 136"/>
          <p:cNvSpPr txBox="1">
            <a:spLocks noChangeArrowheads="1"/>
          </p:cNvSpPr>
          <p:nvPr/>
        </p:nvSpPr>
        <p:spPr bwMode="auto">
          <a:xfrm>
            <a:off x="1447800" y="838200"/>
            <a:ext cx="6324600" cy="3084513"/>
          </a:xfrm>
          <a:prstGeom prst="rect">
            <a:avLst/>
          </a:prstGeom>
          <a:noFill/>
          <a:ln w="9525">
            <a:noFill/>
            <a:miter lim="800000"/>
            <a:headEnd/>
            <a:tailEnd/>
          </a:ln>
          <a:effectLst/>
        </p:spPr>
        <p:txBody>
          <a:bodyPr>
            <a:spAutoFit/>
          </a:bodyPr>
          <a:lstStyle/>
          <a:p>
            <a:pPr>
              <a:spcBef>
                <a:spcPct val="50000"/>
              </a:spcBef>
            </a:pPr>
            <a:r>
              <a:rPr lang="en-US" sz="2800" b="1">
                <a:solidFill>
                  <a:schemeClr val="bg1"/>
                </a:solidFill>
                <a:latin typeface="Book Antiqua" pitchFamily="18" charset="0"/>
              </a:rPr>
              <a:t>	Fiber Optics Sensors</a:t>
            </a:r>
          </a:p>
          <a:p>
            <a:pPr>
              <a:spcBef>
                <a:spcPct val="50000"/>
              </a:spcBef>
            </a:pPr>
            <a:endParaRPr lang="en-US" sz="2800" b="1">
              <a:solidFill>
                <a:schemeClr val="bg1"/>
              </a:solidFill>
              <a:latin typeface="Book Antiqua" pitchFamily="18" charset="0"/>
            </a:endParaRPr>
          </a:p>
          <a:p>
            <a:pPr>
              <a:spcBef>
                <a:spcPct val="50000"/>
              </a:spcBef>
            </a:pPr>
            <a:r>
              <a:rPr lang="en-US" sz="2800" b="1">
                <a:solidFill>
                  <a:schemeClr val="bg1"/>
                </a:solidFill>
                <a:latin typeface="Book Antiqua" pitchFamily="18" charset="0"/>
              </a:rPr>
              <a:t>Intrinsic			Extrinsic</a:t>
            </a:r>
          </a:p>
          <a:p>
            <a:pPr>
              <a:spcBef>
                <a:spcPct val="50000"/>
              </a:spcBef>
            </a:pPr>
            <a:endParaRPr lang="en-US" sz="2800" b="1">
              <a:solidFill>
                <a:schemeClr val="bg1"/>
              </a:solidFill>
              <a:latin typeface="Book Antiqua" pitchFamily="18" charset="0"/>
            </a:endParaRPr>
          </a:p>
          <a:p>
            <a:pPr>
              <a:spcBef>
                <a:spcPct val="50000"/>
              </a:spcBef>
            </a:pPr>
            <a:endParaRPr lang="en-US" sz="2800" b="1">
              <a:solidFill>
                <a:schemeClr val="bg1"/>
              </a:solidFill>
              <a:latin typeface="Book Antiqua" pitchFamily="18" charset="0"/>
            </a:endParaRPr>
          </a:p>
        </p:txBody>
      </p:sp>
      <p:sp>
        <p:nvSpPr>
          <p:cNvPr id="102537" name="Line 137"/>
          <p:cNvSpPr>
            <a:spLocks noChangeShapeType="1"/>
          </p:cNvSpPr>
          <p:nvPr/>
        </p:nvSpPr>
        <p:spPr bwMode="auto">
          <a:xfrm flipH="1">
            <a:off x="2743200" y="1524000"/>
            <a:ext cx="685800" cy="381000"/>
          </a:xfrm>
          <a:prstGeom prst="line">
            <a:avLst/>
          </a:prstGeom>
          <a:noFill/>
          <a:ln w="53975">
            <a:solidFill>
              <a:schemeClr val="tx1"/>
            </a:solidFill>
            <a:round/>
            <a:headEnd/>
            <a:tailEnd type="triangle" w="med" len="med"/>
          </a:ln>
          <a:effectLst/>
        </p:spPr>
        <p:txBody>
          <a:bodyPr/>
          <a:lstStyle/>
          <a:p>
            <a:endParaRPr lang="en-IN"/>
          </a:p>
        </p:txBody>
      </p:sp>
      <p:sp>
        <p:nvSpPr>
          <p:cNvPr id="102538" name="Line 138"/>
          <p:cNvSpPr>
            <a:spLocks noChangeShapeType="1"/>
          </p:cNvSpPr>
          <p:nvPr/>
        </p:nvSpPr>
        <p:spPr bwMode="auto">
          <a:xfrm>
            <a:off x="4495800" y="1524000"/>
            <a:ext cx="533400" cy="381000"/>
          </a:xfrm>
          <a:prstGeom prst="line">
            <a:avLst/>
          </a:prstGeom>
          <a:noFill/>
          <a:ln w="57150">
            <a:solidFill>
              <a:schemeClr val="tx1"/>
            </a:solidFill>
            <a:round/>
            <a:headEnd/>
            <a:tailEnd type="triangle" w="med" len="med"/>
          </a:ln>
          <a:effectLst/>
        </p:spPr>
        <p:txBody>
          <a:bodyPr/>
          <a:lstStyle/>
          <a:p>
            <a:endParaRPr lang="en-IN"/>
          </a:p>
        </p:txBody>
      </p:sp>
    </p:spTree>
  </p:cSld>
  <p:clrMapOvr>
    <a:masterClrMapping/>
  </p:clrMapOvr>
  <p:transition spd="slow"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8" name="Text Box 4"/>
          <p:cNvSpPr txBox="1">
            <a:spLocks noChangeArrowheads="1"/>
          </p:cNvSpPr>
          <p:nvPr/>
        </p:nvSpPr>
        <p:spPr bwMode="auto">
          <a:xfrm>
            <a:off x="1371600" y="5599113"/>
            <a:ext cx="6184900" cy="457200"/>
          </a:xfrm>
          <a:prstGeom prst="rect">
            <a:avLst/>
          </a:prstGeom>
          <a:noFill/>
          <a:ln w="9525">
            <a:noFill/>
            <a:miter lim="800000"/>
            <a:headEnd/>
            <a:tailEnd/>
          </a:ln>
          <a:effectLst/>
        </p:spPr>
        <p:txBody>
          <a:bodyPr wrap="none">
            <a:spAutoFit/>
          </a:bodyPr>
          <a:lstStyle/>
          <a:p>
            <a:r>
              <a:rPr lang="en-US" sz="2400">
                <a:solidFill>
                  <a:schemeClr val="bg1"/>
                </a:solidFill>
                <a:latin typeface="Book Antiqua" pitchFamily="18" charset="0"/>
              </a:rPr>
              <a:t>Fig. Schematic experimental set-up of FOCS.</a:t>
            </a:r>
          </a:p>
        </p:txBody>
      </p:sp>
      <p:pic>
        <p:nvPicPr>
          <p:cNvPr id="52229" name="Picture 5" descr="fiber1"/>
          <p:cNvPicPr>
            <a:picLocks noGrp="1" noChangeAspect="1" noChangeArrowheads="1"/>
          </p:cNvPicPr>
          <p:nvPr>
            <p:ph sz="half" idx="2"/>
          </p:nvPr>
        </p:nvPicPr>
        <p:blipFill>
          <a:blip r:embed="rId2" cstate="print"/>
          <a:srcRect/>
          <a:stretch>
            <a:fillRect/>
          </a:stretch>
        </p:blipFill>
        <p:spPr>
          <a:xfrm>
            <a:off x="1219200" y="990600"/>
            <a:ext cx="7086600" cy="4495800"/>
          </a:xfrm>
          <a:noFill/>
          <a:ln/>
        </p:spPr>
      </p:pic>
      <p:sp>
        <p:nvSpPr>
          <p:cNvPr id="52232" name="Text Box 8"/>
          <p:cNvSpPr txBox="1">
            <a:spLocks noChangeArrowheads="1"/>
          </p:cNvSpPr>
          <p:nvPr/>
        </p:nvSpPr>
        <p:spPr bwMode="auto">
          <a:xfrm>
            <a:off x="2057400" y="304800"/>
            <a:ext cx="5715000" cy="579438"/>
          </a:xfrm>
          <a:prstGeom prst="rect">
            <a:avLst/>
          </a:prstGeom>
          <a:noFill/>
          <a:ln w="9525">
            <a:noFill/>
            <a:miter lim="800000"/>
            <a:headEnd/>
            <a:tailEnd/>
          </a:ln>
          <a:effectLst/>
        </p:spPr>
        <p:txBody>
          <a:bodyPr>
            <a:spAutoFit/>
          </a:bodyPr>
          <a:lstStyle/>
          <a:p>
            <a:r>
              <a:rPr lang="en-US" sz="3200" b="1">
                <a:solidFill>
                  <a:schemeClr val="bg1"/>
                </a:solidFill>
                <a:latin typeface="Book Antiqua" pitchFamily="18" charset="0"/>
              </a:rPr>
              <a:t>Fiber optic chemical sensors</a:t>
            </a:r>
          </a:p>
        </p:txBody>
      </p:sp>
    </p:spTree>
  </p:cSld>
  <p:clrMapOvr>
    <a:masterClrMapping/>
  </p:clrMapOvr>
  <p:transition spd="slow"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5" name="Rectangle 3"/>
          <p:cNvSpPr>
            <a:spLocks noGrp="1" noChangeArrowheads="1"/>
          </p:cNvSpPr>
          <p:nvPr>
            <p:ph type="body" sz="half" idx="1"/>
          </p:nvPr>
        </p:nvSpPr>
        <p:spPr>
          <a:xfrm>
            <a:off x="304800" y="4038600"/>
            <a:ext cx="8839200" cy="2133600"/>
          </a:xfrm>
        </p:spPr>
        <p:txBody>
          <a:bodyPr/>
          <a:lstStyle/>
          <a:p>
            <a:pPr algn="ctr">
              <a:lnSpc>
                <a:spcPct val="90000"/>
              </a:lnSpc>
              <a:buFontTx/>
              <a:buNone/>
            </a:pPr>
            <a:r>
              <a:rPr lang="en-US" sz="2100">
                <a:latin typeface="Book Antiqua" pitchFamily="18" charset="0"/>
              </a:rPr>
              <a:t> </a:t>
            </a:r>
            <a:r>
              <a:rPr lang="en-US" sz="2100">
                <a:solidFill>
                  <a:schemeClr val="bg1"/>
                </a:solidFill>
                <a:latin typeface="Book Antiqua" pitchFamily="18" charset="0"/>
              </a:rPr>
              <a:t>Operating principle of a pH sensor based on absorbance indicator</a:t>
            </a:r>
          </a:p>
          <a:p>
            <a:pPr algn="ctr">
              <a:lnSpc>
                <a:spcPct val="90000"/>
              </a:lnSpc>
              <a:buFontTx/>
              <a:buNone/>
            </a:pPr>
            <a:endParaRPr lang="en-US" sz="2100">
              <a:solidFill>
                <a:schemeClr val="bg1"/>
              </a:solidFill>
              <a:latin typeface="Book Antiqua" pitchFamily="18" charset="0"/>
            </a:endParaRPr>
          </a:p>
          <a:p>
            <a:pPr algn="just">
              <a:lnSpc>
                <a:spcPct val="90000"/>
              </a:lnSpc>
            </a:pPr>
            <a:r>
              <a:rPr lang="en-US" sz="2100" b="1">
                <a:solidFill>
                  <a:schemeClr val="bg1"/>
                </a:solidFill>
                <a:latin typeface="Book Antiqua" pitchFamily="18" charset="0"/>
              </a:rPr>
              <a:t>The pulse of light from a light emitting diode (LED) is coupled into optical fiber and transmitted to a pH sensitive membrane. The membrane changes its absorbance (colour) is depends on pH of the sample. If the absorbance is quite low the light is only slightly absorbed which is depicted by almost the same pulse of the light returning to the photodiode. </a:t>
            </a:r>
          </a:p>
        </p:txBody>
      </p:sp>
      <p:sp>
        <p:nvSpPr>
          <p:cNvPr id="54276" name="Text Box 4"/>
          <p:cNvSpPr txBox="1">
            <a:spLocks noChangeArrowheads="1"/>
          </p:cNvSpPr>
          <p:nvPr/>
        </p:nvSpPr>
        <p:spPr bwMode="auto">
          <a:xfrm>
            <a:off x="1524000" y="457200"/>
            <a:ext cx="6408738" cy="579438"/>
          </a:xfrm>
          <a:prstGeom prst="rect">
            <a:avLst/>
          </a:prstGeom>
          <a:noFill/>
          <a:ln w="9525">
            <a:noFill/>
            <a:miter lim="800000"/>
            <a:headEnd/>
            <a:tailEnd/>
          </a:ln>
          <a:effectLst/>
        </p:spPr>
        <p:txBody>
          <a:bodyPr wrap="none">
            <a:spAutoFit/>
          </a:bodyPr>
          <a:lstStyle/>
          <a:p>
            <a:r>
              <a:rPr lang="en-US" sz="3200" b="1">
                <a:solidFill>
                  <a:schemeClr val="bg1"/>
                </a:solidFill>
                <a:latin typeface="Book Antiqua" pitchFamily="18" charset="0"/>
              </a:rPr>
              <a:t>Operating Principle of pH Sensor</a:t>
            </a:r>
          </a:p>
        </p:txBody>
      </p:sp>
      <p:pic>
        <p:nvPicPr>
          <p:cNvPr id="54277" name="Picture 5" descr="sensor1"/>
          <p:cNvPicPr>
            <a:picLocks noGrp="1" noChangeAspect="1" noChangeArrowheads="1" noCrop="1"/>
          </p:cNvPicPr>
          <p:nvPr>
            <p:ph sz="half" idx="2"/>
          </p:nvPr>
        </p:nvPicPr>
        <p:blipFill>
          <a:blip r:embed="rId2" cstate="print"/>
          <a:srcRect/>
          <a:stretch>
            <a:fillRect/>
          </a:stretch>
        </p:blipFill>
        <p:spPr>
          <a:xfrm>
            <a:off x="533400" y="1143000"/>
            <a:ext cx="7848600" cy="2819400"/>
          </a:xfrm>
          <a:noFill/>
          <a:ln/>
        </p:spPr>
      </p:pic>
    </p:spTree>
  </p:cSld>
  <p:clrMapOvr>
    <a:masterClrMapping/>
  </p:clrMapOvr>
  <p:transition spd="slow"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4" name="Text Box 6"/>
          <p:cNvSpPr txBox="1">
            <a:spLocks noChangeArrowheads="1"/>
          </p:cNvSpPr>
          <p:nvPr/>
        </p:nvSpPr>
        <p:spPr bwMode="auto">
          <a:xfrm>
            <a:off x="533400" y="4908550"/>
            <a:ext cx="8153400" cy="1187450"/>
          </a:xfrm>
          <a:prstGeom prst="rect">
            <a:avLst/>
          </a:prstGeom>
          <a:noFill/>
          <a:ln w="9525">
            <a:noFill/>
            <a:miter lim="800000"/>
            <a:headEnd/>
            <a:tailEnd/>
          </a:ln>
          <a:effectLst/>
        </p:spPr>
        <p:txBody>
          <a:bodyPr>
            <a:spAutoFit/>
          </a:bodyPr>
          <a:lstStyle/>
          <a:p>
            <a:pPr marL="457200" indent="-457200" algn="just">
              <a:spcBef>
                <a:spcPct val="20000"/>
              </a:spcBef>
              <a:buFontTx/>
              <a:buChar char="•"/>
            </a:pPr>
            <a:r>
              <a:rPr lang="en-US" sz="2400" b="1">
                <a:solidFill>
                  <a:schemeClr val="bg1"/>
                </a:solidFill>
                <a:latin typeface="Times New Roman" pitchFamily="18" charset="0"/>
              </a:rPr>
              <a:t>When the pH of the sample increases the absorbance of the membrane increases so the returning pulse of the light is smaller</a:t>
            </a:r>
            <a:r>
              <a:rPr lang="en-US" sz="2400" b="1">
                <a:latin typeface="Times New Roman" pitchFamily="18" charset="0"/>
              </a:rPr>
              <a:t>  </a:t>
            </a:r>
          </a:p>
        </p:txBody>
      </p:sp>
      <p:pic>
        <p:nvPicPr>
          <p:cNvPr id="114695" name="Picture 7" descr="sensor2"/>
          <p:cNvPicPr>
            <a:picLocks noGrp="1" noChangeAspect="1" noChangeArrowheads="1" noCrop="1"/>
          </p:cNvPicPr>
          <p:nvPr>
            <p:ph idx="1"/>
          </p:nvPr>
        </p:nvPicPr>
        <p:blipFill>
          <a:blip r:embed="rId2" cstate="print"/>
          <a:srcRect/>
          <a:stretch>
            <a:fillRect/>
          </a:stretch>
        </p:blipFill>
        <p:spPr>
          <a:xfrm>
            <a:off x="685800" y="914400"/>
            <a:ext cx="7620000" cy="2909888"/>
          </a:xfrm>
          <a:noFill/>
          <a:ln/>
        </p:spPr>
      </p:pic>
      <p:sp>
        <p:nvSpPr>
          <p:cNvPr id="114696" name="Text Box 8"/>
          <p:cNvSpPr txBox="1">
            <a:spLocks noChangeArrowheads="1"/>
          </p:cNvSpPr>
          <p:nvPr/>
        </p:nvSpPr>
        <p:spPr bwMode="auto">
          <a:xfrm>
            <a:off x="0" y="3505200"/>
            <a:ext cx="9144000" cy="1173163"/>
          </a:xfrm>
          <a:prstGeom prst="rect">
            <a:avLst/>
          </a:prstGeom>
          <a:noFill/>
          <a:ln w="9525">
            <a:noFill/>
            <a:miter lim="800000"/>
            <a:headEnd/>
            <a:tailEnd/>
          </a:ln>
          <a:effectLst/>
        </p:spPr>
        <p:txBody>
          <a:bodyPr>
            <a:spAutoFit/>
          </a:bodyPr>
          <a:lstStyle/>
          <a:p>
            <a:r>
              <a:rPr lang="en-US" sz="2400">
                <a:latin typeface="Book Antiqua" pitchFamily="18" charset="0"/>
              </a:rPr>
              <a:t> </a:t>
            </a:r>
          </a:p>
          <a:p>
            <a:r>
              <a:rPr lang="en-US" sz="2400">
                <a:solidFill>
                  <a:schemeClr val="bg1"/>
                </a:solidFill>
                <a:latin typeface="Book Antiqua" pitchFamily="18" charset="0"/>
              </a:rPr>
              <a:t>   </a:t>
            </a:r>
            <a:r>
              <a:rPr lang="en-US" sz="2300">
                <a:solidFill>
                  <a:schemeClr val="bg1"/>
                </a:solidFill>
                <a:latin typeface="Book Antiqua" pitchFamily="18" charset="0"/>
              </a:rPr>
              <a:t>Sensor based on absorbance indicator at solution of different pH.</a:t>
            </a:r>
          </a:p>
          <a:p>
            <a:endParaRPr lang="en-US" sz="2300">
              <a:solidFill>
                <a:schemeClr val="bg1"/>
              </a:solidFill>
              <a:latin typeface="Book Antiqua" pitchFamily="18" charset="0"/>
            </a:endParaRPr>
          </a:p>
        </p:txBody>
      </p:sp>
    </p:spTree>
  </p:cSld>
  <p:clrMapOvr>
    <a:masterClrMapping/>
  </p:clrMapOvr>
  <p:transition spd="slow"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5300" name="Picture 4" descr="sensor3"/>
          <p:cNvPicPr>
            <a:picLocks noGrp="1" noChangeAspect="1" noChangeArrowheads="1" noCrop="1"/>
          </p:cNvPicPr>
          <p:nvPr>
            <p:ph sz="quarter" idx="2"/>
          </p:nvPr>
        </p:nvPicPr>
        <p:blipFill>
          <a:blip r:embed="rId2" cstate="print"/>
          <a:srcRect/>
          <a:stretch>
            <a:fillRect/>
          </a:stretch>
        </p:blipFill>
        <p:spPr>
          <a:xfrm>
            <a:off x="1828800" y="762000"/>
            <a:ext cx="5029200" cy="1981200"/>
          </a:xfrm>
          <a:noFill/>
          <a:ln/>
        </p:spPr>
      </p:pic>
      <p:pic>
        <p:nvPicPr>
          <p:cNvPr id="55304" name="Picture 8" descr="sensor4"/>
          <p:cNvPicPr>
            <a:picLocks noGrp="1" noChangeAspect="1" noChangeArrowheads="1" noCrop="1"/>
          </p:cNvPicPr>
          <p:nvPr>
            <p:ph sz="quarter" idx="3"/>
          </p:nvPr>
        </p:nvPicPr>
        <p:blipFill>
          <a:blip r:embed="rId3" cstate="print"/>
          <a:srcRect/>
          <a:stretch>
            <a:fillRect/>
          </a:stretch>
        </p:blipFill>
        <p:spPr>
          <a:xfrm>
            <a:off x="1905000" y="3505200"/>
            <a:ext cx="4953000" cy="2057400"/>
          </a:xfrm>
          <a:noFill/>
          <a:ln/>
        </p:spPr>
      </p:pic>
    </p:spTree>
  </p:cSld>
  <p:clrMapOvr>
    <a:masterClrMapping/>
  </p:clrMapOvr>
  <p:transition spd="slow"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8" name="Text Box 8"/>
          <p:cNvSpPr txBox="1">
            <a:spLocks noChangeArrowheads="1"/>
          </p:cNvSpPr>
          <p:nvPr/>
        </p:nvSpPr>
        <p:spPr bwMode="auto">
          <a:xfrm>
            <a:off x="161925" y="5791200"/>
            <a:ext cx="9601200" cy="503238"/>
          </a:xfrm>
          <a:prstGeom prst="rect">
            <a:avLst/>
          </a:prstGeom>
          <a:noFill/>
          <a:ln w="9525" algn="ctr">
            <a:noFill/>
            <a:miter lim="800000"/>
            <a:headEnd/>
            <a:tailEnd/>
          </a:ln>
          <a:effectLst/>
        </p:spPr>
        <p:txBody>
          <a:bodyPr>
            <a:spAutoFit/>
          </a:bodyPr>
          <a:lstStyle/>
          <a:p>
            <a:r>
              <a:rPr lang="en-US" sz="2700">
                <a:solidFill>
                  <a:schemeClr val="bg1"/>
                </a:solidFill>
                <a:latin typeface="Book Antiqua" pitchFamily="18" charset="0"/>
              </a:rPr>
              <a:t>Conversion of the signal in fiber optic chemical Sensor </a:t>
            </a:r>
          </a:p>
        </p:txBody>
      </p:sp>
      <p:sp>
        <p:nvSpPr>
          <p:cNvPr id="56329" name="Text Box 9"/>
          <p:cNvSpPr txBox="1">
            <a:spLocks noChangeArrowheads="1"/>
          </p:cNvSpPr>
          <p:nvPr/>
        </p:nvSpPr>
        <p:spPr bwMode="auto">
          <a:xfrm>
            <a:off x="0" y="277813"/>
            <a:ext cx="9144000" cy="1708150"/>
          </a:xfrm>
          <a:prstGeom prst="rect">
            <a:avLst/>
          </a:prstGeom>
          <a:noFill/>
          <a:ln w="9525">
            <a:noFill/>
            <a:miter lim="800000"/>
            <a:headEnd/>
            <a:tailEnd/>
          </a:ln>
          <a:effectLst/>
        </p:spPr>
        <p:txBody>
          <a:bodyPr>
            <a:spAutoFit/>
          </a:bodyPr>
          <a:lstStyle/>
          <a:p>
            <a:pPr algn="ctr"/>
            <a:r>
              <a:rPr lang="en-US" sz="3200" b="1">
                <a:solidFill>
                  <a:schemeClr val="bg1"/>
                </a:solidFill>
                <a:latin typeface="Book Antiqua" pitchFamily="18" charset="0"/>
              </a:rPr>
              <a:t>Signal Conversion in the Sensor</a:t>
            </a:r>
          </a:p>
          <a:p>
            <a:pPr algn="ctr"/>
            <a:endParaRPr lang="en-US">
              <a:solidFill>
                <a:schemeClr val="bg1"/>
              </a:solidFill>
              <a:latin typeface="Book Antiqua" pitchFamily="18" charset="0"/>
            </a:endParaRPr>
          </a:p>
          <a:p>
            <a:r>
              <a:rPr lang="en-US" sz="2800">
                <a:solidFill>
                  <a:schemeClr val="bg1"/>
                </a:solidFill>
                <a:latin typeface="Book Antiqua" pitchFamily="18" charset="0"/>
              </a:rPr>
              <a:t>Typical conversion process of the signal in the FOCS is presented</a:t>
            </a:r>
            <a:r>
              <a:rPr lang="en-US" sz="2400">
                <a:solidFill>
                  <a:schemeClr val="bg1"/>
                </a:solidFill>
                <a:latin typeface="Book Antiqua" pitchFamily="18" charset="0"/>
              </a:rPr>
              <a:t>  </a:t>
            </a:r>
          </a:p>
        </p:txBody>
      </p:sp>
      <p:sp>
        <p:nvSpPr>
          <p:cNvPr id="56334" name="Text Box 14"/>
          <p:cNvSpPr txBox="1">
            <a:spLocks noChangeArrowheads="1"/>
          </p:cNvSpPr>
          <p:nvPr/>
        </p:nvSpPr>
        <p:spPr bwMode="auto">
          <a:xfrm>
            <a:off x="1371600" y="2971800"/>
            <a:ext cx="2590800" cy="1169988"/>
          </a:xfrm>
          <a:prstGeom prst="rect">
            <a:avLst/>
          </a:prstGeom>
          <a:solidFill>
            <a:srgbClr val="00FFFF"/>
          </a:solidFill>
          <a:ln w="9525">
            <a:solidFill>
              <a:srgbClr val="FF00FF"/>
            </a:solidFill>
            <a:miter lim="800000"/>
            <a:headEnd/>
            <a:tailEnd/>
          </a:ln>
          <a:effectLst/>
        </p:spPr>
        <p:txBody>
          <a:bodyPr>
            <a:spAutoFit/>
          </a:bodyPr>
          <a:lstStyle/>
          <a:p>
            <a:pPr algn="ctr">
              <a:spcBef>
                <a:spcPct val="50000"/>
              </a:spcBef>
            </a:pPr>
            <a:r>
              <a:rPr lang="en-US" sz="2800">
                <a:latin typeface="Book Antiqua" pitchFamily="18" charset="0"/>
              </a:rPr>
              <a:t>Chemo optical</a:t>
            </a:r>
          </a:p>
          <a:p>
            <a:pPr algn="ctr">
              <a:spcBef>
                <a:spcPct val="50000"/>
              </a:spcBef>
            </a:pPr>
            <a:r>
              <a:rPr lang="en-US" sz="2800">
                <a:latin typeface="Book Antiqua" pitchFamily="18" charset="0"/>
              </a:rPr>
              <a:t>Interface</a:t>
            </a:r>
          </a:p>
        </p:txBody>
      </p:sp>
      <p:sp>
        <p:nvSpPr>
          <p:cNvPr id="56335" name="Text Box 15"/>
          <p:cNvSpPr txBox="1">
            <a:spLocks noChangeArrowheads="1"/>
          </p:cNvSpPr>
          <p:nvPr/>
        </p:nvSpPr>
        <p:spPr bwMode="auto">
          <a:xfrm>
            <a:off x="5105400" y="2971800"/>
            <a:ext cx="2514600" cy="1169988"/>
          </a:xfrm>
          <a:prstGeom prst="rect">
            <a:avLst/>
          </a:prstGeom>
          <a:solidFill>
            <a:srgbClr val="00FFFF"/>
          </a:solidFill>
          <a:ln w="9525" algn="ctr">
            <a:solidFill>
              <a:srgbClr val="FF00FF"/>
            </a:solidFill>
            <a:miter lim="800000"/>
            <a:headEnd/>
            <a:tailEnd/>
          </a:ln>
          <a:effectLst/>
        </p:spPr>
        <p:txBody>
          <a:bodyPr>
            <a:spAutoFit/>
          </a:bodyPr>
          <a:lstStyle/>
          <a:p>
            <a:pPr algn="ctr">
              <a:spcBef>
                <a:spcPct val="50000"/>
              </a:spcBef>
            </a:pPr>
            <a:r>
              <a:rPr lang="en-US" sz="2800">
                <a:latin typeface="Book Antiqua" pitchFamily="18" charset="0"/>
              </a:rPr>
              <a:t>Optoelectronic</a:t>
            </a:r>
          </a:p>
          <a:p>
            <a:pPr algn="ctr">
              <a:spcBef>
                <a:spcPct val="50000"/>
              </a:spcBef>
            </a:pPr>
            <a:r>
              <a:rPr lang="en-US" sz="2800">
                <a:latin typeface="Book Antiqua" pitchFamily="18" charset="0"/>
              </a:rPr>
              <a:t>Interface</a:t>
            </a:r>
          </a:p>
        </p:txBody>
      </p:sp>
      <p:sp>
        <p:nvSpPr>
          <p:cNvPr id="56336" name="Text Box 16"/>
          <p:cNvSpPr txBox="1">
            <a:spLocks noChangeArrowheads="1"/>
          </p:cNvSpPr>
          <p:nvPr/>
        </p:nvSpPr>
        <p:spPr bwMode="auto">
          <a:xfrm>
            <a:off x="0" y="2362200"/>
            <a:ext cx="1447800" cy="457200"/>
          </a:xfrm>
          <a:prstGeom prst="rect">
            <a:avLst/>
          </a:prstGeom>
          <a:noFill/>
          <a:ln w="9525">
            <a:noFill/>
            <a:miter lim="800000"/>
            <a:headEnd/>
            <a:tailEnd/>
          </a:ln>
          <a:effectLst/>
        </p:spPr>
        <p:txBody>
          <a:bodyPr>
            <a:spAutoFit/>
          </a:bodyPr>
          <a:lstStyle/>
          <a:p>
            <a:pPr algn="ctr">
              <a:spcBef>
                <a:spcPct val="50000"/>
              </a:spcBef>
            </a:pPr>
            <a:r>
              <a:rPr lang="en-US" sz="2400">
                <a:solidFill>
                  <a:schemeClr val="bg1"/>
                </a:solidFill>
                <a:latin typeface="Book Antiqua" pitchFamily="18" charset="0"/>
              </a:rPr>
              <a:t>Analyte</a:t>
            </a:r>
            <a:r>
              <a:rPr lang="en-US" sz="2400">
                <a:latin typeface="Book Antiqua" pitchFamily="18" charset="0"/>
              </a:rPr>
              <a:t> </a:t>
            </a:r>
          </a:p>
        </p:txBody>
      </p:sp>
      <p:sp>
        <p:nvSpPr>
          <p:cNvPr id="56337" name="Text Box 17"/>
          <p:cNvSpPr txBox="1">
            <a:spLocks noChangeArrowheads="1"/>
          </p:cNvSpPr>
          <p:nvPr/>
        </p:nvSpPr>
        <p:spPr bwMode="auto">
          <a:xfrm>
            <a:off x="3886200" y="2209800"/>
            <a:ext cx="1447800" cy="457200"/>
          </a:xfrm>
          <a:prstGeom prst="rect">
            <a:avLst/>
          </a:prstGeom>
          <a:noFill/>
          <a:ln w="9525">
            <a:noFill/>
            <a:miter lim="800000"/>
            <a:headEnd/>
            <a:tailEnd/>
          </a:ln>
          <a:effectLst/>
        </p:spPr>
        <p:txBody>
          <a:bodyPr>
            <a:spAutoFit/>
          </a:bodyPr>
          <a:lstStyle/>
          <a:p>
            <a:pPr algn="ctr">
              <a:spcBef>
                <a:spcPct val="50000"/>
              </a:spcBef>
            </a:pPr>
            <a:r>
              <a:rPr lang="en-US" sz="2400">
                <a:solidFill>
                  <a:schemeClr val="bg1"/>
                </a:solidFill>
                <a:latin typeface="Book Antiqua" pitchFamily="18" charset="0"/>
              </a:rPr>
              <a:t>Light</a:t>
            </a:r>
            <a:r>
              <a:rPr lang="en-US" sz="2400">
                <a:latin typeface="Book Antiqua" pitchFamily="18" charset="0"/>
              </a:rPr>
              <a:t> </a:t>
            </a:r>
          </a:p>
        </p:txBody>
      </p:sp>
      <p:sp>
        <p:nvSpPr>
          <p:cNvPr id="56338" name="Text Box 18"/>
          <p:cNvSpPr txBox="1">
            <a:spLocks noChangeArrowheads="1"/>
          </p:cNvSpPr>
          <p:nvPr/>
        </p:nvSpPr>
        <p:spPr bwMode="auto">
          <a:xfrm>
            <a:off x="7391400" y="2209800"/>
            <a:ext cx="1752600" cy="457200"/>
          </a:xfrm>
          <a:prstGeom prst="rect">
            <a:avLst/>
          </a:prstGeom>
          <a:noFill/>
          <a:ln w="9525">
            <a:noFill/>
            <a:miter lim="800000"/>
            <a:headEnd/>
            <a:tailEnd/>
          </a:ln>
          <a:effectLst/>
        </p:spPr>
        <p:txBody>
          <a:bodyPr>
            <a:spAutoFit/>
          </a:bodyPr>
          <a:lstStyle/>
          <a:p>
            <a:pPr algn="ctr">
              <a:spcBef>
                <a:spcPct val="50000"/>
              </a:spcBef>
            </a:pPr>
            <a:r>
              <a:rPr lang="en-US" sz="2400">
                <a:solidFill>
                  <a:schemeClr val="bg1"/>
                </a:solidFill>
                <a:latin typeface="Book Antiqua" pitchFamily="18" charset="0"/>
              </a:rPr>
              <a:t>Electrical</a:t>
            </a:r>
          </a:p>
        </p:txBody>
      </p:sp>
      <p:sp>
        <p:nvSpPr>
          <p:cNvPr id="56339" name="Text Box 19"/>
          <p:cNvSpPr txBox="1">
            <a:spLocks noChangeArrowheads="1"/>
          </p:cNvSpPr>
          <p:nvPr/>
        </p:nvSpPr>
        <p:spPr bwMode="auto">
          <a:xfrm>
            <a:off x="7569200" y="4216400"/>
            <a:ext cx="1447800" cy="457200"/>
          </a:xfrm>
          <a:prstGeom prst="rect">
            <a:avLst/>
          </a:prstGeom>
          <a:noFill/>
          <a:ln w="9525">
            <a:noFill/>
            <a:miter lim="800000"/>
            <a:headEnd/>
            <a:tailEnd/>
          </a:ln>
          <a:effectLst/>
        </p:spPr>
        <p:txBody>
          <a:bodyPr>
            <a:spAutoFit/>
          </a:bodyPr>
          <a:lstStyle/>
          <a:p>
            <a:pPr algn="ctr">
              <a:spcBef>
                <a:spcPct val="50000"/>
              </a:spcBef>
            </a:pPr>
            <a:r>
              <a:rPr lang="en-US" sz="2400">
                <a:solidFill>
                  <a:schemeClr val="bg1"/>
                </a:solidFill>
                <a:latin typeface="Book Antiqua" pitchFamily="18" charset="0"/>
              </a:rPr>
              <a:t>Signal</a:t>
            </a:r>
          </a:p>
        </p:txBody>
      </p:sp>
      <p:sp>
        <p:nvSpPr>
          <p:cNvPr id="56340" name="AutoShape 20"/>
          <p:cNvSpPr>
            <a:spLocks noChangeArrowheads="1"/>
          </p:cNvSpPr>
          <p:nvPr/>
        </p:nvSpPr>
        <p:spPr bwMode="auto">
          <a:xfrm>
            <a:off x="457200" y="3251200"/>
            <a:ext cx="685800" cy="533400"/>
          </a:xfrm>
          <a:prstGeom prst="rightArrow">
            <a:avLst>
              <a:gd name="adj1" fmla="val 50000"/>
              <a:gd name="adj2" fmla="val 32143"/>
            </a:avLst>
          </a:prstGeom>
          <a:solidFill>
            <a:schemeClr val="accent1"/>
          </a:solidFill>
          <a:ln w="9525">
            <a:solidFill>
              <a:schemeClr val="tx1"/>
            </a:solidFill>
            <a:miter lim="800000"/>
            <a:headEnd/>
            <a:tailEnd/>
          </a:ln>
          <a:effectLst/>
        </p:spPr>
        <p:txBody>
          <a:bodyPr wrap="none" anchor="ctr"/>
          <a:lstStyle/>
          <a:p>
            <a:endParaRPr lang="en-IN"/>
          </a:p>
        </p:txBody>
      </p:sp>
      <p:sp>
        <p:nvSpPr>
          <p:cNvPr id="56341" name="AutoShape 21"/>
          <p:cNvSpPr>
            <a:spLocks noChangeArrowheads="1"/>
          </p:cNvSpPr>
          <p:nvPr/>
        </p:nvSpPr>
        <p:spPr bwMode="auto">
          <a:xfrm>
            <a:off x="4191000" y="3251200"/>
            <a:ext cx="685800" cy="533400"/>
          </a:xfrm>
          <a:prstGeom prst="rightArrow">
            <a:avLst>
              <a:gd name="adj1" fmla="val 50000"/>
              <a:gd name="adj2" fmla="val 32143"/>
            </a:avLst>
          </a:prstGeom>
          <a:solidFill>
            <a:schemeClr val="accent1"/>
          </a:solidFill>
          <a:ln w="9525">
            <a:solidFill>
              <a:schemeClr val="tx1"/>
            </a:solidFill>
            <a:miter lim="800000"/>
            <a:headEnd/>
            <a:tailEnd/>
          </a:ln>
          <a:effectLst/>
        </p:spPr>
        <p:txBody>
          <a:bodyPr wrap="none" anchor="ctr"/>
          <a:lstStyle/>
          <a:p>
            <a:endParaRPr lang="en-IN"/>
          </a:p>
        </p:txBody>
      </p:sp>
      <p:sp>
        <p:nvSpPr>
          <p:cNvPr id="56342" name="AutoShape 22"/>
          <p:cNvSpPr>
            <a:spLocks noChangeArrowheads="1"/>
          </p:cNvSpPr>
          <p:nvPr/>
        </p:nvSpPr>
        <p:spPr bwMode="auto">
          <a:xfrm>
            <a:off x="8001000" y="3251200"/>
            <a:ext cx="685800" cy="533400"/>
          </a:xfrm>
          <a:prstGeom prst="rightArrow">
            <a:avLst>
              <a:gd name="adj1" fmla="val 50000"/>
              <a:gd name="adj2" fmla="val 32143"/>
            </a:avLst>
          </a:prstGeom>
          <a:solidFill>
            <a:schemeClr val="accent1"/>
          </a:solidFill>
          <a:ln w="9525">
            <a:solidFill>
              <a:schemeClr val="tx1"/>
            </a:solidFill>
            <a:miter lim="800000"/>
            <a:headEnd/>
            <a:tailEnd/>
          </a:ln>
          <a:effectLst/>
        </p:spPr>
        <p:txBody>
          <a:bodyPr wrap="none" anchor="ctr"/>
          <a:lstStyle/>
          <a:p>
            <a:endParaRPr lang="en-IN"/>
          </a:p>
        </p:txBody>
      </p:sp>
    </p:spTree>
  </p:cSld>
  <p:clrMapOvr>
    <a:masterClrMapping/>
  </p:clrMapOvr>
  <p:transition spd="slow"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2800" dirty="0" smtClean="0"/>
              <a:t>Potentiometric Sensors</a:t>
            </a:r>
            <a:endParaRPr lang="en-IN" sz="2800" dirty="0"/>
          </a:p>
        </p:txBody>
      </p:sp>
      <p:sp>
        <p:nvSpPr>
          <p:cNvPr id="3" name="Content Placeholder 2"/>
          <p:cNvSpPr>
            <a:spLocks noGrp="1"/>
          </p:cNvSpPr>
          <p:nvPr>
            <p:ph idx="1"/>
          </p:nvPr>
        </p:nvSpPr>
        <p:spPr>
          <a:xfrm>
            <a:off x="228600" y="914400"/>
            <a:ext cx="8458200" cy="5486400"/>
          </a:xfrm>
        </p:spPr>
        <p:txBody>
          <a:bodyPr/>
          <a:lstStyle/>
          <a:p>
            <a:pPr algn="just"/>
            <a:r>
              <a:rPr lang="en-IN" sz="1800" b="1" dirty="0" smtClean="0">
                <a:solidFill>
                  <a:schemeClr val="bg1"/>
                </a:solidFill>
              </a:rPr>
              <a:t>A position or displacement transducer may be built with a linear or rotary </a:t>
            </a:r>
            <a:r>
              <a:rPr lang="en-IN" sz="1800" b="1" i="1" dirty="0" smtClean="0">
                <a:solidFill>
                  <a:schemeClr val="bg1"/>
                </a:solidFill>
              </a:rPr>
              <a:t>potentiometer </a:t>
            </a:r>
            <a:r>
              <a:rPr lang="en-IN" sz="1800" b="1" dirty="0" smtClean="0">
                <a:solidFill>
                  <a:schemeClr val="bg1"/>
                </a:solidFill>
              </a:rPr>
              <a:t>or a </a:t>
            </a:r>
            <a:r>
              <a:rPr lang="en-IN" sz="1800" b="1" i="1" dirty="0" smtClean="0">
                <a:solidFill>
                  <a:schemeClr val="bg1"/>
                </a:solidFill>
              </a:rPr>
              <a:t>pot for short. The operating principle of this sensor is based on following Eq. (3.54) of </a:t>
            </a:r>
            <a:r>
              <a:rPr lang="en-IN" sz="1800" b="1" dirty="0" smtClean="0">
                <a:solidFill>
                  <a:schemeClr val="bg1"/>
                </a:solidFill>
              </a:rPr>
              <a:t>Chapter 3 for wire resistance.                   </a:t>
            </a:r>
            <a:r>
              <a:rPr lang="en-IN" sz="1800" b="1" i="1" dirty="0" smtClean="0">
                <a:solidFill>
                  <a:schemeClr val="bg1"/>
                </a:solidFill>
              </a:rPr>
              <a:t>                                               </a:t>
            </a:r>
          </a:p>
          <a:p>
            <a:pPr algn="just"/>
            <a:r>
              <a:rPr lang="en-IN" sz="1800" b="1" i="1" dirty="0" smtClean="0">
                <a:solidFill>
                  <a:schemeClr val="bg1"/>
                </a:solidFill>
              </a:rPr>
              <a:t>                                                    R =</a:t>
            </a:r>
            <a:r>
              <a:rPr lang="el-GR" sz="1800" b="1" i="1" dirty="0" smtClean="0">
                <a:solidFill>
                  <a:schemeClr val="bg1"/>
                </a:solidFill>
              </a:rPr>
              <a:t>ρ</a:t>
            </a:r>
            <a:r>
              <a:rPr lang="en-US" sz="1800" b="1" i="1" dirty="0" smtClean="0">
                <a:solidFill>
                  <a:schemeClr val="bg1"/>
                </a:solidFill>
              </a:rPr>
              <a:t> </a:t>
            </a:r>
            <a:r>
              <a:rPr lang="en-IN" sz="1800" b="1" i="1" dirty="0" smtClean="0">
                <a:solidFill>
                  <a:schemeClr val="bg1"/>
                </a:solidFill>
              </a:rPr>
              <a:t>l /a</a:t>
            </a:r>
          </a:p>
          <a:p>
            <a:pPr>
              <a:buNone/>
            </a:pPr>
            <a:r>
              <a:rPr lang="en-IN" sz="1800" b="1" dirty="0" smtClean="0">
                <a:solidFill>
                  <a:schemeClr val="bg1"/>
                </a:solidFill>
              </a:rPr>
              <a:t>        where a is the cross sectional area and l is the length of the conductor</a:t>
            </a:r>
          </a:p>
          <a:p>
            <a:endParaRPr lang="en-IN" sz="1800" b="1" dirty="0" smtClean="0">
              <a:solidFill>
                <a:schemeClr val="bg1"/>
              </a:solidFill>
            </a:endParaRPr>
          </a:p>
          <a:p>
            <a:pPr algn="just"/>
            <a:r>
              <a:rPr lang="en-IN" sz="1800" b="1" dirty="0" smtClean="0">
                <a:solidFill>
                  <a:schemeClr val="bg1"/>
                </a:solidFill>
              </a:rPr>
              <a:t>From the formula, it follows that the resistance linearly relates to the wire length. </a:t>
            </a:r>
          </a:p>
          <a:p>
            <a:pPr algn="just"/>
            <a:endParaRPr lang="en-IN" sz="1800" b="1" dirty="0" smtClean="0">
              <a:solidFill>
                <a:schemeClr val="bg1"/>
              </a:solidFill>
            </a:endParaRPr>
          </a:p>
          <a:p>
            <a:pPr algn="just"/>
            <a:r>
              <a:rPr lang="en-IN" sz="1800" b="1" dirty="0" smtClean="0">
                <a:solidFill>
                  <a:schemeClr val="bg1"/>
                </a:solidFill>
              </a:rPr>
              <a:t>Thus, by making an object to control the length of the wire, as it is done in a pot, a displacement measurement can be performed. </a:t>
            </a:r>
          </a:p>
          <a:p>
            <a:pPr algn="just"/>
            <a:endParaRPr lang="en-IN" sz="1800" b="1" dirty="0" smtClean="0">
              <a:solidFill>
                <a:schemeClr val="bg1"/>
              </a:solidFill>
            </a:endParaRPr>
          </a:p>
          <a:p>
            <a:pPr algn="just"/>
            <a:r>
              <a:rPr lang="en-IN" sz="1800" b="1" dirty="0" smtClean="0">
                <a:solidFill>
                  <a:schemeClr val="bg1"/>
                </a:solidFill>
              </a:rPr>
              <a:t>Because a resistance measurement requires passage of an electric current through the pot wire, the </a:t>
            </a:r>
            <a:r>
              <a:rPr lang="en-IN" sz="1800" b="1" dirty="0" err="1" smtClean="0">
                <a:solidFill>
                  <a:schemeClr val="bg1"/>
                </a:solidFill>
              </a:rPr>
              <a:t>potentiometric</a:t>
            </a:r>
            <a:r>
              <a:rPr lang="en-IN" sz="1800" b="1" dirty="0" smtClean="0">
                <a:solidFill>
                  <a:schemeClr val="bg1"/>
                </a:solidFill>
              </a:rPr>
              <a:t> transducer is of an active type; that is, it requires an excitation signal, (e.g., dc current). </a:t>
            </a:r>
          </a:p>
          <a:p>
            <a:pPr algn="just"/>
            <a:endParaRPr lang="en-IN" sz="1800" b="1" dirty="0" smtClean="0">
              <a:solidFill>
                <a:schemeClr val="bg1"/>
              </a:solidFill>
            </a:endParaRPr>
          </a:p>
          <a:p>
            <a:pPr algn="just"/>
            <a:r>
              <a:rPr lang="en-IN" sz="1800" b="1" dirty="0" smtClean="0">
                <a:solidFill>
                  <a:schemeClr val="bg1"/>
                </a:solidFill>
              </a:rPr>
              <a:t>A stimulus (displacement) is coupled to the pot wiper, whose movement causes the resistance change (Fig. 7.1A).</a:t>
            </a:r>
            <a:endParaRPr lang="en-IN" sz="1800" b="1"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p:cNvPicPr>
            <a:picLocks noChangeAspect="1" noChangeArrowheads="1"/>
          </p:cNvPicPr>
          <p:nvPr/>
        </p:nvPicPr>
        <p:blipFill>
          <a:blip r:embed="rId2" cstate="print"/>
          <a:srcRect/>
          <a:stretch>
            <a:fillRect/>
          </a:stretch>
        </p:blipFill>
        <p:spPr bwMode="auto">
          <a:xfrm>
            <a:off x="685800" y="304800"/>
            <a:ext cx="7964843" cy="4114800"/>
          </a:xfrm>
          <a:prstGeom prst="rect">
            <a:avLst/>
          </a:prstGeom>
          <a:noFill/>
          <a:ln w="9525">
            <a:noFill/>
            <a:miter lim="800000"/>
            <a:headEnd/>
            <a:tailEnd/>
          </a:ln>
        </p:spPr>
      </p:pic>
      <p:sp>
        <p:nvSpPr>
          <p:cNvPr id="5" name="Rectangle 4"/>
          <p:cNvSpPr/>
          <p:nvPr/>
        </p:nvSpPr>
        <p:spPr>
          <a:xfrm>
            <a:off x="1600200" y="5715000"/>
            <a:ext cx="5715000" cy="369332"/>
          </a:xfrm>
          <a:prstGeom prst="rect">
            <a:avLst/>
          </a:prstGeom>
        </p:spPr>
        <p:txBody>
          <a:bodyPr wrap="square">
            <a:spAutoFit/>
          </a:bodyPr>
          <a:lstStyle/>
          <a:p>
            <a:r>
              <a:rPr lang="en-IN" b="1" dirty="0" smtClean="0">
                <a:solidFill>
                  <a:schemeClr val="bg1"/>
                </a:solidFill>
              </a:rPr>
              <a:t>Fig. 7.1. (A) Potentiometer as a position sensor;</a:t>
            </a:r>
            <a:endParaRPr lang="en-IN" dirty="0">
              <a:solidFill>
                <a:schemeClr val="bg1"/>
              </a:solidFill>
            </a:endParaRPr>
          </a:p>
        </p:txBody>
      </p:sp>
      <p:sp>
        <p:nvSpPr>
          <p:cNvPr id="6" name="Rectangle 5"/>
          <p:cNvSpPr/>
          <p:nvPr/>
        </p:nvSpPr>
        <p:spPr>
          <a:xfrm>
            <a:off x="4648200" y="304800"/>
            <a:ext cx="4038600" cy="411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685800" y="3962400"/>
            <a:ext cx="304800" cy="400110"/>
          </a:xfrm>
          <a:prstGeom prst="rect">
            <a:avLst/>
          </a:prstGeom>
          <a:noFill/>
        </p:spPr>
        <p:txBody>
          <a:bodyPr wrap="square" rtlCol="0">
            <a:spAutoFit/>
          </a:bodyPr>
          <a:lstStyle/>
          <a:p>
            <a:r>
              <a:rPr lang="en-US" sz="2000" b="1" dirty="0" smtClean="0"/>
              <a:t>A</a:t>
            </a:r>
            <a:endParaRPr lang="en-IN" b="1" dirty="0"/>
          </a:p>
        </p:txBody>
      </p:sp>
    </p:spTree>
  </p:cSld>
  <p:clrMapOvr>
    <a:masterClrMapping/>
  </p:clrMapOvr>
  <p:transition spd="slow"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22" name="Text Box 6"/>
          <p:cNvSpPr txBox="1">
            <a:spLocks noChangeArrowheads="1"/>
          </p:cNvSpPr>
          <p:nvPr/>
        </p:nvSpPr>
        <p:spPr bwMode="auto">
          <a:xfrm>
            <a:off x="6765925" y="1636713"/>
            <a:ext cx="184150" cy="366712"/>
          </a:xfrm>
          <a:prstGeom prst="rect">
            <a:avLst/>
          </a:prstGeom>
          <a:noFill/>
          <a:ln w="9525">
            <a:noFill/>
            <a:miter lim="800000"/>
            <a:headEnd/>
            <a:tailEnd/>
          </a:ln>
          <a:effectLst/>
        </p:spPr>
        <p:txBody>
          <a:bodyPr wrap="none">
            <a:spAutoFit/>
          </a:bodyPr>
          <a:lstStyle/>
          <a:p>
            <a:endParaRPr lang="en-US"/>
          </a:p>
        </p:txBody>
      </p:sp>
      <p:sp>
        <p:nvSpPr>
          <p:cNvPr id="34826" name="Text Box 10"/>
          <p:cNvSpPr txBox="1">
            <a:spLocks noChangeArrowheads="1"/>
          </p:cNvSpPr>
          <p:nvPr/>
        </p:nvSpPr>
        <p:spPr bwMode="auto">
          <a:xfrm>
            <a:off x="2286000" y="6124575"/>
            <a:ext cx="4260850" cy="366713"/>
          </a:xfrm>
          <a:prstGeom prst="rect">
            <a:avLst/>
          </a:prstGeom>
          <a:noFill/>
          <a:ln w="9525">
            <a:noFill/>
            <a:miter lim="800000"/>
            <a:headEnd/>
            <a:tailEnd/>
          </a:ln>
          <a:effectLst/>
        </p:spPr>
        <p:txBody>
          <a:bodyPr wrap="none">
            <a:spAutoFit/>
          </a:bodyPr>
          <a:lstStyle/>
          <a:p>
            <a:r>
              <a:rPr lang="en-US" b="1">
                <a:solidFill>
                  <a:schemeClr val="bg1"/>
                </a:solidFill>
              </a:rPr>
              <a:t>Figure </a:t>
            </a:r>
            <a:r>
              <a:rPr lang="en-US">
                <a:solidFill>
                  <a:schemeClr val="bg1"/>
                </a:solidFill>
              </a:rPr>
              <a:t>: Cross section of an optical fiber</a:t>
            </a:r>
          </a:p>
        </p:txBody>
      </p:sp>
      <p:sp>
        <p:nvSpPr>
          <p:cNvPr id="34827" name="Text Box 11"/>
          <p:cNvSpPr txBox="1">
            <a:spLocks noChangeArrowheads="1"/>
          </p:cNvSpPr>
          <p:nvPr/>
        </p:nvSpPr>
        <p:spPr bwMode="auto">
          <a:xfrm>
            <a:off x="1981200" y="246063"/>
            <a:ext cx="4932363" cy="579437"/>
          </a:xfrm>
          <a:prstGeom prst="rect">
            <a:avLst/>
          </a:prstGeom>
          <a:noFill/>
          <a:ln w="9525">
            <a:noFill/>
            <a:miter lim="800000"/>
            <a:headEnd/>
            <a:tailEnd/>
          </a:ln>
          <a:effectLst/>
        </p:spPr>
        <p:txBody>
          <a:bodyPr wrap="none">
            <a:spAutoFit/>
          </a:bodyPr>
          <a:lstStyle/>
          <a:p>
            <a:r>
              <a:rPr lang="en-US" sz="3200" b="1">
                <a:solidFill>
                  <a:schemeClr val="bg1"/>
                </a:solidFill>
                <a:latin typeface="Book Antiqua" pitchFamily="18" charset="0"/>
              </a:rPr>
              <a:t>Structure of Optical Fiber</a:t>
            </a:r>
          </a:p>
        </p:txBody>
      </p:sp>
      <p:pic>
        <p:nvPicPr>
          <p:cNvPr id="34828" name="Picture 12"/>
          <p:cNvPicPr>
            <a:picLocks noGrp="1" noChangeAspect="1" noChangeArrowheads="1"/>
          </p:cNvPicPr>
          <p:nvPr>
            <p:ph sz="quarter" idx="3"/>
          </p:nvPr>
        </p:nvPicPr>
        <p:blipFill>
          <a:blip r:embed="rId2" cstate="print"/>
          <a:srcRect/>
          <a:stretch>
            <a:fillRect/>
          </a:stretch>
        </p:blipFill>
        <p:spPr>
          <a:xfrm>
            <a:off x="838200" y="914400"/>
            <a:ext cx="6934200" cy="5257800"/>
          </a:xfrm>
          <a:noFill/>
          <a:ln/>
        </p:spPr>
      </p:pic>
    </p:spTree>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816888"/>
            <a:ext cx="8382000" cy="5355312"/>
          </a:xfrm>
          <a:prstGeom prst="rect">
            <a:avLst/>
          </a:prstGeom>
        </p:spPr>
        <p:txBody>
          <a:bodyPr wrap="square">
            <a:spAutoFit/>
          </a:bodyPr>
          <a:lstStyle/>
          <a:p>
            <a:pPr algn="just"/>
            <a:r>
              <a:rPr lang="en-IN" b="1" dirty="0" smtClean="0">
                <a:solidFill>
                  <a:schemeClr val="bg1"/>
                </a:solidFill>
              </a:rPr>
              <a:t>In most practical circuits, the resistance measurement is replaced by a measurement of voltage drop. </a:t>
            </a:r>
          </a:p>
          <a:p>
            <a:pPr algn="just"/>
            <a:endParaRPr lang="en-IN" b="1" dirty="0" smtClean="0">
              <a:solidFill>
                <a:schemeClr val="bg1"/>
              </a:solidFill>
            </a:endParaRPr>
          </a:p>
          <a:p>
            <a:pPr algn="just"/>
            <a:r>
              <a:rPr lang="en-IN" b="1" dirty="0" smtClean="0">
                <a:solidFill>
                  <a:schemeClr val="bg1"/>
                </a:solidFill>
              </a:rPr>
              <a:t>The voltage across the wiper of a linear pot is proportional to the displacement </a:t>
            </a:r>
            <a:r>
              <a:rPr lang="en-IN" b="1" i="1" dirty="0" smtClean="0">
                <a:solidFill>
                  <a:schemeClr val="bg1"/>
                </a:solidFill>
              </a:rPr>
              <a:t>d:</a:t>
            </a:r>
          </a:p>
          <a:p>
            <a:pPr algn="just"/>
            <a:endParaRPr lang="en-IN" b="1" i="1" dirty="0" smtClean="0">
              <a:solidFill>
                <a:schemeClr val="bg1"/>
              </a:solidFill>
            </a:endParaRPr>
          </a:p>
          <a:p>
            <a:pPr algn="just"/>
            <a:r>
              <a:rPr lang="en-IN" b="1" i="1" dirty="0" smtClean="0">
                <a:solidFill>
                  <a:schemeClr val="bg1"/>
                </a:solidFill>
              </a:rPr>
              <a:t>V =E d / D            , (7.1)</a:t>
            </a:r>
          </a:p>
          <a:p>
            <a:pPr algn="just"/>
            <a:endParaRPr lang="en-IN" b="1" i="1" dirty="0" smtClean="0">
              <a:solidFill>
                <a:schemeClr val="bg1"/>
              </a:solidFill>
            </a:endParaRPr>
          </a:p>
          <a:p>
            <a:pPr algn="just"/>
            <a:r>
              <a:rPr lang="en-IN" b="1" dirty="0" smtClean="0">
                <a:solidFill>
                  <a:schemeClr val="bg1"/>
                </a:solidFill>
              </a:rPr>
              <a:t>where </a:t>
            </a:r>
            <a:r>
              <a:rPr lang="en-IN" b="1" i="1" dirty="0" smtClean="0">
                <a:solidFill>
                  <a:schemeClr val="bg1"/>
                </a:solidFill>
              </a:rPr>
              <a:t>D is the full-scale displacement and E is the voltage across the pot (excitation </a:t>
            </a:r>
            <a:r>
              <a:rPr lang="en-IN" b="1" dirty="0" smtClean="0">
                <a:solidFill>
                  <a:schemeClr val="bg1"/>
                </a:solidFill>
              </a:rPr>
              <a:t>signal). </a:t>
            </a:r>
          </a:p>
          <a:p>
            <a:pPr algn="just"/>
            <a:endParaRPr lang="en-IN" b="1" dirty="0" smtClean="0">
              <a:solidFill>
                <a:schemeClr val="bg1"/>
              </a:solidFill>
            </a:endParaRPr>
          </a:p>
          <a:p>
            <a:pPr algn="just"/>
            <a:r>
              <a:rPr lang="en-IN" b="1" dirty="0" smtClean="0">
                <a:solidFill>
                  <a:schemeClr val="bg1"/>
                </a:solidFill>
              </a:rPr>
              <a:t>This assumes that there is no loading effect from the interface circuit. If there is an appreciable load, the linear relationship between the wiper position and the output voltage will not hold.</a:t>
            </a:r>
          </a:p>
          <a:p>
            <a:pPr algn="just"/>
            <a:endParaRPr lang="en-IN" b="1" dirty="0" smtClean="0">
              <a:solidFill>
                <a:schemeClr val="bg1"/>
              </a:solidFill>
            </a:endParaRPr>
          </a:p>
          <a:p>
            <a:pPr algn="just"/>
            <a:r>
              <a:rPr lang="en-IN" b="1" dirty="0" smtClean="0">
                <a:solidFill>
                  <a:schemeClr val="bg1"/>
                </a:solidFill>
              </a:rPr>
              <a:t> In addition, the output signal is proportional to the excitation voltage applied across the sensor.</a:t>
            </a:r>
          </a:p>
          <a:p>
            <a:pPr algn="just"/>
            <a:endParaRPr lang="en-US" b="1" dirty="0" smtClean="0">
              <a:solidFill>
                <a:schemeClr val="bg1"/>
              </a:solidFill>
            </a:endParaRPr>
          </a:p>
          <a:p>
            <a:pPr algn="just"/>
            <a:r>
              <a:rPr lang="en-IN" b="1" dirty="0" smtClean="0">
                <a:solidFill>
                  <a:schemeClr val="bg1"/>
                </a:solidFill>
              </a:rPr>
              <a:t>This voltage, if not maintained constant, may be a source of error.</a:t>
            </a:r>
          </a:p>
        </p:txBody>
      </p:sp>
    </p:spTree>
  </p:cSld>
  <p:clrMapOvr>
    <a:masterClrMapping/>
  </p:clrMapOvr>
  <p:transition spd="slow"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609600"/>
            <a:ext cx="8839200" cy="4093428"/>
          </a:xfrm>
          <a:prstGeom prst="rect">
            <a:avLst/>
          </a:prstGeom>
        </p:spPr>
        <p:txBody>
          <a:bodyPr wrap="square">
            <a:spAutoFit/>
          </a:bodyPr>
          <a:lstStyle/>
          <a:p>
            <a:pPr algn="just"/>
            <a:r>
              <a:rPr lang="en-IN" sz="2000" b="1" dirty="0" smtClean="0">
                <a:solidFill>
                  <a:schemeClr val="bg1"/>
                </a:solidFill>
              </a:rPr>
              <a:t>It should be noted that a </a:t>
            </a:r>
            <a:r>
              <a:rPr lang="en-IN" sz="2000" b="1" dirty="0" err="1" smtClean="0">
                <a:solidFill>
                  <a:schemeClr val="bg1"/>
                </a:solidFill>
              </a:rPr>
              <a:t>potentiometric</a:t>
            </a:r>
            <a:r>
              <a:rPr lang="en-IN" sz="2000" b="1" dirty="0" smtClean="0">
                <a:solidFill>
                  <a:schemeClr val="bg1"/>
                </a:solidFill>
              </a:rPr>
              <a:t> sensor is a </a:t>
            </a:r>
            <a:r>
              <a:rPr lang="en-IN" sz="2000" b="1" dirty="0" err="1" smtClean="0">
                <a:solidFill>
                  <a:schemeClr val="bg1"/>
                </a:solidFill>
              </a:rPr>
              <a:t>ratiometric</a:t>
            </a:r>
            <a:r>
              <a:rPr lang="en-IN" sz="2000" b="1" dirty="0" smtClean="0">
                <a:solidFill>
                  <a:schemeClr val="bg1"/>
                </a:solidFill>
              </a:rPr>
              <a:t> device ; hence the resistance of the pot is not a part of the equation. </a:t>
            </a:r>
          </a:p>
          <a:p>
            <a:pPr algn="just"/>
            <a:endParaRPr lang="en-IN" sz="2000" b="1" dirty="0" smtClean="0">
              <a:solidFill>
                <a:schemeClr val="bg1"/>
              </a:solidFill>
            </a:endParaRPr>
          </a:p>
          <a:p>
            <a:pPr algn="just"/>
            <a:r>
              <a:rPr lang="en-IN" sz="2000" b="1" dirty="0" smtClean="0">
                <a:solidFill>
                  <a:schemeClr val="bg1"/>
                </a:solidFill>
              </a:rPr>
              <a:t>This means that its stability (e.g., over a temperature range) virtually has no effect on accuracy.</a:t>
            </a:r>
          </a:p>
          <a:p>
            <a:pPr algn="just"/>
            <a:endParaRPr lang="en-IN" sz="2000" b="1" dirty="0" smtClean="0">
              <a:solidFill>
                <a:schemeClr val="bg1"/>
              </a:solidFill>
            </a:endParaRPr>
          </a:p>
          <a:p>
            <a:pPr algn="just"/>
            <a:r>
              <a:rPr lang="en-IN" sz="2000" b="1" dirty="0" smtClean="0">
                <a:solidFill>
                  <a:schemeClr val="bg1"/>
                </a:solidFill>
              </a:rPr>
              <a:t>For the low-power applications, high-impedance pots are desirable; however, the loading effect must be always considered. </a:t>
            </a:r>
          </a:p>
          <a:p>
            <a:pPr algn="just"/>
            <a:endParaRPr lang="en-IN" sz="2000" b="1" dirty="0" smtClean="0">
              <a:solidFill>
                <a:schemeClr val="bg1"/>
              </a:solidFill>
            </a:endParaRPr>
          </a:p>
          <a:p>
            <a:pPr algn="just"/>
            <a:r>
              <a:rPr lang="en-IN" sz="2000" b="1" dirty="0" smtClean="0">
                <a:solidFill>
                  <a:schemeClr val="bg1"/>
                </a:solidFill>
              </a:rPr>
              <a:t>Thus, a good voltage follower is required.</a:t>
            </a:r>
          </a:p>
          <a:p>
            <a:pPr algn="just"/>
            <a:endParaRPr lang="en-IN" sz="2000" b="1" dirty="0" smtClean="0">
              <a:solidFill>
                <a:schemeClr val="bg1"/>
              </a:solidFill>
            </a:endParaRPr>
          </a:p>
          <a:p>
            <a:pPr algn="just"/>
            <a:r>
              <a:rPr lang="en-IN" sz="2000" b="1" dirty="0" smtClean="0">
                <a:solidFill>
                  <a:schemeClr val="bg1"/>
                </a:solidFill>
              </a:rPr>
              <a:t>The wiper of the pot is usually electrically isolated from the sensing shaft</a:t>
            </a:r>
            <a:endParaRPr lang="en-IN" sz="2000" b="1"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a:xfrm>
            <a:off x="685800" y="152400"/>
            <a:ext cx="7772400" cy="1143000"/>
          </a:xfrm>
        </p:spPr>
        <p:txBody>
          <a:bodyPr/>
          <a:lstStyle/>
          <a:p>
            <a:pPr algn="ctr"/>
            <a:r>
              <a:rPr lang="en-AU" sz="3600" dirty="0">
                <a:solidFill>
                  <a:srgbClr val="1709CB"/>
                </a:solidFill>
              </a:rPr>
              <a:t>Electrochemical Sensors</a:t>
            </a:r>
          </a:p>
        </p:txBody>
      </p:sp>
      <p:sp>
        <p:nvSpPr>
          <p:cNvPr id="940035" name="Text Box 3"/>
          <p:cNvSpPr txBox="1">
            <a:spLocks noChangeArrowheads="1"/>
          </p:cNvSpPr>
          <p:nvPr/>
        </p:nvSpPr>
        <p:spPr bwMode="auto">
          <a:xfrm>
            <a:off x="762000" y="1417638"/>
            <a:ext cx="7772400" cy="822325"/>
          </a:xfrm>
          <a:prstGeom prst="rect">
            <a:avLst/>
          </a:prstGeom>
          <a:noFill/>
          <a:ln w="9525">
            <a:noFill/>
            <a:miter lim="800000"/>
            <a:headEnd/>
            <a:tailEnd/>
          </a:ln>
          <a:effectLst/>
        </p:spPr>
        <p:txBody>
          <a:bodyPr anchor="ctr">
            <a:spAutoFit/>
          </a:bodyPr>
          <a:lstStyle/>
          <a:p>
            <a:pPr>
              <a:spcBef>
                <a:spcPct val="50000"/>
              </a:spcBef>
            </a:pPr>
            <a:r>
              <a:rPr lang="en-AU" sz="2400"/>
              <a:t>Electrochemical sensors are the most versatile and highly developed chemical sensors.</a:t>
            </a:r>
          </a:p>
        </p:txBody>
      </p:sp>
      <p:sp>
        <p:nvSpPr>
          <p:cNvPr id="940036" name="Text Box 4"/>
          <p:cNvSpPr txBox="1">
            <a:spLocks noChangeArrowheads="1"/>
          </p:cNvSpPr>
          <p:nvPr/>
        </p:nvSpPr>
        <p:spPr bwMode="auto">
          <a:xfrm>
            <a:off x="228600" y="2362200"/>
            <a:ext cx="6705600" cy="457200"/>
          </a:xfrm>
          <a:prstGeom prst="rect">
            <a:avLst/>
          </a:prstGeom>
          <a:noFill/>
          <a:ln w="9525">
            <a:noFill/>
            <a:miter lim="800000"/>
            <a:headEnd/>
            <a:tailEnd/>
          </a:ln>
          <a:effectLst/>
        </p:spPr>
        <p:txBody>
          <a:bodyPr wrap="square" anchor="ctr">
            <a:spAutoFit/>
          </a:bodyPr>
          <a:lstStyle/>
          <a:p>
            <a:pPr>
              <a:spcBef>
                <a:spcPct val="50000"/>
              </a:spcBef>
            </a:pPr>
            <a:r>
              <a:rPr lang="en-AU" sz="2400" dirty="0"/>
              <a:t>They are divided into several types:</a:t>
            </a:r>
          </a:p>
        </p:txBody>
      </p:sp>
      <p:sp>
        <p:nvSpPr>
          <p:cNvPr id="940037" name="Text Box 5"/>
          <p:cNvSpPr txBox="1">
            <a:spLocks noChangeArrowheads="1"/>
          </p:cNvSpPr>
          <p:nvPr/>
        </p:nvSpPr>
        <p:spPr bwMode="auto">
          <a:xfrm>
            <a:off x="2286000" y="2819400"/>
            <a:ext cx="6705600" cy="1552575"/>
          </a:xfrm>
          <a:prstGeom prst="rect">
            <a:avLst/>
          </a:prstGeom>
          <a:noFill/>
          <a:ln w="9525">
            <a:noFill/>
            <a:miter lim="800000"/>
            <a:headEnd/>
            <a:tailEnd/>
          </a:ln>
          <a:effectLst/>
        </p:spPr>
        <p:txBody>
          <a:bodyPr anchor="ctr">
            <a:spAutoFit/>
          </a:bodyPr>
          <a:lstStyle/>
          <a:p>
            <a:pPr algn="l">
              <a:spcBef>
                <a:spcPct val="50000"/>
              </a:spcBef>
              <a:buFontTx/>
              <a:buChar char="•"/>
            </a:pPr>
            <a:r>
              <a:rPr lang="en-AU" sz="2400"/>
              <a:t> Potentiometric (measure voltage)</a:t>
            </a:r>
          </a:p>
          <a:p>
            <a:pPr algn="l">
              <a:spcBef>
                <a:spcPct val="50000"/>
              </a:spcBef>
              <a:buFontTx/>
              <a:buChar char="•"/>
            </a:pPr>
            <a:r>
              <a:rPr lang="en-AU" sz="2400"/>
              <a:t> Amperometric (measure current)</a:t>
            </a:r>
          </a:p>
          <a:p>
            <a:pPr algn="l">
              <a:spcBef>
                <a:spcPct val="50000"/>
              </a:spcBef>
              <a:buFontTx/>
              <a:buChar char="•"/>
            </a:pPr>
            <a:r>
              <a:rPr lang="en-AU" sz="2400"/>
              <a:t> Conductometric (measure conductivity)</a:t>
            </a:r>
          </a:p>
        </p:txBody>
      </p:sp>
      <p:sp>
        <p:nvSpPr>
          <p:cNvPr id="940038" name="Text Box 6"/>
          <p:cNvSpPr txBox="1">
            <a:spLocks noChangeArrowheads="1"/>
          </p:cNvSpPr>
          <p:nvPr/>
        </p:nvSpPr>
        <p:spPr bwMode="auto">
          <a:xfrm>
            <a:off x="838200" y="5715000"/>
            <a:ext cx="7467600" cy="457200"/>
          </a:xfrm>
          <a:prstGeom prst="rect">
            <a:avLst/>
          </a:prstGeom>
          <a:noFill/>
          <a:ln w="9525">
            <a:noFill/>
            <a:miter lim="800000"/>
            <a:headEnd/>
            <a:tailEnd/>
          </a:ln>
          <a:effectLst/>
        </p:spPr>
        <p:txBody>
          <a:bodyPr anchor="ctr">
            <a:spAutoFit/>
          </a:bodyPr>
          <a:lstStyle/>
          <a:p>
            <a:pPr>
              <a:spcBef>
                <a:spcPct val="50000"/>
              </a:spcBef>
            </a:pPr>
            <a:r>
              <a:rPr lang="en-AU" sz="2400" dirty="0"/>
              <a:t>In all these sensors, special electrodes are used.</a:t>
            </a:r>
          </a:p>
        </p:txBody>
      </p:sp>
      <p:sp>
        <p:nvSpPr>
          <p:cNvPr id="940039" name="Text Box 7"/>
          <p:cNvSpPr txBox="1">
            <a:spLocks noChangeArrowheads="1"/>
          </p:cNvSpPr>
          <p:nvPr/>
        </p:nvSpPr>
        <p:spPr bwMode="auto">
          <a:xfrm>
            <a:off x="1736725" y="4438650"/>
            <a:ext cx="184150" cy="579438"/>
          </a:xfrm>
          <a:prstGeom prst="rect">
            <a:avLst/>
          </a:prstGeom>
          <a:noFill/>
          <a:ln w="57150" algn="ctr">
            <a:noFill/>
            <a:miter lim="800000"/>
            <a:headEnd/>
            <a:tailEnd type="none" w="lg" len="lg"/>
          </a:ln>
          <a:effectLst/>
        </p:spPr>
        <p:txBody>
          <a:bodyPr wrap="none">
            <a:spAutoFit/>
          </a:bodyPr>
          <a:lstStyle/>
          <a:p>
            <a:endParaRPr lang="en-US"/>
          </a:p>
        </p:txBody>
      </p:sp>
      <p:sp>
        <p:nvSpPr>
          <p:cNvPr id="940040" name="Text Box 8"/>
          <p:cNvSpPr txBox="1">
            <a:spLocks noChangeArrowheads="1"/>
          </p:cNvSpPr>
          <p:nvPr/>
        </p:nvSpPr>
        <p:spPr bwMode="auto">
          <a:xfrm>
            <a:off x="990600" y="4876800"/>
            <a:ext cx="7391400" cy="369332"/>
          </a:xfrm>
          <a:prstGeom prst="rect">
            <a:avLst/>
          </a:prstGeom>
          <a:noFill/>
          <a:ln w="57150" algn="ctr">
            <a:noFill/>
            <a:miter lim="800000"/>
            <a:headEnd/>
            <a:tailEnd type="none" w="lg" len="lg"/>
          </a:ln>
          <a:effectLst/>
        </p:spPr>
        <p:txBody>
          <a:bodyPr wrap="square">
            <a:spAutoFit/>
          </a:bodyPr>
          <a:lstStyle/>
          <a:p>
            <a:r>
              <a:rPr lang="en-US" b="1" dirty="0"/>
              <a:t>Sometimes the distinction between these types can be blurred.</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708" name="Picture 4"/>
          <p:cNvPicPr>
            <a:picLocks noChangeAspect="1" noChangeArrowheads="1"/>
          </p:cNvPicPr>
          <p:nvPr/>
        </p:nvPicPr>
        <p:blipFill>
          <a:blip r:embed="rId2" cstate="print"/>
          <a:srcRect/>
          <a:stretch>
            <a:fillRect/>
          </a:stretch>
        </p:blipFill>
        <p:spPr bwMode="auto">
          <a:xfrm>
            <a:off x="0" y="304800"/>
            <a:ext cx="9144000" cy="6188075"/>
          </a:xfrm>
          <a:prstGeom prst="rect">
            <a:avLst/>
          </a:prstGeom>
          <a:noFill/>
          <a:ln w="57150" algn="ctr">
            <a:noFill/>
            <a:miter lim="800000"/>
            <a:headEnd/>
            <a:tailEnd type="none" w="lg" len="lg"/>
          </a:ln>
          <a:effectLst/>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1058" name="Text Box 2"/>
          <p:cNvSpPr txBox="1">
            <a:spLocks noChangeArrowheads="1"/>
          </p:cNvSpPr>
          <p:nvPr/>
        </p:nvSpPr>
        <p:spPr bwMode="auto">
          <a:xfrm>
            <a:off x="228600" y="1219200"/>
            <a:ext cx="3886200" cy="1552575"/>
          </a:xfrm>
          <a:prstGeom prst="rect">
            <a:avLst/>
          </a:prstGeom>
          <a:noFill/>
          <a:ln w="9525">
            <a:noFill/>
            <a:miter lim="800000"/>
            <a:headEnd/>
            <a:tailEnd/>
          </a:ln>
          <a:effectLst/>
        </p:spPr>
        <p:txBody>
          <a:bodyPr anchor="ctr">
            <a:spAutoFit/>
          </a:bodyPr>
          <a:lstStyle/>
          <a:p>
            <a:pPr>
              <a:spcBef>
                <a:spcPct val="50000"/>
              </a:spcBef>
            </a:pPr>
            <a:r>
              <a:rPr lang="en-AU" sz="2400"/>
              <a:t>Either a chemical reaction takes place or the charge transport is modulated by the reaction</a:t>
            </a:r>
          </a:p>
        </p:txBody>
      </p:sp>
      <p:sp>
        <p:nvSpPr>
          <p:cNvPr id="941059" name="Text Box 3"/>
          <p:cNvSpPr txBox="1">
            <a:spLocks noChangeArrowheads="1"/>
          </p:cNvSpPr>
          <p:nvPr/>
        </p:nvSpPr>
        <p:spPr bwMode="auto">
          <a:xfrm>
            <a:off x="4495800" y="1752600"/>
            <a:ext cx="4648200" cy="1187450"/>
          </a:xfrm>
          <a:prstGeom prst="rect">
            <a:avLst/>
          </a:prstGeom>
          <a:noFill/>
          <a:ln w="9525">
            <a:noFill/>
            <a:miter lim="800000"/>
            <a:headEnd/>
            <a:tailEnd/>
          </a:ln>
          <a:effectLst/>
        </p:spPr>
        <p:txBody>
          <a:bodyPr anchor="ctr">
            <a:spAutoFit/>
          </a:bodyPr>
          <a:lstStyle/>
          <a:p>
            <a:pPr>
              <a:spcBef>
                <a:spcPct val="50000"/>
              </a:spcBef>
            </a:pPr>
            <a:r>
              <a:rPr lang="en-AU" sz="2400"/>
              <a:t>Electrochemical sensing always requires a closed circuit. Current must flow to make a measurement.</a:t>
            </a:r>
          </a:p>
        </p:txBody>
      </p:sp>
      <p:sp>
        <p:nvSpPr>
          <p:cNvPr id="941060" name="Text Box 4"/>
          <p:cNvSpPr txBox="1">
            <a:spLocks noChangeArrowheads="1"/>
          </p:cNvSpPr>
          <p:nvPr/>
        </p:nvSpPr>
        <p:spPr bwMode="auto">
          <a:xfrm>
            <a:off x="0" y="3124200"/>
            <a:ext cx="5105400" cy="822325"/>
          </a:xfrm>
          <a:prstGeom prst="rect">
            <a:avLst/>
          </a:prstGeom>
          <a:noFill/>
          <a:ln w="9525">
            <a:noFill/>
            <a:miter lim="800000"/>
            <a:headEnd/>
            <a:tailEnd/>
          </a:ln>
          <a:effectLst/>
        </p:spPr>
        <p:txBody>
          <a:bodyPr anchor="ctr">
            <a:spAutoFit/>
          </a:bodyPr>
          <a:lstStyle/>
          <a:p>
            <a:pPr>
              <a:spcBef>
                <a:spcPct val="50000"/>
              </a:spcBef>
            </a:pPr>
            <a:r>
              <a:rPr lang="en-AU" sz="2400"/>
              <a:t>Since we need a closed loop we need at least two electrodes.</a:t>
            </a:r>
          </a:p>
        </p:txBody>
      </p:sp>
      <p:sp>
        <p:nvSpPr>
          <p:cNvPr id="941061" name="Text Box 5"/>
          <p:cNvSpPr txBox="1">
            <a:spLocks noChangeArrowheads="1"/>
          </p:cNvSpPr>
          <p:nvPr/>
        </p:nvSpPr>
        <p:spPr bwMode="auto">
          <a:xfrm>
            <a:off x="4572000" y="4114800"/>
            <a:ext cx="3962400" cy="822325"/>
          </a:xfrm>
          <a:prstGeom prst="rect">
            <a:avLst/>
          </a:prstGeom>
          <a:noFill/>
          <a:ln w="9525">
            <a:noFill/>
            <a:miter lim="800000"/>
            <a:headEnd/>
            <a:tailEnd/>
          </a:ln>
          <a:effectLst/>
        </p:spPr>
        <p:txBody>
          <a:bodyPr anchor="ctr">
            <a:spAutoFit/>
          </a:bodyPr>
          <a:lstStyle/>
          <a:p>
            <a:pPr>
              <a:spcBef>
                <a:spcPct val="50000"/>
              </a:spcBef>
            </a:pPr>
            <a:r>
              <a:rPr lang="en-AU" sz="2400"/>
              <a:t>These sensors are often called an electrochemical cell.</a:t>
            </a:r>
          </a:p>
        </p:txBody>
      </p:sp>
      <p:sp>
        <p:nvSpPr>
          <p:cNvPr id="941062" name="Text Box 6"/>
          <p:cNvSpPr txBox="1">
            <a:spLocks noChangeArrowheads="1"/>
          </p:cNvSpPr>
          <p:nvPr/>
        </p:nvSpPr>
        <p:spPr bwMode="auto">
          <a:xfrm>
            <a:off x="457200" y="5105400"/>
            <a:ext cx="4724400" cy="1187450"/>
          </a:xfrm>
          <a:prstGeom prst="rect">
            <a:avLst/>
          </a:prstGeom>
          <a:noFill/>
          <a:ln w="9525">
            <a:noFill/>
            <a:miter lim="800000"/>
            <a:headEnd/>
            <a:tailEnd/>
          </a:ln>
          <a:effectLst/>
        </p:spPr>
        <p:txBody>
          <a:bodyPr anchor="ctr">
            <a:spAutoFit/>
          </a:bodyPr>
          <a:lstStyle/>
          <a:p>
            <a:pPr>
              <a:spcBef>
                <a:spcPct val="50000"/>
              </a:spcBef>
            </a:pPr>
            <a:r>
              <a:rPr lang="en-AU" sz="2400"/>
              <a:t>How the cell is used depends heavily on the sensitivity, selectivity and accuracy.</a:t>
            </a:r>
          </a:p>
        </p:txBody>
      </p:sp>
      <p:sp>
        <p:nvSpPr>
          <p:cNvPr id="941063" name="Rectangle 7"/>
          <p:cNvSpPr>
            <a:spLocks noChangeArrowheads="1"/>
          </p:cNvSpPr>
          <p:nvPr/>
        </p:nvSpPr>
        <p:spPr bwMode="auto">
          <a:xfrm>
            <a:off x="685800" y="152400"/>
            <a:ext cx="7772400" cy="1143000"/>
          </a:xfrm>
          <a:prstGeom prst="rect">
            <a:avLst/>
          </a:prstGeom>
          <a:noFill/>
          <a:ln w="9525">
            <a:noFill/>
            <a:miter lim="800000"/>
            <a:headEnd/>
            <a:tailEnd/>
          </a:ln>
          <a:effectLst/>
        </p:spPr>
        <p:txBody>
          <a:bodyPr anchor="ctr"/>
          <a:lstStyle/>
          <a:p>
            <a:r>
              <a:rPr lang="en-AU" sz="4400"/>
              <a:t>Electrochemical Sensors</a:t>
            </a: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685800" y="152400"/>
            <a:ext cx="7772400" cy="1143000"/>
          </a:xfrm>
        </p:spPr>
        <p:txBody>
          <a:bodyPr/>
          <a:lstStyle/>
          <a:p>
            <a:pPr algn="ctr"/>
            <a:r>
              <a:rPr lang="en-AU" sz="2800" dirty="0">
                <a:solidFill>
                  <a:srgbClr val="1709CB"/>
                </a:solidFill>
              </a:rPr>
              <a:t>Potentiometric Sensors</a:t>
            </a:r>
          </a:p>
        </p:txBody>
      </p:sp>
      <p:sp>
        <p:nvSpPr>
          <p:cNvPr id="942083" name="Text Box 3"/>
          <p:cNvSpPr txBox="1">
            <a:spLocks noChangeArrowheads="1"/>
          </p:cNvSpPr>
          <p:nvPr/>
        </p:nvSpPr>
        <p:spPr bwMode="auto">
          <a:xfrm>
            <a:off x="914400" y="1143000"/>
            <a:ext cx="7696200" cy="1187450"/>
          </a:xfrm>
          <a:prstGeom prst="rect">
            <a:avLst/>
          </a:prstGeom>
          <a:noFill/>
          <a:ln w="9525">
            <a:noFill/>
            <a:miter lim="800000"/>
            <a:headEnd/>
            <a:tailEnd/>
          </a:ln>
          <a:effectLst/>
        </p:spPr>
        <p:txBody>
          <a:bodyPr anchor="ctr">
            <a:spAutoFit/>
          </a:bodyPr>
          <a:lstStyle/>
          <a:p>
            <a:pPr>
              <a:spcBef>
                <a:spcPct val="50000"/>
              </a:spcBef>
            </a:pPr>
            <a:r>
              <a:rPr lang="en-AU" sz="2400"/>
              <a:t>Potentiometric sensors use the effect of the concentration on the equilibrium of redox reactions occurring at the electrode-electrolyte interface of an electrochemical cell</a:t>
            </a:r>
          </a:p>
        </p:txBody>
      </p:sp>
      <p:sp>
        <p:nvSpPr>
          <p:cNvPr id="942084" name="Text Box 4"/>
          <p:cNvSpPr txBox="1">
            <a:spLocks noChangeArrowheads="1"/>
          </p:cNvSpPr>
          <p:nvPr/>
        </p:nvSpPr>
        <p:spPr bwMode="auto">
          <a:xfrm>
            <a:off x="3657600" y="2560638"/>
            <a:ext cx="4724400" cy="822325"/>
          </a:xfrm>
          <a:prstGeom prst="rect">
            <a:avLst/>
          </a:prstGeom>
          <a:noFill/>
          <a:ln w="9525">
            <a:noFill/>
            <a:miter lim="800000"/>
            <a:headEnd/>
            <a:tailEnd/>
          </a:ln>
          <a:effectLst/>
        </p:spPr>
        <p:txBody>
          <a:bodyPr anchor="ctr">
            <a:spAutoFit/>
          </a:bodyPr>
          <a:lstStyle/>
          <a:p>
            <a:pPr>
              <a:spcBef>
                <a:spcPct val="50000"/>
              </a:spcBef>
            </a:pPr>
            <a:r>
              <a:rPr lang="en-AU" sz="2400"/>
              <a:t>The redox reaction takes on the electrode surface:</a:t>
            </a:r>
          </a:p>
        </p:txBody>
      </p:sp>
      <p:sp>
        <p:nvSpPr>
          <p:cNvPr id="942085" name="Text Box 5"/>
          <p:cNvSpPr txBox="1">
            <a:spLocks noChangeArrowheads="1"/>
          </p:cNvSpPr>
          <p:nvPr/>
        </p:nvSpPr>
        <p:spPr bwMode="auto">
          <a:xfrm>
            <a:off x="4267200" y="3962400"/>
            <a:ext cx="4876800" cy="457200"/>
          </a:xfrm>
          <a:prstGeom prst="rect">
            <a:avLst/>
          </a:prstGeom>
          <a:noFill/>
          <a:ln w="9525">
            <a:noFill/>
            <a:miter lim="800000"/>
            <a:headEnd/>
            <a:tailEnd/>
          </a:ln>
          <a:effectLst/>
        </p:spPr>
        <p:txBody>
          <a:bodyPr anchor="ctr">
            <a:spAutoFit/>
          </a:bodyPr>
          <a:lstStyle/>
          <a:p>
            <a:pPr>
              <a:spcBef>
                <a:spcPct val="50000"/>
              </a:spcBef>
            </a:pPr>
            <a:r>
              <a:rPr lang="en-AU" sz="2400" i="1"/>
              <a:t>Oxidant </a:t>
            </a:r>
            <a:r>
              <a:rPr lang="en-AU" sz="2400"/>
              <a:t>+ Ze</a:t>
            </a:r>
            <a:r>
              <a:rPr lang="en-AU" sz="2400" baseline="30000"/>
              <a:t>-</a:t>
            </a:r>
            <a:r>
              <a:rPr lang="en-AU" sz="2400"/>
              <a:t> =&gt; </a:t>
            </a:r>
            <a:r>
              <a:rPr lang="en-AU" sz="2400" i="1"/>
              <a:t>Reduced product</a:t>
            </a:r>
          </a:p>
        </p:txBody>
      </p:sp>
      <p:sp>
        <p:nvSpPr>
          <p:cNvPr id="942086" name="Text Box 6"/>
          <p:cNvSpPr txBox="1">
            <a:spLocks noChangeArrowheads="1"/>
          </p:cNvSpPr>
          <p:nvPr/>
        </p:nvSpPr>
        <p:spPr bwMode="auto">
          <a:xfrm>
            <a:off x="4495800" y="4800600"/>
            <a:ext cx="3678238" cy="1187450"/>
          </a:xfrm>
          <a:prstGeom prst="rect">
            <a:avLst/>
          </a:prstGeom>
          <a:noFill/>
          <a:ln w="57150" algn="ctr">
            <a:noFill/>
            <a:miter lim="800000"/>
            <a:headEnd/>
            <a:tailEnd type="none" w="lg" len="lg"/>
          </a:ln>
          <a:effectLst/>
        </p:spPr>
        <p:txBody>
          <a:bodyPr>
            <a:spAutoFit/>
          </a:bodyPr>
          <a:lstStyle/>
          <a:p>
            <a:r>
              <a:rPr lang="en-US" sz="2400"/>
              <a:t>Z is the number of electrons involved in the redox reaction</a:t>
            </a:r>
          </a:p>
        </p:txBody>
      </p:sp>
      <p:pic>
        <p:nvPicPr>
          <p:cNvPr id="942087" name="Picture 7" descr="electrochemical cell"/>
          <p:cNvPicPr>
            <a:picLocks noChangeAspect="1" noChangeArrowheads="1"/>
          </p:cNvPicPr>
          <p:nvPr/>
        </p:nvPicPr>
        <p:blipFill>
          <a:blip r:embed="rId2" cstate="print"/>
          <a:srcRect/>
          <a:stretch>
            <a:fillRect/>
          </a:stretch>
        </p:blipFill>
        <p:spPr bwMode="auto">
          <a:xfrm>
            <a:off x="0" y="2514600"/>
            <a:ext cx="3136900" cy="4038600"/>
          </a:xfrm>
          <a:prstGeom prst="rect">
            <a:avLst/>
          </a:prstGeom>
          <a:noFill/>
        </p:spPr>
      </p:pic>
      <p:sp>
        <p:nvSpPr>
          <p:cNvPr id="942088" name="Text Box 8"/>
          <p:cNvSpPr txBox="1">
            <a:spLocks noChangeArrowheads="1"/>
          </p:cNvSpPr>
          <p:nvPr/>
        </p:nvSpPr>
        <p:spPr bwMode="auto">
          <a:xfrm>
            <a:off x="0" y="6583363"/>
            <a:ext cx="2147888" cy="274637"/>
          </a:xfrm>
          <a:prstGeom prst="rect">
            <a:avLst/>
          </a:prstGeom>
          <a:noFill/>
          <a:ln w="57150" algn="ctr">
            <a:noFill/>
            <a:miter lim="800000"/>
            <a:headEnd/>
            <a:tailEnd type="none" w="lg" len="lg"/>
          </a:ln>
          <a:effectLst/>
        </p:spPr>
        <p:txBody>
          <a:bodyPr wrap="none">
            <a:spAutoFit/>
          </a:bodyPr>
          <a:lstStyle/>
          <a:p>
            <a:r>
              <a:rPr lang="en-US" sz="1200"/>
              <a:t>www.chemie.uni-greifswald.de/</a:t>
            </a:r>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28600"/>
            <a:ext cx="8763000" cy="1015663"/>
          </a:xfrm>
          <a:prstGeom prst="rect">
            <a:avLst/>
          </a:prstGeom>
        </p:spPr>
        <p:txBody>
          <a:bodyPr wrap="square">
            <a:spAutoFit/>
          </a:bodyPr>
          <a:lstStyle/>
          <a:p>
            <a:pPr algn="just"/>
            <a:r>
              <a:rPr lang="en-IN" sz="2000" b="1" dirty="0" err="1" smtClean="0">
                <a:solidFill>
                  <a:schemeClr val="bg1"/>
                </a:solidFill>
              </a:rPr>
              <a:t>Redox</a:t>
            </a:r>
            <a:r>
              <a:rPr lang="en-IN" sz="2000" dirty="0" smtClean="0">
                <a:solidFill>
                  <a:schemeClr val="bg1"/>
                </a:solidFill>
              </a:rPr>
              <a:t> (</a:t>
            </a:r>
            <a:r>
              <a:rPr lang="en-IN" sz="2000" b="1" dirty="0" smtClean="0">
                <a:solidFill>
                  <a:schemeClr val="bg1"/>
                </a:solidFill>
              </a:rPr>
              <a:t>red</a:t>
            </a:r>
            <a:r>
              <a:rPr lang="en-IN" sz="2000" dirty="0" smtClean="0">
                <a:solidFill>
                  <a:schemeClr val="bg1"/>
                </a:solidFill>
              </a:rPr>
              <a:t>uction-</a:t>
            </a:r>
            <a:r>
              <a:rPr lang="en-IN" sz="2000" b="1" dirty="0" smtClean="0">
                <a:solidFill>
                  <a:schemeClr val="bg1"/>
                </a:solidFill>
              </a:rPr>
              <a:t>ox</a:t>
            </a:r>
            <a:r>
              <a:rPr lang="en-IN" sz="2000" dirty="0" smtClean="0">
                <a:solidFill>
                  <a:schemeClr val="bg1"/>
                </a:solidFill>
              </a:rPr>
              <a:t>idation) reactions include all chemical reactions in which atoms have their oxidation state changed; in general, </a:t>
            </a:r>
            <a:r>
              <a:rPr lang="en-IN" sz="2000" dirty="0" err="1" smtClean="0">
                <a:solidFill>
                  <a:schemeClr val="bg1"/>
                </a:solidFill>
              </a:rPr>
              <a:t>redox</a:t>
            </a:r>
            <a:r>
              <a:rPr lang="en-IN" sz="2000" dirty="0" smtClean="0">
                <a:solidFill>
                  <a:schemeClr val="bg1"/>
                </a:solidFill>
              </a:rPr>
              <a:t> reactions involve the transfer of electrons between species.</a:t>
            </a:r>
            <a:endParaRPr lang="en-IN" sz="2000" dirty="0">
              <a:solidFill>
                <a:schemeClr val="bg1"/>
              </a:solidFill>
            </a:endParaRPr>
          </a:p>
        </p:txBody>
      </p:sp>
      <p:sp>
        <p:nvSpPr>
          <p:cNvPr id="4" name="Rectangle 3"/>
          <p:cNvSpPr/>
          <p:nvPr/>
        </p:nvSpPr>
        <p:spPr>
          <a:xfrm>
            <a:off x="228600" y="1676400"/>
            <a:ext cx="8686800" cy="1631216"/>
          </a:xfrm>
          <a:prstGeom prst="rect">
            <a:avLst/>
          </a:prstGeom>
        </p:spPr>
        <p:txBody>
          <a:bodyPr wrap="square">
            <a:spAutoFit/>
          </a:bodyPr>
          <a:lstStyle/>
          <a:p>
            <a:pPr algn="just"/>
            <a:r>
              <a:rPr lang="en-IN" sz="2000" b="1" dirty="0" smtClean="0">
                <a:solidFill>
                  <a:schemeClr val="bg1"/>
                </a:solidFill>
              </a:rPr>
              <a:t>Oxidation</a:t>
            </a:r>
            <a:r>
              <a:rPr lang="en-IN" sz="2000" dirty="0" smtClean="0">
                <a:solidFill>
                  <a:schemeClr val="bg1"/>
                </a:solidFill>
              </a:rPr>
              <a:t> is the </a:t>
            </a:r>
            <a:r>
              <a:rPr lang="en-IN" sz="2000" i="1" dirty="0" smtClean="0">
                <a:solidFill>
                  <a:schemeClr val="bg1"/>
                </a:solidFill>
              </a:rPr>
              <a:t>loss</a:t>
            </a:r>
            <a:r>
              <a:rPr lang="en-IN" sz="2000" dirty="0" smtClean="0">
                <a:solidFill>
                  <a:schemeClr val="bg1"/>
                </a:solidFill>
              </a:rPr>
              <a:t> of electrons or an </a:t>
            </a:r>
            <a:r>
              <a:rPr lang="en-IN" sz="2000" i="1" dirty="0" smtClean="0">
                <a:solidFill>
                  <a:schemeClr val="bg1"/>
                </a:solidFill>
              </a:rPr>
              <a:t>increase</a:t>
            </a:r>
            <a:r>
              <a:rPr lang="en-IN" sz="2000" dirty="0" smtClean="0">
                <a:solidFill>
                  <a:schemeClr val="bg1"/>
                </a:solidFill>
              </a:rPr>
              <a:t> in oxidation state by a </a:t>
            </a:r>
            <a:r>
              <a:rPr lang="en-IN" sz="2000" b="1" dirty="0" smtClean="0">
                <a:solidFill>
                  <a:schemeClr val="bg1"/>
                </a:solidFill>
              </a:rPr>
              <a:t>molecule, atom, or</a:t>
            </a:r>
            <a:r>
              <a:rPr lang="en-IN" sz="2000" dirty="0" smtClean="0">
                <a:solidFill>
                  <a:schemeClr val="bg1"/>
                </a:solidFill>
              </a:rPr>
              <a:t> ion.</a:t>
            </a:r>
          </a:p>
          <a:p>
            <a:pPr algn="just"/>
            <a:endParaRPr lang="en-IN" sz="2000" dirty="0" smtClean="0">
              <a:solidFill>
                <a:schemeClr val="bg1"/>
              </a:solidFill>
            </a:endParaRPr>
          </a:p>
          <a:p>
            <a:pPr algn="just"/>
            <a:r>
              <a:rPr lang="en-IN" sz="2000" b="1" dirty="0" smtClean="0">
                <a:solidFill>
                  <a:schemeClr val="bg1"/>
                </a:solidFill>
              </a:rPr>
              <a:t>Reduction</a:t>
            </a:r>
            <a:r>
              <a:rPr lang="en-IN" sz="2000" dirty="0" smtClean="0">
                <a:solidFill>
                  <a:schemeClr val="bg1"/>
                </a:solidFill>
              </a:rPr>
              <a:t> is the </a:t>
            </a:r>
            <a:r>
              <a:rPr lang="en-IN" sz="2000" i="1" dirty="0" smtClean="0">
                <a:solidFill>
                  <a:schemeClr val="bg1"/>
                </a:solidFill>
              </a:rPr>
              <a:t>gain</a:t>
            </a:r>
            <a:r>
              <a:rPr lang="en-IN" sz="2000" dirty="0" smtClean="0">
                <a:solidFill>
                  <a:schemeClr val="bg1"/>
                </a:solidFill>
              </a:rPr>
              <a:t> of electrons or a </a:t>
            </a:r>
            <a:r>
              <a:rPr lang="en-IN" sz="2000" i="1" dirty="0" smtClean="0">
                <a:solidFill>
                  <a:schemeClr val="bg1"/>
                </a:solidFill>
              </a:rPr>
              <a:t>decrease</a:t>
            </a:r>
            <a:r>
              <a:rPr lang="en-IN" sz="2000" dirty="0" smtClean="0">
                <a:solidFill>
                  <a:schemeClr val="bg1"/>
                </a:solidFill>
              </a:rPr>
              <a:t> in oxidation state by a molecule, atom, or ion.</a:t>
            </a:r>
            <a:endParaRPr lang="en-IN" sz="2000" dirty="0">
              <a:solidFill>
                <a:schemeClr val="bg1"/>
              </a:solidFill>
            </a:endParaRPr>
          </a:p>
        </p:txBody>
      </p:sp>
      <p:pic>
        <p:nvPicPr>
          <p:cNvPr id="447490" name="Picture 2" descr="http://upload.wikimedia.org/wikipedia/commons/8/8c/Redox_Halves.png"/>
          <p:cNvPicPr>
            <a:picLocks noChangeAspect="1" noChangeArrowheads="1"/>
          </p:cNvPicPr>
          <p:nvPr/>
        </p:nvPicPr>
        <p:blipFill>
          <a:blip r:embed="rId2" cstate="print"/>
          <a:srcRect/>
          <a:stretch>
            <a:fillRect/>
          </a:stretch>
        </p:blipFill>
        <p:spPr bwMode="auto">
          <a:xfrm>
            <a:off x="1219200" y="3505200"/>
            <a:ext cx="7029450" cy="3038476"/>
          </a:xfrm>
          <a:prstGeom prst="rect">
            <a:avLst/>
          </a:prstGeom>
          <a:noFill/>
        </p:spPr>
      </p:pic>
    </p:spTree>
  </p:cSld>
  <p:clrMapOvr>
    <a:masterClrMapping/>
  </p:clrMapOvr>
  <p:transition spd="slow"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6"/>
          <p:cNvGrpSpPr/>
          <p:nvPr/>
        </p:nvGrpSpPr>
        <p:grpSpPr>
          <a:xfrm>
            <a:off x="2438400" y="762000"/>
            <a:ext cx="4478737" cy="5180956"/>
            <a:chOff x="4803125" y="2057400"/>
            <a:chExt cx="3716737" cy="4876156"/>
          </a:xfrm>
        </p:grpSpPr>
        <p:sp>
          <p:nvSpPr>
            <p:cNvPr id="9" name="Text Box 9"/>
            <p:cNvSpPr txBox="1">
              <a:spLocks noChangeArrowheads="1"/>
            </p:cNvSpPr>
            <p:nvPr/>
          </p:nvSpPr>
          <p:spPr bwMode="auto">
            <a:xfrm>
              <a:off x="4849373" y="6225670"/>
              <a:ext cx="3632648" cy="707886"/>
            </a:xfrm>
            <a:prstGeom prst="rect">
              <a:avLst/>
            </a:prstGeom>
            <a:noFill/>
            <a:ln w="9525">
              <a:noFill/>
              <a:miter lim="800000"/>
              <a:headEnd/>
              <a:tailEnd/>
            </a:ln>
            <a:effectLst/>
          </p:spPr>
          <p:txBody>
            <a:bodyPr>
              <a:spAutoFit/>
            </a:bodyPr>
            <a:lstStyle/>
            <a:p>
              <a:pPr algn="ctr">
                <a:spcBef>
                  <a:spcPct val="50000"/>
                </a:spcBef>
              </a:pPr>
              <a:r>
                <a:rPr lang="en-US" sz="2000" b="1" dirty="0" smtClean="0">
                  <a:solidFill>
                    <a:srgbClr val="00FFFF"/>
                  </a:solidFill>
                  <a:latin typeface="Times New Roman" pitchFamily="18" charset="0"/>
                </a:rPr>
                <a:t>Schematic of  3-electrode </a:t>
              </a:r>
              <a:r>
                <a:rPr lang="en-US" sz="2000" b="1" dirty="0">
                  <a:solidFill>
                    <a:srgbClr val="00FFFF"/>
                  </a:solidFill>
                  <a:latin typeface="Times New Roman" pitchFamily="18" charset="0"/>
                </a:rPr>
                <a:t>electrochemical cell</a:t>
              </a:r>
            </a:p>
          </p:txBody>
        </p:sp>
        <p:grpSp>
          <p:nvGrpSpPr>
            <p:cNvPr id="10" name="Group 4"/>
            <p:cNvGrpSpPr>
              <a:grpSpLocks/>
            </p:cNvGrpSpPr>
            <p:nvPr/>
          </p:nvGrpSpPr>
          <p:grpSpPr bwMode="auto">
            <a:xfrm>
              <a:off x="4803125" y="2057400"/>
              <a:ext cx="3716737" cy="4113109"/>
              <a:chOff x="240" y="912"/>
              <a:chExt cx="2556" cy="3306"/>
            </a:xfrm>
          </p:grpSpPr>
          <p:pic>
            <p:nvPicPr>
              <p:cNvPr id="11" name="Picture 5" descr="Elec-assembly"/>
              <p:cNvPicPr>
                <a:picLocks noChangeAspect="1" noChangeArrowheads="1"/>
              </p:cNvPicPr>
              <p:nvPr/>
            </p:nvPicPr>
            <p:blipFill>
              <a:blip r:embed="rId2" cstate="print"/>
              <a:srcRect/>
              <a:stretch>
                <a:fillRect/>
              </a:stretch>
            </p:blipFill>
            <p:spPr bwMode="auto">
              <a:xfrm>
                <a:off x="240" y="912"/>
                <a:ext cx="2556" cy="3306"/>
              </a:xfrm>
              <a:prstGeom prst="rect">
                <a:avLst/>
              </a:prstGeom>
              <a:solidFill>
                <a:schemeClr val="bg1"/>
              </a:solidFill>
            </p:spPr>
          </p:pic>
          <p:sp>
            <p:nvSpPr>
              <p:cNvPr id="12" name="AutoShape 6"/>
              <p:cNvSpPr>
                <a:spLocks noChangeArrowheads="1"/>
              </p:cNvSpPr>
              <p:nvPr/>
            </p:nvSpPr>
            <p:spPr bwMode="auto">
              <a:xfrm>
                <a:off x="288" y="3216"/>
                <a:ext cx="864" cy="240"/>
              </a:xfrm>
              <a:prstGeom prst="flowChartProcess">
                <a:avLst/>
              </a:prstGeom>
              <a:solidFill>
                <a:schemeClr val="bg1"/>
              </a:solidFill>
              <a:ln w="9525">
                <a:solidFill>
                  <a:schemeClr val="bg1"/>
                </a:solidFill>
                <a:miter lim="800000"/>
                <a:headEnd/>
                <a:tailEnd/>
              </a:ln>
              <a:effectLst/>
            </p:spPr>
            <p:txBody>
              <a:bodyPr wrap="none" anchor="ctr"/>
              <a:lstStyle/>
              <a:p>
                <a:endParaRPr lang="en-US"/>
              </a:p>
            </p:txBody>
          </p:sp>
        </p:grpSp>
      </p:grpSp>
    </p:spTree>
  </p:cSld>
  <p:clrMapOvr>
    <a:masterClrMapping/>
  </p:clrMapOvr>
  <p:transition spd="slow"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AutoShape 4">
            <a:hlinkClick r:id="rId3" action="ppaction://hlinksldjump"/>
          </p:cNvPr>
          <p:cNvSpPr>
            <a:spLocks noChangeArrowheads="1"/>
          </p:cNvSpPr>
          <p:nvPr/>
        </p:nvSpPr>
        <p:spPr bwMode="auto">
          <a:xfrm>
            <a:off x="8924925" y="268288"/>
            <a:ext cx="247650" cy="196850"/>
          </a:xfrm>
          <a:prstGeom prst="upArrow">
            <a:avLst>
              <a:gd name="adj1" fmla="val 50000"/>
              <a:gd name="adj2" fmla="val 25000"/>
            </a:avLst>
          </a:prstGeom>
          <a:solidFill>
            <a:schemeClr val="accent2"/>
          </a:solidFill>
          <a:ln w="9525">
            <a:solidFill>
              <a:schemeClr val="accent2"/>
            </a:solidFill>
            <a:miter lim="800000"/>
            <a:headEnd/>
            <a:tailEnd/>
          </a:ln>
          <a:effectLst/>
        </p:spPr>
        <p:txBody>
          <a:bodyPr wrap="none" anchor="ctr"/>
          <a:lstStyle/>
          <a:p>
            <a:endParaRPr lang="en-US"/>
          </a:p>
        </p:txBody>
      </p:sp>
      <p:sp>
        <p:nvSpPr>
          <p:cNvPr id="93191" name="Oval 7"/>
          <p:cNvSpPr>
            <a:spLocks noChangeArrowheads="1"/>
          </p:cNvSpPr>
          <p:nvPr/>
        </p:nvSpPr>
        <p:spPr bwMode="auto">
          <a:xfrm>
            <a:off x="5800725" y="735013"/>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193" name="Text Box 9"/>
          <p:cNvSpPr txBox="1">
            <a:spLocks noChangeArrowheads="1"/>
          </p:cNvSpPr>
          <p:nvPr/>
        </p:nvSpPr>
        <p:spPr bwMode="auto">
          <a:xfrm>
            <a:off x="152400" y="5543550"/>
            <a:ext cx="4114800"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00FFFF"/>
                </a:solidFill>
                <a:latin typeface="Times New Roman" pitchFamily="18" charset="0"/>
              </a:rPr>
              <a:t>Constant Current &amp; voltage Source</a:t>
            </a:r>
          </a:p>
        </p:txBody>
      </p:sp>
      <p:sp>
        <p:nvSpPr>
          <p:cNvPr id="93199" name="Text Box 15"/>
          <p:cNvSpPr txBox="1">
            <a:spLocks noChangeArrowheads="1"/>
          </p:cNvSpPr>
          <p:nvPr/>
        </p:nvSpPr>
        <p:spPr bwMode="auto">
          <a:xfrm>
            <a:off x="-447675" y="2800350"/>
            <a:ext cx="4114800"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00FFFF"/>
                </a:solidFill>
                <a:latin typeface="Times New Roman" pitchFamily="18" charset="0"/>
              </a:rPr>
              <a:t> Current /voltage meter</a:t>
            </a:r>
          </a:p>
        </p:txBody>
      </p:sp>
      <p:sp>
        <p:nvSpPr>
          <p:cNvPr id="93194" name="Text Box 10"/>
          <p:cNvSpPr txBox="1">
            <a:spLocks noChangeArrowheads="1"/>
          </p:cNvSpPr>
          <p:nvPr/>
        </p:nvSpPr>
        <p:spPr bwMode="auto">
          <a:xfrm>
            <a:off x="4857750" y="6038850"/>
            <a:ext cx="4114800" cy="3968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00FFFF"/>
                </a:solidFill>
                <a:latin typeface="Times New Roman" pitchFamily="18" charset="0"/>
              </a:rPr>
              <a:t>2</a:t>
            </a:r>
            <a:r>
              <a:rPr lang="en-US" sz="2000" b="1" dirty="0" smtClean="0">
                <a:solidFill>
                  <a:srgbClr val="00FFFF"/>
                </a:solidFill>
                <a:latin typeface="Times New Roman" pitchFamily="18" charset="0"/>
              </a:rPr>
              <a:t>-electrode </a:t>
            </a:r>
            <a:r>
              <a:rPr lang="en-US" sz="2000" b="1" dirty="0">
                <a:solidFill>
                  <a:srgbClr val="00FFFF"/>
                </a:solidFill>
                <a:latin typeface="Times New Roman" pitchFamily="18" charset="0"/>
              </a:rPr>
              <a:t>electrochemical cell</a:t>
            </a:r>
          </a:p>
        </p:txBody>
      </p:sp>
      <p:sp>
        <p:nvSpPr>
          <p:cNvPr id="93190" name="modem"/>
          <p:cNvSpPr>
            <a:spLocks noEditPoints="1" noChangeArrowheads="1"/>
          </p:cNvSpPr>
          <p:nvPr/>
        </p:nvSpPr>
        <p:spPr bwMode="auto">
          <a:xfrm>
            <a:off x="609600" y="4248150"/>
            <a:ext cx="2971800" cy="1219200"/>
          </a:xfrm>
          <a:custGeom>
            <a:avLst/>
            <a:gdLst>
              <a:gd name="T0" fmla="*/ 0 w 21600"/>
              <a:gd name="T1" fmla="*/ 5152 h 21600"/>
              <a:gd name="T2" fmla="*/ 2941 w 21600"/>
              <a:gd name="T3" fmla="*/ 0 h 21600"/>
              <a:gd name="T4" fmla="*/ 18625 w 21600"/>
              <a:gd name="T5" fmla="*/ 0 h 21600"/>
              <a:gd name="T6" fmla="*/ 21600 w 21600"/>
              <a:gd name="T7" fmla="*/ 5152 h 21600"/>
              <a:gd name="T8" fmla="*/ 21600 w 21600"/>
              <a:gd name="T9" fmla="*/ 21600 h 21600"/>
              <a:gd name="T10" fmla="*/ 0 w 21600"/>
              <a:gd name="T11" fmla="*/ 21600 h 21600"/>
              <a:gd name="T12" fmla="*/ 10800 w 21600"/>
              <a:gd name="T13" fmla="*/ 0 h 21600"/>
              <a:gd name="T14" fmla="*/ 10800 w 21600"/>
              <a:gd name="T15" fmla="*/ 21600 h 21600"/>
              <a:gd name="T16" fmla="*/ 0 w 21600"/>
              <a:gd name="T17" fmla="*/ 13376 h 21600"/>
              <a:gd name="T18" fmla="*/ 21600 w 21600"/>
              <a:gd name="T19" fmla="*/ 13376 h 21600"/>
              <a:gd name="T20" fmla="*/ 400 w 21600"/>
              <a:gd name="T21" fmla="*/ 22400 h 21600"/>
              <a:gd name="T22" fmla="*/ 21200 w 21600"/>
              <a:gd name="T23" fmla="*/ 30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5152"/>
                </a:moveTo>
                <a:lnTo>
                  <a:pt x="2941" y="0"/>
                </a:lnTo>
                <a:lnTo>
                  <a:pt x="18625" y="0"/>
                </a:lnTo>
                <a:lnTo>
                  <a:pt x="21600" y="5152"/>
                </a:lnTo>
                <a:lnTo>
                  <a:pt x="21600" y="21600"/>
                </a:lnTo>
                <a:lnTo>
                  <a:pt x="0" y="21600"/>
                </a:lnTo>
                <a:lnTo>
                  <a:pt x="0" y="5152"/>
                </a:lnTo>
                <a:close/>
              </a:path>
              <a:path w="21600" h="21600" extrusionOk="0">
                <a:moveTo>
                  <a:pt x="0" y="5251"/>
                </a:moveTo>
                <a:lnTo>
                  <a:pt x="21600" y="5251"/>
                </a:lnTo>
                <a:moveTo>
                  <a:pt x="1961" y="11791"/>
                </a:moveTo>
                <a:lnTo>
                  <a:pt x="1961" y="14268"/>
                </a:lnTo>
                <a:lnTo>
                  <a:pt x="2806" y="14268"/>
                </a:lnTo>
                <a:lnTo>
                  <a:pt x="2806" y="11791"/>
                </a:lnTo>
                <a:lnTo>
                  <a:pt x="1961" y="11791"/>
                </a:lnTo>
                <a:close/>
              </a:path>
              <a:path w="21600" h="21600" extrusionOk="0">
                <a:moveTo>
                  <a:pt x="3685" y="11791"/>
                </a:moveTo>
                <a:lnTo>
                  <a:pt x="3685" y="14268"/>
                </a:lnTo>
                <a:lnTo>
                  <a:pt x="4530" y="14268"/>
                </a:lnTo>
                <a:lnTo>
                  <a:pt x="4530" y="11791"/>
                </a:lnTo>
                <a:lnTo>
                  <a:pt x="3685" y="11791"/>
                </a:lnTo>
                <a:close/>
              </a:path>
              <a:path w="21600" h="21600" extrusionOk="0">
                <a:moveTo>
                  <a:pt x="5408" y="11791"/>
                </a:moveTo>
                <a:lnTo>
                  <a:pt x="5408" y="14268"/>
                </a:lnTo>
                <a:lnTo>
                  <a:pt x="6254" y="14268"/>
                </a:lnTo>
                <a:lnTo>
                  <a:pt x="6254" y="11791"/>
                </a:lnTo>
                <a:lnTo>
                  <a:pt x="5408" y="11791"/>
                </a:lnTo>
                <a:close/>
              </a:path>
              <a:path w="21600" h="21600" extrusionOk="0">
                <a:moveTo>
                  <a:pt x="7132" y="11791"/>
                </a:moveTo>
                <a:lnTo>
                  <a:pt x="7132" y="14268"/>
                </a:lnTo>
                <a:lnTo>
                  <a:pt x="7977" y="14268"/>
                </a:lnTo>
                <a:lnTo>
                  <a:pt x="7977" y="11791"/>
                </a:lnTo>
                <a:lnTo>
                  <a:pt x="7132" y="11791"/>
                </a:lnTo>
                <a:close/>
              </a:path>
            </a:pathLst>
          </a:custGeom>
          <a:solidFill>
            <a:srgbClr val="C0C0C0"/>
          </a:solidFill>
          <a:ln w="9525">
            <a:solidFill>
              <a:srgbClr val="000000"/>
            </a:solidFill>
            <a:miter lim="800000"/>
            <a:headEnd/>
            <a:tailEnd/>
          </a:ln>
        </p:spPr>
        <p:txBody>
          <a:bodyPr/>
          <a:lstStyle/>
          <a:p>
            <a:endParaRPr lang="en-US"/>
          </a:p>
        </p:txBody>
      </p:sp>
      <p:sp>
        <p:nvSpPr>
          <p:cNvPr id="93192" name="AutoShape 8"/>
          <p:cNvSpPr>
            <a:spLocks noChangeArrowheads="1"/>
          </p:cNvSpPr>
          <p:nvPr/>
        </p:nvSpPr>
        <p:spPr bwMode="auto">
          <a:xfrm>
            <a:off x="1905000" y="4781550"/>
            <a:ext cx="1447800" cy="457200"/>
          </a:xfrm>
          <a:prstGeom prst="flowChartPredefinedProcess">
            <a:avLst/>
          </a:prstGeom>
          <a:solidFill>
            <a:schemeClr val="accent1"/>
          </a:solidFill>
          <a:ln w="9525">
            <a:solidFill>
              <a:schemeClr val="tx1"/>
            </a:solidFill>
            <a:miter lim="800000"/>
            <a:headEnd/>
            <a:tailEnd/>
          </a:ln>
          <a:effectLst/>
        </p:spPr>
        <p:txBody>
          <a:bodyPr wrap="none" anchor="ctr"/>
          <a:lstStyle/>
          <a:p>
            <a:endParaRPr lang="en-US"/>
          </a:p>
        </p:txBody>
      </p:sp>
      <p:sp>
        <p:nvSpPr>
          <p:cNvPr id="93195" name="Text Box 11"/>
          <p:cNvSpPr txBox="1">
            <a:spLocks noChangeArrowheads="1"/>
          </p:cNvSpPr>
          <p:nvPr/>
        </p:nvSpPr>
        <p:spPr bwMode="auto">
          <a:xfrm>
            <a:off x="2133600" y="4781550"/>
            <a:ext cx="990600" cy="457200"/>
          </a:xfrm>
          <a:prstGeom prst="rect">
            <a:avLst/>
          </a:prstGeom>
          <a:noFill/>
          <a:ln w="9525">
            <a:noFill/>
            <a:miter lim="800000"/>
            <a:headEnd/>
            <a:tailEnd/>
          </a:ln>
          <a:effectLst/>
        </p:spPr>
        <p:txBody>
          <a:bodyPr>
            <a:spAutoFit/>
          </a:bodyPr>
          <a:lstStyle/>
          <a:p>
            <a:pPr>
              <a:spcBef>
                <a:spcPct val="50000"/>
              </a:spcBef>
            </a:pPr>
            <a:r>
              <a:rPr lang="en-US" sz="2400" b="1">
                <a:latin typeface="Times New Roman" pitchFamily="18" charset="0"/>
              </a:rPr>
              <a:t>  </a:t>
            </a:r>
            <a:r>
              <a:rPr lang="en-US" sz="2400" b="1">
                <a:solidFill>
                  <a:srgbClr val="FF3300"/>
                </a:solidFill>
                <a:latin typeface="Times New Roman" pitchFamily="18" charset="0"/>
              </a:rPr>
              <a:t>I/V</a:t>
            </a:r>
          </a:p>
        </p:txBody>
      </p:sp>
      <p:sp>
        <p:nvSpPr>
          <p:cNvPr id="93196" name="AutoShape 12"/>
          <p:cNvSpPr>
            <a:spLocks noChangeArrowheads="1"/>
          </p:cNvSpPr>
          <p:nvPr/>
        </p:nvSpPr>
        <p:spPr bwMode="auto">
          <a:xfrm>
            <a:off x="828675" y="1504950"/>
            <a:ext cx="1143000" cy="1143000"/>
          </a:xfrm>
          <a:prstGeom prst="flowChartConnector">
            <a:avLst/>
          </a:prstGeom>
          <a:solidFill>
            <a:schemeClr val="bg1"/>
          </a:solidFill>
          <a:ln w="9525">
            <a:solidFill>
              <a:schemeClr val="tx1"/>
            </a:solidFill>
            <a:round/>
            <a:headEnd/>
            <a:tailEnd/>
          </a:ln>
          <a:effectLst/>
        </p:spPr>
        <p:txBody>
          <a:bodyPr wrap="none" anchor="ctr"/>
          <a:lstStyle/>
          <a:p>
            <a:endParaRPr lang="en-US"/>
          </a:p>
        </p:txBody>
      </p:sp>
      <p:sp>
        <p:nvSpPr>
          <p:cNvPr id="93197" name="Line 13"/>
          <p:cNvSpPr>
            <a:spLocks noChangeShapeType="1"/>
          </p:cNvSpPr>
          <p:nvPr/>
        </p:nvSpPr>
        <p:spPr bwMode="auto">
          <a:xfrm flipH="1" flipV="1">
            <a:off x="1230313" y="1657350"/>
            <a:ext cx="323850" cy="762000"/>
          </a:xfrm>
          <a:prstGeom prst="line">
            <a:avLst/>
          </a:prstGeom>
          <a:noFill/>
          <a:ln w="53975">
            <a:solidFill>
              <a:srgbClr val="FF3300"/>
            </a:solidFill>
            <a:round/>
            <a:headEnd/>
            <a:tailEnd type="triangle" w="med" len="med"/>
          </a:ln>
          <a:effectLst/>
        </p:spPr>
        <p:txBody>
          <a:bodyPr/>
          <a:lstStyle/>
          <a:p>
            <a:endParaRPr lang="en-US"/>
          </a:p>
        </p:txBody>
      </p:sp>
      <p:sp>
        <p:nvSpPr>
          <p:cNvPr id="93198" name="AutoShape 14"/>
          <p:cNvSpPr>
            <a:spLocks noChangeArrowheads="1"/>
          </p:cNvSpPr>
          <p:nvPr/>
        </p:nvSpPr>
        <p:spPr bwMode="auto">
          <a:xfrm>
            <a:off x="2057400" y="1809750"/>
            <a:ext cx="1828800" cy="533400"/>
          </a:xfrm>
          <a:prstGeom prst="leftArrow">
            <a:avLst>
              <a:gd name="adj1" fmla="val 50000"/>
              <a:gd name="adj2" fmla="val 85714"/>
            </a:avLst>
          </a:prstGeom>
          <a:solidFill>
            <a:srgbClr val="FFCC99"/>
          </a:solidFill>
          <a:ln w="9525">
            <a:solidFill>
              <a:schemeClr val="tx1"/>
            </a:solidFill>
            <a:miter lim="800000"/>
            <a:headEnd/>
            <a:tailEnd/>
          </a:ln>
          <a:effectLst/>
        </p:spPr>
        <p:txBody>
          <a:bodyPr wrap="none" anchor="ctr"/>
          <a:lstStyle/>
          <a:p>
            <a:endParaRPr lang="en-US"/>
          </a:p>
        </p:txBody>
      </p:sp>
      <p:sp>
        <p:nvSpPr>
          <p:cNvPr id="93200" name="Oval 16"/>
          <p:cNvSpPr>
            <a:spLocks noChangeArrowheads="1"/>
          </p:cNvSpPr>
          <p:nvPr/>
        </p:nvSpPr>
        <p:spPr bwMode="auto">
          <a:xfrm>
            <a:off x="8382000" y="1123950"/>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201" name="Oval 17"/>
          <p:cNvSpPr>
            <a:spLocks noChangeArrowheads="1"/>
          </p:cNvSpPr>
          <p:nvPr/>
        </p:nvSpPr>
        <p:spPr bwMode="auto">
          <a:xfrm>
            <a:off x="5929313" y="947738"/>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202" name="Oval 18"/>
          <p:cNvSpPr>
            <a:spLocks noChangeArrowheads="1"/>
          </p:cNvSpPr>
          <p:nvPr/>
        </p:nvSpPr>
        <p:spPr bwMode="auto">
          <a:xfrm>
            <a:off x="6591300" y="971550"/>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203" name="Oval 19"/>
          <p:cNvSpPr>
            <a:spLocks noChangeArrowheads="1"/>
          </p:cNvSpPr>
          <p:nvPr/>
        </p:nvSpPr>
        <p:spPr bwMode="auto">
          <a:xfrm>
            <a:off x="7429500" y="971550"/>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204" name="Oval 20"/>
          <p:cNvSpPr>
            <a:spLocks noChangeArrowheads="1"/>
          </p:cNvSpPr>
          <p:nvPr/>
        </p:nvSpPr>
        <p:spPr bwMode="auto">
          <a:xfrm>
            <a:off x="7886700" y="971550"/>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205" name="Oval 21"/>
          <p:cNvSpPr>
            <a:spLocks noChangeArrowheads="1"/>
          </p:cNvSpPr>
          <p:nvPr/>
        </p:nvSpPr>
        <p:spPr bwMode="auto">
          <a:xfrm>
            <a:off x="8058150" y="971550"/>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grpSp>
        <p:nvGrpSpPr>
          <p:cNvPr id="5" name="Group 24"/>
          <p:cNvGrpSpPr>
            <a:grpSpLocks/>
          </p:cNvGrpSpPr>
          <p:nvPr/>
        </p:nvGrpSpPr>
        <p:grpSpPr bwMode="auto">
          <a:xfrm>
            <a:off x="6096000" y="4957763"/>
            <a:ext cx="169862" cy="466725"/>
            <a:chOff x="1394" y="3066"/>
            <a:chExt cx="107" cy="294"/>
          </a:xfrm>
        </p:grpSpPr>
        <p:sp>
          <p:nvSpPr>
            <p:cNvPr id="93209" name="Rectangle 25"/>
            <p:cNvSpPr>
              <a:spLocks noChangeArrowheads="1"/>
            </p:cNvSpPr>
            <p:nvPr/>
          </p:nvSpPr>
          <p:spPr bwMode="auto">
            <a:xfrm>
              <a:off x="1404" y="3149"/>
              <a:ext cx="12" cy="46"/>
            </a:xfrm>
            <a:prstGeom prst="rect">
              <a:avLst/>
            </a:prstGeom>
            <a:solidFill>
              <a:srgbClr val="008080"/>
            </a:solidFill>
            <a:ln w="9525">
              <a:noFill/>
              <a:miter lim="800000"/>
              <a:headEnd/>
              <a:tailEnd/>
            </a:ln>
          </p:spPr>
          <p:txBody>
            <a:bodyPr/>
            <a:lstStyle/>
            <a:p>
              <a:endParaRPr lang="en-US"/>
            </a:p>
          </p:txBody>
        </p:sp>
        <p:sp>
          <p:nvSpPr>
            <p:cNvPr id="93210" name="Rectangle 26"/>
            <p:cNvSpPr>
              <a:spLocks noChangeArrowheads="1"/>
            </p:cNvSpPr>
            <p:nvPr/>
          </p:nvSpPr>
          <p:spPr bwMode="auto">
            <a:xfrm>
              <a:off x="1472" y="3084"/>
              <a:ext cx="15" cy="49"/>
            </a:xfrm>
            <a:prstGeom prst="rect">
              <a:avLst/>
            </a:prstGeom>
            <a:solidFill>
              <a:srgbClr val="008080"/>
            </a:solidFill>
            <a:ln w="9525">
              <a:noFill/>
              <a:miter lim="800000"/>
              <a:headEnd/>
              <a:tailEnd/>
            </a:ln>
          </p:spPr>
          <p:txBody>
            <a:bodyPr/>
            <a:lstStyle/>
            <a:p>
              <a:endParaRPr lang="en-US"/>
            </a:p>
          </p:txBody>
        </p:sp>
        <p:sp>
          <p:nvSpPr>
            <p:cNvPr id="93211" name="Rectangle 27"/>
            <p:cNvSpPr>
              <a:spLocks noChangeArrowheads="1"/>
            </p:cNvSpPr>
            <p:nvPr/>
          </p:nvSpPr>
          <p:spPr bwMode="auto">
            <a:xfrm>
              <a:off x="1487" y="3066"/>
              <a:ext cx="14" cy="45"/>
            </a:xfrm>
            <a:prstGeom prst="rect">
              <a:avLst/>
            </a:prstGeom>
            <a:solidFill>
              <a:srgbClr val="808080"/>
            </a:solidFill>
            <a:ln w="9525">
              <a:noFill/>
              <a:miter lim="800000"/>
              <a:headEnd/>
              <a:tailEnd/>
            </a:ln>
          </p:spPr>
          <p:txBody>
            <a:bodyPr/>
            <a:lstStyle/>
            <a:p>
              <a:endParaRPr lang="en-US"/>
            </a:p>
          </p:txBody>
        </p:sp>
        <p:sp>
          <p:nvSpPr>
            <p:cNvPr id="93212" name="Rectangle 28"/>
            <p:cNvSpPr>
              <a:spLocks noChangeArrowheads="1"/>
            </p:cNvSpPr>
            <p:nvPr/>
          </p:nvSpPr>
          <p:spPr bwMode="auto">
            <a:xfrm>
              <a:off x="1437" y="3230"/>
              <a:ext cx="54" cy="49"/>
            </a:xfrm>
            <a:prstGeom prst="rect">
              <a:avLst/>
            </a:prstGeom>
            <a:solidFill>
              <a:srgbClr val="008080"/>
            </a:solidFill>
            <a:ln w="9525">
              <a:noFill/>
              <a:miter lim="800000"/>
              <a:headEnd/>
              <a:tailEnd/>
            </a:ln>
          </p:spPr>
          <p:txBody>
            <a:bodyPr/>
            <a:lstStyle/>
            <a:p>
              <a:endParaRPr lang="en-US"/>
            </a:p>
          </p:txBody>
        </p:sp>
        <p:sp>
          <p:nvSpPr>
            <p:cNvPr id="93213" name="Rectangle 29"/>
            <p:cNvSpPr>
              <a:spLocks noChangeArrowheads="1"/>
            </p:cNvSpPr>
            <p:nvPr/>
          </p:nvSpPr>
          <p:spPr bwMode="auto">
            <a:xfrm>
              <a:off x="1444" y="3106"/>
              <a:ext cx="57" cy="154"/>
            </a:xfrm>
            <a:prstGeom prst="rect">
              <a:avLst/>
            </a:prstGeom>
            <a:solidFill>
              <a:srgbClr val="008000"/>
            </a:solidFill>
            <a:ln w="9525">
              <a:noFill/>
              <a:miter lim="800000"/>
              <a:headEnd/>
              <a:tailEnd/>
            </a:ln>
          </p:spPr>
          <p:txBody>
            <a:bodyPr/>
            <a:lstStyle/>
            <a:p>
              <a:endParaRPr lang="en-US"/>
            </a:p>
          </p:txBody>
        </p:sp>
        <p:sp>
          <p:nvSpPr>
            <p:cNvPr id="93214" name="Rectangle 30"/>
            <p:cNvSpPr>
              <a:spLocks noChangeArrowheads="1"/>
            </p:cNvSpPr>
            <p:nvPr/>
          </p:nvSpPr>
          <p:spPr bwMode="auto">
            <a:xfrm>
              <a:off x="1435" y="3241"/>
              <a:ext cx="56" cy="46"/>
            </a:xfrm>
            <a:prstGeom prst="rect">
              <a:avLst/>
            </a:prstGeom>
            <a:solidFill>
              <a:srgbClr val="808080"/>
            </a:solidFill>
            <a:ln w="9525">
              <a:noFill/>
              <a:miter lim="800000"/>
              <a:headEnd/>
              <a:tailEnd/>
            </a:ln>
          </p:spPr>
          <p:txBody>
            <a:bodyPr/>
            <a:lstStyle/>
            <a:p>
              <a:endParaRPr lang="en-US"/>
            </a:p>
          </p:txBody>
        </p:sp>
        <p:sp>
          <p:nvSpPr>
            <p:cNvPr id="93215" name="Rectangle 31"/>
            <p:cNvSpPr>
              <a:spLocks noChangeArrowheads="1"/>
            </p:cNvSpPr>
            <p:nvPr/>
          </p:nvSpPr>
          <p:spPr bwMode="auto">
            <a:xfrm>
              <a:off x="1430" y="3252"/>
              <a:ext cx="54" cy="46"/>
            </a:xfrm>
            <a:prstGeom prst="rect">
              <a:avLst/>
            </a:prstGeom>
            <a:solidFill>
              <a:srgbClr val="008000"/>
            </a:solidFill>
            <a:ln w="9525">
              <a:noFill/>
              <a:miter lim="800000"/>
              <a:headEnd/>
              <a:tailEnd/>
            </a:ln>
          </p:spPr>
          <p:txBody>
            <a:bodyPr/>
            <a:lstStyle/>
            <a:p>
              <a:endParaRPr lang="en-US"/>
            </a:p>
          </p:txBody>
        </p:sp>
        <p:sp>
          <p:nvSpPr>
            <p:cNvPr id="93216" name="Rectangle 32"/>
            <p:cNvSpPr>
              <a:spLocks noChangeArrowheads="1"/>
            </p:cNvSpPr>
            <p:nvPr/>
          </p:nvSpPr>
          <p:spPr bwMode="auto">
            <a:xfrm>
              <a:off x="1416" y="3130"/>
              <a:ext cx="56" cy="46"/>
            </a:xfrm>
            <a:prstGeom prst="rect">
              <a:avLst/>
            </a:prstGeom>
            <a:solidFill>
              <a:srgbClr val="008000"/>
            </a:solidFill>
            <a:ln w="9525">
              <a:noFill/>
              <a:miter lim="800000"/>
              <a:headEnd/>
              <a:tailEnd/>
            </a:ln>
          </p:spPr>
          <p:txBody>
            <a:bodyPr/>
            <a:lstStyle/>
            <a:p>
              <a:endParaRPr lang="en-US"/>
            </a:p>
          </p:txBody>
        </p:sp>
        <p:sp>
          <p:nvSpPr>
            <p:cNvPr id="93217" name="Rectangle 33"/>
            <p:cNvSpPr>
              <a:spLocks noChangeArrowheads="1"/>
            </p:cNvSpPr>
            <p:nvPr/>
          </p:nvSpPr>
          <p:spPr bwMode="auto">
            <a:xfrm>
              <a:off x="1409" y="3274"/>
              <a:ext cx="54" cy="45"/>
            </a:xfrm>
            <a:prstGeom prst="rect">
              <a:avLst/>
            </a:prstGeom>
            <a:solidFill>
              <a:srgbClr val="808080"/>
            </a:solidFill>
            <a:ln w="9525">
              <a:solidFill>
                <a:srgbClr val="808080"/>
              </a:solidFill>
              <a:miter lim="800000"/>
              <a:headEnd/>
              <a:tailEnd/>
            </a:ln>
          </p:spPr>
          <p:txBody>
            <a:bodyPr/>
            <a:lstStyle/>
            <a:p>
              <a:endParaRPr lang="en-US"/>
            </a:p>
          </p:txBody>
        </p:sp>
        <p:sp>
          <p:nvSpPr>
            <p:cNvPr id="93218" name="Rectangle 34"/>
            <p:cNvSpPr>
              <a:spLocks noChangeArrowheads="1"/>
            </p:cNvSpPr>
            <p:nvPr/>
          </p:nvSpPr>
          <p:spPr bwMode="auto">
            <a:xfrm>
              <a:off x="1394" y="3209"/>
              <a:ext cx="55" cy="46"/>
            </a:xfrm>
            <a:prstGeom prst="rect">
              <a:avLst/>
            </a:prstGeom>
            <a:solidFill>
              <a:srgbClr val="008080"/>
            </a:solidFill>
            <a:ln w="9525">
              <a:solidFill>
                <a:srgbClr val="003366"/>
              </a:solidFill>
              <a:miter lim="800000"/>
              <a:headEnd/>
              <a:tailEnd/>
            </a:ln>
          </p:spPr>
          <p:txBody>
            <a:bodyPr/>
            <a:lstStyle/>
            <a:p>
              <a:endParaRPr lang="en-US"/>
            </a:p>
          </p:txBody>
        </p:sp>
        <p:sp>
          <p:nvSpPr>
            <p:cNvPr id="93219" name="Rectangle 35"/>
            <p:cNvSpPr>
              <a:spLocks noChangeArrowheads="1"/>
            </p:cNvSpPr>
            <p:nvPr/>
          </p:nvSpPr>
          <p:spPr bwMode="auto">
            <a:xfrm>
              <a:off x="1406" y="3157"/>
              <a:ext cx="55" cy="203"/>
            </a:xfrm>
            <a:prstGeom prst="rect">
              <a:avLst/>
            </a:prstGeom>
            <a:solidFill>
              <a:srgbClr val="008080"/>
            </a:solidFill>
            <a:ln w="9525">
              <a:noFill/>
              <a:miter lim="800000"/>
              <a:headEnd/>
              <a:tailEnd/>
            </a:ln>
          </p:spPr>
          <p:txBody>
            <a:bodyPr/>
            <a:lstStyle/>
            <a:p>
              <a:endParaRPr lang="en-US"/>
            </a:p>
          </p:txBody>
        </p:sp>
      </p:grpSp>
      <p:sp>
        <p:nvSpPr>
          <p:cNvPr id="93220" name="Rectangle 36"/>
          <p:cNvSpPr>
            <a:spLocks noChangeArrowheads="1"/>
          </p:cNvSpPr>
          <p:nvPr/>
        </p:nvSpPr>
        <p:spPr bwMode="auto">
          <a:xfrm>
            <a:off x="5791200" y="5106988"/>
            <a:ext cx="74613" cy="76200"/>
          </a:xfrm>
          <a:prstGeom prst="rect">
            <a:avLst/>
          </a:prstGeom>
          <a:solidFill>
            <a:srgbClr val="008000"/>
          </a:solidFill>
          <a:ln w="9525">
            <a:noFill/>
            <a:miter lim="800000"/>
            <a:headEnd/>
            <a:tailEnd/>
          </a:ln>
        </p:spPr>
        <p:txBody>
          <a:bodyPr/>
          <a:lstStyle/>
          <a:p>
            <a:endParaRPr lang="en-US"/>
          </a:p>
        </p:txBody>
      </p:sp>
      <p:sp>
        <p:nvSpPr>
          <p:cNvPr id="93221" name="Rectangle 37"/>
          <p:cNvSpPr>
            <a:spLocks noChangeArrowheads="1"/>
          </p:cNvSpPr>
          <p:nvPr/>
        </p:nvSpPr>
        <p:spPr bwMode="auto">
          <a:xfrm>
            <a:off x="7754938" y="5183188"/>
            <a:ext cx="74612" cy="76200"/>
          </a:xfrm>
          <a:prstGeom prst="rect">
            <a:avLst/>
          </a:prstGeom>
          <a:solidFill>
            <a:srgbClr val="008000"/>
          </a:solidFill>
          <a:ln w="9525">
            <a:noFill/>
            <a:miter lim="800000"/>
            <a:headEnd/>
            <a:tailEnd/>
          </a:ln>
        </p:spPr>
        <p:txBody>
          <a:bodyPr/>
          <a:lstStyle/>
          <a:p>
            <a:endParaRPr lang="en-US"/>
          </a:p>
        </p:txBody>
      </p:sp>
      <p:sp>
        <p:nvSpPr>
          <p:cNvPr id="93222" name="Rectangle 38"/>
          <p:cNvSpPr>
            <a:spLocks noChangeArrowheads="1"/>
          </p:cNvSpPr>
          <p:nvPr/>
        </p:nvSpPr>
        <p:spPr bwMode="auto">
          <a:xfrm>
            <a:off x="6096000" y="5259388"/>
            <a:ext cx="74613" cy="76200"/>
          </a:xfrm>
          <a:prstGeom prst="rect">
            <a:avLst/>
          </a:prstGeom>
          <a:solidFill>
            <a:srgbClr val="008000"/>
          </a:solidFill>
          <a:ln w="9525">
            <a:noFill/>
            <a:miter lim="800000"/>
            <a:headEnd/>
            <a:tailEnd/>
          </a:ln>
        </p:spPr>
        <p:txBody>
          <a:bodyPr/>
          <a:lstStyle/>
          <a:p>
            <a:endParaRPr lang="en-US"/>
          </a:p>
        </p:txBody>
      </p:sp>
      <p:sp>
        <p:nvSpPr>
          <p:cNvPr id="93223" name="Rectangle 39"/>
          <p:cNvSpPr>
            <a:spLocks noChangeArrowheads="1"/>
          </p:cNvSpPr>
          <p:nvPr/>
        </p:nvSpPr>
        <p:spPr bwMode="auto">
          <a:xfrm>
            <a:off x="7754938" y="5335588"/>
            <a:ext cx="74612" cy="76200"/>
          </a:xfrm>
          <a:prstGeom prst="rect">
            <a:avLst/>
          </a:prstGeom>
          <a:solidFill>
            <a:srgbClr val="008000"/>
          </a:solidFill>
          <a:ln w="9525">
            <a:noFill/>
            <a:miter lim="800000"/>
            <a:headEnd/>
            <a:tailEnd/>
          </a:ln>
        </p:spPr>
        <p:txBody>
          <a:bodyPr/>
          <a:lstStyle/>
          <a:p>
            <a:endParaRPr lang="en-US"/>
          </a:p>
        </p:txBody>
      </p:sp>
      <p:sp>
        <p:nvSpPr>
          <p:cNvPr id="93224" name="Rectangle 40"/>
          <p:cNvSpPr>
            <a:spLocks noChangeArrowheads="1"/>
          </p:cNvSpPr>
          <p:nvPr/>
        </p:nvSpPr>
        <p:spPr bwMode="auto">
          <a:xfrm>
            <a:off x="7754938" y="5386388"/>
            <a:ext cx="74612" cy="76200"/>
          </a:xfrm>
          <a:prstGeom prst="rect">
            <a:avLst/>
          </a:prstGeom>
          <a:solidFill>
            <a:srgbClr val="008000"/>
          </a:solidFill>
          <a:ln w="9525">
            <a:noFill/>
            <a:miter lim="800000"/>
            <a:headEnd/>
            <a:tailEnd/>
          </a:ln>
        </p:spPr>
        <p:txBody>
          <a:bodyPr/>
          <a:lstStyle/>
          <a:p>
            <a:endParaRPr lang="en-US"/>
          </a:p>
        </p:txBody>
      </p:sp>
      <p:sp>
        <p:nvSpPr>
          <p:cNvPr id="93225" name="Rectangle 41"/>
          <p:cNvSpPr>
            <a:spLocks noChangeArrowheads="1"/>
          </p:cNvSpPr>
          <p:nvPr/>
        </p:nvSpPr>
        <p:spPr bwMode="auto">
          <a:xfrm>
            <a:off x="7753350" y="5457825"/>
            <a:ext cx="36513" cy="36513"/>
          </a:xfrm>
          <a:prstGeom prst="rect">
            <a:avLst/>
          </a:prstGeom>
          <a:solidFill>
            <a:srgbClr val="008000"/>
          </a:solidFill>
          <a:ln w="9525">
            <a:noFill/>
            <a:miter lim="800000"/>
            <a:headEnd/>
            <a:tailEnd/>
          </a:ln>
        </p:spPr>
        <p:txBody>
          <a:bodyPr/>
          <a:lstStyle/>
          <a:p>
            <a:endParaRPr lang="en-US"/>
          </a:p>
        </p:txBody>
      </p:sp>
      <p:sp>
        <p:nvSpPr>
          <p:cNvPr id="93226" name="Rectangle 42"/>
          <p:cNvSpPr>
            <a:spLocks noChangeArrowheads="1"/>
          </p:cNvSpPr>
          <p:nvPr/>
        </p:nvSpPr>
        <p:spPr bwMode="auto">
          <a:xfrm>
            <a:off x="7781925" y="5443538"/>
            <a:ext cx="36513" cy="36512"/>
          </a:xfrm>
          <a:prstGeom prst="rect">
            <a:avLst/>
          </a:prstGeom>
          <a:solidFill>
            <a:srgbClr val="008000"/>
          </a:solidFill>
          <a:ln w="9525">
            <a:noFill/>
            <a:miter lim="800000"/>
            <a:headEnd/>
            <a:tailEnd/>
          </a:ln>
        </p:spPr>
        <p:txBody>
          <a:bodyPr/>
          <a:lstStyle/>
          <a:p>
            <a:endParaRPr lang="en-US"/>
          </a:p>
        </p:txBody>
      </p:sp>
      <p:sp>
        <p:nvSpPr>
          <p:cNvPr id="93227" name="Rectangle 43"/>
          <p:cNvSpPr>
            <a:spLocks noChangeArrowheads="1"/>
          </p:cNvSpPr>
          <p:nvPr/>
        </p:nvSpPr>
        <p:spPr bwMode="auto">
          <a:xfrm>
            <a:off x="7767638" y="5467350"/>
            <a:ext cx="36512" cy="36513"/>
          </a:xfrm>
          <a:prstGeom prst="rect">
            <a:avLst/>
          </a:prstGeom>
          <a:solidFill>
            <a:srgbClr val="008000"/>
          </a:solidFill>
          <a:ln w="9525">
            <a:noFill/>
            <a:miter lim="800000"/>
            <a:headEnd/>
            <a:tailEnd/>
          </a:ln>
        </p:spPr>
        <p:txBody>
          <a:bodyPr/>
          <a:lstStyle/>
          <a:p>
            <a:endParaRPr lang="en-US"/>
          </a:p>
        </p:txBody>
      </p:sp>
      <p:sp>
        <p:nvSpPr>
          <p:cNvPr id="93228" name="Rectangle 44"/>
          <p:cNvSpPr>
            <a:spLocks noChangeArrowheads="1"/>
          </p:cNvSpPr>
          <p:nvPr/>
        </p:nvSpPr>
        <p:spPr bwMode="auto">
          <a:xfrm>
            <a:off x="7753350" y="5494338"/>
            <a:ext cx="36513" cy="36512"/>
          </a:xfrm>
          <a:prstGeom prst="rect">
            <a:avLst/>
          </a:prstGeom>
          <a:solidFill>
            <a:srgbClr val="008000"/>
          </a:solidFill>
          <a:ln w="9525">
            <a:noFill/>
            <a:miter lim="800000"/>
            <a:headEnd/>
            <a:tailEnd/>
          </a:ln>
        </p:spPr>
        <p:txBody>
          <a:bodyPr/>
          <a:lstStyle/>
          <a:p>
            <a:endParaRPr lang="en-US"/>
          </a:p>
        </p:txBody>
      </p:sp>
      <p:sp>
        <p:nvSpPr>
          <p:cNvPr id="93229" name="Rectangle 45"/>
          <p:cNvSpPr>
            <a:spLocks noChangeArrowheads="1"/>
          </p:cNvSpPr>
          <p:nvPr/>
        </p:nvSpPr>
        <p:spPr bwMode="auto">
          <a:xfrm>
            <a:off x="7753350" y="5529263"/>
            <a:ext cx="19050" cy="19050"/>
          </a:xfrm>
          <a:prstGeom prst="rect">
            <a:avLst/>
          </a:prstGeom>
          <a:solidFill>
            <a:srgbClr val="008000"/>
          </a:solidFill>
          <a:ln w="9525">
            <a:noFill/>
            <a:miter lim="800000"/>
            <a:headEnd/>
            <a:tailEnd/>
          </a:ln>
        </p:spPr>
        <p:txBody>
          <a:bodyPr/>
          <a:lstStyle/>
          <a:p>
            <a:endParaRPr lang="en-US"/>
          </a:p>
        </p:txBody>
      </p:sp>
      <p:sp>
        <p:nvSpPr>
          <p:cNvPr id="93230" name="Rectangle 46"/>
          <p:cNvSpPr>
            <a:spLocks noChangeArrowheads="1"/>
          </p:cNvSpPr>
          <p:nvPr/>
        </p:nvSpPr>
        <p:spPr bwMode="auto">
          <a:xfrm>
            <a:off x="7758113" y="5543550"/>
            <a:ext cx="19050" cy="19050"/>
          </a:xfrm>
          <a:prstGeom prst="rect">
            <a:avLst/>
          </a:prstGeom>
          <a:solidFill>
            <a:srgbClr val="008000"/>
          </a:solidFill>
          <a:ln w="9525">
            <a:noFill/>
            <a:miter lim="800000"/>
            <a:headEnd/>
            <a:tailEnd/>
          </a:ln>
        </p:spPr>
        <p:txBody>
          <a:bodyPr/>
          <a:lstStyle/>
          <a:p>
            <a:endParaRPr lang="en-US"/>
          </a:p>
        </p:txBody>
      </p:sp>
      <p:sp>
        <p:nvSpPr>
          <p:cNvPr id="93231" name="Line 47"/>
          <p:cNvSpPr>
            <a:spLocks noChangeShapeType="1"/>
          </p:cNvSpPr>
          <p:nvPr/>
        </p:nvSpPr>
        <p:spPr bwMode="auto">
          <a:xfrm>
            <a:off x="5576888" y="3940175"/>
            <a:ext cx="0" cy="2160588"/>
          </a:xfrm>
          <a:prstGeom prst="line">
            <a:avLst/>
          </a:prstGeom>
          <a:noFill/>
          <a:ln w="28575">
            <a:solidFill>
              <a:srgbClr val="FFFF00"/>
            </a:solidFill>
            <a:round/>
            <a:headEnd/>
            <a:tailEnd/>
          </a:ln>
        </p:spPr>
        <p:txBody>
          <a:bodyPr/>
          <a:lstStyle/>
          <a:p>
            <a:endParaRPr lang="en-US"/>
          </a:p>
        </p:txBody>
      </p:sp>
      <p:sp>
        <p:nvSpPr>
          <p:cNvPr id="93232" name="Line 48"/>
          <p:cNvSpPr>
            <a:spLocks noChangeShapeType="1"/>
          </p:cNvSpPr>
          <p:nvPr/>
        </p:nvSpPr>
        <p:spPr bwMode="auto">
          <a:xfrm>
            <a:off x="8302625" y="3940175"/>
            <a:ext cx="0" cy="2160588"/>
          </a:xfrm>
          <a:prstGeom prst="line">
            <a:avLst/>
          </a:prstGeom>
          <a:noFill/>
          <a:ln w="28575">
            <a:solidFill>
              <a:srgbClr val="FFFF00"/>
            </a:solidFill>
            <a:round/>
            <a:headEnd/>
            <a:tailEnd/>
          </a:ln>
        </p:spPr>
        <p:txBody>
          <a:bodyPr/>
          <a:lstStyle/>
          <a:p>
            <a:endParaRPr lang="en-US"/>
          </a:p>
        </p:txBody>
      </p:sp>
      <p:sp>
        <p:nvSpPr>
          <p:cNvPr id="93233" name="Line 49"/>
          <p:cNvSpPr>
            <a:spLocks noChangeShapeType="1"/>
          </p:cNvSpPr>
          <p:nvPr/>
        </p:nvSpPr>
        <p:spPr bwMode="auto">
          <a:xfrm>
            <a:off x="5576888" y="6100763"/>
            <a:ext cx="2725737" cy="0"/>
          </a:xfrm>
          <a:prstGeom prst="line">
            <a:avLst/>
          </a:prstGeom>
          <a:noFill/>
          <a:ln w="28575">
            <a:solidFill>
              <a:srgbClr val="FFFF00"/>
            </a:solidFill>
            <a:round/>
            <a:headEnd/>
            <a:tailEnd/>
          </a:ln>
        </p:spPr>
        <p:txBody>
          <a:bodyPr/>
          <a:lstStyle/>
          <a:p>
            <a:endParaRPr lang="en-US"/>
          </a:p>
        </p:txBody>
      </p:sp>
      <p:sp>
        <p:nvSpPr>
          <p:cNvPr id="93235" name="Line 51"/>
          <p:cNvSpPr>
            <a:spLocks noChangeShapeType="1"/>
          </p:cNvSpPr>
          <p:nvPr/>
        </p:nvSpPr>
        <p:spPr bwMode="auto">
          <a:xfrm flipH="1">
            <a:off x="7496175" y="3254375"/>
            <a:ext cx="0" cy="1851025"/>
          </a:xfrm>
          <a:prstGeom prst="line">
            <a:avLst/>
          </a:prstGeom>
          <a:noFill/>
          <a:ln w="57150">
            <a:solidFill>
              <a:srgbClr val="FF00FF"/>
            </a:solidFill>
            <a:round/>
            <a:headEnd/>
            <a:tailEnd/>
          </a:ln>
        </p:spPr>
        <p:txBody>
          <a:bodyPr/>
          <a:lstStyle/>
          <a:p>
            <a:endParaRPr lang="en-US"/>
          </a:p>
        </p:txBody>
      </p:sp>
      <p:sp>
        <p:nvSpPr>
          <p:cNvPr id="93236" name="Oval 52"/>
          <p:cNvSpPr>
            <a:spLocks noChangeArrowheads="1"/>
          </p:cNvSpPr>
          <p:nvPr/>
        </p:nvSpPr>
        <p:spPr bwMode="auto">
          <a:xfrm flipH="1">
            <a:off x="7424738" y="4926013"/>
            <a:ext cx="128587" cy="493712"/>
          </a:xfrm>
          <a:prstGeom prst="ellipse">
            <a:avLst/>
          </a:prstGeom>
          <a:solidFill>
            <a:srgbClr val="800000"/>
          </a:solidFill>
          <a:ln w="9525">
            <a:solidFill>
              <a:srgbClr val="FF0000"/>
            </a:solidFill>
            <a:round/>
            <a:headEnd/>
            <a:tailEnd/>
          </a:ln>
        </p:spPr>
        <p:txBody>
          <a:bodyPr/>
          <a:lstStyle/>
          <a:p>
            <a:endParaRPr lang="en-US"/>
          </a:p>
        </p:txBody>
      </p:sp>
      <p:sp>
        <p:nvSpPr>
          <p:cNvPr id="93237" name="Line 53"/>
          <p:cNvSpPr>
            <a:spLocks noChangeShapeType="1"/>
          </p:cNvSpPr>
          <p:nvPr/>
        </p:nvSpPr>
        <p:spPr bwMode="auto">
          <a:xfrm flipH="1">
            <a:off x="7553325" y="2559050"/>
            <a:ext cx="0" cy="2470150"/>
          </a:xfrm>
          <a:prstGeom prst="line">
            <a:avLst/>
          </a:prstGeom>
          <a:noFill/>
          <a:ln w="9525">
            <a:solidFill>
              <a:srgbClr val="808080"/>
            </a:solidFill>
            <a:round/>
            <a:headEnd/>
            <a:tailEnd/>
          </a:ln>
        </p:spPr>
        <p:txBody>
          <a:bodyPr/>
          <a:lstStyle/>
          <a:p>
            <a:endParaRPr lang="en-US"/>
          </a:p>
        </p:txBody>
      </p:sp>
      <p:sp>
        <p:nvSpPr>
          <p:cNvPr id="93238" name="Line 54"/>
          <p:cNvSpPr>
            <a:spLocks noChangeShapeType="1"/>
          </p:cNvSpPr>
          <p:nvPr/>
        </p:nvSpPr>
        <p:spPr bwMode="auto">
          <a:xfrm flipH="1">
            <a:off x="7416800" y="2559050"/>
            <a:ext cx="0" cy="2470150"/>
          </a:xfrm>
          <a:prstGeom prst="line">
            <a:avLst/>
          </a:prstGeom>
          <a:noFill/>
          <a:ln w="9525">
            <a:solidFill>
              <a:srgbClr val="808080"/>
            </a:solidFill>
            <a:round/>
            <a:headEnd/>
            <a:tailEnd/>
          </a:ln>
        </p:spPr>
        <p:txBody>
          <a:bodyPr/>
          <a:lstStyle/>
          <a:p>
            <a:endParaRPr lang="en-US"/>
          </a:p>
        </p:txBody>
      </p:sp>
      <p:sp>
        <p:nvSpPr>
          <p:cNvPr id="93239" name="Oval 55"/>
          <p:cNvSpPr>
            <a:spLocks noChangeArrowheads="1"/>
          </p:cNvSpPr>
          <p:nvPr/>
        </p:nvSpPr>
        <p:spPr bwMode="auto">
          <a:xfrm flipH="1">
            <a:off x="7402513" y="5337175"/>
            <a:ext cx="165100" cy="249238"/>
          </a:xfrm>
          <a:prstGeom prst="ellipse">
            <a:avLst/>
          </a:prstGeom>
          <a:solidFill>
            <a:srgbClr val="00FFFF"/>
          </a:solidFill>
          <a:ln w="9525">
            <a:solidFill>
              <a:srgbClr val="FF00FF"/>
            </a:solidFill>
            <a:round/>
            <a:headEnd/>
            <a:tailEnd/>
          </a:ln>
        </p:spPr>
        <p:txBody>
          <a:bodyPr/>
          <a:lstStyle/>
          <a:p>
            <a:endParaRPr lang="en-US"/>
          </a:p>
        </p:txBody>
      </p:sp>
      <p:sp>
        <p:nvSpPr>
          <p:cNvPr id="93240" name="AutoShape 56"/>
          <p:cNvSpPr>
            <a:spLocks noChangeArrowheads="1"/>
          </p:cNvSpPr>
          <p:nvPr/>
        </p:nvSpPr>
        <p:spPr bwMode="auto">
          <a:xfrm flipH="1">
            <a:off x="7380288" y="2225675"/>
            <a:ext cx="231775" cy="617538"/>
          </a:xfrm>
          <a:prstGeom prst="flowChartMagneticDisk">
            <a:avLst/>
          </a:prstGeom>
          <a:solidFill>
            <a:srgbClr val="808080"/>
          </a:solidFill>
          <a:ln w="9525">
            <a:solidFill>
              <a:srgbClr val="000000"/>
            </a:solidFill>
            <a:round/>
            <a:headEnd/>
            <a:tailEnd/>
          </a:ln>
        </p:spPr>
        <p:txBody>
          <a:bodyPr/>
          <a:lstStyle/>
          <a:p>
            <a:endParaRPr lang="en-US"/>
          </a:p>
        </p:txBody>
      </p:sp>
      <p:sp>
        <p:nvSpPr>
          <p:cNvPr id="93241" name="toilet"/>
          <p:cNvSpPr>
            <a:spLocks noEditPoints="1" noChangeArrowheads="1"/>
          </p:cNvSpPr>
          <p:nvPr/>
        </p:nvSpPr>
        <p:spPr bwMode="auto">
          <a:xfrm rot="5400000" flipH="1">
            <a:off x="7058819" y="3337719"/>
            <a:ext cx="398463" cy="282575"/>
          </a:xfrm>
          <a:custGeom>
            <a:avLst/>
            <a:gdLst>
              <a:gd name="T0" fmla="*/ 0 w 21600"/>
              <a:gd name="T1" fmla="*/ 0 h 21600"/>
              <a:gd name="T2" fmla="*/ 10800 w 21600"/>
              <a:gd name="T3" fmla="*/ 0 h 21600"/>
              <a:gd name="T4" fmla="*/ 21600 w 21600"/>
              <a:gd name="T5" fmla="*/ 0 h 21600"/>
              <a:gd name="T6" fmla="*/ 10800 w 21600"/>
              <a:gd name="T7" fmla="*/ 21600 h 21600"/>
              <a:gd name="T8" fmla="*/ 931 w 21600"/>
              <a:gd name="T9" fmla="*/ 538 h 21600"/>
              <a:gd name="T10" fmla="*/ 20729 w 21600"/>
              <a:gd name="T11" fmla="*/ 6606 h 21600"/>
            </a:gdLst>
            <a:ahLst/>
            <a:cxnLst>
              <a:cxn ang="0">
                <a:pos x="T0" y="T1"/>
              </a:cxn>
              <a:cxn ang="0">
                <a:pos x="T2" y="T3"/>
              </a:cxn>
              <a:cxn ang="0">
                <a:pos x="T4" y="T5"/>
              </a:cxn>
              <a:cxn ang="0">
                <a:pos x="T6" y="T7"/>
              </a:cxn>
            </a:cxnLst>
            <a:rect l="T8" t="T9" r="T10" b="T11"/>
            <a:pathLst>
              <a:path w="21600" h="21600" extrusionOk="0">
                <a:moveTo>
                  <a:pt x="21600" y="7298"/>
                </a:moveTo>
                <a:lnTo>
                  <a:pt x="21600" y="0"/>
                </a:lnTo>
                <a:lnTo>
                  <a:pt x="10679" y="0"/>
                </a:lnTo>
                <a:lnTo>
                  <a:pt x="0" y="0"/>
                </a:lnTo>
                <a:lnTo>
                  <a:pt x="0" y="7298"/>
                </a:lnTo>
                <a:lnTo>
                  <a:pt x="6033" y="7298"/>
                </a:lnTo>
                <a:lnTo>
                  <a:pt x="6206" y="7616"/>
                </a:lnTo>
                <a:lnTo>
                  <a:pt x="6310" y="7935"/>
                </a:lnTo>
                <a:lnTo>
                  <a:pt x="6345" y="8302"/>
                </a:lnTo>
                <a:lnTo>
                  <a:pt x="6310" y="8620"/>
                </a:lnTo>
                <a:lnTo>
                  <a:pt x="6206" y="8963"/>
                </a:lnTo>
                <a:lnTo>
                  <a:pt x="6102" y="9331"/>
                </a:lnTo>
                <a:lnTo>
                  <a:pt x="5894" y="9722"/>
                </a:lnTo>
                <a:lnTo>
                  <a:pt x="5513" y="10163"/>
                </a:lnTo>
                <a:lnTo>
                  <a:pt x="4577" y="11339"/>
                </a:lnTo>
                <a:lnTo>
                  <a:pt x="3848" y="12539"/>
                </a:lnTo>
                <a:lnTo>
                  <a:pt x="3363" y="13641"/>
                </a:lnTo>
                <a:lnTo>
                  <a:pt x="3086" y="14718"/>
                </a:lnTo>
                <a:lnTo>
                  <a:pt x="3051" y="15649"/>
                </a:lnTo>
                <a:lnTo>
                  <a:pt x="3086" y="16580"/>
                </a:lnTo>
                <a:lnTo>
                  <a:pt x="3467" y="17510"/>
                </a:lnTo>
                <a:lnTo>
                  <a:pt x="3952" y="18294"/>
                </a:lnTo>
                <a:lnTo>
                  <a:pt x="4577" y="19029"/>
                </a:lnTo>
                <a:lnTo>
                  <a:pt x="5270" y="19616"/>
                </a:lnTo>
                <a:lnTo>
                  <a:pt x="6137" y="20229"/>
                </a:lnTo>
                <a:lnTo>
                  <a:pt x="6969" y="20718"/>
                </a:lnTo>
                <a:lnTo>
                  <a:pt x="7905" y="21061"/>
                </a:lnTo>
                <a:lnTo>
                  <a:pt x="8876" y="21331"/>
                </a:lnTo>
                <a:lnTo>
                  <a:pt x="9812" y="21600"/>
                </a:lnTo>
                <a:lnTo>
                  <a:pt x="10817" y="21600"/>
                </a:lnTo>
                <a:lnTo>
                  <a:pt x="11753" y="21600"/>
                </a:lnTo>
                <a:lnTo>
                  <a:pt x="12690" y="21331"/>
                </a:lnTo>
                <a:lnTo>
                  <a:pt x="13695" y="21061"/>
                </a:lnTo>
                <a:lnTo>
                  <a:pt x="14492" y="20718"/>
                </a:lnTo>
                <a:lnTo>
                  <a:pt x="15359" y="20229"/>
                </a:lnTo>
                <a:lnTo>
                  <a:pt x="16157" y="19616"/>
                </a:lnTo>
                <a:lnTo>
                  <a:pt x="16781" y="19029"/>
                </a:lnTo>
                <a:lnTo>
                  <a:pt x="17335" y="18294"/>
                </a:lnTo>
                <a:lnTo>
                  <a:pt x="17717" y="17510"/>
                </a:lnTo>
                <a:lnTo>
                  <a:pt x="18098" y="16580"/>
                </a:lnTo>
                <a:lnTo>
                  <a:pt x="18237" y="15649"/>
                </a:lnTo>
                <a:lnTo>
                  <a:pt x="18098" y="14718"/>
                </a:lnTo>
                <a:lnTo>
                  <a:pt x="17856" y="13641"/>
                </a:lnTo>
                <a:lnTo>
                  <a:pt x="17231" y="12539"/>
                </a:lnTo>
                <a:lnTo>
                  <a:pt x="16538" y="11339"/>
                </a:lnTo>
                <a:lnTo>
                  <a:pt x="15533" y="10163"/>
                </a:lnTo>
                <a:lnTo>
                  <a:pt x="15221" y="9722"/>
                </a:lnTo>
                <a:lnTo>
                  <a:pt x="14978" y="9404"/>
                </a:lnTo>
                <a:lnTo>
                  <a:pt x="14804" y="9012"/>
                </a:lnTo>
                <a:lnTo>
                  <a:pt x="14735" y="8620"/>
                </a:lnTo>
                <a:lnTo>
                  <a:pt x="14700" y="8302"/>
                </a:lnTo>
                <a:lnTo>
                  <a:pt x="14735" y="7959"/>
                </a:lnTo>
                <a:lnTo>
                  <a:pt x="14874" y="7616"/>
                </a:lnTo>
                <a:lnTo>
                  <a:pt x="14978" y="7298"/>
                </a:lnTo>
                <a:lnTo>
                  <a:pt x="21600" y="7298"/>
                </a:lnTo>
                <a:close/>
              </a:path>
              <a:path w="21600" h="21600" extrusionOk="0">
                <a:moveTo>
                  <a:pt x="21600" y="7298"/>
                </a:moveTo>
                <a:lnTo>
                  <a:pt x="6033" y="7298"/>
                </a:lnTo>
                <a:lnTo>
                  <a:pt x="11164" y="7298"/>
                </a:lnTo>
              </a:path>
            </a:pathLst>
          </a:custGeom>
          <a:solidFill>
            <a:srgbClr val="808080"/>
          </a:solidFill>
          <a:ln w="9525">
            <a:solidFill>
              <a:srgbClr val="000000"/>
            </a:solidFill>
            <a:miter lim="800000"/>
            <a:headEnd/>
            <a:tailEnd/>
          </a:ln>
          <a:effectLst>
            <a:outerShdw dist="107763" dir="18900000" algn="ctr" rotWithShape="0">
              <a:srgbClr val="808080">
                <a:alpha val="50000"/>
              </a:srgbClr>
            </a:outerShdw>
          </a:effectLst>
        </p:spPr>
        <p:txBody>
          <a:bodyPr/>
          <a:lstStyle/>
          <a:p>
            <a:endParaRPr lang="en-US"/>
          </a:p>
        </p:txBody>
      </p:sp>
      <p:sp>
        <p:nvSpPr>
          <p:cNvPr id="93242" name="Line 58"/>
          <p:cNvSpPr>
            <a:spLocks noChangeShapeType="1"/>
          </p:cNvSpPr>
          <p:nvPr/>
        </p:nvSpPr>
        <p:spPr bwMode="auto">
          <a:xfrm flipV="1">
            <a:off x="7499350" y="2019300"/>
            <a:ext cx="0" cy="309563"/>
          </a:xfrm>
          <a:prstGeom prst="line">
            <a:avLst/>
          </a:prstGeom>
          <a:noFill/>
          <a:ln w="28575">
            <a:solidFill>
              <a:srgbClr val="000000"/>
            </a:solidFill>
            <a:round/>
            <a:headEnd/>
            <a:tailEnd/>
          </a:ln>
        </p:spPr>
        <p:txBody>
          <a:bodyPr/>
          <a:lstStyle/>
          <a:p>
            <a:endParaRPr lang="en-US"/>
          </a:p>
        </p:txBody>
      </p:sp>
      <p:sp>
        <p:nvSpPr>
          <p:cNvPr id="93243" name="AutoShape 59"/>
          <p:cNvSpPr>
            <a:spLocks noChangeArrowheads="1"/>
          </p:cNvSpPr>
          <p:nvPr/>
        </p:nvSpPr>
        <p:spPr bwMode="auto">
          <a:xfrm>
            <a:off x="7421563" y="1951038"/>
            <a:ext cx="173037" cy="196850"/>
          </a:xfrm>
          <a:prstGeom prst="flowChartSummingJunction">
            <a:avLst/>
          </a:prstGeom>
          <a:solidFill>
            <a:srgbClr val="FFFFFF"/>
          </a:solidFill>
          <a:ln w="9525">
            <a:solidFill>
              <a:srgbClr val="000000"/>
            </a:solidFill>
            <a:round/>
            <a:headEnd/>
            <a:tailEnd/>
          </a:ln>
        </p:spPr>
        <p:txBody>
          <a:bodyPr/>
          <a:lstStyle/>
          <a:p>
            <a:endParaRPr lang="en-US"/>
          </a:p>
        </p:txBody>
      </p:sp>
      <p:sp>
        <p:nvSpPr>
          <p:cNvPr id="93246" name="Line 62"/>
          <p:cNvSpPr>
            <a:spLocks noChangeShapeType="1"/>
          </p:cNvSpPr>
          <p:nvPr/>
        </p:nvSpPr>
        <p:spPr bwMode="auto">
          <a:xfrm>
            <a:off x="6172200" y="2590800"/>
            <a:ext cx="0" cy="2160588"/>
          </a:xfrm>
          <a:prstGeom prst="line">
            <a:avLst/>
          </a:prstGeom>
          <a:noFill/>
          <a:ln w="22225">
            <a:solidFill>
              <a:srgbClr val="FFFF00"/>
            </a:solidFill>
            <a:round/>
            <a:headEnd/>
            <a:tailEnd/>
          </a:ln>
        </p:spPr>
        <p:txBody>
          <a:bodyPr/>
          <a:lstStyle/>
          <a:p>
            <a:endParaRPr lang="en-US"/>
          </a:p>
        </p:txBody>
      </p:sp>
      <p:sp>
        <p:nvSpPr>
          <p:cNvPr id="93247" name="AutoShape 63"/>
          <p:cNvSpPr>
            <a:spLocks noChangeArrowheads="1"/>
          </p:cNvSpPr>
          <p:nvPr/>
        </p:nvSpPr>
        <p:spPr bwMode="auto">
          <a:xfrm>
            <a:off x="6096000" y="2424113"/>
            <a:ext cx="174625" cy="196850"/>
          </a:xfrm>
          <a:prstGeom prst="flowChartSummingJunction">
            <a:avLst/>
          </a:prstGeom>
          <a:solidFill>
            <a:srgbClr val="FFFFFF"/>
          </a:solidFill>
          <a:ln w="9525">
            <a:solidFill>
              <a:srgbClr val="000000"/>
            </a:solidFill>
            <a:round/>
            <a:headEnd/>
            <a:tailEnd/>
          </a:ln>
        </p:spPr>
        <p:txBody>
          <a:bodyPr/>
          <a:lstStyle/>
          <a:p>
            <a:endParaRPr lang="en-US"/>
          </a:p>
        </p:txBody>
      </p:sp>
      <p:grpSp>
        <p:nvGrpSpPr>
          <p:cNvPr id="6" name="Group 64"/>
          <p:cNvGrpSpPr>
            <a:grpSpLocks/>
          </p:cNvGrpSpPr>
          <p:nvPr/>
        </p:nvGrpSpPr>
        <p:grpSpPr bwMode="auto">
          <a:xfrm>
            <a:off x="6096000" y="4494213"/>
            <a:ext cx="182562" cy="1062037"/>
            <a:chOff x="2055" y="2787"/>
            <a:chExt cx="114" cy="669"/>
          </a:xfrm>
        </p:grpSpPr>
        <p:sp>
          <p:nvSpPr>
            <p:cNvPr id="93249" name="Line 65"/>
            <p:cNvSpPr>
              <a:spLocks noChangeShapeType="1"/>
            </p:cNvSpPr>
            <p:nvPr/>
          </p:nvSpPr>
          <p:spPr bwMode="auto">
            <a:xfrm>
              <a:off x="2055" y="2979"/>
              <a:ext cx="0" cy="473"/>
            </a:xfrm>
            <a:prstGeom prst="line">
              <a:avLst/>
            </a:prstGeom>
            <a:noFill/>
            <a:ln w="9525">
              <a:solidFill>
                <a:srgbClr val="FFFF00"/>
              </a:solidFill>
              <a:round/>
              <a:headEnd/>
              <a:tailEnd/>
            </a:ln>
          </p:spPr>
          <p:txBody>
            <a:bodyPr/>
            <a:lstStyle/>
            <a:p>
              <a:endParaRPr lang="en-US"/>
            </a:p>
          </p:txBody>
        </p:sp>
        <p:sp>
          <p:nvSpPr>
            <p:cNvPr id="93250" name="Line 66"/>
            <p:cNvSpPr>
              <a:spLocks noChangeShapeType="1"/>
            </p:cNvSpPr>
            <p:nvPr/>
          </p:nvSpPr>
          <p:spPr bwMode="auto">
            <a:xfrm>
              <a:off x="2169" y="2787"/>
              <a:ext cx="0" cy="473"/>
            </a:xfrm>
            <a:prstGeom prst="line">
              <a:avLst/>
            </a:prstGeom>
            <a:noFill/>
            <a:ln w="9525">
              <a:solidFill>
                <a:srgbClr val="FFFF00"/>
              </a:solidFill>
              <a:round/>
              <a:headEnd/>
              <a:tailEnd/>
            </a:ln>
          </p:spPr>
          <p:txBody>
            <a:bodyPr/>
            <a:lstStyle/>
            <a:p>
              <a:endParaRPr lang="en-US"/>
            </a:p>
          </p:txBody>
        </p:sp>
        <p:sp>
          <p:nvSpPr>
            <p:cNvPr id="93251" name="Line 67"/>
            <p:cNvSpPr>
              <a:spLocks noChangeShapeType="1"/>
            </p:cNvSpPr>
            <p:nvPr/>
          </p:nvSpPr>
          <p:spPr bwMode="auto">
            <a:xfrm flipV="1">
              <a:off x="2055" y="2787"/>
              <a:ext cx="99" cy="195"/>
            </a:xfrm>
            <a:prstGeom prst="line">
              <a:avLst/>
            </a:prstGeom>
            <a:noFill/>
            <a:ln w="9525">
              <a:solidFill>
                <a:srgbClr val="FFFF00"/>
              </a:solidFill>
              <a:round/>
              <a:headEnd/>
              <a:tailEnd/>
            </a:ln>
          </p:spPr>
          <p:txBody>
            <a:bodyPr/>
            <a:lstStyle/>
            <a:p>
              <a:endParaRPr lang="en-US"/>
            </a:p>
          </p:txBody>
        </p:sp>
        <p:sp>
          <p:nvSpPr>
            <p:cNvPr id="93252" name="Line 68"/>
            <p:cNvSpPr>
              <a:spLocks noChangeShapeType="1"/>
            </p:cNvSpPr>
            <p:nvPr/>
          </p:nvSpPr>
          <p:spPr bwMode="auto">
            <a:xfrm flipV="1">
              <a:off x="2064" y="3261"/>
              <a:ext cx="100" cy="195"/>
            </a:xfrm>
            <a:prstGeom prst="line">
              <a:avLst/>
            </a:prstGeom>
            <a:noFill/>
            <a:ln w="9525">
              <a:solidFill>
                <a:srgbClr val="FFFF00"/>
              </a:solidFill>
              <a:round/>
              <a:headEnd/>
              <a:tailEnd/>
            </a:ln>
          </p:spPr>
          <p:txBody>
            <a:bodyPr/>
            <a:lstStyle/>
            <a:p>
              <a:endParaRPr lang="en-US"/>
            </a:p>
          </p:txBody>
        </p:sp>
      </p:grpSp>
      <p:sp>
        <p:nvSpPr>
          <p:cNvPr id="93260" name="Rectangle 76"/>
          <p:cNvSpPr>
            <a:spLocks noChangeArrowheads="1"/>
          </p:cNvSpPr>
          <p:nvPr/>
        </p:nvSpPr>
        <p:spPr bwMode="auto">
          <a:xfrm>
            <a:off x="5653088" y="5454650"/>
            <a:ext cx="19050" cy="19050"/>
          </a:xfrm>
          <a:prstGeom prst="rect">
            <a:avLst/>
          </a:prstGeom>
          <a:solidFill>
            <a:srgbClr val="3366FF"/>
          </a:solidFill>
          <a:ln w="9525" algn="ctr">
            <a:solidFill>
              <a:schemeClr val="tx1"/>
            </a:solidFill>
            <a:miter lim="800000"/>
            <a:headEnd/>
            <a:tailEnd/>
          </a:ln>
          <a:effectLst/>
        </p:spPr>
        <p:txBody>
          <a:bodyPr wrap="none" anchor="ctr"/>
          <a:lstStyle/>
          <a:p>
            <a:endParaRPr lang="en-US"/>
          </a:p>
        </p:txBody>
      </p:sp>
      <p:sp>
        <p:nvSpPr>
          <p:cNvPr id="93261" name="Oval 77"/>
          <p:cNvSpPr>
            <a:spLocks noChangeArrowheads="1"/>
          </p:cNvSpPr>
          <p:nvPr/>
        </p:nvSpPr>
        <p:spPr bwMode="auto">
          <a:xfrm>
            <a:off x="65341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2" name="Oval 78"/>
          <p:cNvSpPr>
            <a:spLocks noChangeArrowheads="1"/>
          </p:cNvSpPr>
          <p:nvPr/>
        </p:nvSpPr>
        <p:spPr bwMode="auto">
          <a:xfrm>
            <a:off x="674370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3" name="Oval 79"/>
          <p:cNvSpPr>
            <a:spLocks noChangeArrowheads="1"/>
          </p:cNvSpPr>
          <p:nvPr/>
        </p:nvSpPr>
        <p:spPr bwMode="auto">
          <a:xfrm>
            <a:off x="689610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4" name="Oval 80"/>
          <p:cNvSpPr>
            <a:spLocks noChangeArrowheads="1"/>
          </p:cNvSpPr>
          <p:nvPr/>
        </p:nvSpPr>
        <p:spPr bwMode="auto">
          <a:xfrm>
            <a:off x="676275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5" name="Oval 81"/>
          <p:cNvSpPr>
            <a:spLocks noChangeArrowheads="1"/>
          </p:cNvSpPr>
          <p:nvPr/>
        </p:nvSpPr>
        <p:spPr bwMode="auto">
          <a:xfrm>
            <a:off x="66103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6" name="Oval 82"/>
          <p:cNvSpPr>
            <a:spLocks noChangeArrowheads="1"/>
          </p:cNvSpPr>
          <p:nvPr/>
        </p:nvSpPr>
        <p:spPr bwMode="auto">
          <a:xfrm>
            <a:off x="65341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7" name="Oval 83"/>
          <p:cNvSpPr>
            <a:spLocks noChangeArrowheads="1"/>
          </p:cNvSpPr>
          <p:nvPr/>
        </p:nvSpPr>
        <p:spPr bwMode="auto">
          <a:xfrm>
            <a:off x="643890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8" name="Oval 84"/>
          <p:cNvSpPr>
            <a:spLocks noChangeArrowheads="1"/>
          </p:cNvSpPr>
          <p:nvPr/>
        </p:nvSpPr>
        <p:spPr bwMode="auto">
          <a:xfrm>
            <a:off x="615315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9" name="Oval 85"/>
          <p:cNvSpPr>
            <a:spLocks noChangeArrowheads="1"/>
          </p:cNvSpPr>
          <p:nvPr/>
        </p:nvSpPr>
        <p:spPr bwMode="auto">
          <a:xfrm>
            <a:off x="5848350"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0" name="Oval 86"/>
          <p:cNvSpPr>
            <a:spLocks noChangeArrowheads="1"/>
          </p:cNvSpPr>
          <p:nvPr/>
        </p:nvSpPr>
        <p:spPr bwMode="auto">
          <a:xfrm>
            <a:off x="6515100" y="5872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1" name="Oval 87"/>
          <p:cNvSpPr>
            <a:spLocks noChangeArrowheads="1"/>
          </p:cNvSpPr>
          <p:nvPr/>
        </p:nvSpPr>
        <p:spPr bwMode="auto">
          <a:xfrm>
            <a:off x="7048500" y="5948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2" name="Oval 88"/>
          <p:cNvSpPr>
            <a:spLocks noChangeArrowheads="1"/>
          </p:cNvSpPr>
          <p:nvPr/>
        </p:nvSpPr>
        <p:spPr bwMode="auto">
          <a:xfrm>
            <a:off x="720090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3" name="Oval 89"/>
          <p:cNvSpPr>
            <a:spLocks noChangeArrowheads="1"/>
          </p:cNvSpPr>
          <p:nvPr/>
        </p:nvSpPr>
        <p:spPr bwMode="auto">
          <a:xfrm>
            <a:off x="714375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4" name="Oval 90"/>
          <p:cNvSpPr>
            <a:spLocks noChangeArrowheads="1"/>
          </p:cNvSpPr>
          <p:nvPr/>
        </p:nvSpPr>
        <p:spPr bwMode="auto">
          <a:xfrm>
            <a:off x="729615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5" name="Oval 91"/>
          <p:cNvSpPr>
            <a:spLocks noChangeArrowheads="1"/>
          </p:cNvSpPr>
          <p:nvPr/>
        </p:nvSpPr>
        <p:spPr bwMode="auto">
          <a:xfrm>
            <a:off x="7448550" y="5262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6" name="Oval 92"/>
          <p:cNvSpPr>
            <a:spLocks noChangeArrowheads="1"/>
          </p:cNvSpPr>
          <p:nvPr/>
        </p:nvSpPr>
        <p:spPr bwMode="auto">
          <a:xfrm>
            <a:off x="729615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7" name="Oval 93"/>
          <p:cNvSpPr>
            <a:spLocks noChangeArrowheads="1"/>
          </p:cNvSpPr>
          <p:nvPr/>
        </p:nvSpPr>
        <p:spPr bwMode="auto">
          <a:xfrm>
            <a:off x="714375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8" name="Oval 94"/>
          <p:cNvSpPr>
            <a:spLocks noChangeArrowheads="1"/>
          </p:cNvSpPr>
          <p:nvPr/>
        </p:nvSpPr>
        <p:spPr bwMode="auto">
          <a:xfrm>
            <a:off x="691515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9" name="Oval 95"/>
          <p:cNvSpPr>
            <a:spLocks noChangeArrowheads="1"/>
          </p:cNvSpPr>
          <p:nvPr/>
        </p:nvSpPr>
        <p:spPr bwMode="auto">
          <a:xfrm>
            <a:off x="653415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0" name="Oval 96"/>
          <p:cNvSpPr>
            <a:spLocks noChangeArrowheads="1"/>
          </p:cNvSpPr>
          <p:nvPr/>
        </p:nvSpPr>
        <p:spPr bwMode="auto">
          <a:xfrm>
            <a:off x="706755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1" name="Oval 97"/>
          <p:cNvSpPr>
            <a:spLocks noChangeArrowheads="1"/>
          </p:cNvSpPr>
          <p:nvPr/>
        </p:nvSpPr>
        <p:spPr bwMode="auto">
          <a:xfrm>
            <a:off x="72199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2" name="Oval 98"/>
          <p:cNvSpPr>
            <a:spLocks noChangeArrowheads="1"/>
          </p:cNvSpPr>
          <p:nvPr/>
        </p:nvSpPr>
        <p:spPr bwMode="auto">
          <a:xfrm>
            <a:off x="73723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3" name="Oval 99"/>
          <p:cNvSpPr>
            <a:spLocks noChangeArrowheads="1"/>
          </p:cNvSpPr>
          <p:nvPr/>
        </p:nvSpPr>
        <p:spPr bwMode="auto">
          <a:xfrm>
            <a:off x="752475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4" name="Oval 100"/>
          <p:cNvSpPr>
            <a:spLocks noChangeArrowheads="1"/>
          </p:cNvSpPr>
          <p:nvPr/>
        </p:nvSpPr>
        <p:spPr bwMode="auto">
          <a:xfrm>
            <a:off x="5753100" y="4957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5" name="Oval 101"/>
          <p:cNvSpPr>
            <a:spLocks noChangeArrowheads="1"/>
          </p:cNvSpPr>
          <p:nvPr/>
        </p:nvSpPr>
        <p:spPr bwMode="auto">
          <a:xfrm>
            <a:off x="5695950" y="4729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6" name="Oval 102"/>
          <p:cNvSpPr>
            <a:spLocks noChangeArrowheads="1"/>
          </p:cNvSpPr>
          <p:nvPr/>
        </p:nvSpPr>
        <p:spPr bwMode="auto">
          <a:xfrm>
            <a:off x="5848350" y="4881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7" name="Oval 103"/>
          <p:cNvSpPr>
            <a:spLocks noChangeArrowheads="1"/>
          </p:cNvSpPr>
          <p:nvPr/>
        </p:nvSpPr>
        <p:spPr bwMode="auto">
          <a:xfrm>
            <a:off x="6000750" y="5033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8" name="Oval 104"/>
          <p:cNvSpPr>
            <a:spLocks noChangeArrowheads="1"/>
          </p:cNvSpPr>
          <p:nvPr/>
        </p:nvSpPr>
        <p:spPr bwMode="auto">
          <a:xfrm>
            <a:off x="615315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9" name="Oval 105"/>
          <p:cNvSpPr>
            <a:spLocks noChangeArrowheads="1"/>
          </p:cNvSpPr>
          <p:nvPr/>
        </p:nvSpPr>
        <p:spPr bwMode="auto">
          <a:xfrm>
            <a:off x="630555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0" name="Oval 106"/>
          <p:cNvSpPr>
            <a:spLocks noChangeArrowheads="1"/>
          </p:cNvSpPr>
          <p:nvPr/>
        </p:nvSpPr>
        <p:spPr bwMode="auto">
          <a:xfrm>
            <a:off x="64579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1" name="Oval 107"/>
          <p:cNvSpPr>
            <a:spLocks noChangeArrowheads="1"/>
          </p:cNvSpPr>
          <p:nvPr/>
        </p:nvSpPr>
        <p:spPr bwMode="auto">
          <a:xfrm>
            <a:off x="66103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2" name="Oval 108"/>
          <p:cNvSpPr>
            <a:spLocks noChangeArrowheads="1"/>
          </p:cNvSpPr>
          <p:nvPr/>
        </p:nvSpPr>
        <p:spPr bwMode="auto">
          <a:xfrm>
            <a:off x="676275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3" name="Oval 109"/>
          <p:cNvSpPr>
            <a:spLocks noChangeArrowheads="1"/>
          </p:cNvSpPr>
          <p:nvPr/>
        </p:nvSpPr>
        <p:spPr bwMode="auto">
          <a:xfrm>
            <a:off x="6915150" y="5948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4" name="Oval 110"/>
          <p:cNvSpPr>
            <a:spLocks noChangeArrowheads="1"/>
          </p:cNvSpPr>
          <p:nvPr/>
        </p:nvSpPr>
        <p:spPr bwMode="auto">
          <a:xfrm>
            <a:off x="5848350" y="47863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5" name="Oval 111"/>
          <p:cNvSpPr>
            <a:spLocks noChangeArrowheads="1"/>
          </p:cNvSpPr>
          <p:nvPr/>
        </p:nvSpPr>
        <p:spPr bwMode="auto">
          <a:xfrm>
            <a:off x="6000750" y="49387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6" name="Oval 112"/>
          <p:cNvSpPr>
            <a:spLocks noChangeArrowheads="1"/>
          </p:cNvSpPr>
          <p:nvPr/>
        </p:nvSpPr>
        <p:spPr bwMode="auto">
          <a:xfrm>
            <a:off x="6153150" y="50911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7" name="Oval 113"/>
          <p:cNvSpPr>
            <a:spLocks noChangeArrowheads="1"/>
          </p:cNvSpPr>
          <p:nvPr/>
        </p:nvSpPr>
        <p:spPr bwMode="auto">
          <a:xfrm>
            <a:off x="6305550" y="52435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8" name="Oval 114"/>
          <p:cNvSpPr>
            <a:spLocks noChangeArrowheads="1"/>
          </p:cNvSpPr>
          <p:nvPr/>
        </p:nvSpPr>
        <p:spPr bwMode="auto">
          <a:xfrm>
            <a:off x="6457950" y="53959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9" name="Oval 115"/>
          <p:cNvSpPr>
            <a:spLocks noChangeArrowheads="1"/>
          </p:cNvSpPr>
          <p:nvPr/>
        </p:nvSpPr>
        <p:spPr bwMode="auto">
          <a:xfrm>
            <a:off x="6610350" y="55483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0" name="Oval 116"/>
          <p:cNvSpPr>
            <a:spLocks noChangeArrowheads="1"/>
          </p:cNvSpPr>
          <p:nvPr/>
        </p:nvSpPr>
        <p:spPr bwMode="auto">
          <a:xfrm>
            <a:off x="6762750" y="57007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1" name="Oval 117"/>
          <p:cNvSpPr>
            <a:spLocks noChangeArrowheads="1"/>
          </p:cNvSpPr>
          <p:nvPr/>
        </p:nvSpPr>
        <p:spPr bwMode="auto">
          <a:xfrm>
            <a:off x="6915150" y="58531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2" name="Oval 118"/>
          <p:cNvSpPr>
            <a:spLocks noChangeArrowheads="1"/>
          </p:cNvSpPr>
          <p:nvPr/>
        </p:nvSpPr>
        <p:spPr bwMode="auto">
          <a:xfrm>
            <a:off x="6057900" y="47863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3" name="Oval 119"/>
          <p:cNvSpPr>
            <a:spLocks noChangeArrowheads="1"/>
          </p:cNvSpPr>
          <p:nvPr/>
        </p:nvSpPr>
        <p:spPr bwMode="auto">
          <a:xfrm>
            <a:off x="6210300" y="49387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4" name="Oval 120"/>
          <p:cNvSpPr>
            <a:spLocks noChangeArrowheads="1"/>
          </p:cNvSpPr>
          <p:nvPr/>
        </p:nvSpPr>
        <p:spPr bwMode="auto">
          <a:xfrm>
            <a:off x="6362700" y="50911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5" name="Oval 121"/>
          <p:cNvSpPr>
            <a:spLocks noChangeArrowheads="1"/>
          </p:cNvSpPr>
          <p:nvPr/>
        </p:nvSpPr>
        <p:spPr bwMode="auto">
          <a:xfrm>
            <a:off x="6515100" y="52435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6" name="Oval 122"/>
          <p:cNvSpPr>
            <a:spLocks noChangeArrowheads="1"/>
          </p:cNvSpPr>
          <p:nvPr/>
        </p:nvSpPr>
        <p:spPr bwMode="auto">
          <a:xfrm>
            <a:off x="6667500" y="53959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7" name="Oval 123"/>
          <p:cNvSpPr>
            <a:spLocks noChangeArrowheads="1"/>
          </p:cNvSpPr>
          <p:nvPr/>
        </p:nvSpPr>
        <p:spPr bwMode="auto">
          <a:xfrm>
            <a:off x="6819900" y="55483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8" name="Oval 124"/>
          <p:cNvSpPr>
            <a:spLocks noChangeArrowheads="1"/>
          </p:cNvSpPr>
          <p:nvPr/>
        </p:nvSpPr>
        <p:spPr bwMode="auto">
          <a:xfrm>
            <a:off x="6972300" y="57007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9" name="Oval 125"/>
          <p:cNvSpPr>
            <a:spLocks noChangeArrowheads="1"/>
          </p:cNvSpPr>
          <p:nvPr/>
        </p:nvSpPr>
        <p:spPr bwMode="auto">
          <a:xfrm>
            <a:off x="5676900" y="5110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0" name="Oval 126"/>
          <p:cNvSpPr>
            <a:spLocks noChangeArrowheads="1"/>
          </p:cNvSpPr>
          <p:nvPr/>
        </p:nvSpPr>
        <p:spPr bwMode="auto">
          <a:xfrm>
            <a:off x="5829300" y="5262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1" name="Oval 127"/>
          <p:cNvSpPr>
            <a:spLocks noChangeArrowheads="1"/>
          </p:cNvSpPr>
          <p:nvPr/>
        </p:nvSpPr>
        <p:spPr bwMode="auto">
          <a:xfrm>
            <a:off x="598170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2" name="Oval 128"/>
          <p:cNvSpPr>
            <a:spLocks noChangeArrowheads="1"/>
          </p:cNvSpPr>
          <p:nvPr/>
        </p:nvSpPr>
        <p:spPr bwMode="auto">
          <a:xfrm>
            <a:off x="613410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3" name="Oval 129"/>
          <p:cNvSpPr>
            <a:spLocks noChangeArrowheads="1"/>
          </p:cNvSpPr>
          <p:nvPr/>
        </p:nvSpPr>
        <p:spPr bwMode="auto">
          <a:xfrm>
            <a:off x="6286500"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4" name="Oval 130"/>
          <p:cNvSpPr>
            <a:spLocks noChangeArrowheads="1"/>
          </p:cNvSpPr>
          <p:nvPr/>
        </p:nvSpPr>
        <p:spPr bwMode="auto">
          <a:xfrm>
            <a:off x="6438900" y="5872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5" name="Oval 131"/>
          <p:cNvSpPr>
            <a:spLocks noChangeArrowheads="1"/>
          </p:cNvSpPr>
          <p:nvPr/>
        </p:nvSpPr>
        <p:spPr bwMode="auto">
          <a:xfrm>
            <a:off x="567690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6" name="Oval 132"/>
          <p:cNvSpPr>
            <a:spLocks noChangeArrowheads="1"/>
          </p:cNvSpPr>
          <p:nvPr/>
        </p:nvSpPr>
        <p:spPr bwMode="auto">
          <a:xfrm>
            <a:off x="582930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7" name="Oval 133"/>
          <p:cNvSpPr>
            <a:spLocks noChangeArrowheads="1"/>
          </p:cNvSpPr>
          <p:nvPr/>
        </p:nvSpPr>
        <p:spPr bwMode="auto">
          <a:xfrm>
            <a:off x="598170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8" name="Oval 134"/>
          <p:cNvSpPr>
            <a:spLocks noChangeArrowheads="1"/>
          </p:cNvSpPr>
          <p:nvPr/>
        </p:nvSpPr>
        <p:spPr bwMode="auto">
          <a:xfrm flipV="1">
            <a:off x="6134100" y="5815013"/>
            <a:ext cx="74613" cy="7461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9" name="Oval 135"/>
          <p:cNvSpPr>
            <a:spLocks noChangeArrowheads="1"/>
          </p:cNvSpPr>
          <p:nvPr/>
        </p:nvSpPr>
        <p:spPr bwMode="auto">
          <a:xfrm>
            <a:off x="567690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0" name="Oval 136"/>
          <p:cNvSpPr>
            <a:spLocks noChangeArrowheads="1"/>
          </p:cNvSpPr>
          <p:nvPr/>
        </p:nvSpPr>
        <p:spPr bwMode="auto">
          <a:xfrm>
            <a:off x="5829300"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1" name="Oval 137"/>
          <p:cNvSpPr>
            <a:spLocks noChangeArrowheads="1"/>
          </p:cNvSpPr>
          <p:nvPr/>
        </p:nvSpPr>
        <p:spPr bwMode="auto">
          <a:xfrm>
            <a:off x="5981700" y="5872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2" name="Oval 138"/>
          <p:cNvSpPr>
            <a:spLocks noChangeArrowheads="1"/>
          </p:cNvSpPr>
          <p:nvPr/>
        </p:nvSpPr>
        <p:spPr bwMode="auto">
          <a:xfrm>
            <a:off x="5695950" y="58531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3" name="Oval 139"/>
          <p:cNvSpPr>
            <a:spLocks noChangeArrowheads="1"/>
          </p:cNvSpPr>
          <p:nvPr/>
        </p:nvSpPr>
        <p:spPr bwMode="auto">
          <a:xfrm>
            <a:off x="6110288" y="4729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4" name="Oval 140"/>
          <p:cNvSpPr>
            <a:spLocks noChangeArrowheads="1"/>
          </p:cNvSpPr>
          <p:nvPr/>
        </p:nvSpPr>
        <p:spPr bwMode="auto">
          <a:xfrm>
            <a:off x="6286500" y="4881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5" name="Oval 141"/>
          <p:cNvSpPr>
            <a:spLocks noChangeArrowheads="1"/>
          </p:cNvSpPr>
          <p:nvPr/>
        </p:nvSpPr>
        <p:spPr bwMode="auto">
          <a:xfrm>
            <a:off x="6438900" y="5033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6" name="Oval 142"/>
          <p:cNvSpPr>
            <a:spLocks noChangeArrowheads="1"/>
          </p:cNvSpPr>
          <p:nvPr/>
        </p:nvSpPr>
        <p:spPr bwMode="auto">
          <a:xfrm>
            <a:off x="659130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7" name="Oval 143"/>
          <p:cNvSpPr>
            <a:spLocks noChangeArrowheads="1"/>
          </p:cNvSpPr>
          <p:nvPr/>
        </p:nvSpPr>
        <p:spPr bwMode="auto">
          <a:xfrm>
            <a:off x="674370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8" name="Oval 144"/>
          <p:cNvSpPr>
            <a:spLocks noChangeArrowheads="1"/>
          </p:cNvSpPr>
          <p:nvPr/>
        </p:nvSpPr>
        <p:spPr bwMode="auto">
          <a:xfrm>
            <a:off x="689610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9" name="Oval 145"/>
          <p:cNvSpPr>
            <a:spLocks noChangeArrowheads="1"/>
          </p:cNvSpPr>
          <p:nvPr/>
        </p:nvSpPr>
        <p:spPr bwMode="auto">
          <a:xfrm>
            <a:off x="704850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0" name="Oval 146"/>
          <p:cNvSpPr>
            <a:spLocks noChangeArrowheads="1"/>
          </p:cNvSpPr>
          <p:nvPr/>
        </p:nvSpPr>
        <p:spPr bwMode="auto">
          <a:xfrm>
            <a:off x="720090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1" name="Oval 147"/>
          <p:cNvSpPr>
            <a:spLocks noChangeArrowheads="1"/>
          </p:cNvSpPr>
          <p:nvPr/>
        </p:nvSpPr>
        <p:spPr bwMode="auto">
          <a:xfrm>
            <a:off x="6534150" y="4805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2" name="Oval 148"/>
          <p:cNvSpPr>
            <a:spLocks noChangeArrowheads="1"/>
          </p:cNvSpPr>
          <p:nvPr/>
        </p:nvSpPr>
        <p:spPr bwMode="auto">
          <a:xfrm>
            <a:off x="6686550" y="4957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3" name="Oval 149"/>
          <p:cNvSpPr>
            <a:spLocks noChangeArrowheads="1"/>
          </p:cNvSpPr>
          <p:nvPr/>
        </p:nvSpPr>
        <p:spPr bwMode="auto">
          <a:xfrm>
            <a:off x="6838950" y="5110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4" name="Oval 150"/>
          <p:cNvSpPr>
            <a:spLocks noChangeArrowheads="1"/>
          </p:cNvSpPr>
          <p:nvPr/>
        </p:nvSpPr>
        <p:spPr bwMode="auto">
          <a:xfrm>
            <a:off x="6991350" y="5262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5" name="Oval 151"/>
          <p:cNvSpPr>
            <a:spLocks noChangeArrowheads="1"/>
          </p:cNvSpPr>
          <p:nvPr/>
        </p:nvSpPr>
        <p:spPr bwMode="auto">
          <a:xfrm>
            <a:off x="714375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6" name="Oval 152"/>
          <p:cNvSpPr>
            <a:spLocks noChangeArrowheads="1"/>
          </p:cNvSpPr>
          <p:nvPr/>
        </p:nvSpPr>
        <p:spPr bwMode="auto">
          <a:xfrm>
            <a:off x="729615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7" name="Oval 153"/>
          <p:cNvSpPr>
            <a:spLocks noChangeArrowheads="1"/>
          </p:cNvSpPr>
          <p:nvPr/>
        </p:nvSpPr>
        <p:spPr bwMode="auto">
          <a:xfrm>
            <a:off x="7448550"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8" name="Oval 154"/>
          <p:cNvSpPr>
            <a:spLocks noChangeArrowheads="1"/>
          </p:cNvSpPr>
          <p:nvPr/>
        </p:nvSpPr>
        <p:spPr bwMode="auto">
          <a:xfrm>
            <a:off x="7600950" y="5872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9" name="Oval 155"/>
          <p:cNvSpPr>
            <a:spLocks noChangeArrowheads="1"/>
          </p:cNvSpPr>
          <p:nvPr/>
        </p:nvSpPr>
        <p:spPr bwMode="auto">
          <a:xfrm>
            <a:off x="69151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0" name="Oval 156"/>
          <p:cNvSpPr>
            <a:spLocks noChangeArrowheads="1"/>
          </p:cNvSpPr>
          <p:nvPr/>
        </p:nvSpPr>
        <p:spPr bwMode="auto">
          <a:xfrm>
            <a:off x="70675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1" name="Oval 157"/>
          <p:cNvSpPr>
            <a:spLocks noChangeArrowheads="1"/>
          </p:cNvSpPr>
          <p:nvPr/>
        </p:nvSpPr>
        <p:spPr bwMode="auto">
          <a:xfrm>
            <a:off x="721995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2" name="Oval 158"/>
          <p:cNvSpPr>
            <a:spLocks noChangeArrowheads="1"/>
          </p:cNvSpPr>
          <p:nvPr/>
        </p:nvSpPr>
        <p:spPr bwMode="auto">
          <a:xfrm>
            <a:off x="7372350" y="5948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3" name="Oval 159"/>
          <p:cNvSpPr>
            <a:spLocks noChangeArrowheads="1"/>
          </p:cNvSpPr>
          <p:nvPr/>
        </p:nvSpPr>
        <p:spPr bwMode="auto">
          <a:xfrm>
            <a:off x="6915150" y="4881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4" name="Oval 160"/>
          <p:cNvSpPr>
            <a:spLocks noChangeArrowheads="1"/>
          </p:cNvSpPr>
          <p:nvPr/>
        </p:nvSpPr>
        <p:spPr bwMode="auto">
          <a:xfrm>
            <a:off x="7067550" y="5033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5" name="Oval 161"/>
          <p:cNvSpPr>
            <a:spLocks noChangeArrowheads="1"/>
          </p:cNvSpPr>
          <p:nvPr/>
        </p:nvSpPr>
        <p:spPr bwMode="auto">
          <a:xfrm>
            <a:off x="721995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6" name="Oval 162"/>
          <p:cNvSpPr>
            <a:spLocks noChangeArrowheads="1"/>
          </p:cNvSpPr>
          <p:nvPr/>
        </p:nvSpPr>
        <p:spPr bwMode="auto">
          <a:xfrm>
            <a:off x="737235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7" name="Oval 163"/>
          <p:cNvSpPr>
            <a:spLocks noChangeArrowheads="1"/>
          </p:cNvSpPr>
          <p:nvPr/>
        </p:nvSpPr>
        <p:spPr bwMode="auto">
          <a:xfrm>
            <a:off x="75247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8" name="Oval 164"/>
          <p:cNvSpPr>
            <a:spLocks noChangeArrowheads="1"/>
          </p:cNvSpPr>
          <p:nvPr/>
        </p:nvSpPr>
        <p:spPr bwMode="auto">
          <a:xfrm>
            <a:off x="76771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9" name="Oval 165"/>
          <p:cNvSpPr>
            <a:spLocks noChangeArrowheads="1"/>
          </p:cNvSpPr>
          <p:nvPr/>
        </p:nvSpPr>
        <p:spPr bwMode="auto">
          <a:xfrm>
            <a:off x="782955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0" name="Oval 166"/>
          <p:cNvSpPr>
            <a:spLocks noChangeArrowheads="1"/>
          </p:cNvSpPr>
          <p:nvPr/>
        </p:nvSpPr>
        <p:spPr bwMode="auto">
          <a:xfrm>
            <a:off x="7353300" y="4881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1" name="Oval 167"/>
          <p:cNvSpPr>
            <a:spLocks noChangeArrowheads="1"/>
          </p:cNvSpPr>
          <p:nvPr/>
        </p:nvSpPr>
        <p:spPr bwMode="auto">
          <a:xfrm>
            <a:off x="7505700" y="5033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2" name="Oval 168"/>
          <p:cNvSpPr>
            <a:spLocks noChangeArrowheads="1"/>
          </p:cNvSpPr>
          <p:nvPr/>
        </p:nvSpPr>
        <p:spPr bwMode="auto">
          <a:xfrm>
            <a:off x="7786688"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3" name="Oval 169"/>
          <p:cNvSpPr>
            <a:spLocks noChangeArrowheads="1"/>
          </p:cNvSpPr>
          <p:nvPr/>
        </p:nvSpPr>
        <p:spPr bwMode="auto">
          <a:xfrm>
            <a:off x="7786688"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4" name="Oval 170"/>
          <p:cNvSpPr>
            <a:spLocks noChangeArrowheads="1"/>
          </p:cNvSpPr>
          <p:nvPr/>
        </p:nvSpPr>
        <p:spPr bwMode="auto">
          <a:xfrm>
            <a:off x="796290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5" name="Oval 171"/>
          <p:cNvSpPr>
            <a:spLocks noChangeArrowheads="1"/>
          </p:cNvSpPr>
          <p:nvPr/>
        </p:nvSpPr>
        <p:spPr bwMode="auto">
          <a:xfrm>
            <a:off x="7939088"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6" name="Oval 172"/>
          <p:cNvSpPr>
            <a:spLocks noChangeArrowheads="1"/>
          </p:cNvSpPr>
          <p:nvPr/>
        </p:nvSpPr>
        <p:spPr bwMode="auto">
          <a:xfrm>
            <a:off x="7939088"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7" name="Oval 173"/>
          <p:cNvSpPr>
            <a:spLocks noChangeArrowheads="1"/>
          </p:cNvSpPr>
          <p:nvPr/>
        </p:nvSpPr>
        <p:spPr bwMode="auto">
          <a:xfrm>
            <a:off x="81343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8" name="Oval 174"/>
          <p:cNvSpPr>
            <a:spLocks noChangeArrowheads="1"/>
          </p:cNvSpPr>
          <p:nvPr/>
        </p:nvSpPr>
        <p:spPr bwMode="auto">
          <a:xfrm>
            <a:off x="7600950" y="4957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9" name="Oval 175"/>
          <p:cNvSpPr>
            <a:spLocks noChangeArrowheads="1"/>
          </p:cNvSpPr>
          <p:nvPr/>
        </p:nvSpPr>
        <p:spPr bwMode="auto">
          <a:xfrm>
            <a:off x="7753350" y="5110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0" name="Oval 176"/>
          <p:cNvSpPr>
            <a:spLocks noChangeArrowheads="1"/>
          </p:cNvSpPr>
          <p:nvPr/>
        </p:nvSpPr>
        <p:spPr bwMode="auto">
          <a:xfrm>
            <a:off x="7905750" y="5262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1" name="Oval 177"/>
          <p:cNvSpPr>
            <a:spLocks noChangeArrowheads="1"/>
          </p:cNvSpPr>
          <p:nvPr/>
        </p:nvSpPr>
        <p:spPr bwMode="auto">
          <a:xfrm>
            <a:off x="805815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2" name="Oval 178"/>
          <p:cNvSpPr>
            <a:spLocks noChangeArrowheads="1"/>
          </p:cNvSpPr>
          <p:nvPr/>
        </p:nvSpPr>
        <p:spPr bwMode="auto">
          <a:xfrm>
            <a:off x="7939088" y="4957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3" name="Oval 179"/>
          <p:cNvSpPr>
            <a:spLocks noChangeArrowheads="1"/>
          </p:cNvSpPr>
          <p:nvPr/>
        </p:nvSpPr>
        <p:spPr bwMode="auto">
          <a:xfrm>
            <a:off x="8058150" y="5110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4" name="Oval 180"/>
          <p:cNvSpPr>
            <a:spLocks noChangeArrowheads="1"/>
          </p:cNvSpPr>
          <p:nvPr/>
        </p:nvSpPr>
        <p:spPr bwMode="auto">
          <a:xfrm>
            <a:off x="8191500" y="4957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5" name="Oval 181"/>
          <p:cNvSpPr>
            <a:spLocks noChangeArrowheads="1"/>
          </p:cNvSpPr>
          <p:nvPr/>
        </p:nvSpPr>
        <p:spPr bwMode="auto">
          <a:xfrm>
            <a:off x="819150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6" name="Oval 182"/>
          <p:cNvSpPr>
            <a:spLocks noChangeArrowheads="1"/>
          </p:cNvSpPr>
          <p:nvPr/>
        </p:nvSpPr>
        <p:spPr bwMode="auto">
          <a:xfrm>
            <a:off x="7962900" y="59293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7" name="Oval 183"/>
          <p:cNvSpPr>
            <a:spLocks noChangeArrowheads="1"/>
          </p:cNvSpPr>
          <p:nvPr/>
        </p:nvSpPr>
        <p:spPr bwMode="auto">
          <a:xfrm>
            <a:off x="782955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8" name="Oval 184"/>
          <p:cNvSpPr>
            <a:spLocks noChangeArrowheads="1"/>
          </p:cNvSpPr>
          <p:nvPr/>
        </p:nvSpPr>
        <p:spPr bwMode="auto">
          <a:xfrm>
            <a:off x="7981950"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9" name="Oval 185"/>
          <p:cNvSpPr>
            <a:spLocks noChangeArrowheads="1"/>
          </p:cNvSpPr>
          <p:nvPr/>
        </p:nvSpPr>
        <p:spPr bwMode="auto">
          <a:xfrm>
            <a:off x="8134350" y="5872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70" name="Oval 186"/>
          <p:cNvSpPr>
            <a:spLocks noChangeArrowheads="1"/>
          </p:cNvSpPr>
          <p:nvPr/>
        </p:nvSpPr>
        <p:spPr bwMode="auto">
          <a:xfrm>
            <a:off x="6229350" y="5872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1" name="Oval 187"/>
          <p:cNvSpPr>
            <a:spLocks noChangeArrowheads="1"/>
          </p:cNvSpPr>
          <p:nvPr/>
        </p:nvSpPr>
        <p:spPr bwMode="auto">
          <a:xfrm>
            <a:off x="5695950" y="57197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2" name="Oval 188"/>
          <p:cNvSpPr>
            <a:spLocks noChangeArrowheads="1"/>
          </p:cNvSpPr>
          <p:nvPr/>
        </p:nvSpPr>
        <p:spPr bwMode="auto">
          <a:xfrm>
            <a:off x="7296150" y="5872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3" name="Oval 189"/>
          <p:cNvSpPr>
            <a:spLocks noChangeArrowheads="1"/>
          </p:cNvSpPr>
          <p:nvPr/>
        </p:nvSpPr>
        <p:spPr bwMode="auto">
          <a:xfrm>
            <a:off x="7905750" y="5872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4" name="Oval 190"/>
          <p:cNvSpPr>
            <a:spLocks noChangeArrowheads="1"/>
          </p:cNvSpPr>
          <p:nvPr/>
        </p:nvSpPr>
        <p:spPr bwMode="auto">
          <a:xfrm>
            <a:off x="6762750" y="5110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5" name="Oval 191"/>
          <p:cNvSpPr>
            <a:spLocks noChangeArrowheads="1"/>
          </p:cNvSpPr>
          <p:nvPr/>
        </p:nvSpPr>
        <p:spPr bwMode="auto">
          <a:xfrm>
            <a:off x="6762750" y="49577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6" name="Oval 192"/>
          <p:cNvSpPr>
            <a:spLocks noChangeArrowheads="1"/>
          </p:cNvSpPr>
          <p:nvPr/>
        </p:nvSpPr>
        <p:spPr bwMode="auto">
          <a:xfrm>
            <a:off x="5772150" y="59483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7" name="Oval 193"/>
          <p:cNvSpPr>
            <a:spLocks noChangeArrowheads="1"/>
          </p:cNvSpPr>
          <p:nvPr/>
        </p:nvSpPr>
        <p:spPr bwMode="auto">
          <a:xfrm>
            <a:off x="8134350" y="5872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8" name="Oval 194"/>
          <p:cNvSpPr>
            <a:spLocks noChangeArrowheads="1"/>
          </p:cNvSpPr>
          <p:nvPr/>
        </p:nvSpPr>
        <p:spPr bwMode="auto">
          <a:xfrm>
            <a:off x="7786688" y="56435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9" name="Oval 195"/>
          <p:cNvSpPr>
            <a:spLocks noChangeArrowheads="1"/>
          </p:cNvSpPr>
          <p:nvPr/>
        </p:nvSpPr>
        <p:spPr bwMode="auto">
          <a:xfrm>
            <a:off x="6415088" y="53387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0" name="Oval 196"/>
          <p:cNvSpPr>
            <a:spLocks noChangeArrowheads="1"/>
          </p:cNvSpPr>
          <p:nvPr/>
        </p:nvSpPr>
        <p:spPr bwMode="auto">
          <a:xfrm>
            <a:off x="5729288" y="55673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1" name="Oval 197"/>
          <p:cNvSpPr>
            <a:spLocks noChangeArrowheads="1"/>
          </p:cNvSpPr>
          <p:nvPr/>
        </p:nvSpPr>
        <p:spPr bwMode="auto">
          <a:xfrm>
            <a:off x="7100888" y="5491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2" name="Oval 198"/>
          <p:cNvSpPr>
            <a:spLocks noChangeArrowheads="1"/>
          </p:cNvSpPr>
          <p:nvPr/>
        </p:nvSpPr>
        <p:spPr bwMode="auto">
          <a:xfrm>
            <a:off x="6796088" y="48053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3" name="Oval 199"/>
          <p:cNvSpPr>
            <a:spLocks noChangeArrowheads="1"/>
          </p:cNvSpPr>
          <p:nvPr/>
        </p:nvSpPr>
        <p:spPr bwMode="auto">
          <a:xfrm>
            <a:off x="8167688" y="5491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4" name="Oval 200"/>
          <p:cNvSpPr>
            <a:spLocks noChangeArrowheads="1"/>
          </p:cNvSpPr>
          <p:nvPr/>
        </p:nvSpPr>
        <p:spPr bwMode="auto">
          <a:xfrm>
            <a:off x="8167688" y="49577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5" name="Line 201"/>
          <p:cNvSpPr>
            <a:spLocks noChangeShapeType="1"/>
          </p:cNvSpPr>
          <p:nvPr/>
        </p:nvSpPr>
        <p:spPr bwMode="auto">
          <a:xfrm flipV="1">
            <a:off x="7496175" y="1490663"/>
            <a:ext cx="0" cy="438150"/>
          </a:xfrm>
          <a:prstGeom prst="line">
            <a:avLst/>
          </a:prstGeom>
          <a:noFill/>
          <a:ln w="19050">
            <a:solidFill>
              <a:srgbClr val="FFCC99"/>
            </a:solidFill>
            <a:round/>
            <a:headEnd type="triangle" w="med" len="med"/>
            <a:tailEnd/>
          </a:ln>
          <a:effectLst/>
        </p:spPr>
        <p:txBody>
          <a:bodyPr/>
          <a:lstStyle/>
          <a:p>
            <a:endParaRPr lang="en-US"/>
          </a:p>
        </p:txBody>
      </p:sp>
      <p:sp>
        <p:nvSpPr>
          <p:cNvPr id="93386" name="Line 202"/>
          <p:cNvSpPr>
            <a:spLocks noChangeShapeType="1"/>
          </p:cNvSpPr>
          <p:nvPr/>
        </p:nvSpPr>
        <p:spPr bwMode="auto">
          <a:xfrm flipV="1">
            <a:off x="6172200" y="1284287"/>
            <a:ext cx="0" cy="1077913"/>
          </a:xfrm>
          <a:prstGeom prst="line">
            <a:avLst/>
          </a:prstGeom>
          <a:noFill/>
          <a:ln w="19050">
            <a:solidFill>
              <a:srgbClr val="FFCC99"/>
            </a:solidFill>
            <a:round/>
            <a:headEnd type="triangle" w="med" len="med"/>
            <a:tailEnd/>
          </a:ln>
          <a:effectLst/>
        </p:spPr>
        <p:txBody>
          <a:bodyPr/>
          <a:lstStyle/>
          <a:p>
            <a:endParaRPr lang="en-US"/>
          </a:p>
        </p:txBody>
      </p:sp>
      <p:sp>
        <p:nvSpPr>
          <p:cNvPr id="93388" name="Line 204"/>
          <p:cNvSpPr>
            <a:spLocks noChangeShapeType="1"/>
          </p:cNvSpPr>
          <p:nvPr/>
        </p:nvSpPr>
        <p:spPr bwMode="auto">
          <a:xfrm flipH="1">
            <a:off x="4505325" y="1490663"/>
            <a:ext cx="2998788" cy="0"/>
          </a:xfrm>
          <a:prstGeom prst="line">
            <a:avLst/>
          </a:prstGeom>
          <a:noFill/>
          <a:ln w="19050">
            <a:solidFill>
              <a:srgbClr val="FFCC99"/>
            </a:solidFill>
            <a:round/>
            <a:headEnd/>
            <a:tailEnd/>
          </a:ln>
          <a:effectLst/>
        </p:spPr>
        <p:txBody>
          <a:bodyPr/>
          <a:lstStyle/>
          <a:p>
            <a:endParaRPr lang="en-US"/>
          </a:p>
        </p:txBody>
      </p:sp>
      <p:sp>
        <p:nvSpPr>
          <p:cNvPr id="93389" name="Line 205"/>
          <p:cNvSpPr>
            <a:spLocks noChangeShapeType="1"/>
          </p:cNvSpPr>
          <p:nvPr/>
        </p:nvSpPr>
        <p:spPr bwMode="auto">
          <a:xfrm flipH="1" flipV="1">
            <a:off x="4143375" y="1271588"/>
            <a:ext cx="2028825" cy="23812"/>
          </a:xfrm>
          <a:prstGeom prst="line">
            <a:avLst/>
          </a:prstGeom>
          <a:noFill/>
          <a:ln w="19050">
            <a:solidFill>
              <a:srgbClr val="FFCC99"/>
            </a:solidFill>
            <a:round/>
            <a:headEnd/>
            <a:tailEnd/>
          </a:ln>
          <a:effectLst/>
        </p:spPr>
        <p:txBody>
          <a:bodyPr/>
          <a:lstStyle/>
          <a:p>
            <a:endParaRPr lang="en-US"/>
          </a:p>
        </p:txBody>
      </p:sp>
      <p:sp>
        <p:nvSpPr>
          <p:cNvPr id="93390" name="Line 206"/>
          <p:cNvSpPr>
            <a:spLocks noChangeShapeType="1"/>
          </p:cNvSpPr>
          <p:nvPr/>
        </p:nvSpPr>
        <p:spPr bwMode="auto">
          <a:xfrm flipV="1">
            <a:off x="4152900" y="1262063"/>
            <a:ext cx="0" cy="3363912"/>
          </a:xfrm>
          <a:prstGeom prst="line">
            <a:avLst/>
          </a:prstGeom>
          <a:noFill/>
          <a:ln w="19050">
            <a:solidFill>
              <a:srgbClr val="FFCC99"/>
            </a:solidFill>
            <a:round/>
            <a:headEnd/>
            <a:tailEnd/>
          </a:ln>
          <a:effectLst/>
        </p:spPr>
        <p:txBody>
          <a:bodyPr/>
          <a:lstStyle/>
          <a:p>
            <a:endParaRPr lang="en-US"/>
          </a:p>
        </p:txBody>
      </p:sp>
      <p:sp>
        <p:nvSpPr>
          <p:cNvPr id="93391" name="Line 207"/>
          <p:cNvSpPr>
            <a:spLocks noChangeShapeType="1"/>
          </p:cNvSpPr>
          <p:nvPr/>
        </p:nvSpPr>
        <p:spPr bwMode="auto">
          <a:xfrm flipV="1">
            <a:off x="4505325" y="1485900"/>
            <a:ext cx="0" cy="3363913"/>
          </a:xfrm>
          <a:prstGeom prst="line">
            <a:avLst/>
          </a:prstGeom>
          <a:noFill/>
          <a:ln w="19050">
            <a:solidFill>
              <a:srgbClr val="FFCC99"/>
            </a:solidFill>
            <a:round/>
            <a:headEnd/>
            <a:tailEnd/>
          </a:ln>
          <a:effectLst/>
        </p:spPr>
        <p:txBody>
          <a:bodyPr/>
          <a:lstStyle/>
          <a:p>
            <a:endParaRPr lang="en-US"/>
          </a:p>
        </p:txBody>
      </p:sp>
      <p:sp>
        <p:nvSpPr>
          <p:cNvPr id="93393" name="Line 209"/>
          <p:cNvSpPr>
            <a:spLocks noChangeShapeType="1"/>
          </p:cNvSpPr>
          <p:nvPr/>
        </p:nvSpPr>
        <p:spPr bwMode="auto">
          <a:xfrm flipH="1">
            <a:off x="3852863" y="4629150"/>
            <a:ext cx="304800" cy="0"/>
          </a:xfrm>
          <a:prstGeom prst="line">
            <a:avLst/>
          </a:prstGeom>
          <a:noFill/>
          <a:ln w="19050">
            <a:solidFill>
              <a:srgbClr val="FFCC99"/>
            </a:solidFill>
            <a:round/>
            <a:headEnd/>
            <a:tailEnd/>
          </a:ln>
          <a:effectLst/>
        </p:spPr>
        <p:txBody>
          <a:bodyPr/>
          <a:lstStyle/>
          <a:p>
            <a:endParaRPr lang="en-US"/>
          </a:p>
        </p:txBody>
      </p:sp>
      <p:sp>
        <p:nvSpPr>
          <p:cNvPr id="93394" name="Line 210"/>
          <p:cNvSpPr>
            <a:spLocks noChangeShapeType="1"/>
          </p:cNvSpPr>
          <p:nvPr/>
        </p:nvSpPr>
        <p:spPr bwMode="auto">
          <a:xfrm flipH="1">
            <a:off x="3848100" y="4838700"/>
            <a:ext cx="666750" cy="0"/>
          </a:xfrm>
          <a:prstGeom prst="line">
            <a:avLst/>
          </a:prstGeom>
          <a:noFill/>
          <a:ln w="19050">
            <a:solidFill>
              <a:srgbClr val="FFCC99"/>
            </a:solidFill>
            <a:round/>
            <a:headEnd/>
            <a:tailEnd/>
          </a:ln>
          <a:effectLst/>
        </p:spPr>
        <p:txBody>
          <a:bodyPr/>
          <a:lstStyle/>
          <a:p>
            <a:endParaRPr lang="en-US"/>
          </a:p>
        </p:txBody>
      </p:sp>
      <p:sp>
        <p:nvSpPr>
          <p:cNvPr id="93396" name="Text Box 212"/>
          <p:cNvSpPr txBox="1">
            <a:spLocks noChangeArrowheads="1"/>
          </p:cNvSpPr>
          <p:nvPr/>
        </p:nvSpPr>
        <p:spPr bwMode="auto">
          <a:xfrm>
            <a:off x="4724400" y="1800225"/>
            <a:ext cx="4114800" cy="396875"/>
          </a:xfrm>
          <a:prstGeom prst="rect">
            <a:avLst/>
          </a:prstGeom>
          <a:noFill/>
          <a:ln w="9525">
            <a:noFill/>
            <a:miter lim="800000"/>
            <a:headEnd/>
            <a:tailEnd/>
          </a:ln>
          <a:effectLst/>
        </p:spPr>
        <p:txBody>
          <a:bodyPr>
            <a:spAutoFit/>
          </a:bodyPr>
          <a:lstStyle/>
          <a:p>
            <a:pPr>
              <a:spcBef>
                <a:spcPct val="50000"/>
              </a:spcBef>
            </a:pPr>
            <a:r>
              <a:rPr lang="en-US" sz="2000" b="1" dirty="0">
                <a:solidFill>
                  <a:srgbClr val="00FFFF"/>
                </a:solidFill>
                <a:latin typeface="Times New Roman" pitchFamily="18" charset="0"/>
              </a:rPr>
              <a:t>             </a:t>
            </a:r>
            <a:r>
              <a:rPr lang="en-US" sz="2000" b="1" dirty="0" smtClean="0">
                <a:solidFill>
                  <a:srgbClr val="00FFFF"/>
                </a:solidFill>
                <a:latin typeface="Times New Roman" pitchFamily="18" charset="0"/>
              </a:rPr>
              <a:t>WE                </a:t>
            </a:r>
            <a:r>
              <a:rPr lang="en-US" sz="2000" b="1" dirty="0">
                <a:solidFill>
                  <a:srgbClr val="00FFFF"/>
                </a:solidFill>
                <a:latin typeface="Times New Roman" pitchFamily="18" charset="0"/>
              </a:rPr>
              <a:t>RE         </a:t>
            </a:r>
          </a:p>
        </p:txBody>
      </p:sp>
      <p:sp>
        <p:nvSpPr>
          <p:cNvPr id="213" name="Rectangle 2"/>
          <p:cNvSpPr txBox="1">
            <a:spLocks noChangeArrowheads="1"/>
          </p:cNvSpPr>
          <p:nvPr/>
        </p:nvSpPr>
        <p:spPr>
          <a:xfrm>
            <a:off x="742950" y="9021"/>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sng" strike="noStrike" kern="1200" cap="none" spc="0" normalizeH="0" baseline="0" noProof="0" dirty="0" smtClean="0">
                <a:ln>
                  <a:noFill/>
                </a:ln>
                <a:solidFill>
                  <a:srgbClr val="66FF33"/>
                </a:solidFill>
                <a:effectLst/>
                <a:uLnTx/>
                <a:uFillTx/>
                <a:latin typeface="Times New Roman" pitchFamily="18" charset="0"/>
                <a:ea typeface="+mj-ea"/>
                <a:cs typeface="+mj-cs"/>
              </a:rPr>
              <a:t> </a:t>
            </a:r>
          </a:p>
        </p:txBody>
      </p:sp>
      <p:sp>
        <p:nvSpPr>
          <p:cNvPr id="214" name="Rectangle 213"/>
          <p:cNvSpPr/>
          <p:nvPr/>
        </p:nvSpPr>
        <p:spPr>
          <a:xfrm>
            <a:off x="1146074" y="645696"/>
            <a:ext cx="6550126" cy="523220"/>
          </a:xfrm>
          <a:prstGeom prst="rect">
            <a:avLst/>
          </a:prstGeom>
        </p:spPr>
        <p:txBody>
          <a:bodyPr wrap="none">
            <a:spAutoFit/>
          </a:bodyPr>
          <a:lstStyle/>
          <a:p>
            <a:pPr indent="409575">
              <a:buClr>
                <a:srgbClr val="00FFFF"/>
              </a:buClr>
              <a:buFont typeface="Wingdings" pitchFamily="2" charset="2"/>
              <a:buChar char="§"/>
            </a:pPr>
            <a:r>
              <a:rPr lang="en-US" sz="2800" b="1" dirty="0" smtClean="0">
                <a:solidFill>
                  <a:srgbClr val="FFFF00"/>
                </a:solidFill>
                <a:latin typeface="Times New Roman" pitchFamily="18" charset="0"/>
                <a:cs typeface="Times New Roman" pitchFamily="18" charset="0"/>
              </a:rPr>
              <a:t>Electrochemical Potentiometric Sensor</a:t>
            </a:r>
          </a:p>
        </p:txBody>
      </p:sp>
    </p:spTree>
  </p:cSld>
  <p:clrMapOvr>
    <a:masterClrMapping/>
  </p:clrMapOvr>
  <p:transition spd="slow"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3106" name="Picture 2" descr="electro-chem1"/>
          <p:cNvPicPr>
            <a:picLocks noChangeAspect="1" noChangeArrowheads="1"/>
          </p:cNvPicPr>
          <p:nvPr/>
        </p:nvPicPr>
        <p:blipFill>
          <a:blip r:embed="rId2" cstate="print"/>
          <a:srcRect/>
          <a:stretch>
            <a:fillRect/>
          </a:stretch>
        </p:blipFill>
        <p:spPr bwMode="auto">
          <a:xfrm>
            <a:off x="152400" y="2551113"/>
            <a:ext cx="8001000" cy="3811587"/>
          </a:xfrm>
          <a:prstGeom prst="rect">
            <a:avLst/>
          </a:prstGeom>
          <a:noFill/>
        </p:spPr>
      </p:pic>
      <p:sp>
        <p:nvSpPr>
          <p:cNvPr id="943107" name="Text Box 3"/>
          <p:cNvSpPr txBox="1">
            <a:spLocks noChangeArrowheads="1"/>
          </p:cNvSpPr>
          <p:nvPr/>
        </p:nvSpPr>
        <p:spPr bwMode="auto">
          <a:xfrm>
            <a:off x="457200" y="1371600"/>
            <a:ext cx="7924800" cy="822325"/>
          </a:xfrm>
          <a:prstGeom prst="rect">
            <a:avLst/>
          </a:prstGeom>
          <a:noFill/>
          <a:ln w="9525">
            <a:noFill/>
            <a:miter lim="800000"/>
            <a:headEnd/>
            <a:tailEnd/>
          </a:ln>
          <a:effectLst/>
        </p:spPr>
        <p:txBody>
          <a:bodyPr anchor="ctr">
            <a:spAutoFit/>
          </a:bodyPr>
          <a:lstStyle/>
          <a:p>
            <a:pPr>
              <a:spcBef>
                <a:spcPct val="50000"/>
              </a:spcBef>
            </a:pPr>
            <a:r>
              <a:rPr lang="en-AU" sz="2400"/>
              <a:t>The reaction takes place at the cathode where electrons are “pulled” out of the electrode.</a:t>
            </a:r>
          </a:p>
        </p:txBody>
      </p:sp>
      <p:sp>
        <p:nvSpPr>
          <p:cNvPr id="943108" name="Rectangle 4"/>
          <p:cNvSpPr>
            <a:spLocks noChangeArrowheads="1"/>
          </p:cNvSpPr>
          <p:nvPr/>
        </p:nvSpPr>
        <p:spPr bwMode="auto">
          <a:xfrm>
            <a:off x="685800" y="152400"/>
            <a:ext cx="7772400" cy="1143000"/>
          </a:xfrm>
          <a:prstGeom prst="rect">
            <a:avLst/>
          </a:prstGeom>
          <a:noFill/>
          <a:ln w="9525">
            <a:noFill/>
            <a:miter lim="800000"/>
            <a:headEnd/>
            <a:tailEnd/>
          </a:ln>
          <a:effectLst/>
        </p:spPr>
        <p:txBody>
          <a:bodyPr anchor="ctr"/>
          <a:lstStyle/>
          <a:p>
            <a:r>
              <a:rPr lang="en-AU" sz="4400"/>
              <a:t>Electrochemical Cell</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9" name="Text Box 7"/>
          <p:cNvSpPr txBox="1">
            <a:spLocks noChangeArrowheads="1"/>
          </p:cNvSpPr>
          <p:nvPr/>
        </p:nvSpPr>
        <p:spPr bwMode="auto">
          <a:xfrm>
            <a:off x="0" y="384175"/>
            <a:ext cx="8915400" cy="7335838"/>
          </a:xfrm>
          <a:prstGeom prst="rect">
            <a:avLst/>
          </a:prstGeom>
          <a:noFill/>
          <a:ln w="9525">
            <a:noFill/>
            <a:miter lim="800000"/>
            <a:headEnd/>
            <a:tailEnd/>
          </a:ln>
          <a:effectLst/>
        </p:spPr>
        <p:txBody>
          <a:bodyPr>
            <a:spAutoFit/>
          </a:bodyPr>
          <a:lstStyle/>
          <a:p>
            <a:pPr marL="279400" indent="-279400"/>
            <a:endParaRPr lang="en-US" sz="2100">
              <a:latin typeface="Book Antiqua" pitchFamily="18" charset="0"/>
            </a:endParaRPr>
          </a:p>
          <a:p>
            <a:pPr marL="279400" indent="-279400" algn="just">
              <a:buFontTx/>
              <a:buChar char="•"/>
            </a:pPr>
            <a:r>
              <a:rPr lang="en-US" sz="2800" b="1">
                <a:solidFill>
                  <a:schemeClr val="bg1"/>
                </a:solidFill>
                <a:latin typeface="Book Antiqua" pitchFamily="18" charset="0"/>
              </a:rPr>
              <a:t>Optical fibers are made up of either glass or plastic </a:t>
            </a:r>
          </a:p>
          <a:p>
            <a:pPr marL="279400" indent="-279400" algn="just">
              <a:buFontTx/>
              <a:buChar char="•"/>
            </a:pPr>
            <a:endParaRPr lang="en-US" sz="2800" b="1">
              <a:solidFill>
                <a:schemeClr val="bg1"/>
              </a:solidFill>
              <a:latin typeface="Book Antiqua" pitchFamily="18" charset="0"/>
            </a:endParaRPr>
          </a:p>
          <a:p>
            <a:pPr marL="279400" indent="-279400" algn="just">
              <a:buFontTx/>
              <a:buChar char="•"/>
            </a:pPr>
            <a:r>
              <a:rPr lang="en-US" sz="2800" b="1">
                <a:solidFill>
                  <a:schemeClr val="bg1"/>
                </a:solidFill>
                <a:latin typeface="Book Antiqua" pitchFamily="18" charset="0"/>
              </a:rPr>
              <a:t>Core &amp; Cladding : Glass</a:t>
            </a:r>
          </a:p>
          <a:p>
            <a:pPr marL="279400" indent="-279400" algn="just">
              <a:buFontTx/>
              <a:buChar char="•"/>
            </a:pPr>
            <a:r>
              <a:rPr lang="en-US" sz="2800" b="1">
                <a:solidFill>
                  <a:schemeClr val="bg1"/>
                </a:solidFill>
                <a:latin typeface="Book Antiqua" pitchFamily="18" charset="0"/>
              </a:rPr>
              <a:t>Core &amp; Cladding : Plastic</a:t>
            </a:r>
          </a:p>
          <a:p>
            <a:pPr marL="279400" indent="-279400" algn="just">
              <a:buFontTx/>
              <a:buChar char="•"/>
            </a:pPr>
            <a:r>
              <a:rPr lang="en-US" sz="2800" b="1">
                <a:solidFill>
                  <a:schemeClr val="bg1"/>
                </a:solidFill>
                <a:latin typeface="Book Antiqua" pitchFamily="18" charset="0"/>
              </a:rPr>
              <a:t>Core : Glass and Cladding : Plastic</a:t>
            </a:r>
          </a:p>
          <a:p>
            <a:pPr marL="279400" indent="-279400" algn="just">
              <a:buFontTx/>
              <a:buChar char="•"/>
            </a:pPr>
            <a:endParaRPr lang="en-US" sz="2800" b="1">
              <a:solidFill>
                <a:schemeClr val="bg1"/>
              </a:solidFill>
              <a:latin typeface="Book Antiqua" pitchFamily="18" charset="0"/>
            </a:endParaRPr>
          </a:p>
          <a:p>
            <a:pPr marL="279400" indent="-279400">
              <a:buFontTx/>
              <a:buChar char="•"/>
            </a:pPr>
            <a:endParaRPr lang="en-US" sz="2800" b="1">
              <a:solidFill>
                <a:schemeClr val="bg1"/>
              </a:solidFill>
              <a:latin typeface="Book Antiqua" pitchFamily="18" charset="0"/>
            </a:endParaRPr>
          </a:p>
          <a:p>
            <a:pPr marL="279400" indent="-279400" algn="just">
              <a:buFontTx/>
              <a:buChar char="•"/>
            </a:pPr>
            <a:r>
              <a:rPr lang="en-US" sz="2800" b="1">
                <a:solidFill>
                  <a:schemeClr val="bg1"/>
                </a:solidFill>
                <a:latin typeface="Book Antiqua" pitchFamily="18" charset="0"/>
              </a:rPr>
              <a:t>They make use of TIR to confine light within    core of the fiber. The core has a higher refractive index than the cladding. </a:t>
            </a:r>
          </a:p>
          <a:p>
            <a:pPr marL="279400" indent="-279400">
              <a:buFontTx/>
              <a:buChar char="•"/>
            </a:pPr>
            <a:endParaRPr lang="en-US" sz="2800" b="1">
              <a:solidFill>
                <a:schemeClr val="bg1"/>
              </a:solidFill>
              <a:latin typeface="Book Antiqua" pitchFamily="18" charset="0"/>
            </a:endParaRPr>
          </a:p>
          <a:p>
            <a:pPr marL="279400" indent="-279400" algn="just">
              <a:buFontTx/>
              <a:buChar char="•"/>
            </a:pPr>
            <a:r>
              <a:rPr lang="en-US" sz="2800" b="1">
                <a:solidFill>
                  <a:schemeClr val="bg1"/>
                </a:solidFill>
                <a:latin typeface="Book Antiqua" pitchFamily="18" charset="0"/>
              </a:rPr>
              <a:t>Although cladding does not carry light, it is nevertheless an essential part of the fiber.</a:t>
            </a:r>
            <a:r>
              <a:rPr lang="en-US" sz="2400" b="1">
                <a:solidFill>
                  <a:schemeClr val="bg1"/>
                </a:solidFill>
                <a:latin typeface="Book Antiqua" pitchFamily="18" charset="0"/>
              </a:rPr>
              <a:t> </a:t>
            </a:r>
          </a:p>
          <a:p>
            <a:pPr marL="279400" indent="-279400">
              <a:buFontTx/>
              <a:buChar char="•"/>
            </a:pPr>
            <a:endParaRPr lang="en-US" sz="2400" b="1">
              <a:solidFill>
                <a:schemeClr val="bg1"/>
              </a:solidFill>
              <a:latin typeface="Book Antiqua" pitchFamily="18" charset="0"/>
            </a:endParaRPr>
          </a:p>
          <a:p>
            <a:pPr marL="279400" indent="-279400">
              <a:buFontTx/>
              <a:buChar char="•"/>
            </a:pPr>
            <a:endParaRPr lang="en-US" sz="2400" b="1">
              <a:solidFill>
                <a:schemeClr val="bg1"/>
              </a:solidFill>
              <a:latin typeface="Book Antiqua" pitchFamily="18" charset="0"/>
            </a:endParaRPr>
          </a:p>
          <a:p>
            <a:pPr marL="279400" indent="-279400"/>
            <a:endParaRPr lang="en-US" sz="2100">
              <a:solidFill>
                <a:schemeClr val="bg1"/>
              </a:solidFill>
              <a:latin typeface="Book Antiqua" pitchFamily="18" charset="0"/>
            </a:endParaRPr>
          </a:p>
          <a:p>
            <a:pPr marL="279400" indent="-279400">
              <a:buFontTx/>
              <a:buChar char="•"/>
            </a:pPr>
            <a:endParaRPr lang="en-US" sz="2100">
              <a:solidFill>
                <a:schemeClr val="bg1"/>
              </a:solidFill>
              <a:latin typeface="Book Antiqua" pitchFamily="18" charset="0"/>
            </a:endParaRPr>
          </a:p>
        </p:txBody>
      </p:sp>
    </p:spTree>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4130" name="Text Box 2"/>
          <p:cNvSpPr txBox="1">
            <a:spLocks noChangeArrowheads="1"/>
          </p:cNvSpPr>
          <p:nvPr/>
        </p:nvSpPr>
        <p:spPr bwMode="auto">
          <a:xfrm>
            <a:off x="4419600" y="2016026"/>
            <a:ext cx="4191000" cy="4616648"/>
          </a:xfrm>
          <a:prstGeom prst="rect">
            <a:avLst/>
          </a:prstGeom>
          <a:noFill/>
          <a:ln w="9525">
            <a:noFill/>
            <a:miter lim="800000"/>
            <a:headEnd/>
            <a:tailEnd/>
          </a:ln>
          <a:effectLst/>
        </p:spPr>
        <p:txBody>
          <a:bodyPr anchor="ctr">
            <a:spAutoFit/>
          </a:bodyPr>
          <a:lstStyle/>
          <a:p>
            <a:pPr algn="l">
              <a:spcBef>
                <a:spcPct val="50000"/>
              </a:spcBef>
              <a:buFontTx/>
              <a:buChar char="•"/>
            </a:pPr>
            <a:r>
              <a:rPr lang="en-AU" sz="2400" dirty="0"/>
              <a:t> Co is the oxidant concentration </a:t>
            </a:r>
          </a:p>
          <a:p>
            <a:pPr algn="l">
              <a:spcBef>
                <a:spcPct val="50000"/>
              </a:spcBef>
              <a:buFontTx/>
              <a:buChar char="•"/>
            </a:pPr>
            <a:r>
              <a:rPr lang="en-AU" sz="2400" dirty="0"/>
              <a:t> </a:t>
            </a:r>
            <a:r>
              <a:rPr lang="en-AU" sz="2000" dirty="0"/>
              <a:t>C</a:t>
            </a:r>
            <a:r>
              <a:rPr lang="en-AU" sz="2000" baseline="-25000" dirty="0"/>
              <a:t>R</a:t>
            </a:r>
            <a:r>
              <a:rPr lang="en-AU" sz="2000" dirty="0"/>
              <a:t> is the Reduced Product Concentration</a:t>
            </a:r>
          </a:p>
          <a:p>
            <a:pPr algn="l">
              <a:spcBef>
                <a:spcPct val="50000"/>
              </a:spcBef>
              <a:buFontTx/>
              <a:buChar char="•"/>
            </a:pPr>
            <a:r>
              <a:rPr lang="en-AU" sz="2000" dirty="0"/>
              <a:t> n is the number of electrons transferred per </a:t>
            </a:r>
            <a:r>
              <a:rPr lang="en-AU" sz="2000" dirty="0" err="1"/>
              <a:t>redox</a:t>
            </a:r>
            <a:r>
              <a:rPr lang="en-AU" sz="2000" dirty="0"/>
              <a:t> reaction</a:t>
            </a:r>
          </a:p>
          <a:p>
            <a:pPr algn="l">
              <a:spcBef>
                <a:spcPct val="50000"/>
              </a:spcBef>
              <a:buFontTx/>
              <a:buChar char="•"/>
            </a:pPr>
            <a:r>
              <a:rPr lang="en-AU" sz="2000" dirty="0"/>
              <a:t> F is the Faraday constant</a:t>
            </a:r>
          </a:p>
          <a:p>
            <a:pPr algn="l">
              <a:spcBef>
                <a:spcPct val="50000"/>
              </a:spcBef>
              <a:buFontTx/>
              <a:buChar char="•"/>
            </a:pPr>
            <a:r>
              <a:rPr lang="en-AU" sz="2000" dirty="0"/>
              <a:t> T is the temperature</a:t>
            </a:r>
          </a:p>
          <a:p>
            <a:pPr algn="l">
              <a:spcBef>
                <a:spcPct val="50000"/>
              </a:spcBef>
              <a:buFontTx/>
              <a:buChar char="•"/>
            </a:pPr>
            <a:r>
              <a:rPr lang="en-AU" sz="2000" dirty="0"/>
              <a:t> R is the gas Constant</a:t>
            </a:r>
          </a:p>
          <a:p>
            <a:pPr algn="l">
              <a:spcBef>
                <a:spcPct val="50000"/>
              </a:spcBef>
              <a:buFontTx/>
              <a:buChar char="•"/>
            </a:pPr>
            <a:r>
              <a:rPr lang="en-AU" sz="2000" dirty="0"/>
              <a:t> E</a:t>
            </a:r>
            <a:r>
              <a:rPr lang="en-AU" sz="2000" baseline="-25000" dirty="0"/>
              <a:t>0</a:t>
            </a:r>
            <a:r>
              <a:rPr lang="en-AU" sz="2000" dirty="0"/>
              <a:t> is the electrode potential at a standard state.</a:t>
            </a:r>
          </a:p>
        </p:txBody>
      </p:sp>
      <p:sp>
        <p:nvSpPr>
          <p:cNvPr id="944131" name="Text Box 3"/>
          <p:cNvSpPr txBox="1">
            <a:spLocks noChangeArrowheads="1"/>
          </p:cNvSpPr>
          <p:nvPr/>
        </p:nvSpPr>
        <p:spPr bwMode="auto">
          <a:xfrm>
            <a:off x="0" y="1981200"/>
            <a:ext cx="3429000" cy="1187450"/>
          </a:xfrm>
          <a:prstGeom prst="rect">
            <a:avLst/>
          </a:prstGeom>
          <a:noFill/>
          <a:ln w="9525">
            <a:noFill/>
            <a:miter lim="800000"/>
            <a:headEnd/>
            <a:tailEnd/>
          </a:ln>
          <a:effectLst/>
        </p:spPr>
        <p:txBody>
          <a:bodyPr anchor="ctr">
            <a:spAutoFit/>
          </a:bodyPr>
          <a:lstStyle/>
          <a:p>
            <a:pPr>
              <a:spcBef>
                <a:spcPct val="50000"/>
              </a:spcBef>
            </a:pPr>
            <a:r>
              <a:rPr lang="en-AU" sz="2400"/>
              <a:t>The Nernst equation gives the potential of each half cell.</a:t>
            </a:r>
          </a:p>
        </p:txBody>
      </p:sp>
      <p:graphicFrame>
        <p:nvGraphicFramePr>
          <p:cNvPr id="944132" name="Object 4"/>
          <p:cNvGraphicFramePr>
            <a:graphicFrameLocks noChangeAspect="1"/>
          </p:cNvGraphicFramePr>
          <p:nvPr/>
        </p:nvGraphicFramePr>
        <p:xfrm>
          <a:off x="3962400" y="381000"/>
          <a:ext cx="4572000" cy="1397000"/>
        </p:xfrm>
        <a:graphic>
          <a:graphicData uri="http://schemas.openxmlformats.org/presentationml/2006/ole">
            <mc:AlternateContent xmlns:mc="http://schemas.openxmlformats.org/markup-compatibility/2006">
              <mc:Choice xmlns:v="urn:schemas-microsoft-com:vml" Requires="v">
                <p:oleObj spid="_x0000_s410673" name="Equation" r:id="rId3" imgW="1409400" imgH="431640" progId="Equation.3">
                  <p:embed/>
                </p:oleObj>
              </mc:Choice>
              <mc:Fallback>
                <p:oleObj name="Equation" r:id="rId3" imgW="1409400" imgH="4316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81000"/>
                        <a:ext cx="457200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4133" name="Text Box 5"/>
          <p:cNvSpPr txBox="1">
            <a:spLocks noChangeArrowheads="1"/>
          </p:cNvSpPr>
          <p:nvPr/>
        </p:nvSpPr>
        <p:spPr bwMode="auto">
          <a:xfrm>
            <a:off x="0" y="381000"/>
            <a:ext cx="3830638" cy="762000"/>
          </a:xfrm>
          <a:prstGeom prst="rect">
            <a:avLst/>
          </a:prstGeom>
          <a:noFill/>
          <a:ln w="57150" algn="ctr">
            <a:noFill/>
            <a:miter lim="800000"/>
            <a:headEnd/>
            <a:tailEnd type="none" w="lg" len="lg"/>
          </a:ln>
          <a:effectLst/>
        </p:spPr>
        <p:txBody>
          <a:bodyPr wrap="none">
            <a:spAutoFit/>
          </a:bodyPr>
          <a:lstStyle/>
          <a:p>
            <a:r>
              <a:rPr lang="en-US" sz="4400"/>
              <a:t>Nernst Equation</a:t>
            </a:r>
          </a:p>
        </p:txBody>
      </p:sp>
      <p:sp>
        <p:nvSpPr>
          <p:cNvPr id="944134" name="Text Box 6"/>
          <p:cNvSpPr txBox="1">
            <a:spLocks noChangeArrowheads="1"/>
          </p:cNvSpPr>
          <p:nvPr/>
        </p:nvSpPr>
        <p:spPr bwMode="auto">
          <a:xfrm>
            <a:off x="0" y="3352800"/>
            <a:ext cx="4419600" cy="3013075"/>
          </a:xfrm>
          <a:prstGeom prst="rect">
            <a:avLst/>
          </a:prstGeom>
          <a:noFill/>
          <a:ln w="9525">
            <a:noFill/>
            <a:miter lim="800000"/>
            <a:headEnd/>
            <a:tailEnd/>
          </a:ln>
          <a:effectLst/>
        </p:spPr>
        <p:txBody>
          <a:bodyPr anchor="ctr">
            <a:spAutoFit/>
          </a:bodyPr>
          <a:lstStyle/>
          <a:p>
            <a:pPr>
              <a:spcBef>
                <a:spcPct val="50000"/>
              </a:spcBef>
            </a:pPr>
            <a:r>
              <a:rPr lang="en-AU" sz="2400"/>
              <a:t>In a potentiometric sensor, two half-cell reactions take place at each electrode. Only one of the reactions should involve sensing the species of interest. The other should be a well understood reversible and non-interfering reaction</a:t>
            </a: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762000" y="0"/>
            <a:ext cx="7772400" cy="1143000"/>
          </a:xfrm>
        </p:spPr>
        <p:txBody>
          <a:bodyPr/>
          <a:lstStyle/>
          <a:p>
            <a:pPr algn="ctr"/>
            <a:r>
              <a:rPr lang="en-US" sz="2800" dirty="0">
                <a:solidFill>
                  <a:srgbClr val="1709CB"/>
                </a:solidFill>
              </a:rPr>
              <a:t>CHEMFET Sensors</a:t>
            </a:r>
            <a:endParaRPr lang="en-AU" sz="2800" dirty="0">
              <a:solidFill>
                <a:srgbClr val="1709CB"/>
              </a:solidFill>
            </a:endParaRPr>
          </a:p>
        </p:txBody>
      </p:sp>
      <p:sp>
        <p:nvSpPr>
          <p:cNvPr id="945155" name="Text Box 3"/>
          <p:cNvSpPr txBox="1">
            <a:spLocks noChangeArrowheads="1"/>
          </p:cNvSpPr>
          <p:nvPr/>
        </p:nvSpPr>
        <p:spPr bwMode="auto">
          <a:xfrm>
            <a:off x="4343400" y="1066800"/>
            <a:ext cx="4114800" cy="1569660"/>
          </a:xfrm>
          <a:prstGeom prst="rect">
            <a:avLst/>
          </a:prstGeom>
          <a:noFill/>
          <a:ln w="9525">
            <a:noFill/>
            <a:miter lim="800000"/>
            <a:headEnd/>
            <a:tailEnd/>
          </a:ln>
          <a:effectLst/>
        </p:spPr>
        <p:txBody>
          <a:bodyPr>
            <a:spAutoFit/>
          </a:bodyPr>
          <a:lstStyle/>
          <a:p>
            <a:pPr>
              <a:spcBef>
                <a:spcPct val="50000"/>
              </a:spcBef>
            </a:pPr>
            <a:r>
              <a:rPr lang="en-US" sz="2400" dirty="0"/>
              <a:t>CHEMFETs are chemical </a:t>
            </a:r>
            <a:r>
              <a:rPr lang="en-US" sz="2400" dirty="0" err="1" smtClean="0"/>
              <a:t>amperrometric</a:t>
            </a:r>
            <a:r>
              <a:rPr lang="en-US" sz="2400" dirty="0" smtClean="0"/>
              <a:t> </a:t>
            </a:r>
            <a:r>
              <a:rPr lang="en-US" sz="2400" dirty="0"/>
              <a:t>sensors based on the Field-Effect transistors</a:t>
            </a:r>
            <a:endParaRPr lang="en-AU" sz="2400" dirty="0"/>
          </a:p>
        </p:txBody>
      </p:sp>
      <p:sp>
        <p:nvSpPr>
          <p:cNvPr id="945156" name="Text Box 4"/>
          <p:cNvSpPr txBox="1">
            <a:spLocks noChangeArrowheads="1"/>
          </p:cNvSpPr>
          <p:nvPr/>
        </p:nvSpPr>
        <p:spPr bwMode="auto">
          <a:xfrm>
            <a:off x="0" y="914400"/>
            <a:ext cx="3733800" cy="1917700"/>
          </a:xfrm>
          <a:prstGeom prst="rect">
            <a:avLst/>
          </a:prstGeom>
          <a:noFill/>
          <a:ln w="9525">
            <a:noFill/>
            <a:miter lim="800000"/>
            <a:headEnd/>
            <a:tailEnd/>
          </a:ln>
          <a:effectLst/>
        </p:spPr>
        <p:txBody>
          <a:bodyPr>
            <a:spAutoFit/>
          </a:bodyPr>
          <a:lstStyle/>
          <a:p>
            <a:pPr>
              <a:spcBef>
                <a:spcPct val="50000"/>
              </a:spcBef>
            </a:pPr>
            <a:r>
              <a:rPr lang="en-US" sz="2400"/>
              <a:t>Very popular where small size and low power consumption is essential. (Biological and Medical monitoring).</a:t>
            </a:r>
            <a:endParaRPr lang="en-AU" sz="2400"/>
          </a:p>
        </p:txBody>
      </p:sp>
      <p:sp>
        <p:nvSpPr>
          <p:cNvPr id="945157" name="Text Box 5"/>
          <p:cNvSpPr txBox="1">
            <a:spLocks noChangeArrowheads="1"/>
          </p:cNvSpPr>
          <p:nvPr/>
        </p:nvSpPr>
        <p:spPr bwMode="auto">
          <a:xfrm>
            <a:off x="4114800" y="3048000"/>
            <a:ext cx="5029200" cy="822325"/>
          </a:xfrm>
          <a:prstGeom prst="rect">
            <a:avLst/>
          </a:prstGeom>
          <a:noFill/>
          <a:ln w="9525">
            <a:noFill/>
            <a:miter lim="800000"/>
            <a:headEnd/>
            <a:tailEnd/>
          </a:ln>
          <a:effectLst/>
        </p:spPr>
        <p:txBody>
          <a:bodyPr>
            <a:spAutoFit/>
          </a:bodyPr>
          <a:lstStyle/>
          <a:p>
            <a:pPr>
              <a:spcBef>
                <a:spcPct val="50000"/>
              </a:spcBef>
            </a:pPr>
            <a:r>
              <a:rPr lang="en-US" sz="2400"/>
              <a:t>CHEMFETs are solid state sensors suitable for batch fabrication.</a:t>
            </a:r>
            <a:endParaRPr lang="en-AU" sz="2400"/>
          </a:p>
        </p:txBody>
      </p:sp>
      <p:sp>
        <p:nvSpPr>
          <p:cNvPr id="945158" name="Text Box 6"/>
          <p:cNvSpPr txBox="1">
            <a:spLocks noChangeArrowheads="1"/>
          </p:cNvSpPr>
          <p:nvPr/>
        </p:nvSpPr>
        <p:spPr bwMode="auto">
          <a:xfrm>
            <a:off x="4800600" y="4191000"/>
            <a:ext cx="4343400" cy="1187450"/>
          </a:xfrm>
          <a:prstGeom prst="rect">
            <a:avLst/>
          </a:prstGeom>
          <a:noFill/>
          <a:ln w="9525">
            <a:noFill/>
            <a:miter lim="800000"/>
            <a:headEnd/>
            <a:tailEnd/>
          </a:ln>
          <a:effectLst/>
        </p:spPr>
        <p:txBody>
          <a:bodyPr>
            <a:spAutoFit/>
          </a:bodyPr>
          <a:lstStyle/>
          <a:p>
            <a:pPr>
              <a:spcBef>
                <a:spcPct val="50000"/>
              </a:spcBef>
            </a:pPr>
            <a:r>
              <a:rPr lang="en-US" sz="2400"/>
              <a:t>The surface field effect can provide high selectivity and sensitivity.</a:t>
            </a:r>
            <a:endParaRPr lang="en-AU" sz="2400"/>
          </a:p>
        </p:txBody>
      </p:sp>
      <p:sp>
        <p:nvSpPr>
          <p:cNvPr id="945159" name="Text Box 7"/>
          <p:cNvSpPr txBox="1">
            <a:spLocks noChangeArrowheads="1"/>
          </p:cNvSpPr>
          <p:nvPr/>
        </p:nvSpPr>
        <p:spPr bwMode="auto">
          <a:xfrm>
            <a:off x="4114800" y="5305425"/>
            <a:ext cx="4419600" cy="1552575"/>
          </a:xfrm>
          <a:prstGeom prst="rect">
            <a:avLst/>
          </a:prstGeom>
          <a:noFill/>
          <a:ln w="9525">
            <a:noFill/>
            <a:miter lim="800000"/>
            <a:headEnd/>
            <a:tailEnd/>
          </a:ln>
          <a:effectLst/>
        </p:spPr>
        <p:txBody>
          <a:bodyPr>
            <a:spAutoFit/>
          </a:bodyPr>
          <a:lstStyle/>
          <a:p>
            <a:pPr>
              <a:spcBef>
                <a:spcPct val="50000"/>
              </a:spcBef>
            </a:pPr>
            <a:r>
              <a:rPr lang="en-US" sz="2400"/>
              <a:t>These are extended gate field-effect transistors with the electrochemical potential inserted over the gate surface.</a:t>
            </a:r>
            <a:endParaRPr lang="en-AU" sz="2400"/>
          </a:p>
        </p:txBody>
      </p:sp>
      <p:pic>
        <p:nvPicPr>
          <p:cNvPr id="945160" name="Picture 8"/>
          <p:cNvPicPr>
            <a:picLocks noChangeAspect="1" noChangeArrowheads="1"/>
          </p:cNvPicPr>
          <p:nvPr/>
        </p:nvPicPr>
        <p:blipFill>
          <a:blip r:embed="rId2" cstate="print"/>
          <a:srcRect r="24841"/>
          <a:stretch>
            <a:fillRect/>
          </a:stretch>
        </p:blipFill>
        <p:spPr bwMode="auto">
          <a:xfrm>
            <a:off x="0" y="2903538"/>
            <a:ext cx="3962400" cy="3954462"/>
          </a:xfrm>
          <a:prstGeom prst="rect">
            <a:avLst/>
          </a:prstGeom>
          <a:noFill/>
          <a:ln w="57150" algn="ctr">
            <a:noFill/>
            <a:miter lim="800000"/>
            <a:headEnd/>
            <a:tailEnd type="none" w="lg" len="lg"/>
          </a:ln>
          <a:effectLst/>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228600" y="838200"/>
            <a:ext cx="3886200" cy="457200"/>
          </a:xfrm>
          <a:prstGeom prst="rect">
            <a:avLst/>
          </a:prstGeom>
          <a:noFill/>
          <a:ln w="9525">
            <a:noFill/>
            <a:miter lim="800000"/>
            <a:headEnd/>
            <a:tailEnd/>
          </a:ln>
          <a:effectLst/>
        </p:spPr>
        <p:txBody>
          <a:bodyPr>
            <a:spAutoFit/>
          </a:bodyPr>
          <a:lstStyle/>
          <a:p>
            <a:pPr>
              <a:spcBef>
                <a:spcPct val="50000"/>
              </a:spcBef>
            </a:pPr>
            <a:r>
              <a:rPr lang="en-US" sz="2400"/>
              <a:t>Four types of CHEMFETs:</a:t>
            </a:r>
            <a:endParaRPr lang="en-AU" sz="2400"/>
          </a:p>
        </p:txBody>
      </p:sp>
      <p:sp>
        <p:nvSpPr>
          <p:cNvPr id="946179" name="Text Box 3"/>
          <p:cNvSpPr txBox="1">
            <a:spLocks noChangeArrowheads="1"/>
          </p:cNvSpPr>
          <p:nvPr/>
        </p:nvSpPr>
        <p:spPr bwMode="auto">
          <a:xfrm>
            <a:off x="4419600" y="1066800"/>
            <a:ext cx="3657600" cy="2100263"/>
          </a:xfrm>
          <a:prstGeom prst="rect">
            <a:avLst/>
          </a:prstGeom>
          <a:noFill/>
          <a:ln w="9525">
            <a:noFill/>
            <a:miter lim="800000"/>
            <a:headEnd/>
            <a:tailEnd/>
          </a:ln>
          <a:effectLst/>
        </p:spPr>
        <p:txBody>
          <a:bodyPr>
            <a:spAutoFit/>
          </a:bodyPr>
          <a:lstStyle/>
          <a:p>
            <a:pPr algn="l">
              <a:spcBef>
                <a:spcPct val="50000"/>
              </a:spcBef>
              <a:buFontTx/>
              <a:buChar char="•"/>
            </a:pPr>
            <a:r>
              <a:rPr lang="en-US" sz="2400"/>
              <a:t> Ion Selective</a:t>
            </a:r>
          </a:p>
          <a:p>
            <a:pPr algn="l">
              <a:spcBef>
                <a:spcPct val="50000"/>
              </a:spcBef>
              <a:buFontTx/>
              <a:buChar char="•"/>
            </a:pPr>
            <a:r>
              <a:rPr lang="en-US" sz="2400"/>
              <a:t> gas selective,</a:t>
            </a:r>
          </a:p>
          <a:p>
            <a:pPr algn="l">
              <a:spcBef>
                <a:spcPct val="50000"/>
              </a:spcBef>
              <a:buFontTx/>
              <a:buChar char="•"/>
            </a:pPr>
            <a:r>
              <a:rPr lang="en-US" sz="2400"/>
              <a:t> enzyme-selective </a:t>
            </a:r>
          </a:p>
          <a:p>
            <a:pPr algn="l">
              <a:spcBef>
                <a:spcPct val="50000"/>
              </a:spcBef>
              <a:buFontTx/>
              <a:buChar char="•"/>
            </a:pPr>
            <a:r>
              <a:rPr lang="en-US" sz="2400"/>
              <a:t> immuno-selective sensors.</a:t>
            </a:r>
            <a:endParaRPr lang="en-AU" sz="2400"/>
          </a:p>
        </p:txBody>
      </p:sp>
      <p:sp>
        <p:nvSpPr>
          <p:cNvPr id="946180" name="Text Box 4"/>
          <p:cNvSpPr txBox="1">
            <a:spLocks noChangeArrowheads="1"/>
          </p:cNvSpPr>
          <p:nvPr/>
        </p:nvSpPr>
        <p:spPr bwMode="auto">
          <a:xfrm>
            <a:off x="838200" y="4495800"/>
            <a:ext cx="7154863" cy="457200"/>
          </a:xfrm>
          <a:prstGeom prst="rect">
            <a:avLst/>
          </a:prstGeom>
          <a:noFill/>
          <a:ln w="57150" algn="ctr">
            <a:noFill/>
            <a:miter lim="800000"/>
            <a:headEnd/>
            <a:tailEnd type="none" w="lg" len="lg"/>
          </a:ln>
          <a:effectLst/>
        </p:spPr>
        <p:txBody>
          <a:bodyPr wrap="none">
            <a:spAutoFit/>
          </a:bodyPr>
          <a:lstStyle/>
          <a:p>
            <a:r>
              <a:rPr lang="en-US" sz="2400"/>
              <a:t>Ion selective are the most widely used, known as ISFETs</a:t>
            </a:r>
          </a:p>
        </p:txBody>
      </p:sp>
      <p:sp>
        <p:nvSpPr>
          <p:cNvPr id="946181" name="Text Box 5"/>
          <p:cNvSpPr txBox="1">
            <a:spLocks noChangeArrowheads="1"/>
          </p:cNvSpPr>
          <p:nvPr/>
        </p:nvSpPr>
        <p:spPr bwMode="auto">
          <a:xfrm>
            <a:off x="1524000" y="5105400"/>
            <a:ext cx="4648200" cy="1187450"/>
          </a:xfrm>
          <a:prstGeom prst="rect">
            <a:avLst/>
          </a:prstGeom>
          <a:noFill/>
          <a:ln w="9525">
            <a:noFill/>
            <a:miter lim="800000"/>
            <a:headEnd/>
            <a:tailEnd/>
          </a:ln>
          <a:effectLst/>
        </p:spPr>
        <p:txBody>
          <a:bodyPr>
            <a:spAutoFit/>
          </a:bodyPr>
          <a:lstStyle/>
          <a:p>
            <a:pPr>
              <a:spcBef>
                <a:spcPct val="50000"/>
              </a:spcBef>
            </a:pPr>
            <a:r>
              <a:rPr lang="en-US" sz="2400"/>
              <a:t>A lot of the art of CHEMFETs is in engineering the porous layer over the gate.</a:t>
            </a:r>
            <a:endParaRPr lang="en-AU" sz="2400"/>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7202" name="Picture 2" descr="chemFet"/>
          <p:cNvPicPr>
            <a:picLocks noChangeAspect="1" noChangeArrowheads="1"/>
          </p:cNvPicPr>
          <p:nvPr/>
        </p:nvPicPr>
        <p:blipFill>
          <a:blip r:embed="rId2" cstate="print"/>
          <a:srcRect/>
          <a:stretch>
            <a:fillRect/>
          </a:stretch>
        </p:blipFill>
        <p:spPr bwMode="auto">
          <a:xfrm>
            <a:off x="228600" y="125413"/>
            <a:ext cx="8915400" cy="4183062"/>
          </a:xfrm>
          <a:prstGeom prst="rect">
            <a:avLst/>
          </a:prstGeom>
          <a:noFill/>
        </p:spPr>
      </p:pic>
      <p:sp>
        <p:nvSpPr>
          <p:cNvPr id="947203" name="Text Box 3"/>
          <p:cNvSpPr txBox="1">
            <a:spLocks noChangeArrowheads="1"/>
          </p:cNvSpPr>
          <p:nvPr/>
        </p:nvSpPr>
        <p:spPr bwMode="auto">
          <a:xfrm>
            <a:off x="381000" y="4876800"/>
            <a:ext cx="3733800" cy="1552575"/>
          </a:xfrm>
          <a:prstGeom prst="rect">
            <a:avLst/>
          </a:prstGeom>
          <a:noFill/>
          <a:ln w="9525">
            <a:noFill/>
            <a:miter lim="800000"/>
            <a:headEnd/>
            <a:tailEnd/>
          </a:ln>
          <a:effectLst/>
        </p:spPr>
        <p:txBody>
          <a:bodyPr>
            <a:spAutoFit/>
          </a:bodyPr>
          <a:lstStyle/>
          <a:p>
            <a:pPr>
              <a:spcBef>
                <a:spcPct val="50000"/>
              </a:spcBef>
            </a:pPr>
            <a:r>
              <a:rPr lang="en-US" sz="2400"/>
              <a:t>Ion selective CHEMFET with a silicon nitride gate for measuring pH (H</a:t>
            </a:r>
            <a:r>
              <a:rPr lang="en-US" sz="2400" baseline="30000"/>
              <a:t>+</a:t>
            </a:r>
            <a:r>
              <a:rPr lang="en-US" sz="2400"/>
              <a:t> ion concentration.)</a:t>
            </a:r>
            <a:endParaRPr lang="en-AU" sz="2400"/>
          </a:p>
        </p:txBody>
      </p:sp>
      <p:sp>
        <p:nvSpPr>
          <p:cNvPr id="947204" name="Text Box 4"/>
          <p:cNvSpPr txBox="1">
            <a:spLocks noChangeArrowheads="1"/>
          </p:cNvSpPr>
          <p:nvPr/>
        </p:nvSpPr>
        <p:spPr bwMode="auto">
          <a:xfrm>
            <a:off x="4419600" y="4724400"/>
            <a:ext cx="4572000" cy="1552575"/>
          </a:xfrm>
          <a:prstGeom prst="rect">
            <a:avLst/>
          </a:prstGeom>
          <a:noFill/>
          <a:ln w="9525">
            <a:noFill/>
            <a:miter lim="800000"/>
            <a:headEnd/>
            <a:tailEnd/>
          </a:ln>
          <a:effectLst/>
        </p:spPr>
        <p:txBody>
          <a:bodyPr>
            <a:spAutoFit/>
          </a:bodyPr>
          <a:lstStyle/>
          <a:p>
            <a:pPr>
              <a:spcBef>
                <a:spcPct val="50000"/>
              </a:spcBef>
            </a:pPr>
            <a:r>
              <a:rPr lang="en-US" sz="2400"/>
              <a:t>The sensor is given a pH sensitivity by exposing the bare silicon nitride gate insulator to the sample solution.</a:t>
            </a:r>
            <a:endParaRPr lang="en-AU" sz="2400"/>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8229" name="Picture 5" descr="chemFet"/>
          <p:cNvPicPr>
            <a:picLocks noChangeAspect="1" noChangeArrowheads="1"/>
          </p:cNvPicPr>
          <p:nvPr/>
        </p:nvPicPr>
        <p:blipFill>
          <a:blip r:embed="rId2" cstate="print"/>
          <a:srcRect/>
          <a:stretch>
            <a:fillRect/>
          </a:stretch>
        </p:blipFill>
        <p:spPr bwMode="auto">
          <a:xfrm>
            <a:off x="228600" y="125413"/>
            <a:ext cx="8915400" cy="4183062"/>
          </a:xfrm>
          <a:prstGeom prst="rect">
            <a:avLst/>
          </a:prstGeom>
          <a:noFill/>
        </p:spPr>
      </p:pic>
      <p:sp>
        <p:nvSpPr>
          <p:cNvPr id="948226" name="Text Box 2"/>
          <p:cNvSpPr txBox="1">
            <a:spLocks noChangeArrowheads="1"/>
          </p:cNvSpPr>
          <p:nvPr/>
        </p:nvSpPr>
        <p:spPr bwMode="auto">
          <a:xfrm>
            <a:off x="457200" y="4800600"/>
            <a:ext cx="8001000" cy="457200"/>
          </a:xfrm>
          <a:prstGeom prst="rect">
            <a:avLst/>
          </a:prstGeom>
          <a:noFill/>
          <a:ln w="9525">
            <a:noFill/>
            <a:miter lim="800000"/>
            <a:headEnd/>
            <a:tailEnd/>
          </a:ln>
          <a:effectLst/>
        </p:spPr>
        <p:txBody>
          <a:bodyPr>
            <a:spAutoFit/>
          </a:bodyPr>
          <a:lstStyle/>
          <a:p>
            <a:pPr>
              <a:spcBef>
                <a:spcPct val="50000"/>
              </a:spcBef>
            </a:pPr>
            <a:endParaRPr lang="en-GB" sz="2400"/>
          </a:p>
        </p:txBody>
      </p:sp>
      <p:sp>
        <p:nvSpPr>
          <p:cNvPr id="948227" name="Text Box 3"/>
          <p:cNvSpPr txBox="1">
            <a:spLocks noChangeArrowheads="1"/>
          </p:cNvSpPr>
          <p:nvPr/>
        </p:nvSpPr>
        <p:spPr bwMode="auto">
          <a:xfrm>
            <a:off x="152400" y="4800600"/>
            <a:ext cx="4648200" cy="1187450"/>
          </a:xfrm>
          <a:prstGeom prst="rect">
            <a:avLst/>
          </a:prstGeom>
          <a:noFill/>
          <a:ln w="9525">
            <a:noFill/>
            <a:miter lim="800000"/>
            <a:headEnd/>
            <a:tailEnd/>
          </a:ln>
          <a:effectLst/>
        </p:spPr>
        <p:txBody>
          <a:bodyPr>
            <a:spAutoFit/>
          </a:bodyPr>
          <a:lstStyle/>
          <a:p>
            <a:pPr>
              <a:spcBef>
                <a:spcPct val="50000"/>
              </a:spcBef>
            </a:pPr>
            <a:r>
              <a:rPr lang="en-US" sz="2400"/>
              <a:t>As the ionic concentration varies, the surface charge density at the CHEMFET gate changes as well.</a:t>
            </a:r>
            <a:endParaRPr lang="en-AU" sz="2400"/>
          </a:p>
        </p:txBody>
      </p:sp>
      <p:sp>
        <p:nvSpPr>
          <p:cNvPr id="948228" name="Text Box 4"/>
          <p:cNvSpPr txBox="1">
            <a:spLocks noChangeArrowheads="1"/>
          </p:cNvSpPr>
          <p:nvPr/>
        </p:nvSpPr>
        <p:spPr bwMode="auto">
          <a:xfrm>
            <a:off x="4800600" y="4575175"/>
            <a:ext cx="4191000" cy="2282825"/>
          </a:xfrm>
          <a:prstGeom prst="rect">
            <a:avLst/>
          </a:prstGeom>
          <a:noFill/>
          <a:ln w="9525">
            <a:noFill/>
            <a:miter lim="800000"/>
            <a:headEnd/>
            <a:tailEnd/>
          </a:ln>
          <a:effectLst/>
        </p:spPr>
        <p:txBody>
          <a:bodyPr>
            <a:spAutoFit/>
          </a:bodyPr>
          <a:lstStyle/>
          <a:p>
            <a:pPr>
              <a:spcBef>
                <a:spcPct val="50000"/>
              </a:spcBef>
            </a:pPr>
            <a:r>
              <a:rPr lang="en-US" sz="2400"/>
              <a:t>Ionic selectivity is determined by the surface complexation of the gate insulator. Selectivity of the sensor can be obtained by varying the composition of the gate insulator.</a:t>
            </a:r>
            <a:endParaRPr lang="en-AU" sz="2400"/>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9250" name="Text Box 2"/>
          <p:cNvSpPr txBox="1">
            <a:spLocks noChangeArrowheads="1"/>
          </p:cNvSpPr>
          <p:nvPr/>
        </p:nvSpPr>
        <p:spPr bwMode="auto">
          <a:xfrm>
            <a:off x="685800" y="609600"/>
            <a:ext cx="8153400" cy="1187450"/>
          </a:xfrm>
          <a:prstGeom prst="rect">
            <a:avLst/>
          </a:prstGeom>
          <a:noFill/>
          <a:ln w="9525">
            <a:noFill/>
            <a:miter lim="800000"/>
            <a:headEnd/>
            <a:tailEnd/>
          </a:ln>
          <a:effectLst/>
        </p:spPr>
        <p:txBody>
          <a:bodyPr>
            <a:spAutoFit/>
          </a:bodyPr>
          <a:lstStyle/>
          <a:p>
            <a:pPr>
              <a:spcBef>
                <a:spcPct val="50000"/>
              </a:spcBef>
            </a:pPr>
            <a:r>
              <a:rPr lang="en-US" sz="2400"/>
              <a:t>Also add ion-selective membranes can be deposited on the top of of the gate to provide a large selection of different chemical sensors.</a:t>
            </a:r>
            <a:endParaRPr lang="en-AU" sz="2400"/>
          </a:p>
        </p:txBody>
      </p:sp>
      <p:sp>
        <p:nvSpPr>
          <p:cNvPr id="949251" name="Text Box 3"/>
          <p:cNvSpPr txBox="1">
            <a:spLocks noChangeArrowheads="1"/>
          </p:cNvSpPr>
          <p:nvPr/>
        </p:nvSpPr>
        <p:spPr bwMode="auto">
          <a:xfrm>
            <a:off x="609600" y="2133600"/>
            <a:ext cx="8305800" cy="1187450"/>
          </a:xfrm>
          <a:prstGeom prst="rect">
            <a:avLst/>
          </a:prstGeom>
          <a:noFill/>
          <a:ln w="9525">
            <a:noFill/>
            <a:miter lim="800000"/>
            <a:headEnd/>
            <a:tailEnd/>
          </a:ln>
          <a:effectLst/>
        </p:spPr>
        <p:txBody>
          <a:bodyPr>
            <a:spAutoFit/>
          </a:bodyPr>
          <a:lstStyle/>
          <a:p>
            <a:pPr>
              <a:spcBef>
                <a:spcPct val="50000"/>
              </a:spcBef>
            </a:pPr>
            <a:r>
              <a:rPr lang="en-US" sz="2400"/>
              <a:t>A change in the surface charge density affects the CHEMFET channel conductance, which can be measured as a variation in the drain current.</a:t>
            </a:r>
            <a:endParaRPr lang="en-AU" sz="2400"/>
          </a:p>
        </p:txBody>
      </p:sp>
      <p:sp>
        <p:nvSpPr>
          <p:cNvPr id="949252" name="Text Box 4"/>
          <p:cNvSpPr txBox="1">
            <a:spLocks noChangeArrowheads="1"/>
          </p:cNvSpPr>
          <p:nvPr/>
        </p:nvSpPr>
        <p:spPr bwMode="auto">
          <a:xfrm>
            <a:off x="609600" y="3733800"/>
            <a:ext cx="8382000" cy="822325"/>
          </a:xfrm>
          <a:prstGeom prst="rect">
            <a:avLst/>
          </a:prstGeom>
          <a:noFill/>
          <a:ln w="9525">
            <a:noFill/>
            <a:miter lim="800000"/>
            <a:headEnd/>
            <a:tailEnd/>
          </a:ln>
          <a:effectLst/>
        </p:spPr>
        <p:txBody>
          <a:bodyPr>
            <a:spAutoFit/>
          </a:bodyPr>
          <a:lstStyle/>
          <a:p>
            <a:pPr>
              <a:spcBef>
                <a:spcPct val="50000"/>
              </a:spcBef>
            </a:pPr>
            <a:r>
              <a:rPr lang="en-US" sz="2400"/>
              <a:t>Thus a bias applied to to the drain and source of the FET results in a current I, controlled by the electrochemical potential.</a:t>
            </a:r>
            <a:endParaRPr lang="en-AU" sz="2400"/>
          </a:p>
        </p:txBody>
      </p:sp>
      <p:sp>
        <p:nvSpPr>
          <p:cNvPr id="949253" name="Text Box 5"/>
          <p:cNvSpPr txBox="1">
            <a:spLocks noChangeArrowheads="1"/>
          </p:cNvSpPr>
          <p:nvPr/>
        </p:nvSpPr>
        <p:spPr bwMode="auto">
          <a:xfrm>
            <a:off x="457200" y="5181600"/>
            <a:ext cx="8458200" cy="822325"/>
          </a:xfrm>
          <a:prstGeom prst="rect">
            <a:avLst/>
          </a:prstGeom>
          <a:noFill/>
          <a:ln w="9525">
            <a:noFill/>
            <a:miter lim="800000"/>
            <a:headEnd/>
            <a:tailEnd/>
          </a:ln>
          <a:effectLst/>
        </p:spPr>
        <p:txBody>
          <a:bodyPr>
            <a:spAutoFit/>
          </a:bodyPr>
          <a:lstStyle/>
          <a:p>
            <a:pPr>
              <a:spcBef>
                <a:spcPct val="50000"/>
              </a:spcBef>
            </a:pPr>
            <a:r>
              <a:rPr lang="en-US" sz="2400"/>
              <a:t>This in turn is proportional to the concentration of the interesting ions in solution.</a:t>
            </a:r>
            <a:endParaRPr lang="en-AU" sz="2400"/>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p:txBody>
          <a:bodyPr/>
          <a:lstStyle/>
          <a:p>
            <a:pPr algn="ctr"/>
            <a:r>
              <a:rPr lang="en-US" sz="3200" dirty="0">
                <a:solidFill>
                  <a:srgbClr val="1709CB"/>
                </a:solidFill>
              </a:rPr>
              <a:t>Carbon </a:t>
            </a:r>
            <a:r>
              <a:rPr lang="en-US" sz="3200" dirty="0" err="1">
                <a:solidFill>
                  <a:srgbClr val="1709CB"/>
                </a:solidFill>
              </a:rPr>
              <a:t>nanotubes</a:t>
            </a:r>
            <a:endParaRPr lang="en-US" sz="3200" dirty="0">
              <a:solidFill>
                <a:srgbClr val="1709CB"/>
              </a:solidFill>
            </a:endParaRPr>
          </a:p>
        </p:txBody>
      </p:sp>
      <p:sp>
        <p:nvSpPr>
          <p:cNvPr id="951299" name="Rectangle 3"/>
          <p:cNvSpPr>
            <a:spLocks noGrp="1" noChangeArrowheads="1"/>
          </p:cNvSpPr>
          <p:nvPr>
            <p:ph type="body" idx="1"/>
          </p:nvPr>
        </p:nvSpPr>
        <p:spPr>
          <a:xfrm>
            <a:off x="685800" y="1981200"/>
            <a:ext cx="7772400" cy="1524000"/>
          </a:xfrm>
        </p:spPr>
        <p:txBody>
          <a:bodyPr/>
          <a:lstStyle/>
          <a:p>
            <a:r>
              <a:rPr lang="en-US" sz="2400"/>
              <a:t>Sheets of carbon atoms can be ‘rolled’ up into tubes of nanometer dimensions</a:t>
            </a:r>
          </a:p>
          <a:p>
            <a:r>
              <a:rPr lang="en-US" sz="2400"/>
              <a:t>Layers of nanotubes have a huge surface to volume ratio</a:t>
            </a:r>
          </a:p>
          <a:p>
            <a:pPr>
              <a:buFontTx/>
              <a:buNone/>
            </a:pPr>
            <a:endParaRPr lang="en-US" sz="2400"/>
          </a:p>
        </p:txBody>
      </p:sp>
      <p:pic>
        <p:nvPicPr>
          <p:cNvPr id="951300" name="Picture 4" descr="swntstereo"/>
          <p:cNvPicPr>
            <a:picLocks noChangeAspect="1" noChangeArrowheads="1"/>
          </p:cNvPicPr>
          <p:nvPr/>
        </p:nvPicPr>
        <p:blipFill>
          <a:blip r:embed="rId2" cstate="print"/>
          <a:srcRect/>
          <a:stretch>
            <a:fillRect/>
          </a:stretch>
        </p:blipFill>
        <p:spPr bwMode="auto">
          <a:xfrm>
            <a:off x="762000" y="4038600"/>
            <a:ext cx="6858000" cy="2400300"/>
          </a:xfrm>
          <a:prstGeom prst="rect">
            <a:avLst/>
          </a:prstGeom>
          <a:noFill/>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838200" y="0"/>
            <a:ext cx="7772400" cy="1143000"/>
          </a:xfrm>
        </p:spPr>
        <p:txBody>
          <a:bodyPr/>
          <a:lstStyle/>
          <a:p>
            <a:pPr algn="ctr"/>
            <a:r>
              <a:rPr lang="en-US" sz="2800" dirty="0">
                <a:solidFill>
                  <a:srgbClr val="1709CB"/>
                </a:solidFill>
              </a:rPr>
              <a:t>Carbon </a:t>
            </a:r>
            <a:r>
              <a:rPr lang="en-US" sz="2800" dirty="0" err="1">
                <a:solidFill>
                  <a:srgbClr val="1709CB"/>
                </a:solidFill>
              </a:rPr>
              <a:t>nanotubes</a:t>
            </a:r>
            <a:endParaRPr lang="en-US" sz="2800" dirty="0">
              <a:solidFill>
                <a:srgbClr val="1709CB"/>
              </a:solidFill>
            </a:endParaRPr>
          </a:p>
        </p:txBody>
      </p:sp>
      <p:sp>
        <p:nvSpPr>
          <p:cNvPr id="952323" name="Rectangle 3"/>
          <p:cNvSpPr>
            <a:spLocks noGrp="1" noChangeArrowheads="1"/>
          </p:cNvSpPr>
          <p:nvPr>
            <p:ph type="body" idx="1"/>
          </p:nvPr>
        </p:nvSpPr>
        <p:spPr>
          <a:xfrm>
            <a:off x="838200" y="1295400"/>
            <a:ext cx="7772400" cy="990600"/>
          </a:xfrm>
        </p:spPr>
        <p:txBody>
          <a:bodyPr/>
          <a:lstStyle/>
          <a:p>
            <a:pPr>
              <a:lnSpc>
                <a:spcPct val="90000"/>
              </a:lnSpc>
            </a:pPr>
            <a:r>
              <a:rPr lang="en-US" dirty="0"/>
              <a:t>Carbon </a:t>
            </a:r>
            <a:r>
              <a:rPr lang="en-US" dirty="0" err="1"/>
              <a:t>nanotubes</a:t>
            </a:r>
            <a:r>
              <a:rPr lang="en-US" dirty="0"/>
              <a:t> can be grown </a:t>
            </a:r>
            <a:r>
              <a:rPr lang="en-US" dirty="0" smtClean="0"/>
              <a:t>                    </a:t>
            </a:r>
            <a:r>
              <a:rPr lang="en-US" i="1" dirty="0" smtClean="0"/>
              <a:t>in mass</a:t>
            </a:r>
            <a:r>
              <a:rPr lang="en-US" dirty="0" smtClean="0"/>
              <a:t>, </a:t>
            </a:r>
            <a:r>
              <a:rPr lang="en-US" dirty="0"/>
              <a:t>or separated as individuals.</a:t>
            </a:r>
          </a:p>
        </p:txBody>
      </p:sp>
      <p:pic>
        <p:nvPicPr>
          <p:cNvPr id="952324" name="Picture 4" descr="carbon nanotubes lying across electrodes"/>
          <p:cNvPicPr>
            <a:picLocks noChangeAspect="1" noChangeArrowheads="1"/>
          </p:cNvPicPr>
          <p:nvPr/>
        </p:nvPicPr>
        <p:blipFill>
          <a:blip r:embed="rId2" cstate="print"/>
          <a:srcRect/>
          <a:stretch>
            <a:fillRect/>
          </a:stretch>
        </p:blipFill>
        <p:spPr bwMode="auto">
          <a:xfrm>
            <a:off x="4064000" y="4114800"/>
            <a:ext cx="5080000" cy="2540000"/>
          </a:xfrm>
          <a:prstGeom prst="rect">
            <a:avLst/>
          </a:prstGeom>
          <a:noFill/>
        </p:spPr>
      </p:pic>
      <p:pic>
        <p:nvPicPr>
          <p:cNvPr id="952325" name="Picture 5" descr="carbon Nanotube forest"/>
          <p:cNvPicPr>
            <a:picLocks noChangeAspect="1" noChangeArrowheads="1"/>
          </p:cNvPicPr>
          <p:nvPr/>
        </p:nvPicPr>
        <p:blipFill>
          <a:blip r:embed="rId3" cstate="print"/>
          <a:srcRect/>
          <a:stretch>
            <a:fillRect/>
          </a:stretch>
        </p:blipFill>
        <p:spPr bwMode="auto">
          <a:xfrm>
            <a:off x="685800" y="2743200"/>
            <a:ext cx="3657600" cy="2813050"/>
          </a:xfrm>
          <a:prstGeom prst="rect">
            <a:avLst/>
          </a:prstGeom>
          <a:noFill/>
        </p:spPr>
      </p:pic>
      <p:sp>
        <p:nvSpPr>
          <p:cNvPr id="952326" name="Text Box 6"/>
          <p:cNvSpPr txBox="1">
            <a:spLocks noChangeArrowheads="1"/>
          </p:cNvSpPr>
          <p:nvPr/>
        </p:nvSpPr>
        <p:spPr bwMode="auto">
          <a:xfrm>
            <a:off x="1295400" y="5943600"/>
            <a:ext cx="2138363" cy="457200"/>
          </a:xfrm>
          <a:prstGeom prst="rect">
            <a:avLst/>
          </a:prstGeom>
          <a:noFill/>
          <a:ln w="57150" algn="ctr">
            <a:noFill/>
            <a:miter lim="800000"/>
            <a:headEnd/>
            <a:tailEnd type="none" w="lg" len="lg"/>
          </a:ln>
          <a:effectLst/>
        </p:spPr>
        <p:txBody>
          <a:bodyPr wrap="none">
            <a:spAutoFit/>
          </a:bodyPr>
          <a:lstStyle/>
          <a:p>
            <a:r>
              <a:rPr lang="en-US" sz="2400"/>
              <a:t>Nanotube forest</a:t>
            </a:r>
          </a:p>
        </p:txBody>
      </p:sp>
      <p:sp>
        <p:nvSpPr>
          <p:cNvPr id="952327" name="Text Box 7"/>
          <p:cNvSpPr txBox="1">
            <a:spLocks noChangeArrowheads="1"/>
          </p:cNvSpPr>
          <p:nvPr/>
        </p:nvSpPr>
        <p:spPr bwMode="auto">
          <a:xfrm>
            <a:off x="4572000" y="3124200"/>
            <a:ext cx="4792663" cy="822325"/>
          </a:xfrm>
          <a:prstGeom prst="rect">
            <a:avLst/>
          </a:prstGeom>
          <a:noFill/>
          <a:ln w="57150" algn="ctr">
            <a:noFill/>
            <a:miter lim="800000"/>
            <a:headEnd/>
            <a:tailEnd type="none" w="lg" len="lg"/>
          </a:ln>
          <a:effectLst/>
        </p:spPr>
        <p:txBody>
          <a:bodyPr>
            <a:spAutoFit/>
          </a:bodyPr>
          <a:lstStyle/>
          <a:p>
            <a:r>
              <a:rPr lang="en-US" sz="2400"/>
              <a:t>Nanotube (blue) lying across electrodes </a:t>
            </a: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a:xfrm>
            <a:off x="685800" y="228600"/>
            <a:ext cx="7772400" cy="1143000"/>
          </a:xfrm>
        </p:spPr>
        <p:txBody>
          <a:bodyPr/>
          <a:lstStyle/>
          <a:p>
            <a:pPr algn="ctr"/>
            <a:r>
              <a:rPr lang="en-US" sz="2400" dirty="0">
                <a:solidFill>
                  <a:srgbClr val="1709CB"/>
                </a:solidFill>
              </a:rPr>
              <a:t>Carbon Nanotube sensors</a:t>
            </a:r>
          </a:p>
        </p:txBody>
      </p:sp>
      <p:pic>
        <p:nvPicPr>
          <p:cNvPr id="953347" name="Picture 3"/>
          <p:cNvPicPr>
            <a:picLocks noGrp="1" noChangeAspect="1" noChangeArrowheads="1"/>
          </p:cNvPicPr>
          <p:nvPr>
            <p:ph type="body" idx="1"/>
          </p:nvPr>
        </p:nvPicPr>
        <p:blipFill>
          <a:blip r:embed="rId2" cstate="print"/>
          <a:srcRect/>
          <a:stretch>
            <a:fillRect/>
          </a:stretch>
        </p:blipFill>
        <p:spPr>
          <a:xfrm>
            <a:off x="228600" y="3505200"/>
            <a:ext cx="5562600" cy="2944813"/>
          </a:xfrm>
        </p:spPr>
      </p:pic>
      <p:sp>
        <p:nvSpPr>
          <p:cNvPr id="953348" name="Text Box 4"/>
          <p:cNvSpPr txBox="1">
            <a:spLocks noChangeArrowheads="1"/>
          </p:cNvSpPr>
          <p:nvPr/>
        </p:nvSpPr>
        <p:spPr bwMode="auto">
          <a:xfrm>
            <a:off x="5943600" y="4419600"/>
            <a:ext cx="3200400" cy="1187450"/>
          </a:xfrm>
          <a:prstGeom prst="rect">
            <a:avLst/>
          </a:prstGeom>
          <a:noFill/>
          <a:ln w="57150" algn="ctr">
            <a:noFill/>
            <a:miter lim="800000"/>
            <a:headEnd/>
            <a:tailEnd type="none" w="lg" len="lg"/>
          </a:ln>
          <a:effectLst/>
        </p:spPr>
        <p:txBody>
          <a:bodyPr>
            <a:spAutoFit/>
          </a:bodyPr>
          <a:lstStyle/>
          <a:p>
            <a:r>
              <a:rPr lang="en-US" sz="2400"/>
              <a:t>The resistance of the sensor increases upon exposure to N</a:t>
            </a:r>
            <a:r>
              <a:rPr lang="en-US" sz="2400" baseline="-25000"/>
              <a:t>2</a:t>
            </a:r>
            <a:r>
              <a:rPr lang="en-US" sz="2400"/>
              <a:t> gas</a:t>
            </a:r>
          </a:p>
        </p:txBody>
      </p:sp>
      <p:pic>
        <p:nvPicPr>
          <p:cNvPr id="953349" name="Picture 5"/>
          <p:cNvPicPr>
            <a:picLocks noChangeAspect="1" noChangeArrowheads="1"/>
          </p:cNvPicPr>
          <p:nvPr/>
        </p:nvPicPr>
        <p:blipFill>
          <a:blip r:embed="rId3" cstate="print"/>
          <a:srcRect/>
          <a:stretch>
            <a:fillRect/>
          </a:stretch>
        </p:blipFill>
        <p:spPr bwMode="auto">
          <a:xfrm>
            <a:off x="5715000" y="1066800"/>
            <a:ext cx="3276600" cy="2808288"/>
          </a:xfrm>
          <a:prstGeom prst="rect">
            <a:avLst/>
          </a:prstGeom>
          <a:noFill/>
          <a:ln w="57150" algn="ctr">
            <a:noFill/>
            <a:miter lim="800000"/>
            <a:headEnd/>
            <a:tailEnd type="none" w="lg" len="lg"/>
          </a:ln>
          <a:effectLst/>
        </p:spPr>
      </p:pic>
      <p:sp>
        <p:nvSpPr>
          <p:cNvPr id="953350" name="Text Box 6"/>
          <p:cNvSpPr txBox="1">
            <a:spLocks noChangeArrowheads="1"/>
          </p:cNvSpPr>
          <p:nvPr/>
        </p:nvSpPr>
        <p:spPr bwMode="auto">
          <a:xfrm>
            <a:off x="381000" y="6583363"/>
            <a:ext cx="4502150" cy="274637"/>
          </a:xfrm>
          <a:prstGeom prst="rect">
            <a:avLst/>
          </a:prstGeom>
          <a:noFill/>
          <a:ln w="57150" algn="ctr">
            <a:noFill/>
            <a:miter lim="800000"/>
            <a:headEnd/>
            <a:tailEnd type="none" w="lg" len="lg"/>
          </a:ln>
          <a:effectLst/>
        </p:spPr>
        <p:txBody>
          <a:bodyPr wrap="none">
            <a:spAutoFit/>
          </a:bodyPr>
          <a:lstStyle/>
          <a:p>
            <a:r>
              <a:rPr lang="en-US" sz="1200"/>
              <a:t>www.bios.el.utwente.nl/internal/Transducers03/Volume_1/2E80.P.pdf</a:t>
            </a:r>
          </a:p>
        </p:txBody>
      </p:sp>
      <p:sp>
        <p:nvSpPr>
          <p:cNvPr id="953351" name="Text Box 7"/>
          <p:cNvSpPr txBox="1">
            <a:spLocks noChangeArrowheads="1"/>
          </p:cNvSpPr>
          <p:nvPr/>
        </p:nvSpPr>
        <p:spPr bwMode="auto">
          <a:xfrm>
            <a:off x="0" y="1066800"/>
            <a:ext cx="5486400" cy="1917700"/>
          </a:xfrm>
          <a:prstGeom prst="rect">
            <a:avLst/>
          </a:prstGeom>
          <a:noFill/>
          <a:ln w="57150" algn="ctr">
            <a:noFill/>
            <a:miter lim="800000"/>
            <a:headEnd/>
            <a:tailEnd type="none" w="lg" len="lg"/>
          </a:ln>
          <a:effectLst/>
        </p:spPr>
        <p:txBody>
          <a:bodyPr>
            <a:spAutoFit/>
          </a:bodyPr>
          <a:lstStyle/>
          <a:p>
            <a:r>
              <a:rPr lang="en-US" sz="2400" dirty="0"/>
              <a:t>The Scanning Electron Micrograph shows a bridge made from a single </a:t>
            </a:r>
            <a:r>
              <a:rPr lang="en-US" sz="2400" dirty="0" err="1"/>
              <a:t>nanotube</a:t>
            </a:r>
            <a:r>
              <a:rPr lang="en-US" sz="2400" dirty="0"/>
              <a:t>.</a:t>
            </a:r>
          </a:p>
          <a:p>
            <a:r>
              <a:rPr lang="en-US" sz="2400" dirty="0"/>
              <a:t>It is linking two ‘cliffs’ made of Au and Ti.</a:t>
            </a:r>
          </a:p>
          <a:p>
            <a:r>
              <a:rPr lang="en-US" sz="2400" dirty="0"/>
              <a:t>N</a:t>
            </a:r>
            <a:r>
              <a:rPr lang="en-US" sz="2400" baseline="-25000" dirty="0"/>
              <a:t>2</a:t>
            </a:r>
            <a:r>
              <a:rPr lang="en-US" sz="2400" dirty="0"/>
              <a:t> gas is blown up from the bottom</a:t>
            </a:r>
          </a:p>
          <a:p>
            <a:endParaRPr lang="en-US" sz="2400" dirty="0"/>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a:xfrm>
            <a:off x="685800" y="228600"/>
            <a:ext cx="7772400" cy="1143000"/>
          </a:xfrm>
        </p:spPr>
        <p:txBody>
          <a:bodyPr/>
          <a:lstStyle/>
          <a:p>
            <a:pPr algn="ctr"/>
            <a:r>
              <a:rPr lang="en-US" sz="3200" dirty="0">
                <a:solidFill>
                  <a:srgbClr val="1709CB"/>
                </a:solidFill>
              </a:rPr>
              <a:t>CNT FET sensor</a:t>
            </a:r>
          </a:p>
        </p:txBody>
      </p:sp>
      <p:sp>
        <p:nvSpPr>
          <p:cNvPr id="954371" name="Rectangle 3"/>
          <p:cNvSpPr>
            <a:spLocks noGrp="1" noChangeArrowheads="1"/>
          </p:cNvSpPr>
          <p:nvPr>
            <p:ph type="body" idx="1"/>
          </p:nvPr>
        </p:nvSpPr>
        <p:spPr>
          <a:xfrm>
            <a:off x="5410200" y="1981200"/>
            <a:ext cx="3048000" cy="3124200"/>
          </a:xfrm>
        </p:spPr>
        <p:txBody>
          <a:bodyPr/>
          <a:lstStyle/>
          <a:p>
            <a:pPr>
              <a:lnSpc>
                <a:spcPct val="80000"/>
              </a:lnSpc>
              <a:buFontTx/>
              <a:buNone/>
            </a:pPr>
            <a:r>
              <a:rPr lang="en-US" sz="2400"/>
              <a:t>Can also make FET sensors out of carbon nanotubes</a:t>
            </a:r>
          </a:p>
          <a:p>
            <a:pPr>
              <a:lnSpc>
                <a:spcPct val="80000"/>
              </a:lnSpc>
              <a:buFontTx/>
              <a:buNone/>
            </a:pPr>
            <a:r>
              <a:rPr lang="en-US" sz="2400"/>
              <a:t>A small current in the nanotube causes a much larger current in the FET</a:t>
            </a:r>
          </a:p>
          <a:p>
            <a:pPr>
              <a:lnSpc>
                <a:spcPct val="80000"/>
              </a:lnSpc>
              <a:buFontTx/>
              <a:buNone/>
            </a:pPr>
            <a:r>
              <a:rPr lang="en-US" sz="2400"/>
              <a:t>This particular sensor responds to light.</a:t>
            </a:r>
          </a:p>
        </p:txBody>
      </p:sp>
      <p:pic>
        <p:nvPicPr>
          <p:cNvPr id="954372" name="Picture 4" descr="cnt_fet"/>
          <p:cNvPicPr>
            <a:picLocks noChangeAspect="1" noChangeArrowheads="1"/>
          </p:cNvPicPr>
          <p:nvPr/>
        </p:nvPicPr>
        <p:blipFill>
          <a:blip r:embed="rId2" cstate="print"/>
          <a:srcRect/>
          <a:stretch>
            <a:fillRect/>
          </a:stretch>
        </p:blipFill>
        <p:spPr bwMode="auto">
          <a:xfrm>
            <a:off x="0" y="2043113"/>
            <a:ext cx="7315200" cy="4378325"/>
          </a:xfrm>
          <a:prstGeom prst="rect">
            <a:avLst/>
          </a:prstGeom>
          <a:noFill/>
        </p:spPr>
      </p:pic>
      <p:sp>
        <p:nvSpPr>
          <p:cNvPr id="954373" name="Text Box 5"/>
          <p:cNvSpPr txBox="1">
            <a:spLocks noChangeArrowheads="1"/>
          </p:cNvSpPr>
          <p:nvPr/>
        </p:nvSpPr>
        <p:spPr bwMode="auto">
          <a:xfrm>
            <a:off x="533400" y="6400800"/>
            <a:ext cx="5326063" cy="274638"/>
          </a:xfrm>
          <a:prstGeom prst="rect">
            <a:avLst/>
          </a:prstGeom>
          <a:noFill/>
          <a:ln w="57150" algn="ctr">
            <a:noFill/>
            <a:miter lim="800000"/>
            <a:headEnd/>
            <a:tailEnd type="none" w="lg" len="lg"/>
          </a:ln>
          <a:effectLst/>
        </p:spPr>
        <p:txBody>
          <a:bodyPr wrap="none">
            <a:spAutoFit/>
          </a:bodyPr>
          <a:lstStyle/>
          <a:p>
            <a:r>
              <a:rPr lang="en-US" sz="1200"/>
              <a:t>www.echo.nuee.nagoya-u.ac.jp/~yohno/research/cnt/qnn03_abstract_submitted.htm</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2562" name="Rectangle 2"/>
          <p:cNvSpPr>
            <a:spLocks noChangeArrowheads="1"/>
          </p:cNvSpPr>
          <p:nvPr/>
        </p:nvSpPr>
        <p:spPr bwMode="auto">
          <a:xfrm>
            <a:off x="228600" y="685800"/>
            <a:ext cx="8915400" cy="4738688"/>
          </a:xfrm>
          <a:prstGeom prst="rect">
            <a:avLst/>
          </a:prstGeom>
          <a:noFill/>
          <a:ln w="9525">
            <a:noFill/>
            <a:miter lim="800000"/>
            <a:headEnd/>
            <a:tailEnd/>
          </a:ln>
          <a:effectLst/>
        </p:spPr>
        <p:txBody>
          <a:bodyPr>
            <a:spAutoFit/>
          </a:bodyPr>
          <a:lstStyle/>
          <a:p>
            <a:pPr marL="336550" indent="-336550">
              <a:spcBef>
                <a:spcPct val="50000"/>
              </a:spcBef>
              <a:buFontTx/>
              <a:buChar char="•"/>
            </a:pPr>
            <a:endParaRPr lang="en-US" sz="2100">
              <a:solidFill>
                <a:schemeClr val="bg1"/>
              </a:solidFill>
              <a:latin typeface="Book Antiqua" pitchFamily="18" charset="0"/>
            </a:endParaRPr>
          </a:p>
          <a:p>
            <a:pPr marL="336550" indent="-336550">
              <a:spcBef>
                <a:spcPct val="50000"/>
              </a:spcBef>
              <a:buFontTx/>
              <a:buChar char="•"/>
            </a:pPr>
            <a:endParaRPr lang="en-US" sz="2100">
              <a:solidFill>
                <a:schemeClr val="bg1"/>
              </a:solidFill>
              <a:latin typeface="Book Antiqua" pitchFamily="18" charset="0"/>
            </a:endParaRPr>
          </a:p>
          <a:p>
            <a:pPr marL="336550" indent="-336550" algn="just">
              <a:buFontTx/>
              <a:buChar char="•"/>
            </a:pPr>
            <a:r>
              <a:rPr lang="en-US" sz="2800" b="1">
                <a:solidFill>
                  <a:schemeClr val="bg1"/>
                </a:solidFill>
                <a:latin typeface="Book Antiqua" pitchFamily="18" charset="0"/>
              </a:rPr>
              <a:t>The  cladding is not just a mere covering. It keeps the value of the  critical angle constant throughout the whole length of the fiber. </a:t>
            </a:r>
          </a:p>
          <a:p>
            <a:pPr marL="336550" indent="-336550">
              <a:buFontTx/>
              <a:buChar char="•"/>
            </a:pPr>
            <a:endParaRPr lang="en-US" sz="2800" b="1">
              <a:solidFill>
                <a:schemeClr val="bg1"/>
              </a:solidFill>
              <a:latin typeface="Book Antiqua" pitchFamily="18" charset="0"/>
            </a:endParaRPr>
          </a:p>
          <a:p>
            <a:pPr marL="336550" indent="-336550" algn="just">
              <a:spcBef>
                <a:spcPct val="50000"/>
              </a:spcBef>
              <a:buFontTx/>
              <a:buChar char="•"/>
            </a:pPr>
            <a:r>
              <a:rPr lang="en-US" sz="2800" b="1">
                <a:solidFill>
                  <a:schemeClr val="bg1"/>
                </a:solidFill>
                <a:latin typeface="Book Antiqua" pitchFamily="18" charset="0"/>
              </a:rPr>
              <a:t>Optical Fibers are optical waveguides. This means that wherever the  light travel through the fiber is confined to the core of the fiber.  </a:t>
            </a:r>
          </a:p>
          <a:p>
            <a:pPr marL="336550" indent="-336550">
              <a:spcBef>
                <a:spcPct val="50000"/>
              </a:spcBef>
            </a:pPr>
            <a:endParaRPr lang="en-US" sz="2800" b="1">
              <a:solidFill>
                <a:schemeClr val="bg1"/>
              </a:solidFill>
              <a:latin typeface="Book Antiqua" pitchFamily="18" charset="0"/>
            </a:endParaRPr>
          </a:p>
        </p:txBody>
      </p:sp>
    </p:spTree>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457200" y="228600"/>
            <a:ext cx="7772400" cy="1143000"/>
          </a:xfrm>
        </p:spPr>
        <p:txBody>
          <a:bodyPr/>
          <a:lstStyle/>
          <a:p>
            <a:pPr algn="ctr"/>
            <a:r>
              <a:rPr lang="en-US" sz="3200" dirty="0">
                <a:solidFill>
                  <a:srgbClr val="1709CB"/>
                </a:solidFill>
              </a:rPr>
              <a:t>Titanium </a:t>
            </a:r>
            <a:r>
              <a:rPr lang="en-US" sz="3200" dirty="0" err="1">
                <a:solidFill>
                  <a:srgbClr val="1709CB"/>
                </a:solidFill>
              </a:rPr>
              <a:t>nanotube</a:t>
            </a:r>
            <a:r>
              <a:rPr lang="en-US" sz="3200" dirty="0">
                <a:solidFill>
                  <a:srgbClr val="1709CB"/>
                </a:solidFill>
              </a:rPr>
              <a:t> sensors</a:t>
            </a:r>
          </a:p>
        </p:txBody>
      </p:sp>
      <p:sp>
        <p:nvSpPr>
          <p:cNvPr id="955395" name="Rectangle 3"/>
          <p:cNvSpPr>
            <a:spLocks noGrp="1" noChangeArrowheads="1"/>
          </p:cNvSpPr>
          <p:nvPr>
            <p:ph type="body" idx="1"/>
          </p:nvPr>
        </p:nvSpPr>
        <p:spPr>
          <a:xfrm>
            <a:off x="685800" y="1981200"/>
            <a:ext cx="7772400" cy="1828800"/>
          </a:xfrm>
        </p:spPr>
        <p:txBody>
          <a:bodyPr/>
          <a:lstStyle/>
          <a:p>
            <a:r>
              <a:rPr lang="en-US" sz="2400"/>
              <a:t>H</a:t>
            </a:r>
            <a:r>
              <a:rPr lang="en-US" sz="2400" baseline="-25000"/>
              <a:t>2</a:t>
            </a:r>
            <a:r>
              <a:rPr lang="en-US" sz="2400"/>
              <a:t> gas is ionised when it hits the walls of the titanium nanotubes</a:t>
            </a:r>
          </a:p>
          <a:p>
            <a:r>
              <a:rPr lang="en-US" sz="2400"/>
              <a:t>The resulting electron current is a measure of the amount of hydrogen present.</a:t>
            </a:r>
          </a:p>
        </p:txBody>
      </p:sp>
      <p:pic>
        <p:nvPicPr>
          <p:cNvPr id="955396" name="Picture 4" descr="nano2072903"/>
          <p:cNvPicPr>
            <a:picLocks noChangeAspect="1" noChangeArrowheads="1"/>
          </p:cNvPicPr>
          <p:nvPr/>
        </p:nvPicPr>
        <p:blipFill>
          <a:blip r:embed="rId2" cstate="print"/>
          <a:srcRect/>
          <a:stretch>
            <a:fillRect/>
          </a:stretch>
        </p:blipFill>
        <p:spPr bwMode="auto">
          <a:xfrm>
            <a:off x="152400" y="3883025"/>
            <a:ext cx="3810000" cy="2746375"/>
          </a:xfrm>
          <a:prstGeom prst="rect">
            <a:avLst/>
          </a:prstGeom>
          <a:noFill/>
        </p:spPr>
      </p:pic>
      <p:pic>
        <p:nvPicPr>
          <p:cNvPr id="955397" name="Picture 5" descr="nano072903"/>
          <p:cNvPicPr>
            <a:picLocks noChangeAspect="1" noChangeArrowheads="1"/>
          </p:cNvPicPr>
          <p:nvPr/>
        </p:nvPicPr>
        <p:blipFill>
          <a:blip r:embed="rId3" cstate="print"/>
          <a:srcRect/>
          <a:stretch>
            <a:fillRect/>
          </a:stretch>
        </p:blipFill>
        <p:spPr bwMode="auto">
          <a:xfrm>
            <a:off x="4419600" y="3870325"/>
            <a:ext cx="3733800" cy="2690813"/>
          </a:xfrm>
          <a:prstGeom prst="rect">
            <a:avLst/>
          </a:prstGeom>
          <a:noFill/>
        </p:spPr>
      </p:pic>
      <p:sp>
        <p:nvSpPr>
          <p:cNvPr id="955398" name="Text Box 6"/>
          <p:cNvSpPr txBox="1">
            <a:spLocks noChangeArrowheads="1"/>
          </p:cNvSpPr>
          <p:nvPr/>
        </p:nvSpPr>
        <p:spPr bwMode="auto">
          <a:xfrm>
            <a:off x="2133600" y="6583363"/>
            <a:ext cx="3978275" cy="274637"/>
          </a:xfrm>
          <a:prstGeom prst="rect">
            <a:avLst/>
          </a:prstGeom>
          <a:noFill/>
          <a:ln w="57150" algn="ctr">
            <a:noFill/>
            <a:miter lim="800000"/>
            <a:headEnd/>
            <a:tailEnd type="none" w="lg" len="lg"/>
          </a:ln>
          <a:effectLst/>
        </p:spPr>
        <p:txBody>
          <a:bodyPr wrap="none">
            <a:spAutoFit/>
          </a:bodyPr>
          <a:lstStyle/>
          <a:p>
            <a:r>
              <a:rPr lang="en-US" sz="1200"/>
              <a:t>www.eurekalert.org/pub_releases/2003-07/ps-tnm072903.php</a:t>
            </a: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1B95CD-CCEA-4356-89B1-ABA86CD62D36}" type="slidenum">
              <a:rPr lang="en-US" smtClean="0"/>
              <a:pPr/>
              <a:t>61</a:t>
            </a:fld>
            <a:endParaRPr lang="en-US"/>
          </a:p>
        </p:txBody>
      </p:sp>
      <p:sp>
        <p:nvSpPr>
          <p:cNvPr id="12" name="TextBox 11"/>
          <p:cNvSpPr txBox="1"/>
          <p:nvPr/>
        </p:nvSpPr>
        <p:spPr>
          <a:xfrm>
            <a:off x="1828800" y="5943600"/>
            <a:ext cx="5791200" cy="461665"/>
          </a:xfrm>
          <a:prstGeom prst="rect">
            <a:avLst/>
          </a:prstGeom>
          <a:noFill/>
        </p:spPr>
        <p:txBody>
          <a:bodyPr wrap="square" rtlCol="0">
            <a:spAutoFit/>
          </a:bodyPr>
          <a:lstStyle/>
          <a:p>
            <a:r>
              <a:rPr lang="en-IN" sz="2400" dirty="0" smtClean="0">
                <a:solidFill>
                  <a:schemeClr val="bg1"/>
                </a:solidFill>
              </a:rPr>
              <a:t>        </a:t>
            </a:r>
            <a:r>
              <a:rPr lang="en-IN" sz="2400" b="1" dirty="0" smtClean="0">
                <a:solidFill>
                  <a:srgbClr val="FFFF00"/>
                </a:solidFill>
                <a:latin typeface="Cambria Math" pitchFamily="18" charset="0"/>
                <a:ea typeface="Cambria Math" pitchFamily="18" charset="0"/>
              </a:rPr>
              <a:t>Insulated Gate  Field Effect Transistor</a:t>
            </a:r>
            <a:endParaRPr lang="en-IN" sz="2400" b="1" dirty="0">
              <a:solidFill>
                <a:srgbClr val="FFFF00"/>
              </a:solidFill>
              <a:latin typeface="Cambria Math" pitchFamily="18" charset="0"/>
              <a:ea typeface="Cambria Math" pitchFamily="18" charset="0"/>
            </a:endParaRPr>
          </a:p>
        </p:txBody>
      </p:sp>
      <p:grpSp>
        <p:nvGrpSpPr>
          <p:cNvPr id="3" name="Group 28"/>
          <p:cNvGrpSpPr/>
          <p:nvPr/>
        </p:nvGrpSpPr>
        <p:grpSpPr>
          <a:xfrm>
            <a:off x="1600200" y="1066800"/>
            <a:ext cx="6130668" cy="4800600"/>
            <a:chOff x="1447800" y="304800"/>
            <a:chExt cx="6130668" cy="4800600"/>
          </a:xfrm>
        </p:grpSpPr>
        <p:sp>
          <p:nvSpPr>
            <p:cNvPr id="22" name="Rectangle 4"/>
            <p:cNvSpPr>
              <a:spLocks noChangeArrowheads="1"/>
            </p:cNvSpPr>
            <p:nvPr/>
          </p:nvSpPr>
          <p:spPr bwMode="auto">
            <a:xfrm>
              <a:off x="1524001" y="3307830"/>
              <a:ext cx="6030000" cy="1797570"/>
            </a:xfrm>
            <a:prstGeom prst="rect">
              <a:avLst/>
            </a:prstGeom>
            <a:solidFill>
              <a:srgbClr val="7030A0"/>
            </a:solidFill>
            <a:ln w="9525">
              <a:solidFill>
                <a:srgbClr val="7030A0"/>
              </a:solidFill>
              <a:miter lim="800000"/>
              <a:headEnd/>
              <a:tailEnd/>
            </a:ln>
          </p:spPr>
          <p:txBody>
            <a:bodyPr vert="horz" wrap="square" lIns="91440" tIns="45720" rIns="91440" bIns="45720" numCol="1" anchor="t" anchorCtr="0" compatLnSpc="1">
              <a:prstTxWarp prst="textNoShape">
                <a:avLst/>
              </a:prstTxWarp>
              <a:spAutoFit/>
            </a:bodyPr>
            <a:lstStyle/>
            <a:p>
              <a:endParaRPr lang="en-IN"/>
            </a:p>
          </p:txBody>
        </p:sp>
        <p:sp>
          <p:nvSpPr>
            <p:cNvPr id="7" name="Rectangle 6"/>
            <p:cNvSpPr>
              <a:spLocks noChangeArrowheads="1"/>
            </p:cNvSpPr>
            <p:nvPr/>
          </p:nvSpPr>
          <p:spPr bwMode="auto">
            <a:xfrm>
              <a:off x="1676400" y="3291590"/>
              <a:ext cx="1296000" cy="972000"/>
            </a:xfrm>
            <a:prstGeom prst="rect">
              <a:avLst/>
            </a:prstGeom>
            <a:solidFill>
              <a:srgbClr val="7F7F7F"/>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spAutoFit/>
            </a:bodyPr>
            <a:lstStyle/>
            <a:p>
              <a:endParaRPr lang="en-IN" dirty="0"/>
            </a:p>
          </p:txBody>
        </p:sp>
        <p:grpSp>
          <p:nvGrpSpPr>
            <p:cNvPr id="4" name="Group 24"/>
            <p:cNvGrpSpPr/>
            <p:nvPr/>
          </p:nvGrpSpPr>
          <p:grpSpPr>
            <a:xfrm>
              <a:off x="1524000" y="2759440"/>
              <a:ext cx="6048000" cy="540000"/>
              <a:chOff x="1524000" y="4343400"/>
              <a:chExt cx="6048000" cy="540000"/>
            </a:xfrm>
          </p:grpSpPr>
          <p:sp>
            <p:nvSpPr>
              <p:cNvPr id="8" name="Rectangle 7"/>
              <p:cNvSpPr>
                <a:spLocks noChangeArrowheads="1"/>
              </p:cNvSpPr>
              <p:nvPr/>
            </p:nvSpPr>
            <p:spPr bwMode="auto">
              <a:xfrm rot="5400000">
                <a:off x="4278000" y="1589400"/>
                <a:ext cx="540000" cy="6048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endParaRPr lang="en-IN"/>
              </a:p>
            </p:txBody>
          </p:sp>
          <p:sp>
            <p:nvSpPr>
              <p:cNvPr id="9" name="Text Box 9"/>
              <p:cNvSpPr txBox="1">
                <a:spLocks noChangeArrowheads="1"/>
              </p:cNvSpPr>
              <p:nvPr/>
            </p:nvSpPr>
            <p:spPr bwMode="auto">
              <a:xfrm>
                <a:off x="4113550" y="4388370"/>
                <a:ext cx="1295400" cy="3702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IN" b="1" i="0" u="none" strike="noStrike" cap="none" normalizeH="0" baseline="0" dirty="0" smtClean="0">
                    <a:ln>
                      <a:noFill/>
                    </a:ln>
                    <a:solidFill>
                      <a:srgbClr val="002060"/>
                    </a:solidFill>
                    <a:effectLst/>
                    <a:latin typeface="Calibri" pitchFamily="34" charset="0"/>
                    <a:cs typeface="Arial" pitchFamily="34" charset="0"/>
                  </a:rPr>
                  <a:t>Insulator</a:t>
                </a:r>
                <a:endParaRPr kumimoji="0" lang="en-US" b="1" i="0" u="none" strike="noStrike" cap="none" normalizeH="0" baseline="0" dirty="0" smtClean="0">
                  <a:ln>
                    <a:noFill/>
                  </a:ln>
                  <a:solidFill>
                    <a:srgbClr val="002060"/>
                  </a:solidFill>
                  <a:effectLst/>
                  <a:latin typeface="Arial" pitchFamily="34" charset="0"/>
                  <a:cs typeface="Arial" pitchFamily="34" charset="0"/>
                </a:endParaRPr>
              </a:p>
            </p:txBody>
          </p:sp>
        </p:grpSp>
        <p:sp>
          <p:nvSpPr>
            <p:cNvPr id="10" name="Text Box 10"/>
            <p:cNvSpPr txBox="1">
              <a:spLocks noChangeArrowheads="1"/>
            </p:cNvSpPr>
            <p:nvPr/>
          </p:nvSpPr>
          <p:spPr bwMode="auto">
            <a:xfrm>
              <a:off x="1871270" y="3352800"/>
              <a:ext cx="1241378" cy="3734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IN" b="1" dirty="0" smtClean="0">
                  <a:solidFill>
                    <a:srgbClr val="FFFFFF"/>
                  </a:solidFill>
                  <a:latin typeface="Calibri" pitchFamily="34" charset="0"/>
                  <a:cs typeface="Arial" pitchFamily="34" charset="0"/>
                </a:rPr>
                <a:t>Source</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Group 15"/>
            <p:cNvGrpSpPr/>
            <p:nvPr/>
          </p:nvGrpSpPr>
          <p:grpSpPr>
            <a:xfrm>
              <a:off x="3505200" y="2209800"/>
              <a:ext cx="2057400" cy="533400"/>
              <a:chOff x="2622030" y="3048000"/>
              <a:chExt cx="3600000" cy="864000"/>
            </a:xfrm>
            <a:solidFill>
              <a:srgbClr val="00B050"/>
            </a:solidFill>
          </p:grpSpPr>
          <p:sp>
            <p:nvSpPr>
              <p:cNvPr id="20" name="Rectangle 4"/>
              <p:cNvSpPr>
                <a:spLocks noChangeArrowheads="1"/>
              </p:cNvSpPr>
              <p:nvPr/>
            </p:nvSpPr>
            <p:spPr bwMode="auto">
              <a:xfrm>
                <a:off x="2622030" y="3048000"/>
                <a:ext cx="3600000" cy="864000"/>
              </a:xfrm>
              <a:prstGeom prst="rect">
                <a:avLst/>
              </a:prstGeom>
              <a:grpFill/>
              <a:ln w="9525">
                <a:solidFill>
                  <a:srgbClr val="00B050"/>
                </a:solidFill>
                <a:miter lim="800000"/>
                <a:headEnd/>
                <a:tailEnd/>
              </a:ln>
            </p:spPr>
            <p:txBody>
              <a:bodyPr vert="horz" wrap="square" lIns="91440" tIns="45720" rIns="91440" bIns="45720" numCol="1" anchor="t" anchorCtr="0" compatLnSpc="1">
                <a:prstTxWarp prst="textNoShape">
                  <a:avLst/>
                </a:prstTxWarp>
                <a:spAutoFit/>
              </a:bodyPr>
              <a:lstStyle/>
              <a:p>
                <a:endParaRPr lang="en-IN"/>
              </a:p>
            </p:txBody>
          </p:sp>
          <p:sp>
            <p:nvSpPr>
              <p:cNvPr id="21" name="Text Box 8"/>
              <p:cNvSpPr txBox="1">
                <a:spLocks noChangeArrowheads="1"/>
              </p:cNvSpPr>
              <p:nvPr/>
            </p:nvSpPr>
            <p:spPr bwMode="auto">
              <a:xfrm>
                <a:off x="2743200" y="3124200"/>
                <a:ext cx="3295316" cy="598876"/>
              </a:xfrm>
              <a:prstGeom prst="rect">
                <a:avLst/>
              </a:prstGeom>
              <a:grpFill/>
              <a:ln w="9525">
                <a:solidFill>
                  <a:srgbClr val="00B05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2000" b="0" i="0" u="none" strike="noStrike" cap="none" normalizeH="0" baseline="0" dirty="0" smtClean="0">
                    <a:ln>
                      <a:noFill/>
                    </a:ln>
                    <a:solidFill>
                      <a:schemeClr val="bg1"/>
                    </a:solidFill>
                    <a:effectLst/>
                    <a:latin typeface="Calibri" pitchFamily="34" charset="0"/>
                    <a:cs typeface="Arial" pitchFamily="34" charset="0"/>
                  </a:rPr>
                  <a:t>  </a:t>
                </a:r>
                <a:r>
                  <a:rPr kumimoji="0" lang="en-IN" sz="2000" b="1" i="0" u="none" strike="noStrike" cap="none" normalizeH="0" baseline="0" dirty="0" smtClean="0">
                    <a:ln>
                      <a:noFill/>
                    </a:ln>
                    <a:solidFill>
                      <a:schemeClr val="bg1"/>
                    </a:solidFill>
                    <a:effectLst/>
                    <a:latin typeface="Calibri" pitchFamily="34" charset="0"/>
                    <a:cs typeface="Arial" pitchFamily="34" charset="0"/>
                  </a:rPr>
                  <a:t>Gate </a:t>
                </a:r>
                <a:endParaRPr kumimoji="0" lang="en-US" sz="2000" b="0" i="0" u="none" strike="noStrike" cap="none" normalizeH="0" baseline="0" dirty="0" smtClean="0">
                  <a:ln>
                    <a:noFill/>
                  </a:ln>
                  <a:solidFill>
                    <a:schemeClr val="bg1"/>
                  </a:solidFill>
                  <a:effectLst/>
                  <a:latin typeface="Arial" pitchFamily="34" charset="0"/>
                  <a:cs typeface="Arial" pitchFamily="34" charset="0"/>
                </a:endParaRPr>
              </a:p>
            </p:txBody>
          </p:sp>
        </p:grpSp>
        <p:grpSp>
          <p:nvGrpSpPr>
            <p:cNvPr id="6" name="Group 18"/>
            <p:cNvGrpSpPr/>
            <p:nvPr/>
          </p:nvGrpSpPr>
          <p:grpSpPr>
            <a:xfrm>
              <a:off x="1447800" y="304800"/>
              <a:ext cx="3429000" cy="1828800"/>
              <a:chOff x="1447800" y="1219200"/>
              <a:chExt cx="3505200" cy="1981200"/>
            </a:xfrm>
          </p:grpSpPr>
          <p:sp>
            <p:nvSpPr>
              <p:cNvPr id="15" name="Oval 14"/>
              <p:cNvSpPr/>
              <p:nvPr/>
            </p:nvSpPr>
            <p:spPr>
              <a:xfrm>
                <a:off x="2133600" y="13716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p:cNvSpPr/>
              <p:nvPr/>
            </p:nvSpPr>
            <p:spPr>
              <a:xfrm>
                <a:off x="2286000" y="1524000"/>
                <a:ext cx="1524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p:cNvSpPr/>
              <p:nvPr/>
            </p:nvSpPr>
            <p:spPr>
              <a:xfrm>
                <a:off x="2348460" y="1321630"/>
                <a:ext cx="152400" cy="152400"/>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Curved Connector 17"/>
              <p:cNvCxnSpPr/>
              <p:nvPr/>
            </p:nvCxnSpPr>
            <p:spPr>
              <a:xfrm>
                <a:off x="2667000" y="1524000"/>
                <a:ext cx="2286000" cy="1676400"/>
              </a:xfrm>
              <a:prstGeom prst="curved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47800" y="1219200"/>
                <a:ext cx="762000" cy="461665"/>
              </a:xfrm>
              <a:prstGeom prst="rect">
                <a:avLst/>
              </a:prstGeom>
              <a:noFill/>
            </p:spPr>
            <p:txBody>
              <a:bodyPr wrap="square" rtlCol="0">
                <a:spAutoFit/>
              </a:bodyPr>
              <a:lstStyle/>
              <a:p>
                <a:r>
                  <a:rPr lang="en-IN" sz="2400" dirty="0" smtClean="0">
                    <a:solidFill>
                      <a:schemeClr val="bg1"/>
                    </a:solidFill>
                  </a:rPr>
                  <a:t>Gas</a:t>
                </a:r>
                <a:endParaRPr lang="en-IN" sz="2400" dirty="0">
                  <a:solidFill>
                    <a:schemeClr val="bg1"/>
                  </a:solidFill>
                </a:endParaRPr>
              </a:p>
            </p:txBody>
          </p:sp>
        </p:grpSp>
        <p:sp>
          <p:nvSpPr>
            <p:cNvPr id="26" name="Rectangle 25"/>
            <p:cNvSpPr>
              <a:spLocks noChangeArrowheads="1"/>
            </p:cNvSpPr>
            <p:nvPr/>
          </p:nvSpPr>
          <p:spPr bwMode="auto">
            <a:xfrm>
              <a:off x="6051030" y="3306580"/>
              <a:ext cx="1296000" cy="972000"/>
            </a:xfrm>
            <a:prstGeom prst="rect">
              <a:avLst/>
            </a:prstGeom>
            <a:solidFill>
              <a:srgbClr val="7F7F7F"/>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spAutoFit/>
            </a:bodyPr>
            <a:lstStyle/>
            <a:p>
              <a:endParaRPr lang="en-IN"/>
            </a:p>
          </p:txBody>
        </p:sp>
        <p:sp>
          <p:nvSpPr>
            <p:cNvPr id="11" name="Text Box 10"/>
            <p:cNvSpPr txBox="1">
              <a:spLocks noChangeArrowheads="1"/>
            </p:cNvSpPr>
            <p:nvPr/>
          </p:nvSpPr>
          <p:spPr bwMode="auto">
            <a:xfrm>
              <a:off x="6337090" y="3352800"/>
              <a:ext cx="1241378" cy="3734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IN" b="1" dirty="0" smtClean="0">
                  <a:solidFill>
                    <a:srgbClr val="FFFFFF"/>
                  </a:solidFill>
                  <a:latin typeface="Calibri" pitchFamily="34" charset="0"/>
                  <a:cs typeface="Arial" pitchFamily="34" charset="0"/>
                </a:rPr>
                <a:t>Drain</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Text Box 8"/>
            <p:cNvSpPr txBox="1">
              <a:spLocks noChangeArrowheads="1"/>
            </p:cNvSpPr>
            <p:nvPr/>
          </p:nvSpPr>
          <p:spPr bwMode="auto">
            <a:xfrm>
              <a:off x="1905000" y="3810000"/>
              <a:ext cx="761999" cy="379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2800" b="0" i="0" u="none" strike="noStrike" cap="none" normalizeH="0" baseline="0" dirty="0" smtClean="0">
                  <a:ln>
                    <a:noFill/>
                  </a:ln>
                  <a:solidFill>
                    <a:srgbClr val="FFFF00"/>
                  </a:solidFill>
                  <a:effectLst/>
                  <a:latin typeface="Calibri" pitchFamily="34" charset="0"/>
                  <a:cs typeface="Arial" pitchFamily="34" charset="0"/>
                </a:rPr>
                <a:t>n</a:t>
              </a:r>
              <a:endParaRPr kumimoji="0" lang="en-US" sz="2800" b="0" i="0" u="none" strike="noStrike" cap="none" normalizeH="0" baseline="0" dirty="0" smtClean="0">
                <a:ln>
                  <a:noFill/>
                </a:ln>
                <a:solidFill>
                  <a:srgbClr val="FFFF00"/>
                </a:solidFill>
                <a:effectLst/>
                <a:latin typeface="Arial" pitchFamily="34" charset="0"/>
                <a:cs typeface="Arial" pitchFamily="34" charset="0"/>
              </a:endParaRPr>
            </a:p>
          </p:txBody>
        </p:sp>
        <p:sp>
          <p:nvSpPr>
            <p:cNvPr id="27" name="Text Box 8"/>
            <p:cNvSpPr txBox="1">
              <a:spLocks noChangeArrowheads="1"/>
            </p:cNvSpPr>
            <p:nvPr/>
          </p:nvSpPr>
          <p:spPr bwMode="auto">
            <a:xfrm>
              <a:off x="6324600" y="3793760"/>
              <a:ext cx="761999" cy="379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2800" b="0" i="0" u="none" strike="noStrike" cap="none" normalizeH="0" baseline="0" dirty="0" smtClean="0">
                  <a:ln>
                    <a:noFill/>
                  </a:ln>
                  <a:solidFill>
                    <a:srgbClr val="FFFF00"/>
                  </a:solidFill>
                  <a:effectLst/>
                  <a:latin typeface="Calibri" pitchFamily="34" charset="0"/>
                  <a:cs typeface="Arial" pitchFamily="34" charset="0"/>
                </a:rPr>
                <a:t>n</a:t>
              </a:r>
              <a:endParaRPr kumimoji="0" lang="en-US" sz="2800" b="0" i="0" u="none" strike="noStrike" cap="none" normalizeH="0" baseline="0" dirty="0" smtClean="0">
                <a:ln>
                  <a:noFill/>
                </a:ln>
                <a:solidFill>
                  <a:srgbClr val="FFFF00"/>
                </a:solidFill>
                <a:effectLst/>
                <a:latin typeface="Arial" pitchFamily="34" charset="0"/>
                <a:cs typeface="Arial" pitchFamily="34" charset="0"/>
              </a:endParaRPr>
            </a:p>
          </p:txBody>
        </p:sp>
        <p:sp>
          <p:nvSpPr>
            <p:cNvPr id="28" name="Text Box 8"/>
            <p:cNvSpPr txBox="1">
              <a:spLocks noChangeArrowheads="1"/>
            </p:cNvSpPr>
            <p:nvPr/>
          </p:nvSpPr>
          <p:spPr bwMode="auto">
            <a:xfrm>
              <a:off x="4191000" y="4495800"/>
              <a:ext cx="761999" cy="379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IN" sz="2800" dirty="0" smtClean="0">
                  <a:solidFill>
                    <a:srgbClr val="FFFF00"/>
                  </a:solidFill>
                  <a:latin typeface="Calibri" pitchFamily="34" charset="0"/>
                  <a:cs typeface="Arial" pitchFamily="34" charset="0"/>
                </a:rPr>
                <a:t>p-Si</a:t>
              </a:r>
              <a:endParaRPr kumimoji="0" lang="en-US" sz="2800" b="0" i="0" u="none" strike="noStrike" cap="none" normalizeH="0" baseline="0" dirty="0" smtClean="0">
                <a:ln>
                  <a:noFill/>
                </a:ln>
                <a:solidFill>
                  <a:srgbClr val="FFFF00"/>
                </a:solidFill>
                <a:effectLst/>
                <a:latin typeface="Arial" pitchFamily="34" charset="0"/>
                <a:cs typeface="Arial" pitchFamily="34" charset="0"/>
              </a:endParaRPr>
            </a:p>
          </p:txBody>
        </p:sp>
      </p:grpSp>
      <p:grpSp>
        <p:nvGrpSpPr>
          <p:cNvPr id="13" name="Group 29"/>
          <p:cNvGrpSpPr/>
          <p:nvPr/>
        </p:nvGrpSpPr>
        <p:grpSpPr>
          <a:xfrm>
            <a:off x="-14990" y="16625"/>
            <a:ext cx="9144000" cy="975563"/>
            <a:chOff x="-14990" y="16625"/>
            <a:chExt cx="9144000" cy="975563"/>
          </a:xfrm>
        </p:grpSpPr>
        <p:cxnSp>
          <p:nvCxnSpPr>
            <p:cNvPr id="31" name="Straight Connector 30"/>
            <p:cNvCxnSpPr/>
            <p:nvPr/>
          </p:nvCxnSpPr>
          <p:spPr>
            <a:xfrm>
              <a:off x="-14990" y="990600"/>
              <a:ext cx="9144000" cy="1588"/>
            </a:xfrm>
            <a:prstGeom prst="line">
              <a:avLst/>
            </a:prstGeom>
            <a:ln w="9525" cap="rnd">
              <a:solidFill>
                <a:srgbClr val="66FF66"/>
              </a:solidFill>
            </a:ln>
          </p:spPr>
          <p:style>
            <a:lnRef idx="2">
              <a:schemeClr val="accent1"/>
            </a:lnRef>
            <a:fillRef idx="0">
              <a:schemeClr val="accent1"/>
            </a:fillRef>
            <a:effectRef idx="1">
              <a:schemeClr val="accent1"/>
            </a:effectRef>
            <a:fontRef idx="minor">
              <a:schemeClr val="tx1"/>
            </a:fontRef>
          </p:style>
        </p:cxnSp>
        <p:pic>
          <p:nvPicPr>
            <p:cNvPr id="32" name="Picture 31"/>
            <p:cNvPicPr/>
            <p:nvPr/>
          </p:nvPicPr>
          <p:blipFill>
            <a:blip r:embed="rId2" cstate="print"/>
            <a:srcRect/>
            <a:stretch>
              <a:fillRect/>
            </a:stretch>
          </p:blipFill>
          <p:spPr bwMode="auto">
            <a:xfrm>
              <a:off x="16625" y="16625"/>
              <a:ext cx="914400" cy="971200"/>
            </a:xfrm>
            <a:prstGeom prst="rect">
              <a:avLst/>
            </a:prstGeom>
            <a:ln>
              <a:noFill/>
            </a:ln>
            <a:effectLst>
              <a:softEdge rad="112500"/>
            </a:effectLst>
          </p:spPr>
        </p:pic>
      </p:grpSp>
    </p:spTree>
  </p:cSld>
  <p:clrMapOvr>
    <a:masterClrMapping/>
  </p:clrMapOvr>
  <p:transition spd="slow"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1B95CD-CCEA-4356-89B1-ABA86CD62D36}" type="slidenum">
              <a:rPr lang="en-US" smtClean="0"/>
              <a:pPr/>
              <a:t>62</a:t>
            </a:fld>
            <a:endParaRPr lang="en-US"/>
          </a:p>
        </p:txBody>
      </p:sp>
      <p:grpSp>
        <p:nvGrpSpPr>
          <p:cNvPr id="3" name="Group 24"/>
          <p:cNvGrpSpPr/>
          <p:nvPr/>
        </p:nvGrpSpPr>
        <p:grpSpPr>
          <a:xfrm>
            <a:off x="1447800" y="1369100"/>
            <a:ext cx="6444520" cy="4807565"/>
            <a:chOff x="1447800" y="1369100"/>
            <a:chExt cx="6444520" cy="4807565"/>
          </a:xfrm>
        </p:grpSpPr>
        <p:grpSp>
          <p:nvGrpSpPr>
            <p:cNvPr id="4" name="Group 13"/>
            <p:cNvGrpSpPr/>
            <p:nvPr/>
          </p:nvGrpSpPr>
          <p:grpSpPr>
            <a:xfrm>
              <a:off x="2819400" y="3455230"/>
              <a:ext cx="3600000" cy="864000"/>
              <a:chOff x="2622030" y="3048000"/>
              <a:chExt cx="3600000" cy="864000"/>
            </a:xfrm>
            <a:solidFill>
              <a:srgbClr val="00B050"/>
            </a:solidFill>
          </p:grpSpPr>
          <p:sp>
            <p:nvSpPr>
              <p:cNvPr id="6" name="Rectangle 4"/>
              <p:cNvSpPr>
                <a:spLocks noChangeArrowheads="1"/>
              </p:cNvSpPr>
              <p:nvPr/>
            </p:nvSpPr>
            <p:spPr bwMode="auto">
              <a:xfrm>
                <a:off x="2622030" y="3048000"/>
                <a:ext cx="3600000" cy="864000"/>
              </a:xfrm>
              <a:prstGeom prst="rect">
                <a:avLst/>
              </a:prstGeom>
              <a:grpFill/>
              <a:ln w="9525">
                <a:solidFill>
                  <a:srgbClr val="00B050"/>
                </a:solidFill>
                <a:miter lim="800000"/>
                <a:headEnd/>
                <a:tailEnd/>
              </a:ln>
            </p:spPr>
            <p:txBody>
              <a:bodyPr vert="horz" wrap="square" lIns="91440" tIns="45720" rIns="91440" bIns="45720" numCol="1" anchor="t" anchorCtr="0" compatLnSpc="1">
                <a:prstTxWarp prst="textNoShape">
                  <a:avLst/>
                </a:prstTxWarp>
                <a:spAutoFit/>
              </a:bodyPr>
              <a:lstStyle/>
              <a:p>
                <a:endParaRPr lang="en-IN"/>
              </a:p>
            </p:txBody>
          </p:sp>
          <p:sp>
            <p:nvSpPr>
              <p:cNvPr id="10" name="Text Box 8"/>
              <p:cNvSpPr txBox="1">
                <a:spLocks noChangeArrowheads="1"/>
              </p:cNvSpPr>
              <p:nvPr/>
            </p:nvSpPr>
            <p:spPr bwMode="auto">
              <a:xfrm>
                <a:off x="2743200" y="3124200"/>
                <a:ext cx="3295316" cy="598876"/>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dirty="0" smtClean="0">
                    <a:ln>
                      <a:noFill/>
                    </a:ln>
                    <a:solidFill>
                      <a:schemeClr val="tx1"/>
                    </a:solidFill>
                    <a:effectLst/>
                    <a:latin typeface="Calibri" pitchFamily="34" charset="0"/>
                    <a:cs typeface="Arial" pitchFamily="34" charset="0"/>
                  </a:rPr>
                  <a:t>  </a:t>
                </a:r>
                <a:r>
                  <a:rPr kumimoji="0" lang="en-IN" sz="1600" b="1" i="0" u="none" strike="noStrike" cap="none" normalizeH="0" baseline="0" dirty="0" smtClean="0">
                    <a:ln>
                      <a:noFill/>
                    </a:ln>
                    <a:solidFill>
                      <a:srgbClr val="FFFF00"/>
                    </a:solidFill>
                    <a:effectLst/>
                    <a:latin typeface="Calibri" pitchFamily="34" charset="0"/>
                    <a:cs typeface="Arial" pitchFamily="34" charset="0"/>
                  </a:rPr>
                  <a:t>Active Layer</a:t>
                </a:r>
              </a:p>
              <a:p>
                <a:pPr marL="0" marR="0" lvl="0" indent="0" algn="ctr" defTabSz="914400" rtl="0" eaLnBrk="1" fontAlgn="base" latinLnBrk="0" hangingPunct="1">
                  <a:lnSpc>
                    <a:spcPct val="100000"/>
                  </a:lnSpc>
                  <a:spcBef>
                    <a:spcPct val="0"/>
                  </a:spcBef>
                  <a:spcAft>
                    <a:spcPts val="1000"/>
                  </a:spcAft>
                  <a:buClrTx/>
                  <a:buSzTx/>
                  <a:buFontTx/>
                  <a:buNone/>
                  <a:tabLst/>
                </a:pPr>
                <a:r>
                  <a:rPr lang="en-IN" sz="1600" b="1" dirty="0" smtClean="0">
                    <a:solidFill>
                      <a:srgbClr val="FFFF00"/>
                    </a:solidFill>
                    <a:latin typeface="Calibri" pitchFamily="34" charset="0"/>
                    <a:cs typeface="Arial" pitchFamily="34" charset="0"/>
                  </a:rPr>
                  <a:t>(Conducting Polymer)</a:t>
                </a:r>
                <a:r>
                  <a:rPr kumimoji="0" lang="en-IN" sz="1600" b="1" i="0" u="none" strike="noStrike" cap="none" normalizeH="0" baseline="0" dirty="0" smtClean="0">
                    <a:ln>
                      <a:noFill/>
                    </a:ln>
                    <a:solidFill>
                      <a:srgbClr val="FFFF00"/>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5" name="Rectangle 6"/>
            <p:cNvSpPr>
              <a:spLocks noChangeArrowheads="1"/>
            </p:cNvSpPr>
            <p:nvPr/>
          </p:nvSpPr>
          <p:spPr bwMode="auto">
            <a:xfrm>
              <a:off x="6278380" y="3429000"/>
              <a:ext cx="1296000" cy="972000"/>
            </a:xfrm>
            <a:prstGeom prst="rect">
              <a:avLst/>
            </a:prstGeom>
            <a:solidFill>
              <a:srgbClr val="7F7F7F"/>
            </a:solidFill>
            <a:ln w="9525">
              <a:solidFill>
                <a:srgbClr val="0D0D0D"/>
              </a:solidFill>
              <a:miter lim="800000"/>
              <a:headEnd/>
              <a:tailEnd/>
            </a:ln>
          </p:spPr>
          <p:txBody>
            <a:bodyPr vert="horz" wrap="square" lIns="91440" tIns="45720" rIns="91440" bIns="45720" numCol="1" anchor="t" anchorCtr="0" compatLnSpc="1">
              <a:prstTxWarp prst="textNoShape">
                <a:avLst/>
              </a:prstTxWarp>
              <a:spAutoFit/>
            </a:bodyPr>
            <a:lstStyle/>
            <a:p>
              <a:endParaRPr lang="en-IN"/>
            </a:p>
          </p:txBody>
        </p:sp>
        <p:sp>
          <p:nvSpPr>
            <p:cNvPr id="8" name="Rectangle 6"/>
            <p:cNvSpPr>
              <a:spLocks noChangeArrowheads="1"/>
            </p:cNvSpPr>
            <p:nvPr/>
          </p:nvSpPr>
          <p:spPr bwMode="auto">
            <a:xfrm>
              <a:off x="1540239" y="3430250"/>
              <a:ext cx="1296000" cy="972000"/>
            </a:xfrm>
            <a:prstGeom prst="rect">
              <a:avLst/>
            </a:prstGeom>
            <a:solidFill>
              <a:srgbClr val="7F7F7F"/>
            </a:solidFill>
            <a:ln w="9525">
              <a:solidFill>
                <a:srgbClr val="0D0D0D"/>
              </a:solidFill>
              <a:miter lim="800000"/>
              <a:headEnd/>
              <a:tailEnd/>
            </a:ln>
          </p:spPr>
          <p:txBody>
            <a:bodyPr vert="horz" wrap="square" lIns="91440" tIns="45720" rIns="91440" bIns="45720" numCol="1" anchor="t" anchorCtr="0" compatLnSpc="1">
              <a:prstTxWarp prst="textNoShape">
                <a:avLst/>
              </a:prstTxWarp>
              <a:spAutoFit/>
            </a:bodyPr>
            <a:lstStyle/>
            <a:p>
              <a:endParaRPr lang="en-IN"/>
            </a:p>
          </p:txBody>
        </p:sp>
        <p:sp>
          <p:nvSpPr>
            <p:cNvPr id="9" name="Rectangle 7"/>
            <p:cNvSpPr>
              <a:spLocks noChangeArrowheads="1"/>
            </p:cNvSpPr>
            <p:nvPr/>
          </p:nvSpPr>
          <p:spPr bwMode="auto">
            <a:xfrm rot="5400000">
              <a:off x="4297903" y="1555699"/>
              <a:ext cx="540000" cy="6048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endParaRPr lang="en-IN"/>
            </a:p>
          </p:txBody>
        </p:sp>
        <p:sp>
          <p:nvSpPr>
            <p:cNvPr id="11" name="Text Box 9"/>
            <p:cNvSpPr txBox="1">
              <a:spLocks noChangeArrowheads="1"/>
            </p:cNvSpPr>
            <p:nvPr/>
          </p:nvSpPr>
          <p:spPr bwMode="auto">
            <a:xfrm>
              <a:off x="4113550" y="4388370"/>
              <a:ext cx="1295400" cy="3702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IN" b="1" i="0" u="none" strike="noStrike" cap="none" normalizeH="0" baseline="0" dirty="0" smtClean="0">
                  <a:ln>
                    <a:noFill/>
                  </a:ln>
                  <a:solidFill>
                    <a:srgbClr val="002060"/>
                  </a:solidFill>
                  <a:effectLst/>
                  <a:latin typeface="Calibri" pitchFamily="34" charset="0"/>
                  <a:cs typeface="Arial" pitchFamily="34" charset="0"/>
                </a:rPr>
                <a:t>Insulator</a:t>
              </a:r>
              <a:endParaRPr kumimoji="0" lang="en-US" b="1" i="0" u="none" strike="noStrike" cap="none" normalizeH="0" baseline="0" dirty="0" smtClean="0">
                <a:ln>
                  <a:noFill/>
                </a:ln>
                <a:solidFill>
                  <a:srgbClr val="002060"/>
                </a:solidFill>
                <a:effectLst/>
                <a:latin typeface="Arial" pitchFamily="34" charset="0"/>
                <a:cs typeface="Arial" pitchFamily="34" charset="0"/>
              </a:endParaRPr>
            </a:p>
          </p:txBody>
        </p:sp>
        <p:sp>
          <p:nvSpPr>
            <p:cNvPr id="12" name="Text Box 10"/>
            <p:cNvSpPr txBox="1">
              <a:spLocks noChangeArrowheads="1"/>
            </p:cNvSpPr>
            <p:nvPr/>
          </p:nvSpPr>
          <p:spPr bwMode="auto">
            <a:xfrm>
              <a:off x="1765090" y="3717560"/>
              <a:ext cx="1241378" cy="3734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IN" b="1" dirty="0" smtClean="0">
                  <a:solidFill>
                    <a:srgbClr val="FFFFFF"/>
                  </a:solidFill>
                  <a:latin typeface="Calibri" pitchFamily="34" charset="0"/>
                  <a:cs typeface="Arial" pitchFamily="34" charset="0"/>
                </a:rPr>
                <a:t>Source</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 Box 10"/>
            <p:cNvSpPr txBox="1">
              <a:spLocks noChangeArrowheads="1"/>
            </p:cNvSpPr>
            <p:nvPr/>
          </p:nvSpPr>
          <p:spPr bwMode="auto">
            <a:xfrm>
              <a:off x="6650942" y="3726368"/>
              <a:ext cx="1241378" cy="3734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IN" b="1" dirty="0" smtClean="0">
                  <a:solidFill>
                    <a:srgbClr val="FFFFFF"/>
                  </a:solidFill>
                  <a:latin typeface="Calibri" pitchFamily="34" charset="0"/>
                  <a:cs typeface="Arial" pitchFamily="34" charset="0"/>
                </a:rPr>
                <a:t>Drain</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1828800" y="5715000"/>
              <a:ext cx="5943600" cy="461665"/>
            </a:xfrm>
            <a:prstGeom prst="rect">
              <a:avLst/>
            </a:prstGeom>
            <a:noFill/>
          </p:spPr>
          <p:txBody>
            <a:bodyPr wrap="square" rtlCol="0">
              <a:spAutoFit/>
            </a:bodyPr>
            <a:lstStyle/>
            <a:p>
              <a:r>
                <a:rPr lang="en-IN" sz="2400" b="1" dirty="0" smtClean="0">
                  <a:solidFill>
                    <a:srgbClr val="FFFF00"/>
                  </a:solidFill>
                  <a:latin typeface="Georgia" pitchFamily="18" charset="0"/>
                  <a:ea typeface="Cambria Math" pitchFamily="18" charset="0"/>
                </a:rPr>
                <a:t>Back-gated  Field Effect Transistor </a:t>
              </a:r>
              <a:endParaRPr lang="en-IN" sz="2400" b="1" dirty="0">
                <a:solidFill>
                  <a:srgbClr val="FFFF00"/>
                </a:solidFill>
                <a:latin typeface="Georgia" pitchFamily="18" charset="0"/>
                <a:ea typeface="Cambria Math" pitchFamily="18" charset="0"/>
              </a:endParaRPr>
            </a:p>
          </p:txBody>
        </p:sp>
        <p:grpSp>
          <p:nvGrpSpPr>
            <p:cNvPr id="7" name="Group 15"/>
            <p:cNvGrpSpPr/>
            <p:nvPr/>
          </p:nvGrpSpPr>
          <p:grpSpPr>
            <a:xfrm>
              <a:off x="3581400" y="4876800"/>
              <a:ext cx="2057400" cy="533400"/>
              <a:chOff x="2622030" y="3048000"/>
              <a:chExt cx="3600000" cy="864000"/>
            </a:xfrm>
            <a:solidFill>
              <a:schemeClr val="tx2">
                <a:lumMod val="60000"/>
                <a:lumOff val="40000"/>
              </a:schemeClr>
            </a:solidFill>
          </p:grpSpPr>
          <p:sp>
            <p:nvSpPr>
              <p:cNvPr id="17" name="Rectangle 4"/>
              <p:cNvSpPr>
                <a:spLocks noChangeArrowheads="1"/>
              </p:cNvSpPr>
              <p:nvPr/>
            </p:nvSpPr>
            <p:spPr bwMode="auto">
              <a:xfrm>
                <a:off x="2622030" y="3048000"/>
                <a:ext cx="3600000" cy="864000"/>
              </a:xfrm>
              <a:prstGeom prst="rect">
                <a:avLst/>
              </a:prstGeom>
              <a:grpFill/>
              <a:ln w="9525">
                <a:solidFill>
                  <a:schemeClr val="tx2">
                    <a:lumMod val="60000"/>
                    <a:lumOff val="40000"/>
                  </a:schemeClr>
                </a:solidFill>
                <a:miter lim="800000"/>
                <a:headEnd/>
                <a:tailEnd/>
              </a:ln>
            </p:spPr>
            <p:txBody>
              <a:bodyPr vert="horz" wrap="square" lIns="91440" tIns="45720" rIns="91440" bIns="45720" numCol="1" anchor="t" anchorCtr="0" compatLnSpc="1">
                <a:prstTxWarp prst="textNoShape">
                  <a:avLst/>
                </a:prstTxWarp>
                <a:spAutoFit/>
              </a:bodyPr>
              <a:lstStyle/>
              <a:p>
                <a:endParaRPr lang="en-IN"/>
              </a:p>
            </p:txBody>
          </p:sp>
          <p:sp>
            <p:nvSpPr>
              <p:cNvPr id="18" name="Text Box 8"/>
              <p:cNvSpPr txBox="1">
                <a:spLocks noChangeArrowheads="1"/>
              </p:cNvSpPr>
              <p:nvPr/>
            </p:nvSpPr>
            <p:spPr bwMode="auto">
              <a:xfrm>
                <a:off x="2743200" y="3124200"/>
                <a:ext cx="3295316" cy="598876"/>
              </a:xfrm>
              <a:prstGeom prst="rect">
                <a:avLst/>
              </a:prstGeom>
              <a:grpFill/>
              <a:ln w="9525">
                <a:solidFill>
                  <a:schemeClr val="tx2">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2000" b="0" i="0" u="none" strike="noStrike" cap="none" normalizeH="0" baseline="0" dirty="0" smtClean="0">
                    <a:ln>
                      <a:noFill/>
                    </a:ln>
                    <a:solidFill>
                      <a:schemeClr val="bg1"/>
                    </a:solidFill>
                    <a:effectLst/>
                    <a:latin typeface="Calibri" pitchFamily="34" charset="0"/>
                    <a:cs typeface="Arial" pitchFamily="34" charset="0"/>
                  </a:rPr>
                  <a:t>  </a:t>
                </a:r>
                <a:r>
                  <a:rPr kumimoji="0" lang="en-IN" sz="2000" b="1" i="0" u="none" strike="noStrike" cap="none" normalizeH="0" baseline="0" dirty="0" smtClean="0">
                    <a:ln>
                      <a:noFill/>
                    </a:ln>
                    <a:solidFill>
                      <a:schemeClr val="bg1"/>
                    </a:solidFill>
                    <a:effectLst/>
                    <a:latin typeface="Calibri" pitchFamily="34" charset="0"/>
                    <a:cs typeface="Arial" pitchFamily="34" charset="0"/>
                  </a:rPr>
                  <a:t>Gate </a:t>
                </a:r>
                <a:endParaRPr kumimoji="0" lang="en-US" sz="2000" b="0" i="0" u="none" strike="noStrike" cap="none" normalizeH="0" baseline="0" dirty="0" smtClean="0">
                  <a:ln>
                    <a:noFill/>
                  </a:ln>
                  <a:solidFill>
                    <a:schemeClr val="bg1"/>
                  </a:solidFill>
                  <a:effectLst/>
                  <a:latin typeface="Arial" pitchFamily="34" charset="0"/>
                  <a:cs typeface="Arial" pitchFamily="34" charset="0"/>
                </a:endParaRPr>
              </a:p>
            </p:txBody>
          </p:sp>
        </p:grpSp>
        <p:grpSp>
          <p:nvGrpSpPr>
            <p:cNvPr id="14" name="Group 18"/>
            <p:cNvGrpSpPr/>
            <p:nvPr/>
          </p:nvGrpSpPr>
          <p:grpSpPr>
            <a:xfrm>
              <a:off x="1447800" y="1369100"/>
              <a:ext cx="3505200" cy="1981200"/>
              <a:chOff x="1447800" y="1219200"/>
              <a:chExt cx="3505200" cy="1981200"/>
            </a:xfrm>
          </p:grpSpPr>
          <p:sp>
            <p:nvSpPr>
              <p:cNvPr id="20" name="Oval 19"/>
              <p:cNvSpPr/>
              <p:nvPr/>
            </p:nvSpPr>
            <p:spPr>
              <a:xfrm>
                <a:off x="2133600" y="13716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p:cNvSpPr/>
              <p:nvPr/>
            </p:nvSpPr>
            <p:spPr>
              <a:xfrm>
                <a:off x="2286000" y="1524000"/>
                <a:ext cx="1524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p:cNvSpPr/>
              <p:nvPr/>
            </p:nvSpPr>
            <p:spPr>
              <a:xfrm>
                <a:off x="2348460" y="1321630"/>
                <a:ext cx="152400" cy="152400"/>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Curved Connector 22"/>
              <p:cNvCxnSpPr/>
              <p:nvPr/>
            </p:nvCxnSpPr>
            <p:spPr>
              <a:xfrm>
                <a:off x="2667000" y="1524000"/>
                <a:ext cx="2286000" cy="1676400"/>
              </a:xfrm>
              <a:prstGeom prst="curved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447800" y="1219200"/>
                <a:ext cx="762000" cy="461665"/>
              </a:xfrm>
              <a:prstGeom prst="rect">
                <a:avLst/>
              </a:prstGeom>
              <a:noFill/>
            </p:spPr>
            <p:txBody>
              <a:bodyPr wrap="square" rtlCol="0">
                <a:spAutoFit/>
              </a:bodyPr>
              <a:lstStyle/>
              <a:p>
                <a:r>
                  <a:rPr lang="en-IN" sz="2400" dirty="0" smtClean="0">
                    <a:solidFill>
                      <a:schemeClr val="bg1"/>
                    </a:solidFill>
                  </a:rPr>
                  <a:t>Gas</a:t>
                </a:r>
                <a:endParaRPr lang="en-IN" sz="2400" dirty="0">
                  <a:solidFill>
                    <a:schemeClr val="bg1"/>
                  </a:solidFill>
                </a:endParaRPr>
              </a:p>
            </p:txBody>
          </p:sp>
        </p:grpSp>
      </p:grpSp>
      <p:grpSp>
        <p:nvGrpSpPr>
          <p:cNvPr id="16" name="Group 25"/>
          <p:cNvGrpSpPr/>
          <p:nvPr/>
        </p:nvGrpSpPr>
        <p:grpSpPr>
          <a:xfrm>
            <a:off x="-14990" y="16625"/>
            <a:ext cx="9144000" cy="975563"/>
            <a:chOff x="-14990" y="16625"/>
            <a:chExt cx="9144000" cy="975563"/>
          </a:xfrm>
        </p:grpSpPr>
        <p:cxnSp>
          <p:nvCxnSpPr>
            <p:cNvPr id="27" name="Straight Connector 26"/>
            <p:cNvCxnSpPr/>
            <p:nvPr/>
          </p:nvCxnSpPr>
          <p:spPr>
            <a:xfrm>
              <a:off x="-14990" y="990600"/>
              <a:ext cx="9144000" cy="1588"/>
            </a:xfrm>
            <a:prstGeom prst="line">
              <a:avLst/>
            </a:prstGeom>
            <a:ln w="9525" cap="rnd">
              <a:solidFill>
                <a:srgbClr val="66FF66"/>
              </a:solidFill>
            </a:ln>
          </p:spPr>
          <p:style>
            <a:lnRef idx="2">
              <a:schemeClr val="accent1"/>
            </a:lnRef>
            <a:fillRef idx="0">
              <a:schemeClr val="accent1"/>
            </a:fillRef>
            <a:effectRef idx="1">
              <a:schemeClr val="accent1"/>
            </a:effectRef>
            <a:fontRef idx="minor">
              <a:schemeClr val="tx1"/>
            </a:fontRef>
          </p:style>
        </p:cxnSp>
        <p:pic>
          <p:nvPicPr>
            <p:cNvPr id="28" name="Picture 27"/>
            <p:cNvPicPr/>
            <p:nvPr/>
          </p:nvPicPr>
          <p:blipFill>
            <a:blip r:embed="rId2" cstate="print"/>
            <a:srcRect/>
            <a:stretch>
              <a:fillRect/>
            </a:stretch>
          </p:blipFill>
          <p:spPr bwMode="auto">
            <a:xfrm>
              <a:off x="16625" y="16625"/>
              <a:ext cx="914400" cy="971200"/>
            </a:xfrm>
            <a:prstGeom prst="rect">
              <a:avLst/>
            </a:prstGeom>
            <a:ln>
              <a:noFill/>
            </a:ln>
            <a:effectLst>
              <a:softEdge rad="112500"/>
            </a:effectLst>
          </p:spPr>
        </p:pic>
      </p:grpSp>
    </p:spTree>
  </p:cSld>
  <p:clrMapOvr>
    <a:masterClrMapping/>
  </p:clrMapOvr>
  <p:transition spd="slow"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1B95CD-CCEA-4356-89B1-ABA86CD62D36}" type="slidenum">
              <a:rPr lang="en-US" smtClean="0"/>
              <a:pPr/>
              <a:t>63</a:t>
            </a:fld>
            <a:endParaRPr lang="en-US"/>
          </a:p>
        </p:txBody>
      </p:sp>
      <p:grpSp>
        <p:nvGrpSpPr>
          <p:cNvPr id="3" name="Group 13"/>
          <p:cNvGrpSpPr/>
          <p:nvPr/>
        </p:nvGrpSpPr>
        <p:grpSpPr>
          <a:xfrm>
            <a:off x="609600" y="1219200"/>
            <a:ext cx="3886200" cy="2971800"/>
            <a:chOff x="533400" y="1981200"/>
            <a:chExt cx="3886200" cy="2971800"/>
          </a:xfrm>
        </p:grpSpPr>
        <p:sp>
          <p:nvSpPr>
            <p:cNvPr id="4" name="Freeform 3"/>
            <p:cNvSpPr/>
            <p:nvPr/>
          </p:nvSpPr>
          <p:spPr>
            <a:xfrm>
              <a:off x="1478280" y="2286000"/>
              <a:ext cx="2697480" cy="1922780"/>
            </a:xfrm>
            <a:custGeom>
              <a:avLst/>
              <a:gdLst>
                <a:gd name="connsiteX0" fmla="*/ 0 w 2697480"/>
                <a:gd name="connsiteY0" fmla="*/ 0 h 1922780"/>
                <a:gd name="connsiteX1" fmla="*/ 899160 w 2697480"/>
                <a:gd name="connsiteY1" fmla="*/ 1615440 h 1922780"/>
                <a:gd name="connsiteX2" fmla="*/ 2697480 w 2697480"/>
                <a:gd name="connsiteY2" fmla="*/ 1844040 h 1922780"/>
              </a:gdLst>
              <a:ahLst/>
              <a:cxnLst>
                <a:cxn ang="0">
                  <a:pos x="connsiteX0" y="connsiteY0"/>
                </a:cxn>
                <a:cxn ang="0">
                  <a:pos x="connsiteX1" y="connsiteY1"/>
                </a:cxn>
                <a:cxn ang="0">
                  <a:pos x="connsiteX2" y="connsiteY2"/>
                </a:cxn>
              </a:cxnLst>
              <a:rect l="l" t="t" r="r" b="b"/>
              <a:pathLst>
                <a:path w="2697480" h="1922780">
                  <a:moveTo>
                    <a:pt x="0" y="0"/>
                  </a:moveTo>
                  <a:cubicBezTo>
                    <a:pt x="224790" y="654050"/>
                    <a:pt x="449580" y="1308100"/>
                    <a:pt x="899160" y="1615440"/>
                  </a:cubicBezTo>
                  <a:cubicBezTo>
                    <a:pt x="1348740" y="1922780"/>
                    <a:pt x="2023110" y="1883410"/>
                    <a:pt x="2697480" y="1844040"/>
                  </a:cubicBezTo>
                </a:path>
              </a:pathLst>
            </a:custGeom>
            <a:ln>
              <a:solidFill>
                <a:srgbClr val="00B0F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IN"/>
            </a:p>
          </p:txBody>
        </p:sp>
        <p:sp>
          <p:nvSpPr>
            <p:cNvPr id="7" name="Freeform 6"/>
            <p:cNvSpPr/>
            <p:nvPr/>
          </p:nvSpPr>
          <p:spPr>
            <a:xfrm>
              <a:off x="1295400" y="3413760"/>
              <a:ext cx="2979420" cy="828040"/>
            </a:xfrm>
            <a:custGeom>
              <a:avLst/>
              <a:gdLst>
                <a:gd name="connsiteX0" fmla="*/ 0 w 2979420"/>
                <a:gd name="connsiteY0" fmla="*/ 0 h 828040"/>
                <a:gd name="connsiteX1" fmla="*/ 1036320 w 2979420"/>
                <a:gd name="connsiteY1" fmla="*/ 701040 h 828040"/>
                <a:gd name="connsiteX2" fmla="*/ 2697480 w 2979420"/>
                <a:gd name="connsiteY2" fmla="*/ 762000 h 828040"/>
                <a:gd name="connsiteX3" fmla="*/ 2727960 w 2979420"/>
                <a:gd name="connsiteY3" fmla="*/ 777240 h 828040"/>
              </a:gdLst>
              <a:ahLst/>
              <a:cxnLst>
                <a:cxn ang="0">
                  <a:pos x="connsiteX0" y="connsiteY0"/>
                </a:cxn>
                <a:cxn ang="0">
                  <a:pos x="connsiteX1" y="connsiteY1"/>
                </a:cxn>
                <a:cxn ang="0">
                  <a:pos x="connsiteX2" y="connsiteY2"/>
                </a:cxn>
                <a:cxn ang="0">
                  <a:pos x="connsiteX3" y="connsiteY3"/>
                </a:cxn>
              </a:cxnLst>
              <a:rect l="l" t="t" r="r" b="b"/>
              <a:pathLst>
                <a:path w="2979420" h="828040">
                  <a:moveTo>
                    <a:pt x="0" y="0"/>
                  </a:moveTo>
                  <a:cubicBezTo>
                    <a:pt x="293370" y="287020"/>
                    <a:pt x="586740" y="574040"/>
                    <a:pt x="1036320" y="701040"/>
                  </a:cubicBezTo>
                  <a:cubicBezTo>
                    <a:pt x="1485900" y="828040"/>
                    <a:pt x="2415540" y="749300"/>
                    <a:pt x="2697480" y="762000"/>
                  </a:cubicBezTo>
                  <a:cubicBezTo>
                    <a:pt x="2979420" y="774700"/>
                    <a:pt x="2853690" y="775970"/>
                    <a:pt x="2727960" y="777240"/>
                  </a:cubicBezTo>
                </a:path>
              </a:pathLst>
            </a:cu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0" name="Rectangle 9"/>
            <p:cNvSpPr/>
            <p:nvPr/>
          </p:nvSpPr>
          <p:spPr>
            <a:xfrm>
              <a:off x="533400" y="1981200"/>
              <a:ext cx="3886200" cy="2971800"/>
            </a:xfrm>
            <a:prstGeom prst="rect">
              <a:avLst/>
            </a:pr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 name="Group 14"/>
          <p:cNvGrpSpPr/>
          <p:nvPr/>
        </p:nvGrpSpPr>
        <p:grpSpPr>
          <a:xfrm>
            <a:off x="4800600" y="3124200"/>
            <a:ext cx="3886200" cy="2971800"/>
            <a:chOff x="4495800" y="1981200"/>
            <a:chExt cx="3886200" cy="2971800"/>
          </a:xfrm>
        </p:grpSpPr>
        <p:sp>
          <p:nvSpPr>
            <p:cNvPr id="8" name="Freeform 7"/>
            <p:cNvSpPr/>
            <p:nvPr/>
          </p:nvSpPr>
          <p:spPr>
            <a:xfrm>
              <a:off x="5334000" y="2407920"/>
              <a:ext cx="2697480" cy="1922780"/>
            </a:xfrm>
            <a:custGeom>
              <a:avLst/>
              <a:gdLst>
                <a:gd name="connsiteX0" fmla="*/ 0 w 2697480"/>
                <a:gd name="connsiteY0" fmla="*/ 0 h 1922780"/>
                <a:gd name="connsiteX1" fmla="*/ 899160 w 2697480"/>
                <a:gd name="connsiteY1" fmla="*/ 1615440 h 1922780"/>
                <a:gd name="connsiteX2" fmla="*/ 2697480 w 2697480"/>
                <a:gd name="connsiteY2" fmla="*/ 1844040 h 1922780"/>
              </a:gdLst>
              <a:ahLst/>
              <a:cxnLst>
                <a:cxn ang="0">
                  <a:pos x="connsiteX0" y="connsiteY0"/>
                </a:cxn>
                <a:cxn ang="0">
                  <a:pos x="connsiteX1" y="connsiteY1"/>
                </a:cxn>
                <a:cxn ang="0">
                  <a:pos x="connsiteX2" y="connsiteY2"/>
                </a:cxn>
              </a:cxnLst>
              <a:rect l="l" t="t" r="r" b="b"/>
              <a:pathLst>
                <a:path w="2697480" h="1922780">
                  <a:moveTo>
                    <a:pt x="0" y="0"/>
                  </a:moveTo>
                  <a:cubicBezTo>
                    <a:pt x="224790" y="654050"/>
                    <a:pt x="449580" y="1308100"/>
                    <a:pt x="899160" y="1615440"/>
                  </a:cubicBezTo>
                  <a:cubicBezTo>
                    <a:pt x="1348740" y="1922780"/>
                    <a:pt x="2023110" y="1883410"/>
                    <a:pt x="2697480" y="1844040"/>
                  </a:cubicBezTo>
                </a:path>
              </a:pathLst>
            </a:custGeom>
            <a:ln>
              <a:solidFill>
                <a:srgbClr val="00B0F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IN"/>
            </a:p>
          </p:txBody>
        </p:sp>
        <p:sp>
          <p:nvSpPr>
            <p:cNvPr id="9" name="Freeform 8"/>
            <p:cNvSpPr/>
            <p:nvPr/>
          </p:nvSpPr>
          <p:spPr>
            <a:xfrm>
              <a:off x="4861560" y="2438400"/>
              <a:ext cx="2697480" cy="1922780"/>
            </a:xfrm>
            <a:custGeom>
              <a:avLst/>
              <a:gdLst>
                <a:gd name="connsiteX0" fmla="*/ 0 w 2697480"/>
                <a:gd name="connsiteY0" fmla="*/ 0 h 1922780"/>
                <a:gd name="connsiteX1" fmla="*/ 899160 w 2697480"/>
                <a:gd name="connsiteY1" fmla="*/ 1615440 h 1922780"/>
                <a:gd name="connsiteX2" fmla="*/ 2697480 w 2697480"/>
                <a:gd name="connsiteY2" fmla="*/ 1844040 h 1922780"/>
              </a:gdLst>
              <a:ahLst/>
              <a:cxnLst>
                <a:cxn ang="0">
                  <a:pos x="connsiteX0" y="connsiteY0"/>
                </a:cxn>
                <a:cxn ang="0">
                  <a:pos x="connsiteX1" y="connsiteY1"/>
                </a:cxn>
                <a:cxn ang="0">
                  <a:pos x="connsiteX2" y="connsiteY2"/>
                </a:cxn>
              </a:cxnLst>
              <a:rect l="l" t="t" r="r" b="b"/>
              <a:pathLst>
                <a:path w="2697480" h="1922780">
                  <a:moveTo>
                    <a:pt x="0" y="0"/>
                  </a:moveTo>
                  <a:cubicBezTo>
                    <a:pt x="224790" y="654050"/>
                    <a:pt x="449580" y="1308100"/>
                    <a:pt x="899160" y="1615440"/>
                  </a:cubicBezTo>
                  <a:cubicBezTo>
                    <a:pt x="1348740" y="1922780"/>
                    <a:pt x="2023110" y="1883410"/>
                    <a:pt x="2697480" y="1844040"/>
                  </a:cubicBezTo>
                </a:path>
              </a:pathLst>
            </a:cu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2" name="Rectangle 11"/>
            <p:cNvSpPr/>
            <p:nvPr/>
          </p:nvSpPr>
          <p:spPr>
            <a:xfrm>
              <a:off x="4495800" y="1981200"/>
              <a:ext cx="3886200" cy="2971800"/>
            </a:xfrm>
            <a:prstGeom prst="rect">
              <a:avLst/>
            </a:pr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 name="Group 15"/>
          <p:cNvGrpSpPr/>
          <p:nvPr/>
        </p:nvGrpSpPr>
        <p:grpSpPr>
          <a:xfrm>
            <a:off x="-14990" y="16625"/>
            <a:ext cx="9144000" cy="975563"/>
            <a:chOff x="-14990" y="16625"/>
            <a:chExt cx="9144000" cy="975563"/>
          </a:xfrm>
        </p:grpSpPr>
        <p:cxnSp>
          <p:nvCxnSpPr>
            <p:cNvPr id="17" name="Straight Connector 16"/>
            <p:cNvCxnSpPr/>
            <p:nvPr/>
          </p:nvCxnSpPr>
          <p:spPr>
            <a:xfrm>
              <a:off x="-14990" y="990600"/>
              <a:ext cx="9144000" cy="1588"/>
            </a:xfrm>
            <a:prstGeom prst="line">
              <a:avLst/>
            </a:prstGeom>
            <a:ln w="9525" cap="rnd">
              <a:solidFill>
                <a:srgbClr val="66FF66"/>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2" cstate="print"/>
            <a:srcRect/>
            <a:stretch>
              <a:fillRect/>
            </a:stretch>
          </p:blipFill>
          <p:spPr bwMode="auto">
            <a:xfrm>
              <a:off x="16625" y="16625"/>
              <a:ext cx="914400" cy="971200"/>
            </a:xfrm>
            <a:prstGeom prst="rect">
              <a:avLst/>
            </a:prstGeom>
            <a:ln>
              <a:noFill/>
            </a:ln>
            <a:effectLst>
              <a:softEdge rad="112500"/>
            </a:effectLst>
          </p:spPr>
        </p:pic>
      </p:grpSp>
      <p:sp>
        <p:nvSpPr>
          <p:cNvPr id="19" name="Rectangle 18"/>
          <p:cNvSpPr/>
          <p:nvPr/>
        </p:nvSpPr>
        <p:spPr>
          <a:xfrm>
            <a:off x="1981200" y="381000"/>
            <a:ext cx="5205271" cy="43088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rgbClr val="FFFF00"/>
                </a:solidFill>
                <a:latin typeface="Century Schoolbook" pitchFamily="18" charset="0"/>
              </a:rPr>
              <a:t>FET Transfer Sensing of Analytes </a:t>
            </a:r>
            <a:endParaRPr lang="en-US" sz="2200" b="1" dirty="0">
              <a:ln w="50800"/>
              <a:solidFill>
                <a:srgbClr val="FFFF00"/>
              </a:solidFill>
              <a:latin typeface="Century Schoolbook" pitchFamily="18" charset="0"/>
            </a:endParaRPr>
          </a:p>
        </p:txBody>
      </p:sp>
      <p:sp>
        <p:nvSpPr>
          <p:cNvPr id="20" name="TextBox 19"/>
          <p:cNvSpPr txBox="1"/>
          <p:nvPr/>
        </p:nvSpPr>
        <p:spPr>
          <a:xfrm>
            <a:off x="2057400" y="4236720"/>
            <a:ext cx="685800" cy="461665"/>
          </a:xfrm>
          <a:prstGeom prst="rect">
            <a:avLst/>
          </a:prstGeom>
          <a:noFill/>
        </p:spPr>
        <p:txBody>
          <a:bodyPr wrap="square" rtlCol="0">
            <a:spAutoFit/>
          </a:bodyPr>
          <a:lstStyle/>
          <a:p>
            <a:r>
              <a:rPr lang="en-IN" sz="2400" b="1" dirty="0" smtClean="0">
                <a:solidFill>
                  <a:srgbClr val="00FF00"/>
                </a:solidFill>
              </a:rPr>
              <a:t>V </a:t>
            </a:r>
            <a:r>
              <a:rPr lang="en-IN" sz="2400" b="1" baseline="-25000" dirty="0" smtClean="0">
                <a:solidFill>
                  <a:srgbClr val="00FF00"/>
                </a:solidFill>
              </a:rPr>
              <a:t>GS</a:t>
            </a:r>
            <a:endParaRPr lang="en-IN" sz="2400" b="1" baseline="-25000" dirty="0">
              <a:solidFill>
                <a:srgbClr val="00FF00"/>
              </a:solidFill>
            </a:endParaRPr>
          </a:p>
        </p:txBody>
      </p:sp>
      <p:sp>
        <p:nvSpPr>
          <p:cNvPr id="21" name="TextBox 20"/>
          <p:cNvSpPr txBox="1"/>
          <p:nvPr/>
        </p:nvSpPr>
        <p:spPr>
          <a:xfrm>
            <a:off x="6492240" y="6080760"/>
            <a:ext cx="685800" cy="461665"/>
          </a:xfrm>
          <a:prstGeom prst="rect">
            <a:avLst/>
          </a:prstGeom>
          <a:noFill/>
        </p:spPr>
        <p:txBody>
          <a:bodyPr wrap="square" rtlCol="0">
            <a:spAutoFit/>
          </a:bodyPr>
          <a:lstStyle/>
          <a:p>
            <a:r>
              <a:rPr lang="en-IN" sz="2400" b="1" dirty="0" smtClean="0">
                <a:solidFill>
                  <a:srgbClr val="00FF00"/>
                </a:solidFill>
              </a:rPr>
              <a:t>V </a:t>
            </a:r>
            <a:r>
              <a:rPr lang="en-IN" sz="2400" b="1" baseline="-25000" dirty="0" smtClean="0">
                <a:solidFill>
                  <a:srgbClr val="00FF00"/>
                </a:solidFill>
              </a:rPr>
              <a:t>GS</a:t>
            </a:r>
            <a:endParaRPr lang="en-IN" sz="2400" b="1" baseline="-25000" dirty="0">
              <a:solidFill>
                <a:srgbClr val="00FF00"/>
              </a:solidFill>
            </a:endParaRPr>
          </a:p>
        </p:txBody>
      </p:sp>
      <p:sp>
        <p:nvSpPr>
          <p:cNvPr id="22" name="TextBox 21"/>
          <p:cNvSpPr txBox="1"/>
          <p:nvPr/>
        </p:nvSpPr>
        <p:spPr>
          <a:xfrm rot="16200000">
            <a:off x="-20627" y="2245667"/>
            <a:ext cx="685800" cy="461665"/>
          </a:xfrm>
          <a:prstGeom prst="rect">
            <a:avLst/>
          </a:prstGeom>
          <a:noFill/>
        </p:spPr>
        <p:txBody>
          <a:bodyPr wrap="square" rtlCol="0">
            <a:spAutoFit/>
          </a:bodyPr>
          <a:lstStyle/>
          <a:p>
            <a:r>
              <a:rPr lang="en-IN" sz="2400" b="1" dirty="0" smtClean="0">
                <a:solidFill>
                  <a:srgbClr val="00FF00"/>
                </a:solidFill>
              </a:rPr>
              <a:t>I </a:t>
            </a:r>
            <a:r>
              <a:rPr lang="en-IN" sz="2400" b="1" baseline="-25000" dirty="0" smtClean="0">
                <a:solidFill>
                  <a:srgbClr val="00FF00"/>
                </a:solidFill>
              </a:rPr>
              <a:t>DS</a:t>
            </a:r>
            <a:endParaRPr lang="en-IN" sz="2400" b="1" baseline="-25000" dirty="0">
              <a:solidFill>
                <a:srgbClr val="00FF00"/>
              </a:solidFill>
            </a:endParaRPr>
          </a:p>
        </p:txBody>
      </p:sp>
      <p:sp>
        <p:nvSpPr>
          <p:cNvPr id="23" name="TextBox 22"/>
          <p:cNvSpPr txBox="1"/>
          <p:nvPr/>
        </p:nvSpPr>
        <p:spPr>
          <a:xfrm rot="16200000">
            <a:off x="4185613" y="4394508"/>
            <a:ext cx="685800" cy="461665"/>
          </a:xfrm>
          <a:prstGeom prst="rect">
            <a:avLst/>
          </a:prstGeom>
          <a:noFill/>
        </p:spPr>
        <p:txBody>
          <a:bodyPr wrap="square" rtlCol="0">
            <a:spAutoFit/>
          </a:bodyPr>
          <a:lstStyle/>
          <a:p>
            <a:r>
              <a:rPr lang="en-IN" sz="2400" b="1" dirty="0" smtClean="0">
                <a:solidFill>
                  <a:srgbClr val="00FF00"/>
                </a:solidFill>
              </a:rPr>
              <a:t>I </a:t>
            </a:r>
            <a:r>
              <a:rPr lang="en-IN" sz="2400" b="1" baseline="-25000" dirty="0" smtClean="0">
                <a:solidFill>
                  <a:srgbClr val="00FF00"/>
                </a:solidFill>
              </a:rPr>
              <a:t>DS</a:t>
            </a:r>
            <a:endParaRPr lang="en-IN" sz="2400" b="1" baseline="-25000" dirty="0">
              <a:solidFill>
                <a:srgbClr val="00FF00"/>
              </a:solidFill>
            </a:endParaRPr>
          </a:p>
        </p:txBody>
      </p:sp>
      <p:sp>
        <p:nvSpPr>
          <p:cNvPr id="24" name="Rectangle 23"/>
          <p:cNvSpPr/>
          <p:nvPr/>
        </p:nvSpPr>
        <p:spPr>
          <a:xfrm>
            <a:off x="5029200" y="1676400"/>
            <a:ext cx="3805850" cy="369332"/>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b="1" dirty="0" err="1" smtClean="0">
                <a:ln w="50800"/>
                <a:solidFill>
                  <a:srgbClr val="00FFFF"/>
                </a:solidFill>
                <a:latin typeface="Georgia" pitchFamily="18" charset="0"/>
              </a:rPr>
              <a:t>Schottkey</a:t>
            </a:r>
            <a:r>
              <a:rPr lang="en-US" b="1" dirty="0" smtClean="0">
                <a:ln w="50800"/>
                <a:solidFill>
                  <a:srgbClr val="00FFFF"/>
                </a:solidFill>
                <a:latin typeface="Georgia" pitchFamily="18" charset="0"/>
              </a:rPr>
              <a:t> Barrier Modulation</a:t>
            </a:r>
            <a:endParaRPr lang="en-US" b="1" dirty="0">
              <a:ln w="50800"/>
              <a:solidFill>
                <a:srgbClr val="00FFFF"/>
              </a:solidFill>
              <a:latin typeface="Georgia" pitchFamily="18" charset="0"/>
            </a:endParaRPr>
          </a:p>
        </p:txBody>
      </p:sp>
      <p:sp>
        <p:nvSpPr>
          <p:cNvPr id="25" name="Rectangle 24"/>
          <p:cNvSpPr/>
          <p:nvPr/>
        </p:nvSpPr>
        <p:spPr>
          <a:xfrm>
            <a:off x="838200" y="5181600"/>
            <a:ext cx="3453189" cy="369332"/>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b="1" dirty="0" smtClean="0">
                <a:ln w="50800"/>
                <a:solidFill>
                  <a:srgbClr val="00FFFF"/>
                </a:solidFill>
                <a:latin typeface="Georgia" pitchFamily="18" charset="0"/>
              </a:rPr>
              <a:t>Electrostatic Gating Effect </a:t>
            </a:r>
            <a:endParaRPr lang="en-US" b="1" dirty="0">
              <a:ln w="50800"/>
              <a:solidFill>
                <a:srgbClr val="00FFFF"/>
              </a:solidFill>
              <a:latin typeface="Georgia" pitchFamily="18" charset="0"/>
            </a:endParaRPr>
          </a:p>
        </p:txBody>
      </p:sp>
      <p:cxnSp>
        <p:nvCxnSpPr>
          <p:cNvPr id="27" name="Straight Arrow Connector 26"/>
          <p:cNvCxnSpPr/>
          <p:nvPr/>
        </p:nvCxnSpPr>
        <p:spPr>
          <a:xfrm rot="10800000">
            <a:off x="4648200" y="2209800"/>
            <a:ext cx="9144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352800" y="5715000"/>
            <a:ext cx="11430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752600" y="1600200"/>
            <a:ext cx="1828800" cy="369332"/>
          </a:xfrm>
          <a:prstGeom prst="rect">
            <a:avLst/>
          </a:prstGeom>
          <a:noFill/>
        </p:spPr>
        <p:txBody>
          <a:bodyPr wrap="square" rtlCol="0">
            <a:spAutoFit/>
          </a:bodyPr>
          <a:lstStyle/>
          <a:p>
            <a:r>
              <a:rPr lang="en-IN" b="1" dirty="0" smtClean="0">
                <a:solidFill>
                  <a:srgbClr val="E37DDE"/>
                </a:solidFill>
                <a:latin typeface="Cambria Math" pitchFamily="18" charset="0"/>
                <a:ea typeface="Cambria Math" pitchFamily="18" charset="0"/>
              </a:rPr>
              <a:t>Before Analyte</a:t>
            </a:r>
            <a:endParaRPr lang="en-IN" b="1" dirty="0">
              <a:solidFill>
                <a:srgbClr val="E37DDE"/>
              </a:solidFill>
              <a:latin typeface="Cambria Math" pitchFamily="18" charset="0"/>
              <a:ea typeface="Cambria Math" pitchFamily="18" charset="0"/>
            </a:endParaRPr>
          </a:p>
        </p:txBody>
      </p:sp>
      <p:sp>
        <p:nvSpPr>
          <p:cNvPr id="31" name="TextBox 30"/>
          <p:cNvSpPr txBox="1"/>
          <p:nvPr/>
        </p:nvSpPr>
        <p:spPr>
          <a:xfrm>
            <a:off x="579120" y="3074908"/>
            <a:ext cx="1828800" cy="369332"/>
          </a:xfrm>
          <a:prstGeom prst="rect">
            <a:avLst/>
          </a:prstGeom>
          <a:noFill/>
        </p:spPr>
        <p:txBody>
          <a:bodyPr wrap="square" rtlCol="0">
            <a:spAutoFit/>
          </a:bodyPr>
          <a:lstStyle/>
          <a:p>
            <a:r>
              <a:rPr lang="en-IN" b="1" dirty="0" smtClean="0">
                <a:solidFill>
                  <a:schemeClr val="bg1"/>
                </a:solidFill>
                <a:latin typeface="Cambria Math" pitchFamily="18" charset="0"/>
                <a:ea typeface="Cambria Math" pitchFamily="18" charset="0"/>
              </a:rPr>
              <a:t>After Analyte</a:t>
            </a:r>
            <a:endParaRPr lang="en-IN" b="1" dirty="0">
              <a:solidFill>
                <a:schemeClr val="bg1"/>
              </a:solidFill>
              <a:latin typeface="Cambria Math" pitchFamily="18" charset="0"/>
              <a:ea typeface="Cambria Math" pitchFamily="18" charset="0"/>
            </a:endParaRPr>
          </a:p>
        </p:txBody>
      </p:sp>
      <p:sp>
        <p:nvSpPr>
          <p:cNvPr id="32" name="TextBox 31"/>
          <p:cNvSpPr txBox="1"/>
          <p:nvPr/>
        </p:nvSpPr>
        <p:spPr>
          <a:xfrm>
            <a:off x="5867400" y="3581400"/>
            <a:ext cx="1828800" cy="369332"/>
          </a:xfrm>
          <a:prstGeom prst="rect">
            <a:avLst/>
          </a:prstGeom>
          <a:noFill/>
        </p:spPr>
        <p:txBody>
          <a:bodyPr wrap="square" rtlCol="0">
            <a:spAutoFit/>
          </a:bodyPr>
          <a:lstStyle/>
          <a:p>
            <a:r>
              <a:rPr lang="en-IN" b="1" dirty="0" smtClean="0">
                <a:solidFill>
                  <a:srgbClr val="E37DDE"/>
                </a:solidFill>
                <a:latin typeface="Cambria Math" pitchFamily="18" charset="0"/>
                <a:ea typeface="Cambria Math" pitchFamily="18" charset="0"/>
              </a:rPr>
              <a:t>Before Analyte</a:t>
            </a:r>
            <a:endParaRPr lang="en-IN" b="1" dirty="0">
              <a:solidFill>
                <a:srgbClr val="E37DDE"/>
              </a:solidFill>
              <a:latin typeface="Cambria Math" pitchFamily="18" charset="0"/>
              <a:ea typeface="Cambria Math" pitchFamily="18" charset="0"/>
            </a:endParaRPr>
          </a:p>
        </p:txBody>
      </p:sp>
      <p:sp>
        <p:nvSpPr>
          <p:cNvPr id="33" name="TextBox 32"/>
          <p:cNvSpPr txBox="1"/>
          <p:nvPr/>
        </p:nvSpPr>
        <p:spPr>
          <a:xfrm>
            <a:off x="4800600" y="5334000"/>
            <a:ext cx="1828800" cy="369332"/>
          </a:xfrm>
          <a:prstGeom prst="rect">
            <a:avLst/>
          </a:prstGeom>
          <a:noFill/>
        </p:spPr>
        <p:txBody>
          <a:bodyPr wrap="square" rtlCol="0">
            <a:spAutoFit/>
          </a:bodyPr>
          <a:lstStyle/>
          <a:p>
            <a:r>
              <a:rPr lang="en-IN" b="1" dirty="0" smtClean="0">
                <a:solidFill>
                  <a:schemeClr val="bg1"/>
                </a:solidFill>
                <a:latin typeface="Cambria Math" pitchFamily="18" charset="0"/>
                <a:ea typeface="Cambria Math" pitchFamily="18" charset="0"/>
              </a:rPr>
              <a:t>After Analyte</a:t>
            </a:r>
            <a:endParaRPr lang="en-IN" b="1" dirty="0">
              <a:solidFill>
                <a:schemeClr val="bg1"/>
              </a:solidFill>
              <a:latin typeface="Cambria Math" pitchFamily="18" charset="0"/>
              <a:ea typeface="Cambria Math" pitchFamily="18" charset="0"/>
            </a:endParaRPr>
          </a:p>
        </p:txBody>
      </p:sp>
    </p:spTree>
  </p:cSld>
  <p:clrMapOvr>
    <a:masterClrMapping/>
  </p:clrMapOvr>
  <p:transition spd="slow"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80" name="Rectangle 4"/>
          <p:cNvSpPr>
            <a:spLocks noGrp="1" noChangeArrowheads="1"/>
          </p:cNvSpPr>
          <p:nvPr>
            <p:ph type="title"/>
          </p:nvPr>
        </p:nvSpPr>
        <p:spPr>
          <a:xfrm>
            <a:off x="1371600" y="144453"/>
            <a:ext cx="6553200" cy="693747"/>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altLang="zh-CN" sz="3200" b="1" kern="1200" dirty="0" smtClean="0">
                <a:ln/>
                <a:solidFill>
                  <a:schemeClr val="accent3"/>
                </a:solidFill>
                <a:latin typeface="Rockwell" pitchFamily="18" charset="0"/>
                <a:ea typeface="+mn-ea"/>
                <a:cs typeface="+mn-cs"/>
              </a:rPr>
              <a:t>           Types of </a:t>
            </a:r>
            <a:r>
              <a:rPr lang="en-US" altLang="zh-CN" sz="3200" b="1" kern="1200" dirty="0" err="1" smtClean="0">
                <a:ln/>
                <a:solidFill>
                  <a:schemeClr val="accent3"/>
                </a:solidFill>
                <a:latin typeface="Rockwell" pitchFamily="18" charset="0"/>
                <a:ea typeface="+mn-ea"/>
                <a:cs typeface="+mn-cs"/>
              </a:rPr>
              <a:t>ChemFETs</a:t>
            </a:r>
            <a:endParaRPr lang="en-US" altLang="zh-CN" sz="3200" b="1" kern="1200" dirty="0" smtClean="0">
              <a:ln/>
              <a:solidFill>
                <a:schemeClr val="accent3"/>
              </a:solidFill>
              <a:latin typeface="Rockwell" pitchFamily="18" charset="0"/>
              <a:ea typeface="+mn-ea"/>
              <a:cs typeface="+mn-cs"/>
            </a:endParaRPr>
          </a:p>
        </p:txBody>
      </p:sp>
      <p:sp>
        <p:nvSpPr>
          <p:cNvPr id="536581" name="Text Box 5"/>
          <p:cNvSpPr txBox="1">
            <a:spLocks noChangeArrowheads="1"/>
          </p:cNvSpPr>
          <p:nvPr/>
        </p:nvSpPr>
        <p:spPr bwMode="auto">
          <a:xfrm>
            <a:off x="3363681" y="3265716"/>
            <a:ext cx="2508764" cy="400110"/>
          </a:xfrm>
          <a:prstGeom prst="rect">
            <a:avLst/>
          </a:prstGeom>
          <a:noFill/>
          <a:ln w="9525">
            <a:noFill/>
            <a:miter lim="800000"/>
            <a:headEnd/>
            <a:tailEnd/>
          </a:ln>
          <a:effectLst/>
        </p:spPr>
        <p:txBody>
          <a:bodyPr wrap="none">
            <a:spAutoFit/>
          </a:bodyPr>
          <a:lstStyle/>
          <a:p>
            <a:r>
              <a:rPr lang="en-US" sz="2000" b="0" dirty="0">
                <a:solidFill>
                  <a:schemeClr val="bg1"/>
                </a:solidFill>
              </a:rPr>
              <a:t>Back-gated FET sensor</a:t>
            </a:r>
          </a:p>
        </p:txBody>
      </p:sp>
      <p:grpSp>
        <p:nvGrpSpPr>
          <p:cNvPr id="2" name="Group 7"/>
          <p:cNvGrpSpPr>
            <a:grpSpLocks/>
          </p:cNvGrpSpPr>
          <p:nvPr/>
        </p:nvGrpSpPr>
        <p:grpSpPr bwMode="auto">
          <a:xfrm>
            <a:off x="3200400" y="1136650"/>
            <a:ext cx="2805113" cy="2063750"/>
            <a:chOff x="153" y="801"/>
            <a:chExt cx="1767" cy="1300"/>
          </a:xfrm>
        </p:grpSpPr>
        <p:sp>
          <p:nvSpPr>
            <p:cNvPr id="536584" name="Rectangle 8"/>
            <p:cNvSpPr>
              <a:spLocks noChangeArrowheads="1"/>
            </p:cNvSpPr>
            <p:nvPr/>
          </p:nvSpPr>
          <p:spPr bwMode="auto">
            <a:xfrm>
              <a:off x="405" y="1779"/>
              <a:ext cx="1515" cy="161"/>
            </a:xfrm>
            <a:prstGeom prst="rect">
              <a:avLst/>
            </a:prstGeom>
            <a:solidFill>
              <a:schemeClr val="hlink"/>
            </a:solidFill>
            <a:ln w="9525">
              <a:solidFill>
                <a:schemeClr val="tx1"/>
              </a:solidFill>
              <a:miter lim="800000"/>
              <a:headEnd/>
              <a:tailEnd/>
            </a:ln>
            <a:effectLst/>
          </p:spPr>
          <p:txBody>
            <a:bodyPr wrap="none" anchor="ctr"/>
            <a:lstStyle/>
            <a:p>
              <a:pPr algn="ctr"/>
              <a:endParaRPr lang="en-US"/>
            </a:p>
          </p:txBody>
        </p:sp>
        <p:sp>
          <p:nvSpPr>
            <p:cNvPr id="536585" name="Rectangle 9"/>
            <p:cNvSpPr>
              <a:spLocks noChangeArrowheads="1"/>
            </p:cNvSpPr>
            <p:nvPr/>
          </p:nvSpPr>
          <p:spPr bwMode="auto">
            <a:xfrm>
              <a:off x="411" y="1591"/>
              <a:ext cx="419" cy="129"/>
            </a:xfrm>
            <a:prstGeom prst="rect">
              <a:avLst/>
            </a:prstGeom>
            <a:solidFill>
              <a:srgbClr val="FFFF00"/>
            </a:solidFill>
            <a:ln w="9525">
              <a:noFill/>
              <a:miter lim="800000"/>
              <a:headEnd/>
              <a:tailEnd/>
            </a:ln>
            <a:effectLst/>
          </p:spPr>
          <p:txBody>
            <a:bodyPr wrap="none" anchor="ctr"/>
            <a:lstStyle/>
            <a:p>
              <a:pPr algn="ctr"/>
              <a:r>
                <a:rPr lang="en-US"/>
                <a:t>Source</a:t>
              </a:r>
            </a:p>
          </p:txBody>
        </p:sp>
        <p:sp>
          <p:nvSpPr>
            <p:cNvPr id="536586" name="Rectangle 10"/>
            <p:cNvSpPr>
              <a:spLocks noChangeArrowheads="1"/>
            </p:cNvSpPr>
            <p:nvPr/>
          </p:nvSpPr>
          <p:spPr bwMode="auto">
            <a:xfrm>
              <a:off x="1501" y="1591"/>
              <a:ext cx="419" cy="129"/>
            </a:xfrm>
            <a:prstGeom prst="rect">
              <a:avLst/>
            </a:prstGeom>
            <a:solidFill>
              <a:srgbClr val="FFFF00"/>
            </a:solidFill>
            <a:ln w="9525">
              <a:noFill/>
              <a:miter lim="800000"/>
              <a:headEnd/>
              <a:tailEnd/>
            </a:ln>
            <a:effectLst/>
          </p:spPr>
          <p:txBody>
            <a:bodyPr wrap="none" anchor="ctr"/>
            <a:lstStyle/>
            <a:p>
              <a:pPr algn="ctr"/>
              <a:r>
                <a:rPr lang="en-US"/>
                <a:t>Drain</a:t>
              </a:r>
            </a:p>
          </p:txBody>
        </p:sp>
        <p:sp>
          <p:nvSpPr>
            <p:cNvPr id="536587" name="Rectangle 11"/>
            <p:cNvSpPr>
              <a:spLocks noChangeArrowheads="1"/>
            </p:cNvSpPr>
            <p:nvPr/>
          </p:nvSpPr>
          <p:spPr bwMode="auto">
            <a:xfrm>
              <a:off x="824" y="1623"/>
              <a:ext cx="677" cy="97"/>
            </a:xfrm>
            <a:prstGeom prst="rect">
              <a:avLst/>
            </a:prstGeom>
            <a:solidFill>
              <a:srgbClr val="66FF33"/>
            </a:solidFill>
            <a:ln w="9525">
              <a:noFill/>
              <a:miter lim="800000"/>
              <a:headEnd/>
              <a:tailEnd/>
            </a:ln>
            <a:effectLst/>
          </p:spPr>
          <p:txBody>
            <a:bodyPr wrap="none" anchor="ctr"/>
            <a:lstStyle/>
            <a:p>
              <a:pPr algn="ctr"/>
              <a:r>
                <a:rPr lang="en-US"/>
                <a:t>Transducer</a:t>
              </a:r>
            </a:p>
          </p:txBody>
        </p:sp>
        <p:sp>
          <p:nvSpPr>
            <p:cNvPr id="536588" name="Text Box 12"/>
            <p:cNvSpPr txBox="1">
              <a:spLocks noChangeArrowheads="1"/>
            </p:cNvSpPr>
            <p:nvPr/>
          </p:nvSpPr>
          <p:spPr bwMode="auto">
            <a:xfrm>
              <a:off x="985" y="1776"/>
              <a:ext cx="396" cy="233"/>
            </a:xfrm>
            <a:prstGeom prst="rect">
              <a:avLst/>
            </a:prstGeom>
            <a:noFill/>
            <a:ln w="9525">
              <a:noFill/>
              <a:miter lim="800000"/>
              <a:headEnd/>
              <a:tailEnd/>
            </a:ln>
            <a:effectLst/>
          </p:spPr>
          <p:txBody>
            <a:bodyPr wrap="none">
              <a:spAutoFit/>
            </a:bodyPr>
            <a:lstStyle/>
            <a:p>
              <a:r>
                <a:rPr lang="en-US" dirty="0">
                  <a:solidFill>
                    <a:srgbClr val="FFFF00"/>
                  </a:solidFill>
                </a:rPr>
                <a:t>Gate</a:t>
              </a:r>
            </a:p>
          </p:txBody>
        </p:sp>
        <p:sp>
          <p:nvSpPr>
            <p:cNvPr id="536589" name="Line 13"/>
            <p:cNvSpPr>
              <a:spLocks noChangeShapeType="1"/>
            </p:cNvSpPr>
            <p:nvPr/>
          </p:nvSpPr>
          <p:spPr bwMode="auto">
            <a:xfrm>
              <a:off x="1146" y="1940"/>
              <a:ext cx="0" cy="161"/>
            </a:xfrm>
            <a:prstGeom prst="line">
              <a:avLst/>
            </a:prstGeom>
            <a:noFill/>
            <a:ln w="28575">
              <a:solidFill>
                <a:schemeClr val="bg1"/>
              </a:solidFill>
              <a:round/>
              <a:headEnd/>
              <a:tailEnd/>
            </a:ln>
            <a:effectLst/>
          </p:spPr>
          <p:txBody>
            <a:bodyPr/>
            <a:lstStyle/>
            <a:p>
              <a:endParaRPr lang="en-IN"/>
            </a:p>
          </p:txBody>
        </p:sp>
        <p:sp>
          <p:nvSpPr>
            <p:cNvPr id="536590" name="Line 14"/>
            <p:cNvSpPr>
              <a:spLocks noChangeShapeType="1"/>
            </p:cNvSpPr>
            <p:nvPr/>
          </p:nvSpPr>
          <p:spPr bwMode="auto">
            <a:xfrm flipH="1">
              <a:off x="276" y="2101"/>
              <a:ext cx="870" cy="0"/>
            </a:xfrm>
            <a:prstGeom prst="line">
              <a:avLst/>
            </a:prstGeom>
            <a:noFill/>
            <a:ln w="28575">
              <a:solidFill>
                <a:schemeClr val="bg1"/>
              </a:solidFill>
              <a:round/>
              <a:headEnd/>
              <a:tailEnd/>
            </a:ln>
            <a:effectLst/>
          </p:spPr>
          <p:txBody>
            <a:bodyPr/>
            <a:lstStyle/>
            <a:p>
              <a:endParaRPr lang="en-IN"/>
            </a:p>
          </p:txBody>
        </p:sp>
        <p:sp>
          <p:nvSpPr>
            <p:cNvPr id="536591" name="Line 15"/>
            <p:cNvSpPr>
              <a:spLocks noChangeShapeType="1"/>
            </p:cNvSpPr>
            <p:nvPr/>
          </p:nvSpPr>
          <p:spPr bwMode="auto">
            <a:xfrm>
              <a:off x="276" y="1392"/>
              <a:ext cx="0" cy="709"/>
            </a:xfrm>
            <a:prstGeom prst="line">
              <a:avLst/>
            </a:prstGeom>
            <a:noFill/>
            <a:ln w="28575">
              <a:solidFill>
                <a:schemeClr val="bg1"/>
              </a:solidFill>
              <a:round/>
              <a:headEnd/>
              <a:tailEnd/>
            </a:ln>
            <a:effectLst/>
          </p:spPr>
          <p:txBody>
            <a:bodyPr/>
            <a:lstStyle/>
            <a:p>
              <a:endParaRPr lang="en-IN"/>
            </a:p>
          </p:txBody>
        </p:sp>
        <p:sp>
          <p:nvSpPr>
            <p:cNvPr id="536592" name="Oval 16"/>
            <p:cNvSpPr>
              <a:spLocks noChangeArrowheads="1"/>
            </p:cNvSpPr>
            <p:nvPr/>
          </p:nvSpPr>
          <p:spPr bwMode="auto">
            <a:xfrm>
              <a:off x="155" y="1156"/>
              <a:ext cx="226" cy="225"/>
            </a:xfrm>
            <a:prstGeom prst="ellipse">
              <a:avLst/>
            </a:prstGeom>
            <a:noFill/>
            <a:ln w="28575">
              <a:solidFill>
                <a:schemeClr val="bg1"/>
              </a:solidFill>
              <a:round/>
              <a:headEnd/>
              <a:tailEnd/>
            </a:ln>
            <a:effectLst/>
          </p:spPr>
          <p:txBody>
            <a:bodyPr wrap="none" anchor="ctr"/>
            <a:lstStyle/>
            <a:p>
              <a:endParaRPr lang="en-IN"/>
            </a:p>
          </p:txBody>
        </p:sp>
        <p:sp>
          <p:nvSpPr>
            <p:cNvPr id="536593" name="Line 17"/>
            <p:cNvSpPr>
              <a:spLocks noChangeShapeType="1"/>
            </p:cNvSpPr>
            <p:nvPr/>
          </p:nvSpPr>
          <p:spPr bwMode="auto">
            <a:xfrm>
              <a:off x="264" y="914"/>
              <a:ext cx="0" cy="226"/>
            </a:xfrm>
            <a:prstGeom prst="line">
              <a:avLst/>
            </a:prstGeom>
            <a:noFill/>
            <a:ln w="28575">
              <a:solidFill>
                <a:schemeClr val="bg1"/>
              </a:solidFill>
              <a:round/>
              <a:headEnd/>
              <a:tailEnd/>
            </a:ln>
            <a:effectLst/>
          </p:spPr>
          <p:txBody>
            <a:bodyPr/>
            <a:lstStyle/>
            <a:p>
              <a:endParaRPr lang="en-IN"/>
            </a:p>
          </p:txBody>
        </p:sp>
        <p:sp>
          <p:nvSpPr>
            <p:cNvPr id="536594" name="Line 18"/>
            <p:cNvSpPr>
              <a:spLocks noChangeShapeType="1"/>
            </p:cNvSpPr>
            <p:nvPr/>
          </p:nvSpPr>
          <p:spPr bwMode="auto">
            <a:xfrm flipH="1">
              <a:off x="264" y="914"/>
              <a:ext cx="302" cy="0"/>
            </a:xfrm>
            <a:prstGeom prst="line">
              <a:avLst/>
            </a:prstGeom>
            <a:noFill/>
            <a:ln w="28575">
              <a:solidFill>
                <a:schemeClr val="bg1"/>
              </a:solidFill>
              <a:round/>
              <a:headEnd/>
              <a:tailEnd/>
            </a:ln>
            <a:effectLst/>
          </p:spPr>
          <p:txBody>
            <a:bodyPr/>
            <a:lstStyle/>
            <a:p>
              <a:endParaRPr lang="en-IN"/>
            </a:p>
          </p:txBody>
        </p:sp>
        <p:sp>
          <p:nvSpPr>
            <p:cNvPr id="536595" name="Line 19"/>
            <p:cNvSpPr>
              <a:spLocks noChangeShapeType="1"/>
            </p:cNvSpPr>
            <p:nvPr/>
          </p:nvSpPr>
          <p:spPr bwMode="auto">
            <a:xfrm>
              <a:off x="566" y="908"/>
              <a:ext cx="0" cy="677"/>
            </a:xfrm>
            <a:prstGeom prst="line">
              <a:avLst/>
            </a:prstGeom>
            <a:noFill/>
            <a:ln w="28575">
              <a:solidFill>
                <a:schemeClr val="bg1"/>
              </a:solidFill>
              <a:round/>
              <a:headEnd/>
              <a:tailEnd/>
            </a:ln>
            <a:effectLst/>
          </p:spPr>
          <p:txBody>
            <a:bodyPr/>
            <a:lstStyle/>
            <a:p>
              <a:endParaRPr lang="en-IN"/>
            </a:p>
          </p:txBody>
        </p:sp>
        <p:sp>
          <p:nvSpPr>
            <p:cNvPr id="536596" name="Text Box 20"/>
            <p:cNvSpPr txBox="1">
              <a:spLocks noChangeArrowheads="1"/>
            </p:cNvSpPr>
            <p:nvPr/>
          </p:nvSpPr>
          <p:spPr bwMode="auto">
            <a:xfrm>
              <a:off x="153" y="1152"/>
              <a:ext cx="219" cy="173"/>
            </a:xfrm>
            <a:prstGeom prst="rect">
              <a:avLst/>
            </a:prstGeom>
            <a:noFill/>
            <a:ln w="9525">
              <a:noFill/>
              <a:miter lim="800000"/>
              <a:headEnd/>
              <a:tailEnd/>
            </a:ln>
            <a:effectLst/>
          </p:spPr>
          <p:txBody>
            <a:bodyPr wrap="none">
              <a:spAutoFit/>
            </a:bodyPr>
            <a:lstStyle/>
            <a:p>
              <a:r>
                <a:rPr lang="en-US">
                  <a:solidFill>
                    <a:schemeClr val="bg1"/>
                  </a:solidFill>
                </a:rPr>
                <a:t>V</a:t>
              </a:r>
              <a:r>
                <a:rPr lang="en-US" baseline="-25000">
                  <a:solidFill>
                    <a:schemeClr val="bg1"/>
                  </a:solidFill>
                </a:rPr>
                <a:t>g</a:t>
              </a:r>
            </a:p>
          </p:txBody>
        </p:sp>
        <p:sp>
          <p:nvSpPr>
            <p:cNvPr id="536597" name="Line 21"/>
            <p:cNvSpPr>
              <a:spLocks noChangeShapeType="1"/>
            </p:cNvSpPr>
            <p:nvPr/>
          </p:nvSpPr>
          <p:spPr bwMode="auto">
            <a:xfrm>
              <a:off x="566" y="914"/>
              <a:ext cx="484" cy="0"/>
            </a:xfrm>
            <a:prstGeom prst="line">
              <a:avLst/>
            </a:prstGeom>
            <a:noFill/>
            <a:ln w="28575">
              <a:solidFill>
                <a:schemeClr val="bg1"/>
              </a:solidFill>
              <a:round/>
              <a:headEnd/>
              <a:tailEnd/>
            </a:ln>
            <a:effectLst/>
          </p:spPr>
          <p:txBody>
            <a:bodyPr/>
            <a:lstStyle/>
            <a:p>
              <a:endParaRPr lang="en-IN"/>
            </a:p>
          </p:txBody>
        </p:sp>
        <p:sp>
          <p:nvSpPr>
            <p:cNvPr id="536598" name="Line 22"/>
            <p:cNvSpPr>
              <a:spLocks noChangeShapeType="1"/>
            </p:cNvSpPr>
            <p:nvPr/>
          </p:nvSpPr>
          <p:spPr bwMode="auto">
            <a:xfrm>
              <a:off x="1146" y="908"/>
              <a:ext cx="613" cy="6"/>
            </a:xfrm>
            <a:prstGeom prst="line">
              <a:avLst/>
            </a:prstGeom>
            <a:noFill/>
            <a:ln w="28575">
              <a:solidFill>
                <a:schemeClr val="bg1"/>
              </a:solidFill>
              <a:round/>
              <a:headEnd/>
              <a:tailEnd/>
            </a:ln>
            <a:effectLst/>
          </p:spPr>
          <p:txBody>
            <a:bodyPr/>
            <a:lstStyle/>
            <a:p>
              <a:endParaRPr lang="en-IN"/>
            </a:p>
          </p:txBody>
        </p:sp>
        <p:sp>
          <p:nvSpPr>
            <p:cNvPr id="536599" name="Line 23"/>
            <p:cNvSpPr>
              <a:spLocks noChangeShapeType="1"/>
            </p:cNvSpPr>
            <p:nvPr/>
          </p:nvSpPr>
          <p:spPr bwMode="auto">
            <a:xfrm>
              <a:off x="1759" y="908"/>
              <a:ext cx="0" cy="677"/>
            </a:xfrm>
            <a:prstGeom prst="line">
              <a:avLst/>
            </a:prstGeom>
            <a:noFill/>
            <a:ln w="28575">
              <a:solidFill>
                <a:schemeClr val="bg1"/>
              </a:solidFill>
              <a:round/>
              <a:headEnd/>
              <a:tailEnd/>
            </a:ln>
            <a:effectLst/>
          </p:spPr>
          <p:txBody>
            <a:bodyPr/>
            <a:lstStyle/>
            <a:p>
              <a:endParaRPr lang="en-IN"/>
            </a:p>
          </p:txBody>
        </p:sp>
        <p:sp>
          <p:nvSpPr>
            <p:cNvPr id="536600" name="Line 24"/>
            <p:cNvSpPr>
              <a:spLocks noChangeShapeType="1"/>
            </p:cNvSpPr>
            <p:nvPr/>
          </p:nvSpPr>
          <p:spPr bwMode="auto">
            <a:xfrm>
              <a:off x="1050" y="843"/>
              <a:ext cx="0" cy="129"/>
            </a:xfrm>
            <a:prstGeom prst="line">
              <a:avLst/>
            </a:prstGeom>
            <a:noFill/>
            <a:ln w="28575">
              <a:solidFill>
                <a:schemeClr val="bg1"/>
              </a:solidFill>
              <a:round/>
              <a:headEnd/>
              <a:tailEnd/>
            </a:ln>
            <a:effectLst/>
          </p:spPr>
          <p:txBody>
            <a:bodyPr/>
            <a:lstStyle/>
            <a:p>
              <a:endParaRPr lang="en-IN"/>
            </a:p>
          </p:txBody>
        </p:sp>
        <p:sp>
          <p:nvSpPr>
            <p:cNvPr id="536601" name="Line 25"/>
            <p:cNvSpPr>
              <a:spLocks noChangeShapeType="1"/>
            </p:cNvSpPr>
            <p:nvPr/>
          </p:nvSpPr>
          <p:spPr bwMode="auto">
            <a:xfrm>
              <a:off x="1146" y="801"/>
              <a:ext cx="0" cy="226"/>
            </a:xfrm>
            <a:prstGeom prst="line">
              <a:avLst/>
            </a:prstGeom>
            <a:noFill/>
            <a:ln w="28575">
              <a:solidFill>
                <a:schemeClr val="bg1"/>
              </a:solidFill>
              <a:round/>
              <a:headEnd/>
              <a:tailEnd/>
            </a:ln>
            <a:effectLst/>
          </p:spPr>
          <p:txBody>
            <a:bodyPr/>
            <a:lstStyle/>
            <a:p>
              <a:endParaRPr lang="en-IN"/>
            </a:p>
          </p:txBody>
        </p:sp>
        <p:sp>
          <p:nvSpPr>
            <p:cNvPr id="536602" name="Text Box 26"/>
            <p:cNvSpPr txBox="1">
              <a:spLocks noChangeArrowheads="1"/>
            </p:cNvSpPr>
            <p:nvPr/>
          </p:nvSpPr>
          <p:spPr bwMode="auto">
            <a:xfrm>
              <a:off x="1011" y="1113"/>
              <a:ext cx="269" cy="173"/>
            </a:xfrm>
            <a:prstGeom prst="rect">
              <a:avLst/>
            </a:prstGeom>
            <a:noFill/>
            <a:ln w="9525">
              <a:noFill/>
              <a:miter lim="800000"/>
              <a:headEnd/>
              <a:tailEnd/>
            </a:ln>
            <a:effectLst/>
          </p:spPr>
          <p:txBody>
            <a:bodyPr wrap="none">
              <a:spAutoFit/>
            </a:bodyPr>
            <a:lstStyle/>
            <a:p>
              <a:r>
                <a:rPr lang="en-US">
                  <a:solidFill>
                    <a:schemeClr val="bg1"/>
                  </a:solidFill>
                </a:rPr>
                <a:t>V</a:t>
              </a:r>
              <a:r>
                <a:rPr lang="en-US" baseline="-25000">
                  <a:solidFill>
                    <a:schemeClr val="bg1"/>
                  </a:solidFill>
                </a:rPr>
                <a:t>SD</a:t>
              </a:r>
            </a:p>
          </p:txBody>
        </p:sp>
        <p:sp>
          <p:nvSpPr>
            <p:cNvPr id="536603" name="Rectangle 27"/>
            <p:cNvSpPr>
              <a:spLocks noChangeArrowheads="1"/>
            </p:cNvSpPr>
            <p:nvPr/>
          </p:nvSpPr>
          <p:spPr bwMode="auto">
            <a:xfrm>
              <a:off x="405" y="1714"/>
              <a:ext cx="1515" cy="65"/>
            </a:xfrm>
            <a:prstGeom prst="rect">
              <a:avLst/>
            </a:prstGeom>
            <a:solidFill>
              <a:schemeClr val="bg2"/>
            </a:solidFill>
            <a:ln w="9525">
              <a:solidFill>
                <a:schemeClr val="tx1"/>
              </a:solidFill>
              <a:miter lim="800000"/>
              <a:headEnd/>
              <a:tailEnd/>
            </a:ln>
            <a:effectLst/>
          </p:spPr>
          <p:txBody>
            <a:bodyPr wrap="none" anchor="ctr"/>
            <a:lstStyle/>
            <a:p>
              <a:pPr algn="ctr"/>
              <a:endParaRPr lang="en-US"/>
            </a:p>
          </p:txBody>
        </p:sp>
      </p:grpSp>
      <p:sp>
        <p:nvSpPr>
          <p:cNvPr id="536638" name="Text Box 62"/>
          <p:cNvSpPr txBox="1">
            <a:spLocks noChangeArrowheads="1"/>
          </p:cNvSpPr>
          <p:nvPr/>
        </p:nvSpPr>
        <p:spPr bwMode="auto">
          <a:xfrm>
            <a:off x="609600" y="5812968"/>
            <a:ext cx="4032250" cy="457200"/>
          </a:xfrm>
          <a:prstGeom prst="rect">
            <a:avLst/>
          </a:prstGeom>
          <a:noFill/>
          <a:ln w="9525">
            <a:noFill/>
            <a:miter lim="800000"/>
            <a:headEnd/>
            <a:tailEnd/>
          </a:ln>
          <a:effectLst/>
        </p:spPr>
        <p:txBody>
          <a:bodyPr wrap="none">
            <a:spAutoFit/>
          </a:bodyPr>
          <a:lstStyle/>
          <a:p>
            <a:r>
              <a:rPr lang="en-US" sz="2400" b="0" dirty="0">
                <a:solidFill>
                  <a:schemeClr val="bg1"/>
                </a:solidFill>
              </a:rPr>
              <a:t>Liquid Ion-gated FET sensor</a:t>
            </a:r>
          </a:p>
        </p:txBody>
      </p:sp>
      <p:grpSp>
        <p:nvGrpSpPr>
          <p:cNvPr id="3" name="Group 92"/>
          <p:cNvGrpSpPr/>
          <p:nvPr/>
        </p:nvGrpSpPr>
        <p:grpSpPr>
          <a:xfrm>
            <a:off x="5165954" y="3809997"/>
            <a:ext cx="2900362" cy="2008188"/>
            <a:chOff x="5253038" y="3886200"/>
            <a:chExt cx="2900362" cy="2008188"/>
          </a:xfrm>
        </p:grpSpPr>
        <p:sp>
          <p:nvSpPr>
            <p:cNvPr id="536578" name="Rectangle 2"/>
            <p:cNvSpPr>
              <a:spLocks noChangeArrowheads="1"/>
            </p:cNvSpPr>
            <p:nvPr/>
          </p:nvSpPr>
          <p:spPr bwMode="auto">
            <a:xfrm>
              <a:off x="5505450" y="5334000"/>
              <a:ext cx="2405063" cy="304800"/>
            </a:xfrm>
            <a:prstGeom prst="rect">
              <a:avLst/>
            </a:prstGeom>
            <a:solidFill>
              <a:schemeClr val="bg2"/>
            </a:solidFill>
            <a:ln w="9525">
              <a:noFill/>
              <a:miter lim="800000"/>
              <a:headEnd/>
              <a:tailEnd/>
            </a:ln>
            <a:effectLst/>
          </p:spPr>
          <p:txBody>
            <a:bodyPr wrap="none" anchor="ctr"/>
            <a:lstStyle/>
            <a:p>
              <a:pPr algn="ctr"/>
              <a:endParaRPr lang="en-US"/>
            </a:p>
          </p:txBody>
        </p:sp>
        <p:sp>
          <p:nvSpPr>
            <p:cNvPr id="536639" name="Rectangle 63"/>
            <p:cNvSpPr>
              <a:spLocks noChangeArrowheads="1"/>
            </p:cNvSpPr>
            <p:nvPr/>
          </p:nvSpPr>
          <p:spPr bwMode="auto">
            <a:xfrm>
              <a:off x="5505450" y="5638800"/>
              <a:ext cx="2405063" cy="255588"/>
            </a:xfrm>
            <a:prstGeom prst="rect">
              <a:avLst/>
            </a:prstGeom>
            <a:solidFill>
              <a:schemeClr val="hlink"/>
            </a:solidFill>
            <a:ln w="9525">
              <a:solidFill>
                <a:schemeClr val="tx1"/>
              </a:solidFill>
              <a:miter lim="800000"/>
              <a:headEnd/>
              <a:tailEnd/>
            </a:ln>
            <a:effectLst/>
          </p:spPr>
          <p:txBody>
            <a:bodyPr wrap="none" anchor="ctr"/>
            <a:lstStyle/>
            <a:p>
              <a:pPr algn="ctr"/>
              <a:endParaRPr lang="en-US"/>
            </a:p>
          </p:txBody>
        </p:sp>
        <p:sp>
          <p:nvSpPr>
            <p:cNvPr id="536640" name="Rectangle 64"/>
            <p:cNvSpPr>
              <a:spLocks noChangeArrowheads="1"/>
            </p:cNvSpPr>
            <p:nvPr/>
          </p:nvSpPr>
          <p:spPr bwMode="auto">
            <a:xfrm>
              <a:off x="5514975" y="5438775"/>
              <a:ext cx="665163" cy="204788"/>
            </a:xfrm>
            <a:prstGeom prst="rect">
              <a:avLst/>
            </a:prstGeom>
            <a:solidFill>
              <a:srgbClr val="FFFF00"/>
            </a:solidFill>
            <a:ln w="9525">
              <a:noFill/>
              <a:miter lim="800000"/>
              <a:headEnd/>
              <a:tailEnd/>
            </a:ln>
            <a:effectLst/>
          </p:spPr>
          <p:txBody>
            <a:bodyPr wrap="none" anchor="ctr"/>
            <a:lstStyle/>
            <a:p>
              <a:pPr algn="ctr"/>
              <a:r>
                <a:rPr lang="en-US"/>
                <a:t>Source</a:t>
              </a:r>
            </a:p>
          </p:txBody>
        </p:sp>
        <p:sp>
          <p:nvSpPr>
            <p:cNvPr id="536641" name="Rectangle 65"/>
            <p:cNvSpPr>
              <a:spLocks noChangeArrowheads="1"/>
            </p:cNvSpPr>
            <p:nvPr/>
          </p:nvSpPr>
          <p:spPr bwMode="auto">
            <a:xfrm>
              <a:off x="7245350" y="5438775"/>
              <a:ext cx="665163" cy="204788"/>
            </a:xfrm>
            <a:prstGeom prst="rect">
              <a:avLst/>
            </a:prstGeom>
            <a:solidFill>
              <a:srgbClr val="FFFF00"/>
            </a:solidFill>
            <a:ln w="9525">
              <a:noFill/>
              <a:miter lim="800000"/>
              <a:headEnd/>
              <a:tailEnd/>
            </a:ln>
            <a:effectLst/>
          </p:spPr>
          <p:txBody>
            <a:bodyPr wrap="none" anchor="ctr"/>
            <a:lstStyle/>
            <a:p>
              <a:pPr algn="ctr"/>
              <a:r>
                <a:rPr lang="en-US"/>
                <a:t>Drain</a:t>
              </a:r>
            </a:p>
          </p:txBody>
        </p:sp>
        <p:sp>
          <p:nvSpPr>
            <p:cNvPr id="536642" name="Rectangle 66"/>
            <p:cNvSpPr>
              <a:spLocks noChangeArrowheads="1"/>
            </p:cNvSpPr>
            <p:nvPr/>
          </p:nvSpPr>
          <p:spPr bwMode="auto">
            <a:xfrm>
              <a:off x="6170613" y="5662613"/>
              <a:ext cx="1074737" cy="153987"/>
            </a:xfrm>
            <a:prstGeom prst="rect">
              <a:avLst/>
            </a:prstGeom>
            <a:noFill/>
            <a:ln w="9525">
              <a:noFill/>
              <a:miter lim="800000"/>
              <a:headEnd/>
              <a:tailEnd/>
            </a:ln>
            <a:effectLst/>
          </p:spPr>
          <p:txBody>
            <a:bodyPr wrap="none" anchor="ctr"/>
            <a:lstStyle/>
            <a:p>
              <a:pPr algn="ctr"/>
              <a:r>
                <a:rPr lang="en-US" dirty="0">
                  <a:solidFill>
                    <a:srgbClr val="FFFF00"/>
                  </a:solidFill>
                </a:rPr>
                <a:t>Transducer</a:t>
              </a:r>
            </a:p>
          </p:txBody>
        </p:sp>
        <p:sp>
          <p:nvSpPr>
            <p:cNvPr id="536643" name="Text Box 67"/>
            <p:cNvSpPr txBox="1">
              <a:spLocks noChangeArrowheads="1"/>
            </p:cNvSpPr>
            <p:nvPr/>
          </p:nvSpPr>
          <p:spPr bwMode="auto">
            <a:xfrm>
              <a:off x="6640513" y="5059363"/>
              <a:ext cx="522287" cy="274637"/>
            </a:xfrm>
            <a:prstGeom prst="rect">
              <a:avLst/>
            </a:prstGeom>
            <a:noFill/>
            <a:ln w="9525">
              <a:noFill/>
              <a:miter lim="800000"/>
              <a:headEnd/>
              <a:tailEnd/>
            </a:ln>
            <a:effectLst/>
          </p:spPr>
          <p:txBody>
            <a:bodyPr wrap="none">
              <a:spAutoFit/>
            </a:bodyPr>
            <a:lstStyle/>
            <a:p>
              <a:r>
                <a:rPr lang="en-US">
                  <a:solidFill>
                    <a:schemeClr val="bg1"/>
                  </a:solidFill>
                </a:rPr>
                <a:t>Gate</a:t>
              </a:r>
            </a:p>
          </p:txBody>
        </p:sp>
        <p:sp>
          <p:nvSpPr>
            <p:cNvPr id="536644" name="Line 68"/>
            <p:cNvSpPr>
              <a:spLocks noChangeShapeType="1"/>
            </p:cNvSpPr>
            <p:nvPr/>
          </p:nvSpPr>
          <p:spPr bwMode="auto">
            <a:xfrm>
              <a:off x="6686550" y="4876800"/>
              <a:ext cx="0" cy="542925"/>
            </a:xfrm>
            <a:prstGeom prst="line">
              <a:avLst/>
            </a:prstGeom>
            <a:noFill/>
            <a:ln w="28575">
              <a:solidFill>
                <a:schemeClr val="bg1"/>
              </a:solidFill>
              <a:round/>
              <a:headEnd/>
              <a:tailEnd/>
            </a:ln>
            <a:effectLst/>
          </p:spPr>
          <p:txBody>
            <a:bodyPr/>
            <a:lstStyle/>
            <a:p>
              <a:endParaRPr lang="en-IN"/>
            </a:p>
          </p:txBody>
        </p:sp>
        <p:sp>
          <p:nvSpPr>
            <p:cNvPr id="536645" name="Line 69"/>
            <p:cNvSpPr>
              <a:spLocks noChangeShapeType="1"/>
            </p:cNvSpPr>
            <p:nvPr/>
          </p:nvSpPr>
          <p:spPr bwMode="auto">
            <a:xfrm flipH="1">
              <a:off x="5986463" y="4872038"/>
              <a:ext cx="719137" cy="0"/>
            </a:xfrm>
            <a:prstGeom prst="line">
              <a:avLst/>
            </a:prstGeom>
            <a:noFill/>
            <a:ln w="28575">
              <a:solidFill>
                <a:schemeClr val="bg1"/>
              </a:solidFill>
              <a:round/>
              <a:headEnd/>
              <a:tailEnd/>
            </a:ln>
            <a:effectLst/>
          </p:spPr>
          <p:txBody>
            <a:bodyPr/>
            <a:lstStyle/>
            <a:p>
              <a:endParaRPr lang="en-IN"/>
            </a:p>
          </p:txBody>
        </p:sp>
        <p:sp>
          <p:nvSpPr>
            <p:cNvPr id="536646" name="Oval 70"/>
            <p:cNvSpPr>
              <a:spLocks noChangeArrowheads="1"/>
            </p:cNvSpPr>
            <p:nvPr/>
          </p:nvSpPr>
          <p:spPr bwMode="auto">
            <a:xfrm>
              <a:off x="5610225" y="4686300"/>
              <a:ext cx="358775" cy="357188"/>
            </a:xfrm>
            <a:prstGeom prst="ellipse">
              <a:avLst/>
            </a:prstGeom>
            <a:noFill/>
            <a:ln w="28575">
              <a:solidFill>
                <a:schemeClr val="bg1"/>
              </a:solidFill>
              <a:round/>
              <a:headEnd/>
              <a:tailEnd/>
            </a:ln>
            <a:effectLst/>
          </p:spPr>
          <p:txBody>
            <a:bodyPr wrap="none" anchor="ctr"/>
            <a:lstStyle/>
            <a:p>
              <a:endParaRPr lang="en-IN"/>
            </a:p>
          </p:txBody>
        </p:sp>
        <p:sp>
          <p:nvSpPr>
            <p:cNvPr id="536647" name="Line 71"/>
            <p:cNvSpPr>
              <a:spLocks noChangeShapeType="1"/>
            </p:cNvSpPr>
            <p:nvPr/>
          </p:nvSpPr>
          <p:spPr bwMode="auto">
            <a:xfrm flipV="1">
              <a:off x="5257800" y="4886325"/>
              <a:ext cx="333375" cy="0"/>
            </a:xfrm>
            <a:prstGeom prst="line">
              <a:avLst/>
            </a:prstGeom>
            <a:noFill/>
            <a:ln w="28575">
              <a:solidFill>
                <a:schemeClr val="bg1"/>
              </a:solidFill>
              <a:round/>
              <a:headEnd/>
              <a:tailEnd/>
            </a:ln>
            <a:effectLst/>
          </p:spPr>
          <p:txBody>
            <a:bodyPr/>
            <a:lstStyle/>
            <a:p>
              <a:endParaRPr lang="en-IN"/>
            </a:p>
          </p:txBody>
        </p:sp>
        <p:sp>
          <p:nvSpPr>
            <p:cNvPr id="536648" name="Line 72"/>
            <p:cNvSpPr>
              <a:spLocks noChangeShapeType="1"/>
            </p:cNvSpPr>
            <p:nvPr/>
          </p:nvSpPr>
          <p:spPr bwMode="auto">
            <a:xfrm flipH="1">
              <a:off x="5253038" y="5562600"/>
              <a:ext cx="242887" cy="0"/>
            </a:xfrm>
            <a:prstGeom prst="line">
              <a:avLst/>
            </a:prstGeom>
            <a:noFill/>
            <a:ln w="28575">
              <a:solidFill>
                <a:schemeClr val="bg1"/>
              </a:solidFill>
              <a:round/>
              <a:headEnd/>
              <a:tailEnd/>
            </a:ln>
            <a:effectLst/>
          </p:spPr>
          <p:txBody>
            <a:bodyPr/>
            <a:lstStyle/>
            <a:p>
              <a:endParaRPr lang="en-IN"/>
            </a:p>
          </p:txBody>
        </p:sp>
        <p:sp>
          <p:nvSpPr>
            <p:cNvPr id="536649" name="Line 73"/>
            <p:cNvSpPr>
              <a:spLocks noChangeShapeType="1"/>
            </p:cNvSpPr>
            <p:nvPr/>
          </p:nvSpPr>
          <p:spPr bwMode="auto">
            <a:xfrm>
              <a:off x="5257800" y="4343400"/>
              <a:ext cx="0" cy="1219200"/>
            </a:xfrm>
            <a:prstGeom prst="line">
              <a:avLst/>
            </a:prstGeom>
            <a:noFill/>
            <a:ln w="28575">
              <a:solidFill>
                <a:schemeClr val="bg1"/>
              </a:solidFill>
              <a:round/>
              <a:headEnd/>
              <a:tailEnd/>
            </a:ln>
            <a:effectLst/>
          </p:spPr>
          <p:txBody>
            <a:bodyPr/>
            <a:lstStyle/>
            <a:p>
              <a:endParaRPr lang="en-IN"/>
            </a:p>
          </p:txBody>
        </p:sp>
        <p:sp>
          <p:nvSpPr>
            <p:cNvPr id="536650" name="Text Box 74"/>
            <p:cNvSpPr txBox="1">
              <a:spLocks noChangeArrowheads="1"/>
            </p:cNvSpPr>
            <p:nvPr/>
          </p:nvSpPr>
          <p:spPr bwMode="auto">
            <a:xfrm>
              <a:off x="5643563" y="4679950"/>
              <a:ext cx="347662" cy="274638"/>
            </a:xfrm>
            <a:prstGeom prst="rect">
              <a:avLst/>
            </a:prstGeom>
            <a:noFill/>
            <a:ln w="9525">
              <a:noFill/>
              <a:miter lim="800000"/>
              <a:headEnd/>
              <a:tailEnd/>
            </a:ln>
            <a:effectLst/>
          </p:spPr>
          <p:txBody>
            <a:bodyPr wrap="none">
              <a:spAutoFit/>
            </a:bodyPr>
            <a:lstStyle/>
            <a:p>
              <a:r>
                <a:rPr lang="en-US">
                  <a:solidFill>
                    <a:schemeClr val="bg1"/>
                  </a:solidFill>
                </a:rPr>
                <a:t>V</a:t>
              </a:r>
              <a:r>
                <a:rPr lang="en-US" baseline="-25000">
                  <a:solidFill>
                    <a:schemeClr val="bg1"/>
                  </a:solidFill>
                </a:rPr>
                <a:t>g</a:t>
              </a:r>
            </a:p>
          </p:txBody>
        </p:sp>
        <p:sp>
          <p:nvSpPr>
            <p:cNvPr id="536651" name="Line 75"/>
            <p:cNvSpPr>
              <a:spLocks noChangeShapeType="1"/>
            </p:cNvSpPr>
            <p:nvPr/>
          </p:nvSpPr>
          <p:spPr bwMode="auto">
            <a:xfrm>
              <a:off x="5257800" y="4341813"/>
              <a:ext cx="1295400" cy="1587"/>
            </a:xfrm>
            <a:prstGeom prst="line">
              <a:avLst/>
            </a:prstGeom>
            <a:noFill/>
            <a:ln w="28575">
              <a:solidFill>
                <a:schemeClr val="bg1"/>
              </a:solidFill>
              <a:round/>
              <a:headEnd/>
              <a:tailEnd/>
            </a:ln>
            <a:effectLst/>
          </p:spPr>
          <p:txBody>
            <a:bodyPr/>
            <a:lstStyle/>
            <a:p>
              <a:endParaRPr lang="en-IN"/>
            </a:p>
          </p:txBody>
        </p:sp>
        <p:sp>
          <p:nvSpPr>
            <p:cNvPr id="536652" name="Line 76"/>
            <p:cNvSpPr>
              <a:spLocks noChangeShapeType="1"/>
            </p:cNvSpPr>
            <p:nvPr/>
          </p:nvSpPr>
          <p:spPr bwMode="auto">
            <a:xfrm flipV="1">
              <a:off x="6681788" y="4343400"/>
              <a:ext cx="1471612" cy="11113"/>
            </a:xfrm>
            <a:prstGeom prst="line">
              <a:avLst/>
            </a:prstGeom>
            <a:noFill/>
            <a:ln w="28575">
              <a:solidFill>
                <a:schemeClr val="bg1"/>
              </a:solidFill>
              <a:round/>
              <a:headEnd/>
              <a:tailEnd/>
            </a:ln>
            <a:effectLst/>
          </p:spPr>
          <p:txBody>
            <a:bodyPr/>
            <a:lstStyle/>
            <a:p>
              <a:endParaRPr lang="en-IN"/>
            </a:p>
          </p:txBody>
        </p:sp>
        <p:sp>
          <p:nvSpPr>
            <p:cNvPr id="536653" name="Line 77"/>
            <p:cNvSpPr>
              <a:spLocks noChangeShapeType="1"/>
            </p:cNvSpPr>
            <p:nvPr/>
          </p:nvSpPr>
          <p:spPr bwMode="auto">
            <a:xfrm>
              <a:off x="8153400" y="4343400"/>
              <a:ext cx="0" cy="1219200"/>
            </a:xfrm>
            <a:prstGeom prst="line">
              <a:avLst/>
            </a:prstGeom>
            <a:noFill/>
            <a:ln w="28575">
              <a:solidFill>
                <a:schemeClr val="bg1"/>
              </a:solidFill>
              <a:round/>
              <a:headEnd/>
              <a:tailEnd/>
            </a:ln>
            <a:effectLst/>
          </p:spPr>
          <p:txBody>
            <a:bodyPr/>
            <a:lstStyle/>
            <a:p>
              <a:endParaRPr lang="en-IN"/>
            </a:p>
          </p:txBody>
        </p:sp>
        <p:sp>
          <p:nvSpPr>
            <p:cNvPr id="536654" name="Line 78"/>
            <p:cNvSpPr>
              <a:spLocks noChangeShapeType="1"/>
            </p:cNvSpPr>
            <p:nvPr/>
          </p:nvSpPr>
          <p:spPr bwMode="auto">
            <a:xfrm>
              <a:off x="6543675" y="4251325"/>
              <a:ext cx="0" cy="204788"/>
            </a:xfrm>
            <a:prstGeom prst="line">
              <a:avLst/>
            </a:prstGeom>
            <a:noFill/>
            <a:ln w="28575">
              <a:solidFill>
                <a:schemeClr val="bg1"/>
              </a:solidFill>
              <a:round/>
              <a:headEnd/>
              <a:tailEnd/>
            </a:ln>
            <a:effectLst/>
          </p:spPr>
          <p:txBody>
            <a:bodyPr/>
            <a:lstStyle/>
            <a:p>
              <a:endParaRPr lang="en-IN"/>
            </a:p>
          </p:txBody>
        </p:sp>
        <p:sp>
          <p:nvSpPr>
            <p:cNvPr id="536655" name="Line 79"/>
            <p:cNvSpPr>
              <a:spLocks noChangeShapeType="1"/>
            </p:cNvSpPr>
            <p:nvPr/>
          </p:nvSpPr>
          <p:spPr bwMode="auto">
            <a:xfrm>
              <a:off x="6681788" y="4184650"/>
              <a:ext cx="0" cy="358775"/>
            </a:xfrm>
            <a:prstGeom prst="line">
              <a:avLst/>
            </a:prstGeom>
            <a:noFill/>
            <a:ln w="28575">
              <a:solidFill>
                <a:schemeClr val="bg1"/>
              </a:solidFill>
              <a:round/>
              <a:headEnd/>
              <a:tailEnd/>
            </a:ln>
            <a:effectLst/>
          </p:spPr>
          <p:txBody>
            <a:bodyPr/>
            <a:lstStyle/>
            <a:p>
              <a:endParaRPr lang="en-IN"/>
            </a:p>
          </p:txBody>
        </p:sp>
        <p:sp>
          <p:nvSpPr>
            <p:cNvPr id="536656" name="Text Box 80"/>
            <p:cNvSpPr txBox="1">
              <a:spLocks noChangeArrowheads="1"/>
            </p:cNvSpPr>
            <p:nvPr/>
          </p:nvSpPr>
          <p:spPr bwMode="auto">
            <a:xfrm>
              <a:off x="6400800" y="3886200"/>
              <a:ext cx="427038" cy="274638"/>
            </a:xfrm>
            <a:prstGeom prst="rect">
              <a:avLst/>
            </a:prstGeom>
            <a:noFill/>
            <a:ln w="9525">
              <a:noFill/>
              <a:miter lim="800000"/>
              <a:headEnd/>
              <a:tailEnd/>
            </a:ln>
            <a:effectLst/>
          </p:spPr>
          <p:txBody>
            <a:bodyPr wrap="none">
              <a:spAutoFit/>
            </a:bodyPr>
            <a:lstStyle/>
            <a:p>
              <a:r>
                <a:rPr lang="en-US">
                  <a:solidFill>
                    <a:schemeClr val="bg1"/>
                  </a:solidFill>
                </a:rPr>
                <a:t>V</a:t>
              </a:r>
              <a:r>
                <a:rPr lang="en-US" baseline="-25000">
                  <a:solidFill>
                    <a:schemeClr val="bg1"/>
                  </a:solidFill>
                </a:rPr>
                <a:t>SD</a:t>
              </a:r>
            </a:p>
          </p:txBody>
        </p:sp>
        <p:sp>
          <p:nvSpPr>
            <p:cNvPr id="536657" name="Line 81"/>
            <p:cNvSpPr>
              <a:spLocks noChangeShapeType="1"/>
            </p:cNvSpPr>
            <p:nvPr/>
          </p:nvSpPr>
          <p:spPr bwMode="auto">
            <a:xfrm flipH="1">
              <a:off x="7910513" y="5562600"/>
              <a:ext cx="242887" cy="0"/>
            </a:xfrm>
            <a:prstGeom prst="line">
              <a:avLst/>
            </a:prstGeom>
            <a:noFill/>
            <a:ln w="28575">
              <a:solidFill>
                <a:schemeClr val="bg1"/>
              </a:solidFill>
              <a:round/>
              <a:headEnd/>
              <a:tailEnd/>
            </a:ln>
            <a:effectLst/>
          </p:spPr>
          <p:txBody>
            <a:bodyPr/>
            <a:lstStyle/>
            <a:p>
              <a:endParaRPr lang="en-IN"/>
            </a:p>
          </p:txBody>
        </p:sp>
        <p:sp>
          <p:nvSpPr>
            <p:cNvPr id="536658" name="Rectangle 82"/>
            <p:cNvSpPr>
              <a:spLocks noChangeArrowheads="1"/>
            </p:cNvSpPr>
            <p:nvPr/>
          </p:nvSpPr>
          <p:spPr bwMode="auto">
            <a:xfrm>
              <a:off x="6267450" y="5334000"/>
              <a:ext cx="838200" cy="166688"/>
            </a:xfrm>
            <a:prstGeom prst="rect">
              <a:avLst/>
            </a:prstGeom>
            <a:solidFill>
              <a:srgbClr val="66FF33"/>
            </a:solidFill>
            <a:ln w="9525">
              <a:noFill/>
              <a:miter lim="800000"/>
              <a:headEnd/>
              <a:tailEnd/>
            </a:ln>
            <a:effectLst/>
          </p:spPr>
          <p:txBody>
            <a:bodyPr wrap="none" anchor="ctr"/>
            <a:lstStyle/>
            <a:p>
              <a:pPr algn="ctr"/>
              <a:r>
                <a:rPr lang="en-US" sz="900"/>
                <a:t>Sensing Layer</a:t>
              </a:r>
            </a:p>
          </p:txBody>
        </p:sp>
      </p:grpSp>
      <p:sp>
        <p:nvSpPr>
          <p:cNvPr id="536659" name="Rectangle 83"/>
          <p:cNvSpPr>
            <a:spLocks noChangeArrowheads="1"/>
          </p:cNvSpPr>
          <p:nvPr/>
        </p:nvSpPr>
        <p:spPr bwMode="auto">
          <a:xfrm>
            <a:off x="4637316" y="5791197"/>
            <a:ext cx="3968750" cy="822325"/>
          </a:xfrm>
          <a:prstGeom prst="rect">
            <a:avLst/>
          </a:prstGeom>
          <a:noFill/>
          <a:ln w="9525">
            <a:noFill/>
            <a:miter lim="800000"/>
            <a:headEnd/>
            <a:tailEnd/>
          </a:ln>
          <a:effectLst/>
        </p:spPr>
        <p:txBody>
          <a:bodyPr>
            <a:spAutoFit/>
          </a:bodyPr>
          <a:lstStyle/>
          <a:p>
            <a:pPr algn="ctr"/>
            <a:r>
              <a:rPr lang="en-US" sz="2400" b="0" dirty="0">
                <a:solidFill>
                  <a:schemeClr val="bg1"/>
                </a:solidFill>
              </a:rPr>
              <a:t>FET sensor with sensing layer as gate</a:t>
            </a:r>
          </a:p>
        </p:txBody>
      </p:sp>
      <p:grpSp>
        <p:nvGrpSpPr>
          <p:cNvPr id="4" name="Group 91"/>
          <p:cNvGrpSpPr/>
          <p:nvPr/>
        </p:nvGrpSpPr>
        <p:grpSpPr>
          <a:xfrm>
            <a:off x="900113" y="3755568"/>
            <a:ext cx="2909887" cy="2106613"/>
            <a:chOff x="900113" y="3810000"/>
            <a:chExt cx="2909887" cy="2106613"/>
          </a:xfrm>
        </p:grpSpPr>
        <p:sp>
          <p:nvSpPr>
            <p:cNvPr id="536579" name="Rectangle 3"/>
            <p:cNvSpPr>
              <a:spLocks noChangeArrowheads="1"/>
            </p:cNvSpPr>
            <p:nvPr/>
          </p:nvSpPr>
          <p:spPr bwMode="auto">
            <a:xfrm>
              <a:off x="1676400" y="4953000"/>
              <a:ext cx="1524000" cy="457200"/>
            </a:xfrm>
            <a:prstGeom prst="rect">
              <a:avLst/>
            </a:prstGeom>
            <a:solidFill>
              <a:srgbClr val="66CCFF"/>
            </a:solidFill>
            <a:ln w="9525">
              <a:noFill/>
              <a:miter lim="800000"/>
              <a:headEnd/>
              <a:tailEnd/>
            </a:ln>
            <a:effectLst/>
          </p:spPr>
          <p:txBody>
            <a:bodyPr wrap="none" anchor="ctr"/>
            <a:lstStyle/>
            <a:p>
              <a:pPr algn="ctr"/>
              <a:endParaRPr lang="en-US"/>
            </a:p>
          </p:txBody>
        </p:sp>
        <p:sp>
          <p:nvSpPr>
            <p:cNvPr id="536617" name="Rectangle 41"/>
            <p:cNvSpPr>
              <a:spLocks noChangeArrowheads="1"/>
            </p:cNvSpPr>
            <p:nvPr/>
          </p:nvSpPr>
          <p:spPr bwMode="auto">
            <a:xfrm>
              <a:off x="1162050" y="5661025"/>
              <a:ext cx="2405063" cy="255588"/>
            </a:xfrm>
            <a:prstGeom prst="rect">
              <a:avLst/>
            </a:prstGeom>
            <a:solidFill>
              <a:schemeClr val="hlink"/>
            </a:solidFill>
            <a:ln w="9525">
              <a:solidFill>
                <a:schemeClr val="tx1"/>
              </a:solidFill>
              <a:miter lim="800000"/>
              <a:headEnd/>
              <a:tailEnd/>
            </a:ln>
            <a:effectLst/>
          </p:spPr>
          <p:txBody>
            <a:bodyPr wrap="none" anchor="ctr"/>
            <a:lstStyle/>
            <a:p>
              <a:pPr algn="ctr"/>
              <a:endParaRPr lang="en-US"/>
            </a:p>
          </p:txBody>
        </p:sp>
        <p:sp>
          <p:nvSpPr>
            <p:cNvPr id="536618" name="Rectangle 42"/>
            <p:cNvSpPr>
              <a:spLocks noChangeArrowheads="1"/>
            </p:cNvSpPr>
            <p:nvPr/>
          </p:nvSpPr>
          <p:spPr bwMode="auto">
            <a:xfrm>
              <a:off x="1171575" y="5362575"/>
              <a:ext cx="665163" cy="204788"/>
            </a:xfrm>
            <a:prstGeom prst="rect">
              <a:avLst/>
            </a:prstGeom>
            <a:solidFill>
              <a:srgbClr val="FFFF00"/>
            </a:solidFill>
            <a:ln w="9525">
              <a:noFill/>
              <a:miter lim="800000"/>
              <a:headEnd/>
              <a:tailEnd/>
            </a:ln>
            <a:effectLst/>
          </p:spPr>
          <p:txBody>
            <a:bodyPr wrap="none" anchor="ctr"/>
            <a:lstStyle/>
            <a:p>
              <a:pPr algn="ctr"/>
              <a:r>
                <a:rPr lang="en-US"/>
                <a:t>Source</a:t>
              </a:r>
            </a:p>
          </p:txBody>
        </p:sp>
        <p:sp>
          <p:nvSpPr>
            <p:cNvPr id="536619" name="Rectangle 43"/>
            <p:cNvSpPr>
              <a:spLocks noChangeArrowheads="1"/>
            </p:cNvSpPr>
            <p:nvPr/>
          </p:nvSpPr>
          <p:spPr bwMode="auto">
            <a:xfrm>
              <a:off x="2901950" y="5362575"/>
              <a:ext cx="665163" cy="204788"/>
            </a:xfrm>
            <a:prstGeom prst="rect">
              <a:avLst/>
            </a:prstGeom>
            <a:solidFill>
              <a:srgbClr val="FFFF00"/>
            </a:solidFill>
            <a:ln w="9525">
              <a:noFill/>
              <a:miter lim="800000"/>
              <a:headEnd/>
              <a:tailEnd/>
            </a:ln>
            <a:effectLst/>
          </p:spPr>
          <p:txBody>
            <a:bodyPr wrap="none" anchor="ctr"/>
            <a:lstStyle/>
            <a:p>
              <a:pPr algn="ctr"/>
              <a:r>
                <a:rPr lang="en-US"/>
                <a:t>Drain</a:t>
              </a:r>
            </a:p>
          </p:txBody>
        </p:sp>
        <p:sp>
          <p:nvSpPr>
            <p:cNvPr id="536620" name="Rectangle 44"/>
            <p:cNvSpPr>
              <a:spLocks noChangeArrowheads="1"/>
            </p:cNvSpPr>
            <p:nvPr/>
          </p:nvSpPr>
          <p:spPr bwMode="auto">
            <a:xfrm>
              <a:off x="1827213" y="5413375"/>
              <a:ext cx="1074737" cy="153988"/>
            </a:xfrm>
            <a:prstGeom prst="rect">
              <a:avLst/>
            </a:prstGeom>
            <a:solidFill>
              <a:srgbClr val="66FF33"/>
            </a:solidFill>
            <a:ln w="9525">
              <a:noFill/>
              <a:miter lim="800000"/>
              <a:headEnd/>
              <a:tailEnd/>
            </a:ln>
            <a:effectLst/>
          </p:spPr>
          <p:txBody>
            <a:bodyPr wrap="none" anchor="ctr"/>
            <a:lstStyle/>
            <a:p>
              <a:pPr algn="ctr"/>
              <a:r>
                <a:rPr lang="en-US"/>
                <a:t>Transducer</a:t>
              </a:r>
            </a:p>
          </p:txBody>
        </p:sp>
        <p:sp>
          <p:nvSpPr>
            <p:cNvPr id="536621" name="Text Box 45"/>
            <p:cNvSpPr txBox="1">
              <a:spLocks noChangeArrowheads="1"/>
            </p:cNvSpPr>
            <p:nvPr/>
          </p:nvSpPr>
          <p:spPr bwMode="auto">
            <a:xfrm>
              <a:off x="2362200" y="4692650"/>
              <a:ext cx="522288" cy="274638"/>
            </a:xfrm>
            <a:prstGeom prst="rect">
              <a:avLst/>
            </a:prstGeom>
            <a:noFill/>
            <a:ln w="9525">
              <a:noFill/>
              <a:miter lim="800000"/>
              <a:headEnd/>
              <a:tailEnd/>
            </a:ln>
            <a:effectLst/>
          </p:spPr>
          <p:txBody>
            <a:bodyPr wrap="none">
              <a:spAutoFit/>
            </a:bodyPr>
            <a:lstStyle/>
            <a:p>
              <a:r>
                <a:rPr lang="en-US">
                  <a:solidFill>
                    <a:schemeClr val="bg1"/>
                  </a:solidFill>
                </a:rPr>
                <a:t>Gate</a:t>
              </a:r>
            </a:p>
          </p:txBody>
        </p:sp>
        <p:sp>
          <p:nvSpPr>
            <p:cNvPr id="536622" name="Line 46"/>
            <p:cNvSpPr>
              <a:spLocks noChangeShapeType="1"/>
            </p:cNvSpPr>
            <p:nvPr/>
          </p:nvSpPr>
          <p:spPr bwMode="auto">
            <a:xfrm>
              <a:off x="2352675" y="4787900"/>
              <a:ext cx="0" cy="255588"/>
            </a:xfrm>
            <a:prstGeom prst="line">
              <a:avLst/>
            </a:prstGeom>
            <a:noFill/>
            <a:ln w="28575">
              <a:solidFill>
                <a:schemeClr val="bg1"/>
              </a:solidFill>
              <a:round/>
              <a:headEnd/>
              <a:tailEnd/>
            </a:ln>
            <a:effectLst/>
          </p:spPr>
          <p:txBody>
            <a:bodyPr/>
            <a:lstStyle/>
            <a:p>
              <a:endParaRPr lang="en-IN"/>
            </a:p>
          </p:txBody>
        </p:sp>
        <p:sp>
          <p:nvSpPr>
            <p:cNvPr id="536623" name="Line 47"/>
            <p:cNvSpPr>
              <a:spLocks noChangeShapeType="1"/>
            </p:cNvSpPr>
            <p:nvPr/>
          </p:nvSpPr>
          <p:spPr bwMode="auto">
            <a:xfrm flipH="1">
              <a:off x="1643063" y="4786313"/>
              <a:ext cx="719137" cy="0"/>
            </a:xfrm>
            <a:prstGeom prst="line">
              <a:avLst/>
            </a:prstGeom>
            <a:noFill/>
            <a:ln w="28575">
              <a:solidFill>
                <a:schemeClr val="bg1"/>
              </a:solidFill>
              <a:round/>
              <a:headEnd/>
              <a:tailEnd/>
            </a:ln>
            <a:effectLst/>
          </p:spPr>
          <p:txBody>
            <a:bodyPr/>
            <a:lstStyle/>
            <a:p>
              <a:endParaRPr lang="en-IN"/>
            </a:p>
          </p:txBody>
        </p:sp>
        <p:sp>
          <p:nvSpPr>
            <p:cNvPr id="536624" name="Oval 48"/>
            <p:cNvSpPr>
              <a:spLocks noChangeArrowheads="1"/>
            </p:cNvSpPr>
            <p:nvPr/>
          </p:nvSpPr>
          <p:spPr bwMode="auto">
            <a:xfrm>
              <a:off x="1266825" y="4600575"/>
              <a:ext cx="358775" cy="357188"/>
            </a:xfrm>
            <a:prstGeom prst="ellipse">
              <a:avLst/>
            </a:prstGeom>
            <a:noFill/>
            <a:ln w="28575">
              <a:solidFill>
                <a:schemeClr val="bg1"/>
              </a:solidFill>
              <a:round/>
              <a:headEnd/>
              <a:tailEnd/>
            </a:ln>
            <a:effectLst/>
          </p:spPr>
          <p:txBody>
            <a:bodyPr wrap="none" anchor="ctr"/>
            <a:lstStyle/>
            <a:p>
              <a:endParaRPr lang="en-IN"/>
            </a:p>
          </p:txBody>
        </p:sp>
        <p:sp>
          <p:nvSpPr>
            <p:cNvPr id="536625" name="Line 49"/>
            <p:cNvSpPr>
              <a:spLocks noChangeShapeType="1"/>
            </p:cNvSpPr>
            <p:nvPr/>
          </p:nvSpPr>
          <p:spPr bwMode="auto">
            <a:xfrm>
              <a:off x="1447800" y="4989513"/>
              <a:ext cx="0" cy="358775"/>
            </a:xfrm>
            <a:prstGeom prst="line">
              <a:avLst/>
            </a:prstGeom>
            <a:noFill/>
            <a:ln w="28575">
              <a:solidFill>
                <a:schemeClr val="bg1"/>
              </a:solidFill>
              <a:round/>
              <a:headEnd/>
              <a:tailEnd/>
            </a:ln>
            <a:effectLst/>
          </p:spPr>
          <p:txBody>
            <a:bodyPr/>
            <a:lstStyle/>
            <a:p>
              <a:endParaRPr lang="en-IN"/>
            </a:p>
          </p:txBody>
        </p:sp>
        <p:sp>
          <p:nvSpPr>
            <p:cNvPr id="536626" name="Line 50"/>
            <p:cNvSpPr>
              <a:spLocks noChangeShapeType="1"/>
            </p:cNvSpPr>
            <p:nvPr/>
          </p:nvSpPr>
          <p:spPr bwMode="auto">
            <a:xfrm flipH="1">
              <a:off x="900113" y="5486400"/>
              <a:ext cx="242887" cy="0"/>
            </a:xfrm>
            <a:prstGeom prst="line">
              <a:avLst/>
            </a:prstGeom>
            <a:noFill/>
            <a:ln w="28575">
              <a:solidFill>
                <a:schemeClr val="bg1"/>
              </a:solidFill>
              <a:round/>
              <a:headEnd/>
              <a:tailEnd/>
            </a:ln>
            <a:effectLst/>
          </p:spPr>
          <p:txBody>
            <a:bodyPr/>
            <a:lstStyle/>
            <a:p>
              <a:endParaRPr lang="en-IN"/>
            </a:p>
          </p:txBody>
        </p:sp>
        <p:sp>
          <p:nvSpPr>
            <p:cNvPr id="536627" name="Line 51"/>
            <p:cNvSpPr>
              <a:spLocks noChangeShapeType="1"/>
            </p:cNvSpPr>
            <p:nvPr/>
          </p:nvSpPr>
          <p:spPr bwMode="auto">
            <a:xfrm>
              <a:off x="914400" y="4267200"/>
              <a:ext cx="0" cy="1219200"/>
            </a:xfrm>
            <a:prstGeom prst="line">
              <a:avLst/>
            </a:prstGeom>
            <a:noFill/>
            <a:ln w="28575">
              <a:solidFill>
                <a:schemeClr val="bg1"/>
              </a:solidFill>
              <a:round/>
              <a:headEnd/>
              <a:tailEnd/>
            </a:ln>
            <a:effectLst/>
          </p:spPr>
          <p:txBody>
            <a:bodyPr/>
            <a:lstStyle/>
            <a:p>
              <a:endParaRPr lang="en-IN"/>
            </a:p>
          </p:txBody>
        </p:sp>
        <p:sp>
          <p:nvSpPr>
            <p:cNvPr id="536628" name="Text Box 52"/>
            <p:cNvSpPr txBox="1">
              <a:spLocks noChangeArrowheads="1"/>
            </p:cNvSpPr>
            <p:nvPr/>
          </p:nvSpPr>
          <p:spPr bwMode="auto">
            <a:xfrm>
              <a:off x="1300163" y="4594225"/>
              <a:ext cx="347662" cy="274638"/>
            </a:xfrm>
            <a:prstGeom prst="rect">
              <a:avLst/>
            </a:prstGeom>
            <a:noFill/>
            <a:ln w="9525">
              <a:noFill/>
              <a:miter lim="800000"/>
              <a:headEnd/>
              <a:tailEnd/>
            </a:ln>
            <a:effectLst/>
          </p:spPr>
          <p:txBody>
            <a:bodyPr wrap="none">
              <a:spAutoFit/>
            </a:bodyPr>
            <a:lstStyle/>
            <a:p>
              <a:r>
                <a:rPr lang="en-US">
                  <a:solidFill>
                    <a:schemeClr val="bg1"/>
                  </a:solidFill>
                </a:rPr>
                <a:t>V</a:t>
              </a:r>
              <a:r>
                <a:rPr lang="en-US" baseline="-25000">
                  <a:solidFill>
                    <a:schemeClr val="bg1"/>
                  </a:solidFill>
                </a:rPr>
                <a:t>g</a:t>
              </a:r>
            </a:p>
          </p:txBody>
        </p:sp>
        <p:sp>
          <p:nvSpPr>
            <p:cNvPr id="536629" name="Line 53"/>
            <p:cNvSpPr>
              <a:spLocks noChangeShapeType="1"/>
            </p:cNvSpPr>
            <p:nvPr/>
          </p:nvSpPr>
          <p:spPr bwMode="auto">
            <a:xfrm>
              <a:off x="914400" y="4265613"/>
              <a:ext cx="1271588" cy="22225"/>
            </a:xfrm>
            <a:prstGeom prst="line">
              <a:avLst/>
            </a:prstGeom>
            <a:noFill/>
            <a:ln w="28575">
              <a:solidFill>
                <a:schemeClr val="bg1"/>
              </a:solidFill>
              <a:round/>
              <a:headEnd/>
              <a:tailEnd/>
            </a:ln>
            <a:effectLst/>
          </p:spPr>
          <p:txBody>
            <a:bodyPr/>
            <a:lstStyle/>
            <a:p>
              <a:endParaRPr lang="en-IN"/>
            </a:p>
          </p:txBody>
        </p:sp>
        <p:sp>
          <p:nvSpPr>
            <p:cNvPr id="536630" name="Line 54"/>
            <p:cNvSpPr>
              <a:spLocks noChangeShapeType="1"/>
            </p:cNvSpPr>
            <p:nvPr/>
          </p:nvSpPr>
          <p:spPr bwMode="auto">
            <a:xfrm flipV="1">
              <a:off x="2338388" y="4267200"/>
              <a:ext cx="1471612" cy="11113"/>
            </a:xfrm>
            <a:prstGeom prst="line">
              <a:avLst/>
            </a:prstGeom>
            <a:noFill/>
            <a:ln w="28575">
              <a:solidFill>
                <a:schemeClr val="bg1"/>
              </a:solidFill>
              <a:round/>
              <a:headEnd/>
              <a:tailEnd/>
            </a:ln>
            <a:effectLst/>
          </p:spPr>
          <p:txBody>
            <a:bodyPr/>
            <a:lstStyle/>
            <a:p>
              <a:endParaRPr lang="en-IN"/>
            </a:p>
          </p:txBody>
        </p:sp>
        <p:sp>
          <p:nvSpPr>
            <p:cNvPr id="536631" name="Line 55"/>
            <p:cNvSpPr>
              <a:spLocks noChangeShapeType="1"/>
            </p:cNvSpPr>
            <p:nvPr/>
          </p:nvSpPr>
          <p:spPr bwMode="auto">
            <a:xfrm>
              <a:off x="3810000" y="4267200"/>
              <a:ext cx="0" cy="1219200"/>
            </a:xfrm>
            <a:prstGeom prst="line">
              <a:avLst/>
            </a:prstGeom>
            <a:noFill/>
            <a:ln w="28575">
              <a:solidFill>
                <a:schemeClr val="bg1"/>
              </a:solidFill>
              <a:round/>
              <a:headEnd/>
              <a:tailEnd/>
            </a:ln>
            <a:effectLst/>
          </p:spPr>
          <p:txBody>
            <a:bodyPr/>
            <a:lstStyle/>
            <a:p>
              <a:endParaRPr lang="en-IN"/>
            </a:p>
          </p:txBody>
        </p:sp>
        <p:sp>
          <p:nvSpPr>
            <p:cNvPr id="536632" name="Line 56"/>
            <p:cNvSpPr>
              <a:spLocks noChangeShapeType="1"/>
            </p:cNvSpPr>
            <p:nvPr/>
          </p:nvSpPr>
          <p:spPr bwMode="auto">
            <a:xfrm>
              <a:off x="2185988" y="4175125"/>
              <a:ext cx="0" cy="204788"/>
            </a:xfrm>
            <a:prstGeom prst="line">
              <a:avLst/>
            </a:prstGeom>
            <a:noFill/>
            <a:ln w="28575">
              <a:solidFill>
                <a:schemeClr val="bg1"/>
              </a:solidFill>
              <a:round/>
              <a:headEnd/>
              <a:tailEnd/>
            </a:ln>
            <a:effectLst/>
          </p:spPr>
          <p:txBody>
            <a:bodyPr/>
            <a:lstStyle/>
            <a:p>
              <a:endParaRPr lang="en-IN"/>
            </a:p>
          </p:txBody>
        </p:sp>
        <p:sp>
          <p:nvSpPr>
            <p:cNvPr id="536633" name="Line 57"/>
            <p:cNvSpPr>
              <a:spLocks noChangeShapeType="1"/>
            </p:cNvSpPr>
            <p:nvPr/>
          </p:nvSpPr>
          <p:spPr bwMode="auto">
            <a:xfrm>
              <a:off x="2338388" y="4108450"/>
              <a:ext cx="0" cy="358775"/>
            </a:xfrm>
            <a:prstGeom prst="line">
              <a:avLst/>
            </a:prstGeom>
            <a:noFill/>
            <a:ln w="28575">
              <a:solidFill>
                <a:schemeClr val="bg1"/>
              </a:solidFill>
              <a:round/>
              <a:headEnd/>
              <a:tailEnd/>
            </a:ln>
            <a:effectLst/>
          </p:spPr>
          <p:txBody>
            <a:bodyPr/>
            <a:lstStyle/>
            <a:p>
              <a:endParaRPr lang="en-IN"/>
            </a:p>
          </p:txBody>
        </p:sp>
        <p:sp>
          <p:nvSpPr>
            <p:cNvPr id="536634" name="Text Box 58"/>
            <p:cNvSpPr txBox="1">
              <a:spLocks noChangeArrowheads="1"/>
            </p:cNvSpPr>
            <p:nvPr/>
          </p:nvSpPr>
          <p:spPr bwMode="auto">
            <a:xfrm>
              <a:off x="2057400" y="3810000"/>
              <a:ext cx="427038" cy="274638"/>
            </a:xfrm>
            <a:prstGeom prst="rect">
              <a:avLst/>
            </a:prstGeom>
            <a:noFill/>
            <a:ln w="9525">
              <a:noFill/>
              <a:miter lim="800000"/>
              <a:headEnd/>
              <a:tailEnd/>
            </a:ln>
            <a:effectLst/>
          </p:spPr>
          <p:txBody>
            <a:bodyPr wrap="none">
              <a:spAutoFit/>
            </a:bodyPr>
            <a:lstStyle/>
            <a:p>
              <a:r>
                <a:rPr lang="en-US">
                  <a:solidFill>
                    <a:schemeClr val="bg1"/>
                  </a:solidFill>
                </a:rPr>
                <a:t>V</a:t>
              </a:r>
              <a:r>
                <a:rPr lang="en-US" baseline="-25000">
                  <a:solidFill>
                    <a:schemeClr val="bg1"/>
                  </a:solidFill>
                </a:rPr>
                <a:t>SD</a:t>
              </a:r>
            </a:p>
          </p:txBody>
        </p:sp>
        <p:sp>
          <p:nvSpPr>
            <p:cNvPr id="536635" name="Rectangle 59"/>
            <p:cNvSpPr>
              <a:spLocks noChangeArrowheads="1"/>
            </p:cNvSpPr>
            <p:nvPr/>
          </p:nvSpPr>
          <p:spPr bwMode="auto">
            <a:xfrm>
              <a:off x="1162050" y="5557838"/>
              <a:ext cx="2405063" cy="103187"/>
            </a:xfrm>
            <a:prstGeom prst="rect">
              <a:avLst/>
            </a:prstGeom>
            <a:solidFill>
              <a:schemeClr val="bg2"/>
            </a:solidFill>
            <a:ln w="9525">
              <a:solidFill>
                <a:schemeClr val="tx1"/>
              </a:solidFill>
              <a:miter lim="800000"/>
              <a:headEnd/>
              <a:tailEnd/>
            </a:ln>
            <a:effectLst/>
          </p:spPr>
          <p:txBody>
            <a:bodyPr wrap="none" anchor="ctr"/>
            <a:lstStyle/>
            <a:p>
              <a:pPr algn="ctr"/>
              <a:endParaRPr lang="en-US"/>
            </a:p>
          </p:txBody>
        </p:sp>
        <p:sp>
          <p:nvSpPr>
            <p:cNvPr id="536636" name="Line 60"/>
            <p:cNvSpPr>
              <a:spLocks noChangeShapeType="1"/>
            </p:cNvSpPr>
            <p:nvPr/>
          </p:nvSpPr>
          <p:spPr bwMode="auto">
            <a:xfrm flipH="1">
              <a:off x="3567113" y="5486400"/>
              <a:ext cx="242887" cy="0"/>
            </a:xfrm>
            <a:prstGeom prst="line">
              <a:avLst/>
            </a:prstGeom>
            <a:noFill/>
            <a:ln w="28575">
              <a:solidFill>
                <a:schemeClr val="bg1"/>
              </a:solidFill>
              <a:round/>
              <a:headEnd/>
              <a:tailEnd/>
            </a:ln>
            <a:effectLst/>
          </p:spPr>
          <p:txBody>
            <a:bodyPr/>
            <a:lstStyle/>
            <a:p>
              <a:endParaRPr lang="en-IN"/>
            </a:p>
          </p:txBody>
        </p:sp>
        <p:sp>
          <p:nvSpPr>
            <p:cNvPr id="536637" name="Rectangle 61"/>
            <p:cNvSpPr>
              <a:spLocks noChangeArrowheads="1"/>
            </p:cNvSpPr>
            <p:nvPr/>
          </p:nvSpPr>
          <p:spPr bwMode="auto">
            <a:xfrm>
              <a:off x="2266950" y="4986338"/>
              <a:ext cx="182563" cy="228600"/>
            </a:xfrm>
            <a:prstGeom prst="rect">
              <a:avLst/>
            </a:prstGeom>
            <a:solidFill>
              <a:schemeClr val="hlink"/>
            </a:solidFill>
            <a:ln w="9525">
              <a:solidFill>
                <a:schemeClr val="tx1"/>
              </a:solidFill>
              <a:miter lim="800000"/>
              <a:headEnd/>
              <a:tailEnd/>
            </a:ln>
            <a:effectLst/>
          </p:spPr>
          <p:txBody>
            <a:bodyPr wrap="none" anchor="ctr"/>
            <a:lstStyle/>
            <a:p>
              <a:endParaRPr lang="en-IN"/>
            </a:p>
          </p:txBody>
        </p:sp>
        <p:sp>
          <p:nvSpPr>
            <p:cNvPr id="536660" name="Text Box 84"/>
            <p:cNvSpPr txBox="1">
              <a:spLocks noChangeArrowheads="1"/>
            </p:cNvSpPr>
            <p:nvPr/>
          </p:nvSpPr>
          <p:spPr bwMode="auto">
            <a:xfrm>
              <a:off x="2555875" y="5029200"/>
              <a:ext cx="644525" cy="274638"/>
            </a:xfrm>
            <a:prstGeom prst="rect">
              <a:avLst/>
            </a:prstGeom>
            <a:noFill/>
            <a:ln w="9525">
              <a:noFill/>
              <a:miter lim="800000"/>
              <a:headEnd/>
              <a:tailEnd/>
            </a:ln>
            <a:effectLst/>
          </p:spPr>
          <p:txBody>
            <a:bodyPr wrap="none">
              <a:spAutoFit/>
            </a:bodyPr>
            <a:lstStyle/>
            <a:p>
              <a:r>
                <a:rPr lang="en-US" dirty="0">
                  <a:solidFill>
                    <a:schemeClr val="bg1"/>
                  </a:solidFill>
                </a:rPr>
                <a:t>Liquid</a:t>
              </a:r>
            </a:p>
          </p:txBody>
        </p:sp>
      </p:grpSp>
      <p:sp>
        <p:nvSpPr>
          <p:cNvPr id="88" name="Slide Number Placeholder 87"/>
          <p:cNvSpPr>
            <a:spLocks noGrp="1"/>
          </p:cNvSpPr>
          <p:nvPr>
            <p:ph type="sldNum" sz="quarter" idx="12"/>
          </p:nvPr>
        </p:nvSpPr>
        <p:spPr/>
        <p:txBody>
          <a:bodyPr/>
          <a:lstStyle/>
          <a:p>
            <a:pPr>
              <a:defRPr/>
            </a:pPr>
            <a:fld id="{DF73BE85-F6AB-45A8-ABE1-2A283755C9B3}" type="slidenum">
              <a:rPr lang="en-US" altLang="en-US" smtClean="0"/>
              <a:pPr>
                <a:defRPr/>
              </a:pPr>
              <a:t>64</a:t>
            </a:fld>
            <a:endParaRPr lang="zh-CN" altLang="en-US" sz="1800">
              <a:solidFill>
                <a:schemeClr val="tx1"/>
              </a:solidFill>
            </a:endParaRPr>
          </a:p>
        </p:txBody>
      </p:sp>
      <p:grpSp>
        <p:nvGrpSpPr>
          <p:cNvPr id="5" name="Group 9"/>
          <p:cNvGrpSpPr/>
          <p:nvPr/>
        </p:nvGrpSpPr>
        <p:grpSpPr>
          <a:xfrm>
            <a:off x="0" y="23184"/>
            <a:ext cx="9126747" cy="868680"/>
            <a:chOff x="0" y="23184"/>
            <a:chExt cx="9126747" cy="868680"/>
          </a:xfrm>
        </p:grpSpPr>
        <p:pic>
          <p:nvPicPr>
            <p:cNvPr id="95" name="Picture 94"/>
            <p:cNvPicPr/>
            <p:nvPr/>
          </p:nvPicPr>
          <p:blipFill>
            <a:blip r:embed="rId3" cstate="print"/>
            <a:srcRect/>
            <a:stretch>
              <a:fillRect/>
            </a:stretch>
          </p:blipFill>
          <p:spPr bwMode="auto">
            <a:xfrm>
              <a:off x="8212347" y="23184"/>
              <a:ext cx="914400" cy="868680"/>
            </a:xfrm>
            <a:prstGeom prst="rect">
              <a:avLst/>
            </a:prstGeom>
            <a:ln>
              <a:noFill/>
            </a:ln>
            <a:effectLst>
              <a:softEdge rad="31750"/>
            </a:effectLst>
          </p:spPr>
        </p:pic>
        <p:cxnSp>
          <p:nvCxnSpPr>
            <p:cNvPr id="96" name="Straight Connector 95"/>
            <p:cNvCxnSpPr/>
            <p:nvPr/>
          </p:nvCxnSpPr>
          <p:spPr>
            <a:xfrm>
              <a:off x="0" y="838716"/>
              <a:ext cx="8244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91" name="Rectangle 90"/>
          <p:cNvSpPr/>
          <p:nvPr/>
        </p:nvSpPr>
        <p:spPr>
          <a:xfrm>
            <a:off x="2667000" y="990600"/>
            <a:ext cx="3962400" cy="2667000"/>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ransition spd="slow"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990" y="16625"/>
            <a:ext cx="9144000" cy="975563"/>
            <a:chOff x="-14990" y="16625"/>
            <a:chExt cx="9144000" cy="975563"/>
          </a:xfrm>
        </p:grpSpPr>
        <p:cxnSp>
          <p:nvCxnSpPr>
            <p:cNvPr id="3" name="Straight Connector 2"/>
            <p:cNvCxnSpPr/>
            <p:nvPr/>
          </p:nvCxnSpPr>
          <p:spPr>
            <a:xfrm>
              <a:off x="-14990" y="990600"/>
              <a:ext cx="9144000" cy="1588"/>
            </a:xfrm>
            <a:prstGeom prst="line">
              <a:avLst/>
            </a:prstGeom>
            <a:ln w="9525" cap="rnd">
              <a:solidFill>
                <a:srgbClr val="66FF66"/>
              </a:solidFill>
            </a:ln>
          </p:spPr>
          <p:style>
            <a:lnRef idx="2">
              <a:schemeClr val="accent1"/>
            </a:lnRef>
            <a:fillRef idx="0">
              <a:schemeClr val="accent1"/>
            </a:fillRef>
            <a:effectRef idx="1">
              <a:schemeClr val="accent1"/>
            </a:effectRef>
            <a:fontRef idx="minor">
              <a:schemeClr val="tx1"/>
            </a:fontRef>
          </p:style>
        </p:cxnSp>
        <p:pic>
          <p:nvPicPr>
            <p:cNvPr id="4" name="Picture 3"/>
            <p:cNvPicPr/>
            <p:nvPr/>
          </p:nvPicPr>
          <p:blipFill>
            <a:blip r:embed="rId3" cstate="print"/>
            <a:srcRect/>
            <a:stretch>
              <a:fillRect/>
            </a:stretch>
          </p:blipFill>
          <p:spPr bwMode="auto">
            <a:xfrm>
              <a:off x="16625" y="16625"/>
              <a:ext cx="914400" cy="971200"/>
            </a:xfrm>
            <a:prstGeom prst="rect">
              <a:avLst/>
            </a:prstGeom>
            <a:ln>
              <a:noFill/>
            </a:ln>
            <a:effectLst>
              <a:softEdge rad="112500"/>
            </a:effectLst>
          </p:spPr>
        </p:pic>
      </p:grpSp>
      <p:sp>
        <p:nvSpPr>
          <p:cNvPr id="5" name="Rectangle 4"/>
          <p:cNvSpPr/>
          <p:nvPr/>
        </p:nvSpPr>
        <p:spPr>
          <a:xfrm>
            <a:off x="3377340" y="228600"/>
            <a:ext cx="2496196" cy="584775"/>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b="1" dirty="0" smtClean="0">
                <a:ln w="50800"/>
                <a:solidFill>
                  <a:srgbClr val="FFFF00"/>
                </a:solidFill>
                <a:latin typeface="Century Schoolbook" pitchFamily="18" charset="0"/>
              </a:rPr>
              <a:t>Substrate  </a:t>
            </a:r>
            <a:endParaRPr lang="en-US" sz="3200" b="1" dirty="0">
              <a:ln w="50800"/>
              <a:solidFill>
                <a:srgbClr val="FFFF00"/>
              </a:solidFill>
              <a:latin typeface="Century Schoolbook" pitchFamily="18" charset="0"/>
            </a:endParaRPr>
          </a:p>
        </p:txBody>
      </p:sp>
      <p:grpSp>
        <p:nvGrpSpPr>
          <p:cNvPr id="6" name="Group 83"/>
          <p:cNvGrpSpPr/>
          <p:nvPr/>
        </p:nvGrpSpPr>
        <p:grpSpPr>
          <a:xfrm>
            <a:off x="304800" y="5029200"/>
            <a:ext cx="2462064" cy="1686906"/>
            <a:chOff x="304800" y="4267200"/>
            <a:chExt cx="2462064" cy="1686906"/>
          </a:xfrm>
        </p:grpSpPr>
        <p:grpSp>
          <p:nvGrpSpPr>
            <p:cNvPr id="7" name="Group 13"/>
            <p:cNvGrpSpPr/>
            <p:nvPr/>
          </p:nvGrpSpPr>
          <p:grpSpPr>
            <a:xfrm>
              <a:off x="381000" y="4267200"/>
              <a:ext cx="2385864" cy="1216417"/>
              <a:chOff x="4343400" y="4648200"/>
              <a:chExt cx="2385864" cy="1216417"/>
            </a:xfrm>
          </p:grpSpPr>
          <p:sp>
            <p:nvSpPr>
              <p:cNvPr id="14" name="Cube 13"/>
              <p:cNvSpPr/>
              <p:nvPr/>
            </p:nvSpPr>
            <p:spPr>
              <a:xfrm rot="155328">
                <a:off x="4343400" y="4700536"/>
                <a:ext cx="2385864" cy="1164081"/>
              </a:xfrm>
              <a:prstGeom prst="cube">
                <a:avLst>
                  <a:gd name="adj" fmla="val 90539"/>
                </a:avLst>
              </a:prstGeom>
              <a:solidFill>
                <a:srgbClr val="0000CC"/>
              </a:solidFill>
              <a:ln>
                <a:solidFill>
                  <a:srgbClr val="0000CC"/>
                </a:solidFill>
              </a:ln>
              <a:scene3d>
                <a:camera prst="orthographicFront"/>
                <a:lightRig rig="morning"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rot="173669">
                <a:off x="5136924" y="5276898"/>
                <a:ext cx="923235" cy="457370"/>
              </a:xfrm>
              <a:prstGeom prst="cube">
                <a:avLst>
                  <a:gd name="adj" fmla="val 86923"/>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rot="172271">
                <a:off x="4723794" y="4648200"/>
                <a:ext cx="831104" cy="702745"/>
              </a:xfrm>
              <a:prstGeom prst="cube">
                <a:avLst>
                  <a:gd name="adj" fmla="val 9588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rot="172271">
                <a:off x="4390890" y="5213192"/>
                <a:ext cx="877531" cy="457370"/>
              </a:xfrm>
              <a:prstGeom prst="cube">
                <a:avLst>
                  <a:gd name="adj" fmla="val 86923"/>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rot="172271">
                <a:off x="5884276" y="4696290"/>
                <a:ext cx="844147" cy="665466"/>
              </a:xfrm>
              <a:prstGeom prst="cube">
                <a:avLst>
                  <a:gd name="adj" fmla="val 9588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p:cNvCxnSpPr/>
            <p:nvPr/>
          </p:nvCxnSpPr>
          <p:spPr>
            <a:xfrm>
              <a:off x="1145448" y="5303509"/>
              <a:ext cx="15948" cy="37732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01264" y="5242034"/>
              <a:ext cx="15948" cy="37732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04800" y="5486400"/>
              <a:ext cx="609600" cy="777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1145630" y="5573106"/>
              <a:ext cx="683170" cy="656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375489">
              <a:off x="625366" y="5573106"/>
              <a:ext cx="838200" cy="381000"/>
            </a:xfrm>
            <a:prstGeom prst="rect">
              <a:avLst/>
            </a:prstGeom>
            <a:noFill/>
          </p:spPr>
          <p:txBody>
            <a:bodyPr wrap="square" rtlCol="0">
              <a:spAutoFit/>
            </a:bodyPr>
            <a:lstStyle/>
            <a:p>
              <a:r>
                <a:rPr lang="en-US" b="1" dirty="0" smtClean="0">
                  <a:solidFill>
                    <a:schemeClr val="accent5">
                      <a:lumMod val="60000"/>
                      <a:lumOff val="40000"/>
                    </a:schemeClr>
                  </a:solidFill>
                  <a:latin typeface="Times New Roman" pitchFamily="18" charset="0"/>
                  <a:cs typeface="Times New Roman" pitchFamily="18" charset="0"/>
                </a:rPr>
                <a:t>3 </a:t>
              </a:r>
              <a:r>
                <a:rPr lang="el-GR" b="1" dirty="0" smtClean="0">
                  <a:solidFill>
                    <a:schemeClr val="accent5">
                      <a:lumMod val="60000"/>
                      <a:lumOff val="40000"/>
                    </a:schemeClr>
                  </a:solidFill>
                  <a:latin typeface="Times New Roman" pitchFamily="18" charset="0"/>
                  <a:cs typeface="Times New Roman" pitchFamily="18" charset="0"/>
                </a:rPr>
                <a:t>μ</a:t>
              </a:r>
              <a:r>
                <a:rPr lang="en-US" b="1" dirty="0" smtClean="0">
                  <a:solidFill>
                    <a:schemeClr val="accent5">
                      <a:lumMod val="60000"/>
                      <a:lumOff val="40000"/>
                    </a:schemeClr>
                  </a:solidFill>
                  <a:latin typeface="Times New Roman" pitchFamily="18" charset="0"/>
                  <a:cs typeface="Times New Roman" pitchFamily="18" charset="0"/>
                </a:rPr>
                <a:t>m</a:t>
              </a:r>
              <a:endParaRPr lang="en-US" b="1" dirty="0">
                <a:solidFill>
                  <a:schemeClr val="accent5">
                    <a:lumMod val="60000"/>
                    <a:lumOff val="40000"/>
                  </a:schemeClr>
                </a:solidFill>
                <a:latin typeface="Times New Roman" pitchFamily="18" charset="0"/>
                <a:cs typeface="Times New Roman" pitchFamily="18" charset="0"/>
              </a:endParaRPr>
            </a:p>
          </p:txBody>
        </p:sp>
      </p:grpSp>
      <p:pic>
        <p:nvPicPr>
          <p:cNvPr id="19" name="Picture 2"/>
          <p:cNvPicPr>
            <a:picLocks noChangeAspect="1" noChangeArrowheads="1"/>
          </p:cNvPicPr>
          <p:nvPr/>
        </p:nvPicPr>
        <p:blipFill>
          <a:blip r:embed="rId4" cstate="print"/>
          <a:srcRect/>
          <a:stretch>
            <a:fillRect/>
          </a:stretch>
        </p:blipFill>
        <p:spPr bwMode="auto">
          <a:xfrm>
            <a:off x="529651" y="2425644"/>
            <a:ext cx="2057400" cy="1993956"/>
          </a:xfrm>
          <a:prstGeom prst="rect">
            <a:avLst/>
          </a:prstGeom>
          <a:noFill/>
          <a:ln w="9525">
            <a:noFill/>
            <a:miter lim="800000"/>
            <a:headEnd/>
            <a:tailEnd/>
          </a:ln>
          <a:effectLst/>
        </p:spPr>
      </p:pic>
      <p:sp>
        <p:nvSpPr>
          <p:cNvPr id="20" name="Rectangle 19"/>
          <p:cNvSpPr/>
          <p:nvPr/>
        </p:nvSpPr>
        <p:spPr>
          <a:xfrm>
            <a:off x="4397829" y="4306467"/>
            <a:ext cx="2514600" cy="45720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97829" y="4154067"/>
            <a:ext cx="2514600" cy="1524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35"/>
          <p:cNvGrpSpPr/>
          <p:nvPr/>
        </p:nvGrpSpPr>
        <p:grpSpPr>
          <a:xfrm>
            <a:off x="4425635" y="3816594"/>
            <a:ext cx="2471016" cy="261237"/>
            <a:chOff x="4463172" y="2819400"/>
            <a:chExt cx="2471016" cy="261237"/>
          </a:xfrm>
        </p:grpSpPr>
        <p:sp>
          <p:nvSpPr>
            <p:cNvPr id="23" name="Rectangle 22"/>
            <p:cNvSpPr/>
            <p:nvPr/>
          </p:nvSpPr>
          <p:spPr>
            <a:xfrm>
              <a:off x="5791200" y="2819400"/>
              <a:ext cx="1142988" cy="261234"/>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463172" y="2819403"/>
              <a:ext cx="1142988" cy="261234"/>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36"/>
          <p:cNvGrpSpPr/>
          <p:nvPr/>
        </p:nvGrpSpPr>
        <p:grpSpPr>
          <a:xfrm>
            <a:off x="4425584" y="4066971"/>
            <a:ext cx="2471022" cy="91443"/>
            <a:chOff x="4463175" y="3102429"/>
            <a:chExt cx="2471022" cy="91443"/>
          </a:xfrm>
        </p:grpSpPr>
        <p:sp>
          <p:nvSpPr>
            <p:cNvPr id="26" name="Rectangle 25"/>
            <p:cNvSpPr/>
            <p:nvPr/>
          </p:nvSpPr>
          <p:spPr>
            <a:xfrm>
              <a:off x="4463175" y="3102429"/>
              <a:ext cx="1142988" cy="914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91209" y="3102432"/>
              <a:ext cx="1142988" cy="914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p:cNvCxnSpPr/>
          <p:nvPr/>
        </p:nvCxnSpPr>
        <p:spPr>
          <a:xfrm rot="5400000">
            <a:off x="-298056" y="4314074"/>
            <a:ext cx="2478529" cy="116558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375241" y="4882559"/>
            <a:ext cx="2538690" cy="887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419600" y="4992267"/>
            <a:ext cx="2590800" cy="369332"/>
          </a:xfrm>
          <a:prstGeom prst="rect">
            <a:avLst/>
          </a:prstGeom>
          <a:noFill/>
        </p:spPr>
        <p:txBody>
          <a:bodyPr wrap="square" rtlCol="0">
            <a:spAutoFit/>
          </a:bodyPr>
          <a:lstStyle/>
          <a:p>
            <a:pPr algn="ctr"/>
            <a:r>
              <a:rPr lang="en-US" b="1" dirty="0" smtClean="0">
                <a:ln w="1905"/>
                <a:solidFill>
                  <a:srgbClr val="00FFFF"/>
                </a:solidFill>
                <a:effectLst>
                  <a:innerShdw blurRad="69850" dist="43180" dir="5400000">
                    <a:srgbClr val="000000">
                      <a:alpha val="65000"/>
                    </a:srgbClr>
                  </a:innerShdw>
                </a:effectLst>
                <a:latin typeface="Times New Roman" pitchFamily="18" charset="0"/>
                <a:cs typeface="Times New Roman" pitchFamily="18" charset="0"/>
              </a:rPr>
              <a:t>Cross Sectional View</a:t>
            </a:r>
            <a:endParaRPr lang="en-US" b="1" dirty="0">
              <a:ln w="1905"/>
              <a:solidFill>
                <a:srgbClr val="00FFFF"/>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1" name="Text Box 10"/>
          <p:cNvSpPr txBox="1">
            <a:spLocks noChangeArrowheads="1"/>
          </p:cNvSpPr>
          <p:nvPr/>
        </p:nvSpPr>
        <p:spPr bwMode="auto">
          <a:xfrm>
            <a:off x="2971800" y="5714559"/>
            <a:ext cx="5943600" cy="991041"/>
          </a:xfrm>
          <a:prstGeom prst="rect">
            <a:avLst/>
          </a:prstGeom>
          <a:noFill/>
          <a:ln w="9525">
            <a:noFill/>
            <a:miter lim="800000"/>
            <a:headEnd/>
            <a:tailEnd/>
          </a:ln>
          <a:effectLst/>
        </p:spPr>
        <p:txBody>
          <a:bodyPr wrap="square">
            <a:spAutoFit/>
          </a:bodyPr>
          <a:lstStyle/>
          <a:p>
            <a:pPr algn="just">
              <a:spcBef>
                <a:spcPct val="20000"/>
              </a:spcBef>
            </a:pPr>
            <a:r>
              <a:rPr lang="en-US" sz="1600" i="1" dirty="0">
                <a:solidFill>
                  <a:srgbClr val="00FF00"/>
                </a:solidFill>
                <a:latin typeface="Georgia" pitchFamily="18" charset="0"/>
                <a:ea typeface="Arial Unicode MS" pitchFamily="34" charset="-128"/>
                <a:cs typeface="Times New Roman" pitchFamily="18" charset="0"/>
              </a:rPr>
              <a:t>The </a:t>
            </a:r>
            <a:r>
              <a:rPr lang="en-US" sz="1600" i="1" dirty="0" smtClean="0">
                <a:solidFill>
                  <a:srgbClr val="00FF00"/>
                </a:solidFill>
                <a:latin typeface="Georgia" pitchFamily="18" charset="0"/>
                <a:ea typeface="Arial Unicode MS" pitchFamily="34" charset="-128"/>
                <a:cs typeface="Times New Roman" pitchFamily="18" charset="0"/>
              </a:rPr>
              <a:t>Au microelectrodes were photolithographically  patterned on Si/SiO2 </a:t>
            </a:r>
            <a:r>
              <a:rPr lang="en-US" sz="1600" i="1" dirty="0">
                <a:solidFill>
                  <a:srgbClr val="00FF00"/>
                </a:solidFill>
                <a:latin typeface="Georgia" pitchFamily="18" charset="0"/>
                <a:ea typeface="Arial Unicode MS" pitchFamily="34" charset="-128"/>
                <a:cs typeface="Times New Roman" pitchFamily="18" charset="0"/>
              </a:rPr>
              <a:t>wafers (having 3 </a:t>
            </a:r>
            <a:r>
              <a:rPr lang="en-US" sz="1600" i="1" dirty="0" smtClean="0">
                <a:solidFill>
                  <a:srgbClr val="00FF00"/>
                </a:solidFill>
                <a:latin typeface="Georgia" pitchFamily="18" charset="0"/>
                <a:ea typeface="Arial Unicode MS" pitchFamily="34" charset="-128"/>
                <a:cs typeface="Times New Roman" pitchFamily="18" charset="0"/>
              </a:rPr>
              <a:t>µm gap </a:t>
            </a:r>
            <a:r>
              <a:rPr lang="en-US" sz="1600" i="1" dirty="0">
                <a:solidFill>
                  <a:srgbClr val="00FF00"/>
                </a:solidFill>
                <a:latin typeface="Georgia" pitchFamily="18" charset="0"/>
                <a:ea typeface="Arial Unicode MS" pitchFamily="34" charset="-128"/>
                <a:cs typeface="Times New Roman" pitchFamily="18" charset="0"/>
              </a:rPr>
              <a:t> </a:t>
            </a:r>
            <a:r>
              <a:rPr lang="en-US" sz="1600" i="1" dirty="0" smtClean="0">
                <a:solidFill>
                  <a:srgbClr val="00FF00"/>
                </a:solidFill>
                <a:latin typeface="Georgia" pitchFamily="18" charset="0"/>
                <a:ea typeface="Arial Unicode MS" pitchFamily="34" charset="-128"/>
                <a:cs typeface="Times New Roman" pitchFamily="18" charset="0"/>
              </a:rPr>
              <a:t>between </a:t>
            </a:r>
            <a:r>
              <a:rPr lang="en-US" sz="1600" i="1" dirty="0">
                <a:solidFill>
                  <a:srgbClr val="00FF00"/>
                </a:solidFill>
                <a:latin typeface="Georgia" pitchFamily="18" charset="0"/>
                <a:ea typeface="Arial Unicode MS" pitchFamily="34" charset="-128"/>
                <a:cs typeface="Times New Roman" pitchFamily="18" charset="0"/>
              </a:rPr>
              <a:t>two electrodes) </a:t>
            </a:r>
            <a:endParaRPr lang="en-US" sz="1600" i="1" dirty="0" smtClean="0">
              <a:solidFill>
                <a:srgbClr val="00FF00"/>
              </a:solidFill>
              <a:latin typeface="Georgia" pitchFamily="18" charset="0"/>
              <a:ea typeface="Arial Unicode MS" pitchFamily="34" charset="-128"/>
              <a:cs typeface="Times New Roman" pitchFamily="18" charset="0"/>
            </a:endParaRPr>
          </a:p>
          <a:p>
            <a:pPr algn="just">
              <a:spcBef>
                <a:spcPct val="20000"/>
              </a:spcBef>
            </a:pPr>
            <a:endParaRPr lang="en-US" sz="800" i="1" dirty="0" smtClean="0">
              <a:solidFill>
                <a:srgbClr val="00FF00"/>
              </a:solidFill>
              <a:latin typeface="Georgia" pitchFamily="18" charset="0"/>
              <a:ea typeface="Arial Unicode MS" pitchFamily="34" charset="-128"/>
              <a:cs typeface="Times New Roman" pitchFamily="18" charset="0"/>
            </a:endParaRPr>
          </a:p>
          <a:p>
            <a:pPr algn="just">
              <a:spcBef>
                <a:spcPct val="20000"/>
              </a:spcBef>
            </a:pPr>
            <a:r>
              <a:rPr lang="en-US" sz="1400" b="1" i="1" dirty="0" smtClean="0">
                <a:solidFill>
                  <a:srgbClr val="FFFF00"/>
                </a:solidFill>
                <a:latin typeface="Georgia" pitchFamily="18" charset="0"/>
                <a:ea typeface="Arial Unicode MS" pitchFamily="34" charset="-128"/>
                <a:cs typeface="Times New Roman" pitchFamily="18" charset="0"/>
              </a:rPr>
              <a:t> </a:t>
            </a:r>
            <a:endParaRPr lang="en-US" sz="1400" b="1" i="1" dirty="0">
              <a:solidFill>
                <a:srgbClr val="FFFF00"/>
              </a:solidFill>
              <a:latin typeface="Georgia" pitchFamily="18" charset="0"/>
              <a:ea typeface="Arial Unicode MS" pitchFamily="34" charset="-128"/>
              <a:cs typeface="Times New Roman" pitchFamily="18" charset="0"/>
            </a:endParaRPr>
          </a:p>
        </p:txBody>
      </p:sp>
      <p:grpSp>
        <p:nvGrpSpPr>
          <p:cNvPr id="25" name="Group 41"/>
          <p:cNvGrpSpPr/>
          <p:nvPr/>
        </p:nvGrpSpPr>
        <p:grpSpPr>
          <a:xfrm>
            <a:off x="7010400" y="2281725"/>
            <a:ext cx="2133600" cy="3110649"/>
            <a:chOff x="7010400" y="1328058"/>
            <a:chExt cx="2133600" cy="3110649"/>
          </a:xfrm>
        </p:grpSpPr>
        <p:sp>
          <p:nvSpPr>
            <p:cNvPr id="33" name="TextBox 32"/>
            <p:cNvSpPr txBox="1"/>
            <p:nvPr/>
          </p:nvSpPr>
          <p:spPr>
            <a:xfrm>
              <a:off x="7010400" y="1328058"/>
              <a:ext cx="2133600" cy="400110"/>
            </a:xfrm>
            <a:prstGeom prst="rect">
              <a:avLst/>
            </a:prstGeom>
            <a:noFill/>
          </p:spPr>
          <p:txBody>
            <a:bodyPr wrap="square" rtlCol="0">
              <a:spAutoFit/>
            </a:bodyPr>
            <a:lstStyle/>
            <a:p>
              <a:r>
                <a:rPr lang="en-US" sz="2000" b="1" dirty="0" smtClean="0">
                  <a:solidFill>
                    <a:schemeClr val="bg1"/>
                  </a:solidFill>
                  <a:latin typeface="Times New Roman" pitchFamily="18" charset="0"/>
                  <a:cs typeface="Times New Roman" pitchFamily="18" charset="0"/>
                </a:rPr>
                <a:t>Au -180nm</a:t>
              </a:r>
              <a:endParaRPr lang="en-US" sz="2000" b="1" dirty="0">
                <a:solidFill>
                  <a:schemeClr val="bg1"/>
                </a:solidFill>
                <a:latin typeface="Times New Roman" pitchFamily="18" charset="0"/>
                <a:cs typeface="Times New Roman" pitchFamily="18" charset="0"/>
              </a:endParaRPr>
            </a:p>
          </p:txBody>
        </p:sp>
        <p:sp>
          <p:nvSpPr>
            <p:cNvPr id="34" name="TextBox 33"/>
            <p:cNvSpPr txBox="1"/>
            <p:nvPr/>
          </p:nvSpPr>
          <p:spPr>
            <a:xfrm>
              <a:off x="7010400" y="2013858"/>
              <a:ext cx="2133600" cy="400110"/>
            </a:xfrm>
            <a:prstGeom prst="rect">
              <a:avLst/>
            </a:prstGeom>
            <a:noFill/>
          </p:spPr>
          <p:txBody>
            <a:bodyPr wrap="square" rtlCol="0">
              <a:spAutoFit/>
            </a:bodyPr>
            <a:lstStyle/>
            <a:p>
              <a:r>
                <a:rPr lang="en-US" sz="2000" b="1" dirty="0" smtClean="0">
                  <a:solidFill>
                    <a:schemeClr val="bg1"/>
                  </a:solidFill>
                  <a:latin typeface="Times New Roman" pitchFamily="18" charset="0"/>
                  <a:cs typeface="Times New Roman" pitchFamily="18" charset="0"/>
                </a:rPr>
                <a:t>Cr - 20nm</a:t>
              </a:r>
              <a:endParaRPr lang="en-US" sz="2000" b="1" dirty="0">
                <a:solidFill>
                  <a:schemeClr val="bg1"/>
                </a:solidFill>
                <a:latin typeface="Times New Roman" pitchFamily="18" charset="0"/>
                <a:cs typeface="Times New Roman" pitchFamily="18" charset="0"/>
              </a:endParaRPr>
            </a:p>
          </p:txBody>
        </p:sp>
        <p:sp>
          <p:nvSpPr>
            <p:cNvPr id="35" name="TextBox 34"/>
            <p:cNvSpPr txBox="1"/>
            <p:nvPr/>
          </p:nvSpPr>
          <p:spPr>
            <a:xfrm>
              <a:off x="7010400" y="3069771"/>
              <a:ext cx="2133600" cy="400110"/>
            </a:xfrm>
            <a:prstGeom prst="rect">
              <a:avLst/>
            </a:prstGeom>
            <a:noFill/>
          </p:spPr>
          <p:txBody>
            <a:bodyPr wrap="square" rtlCol="0">
              <a:spAutoFit/>
            </a:bodyPr>
            <a:lstStyle/>
            <a:p>
              <a:r>
                <a:rPr lang="en-US" sz="2000" b="1" dirty="0" smtClean="0">
                  <a:solidFill>
                    <a:schemeClr val="bg1"/>
                  </a:solidFill>
                  <a:latin typeface="Times New Roman" pitchFamily="18" charset="0"/>
                  <a:cs typeface="Times New Roman" pitchFamily="18" charset="0"/>
                </a:rPr>
                <a:t>SiO</a:t>
              </a:r>
              <a:r>
                <a:rPr lang="en-US" sz="1200" b="1"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 - 300nm</a:t>
              </a:r>
              <a:endParaRPr lang="en-US" sz="2000" b="1" dirty="0">
                <a:solidFill>
                  <a:schemeClr val="bg1"/>
                </a:solidFill>
                <a:latin typeface="Times New Roman" pitchFamily="18" charset="0"/>
                <a:cs typeface="Times New Roman" pitchFamily="18" charset="0"/>
              </a:endParaRPr>
            </a:p>
          </p:txBody>
        </p:sp>
        <p:sp>
          <p:nvSpPr>
            <p:cNvPr id="36" name="TextBox 35"/>
            <p:cNvSpPr txBox="1"/>
            <p:nvPr/>
          </p:nvSpPr>
          <p:spPr>
            <a:xfrm>
              <a:off x="7010400" y="4038597"/>
              <a:ext cx="2133600" cy="400110"/>
            </a:xfrm>
            <a:prstGeom prst="rect">
              <a:avLst/>
            </a:prstGeom>
            <a:noFill/>
          </p:spPr>
          <p:txBody>
            <a:bodyPr wrap="square" rtlCol="0">
              <a:spAutoFit/>
            </a:bodyPr>
            <a:lstStyle/>
            <a:p>
              <a:r>
                <a:rPr lang="en-US" sz="2000" b="1" dirty="0" smtClean="0">
                  <a:solidFill>
                    <a:schemeClr val="bg1"/>
                  </a:solidFill>
                  <a:latin typeface="Times New Roman" pitchFamily="18" charset="0"/>
                  <a:cs typeface="Times New Roman" pitchFamily="18" charset="0"/>
                </a:rPr>
                <a:t>Si - 525</a:t>
              </a:r>
              <a:r>
                <a:rPr lang="el-GR" sz="2000" b="1" dirty="0" smtClean="0">
                  <a:solidFill>
                    <a:schemeClr val="bg1"/>
                  </a:solidFill>
                  <a:latin typeface="Times New Roman"/>
                  <a:cs typeface="Times New Roman"/>
                </a:rPr>
                <a:t>μ</a:t>
              </a:r>
              <a:r>
                <a:rPr lang="en-US" sz="2000" b="1" dirty="0" smtClean="0">
                  <a:solidFill>
                    <a:schemeClr val="bg1"/>
                  </a:solidFill>
                  <a:latin typeface="Times New Roman" pitchFamily="18" charset="0"/>
                  <a:cs typeface="Times New Roman" pitchFamily="18" charset="0"/>
                </a:rPr>
                <a:t>m</a:t>
              </a:r>
              <a:endParaRPr lang="en-US" sz="2000" b="1" dirty="0">
                <a:solidFill>
                  <a:schemeClr val="bg1"/>
                </a:solidFill>
                <a:latin typeface="Times New Roman" pitchFamily="18" charset="0"/>
                <a:cs typeface="Times New Roman" pitchFamily="18" charset="0"/>
              </a:endParaRPr>
            </a:p>
          </p:txBody>
        </p:sp>
      </p:grpSp>
      <p:grpSp>
        <p:nvGrpSpPr>
          <p:cNvPr id="32" name="Group 51"/>
          <p:cNvGrpSpPr/>
          <p:nvPr/>
        </p:nvGrpSpPr>
        <p:grpSpPr>
          <a:xfrm>
            <a:off x="4894053" y="1782201"/>
            <a:ext cx="1394598" cy="816830"/>
            <a:chOff x="4953000" y="2159463"/>
            <a:chExt cx="1394598" cy="816830"/>
          </a:xfrm>
        </p:grpSpPr>
        <p:grpSp>
          <p:nvGrpSpPr>
            <p:cNvPr id="37" name="Group 50"/>
            <p:cNvGrpSpPr/>
            <p:nvPr/>
          </p:nvGrpSpPr>
          <p:grpSpPr>
            <a:xfrm>
              <a:off x="4953000" y="2494469"/>
              <a:ext cx="1394598" cy="481824"/>
              <a:chOff x="4953000" y="2494469"/>
              <a:chExt cx="1394598" cy="481824"/>
            </a:xfrm>
          </p:grpSpPr>
          <p:cxnSp>
            <p:nvCxnSpPr>
              <p:cNvPr id="40" name="Straight Connector 39"/>
              <p:cNvCxnSpPr/>
              <p:nvPr/>
            </p:nvCxnSpPr>
            <p:spPr>
              <a:xfrm rot="16200000" flipH="1">
                <a:off x="5343391" y="2733808"/>
                <a:ext cx="478947" cy="6023"/>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1" name="Straight Connector 40"/>
              <p:cNvCxnSpPr/>
              <p:nvPr/>
            </p:nvCxnSpPr>
            <p:spPr>
              <a:xfrm rot="16200000" flipH="1">
                <a:off x="5495791" y="2730931"/>
                <a:ext cx="478947" cy="6023"/>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2" name="Straight Arrow Connector 41"/>
              <p:cNvCxnSpPr/>
              <p:nvPr/>
            </p:nvCxnSpPr>
            <p:spPr>
              <a:xfrm>
                <a:off x="4953000" y="2667000"/>
                <a:ext cx="6096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p:nvPr/>
            </p:nvCxnSpPr>
            <p:spPr>
              <a:xfrm rot="10800000" flipV="1">
                <a:off x="5734950" y="2667000"/>
                <a:ext cx="612648"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grpSp>
        <p:sp>
          <p:nvSpPr>
            <p:cNvPr id="39" name="TextBox 38"/>
            <p:cNvSpPr txBox="1"/>
            <p:nvPr/>
          </p:nvSpPr>
          <p:spPr>
            <a:xfrm>
              <a:off x="5303387" y="2159463"/>
              <a:ext cx="838200" cy="381000"/>
            </a:xfrm>
            <a:prstGeom prst="rect">
              <a:avLst/>
            </a:prstGeom>
            <a:noFill/>
          </p:spPr>
          <p:txBody>
            <a:bodyPr wrap="square" rtlCol="0">
              <a:spAutoFit/>
            </a:bodyPr>
            <a:lstStyle/>
            <a:p>
              <a:r>
                <a:rPr lang="en-US" b="1" dirty="0" smtClean="0">
                  <a:solidFill>
                    <a:schemeClr val="accent5">
                      <a:lumMod val="60000"/>
                      <a:lumOff val="40000"/>
                    </a:schemeClr>
                  </a:solidFill>
                  <a:latin typeface="Times New Roman" pitchFamily="18" charset="0"/>
                  <a:cs typeface="Times New Roman" pitchFamily="18" charset="0"/>
                </a:rPr>
                <a:t>3 </a:t>
              </a:r>
              <a:r>
                <a:rPr lang="el-GR" b="1" dirty="0" smtClean="0">
                  <a:solidFill>
                    <a:schemeClr val="accent5">
                      <a:lumMod val="60000"/>
                      <a:lumOff val="40000"/>
                    </a:schemeClr>
                  </a:solidFill>
                  <a:latin typeface="Times New Roman" pitchFamily="18" charset="0"/>
                  <a:cs typeface="Times New Roman" pitchFamily="18" charset="0"/>
                </a:rPr>
                <a:t>μ</a:t>
              </a:r>
              <a:r>
                <a:rPr lang="en-US" b="1" dirty="0" smtClean="0">
                  <a:solidFill>
                    <a:schemeClr val="accent5">
                      <a:lumMod val="60000"/>
                      <a:lumOff val="40000"/>
                    </a:schemeClr>
                  </a:solidFill>
                  <a:latin typeface="Times New Roman" pitchFamily="18" charset="0"/>
                  <a:cs typeface="Times New Roman" pitchFamily="18" charset="0"/>
                </a:rPr>
                <a:t>m</a:t>
              </a:r>
              <a:endParaRPr lang="en-US" b="1" dirty="0">
                <a:solidFill>
                  <a:schemeClr val="accent5">
                    <a:lumMod val="60000"/>
                    <a:lumOff val="40000"/>
                  </a:schemeClr>
                </a:solidFill>
                <a:latin typeface="Times New Roman" pitchFamily="18" charset="0"/>
                <a:cs typeface="Times New Roman" pitchFamily="18" charset="0"/>
              </a:endParaRPr>
            </a:p>
          </p:txBody>
        </p:sp>
      </p:grpSp>
      <p:sp>
        <p:nvSpPr>
          <p:cNvPr id="44" name="Slide Number Placeholder 43"/>
          <p:cNvSpPr>
            <a:spLocks noGrp="1"/>
          </p:cNvSpPr>
          <p:nvPr>
            <p:ph type="sldNum" sz="quarter" idx="12"/>
          </p:nvPr>
        </p:nvSpPr>
        <p:spPr/>
        <p:txBody>
          <a:bodyPr/>
          <a:lstStyle/>
          <a:p>
            <a:fld id="{A51B95CD-CCEA-4356-89B1-ABA86CD62D36}" type="slidenum">
              <a:rPr lang="en-US" smtClean="0"/>
              <a:pPr/>
              <a:t>65</a:t>
            </a:fld>
            <a:endParaRPr lang="en-US" dirty="0"/>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59259E-6 L -0.00416 -0.21412 " pathEditMode="relative" rAng="0" ptsTypes="AA">
                                      <p:cBhvr>
                                        <p:cTn id="6" dur="500" fill="hold"/>
                                        <p:tgtEl>
                                          <p:spTgt spid="8"/>
                                        </p:tgtEl>
                                        <p:attrNameLst>
                                          <p:attrName>ppt_x</p:attrName>
                                          <p:attrName>ppt_y</p:attrName>
                                        </p:attrNameLst>
                                      </p:cBhvr>
                                      <p:rCtr x="-200" y="-10700"/>
                                    </p:animMotion>
                                  </p:childTnLst>
                                </p:cTn>
                              </p:par>
                              <p:par>
                                <p:cTn id="7" presetID="64" presetClass="path" presetSubtype="0" accel="50000" decel="50000" fill="hold" nodeType="withEffect">
                                  <p:stCondLst>
                                    <p:cond delay="0"/>
                                  </p:stCondLst>
                                  <p:childTnLst>
                                    <p:animMotion origin="layout" path="M -3.33333E-6 1.85185E-6 L -0.00416 -0.13843 " pathEditMode="relative" rAng="0" ptsTypes="AA">
                                      <p:cBhvr>
                                        <p:cTn id="8" dur="500" fill="hold"/>
                                        <p:tgtEl>
                                          <p:spTgt spid="22"/>
                                        </p:tgtEl>
                                        <p:attrNameLst>
                                          <p:attrName>ppt_x</p:attrName>
                                          <p:attrName>ppt_y</p:attrName>
                                        </p:attrNameLst>
                                      </p:cBhvr>
                                      <p:rCtr x="-200" y="-6900"/>
                                    </p:animMotion>
                                  </p:childTnLst>
                                </p:cTn>
                              </p:par>
                              <p:par>
                                <p:cTn id="9" presetID="42" presetClass="path" presetSubtype="0" accel="50000" decel="50000" fill="hold" grpId="0" nodeType="withEffect">
                                  <p:stCondLst>
                                    <p:cond delay="0"/>
                                  </p:stCondLst>
                                  <p:childTnLst>
                                    <p:animMotion origin="layout" path="M -2.77778E-6 -2.22222E-6 L -0.00173 0.11111 " pathEditMode="relative" rAng="0" ptsTypes="AA">
                                      <p:cBhvr>
                                        <p:cTn id="10" dur="500" fill="hold"/>
                                        <p:tgtEl>
                                          <p:spTgt spid="20"/>
                                        </p:tgtEl>
                                        <p:attrNameLst>
                                          <p:attrName>ppt_x</p:attrName>
                                          <p:attrName>ppt_y</p:attrName>
                                        </p:attrNameLst>
                                      </p:cBhvr>
                                      <p:rCtr x="-100" y="5600"/>
                                    </p:animMotion>
                                  </p:childTnLst>
                                </p:cTn>
                              </p:par>
                              <p:par>
                                <p:cTn id="11" presetID="10" presetClass="exit" presetSubtype="0" fill="hold" grpId="0" nodeType="withEffect">
                                  <p:stCondLst>
                                    <p:cond delay="0"/>
                                  </p:stCondLst>
                                  <p:childTnLst>
                                    <p:animEffect transition="out" filter="fade">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5395913" y="3543300"/>
            <a:ext cx="1766887" cy="666750"/>
            <a:chOff x="3399" y="2640"/>
            <a:chExt cx="1113" cy="420"/>
          </a:xfrm>
        </p:grpSpPr>
        <p:sp>
          <p:nvSpPr>
            <p:cNvPr id="25615" name="Rectangle 4"/>
            <p:cNvSpPr>
              <a:spLocks noChangeArrowheads="1"/>
            </p:cNvSpPr>
            <p:nvPr/>
          </p:nvSpPr>
          <p:spPr bwMode="auto">
            <a:xfrm>
              <a:off x="3399" y="2792"/>
              <a:ext cx="1113" cy="268"/>
            </a:xfrm>
            <a:prstGeom prst="rect">
              <a:avLst/>
            </a:prstGeom>
            <a:solidFill>
              <a:schemeClr va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25616" name="Text Box 9"/>
            <p:cNvSpPr txBox="1">
              <a:spLocks noChangeArrowheads="1"/>
            </p:cNvSpPr>
            <p:nvPr/>
          </p:nvSpPr>
          <p:spPr bwMode="auto">
            <a:xfrm>
              <a:off x="3560" y="2852"/>
              <a:ext cx="743"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t>Si ~ 525 </a:t>
              </a:r>
              <a:r>
                <a:rPr lang="el-GR" altLang="en-US"/>
                <a:t>μ</a:t>
              </a:r>
              <a:r>
                <a:rPr lang="en-US" altLang="en-US"/>
                <a:t>m</a:t>
              </a:r>
              <a:endParaRPr lang="el-GR" altLang="en-US"/>
            </a:p>
          </p:txBody>
        </p:sp>
        <p:grpSp>
          <p:nvGrpSpPr>
            <p:cNvPr id="25617" name="Group 5"/>
            <p:cNvGrpSpPr>
              <a:grpSpLocks/>
            </p:cNvGrpSpPr>
            <p:nvPr/>
          </p:nvGrpSpPr>
          <p:grpSpPr bwMode="auto">
            <a:xfrm>
              <a:off x="3399" y="2640"/>
              <a:ext cx="1113" cy="173"/>
              <a:chOff x="3399" y="2568"/>
              <a:chExt cx="1113" cy="173"/>
            </a:xfrm>
          </p:grpSpPr>
          <p:sp>
            <p:nvSpPr>
              <p:cNvPr id="25618" name="Rectangle 6"/>
              <p:cNvSpPr>
                <a:spLocks noChangeArrowheads="1"/>
              </p:cNvSpPr>
              <p:nvPr/>
            </p:nvSpPr>
            <p:spPr bwMode="auto">
              <a:xfrm>
                <a:off x="3399" y="2592"/>
                <a:ext cx="1113" cy="134"/>
              </a:xfrm>
              <a:prstGeom prst="rect">
                <a:avLst/>
              </a:prstGeom>
              <a:solidFill>
                <a:schemeClr val="bg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25619" name="Text Box 11"/>
              <p:cNvSpPr txBox="1">
                <a:spLocks noChangeArrowheads="1"/>
              </p:cNvSpPr>
              <p:nvPr/>
            </p:nvSpPr>
            <p:spPr bwMode="auto">
              <a:xfrm>
                <a:off x="3486" y="2568"/>
                <a:ext cx="9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t>SiO</a:t>
                </a:r>
                <a:r>
                  <a:rPr lang="en-US" altLang="en-US" baseline="-25000"/>
                  <a:t>2</a:t>
                </a:r>
                <a:r>
                  <a:rPr lang="en-US" altLang="en-US"/>
                  <a:t> ~ 300 nm</a:t>
                </a:r>
                <a:endParaRPr lang="en-US" altLang="en-US" baseline="-25000"/>
              </a:p>
            </p:txBody>
          </p:sp>
        </p:grpSp>
      </p:grpSp>
      <p:sp>
        <p:nvSpPr>
          <p:cNvPr id="25603" name="Rectangle 8"/>
          <p:cNvSpPr>
            <a:spLocks noGrp="1" noChangeArrowheads="1"/>
          </p:cNvSpPr>
          <p:nvPr>
            <p:ph type="title"/>
          </p:nvPr>
        </p:nvSpPr>
        <p:spPr>
          <a:xfrm>
            <a:off x="685800" y="0"/>
            <a:ext cx="7772400" cy="1143000"/>
          </a:xfrm>
        </p:spPr>
        <p:txBody>
          <a:bodyPr/>
          <a:lstStyle/>
          <a:p>
            <a:r>
              <a:rPr lang="en-US" altLang="en-US" b="1" smtClean="0">
                <a:solidFill>
                  <a:srgbClr val="FFFF00"/>
                </a:solidFill>
              </a:rPr>
              <a:t>Electrode Design</a:t>
            </a:r>
          </a:p>
        </p:txBody>
      </p:sp>
      <p:pic>
        <p:nvPicPr>
          <p:cNvPr id="25604" name="Picture 9" descr="nanowire2"/>
          <p:cNvPicPr>
            <a:picLocks noChangeAspect="1" noChangeArrowheads="1"/>
          </p:cNvPicPr>
          <p:nvPr/>
        </p:nvPicPr>
        <p:blipFill>
          <a:blip r:embed="rId3">
            <a:extLst>
              <a:ext uri="{28A0092B-C50C-407E-A947-70E740481C1C}">
                <a14:useLocalDpi xmlns:a14="http://schemas.microsoft.com/office/drawing/2010/main" val="0"/>
              </a:ext>
            </a:extLst>
          </a:blip>
          <a:srcRect l="12106" t="7559" r="60757" b="44003"/>
          <a:stretch>
            <a:fillRect/>
          </a:stretch>
        </p:blipFill>
        <p:spPr bwMode="auto">
          <a:xfrm>
            <a:off x="457200" y="1143000"/>
            <a:ext cx="4775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10"/>
          <p:cNvSpPr txBox="1">
            <a:spLocks noChangeArrowheads="1"/>
          </p:cNvSpPr>
          <p:nvPr/>
        </p:nvSpPr>
        <p:spPr bwMode="auto">
          <a:xfrm>
            <a:off x="5334000" y="1331913"/>
            <a:ext cx="3778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chemeClr val="bg1"/>
                </a:solidFill>
              </a:rPr>
              <a:t>Microfabricated Gold Electrodes:</a:t>
            </a:r>
          </a:p>
          <a:p>
            <a:pPr eaLnBrk="1" hangingPunct="1">
              <a:buFontTx/>
              <a:buAutoNum type="arabicPeriod"/>
            </a:pPr>
            <a:r>
              <a:rPr lang="en-US" altLang="en-US">
                <a:solidFill>
                  <a:schemeClr val="bg1"/>
                </a:solidFill>
              </a:rPr>
              <a:t>Si/SiO substrate</a:t>
            </a:r>
          </a:p>
          <a:p>
            <a:pPr eaLnBrk="1" hangingPunct="1">
              <a:buFontTx/>
              <a:buAutoNum type="arabicPeriod"/>
            </a:pPr>
            <a:r>
              <a:rPr lang="en-US" altLang="en-US">
                <a:solidFill>
                  <a:schemeClr val="bg1"/>
                </a:solidFill>
              </a:rPr>
              <a:t>Cr adhesion Layer ~ 20 nm</a:t>
            </a:r>
          </a:p>
          <a:p>
            <a:pPr eaLnBrk="1" hangingPunct="1">
              <a:buFontTx/>
              <a:buAutoNum type="arabicPeriod"/>
            </a:pPr>
            <a:r>
              <a:rPr lang="en-US" altLang="en-US">
                <a:solidFill>
                  <a:schemeClr val="bg1"/>
                </a:solidFill>
              </a:rPr>
              <a:t>Gold Layer ~ 180 nm</a:t>
            </a:r>
          </a:p>
        </p:txBody>
      </p:sp>
      <p:sp>
        <p:nvSpPr>
          <p:cNvPr id="25606" name="Rectangle 7"/>
          <p:cNvSpPr>
            <a:spLocks noChangeArrowheads="1"/>
          </p:cNvSpPr>
          <p:nvPr/>
        </p:nvSpPr>
        <p:spPr bwMode="auto">
          <a:xfrm>
            <a:off x="6318250" y="3516313"/>
            <a:ext cx="565150" cy="63500"/>
          </a:xfrm>
          <a:prstGeom prst="rect">
            <a:avLst/>
          </a:prstGeom>
          <a:solidFill>
            <a:srgbClr val="D6009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25607" name="Rectangle 8"/>
          <p:cNvSpPr>
            <a:spLocks noChangeArrowheads="1"/>
          </p:cNvSpPr>
          <p:nvPr/>
        </p:nvSpPr>
        <p:spPr bwMode="auto">
          <a:xfrm>
            <a:off x="6318250" y="3279775"/>
            <a:ext cx="565150" cy="249238"/>
          </a:xfrm>
          <a:prstGeom prst="rect">
            <a:avLst/>
          </a:prstGeom>
          <a:solidFill>
            <a:srgbClr val="F5EF0B"/>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25608" name="Text Box 12"/>
          <p:cNvSpPr txBox="1">
            <a:spLocks noChangeArrowheads="1"/>
          </p:cNvSpPr>
          <p:nvPr/>
        </p:nvSpPr>
        <p:spPr bwMode="auto">
          <a:xfrm>
            <a:off x="7558088" y="2819400"/>
            <a:ext cx="11287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chemeClr val="bg1"/>
                </a:solidFill>
              </a:rPr>
              <a:t>Au ~180 nm</a:t>
            </a:r>
          </a:p>
        </p:txBody>
      </p:sp>
      <p:cxnSp>
        <p:nvCxnSpPr>
          <p:cNvPr id="25609" name="AutoShape 16"/>
          <p:cNvCxnSpPr>
            <a:cxnSpLocks noChangeShapeType="1"/>
            <a:stCxn id="25607" idx="3"/>
            <a:endCxn id="25608" idx="1"/>
          </p:cNvCxnSpPr>
          <p:nvPr/>
        </p:nvCxnSpPr>
        <p:spPr bwMode="auto">
          <a:xfrm flipV="1">
            <a:off x="6883400" y="2957513"/>
            <a:ext cx="674688" cy="447675"/>
          </a:xfrm>
          <a:prstGeom prst="straightConnector1">
            <a:avLst/>
          </a:prstGeom>
          <a:noFill/>
          <a:ln w="9525">
            <a:solidFill>
              <a:srgbClr val="F53156"/>
            </a:solidFill>
            <a:round/>
            <a:headEnd/>
            <a:tailEnd type="triangle" w="med" len="med"/>
          </a:ln>
          <a:extLst>
            <a:ext uri="{909E8E84-426E-40DD-AFC4-6F175D3DCCD1}">
              <a14:hiddenFill xmlns:a14="http://schemas.microsoft.com/office/drawing/2010/main">
                <a:noFill/>
              </a14:hiddenFill>
            </a:ext>
          </a:extLst>
        </p:spPr>
      </p:cxnSp>
      <p:sp>
        <p:nvSpPr>
          <p:cNvPr id="25610" name="Text Box 18"/>
          <p:cNvSpPr txBox="1">
            <a:spLocks noChangeArrowheads="1"/>
          </p:cNvSpPr>
          <p:nvPr/>
        </p:nvSpPr>
        <p:spPr bwMode="auto">
          <a:xfrm>
            <a:off x="7661275" y="3613150"/>
            <a:ext cx="9747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chemeClr val="bg1"/>
                </a:solidFill>
              </a:rPr>
              <a:t>Cr ~20 nm</a:t>
            </a:r>
          </a:p>
        </p:txBody>
      </p:sp>
      <p:sp>
        <p:nvSpPr>
          <p:cNvPr id="25611" name="Line 20"/>
          <p:cNvSpPr>
            <a:spLocks noChangeShapeType="1"/>
          </p:cNvSpPr>
          <p:nvPr/>
        </p:nvSpPr>
        <p:spPr bwMode="auto">
          <a:xfrm>
            <a:off x="6858000" y="3560763"/>
            <a:ext cx="793750" cy="211137"/>
          </a:xfrm>
          <a:prstGeom prst="line">
            <a:avLst/>
          </a:prstGeom>
          <a:noFill/>
          <a:ln w="9525">
            <a:solidFill>
              <a:srgbClr val="F5315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2" name="Rectangle 53"/>
          <p:cNvSpPr>
            <a:spLocks noChangeArrowheads="1"/>
          </p:cNvSpPr>
          <p:nvPr/>
        </p:nvSpPr>
        <p:spPr bwMode="auto">
          <a:xfrm>
            <a:off x="5508625" y="3516313"/>
            <a:ext cx="563563" cy="63500"/>
          </a:xfrm>
          <a:prstGeom prst="rect">
            <a:avLst/>
          </a:prstGeom>
          <a:solidFill>
            <a:srgbClr val="D6009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25613" name="Rectangle 54"/>
          <p:cNvSpPr>
            <a:spLocks noChangeArrowheads="1"/>
          </p:cNvSpPr>
          <p:nvPr/>
        </p:nvSpPr>
        <p:spPr bwMode="auto">
          <a:xfrm>
            <a:off x="5508625" y="3279775"/>
            <a:ext cx="563563" cy="249238"/>
          </a:xfrm>
          <a:prstGeom prst="rect">
            <a:avLst/>
          </a:prstGeom>
          <a:solidFill>
            <a:srgbClr val="F5EF0B"/>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pic>
        <p:nvPicPr>
          <p:cNvPr id="25614" name="Picture 19" descr="5383A6B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1950" y="0"/>
            <a:ext cx="12192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4866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9"/>
          <p:cNvSpPr>
            <a:spLocks noChangeArrowheads="1"/>
          </p:cNvSpPr>
          <p:nvPr/>
        </p:nvSpPr>
        <p:spPr bwMode="auto">
          <a:xfrm>
            <a:off x="0" y="990600"/>
            <a:ext cx="9144000" cy="5867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p>
        </p:txBody>
      </p:sp>
      <p:sp>
        <p:nvSpPr>
          <p:cNvPr id="26627" name="Rectangle 3"/>
          <p:cNvSpPr>
            <a:spLocks noChangeArrowheads="1"/>
          </p:cNvSpPr>
          <p:nvPr/>
        </p:nvSpPr>
        <p:spPr bwMode="auto">
          <a:xfrm>
            <a:off x="469900" y="368300"/>
            <a:ext cx="7759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rgbClr val="FFFF00"/>
                </a:solidFill>
              </a:rPr>
              <a:t>Device Fabrication</a:t>
            </a:r>
          </a:p>
        </p:txBody>
      </p:sp>
      <p:pic>
        <p:nvPicPr>
          <p:cNvPr id="26628" name="Picture 5" descr="AsAssembledDevice2"/>
          <p:cNvPicPr>
            <a:picLocks noChangeAspect="1" noChangeArrowheads="1"/>
          </p:cNvPicPr>
          <p:nvPr/>
        </p:nvPicPr>
        <p:blipFill>
          <a:blip r:embed="rId3">
            <a:extLst>
              <a:ext uri="{28A0092B-C50C-407E-A947-70E740481C1C}">
                <a14:useLocalDpi xmlns:a14="http://schemas.microsoft.com/office/drawing/2010/main" val="0"/>
              </a:ext>
            </a:extLst>
          </a:blip>
          <a:srcRect l="14844" t="19792" r="21875" b="36458"/>
          <a:stretch>
            <a:fillRect/>
          </a:stretch>
        </p:blipFill>
        <p:spPr bwMode="auto">
          <a:xfrm>
            <a:off x="762000" y="1219200"/>
            <a:ext cx="41148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c20-14-1"/>
          <p:cNvPicPr>
            <a:picLocks noChangeAspect="1" noChangeArrowheads="1"/>
          </p:cNvPicPr>
          <p:nvPr/>
        </p:nvPicPr>
        <p:blipFill>
          <a:blip r:embed="rId4">
            <a:extLst>
              <a:ext uri="{28A0092B-C50C-407E-A947-70E740481C1C}">
                <a14:useLocalDpi xmlns:a14="http://schemas.microsoft.com/office/drawing/2010/main" val="0"/>
              </a:ext>
            </a:extLst>
          </a:blip>
          <a:srcRect l="14977" t="9987" r="22621" b="16782"/>
          <a:stretch>
            <a:fillRect/>
          </a:stretch>
        </p:blipFill>
        <p:spPr bwMode="auto">
          <a:xfrm>
            <a:off x="6096000" y="1066800"/>
            <a:ext cx="2841625" cy="2500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6630" name="Group 7"/>
          <p:cNvGrpSpPr>
            <a:grpSpLocks/>
          </p:cNvGrpSpPr>
          <p:nvPr/>
        </p:nvGrpSpPr>
        <p:grpSpPr bwMode="auto">
          <a:xfrm>
            <a:off x="609600" y="3276600"/>
            <a:ext cx="8250238" cy="2578100"/>
            <a:chOff x="432" y="2504"/>
            <a:chExt cx="5197" cy="1624"/>
          </a:xfrm>
        </p:grpSpPr>
        <p:pic>
          <p:nvPicPr>
            <p:cNvPr id="26636" name="Picture 8" descr="FinalDevice2"/>
            <p:cNvPicPr>
              <a:picLocks noChangeAspect="1" noChangeArrowheads="1"/>
            </p:cNvPicPr>
            <p:nvPr/>
          </p:nvPicPr>
          <p:blipFill>
            <a:blip r:embed="rId5">
              <a:extLst>
                <a:ext uri="{28A0092B-C50C-407E-A947-70E740481C1C}">
                  <a14:useLocalDpi xmlns:a14="http://schemas.microsoft.com/office/drawing/2010/main" val="0"/>
                </a:ext>
              </a:extLst>
            </a:blip>
            <a:srcRect l="14063" t="12500" r="21094" b="37500"/>
            <a:stretch>
              <a:fillRect/>
            </a:stretch>
          </p:blipFill>
          <p:spPr bwMode="auto">
            <a:xfrm>
              <a:off x="432" y="2546"/>
              <a:ext cx="2736" cy="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9" descr="c20-14-2"/>
            <p:cNvPicPr>
              <a:picLocks noChangeAspect="1" noChangeArrowheads="1"/>
            </p:cNvPicPr>
            <p:nvPr/>
          </p:nvPicPr>
          <p:blipFill>
            <a:blip r:embed="rId6">
              <a:extLst>
                <a:ext uri="{28A0092B-C50C-407E-A947-70E740481C1C}">
                  <a14:useLocalDpi xmlns:a14="http://schemas.microsoft.com/office/drawing/2010/main" val="0"/>
                </a:ext>
              </a:extLst>
            </a:blip>
            <a:srcRect l="14977" r="22621" b="26768"/>
            <a:stretch>
              <a:fillRect/>
            </a:stretch>
          </p:blipFill>
          <p:spPr bwMode="auto">
            <a:xfrm>
              <a:off x="3840" y="2504"/>
              <a:ext cx="1789" cy="15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1" name="Group 10"/>
          <p:cNvGrpSpPr>
            <a:grpSpLocks/>
          </p:cNvGrpSpPr>
          <p:nvPr/>
        </p:nvGrpSpPr>
        <p:grpSpPr bwMode="auto">
          <a:xfrm>
            <a:off x="2819400" y="2819400"/>
            <a:ext cx="2393950" cy="762000"/>
            <a:chOff x="1776" y="2064"/>
            <a:chExt cx="1508" cy="480"/>
          </a:xfrm>
        </p:grpSpPr>
        <p:sp>
          <p:nvSpPr>
            <p:cNvPr id="26634" name="AutoShape 11"/>
            <p:cNvSpPr>
              <a:spLocks noChangeArrowheads="1"/>
            </p:cNvSpPr>
            <p:nvPr/>
          </p:nvSpPr>
          <p:spPr bwMode="auto">
            <a:xfrm>
              <a:off x="1776" y="2064"/>
              <a:ext cx="144" cy="480"/>
            </a:xfrm>
            <a:prstGeom prst="downArrow">
              <a:avLst>
                <a:gd name="adj1" fmla="val 50000"/>
                <a:gd name="adj2" fmla="val 83333"/>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Times New Roman" panose="02020603050405020304" pitchFamily="18" charset="0"/>
              </a:endParaRPr>
            </a:p>
          </p:txBody>
        </p:sp>
        <p:sp>
          <p:nvSpPr>
            <p:cNvPr id="26635" name="Text Box 12"/>
            <p:cNvSpPr txBox="1">
              <a:spLocks noChangeArrowheads="1"/>
            </p:cNvSpPr>
            <p:nvPr/>
          </p:nvSpPr>
          <p:spPr bwMode="auto">
            <a:xfrm>
              <a:off x="1910" y="2167"/>
              <a:ext cx="137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t>Electrodeposition of Au</a:t>
              </a:r>
            </a:p>
            <a:p>
              <a:pPr eaLnBrk="1" hangingPunct="1"/>
              <a:r>
                <a:rPr lang="en-US" altLang="en-US" sz="1400"/>
                <a:t>10 mins</a:t>
              </a:r>
            </a:p>
          </p:txBody>
        </p:sp>
      </p:grpSp>
      <p:pic>
        <p:nvPicPr>
          <p:cNvPr id="26632" name="Picture 12" descr="5383A6B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6238" y="0"/>
            <a:ext cx="12192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3" desc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4724400"/>
            <a:ext cx="259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5447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88"/>
          <p:cNvSpPr>
            <a:spLocks noChangeArrowheads="1"/>
          </p:cNvSpPr>
          <p:nvPr/>
        </p:nvSpPr>
        <p:spPr bwMode="auto">
          <a:xfrm>
            <a:off x="635000" y="228600"/>
            <a:ext cx="7772400" cy="685800"/>
          </a:xfrm>
          <a:prstGeom prst="rect">
            <a:avLst/>
          </a:prstGeom>
          <a:noFill/>
          <a:ln w="9525">
            <a:noFill/>
            <a:miter lim="800000"/>
            <a:headEnd/>
            <a:tailEnd/>
          </a:ln>
        </p:spPr>
        <p:txBody>
          <a:bodyPr/>
          <a:lstStyle/>
          <a:p>
            <a:pPr algn="ctr" defTabSz="912813"/>
            <a:r>
              <a:rPr lang="en-US" altLang="zh-CN" sz="3200" b="1" u="sng" dirty="0">
                <a:solidFill>
                  <a:srgbClr val="FFFF00"/>
                </a:solidFill>
                <a:latin typeface="Times New Roman" pitchFamily="18" charset="0"/>
                <a:ea typeface="SimSun" pitchFamily="2" charset="-122"/>
              </a:rPr>
              <a:t>ChemFET  Sensor </a:t>
            </a:r>
            <a:r>
              <a:rPr lang="en-US" altLang="zh-CN" sz="3200" b="1" u="sng" dirty="0" smtClean="0">
                <a:solidFill>
                  <a:srgbClr val="FFFF00"/>
                </a:solidFill>
                <a:latin typeface="Times New Roman" pitchFamily="18" charset="0"/>
                <a:ea typeface="SimSun" pitchFamily="2" charset="-122"/>
              </a:rPr>
              <a:t>Schematic</a:t>
            </a:r>
            <a:endParaRPr lang="en-US" altLang="zh-CN" sz="3200" b="1" u="sng" dirty="0">
              <a:solidFill>
                <a:srgbClr val="FFFF00"/>
              </a:solidFill>
              <a:latin typeface="Times New Roman" pitchFamily="18" charset="0"/>
              <a:ea typeface="SimSun" pitchFamily="2" charset="-122"/>
            </a:endParaRPr>
          </a:p>
        </p:txBody>
      </p:sp>
      <p:grpSp>
        <p:nvGrpSpPr>
          <p:cNvPr id="2" name="Group 31"/>
          <p:cNvGrpSpPr>
            <a:grpSpLocks/>
          </p:cNvGrpSpPr>
          <p:nvPr/>
        </p:nvGrpSpPr>
        <p:grpSpPr bwMode="auto">
          <a:xfrm>
            <a:off x="355600" y="2133600"/>
            <a:ext cx="7416800" cy="4271963"/>
            <a:chOff x="224" y="1344"/>
            <a:chExt cx="4672" cy="2691"/>
          </a:xfrm>
        </p:grpSpPr>
        <p:pic>
          <p:nvPicPr>
            <p:cNvPr id="11270" name="Picture 6" descr="3"/>
            <p:cNvPicPr>
              <a:picLocks noChangeAspect="1" noChangeArrowheads="1"/>
            </p:cNvPicPr>
            <p:nvPr/>
          </p:nvPicPr>
          <p:blipFill>
            <a:blip r:embed="rId4" cstate="print"/>
            <a:srcRect/>
            <a:stretch>
              <a:fillRect/>
            </a:stretch>
          </p:blipFill>
          <p:spPr bwMode="auto">
            <a:xfrm>
              <a:off x="1832" y="2300"/>
              <a:ext cx="2486" cy="1134"/>
            </a:xfrm>
            <a:prstGeom prst="rect">
              <a:avLst/>
            </a:prstGeom>
            <a:noFill/>
            <a:ln w="9525">
              <a:noFill/>
              <a:miter lim="800000"/>
              <a:headEnd/>
              <a:tailEnd/>
            </a:ln>
          </p:spPr>
        </p:pic>
        <p:sp>
          <p:nvSpPr>
            <p:cNvPr id="11271" name="Line 7"/>
            <p:cNvSpPr>
              <a:spLocks noChangeShapeType="1"/>
            </p:cNvSpPr>
            <p:nvPr/>
          </p:nvSpPr>
          <p:spPr bwMode="auto">
            <a:xfrm>
              <a:off x="2356" y="3086"/>
              <a:ext cx="0" cy="563"/>
            </a:xfrm>
            <a:prstGeom prst="line">
              <a:avLst/>
            </a:prstGeom>
            <a:noFill/>
            <a:ln w="38100">
              <a:solidFill>
                <a:srgbClr val="FF0000"/>
              </a:solidFill>
              <a:round/>
              <a:headEnd/>
              <a:tailEnd/>
            </a:ln>
          </p:spPr>
          <p:txBody>
            <a:bodyPr/>
            <a:lstStyle/>
            <a:p>
              <a:endParaRPr lang="en-IN"/>
            </a:p>
          </p:txBody>
        </p:sp>
        <p:sp>
          <p:nvSpPr>
            <p:cNvPr id="11272" name="Line 8"/>
            <p:cNvSpPr>
              <a:spLocks noChangeShapeType="1"/>
            </p:cNvSpPr>
            <p:nvPr/>
          </p:nvSpPr>
          <p:spPr bwMode="auto">
            <a:xfrm>
              <a:off x="3587" y="3091"/>
              <a:ext cx="0" cy="562"/>
            </a:xfrm>
            <a:prstGeom prst="line">
              <a:avLst/>
            </a:prstGeom>
            <a:noFill/>
            <a:ln w="38100">
              <a:solidFill>
                <a:srgbClr val="FF0000"/>
              </a:solidFill>
              <a:round/>
              <a:headEnd/>
              <a:tailEnd/>
            </a:ln>
          </p:spPr>
          <p:txBody>
            <a:bodyPr/>
            <a:lstStyle/>
            <a:p>
              <a:endParaRPr lang="en-IN"/>
            </a:p>
          </p:txBody>
        </p:sp>
        <p:sp>
          <p:nvSpPr>
            <p:cNvPr id="11273" name="Line 9"/>
            <p:cNvSpPr>
              <a:spLocks noChangeShapeType="1"/>
            </p:cNvSpPr>
            <p:nvPr/>
          </p:nvSpPr>
          <p:spPr bwMode="auto">
            <a:xfrm flipV="1">
              <a:off x="2344" y="3638"/>
              <a:ext cx="585" cy="11"/>
            </a:xfrm>
            <a:prstGeom prst="line">
              <a:avLst/>
            </a:prstGeom>
            <a:noFill/>
            <a:ln w="38100">
              <a:solidFill>
                <a:srgbClr val="FF0000"/>
              </a:solidFill>
              <a:round/>
              <a:headEnd/>
              <a:tailEnd/>
            </a:ln>
          </p:spPr>
          <p:txBody>
            <a:bodyPr/>
            <a:lstStyle/>
            <a:p>
              <a:endParaRPr lang="en-IN"/>
            </a:p>
          </p:txBody>
        </p:sp>
        <p:sp>
          <p:nvSpPr>
            <p:cNvPr id="11274" name="Line 10"/>
            <p:cNvSpPr>
              <a:spLocks noChangeShapeType="1"/>
            </p:cNvSpPr>
            <p:nvPr/>
          </p:nvSpPr>
          <p:spPr bwMode="auto">
            <a:xfrm>
              <a:off x="3002" y="3638"/>
              <a:ext cx="597" cy="11"/>
            </a:xfrm>
            <a:prstGeom prst="line">
              <a:avLst/>
            </a:prstGeom>
            <a:noFill/>
            <a:ln w="38100">
              <a:solidFill>
                <a:srgbClr val="FF0000"/>
              </a:solidFill>
              <a:round/>
              <a:headEnd/>
              <a:tailEnd/>
            </a:ln>
          </p:spPr>
          <p:txBody>
            <a:bodyPr/>
            <a:lstStyle/>
            <a:p>
              <a:endParaRPr lang="en-IN"/>
            </a:p>
          </p:txBody>
        </p:sp>
        <p:sp>
          <p:nvSpPr>
            <p:cNvPr id="11275" name="Text Box 11"/>
            <p:cNvSpPr txBox="1">
              <a:spLocks noChangeArrowheads="1"/>
            </p:cNvSpPr>
            <p:nvPr/>
          </p:nvSpPr>
          <p:spPr bwMode="auto">
            <a:xfrm>
              <a:off x="2506" y="3804"/>
              <a:ext cx="877" cy="231"/>
            </a:xfrm>
            <a:prstGeom prst="rect">
              <a:avLst/>
            </a:prstGeom>
            <a:noFill/>
            <a:ln w="9525">
              <a:noFill/>
              <a:miter lim="800000"/>
              <a:headEnd/>
              <a:tailEnd/>
            </a:ln>
          </p:spPr>
          <p:txBody>
            <a:bodyPr>
              <a:spAutoFit/>
            </a:bodyPr>
            <a:lstStyle/>
            <a:p>
              <a:pPr algn="ctr" defTabSz="912813">
                <a:spcBef>
                  <a:spcPct val="50000"/>
                </a:spcBef>
              </a:pPr>
              <a:r>
                <a:rPr lang="en-US" b="1">
                  <a:solidFill>
                    <a:schemeClr val="bg1"/>
                  </a:solidFill>
                </a:rPr>
                <a:t>V</a:t>
              </a:r>
              <a:r>
                <a:rPr lang="en-US" b="1" baseline="-25000">
                  <a:solidFill>
                    <a:schemeClr val="bg1"/>
                  </a:solidFill>
                </a:rPr>
                <a:t>DS</a:t>
              </a:r>
            </a:p>
          </p:txBody>
        </p:sp>
        <p:sp>
          <p:nvSpPr>
            <p:cNvPr id="11276" name="Line 12"/>
            <p:cNvSpPr>
              <a:spLocks noChangeShapeType="1"/>
            </p:cNvSpPr>
            <p:nvPr/>
          </p:nvSpPr>
          <p:spPr bwMode="auto">
            <a:xfrm>
              <a:off x="3022" y="3532"/>
              <a:ext cx="0" cy="191"/>
            </a:xfrm>
            <a:prstGeom prst="line">
              <a:avLst/>
            </a:prstGeom>
            <a:noFill/>
            <a:ln w="38100">
              <a:solidFill>
                <a:srgbClr val="FF0000"/>
              </a:solidFill>
              <a:round/>
              <a:headEnd/>
              <a:tailEnd/>
            </a:ln>
          </p:spPr>
          <p:txBody>
            <a:bodyPr/>
            <a:lstStyle/>
            <a:p>
              <a:endParaRPr lang="en-IN"/>
            </a:p>
          </p:txBody>
        </p:sp>
        <p:sp>
          <p:nvSpPr>
            <p:cNvPr id="11277" name="Line 13"/>
            <p:cNvSpPr>
              <a:spLocks noChangeShapeType="1"/>
            </p:cNvSpPr>
            <p:nvPr/>
          </p:nvSpPr>
          <p:spPr bwMode="auto">
            <a:xfrm>
              <a:off x="2932" y="3487"/>
              <a:ext cx="0" cy="318"/>
            </a:xfrm>
            <a:prstGeom prst="line">
              <a:avLst/>
            </a:prstGeom>
            <a:noFill/>
            <a:ln w="38100">
              <a:solidFill>
                <a:srgbClr val="FF0000"/>
              </a:solidFill>
              <a:round/>
              <a:headEnd/>
              <a:tailEnd/>
            </a:ln>
          </p:spPr>
          <p:txBody>
            <a:bodyPr/>
            <a:lstStyle/>
            <a:p>
              <a:endParaRPr lang="en-IN"/>
            </a:p>
          </p:txBody>
        </p:sp>
        <p:sp>
          <p:nvSpPr>
            <p:cNvPr id="11278" name="Text Box 14"/>
            <p:cNvSpPr txBox="1">
              <a:spLocks noChangeArrowheads="1"/>
            </p:cNvSpPr>
            <p:nvPr/>
          </p:nvSpPr>
          <p:spPr bwMode="auto">
            <a:xfrm>
              <a:off x="443" y="1344"/>
              <a:ext cx="2194" cy="327"/>
            </a:xfrm>
            <a:prstGeom prst="rect">
              <a:avLst/>
            </a:prstGeom>
            <a:noFill/>
            <a:ln w="9525">
              <a:noFill/>
              <a:miter lim="800000"/>
              <a:headEnd/>
              <a:tailEnd/>
            </a:ln>
          </p:spPr>
          <p:txBody>
            <a:bodyPr>
              <a:spAutoFit/>
            </a:bodyPr>
            <a:lstStyle/>
            <a:p>
              <a:pPr algn="ctr" defTabSz="912813">
                <a:spcBef>
                  <a:spcPct val="50000"/>
                </a:spcBef>
              </a:pPr>
              <a:r>
                <a:rPr lang="en-US" sz="1400" b="1">
                  <a:solidFill>
                    <a:schemeClr val="bg1"/>
                  </a:solidFill>
                </a:rPr>
                <a:t>Conducting polymer coated SWNT conducting Channel</a:t>
              </a:r>
              <a:endParaRPr lang="en-US" sz="1400" b="1" baseline="-25000">
                <a:solidFill>
                  <a:schemeClr val="bg1"/>
                </a:solidFill>
              </a:endParaRPr>
            </a:p>
          </p:txBody>
        </p:sp>
        <p:sp>
          <p:nvSpPr>
            <p:cNvPr id="11279" name="Line 15"/>
            <p:cNvSpPr>
              <a:spLocks noChangeShapeType="1"/>
            </p:cNvSpPr>
            <p:nvPr/>
          </p:nvSpPr>
          <p:spPr bwMode="auto">
            <a:xfrm>
              <a:off x="2052" y="1790"/>
              <a:ext cx="877" cy="701"/>
            </a:xfrm>
            <a:prstGeom prst="line">
              <a:avLst/>
            </a:prstGeom>
            <a:noFill/>
            <a:ln w="28575">
              <a:solidFill>
                <a:srgbClr val="33CCFF"/>
              </a:solidFill>
              <a:round/>
              <a:headEnd/>
              <a:tailEnd type="triangle" w="med" len="med"/>
            </a:ln>
          </p:spPr>
          <p:txBody>
            <a:bodyPr/>
            <a:lstStyle/>
            <a:p>
              <a:endParaRPr lang="en-IN"/>
            </a:p>
          </p:txBody>
        </p:sp>
        <p:sp>
          <p:nvSpPr>
            <p:cNvPr id="11280" name="Text Box 16"/>
            <p:cNvSpPr txBox="1">
              <a:spLocks noChangeArrowheads="1"/>
            </p:cNvSpPr>
            <p:nvPr/>
          </p:nvSpPr>
          <p:spPr bwMode="auto">
            <a:xfrm>
              <a:off x="224" y="2873"/>
              <a:ext cx="1316" cy="192"/>
            </a:xfrm>
            <a:prstGeom prst="rect">
              <a:avLst/>
            </a:prstGeom>
            <a:noFill/>
            <a:ln w="9525">
              <a:noFill/>
              <a:miter lim="800000"/>
              <a:headEnd/>
              <a:tailEnd/>
            </a:ln>
          </p:spPr>
          <p:txBody>
            <a:bodyPr>
              <a:spAutoFit/>
            </a:bodyPr>
            <a:lstStyle/>
            <a:p>
              <a:pPr algn="ctr" defTabSz="912813">
                <a:spcBef>
                  <a:spcPct val="50000"/>
                </a:spcBef>
              </a:pPr>
              <a:r>
                <a:rPr lang="en-US" sz="1400" b="1">
                  <a:solidFill>
                    <a:schemeClr val="bg1"/>
                  </a:solidFill>
                </a:rPr>
                <a:t>Insulating Layer (SiO</a:t>
              </a:r>
              <a:r>
                <a:rPr lang="en-US" sz="1400" b="1" baseline="-25000">
                  <a:solidFill>
                    <a:schemeClr val="bg1"/>
                  </a:solidFill>
                </a:rPr>
                <a:t>2</a:t>
              </a:r>
              <a:r>
                <a:rPr lang="en-US" sz="1400" b="1">
                  <a:solidFill>
                    <a:schemeClr val="bg1"/>
                  </a:solidFill>
                </a:rPr>
                <a:t>)</a:t>
              </a:r>
            </a:p>
          </p:txBody>
        </p:sp>
        <p:sp>
          <p:nvSpPr>
            <p:cNvPr id="11281" name="Text Box 17"/>
            <p:cNvSpPr txBox="1">
              <a:spLocks noChangeArrowheads="1"/>
            </p:cNvSpPr>
            <p:nvPr/>
          </p:nvSpPr>
          <p:spPr bwMode="auto">
            <a:xfrm>
              <a:off x="443" y="3511"/>
              <a:ext cx="1097" cy="192"/>
            </a:xfrm>
            <a:prstGeom prst="rect">
              <a:avLst/>
            </a:prstGeom>
            <a:noFill/>
            <a:ln w="9525">
              <a:noFill/>
              <a:miter lim="800000"/>
              <a:headEnd/>
              <a:tailEnd/>
            </a:ln>
          </p:spPr>
          <p:txBody>
            <a:bodyPr>
              <a:spAutoFit/>
            </a:bodyPr>
            <a:lstStyle/>
            <a:p>
              <a:pPr algn="ctr" defTabSz="912813">
                <a:spcBef>
                  <a:spcPct val="50000"/>
                </a:spcBef>
              </a:pPr>
              <a:r>
                <a:rPr lang="en-US" sz="1400" b="1">
                  <a:solidFill>
                    <a:schemeClr val="bg1"/>
                  </a:solidFill>
                </a:rPr>
                <a:t>Silicon substrate</a:t>
              </a:r>
              <a:r>
                <a:rPr lang="en-US" sz="1400">
                  <a:solidFill>
                    <a:schemeClr val="bg1"/>
                  </a:solidFill>
                </a:rPr>
                <a:t> </a:t>
              </a:r>
              <a:endParaRPr lang="en-US" sz="1400" baseline="-25000">
                <a:solidFill>
                  <a:schemeClr val="bg1"/>
                </a:solidFill>
              </a:endParaRPr>
            </a:p>
          </p:txBody>
        </p:sp>
        <p:sp>
          <p:nvSpPr>
            <p:cNvPr id="11282" name="Line 18"/>
            <p:cNvSpPr>
              <a:spLocks noChangeShapeType="1"/>
            </p:cNvSpPr>
            <p:nvPr/>
          </p:nvSpPr>
          <p:spPr bwMode="auto">
            <a:xfrm>
              <a:off x="1394" y="3065"/>
              <a:ext cx="585" cy="127"/>
            </a:xfrm>
            <a:prstGeom prst="line">
              <a:avLst/>
            </a:prstGeom>
            <a:noFill/>
            <a:ln w="28575">
              <a:solidFill>
                <a:srgbClr val="33CCFF"/>
              </a:solidFill>
              <a:round/>
              <a:headEnd/>
              <a:tailEnd type="triangle" w="med" len="med"/>
            </a:ln>
          </p:spPr>
          <p:txBody>
            <a:bodyPr/>
            <a:lstStyle/>
            <a:p>
              <a:endParaRPr lang="en-IN"/>
            </a:p>
          </p:txBody>
        </p:sp>
        <p:sp>
          <p:nvSpPr>
            <p:cNvPr id="11283" name="Line 19"/>
            <p:cNvSpPr>
              <a:spLocks noChangeShapeType="1"/>
            </p:cNvSpPr>
            <p:nvPr/>
          </p:nvSpPr>
          <p:spPr bwMode="auto">
            <a:xfrm flipV="1">
              <a:off x="1394" y="3383"/>
              <a:ext cx="585" cy="383"/>
            </a:xfrm>
            <a:prstGeom prst="line">
              <a:avLst/>
            </a:prstGeom>
            <a:noFill/>
            <a:ln w="28575">
              <a:solidFill>
                <a:srgbClr val="33CCFF"/>
              </a:solidFill>
              <a:round/>
              <a:headEnd/>
              <a:tailEnd type="triangle" w="med" len="med"/>
            </a:ln>
          </p:spPr>
          <p:txBody>
            <a:bodyPr/>
            <a:lstStyle/>
            <a:p>
              <a:endParaRPr lang="en-IN"/>
            </a:p>
          </p:txBody>
        </p:sp>
        <p:grpSp>
          <p:nvGrpSpPr>
            <p:cNvPr id="3" name="Group 30"/>
            <p:cNvGrpSpPr>
              <a:grpSpLocks/>
            </p:cNvGrpSpPr>
            <p:nvPr/>
          </p:nvGrpSpPr>
          <p:grpSpPr bwMode="auto">
            <a:xfrm>
              <a:off x="3468" y="3371"/>
              <a:ext cx="792" cy="389"/>
              <a:chOff x="3468" y="3371"/>
              <a:chExt cx="792" cy="389"/>
            </a:xfrm>
          </p:grpSpPr>
          <p:sp>
            <p:nvSpPr>
              <p:cNvPr id="11290" name="Line 5"/>
              <p:cNvSpPr>
                <a:spLocks noChangeShapeType="1"/>
              </p:cNvSpPr>
              <p:nvPr/>
            </p:nvSpPr>
            <p:spPr bwMode="auto">
              <a:xfrm>
                <a:off x="4062" y="3371"/>
                <a:ext cx="162" cy="286"/>
              </a:xfrm>
              <a:prstGeom prst="line">
                <a:avLst/>
              </a:prstGeom>
              <a:noFill/>
              <a:ln w="44450">
                <a:solidFill>
                  <a:srgbClr val="FF0000"/>
                </a:solidFill>
                <a:round/>
                <a:headEnd/>
                <a:tailEnd/>
              </a:ln>
            </p:spPr>
            <p:txBody>
              <a:bodyPr/>
              <a:lstStyle/>
              <a:p>
                <a:endParaRPr lang="en-IN"/>
              </a:p>
            </p:txBody>
          </p:sp>
          <p:sp>
            <p:nvSpPr>
              <p:cNvPr id="11291" name="Line 20"/>
              <p:cNvSpPr>
                <a:spLocks noChangeShapeType="1"/>
              </p:cNvSpPr>
              <p:nvPr/>
            </p:nvSpPr>
            <p:spPr bwMode="auto">
              <a:xfrm>
                <a:off x="3468" y="3649"/>
                <a:ext cx="264" cy="0"/>
              </a:xfrm>
              <a:prstGeom prst="line">
                <a:avLst/>
              </a:prstGeom>
              <a:noFill/>
              <a:ln w="44450">
                <a:solidFill>
                  <a:srgbClr val="FF0000"/>
                </a:solidFill>
                <a:round/>
                <a:headEnd/>
                <a:tailEnd/>
              </a:ln>
            </p:spPr>
            <p:txBody>
              <a:bodyPr/>
              <a:lstStyle/>
              <a:p>
                <a:endParaRPr lang="en-IN"/>
              </a:p>
            </p:txBody>
          </p:sp>
          <p:sp>
            <p:nvSpPr>
              <p:cNvPr id="11292" name="Line 21"/>
              <p:cNvSpPr>
                <a:spLocks noChangeShapeType="1"/>
              </p:cNvSpPr>
              <p:nvPr/>
            </p:nvSpPr>
            <p:spPr bwMode="auto">
              <a:xfrm>
                <a:off x="3997" y="3641"/>
                <a:ext cx="263" cy="0"/>
              </a:xfrm>
              <a:prstGeom prst="line">
                <a:avLst/>
              </a:prstGeom>
              <a:noFill/>
              <a:ln w="44450">
                <a:solidFill>
                  <a:srgbClr val="FF0000"/>
                </a:solidFill>
                <a:round/>
                <a:headEnd/>
                <a:tailEnd/>
              </a:ln>
            </p:spPr>
            <p:txBody>
              <a:bodyPr/>
              <a:lstStyle/>
              <a:p>
                <a:endParaRPr lang="en-IN"/>
              </a:p>
            </p:txBody>
          </p:sp>
          <p:sp>
            <p:nvSpPr>
              <p:cNvPr id="11293" name="Oval 22"/>
              <p:cNvSpPr>
                <a:spLocks noChangeArrowheads="1"/>
              </p:cNvSpPr>
              <p:nvPr/>
            </p:nvSpPr>
            <p:spPr bwMode="auto">
              <a:xfrm>
                <a:off x="3733" y="3532"/>
                <a:ext cx="262" cy="228"/>
              </a:xfrm>
              <a:prstGeom prst="ellipse">
                <a:avLst/>
              </a:prstGeom>
              <a:noFill/>
              <a:ln w="44450">
                <a:solidFill>
                  <a:srgbClr val="FF0000"/>
                </a:solidFill>
                <a:round/>
                <a:headEnd/>
                <a:tailEnd/>
              </a:ln>
            </p:spPr>
            <p:txBody>
              <a:bodyPr wrap="none" anchor="ctr"/>
              <a:lstStyle/>
              <a:p>
                <a:pPr defTabSz="912813"/>
                <a:endParaRPr lang="en-US"/>
              </a:p>
            </p:txBody>
          </p:sp>
        </p:grpSp>
        <p:sp>
          <p:nvSpPr>
            <p:cNvPr id="11285" name="Text Box 23"/>
            <p:cNvSpPr txBox="1">
              <a:spLocks noChangeArrowheads="1"/>
            </p:cNvSpPr>
            <p:nvPr/>
          </p:nvSpPr>
          <p:spPr bwMode="auto">
            <a:xfrm>
              <a:off x="3433" y="3546"/>
              <a:ext cx="877" cy="173"/>
            </a:xfrm>
            <a:prstGeom prst="rect">
              <a:avLst/>
            </a:prstGeom>
            <a:noFill/>
            <a:ln w="9525">
              <a:noFill/>
              <a:miter lim="800000"/>
              <a:headEnd/>
              <a:tailEnd/>
            </a:ln>
          </p:spPr>
          <p:txBody>
            <a:bodyPr>
              <a:spAutoFit/>
            </a:bodyPr>
            <a:lstStyle/>
            <a:p>
              <a:pPr algn="ctr" defTabSz="912813">
                <a:spcBef>
                  <a:spcPct val="50000"/>
                </a:spcBef>
              </a:pPr>
              <a:r>
                <a:rPr lang="en-US" sz="1200" b="1">
                  <a:solidFill>
                    <a:schemeClr val="bg1"/>
                  </a:solidFill>
                </a:rPr>
                <a:t>V</a:t>
              </a:r>
              <a:r>
                <a:rPr lang="en-US" sz="1200" b="1" baseline="-25000">
                  <a:solidFill>
                    <a:schemeClr val="bg1"/>
                  </a:solidFill>
                </a:rPr>
                <a:t>G</a:t>
              </a:r>
            </a:p>
          </p:txBody>
        </p:sp>
        <p:sp>
          <p:nvSpPr>
            <p:cNvPr id="11286" name="Text Box 24"/>
            <p:cNvSpPr txBox="1">
              <a:spLocks noChangeArrowheads="1"/>
            </p:cNvSpPr>
            <p:nvPr/>
          </p:nvSpPr>
          <p:spPr bwMode="auto">
            <a:xfrm>
              <a:off x="2271" y="2895"/>
              <a:ext cx="400" cy="192"/>
            </a:xfrm>
            <a:prstGeom prst="rect">
              <a:avLst/>
            </a:prstGeom>
            <a:noFill/>
            <a:ln w="9525">
              <a:noFill/>
              <a:miter lim="800000"/>
              <a:headEnd/>
              <a:tailEnd/>
            </a:ln>
          </p:spPr>
          <p:txBody>
            <a:bodyPr>
              <a:spAutoFit/>
            </a:bodyPr>
            <a:lstStyle/>
            <a:p>
              <a:pPr defTabSz="912813">
                <a:spcBef>
                  <a:spcPct val="50000"/>
                </a:spcBef>
              </a:pPr>
              <a:r>
                <a:rPr lang="en-US" sz="1400" b="1">
                  <a:solidFill>
                    <a:srgbClr val="C00000"/>
                  </a:solidFill>
                  <a:latin typeface="Times New Roman" pitchFamily="18" charset="0"/>
                </a:rPr>
                <a:t>Drain</a:t>
              </a:r>
            </a:p>
          </p:txBody>
        </p:sp>
        <p:sp>
          <p:nvSpPr>
            <p:cNvPr id="11287" name="Text Box 25"/>
            <p:cNvSpPr txBox="1">
              <a:spLocks noChangeArrowheads="1"/>
            </p:cNvSpPr>
            <p:nvPr/>
          </p:nvSpPr>
          <p:spPr bwMode="auto">
            <a:xfrm>
              <a:off x="3383" y="2895"/>
              <a:ext cx="490" cy="192"/>
            </a:xfrm>
            <a:prstGeom prst="rect">
              <a:avLst/>
            </a:prstGeom>
            <a:noFill/>
            <a:ln w="9525">
              <a:noFill/>
              <a:miter lim="800000"/>
              <a:headEnd/>
              <a:tailEnd/>
            </a:ln>
          </p:spPr>
          <p:txBody>
            <a:bodyPr>
              <a:spAutoFit/>
            </a:bodyPr>
            <a:lstStyle/>
            <a:p>
              <a:pPr defTabSz="912813">
                <a:spcBef>
                  <a:spcPct val="50000"/>
                </a:spcBef>
              </a:pPr>
              <a:r>
                <a:rPr lang="en-US" sz="1400" b="1">
                  <a:solidFill>
                    <a:srgbClr val="C00000"/>
                  </a:solidFill>
                  <a:latin typeface="Times New Roman" pitchFamily="18" charset="0"/>
                </a:rPr>
                <a:t>Source</a:t>
              </a:r>
            </a:p>
          </p:txBody>
        </p:sp>
        <p:sp>
          <p:nvSpPr>
            <p:cNvPr id="11288" name="Text Box 26"/>
            <p:cNvSpPr txBox="1">
              <a:spLocks noChangeArrowheads="1"/>
            </p:cNvSpPr>
            <p:nvPr/>
          </p:nvSpPr>
          <p:spPr bwMode="auto">
            <a:xfrm>
              <a:off x="4496" y="3412"/>
              <a:ext cx="400" cy="192"/>
            </a:xfrm>
            <a:prstGeom prst="rect">
              <a:avLst/>
            </a:prstGeom>
            <a:noFill/>
            <a:ln w="9525">
              <a:noFill/>
              <a:miter lim="800000"/>
              <a:headEnd/>
              <a:tailEnd/>
            </a:ln>
          </p:spPr>
          <p:txBody>
            <a:bodyPr>
              <a:spAutoFit/>
            </a:bodyPr>
            <a:lstStyle/>
            <a:p>
              <a:pPr defTabSz="912813">
                <a:spcBef>
                  <a:spcPct val="50000"/>
                </a:spcBef>
              </a:pPr>
              <a:r>
                <a:rPr lang="en-US" sz="1400" b="1">
                  <a:solidFill>
                    <a:schemeClr val="bg1"/>
                  </a:solidFill>
                  <a:latin typeface="Times New Roman" pitchFamily="18" charset="0"/>
                </a:rPr>
                <a:t>Gate</a:t>
              </a:r>
            </a:p>
          </p:txBody>
        </p:sp>
        <p:sp>
          <p:nvSpPr>
            <p:cNvPr id="11289" name="Line 27"/>
            <p:cNvSpPr>
              <a:spLocks noChangeShapeType="1"/>
            </p:cNvSpPr>
            <p:nvPr/>
          </p:nvSpPr>
          <p:spPr bwMode="auto">
            <a:xfrm flipH="1" flipV="1">
              <a:off x="4318" y="3412"/>
              <a:ext cx="133" cy="86"/>
            </a:xfrm>
            <a:prstGeom prst="line">
              <a:avLst/>
            </a:prstGeom>
            <a:noFill/>
            <a:ln w="31750">
              <a:solidFill>
                <a:srgbClr val="33CCFF"/>
              </a:solidFill>
              <a:round/>
              <a:headEnd/>
              <a:tailEnd type="triangle" w="med" len="med"/>
            </a:ln>
          </p:spPr>
          <p:txBody>
            <a:bodyPr/>
            <a:lstStyle/>
            <a:p>
              <a:endParaRPr lang="en-IN"/>
            </a:p>
          </p:txBody>
        </p:sp>
      </p:grpSp>
      <p:sp>
        <p:nvSpPr>
          <p:cNvPr id="11269" name="Text Box 28"/>
          <p:cNvSpPr txBox="1">
            <a:spLocks noChangeArrowheads="1"/>
          </p:cNvSpPr>
          <p:nvPr/>
        </p:nvSpPr>
        <p:spPr bwMode="auto">
          <a:xfrm>
            <a:off x="4724400" y="1219200"/>
            <a:ext cx="4267200" cy="366713"/>
          </a:xfrm>
          <a:prstGeom prst="rect">
            <a:avLst/>
          </a:prstGeom>
          <a:noFill/>
          <a:ln w="9525">
            <a:noFill/>
            <a:miter lim="800000"/>
            <a:headEnd/>
            <a:tailEnd/>
          </a:ln>
        </p:spPr>
        <p:txBody>
          <a:bodyPr>
            <a:spAutoFit/>
          </a:bodyPr>
          <a:lstStyle/>
          <a:p>
            <a:pPr defTabSz="912813">
              <a:spcBef>
                <a:spcPct val="50000"/>
              </a:spcBef>
            </a:pPr>
            <a:endParaRPr lang="en-US"/>
          </a:p>
        </p:txBody>
      </p:sp>
      <p:graphicFrame>
        <p:nvGraphicFramePr>
          <p:cNvPr id="11266" name="Object 29"/>
          <p:cNvGraphicFramePr>
            <a:graphicFrameLocks noChangeAspect="1"/>
          </p:cNvGraphicFramePr>
          <p:nvPr/>
        </p:nvGraphicFramePr>
        <p:xfrm>
          <a:off x="4759325" y="541338"/>
          <a:ext cx="4105275" cy="3162300"/>
        </p:xfrm>
        <a:graphic>
          <a:graphicData uri="http://schemas.openxmlformats.org/presentationml/2006/ole">
            <mc:AlternateContent xmlns:mc="http://schemas.openxmlformats.org/markup-compatibility/2006">
              <mc:Choice xmlns:v="urn:schemas-microsoft-com:vml" Requires="v">
                <p:oleObj spid="_x0000_s443441" name="Graph" r:id="rId5" imgW="3876480" imgH="2986560" progId="Origin50.Graph">
                  <p:embed/>
                </p:oleObj>
              </mc:Choice>
              <mc:Fallback>
                <p:oleObj name="Graph" r:id="rId5" imgW="3876480" imgH="2986560" progId="Origin50.Graph">
                  <p:embed/>
                  <p:pic>
                    <p:nvPicPr>
                      <p:cNvPr id="0" name="Object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9325" y="541338"/>
                        <a:ext cx="4105275" cy="3162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1B95CD-CCEA-4356-89B1-ABA86CD62D36}" type="slidenum">
              <a:rPr lang="en-US" smtClean="0"/>
              <a:pPr/>
              <a:t>69</a:t>
            </a:fld>
            <a:endParaRPr lang="en-US"/>
          </a:p>
        </p:txBody>
      </p:sp>
      <p:grpSp>
        <p:nvGrpSpPr>
          <p:cNvPr id="3" name="Group 2"/>
          <p:cNvGrpSpPr/>
          <p:nvPr/>
        </p:nvGrpSpPr>
        <p:grpSpPr>
          <a:xfrm>
            <a:off x="-14990" y="16625"/>
            <a:ext cx="9144000" cy="975563"/>
            <a:chOff x="-14990" y="16625"/>
            <a:chExt cx="9144000" cy="975563"/>
          </a:xfrm>
        </p:grpSpPr>
        <p:cxnSp>
          <p:nvCxnSpPr>
            <p:cNvPr id="4" name="Straight Connector 3"/>
            <p:cNvCxnSpPr/>
            <p:nvPr/>
          </p:nvCxnSpPr>
          <p:spPr>
            <a:xfrm>
              <a:off x="-14990" y="990600"/>
              <a:ext cx="9144000" cy="1588"/>
            </a:xfrm>
            <a:prstGeom prst="line">
              <a:avLst/>
            </a:prstGeom>
            <a:ln w="9525" cap="rnd">
              <a:solidFill>
                <a:srgbClr val="66FF66"/>
              </a:solidFill>
            </a:ln>
          </p:spPr>
          <p:style>
            <a:lnRef idx="2">
              <a:schemeClr val="accent1"/>
            </a:lnRef>
            <a:fillRef idx="0">
              <a:schemeClr val="accent1"/>
            </a:fillRef>
            <a:effectRef idx="1">
              <a:schemeClr val="accent1"/>
            </a:effectRef>
            <a:fontRef idx="minor">
              <a:schemeClr val="tx1"/>
            </a:fontRef>
          </p:style>
        </p:cxnSp>
        <p:pic>
          <p:nvPicPr>
            <p:cNvPr id="5" name="Picture 4"/>
            <p:cNvPicPr/>
            <p:nvPr/>
          </p:nvPicPr>
          <p:blipFill>
            <a:blip r:embed="rId3" cstate="print"/>
            <a:srcRect/>
            <a:stretch>
              <a:fillRect/>
            </a:stretch>
          </p:blipFill>
          <p:spPr bwMode="auto">
            <a:xfrm>
              <a:off x="16625" y="16625"/>
              <a:ext cx="914400" cy="971200"/>
            </a:xfrm>
            <a:prstGeom prst="rect">
              <a:avLst/>
            </a:prstGeom>
            <a:ln>
              <a:noFill/>
            </a:ln>
            <a:effectLst>
              <a:softEdge rad="112500"/>
            </a:effectLst>
          </p:spPr>
        </p:pic>
      </p:grpSp>
      <p:sp>
        <p:nvSpPr>
          <p:cNvPr id="7" name="Rectangle 4"/>
          <p:cNvSpPr>
            <a:spLocks noChangeArrowheads="1"/>
          </p:cNvSpPr>
          <p:nvPr/>
        </p:nvSpPr>
        <p:spPr bwMode="auto">
          <a:xfrm>
            <a:off x="1676400" y="334834"/>
            <a:ext cx="7543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lvl="0" fontAlgn="base">
              <a:spcBef>
                <a:spcPct val="0"/>
              </a:spcBef>
              <a:spcAft>
                <a:spcPct val="0"/>
              </a:spcAft>
              <a:tabLst>
                <a:tab pos="171450" algn="l"/>
              </a:tabLst>
            </a:pPr>
            <a:r>
              <a:rPr lang="en-US" sz="2400" b="1" dirty="0" smtClean="0">
                <a:solidFill>
                  <a:schemeClr val="bg1"/>
                </a:solidFill>
                <a:latin typeface="Georgia" pitchFamily="18" charset="0"/>
              </a:rPr>
              <a:t>Room Temperature FET Measurements </a:t>
            </a:r>
          </a:p>
        </p:txBody>
      </p:sp>
      <p:graphicFrame>
        <p:nvGraphicFramePr>
          <p:cNvPr id="10" name="Object 6"/>
          <p:cNvGraphicFramePr>
            <a:graphicFrameLocks noChangeAspect="1"/>
          </p:cNvGraphicFramePr>
          <p:nvPr/>
        </p:nvGraphicFramePr>
        <p:xfrm>
          <a:off x="896778" y="1295400"/>
          <a:ext cx="7104222" cy="5316588"/>
        </p:xfrm>
        <a:graphic>
          <a:graphicData uri="http://schemas.openxmlformats.org/presentationml/2006/ole">
            <mc:AlternateContent xmlns:mc="http://schemas.openxmlformats.org/markup-compatibility/2006">
              <mc:Choice xmlns:v="urn:schemas-microsoft-com:vml" Requires="v">
                <p:oleObj spid="_x0000_s444465" name="Graph" r:id="rId4" imgW="4160160" imgH="2908800" progId="Origin50.Graph">
                  <p:embed/>
                </p:oleObj>
              </mc:Choice>
              <mc:Fallback>
                <p:oleObj name="Graph" r:id="rId4" imgW="4160160" imgH="2908800" progId="Origin50.Grap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778" y="1295400"/>
                        <a:ext cx="7104222" cy="531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457200"/>
            <a:ext cx="8686800" cy="411163"/>
          </a:xfrm>
          <a:solidFill>
            <a:schemeClr val="tx2"/>
          </a:solidFill>
          <a:ln>
            <a:miter lim="800000"/>
            <a:headEnd/>
            <a:tailEnd/>
          </a:ln>
        </p:spPr>
        <p:txBody>
          <a:bodyPr vert="horz" wrap="square" lIns="91440" tIns="45720" rIns="91440" bIns="45720" numCol="1" anchor="t" anchorCtr="0" compatLnSpc="1">
            <a:prstTxWarp prst="textNoShape">
              <a:avLst/>
            </a:prstTxWarp>
          </a:bodyPr>
          <a:lstStyle/>
          <a:p>
            <a:r>
              <a:rPr lang="en-US" sz="2000" b="0">
                <a:solidFill>
                  <a:srgbClr val="FFFF00"/>
                </a:solidFill>
              </a:rPr>
              <a:t>Structure of optical Fiber (contd)</a:t>
            </a:r>
          </a:p>
        </p:txBody>
      </p:sp>
      <p:sp>
        <p:nvSpPr>
          <p:cNvPr id="40963" name="Rectangle 3"/>
          <p:cNvSpPr>
            <a:spLocks noChangeArrowheads="1"/>
          </p:cNvSpPr>
          <p:nvPr/>
        </p:nvSpPr>
        <p:spPr bwMode="auto">
          <a:xfrm>
            <a:off x="2716213" y="2189163"/>
            <a:ext cx="9144000" cy="0"/>
          </a:xfrm>
          <a:prstGeom prst="rect">
            <a:avLst/>
          </a:prstGeom>
          <a:noFill/>
          <a:ln w="9525">
            <a:noFill/>
            <a:miter lim="800000"/>
            <a:headEnd/>
            <a:tailEnd/>
          </a:ln>
          <a:effectLst/>
        </p:spPr>
        <p:txBody>
          <a:bodyPr>
            <a:spAutoFit/>
          </a:bodyPr>
          <a:lstStyle/>
          <a:p>
            <a:endParaRPr lang="en-IN"/>
          </a:p>
        </p:txBody>
      </p:sp>
      <p:pic>
        <p:nvPicPr>
          <p:cNvPr id="40968" name="Picture 8"/>
          <p:cNvPicPr>
            <a:picLocks noGrp="1" noChangeAspect="1" noChangeArrowheads="1"/>
          </p:cNvPicPr>
          <p:nvPr>
            <p:ph idx="1"/>
          </p:nvPr>
        </p:nvPicPr>
        <p:blipFill>
          <a:blip r:embed="rId2" cstate="print"/>
          <a:srcRect/>
          <a:stretch>
            <a:fillRect/>
          </a:stretch>
        </p:blipFill>
        <p:spPr>
          <a:xfrm>
            <a:off x="838200" y="1295400"/>
            <a:ext cx="7620000" cy="4724400"/>
          </a:xfrm>
          <a:noFill/>
          <a:ln/>
        </p:spPr>
      </p:pic>
    </p:spTree>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5442" name="Object 2"/>
          <p:cNvGraphicFramePr>
            <a:graphicFrameLocks noChangeAspect="1"/>
          </p:cNvGraphicFramePr>
          <p:nvPr/>
        </p:nvGraphicFramePr>
        <p:xfrm>
          <a:off x="609600" y="381000"/>
          <a:ext cx="7620000" cy="5576409"/>
        </p:xfrm>
        <a:graphic>
          <a:graphicData uri="http://schemas.openxmlformats.org/presentationml/2006/ole">
            <mc:AlternateContent xmlns:mc="http://schemas.openxmlformats.org/markup-compatibility/2006">
              <mc:Choice xmlns:v="urn:schemas-microsoft-com:vml" Requires="v">
                <p:oleObj spid="_x0000_s445489" name="Graph" r:id="rId3" imgW="4160160" imgH="2908800" progId="Origin50.Graph">
                  <p:embed/>
                </p:oleObj>
              </mc:Choice>
              <mc:Fallback>
                <p:oleObj name="Graph" r:id="rId3" imgW="4160160" imgH="2908800" progId="Origin50.Grap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1000"/>
                        <a:ext cx="7620000" cy="557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7"/>
          <p:cNvSpPr txBox="1">
            <a:spLocks noChangeArrowheads="1"/>
          </p:cNvSpPr>
          <p:nvPr/>
        </p:nvSpPr>
        <p:spPr bwMode="auto">
          <a:xfrm>
            <a:off x="3352800" y="6019800"/>
            <a:ext cx="3200400" cy="5709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just" fontAlgn="base">
              <a:lnSpc>
                <a:spcPct val="150000"/>
              </a:lnSpc>
              <a:spcBef>
                <a:spcPct val="0"/>
              </a:spcBef>
              <a:spcAft>
                <a:spcPct val="0"/>
              </a:spcAft>
            </a:pPr>
            <a:r>
              <a:rPr lang="en-IN" sz="1600" b="1" i="1" dirty="0" smtClean="0">
                <a:solidFill>
                  <a:srgbClr val="66FF66"/>
                </a:solidFill>
                <a:latin typeface="Georgia" pitchFamily="18" charset="0"/>
                <a:cs typeface="Arial" pitchFamily="34" charset="0"/>
              </a:rPr>
              <a:t>FET transfer characteristics   </a:t>
            </a:r>
          </a:p>
          <a:p>
            <a:pPr algn="just" fontAlgn="base">
              <a:lnSpc>
                <a:spcPct val="150000"/>
              </a:lnSpc>
              <a:spcBef>
                <a:spcPct val="0"/>
              </a:spcBef>
              <a:spcAft>
                <a:spcPct val="0"/>
              </a:spcAft>
            </a:pPr>
            <a:r>
              <a:rPr lang="en-IN" sz="1600" b="1" i="1" dirty="0" smtClean="0">
                <a:solidFill>
                  <a:srgbClr val="66FF66"/>
                </a:solidFill>
                <a:latin typeface="Georgia" pitchFamily="18" charset="0"/>
                <a:cs typeface="Arial" pitchFamily="34" charset="0"/>
              </a:rPr>
              <a:t> </a:t>
            </a:r>
            <a:endParaRPr lang="en-US" sz="1600" b="1" i="1" dirty="0" smtClean="0">
              <a:solidFill>
                <a:srgbClr val="66FF66"/>
              </a:solidFill>
              <a:latin typeface="Georgia" pitchFamily="18" charset="0"/>
              <a:cs typeface="Arial" pitchFamily="34" charset="0"/>
            </a:endParaRPr>
          </a:p>
        </p:txBody>
      </p:sp>
    </p:spTree>
  </p:cSld>
  <p:clrMapOvr>
    <a:masterClrMapping/>
  </p:clrMapOvr>
  <p:transition spd="slow"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3600" dirty="0" smtClean="0">
                <a:solidFill>
                  <a:srgbClr val="FFFF00"/>
                </a:solidFill>
              </a:rPr>
              <a:t>Gravitational Sensors</a:t>
            </a:r>
            <a:endParaRPr lang="en-IN" sz="3600" dirty="0">
              <a:solidFill>
                <a:srgbClr val="FFFF00"/>
              </a:solidFill>
            </a:endParaRPr>
          </a:p>
        </p:txBody>
      </p:sp>
      <p:sp>
        <p:nvSpPr>
          <p:cNvPr id="3" name="Content Placeholder 2"/>
          <p:cNvSpPr>
            <a:spLocks noGrp="1"/>
          </p:cNvSpPr>
          <p:nvPr>
            <p:ph idx="1"/>
          </p:nvPr>
        </p:nvSpPr>
        <p:spPr>
          <a:xfrm>
            <a:off x="228600" y="1143000"/>
            <a:ext cx="8915400" cy="4525963"/>
          </a:xfrm>
        </p:spPr>
        <p:txBody>
          <a:bodyPr/>
          <a:lstStyle/>
          <a:p>
            <a:r>
              <a:rPr lang="en-IN" sz="2400" dirty="0" smtClean="0">
                <a:solidFill>
                  <a:schemeClr val="bg1"/>
                </a:solidFill>
              </a:rPr>
              <a:t>A well-known, popular gravitational-level transducer is used in a toilet tank. </a:t>
            </a:r>
          </a:p>
          <a:p>
            <a:r>
              <a:rPr lang="en-IN" sz="2400" dirty="0" smtClean="0">
                <a:solidFill>
                  <a:schemeClr val="bg1"/>
                </a:solidFill>
              </a:rPr>
              <a:t>The transducer’s main element is a float—a device whose density is lower than that of water.</a:t>
            </a:r>
          </a:p>
          <a:p>
            <a:r>
              <a:rPr lang="en-IN" sz="2400" dirty="0" smtClean="0">
                <a:solidFill>
                  <a:schemeClr val="bg1"/>
                </a:solidFill>
              </a:rPr>
              <a:t> In most tanks, it is directly coupled to a water valve to keep it either open or shut, depending on how much water the tank holds. </a:t>
            </a:r>
          </a:p>
          <a:p>
            <a:r>
              <a:rPr lang="en-IN" sz="2400" dirty="0" smtClean="0">
                <a:solidFill>
                  <a:schemeClr val="bg1"/>
                </a:solidFill>
              </a:rPr>
              <a:t>The float is a detector of the position of the water surface. </a:t>
            </a:r>
          </a:p>
          <a:p>
            <a:endParaRPr lang="en-IN" sz="2400" dirty="0" smtClean="0">
              <a:solidFill>
                <a:schemeClr val="bg1"/>
              </a:solidFill>
            </a:endParaRPr>
          </a:p>
          <a:p>
            <a:r>
              <a:rPr lang="en-IN" sz="2400" dirty="0" smtClean="0">
                <a:solidFill>
                  <a:schemeClr val="bg1"/>
                </a:solidFill>
              </a:rPr>
              <a:t>For the measurement purposes, the float can be coupled to a position transducer, such as a </a:t>
            </a:r>
            <a:r>
              <a:rPr lang="en-IN" sz="2400" dirty="0" err="1" smtClean="0">
                <a:solidFill>
                  <a:schemeClr val="bg1"/>
                </a:solidFill>
              </a:rPr>
              <a:t>potentiometric</a:t>
            </a:r>
            <a:r>
              <a:rPr lang="en-IN" sz="2400" dirty="0" smtClean="0">
                <a:solidFill>
                  <a:schemeClr val="bg1"/>
                </a:solidFill>
              </a:rPr>
              <a:t>, magnetic, capacitive, or any other direct sensor (Fig. 7.1B).</a:t>
            </a:r>
            <a:endParaRPr lang="en-IN" sz="24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p:cNvPicPr>
            <a:picLocks noChangeAspect="1" noChangeArrowheads="1"/>
          </p:cNvPicPr>
          <p:nvPr/>
        </p:nvPicPr>
        <p:blipFill>
          <a:blip r:embed="rId2" cstate="print"/>
          <a:srcRect/>
          <a:stretch>
            <a:fillRect/>
          </a:stretch>
        </p:blipFill>
        <p:spPr bwMode="auto">
          <a:xfrm>
            <a:off x="381000" y="533400"/>
            <a:ext cx="8329994" cy="4495800"/>
          </a:xfrm>
          <a:prstGeom prst="rect">
            <a:avLst/>
          </a:prstGeom>
          <a:noFill/>
          <a:ln w="9525">
            <a:noFill/>
            <a:miter lim="800000"/>
            <a:headEnd/>
            <a:tailEnd/>
          </a:ln>
        </p:spPr>
      </p:pic>
      <p:sp>
        <p:nvSpPr>
          <p:cNvPr id="5" name="Rectangle 4"/>
          <p:cNvSpPr/>
          <p:nvPr/>
        </p:nvSpPr>
        <p:spPr>
          <a:xfrm>
            <a:off x="838200" y="5638800"/>
            <a:ext cx="7391400" cy="369332"/>
          </a:xfrm>
          <a:prstGeom prst="rect">
            <a:avLst/>
          </a:prstGeom>
        </p:spPr>
        <p:txBody>
          <a:bodyPr wrap="square">
            <a:spAutoFit/>
          </a:bodyPr>
          <a:lstStyle/>
          <a:p>
            <a:r>
              <a:rPr lang="en-IN" b="1" dirty="0" smtClean="0">
                <a:solidFill>
                  <a:schemeClr val="bg1"/>
                </a:solidFill>
              </a:rPr>
              <a:t>Fig. 7.1.  (B) gravitational fluid level sensor with a float;</a:t>
            </a:r>
            <a:endParaRPr lang="en-IN" dirty="0">
              <a:solidFill>
                <a:schemeClr val="bg1"/>
              </a:solidFill>
            </a:endParaRPr>
          </a:p>
        </p:txBody>
      </p:sp>
      <p:sp>
        <p:nvSpPr>
          <p:cNvPr id="6" name="Rectangle 5"/>
          <p:cNvSpPr/>
          <p:nvPr/>
        </p:nvSpPr>
        <p:spPr>
          <a:xfrm>
            <a:off x="381000" y="533400"/>
            <a:ext cx="39624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7467600" y="3886200"/>
            <a:ext cx="533400" cy="523220"/>
          </a:xfrm>
          <a:prstGeom prst="rect">
            <a:avLst/>
          </a:prstGeom>
          <a:noFill/>
        </p:spPr>
        <p:txBody>
          <a:bodyPr wrap="square" rtlCol="0">
            <a:spAutoFit/>
          </a:bodyPr>
          <a:lstStyle/>
          <a:p>
            <a:r>
              <a:rPr lang="en-US" sz="2800" b="1" dirty="0" smtClean="0"/>
              <a:t>B</a:t>
            </a:r>
            <a:endParaRPr lang="en-IN" b="1" dirty="0"/>
          </a:p>
        </p:txBody>
      </p:sp>
    </p:spTree>
  </p:cSld>
  <p:clrMapOvr>
    <a:masterClrMapping/>
  </p:clrMapOvr>
  <p:transition spd="slow"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2057400"/>
          </a:xfrm>
        </p:spPr>
        <p:txBody>
          <a:bodyPr/>
          <a:lstStyle/>
          <a:p>
            <a:pPr algn="just"/>
            <a:r>
              <a:rPr lang="en-IN" sz="2000" dirty="0" smtClean="0">
                <a:solidFill>
                  <a:schemeClr val="bg1"/>
                </a:solidFill>
              </a:rPr>
              <a:t>It should be noted that the gravitational sensor is susceptible to various interfering forces, resulting from friction and acceleration. </a:t>
            </a:r>
          </a:p>
          <a:p>
            <a:pPr algn="just"/>
            <a:endParaRPr lang="en-IN" sz="2000" dirty="0" smtClean="0">
              <a:solidFill>
                <a:schemeClr val="bg1"/>
              </a:solidFill>
            </a:endParaRPr>
          </a:p>
          <a:p>
            <a:pPr algn="just"/>
            <a:r>
              <a:rPr lang="en-IN" sz="2000" dirty="0" smtClean="0">
                <a:solidFill>
                  <a:schemeClr val="bg1"/>
                </a:solidFill>
              </a:rPr>
              <a:t>Obviously, such a sensor will not work whenever gravity is altered or absent. </a:t>
            </a:r>
          </a:p>
          <a:p>
            <a:pPr algn="just"/>
            <a:endParaRPr lang="en-IN" sz="2000" dirty="0" smtClean="0">
              <a:solidFill>
                <a:schemeClr val="bg1"/>
              </a:solidFill>
            </a:endParaRPr>
          </a:p>
          <a:p>
            <a:pPr algn="just"/>
            <a:r>
              <a:rPr lang="en-IN" sz="2000" dirty="0" smtClean="0">
                <a:solidFill>
                  <a:schemeClr val="bg1"/>
                </a:solidFill>
              </a:rPr>
              <a:t>A space station or a jet is not an appropriate place for such a sensor.</a:t>
            </a:r>
            <a:endParaRPr lang="en-IN" sz="2000" dirty="0">
              <a:solidFill>
                <a:schemeClr val="bg1"/>
              </a:solidFill>
            </a:endParaRPr>
          </a:p>
        </p:txBody>
      </p:sp>
      <p:sp>
        <p:nvSpPr>
          <p:cNvPr id="4" name="Rectangle 3"/>
          <p:cNvSpPr/>
          <p:nvPr/>
        </p:nvSpPr>
        <p:spPr>
          <a:xfrm>
            <a:off x="609600" y="3429000"/>
            <a:ext cx="8305800" cy="2246769"/>
          </a:xfrm>
          <a:prstGeom prst="rect">
            <a:avLst/>
          </a:prstGeom>
        </p:spPr>
        <p:txBody>
          <a:bodyPr wrap="square">
            <a:spAutoFit/>
          </a:bodyPr>
          <a:lstStyle/>
          <a:p>
            <a:r>
              <a:rPr lang="en-IN" sz="2000" i="1" dirty="0" smtClean="0">
                <a:solidFill>
                  <a:schemeClr val="bg1"/>
                </a:solidFill>
              </a:rPr>
              <a:t>Inclination detectors, which measure the angle from the direction to the Earth’s </a:t>
            </a:r>
            <a:r>
              <a:rPr lang="en-IN" sz="2000" dirty="0" smtClean="0">
                <a:solidFill>
                  <a:schemeClr val="bg1"/>
                </a:solidFill>
              </a:rPr>
              <a:t>center of gravity, are employed in road construction, machine tools, inertial navigation systems, and other applications requiring a gravity reference. </a:t>
            </a:r>
          </a:p>
          <a:p>
            <a:endParaRPr lang="en-IN" sz="2000" dirty="0" smtClean="0">
              <a:solidFill>
                <a:schemeClr val="bg1"/>
              </a:solidFill>
            </a:endParaRPr>
          </a:p>
          <a:p>
            <a:r>
              <a:rPr lang="en-IN" sz="2000" dirty="0" smtClean="0">
                <a:solidFill>
                  <a:schemeClr val="bg1"/>
                </a:solidFill>
              </a:rPr>
              <a:t>An old and still quite popular detector of a position is a mercury switch (Figs. 7.3A and 7.3B).</a:t>
            </a:r>
            <a:endParaRPr lang="en-IN" sz="20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p:cNvPicPr>
            <a:picLocks noChangeAspect="1" noChangeArrowheads="1"/>
          </p:cNvPicPr>
          <p:nvPr/>
        </p:nvPicPr>
        <p:blipFill>
          <a:blip r:embed="rId2" cstate="print"/>
          <a:srcRect/>
          <a:stretch>
            <a:fillRect/>
          </a:stretch>
        </p:blipFill>
        <p:spPr bwMode="auto">
          <a:xfrm>
            <a:off x="1676400" y="76200"/>
            <a:ext cx="5410200" cy="1981200"/>
          </a:xfrm>
          <a:prstGeom prst="rect">
            <a:avLst/>
          </a:prstGeom>
          <a:noFill/>
          <a:ln w="9525">
            <a:noFill/>
            <a:miter lim="800000"/>
            <a:headEnd/>
            <a:tailEnd/>
          </a:ln>
        </p:spPr>
      </p:pic>
      <p:sp>
        <p:nvSpPr>
          <p:cNvPr id="6" name="Rectangle 5"/>
          <p:cNvSpPr/>
          <p:nvPr/>
        </p:nvSpPr>
        <p:spPr>
          <a:xfrm>
            <a:off x="381000" y="2209800"/>
            <a:ext cx="8763000" cy="707886"/>
          </a:xfrm>
          <a:prstGeom prst="rect">
            <a:avLst/>
          </a:prstGeom>
        </p:spPr>
        <p:txBody>
          <a:bodyPr wrap="square">
            <a:spAutoFit/>
          </a:bodyPr>
          <a:lstStyle/>
          <a:p>
            <a:r>
              <a:rPr lang="en-IN" sz="2000" dirty="0" smtClean="0">
                <a:solidFill>
                  <a:srgbClr val="FFFF00"/>
                </a:solidFill>
              </a:rPr>
              <a:t>Fig. 7.3. Conductive gravitational sensors: (A) mercury switch in the open position; (B) mercury switch in the closed position;  </a:t>
            </a:r>
            <a:endParaRPr lang="en-IN" sz="2000" dirty="0">
              <a:solidFill>
                <a:srgbClr val="FFFF00"/>
              </a:solidFill>
            </a:endParaRPr>
          </a:p>
        </p:txBody>
      </p:sp>
      <p:sp>
        <p:nvSpPr>
          <p:cNvPr id="7" name="TextBox 6"/>
          <p:cNvSpPr txBox="1"/>
          <p:nvPr/>
        </p:nvSpPr>
        <p:spPr>
          <a:xfrm>
            <a:off x="1828800" y="1676400"/>
            <a:ext cx="609600" cy="400110"/>
          </a:xfrm>
          <a:prstGeom prst="rect">
            <a:avLst/>
          </a:prstGeom>
          <a:noFill/>
        </p:spPr>
        <p:txBody>
          <a:bodyPr wrap="square" rtlCol="0">
            <a:spAutoFit/>
          </a:bodyPr>
          <a:lstStyle/>
          <a:p>
            <a:r>
              <a:rPr lang="en-US" sz="2000" b="1" dirty="0" smtClean="0"/>
              <a:t>A</a:t>
            </a:r>
            <a:endParaRPr lang="en-IN" b="1" dirty="0"/>
          </a:p>
        </p:txBody>
      </p:sp>
      <p:sp>
        <p:nvSpPr>
          <p:cNvPr id="8" name="TextBox 7"/>
          <p:cNvSpPr txBox="1"/>
          <p:nvPr/>
        </p:nvSpPr>
        <p:spPr>
          <a:xfrm>
            <a:off x="5029200" y="1676400"/>
            <a:ext cx="609600" cy="400110"/>
          </a:xfrm>
          <a:prstGeom prst="rect">
            <a:avLst/>
          </a:prstGeom>
          <a:noFill/>
        </p:spPr>
        <p:txBody>
          <a:bodyPr wrap="square" rtlCol="0">
            <a:spAutoFit/>
          </a:bodyPr>
          <a:lstStyle/>
          <a:p>
            <a:r>
              <a:rPr lang="en-US" sz="2000" b="1" dirty="0" smtClean="0"/>
              <a:t>B</a:t>
            </a:r>
            <a:endParaRPr lang="en-IN" b="1" dirty="0"/>
          </a:p>
        </p:txBody>
      </p:sp>
      <p:sp>
        <p:nvSpPr>
          <p:cNvPr id="10" name="Rectangle 9"/>
          <p:cNvSpPr/>
          <p:nvPr/>
        </p:nvSpPr>
        <p:spPr>
          <a:xfrm>
            <a:off x="304800" y="3352800"/>
            <a:ext cx="8305800" cy="2554545"/>
          </a:xfrm>
          <a:prstGeom prst="rect">
            <a:avLst/>
          </a:prstGeom>
        </p:spPr>
        <p:txBody>
          <a:bodyPr wrap="square">
            <a:spAutoFit/>
          </a:bodyPr>
          <a:lstStyle/>
          <a:p>
            <a:pPr algn="just"/>
            <a:r>
              <a:rPr lang="en-IN" sz="2000" dirty="0" smtClean="0">
                <a:solidFill>
                  <a:schemeClr val="bg1"/>
                </a:solidFill>
              </a:rPr>
              <a:t>The switch is made of a nonconductive (often glass) tube having two electrical contacts and a drop of mercury. </a:t>
            </a:r>
          </a:p>
          <a:p>
            <a:pPr algn="just"/>
            <a:endParaRPr lang="en-IN" sz="2000" dirty="0" smtClean="0">
              <a:solidFill>
                <a:schemeClr val="bg1"/>
              </a:solidFill>
            </a:endParaRPr>
          </a:p>
          <a:p>
            <a:pPr algn="just"/>
            <a:r>
              <a:rPr lang="en-IN" sz="2000" dirty="0" smtClean="0">
                <a:solidFill>
                  <a:schemeClr val="bg1"/>
                </a:solidFill>
              </a:rPr>
              <a:t>When the sensor is positioned with respect to the gravity force in such a</a:t>
            </a:r>
          </a:p>
          <a:p>
            <a:pPr algn="just"/>
            <a:r>
              <a:rPr lang="en-IN" sz="2000" dirty="0" smtClean="0">
                <a:solidFill>
                  <a:schemeClr val="bg1"/>
                </a:solidFill>
              </a:rPr>
              <a:t>way that the mercury moves away from the contacts, the switch is open.</a:t>
            </a:r>
          </a:p>
          <a:p>
            <a:pPr algn="just"/>
            <a:endParaRPr lang="en-IN" sz="2000" dirty="0" smtClean="0">
              <a:solidFill>
                <a:schemeClr val="bg1"/>
              </a:solidFill>
            </a:endParaRPr>
          </a:p>
          <a:p>
            <a:pPr algn="just"/>
            <a:r>
              <a:rPr lang="en-IN" sz="2000" dirty="0" smtClean="0">
                <a:solidFill>
                  <a:schemeClr val="bg1"/>
                </a:solidFill>
              </a:rPr>
              <a:t> A change in the switch orientation causes the mercury to move to the contacts and touch both of them, thus closing the switch.</a:t>
            </a:r>
            <a:endParaRPr lang="en-IN" sz="20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152400" y="152401"/>
            <a:ext cx="5257800" cy="2743200"/>
          </a:xfrm>
          <a:prstGeom prst="rect">
            <a:avLst/>
          </a:prstGeom>
          <a:noFill/>
          <a:ln w="9525">
            <a:noFill/>
            <a:miter lim="800000"/>
            <a:headEnd/>
            <a:tailEnd/>
          </a:ln>
        </p:spPr>
      </p:pic>
      <p:sp>
        <p:nvSpPr>
          <p:cNvPr id="6" name="Rectangle 5"/>
          <p:cNvSpPr/>
          <p:nvPr/>
        </p:nvSpPr>
        <p:spPr>
          <a:xfrm>
            <a:off x="5791200" y="457200"/>
            <a:ext cx="2743200" cy="707886"/>
          </a:xfrm>
          <a:prstGeom prst="rect">
            <a:avLst/>
          </a:prstGeom>
        </p:spPr>
        <p:txBody>
          <a:bodyPr wrap="square">
            <a:spAutoFit/>
          </a:bodyPr>
          <a:lstStyle/>
          <a:p>
            <a:r>
              <a:rPr lang="en-IN" sz="2000" dirty="0" smtClean="0">
                <a:solidFill>
                  <a:srgbClr val="FFFF00"/>
                </a:solidFill>
              </a:rPr>
              <a:t>Fig. 7.3 (C) electrolytic tilt sensor.</a:t>
            </a:r>
            <a:endParaRPr lang="en-IN" sz="2000" dirty="0">
              <a:solidFill>
                <a:srgbClr val="FFFF00"/>
              </a:solidFill>
            </a:endParaRPr>
          </a:p>
        </p:txBody>
      </p:sp>
      <p:sp>
        <p:nvSpPr>
          <p:cNvPr id="7" name="TextBox 6"/>
          <p:cNvSpPr txBox="1"/>
          <p:nvPr/>
        </p:nvSpPr>
        <p:spPr>
          <a:xfrm>
            <a:off x="304800" y="2362200"/>
            <a:ext cx="762000" cy="400110"/>
          </a:xfrm>
          <a:prstGeom prst="rect">
            <a:avLst/>
          </a:prstGeom>
          <a:noFill/>
        </p:spPr>
        <p:txBody>
          <a:bodyPr wrap="square" rtlCol="0">
            <a:spAutoFit/>
          </a:bodyPr>
          <a:lstStyle/>
          <a:p>
            <a:r>
              <a:rPr lang="en-US" sz="2000" b="1" dirty="0" smtClean="0"/>
              <a:t>C</a:t>
            </a:r>
            <a:endParaRPr lang="en-IN" b="1" dirty="0"/>
          </a:p>
        </p:txBody>
      </p:sp>
      <p:sp>
        <p:nvSpPr>
          <p:cNvPr id="8" name="Rectangle 7"/>
          <p:cNvSpPr/>
          <p:nvPr/>
        </p:nvSpPr>
        <p:spPr>
          <a:xfrm>
            <a:off x="152400" y="2887682"/>
            <a:ext cx="8763000" cy="3970318"/>
          </a:xfrm>
          <a:prstGeom prst="rect">
            <a:avLst/>
          </a:prstGeom>
        </p:spPr>
        <p:txBody>
          <a:bodyPr wrap="square">
            <a:spAutoFit/>
          </a:bodyPr>
          <a:lstStyle/>
          <a:p>
            <a:pPr algn="just"/>
            <a:r>
              <a:rPr lang="en-IN" dirty="0" smtClean="0">
                <a:solidFill>
                  <a:schemeClr val="bg1"/>
                </a:solidFill>
              </a:rPr>
              <a:t>To measure angular displacement with higher resolution, a more complex sensor</a:t>
            </a:r>
          </a:p>
          <a:p>
            <a:pPr algn="just"/>
            <a:r>
              <a:rPr lang="en-IN" dirty="0" smtClean="0">
                <a:solidFill>
                  <a:schemeClr val="bg1"/>
                </a:solidFill>
              </a:rPr>
              <a:t>is required. </a:t>
            </a:r>
          </a:p>
          <a:p>
            <a:pPr algn="just"/>
            <a:r>
              <a:rPr lang="en-IN" dirty="0" smtClean="0">
                <a:solidFill>
                  <a:schemeClr val="bg1"/>
                </a:solidFill>
              </a:rPr>
              <a:t>One elegant design is shown in Fig. 7.3C. It is called the </a:t>
            </a:r>
            <a:r>
              <a:rPr lang="en-IN" i="1" dirty="0" smtClean="0">
                <a:solidFill>
                  <a:schemeClr val="bg1"/>
                </a:solidFill>
              </a:rPr>
              <a:t>electrolytic tilt sensor. </a:t>
            </a:r>
            <a:r>
              <a:rPr lang="en-IN" i="1" dirty="0" err="1" smtClean="0">
                <a:solidFill>
                  <a:schemeClr val="bg1"/>
                </a:solidFill>
              </a:rPr>
              <a:t>Asmall</a:t>
            </a:r>
            <a:r>
              <a:rPr lang="en-IN" i="1" dirty="0" smtClean="0">
                <a:solidFill>
                  <a:schemeClr val="bg1"/>
                </a:solidFill>
              </a:rPr>
              <a:t> slightly curved glass tube is filled with a partly conductive electrolyte.</a:t>
            </a:r>
          </a:p>
          <a:p>
            <a:pPr algn="just"/>
            <a:endParaRPr lang="en-IN" i="1" dirty="0" smtClean="0">
              <a:solidFill>
                <a:schemeClr val="bg1"/>
              </a:solidFill>
            </a:endParaRPr>
          </a:p>
          <a:p>
            <a:pPr algn="just"/>
            <a:r>
              <a:rPr lang="en-IN" dirty="0" smtClean="0">
                <a:solidFill>
                  <a:schemeClr val="bg1"/>
                </a:solidFill>
              </a:rPr>
              <a:t>Three electrodes are built into the tube: two at the ends, and the third electrode at the center of the tube. </a:t>
            </a:r>
          </a:p>
          <a:p>
            <a:pPr algn="just"/>
            <a:r>
              <a:rPr lang="en-IN" dirty="0" smtClean="0">
                <a:solidFill>
                  <a:schemeClr val="bg1"/>
                </a:solidFill>
              </a:rPr>
              <a:t>An air bubble resides in the tube and may move along its length as the tube tilts. Electrical resistances between the center electrode and each of the end electrodes depend on the position of the bubble. </a:t>
            </a:r>
          </a:p>
          <a:p>
            <a:pPr algn="just"/>
            <a:r>
              <a:rPr lang="en-IN" dirty="0" smtClean="0">
                <a:solidFill>
                  <a:schemeClr val="bg1"/>
                </a:solidFill>
              </a:rPr>
              <a:t>As the tube shifts away from the balance position, the resistances increase or decrease proportionally. </a:t>
            </a:r>
          </a:p>
          <a:p>
            <a:pPr algn="just"/>
            <a:r>
              <a:rPr lang="en-IN" dirty="0" smtClean="0">
                <a:solidFill>
                  <a:schemeClr val="bg1"/>
                </a:solidFill>
              </a:rPr>
              <a:t>The electrodes are connected into a bridge circuit which is excited with an ac current to avoid damage to the electrolyte and electrodes.</a:t>
            </a:r>
            <a:endParaRPr lang="en-IN"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2800" dirty="0" smtClean="0">
                <a:solidFill>
                  <a:srgbClr val="FFFF00"/>
                </a:solidFill>
              </a:rPr>
              <a:t>Capacitive Sensors</a:t>
            </a:r>
            <a:endParaRPr lang="en-IN" sz="2800" dirty="0">
              <a:solidFill>
                <a:srgbClr val="FFFF00"/>
              </a:solidFill>
            </a:endParaRPr>
          </a:p>
        </p:txBody>
      </p:sp>
      <p:sp>
        <p:nvSpPr>
          <p:cNvPr id="4" name="Rectangle 3"/>
          <p:cNvSpPr/>
          <p:nvPr/>
        </p:nvSpPr>
        <p:spPr>
          <a:xfrm>
            <a:off x="152400" y="990600"/>
            <a:ext cx="8839200" cy="2031325"/>
          </a:xfrm>
          <a:prstGeom prst="rect">
            <a:avLst/>
          </a:prstGeom>
        </p:spPr>
        <p:txBody>
          <a:bodyPr wrap="square">
            <a:spAutoFit/>
          </a:bodyPr>
          <a:lstStyle/>
          <a:p>
            <a:pPr algn="just"/>
            <a:r>
              <a:rPr lang="en-IN" dirty="0" smtClean="0">
                <a:solidFill>
                  <a:schemeClr val="bg1"/>
                </a:solidFill>
              </a:rPr>
              <a:t>The capacitive displacement sensors have very broad applications, they are employed  directly to gauge displacement and position and also as building blocks in other sensors where displacements are produced by force, pressure, temperature, and so forth. </a:t>
            </a:r>
          </a:p>
          <a:p>
            <a:endParaRPr lang="en-IN" dirty="0" smtClean="0">
              <a:solidFill>
                <a:schemeClr val="bg1"/>
              </a:solidFill>
            </a:endParaRPr>
          </a:p>
          <a:p>
            <a:pPr algn="just"/>
            <a:r>
              <a:rPr lang="en-IN" dirty="0" smtClean="0">
                <a:solidFill>
                  <a:schemeClr val="bg1"/>
                </a:solidFill>
              </a:rPr>
              <a:t>The ability of capacitive detectors to sense virtually all materials makes them an attractive choice for many applications.</a:t>
            </a:r>
            <a:endParaRPr lang="en-IN" dirty="0">
              <a:solidFill>
                <a:schemeClr val="bg1"/>
              </a:solidFill>
            </a:endParaRPr>
          </a:p>
        </p:txBody>
      </p:sp>
      <p:sp>
        <p:nvSpPr>
          <p:cNvPr id="5" name="Rectangle 4"/>
          <p:cNvSpPr/>
          <p:nvPr/>
        </p:nvSpPr>
        <p:spPr>
          <a:xfrm>
            <a:off x="228600" y="3352800"/>
            <a:ext cx="8458200" cy="646331"/>
          </a:xfrm>
          <a:prstGeom prst="rect">
            <a:avLst/>
          </a:prstGeom>
        </p:spPr>
        <p:txBody>
          <a:bodyPr wrap="square">
            <a:spAutoFit/>
          </a:bodyPr>
          <a:lstStyle/>
          <a:p>
            <a:pPr algn="just"/>
            <a:r>
              <a:rPr lang="en-IN" dirty="0" smtClean="0">
                <a:solidFill>
                  <a:schemeClr val="bg1"/>
                </a:solidFill>
              </a:rPr>
              <a:t>Following Equation  states that the capacitance of a flat capacitor is inversely proportional to the distance between the plates.</a:t>
            </a:r>
          </a:p>
        </p:txBody>
      </p:sp>
      <p:sp>
        <p:nvSpPr>
          <p:cNvPr id="6" name="Rectangle 5"/>
          <p:cNvSpPr/>
          <p:nvPr/>
        </p:nvSpPr>
        <p:spPr>
          <a:xfrm>
            <a:off x="2971800" y="4114800"/>
            <a:ext cx="2286000" cy="707886"/>
          </a:xfrm>
          <a:prstGeom prst="rect">
            <a:avLst/>
          </a:prstGeom>
        </p:spPr>
        <p:txBody>
          <a:bodyPr wrap="square">
            <a:spAutoFit/>
          </a:bodyPr>
          <a:lstStyle/>
          <a:p>
            <a:r>
              <a:rPr lang="en-IN" sz="2000" b="1" i="1" dirty="0" smtClean="0">
                <a:solidFill>
                  <a:srgbClr val="FFFF00"/>
                </a:solidFill>
              </a:rPr>
              <a:t>C = </a:t>
            </a:r>
            <a:r>
              <a:rPr lang="el-GR" sz="2000" b="1" i="1" dirty="0" smtClean="0">
                <a:solidFill>
                  <a:srgbClr val="FFFF00"/>
                </a:solidFill>
              </a:rPr>
              <a:t>ε0</a:t>
            </a:r>
            <a:r>
              <a:rPr lang="en-IN" sz="2000" b="1" i="1" dirty="0" smtClean="0">
                <a:solidFill>
                  <a:srgbClr val="FFFF00"/>
                </a:solidFill>
              </a:rPr>
              <a:t>A / d</a:t>
            </a:r>
          </a:p>
          <a:p>
            <a:endParaRPr lang="en-IN" sz="2000" b="1" dirty="0">
              <a:solidFill>
                <a:srgbClr val="FFFF00"/>
              </a:solidFill>
            </a:endParaRPr>
          </a:p>
        </p:txBody>
      </p:sp>
      <p:sp>
        <p:nvSpPr>
          <p:cNvPr id="7" name="Rectangle 6"/>
          <p:cNvSpPr/>
          <p:nvPr/>
        </p:nvSpPr>
        <p:spPr>
          <a:xfrm>
            <a:off x="381000" y="4999672"/>
            <a:ext cx="8305800" cy="1477328"/>
          </a:xfrm>
          <a:prstGeom prst="rect">
            <a:avLst/>
          </a:prstGeom>
        </p:spPr>
        <p:txBody>
          <a:bodyPr wrap="square">
            <a:spAutoFit/>
          </a:bodyPr>
          <a:lstStyle/>
          <a:p>
            <a:pPr algn="just"/>
            <a:r>
              <a:rPr lang="en-IN" dirty="0" smtClean="0">
                <a:solidFill>
                  <a:schemeClr val="bg1"/>
                </a:solidFill>
              </a:rPr>
              <a:t>The operating principle of a capacitive gauge, proximity, and position sensors is based on either changing the geometry (i.e., a distance between the capacitor plates) or capacitance variations in the presence of conductive or dielectric materials. </a:t>
            </a:r>
          </a:p>
          <a:p>
            <a:r>
              <a:rPr lang="en-IN" dirty="0" smtClean="0">
                <a:solidFill>
                  <a:schemeClr val="bg1"/>
                </a:solidFill>
              </a:rPr>
              <a:t> </a:t>
            </a:r>
            <a:endParaRPr lang="en-IN"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305800" cy="2585323"/>
          </a:xfrm>
          <a:prstGeom prst="rect">
            <a:avLst/>
          </a:prstGeom>
        </p:spPr>
        <p:txBody>
          <a:bodyPr wrap="square">
            <a:spAutoFit/>
          </a:bodyPr>
          <a:lstStyle/>
          <a:p>
            <a:pPr algn="just"/>
            <a:r>
              <a:rPr lang="en-IN" dirty="0" smtClean="0">
                <a:solidFill>
                  <a:schemeClr val="bg1"/>
                </a:solidFill>
              </a:rPr>
              <a:t>When the capacitance changes, it can be converted into a variable electrical signal. </a:t>
            </a:r>
          </a:p>
          <a:p>
            <a:pPr algn="just"/>
            <a:endParaRPr lang="en-IN" dirty="0" smtClean="0">
              <a:solidFill>
                <a:schemeClr val="bg1"/>
              </a:solidFill>
            </a:endParaRPr>
          </a:p>
          <a:p>
            <a:pPr algn="just"/>
            <a:r>
              <a:rPr lang="en-IN" dirty="0" smtClean="0">
                <a:solidFill>
                  <a:schemeClr val="bg1"/>
                </a:solidFill>
              </a:rPr>
              <a:t>As with many sensors, a capacitive sensor can be either </a:t>
            </a:r>
            <a:r>
              <a:rPr lang="en-IN" dirty="0" err="1" smtClean="0">
                <a:solidFill>
                  <a:schemeClr val="bg1"/>
                </a:solidFill>
              </a:rPr>
              <a:t>monopolar</a:t>
            </a:r>
            <a:r>
              <a:rPr lang="en-IN" dirty="0" smtClean="0">
                <a:solidFill>
                  <a:schemeClr val="bg1"/>
                </a:solidFill>
              </a:rPr>
              <a:t> (using just one capacitor) or differential (using two capacitors), or a capacitive bridge can be employed (using four capacitors). </a:t>
            </a:r>
          </a:p>
          <a:p>
            <a:pPr algn="just"/>
            <a:endParaRPr lang="en-IN" dirty="0" smtClean="0">
              <a:solidFill>
                <a:schemeClr val="bg1"/>
              </a:solidFill>
            </a:endParaRPr>
          </a:p>
          <a:p>
            <a:pPr algn="just"/>
            <a:r>
              <a:rPr lang="en-IN" dirty="0" smtClean="0">
                <a:solidFill>
                  <a:schemeClr val="bg1"/>
                </a:solidFill>
              </a:rPr>
              <a:t>When two or four capacitors are used, one or two capacitors may be either fixed or variable with the opposite phase.</a:t>
            </a:r>
            <a:endParaRPr lang="en-IN" dirty="0">
              <a:solidFill>
                <a:schemeClr val="bg1"/>
              </a:solidFill>
            </a:endParaRPr>
          </a:p>
        </p:txBody>
      </p:sp>
      <p:pic>
        <p:nvPicPr>
          <p:cNvPr id="412674" name="Picture 2"/>
          <p:cNvPicPr>
            <a:picLocks noChangeAspect="1" noChangeArrowheads="1"/>
          </p:cNvPicPr>
          <p:nvPr/>
        </p:nvPicPr>
        <p:blipFill>
          <a:blip r:embed="rId2" cstate="print"/>
          <a:srcRect/>
          <a:stretch>
            <a:fillRect/>
          </a:stretch>
        </p:blipFill>
        <p:spPr bwMode="auto">
          <a:xfrm>
            <a:off x="457200" y="3200400"/>
            <a:ext cx="3933825" cy="2057400"/>
          </a:xfrm>
          <a:prstGeom prst="rect">
            <a:avLst/>
          </a:prstGeom>
          <a:noFill/>
          <a:ln w="9525">
            <a:noFill/>
            <a:miter lim="800000"/>
            <a:headEnd/>
            <a:tailEnd/>
          </a:ln>
        </p:spPr>
      </p:pic>
      <p:sp>
        <p:nvSpPr>
          <p:cNvPr id="6" name="Rectangle 5"/>
          <p:cNvSpPr/>
          <p:nvPr/>
        </p:nvSpPr>
        <p:spPr>
          <a:xfrm>
            <a:off x="4572000" y="2819400"/>
            <a:ext cx="4419600" cy="3970318"/>
          </a:xfrm>
          <a:prstGeom prst="rect">
            <a:avLst/>
          </a:prstGeom>
        </p:spPr>
        <p:txBody>
          <a:bodyPr wrap="square">
            <a:spAutoFit/>
          </a:bodyPr>
          <a:lstStyle/>
          <a:p>
            <a:pPr algn="just"/>
            <a:r>
              <a:rPr lang="en-IN" dirty="0" smtClean="0">
                <a:solidFill>
                  <a:schemeClr val="bg1"/>
                </a:solidFill>
              </a:rPr>
              <a:t>As an introductory example consider three equally spaced plates, each of area </a:t>
            </a:r>
            <a:r>
              <a:rPr lang="en-IN" i="1" dirty="0" smtClean="0">
                <a:solidFill>
                  <a:schemeClr val="bg1"/>
                </a:solidFill>
              </a:rPr>
              <a:t>A  </a:t>
            </a:r>
            <a:r>
              <a:rPr lang="en-IN" dirty="0" smtClean="0">
                <a:solidFill>
                  <a:schemeClr val="bg1"/>
                </a:solidFill>
              </a:rPr>
              <a:t>(Fig. 7.5A). </a:t>
            </a:r>
          </a:p>
          <a:p>
            <a:pPr algn="just"/>
            <a:endParaRPr lang="en-IN" dirty="0" smtClean="0">
              <a:solidFill>
                <a:schemeClr val="bg1"/>
              </a:solidFill>
            </a:endParaRPr>
          </a:p>
          <a:p>
            <a:pPr algn="just"/>
            <a:r>
              <a:rPr lang="en-IN" dirty="0" smtClean="0">
                <a:solidFill>
                  <a:schemeClr val="bg1"/>
                </a:solidFill>
              </a:rPr>
              <a:t>The plates form two capacitors </a:t>
            </a:r>
            <a:r>
              <a:rPr lang="en-IN" i="1" dirty="0" smtClean="0">
                <a:solidFill>
                  <a:schemeClr val="bg1"/>
                </a:solidFill>
              </a:rPr>
              <a:t>C1 and C2. </a:t>
            </a:r>
          </a:p>
          <a:p>
            <a:pPr algn="just"/>
            <a:r>
              <a:rPr lang="en-IN" i="1" dirty="0" smtClean="0">
                <a:solidFill>
                  <a:schemeClr val="bg1"/>
                </a:solidFill>
              </a:rPr>
              <a:t>The upper and lower plates are </a:t>
            </a:r>
            <a:r>
              <a:rPr lang="en-IN" dirty="0" smtClean="0">
                <a:solidFill>
                  <a:schemeClr val="bg1"/>
                </a:solidFill>
              </a:rPr>
              <a:t>fed with the out-of-phase sine-wave signals; that is, the signal phases are shifted by 180◦. </a:t>
            </a:r>
          </a:p>
          <a:p>
            <a:pPr algn="just"/>
            <a:endParaRPr lang="en-IN" dirty="0" smtClean="0">
              <a:solidFill>
                <a:schemeClr val="bg1"/>
              </a:solidFill>
            </a:endParaRPr>
          </a:p>
          <a:p>
            <a:pPr algn="just"/>
            <a:r>
              <a:rPr lang="en-IN" dirty="0" smtClean="0">
                <a:solidFill>
                  <a:schemeClr val="bg1"/>
                </a:solidFill>
              </a:rPr>
              <a:t>Both capacitors nearly equal one another and thus the central plate has almost no voltage because the currents through </a:t>
            </a:r>
            <a:r>
              <a:rPr lang="en-IN" i="1" dirty="0" smtClean="0">
                <a:solidFill>
                  <a:schemeClr val="bg1"/>
                </a:solidFill>
              </a:rPr>
              <a:t>C1 and C2 cancel each other.</a:t>
            </a:r>
            <a:endParaRPr lang="en-IN" dirty="0">
              <a:solidFill>
                <a:schemeClr val="bg1"/>
              </a:solidFill>
            </a:endParaRPr>
          </a:p>
        </p:txBody>
      </p:sp>
      <p:sp>
        <p:nvSpPr>
          <p:cNvPr id="7" name="Rectangle 6"/>
          <p:cNvSpPr/>
          <p:nvPr/>
        </p:nvSpPr>
        <p:spPr>
          <a:xfrm>
            <a:off x="228600" y="5562600"/>
            <a:ext cx="3962400" cy="923330"/>
          </a:xfrm>
          <a:prstGeom prst="rect">
            <a:avLst/>
          </a:prstGeom>
        </p:spPr>
        <p:txBody>
          <a:bodyPr wrap="square">
            <a:spAutoFit/>
          </a:bodyPr>
          <a:lstStyle/>
          <a:p>
            <a:r>
              <a:rPr lang="en-IN" b="1" dirty="0" smtClean="0">
                <a:solidFill>
                  <a:srgbClr val="FFFF00"/>
                </a:solidFill>
              </a:rPr>
              <a:t>Fig. 7.5. Operating principle of a flat plate capacitive sensor                       ( A) -balanced position;</a:t>
            </a:r>
            <a:endParaRPr lang="en-IN" dirty="0">
              <a:solidFill>
                <a:srgbClr val="FFFF00"/>
              </a:solidFill>
            </a:endParaRPr>
          </a:p>
        </p:txBody>
      </p:sp>
      <p:sp>
        <p:nvSpPr>
          <p:cNvPr id="8" name="TextBox 7"/>
          <p:cNvSpPr txBox="1"/>
          <p:nvPr/>
        </p:nvSpPr>
        <p:spPr>
          <a:xfrm>
            <a:off x="685800" y="4876800"/>
            <a:ext cx="838200" cy="400110"/>
          </a:xfrm>
          <a:prstGeom prst="rect">
            <a:avLst/>
          </a:prstGeom>
          <a:noFill/>
        </p:spPr>
        <p:txBody>
          <a:bodyPr wrap="square" rtlCol="0">
            <a:spAutoFit/>
          </a:bodyPr>
          <a:lstStyle/>
          <a:p>
            <a:r>
              <a:rPr lang="en-US" sz="2000" b="1" dirty="0" smtClean="0"/>
              <a:t>A</a:t>
            </a:r>
            <a:endParaRPr lang="en-IN" sz="2000" b="1" dirty="0"/>
          </a:p>
        </p:txBody>
      </p:sp>
    </p:spTree>
  </p:cSld>
  <p:clrMapOvr>
    <a:masterClrMapping/>
  </p:clrMapOvr>
  <p:transition spd="slow"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spect="1" noChangeArrowheads="1"/>
          </p:cNvPicPr>
          <p:nvPr/>
        </p:nvPicPr>
        <p:blipFill>
          <a:blip r:embed="rId2" cstate="print"/>
          <a:srcRect/>
          <a:stretch>
            <a:fillRect/>
          </a:stretch>
        </p:blipFill>
        <p:spPr bwMode="auto">
          <a:xfrm>
            <a:off x="685800" y="228600"/>
            <a:ext cx="4638675" cy="2362200"/>
          </a:xfrm>
          <a:prstGeom prst="rect">
            <a:avLst/>
          </a:prstGeom>
          <a:noFill/>
          <a:ln w="9525">
            <a:noFill/>
            <a:miter lim="800000"/>
            <a:headEnd/>
            <a:tailEnd/>
          </a:ln>
        </p:spPr>
      </p:pic>
      <p:sp>
        <p:nvSpPr>
          <p:cNvPr id="5" name="Rectangle 4"/>
          <p:cNvSpPr/>
          <p:nvPr/>
        </p:nvSpPr>
        <p:spPr>
          <a:xfrm>
            <a:off x="5410200" y="457200"/>
            <a:ext cx="3505200" cy="923330"/>
          </a:xfrm>
          <a:prstGeom prst="rect">
            <a:avLst/>
          </a:prstGeom>
        </p:spPr>
        <p:txBody>
          <a:bodyPr wrap="square">
            <a:spAutoFit/>
          </a:bodyPr>
          <a:lstStyle/>
          <a:p>
            <a:r>
              <a:rPr lang="en-IN" b="1" dirty="0" smtClean="0">
                <a:solidFill>
                  <a:schemeClr val="bg1"/>
                </a:solidFill>
              </a:rPr>
              <a:t>Fig. 7.5. Operating principle of a flat plate capacitive  ;                       (B)</a:t>
            </a:r>
            <a:r>
              <a:rPr lang="en-IN" b="1" dirty="0" err="1" smtClean="0">
                <a:solidFill>
                  <a:schemeClr val="bg1"/>
                </a:solidFill>
              </a:rPr>
              <a:t>disbalanced</a:t>
            </a:r>
            <a:r>
              <a:rPr lang="en-IN" b="1" dirty="0" smtClean="0">
                <a:solidFill>
                  <a:schemeClr val="bg1"/>
                </a:solidFill>
              </a:rPr>
              <a:t> position</a:t>
            </a:r>
            <a:endParaRPr lang="en-IN" b="1" dirty="0">
              <a:solidFill>
                <a:schemeClr val="bg1"/>
              </a:solidFill>
            </a:endParaRPr>
          </a:p>
        </p:txBody>
      </p:sp>
      <p:sp>
        <p:nvSpPr>
          <p:cNvPr id="6" name="Rectangle 5"/>
          <p:cNvSpPr/>
          <p:nvPr/>
        </p:nvSpPr>
        <p:spPr>
          <a:xfrm>
            <a:off x="228600" y="2743200"/>
            <a:ext cx="9144000" cy="923330"/>
          </a:xfrm>
          <a:prstGeom prst="rect">
            <a:avLst/>
          </a:prstGeom>
        </p:spPr>
        <p:txBody>
          <a:bodyPr wrap="square">
            <a:spAutoFit/>
          </a:bodyPr>
          <a:lstStyle/>
          <a:p>
            <a:r>
              <a:rPr lang="en-IN" dirty="0" smtClean="0">
                <a:solidFill>
                  <a:schemeClr val="bg1"/>
                </a:solidFill>
              </a:rPr>
              <a:t>Now, let us assume that the central plate moves downward by a distance </a:t>
            </a:r>
            <a:r>
              <a:rPr lang="en-IN" i="1" dirty="0" smtClean="0">
                <a:solidFill>
                  <a:schemeClr val="bg1"/>
                </a:solidFill>
              </a:rPr>
              <a:t>x (Fig. 7.5B).</a:t>
            </a:r>
          </a:p>
          <a:p>
            <a:r>
              <a:rPr lang="en-IN" i="1" dirty="0" smtClean="0">
                <a:solidFill>
                  <a:schemeClr val="bg1"/>
                </a:solidFill>
              </a:rPr>
              <a:t> </a:t>
            </a:r>
          </a:p>
          <a:p>
            <a:r>
              <a:rPr lang="en-IN" i="1" dirty="0" smtClean="0">
                <a:solidFill>
                  <a:schemeClr val="bg1"/>
                </a:solidFill>
              </a:rPr>
              <a:t>This results </a:t>
            </a:r>
            <a:r>
              <a:rPr lang="en-IN" dirty="0" smtClean="0">
                <a:solidFill>
                  <a:schemeClr val="bg1"/>
                </a:solidFill>
              </a:rPr>
              <a:t>in changes in the respective capacitance values:</a:t>
            </a:r>
            <a:endParaRPr lang="en-IN" dirty="0">
              <a:solidFill>
                <a:schemeClr val="bg1"/>
              </a:solidFill>
            </a:endParaRPr>
          </a:p>
        </p:txBody>
      </p:sp>
      <p:sp>
        <p:nvSpPr>
          <p:cNvPr id="7" name="Rectangle 6"/>
          <p:cNvSpPr/>
          <p:nvPr/>
        </p:nvSpPr>
        <p:spPr>
          <a:xfrm>
            <a:off x="1143000" y="3810000"/>
            <a:ext cx="6172200" cy="646331"/>
          </a:xfrm>
          <a:prstGeom prst="rect">
            <a:avLst/>
          </a:prstGeom>
        </p:spPr>
        <p:txBody>
          <a:bodyPr wrap="square">
            <a:spAutoFit/>
          </a:bodyPr>
          <a:lstStyle/>
          <a:p>
            <a:r>
              <a:rPr lang="en-IN" i="1" dirty="0" smtClean="0">
                <a:solidFill>
                  <a:schemeClr val="bg1"/>
                </a:solidFill>
              </a:rPr>
              <a:t>           C1 = </a:t>
            </a:r>
            <a:r>
              <a:rPr lang="el-GR" i="1" dirty="0" smtClean="0">
                <a:solidFill>
                  <a:schemeClr val="bg1"/>
                </a:solidFill>
              </a:rPr>
              <a:t>ε</a:t>
            </a:r>
            <a:r>
              <a:rPr lang="en-IN" i="1" dirty="0" smtClean="0">
                <a:solidFill>
                  <a:schemeClr val="bg1"/>
                </a:solidFill>
              </a:rPr>
              <a:t>A /  x0 +x           </a:t>
            </a:r>
            <a:r>
              <a:rPr lang="en-IN" dirty="0" smtClean="0">
                <a:solidFill>
                  <a:schemeClr val="bg1"/>
                </a:solidFill>
              </a:rPr>
              <a:t>and </a:t>
            </a:r>
            <a:r>
              <a:rPr lang="en-IN" i="1" dirty="0" smtClean="0">
                <a:solidFill>
                  <a:schemeClr val="bg1"/>
                </a:solidFill>
              </a:rPr>
              <a:t>C2 = </a:t>
            </a:r>
            <a:r>
              <a:rPr lang="el-GR" i="1" dirty="0" smtClean="0">
                <a:solidFill>
                  <a:schemeClr val="bg1"/>
                </a:solidFill>
              </a:rPr>
              <a:t>ε</a:t>
            </a:r>
            <a:r>
              <a:rPr lang="en-IN" i="1" dirty="0" smtClean="0">
                <a:solidFill>
                  <a:schemeClr val="bg1"/>
                </a:solidFill>
              </a:rPr>
              <a:t>A / x0 −x</a:t>
            </a:r>
          </a:p>
          <a:p>
            <a:endParaRPr lang="en-IN" dirty="0">
              <a:solidFill>
                <a:schemeClr val="bg1"/>
              </a:solidFill>
            </a:endParaRPr>
          </a:p>
        </p:txBody>
      </p:sp>
      <p:sp>
        <p:nvSpPr>
          <p:cNvPr id="8" name="Rectangle 7"/>
          <p:cNvSpPr/>
          <p:nvPr/>
        </p:nvSpPr>
        <p:spPr>
          <a:xfrm>
            <a:off x="0" y="4343400"/>
            <a:ext cx="8991600" cy="1200329"/>
          </a:xfrm>
          <a:prstGeom prst="rect">
            <a:avLst/>
          </a:prstGeom>
        </p:spPr>
        <p:txBody>
          <a:bodyPr wrap="square">
            <a:spAutoFit/>
          </a:bodyPr>
          <a:lstStyle/>
          <a:p>
            <a:r>
              <a:rPr lang="en-IN" dirty="0" smtClean="0">
                <a:solidFill>
                  <a:schemeClr val="bg1"/>
                </a:solidFill>
              </a:rPr>
              <a:t>and the central plate signal increases in proportion to the displacement and the phase of that signal is an indication of the central plate direction—up or down. </a:t>
            </a:r>
          </a:p>
          <a:p>
            <a:endParaRPr lang="en-IN" dirty="0" smtClean="0">
              <a:solidFill>
                <a:schemeClr val="bg1"/>
              </a:solidFill>
            </a:endParaRPr>
          </a:p>
          <a:p>
            <a:r>
              <a:rPr lang="en-IN" dirty="0" smtClean="0">
                <a:solidFill>
                  <a:schemeClr val="bg1"/>
                </a:solidFill>
              </a:rPr>
              <a:t>The amplitude of the output signals is</a:t>
            </a:r>
            <a:endParaRPr lang="en-IN" dirty="0">
              <a:solidFill>
                <a:schemeClr val="bg1"/>
              </a:solidFill>
            </a:endParaRPr>
          </a:p>
        </p:txBody>
      </p:sp>
      <p:sp>
        <p:nvSpPr>
          <p:cNvPr id="9" name="Rectangle 8"/>
          <p:cNvSpPr/>
          <p:nvPr/>
        </p:nvSpPr>
        <p:spPr>
          <a:xfrm>
            <a:off x="228600" y="5703838"/>
            <a:ext cx="7543800" cy="923330"/>
          </a:xfrm>
          <a:prstGeom prst="rect">
            <a:avLst/>
          </a:prstGeom>
        </p:spPr>
        <p:txBody>
          <a:bodyPr wrap="square">
            <a:spAutoFit/>
          </a:bodyPr>
          <a:lstStyle/>
          <a:p>
            <a:pPr algn="ctr"/>
            <a:r>
              <a:rPr lang="en-IN" b="1" i="1" dirty="0" err="1" smtClean="0">
                <a:solidFill>
                  <a:schemeClr val="bg1"/>
                </a:solidFill>
              </a:rPr>
              <a:t>Vout</a:t>
            </a:r>
            <a:r>
              <a:rPr lang="en-IN" b="1" i="1" dirty="0" smtClean="0">
                <a:solidFill>
                  <a:schemeClr val="bg1"/>
                </a:solidFill>
              </a:rPr>
              <a:t> =V0 { ( </a:t>
            </a:r>
            <a:r>
              <a:rPr lang="en-IN" b="1" dirty="0" smtClean="0">
                <a:solidFill>
                  <a:schemeClr val="bg1"/>
                </a:solidFill>
              </a:rPr>
              <a:t>− </a:t>
            </a:r>
            <a:r>
              <a:rPr lang="en-IN" b="1" i="1" dirty="0" smtClean="0">
                <a:solidFill>
                  <a:schemeClr val="bg1"/>
                </a:solidFill>
              </a:rPr>
              <a:t>x /  (x0 +x) )  </a:t>
            </a:r>
            <a:r>
              <a:rPr lang="en-IN" b="1" dirty="0" smtClean="0">
                <a:solidFill>
                  <a:schemeClr val="bg1"/>
                </a:solidFill>
              </a:rPr>
              <a:t>+  (</a:t>
            </a:r>
            <a:r>
              <a:rPr lang="en-IN" b="1" dirty="0" smtClean="0">
                <a:solidFill>
                  <a:schemeClr val="bg1"/>
                </a:solidFill>
                <a:latin typeface="Symbol" pitchFamily="18" charset="2"/>
                <a:sym typeface="Symbol"/>
              </a:rPr>
              <a:t></a:t>
            </a:r>
            <a:r>
              <a:rPr lang="en-IN" b="1" i="1" dirty="0" smtClean="0">
                <a:solidFill>
                  <a:schemeClr val="bg1"/>
                </a:solidFill>
              </a:rPr>
              <a:t>C /C) } </a:t>
            </a:r>
          </a:p>
          <a:p>
            <a:endParaRPr lang="en-IN" dirty="0" smtClean="0">
              <a:solidFill>
                <a:schemeClr val="bg1"/>
              </a:solidFill>
            </a:endParaRPr>
          </a:p>
          <a:p>
            <a:endParaRPr lang="en-IN" dirty="0">
              <a:solidFill>
                <a:schemeClr val="bg1"/>
              </a:solidFill>
            </a:endParaRPr>
          </a:p>
        </p:txBody>
      </p:sp>
      <p:sp>
        <p:nvSpPr>
          <p:cNvPr id="10" name="Rectangle 9"/>
          <p:cNvSpPr/>
          <p:nvPr/>
        </p:nvSpPr>
        <p:spPr>
          <a:xfrm>
            <a:off x="-76200" y="6324600"/>
            <a:ext cx="9448800" cy="369332"/>
          </a:xfrm>
          <a:prstGeom prst="rect">
            <a:avLst/>
          </a:prstGeom>
        </p:spPr>
        <p:txBody>
          <a:bodyPr wrap="square">
            <a:spAutoFit/>
          </a:bodyPr>
          <a:lstStyle/>
          <a:p>
            <a:r>
              <a:rPr lang="en-IN" dirty="0" smtClean="0">
                <a:solidFill>
                  <a:schemeClr val="bg1"/>
                </a:solidFill>
              </a:rPr>
              <a:t>As long as </a:t>
            </a:r>
            <a:r>
              <a:rPr lang="en-IN" i="1" dirty="0" smtClean="0">
                <a:solidFill>
                  <a:schemeClr val="bg1"/>
                </a:solidFill>
              </a:rPr>
              <a:t>x&lt; X0, the output voltage may be considered a linear function of displacement.</a:t>
            </a:r>
            <a:endParaRPr lang="en-IN"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3200" dirty="0" smtClean="0">
                <a:solidFill>
                  <a:srgbClr val="FFFF00"/>
                </a:solidFill>
              </a:rPr>
              <a:t>Inductive and Magnetic Sensors</a:t>
            </a:r>
            <a:endParaRPr lang="en-IN" sz="3200" dirty="0">
              <a:solidFill>
                <a:srgbClr val="FFFF00"/>
              </a:solidFill>
            </a:endParaRPr>
          </a:p>
        </p:txBody>
      </p:sp>
      <p:sp>
        <p:nvSpPr>
          <p:cNvPr id="3" name="Content Placeholder 2"/>
          <p:cNvSpPr>
            <a:spLocks noGrp="1"/>
          </p:cNvSpPr>
          <p:nvPr>
            <p:ph idx="1"/>
          </p:nvPr>
        </p:nvSpPr>
        <p:spPr>
          <a:xfrm>
            <a:off x="304800" y="1371600"/>
            <a:ext cx="8229600" cy="4525963"/>
          </a:xfrm>
        </p:spPr>
        <p:txBody>
          <a:bodyPr/>
          <a:lstStyle/>
          <a:p>
            <a:r>
              <a:rPr lang="en-IN" sz="2000" dirty="0" smtClean="0">
                <a:solidFill>
                  <a:schemeClr val="bg1"/>
                </a:solidFill>
              </a:rPr>
              <a:t>One of many advantages of using magnetic field for sensing position and distance is that any nonmagnetic material can be penetrated by the field with no loss of position accuracy. </a:t>
            </a:r>
          </a:p>
          <a:p>
            <a:endParaRPr lang="en-IN" sz="2000" dirty="0" smtClean="0">
              <a:solidFill>
                <a:schemeClr val="bg1"/>
              </a:solidFill>
            </a:endParaRPr>
          </a:p>
          <a:p>
            <a:pPr algn="just"/>
            <a:r>
              <a:rPr lang="en-IN" sz="2000" dirty="0" smtClean="0">
                <a:solidFill>
                  <a:schemeClr val="bg1"/>
                </a:solidFill>
              </a:rPr>
              <a:t>Stainless steel, </a:t>
            </a:r>
            <a:r>
              <a:rPr lang="en-IN" sz="2000" dirty="0" err="1" smtClean="0">
                <a:solidFill>
                  <a:schemeClr val="bg1"/>
                </a:solidFill>
              </a:rPr>
              <a:t>aluminum</a:t>
            </a:r>
            <a:r>
              <a:rPr lang="en-IN" sz="2000" dirty="0" smtClean="0">
                <a:solidFill>
                  <a:schemeClr val="bg1"/>
                </a:solidFill>
              </a:rPr>
              <a:t>, brass, copper, plastics, masonry, and woods can be penetrated, meaning that the accurate position with respect to the probe at the opposite side of a wall can be determined almost instantly.</a:t>
            </a:r>
          </a:p>
          <a:p>
            <a:endParaRPr lang="en-IN" sz="2000" dirty="0" smtClean="0">
              <a:solidFill>
                <a:schemeClr val="bg1"/>
              </a:solidFill>
            </a:endParaRPr>
          </a:p>
          <a:p>
            <a:pPr algn="just"/>
            <a:r>
              <a:rPr lang="en-IN" sz="2000" dirty="0" smtClean="0">
                <a:solidFill>
                  <a:schemeClr val="bg1"/>
                </a:solidFill>
              </a:rPr>
              <a:t> Another advantage is the magnetic sensors can work in severe environments and corrosive situations because the probes and targets can be coated with inert materials that will not adversely affect the magnetic fields.</a:t>
            </a:r>
            <a:endParaRPr lang="en-IN" sz="20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6020" name="Picture 4" descr="fig2"/>
          <p:cNvPicPr>
            <a:picLocks noGrp="1" noChangeAspect="1" noChangeArrowheads="1"/>
          </p:cNvPicPr>
          <p:nvPr>
            <p:ph/>
          </p:nvPr>
        </p:nvPicPr>
        <p:blipFill>
          <a:blip r:embed="rId2" cstate="print"/>
          <a:srcRect/>
          <a:stretch>
            <a:fillRect/>
          </a:stretch>
        </p:blipFill>
        <p:spPr>
          <a:xfrm>
            <a:off x="1181100" y="336550"/>
            <a:ext cx="6515100" cy="2149475"/>
          </a:xfrm>
          <a:noFill/>
          <a:ln/>
        </p:spPr>
      </p:pic>
      <p:sp>
        <p:nvSpPr>
          <p:cNvPr id="86022" name="Text Box 6"/>
          <p:cNvSpPr txBox="1">
            <a:spLocks noChangeArrowheads="1"/>
          </p:cNvSpPr>
          <p:nvPr/>
        </p:nvSpPr>
        <p:spPr bwMode="auto">
          <a:xfrm>
            <a:off x="2317750" y="2855913"/>
            <a:ext cx="3689350" cy="366712"/>
          </a:xfrm>
          <a:prstGeom prst="rect">
            <a:avLst/>
          </a:prstGeom>
          <a:noFill/>
          <a:ln w="9525">
            <a:noFill/>
            <a:miter lim="800000"/>
            <a:headEnd/>
            <a:tailEnd/>
          </a:ln>
          <a:effectLst/>
        </p:spPr>
        <p:txBody>
          <a:bodyPr wrap="none">
            <a:spAutoFit/>
          </a:bodyPr>
          <a:lstStyle/>
          <a:p>
            <a:pPr>
              <a:tabLst>
                <a:tab pos="3194050" algn="l"/>
              </a:tabLst>
            </a:pPr>
            <a:r>
              <a:rPr lang="en-US" b="1"/>
              <a:t>Figure : Total Internal Reflection</a:t>
            </a:r>
          </a:p>
        </p:txBody>
      </p:sp>
      <p:sp>
        <p:nvSpPr>
          <p:cNvPr id="86023" name="Text Box 7"/>
          <p:cNvSpPr txBox="1">
            <a:spLocks noChangeArrowheads="1"/>
          </p:cNvSpPr>
          <p:nvPr/>
        </p:nvSpPr>
        <p:spPr bwMode="auto">
          <a:xfrm>
            <a:off x="2895600" y="4038600"/>
            <a:ext cx="184150" cy="366713"/>
          </a:xfrm>
          <a:prstGeom prst="rect">
            <a:avLst/>
          </a:prstGeom>
          <a:noFill/>
          <a:ln w="9525">
            <a:noFill/>
            <a:miter lim="800000"/>
            <a:headEnd/>
            <a:tailEnd/>
          </a:ln>
          <a:effectLst/>
        </p:spPr>
        <p:txBody>
          <a:bodyPr wrap="none">
            <a:spAutoFit/>
          </a:bodyPr>
          <a:lstStyle/>
          <a:p>
            <a:endParaRPr lang="en-US"/>
          </a:p>
        </p:txBody>
      </p:sp>
      <p:sp>
        <p:nvSpPr>
          <p:cNvPr id="86024" name="Text Box 8"/>
          <p:cNvSpPr txBox="1">
            <a:spLocks noChangeArrowheads="1"/>
          </p:cNvSpPr>
          <p:nvPr/>
        </p:nvSpPr>
        <p:spPr bwMode="auto">
          <a:xfrm>
            <a:off x="2498725" y="3998913"/>
            <a:ext cx="184150" cy="366712"/>
          </a:xfrm>
          <a:prstGeom prst="rect">
            <a:avLst/>
          </a:prstGeom>
          <a:noFill/>
          <a:ln w="9525">
            <a:noFill/>
            <a:miter lim="800000"/>
            <a:headEnd/>
            <a:tailEnd/>
          </a:ln>
          <a:effectLst/>
        </p:spPr>
        <p:txBody>
          <a:bodyPr wrap="none">
            <a:spAutoFit/>
          </a:bodyPr>
          <a:lstStyle/>
          <a:p>
            <a:endParaRPr lang="en-US"/>
          </a:p>
        </p:txBody>
      </p:sp>
      <p:sp>
        <p:nvSpPr>
          <p:cNvPr id="86025" name="Text Box 9"/>
          <p:cNvSpPr txBox="1">
            <a:spLocks noChangeArrowheads="1"/>
          </p:cNvSpPr>
          <p:nvPr/>
        </p:nvSpPr>
        <p:spPr bwMode="auto">
          <a:xfrm>
            <a:off x="685800" y="3657600"/>
            <a:ext cx="7315200" cy="2227263"/>
          </a:xfrm>
          <a:prstGeom prst="rect">
            <a:avLst/>
          </a:prstGeom>
          <a:noFill/>
          <a:ln w="9525">
            <a:noFill/>
            <a:miter lim="800000"/>
            <a:headEnd/>
            <a:tailEnd/>
          </a:ln>
          <a:effectLst/>
        </p:spPr>
        <p:txBody>
          <a:bodyPr>
            <a:spAutoFit/>
          </a:bodyPr>
          <a:lstStyle/>
          <a:p>
            <a:pPr marL="336550" indent="-336550" algn="just">
              <a:buFontTx/>
              <a:buChar char="•"/>
            </a:pPr>
            <a:r>
              <a:rPr lang="en-US" sz="2400" b="1" dirty="0">
                <a:latin typeface="Times New Roman" pitchFamily="18" charset="0"/>
              </a:rPr>
              <a:t> </a:t>
            </a:r>
            <a:r>
              <a:rPr lang="en-US" sz="2800" b="1" dirty="0">
                <a:latin typeface="Book Antiqua" pitchFamily="18" charset="0"/>
              </a:rPr>
              <a:t>The main principle behind the reflection is, total internal reflection, as the walls of the thin fiber acted like mirrors in which the incident light bounced back and forth</a:t>
            </a:r>
            <a:r>
              <a:rPr lang="en-US" sz="2800" b="1" dirty="0">
                <a:latin typeface="Times New Roman" pitchFamily="18" charset="0"/>
              </a:rPr>
              <a:t> </a:t>
            </a:r>
          </a:p>
          <a:p>
            <a:pPr marL="336550" indent="-336550" algn="just">
              <a:buFontTx/>
              <a:buChar char="•"/>
            </a:pPr>
            <a:endParaRPr lang="en-US" sz="2800" b="1" dirty="0">
              <a:latin typeface="Times New Roman" pitchFamily="18" charset="0"/>
            </a:endParaRPr>
          </a:p>
        </p:txBody>
      </p:sp>
    </p:spTree>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lstStyle/>
          <a:p>
            <a:pPr algn="ctr"/>
            <a:r>
              <a:rPr lang="en-IN" sz="2800" dirty="0" smtClean="0">
                <a:solidFill>
                  <a:srgbClr val="FFFF00"/>
                </a:solidFill>
              </a:rPr>
              <a:t>LVDT ( </a:t>
            </a:r>
            <a:r>
              <a:rPr lang="en-IN" sz="2800" dirty="0" smtClean="0"/>
              <a:t>linear variable differential transformer) </a:t>
            </a:r>
            <a:r>
              <a:rPr lang="en-IN" sz="2800" dirty="0" smtClean="0">
                <a:solidFill>
                  <a:srgbClr val="FFFF00"/>
                </a:solidFill>
              </a:rPr>
              <a:t>and RVDT ( </a:t>
            </a:r>
            <a:r>
              <a:rPr lang="en-IN" sz="2800" dirty="0" smtClean="0"/>
              <a:t>rotary variable differential transformer)</a:t>
            </a:r>
            <a:endParaRPr lang="en-IN" sz="2800" dirty="0">
              <a:solidFill>
                <a:srgbClr val="FFFF00"/>
              </a:solidFill>
            </a:endParaRPr>
          </a:p>
        </p:txBody>
      </p:sp>
      <p:sp>
        <p:nvSpPr>
          <p:cNvPr id="3" name="Content Placeholder 2"/>
          <p:cNvSpPr>
            <a:spLocks noGrp="1"/>
          </p:cNvSpPr>
          <p:nvPr>
            <p:ph idx="1"/>
          </p:nvPr>
        </p:nvSpPr>
        <p:spPr>
          <a:xfrm>
            <a:off x="381000" y="1951037"/>
            <a:ext cx="8229600" cy="4525963"/>
          </a:xfrm>
        </p:spPr>
        <p:txBody>
          <a:bodyPr/>
          <a:lstStyle/>
          <a:p>
            <a:pPr algn="just"/>
            <a:r>
              <a:rPr lang="en-IN" sz="2400" dirty="0" smtClean="0">
                <a:solidFill>
                  <a:schemeClr val="bg1"/>
                </a:solidFill>
              </a:rPr>
              <a:t>Position and displacement may be sensed by methods of electromagnetic induction.</a:t>
            </a:r>
          </a:p>
          <a:p>
            <a:endParaRPr lang="en-IN" sz="2400" dirty="0" smtClean="0">
              <a:solidFill>
                <a:schemeClr val="bg1"/>
              </a:solidFill>
            </a:endParaRPr>
          </a:p>
          <a:p>
            <a:pPr algn="just"/>
            <a:r>
              <a:rPr lang="en-IN" sz="2400" dirty="0" smtClean="0">
                <a:solidFill>
                  <a:schemeClr val="bg1"/>
                </a:solidFill>
              </a:rPr>
              <a:t>A magnetic flux coupling between two coils may be altered by the movement of an object and subsequently converted into voltage. </a:t>
            </a:r>
          </a:p>
          <a:p>
            <a:endParaRPr lang="en-IN" sz="2400" dirty="0" smtClean="0">
              <a:solidFill>
                <a:schemeClr val="bg1"/>
              </a:solidFill>
            </a:endParaRPr>
          </a:p>
          <a:p>
            <a:pPr algn="just"/>
            <a:r>
              <a:rPr lang="en-IN" sz="2400" dirty="0" smtClean="0">
                <a:solidFill>
                  <a:schemeClr val="bg1"/>
                </a:solidFill>
              </a:rPr>
              <a:t>Variable-inductance sensors that uses a </a:t>
            </a:r>
            <a:r>
              <a:rPr lang="en-IN" sz="2400" dirty="0" err="1" smtClean="0">
                <a:solidFill>
                  <a:schemeClr val="bg1"/>
                </a:solidFill>
              </a:rPr>
              <a:t>nonmagnetized</a:t>
            </a:r>
            <a:r>
              <a:rPr lang="en-IN" sz="2400" dirty="0" smtClean="0">
                <a:solidFill>
                  <a:schemeClr val="bg1"/>
                </a:solidFill>
              </a:rPr>
              <a:t> ferromagnetic medium to alter the reluctance (magnetic resistance) of the flux path are known as variable-reluctance transducers. </a:t>
            </a:r>
          </a:p>
          <a:p>
            <a:endParaRPr lang="en-IN" sz="2400" dirty="0" smtClean="0">
              <a:solidFill>
                <a:schemeClr val="bg1"/>
              </a:solidFill>
            </a:endParaRPr>
          </a:p>
        </p:txBody>
      </p:sp>
    </p:spTree>
  </p:cSld>
  <p:clrMapOvr>
    <a:masterClrMapping/>
  </p:clrMapOvr>
  <p:transition spd="slow"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229600" cy="3276600"/>
          </a:xfrm>
        </p:spPr>
        <p:txBody>
          <a:bodyPr/>
          <a:lstStyle/>
          <a:p>
            <a:endParaRPr lang="en-IN" sz="2000" dirty="0" smtClean="0">
              <a:solidFill>
                <a:schemeClr val="bg1"/>
              </a:solidFill>
            </a:endParaRPr>
          </a:p>
          <a:p>
            <a:r>
              <a:rPr lang="en-IN" sz="2000" dirty="0" smtClean="0">
                <a:solidFill>
                  <a:schemeClr val="bg1"/>
                </a:solidFill>
              </a:rPr>
              <a:t>The basic arrangement of a multi-induction transducer contains two coils: primary and secondary.</a:t>
            </a:r>
          </a:p>
          <a:p>
            <a:endParaRPr lang="en-IN" sz="2000" dirty="0" smtClean="0">
              <a:solidFill>
                <a:schemeClr val="bg1"/>
              </a:solidFill>
            </a:endParaRPr>
          </a:p>
          <a:p>
            <a:r>
              <a:rPr lang="en-IN" sz="2000" dirty="0" smtClean="0">
                <a:solidFill>
                  <a:schemeClr val="bg1"/>
                </a:solidFill>
              </a:rPr>
              <a:t>The primary carries ac excitation </a:t>
            </a:r>
            <a:r>
              <a:rPr lang="en-IN" sz="2000" i="1" dirty="0" smtClean="0">
                <a:solidFill>
                  <a:schemeClr val="bg1"/>
                </a:solidFill>
              </a:rPr>
              <a:t>(</a:t>
            </a:r>
            <a:r>
              <a:rPr lang="en-IN" sz="2000" i="1" dirty="0" err="1" smtClean="0">
                <a:solidFill>
                  <a:schemeClr val="bg1"/>
                </a:solidFill>
              </a:rPr>
              <a:t>Vref</a:t>
            </a:r>
            <a:r>
              <a:rPr lang="en-IN" sz="2000" i="1" dirty="0" smtClean="0">
                <a:solidFill>
                  <a:schemeClr val="bg1"/>
                </a:solidFill>
              </a:rPr>
              <a:t> ) that induces a steady ac voltage in the secondary </a:t>
            </a:r>
            <a:r>
              <a:rPr lang="en-IN" sz="2000" dirty="0" smtClean="0">
                <a:solidFill>
                  <a:schemeClr val="bg1"/>
                </a:solidFill>
              </a:rPr>
              <a:t>coil (Fig. 7.9). </a:t>
            </a:r>
          </a:p>
          <a:p>
            <a:endParaRPr lang="en-IN" sz="2000" dirty="0" smtClean="0">
              <a:solidFill>
                <a:schemeClr val="bg1"/>
              </a:solidFill>
            </a:endParaRPr>
          </a:p>
          <a:p>
            <a:r>
              <a:rPr lang="en-IN" sz="2000" dirty="0" smtClean="0">
                <a:solidFill>
                  <a:schemeClr val="bg1"/>
                </a:solidFill>
              </a:rPr>
              <a:t>The induced amplitude depends on flux coupling between the coils.</a:t>
            </a:r>
            <a:endParaRPr lang="en-IN" sz="2000" dirty="0">
              <a:solidFill>
                <a:schemeClr val="bg1"/>
              </a:solidFill>
            </a:endParaRPr>
          </a:p>
        </p:txBody>
      </p:sp>
      <p:pic>
        <p:nvPicPr>
          <p:cNvPr id="441346" name="Picture 2"/>
          <p:cNvPicPr>
            <a:picLocks noChangeAspect="1" noChangeArrowheads="1"/>
          </p:cNvPicPr>
          <p:nvPr/>
        </p:nvPicPr>
        <p:blipFill>
          <a:blip r:embed="rId2" cstate="print"/>
          <a:srcRect/>
          <a:stretch>
            <a:fillRect/>
          </a:stretch>
        </p:blipFill>
        <p:spPr bwMode="auto">
          <a:xfrm>
            <a:off x="152400" y="2971800"/>
            <a:ext cx="2743200" cy="2781300"/>
          </a:xfrm>
          <a:prstGeom prst="rect">
            <a:avLst/>
          </a:prstGeom>
          <a:noFill/>
          <a:ln w="9525">
            <a:noFill/>
            <a:miter lim="800000"/>
            <a:headEnd/>
            <a:tailEnd/>
          </a:ln>
        </p:spPr>
      </p:pic>
      <p:sp>
        <p:nvSpPr>
          <p:cNvPr id="5" name="Rectangle 4"/>
          <p:cNvSpPr/>
          <p:nvPr/>
        </p:nvSpPr>
        <p:spPr>
          <a:xfrm>
            <a:off x="0" y="5867400"/>
            <a:ext cx="4038600" cy="646331"/>
          </a:xfrm>
          <a:prstGeom prst="rect">
            <a:avLst/>
          </a:prstGeom>
        </p:spPr>
        <p:txBody>
          <a:bodyPr wrap="square">
            <a:spAutoFit/>
          </a:bodyPr>
          <a:lstStyle/>
          <a:p>
            <a:r>
              <a:rPr lang="en-IN" b="1" dirty="0" smtClean="0">
                <a:solidFill>
                  <a:schemeClr val="bg1"/>
                </a:solidFill>
              </a:rPr>
              <a:t>Fig. 7.9. Circuit diagram of the LVDT sensor.</a:t>
            </a:r>
            <a:endParaRPr lang="en-IN" dirty="0">
              <a:solidFill>
                <a:schemeClr val="bg1"/>
              </a:solidFill>
            </a:endParaRPr>
          </a:p>
        </p:txBody>
      </p:sp>
      <p:sp>
        <p:nvSpPr>
          <p:cNvPr id="6" name="Rectangle 5"/>
          <p:cNvSpPr/>
          <p:nvPr/>
        </p:nvSpPr>
        <p:spPr>
          <a:xfrm>
            <a:off x="3581400" y="2971800"/>
            <a:ext cx="5029200" cy="3693319"/>
          </a:xfrm>
          <a:prstGeom prst="rect">
            <a:avLst/>
          </a:prstGeom>
        </p:spPr>
        <p:txBody>
          <a:bodyPr wrap="square">
            <a:spAutoFit/>
          </a:bodyPr>
          <a:lstStyle/>
          <a:p>
            <a:r>
              <a:rPr lang="en-IN" dirty="0" smtClean="0">
                <a:solidFill>
                  <a:schemeClr val="bg1"/>
                </a:solidFill>
              </a:rPr>
              <a:t>There are two techniques for changing the coupling. </a:t>
            </a:r>
          </a:p>
          <a:p>
            <a:endParaRPr lang="en-IN" dirty="0" smtClean="0">
              <a:solidFill>
                <a:schemeClr val="bg1"/>
              </a:solidFill>
            </a:endParaRPr>
          </a:p>
          <a:p>
            <a:r>
              <a:rPr lang="en-IN" dirty="0" smtClean="0">
                <a:solidFill>
                  <a:schemeClr val="bg1"/>
                </a:solidFill>
              </a:rPr>
              <a:t>One is the movement of an object made of ferromagnetic material within the flux path.</a:t>
            </a:r>
          </a:p>
          <a:p>
            <a:endParaRPr lang="en-IN" dirty="0" smtClean="0">
              <a:solidFill>
                <a:schemeClr val="bg1"/>
              </a:solidFill>
            </a:endParaRPr>
          </a:p>
          <a:p>
            <a:r>
              <a:rPr lang="en-IN" dirty="0" smtClean="0">
                <a:solidFill>
                  <a:schemeClr val="bg1"/>
                </a:solidFill>
              </a:rPr>
              <a:t>This changes the reluctance of the path, which, in turn, alters the coupling between the coils.</a:t>
            </a:r>
          </a:p>
          <a:p>
            <a:endParaRPr lang="en-US" dirty="0" smtClean="0">
              <a:solidFill>
                <a:schemeClr val="bg1"/>
              </a:solidFill>
            </a:endParaRPr>
          </a:p>
          <a:p>
            <a:pPr algn="just"/>
            <a:r>
              <a:rPr lang="en-IN" dirty="0" smtClean="0">
                <a:solidFill>
                  <a:schemeClr val="bg1"/>
                </a:solidFill>
              </a:rPr>
              <a:t>This is the basis for the operation of a LVDT (linear variable differential transformer), a RVDT (rotary variable differential transformer), and the mutual inductance proximity sensors.</a:t>
            </a:r>
          </a:p>
        </p:txBody>
      </p:sp>
    </p:spTree>
  </p:cSld>
  <p:clrMapOvr>
    <a:masterClrMapping/>
  </p:clrMapOvr>
  <p:transition spd="slow"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616089"/>
            <a:ext cx="8001000" cy="5632311"/>
          </a:xfrm>
          <a:prstGeom prst="rect">
            <a:avLst/>
          </a:prstGeom>
        </p:spPr>
        <p:txBody>
          <a:bodyPr wrap="square">
            <a:spAutoFit/>
          </a:bodyPr>
          <a:lstStyle/>
          <a:p>
            <a:pPr marL="263525" indent="-263525" algn="just">
              <a:buFont typeface="Arial" pitchFamily="34" charset="0"/>
              <a:buChar char="•"/>
            </a:pPr>
            <a:r>
              <a:rPr lang="en-IN" sz="2000" dirty="0" smtClean="0">
                <a:solidFill>
                  <a:schemeClr val="bg1"/>
                </a:solidFill>
              </a:rPr>
              <a:t>The LVDT is a transformer with a mechanically actuated core. </a:t>
            </a:r>
          </a:p>
          <a:p>
            <a:pPr marL="263525" indent="-263525" algn="just">
              <a:buFont typeface="Arial" pitchFamily="34" charset="0"/>
              <a:buChar char="•"/>
            </a:pPr>
            <a:endParaRPr lang="en-IN" sz="2000" dirty="0" smtClean="0">
              <a:solidFill>
                <a:schemeClr val="bg1"/>
              </a:solidFill>
            </a:endParaRPr>
          </a:p>
          <a:p>
            <a:pPr marL="263525" indent="-263525" algn="just">
              <a:buFont typeface="Arial" pitchFamily="34" charset="0"/>
              <a:buChar char="•"/>
            </a:pPr>
            <a:r>
              <a:rPr lang="en-IN" sz="2000" dirty="0" smtClean="0">
                <a:solidFill>
                  <a:schemeClr val="bg1"/>
                </a:solidFill>
              </a:rPr>
              <a:t>The primary coil is driven by a sine wave (excitation signal) having a stabilized amplitude. </a:t>
            </a:r>
          </a:p>
          <a:p>
            <a:pPr marL="263525" indent="-263525" algn="just">
              <a:buFont typeface="Arial" pitchFamily="34" charset="0"/>
              <a:buChar char="•"/>
            </a:pPr>
            <a:endParaRPr lang="en-IN" sz="2000" dirty="0" smtClean="0">
              <a:solidFill>
                <a:schemeClr val="bg1"/>
              </a:solidFill>
            </a:endParaRPr>
          </a:p>
          <a:p>
            <a:pPr marL="263525" indent="-263525" algn="just">
              <a:buFont typeface="Arial" pitchFamily="34" charset="0"/>
              <a:buChar char="•"/>
            </a:pPr>
            <a:r>
              <a:rPr lang="en-IN" sz="2000" dirty="0" smtClean="0">
                <a:solidFill>
                  <a:schemeClr val="bg1"/>
                </a:solidFill>
              </a:rPr>
              <a:t>The sine wave eliminates error-related harmonics in the transformer. </a:t>
            </a:r>
          </a:p>
          <a:p>
            <a:pPr marL="263525" indent="-263525" algn="just">
              <a:buFont typeface="Arial" pitchFamily="34" charset="0"/>
              <a:buChar char="•"/>
            </a:pPr>
            <a:endParaRPr lang="en-IN" sz="2000" dirty="0" smtClean="0">
              <a:solidFill>
                <a:schemeClr val="bg1"/>
              </a:solidFill>
            </a:endParaRPr>
          </a:p>
          <a:p>
            <a:pPr marL="263525" indent="-263525" algn="just">
              <a:buFont typeface="Arial" pitchFamily="34" charset="0"/>
              <a:buChar char="•"/>
            </a:pPr>
            <a:r>
              <a:rPr lang="en-IN" sz="2000" dirty="0" smtClean="0">
                <a:solidFill>
                  <a:schemeClr val="bg1"/>
                </a:solidFill>
              </a:rPr>
              <a:t>An ac signal is induced in the secondary coils. </a:t>
            </a:r>
          </a:p>
          <a:p>
            <a:pPr marL="263525" indent="-263525" algn="just">
              <a:buFont typeface="Arial" pitchFamily="34" charset="0"/>
              <a:buChar char="•"/>
            </a:pPr>
            <a:endParaRPr lang="en-IN" sz="2000" dirty="0" smtClean="0">
              <a:solidFill>
                <a:schemeClr val="bg1"/>
              </a:solidFill>
            </a:endParaRPr>
          </a:p>
          <a:p>
            <a:pPr marL="263525" indent="-263525" algn="just">
              <a:buFont typeface="Arial" pitchFamily="34" charset="0"/>
              <a:buChar char="•"/>
            </a:pPr>
            <a:r>
              <a:rPr lang="en-IN" sz="2000" dirty="0" smtClean="0">
                <a:solidFill>
                  <a:schemeClr val="bg1"/>
                </a:solidFill>
              </a:rPr>
              <a:t>A core made of a ferromagnetic material is inserted coaxially into the cylindrical opening without physically touching the coils. </a:t>
            </a:r>
          </a:p>
          <a:p>
            <a:pPr marL="263525" indent="-263525" algn="just">
              <a:buFont typeface="Arial" pitchFamily="34" charset="0"/>
              <a:buChar char="•"/>
            </a:pPr>
            <a:endParaRPr lang="en-IN" sz="2000" dirty="0" smtClean="0">
              <a:solidFill>
                <a:schemeClr val="bg1"/>
              </a:solidFill>
            </a:endParaRPr>
          </a:p>
          <a:p>
            <a:pPr marL="263525" indent="-263525" algn="just">
              <a:buFont typeface="Arial" pitchFamily="34" charset="0"/>
              <a:buChar char="•"/>
            </a:pPr>
            <a:r>
              <a:rPr lang="en-IN" sz="2000" dirty="0" smtClean="0">
                <a:solidFill>
                  <a:schemeClr val="bg1"/>
                </a:solidFill>
              </a:rPr>
              <a:t>The two </a:t>
            </a:r>
            <a:r>
              <a:rPr lang="en-IN" sz="2000" dirty="0" err="1" smtClean="0">
                <a:solidFill>
                  <a:schemeClr val="bg1"/>
                </a:solidFill>
              </a:rPr>
              <a:t>secondaries</a:t>
            </a:r>
            <a:r>
              <a:rPr lang="en-IN" sz="2000" dirty="0" smtClean="0">
                <a:solidFill>
                  <a:schemeClr val="bg1"/>
                </a:solidFill>
              </a:rPr>
              <a:t> are connected in the opposed phase.</a:t>
            </a:r>
          </a:p>
          <a:p>
            <a:pPr marL="263525" indent="-263525" algn="just">
              <a:buFont typeface="Arial" pitchFamily="34" charset="0"/>
              <a:buChar char="•"/>
            </a:pPr>
            <a:endParaRPr lang="en-US" sz="2000" dirty="0" smtClean="0">
              <a:solidFill>
                <a:schemeClr val="bg1"/>
              </a:solidFill>
            </a:endParaRPr>
          </a:p>
          <a:p>
            <a:pPr marL="360363" indent="-360363" algn="just">
              <a:buFont typeface="Arial" pitchFamily="34" charset="0"/>
              <a:buChar char="•"/>
            </a:pPr>
            <a:r>
              <a:rPr lang="en-IN" sz="2000" dirty="0" smtClean="0">
                <a:solidFill>
                  <a:schemeClr val="bg1"/>
                </a:solidFill>
              </a:rPr>
              <a:t>When the core is positioned in the magnetic center of the transformer, the secondary output signals cancel and there is no output voltage.</a:t>
            </a:r>
          </a:p>
        </p:txBody>
      </p:sp>
    </p:spTree>
  </p:cSld>
  <p:clrMapOvr>
    <a:masterClrMapping/>
  </p:clrMapOvr>
  <p:transition spd="slow"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35846"/>
            <a:ext cx="8382000" cy="6494085"/>
          </a:xfrm>
          <a:prstGeom prst="rect">
            <a:avLst/>
          </a:prstGeom>
        </p:spPr>
        <p:txBody>
          <a:bodyPr wrap="square">
            <a:spAutoFit/>
          </a:bodyPr>
          <a:lstStyle/>
          <a:p>
            <a:pPr marL="360363" indent="-360363" algn="just">
              <a:buFont typeface="Arial" pitchFamily="34" charset="0"/>
              <a:buChar char="•"/>
            </a:pPr>
            <a:r>
              <a:rPr lang="en-IN" sz="2000" dirty="0" smtClean="0">
                <a:solidFill>
                  <a:schemeClr val="bg1"/>
                </a:solidFill>
              </a:rPr>
              <a:t>Moving the core away from the central position unbalances the induced magnetic flux ratio between the </a:t>
            </a:r>
            <a:r>
              <a:rPr lang="en-IN" sz="2000" dirty="0" err="1" smtClean="0">
                <a:solidFill>
                  <a:schemeClr val="bg1"/>
                </a:solidFill>
              </a:rPr>
              <a:t>secondaries</a:t>
            </a:r>
            <a:r>
              <a:rPr lang="en-IN" sz="2000" dirty="0" smtClean="0">
                <a:solidFill>
                  <a:schemeClr val="bg1"/>
                </a:solidFill>
              </a:rPr>
              <a:t>, developing an output.</a:t>
            </a:r>
          </a:p>
          <a:p>
            <a:pPr marL="360363" indent="-360363" algn="just">
              <a:buFont typeface="Arial" pitchFamily="34" charset="0"/>
              <a:buChar char="•"/>
            </a:pPr>
            <a:endParaRPr lang="en-IN" sz="2000" dirty="0" smtClean="0">
              <a:solidFill>
                <a:schemeClr val="bg1"/>
              </a:solidFill>
            </a:endParaRPr>
          </a:p>
          <a:p>
            <a:pPr marL="360363" indent="-360363" algn="just">
              <a:buFont typeface="Arial" pitchFamily="34" charset="0"/>
              <a:buChar char="•"/>
            </a:pPr>
            <a:r>
              <a:rPr lang="en-IN" sz="2000" dirty="0" smtClean="0">
                <a:solidFill>
                  <a:schemeClr val="bg1"/>
                </a:solidFill>
              </a:rPr>
              <a:t>As the core moves, the reluctance of the flux path changes. </a:t>
            </a:r>
          </a:p>
          <a:p>
            <a:pPr marL="360363" indent="-360363" algn="just">
              <a:buFont typeface="Arial" pitchFamily="34" charset="0"/>
              <a:buChar char="•"/>
            </a:pPr>
            <a:endParaRPr lang="en-IN" sz="2000" dirty="0" smtClean="0">
              <a:solidFill>
                <a:schemeClr val="bg1"/>
              </a:solidFill>
            </a:endParaRPr>
          </a:p>
          <a:p>
            <a:pPr marL="360363" indent="-360363" algn="just">
              <a:buFont typeface="Arial" pitchFamily="34" charset="0"/>
              <a:buChar char="•"/>
            </a:pPr>
            <a:r>
              <a:rPr lang="en-IN" sz="2000" dirty="0" smtClean="0">
                <a:solidFill>
                  <a:schemeClr val="bg1"/>
                </a:solidFill>
              </a:rPr>
              <a:t>Hence, the degree of flux coupling depends on the axial position of the core. </a:t>
            </a:r>
          </a:p>
          <a:p>
            <a:pPr marL="360363" indent="-360363" algn="just">
              <a:buFont typeface="Arial" pitchFamily="34" charset="0"/>
              <a:buChar char="•"/>
            </a:pPr>
            <a:endParaRPr lang="en-IN" sz="2000" dirty="0" smtClean="0">
              <a:solidFill>
                <a:schemeClr val="bg1"/>
              </a:solidFill>
            </a:endParaRPr>
          </a:p>
          <a:p>
            <a:pPr marL="360363" indent="-360363" algn="just">
              <a:buFont typeface="Arial" pitchFamily="34" charset="0"/>
              <a:buChar char="•"/>
            </a:pPr>
            <a:r>
              <a:rPr lang="en-IN" sz="2000" dirty="0" smtClean="0">
                <a:solidFill>
                  <a:schemeClr val="bg1"/>
                </a:solidFill>
              </a:rPr>
              <a:t>At a steady state, the amplitude of the induced voltage is proportional, in the linear operating region, to the core displacement. </a:t>
            </a:r>
          </a:p>
          <a:p>
            <a:pPr marL="360363" indent="-360363" algn="just">
              <a:buFont typeface="Arial" pitchFamily="34" charset="0"/>
              <a:buChar char="•"/>
            </a:pPr>
            <a:endParaRPr lang="en-IN" sz="2000" dirty="0" smtClean="0">
              <a:solidFill>
                <a:schemeClr val="bg1"/>
              </a:solidFill>
            </a:endParaRPr>
          </a:p>
          <a:p>
            <a:pPr marL="360363" indent="-360363" algn="just">
              <a:buFont typeface="Arial" pitchFamily="34" charset="0"/>
              <a:buChar char="•"/>
            </a:pPr>
            <a:r>
              <a:rPr lang="en-IN" sz="2000" dirty="0" smtClean="0">
                <a:solidFill>
                  <a:schemeClr val="bg1"/>
                </a:solidFill>
              </a:rPr>
              <a:t>Consequently, voltage may be used as a measure of a displacement. </a:t>
            </a:r>
          </a:p>
          <a:p>
            <a:pPr marL="360363" indent="-360363" algn="just">
              <a:buFont typeface="Arial" pitchFamily="34" charset="0"/>
              <a:buChar char="•"/>
            </a:pPr>
            <a:endParaRPr lang="en-IN" sz="2000" dirty="0" smtClean="0">
              <a:solidFill>
                <a:schemeClr val="bg1"/>
              </a:solidFill>
            </a:endParaRPr>
          </a:p>
          <a:p>
            <a:pPr marL="360363" indent="-360363" algn="just">
              <a:buFont typeface="Arial" pitchFamily="34" charset="0"/>
              <a:buChar char="•"/>
            </a:pPr>
            <a:r>
              <a:rPr lang="en-IN" sz="2000" dirty="0" smtClean="0">
                <a:solidFill>
                  <a:schemeClr val="bg1"/>
                </a:solidFill>
              </a:rPr>
              <a:t>The LVDT provides the direction as well as magnitude of the displacement. </a:t>
            </a:r>
          </a:p>
          <a:p>
            <a:pPr marL="360363" indent="-360363" algn="just">
              <a:buFont typeface="Arial" pitchFamily="34" charset="0"/>
              <a:buChar char="•"/>
            </a:pPr>
            <a:endParaRPr lang="en-IN" sz="2000" dirty="0" smtClean="0">
              <a:solidFill>
                <a:schemeClr val="bg1"/>
              </a:solidFill>
            </a:endParaRPr>
          </a:p>
          <a:p>
            <a:pPr marL="360363" indent="-360363" algn="just">
              <a:buFont typeface="Arial" pitchFamily="34" charset="0"/>
              <a:buChar char="•"/>
            </a:pPr>
            <a:r>
              <a:rPr lang="en-IN" sz="2000" dirty="0" smtClean="0">
                <a:solidFill>
                  <a:schemeClr val="bg1"/>
                </a:solidFill>
              </a:rPr>
              <a:t>The direction is determined by the phase angle between the primary (reference) voltage and the secondary voltage. </a:t>
            </a:r>
          </a:p>
          <a:p>
            <a:pPr marL="360363" indent="-360363" algn="just">
              <a:buFont typeface="Arial" pitchFamily="34" charset="0"/>
              <a:buChar char="•"/>
            </a:pPr>
            <a:endParaRPr lang="en-IN" sz="2000" dirty="0" smtClean="0">
              <a:solidFill>
                <a:schemeClr val="bg1"/>
              </a:solidFill>
            </a:endParaRPr>
          </a:p>
          <a:p>
            <a:pPr marL="360363" indent="-360363" algn="just">
              <a:buFont typeface="Arial" pitchFamily="34" charset="0"/>
              <a:buChar char="•"/>
            </a:pPr>
            <a:r>
              <a:rPr lang="en-IN" sz="2000" dirty="0" smtClean="0">
                <a:solidFill>
                  <a:schemeClr val="bg1"/>
                </a:solidFill>
              </a:rPr>
              <a:t>Excitation voltage is generated by a stable oscillator.</a:t>
            </a:r>
            <a:endParaRPr lang="en-IN" sz="20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p:cNvPicPr>
            <a:picLocks noChangeAspect="1" noChangeArrowheads="1"/>
          </p:cNvPicPr>
          <p:nvPr/>
        </p:nvPicPr>
        <p:blipFill>
          <a:blip r:embed="rId2" cstate="print"/>
          <a:srcRect/>
          <a:stretch>
            <a:fillRect/>
          </a:stretch>
        </p:blipFill>
        <p:spPr bwMode="auto">
          <a:xfrm>
            <a:off x="724301" y="1304822"/>
            <a:ext cx="7810500" cy="4806819"/>
          </a:xfrm>
          <a:prstGeom prst="rect">
            <a:avLst/>
          </a:prstGeom>
          <a:noFill/>
          <a:ln w="9525">
            <a:noFill/>
            <a:miter lim="800000"/>
            <a:headEnd/>
            <a:tailEnd/>
          </a:ln>
        </p:spPr>
      </p:pic>
      <p:sp>
        <p:nvSpPr>
          <p:cNvPr id="5" name="Rectangle 4"/>
          <p:cNvSpPr/>
          <p:nvPr/>
        </p:nvSpPr>
        <p:spPr>
          <a:xfrm>
            <a:off x="304800" y="76200"/>
            <a:ext cx="8458200" cy="1015663"/>
          </a:xfrm>
          <a:prstGeom prst="rect">
            <a:avLst/>
          </a:prstGeom>
        </p:spPr>
        <p:txBody>
          <a:bodyPr wrap="square">
            <a:spAutoFit/>
          </a:bodyPr>
          <a:lstStyle/>
          <a:p>
            <a:pPr algn="just"/>
            <a:r>
              <a:rPr lang="en-IN" sz="2000" dirty="0" smtClean="0">
                <a:solidFill>
                  <a:schemeClr val="bg1"/>
                </a:solidFill>
              </a:rPr>
              <a:t>To exemplify how the sensor works, Fig. 7.10 shows the LVDT connected to a synchronous detector which rectifies the sine wave and presents it at the output as a dc signal.</a:t>
            </a:r>
            <a:endParaRPr lang="en-IN" sz="2000" dirty="0">
              <a:solidFill>
                <a:schemeClr val="bg1"/>
              </a:solidFill>
            </a:endParaRPr>
          </a:p>
        </p:txBody>
      </p:sp>
      <p:sp>
        <p:nvSpPr>
          <p:cNvPr id="6" name="Rectangle 5"/>
          <p:cNvSpPr/>
          <p:nvPr/>
        </p:nvSpPr>
        <p:spPr>
          <a:xfrm>
            <a:off x="724301" y="6324600"/>
            <a:ext cx="8534400" cy="369332"/>
          </a:xfrm>
          <a:prstGeom prst="rect">
            <a:avLst/>
          </a:prstGeom>
        </p:spPr>
        <p:txBody>
          <a:bodyPr wrap="square">
            <a:spAutoFit/>
          </a:bodyPr>
          <a:lstStyle/>
          <a:p>
            <a:r>
              <a:rPr lang="en-IN" b="1" dirty="0" smtClean="0">
                <a:solidFill>
                  <a:schemeClr val="bg1"/>
                </a:solidFill>
              </a:rPr>
              <a:t>Fig. 7.10. A simplified circuit diagram of an interface for an LVDT sensor.</a:t>
            </a:r>
            <a:endParaRPr lang="en-IN"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8382000" cy="5632311"/>
          </a:xfrm>
          <a:prstGeom prst="rect">
            <a:avLst/>
          </a:prstGeom>
        </p:spPr>
        <p:txBody>
          <a:bodyPr wrap="square">
            <a:spAutoFit/>
          </a:bodyPr>
          <a:lstStyle/>
          <a:p>
            <a:pPr marL="360363" indent="-360363" algn="just">
              <a:buFont typeface="Arial" pitchFamily="34" charset="0"/>
              <a:buChar char="•"/>
            </a:pPr>
            <a:r>
              <a:rPr lang="en-IN" sz="2000" dirty="0" smtClean="0">
                <a:solidFill>
                  <a:schemeClr val="bg1"/>
                </a:solidFill>
              </a:rPr>
              <a:t>The synchronous detector is composed of an </a:t>
            </a:r>
            <a:r>
              <a:rPr lang="en-IN" sz="2000" dirty="0" err="1" smtClean="0">
                <a:solidFill>
                  <a:schemeClr val="bg1"/>
                </a:solidFill>
              </a:rPr>
              <a:t>analog</a:t>
            </a:r>
            <a:r>
              <a:rPr lang="en-IN" sz="2000" dirty="0" smtClean="0">
                <a:solidFill>
                  <a:schemeClr val="bg1"/>
                </a:solidFill>
              </a:rPr>
              <a:t> multiplexer (MUX) and a zero-crossing detector which converts the sine wave into the square pulses compatible with the control input of the multiplexer.</a:t>
            </a:r>
          </a:p>
          <a:p>
            <a:pPr marL="360363" indent="-360363" algn="just">
              <a:buFont typeface="Arial" pitchFamily="34" charset="0"/>
              <a:buChar char="•"/>
            </a:pPr>
            <a:endParaRPr lang="en-US" sz="2000" dirty="0" smtClean="0">
              <a:solidFill>
                <a:schemeClr val="bg1"/>
              </a:solidFill>
            </a:endParaRPr>
          </a:p>
          <a:p>
            <a:pPr marL="360363" indent="-360363" algn="just">
              <a:buFont typeface="Arial" pitchFamily="34" charset="0"/>
              <a:buChar char="•"/>
            </a:pPr>
            <a:endParaRPr lang="en-IN" sz="2000" dirty="0" smtClean="0">
              <a:solidFill>
                <a:schemeClr val="bg1"/>
              </a:solidFill>
            </a:endParaRPr>
          </a:p>
          <a:p>
            <a:pPr marL="360363" indent="-360363" algn="just">
              <a:buFont typeface="Arial" pitchFamily="34" charset="0"/>
              <a:buChar char="•"/>
            </a:pPr>
            <a:r>
              <a:rPr lang="en-IN" sz="2000" dirty="0" smtClean="0">
                <a:solidFill>
                  <a:schemeClr val="bg1"/>
                </a:solidFill>
              </a:rPr>
              <a:t>A phase of the zero-crossing detector should be trimmed for the zero output at the central position of the core. </a:t>
            </a:r>
          </a:p>
          <a:p>
            <a:pPr marL="360363" indent="-360363" algn="just">
              <a:buFont typeface="Arial" pitchFamily="34" charset="0"/>
              <a:buChar char="•"/>
            </a:pPr>
            <a:endParaRPr lang="en-IN" sz="2000" dirty="0" smtClean="0">
              <a:solidFill>
                <a:schemeClr val="bg1"/>
              </a:solidFill>
            </a:endParaRPr>
          </a:p>
          <a:p>
            <a:pPr marL="360363" indent="-360363" algn="just">
              <a:buFont typeface="Arial" pitchFamily="34" charset="0"/>
              <a:buChar char="•"/>
            </a:pPr>
            <a:r>
              <a:rPr lang="en-IN" sz="2000" dirty="0" smtClean="0">
                <a:solidFill>
                  <a:schemeClr val="bg1"/>
                </a:solidFill>
              </a:rPr>
              <a:t>The output amplifier can be trimmed to a desirable gain to make the signal compatible with the next stages. </a:t>
            </a:r>
          </a:p>
          <a:p>
            <a:pPr marL="360363" indent="-360363" algn="just">
              <a:buFont typeface="Arial" pitchFamily="34" charset="0"/>
              <a:buChar char="•"/>
            </a:pPr>
            <a:endParaRPr lang="en-IN" sz="2000" dirty="0" smtClean="0">
              <a:solidFill>
                <a:schemeClr val="bg1"/>
              </a:solidFill>
            </a:endParaRPr>
          </a:p>
          <a:p>
            <a:pPr marL="360363" indent="-360363" algn="just">
              <a:buFont typeface="Arial" pitchFamily="34" charset="0"/>
              <a:buChar char="•"/>
            </a:pPr>
            <a:r>
              <a:rPr lang="en-IN" sz="2000" dirty="0" smtClean="0">
                <a:solidFill>
                  <a:schemeClr val="bg1"/>
                </a:solidFill>
              </a:rPr>
              <a:t>The synchronized clock to the multiplexer means that the information presented to the RC filter at the input of the amplifier is amplitude and phase sensitive. </a:t>
            </a:r>
          </a:p>
          <a:p>
            <a:pPr marL="360363" indent="-360363" algn="just">
              <a:buFont typeface="Arial" pitchFamily="34" charset="0"/>
              <a:buChar char="•"/>
            </a:pPr>
            <a:endParaRPr lang="en-IN" sz="2000" dirty="0" smtClean="0">
              <a:solidFill>
                <a:schemeClr val="bg1"/>
              </a:solidFill>
            </a:endParaRPr>
          </a:p>
          <a:p>
            <a:pPr marL="360363" indent="-360363" algn="just">
              <a:buFont typeface="Arial" pitchFamily="34" charset="0"/>
              <a:buChar char="•"/>
            </a:pPr>
            <a:r>
              <a:rPr lang="en-IN" sz="2000" dirty="0" smtClean="0">
                <a:solidFill>
                  <a:schemeClr val="bg1"/>
                </a:solidFill>
              </a:rPr>
              <a:t>The output voltage represents how far the core is from the center and on which side.</a:t>
            </a:r>
            <a:endParaRPr lang="en-IN" sz="20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990600"/>
            <a:ext cx="7924800" cy="4708981"/>
          </a:xfrm>
          <a:prstGeom prst="rect">
            <a:avLst/>
          </a:prstGeom>
        </p:spPr>
        <p:txBody>
          <a:bodyPr wrap="square">
            <a:spAutoFit/>
          </a:bodyPr>
          <a:lstStyle/>
          <a:p>
            <a:pPr algn="just"/>
            <a:r>
              <a:rPr lang="en-IN" sz="2000" dirty="0" smtClean="0">
                <a:solidFill>
                  <a:schemeClr val="bg1"/>
                </a:solidFill>
              </a:rPr>
              <a:t>Advantages of the LVDT and RVDT are the following: </a:t>
            </a:r>
          </a:p>
          <a:p>
            <a:pPr algn="just"/>
            <a:endParaRPr lang="en-IN" sz="2000" dirty="0" smtClean="0">
              <a:solidFill>
                <a:schemeClr val="bg1"/>
              </a:solidFill>
            </a:endParaRPr>
          </a:p>
          <a:p>
            <a:pPr marL="457200" indent="-457200" algn="just">
              <a:buAutoNum type="arabicParenBoth"/>
            </a:pPr>
            <a:r>
              <a:rPr lang="en-IN" sz="2000" dirty="0" smtClean="0">
                <a:solidFill>
                  <a:schemeClr val="bg1"/>
                </a:solidFill>
              </a:rPr>
              <a:t>The sensor is a noncontact device with no or very little friction resistance with small resistive forces;</a:t>
            </a:r>
          </a:p>
          <a:p>
            <a:pPr marL="457200" indent="-457200" algn="just">
              <a:buAutoNum type="arabicParenBoth"/>
            </a:pPr>
            <a:endParaRPr lang="en-IN" sz="2000" dirty="0" smtClean="0">
              <a:solidFill>
                <a:schemeClr val="bg1"/>
              </a:solidFill>
            </a:endParaRPr>
          </a:p>
          <a:p>
            <a:pPr algn="just"/>
            <a:r>
              <a:rPr lang="en-IN" sz="2000" dirty="0" smtClean="0">
                <a:solidFill>
                  <a:schemeClr val="bg1"/>
                </a:solidFill>
              </a:rPr>
              <a:t>(2) </a:t>
            </a:r>
            <a:r>
              <a:rPr lang="en-IN" sz="2000" dirty="0" err="1" smtClean="0">
                <a:solidFill>
                  <a:schemeClr val="bg1"/>
                </a:solidFill>
              </a:rPr>
              <a:t>hystereses</a:t>
            </a:r>
            <a:r>
              <a:rPr lang="en-IN" sz="2000" dirty="0" smtClean="0">
                <a:solidFill>
                  <a:schemeClr val="bg1"/>
                </a:solidFill>
              </a:rPr>
              <a:t> (magnetic and mechanical) are negligible; </a:t>
            </a:r>
          </a:p>
          <a:p>
            <a:pPr algn="just"/>
            <a:endParaRPr lang="en-IN" sz="2000" dirty="0" smtClean="0">
              <a:solidFill>
                <a:schemeClr val="bg1"/>
              </a:solidFill>
            </a:endParaRPr>
          </a:p>
          <a:p>
            <a:pPr algn="just"/>
            <a:r>
              <a:rPr lang="en-IN" sz="2000" dirty="0" smtClean="0">
                <a:solidFill>
                  <a:schemeClr val="bg1"/>
                </a:solidFill>
              </a:rPr>
              <a:t>(3) output impedance is very low; </a:t>
            </a:r>
          </a:p>
          <a:p>
            <a:pPr algn="just"/>
            <a:endParaRPr lang="en-IN" sz="2000" dirty="0" smtClean="0">
              <a:solidFill>
                <a:schemeClr val="bg1"/>
              </a:solidFill>
            </a:endParaRPr>
          </a:p>
          <a:p>
            <a:pPr algn="just"/>
            <a:r>
              <a:rPr lang="en-IN" sz="2000" dirty="0" smtClean="0">
                <a:solidFill>
                  <a:schemeClr val="bg1"/>
                </a:solidFill>
              </a:rPr>
              <a:t>(4) there is low susceptibility to noise and interferences; </a:t>
            </a:r>
          </a:p>
          <a:p>
            <a:pPr algn="just"/>
            <a:endParaRPr lang="en-IN" sz="2000" dirty="0" smtClean="0">
              <a:solidFill>
                <a:schemeClr val="bg1"/>
              </a:solidFill>
            </a:endParaRPr>
          </a:p>
          <a:p>
            <a:pPr algn="just"/>
            <a:endParaRPr lang="en-IN" sz="2000" dirty="0" smtClean="0">
              <a:solidFill>
                <a:schemeClr val="bg1"/>
              </a:solidFill>
            </a:endParaRPr>
          </a:p>
          <a:p>
            <a:pPr algn="just"/>
            <a:r>
              <a:rPr lang="en-IN" sz="2000" dirty="0" smtClean="0">
                <a:solidFill>
                  <a:schemeClr val="bg1"/>
                </a:solidFill>
              </a:rPr>
              <a:t>(5) its construction is solid and robust,</a:t>
            </a:r>
          </a:p>
          <a:p>
            <a:pPr algn="just"/>
            <a:endParaRPr lang="en-IN" sz="2000" dirty="0" smtClean="0">
              <a:solidFill>
                <a:schemeClr val="bg1"/>
              </a:solidFill>
            </a:endParaRPr>
          </a:p>
          <a:p>
            <a:pPr algn="just"/>
            <a:r>
              <a:rPr lang="en-IN" sz="2000" dirty="0" smtClean="0">
                <a:solidFill>
                  <a:schemeClr val="bg1"/>
                </a:solidFill>
              </a:rPr>
              <a:t> </a:t>
            </a:r>
            <a:endParaRPr lang="en-IN" sz="20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3200" dirty="0" smtClean="0">
                <a:solidFill>
                  <a:srgbClr val="FFFF00"/>
                </a:solidFill>
              </a:rPr>
              <a:t>Eddy Current Sensors</a:t>
            </a:r>
            <a:endParaRPr lang="en-IN" sz="3200" dirty="0">
              <a:solidFill>
                <a:srgbClr val="FFFF00"/>
              </a:solidFill>
            </a:endParaRPr>
          </a:p>
        </p:txBody>
      </p:sp>
      <p:sp>
        <p:nvSpPr>
          <p:cNvPr id="4" name="Rectangle 3"/>
          <p:cNvSpPr/>
          <p:nvPr/>
        </p:nvSpPr>
        <p:spPr>
          <a:xfrm>
            <a:off x="381000" y="1066800"/>
            <a:ext cx="8077200" cy="707886"/>
          </a:xfrm>
          <a:prstGeom prst="rect">
            <a:avLst/>
          </a:prstGeom>
        </p:spPr>
        <p:txBody>
          <a:bodyPr wrap="square">
            <a:spAutoFit/>
          </a:bodyPr>
          <a:lstStyle/>
          <a:p>
            <a:r>
              <a:rPr lang="en-IN" sz="2000" dirty="0" smtClean="0">
                <a:solidFill>
                  <a:schemeClr val="bg1"/>
                </a:solidFill>
              </a:rPr>
              <a:t>To sense the proximity of nonmagnetic but conductive materials, the effect of </a:t>
            </a:r>
            <a:r>
              <a:rPr lang="en-IN" sz="2000" i="1" dirty="0" smtClean="0">
                <a:solidFill>
                  <a:schemeClr val="bg1"/>
                </a:solidFill>
              </a:rPr>
              <a:t>eddy currents is used in a dual-coil sensor (Fig. 7.11A).</a:t>
            </a:r>
            <a:endParaRPr lang="en-IN" sz="2000" dirty="0">
              <a:solidFill>
                <a:schemeClr val="bg1"/>
              </a:solidFill>
            </a:endParaRPr>
          </a:p>
        </p:txBody>
      </p:sp>
      <p:pic>
        <p:nvPicPr>
          <p:cNvPr id="446466" name="Picture 2"/>
          <p:cNvPicPr>
            <a:picLocks noChangeAspect="1" noChangeArrowheads="1"/>
          </p:cNvPicPr>
          <p:nvPr/>
        </p:nvPicPr>
        <p:blipFill>
          <a:blip r:embed="rId2" cstate="print"/>
          <a:srcRect/>
          <a:stretch>
            <a:fillRect/>
          </a:stretch>
        </p:blipFill>
        <p:spPr bwMode="auto">
          <a:xfrm>
            <a:off x="914400" y="2057400"/>
            <a:ext cx="4038285" cy="3429000"/>
          </a:xfrm>
          <a:prstGeom prst="rect">
            <a:avLst/>
          </a:prstGeom>
          <a:noFill/>
          <a:ln w="9525">
            <a:noFill/>
            <a:miter lim="800000"/>
            <a:headEnd/>
            <a:tailEnd/>
          </a:ln>
        </p:spPr>
      </p:pic>
      <p:pic>
        <p:nvPicPr>
          <p:cNvPr id="446467" name="Picture 3"/>
          <p:cNvPicPr>
            <a:picLocks noChangeAspect="1" noChangeArrowheads="1"/>
          </p:cNvPicPr>
          <p:nvPr/>
        </p:nvPicPr>
        <p:blipFill>
          <a:blip r:embed="rId3" cstate="print"/>
          <a:srcRect/>
          <a:stretch>
            <a:fillRect/>
          </a:stretch>
        </p:blipFill>
        <p:spPr bwMode="auto">
          <a:xfrm>
            <a:off x="5410200" y="1981200"/>
            <a:ext cx="2524125" cy="1447800"/>
          </a:xfrm>
          <a:prstGeom prst="rect">
            <a:avLst/>
          </a:prstGeom>
          <a:noFill/>
          <a:ln w="9525">
            <a:noFill/>
            <a:miter lim="800000"/>
            <a:headEnd/>
            <a:tailEnd/>
          </a:ln>
        </p:spPr>
      </p:pic>
      <p:pic>
        <p:nvPicPr>
          <p:cNvPr id="446468" name="Picture 4"/>
          <p:cNvPicPr>
            <a:picLocks noChangeAspect="1" noChangeArrowheads="1"/>
          </p:cNvPicPr>
          <p:nvPr/>
        </p:nvPicPr>
        <p:blipFill>
          <a:blip r:embed="rId4" cstate="print"/>
          <a:srcRect/>
          <a:stretch>
            <a:fillRect/>
          </a:stretch>
        </p:blipFill>
        <p:spPr bwMode="auto">
          <a:xfrm>
            <a:off x="5562600" y="3962400"/>
            <a:ext cx="2009775" cy="1428750"/>
          </a:xfrm>
          <a:prstGeom prst="rect">
            <a:avLst/>
          </a:prstGeom>
          <a:noFill/>
          <a:ln w="9525">
            <a:noFill/>
            <a:miter lim="800000"/>
            <a:headEnd/>
            <a:tailEnd/>
          </a:ln>
        </p:spPr>
      </p:pic>
      <p:sp>
        <p:nvSpPr>
          <p:cNvPr id="8" name="TextBox 7"/>
          <p:cNvSpPr txBox="1"/>
          <p:nvPr/>
        </p:nvSpPr>
        <p:spPr>
          <a:xfrm>
            <a:off x="1828800" y="4572000"/>
            <a:ext cx="457200" cy="381000"/>
          </a:xfrm>
          <a:prstGeom prst="rect">
            <a:avLst/>
          </a:prstGeom>
          <a:noFill/>
        </p:spPr>
        <p:txBody>
          <a:bodyPr wrap="square" rtlCol="0">
            <a:spAutoFit/>
          </a:bodyPr>
          <a:lstStyle/>
          <a:p>
            <a:r>
              <a:rPr lang="en-US" b="1" dirty="0" smtClean="0">
                <a:solidFill>
                  <a:schemeClr val="bg1"/>
                </a:solidFill>
              </a:rPr>
              <a:t>A</a:t>
            </a:r>
            <a:endParaRPr lang="en-IN" b="1" dirty="0">
              <a:solidFill>
                <a:schemeClr val="bg1"/>
              </a:solidFill>
            </a:endParaRPr>
          </a:p>
        </p:txBody>
      </p:sp>
      <p:sp>
        <p:nvSpPr>
          <p:cNvPr id="9" name="TextBox 8"/>
          <p:cNvSpPr txBox="1"/>
          <p:nvPr/>
        </p:nvSpPr>
        <p:spPr>
          <a:xfrm>
            <a:off x="6858000" y="3505200"/>
            <a:ext cx="457200" cy="381000"/>
          </a:xfrm>
          <a:prstGeom prst="rect">
            <a:avLst/>
          </a:prstGeom>
          <a:noFill/>
        </p:spPr>
        <p:txBody>
          <a:bodyPr wrap="square" rtlCol="0">
            <a:spAutoFit/>
          </a:bodyPr>
          <a:lstStyle/>
          <a:p>
            <a:r>
              <a:rPr lang="en-US" b="1" dirty="0" smtClean="0">
                <a:solidFill>
                  <a:schemeClr val="bg1"/>
                </a:solidFill>
              </a:rPr>
              <a:t>B</a:t>
            </a:r>
            <a:endParaRPr lang="en-IN" b="1" dirty="0">
              <a:solidFill>
                <a:schemeClr val="bg1"/>
              </a:solidFill>
            </a:endParaRPr>
          </a:p>
        </p:txBody>
      </p:sp>
      <p:sp>
        <p:nvSpPr>
          <p:cNvPr id="10" name="TextBox 9"/>
          <p:cNvSpPr txBox="1"/>
          <p:nvPr/>
        </p:nvSpPr>
        <p:spPr>
          <a:xfrm>
            <a:off x="7086600" y="5410200"/>
            <a:ext cx="457200" cy="381000"/>
          </a:xfrm>
          <a:prstGeom prst="rect">
            <a:avLst/>
          </a:prstGeom>
          <a:noFill/>
        </p:spPr>
        <p:txBody>
          <a:bodyPr wrap="square" rtlCol="0">
            <a:spAutoFit/>
          </a:bodyPr>
          <a:lstStyle/>
          <a:p>
            <a:r>
              <a:rPr lang="en-US" b="1" dirty="0" smtClean="0">
                <a:solidFill>
                  <a:schemeClr val="bg1"/>
                </a:solidFill>
              </a:rPr>
              <a:t>C</a:t>
            </a:r>
            <a:endParaRPr lang="en-IN" b="1" dirty="0">
              <a:solidFill>
                <a:schemeClr val="bg1"/>
              </a:solidFill>
            </a:endParaRPr>
          </a:p>
        </p:txBody>
      </p:sp>
      <p:sp>
        <p:nvSpPr>
          <p:cNvPr id="11" name="Rectangle 10"/>
          <p:cNvSpPr/>
          <p:nvPr/>
        </p:nvSpPr>
        <p:spPr>
          <a:xfrm>
            <a:off x="381000" y="5867400"/>
            <a:ext cx="8305800" cy="646331"/>
          </a:xfrm>
          <a:prstGeom prst="rect">
            <a:avLst/>
          </a:prstGeom>
        </p:spPr>
        <p:txBody>
          <a:bodyPr wrap="square">
            <a:spAutoFit/>
          </a:bodyPr>
          <a:lstStyle/>
          <a:p>
            <a:r>
              <a:rPr lang="en-IN" b="1" dirty="0" smtClean="0">
                <a:solidFill>
                  <a:schemeClr val="bg1"/>
                </a:solidFill>
              </a:rPr>
              <a:t>Fig. 7.11. (A) Electromagnetic proximity sensor; (B) sensor with the shielded front end; (C) unshielded sensor.</a:t>
            </a:r>
            <a:endParaRPr lang="en-IN" b="1"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534400" cy="6555641"/>
          </a:xfrm>
          <a:prstGeom prst="rect">
            <a:avLst/>
          </a:prstGeom>
        </p:spPr>
        <p:txBody>
          <a:bodyPr wrap="square">
            <a:spAutoFit/>
          </a:bodyPr>
          <a:lstStyle/>
          <a:p>
            <a:pPr algn="just"/>
            <a:r>
              <a:rPr lang="en-IN" sz="2000" dirty="0" smtClean="0">
                <a:solidFill>
                  <a:schemeClr val="bg1"/>
                </a:solidFill>
              </a:rPr>
              <a:t>One coil is used as a reference, and the other is for the sensing of the magnetic currents induced in the conductive object.</a:t>
            </a:r>
          </a:p>
          <a:p>
            <a:pPr algn="just"/>
            <a:endParaRPr lang="en-IN" sz="2000" dirty="0" smtClean="0">
              <a:solidFill>
                <a:schemeClr val="bg1"/>
              </a:solidFill>
            </a:endParaRPr>
          </a:p>
          <a:p>
            <a:pPr algn="just"/>
            <a:r>
              <a:rPr lang="en-IN" sz="2000" dirty="0" smtClean="0">
                <a:solidFill>
                  <a:schemeClr val="bg1"/>
                </a:solidFill>
              </a:rPr>
              <a:t>Eddy (circular) currents produce a magnetic field which opposes that of the sensing coil, thus resulting in a </a:t>
            </a:r>
            <a:r>
              <a:rPr lang="en-IN" sz="2000" dirty="0" err="1" smtClean="0">
                <a:solidFill>
                  <a:schemeClr val="bg1"/>
                </a:solidFill>
              </a:rPr>
              <a:t>disbalance</a:t>
            </a:r>
            <a:r>
              <a:rPr lang="en-IN" sz="2000" dirty="0" smtClean="0">
                <a:solidFill>
                  <a:schemeClr val="bg1"/>
                </a:solidFill>
              </a:rPr>
              <a:t> with respect to the reference coil.</a:t>
            </a:r>
          </a:p>
          <a:p>
            <a:pPr algn="just"/>
            <a:endParaRPr lang="en-US" sz="2000" dirty="0" smtClean="0">
              <a:solidFill>
                <a:schemeClr val="bg1"/>
              </a:solidFill>
            </a:endParaRPr>
          </a:p>
          <a:p>
            <a:pPr algn="just"/>
            <a:r>
              <a:rPr lang="en-IN" sz="2000" dirty="0" smtClean="0">
                <a:solidFill>
                  <a:schemeClr val="bg1"/>
                </a:solidFill>
              </a:rPr>
              <a:t>The closer the object to the coil, the larger the change in the magnetic impedance.</a:t>
            </a:r>
          </a:p>
          <a:p>
            <a:pPr algn="just"/>
            <a:endParaRPr lang="en-IN" sz="2000" dirty="0" smtClean="0">
              <a:solidFill>
                <a:schemeClr val="bg1"/>
              </a:solidFill>
            </a:endParaRPr>
          </a:p>
          <a:p>
            <a:pPr algn="just"/>
            <a:r>
              <a:rPr lang="en-IN" sz="2000" dirty="0" smtClean="0">
                <a:solidFill>
                  <a:schemeClr val="bg1"/>
                </a:solidFill>
              </a:rPr>
              <a:t>The depth of the object where eddy currents are produced is defined by</a:t>
            </a:r>
          </a:p>
          <a:p>
            <a:endParaRPr lang="en-US" sz="2000" dirty="0" smtClean="0">
              <a:solidFill>
                <a:schemeClr val="bg1"/>
              </a:solidFill>
            </a:endParaRPr>
          </a:p>
          <a:p>
            <a:r>
              <a:rPr lang="en-US" sz="2000" dirty="0" smtClean="0">
                <a:solidFill>
                  <a:schemeClr val="bg1"/>
                </a:solidFill>
              </a:rPr>
              <a:t>                              </a:t>
            </a:r>
            <a:r>
              <a:rPr lang="el-GR" sz="2000" dirty="0" smtClean="0">
                <a:solidFill>
                  <a:schemeClr val="bg1"/>
                </a:solidFill>
              </a:rPr>
              <a:t>δ = 1</a:t>
            </a:r>
            <a:r>
              <a:rPr lang="en-US" sz="2000" dirty="0" smtClean="0">
                <a:solidFill>
                  <a:schemeClr val="bg1"/>
                </a:solidFill>
              </a:rPr>
              <a:t> / </a:t>
            </a:r>
            <a:r>
              <a:rPr lang="el-GR" sz="2000" dirty="0" smtClean="0">
                <a:solidFill>
                  <a:schemeClr val="bg1"/>
                </a:solidFill>
              </a:rPr>
              <a:t> √</a:t>
            </a:r>
            <a:r>
              <a:rPr lang="en-US" sz="2000" dirty="0" smtClean="0">
                <a:solidFill>
                  <a:schemeClr val="bg1"/>
                </a:solidFill>
              </a:rPr>
              <a:t> </a:t>
            </a:r>
            <a:r>
              <a:rPr lang="el-GR" sz="2000" dirty="0" smtClean="0">
                <a:solidFill>
                  <a:schemeClr val="bg1"/>
                </a:solidFill>
              </a:rPr>
              <a:t>π</a:t>
            </a:r>
            <a:r>
              <a:rPr lang="en-US" sz="2000" dirty="0" smtClean="0">
                <a:solidFill>
                  <a:schemeClr val="bg1"/>
                </a:solidFill>
              </a:rPr>
              <a:t> </a:t>
            </a:r>
            <a:r>
              <a:rPr lang="en-IN" sz="2000" dirty="0" smtClean="0">
                <a:solidFill>
                  <a:schemeClr val="bg1"/>
                </a:solidFill>
              </a:rPr>
              <a:t>f </a:t>
            </a:r>
            <a:r>
              <a:rPr lang="el-GR" sz="2000" dirty="0" smtClean="0">
                <a:solidFill>
                  <a:schemeClr val="bg1"/>
                </a:solidFill>
              </a:rPr>
              <a:t>μσ</a:t>
            </a:r>
          </a:p>
          <a:p>
            <a:endParaRPr lang="en-US" sz="2000" dirty="0" smtClean="0">
              <a:solidFill>
                <a:schemeClr val="bg1"/>
              </a:solidFill>
            </a:endParaRPr>
          </a:p>
          <a:p>
            <a:r>
              <a:rPr lang="en-IN" sz="2000" dirty="0" smtClean="0">
                <a:solidFill>
                  <a:schemeClr val="bg1"/>
                </a:solidFill>
              </a:rPr>
              <a:t>where </a:t>
            </a:r>
            <a:r>
              <a:rPr lang="en-IN" sz="2000" i="1" dirty="0" smtClean="0">
                <a:solidFill>
                  <a:schemeClr val="bg1"/>
                </a:solidFill>
              </a:rPr>
              <a:t>f is the frequency and σ is the target conductivity. </a:t>
            </a:r>
          </a:p>
          <a:p>
            <a:endParaRPr lang="en-IN" sz="2000" i="1" dirty="0" smtClean="0">
              <a:solidFill>
                <a:schemeClr val="bg1"/>
              </a:solidFill>
            </a:endParaRPr>
          </a:p>
          <a:p>
            <a:r>
              <a:rPr lang="en-IN" sz="2000" i="1" dirty="0" smtClean="0">
                <a:solidFill>
                  <a:schemeClr val="bg1"/>
                </a:solidFill>
              </a:rPr>
              <a:t>Naturally, for effective </a:t>
            </a:r>
            <a:r>
              <a:rPr lang="en-IN" sz="2000" dirty="0" smtClean="0">
                <a:solidFill>
                  <a:schemeClr val="bg1"/>
                </a:solidFill>
              </a:rPr>
              <a:t>operation, the object thickness should be larger than the depth. </a:t>
            </a:r>
          </a:p>
          <a:p>
            <a:endParaRPr lang="en-IN" sz="2000" dirty="0" smtClean="0">
              <a:solidFill>
                <a:schemeClr val="bg1"/>
              </a:solidFill>
            </a:endParaRPr>
          </a:p>
          <a:p>
            <a:r>
              <a:rPr lang="en-IN" sz="2000" dirty="0" smtClean="0">
                <a:solidFill>
                  <a:schemeClr val="bg1"/>
                </a:solidFill>
              </a:rPr>
              <a:t>Hence, eddy detectors should not be used for detecting </a:t>
            </a:r>
            <a:r>
              <a:rPr lang="en-IN" sz="2000" dirty="0" err="1" smtClean="0">
                <a:solidFill>
                  <a:schemeClr val="bg1"/>
                </a:solidFill>
              </a:rPr>
              <a:t>metallized</a:t>
            </a:r>
            <a:r>
              <a:rPr lang="en-IN" sz="2000" dirty="0" smtClean="0">
                <a:solidFill>
                  <a:schemeClr val="bg1"/>
                </a:solidFill>
              </a:rPr>
              <a:t> film or foil objects.</a:t>
            </a:r>
          </a:p>
        </p:txBody>
      </p:sp>
    </p:spTree>
  </p:cSld>
  <p:clrMapOvr>
    <a:masterClrMapping/>
  </p:clrMapOvr>
  <p:transition spd="slow"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76200"/>
            <a:ext cx="8305800" cy="1477328"/>
          </a:xfrm>
          <a:prstGeom prst="rect">
            <a:avLst/>
          </a:prstGeom>
        </p:spPr>
        <p:txBody>
          <a:bodyPr wrap="square">
            <a:spAutoFit/>
          </a:bodyPr>
          <a:lstStyle/>
          <a:p>
            <a:pPr algn="just"/>
            <a:r>
              <a:rPr lang="en-IN" dirty="0" smtClean="0">
                <a:solidFill>
                  <a:schemeClr val="bg1"/>
                </a:solidFill>
              </a:rPr>
              <a:t>Generally, the relationship between the coil impedance and distance to the object </a:t>
            </a:r>
            <a:r>
              <a:rPr lang="en-IN" i="1" dirty="0" smtClean="0">
                <a:solidFill>
                  <a:schemeClr val="bg1"/>
                </a:solidFill>
              </a:rPr>
              <a:t>x is nonlinear and </a:t>
            </a:r>
            <a:r>
              <a:rPr lang="en-IN" dirty="0" smtClean="0">
                <a:solidFill>
                  <a:schemeClr val="bg1"/>
                </a:solidFill>
              </a:rPr>
              <a:t>temperature dependent. </a:t>
            </a:r>
          </a:p>
          <a:p>
            <a:endParaRPr lang="en-IN" dirty="0" smtClean="0">
              <a:solidFill>
                <a:schemeClr val="bg1"/>
              </a:solidFill>
            </a:endParaRPr>
          </a:p>
          <a:p>
            <a:pPr algn="just"/>
            <a:r>
              <a:rPr lang="en-IN" dirty="0" smtClean="0">
                <a:solidFill>
                  <a:schemeClr val="bg1"/>
                </a:solidFill>
              </a:rPr>
              <a:t>The operating frequency of the eddy current sensors range from 50 kHz to 10 MHz</a:t>
            </a:r>
            <a:endParaRPr lang="en-IN" dirty="0">
              <a:solidFill>
                <a:schemeClr val="bg1"/>
              </a:solidFill>
            </a:endParaRPr>
          </a:p>
        </p:txBody>
      </p:sp>
      <p:sp>
        <p:nvSpPr>
          <p:cNvPr id="5" name="Rectangle 4"/>
          <p:cNvSpPr/>
          <p:nvPr/>
        </p:nvSpPr>
        <p:spPr>
          <a:xfrm>
            <a:off x="152400" y="1752600"/>
            <a:ext cx="8686800" cy="5078313"/>
          </a:xfrm>
          <a:prstGeom prst="rect">
            <a:avLst/>
          </a:prstGeom>
        </p:spPr>
        <p:txBody>
          <a:bodyPr wrap="square">
            <a:spAutoFit/>
          </a:bodyPr>
          <a:lstStyle/>
          <a:p>
            <a:r>
              <a:rPr lang="en-IN" dirty="0" smtClean="0">
                <a:solidFill>
                  <a:schemeClr val="bg1"/>
                </a:solidFill>
              </a:rPr>
              <a:t>Figures 7.11B and 7.11C show two configurations of the eddy sensors: with the shield and without one. </a:t>
            </a:r>
          </a:p>
          <a:p>
            <a:endParaRPr lang="en-IN" dirty="0" smtClean="0">
              <a:solidFill>
                <a:schemeClr val="bg1"/>
              </a:solidFill>
            </a:endParaRPr>
          </a:p>
          <a:p>
            <a:pPr algn="just"/>
            <a:r>
              <a:rPr lang="en-IN" dirty="0" smtClean="0">
                <a:solidFill>
                  <a:schemeClr val="bg1"/>
                </a:solidFill>
              </a:rPr>
              <a:t>The shielded sensor has a metal guard around the ferrite core and the coil assembly. </a:t>
            </a:r>
          </a:p>
          <a:p>
            <a:endParaRPr lang="en-IN" dirty="0" smtClean="0">
              <a:solidFill>
                <a:schemeClr val="bg1"/>
              </a:solidFill>
            </a:endParaRPr>
          </a:p>
          <a:p>
            <a:r>
              <a:rPr lang="en-IN" dirty="0" smtClean="0">
                <a:solidFill>
                  <a:schemeClr val="bg1"/>
                </a:solidFill>
              </a:rPr>
              <a:t>It focuses the electromagnetic field to the front of the sensor.</a:t>
            </a:r>
          </a:p>
          <a:p>
            <a:endParaRPr lang="en-IN" dirty="0" smtClean="0">
              <a:solidFill>
                <a:schemeClr val="bg1"/>
              </a:solidFill>
            </a:endParaRPr>
          </a:p>
          <a:p>
            <a:r>
              <a:rPr lang="en-IN" dirty="0" smtClean="0">
                <a:solidFill>
                  <a:schemeClr val="bg1"/>
                </a:solidFill>
              </a:rPr>
              <a:t>This allows the sensor to be imbedded into a metal structure without influencing the detection range. </a:t>
            </a:r>
          </a:p>
          <a:p>
            <a:endParaRPr lang="en-IN" dirty="0" smtClean="0">
              <a:solidFill>
                <a:schemeClr val="bg1"/>
              </a:solidFill>
            </a:endParaRPr>
          </a:p>
          <a:p>
            <a:pPr algn="just"/>
            <a:r>
              <a:rPr lang="en-IN" dirty="0" smtClean="0">
                <a:solidFill>
                  <a:schemeClr val="bg1"/>
                </a:solidFill>
              </a:rPr>
              <a:t>The unshielded sensor can sense at its sides as well as from the front. </a:t>
            </a:r>
          </a:p>
          <a:p>
            <a:endParaRPr lang="en-IN" dirty="0" smtClean="0">
              <a:solidFill>
                <a:schemeClr val="bg1"/>
              </a:solidFill>
            </a:endParaRPr>
          </a:p>
          <a:p>
            <a:r>
              <a:rPr lang="en-IN" dirty="0" smtClean="0">
                <a:solidFill>
                  <a:schemeClr val="bg1"/>
                </a:solidFill>
              </a:rPr>
              <a:t>As a result, the detecting range of an unshielded sensor is usually somewhat greater than that of the shielded sensor of the same diameter. </a:t>
            </a:r>
          </a:p>
          <a:p>
            <a:endParaRPr lang="en-IN" dirty="0" smtClean="0">
              <a:solidFill>
                <a:schemeClr val="bg1"/>
              </a:solidFill>
            </a:endParaRPr>
          </a:p>
          <a:p>
            <a:pPr algn="just"/>
            <a:r>
              <a:rPr lang="en-IN" dirty="0" smtClean="0">
                <a:solidFill>
                  <a:schemeClr val="bg1"/>
                </a:solidFill>
              </a:rPr>
              <a:t>To operate properly, the unshielded sensors require </a:t>
            </a:r>
            <a:r>
              <a:rPr lang="en-IN" dirty="0" err="1" smtClean="0">
                <a:solidFill>
                  <a:schemeClr val="bg1"/>
                </a:solidFill>
              </a:rPr>
              <a:t>nonmetallic</a:t>
            </a:r>
            <a:r>
              <a:rPr lang="en-IN" dirty="0" smtClean="0">
                <a:solidFill>
                  <a:schemeClr val="bg1"/>
                </a:solidFill>
              </a:rPr>
              <a:t> surrounding objects.</a:t>
            </a:r>
          </a:p>
        </p:txBody>
      </p:sp>
    </p:spTree>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3588" name="Line 4"/>
          <p:cNvSpPr>
            <a:spLocks noChangeShapeType="1"/>
          </p:cNvSpPr>
          <p:nvPr/>
        </p:nvSpPr>
        <p:spPr bwMode="auto">
          <a:xfrm>
            <a:off x="1905000" y="3200400"/>
            <a:ext cx="5484813" cy="0"/>
          </a:xfrm>
          <a:prstGeom prst="line">
            <a:avLst/>
          </a:prstGeom>
          <a:noFill/>
          <a:ln w="9525">
            <a:solidFill>
              <a:schemeClr val="tx1"/>
            </a:solidFill>
            <a:round/>
            <a:headEnd type="triangle" w="med" len="med"/>
            <a:tailEnd type="triangle" w="med" len="med"/>
          </a:ln>
          <a:effectLst/>
        </p:spPr>
        <p:txBody>
          <a:bodyPr/>
          <a:lstStyle/>
          <a:p>
            <a:endParaRPr lang="en-IN"/>
          </a:p>
        </p:txBody>
      </p:sp>
      <p:sp>
        <p:nvSpPr>
          <p:cNvPr id="323589" name="Line 5"/>
          <p:cNvSpPr>
            <a:spLocks noChangeShapeType="1"/>
          </p:cNvSpPr>
          <p:nvPr/>
        </p:nvSpPr>
        <p:spPr bwMode="auto">
          <a:xfrm>
            <a:off x="4524375" y="611188"/>
            <a:ext cx="0" cy="5484812"/>
          </a:xfrm>
          <a:prstGeom prst="line">
            <a:avLst/>
          </a:prstGeom>
          <a:noFill/>
          <a:ln w="9525">
            <a:solidFill>
              <a:schemeClr val="tx1"/>
            </a:solidFill>
            <a:round/>
            <a:headEnd type="triangle" w="med" len="med"/>
            <a:tailEnd type="triangle" w="med" len="med"/>
          </a:ln>
          <a:effectLst/>
        </p:spPr>
        <p:txBody>
          <a:bodyPr/>
          <a:lstStyle/>
          <a:p>
            <a:endParaRPr lang="en-IN"/>
          </a:p>
        </p:txBody>
      </p:sp>
      <p:grpSp>
        <p:nvGrpSpPr>
          <p:cNvPr id="323591" name="Group 7"/>
          <p:cNvGrpSpPr>
            <a:grpSpLocks/>
          </p:cNvGrpSpPr>
          <p:nvPr/>
        </p:nvGrpSpPr>
        <p:grpSpPr bwMode="auto">
          <a:xfrm>
            <a:off x="2362200" y="1066800"/>
            <a:ext cx="2133600" cy="2133600"/>
            <a:chOff x="1488" y="672"/>
            <a:chExt cx="1344" cy="1344"/>
          </a:xfrm>
        </p:grpSpPr>
        <p:sp>
          <p:nvSpPr>
            <p:cNvPr id="323592" name="Line 8"/>
            <p:cNvSpPr>
              <a:spLocks noChangeShapeType="1"/>
            </p:cNvSpPr>
            <p:nvPr/>
          </p:nvSpPr>
          <p:spPr bwMode="auto">
            <a:xfrm flipH="1" flipV="1">
              <a:off x="2160" y="1344"/>
              <a:ext cx="672" cy="672"/>
            </a:xfrm>
            <a:prstGeom prst="line">
              <a:avLst/>
            </a:prstGeom>
            <a:noFill/>
            <a:ln w="9525">
              <a:solidFill>
                <a:schemeClr val="tx1"/>
              </a:solidFill>
              <a:round/>
              <a:headEnd/>
              <a:tailEnd/>
            </a:ln>
            <a:effectLst/>
          </p:spPr>
          <p:txBody>
            <a:bodyPr/>
            <a:lstStyle/>
            <a:p>
              <a:endParaRPr lang="en-IN"/>
            </a:p>
          </p:txBody>
        </p:sp>
        <p:sp>
          <p:nvSpPr>
            <p:cNvPr id="323593" name="Line 9"/>
            <p:cNvSpPr>
              <a:spLocks noChangeShapeType="1"/>
            </p:cNvSpPr>
            <p:nvPr/>
          </p:nvSpPr>
          <p:spPr bwMode="auto">
            <a:xfrm flipH="1" flipV="1">
              <a:off x="1488" y="672"/>
              <a:ext cx="672" cy="672"/>
            </a:xfrm>
            <a:prstGeom prst="line">
              <a:avLst/>
            </a:prstGeom>
            <a:noFill/>
            <a:ln w="9525">
              <a:solidFill>
                <a:schemeClr val="tx1"/>
              </a:solidFill>
              <a:round/>
              <a:headEnd type="triangle" w="med" len="med"/>
              <a:tailEnd/>
            </a:ln>
            <a:effectLst/>
          </p:spPr>
          <p:txBody>
            <a:bodyPr/>
            <a:lstStyle/>
            <a:p>
              <a:endParaRPr lang="en-IN"/>
            </a:p>
          </p:txBody>
        </p:sp>
      </p:grpSp>
      <p:sp>
        <p:nvSpPr>
          <p:cNvPr id="323596" name="Text Box 12"/>
          <p:cNvSpPr txBox="1">
            <a:spLocks noChangeArrowheads="1"/>
          </p:cNvSpPr>
          <p:nvPr/>
        </p:nvSpPr>
        <p:spPr bwMode="auto">
          <a:xfrm>
            <a:off x="4114800" y="2476500"/>
            <a:ext cx="609600" cy="366713"/>
          </a:xfrm>
          <a:prstGeom prst="rect">
            <a:avLst/>
          </a:prstGeom>
          <a:noFill/>
          <a:ln w="9525">
            <a:noFill/>
            <a:miter lim="800000"/>
            <a:headEnd/>
            <a:tailEnd/>
          </a:ln>
          <a:effectLst/>
        </p:spPr>
        <p:txBody>
          <a:bodyPr>
            <a:spAutoFit/>
          </a:bodyPr>
          <a:lstStyle/>
          <a:p>
            <a:pPr>
              <a:spcBef>
                <a:spcPct val="50000"/>
              </a:spcBef>
            </a:pPr>
            <a:r>
              <a:rPr lang="en-US">
                <a:sym typeface="Symbol" pitchFamily="18" charset="2"/>
              </a:rPr>
              <a:t></a:t>
            </a:r>
            <a:r>
              <a:rPr lang="en-US" baseline="-25000">
                <a:sym typeface="Symbol" pitchFamily="18" charset="2"/>
              </a:rPr>
              <a:t>1</a:t>
            </a:r>
            <a:endParaRPr lang="en-US">
              <a:sym typeface="Symbol" pitchFamily="18" charset="2"/>
            </a:endParaRPr>
          </a:p>
        </p:txBody>
      </p:sp>
      <p:sp>
        <p:nvSpPr>
          <p:cNvPr id="323598" name="Text Box 14"/>
          <p:cNvSpPr txBox="1">
            <a:spLocks noChangeArrowheads="1"/>
          </p:cNvSpPr>
          <p:nvPr/>
        </p:nvSpPr>
        <p:spPr bwMode="auto">
          <a:xfrm>
            <a:off x="4457700" y="3881438"/>
            <a:ext cx="609600" cy="366712"/>
          </a:xfrm>
          <a:prstGeom prst="rect">
            <a:avLst/>
          </a:prstGeom>
          <a:noFill/>
          <a:ln w="9525">
            <a:noFill/>
            <a:miter lim="800000"/>
            <a:headEnd/>
            <a:tailEnd/>
          </a:ln>
          <a:effectLst/>
        </p:spPr>
        <p:txBody>
          <a:bodyPr>
            <a:spAutoFit/>
          </a:bodyPr>
          <a:lstStyle/>
          <a:p>
            <a:pPr>
              <a:spcBef>
                <a:spcPct val="50000"/>
              </a:spcBef>
            </a:pPr>
            <a:r>
              <a:rPr lang="en-US">
                <a:sym typeface="Symbol" pitchFamily="18" charset="2"/>
              </a:rPr>
              <a:t></a:t>
            </a:r>
            <a:r>
              <a:rPr lang="en-US" baseline="-25000">
                <a:sym typeface="Symbol" pitchFamily="18" charset="2"/>
              </a:rPr>
              <a:t>2</a:t>
            </a:r>
            <a:endParaRPr lang="en-US">
              <a:sym typeface="Symbol" pitchFamily="18" charset="2"/>
            </a:endParaRPr>
          </a:p>
        </p:txBody>
      </p:sp>
      <p:sp>
        <p:nvSpPr>
          <p:cNvPr id="323599" name="Text Box 15"/>
          <p:cNvSpPr txBox="1">
            <a:spLocks noChangeArrowheads="1"/>
          </p:cNvSpPr>
          <p:nvPr/>
        </p:nvSpPr>
        <p:spPr bwMode="auto">
          <a:xfrm>
            <a:off x="1828800" y="2743200"/>
            <a:ext cx="1981200" cy="366713"/>
          </a:xfrm>
          <a:prstGeom prst="rect">
            <a:avLst/>
          </a:prstGeom>
          <a:noFill/>
          <a:ln w="9525">
            <a:noFill/>
            <a:miter lim="800000"/>
            <a:headEnd/>
            <a:tailEnd/>
          </a:ln>
          <a:effectLst/>
        </p:spPr>
        <p:txBody>
          <a:bodyPr>
            <a:spAutoFit/>
          </a:bodyPr>
          <a:lstStyle/>
          <a:p>
            <a:pPr>
              <a:spcBef>
                <a:spcPct val="50000"/>
              </a:spcBef>
            </a:pPr>
            <a:r>
              <a:rPr lang="en-US">
                <a:latin typeface="Book Antiqua" pitchFamily="18" charset="0"/>
              </a:rPr>
              <a:t>Medium 1</a:t>
            </a:r>
          </a:p>
        </p:txBody>
      </p:sp>
      <p:sp>
        <p:nvSpPr>
          <p:cNvPr id="323600" name="Text Box 16"/>
          <p:cNvSpPr txBox="1">
            <a:spLocks noChangeArrowheads="1"/>
          </p:cNvSpPr>
          <p:nvPr/>
        </p:nvSpPr>
        <p:spPr bwMode="auto">
          <a:xfrm>
            <a:off x="1828800" y="3290888"/>
            <a:ext cx="1981200" cy="366712"/>
          </a:xfrm>
          <a:prstGeom prst="rect">
            <a:avLst/>
          </a:prstGeom>
          <a:noFill/>
          <a:ln w="9525">
            <a:noFill/>
            <a:miter lim="800000"/>
            <a:headEnd/>
            <a:tailEnd/>
          </a:ln>
          <a:effectLst/>
        </p:spPr>
        <p:txBody>
          <a:bodyPr>
            <a:spAutoFit/>
          </a:bodyPr>
          <a:lstStyle/>
          <a:p>
            <a:pPr>
              <a:spcBef>
                <a:spcPct val="50000"/>
              </a:spcBef>
            </a:pPr>
            <a:r>
              <a:rPr lang="en-US">
                <a:latin typeface="Book Antiqua" pitchFamily="18" charset="0"/>
              </a:rPr>
              <a:t>Medium 2</a:t>
            </a:r>
          </a:p>
        </p:txBody>
      </p:sp>
      <p:sp>
        <p:nvSpPr>
          <p:cNvPr id="323601" name="Text Box 17"/>
          <p:cNvSpPr txBox="1">
            <a:spLocks noChangeArrowheads="1"/>
          </p:cNvSpPr>
          <p:nvPr/>
        </p:nvSpPr>
        <p:spPr bwMode="auto">
          <a:xfrm>
            <a:off x="6248400" y="1524000"/>
            <a:ext cx="1981200" cy="641350"/>
          </a:xfrm>
          <a:prstGeom prst="rect">
            <a:avLst/>
          </a:prstGeom>
          <a:noFill/>
          <a:ln w="9525">
            <a:noFill/>
            <a:miter lim="800000"/>
            <a:headEnd/>
            <a:tailEnd/>
          </a:ln>
          <a:effectLst/>
        </p:spPr>
        <p:txBody>
          <a:bodyPr>
            <a:spAutoFit/>
          </a:bodyPr>
          <a:lstStyle/>
          <a:p>
            <a:pPr algn="ctr">
              <a:spcBef>
                <a:spcPct val="50000"/>
              </a:spcBef>
            </a:pPr>
            <a:r>
              <a:rPr lang="en-US">
                <a:latin typeface="Book Antiqua" pitchFamily="18" charset="0"/>
              </a:rPr>
              <a:t>Refractive Index n</a:t>
            </a:r>
            <a:r>
              <a:rPr lang="en-US" baseline="-25000">
                <a:latin typeface="Book Antiqua" pitchFamily="18" charset="0"/>
              </a:rPr>
              <a:t>1</a:t>
            </a:r>
            <a:endParaRPr lang="en-US">
              <a:latin typeface="Book Antiqua" pitchFamily="18" charset="0"/>
            </a:endParaRPr>
          </a:p>
        </p:txBody>
      </p:sp>
      <p:sp>
        <p:nvSpPr>
          <p:cNvPr id="323602" name="Text Box 18"/>
          <p:cNvSpPr txBox="1">
            <a:spLocks noChangeArrowheads="1"/>
          </p:cNvSpPr>
          <p:nvPr/>
        </p:nvSpPr>
        <p:spPr bwMode="auto">
          <a:xfrm>
            <a:off x="6324600" y="3810000"/>
            <a:ext cx="1981200" cy="641350"/>
          </a:xfrm>
          <a:prstGeom prst="rect">
            <a:avLst/>
          </a:prstGeom>
          <a:noFill/>
          <a:ln w="9525">
            <a:noFill/>
            <a:miter lim="800000"/>
            <a:headEnd/>
            <a:tailEnd/>
          </a:ln>
          <a:effectLst/>
        </p:spPr>
        <p:txBody>
          <a:bodyPr>
            <a:spAutoFit/>
          </a:bodyPr>
          <a:lstStyle/>
          <a:p>
            <a:pPr algn="ctr">
              <a:spcBef>
                <a:spcPct val="50000"/>
              </a:spcBef>
            </a:pPr>
            <a:r>
              <a:rPr lang="en-US">
                <a:latin typeface="Book Antiqua" pitchFamily="18" charset="0"/>
              </a:rPr>
              <a:t>Refractive Index n</a:t>
            </a:r>
            <a:r>
              <a:rPr lang="en-US" baseline="-25000">
                <a:latin typeface="Book Antiqua" pitchFamily="18" charset="0"/>
              </a:rPr>
              <a:t>2</a:t>
            </a:r>
            <a:endParaRPr lang="en-US">
              <a:latin typeface="Book Antiqua" pitchFamily="18" charset="0"/>
            </a:endParaRPr>
          </a:p>
        </p:txBody>
      </p:sp>
      <p:sp>
        <p:nvSpPr>
          <p:cNvPr id="323603" name="Freeform 19"/>
          <p:cNvSpPr>
            <a:spLocks/>
          </p:cNvSpPr>
          <p:nvPr/>
        </p:nvSpPr>
        <p:spPr bwMode="auto">
          <a:xfrm>
            <a:off x="4514850" y="3505200"/>
            <a:ext cx="285750" cy="317500"/>
          </a:xfrm>
          <a:custGeom>
            <a:avLst/>
            <a:gdLst/>
            <a:ahLst/>
            <a:cxnLst>
              <a:cxn ang="0">
                <a:pos x="0" y="48"/>
              </a:cxn>
              <a:cxn ang="0">
                <a:pos x="144" y="192"/>
              </a:cxn>
              <a:cxn ang="0">
                <a:pos x="192" y="0"/>
              </a:cxn>
            </a:cxnLst>
            <a:rect l="0" t="0" r="r" b="b"/>
            <a:pathLst>
              <a:path w="192" h="200">
                <a:moveTo>
                  <a:pt x="0" y="48"/>
                </a:moveTo>
                <a:cubicBezTo>
                  <a:pt x="56" y="124"/>
                  <a:pt x="112" y="200"/>
                  <a:pt x="144" y="192"/>
                </a:cubicBezTo>
                <a:cubicBezTo>
                  <a:pt x="176" y="184"/>
                  <a:pt x="184" y="92"/>
                  <a:pt x="192" y="0"/>
                </a:cubicBezTo>
              </a:path>
            </a:pathLst>
          </a:custGeom>
          <a:noFill/>
          <a:ln w="9525">
            <a:solidFill>
              <a:schemeClr val="tx1"/>
            </a:solidFill>
            <a:round/>
            <a:headEnd/>
            <a:tailEnd/>
          </a:ln>
          <a:effectLst/>
        </p:spPr>
        <p:txBody>
          <a:bodyPr/>
          <a:lstStyle/>
          <a:p>
            <a:endParaRPr lang="en-IN"/>
          </a:p>
        </p:txBody>
      </p:sp>
      <p:sp>
        <p:nvSpPr>
          <p:cNvPr id="323604" name="Rectangle 20"/>
          <p:cNvSpPr>
            <a:spLocks noChangeArrowheads="1"/>
          </p:cNvSpPr>
          <p:nvPr/>
        </p:nvSpPr>
        <p:spPr bwMode="auto">
          <a:xfrm>
            <a:off x="4362450" y="3200400"/>
            <a:ext cx="152400" cy="152400"/>
          </a:xfrm>
          <a:prstGeom prst="rect">
            <a:avLst/>
          </a:prstGeom>
          <a:noFill/>
          <a:ln w="9525">
            <a:solidFill>
              <a:schemeClr val="tx1"/>
            </a:solidFill>
            <a:miter lim="800000"/>
            <a:headEnd/>
            <a:tailEnd/>
          </a:ln>
          <a:effectLst/>
        </p:spPr>
        <p:txBody>
          <a:bodyPr wrap="none" anchor="ctr"/>
          <a:lstStyle/>
          <a:p>
            <a:endParaRPr lang="en-IN"/>
          </a:p>
        </p:txBody>
      </p:sp>
      <p:sp>
        <p:nvSpPr>
          <p:cNvPr id="323605" name="Rectangle 21"/>
          <p:cNvSpPr>
            <a:spLocks noChangeArrowheads="1"/>
          </p:cNvSpPr>
          <p:nvPr/>
        </p:nvSpPr>
        <p:spPr bwMode="auto">
          <a:xfrm>
            <a:off x="381000" y="355600"/>
            <a:ext cx="8451850" cy="457200"/>
          </a:xfrm>
          <a:prstGeom prst="rect">
            <a:avLst/>
          </a:prstGeom>
          <a:noFill/>
          <a:ln w="9525">
            <a:noFill/>
            <a:miter lim="800000"/>
            <a:headEnd/>
            <a:tailEnd/>
          </a:ln>
          <a:effectLst/>
        </p:spPr>
        <p:txBody>
          <a:bodyPr wrap="none">
            <a:spAutoFit/>
          </a:bodyPr>
          <a:lstStyle/>
          <a:p>
            <a:r>
              <a:rPr lang="en-US" sz="2400" b="1">
                <a:latin typeface="Book Antiqua" pitchFamily="18" charset="0"/>
              </a:rPr>
              <a:t>Propagation of light from one medium to  another  medium</a:t>
            </a:r>
          </a:p>
        </p:txBody>
      </p:sp>
      <p:sp>
        <p:nvSpPr>
          <p:cNvPr id="323732" name="Freeform 148"/>
          <p:cNvSpPr>
            <a:spLocks/>
          </p:cNvSpPr>
          <p:nvPr/>
        </p:nvSpPr>
        <p:spPr bwMode="auto">
          <a:xfrm>
            <a:off x="4318000" y="2870200"/>
            <a:ext cx="177800" cy="177800"/>
          </a:xfrm>
          <a:custGeom>
            <a:avLst/>
            <a:gdLst/>
            <a:ahLst/>
            <a:cxnLst>
              <a:cxn ang="0">
                <a:pos x="16" y="112"/>
              </a:cxn>
              <a:cxn ang="0">
                <a:pos x="16" y="16"/>
              </a:cxn>
              <a:cxn ang="0">
                <a:pos x="112" y="16"/>
              </a:cxn>
            </a:cxnLst>
            <a:rect l="0" t="0" r="r" b="b"/>
            <a:pathLst>
              <a:path w="112" h="112">
                <a:moveTo>
                  <a:pt x="16" y="112"/>
                </a:moveTo>
                <a:cubicBezTo>
                  <a:pt x="8" y="72"/>
                  <a:pt x="0" y="32"/>
                  <a:pt x="16" y="16"/>
                </a:cubicBezTo>
                <a:cubicBezTo>
                  <a:pt x="32" y="0"/>
                  <a:pt x="72" y="8"/>
                  <a:pt x="112" y="16"/>
                </a:cubicBezTo>
              </a:path>
            </a:pathLst>
          </a:custGeom>
          <a:noFill/>
          <a:ln w="9525">
            <a:solidFill>
              <a:schemeClr val="tx1"/>
            </a:solidFill>
            <a:round/>
            <a:headEnd/>
            <a:tailEnd/>
          </a:ln>
          <a:effectLst/>
        </p:spPr>
        <p:txBody>
          <a:bodyPr/>
          <a:lstStyle/>
          <a:p>
            <a:endParaRPr lang="en-IN"/>
          </a:p>
        </p:txBody>
      </p:sp>
      <p:grpSp>
        <p:nvGrpSpPr>
          <p:cNvPr id="323734" name="Group 150"/>
          <p:cNvGrpSpPr>
            <a:grpSpLocks/>
          </p:cNvGrpSpPr>
          <p:nvPr/>
        </p:nvGrpSpPr>
        <p:grpSpPr bwMode="auto">
          <a:xfrm>
            <a:off x="4476750" y="3162300"/>
            <a:ext cx="2133600" cy="2133600"/>
            <a:chOff x="1488" y="672"/>
            <a:chExt cx="1344" cy="1344"/>
          </a:xfrm>
        </p:grpSpPr>
        <p:sp>
          <p:nvSpPr>
            <p:cNvPr id="323735" name="Line 151"/>
            <p:cNvSpPr>
              <a:spLocks noChangeShapeType="1"/>
            </p:cNvSpPr>
            <p:nvPr/>
          </p:nvSpPr>
          <p:spPr bwMode="auto">
            <a:xfrm flipH="1" flipV="1">
              <a:off x="2160" y="1344"/>
              <a:ext cx="672" cy="672"/>
            </a:xfrm>
            <a:prstGeom prst="line">
              <a:avLst/>
            </a:prstGeom>
            <a:noFill/>
            <a:ln w="9525">
              <a:solidFill>
                <a:schemeClr val="tx1"/>
              </a:solidFill>
              <a:round/>
              <a:headEnd/>
              <a:tailEnd/>
            </a:ln>
            <a:effectLst/>
          </p:spPr>
          <p:txBody>
            <a:bodyPr/>
            <a:lstStyle/>
            <a:p>
              <a:endParaRPr lang="en-IN"/>
            </a:p>
          </p:txBody>
        </p:sp>
        <p:sp>
          <p:nvSpPr>
            <p:cNvPr id="323736" name="Line 152"/>
            <p:cNvSpPr>
              <a:spLocks noChangeShapeType="1"/>
            </p:cNvSpPr>
            <p:nvPr/>
          </p:nvSpPr>
          <p:spPr bwMode="auto">
            <a:xfrm flipH="1" flipV="1">
              <a:off x="1488" y="672"/>
              <a:ext cx="672" cy="672"/>
            </a:xfrm>
            <a:prstGeom prst="line">
              <a:avLst/>
            </a:prstGeom>
            <a:noFill/>
            <a:ln w="9525">
              <a:solidFill>
                <a:schemeClr val="tx1"/>
              </a:solidFill>
              <a:round/>
              <a:headEnd type="triangle" w="med" len="med"/>
              <a:tailEnd/>
            </a:ln>
            <a:effectLst/>
          </p:spPr>
          <p:txBody>
            <a:bodyPr/>
            <a:lstStyle/>
            <a:p>
              <a:endParaRPr lang="en-IN"/>
            </a:p>
          </p:txBody>
        </p:sp>
      </p:grpSp>
      <p:sp>
        <p:nvSpPr>
          <p:cNvPr id="323737" name="Text Box 153"/>
          <p:cNvSpPr txBox="1">
            <a:spLocks noChangeArrowheads="1"/>
          </p:cNvSpPr>
          <p:nvPr/>
        </p:nvSpPr>
        <p:spPr bwMode="auto">
          <a:xfrm>
            <a:off x="4267200" y="6096000"/>
            <a:ext cx="1524000" cy="366713"/>
          </a:xfrm>
          <a:prstGeom prst="rect">
            <a:avLst/>
          </a:prstGeom>
          <a:noFill/>
          <a:ln w="9525">
            <a:noFill/>
            <a:miter lim="800000"/>
            <a:headEnd/>
            <a:tailEnd/>
          </a:ln>
          <a:effectLst/>
        </p:spPr>
        <p:txBody>
          <a:bodyPr>
            <a:spAutoFit/>
          </a:bodyPr>
          <a:lstStyle/>
          <a:p>
            <a:pPr>
              <a:spcBef>
                <a:spcPct val="50000"/>
              </a:spcBef>
            </a:pPr>
            <a:r>
              <a:rPr lang="en-US" b="1"/>
              <a:t>n</a:t>
            </a:r>
            <a:r>
              <a:rPr lang="en-US" b="1" baseline="-25000"/>
              <a:t>1</a:t>
            </a:r>
            <a:r>
              <a:rPr lang="en-US" b="1"/>
              <a:t>=n</a:t>
            </a:r>
            <a:r>
              <a:rPr lang="en-US" b="1" baseline="-25000"/>
              <a:t>2</a:t>
            </a:r>
          </a:p>
        </p:txBody>
      </p:sp>
    </p:spTree>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3200" dirty="0" smtClean="0">
                <a:solidFill>
                  <a:srgbClr val="FFFF00"/>
                </a:solidFill>
              </a:rPr>
              <a:t>Light Detectors</a:t>
            </a:r>
            <a:endParaRPr lang="en-IN" sz="3200" dirty="0">
              <a:solidFill>
                <a:srgbClr val="FFFF00"/>
              </a:solidFill>
            </a:endParaRPr>
          </a:p>
        </p:txBody>
      </p:sp>
      <p:sp>
        <p:nvSpPr>
          <p:cNvPr id="3" name="Content Placeholder 2"/>
          <p:cNvSpPr>
            <a:spLocks noGrp="1"/>
          </p:cNvSpPr>
          <p:nvPr>
            <p:ph idx="1"/>
          </p:nvPr>
        </p:nvSpPr>
        <p:spPr>
          <a:xfrm>
            <a:off x="457200" y="1143000"/>
            <a:ext cx="8229600" cy="5410200"/>
          </a:xfrm>
        </p:spPr>
        <p:txBody>
          <a:bodyPr/>
          <a:lstStyle/>
          <a:p>
            <a:pPr algn="just"/>
            <a:r>
              <a:rPr lang="en-IN" sz="2200" dirty="0" smtClean="0">
                <a:solidFill>
                  <a:schemeClr val="bg1"/>
                </a:solidFill>
              </a:rPr>
              <a:t>Detectors of electromagnetic radiation in the spectral range from ultraviolet to far infrared are called light detectors. </a:t>
            </a:r>
          </a:p>
          <a:p>
            <a:pPr algn="just"/>
            <a:endParaRPr lang="en-IN" sz="2200" dirty="0" smtClean="0">
              <a:solidFill>
                <a:schemeClr val="bg1"/>
              </a:solidFill>
            </a:endParaRPr>
          </a:p>
          <a:p>
            <a:pPr algn="just"/>
            <a:r>
              <a:rPr lang="en-IN" sz="2200" dirty="0" smtClean="0">
                <a:solidFill>
                  <a:schemeClr val="bg1"/>
                </a:solidFill>
              </a:rPr>
              <a:t>From the standpoint of a sensor designer, absorption of photons by a sensing material may result either in a quantum or thermal response.</a:t>
            </a:r>
          </a:p>
          <a:p>
            <a:pPr algn="just"/>
            <a:endParaRPr lang="en-IN" sz="2200" dirty="0" smtClean="0">
              <a:solidFill>
                <a:schemeClr val="bg1"/>
              </a:solidFill>
            </a:endParaRPr>
          </a:p>
          <a:p>
            <a:pPr algn="just"/>
            <a:r>
              <a:rPr lang="en-IN" sz="2200" dirty="0" smtClean="0">
                <a:solidFill>
                  <a:schemeClr val="bg1"/>
                </a:solidFill>
              </a:rPr>
              <a:t>Therefore, all light detectors are divided into two major groups that are called </a:t>
            </a:r>
            <a:r>
              <a:rPr lang="en-IN" sz="2200" i="1" dirty="0" smtClean="0">
                <a:solidFill>
                  <a:schemeClr val="bg1"/>
                </a:solidFill>
              </a:rPr>
              <a:t>quantum </a:t>
            </a:r>
            <a:r>
              <a:rPr lang="en-IN" sz="2200" dirty="0" smtClean="0">
                <a:solidFill>
                  <a:schemeClr val="bg1"/>
                </a:solidFill>
              </a:rPr>
              <a:t>and </a:t>
            </a:r>
            <a:r>
              <a:rPr lang="en-IN" sz="2200" i="1" dirty="0" smtClean="0">
                <a:solidFill>
                  <a:schemeClr val="bg1"/>
                </a:solidFill>
              </a:rPr>
              <a:t>thermal. </a:t>
            </a:r>
          </a:p>
          <a:p>
            <a:pPr algn="just"/>
            <a:endParaRPr lang="en-IN" sz="2200" i="1" dirty="0" smtClean="0">
              <a:solidFill>
                <a:schemeClr val="bg1"/>
              </a:solidFill>
            </a:endParaRPr>
          </a:p>
          <a:p>
            <a:pPr algn="just"/>
            <a:r>
              <a:rPr lang="en-IN" sz="2200" i="1" dirty="0" smtClean="0">
                <a:solidFill>
                  <a:schemeClr val="bg1"/>
                </a:solidFill>
              </a:rPr>
              <a:t>The quantum detectors operate from the ultraviolet to mid-infrared </a:t>
            </a:r>
            <a:r>
              <a:rPr lang="en-IN" sz="2200" dirty="0" smtClean="0">
                <a:solidFill>
                  <a:schemeClr val="bg1"/>
                </a:solidFill>
              </a:rPr>
              <a:t>spectral ranges, whereas thermal detectors are most useful in the mid- and far-infrared spectral range where their efficiency at room temperatures exceeds that of the quantum detectors.</a:t>
            </a:r>
            <a:endParaRPr lang="en-IN" sz="22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3600" dirty="0" smtClean="0">
                <a:solidFill>
                  <a:srgbClr val="FFFF00"/>
                </a:solidFill>
              </a:rPr>
              <a:t>Photodiodes</a:t>
            </a:r>
            <a:endParaRPr lang="en-IN" sz="3600" dirty="0">
              <a:solidFill>
                <a:srgbClr val="FFFF00"/>
              </a:solidFill>
            </a:endParaRPr>
          </a:p>
        </p:txBody>
      </p:sp>
      <p:sp>
        <p:nvSpPr>
          <p:cNvPr id="3" name="Content Placeholder 2"/>
          <p:cNvSpPr>
            <a:spLocks noGrp="1"/>
          </p:cNvSpPr>
          <p:nvPr>
            <p:ph idx="1"/>
          </p:nvPr>
        </p:nvSpPr>
        <p:spPr>
          <a:xfrm>
            <a:off x="457200" y="1600200"/>
            <a:ext cx="8229600" cy="5257800"/>
          </a:xfrm>
        </p:spPr>
        <p:txBody>
          <a:bodyPr/>
          <a:lstStyle/>
          <a:p>
            <a:pPr algn="just"/>
            <a:r>
              <a:rPr lang="en-IN" sz="2000" dirty="0" smtClean="0">
                <a:solidFill>
                  <a:schemeClr val="bg1"/>
                </a:solidFill>
              </a:rPr>
              <a:t>Photodiodes are </a:t>
            </a:r>
            <a:r>
              <a:rPr lang="en-IN" sz="2000" dirty="0" err="1" smtClean="0">
                <a:solidFill>
                  <a:schemeClr val="bg1"/>
                </a:solidFill>
              </a:rPr>
              <a:t>semiconductive</a:t>
            </a:r>
            <a:r>
              <a:rPr lang="en-IN" sz="2000" dirty="0" smtClean="0">
                <a:solidFill>
                  <a:schemeClr val="bg1"/>
                </a:solidFill>
              </a:rPr>
              <a:t> optical sensors, which, if broadly defined, may even include solar batteries. </a:t>
            </a:r>
          </a:p>
          <a:p>
            <a:pPr algn="just"/>
            <a:endParaRPr lang="en-IN" sz="2000" dirty="0" smtClean="0">
              <a:solidFill>
                <a:schemeClr val="bg1"/>
              </a:solidFill>
            </a:endParaRPr>
          </a:p>
          <a:p>
            <a:pPr algn="just"/>
            <a:r>
              <a:rPr lang="en-IN" sz="2000" dirty="0" smtClean="0">
                <a:solidFill>
                  <a:schemeClr val="bg1"/>
                </a:solidFill>
              </a:rPr>
              <a:t> In a simple way, the operation of a photodiode can be described as follows. If a p-n junction is forward biased (positive side of a battery is connected to the </a:t>
            </a:r>
            <a:r>
              <a:rPr lang="en-IN" sz="2000" i="1" dirty="0" smtClean="0">
                <a:solidFill>
                  <a:schemeClr val="bg1"/>
                </a:solidFill>
              </a:rPr>
              <a:t>p side) and is exposed to light of proper frequency, </a:t>
            </a:r>
            <a:r>
              <a:rPr lang="en-IN" sz="2000" dirty="0" smtClean="0">
                <a:solidFill>
                  <a:schemeClr val="bg1"/>
                </a:solidFill>
              </a:rPr>
              <a:t>the current increase will be very small with respect to a dark current. </a:t>
            </a:r>
          </a:p>
          <a:p>
            <a:pPr algn="just"/>
            <a:endParaRPr lang="en-IN" sz="2000" dirty="0" smtClean="0">
              <a:solidFill>
                <a:schemeClr val="bg1"/>
              </a:solidFill>
            </a:endParaRPr>
          </a:p>
          <a:p>
            <a:pPr algn="just"/>
            <a:r>
              <a:rPr lang="en-IN" sz="2000" dirty="0" smtClean="0">
                <a:solidFill>
                  <a:schemeClr val="bg1"/>
                </a:solidFill>
              </a:rPr>
              <a:t>In other words, the bias current is much greater than the current generated by light. </a:t>
            </a:r>
          </a:p>
          <a:p>
            <a:pPr algn="just"/>
            <a:endParaRPr lang="en-IN" sz="2000" dirty="0" smtClean="0">
              <a:solidFill>
                <a:schemeClr val="bg1"/>
              </a:solidFill>
            </a:endParaRPr>
          </a:p>
          <a:p>
            <a:pPr algn="just"/>
            <a:r>
              <a:rPr lang="en-IN" sz="2000" dirty="0" smtClean="0">
                <a:solidFill>
                  <a:schemeClr val="bg1"/>
                </a:solidFill>
              </a:rPr>
              <a:t>If the junction is </a:t>
            </a:r>
            <a:r>
              <a:rPr lang="en-IN" sz="2000" i="1" dirty="0" smtClean="0">
                <a:solidFill>
                  <a:schemeClr val="bg1"/>
                </a:solidFill>
              </a:rPr>
              <a:t>reverse biased (Fig. 14.3), the current will increase quite noticeably</a:t>
            </a:r>
            <a:endParaRPr lang="en-IN" sz="20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p:cNvPicPr>
            <a:picLocks noChangeAspect="1" noChangeArrowheads="1"/>
          </p:cNvPicPr>
          <p:nvPr/>
        </p:nvPicPr>
        <p:blipFill>
          <a:blip r:embed="rId2" cstate="print"/>
          <a:srcRect/>
          <a:stretch>
            <a:fillRect/>
          </a:stretch>
        </p:blipFill>
        <p:spPr bwMode="auto">
          <a:xfrm>
            <a:off x="1143000" y="457200"/>
            <a:ext cx="6989670" cy="4876800"/>
          </a:xfrm>
          <a:prstGeom prst="rect">
            <a:avLst/>
          </a:prstGeom>
          <a:noFill/>
          <a:ln w="9525">
            <a:noFill/>
            <a:miter lim="800000"/>
            <a:headEnd/>
            <a:tailEnd/>
          </a:ln>
        </p:spPr>
      </p:pic>
      <p:sp>
        <p:nvSpPr>
          <p:cNvPr id="5" name="Rectangle 4"/>
          <p:cNvSpPr/>
          <p:nvPr/>
        </p:nvSpPr>
        <p:spPr>
          <a:xfrm>
            <a:off x="2362200" y="5638800"/>
            <a:ext cx="4554452" cy="400110"/>
          </a:xfrm>
          <a:prstGeom prst="rect">
            <a:avLst/>
          </a:prstGeom>
        </p:spPr>
        <p:txBody>
          <a:bodyPr wrap="none">
            <a:spAutoFit/>
          </a:bodyPr>
          <a:lstStyle/>
          <a:p>
            <a:r>
              <a:rPr lang="en-IN" sz="2000" b="1" dirty="0" smtClean="0">
                <a:solidFill>
                  <a:schemeClr val="bg1"/>
                </a:solidFill>
              </a:rPr>
              <a:t>Fig. 14.3. Structure of a photodiode.</a:t>
            </a:r>
            <a:endParaRPr lang="en-IN" sz="20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5715000"/>
          </a:xfrm>
        </p:spPr>
        <p:txBody>
          <a:bodyPr/>
          <a:lstStyle/>
          <a:p>
            <a:pPr algn="just"/>
            <a:r>
              <a:rPr lang="en-IN" sz="2000" dirty="0" smtClean="0">
                <a:solidFill>
                  <a:schemeClr val="bg1"/>
                </a:solidFill>
              </a:rPr>
              <a:t>Impinging photons create electron–hole pairs on both sides of the junction. </a:t>
            </a:r>
          </a:p>
          <a:p>
            <a:pPr algn="just"/>
            <a:endParaRPr lang="en-IN" sz="2000" dirty="0" smtClean="0">
              <a:solidFill>
                <a:schemeClr val="bg1"/>
              </a:solidFill>
            </a:endParaRPr>
          </a:p>
          <a:p>
            <a:pPr algn="just"/>
            <a:r>
              <a:rPr lang="en-IN" sz="2000" dirty="0" smtClean="0">
                <a:solidFill>
                  <a:schemeClr val="bg1"/>
                </a:solidFill>
              </a:rPr>
              <a:t>When electrons enter the conduction band, they start flowing toward the positive side of the battery.</a:t>
            </a:r>
          </a:p>
          <a:p>
            <a:pPr algn="just"/>
            <a:endParaRPr lang="en-IN" sz="2000" dirty="0" smtClean="0">
              <a:solidFill>
                <a:schemeClr val="bg1"/>
              </a:solidFill>
            </a:endParaRPr>
          </a:p>
          <a:p>
            <a:r>
              <a:rPr lang="en-IN" sz="2000" dirty="0" smtClean="0">
                <a:solidFill>
                  <a:schemeClr val="bg1"/>
                </a:solidFill>
              </a:rPr>
              <a:t>Correspondingly, the created holes flow to the negative terminal, meaning that the photocurrent </a:t>
            </a:r>
            <a:r>
              <a:rPr lang="en-IN" sz="2000" dirty="0" err="1" smtClean="0">
                <a:solidFill>
                  <a:schemeClr val="bg1"/>
                </a:solidFill>
              </a:rPr>
              <a:t>ip</a:t>
            </a:r>
            <a:r>
              <a:rPr lang="en-IN" sz="2000" dirty="0" smtClean="0">
                <a:solidFill>
                  <a:schemeClr val="bg1"/>
                </a:solidFill>
              </a:rPr>
              <a:t> flows in the network. </a:t>
            </a:r>
          </a:p>
          <a:p>
            <a:endParaRPr lang="en-IN" sz="2000" dirty="0" smtClean="0">
              <a:solidFill>
                <a:schemeClr val="bg1"/>
              </a:solidFill>
            </a:endParaRPr>
          </a:p>
          <a:p>
            <a:pPr algn="just"/>
            <a:r>
              <a:rPr lang="en-IN" sz="2000" dirty="0" smtClean="0">
                <a:solidFill>
                  <a:schemeClr val="bg1"/>
                </a:solidFill>
              </a:rPr>
              <a:t>Under dark conditions, the leakage current i0 is independent of applied voltage and mainly is the result of thermal generation of charge carriers. </a:t>
            </a:r>
          </a:p>
          <a:p>
            <a:endParaRPr lang="en-IN" sz="2000" dirty="0" smtClean="0">
              <a:solidFill>
                <a:schemeClr val="bg1"/>
              </a:solidFill>
            </a:endParaRPr>
          </a:p>
          <a:p>
            <a:pPr algn="just"/>
            <a:r>
              <a:rPr lang="en-IN" sz="2000" dirty="0" smtClean="0">
                <a:solidFill>
                  <a:schemeClr val="bg1"/>
                </a:solidFill>
              </a:rPr>
              <a:t>Thus, a reverse-biased photodiode electrical equivalent circuit                    (Fig. 14.4A) contains two current sources and an RC network.</a:t>
            </a:r>
          </a:p>
        </p:txBody>
      </p:sp>
    </p:spTree>
  </p:cSld>
  <p:clrMapOvr>
    <a:masterClrMapping/>
  </p:clrMapOvr>
  <p:transition spd="slow"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p:cNvPicPr>
            <a:picLocks noChangeAspect="1" noChangeArrowheads="1"/>
          </p:cNvPicPr>
          <p:nvPr/>
        </p:nvPicPr>
        <p:blipFill>
          <a:blip r:embed="rId2" cstate="print"/>
          <a:srcRect/>
          <a:stretch>
            <a:fillRect/>
          </a:stretch>
        </p:blipFill>
        <p:spPr bwMode="auto">
          <a:xfrm>
            <a:off x="304800" y="304800"/>
            <a:ext cx="8458200" cy="4495800"/>
          </a:xfrm>
          <a:prstGeom prst="rect">
            <a:avLst/>
          </a:prstGeom>
          <a:noFill/>
          <a:ln w="9525">
            <a:noFill/>
            <a:miter lim="800000"/>
            <a:headEnd/>
            <a:tailEnd/>
          </a:ln>
        </p:spPr>
      </p:pic>
      <p:sp>
        <p:nvSpPr>
          <p:cNvPr id="5" name="Rectangle 4"/>
          <p:cNvSpPr/>
          <p:nvPr/>
        </p:nvSpPr>
        <p:spPr>
          <a:xfrm>
            <a:off x="533400" y="5410200"/>
            <a:ext cx="8153400" cy="646331"/>
          </a:xfrm>
          <a:prstGeom prst="rect">
            <a:avLst/>
          </a:prstGeom>
        </p:spPr>
        <p:txBody>
          <a:bodyPr wrap="square">
            <a:spAutoFit/>
          </a:bodyPr>
          <a:lstStyle/>
          <a:p>
            <a:r>
              <a:rPr lang="en-IN" b="1" dirty="0" smtClean="0">
                <a:solidFill>
                  <a:schemeClr val="bg1"/>
                </a:solidFill>
              </a:rPr>
              <a:t>Fig. 14.4. An equivalent circuit of a photodiode (A) and its volt-ampere characteristic (B).</a:t>
            </a:r>
            <a:endParaRPr lang="en-IN" dirty="0">
              <a:solidFill>
                <a:schemeClr val="bg1"/>
              </a:solidFill>
            </a:endParaRPr>
          </a:p>
        </p:txBody>
      </p:sp>
      <p:sp>
        <p:nvSpPr>
          <p:cNvPr id="6" name="TextBox 5"/>
          <p:cNvSpPr txBox="1"/>
          <p:nvPr/>
        </p:nvSpPr>
        <p:spPr>
          <a:xfrm>
            <a:off x="685800" y="4191000"/>
            <a:ext cx="609600" cy="461665"/>
          </a:xfrm>
          <a:prstGeom prst="rect">
            <a:avLst/>
          </a:prstGeom>
          <a:noFill/>
        </p:spPr>
        <p:txBody>
          <a:bodyPr wrap="square" rtlCol="0">
            <a:spAutoFit/>
          </a:bodyPr>
          <a:lstStyle/>
          <a:p>
            <a:r>
              <a:rPr lang="en-US" sz="2400" dirty="0" smtClean="0"/>
              <a:t>A</a:t>
            </a:r>
            <a:endParaRPr lang="en-IN" sz="2400" dirty="0"/>
          </a:p>
        </p:txBody>
      </p:sp>
      <p:sp>
        <p:nvSpPr>
          <p:cNvPr id="7" name="TextBox 6"/>
          <p:cNvSpPr txBox="1"/>
          <p:nvPr/>
        </p:nvSpPr>
        <p:spPr>
          <a:xfrm>
            <a:off x="7924800" y="4191000"/>
            <a:ext cx="609600" cy="461665"/>
          </a:xfrm>
          <a:prstGeom prst="rect">
            <a:avLst/>
          </a:prstGeom>
          <a:noFill/>
        </p:spPr>
        <p:txBody>
          <a:bodyPr wrap="square" rtlCol="0">
            <a:spAutoFit/>
          </a:bodyPr>
          <a:lstStyle/>
          <a:p>
            <a:r>
              <a:rPr lang="en-US" sz="2400" dirty="0" smtClean="0"/>
              <a:t>B</a:t>
            </a:r>
            <a:endParaRPr lang="en-IN" sz="2400" dirty="0"/>
          </a:p>
        </p:txBody>
      </p:sp>
    </p:spTree>
  </p:cSld>
  <p:clrMapOvr>
    <a:masterClrMapping/>
  </p:clrMapOvr>
  <p:transition spd="slow"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76400"/>
            <a:ext cx="8839200" cy="2677656"/>
          </a:xfrm>
          <a:prstGeom prst="rect">
            <a:avLst/>
          </a:prstGeom>
        </p:spPr>
        <p:txBody>
          <a:bodyPr wrap="square">
            <a:spAutoFit/>
          </a:bodyPr>
          <a:lstStyle/>
          <a:p>
            <a:pPr algn="just"/>
            <a:r>
              <a:rPr lang="en-IN" sz="2400" dirty="0" smtClean="0">
                <a:solidFill>
                  <a:schemeClr val="bg1"/>
                </a:solidFill>
              </a:rPr>
              <a:t>The process of optical detection involves the direct conversion of optical energy (in the form of photons) into an electrical signal (in the form of electrons).</a:t>
            </a:r>
          </a:p>
          <a:p>
            <a:endParaRPr lang="en-IN" sz="2400" dirty="0" smtClean="0">
              <a:solidFill>
                <a:schemeClr val="bg1"/>
              </a:solidFill>
            </a:endParaRPr>
          </a:p>
          <a:p>
            <a:pPr algn="just"/>
            <a:r>
              <a:rPr lang="en-IN" sz="2400" dirty="0" smtClean="0">
                <a:solidFill>
                  <a:schemeClr val="bg1"/>
                </a:solidFill>
              </a:rPr>
              <a:t> If the probability that a photon of energy </a:t>
            </a:r>
            <a:r>
              <a:rPr lang="en-IN" sz="2400" i="1" dirty="0" err="1" smtClean="0">
                <a:solidFill>
                  <a:schemeClr val="bg1"/>
                </a:solidFill>
              </a:rPr>
              <a:t>hv</a:t>
            </a:r>
            <a:r>
              <a:rPr lang="en-IN" sz="2400" i="1" dirty="0" smtClean="0">
                <a:solidFill>
                  <a:schemeClr val="bg1"/>
                </a:solidFill>
              </a:rPr>
              <a:t> will produce an electron in a detection is η, </a:t>
            </a:r>
            <a:r>
              <a:rPr lang="en-IN" sz="2400" dirty="0" smtClean="0">
                <a:solidFill>
                  <a:schemeClr val="bg1"/>
                </a:solidFill>
              </a:rPr>
              <a:t>then the average rate of production of electrons </a:t>
            </a:r>
            <a:r>
              <a:rPr lang="en-IN" sz="2400" i="1" dirty="0" smtClean="0">
                <a:solidFill>
                  <a:schemeClr val="bg1"/>
                </a:solidFill>
              </a:rPr>
              <a:t>r for an incident beam of optical </a:t>
            </a:r>
            <a:r>
              <a:rPr lang="en-IN" sz="2400" dirty="0" smtClean="0">
                <a:solidFill>
                  <a:schemeClr val="bg1"/>
                </a:solidFill>
              </a:rPr>
              <a:t>power </a:t>
            </a:r>
            <a:r>
              <a:rPr lang="en-IN" sz="2400" i="1" dirty="0" smtClean="0">
                <a:solidFill>
                  <a:schemeClr val="bg1"/>
                </a:solidFill>
              </a:rPr>
              <a:t>P is given by</a:t>
            </a:r>
            <a:endParaRPr lang="en-IN" sz="2400" dirty="0">
              <a:solidFill>
                <a:schemeClr val="bg1"/>
              </a:solidFill>
            </a:endParaRPr>
          </a:p>
        </p:txBody>
      </p:sp>
      <p:sp>
        <p:nvSpPr>
          <p:cNvPr id="5" name="Rectangle 4"/>
          <p:cNvSpPr/>
          <p:nvPr/>
        </p:nvSpPr>
        <p:spPr>
          <a:xfrm>
            <a:off x="2590800" y="5257800"/>
            <a:ext cx="4572000" cy="523220"/>
          </a:xfrm>
          <a:prstGeom prst="rect">
            <a:avLst/>
          </a:prstGeom>
        </p:spPr>
        <p:txBody>
          <a:bodyPr>
            <a:spAutoFit/>
          </a:bodyPr>
          <a:lstStyle/>
          <a:p>
            <a:r>
              <a:rPr lang="en-IN" sz="2800" i="1" dirty="0" smtClean="0">
                <a:solidFill>
                  <a:schemeClr val="bg1"/>
                </a:solidFill>
              </a:rPr>
              <a:t>r  = </a:t>
            </a:r>
            <a:r>
              <a:rPr lang="el-GR" sz="2800" i="1" dirty="0" smtClean="0">
                <a:solidFill>
                  <a:schemeClr val="bg1"/>
                </a:solidFill>
              </a:rPr>
              <a:t>η</a:t>
            </a:r>
            <a:r>
              <a:rPr lang="en-IN" sz="2800" i="1" dirty="0" smtClean="0">
                <a:solidFill>
                  <a:schemeClr val="bg1"/>
                </a:solidFill>
              </a:rPr>
              <a:t>P / </a:t>
            </a:r>
            <a:r>
              <a:rPr lang="en-IN" sz="2800" i="1" dirty="0" err="1" smtClean="0">
                <a:solidFill>
                  <a:schemeClr val="bg1"/>
                </a:solidFill>
              </a:rPr>
              <a:t>hv</a:t>
            </a:r>
            <a:endParaRPr lang="en-IN" sz="28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3200" dirty="0" smtClean="0">
                <a:solidFill>
                  <a:srgbClr val="FFFF00"/>
                </a:solidFill>
              </a:rPr>
              <a:t>Phototransistor</a:t>
            </a:r>
            <a:endParaRPr lang="en-IN" sz="3200" dirty="0">
              <a:solidFill>
                <a:srgbClr val="FFFF00"/>
              </a:solidFill>
            </a:endParaRPr>
          </a:p>
        </p:txBody>
      </p:sp>
      <p:sp>
        <p:nvSpPr>
          <p:cNvPr id="3" name="Content Placeholder 2"/>
          <p:cNvSpPr>
            <a:spLocks noGrp="1"/>
          </p:cNvSpPr>
          <p:nvPr>
            <p:ph idx="1"/>
          </p:nvPr>
        </p:nvSpPr>
        <p:spPr>
          <a:xfrm>
            <a:off x="304800" y="990600"/>
            <a:ext cx="8229600" cy="4525963"/>
          </a:xfrm>
        </p:spPr>
        <p:txBody>
          <a:bodyPr/>
          <a:lstStyle/>
          <a:p>
            <a:pPr algn="just"/>
            <a:r>
              <a:rPr lang="en-IN" sz="2000" dirty="0" smtClean="0">
                <a:solidFill>
                  <a:schemeClr val="bg1"/>
                </a:solidFill>
              </a:rPr>
              <a:t>A photodiode directly converts photons into charge carriers—specifically one electron and one hole (hole–electron pair) per a photon. </a:t>
            </a:r>
          </a:p>
          <a:p>
            <a:pPr algn="just"/>
            <a:endParaRPr lang="en-IN" sz="2000" dirty="0" smtClean="0">
              <a:solidFill>
                <a:schemeClr val="bg1"/>
              </a:solidFill>
            </a:endParaRPr>
          </a:p>
          <a:p>
            <a:pPr algn="just"/>
            <a:r>
              <a:rPr lang="en-IN" sz="2000" dirty="0" smtClean="0">
                <a:solidFill>
                  <a:schemeClr val="bg1"/>
                </a:solidFill>
              </a:rPr>
              <a:t>Phototransistors can do the same, and in addition can provide current gain, resulting in a much higher sensitivity. </a:t>
            </a:r>
          </a:p>
          <a:p>
            <a:pPr algn="just"/>
            <a:endParaRPr lang="en-IN" sz="2000" dirty="0" smtClean="0">
              <a:solidFill>
                <a:schemeClr val="bg1"/>
              </a:solidFill>
            </a:endParaRPr>
          </a:p>
          <a:p>
            <a:pPr algn="just"/>
            <a:r>
              <a:rPr lang="en-IN" sz="2000" dirty="0" smtClean="0">
                <a:solidFill>
                  <a:schemeClr val="bg1"/>
                </a:solidFill>
              </a:rPr>
              <a:t>The collector-base junction is a reverse-bias diode which functions as described earlier.</a:t>
            </a:r>
          </a:p>
          <a:p>
            <a:pPr algn="just"/>
            <a:endParaRPr lang="en-IN" sz="2000" dirty="0" smtClean="0">
              <a:solidFill>
                <a:schemeClr val="bg1"/>
              </a:solidFill>
            </a:endParaRPr>
          </a:p>
          <a:p>
            <a:pPr algn="just"/>
            <a:r>
              <a:rPr lang="en-IN" sz="2000" dirty="0" smtClean="0">
                <a:solidFill>
                  <a:schemeClr val="bg1"/>
                </a:solidFill>
              </a:rPr>
              <a:t>If the transistor is connected into a circuit containing a battery, a photo-induced current flows through the loop, which includes the base–emitter region. </a:t>
            </a:r>
          </a:p>
          <a:p>
            <a:pPr algn="just"/>
            <a:endParaRPr lang="en-IN" sz="2000" dirty="0" smtClean="0">
              <a:solidFill>
                <a:schemeClr val="bg1"/>
              </a:solidFill>
            </a:endParaRPr>
          </a:p>
          <a:p>
            <a:pPr algn="just"/>
            <a:r>
              <a:rPr lang="en-IN" sz="2000" dirty="0" smtClean="0">
                <a:solidFill>
                  <a:schemeClr val="bg1"/>
                </a:solidFill>
              </a:rPr>
              <a:t>This current is amplified by the transistor in the same manner as in a conventional transistor, resulting in a significant increase in the collector current.</a:t>
            </a:r>
            <a:endParaRPr lang="en-IN" sz="36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4525963"/>
          </a:xfrm>
        </p:spPr>
        <p:txBody>
          <a:bodyPr/>
          <a:lstStyle/>
          <a:p>
            <a:pPr algn="just"/>
            <a:r>
              <a:rPr lang="en-IN" sz="2400" dirty="0" smtClean="0">
                <a:solidFill>
                  <a:schemeClr val="bg1"/>
                </a:solidFill>
              </a:rPr>
              <a:t>The energy bands for the phototransistor are shown in Fig. 14.11. </a:t>
            </a:r>
          </a:p>
          <a:p>
            <a:pPr algn="just"/>
            <a:endParaRPr lang="en-IN" sz="2400" dirty="0" smtClean="0">
              <a:solidFill>
                <a:schemeClr val="bg1"/>
              </a:solidFill>
            </a:endParaRPr>
          </a:p>
          <a:p>
            <a:pPr algn="just"/>
            <a:r>
              <a:rPr lang="en-IN" sz="2400" dirty="0" smtClean="0">
                <a:solidFill>
                  <a:schemeClr val="bg1"/>
                </a:solidFill>
              </a:rPr>
              <a:t>The photon induced base current is returned to the collector through the emitter and the external circuitry.</a:t>
            </a:r>
          </a:p>
          <a:p>
            <a:pPr algn="just"/>
            <a:endParaRPr lang="en-IN" sz="2400" dirty="0" smtClean="0">
              <a:solidFill>
                <a:schemeClr val="bg1"/>
              </a:solidFill>
            </a:endParaRPr>
          </a:p>
          <a:p>
            <a:pPr algn="just"/>
            <a:r>
              <a:rPr lang="en-IN" sz="2400" dirty="0" smtClean="0">
                <a:solidFill>
                  <a:schemeClr val="bg1"/>
                </a:solidFill>
              </a:rPr>
              <a:t> In so doing, electrons are supplied to the base region by the emitter, where they are pulled into the collector by the electric field. </a:t>
            </a:r>
          </a:p>
          <a:p>
            <a:pPr algn="just"/>
            <a:endParaRPr lang="en-IN" sz="2400" dirty="0" smtClean="0">
              <a:solidFill>
                <a:schemeClr val="bg1"/>
              </a:solidFill>
            </a:endParaRPr>
          </a:p>
          <a:p>
            <a:pPr algn="just"/>
            <a:r>
              <a:rPr lang="en-IN" sz="2400" dirty="0" smtClean="0">
                <a:solidFill>
                  <a:schemeClr val="bg1"/>
                </a:solidFill>
              </a:rPr>
              <a:t>The sensitivity of a phototransistor is a function of the collector–base diode quantum efficiency and also of the dc current gain of the transistor. </a:t>
            </a:r>
          </a:p>
          <a:p>
            <a:pPr algn="just"/>
            <a:endParaRPr lang="en-IN" sz="2400" dirty="0" smtClean="0">
              <a:solidFill>
                <a:schemeClr val="bg1"/>
              </a:solidFill>
            </a:endParaRPr>
          </a:p>
          <a:p>
            <a:pPr algn="just"/>
            <a:r>
              <a:rPr lang="en-IN" sz="2400" dirty="0" smtClean="0">
                <a:solidFill>
                  <a:schemeClr val="bg1"/>
                </a:solidFill>
              </a:rPr>
              <a:t>Therefore, the overall sensitivity is a function of collector current.</a:t>
            </a:r>
            <a:endParaRPr lang="en-IN" sz="24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Picture 2"/>
          <p:cNvPicPr>
            <a:picLocks noChangeAspect="1" noChangeArrowheads="1"/>
          </p:cNvPicPr>
          <p:nvPr/>
        </p:nvPicPr>
        <p:blipFill>
          <a:blip r:embed="rId2" cstate="print"/>
          <a:srcRect/>
          <a:stretch>
            <a:fillRect/>
          </a:stretch>
        </p:blipFill>
        <p:spPr bwMode="auto">
          <a:xfrm>
            <a:off x="533400" y="304800"/>
            <a:ext cx="8127543" cy="4800600"/>
          </a:xfrm>
          <a:prstGeom prst="rect">
            <a:avLst/>
          </a:prstGeom>
          <a:noFill/>
          <a:ln w="9525">
            <a:noFill/>
            <a:miter lim="800000"/>
            <a:headEnd/>
            <a:tailEnd/>
          </a:ln>
        </p:spPr>
      </p:pic>
      <p:sp>
        <p:nvSpPr>
          <p:cNvPr id="5" name="Rectangle 4"/>
          <p:cNvSpPr/>
          <p:nvPr/>
        </p:nvSpPr>
        <p:spPr>
          <a:xfrm>
            <a:off x="1143000" y="5334000"/>
            <a:ext cx="7239000" cy="461665"/>
          </a:xfrm>
          <a:prstGeom prst="rect">
            <a:avLst/>
          </a:prstGeom>
        </p:spPr>
        <p:txBody>
          <a:bodyPr wrap="square">
            <a:spAutoFit/>
          </a:bodyPr>
          <a:lstStyle/>
          <a:p>
            <a:r>
              <a:rPr lang="en-IN" sz="2400" b="1" dirty="0" smtClean="0">
                <a:solidFill>
                  <a:schemeClr val="bg1"/>
                </a:solidFill>
              </a:rPr>
              <a:t>Fig. 14.11. Energy bands in a phototransistor.</a:t>
            </a:r>
            <a:endParaRPr lang="en-IN" sz="2400"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IN" sz="3200" dirty="0" err="1" smtClean="0">
                <a:solidFill>
                  <a:srgbClr val="FFFF00"/>
                </a:solidFill>
              </a:rPr>
              <a:t>Photoresistors</a:t>
            </a:r>
            <a:endParaRPr lang="en-IN" sz="3200" dirty="0">
              <a:solidFill>
                <a:srgbClr val="FFFF00"/>
              </a:solidFill>
            </a:endParaRPr>
          </a:p>
        </p:txBody>
      </p:sp>
      <p:sp>
        <p:nvSpPr>
          <p:cNvPr id="3" name="Content Placeholder 2"/>
          <p:cNvSpPr>
            <a:spLocks noGrp="1"/>
          </p:cNvSpPr>
          <p:nvPr>
            <p:ph idx="1"/>
          </p:nvPr>
        </p:nvSpPr>
        <p:spPr>
          <a:xfrm>
            <a:off x="457200" y="1143000"/>
            <a:ext cx="8229600" cy="5486400"/>
          </a:xfrm>
        </p:spPr>
        <p:txBody>
          <a:bodyPr/>
          <a:lstStyle/>
          <a:p>
            <a:pPr algn="just"/>
            <a:r>
              <a:rPr lang="en-IN" sz="2400" dirty="0" smtClean="0">
                <a:solidFill>
                  <a:schemeClr val="bg1"/>
                </a:solidFill>
              </a:rPr>
              <a:t>As a photodiode, a </a:t>
            </a:r>
            <a:r>
              <a:rPr lang="en-IN" sz="2400" dirty="0" err="1" smtClean="0">
                <a:solidFill>
                  <a:schemeClr val="bg1"/>
                </a:solidFill>
              </a:rPr>
              <a:t>photoresistor</a:t>
            </a:r>
            <a:r>
              <a:rPr lang="en-IN" sz="2400" dirty="0" smtClean="0">
                <a:solidFill>
                  <a:schemeClr val="bg1"/>
                </a:solidFill>
              </a:rPr>
              <a:t> is a photoconductive device. </a:t>
            </a:r>
          </a:p>
          <a:p>
            <a:endParaRPr lang="en-IN" sz="2400" dirty="0" smtClean="0">
              <a:solidFill>
                <a:schemeClr val="bg1"/>
              </a:solidFill>
            </a:endParaRPr>
          </a:p>
          <a:p>
            <a:pPr algn="just"/>
            <a:r>
              <a:rPr lang="en-IN" sz="2400" dirty="0" smtClean="0">
                <a:solidFill>
                  <a:schemeClr val="bg1"/>
                </a:solidFill>
              </a:rPr>
              <a:t>The most common materials for its fabrication are cadmium </a:t>
            </a:r>
            <a:r>
              <a:rPr lang="en-IN" sz="2400" dirty="0" err="1" smtClean="0">
                <a:solidFill>
                  <a:schemeClr val="bg1"/>
                </a:solidFill>
              </a:rPr>
              <a:t>sulfide</a:t>
            </a:r>
            <a:r>
              <a:rPr lang="en-IN" sz="2400" dirty="0" smtClean="0">
                <a:solidFill>
                  <a:schemeClr val="bg1"/>
                </a:solidFill>
              </a:rPr>
              <a:t> (</a:t>
            </a:r>
            <a:r>
              <a:rPr lang="en-IN" sz="2400" dirty="0" err="1" smtClean="0">
                <a:solidFill>
                  <a:schemeClr val="bg1"/>
                </a:solidFill>
              </a:rPr>
              <a:t>CdS</a:t>
            </a:r>
            <a:r>
              <a:rPr lang="en-IN" sz="2400" dirty="0" smtClean="0">
                <a:solidFill>
                  <a:schemeClr val="bg1"/>
                </a:solidFill>
              </a:rPr>
              <a:t>) and cadmium </a:t>
            </a:r>
            <a:r>
              <a:rPr lang="en-IN" sz="2400" dirty="0" err="1" smtClean="0">
                <a:solidFill>
                  <a:schemeClr val="bg1"/>
                </a:solidFill>
              </a:rPr>
              <a:t>selenide</a:t>
            </a:r>
            <a:r>
              <a:rPr lang="en-IN" sz="2400" dirty="0" smtClean="0">
                <a:solidFill>
                  <a:schemeClr val="bg1"/>
                </a:solidFill>
              </a:rPr>
              <a:t> (</a:t>
            </a:r>
            <a:r>
              <a:rPr lang="en-IN" sz="2400" dirty="0" err="1" smtClean="0">
                <a:solidFill>
                  <a:schemeClr val="bg1"/>
                </a:solidFill>
              </a:rPr>
              <a:t>CdSe</a:t>
            </a:r>
            <a:r>
              <a:rPr lang="en-IN" sz="2400" dirty="0" smtClean="0">
                <a:solidFill>
                  <a:schemeClr val="bg1"/>
                </a:solidFill>
              </a:rPr>
              <a:t>),</a:t>
            </a:r>
            <a:r>
              <a:rPr lang="en-IN" sz="2400" dirty="0" smtClean="0"/>
              <a:t> </a:t>
            </a:r>
            <a:r>
              <a:rPr lang="en-IN" sz="2400" dirty="0" smtClean="0">
                <a:solidFill>
                  <a:schemeClr val="bg1"/>
                </a:solidFill>
              </a:rPr>
              <a:t>which are semiconductors whose resistances change upon light entering the surface.</a:t>
            </a:r>
          </a:p>
          <a:p>
            <a:pPr algn="just"/>
            <a:endParaRPr lang="en-IN" sz="2400" dirty="0" smtClean="0">
              <a:solidFill>
                <a:schemeClr val="bg1"/>
              </a:solidFill>
            </a:endParaRPr>
          </a:p>
          <a:p>
            <a:pPr algn="just"/>
            <a:r>
              <a:rPr lang="en-IN" sz="2400" dirty="0" smtClean="0">
                <a:solidFill>
                  <a:schemeClr val="bg1"/>
                </a:solidFill>
              </a:rPr>
              <a:t>For its operation, a </a:t>
            </a:r>
            <a:r>
              <a:rPr lang="en-IN" sz="2400" dirty="0" err="1" smtClean="0">
                <a:solidFill>
                  <a:schemeClr val="bg1"/>
                </a:solidFill>
              </a:rPr>
              <a:t>photoresistor</a:t>
            </a:r>
            <a:r>
              <a:rPr lang="en-IN" sz="2400" dirty="0" smtClean="0">
                <a:solidFill>
                  <a:schemeClr val="bg1"/>
                </a:solidFill>
              </a:rPr>
              <a:t> requires a power source because it does not generate photocurrent; a </a:t>
            </a:r>
            <a:r>
              <a:rPr lang="en-IN" sz="2400" dirty="0" err="1" smtClean="0">
                <a:solidFill>
                  <a:schemeClr val="bg1"/>
                </a:solidFill>
              </a:rPr>
              <a:t>photoeffect</a:t>
            </a:r>
            <a:r>
              <a:rPr lang="en-IN" sz="2400" dirty="0" smtClean="0">
                <a:solidFill>
                  <a:schemeClr val="bg1"/>
                </a:solidFill>
              </a:rPr>
              <a:t> is manifested in the change in the material’s electrical resistance.</a:t>
            </a:r>
          </a:p>
        </p:txBody>
      </p:sp>
    </p:spTree>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12564</TotalTime>
  <Words>8909</Words>
  <Application>Microsoft Office PowerPoint</Application>
  <PresentationFormat>On-screen Show (4:3)</PresentationFormat>
  <Paragraphs>1046</Paragraphs>
  <Slides>196</Slides>
  <Notes>11</Notes>
  <HiddenSlides>0</HiddenSlides>
  <MMClips>0</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3</vt:i4>
      </vt:variant>
      <vt:variant>
        <vt:lpstr>Slide Titles</vt:lpstr>
      </vt:variant>
      <vt:variant>
        <vt:i4>196</vt:i4>
      </vt:variant>
    </vt:vector>
  </HeadingPairs>
  <TitlesOfParts>
    <vt:vector size="223" baseType="lpstr">
      <vt:lpstr>Arial Unicode MS</vt:lpstr>
      <vt:lpstr>ＭＳ Ｐゴシック</vt:lpstr>
      <vt:lpstr>宋体</vt:lpstr>
      <vt:lpstr>宋体</vt:lpstr>
      <vt:lpstr>Aharoni</vt:lpstr>
      <vt:lpstr>Arial</vt:lpstr>
      <vt:lpstr>Book Antiqua</vt:lpstr>
      <vt:lpstr>Calibri</vt:lpstr>
      <vt:lpstr>Cambria Math</vt:lpstr>
      <vt:lpstr>Century Schoolbook</vt:lpstr>
      <vt:lpstr>DV1-TTGanesh</vt:lpstr>
      <vt:lpstr>DV1-TTSurekh</vt:lpstr>
      <vt:lpstr>DVB-TTGanesh</vt:lpstr>
      <vt:lpstr>DVB-TTGaneshEN</vt:lpstr>
      <vt:lpstr>DVB-TTSurekh</vt:lpstr>
      <vt:lpstr>Georgia</vt:lpstr>
      <vt:lpstr>Gulim</vt:lpstr>
      <vt:lpstr>Palatino Linotype</vt:lpstr>
      <vt:lpstr>Park Avenue</vt:lpstr>
      <vt:lpstr>Rockwell</vt:lpstr>
      <vt:lpstr>Symbol</vt:lpstr>
      <vt:lpstr>Times New Roman</vt:lpstr>
      <vt:lpstr>Wingdings</vt:lpstr>
      <vt:lpstr>Default Design</vt:lpstr>
      <vt:lpstr>Equation</vt:lpstr>
      <vt:lpstr>Microsoft Equation 3.0</vt:lpstr>
      <vt:lpstr>Graph</vt:lpstr>
      <vt:lpstr>PowerPoint Presentation</vt:lpstr>
      <vt:lpstr>PowerPoint Presentation</vt:lpstr>
      <vt:lpstr>PowerPoint Presentation</vt:lpstr>
      <vt:lpstr>PowerPoint Presentation</vt:lpstr>
      <vt:lpstr>PowerPoint Presentation</vt:lpstr>
      <vt:lpstr>PowerPoint Presentation</vt:lpstr>
      <vt:lpstr>Structure of optical Fiber (contd)</vt:lpstr>
      <vt:lpstr>PowerPoint Presentation</vt:lpstr>
      <vt:lpstr>PowerPoint Presentation</vt:lpstr>
      <vt:lpstr>PowerPoint Presentation</vt:lpstr>
      <vt:lpstr>PowerPoint Presentation</vt:lpstr>
      <vt:lpstr>PowerPoint Presentation</vt:lpstr>
      <vt:lpstr>Acceptance cone </vt:lpstr>
      <vt:lpstr>PowerPoint Presentation</vt:lpstr>
      <vt:lpstr>PowerPoint Presentation</vt:lpstr>
      <vt:lpstr>PowerPoint Presentation</vt:lpstr>
      <vt:lpstr>PowerPoint Presentation</vt:lpstr>
      <vt:lpstr>PowerPoint Presentation</vt:lpstr>
      <vt:lpstr>   In a multimode fiber many different modes are supported by the fiber. This is shown in the diagram below.</vt:lpstr>
      <vt:lpstr> Since   core of single  mode fiber is  narrow it can support only one mode.   This is called the "Lowest Order Mode". Single mode fiber has many  advantages over multimode fiber   </vt:lpstr>
      <vt:lpstr>Graded Index Fiber has a different core structure from single mode and multimode fiber.  In a step-index fiber the refractive index of the core is constant throughout the core. However, in a graded index fiber the value of the refractive index is maximum at the center and minimum at the edge of the fiber.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Potentiometric Sensors</vt:lpstr>
      <vt:lpstr>PowerPoint Presentation</vt:lpstr>
      <vt:lpstr>PowerPoint Presentation</vt:lpstr>
      <vt:lpstr>PowerPoint Presentation</vt:lpstr>
      <vt:lpstr>Electrochemical Sensors</vt:lpstr>
      <vt:lpstr>PowerPoint Presentation</vt:lpstr>
      <vt:lpstr>PowerPoint Presentation</vt:lpstr>
      <vt:lpstr>Potentiometric Sensors</vt:lpstr>
      <vt:lpstr>PowerPoint Presentation</vt:lpstr>
      <vt:lpstr>PowerPoint Presentation</vt:lpstr>
      <vt:lpstr>PowerPoint Presentation</vt:lpstr>
      <vt:lpstr>PowerPoint Presentation</vt:lpstr>
      <vt:lpstr>PowerPoint Presentation</vt:lpstr>
      <vt:lpstr>CHEMFET Sensors</vt:lpstr>
      <vt:lpstr>PowerPoint Presentation</vt:lpstr>
      <vt:lpstr>PowerPoint Presentation</vt:lpstr>
      <vt:lpstr>PowerPoint Presentation</vt:lpstr>
      <vt:lpstr>PowerPoint Presentation</vt:lpstr>
      <vt:lpstr>Carbon nanotubes</vt:lpstr>
      <vt:lpstr>Carbon nanotubes</vt:lpstr>
      <vt:lpstr>Carbon Nanotube sensors</vt:lpstr>
      <vt:lpstr>CNT FET sensor</vt:lpstr>
      <vt:lpstr>Titanium nanotube sensors</vt:lpstr>
      <vt:lpstr>PowerPoint Presentation</vt:lpstr>
      <vt:lpstr>PowerPoint Presentation</vt:lpstr>
      <vt:lpstr>PowerPoint Presentation</vt:lpstr>
      <vt:lpstr>           Types of ChemFETs</vt:lpstr>
      <vt:lpstr>PowerPoint Presentation</vt:lpstr>
      <vt:lpstr>Electrode Design</vt:lpstr>
      <vt:lpstr>PowerPoint Presentation</vt:lpstr>
      <vt:lpstr>PowerPoint Presentation</vt:lpstr>
      <vt:lpstr>PowerPoint Presentation</vt:lpstr>
      <vt:lpstr>PowerPoint Presentation</vt:lpstr>
      <vt:lpstr>Gravitational Sensors</vt:lpstr>
      <vt:lpstr>PowerPoint Presentation</vt:lpstr>
      <vt:lpstr>PowerPoint Presentation</vt:lpstr>
      <vt:lpstr>PowerPoint Presentation</vt:lpstr>
      <vt:lpstr>PowerPoint Presentation</vt:lpstr>
      <vt:lpstr>Capacitive Sensors</vt:lpstr>
      <vt:lpstr>PowerPoint Presentation</vt:lpstr>
      <vt:lpstr>PowerPoint Presentation</vt:lpstr>
      <vt:lpstr>Inductive and Magnetic Sensors</vt:lpstr>
      <vt:lpstr>LVDT ( linear variable differential transformer) and RVDT ( rotary variable differential transformer)</vt:lpstr>
      <vt:lpstr>PowerPoint Presentation</vt:lpstr>
      <vt:lpstr>PowerPoint Presentation</vt:lpstr>
      <vt:lpstr>PowerPoint Presentation</vt:lpstr>
      <vt:lpstr>PowerPoint Presentation</vt:lpstr>
      <vt:lpstr>PowerPoint Presentation</vt:lpstr>
      <vt:lpstr>PowerPoint Presentation</vt:lpstr>
      <vt:lpstr>Eddy Current Sensors</vt:lpstr>
      <vt:lpstr>PowerPoint Presentation</vt:lpstr>
      <vt:lpstr>PowerPoint Presentation</vt:lpstr>
      <vt:lpstr>Light Detectors</vt:lpstr>
      <vt:lpstr>Photodiodes</vt:lpstr>
      <vt:lpstr>PowerPoint Presentation</vt:lpstr>
      <vt:lpstr>PowerPoint Presentation</vt:lpstr>
      <vt:lpstr>PowerPoint Presentation</vt:lpstr>
      <vt:lpstr>PowerPoint Presentation</vt:lpstr>
      <vt:lpstr>Phototransistor</vt:lpstr>
      <vt:lpstr>PowerPoint Presentation</vt:lpstr>
      <vt:lpstr>PowerPoint Presentation</vt:lpstr>
      <vt:lpstr>Photoresistors</vt:lpstr>
      <vt:lpstr>PowerPoint Presentation</vt:lpstr>
      <vt:lpstr>PowerPoint Presentation</vt:lpstr>
      <vt:lpstr>PowerPoint Presentation</vt:lpstr>
      <vt:lpstr>PowerPoint Presentation</vt:lpstr>
      <vt:lpstr>Thermal Detectors</vt:lpstr>
      <vt:lpstr>Golay Cells</vt:lpstr>
      <vt:lpstr>PowerPoint Presentation</vt:lpstr>
      <vt:lpstr>PowerPoint Presentation</vt:lpstr>
      <vt:lpstr>PowerPoint Presentation</vt:lpstr>
      <vt:lpstr>Thermopile Sensors</vt:lpstr>
      <vt:lpstr>PowerPoint Presentation</vt:lpstr>
      <vt:lpstr>PowerPoint Presentation</vt:lpstr>
      <vt:lpstr>PowerPoint Presentation</vt:lpstr>
      <vt:lpstr>Pyroelectric Sensors</vt:lpstr>
      <vt:lpstr>PowerPoint Presentation</vt:lpstr>
      <vt:lpstr>PowerPoint Presentation</vt:lpstr>
      <vt:lpstr>PowerPoint Presentation</vt:lpstr>
      <vt:lpstr>Active Far-Infrared Sensors</vt:lpstr>
      <vt:lpstr>PowerPoint Presentation</vt:lpstr>
      <vt:lpstr>PowerPoint Presentation</vt:lpstr>
      <vt:lpstr>Photovoltaic Cell </vt:lpstr>
      <vt:lpstr>History of Photo-voltaic cells</vt:lpstr>
      <vt:lpstr>Historical review of solar energy utilization trends</vt:lpstr>
      <vt:lpstr>Solar / Photovoltaic Cell</vt:lpstr>
      <vt:lpstr>PowerPoint Presentation</vt:lpstr>
      <vt:lpstr>PowerPoint Presentation</vt:lpstr>
      <vt:lpstr>How Photovoltaic Solar Cell Work</vt:lpstr>
      <vt:lpstr>PowerPoint Presentation</vt:lpstr>
      <vt:lpstr>PowerPoint Presentation</vt:lpstr>
      <vt:lpstr>PowerPoint Presentation</vt:lpstr>
      <vt:lpstr>Solar Module</vt:lpstr>
      <vt:lpstr>PowerPoint Presentation</vt:lpstr>
      <vt:lpstr>PowerPoint Presentation</vt:lpstr>
      <vt:lpstr>PowerPoint Presentation</vt:lpstr>
      <vt:lpstr>Organic solar cell         </vt:lpstr>
      <vt:lpstr>Single layer organic photovoltaic cells</vt:lpstr>
      <vt:lpstr>Single layer OPVC</vt:lpstr>
      <vt:lpstr>Limitations of single layer organic PV cells</vt:lpstr>
      <vt:lpstr>Bi-layer organic PV cell</vt:lpstr>
      <vt:lpstr>Bi-layer organic PV cell</vt:lpstr>
      <vt:lpstr>Limitations of Bi-layer OPVC</vt:lpstr>
      <vt:lpstr>Bulk hetero-junction photovoltaic cells</vt:lpstr>
      <vt:lpstr>Hybrid solar cells</vt:lpstr>
      <vt:lpstr>Inorganic Solar cells</vt:lpstr>
      <vt:lpstr>Polycrystalline </vt:lpstr>
      <vt:lpstr>Materials used for constructing solar cells.</vt:lpstr>
      <vt:lpstr>Working principle of an Organic Photovoltaic Cell</vt:lpstr>
      <vt:lpstr>PowerPoint Presentation</vt:lpstr>
      <vt:lpstr>Working principle of an Organic PV cell</vt:lpstr>
      <vt:lpstr>PowerPoint Presentation</vt:lpstr>
      <vt:lpstr>Piezoelectric Sensors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compu1</dc:creator>
  <cp:lastModifiedBy>HP</cp:lastModifiedBy>
  <cp:revision>720</cp:revision>
  <dcterms:created xsi:type="dcterms:W3CDTF">2005-03-04T16:23:38Z</dcterms:created>
  <dcterms:modified xsi:type="dcterms:W3CDTF">2018-07-24T14:22:38Z</dcterms:modified>
</cp:coreProperties>
</file>