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79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5" r:id="rId47"/>
    <p:sldId id="306" r:id="rId48"/>
    <p:sldId id="307" r:id="rId49"/>
    <p:sldId id="300" r:id="rId50"/>
    <p:sldId id="301" r:id="rId51"/>
    <p:sldId id="308" r:id="rId52"/>
    <p:sldId id="309" r:id="rId53"/>
    <p:sldId id="310" r:id="rId54"/>
    <p:sldId id="302" r:id="rId55"/>
    <p:sldId id="303" r:id="rId56"/>
    <p:sldId id="312" r:id="rId57"/>
    <p:sldId id="313" r:id="rId58"/>
    <p:sldId id="314" r:id="rId59"/>
    <p:sldId id="316" r:id="rId60"/>
    <p:sldId id="317" r:id="rId61"/>
    <p:sldId id="318" r:id="rId62"/>
    <p:sldId id="321" r:id="rId63"/>
    <p:sldId id="315" r:id="rId64"/>
    <p:sldId id="322" r:id="rId65"/>
    <p:sldId id="323" r:id="rId66"/>
    <p:sldId id="324" r:id="rId67"/>
    <p:sldId id="325" r:id="rId68"/>
    <p:sldId id="326" r:id="rId69"/>
    <p:sldId id="329" r:id="rId70"/>
    <p:sldId id="330" r:id="rId71"/>
    <p:sldId id="332" r:id="rId72"/>
    <p:sldId id="327" r:id="rId73"/>
    <p:sldId id="328" r:id="rId74"/>
    <p:sldId id="333" r:id="rId75"/>
    <p:sldId id="334" r:id="rId76"/>
    <p:sldId id="335" r:id="rId77"/>
    <p:sldId id="336" r:id="rId78"/>
    <p:sldId id="337" r:id="rId79"/>
    <p:sldId id="339" r:id="rId80"/>
    <p:sldId id="340" r:id="rId81"/>
    <p:sldId id="341" r:id="rId82"/>
    <p:sldId id="338" r:id="rId83"/>
    <p:sldId id="342" r:id="rId84"/>
    <p:sldId id="343" r:id="rId85"/>
    <p:sldId id="344" r:id="rId86"/>
    <p:sldId id="347" r:id="rId87"/>
    <p:sldId id="348" r:id="rId88"/>
    <p:sldId id="349" r:id="rId89"/>
    <p:sldId id="350" r:id="rId90"/>
    <p:sldId id="351" r:id="rId91"/>
    <p:sldId id="345" r:id="rId92"/>
    <p:sldId id="346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71" r:id="rId111"/>
    <p:sldId id="372" r:id="rId112"/>
    <p:sldId id="369" r:id="rId113"/>
    <p:sldId id="373" r:id="rId114"/>
    <p:sldId id="374" r:id="rId115"/>
    <p:sldId id="375" r:id="rId116"/>
    <p:sldId id="376" r:id="rId117"/>
    <p:sldId id="370" r:id="rId118"/>
    <p:sldId id="377" r:id="rId119"/>
    <p:sldId id="378" r:id="rId120"/>
    <p:sldId id="379" r:id="rId121"/>
    <p:sldId id="380" r:id="rId122"/>
    <p:sldId id="381" r:id="rId123"/>
    <p:sldId id="382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295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INTESTINAL  HELMINTHS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59436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http://www.slideshare.net/parasitologypera/intestinal-nematodes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orm•Common intestinal parasite worldover but high prevalence in countrieswith poor sanitation•Commonest age group affect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Severe complicatedstrongyloidiasisSevere disease with hyper-infection in personswith immunosupression• severe watery diar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Diagnosis•Demonstration of 1st stage rhab.larvae in stools• Diffentiate from hookworm 1st stage larvae• Ss 1st stage rhab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Diagnosis•Microscopic identification of larvae(rhabditiform and occasionally filariform) in thestool or duodenalExaminati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•Culture faeces by /Modified agar plateHarada-Mori technique• obtain 3rd stage filariform larvae. Sshas atriradiate tip o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Antibody detectionIndications:When the infection is suspectedand the organism cannot bedemonstrated by duodenalaspiration,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In hyperinfection: larvae can found insputumHookworm L3larvaS. Stercoralis L3 larv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Examination of faeces forintestinal parasitesCollection of faecesInto a dry, clean, leakproof containerusing wooden spatu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Delivery and transportation :Formed faecal sample without blood andmucous should be examined during theday of passagePres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Microscopic examination of faecesDirect wet smear (saline/iodine)Quantitative faecal examination:Kato – Katz thick smear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oncentration techniquesseparate parasites from faecal debris andincrease the chances of detecting parasiticorganisms whe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rphology -•Sexes are separate.•Female - 20 - 40 cm•Male - 15 - 30 cm with curved tails•No. of eggs /female/day - appr. 2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Eg: formalin-ethyl acetate techniqueFlotation techniques :use solutions which have higher specificgravity than the organ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Objectives:•List the different groups of parasitic helminthes.•List the major characteristics of parasitic nematodes.•Lis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Soil is essential for complete the lifecycles of followingA.A. lumbricoidesB.Hook wormsC. Enterobius vermicularisD.Strongy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Regarding transmission of intestinalnematodesA.A. lumbricodes is by ingestion ofcontaminated food and waterB. Hook worms 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Match the infective stage with theorganismA.E. vermicularis – infective larvacontaining eggB. A. lumbricoides – L2 larvae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True/ false1.Hook worm infection causes blood andmucous diarrhoea2.S. stercoralis causes sever disease inimmunocompromise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ook worm anemia is microcytichypoochromicAscaris lumbricoides infection causesstuntingS. Stercoralis infection can be di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Intestinal 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Intestinal 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Intestinal 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 anterior end of both sexesshows three lipsLocation in host – worms are foundfree in the lumen of small intestineMaint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Intestinal 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Intestinal 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Intestinal 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Intestinal 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ggsFertilized eggs: (corticated, decorticated)Ovoid, 60 x 40 um.Thick shell – ( triple layered) inner non-permeablelayer,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fertilized eggs - Larger, rectangular(80 - 90 x 60 um) with disorganized,vacuolated content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le and female adults in thesmall intestineFertilized eggs( non- infectivepass in thefaecesInfective L2 larva ( 2ndsta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dults in the small intesti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915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athogenesis &amp; clinical featuresDepends on• worm load• The host immune response• Effect of larval migration• Mechanical e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458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igrating Larvae( larval ascariasis)Loeffler’s syndromeEosinophilic abscesses• Lungs - larval migration causespneumoniti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10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n reaching general circulationRarely larvae may wander in to thebrain, eye or retina causinggranulom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minthesNemathelminthes PlatyhelminthesNematodes(round worms)Cestodes(tape worms)Trematodes(flukes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dult wormsAdult worms in their normal habitatcause little pathologyBUT(Severe diseaseif worm burden 100 or &gt;)Heavy infec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arge worm load :Intestinal obstructionSmall bowel obstruction in kids &gt;1000 inworm ball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andering ascaridslone adults are prone to wandering habit–block/perforate ductscause acute symptoms• Blocking the duct o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muno-pathological effects-sensitivity to ascaris ag-conjunctivitis, urticaria, asthmaIndirect effects - Micro organism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• Protein Energy Malnutrition [PEM]Due to consumption by the wormAct as a mechanical barrier to absorbnutrients• childre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tunting = low height for ageHeight difference in 2 girls of 5 years age40% of world’s children are stuntedCHRONIC MALNUT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iagnosisDemonstrating characteristic eggs in faecesIdentification wormConcentration techniques are usefulEosiniphilia – 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ong, tubular filling defects,especially in distal smallbowelThe worm ingests barium andthe barium may be seen as athin l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pidemiology• Common backyard infection• Maintained by young children• Transmission occurs throughinfective eggs Contamin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evention of ingestion of infectiveeggs• Wash raw vegetables and fruits thoroughly( preferably with running water)• Was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longated,cylindrical wormsFlattened tape-like segmentedFlatten leaf-likeSexes areseparateSexes are notseparateSexes are 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revention of indiscriminateDefaecation by Providing sanitarylatrines.Treatment of infected patientsProvision of safe dr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eographical distribution -Parasite ofwarmclimatesMorphology - 3 - 5 cm. Posterior 2/5th ofthe body is thick (whip handle)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gg - Paddy seed shape withtwo polar plugs 50 x 20 u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ife cycleAdults - attached to the colon from theiranterior site embedded in mucousbetween intestinal villiEggs are laid 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dults in largeintestineEggs in stoolsEggsmaturein soilMoistclay25 -30 CEggs ingested with contaminated fruits,vegetables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athologyFew worms – little damageHeavy infection- spreadthroughout the colon to the rectumcausing• Haemorrhages• Muco-pu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linical featuresMild infections are asymptomaticHeavy infection cause blood and mucusdiarrhoeadue to mucosal damage &amp; re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iagnosisFinding the characteristic eggs instool by direct smear or byconcentration methodsProctoscopy – in cases of dyse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pidemiologyTrichuris trichiura is primary a humaninfection but Trichuris suis of pig alsocan infect manCommon in areas o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nterobius vermicularisGeographical distribution -worldwide highprevalence in cold climates.Location in host - Adults ar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4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matodesNematodes have successfullyadapted to nearly everyecological niche from marine tofresh water, from the polarregi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914400"/>
            <a:ext cx="847617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ggs - Plano-convex 50 x 25 um,double walled with outeralbuminous layer and an innerlipoid layer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he ‘cervical alae’ extend right downthe sides of the body so in cut sectionseen as projection in either side of thebod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Adults live in the large intestine; femalesmigrate out of the anus for oviposition:Worm attached to the mucosa of large 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ggs become infective within 6hoursof laying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linical features• Very little tissue damage• Rarely penetrates the gut wall causinggranulomatous reactions in the liver,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• In children this leads to insomniaFemale worms may enter vaginaurethra, can cause vulvitis, pruritisvulvi• Loss of appe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iagnosisDemonstration of eggs:NIH (NationalInstitute of Health, USA) swab andScotch Tape method a clear adhesivecellulos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dultsEggs are usually collected in the folds ofskin around the anus. Rarely appear inthe stool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ransmission andepidemiology1.Direct transmission from the perianal andanal region to mouth by figure nailcontamination d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t is a household infection and is common inovercrowded houses and institutions likehostels, prisons, refugee camps, orph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matodesLong cyndrical bodyNo segmentationMales and females separate. Females larger thenmale.Similar to each other but 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ntestinal nematodesInfection via skin penetrationHook worms- Ancylostoma duodenaleNecator americanusTread worm- Strongyl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OOK WORM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ookwormsNecator americanus - Sri Lanka,S.Asia,Africa,Pacific region and AmericaAncylostoma duodenale -E.Europe,N.Africa,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MorphologyN.americanus - 1 cm, head sharply bentbackwards. Buccal capsule has a pair ofventral cutting plat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.duodenale –• slightly larger• head bent backwards in asmooth curve.• Buccal capsule has two pairsof tee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oth species - Males have expandedtails to form the copulatory bursaFemaleMaleThe caudal expansion of certainmale nematod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hade,warmth, sandysoil24 hoursL1L3 5thdayL2rhab.larva(3rdday)Freeliving,activelyfeedingNon feeding,moveon to top soilObl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3724"/>
            <a:ext cx="9144000" cy="3724276"/>
          </a:xfrm>
          <a:prstGeom prst="rect">
            <a:avLst/>
          </a:prstGeom>
          <a:noFill/>
        </p:spPr>
      </p:pic>
      <p:pic>
        <p:nvPicPr>
          <p:cNvPr id="3" name="Picture 2" descr="Egg – Oval ,60 x 40 µm with a thinglass like shell. Embryo usuallysegmented when pass out withthe faeces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114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Life cycles of Ancylostoma and Necatorare similar except that• A.duodenale can infect by ingestion aswell as via the skin•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athogenesisLarvaeLarvae at the site of entry –vesiculation andpustulation (ground itch)Can be secondarily infected due t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hronic blood loss is due to• active suction impulse 120- 200 times/minHabitual blood sucker and need serum• Secrete anti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mall intestine - NematodeparasitesAscaris lumbricoidesAncylostoma duodenale/NecatoramericanusStrongyloides stercoral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610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500-1000 worms• Anaemia even if adequate dietary ironintake• If dietary iron deficient – anaemia evenwith light infection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evere iron deficiency anaemia,hypoproteinaemia, oedema withassociated circulatory problemsHypoalbuminaemia - reduced alb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Laboratory DiagnosisBy demonstrating characteristic eggsin faeces.In ‘old’ stool samplesRhabditiform larvae may be found(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ransmission• Normally acquired via the skin fromfilariform larvae in the soil contaminated bythe human faeces or• Orall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pidemiology –varies in different parts of the world.There are geographical variationstoo. In Sri Lanka it is an infecti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revention &amp; Controlavoidance of indiscriminate defaecation &amp; useof foot wearprovision of hygienic latrines, treatment of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Strongyloides stercorali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istribution - Worldwide but morecommon in warm climates. Majoropportunistic infection amongimmunocompromised persons.Mor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ale exist but disappear from the bowelsoon after oviposition. Eggs can beproduced parthenogeneticallyWorm - embedded in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Life cycleTwo life cycles –Parasitic cycle ( if the externalconditions are unfavorable)Free living cycle( if conditions a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matodes of the largeintestine• Trichuris trichiura - Whipworm• Enterobius vermicularis - Pinwor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Rabditiform larvaeDevelop in tofilariform larvae insoilFollow freeliving cyclein the soilPenetrate theintact skin andinit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OOK WORM TREAD WORMAttach to smallintestineEmbedded insmall intestineBoth male andfemaleMale short livingparasitic cycl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pic>
        <p:nvPicPr>
          <p:cNvPr id="3" name="Picture 2" descr="Multiplication in the host by two ways1. Filariform larvae do not pass out inthe stool but reinvade bowel or skin2. Filari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64770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linical featuresVast majority of infections in endemicareas are symptomlessPrimary infection• a pruritic erythematous er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ntestinal nematodesInfection via skin penetrationHook worms- Ancylostoma duodenaleNecator americanusTread worm- Strongyl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OOK WORM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ookwormsNecator americanus - Sri Lanka,S.Asia,Africa,Pacific region and AmericaAncylostoma duodenale -E.Europe,N.Africa,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orphologyN.americanus - 1 cm, head sharply bentbackwards. Buccal capsule has a pair ofventral cutting plat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A.duodenale –• slightly larger• head bent backwards in asmooth curve.• Buccal capsule has two pairsof teet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Both species - Males haveexpanded tails to form thecopulatory bursaFemaleMaleThe caudal expansion ofcertain male nematode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gg - Ovoid,60 x 40 µm with athin glass like shell. Embryousually segmented when passout with the faec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1238"/>
            <a:ext cx="6076950" cy="4562476"/>
          </a:xfrm>
          <a:prstGeom prst="rect">
            <a:avLst/>
          </a:prstGeom>
          <a:noFill/>
        </p:spPr>
      </p:pic>
      <p:pic>
        <p:nvPicPr>
          <p:cNvPr id="101380" name="Picture 4" descr="Shade,warmth, sandysoil24 hoursL1L3 5thdayL2rhab.larva(3rdday)Freeliving,activelyfeedingNon feeding,moveon to top soilObli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57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rally infected Intestinal nematodes• Ascaris lumbricoides (round worm)• Trichiuris trichiura ( Whip worm)• Enterobius v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Life cycleAdults in smallintestineEggs passed in faecesEggs hatch in 24hours into 1st stagerhabditiformlarvaMoults into 2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Life cycles of Ancylostoma and Necatorare similar except that• A.duodenale can infect by ingestion aswell as via the skin•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PathogenesisLarvaeLarvae at the site of entry –vesiculation andpustulation (ground itch)Can be secondarily infected due t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hronic blood loss is due to• active suction impulse 120- 200 times/minHabitual blood sucker and need serum• Secrete anti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500-1000 worms• Anaemia even if adequate dietary ironintake• If dietary iron deficient – anaemia evenwith light infection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Severe iron deficiency anaemia,hypoproteinaemia, oedema withassociated circulatory problemsHypoalbuminaemia - reduced alb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Laboratory DiagnosisBy demonstrating characteristic eggsin faeces.In ‘old’ stool samplesRhabditiform larvae may be found(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Transmission• Normally acquired via the skin fromfilariform larvae in the soil contaminated bythe human faeces or• Orall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Epidemiology - varies in different partsof the world. There are geographicalvariations too. In Sri Lanka it is aninfecti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revention &amp; Controlavoidance of indiscriminate defaecation &amp; useof foot wearprovision of hygienic latrines, treatment of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scaris lumbricoides –(Round worm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915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Strongyloides stercorali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Distribution - Worldwide but morecommon in warm climates. Majoropportunistic infection amongimmunocompromised persons.Mor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Male exist but disappear from thebowel soon after oviposition. Eggscan be producedparthenogeneticallyWorm - embedded in t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Life cycleTwo life cycles –Parasitic cycle ( if the externalconditions are unfavorable)Free living cycle( if conditions a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Rabditiform larvaeDevelop in tofilariform larvae insoilFollow freeliving cyclein the soilPenetrate theintact skin andinit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ultiplication in the host by two ways1. Filariform larvae do not pass out inthe stool but reinvade bowel or skin2. Fila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OOK WORM TREAD WORMAttach to smallintestineEmbedded insmall intestineBoth male andfemaleMale short livingparasitic cycl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linical featuresVast majority of infections in endemicareas are symptomlessPrimary infection• a pruritic erythematous er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hronic uncomplicated strongyloidiasisEpigastric pain, anorexia, chronicdiarrhoea due to mucosal damage, weightlossSkin r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Urticaria –• Allergy to larval penetration in alreadysensitized patient• Occur in the buttocks with pruritus ani&amp;around t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</Words>
  <Application>Microsoft Office PowerPoint</Application>
  <PresentationFormat>On-screen Show (4:3)</PresentationFormat>
  <Paragraphs>2</Paragraphs>
  <Slides>123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29</cp:revision>
  <dcterms:created xsi:type="dcterms:W3CDTF">2006-08-16T00:00:00Z</dcterms:created>
  <dcterms:modified xsi:type="dcterms:W3CDTF">2017-01-24T08:03:43Z</dcterms:modified>
</cp:coreProperties>
</file>