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 id="261" r:id="rId8"/>
    <p:sldId id="260"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CFD206-38A2-48D4-9671-80ED6CAE2BE7}"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FD206-38A2-48D4-9671-80ED6CAE2BE7}"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FD206-38A2-48D4-9671-80ED6CAE2BE7}"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CFD206-38A2-48D4-9671-80ED6CAE2BE7}"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CFD206-38A2-48D4-9671-80ED6CAE2BE7}"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CFD206-38A2-48D4-9671-80ED6CAE2BE7}"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CFD206-38A2-48D4-9671-80ED6CAE2BE7}"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CFD206-38A2-48D4-9671-80ED6CAE2BE7}"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CFD206-38A2-48D4-9671-80ED6CAE2BE7}"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FD206-38A2-48D4-9671-80ED6CAE2BE7}"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CFD206-38A2-48D4-9671-80ED6CAE2BE7}"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7B7FFA-B6D4-4460-BFE4-4E03D1356A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CFD206-38A2-48D4-9671-80ED6CAE2BE7}" type="datetimeFigureOut">
              <a:rPr lang="en-US" smtClean="0"/>
              <a:pPr/>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B7FFA-B6D4-4460-BFE4-4E03D1356A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Development Process of MIS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39762"/>
          </a:xfrm>
        </p:spPr>
        <p:txBody>
          <a:bodyPr>
            <a:normAutofit fontScale="90000"/>
          </a:bodyPr>
          <a:lstStyle/>
          <a:p>
            <a:r>
              <a:rPr lang="en-US" dirty="0" smtClean="0"/>
              <a:t>Classes of Information</a:t>
            </a:r>
            <a:endParaRPr lang="en-US" dirty="0"/>
          </a:p>
        </p:txBody>
      </p:sp>
      <p:graphicFrame>
        <p:nvGraphicFramePr>
          <p:cNvPr id="4" name="Content Placeholder 3"/>
          <p:cNvGraphicFramePr>
            <a:graphicFrameLocks noGrp="1"/>
          </p:cNvGraphicFramePr>
          <p:nvPr>
            <p:ph idx="1"/>
          </p:nvPr>
        </p:nvGraphicFramePr>
        <p:xfrm>
          <a:off x="457200" y="762000"/>
          <a:ext cx="8229600" cy="18338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Information Class</a:t>
                      </a:r>
                      <a:endParaRPr lang="en-US" dirty="0"/>
                    </a:p>
                  </a:txBody>
                  <a:tcPr/>
                </a:tc>
                <a:tc>
                  <a:txBody>
                    <a:bodyPr/>
                    <a:lstStyle/>
                    <a:p>
                      <a:r>
                        <a:rPr lang="en-US" dirty="0" smtClean="0"/>
                        <a:t>Example of information</a:t>
                      </a:r>
                      <a:endParaRPr lang="en-US" dirty="0"/>
                    </a:p>
                  </a:txBody>
                  <a:tcPr/>
                </a:tc>
                <a:tc>
                  <a:txBody>
                    <a:bodyPr/>
                    <a:lstStyle/>
                    <a:p>
                      <a:r>
                        <a:rPr lang="en-US" dirty="0" smtClean="0"/>
                        <a:t>User</a:t>
                      </a:r>
                      <a:endParaRPr lang="en-US" dirty="0"/>
                    </a:p>
                  </a:txBody>
                  <a:tcPr/>
                </a:tc>
              </a:tr>
              <a:tr h="370840">
                <a:tc>
                  <a:txBody>
                    <a:bodyPr/>
                    <a:lstStyle/>
                    <a:p>
                      <a:r>
                        <a:rPr lang="en-US" dirty="0" smtClean="0"/>
                        <a:t>Organisational</a:t>
                      </a:r>
                      <a:endParaRPr lang="en-US" dirty="0"/>
                    </a:p>
                  </a:txBody>
                  <a:tcPr/>
                </a:tc>
                <a:tc>
                  <a:txBody>
                    <a:bodyPr/>
                    <a:lstStyle/>
                    <a:p>
                      <a:r>
                        <a:rPr lang="en-US" dirty="0" smtClean="0"/>
                        <a:t>No.</a:t>
                      </a:r>
                      <a:r>
                        <a:rPr lang="en-US" baseline="0" dirty="0" smtClean="0"/>
                        <a:t> of employees, products ,services locations, types of business, turnover and details of the above entities</a:t>
                      </a:r>
                      <a:endParaRPr lang="en-US" dirty="0"/>
                    </a:p>
                  </a:txBody>
                  <a:tcPr/>
                </a:tc>
                <a:tc>
                  <a:txBody>
                    <a:bodyPr/>
                    <a:lstStyle/>
                    <a:p>
                      <a:r>
                        <a:rPr lang="en-US" dirty="0" smtClean="0"/>
                        <a:t>Many user at all levels</a:t>
                      </a:r>
                      <a:endParaRPr lang="en-US" dirty="0"/>
                    </a:p>
                  </a:txBody>
                  <a:tcPr/>
                </a:tc>
              </a:tr>
            </a:tbl>
          </a:graphicData>
        </a:graphic>
      </p:graphicFrame>
      <p:sp>
        <p:nvSpPr>
          <p:cNvPr id="5" name="Rectangle 4"/>
          <p:cNvSpPr/>
          <p:nvPr/>
        </p:nvSpPr>
        <p:spPr>
          <a:xfrm>
            <a:off x="381000" y="2551837"/>
            <a:ext cx="8305800" cy="1200329"/>
          </a:xfrm>
          <a:prstGeom prst="rect">
            <a:avLst/>
          </a:prstGeom>
        </p:spPr>
        <p:txBody>
          <a:bodyPr wrap="square">
            <a:spAutoFit/>
          </a:bodyPr>
          <a:lstStyle/>
          <a:p>
            <a:r>
              <a:rPr lang="en-US" dirty="0" smtClean="0"/>
              <a:t>One can define the organizational information as the information required by a number of personnel, departments and divisions or the functions in the organization. Such information can be determined by constructing a matrix of information versus user as show in Table</a:t>
            </a:r>
            <a:endParaRPr lang="en-US" dirty="0"/>
          </a:p>
        </p:txBody>
      </p:sp>
      <p:graphicFrame>
        <p:nvGraphicFramePr>
          <p:cNvPr id="6" name="Table 5"/>
          <p:cNvGraphicFramePr>
            <a:graphicFrameLocks noGrp="1"/>
          </p:cNvGraphicFramePr>
          <p:nvPr/>
        </p:nvGraphicFramePr>
        <p:xfrm>
          <a:off x="457200" y="3810000"/>
          <a:ext cx="8382001" cy="2387600"/>
        </p:xfrm>
        <a:graphic>
          <a:graphicData uri="http://schemas.openxmlformats.org/drawingml/2006/table">
            <a:tbl>
              <a:tblPr/>
              <a:tblGrid>
                <a:gridCol w="1646830"/>
                <a:gridCol w="1646830"/>
                <a:gridCol w="1646830"/>
                <a:gridCol w="2086665"/>
                <a:gridCol w="1354846"/>
              </a:tblGrid>
              <a:tr h="596900">
                <a:tc>
                  <a:txBody>
                    <a:bodyPr/>
                    <a:lstStyle/>
                    <a:p>
                      <a:pPr algn="ctr"/>
                      <a:r>
                        <a:rPr lang="en-US" sz="1500" b="1"/>
                        <a:t>Information Entity</a:t>
                      </a:r>
                      <a:endParaRPr lang="en-US" sz="1500"/>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b="1"/>
                        <a:t>Manager</a:t>
                      </a:r>
                      <a:endParaRPr lang="en-US" sz="1500"/>
                    </a:p>
                    <a:p>
                      <a:pPr algn="ctr"/>
                      <a:r>
                        <a:rPr lang="en-US" sz="1500" b="1"/>
                        <a:t>(Personnel)</a:t>
                      </a:r>
                      <a:endParaRPr lang="en-US" sz="1500"/>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b="1"/>
                        <a:t>Manager (Production)</a:t>
                      </a:r>
                      <a:endParaRPr lang="en-US" sz="1500"/>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b="1"/>
                        <a:t>Manager</a:t>
                      </a:r>
                      <a:endParaRPr lang="en-US" sz="1500"/>
                    </a:p>
                    <a:p>
                      <a:pPr algn="ctr"/>
                      <a:r>
                        <a:rPr lang="en-US" sz="1500" b="1"/>
                        <a:t>(Administration)</a:t>
                      </a:r>
                      <a:endParaRPr lang="en-US" sz="1500"/>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b="1"/>
                        <a:t>Manager</a:t>
                      </a:r>
                      <a:endParaRPr lang="en-US" sz="1500"/>
                    </a:p>
                    <a:p>
                      <a:pPr algn="ctr"/>
                      <a:r>
                        <a:rPr lang="en-US" sz="1500" b="1"/>
                        <a:t>(Accounts)</a:t>
                      </a:r>
                      <a:endParaRPr lang="en-US" sz="1500"/>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596900">
                <a:tc>
                  <a:txBody>
                    <a:bodyPr/>
                    <a:lstStyle/>
                    <a:p>
                      <a:pPr algn="ctr"/>
                      <a:r>
                        <a:rPr lang="en-US" sz="1500" dirty="0"/>
                        <a:t>Employees attendance</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endParaRPr lang="en-US" sz="1500"/>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596900">
                <a:tc>
                  <a:txBody>
                    <a:bodyPr/>
                    <a:lstStyle/>
                    <a:p>
                      <a:pPr algn="ctr"/>
                      <a:r>
                        <a:rPr lang="en-US" sz="1500"/>
                        <a:t>Salary Wages and Overtime</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r h="596900">
                <a:tc>
                  <a:txBody>
                    <a:bodyPr/>
                    <a:lstStyle/>
                    <a:p>
                      <a:pPr algn="ctr"/>
                      <a:r>
                        <a:rPr lang="en-US" sz="1500"/>
                        <a:t>Human Resources Information</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r>
                        <a:rPr lang="en-US" sz="1500"/>
                        <a:t>X</a:t>
                      </a:r>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a:endParaRPr lang="en-US" sz="1500" dirty="0"/>
                    </a:p>
                  </a:txBody>
                  <a:tcPr marL="58615" marR="58615" marT="39077" marB="39077">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Classes of information</a:t>
            </a:r>
            <a:endParaRPr lang="en-US" dirty="0"/>
          </a:p>
        </p:txBody>
      </p:sp>
      <p:graphicFrame>
        <p:nvGraphicFramePr>
          <p:cNvPr id="4" name="Content Placeholder 3"/>
          <p:cNvGraphicFramePr>
            <a:graphicFrameLocks noGrp="1"/>
          </p:cNvGraphicFramePr>
          <p:nvPr>
            <p:ph idx="1"/>
          </p:nvPr>
        </p:nvGraphicFramePr>
        <p:xfrm>
          <a:off x="533400" y="762000"/>
          <a:ext cx="8229600" cy="2382520"/>
        </p:xfrm>
        <a:graphic>
          <a:graphicData uri="http://schemas.openxmlformats.org/drawingml/2006/table">
            <a:tbl>
              <a:tblPr firstRow="1" bandRow="1">
                <a:tableStyleId>{5C22544A-7EE6-4342-B048-85BDC9FD1C3A}</a:tableStyleId>
              </a:tblPr>
              <a:tblGrid>
                <a:gridCol w="1981200"/>
                <a:gridCol w="3505200"/>
                <a:gridCol w="2743200"/>
              </a:tblGrid>
              <a:tr h="370840">
                <a:tc>
                  <a:txBody>
                    <a:bodyPr/>
                    <a:lstStyle/>
                    <a:p>
                      <a:r>
                        <a:rPr lang="en-US" dirty="0" smtClean="0"/>
                        <a:t>Information Class</a:t>
                      </a:r>
                      <a:endParaRPr lang="en-US" dirty="0"/>
                    </a:p>
                  </a:txBody>
                  <a:tcPr/>
                </a:tc>
                <a:tc>
                  <a:txBody>
                    <a:bodyPr/>
                    <a:lstStyle/>
                    <a:p>
                      <a:r>
                        <a:rPr lang="en-US" dirty="0" smtClean="0"/>
                        <a:t>Example of information</a:t>
                      </a:r>
                      <a:endParaRPr lang="en-US" dirty="0"/>
                    </a:p>
                  </a:txBody>
                  <a:tcPr/>
                </a:tc>
                <a:tc>
                  <a:txBody>
                    <a:bodyPr/>
                    <a:lstStyle/>
                    <a:p>
                      <a:r>
                        <a:rPr lang="en-US" dirty="0" smtClean="0"/>
                        <a:t>User</a:t>
                      </a:r>
                      <a:endParaRPr lang="en-US" dirty="0"/>
                    </a:p>
                  </a:txBody>
                  <a:tcPr/>
                </a:tc>
              </a:tr>
              <a:tr h="370840">
                <a:tc>
                  <a:txBody>
                    <a:bodyPr/>
                    <a:lstStyle/>
                    <a:p>
                      <a:r>
                        <a:rPr lang="en-US" dirty="0" smtClean="0"/>
                        <a:t>Functional </a:t>
                      </a:r>
                    </a:p>
                    <a:p>
                      <a:r>
                        <a:rPr lang="en-US" dirty="0" smtClean="0"/>
                        <a:t>Managerial</a:t>
                      </a:r>
                    </a:p>
                    <a:p>
                      <a:r>
                        <a:rPr lang="en-US" dirty="0" smtClean="0"/>
                        <a:t>Knowledge</a:t>
                      </a:r>
                      <a:endParaRPr lang="en-US" dirty="0"/>
                    </a:p>
                  </a:txBody>
                  <a:tcPr/>
                </a:tc>
                <a:tc>
                  <a:txBody>
                    <a:bodyPr/>
                    <a:lstStyle/>
                    <a:p>
                      <a:r>
                        <a:rPr lang="en-US" dirty="0" smtClean="0"/>
                        <a:t>Purchase,</a:t>
                      </a:r>
                      <a:r>
                        <a:rPr lang="en-US" baseline="0" dirty="0" smtClean="0"/>
                        <a:t> sales, production, stocks, receivables, payables, budgets</a:t>
                      </a:r>
                    </a:p>
                    <a:p>
                      <a:r>
                        <a:rPr lang="en-US" baseline="0" dirty="0" smtClean="0"/>
                        <a:t>Trends in sales, production and technology</a:t>
                      </a:r>
                    </a:p>
                    <a:p>
                      <a:r>
                        <a:rPr lang="en-US" baseline="0" dirty="0" smtClean="0"/>
                        <a:t>Deviations from budgets, targets, norms etc.</a:t>
                      </a:r>
                    </a:p>
                    <a:p>
                      <a:r>
                        <a:rPr lang="en-US" baseline="0" dirty="0" smtClean="0"/>
                        <a:t>Competitors information</a:t>
                      </a:r>
                      <a:endParaRPr lang="en-US" dirty="0"/>
                    </a:p>
                  </a:txBody>
                  <a:tcPr/>
                </a:tc>
                <a:tc>
                  <a:txBody>
                    <a:bodyPr/>
                    <a:lstStyle/>
                    <a:p>
                      <a:r>
                        <a:rPr lang="en-US" dirty="0" smtClean="0"/>
                        <a:t>Functional Heads and other</a:t>
                      </a:r>
                    </a:p>
                    <a:p>
                      <a:r>
                        <a:rPr lang="en-US" dirty="0" smtClean="0"/>
                        <a:t>Middle and Top Management</a:t>
                      </a:r>
                      <a:endParaRPr lang="en-US" dirty="0"/>
                    </a:p>
                  </a:txBody>
                  <a:tcPr/>
                </a:tc>
              </a:tr>
            </a:tbl>
          </a:graphicData>
        </a:graphic>
      </p:graphicFrame>
      <p:sp>
        <p:nvSpPr>
          <p:cNvPr id="5" name="Rectangle 4"/>
          <p:cNvSpPr/>
          <p:nvPr/>
        </p:nvSpPr>
        <p:spPr>
          <a:xfrm>
            <a:off x="533400" y="3429000"/>
            <a:ext cx="8153400" cy="2862322"/>
          </a:xfrm>
          <a:prstGeom prst="rect">
            <a:avLst/>
          </a:prstGeom>
        </p:spPr>
        <p:txBody>
          <a:bodyPr wrap="square">
            <a:spAutoFit/>
          </a:bodyPr>
          <a:lstStyle/>
          <a:p>
            <a:pPr>
              <a:buFont typeface="Wingdings" pitchFamily="2" charset="2"/>
              <a:buChar char="Ø"/>
            </a:pPr>
            <a:r>
              <a:rPr lang="en-US" dirty="0" smtClean="0"/>
              <a:t>The functional information is defined as a set of information required by the functional head in conducting the administration and management of the function.</a:t>
            </a:r>
          </a:p>
          <a:p>
            <a:endParaRPr lang="en-US" dirty="0" smtClean="0"/>
          </a:p>
          <a:p>
            <a:pPr>
              <a:buFont typeface="Wingdings" pitchFamily="2" charset="2"/>
              <a:buChar char="Ø"/>
            </a:pPr>
            <a:r>
              <a:rPr lang="en-US" dirty="0" smtClean="0"/>
              <a:t>This information is purely local to that function and by definition, does not have a use elsewhere. </a:t>
            </a:r>
          </a:p>
          <a:p>
            <a:pPr>
              <a:buFont typeface="Wingdings" pitchFamily="2" charset="2"/>
              <a:buChar char="Ø"/>
            </a:pPr>
            <a:endParaRPr lang="en-US" dirty="0" smtClean="0"/>
          </a:p>
          <a:p>
            <a:pPr>
              <a:buFont typeface="Wingdings" pitchFamily="2" charset="2"/>
              <a:buChar char="Ø"/>
            </a:pPr>
            <a:r>
              <a:rPr lang="en-US" dirty="0" smtClean="0"/>
              <a:t>This information is used by a manager to plan and control his function.</a:t>
            </a:r>
          </a:p>
          <a:p>
            <a:pPr>
              <a:buFont typeface="Wingdings" pitchFamily="2" charset="2"/>
              <a:buChar char="Ø"/>
            </a:pPr>
            <a:endParaRPr lang="en-US" dirty="0" smtClean="0"/>
          </a:p>
          <a:p>
            <a:pPr>
              <a:buFont typeface="Wingdings" pitchFamily="2" charset="2"/>
              <a:buChar char="Ø"/>
            </a:pPr>
            <a:r>
              <a:rPr lang="en-US" dirty="0" smtClean="0"/>
              <a:t>Functional information is largely factual, statistical and detailed in multi-dimensions of the function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graphicFrame>
        <p:nvGraphicFramePr>
          <p:cNvPr id="6" name="Content Placeholder 5"/>
          <p:cNvGraphicFramePr>
            <a:graphicFrameLocks noGrp="1"/>
          </p:cNvGraphicFramePr>
          <p:nvPr>
            <p:ph idx="1"/>
          </p:nvPr>
        </p:nvGraphicFramePr>
        <p:xfrm>
          <a:off x="0" y="1600200"/>
          <a:ext cx="9144000" cy="4572000"/>
        </p:xfrm>
        <a:graphic>
          <a:graphicData uri="http://schemas.openxmlformats.org/drawingml/2006/table">
            <a:tbl>
              <a:tblPr firstRow="1" bandRow="1">
                <a:tableStyleId>{5C22544A-7EE6-4342-B048-85BDC9FD1C3A}</a:tableStyleId>
              </a:tblPr>
              <a:tblGrid>
                <a:gridCol w="3894666"/>
                <a:gridCol w="2201334"/>
                <a:gridCol w="30480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Sales Information</a:t>
                      </a:r>
                    </a:p>
                    <a:p>
                      <a:endParaRPr lang="en-US" sz="2400" dirty="0"/>
                    </a:p>
                  </a:txBody>
                  <a:tcPr/>
                </a:tc>
                <a:tc>
                  <a:txBody>
                    <a:bodyPr/>
                    <a:lstStyle/>
                    <a:p>
                      <a:r>
                        <a:rPr lang="en-US" sz="2400" dirty="0" smtClean="0"/>
                        <a:t>Time Interval</a:t>
                      </a:r>
                      <a:endParaRPr lang="en-US" sz="2400" dirty="0"/>
                    </a:p>
                  </a:txBody>
                  <a:tcPr/>
                </a:tc>
                <a:tc>
                  <a:txBody>
                    <a:bodyPr/>
                    <a:lstStyle/>
                    <a:p>
                      <a:r>
                        <a:rPr lang="en-US" sz="2400" dirty="0" smtClean="0"/>
                        <a:t>Required for </a:t>
                      </a:r>
                      <a:endParaRPr lang="en-US" sz="2400" dirty="0"/>
                    </a:p>
                  </a:txBody>
                  <a:tcPr/>
                </a:tc>
              </a:tr>
              <a:tr h="370840">
                <a:tc>
                  <a:txBody>
                    <a:bodyPr/>
                    <a:lstStyle/>
                    <a:p>
                      <a:pPr lvl="1">
                        <a:buFont typeface="Wingdings" pitchFamily="2" charset="2"/>
                        <a:buChar char="Ø"/>
                      </a:pPr>
                      <a:r>
                        <a:rPr lang="en-US" sz="2400" dirty="0" smtClean="0"/>
                        <a:t>the product</a:t>
                      </a:r>
                    </a:p>
                    <a:p>
                      <a:pPr lvl="1">
                        <a:buFont typeface="Wingdings" pitchFamily="2" charset="2"/>
                        <a:buChar char="Ø"/>
                      </a:pPr>
                      <a:r>
                        <a:rPr lang="en-US" sz="2400" dirty="0" smtClean="0"/>
                        <a:t> the product groups,</a:t>
                      </a:r>
                    </a:p>
                    <a:p>
                      <a:pPr lvl="1">
                        <a:buFont typeface="Wingdings" pitchFamily="2" charset="2"/>
                        <a:buChar char="Ø"/>
                      </a:pPr>
                      <a:r>
                        <a:rPr lang="en-US" sz="2400" dirty="0" smtClean="0"/>
                        <a:t>the market segment,</a:t>
                      </a:r>
                    </a:p>
                    <a:p>
                      <a:pPr lvl="1">
                        <a:buFont typeface="Wingdings" pitchFamily="2" charset="2"/>
                        <a:buChar char="Ø"/>
                      </a:pPr>
                      <a:r>
                        <a:rPr lang="en-US" sz="2400" dirty="0" smtClean="0"/>
                        <a:t>the geographic zones,</a:t>
                      </a:r>
                    </a:p>
                    <a:p>
                      <a:pPr lvl="1">
                        <a:buFont typeface="Wingdings" pitchFamily="2" charset="2"/>
                        <a:buChar char="Ø"/>
                      </a:pPr>
                      <a:r>
                        <a:rPr lang="en-US" sz="2400" dirty="0" smtClean="0"/>
                        <a:t>the locations, </a:t>
                      </a:r>
                    </a:p>
                    <a:p>
                      <a:pPr lvl="1">
                        <a:buFont typeface="Wingdings" pitchFamily="2" charset="2"/>
                        <a:buChar char="Ø"/>
                      </a:pPr>
                      <a:r>
                        <a:rPr lang="en-US" sz="2400" dirty="0" smtClean="0"/>
                        <a:t>the customer,</a:t>
                      </a:r>
                    </a:p>
                    <a:p>
                      <a:pPr lvl="1">
                        <a:buFont typeface="Wingdings" pitchFamily="2" charset="2"/>
                        <a:buChar char="Ø"/>
                      </a:pPr>
                      <a:r>
                        <a:rPr lang="en-US" sz="2400" dirty="0" smtClean="0"/>
                        <a:t>sales organization structure.</a:t>
                      </a:r>
                    </a:p>
                    <a:p>
                      <a:endParaRPr lang="en-US" sz="2400" dirty="0"/>
                    </a:p>
                  </a:txBody>
                  <a:tcPr/>
                </a:tc>
                <a:tc>
                  <a:txBody>
                    <a:bodyPr/>
                    <a:lstStyle/>
                    <a:p>
                      <a:r>
                        <a:rPr lang="en-US" sz="2400" dirty="0" smtClean="0"/>
                        <a:t>Monthly</a:t>
                      </a:r>
                    </a:p>
                    <a:p>
                      <a:r>
                        <a:rPr lang="en-US" sz="2400" dirty="0" smtClean="0"/>
                        <a:t>Quarterly</a:t>
                      </a:r>
                    </a:p>
                    <a:p>
                      <a:r>
                        <a:rPr lang="en-US" sz="2400" dirty="0" smtClean="0"/>
                        <a:t>Bi- Annual</a:t>
                      </a:r>
                    </a:p>
                    <a:p>
                      <a:r>
                        <a:rPr lang="en-US" sz="2400" dirty="0" smtClean="0"/>
                        <a:t>Annual</a:t>
                      </a:r>
                      <a:endParaRPr lang="en-US" sz="2400" dirty="0"/>
                    </a:p>
                  </a:txBody>
                  <a:tcPr/>
                </a:tc>
                <a:tc>
                  <a:txBody>
                    <a:bodyPr/>
                    <a:lstStyle/>
                    <a:p>
                      <a:r>
                        <a:rPr lang="en-US" sz="2400" dirty="0" smtClean="0"/>
                        <a:t>for understanding the trend and making comparisons against the time scale.</a:t>
                      </a:r>
                    </a:p>
                    <a:p>
                      <a:r>
                        <a:rPr lang="en-US" sz="2400" dirty="0" smtClean="0"/>
                        <a:t> Such as information is used for planning, budgeting and controlling the operations of the function.</a:t>
                      </a:r>
                      <a:endParaRPr lang="en-US" sz="2400" dirty="0"/>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Assessment of functional Information</a:t>
            </a:r>
            <a:endParaRPr lang="en-US" dirty="0"/>
          </a:p>
        </p:txBody>
      </p:sp>
      <p:graphicFrame>
        <p:nvGraphicFramePr>
          <p:cNvPr id="4" name="Content Placeholder 3"/>
          <p:cNvGraphicFramePr>
            <a:graphicFrameLocks noGrp="1"/>
          </p:cNvGraphicFramePr>
          <p:nvPr>
            <p:ph idx="1"/>
          </p:nvPr>
        </p:nvGraphicFramePr>
        <p:xfrm>
          <a:off x="457200" y="1600200"/>
          <a:ext cx="8229600" cy="4851400"/>
        </p:xfrm>
        <a:graphic>
          <a:graphicData uri="http://schemas.openxmlformats.org/drawingml/2006/table">
            <a:tbl>
              <a:tblPr firstRow="1" bandRow="1">
                <a:tableStyleId>{5C22544A-7EE6-4342-B048-85BDC9FD1C3A}</a:tableStyleId>
              </a:tblPr>
              <a:tblGrid>
                <a:gridCol w="2743200"/>
                <a:gridCol w="2971800"/>
                <a:gridCol w="2514600"/>
              </a:tblGrid>
              <a:tr h="370840">
                <a:tc>
                  <a:txBody>
                    <a:bodyPr/>
                    <a:lstStyle/>
                    <a:p>
                      <a:r>
                        <a:rPr lang="en-US" dirty="0" smtClean="0"/>
                        <a:t>Work Design</a:t>
                      </a:r>
                      <a:endParaRPr lang="en-US" dirty="0"/>
                    </a:p>
                  </a:txBody>
                  <a:tcPr/>
                </a:tc>
                <a:tc>
                  <a:txBody>
                    <a:bodyPr/>
                    <a:lstStyle/>
                    <a:p>
                      <a:r>
                        <a:rPr lang="en-US" dirty="0" smtClean="0"/>
                        <a:t>Responsibility</a:t>
                      </a:r>
                      <a:endParaRPr lang="en-US" dirty="0"/>
                    </a:p>
                  </a:txBody>
                  <a:tcPr/>
                </a:tc>
                <a:tc>
                  <a:txBody>
                    <a:bodyPr/>
                    <a:lstStyle/>
                    <a:p>
                      <a:r>
                        <a:rPr lang="en-US" dirty="0" smtClean="0"/>
                        <a:t>Functional Objectives</a:t>
                      </a:r>
                      <a:endParaRPr lang="en-US" dirty="0"/>
                    </a:p>
                  </a:txBody>
                  <a:tcPr/>
                </a:tc>
              </a:tr>
              <a:tr h="370840">
                <a:tc>
                  <a:txBody>
                    <a:bodyPr/>
                    <a:lstStyle/>
                    <a:p>
                      <a:r>
                        <a:rPr lang="en-US" dirty="0" smtClean="0"/>
                        <a:t>For example, for the customer order scrutiny the available stock, the price, the terms of payment and the probable delivery is an information set evolved out of the work design of customer order processing.</a:t>
                      </a:r>
                    </a:p>
                    <a:p>
                      <a:r>
                        <a:rPr lang="en-US" dirty="0" smtClean="0"/>
                        <a:t> </a:t>
                      </a:r>
                    </a:p>
                    <a:p>
                      <a:endParaRPr lang="en-US" dirty="0"/>
                    </a:p>
                  </a:txBody>
                  <a:tcPr/>
                </a:tc>
                <a:tc>
                  <a:txBody>
                    <a:bodyPr/>
                    <a:lstStyle/>
                    <a:p>
                      <a:pPr>
                        <a:buFont typeface="Wingdings" pitchFamily="2" charset="2"/>
                        <a:buChar char="Ø"/>
                      </a:pPr>
                      <a:r>
                        <a:rPr lang="en-US" dirty="0" smtClean="0"/>
                        <a:t>The managers in the functional areas of management are responsible for achieving the targets and accomplishing the goals and objectives. </a:t>
                      </a:r>
                    </a:p>
                    <a:p>
                      <a:pPr>
                        <a:buFont typeface="Wingdings" pitchFamily="2" charset="2"/>
                        <a:buChar char="Ø"/>
                      </a:pPr>
                      <a:r>
                        <a:rPr lang="en-US" dirty="0" smtClean="0"/>
                        <a:t>inform and update the information on targets at regular intervals to enable him to make or change decisions in his domain of operations. </a:t>
                      </a:r>
                    </a:p>
                    <a:p>
                      <a:pPr>
                        <a:buFont typeface="Wingdings" pitchFamily="2" charset="2"/>
                        <a:buChar char="Ø"/>
                      </a:pPr>
                      <a:r>
                        <a:rPr lang="en-US" dirty="0" smtClean="0"/>
                        <a:t>Most of these targets are business targets such as the turnover, production, utilization, stocks and so on</a:t>
                      </a:r>
                      <a:endParaRPr lang="en-US" dirty="0"/>
                    </a:p>
                  </a:txBody>
                  <a:tcPr/>
                </a:tc>
                <a:tc>
                  <a:txBody>
                    <a:bodyPr/>
                    <a:lstStyle/>
                    <a:p>
                      <a:r>
                        <a:rPr lang="en-US" dirty="0" smtClean="0"/>
                        <a:t>For example, the marketing manager has a monthly target of $ 1 million order booking, half a million invoicing, and not more than two months receivables. </a:t>
                      </a: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dirty="0" smtClean="0"/>
              <a:t>Knowledge information</a:t>
            </a:r>
            <a:endParaRPr lang="en-US" dirty="0"/>
          </a:p>
        </p:txBody>
      </p:sp>
      <p:sp>
        <p:nvSpPr>
          <p:cNvPr id="6" name="Rectangle 5"/>
          <p:cNvSpPr/>
          <p:nvPr/>
        </p:nvSpPr>
        <p:spPr>
          <a:xfrm>
            <a:off x="304800" y="914400"/>
            <a:ext cx="8610600" cy="1569660"/>
          </a:xfrm>
          <a:prstGeom prst="rect">
            <a:avLst/>
          </a:prstGeom>
        </p:spPr>
        <p:txBody>
          <a:bodyPr wrap="square">
            <a:spAutoFit/>
          </a:bodyPr>
          <a:lstStyle/>
          <a:p>
            <a:r>
              <a:rPr lang="en-US" sz="2400" dirty="0" smtClean="0"/>
              <a:t>The information creates an awareness of those aspects of business where the manager is forced to think, decide and act. Such information shows the trend of the activity or a result against the time scale.</a:t>
            </a:r>
            <a:endParaRPr lang="en-US" sz="2400" dirty="0"/>
          </a:p>
        </p:txBody>
      </p:sp>
      <p:sp>
        <p:nvSpPr>
          <p:cNvPr id="7" name="Content Placeholder 6"/>
          <p:cNvSpPr>
            <a:spLocks noGrp="1"/>
          </p:cNvSpPr>
          <p:nvPr>
            <p:ph idx="1"/>
          </p:nvPr>
        </p:nvSpPr>
        <p:spPr>
          <a:xfrm>
            <a:off x="457200" y="2514600"/>
            <a:ext cx="8229600" cy="3611563"/>
          </a:xfrm>
        </p:spPr>
        <p:txBody>
          <a:bodyPr>
            <a:normAutofit fontScale="77500" lnSpcReduction="20000"/>
          </a:bodyPr>
          <a:lstStyle/>
          <a:p>
            <a:r>
              <a:rPr lang="en-US" dirty="0" smtClean="0"/>
              <a:t>For example, whether the sales are declining and the trend is likely to continue in the next quarter.  The product is failing continuously on one aspect and the reason of failure is the process of manufacturing.</a:t>
            </a:r>
          </a:p>
          <a:p>
            <a:r>
              <a:rPr lang="en-US" dirty="0" smtClean="0"/>
              <a:t> Such information pin-points the area or entity and forces the manager to act.  It highlights the deviations from the norm or standard and also any abnormal developments which are not in congruence with the forecasts or expectations. </a:t>
            </a:r>
          </a:p>
          <a:p>
            <a:r>
              <a:rPr lang="en-US" dirty="0" smtClean="0"/>
              <a:t> Such information gives rise to business decision, which will affect the process of business significantly.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dirty="0" smtClean="0"/>
              <a:t>Classes of information</a:t>
            </a:r>
            <a:endParaRPr lang="en-US" dirty="0"/>
          </a:p>
        </p:txBody>
      </p:sp>
      <p:graphicFrame>
        <p:nvGraphicFramePr>
          <p:cNvPr id="6" name="Content Placeholder 3"/>
          <p:cNvGraphicFramePr>
            <a:graphicFrameLocks noGrp="1"/>
          </p:cNvGraphicFramePr>
          <p:nvPr>
            <p:ph idx="1"/>
          </p:nvPr>
        </p:nvGraphicFramePr>
        <p:xfrm>
          <a:off x="0" y="457200"/>
          <a:ext cx="9144000" cy="2656840"/>
        </p:xfrm>
        <a:graphic>
          <a:graphicData uri="http://schemas.openxmlformats.org/drawingml/2006/table">
            <a:tbl>
              <a:tblPr firstRow="1" bandRow="1">
                <a:tableStyleId>{5C22544A-7EE6-4342-B048-85BDC9FD1C3A}</a:tableStyleId>
              </a:tblPr>
              <a:tblGrid>
                <a:gridCol w="2201333"/>
                <a:gridCol w="4656667"/>
                <a:gridCol w="2286000"/>
              </a:tblGrid>
              <a:tr h="370840">
                <a:tc>
                  <a:txBody>
                    <a:bodyPr/>
                    <a:lstStyle/>
                    <a:p>
                      <a:r>
                        <a:rPr lang="en-US" dirty="0" smtClean="0"/>
                        <a:t>Information Class</a:t>
                      </a:r>
                      <a:endParaRPr lang="en-US" dirty="0"/>
                    </a:p>
                  </a:txBody>
                  <a:tcPr/>
                </a:tc>
                <a:tc>
                  <a:txBody>
                    <a:bodyPr/>
                    <a:lstStyle/>
                    <a:p>
                      <a:r>
                        <a:rPr lang="en-US" dirty="0" smtClean="0"/>
                        <a:t>Example of information</a:t>
                      </a:r>
                      <a:endParaRPr lang="en-US" dirty="0"/>
                    </a:p>
                  </a:txBody>
                  <a:tcPr/>
                </a:tc>
                <a:tc>
                  <a:txBody>
                    <a:bodyPr/>
                    <a:lstStyle/>
                    <a:p>
                      <a:r>
                        <a:rPr lang="en-US" dirty="0" smtClean="0"/>
                        <a:t>User</a:t>
                      </a:r>
                      <a:endParaRPr lang="en-US" dirty="0"/>
                    </a:p>
                  </a:txBody>
                  <a:tcPr/>
                </a:tc>
              </a:tr>
              <a:tr h="370840">
                <a:tc>
                  <a:txBody>
                    <a:bodyPr/>
                    <a:lstStyle/>
                    <a:p>
                      <a:r>
                        <a:rPr lang="en-US" dirty="0" smtClean="0"/>
                        <a:t>Decision Support</a:t>
                      </a:r>
                      <a:endParaRPr lang="en-US" dirty="0"/>
                    </a:p>
                  </a:txBody>
                  <a:tcPr/>
                </a:tc>
                <a:tc>
                  <a:txBody>
                    <a:bodyPr/>
                    <a:lstStyle/>
                    <a:p>
                      <a:r>
                        <a:rPr lang="en-US" dirty="0" smtClean="0"/>
                        <a:t> Status</a:t>
                      </a:r>
                      <a:r>
                        <a:rPr lang="en-US" baseline="0" dirty="0" smtClean="0"/>
                        <a:t> information on particular aspects such as utilisation , profitability standard , requirement versus availability. </a:t>
                      </a:r>
                    </a:p>
                    <a:p>
                      <a:r>
                        <a:rPr lang="en-US" baseline="0" dirty="0" smtClean="0"/>
                        <a:t>Information for problem solving and modeling.</a:t>
                      </a:r>
                    </a:p>
                    <a:p>
                      <a:r>
                        <a:rPr lang="en-US" baseline="0" dirty="0" smtClean="0"/>
                        <a:t>Quantitative information on the business status .</a:t>
                      </a:r>
                    </a:p>
                    <a:p>
                      <a:r>
                        <a:rPr lang="en-US" baseline="0" dirty="0" smtClean="0"/>
                        <a:t>Non moving inventory, over due payments and receivables</a:t>
                      </a:r>
                      <a:endParaRPr lang="en-US" dirty="0"/>
                    </a:p>
                  </a:txBody>
                  <a:tcPr/>
                </a:tc>
                <a:tc>
                  <a:txBody>
                    <a:bodyPr/>
                    <a:lstStyle/>
                    <a:p>
                      <a:r>
                        <a:rPr lang="en-US" dirty="0" smtClean="0"/>
                        <a:t>Middle</a:t>
                      </a:r>
                      <a:r>
                        <a:rPr lang="en-US" baseline="0" dirty="0" smtClean="0"/>
                        <a:t> management and operations management</a:t>
                      </a:r>
                      <a:endParaRPr lang="en-US" dirty="0"/>
                    </a:p>
                  </a:txBody>
                  <a:tcPr/>
                </a:tc>
              </a:tr>
            </a:tbl>
          </a:graphicData>
        </a:graphic>
      </p:graphicFrame>
      <p:sp>
        <p:nvSpPr>
          <p:cNvPr id="10" name="TextBox 9"/>
          <p:cNvSpPr txBox="1"/>
          <p:nvPr/>
        </p:nvSpPr>
        <p:spPr>
          <a:xfrm>
            <a:off x="304800" y="3200400"/>
            <a:ext cx="8305800" cy="2862322"/>
          </a:xfrm>
          <a:prstGeom prst="rect">
            <a:avLst/>
          </a:prstGeom>
          <a:noFill/>
        </p:spPr>
        <p:txBody>
          <a:bodyPr wrap="square" rtlCol="0">
            <a:spAutoFit/>
          </a:bodyPr>
          <a:lstStyle/>
          <a:p>
            <a:r>
              <a:rPr lang="en-US" dirty="0"/>
              <a:t>I</a:t>
            </a:r>
            <a:r>
              <a:rPr lang="en-US" dirty="0" smtClean="0"/>
              <a:t>nformation is used in a decision support system for model building and problem solving</a:t>
            </a:r>
          </a:p>
          <a:p>
            <a:pPr>
              <a:buFont typeface="Wingdings" pitchFamily="2" charset="2"/>
              <a:buChar char="Ø"/>
            </a:pPr>
            <a:r>
              <a:rPr lang="en-US" dirty="0"/>
              <a:t>	</a:t>
            </a:r>
            <a:r>
              <a:rPr lang="en-US" dirty="0" smtClean="0"/>
              <a:t>one for justifying the need of a decision</a:t>
            </a:r>
          </a:p>
          <a:p>
            <a:pPr>
              <a:buFont typeface="Wingdings" pitchFamily="2" charset="2"/>
              <a:buChar char="Ø"/>
            </a:pPr>
            <a:r>
              <a:rPr lang="en-US" dirty="0"/>
              <a:t>	</a:t>
            </a:r>
            <a:r>
              <a:rPr lang="en-US" dirty="0" smtClean="0"/>
              <a:t>an aid to decision making.</a:t>
            </a:r>
          </a:p>
          <a:p>
            <a:r>
              <a:rPr lang="en-US" dirty="0" smtClean="0"/>
              <a:t>For example, the information on the non-moving inventory justified the decision of the disposal at throwaway prices. The demand forecasts information aids in the decision on determining the economic order quantity for production or a sale.</a:t>
            </a:r>
          </a:p>
          <a:p>
            <a:r>
              <a:rPr lang="en-US" dirty="0" smtClean="0"/>
              <a:t> </a:t>
            </a:r>
          </a:p>
          <a:p>
            <a:r>
              <a:rPr lang="en-US"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dirty="0" smtClean="0"/>
              <a:t>Classes of Information</a:t>
            </a:r>
            <a:endParaRPr lang="en-US" dirty="0"/>
          </a:p>
        </p:txBody>
      </p:sp>
      <p:sp>
        <p:nvSpPr>
          <p:cNvPr id="3" name="Content Placeholder 2"/>
          <p:cNvSpPr>
            <a:spLocks noGrp="1"/>
          </p:cNvSpPr>
          <p:nvPr>
            <p:ph idx="1"/>
          </p:nvPr>
        </p:nvSpPr>
        <p:spPr>
          <a:xfrm>
            <a:off x="0" y="2667000"/>
            <a:ext cx="9144000" cy="3459163"/>
          </a:xfrm>
        </p:spPr>
        <p:txBody>
          <a:bodyPr>
            <a:normAutofit fontScale="70000" lnSpcReduction="20000"/>
          </a:bodyPr>
          <a:lstStyle/>
          <a:p>
            <a:pPr>
              <a:buFont typeface="Wingdings" pitchFamily="2" charset="2"/>
              <a:buChar char="Ø"/>
            </a:pPr>
            <a:r>
              <a:rPr lang="en-US" dirty="0" smtClean="0"/>
              <a:t>This information is required by the operational and the lower levels of the management. </a:t>
            </a:r>
          </a:p>
          <a:p>
            <a:pPr>
              <a:buFont typeface="Wingdings" pitchFamily="2" charset="2"/>
              <a:buChar char="Ø"/>
            </a:pPr>
            <a:r>
              <a:rPr lang="en-US" dirty="0" smtClean="0"/>
              <a:t>The main purpose of this information is fact finding and taking such actions or decisions which will affect the operations at a micro level. </a:t>
            </a:r>
          </a:p>
          <a:p>
            <a:pPr>
              <a:buFont typeface="Wingdings" pitchFamily="2" charset="2"/>
              <a:buChar char="Ø"/>
            </a:pPr>
            <a:r>
              <a:rPr lang="en-US" dirty="0" smtClean="0"/>
              <a:t>The decisions may be to stay on overtime, draw additional material, change the job from one machine to the other, and send a reminder to the supplier for the supply of material. </a:t>
            </a:r>
          </a:p>
          <a:p>
            <a:pPr>
              <a:buFont typeface="Wingdings" pitchFamily="2" charset="2"/>
              <a:buChar char="Ø"/>
            </a:pPr>
            <a:r>
              <a:rPr lang="en-US" dirty="0" smtClean="0"/>
              <a:t>These decisions are such that they make the routine administration of the business smooth and efficient. These decisions do not fall in the category of the managerial decisions.</a:t>
            </a:r>
            <a:endParaRPr lang="en-US" dirty="0"/>
          </a:p>
        </p:txBody>
      </p:sp>
      <p:graphicFrame>
        <p:nvGraphicFramePr>
          <p:cNvPr id="4" name="Content Placeholder 3"/>
          <p:cNvGraphicFramePr>
            <a:graphicFrameLocks/>
          </p:cNvGraphicFramePr>
          <p:nvPr/>
        </p:nvGraphicFramePr>
        <p:xfrm>
          <a:off x="0" y="762000"/>
          <a:ext cx="9144000" cy="1833880"/>
        </p:xfrm>
        <a:graphic>
          <a:graphicData uri="http://schemas.openxmlformats.org/drawingml/2006/table">
            <a:tbl>
              <a:tblPr firstRow="1" bandRow="1">
                <a:tableStyleId>{5C22544A-7EE6-4342-B048-85BDC9FD1C3A}</a:tableStyleId>
              </a:tblPr>
              <a:tblGrid>
                <a:gridCol w="2201333"/>
                <a:gridCol w="4275667"/>
                <a:gridCol w="2667000"/>
              </a:tblGrid>
              <a:tr h="370840">
                <a:tc>
                  <a:txBody>
                    <a:bodyPr/>
                    <a:lstStyle/>
                    <a:p>
                      <a:r>
                        <a:rPr lang="en-US" dirty="0" smtClean="0"/>
                        <a:t>Information Class</a:t>
                      </a:r>
                      <a:endParaRPr lang="en-US" dirty="0"/>
                    </a:p>
                  </a:txBody>
                  <a:tcPr/>
                </a:tc>
                <a:tc>
                  <a:txBody>
                    <a:bodyPr/>
                    <a:lstStyle/>
                    <a:p>
                      <a:r>
                        <a:rPr lang="en-US" dirty="0" smtClean="0"/>
                        <a:t>Example of information</a:t>
                      </a:r>
                      <a:endParaRPr lang="en-US" dirty="0"/>
                    </a:p>
                  </a:txBody>
                  <a:tcPr/>
                </a:tc>
                <a:tc>
                  <a:txBody>
                    <a:bodyPr/>
                    <a:lstStyle/>
                    <a:p>
                      <a:r>
                        <a:rPr lang="en-US" dirty="0" smtClean="0"/>
                        <a:t>User</a:t>
                      </a:r>
                      <a:endParaRPr lang="en-US" dirty="0"/>
                    </a:p>
                  </a:txBody>
                  <a:tcPr/>
                </a:tc>
              </a:tr>
              <a:tr h="370840">
                <a:tc>
                  <a:txBody>
                    <a:bodyPr/>
                    <a:lstStyle/>
                    <a:p>
                      <a:r>
                        <a:rPr lang="en-US" dirty="0" smtClean="0"/>
                        <a:t>Operational  Support</a:t>
                      </a:r>
                      <a:endParaRPr lang="en-US" dirty="0"/>
                    </a:p>
                  </a:txBody>
                  <a:tcPr/>
                </a:tc>
                <a:tc>
                  <a:txBody>
                    <a:bodyPr/>
                    <a:lstStyle/>
                    <a:p>
                      <a:r>
                        <a:rPr lang="en-US" dirty="0" smtClean="0"/>
                        <a:t>Information on production, sales, purchases, dispatches, consumption etc in form of planned versus actual. The information of monitoring of execution schedules</a:t>
                      </a:r>
                      <a:endParaRPr lang="en-US" dirty="0"/>
                    </a:p>
                  </a:txBody>
                  <a:tcPr/>
                </a:tc>
                <a:tc>
                  <a:txBody>
                    <a:bodyPr/>
                    <a:lstStyle/>
                    <a:p>
                      <a:r>
                        <a:rPr lang="en-US" dirty="0" smtClean="0"/>
                        <a:t>Operational and management</a:t>
                      </a:r>
                      <a:r>
                        <a:rPr lang="en-US" baseline="0" dirty="0" smtClean="0"/>
                        <a:t> </a:t>
                      </a:r>
                      <a:r>
                        <a:rPr lang="en-US" dirty="0" smtClean="0"/>
                        <a:t>supervisor s, officers</a:t>
                      </a:r>
                      <a:endParaRPr lang="en-US"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dirty="0" smtClean="0"/>
              <a:t>Information Requirement</a:t>
            </a:r>
            <a:endParaRPr lang="en-US" dirty="0"/>
          </a:p>
        </p:txBody>
      </p:sp>
      <p:sp>
        <p:nvSpPr>
          <p:cNvPr id="3" name="Content Placeholder 2"/>
          <p:cNvSpPr>
            <a:spLocks noGrp="1"/>
          </p:cNvSpPr>
          <p:nvPr>
            <p:ph idx="1"/>
          </p:nvPr>
        </p:nvSpPr>
        <p:spPr>
          <a:xfrm>
            <a:off x="0" y="838200"/>
            <a:ext cx="9144000" cy="5287963"/>
          </a:xfrm>
        </p:spPr>
        <p:txBody>
          <a:bodyPr>
            <a:normAutofit fontScale="85000" lnSpcReduction="10000"/>
          </a:bodyPr>
          <a:lstStyle/>
          <a:p>
            <a:pPr>
              <a:buNone/>
            </a:pPr>
            <a:r>
              <a:rPr lang="en-US" dirty="0"/>
              <a:t>T</a:t>
            </a:r>
            <a:r>
              <a:rPr lang="en-US" dirty="0" smtClean="0"/>
              <a:t>he sole purpose of the MIS is to produce such information which will reduce uncertainly in a given situations.  </a:t>
            </a:r>
          </a:p>
          <a:p>
            <a:pPr>
              <a:buNone/>
            </a:pPr>
            <a:endParaRPr lang="en-US" dirty="0" smtClean="0"/>
          </a:p>
          <a:p>
            <a:pPr>
              <a:buNone/>
            </a:pPr>
            <a:r>
              <a:rPr lang="en-US" dirty="0" smtClean="0"/>
              <a:t>The difficulty to determine a correct and complete set of information is on account of the factors given below:  </a:t>
            </a:r>
          </a:p>
          <a:p>
            <a:pPr lvl="0">
              <a:buFont typeface="Wingdings" pitchFamily="2" charset="2"/>
              <a:buChar char="Ø"/>
            </a:pPr>
            <a:r>
              <a:rPr lang="en-US" dirty="0" smtClean="0"/>
              <a:t>The capability constraint of the human being as an information processor, a problem solver and a decision maker.</a:t>
            </a:r>
          </a:p>
          <a:p>
            <a:pPr lvl="0">
              <a:buFont typeface="Wingdings" pitchFamily="2" charset="2"/>
              <a:buChar char="Ø"/>
            </a:pPr>
            <a:r>
              <a:rPr lang="en-US" dirty="0" smtClean="0"/>
              <a:t>The nature and the variety of information.</a:t>
            </a:r>
          </a:p>
          <a:p>
            <a:pPr lvl="0">
              <a:buFont typeface="Wingdings" pitchFamily="2" charset="2"/>
              <a:buChar char="Ø"/>
            </a:pPr>
            <a:r>
              <a:rPr lang="en-US" dirty="0" smtClean="0"/>
              <a:t>Reluctance of decision makers to spell out the information for the political and the behavioral reasons.</a:t>
            </a:r>
          </a:p>
          <a:p>
            <a:pPr lvl="0">
              <a:buFont typeface="Wingdings" pitchFamily="2" charset="2"/>
              <a:buChar char="Ø"/>
            </a:pPr>
            <a:r>
              <a:rPr lang="en-US" dirty="0" smtClean="0"/>
              <a:t>The ability of the decisions makers to specify the information.</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Methods of determining information requirement</a:t>
            </a:r>
            <a:endParaRPr lang="en-US" dirty="0"/>
          </a:p>
        </p:txBody>
      </p:sp>
      <p:sp>
        <p:nvSpPr>
          <p:cNvPr id="3" name="Content Placeholder 2"/>
          <p:cNvSpPr>
            <a:spLocks noGrp="1"/>
          </p:cNvSpPr>
          <p:nvPr>
            <p:ph idx="1"/>
          </p:nvPr>
        </p:nvSpPr>
        <p:spPr/>
        <p:txBody>
          <a:bodyPr/>
          <a:lstStyle/>
          <a:p>
            <a:r>
              <a:rPr lang="en-US" dirty="0" smtClean="0"/>
              <a:t>Asking or Interviewing</a:t>
            </a:r>
          </a:p>
          <a:p>
            <a:r>
              <a:rPr lang="en-US" dirty="0" smtClean="0"/>
              <a:t>Determining from existing system</a:t>
            </a:r>
          </a:p>
          <a:p>
            <a:r>
              <a:rPr lang="en-US" dirty="0" smtClean="0"/>
              <a:t>Analyzing critical success factors</a:t>
            </a:r>
          </a:p>
          <a:p>
            <a:r>
              <a:rPr lang="en-US" dirty="0" smtClean="0"/>
              <a:t>Experimentation and modeling</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 and Implementation of the MIS</a:t>
            </a:r>
            <a:endParaRPr lang="en-US" dirty="0"/>
          </a:p>
        </p:txBody>
      </p:sp>
      <p:sp>
        <p:nvSpPr>
          <p:cNvPr id="3" name="Content Placeholder 2"/>
          <p:cNvSpPr>
            <a:spLocks noGrp="1"/>
          </p:cNvSpPr>
          <p:nvPr>
            <p:ph idx="1"/>
          </p:nvPr>
        </p:nvSpPr>
        <p:spPr/>
        <p:txBody>
          <a:bodyPr/>
          <a:lstStyle/>
          <a:p>
            <a:r>
              <a:rPr lang="en-US" dirty="0" smtClean="0"/>
              <a:t>Prototyping Approach</a:t>
            </a:r>
          </a:p>
          <a:p>
            <a:r>
              <a:rPr lang="en-US" dirty="0" smtClean="0"/>
              <a:t>Life Cycle approach</a:t>
            </a:r>
          </a:p>
          <a:p>
            <a:endParaRPr lang="en-US" dirty="0"/>
          </a:p>
          <a:p>
            <a:r>
              <a:rPr lang="en-US" dirty="0" smtClean="0"/>
              <a:t>Various systems and subsystems are constructed and then integrated</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dirty="0" smtClean="0"/>
              <a:t>MIS Plan</a:t>
            </a:r>
            <a:endParaRPr lang="en-US" dirty="0"/>
          </a:p>
        </p:txBody>
      </p:sp>
      <p:sp>
        <p:nvSpPr>
          <p:cNvPr id="3" name="Content Placeholder 2"/>
          <p:cNvSpPr>
            <a:spLocks noGrp="1"/>
          </p:cNvSpPr>
          <p:nvPr>
            <p:ph idx="1"/>
          </p:nvPr>
        </p:nvSpPr>
        <p:spPr>
          <a:xfrm>
            <a:off x="457200" y="1066800"/>
            <a:ext cx="8229600" cy="5791200"/>
          </a:xfrm>
        </p:spPr>
        <p:txBody>
          <a:bodyPr>
            <a:noAutofit/>
          </a:bodyPr>
          <a:lstStyle/>
          <a:p>
            <a:pPr>
              <a:buNone/>
            </a:pPr>
            <a:r>
              <a:rPr lang="en-US" sz="2000" b="1" u="sng" dirty="0"/>
              <a:t>MIS</a:t>
            </a:r>
            <a:r>
              <a:rPr lang="en-US" sz="2000" b="1" dirty="0" smtClean="0"/>
              <a:t> goals and objectives</a:t>
            </a:r>
          </a:p>
          <a:p>
            <a:endParaRPr lang="en-US" sz="2000" dirty="0"/>
          </a:p>
          <a:p>
            <a:r>
              <a:rPr lang="en-US" sz="2000" dirty="0" smtClean="0"/>
              <a:t> It is necessary to develop the goals and objectives for the MIS which will support the business goals which will consider management philosophy, policy constraints, business risks, internal and external environment of the organization and the business.</a:t>
            </a:r>
          </a:p>
          <a:p>
            <a:r>
              <a:rPr lang="en-US" sz="2000" dirty="0" smtClean="0"/>
              <a:t>The goals and the objectives of the MIS would be so stated that they can be measured. </a:t>
            </a:r>
          </a:p>
          <a:p>
            <a:r>
              <a:rPr lang="en-US" sz="2000" dirty="0" smtClean="0"/>
              <a:t>The typical statements of the goals are as under:</a:t>
            </a:r>
          </a:p>
          <a:p>
            <a:pPr lvl="1"/>
            <a:r>
              <a:rPr lang="en-US" sz="2000" dirty="0" smtClean="0"/>
              <a:t> Provide on-line information on the stocks, markets and the accounts balances.</a:t>
            </a:r>
          </a:p>
          <a:p>
            <a:pPr lvl="1"/>
            <a:r>
              <a:rPr lang="en-US" sz="2000" dirty="0" smtClean="0"/>
              <a:t>The query processing should not exceed more than three seconds.</a:t>
            </a:r>
          </a:p>
          <a:p>
            <a:pPr lvl="1"/>
            <a:r>
              <a:rPr lang="en-US" sz="2000" dirty="0" smtClean="0"/>
              <a:t>The focus of the system will be on the end user computing and access facilities.</a:t>
            </a:r>
          </a:p>
          <a:p>
            <a:pPr lvl="1"/>
            <a:r>
              <a:rPr lang="en-US" sz="2000" dirty="0" smtClean="0"/>
              <a:t>Information support will be the first in the strategic areas of management such as marketing or service or technology.</a:t>
            </a:r>
          </a:p>
          <a:p>
            <a:endParaRPr lang="en-US" sz="20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Prototyping approach</a:t>
            </a:r>
            <a:endParaRPr lang="en-US" dirty="0"/>
          </a:p>
        </p:txBody>
      </p:sp>
      <p:sp>
        <p:nvSpPr>
          <p:cNvPr id="3" name="Content Placeholder 2"/>
          <p:cNvSpPr>
            <a:spLocks noGrp="1"/>
          </p:cNvSpPr>
          <p:nvPr>
            <p:ph idx="1"/>
          </p:nvPr>
        </p:nvSpPr>
        <p:spPr/>
        <p:txBody>
          <a:bodyPr>
            <a:normAutofit/>
          </a:bodyPr>
          <a:lstStyle/>
          <a:p>
            <a:r>
              <a:rPr lang="en-US" dirty="0"/>
              <a:t>To illustrate the input data, formats, messages, reports and the interactive </a:t>
            </a:r>
            <a:r>
              <a:rPr lang="en-US" dirty="0" smtClean="0"/>
              <a:t>dialogues to </a:t>
            </a:r>
            <a:r>
              <a:rPr lang="en-US" dirty="0"/>
              <a:t>the customer.</a:t>
            </a:r>
          </a:p>
          <a:p>
            <a:r>
              <a:rPr lang="en-US" dirty="0"/>
              <a:t> It is also used when technical solutions are unclear to the development team.</a:t>
            </a:r>
          </a:p>
          <a:p>
            <a:r>
              <a:rPr lang="en-US" dirty="0"/>
              <a:t> To gain better understanding of the customer needs.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4" name="Group 63"/>
          <p:cNvGrpSpPr/>
          <p:nvPr/>
        </p:nvGrpSpPr>
        <p:grpSpPr>
          <a:xfrm>
            <a:off x="381000" y="609600"/>
            <a:ext cx="8382000" cy="5867400"/>
            <a:chOff x="381000" y="609600"/>
            <a:chExt cx="8382000" cy="5867400"/>
          </a:xfrm>
        </p:grpSpPr>
        <p:sp>
          <p:nvSpPr>
            <p:cNvPr id="6" name="Rectangle 5"/>
            <p:cNvSpPr/>
            <p:nvPr/>
          </p:nvSpPr>
          <p:spPr>
            <a:xfrm>
              <a:off x="457200" y="6096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Mission, goals</a:t>
              </a:r>
              <a:endParaRPr lang="en-US" dirty="0"/>
            </a:p>
          </p:txBody>
        </p:sp>
        <p:sp>
          <p:nvSpPr>
            <p:cNvPr id="7" name="Rectangle 6"/>
            <p:cNvSpPr/>
            <p:nvPr/>
          </p:nvSpPr>
          <p:spPr>
            <a:xfrm>
              <a:off x="457200" y="1676400"/>
              <a:ext cx="152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Identify information needs</a:t>
              </a:r>
              <a:endParaRPr lang="en-US" dirty="0"/>
            </a:p>
          </p:txBody>
        </p:sp>
        <p:sp>
          <p:nvSpPr>
            <p:cNvPr id="8" name="Rectangle 7"/>
            <p:cNvSpPr/>
            <p:nvPr/>
          </p:nvSpPr>
          <p:spPr>
            <a:xfrm>
              <a:off x="457200" y="28194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Define subsystem</a:t>
              </a:r>
              <a:endParaRPr lang="en-US" dirty="0"/>
            </a:p>
          </p:txBody>
        </p:sp>
        <p:sp>
          <p:nvSpPr>
            <p:cNvPr id="9" name="Rectangle 8"/>
            <p:cNvSpPr/>
            <p:nvPr/>
          </p:nvSpPr>
          <p:spPr>
            <a:xfrm>
              <a:off x="457200" y="41148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Define System Objective</a:t>
              </a:r>
              <a:endParaRPr lang="en-US" dirty="0"/>
            </a:p>
          </p:txBody>
        </p:sp>
        <p:sp>
          <p:nvSpPr>
            <p:cNvPr id="10" name="Rectangle 9"/>
            <p:cNvSpPr/>
            <p:nvPr/>
          </p:nvSpPr>
          <p:spPr>
            <a:xfrm>
              <a:off x="381000" y="53340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Examine </a:t>
              </a:r>
              <a:r>
                <a:rPr lang="en-US" dirty="0" err="1" smtClean="0"/>
                <a:t>Feasbility</a:t>
              </a:r>
              <a:endParaRPr lang="en-US" dirty="0"/>
            </a:p>
          </p:txBody>
        </p:sp>
        <p:sp>
          <p:nvSpPr>
            <p:cNvPr id="11" name="Rectangle 10"/>
            <p:cNvSpPr/>
            <p:nvPr/>
          </p:nvSpPr>
          <p:spPr>
            <a:xfrm>
              <a:off x="2667000" y="54102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Develop Initial Prototype Specifications</a:t>
              </a:r>
              <a:endParaRPr lang="en-US" dirty="0"/>
            </a:p>
          </p:txBody>
        </p:sp>
        <p:sp>
          <p:nvSpPr>
            <p:cNvPr id="12" name="Rectangle 11"/>
            <p:cNvSpPr/>
            <p:nvPr/>
          </p:nvSpPr>
          <p:spPr>
            <a:xfrm>
              <a:off x="2667000" y="41148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Initial prototype</a:t>
              </a:r>
              <a:endParaRPr lang="en-US" dirty="0"/>
            </a:p>
          </p:txBody>
        </p:sp>
        <p:sp>
          <p:nvSpPr>
            <p:cNvPr id="13" name="Rectangle 12"/>
            <p:cNvSpPr/>
            <p:nvPr/>
          </p:nvSpPr>
          <p:spPr>
            <a:xfrm>
              <a:off x="2667000" y="28956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Develop and Test</a:t>
              </a:r>
              <a:endParaRPr lang="en-US" dirty="0"/>
            </a:p>
          </p:txBody>
        </p:sp>
        <p:sp>
          <p:nvSpPr>
            <p:cNvPr id="14" name="Rectangle 13"/>
            <p:cNvSpPr/>
            <p:nvPr/>
          </p:nvSpPr>
          <p:spPr>
            <a:xfrm>
              <a:off x="2590800" y="16002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Refine the needs</a:t>
              </a:r>
              <a:endParaRPr lang="en-US" dirty="0"/>
            </a:p>
          </p:txBody>
        </p:sp>
        <p:sp>
          <p:nvSpPr>
            <p:cNvPr id="15" name="Rectangle 14"/>
            <p:cNvSpPr/>
            <p:nvPr/>
          </p:nvSpPr>
          <p:spPr>
            <a:xfrm>
              <a:off x="5029200" y="16002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Modify Prototype specs</a:t>
              </a:r>
              <a:endParaRPr lang="en-US" dirty="0"/>
            </a:p>
          </p:txBody>
        </p:sp>
        <p:sp>
          <p:nvSpPr>
            <p:cNvPr id="16" name="Rectangle 15"/>
            <p:cNvSpPr/>
            <p:nvPr/>
          </p:nvSpPr>
          <p:spPr>
            <a:xfrm>
              <a:off x="5029200" y="29718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Develop revised prototype</a:t>
              </a:r>
              <a:endParaRPr lang="en-US" dirty="0"/>
            </a:p>
          </p:txBody>
        </p:sp>
        <p:sp>
          <p:nvSpPr>
            <p:cNvPr id="17" name="Rectangle 16"/>
            <p:cNvSpPr/>
            <p:nvPr/>
          </p:nvSpPr>
          <p:spPr>
            <a:xfrm>
              <a:off x="5105400" y="55626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Define subsystem</a:t>
              </a:r>
              <a:endParaRPr lang="en-US" dirty="0"/>
            </a:p>
          </p:txBody>
        </p:sp>
        <p:sp>
          <p:nvSpPr>
            <p:cNvPr id="18" name="Diamond 17"/>
            <p:cNvSpPr/>
            <p:nvPr/>
          </p:nvSpPr>
          <p:spPr>
            <a:xfrm>
              <a:off x="4724400" y="4191000"/>
              <a:ext cx="2133600" cy="1143000"/>
            </a:xfrm>
            <a:prstGeom prst="diamon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Is user satisfied</a:t>
              </a:r>
              <a:endParaRPr lang="en-US" dirty="0"/>
            </a:p>
          </p:txBody>
        </p:sp>
        <p:sp>
          <p:nvSpPr>
            <p:cNvPr id="19" name="Rectangle 18"/>
            <p:cNvSpPr/>
            <p:nvPr/>
          </p:nvSpPr>
          <p:spPr>
            <a:xfrm>
              <a:off x="7086600" y="55626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Documentation</a:t>
              </a:r>
              <a:endParaRPr lang="en-US" dirty="0"/>
            </a:p>
          </p:txBody>
        </p:sp>
        <p:sp>
          <p:nvSpPr>
            <p:cNvPr id="20" name="Rectangle 19"/>
            <p:cNvSpPr/>
            <p:nvPr/>
          </p:nvSpPr>
          <p:spPr>
            <a:xfrm>
              <a:off x="7162800" y="41910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Training</a:t>
              </a:r>
              <a:endParaRPr lang="en-US" dirty="0"/>
            </a:p>
          </p:txBody>
        </p:sp>
        <p:sp>
          <p:nvSpPr>
            <p:cNvPr id="21" name="Rectangle 20"/>
            <p:cNvSpPr/>
            <p:nvPr/>
          </p:nvSpPr>
          <p:spPr>
            <a:xfrm>
              <a:off x="7162800" y="28956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Implement</a:t>
              </a:r>
              <a:endParaRPr lang="en-US" dirty="0"/>
            </a:p>
          </p:txBody>
        </p:sp>
        <p:sp>
          <p:nvSpPr>
            <p:cNvPr id="22" name="Rectangle 21"/>
            <p:cNvSpPr/>
            <p:nvPr/>
          </p:nvSpPr>
          <p:spPr>
            <a:xfrm>
              <a:off x="7086600" y="15240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Review</a:t>
              </a:r>
              <a:endParaRPr lang="en-US" dirty="0"/>
            </a:p>
          </p:txBody>
        </p:sp>
        <p:cxnSp>
          <p:nvCxnSpPr>
            <p:cNvPr id="24" name="Straight Arrow Connector 23"/>
            <p:cNvCxnSpPr>
              <a:stCxn id="6" idx="2"/>
              <a:endCxn id="7" idx="0"/>
            </p:cNvCxnSpPr>
            <p:nvPr/>
          </p:nvCxnSpPr>
          <p:spPr>
            <a:xfrm rot="5400000">
              <a:off x="1028700" y="1485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953294" y="26281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5400000">
              <a:off x="989806" y="3962400"/>
              <a:ext cx="3055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endCxn id="10" idx="0"/>
            </p:cNvCxnSpPr>
            <p:nvPr/>
          </p:nvCxnSpPr>
          <p:spPr>
            <a:xfrm rot="16200000" flipH="1">
              <a:off x="1009650" y="51625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0" idx="3"/>
            </p:cNvCxnSpPr>
            <p:nvPr/>
          </p:nvCxnSpPr>
          <p:spPr>
            <a:xfrm>
              <a:off x="1981200" y="5791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1" idx="0"/>
              <a:endCxn id="12" idx="2"/>
            </p:cNvCxnSpPr>
            <p:nvPr/>
          </p:nvCxnSpPr>
          <p:spPr>
            <a:xfrm rot="5400000" flipH="1" flipV="1">
              <a:off x="3276600" y="52197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12" idx="0"/>
              <a:endCxn id="13" idx="2"/>
            </p:cNvCxnSpPr>
            <p:nvPr/>
          </p:nvCxnSpPr>
          <p:spPr>
            <a:xfrm rot="5400000" flipH="1" flipV="1">
              <a:off x="3314700" y="3962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endCxn id="14" idx="2"/>
            </p:cNvCxnSpPr>
            <p:nvPr/>
          </p:nvCxnSpPr>
          <p:spPr>
            <a:xfrm rot="16200000" flipV="1">
              <a:off x="3257550" y="26479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4267200" y="2057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5" idx="2"/>
              <a:endCxn id="16" idx="0"/>
            </p:cNvCxnSpPr>
            <p:nvPr/>
          </p:nvCxnSpPr>
          <p:spPr>
            <a:xfrm rot="5400000">
              <a:off x="5600700" y="2743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16" idx="2"/>
              <a:endCxn id="18" idx="0"/>
            </p:cNvCxnSpPr>
            <p:nvPr/>
          </p:nvCxnSpPr>
          <p:spPr>
            <a:xfrm rot="5400000">
              <a:off x="5657850" y="40195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18" idx="2"/>
            </p:cNvCxnSpPr>
            <p:nvPr/>
          </p:nvCxnSpPr>
          <p:spPr>
            <a:xfrm rot="5400000">
              <a:off x="5715000" y="5410200"/>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17" idx="3"/>
            </p:cNvCxnSpPr>
            <p:nvPr/>
          </p:nvCxnSpPr>
          <p:spPr>
            <a:xfrm>
              <a:off x="6705600" y="60198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a:stCxn id="19" idx="0"/>
              <a:endCxn id="20" idx="2"/>
            </p:cNvCxnSpPr>
            <p:nvPr/>
          </p:nvCxnSpPr>
          <p:spPr>
            <a:xfrm rot="5400000" flipH="1" flipV="1">
              <a:off x="7715250" y="5314950"/>
              <a:ext cx="4572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a:stCxn id="20" idx="0"/>
              <a:endCxn id="21" idx="2"/>
            </p:cNvCxnSpPr>
            <p:nvPr/>
          </p:nvCxnSpPr>
          <p:spPr>
            <a:xfrm rot="5400000" flipH="1" flipV="1">
              <a:off x="7772400" y="40005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21" idx="0"/>
              <a:endCxn id="22" idx="2"/>
            </p:cNvCxnSpPr>
            <p:nvPr/>
          </p:nvCxnSpPr>
          <p:spPr>
            <a:xfrm rot="16200000" flipV="1">
              <a:off x="7696200" y="2628900"/>
              <a:ext cx="457200" cy="76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Life Cycle Approach</a:t>
            </a:r>
            <a:endParaRPr lang="en-US" dirty="0"/>
          </a:p>
        </p:txBody>
      </p:sp>
      <p:sp>
        <p:nvSpPr>
          <p:cNvPr id="3" name="Content Placeholder 2"/>
          <p:cNvSpPr>
            <a:spLocks noGrp="1"/>
          </p:cNvSpPr>
          <p:nvPr>
            <p:ph idx="1"/>
          </p:nvPr>
        </p:nvSpPr>
        <p:spPr/>
        <p:txBody>
          <a:bodyPr/>
          <a:lstStyle/>
          <a:p>
            <a:r>
              <a:rPr lang="en-US" dirty="0"/>
              <a:t>Minor modifications or changes do occur but they are not significant in terms </a:t>
            </a:r>
            <a:r>
              <a:rPr lang="en-US" dirty="0" smtClean="0"/>
              <a:t>of handling </a:t>
            </a:r>
            <a:r>
              <a:rPr lang="en-US" dirty="0"/>
              <a:t>either by the designer or the user of the system. </a:t>
            </a:r>
            <a:endParaRPr lang="en-US" dirty="0" smtClean="0"/>
          </a:p>
          <a:p>
            <a:r>
              <a:rPr lang="en-US" dirty="0" smtClean="0"/>
              <a:t>Such </a:t>
            </a:r>
            <a:r>
              <a:rPr lang="en-US" dirty="0"/>
              <a:t>system, have a life </a:t>
            </a:r>
            <a:r>
              <a:rPr lang="en-US" dirty="0" smtClean="0"/>
              <a:t>and they </a:t>
            </a:r>
            <a:r>
              <a:rPr lang="en-US" dirty="0"/>
              <a:t>can be developed in a systematic manner, and can be reviewed after a year or two</a:t>
            </a:r>
            <a:r>
              <a:rPr lang="en-US" dirty="0" smtClean="0"/>
              <a:t>, for </a:t>
            </a:r>
            <a:r>
              <a:rPr lang="en-US" dirty="0"/>
              <a:t>significant modification, if </a:t>
            </a:r>
            <a:r>
              <a:rPr lang="en-US" dirty="0" smtClean="0"/>
              <a:t>any.</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system development life cycle consist of 5 major stages:</a:t>
            </a:r>
            <a:endParaRPr lang="en-US" dirty="0"/>
          </a:p>
        </p:txBody>
      </p:sp>
      <p:sp>
        <p:nvSpPr>
          <p:cNvPr id="3" name="Content Placeholder 2"/>
          <p:cNvSpPr>
            <a:spLocks noGrp="1"/>
          </p:cNvSpPr>
          <p:nvPr>
            <p:ph idx="1"/>
          </p:nvPr>
        </p:nvSpPr>
        <p:spPr/>
        <p:txBody>
          <a:bodyPr/>
          <a:lstStyle/>
          <a:p>
            <a:pPr>
              <a:buNone/>
            </a:pPr>
            <a:r>
              <a:rPr lang="en-US" dirty="0" smtClean="0"/>
              <a:t>1. Define </a:t>
            </a:r>
            <a:r>
              <a:rPr lang="en-US" dirty="0"/>
              <a:t>system and its objective</a:t>
            </a:r>
          </a:p>
          <a:p>
            <a:pPr>
              <a:buNone/>
            </a:pPr>
            <a:r>
              <a:rPr lang="en-US" dirty="0"/>
              <a:t>2. Development of the System</a:t>
            </a:r>
          </a:p>
          <a:p>
            <a:pPr>
              <a:buNone/>
            </a:pPr>
            <a:r>
              <a:rPr lang="en-US" dirty="0"/>
              <a:t>3. Installation of the System</a:t>
            </a:r>
          </a:p>
          <a:p>
            <a:pPr>
              <a:buNone/>
            </a:pPr>
            <a:r>
              <a:rPr lang="en-US" dirty="0"/>
              <a:t>4. Operations of the System</a:t>
            </a:r>
          </a:p>
          <a:p>
            <a:pPr>
              <a:buNone/>
            </a:pPr>
            <a:r>
              <a:rPr lang="en-US" dirty="0"/>
              <a:t>5. Review and Evaluation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457200" y="609600"/>
            <a:ext cx="7848600" cy="5715000"/>
            <a:chOff x="381000" y="609600"/>
            <a:chExt cx="6248400" cy="5715000"/>
          </a:xfrm>
        </p:grpSpPr>
        <p:sp>
          <p:nvSpPr>
            <p:cNvPr id="5" name="Rectangle 4"/>
            <p:cNvSpPr/>
            <p:nvPr/>
          </p:nvSpPr>
          <p:spPr>
            <a:xfrm>
              <a:off x="457200" y="609600"/>
              <a:ext cx="1524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System Specification</a:t>
              </a:r>
              <a:endParaRPr lang="en-US" dirty="0"/>
            </a:p>
          </p:txBody>
        </p:sp>
        <p:sp>
          <p:nvSpPr>
            <p:cNvPr id="6" name="Rectangle 5"/>
            <p:cNvSpPr/>
            <p:nvPr/>
          </p:nvSpPr>
          <p:spPr>
            <a:xfrm>
              <a:off x="457200" y="1676400"/>
              <a:ext cx="15240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Assess feasibility</a:t>
              </a:r>
              <a:endParaRPr lang="en-US" dirty="0"/>
            </a:p>
          </p:txBody>
        </p:sp>
        <p:sp>
          <p:nvSpPr>
            <p:cNvPr id="7" name="Rectangle 6"/>
            <p:cNvSpPr/>
            <p:nvPr/>
          </p:nvSpPr>
          <p:spPr>
            <a:xfrm>
              <a:off x="457200" y="28194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Information Req. System</a:t>
              </a:r>
              <a:endParaRPr lang="en-US" dirty="0"/>
            </a:p>
          </p:txBody>
        </p:sp>
        <p:sp>
          <p:nvSpPr>
            <p:cNvPr id="8" name="Rectangle 7"/>
            <p:cNvSpPr/>
            <p:nvPr/>
          </p:nvSpPr>
          <p:spPr>
            <a:xfrm>
              <a:off x="457200" y="41148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Conceptual Design</a:t>
              </a:r>
              <a:endParaRPr lang="en-US" dirty="0"/>
            </a:p>
          </p:txBody>
        </p:sp>
        <p:sp>
          <p:nvSpPr>
            <p:cNvPr id="9" name="Rectangle 8"/>
            <p:cNvSpPr/>
            <p:nvPr/>
          </p:nvSpPr>
          <p:spPr>
            <a:xfrm>
              <a:off x="381000" y="53340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Physical Design</a:t>
              </a:r>
              <a:endParaRPr lang="en-US" dirty="0"/>
            </a:p>
          </p:txBody>
        </p:sp>
        <p:sp>
          <p:nvSpPr>
            <p:cNvPr id="10" name="Rectangle 9"/>
            <p:cNvSpPr/>
            <p:nvPr/>
          </p:nvSpPr>
          <p:spPr>
            <a:xfrm>
              <a:off x="2667000" y="54102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System specification</a:t>
              </a:r>
              <a:endParaRPr lang="en-US" dirty="0"/>
            </a:p>
          </p:txBody>
        </p:sp>
        <p:sp>
          <p:nvSpPr>
            <p:cNvPr id="11" name="Rectangle 10"/>
            <p:cNvSpPr/>
            <p:nvPr/>
          </p:nvSpPr>
          <p:spPr>
            <a:xfrm>
              <a:off x="2667000" y="41148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Program Specifications</a:t>
              </a:r>
              <a:endParaRPr lang="en-US" dirty="0"/>
            </a:p>
          </p:txBody>
        </p:sp>
        <p:sp>
          <p:nvSpPr>
            <p:cNvPr id="12" name="Rectangle 11"/>
            <p:cNvSpPr/>
            <p:nvPr/>
          </p:nvSpPr>
          <p:spPr>
            <a:xfrm>
              <a:off x="2667000" y="28956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Develop the system</a:t>
              </a:r>
              <a:endParaRPr lang="en-US" dirty="0"/>
            </a:p>
          </p:txBody>
        </p:sp>
        <p:sp>
          <p:nvSpPr>
            <p:cNvPr id="13" name="Rectangle 12"/>
            <p:cNvSpPr/>
            <p:nvPr/>
          </p:nvSpPr>
          <p:spPr>
            <a:xfrm>
              <a:off x="2590800" y="16002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Install the System</a:t>
              </a:r>
              <a:endParaRPr lang="en-US" dirty="0"/>
            </a:p>
          </p:txBody>
        </p:sp>
        <p:sp>
          <p:nvSpPr>
            <p:cNvPr id="14" name="Rectangle 13"/>
            <p:cNvSpPr/>
            <p:nvPr/>
          </p:nvSpPr>
          <p:spPr>
            <a:xfrm>
              <a:off x="5029200" y="16002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Conducts training</a:t>
              </a:r>
              <a:endParaRPr lang="en-US" dirty="0"/>
            </a:p>
          </p:txBody>
        </p:sp>
        <p:sp>
          <p:nvSpPr>
            <p:cNvPr id="15" name="Rectangle 14"/>
            <p:cNvSpPr/>
            <p:nvPr/>
          </p:nvSpPr>
          <p:spPr>
            <a:xfrm>
              <a:off x="5029200" y="29718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Operate the system</a:t>
              </a:r>
              <a:endParaRPr lang="en-US" dirty="0"/>
            </a:p>
          </p:txBody>
        </p:sp>
        <p:sp>
          <p:nvSpPr>
            <p:cNvPr id="16" name="Rectangle 15"/>
            <p:cNvSpPr/>
            <p:nvPr/>
          </p:nvSpPr>
          <p:spPr>
            <a:xfrm>
              <a:off x="5029200" y="4267200"/>
              <a:ext cx="16002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Review and Audit</a:t>
              </a:r>
              <a:endParaRPr lang="en-US" dirty="0"/>
            </a:p>
          </p:txBody>
        </p:sp>
        <p:cxnSp>
          <p:nvCxnSpPr>
            <p:cNvPr id="22" name="Straight Arrow Connector 21"/>
            <p:cNvCxnSpPr>
              <a:stCxn id="5" idx="2"/>
              <a:endCxn id="6" idx="0"/>
            </p:cNvCxnSpPr>
            <p:nvPr/>
          </p:nvCxnSpPr>
          <p:spPr>
            <a:xfrm rot="5400000">
              <a:off x="1028700" y="14859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a:off x="953294" y="26281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a:off x="989806" y="3962400"/>
              <a:ext cx="305594"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endCxn id="9" idx="0"/>
            </p:cNvCxnSpPr>
            <p:nvPr/>
          </p:nvCxnSpPr>
          <p:spPr>
            <a:xfrm rot="16200000" flipH="1">
              <a:off x="1009650" y="51625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9" idx="3"/>
            </p:cNvCxnSpPr>
            <p:nvPr/>
          </p:nvCxnSpPr>
          <p:spPr>
            <a:xfrm>
              <a:off x="1981200" y="57912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a:stCxn id="10" idx="0"/>
              <a:endCxn id="11" idx="2"/>
            </p:cNvCxnSpPr>
            <p:nvPr/>
          </p:nvCxnSpPr>
          <p:spPr>
            <a:xfrm rot="5400000" flipH="1" flipV="1">
              <a:off x="3276600" y="5219700"/>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1" idx="0"/>
              <a:endCxn id="12" idx="2"/>
            </p:cNvCxnSpPr>
            <p:nvPr/>
          </p:nvCxnSpPr>
          <p:spPr>
            <a:xfrm rot="5400000" flipH="1" flipV="1">
              <a:off x="3314700" y="3962400"/>
              <a:ext cx="3048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endCxn id="13" idx="2"/>
            </p:cNvCxnSpPr>
            <p:nvPr/>
          </p:nvCxnSpPr>
          <p:spPr>
            <a:xfrm rot="16200000" flipV="1">
              <a:off x="3257550" y="26479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4267200" y="20574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4" idx="2"/>
              <a:endCxn id="15" idx="0"/>
            </p:cNvCxnSpPr>
            <p:nvPr/>
          </p:nvCxnSpPr>
          <p:spPr>
            <a:xfrm rot="5400000">
              <a:off x="5600700" y="27432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a:stCxn id="15" idx="2"/>
            </p:cNvCxnSpPr>
            <p:nvPr/>
          </p:nvCxnSpPr>
          <p:spPr>
            <a:xfrm rot="5400000">
              <a:off x="5657850" y="4019550"/>
              <a:ext cx="304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487362"/>
          </a:xfrm>
        </p:spPr>
        <p:txBody>
          <a:bodyPr>
            <a:normAutofit fontScale="90000"/>
          </a:bodyPr>
          <a:lstStyle/>
          <a:p>
            <a:r>
              <a:rPr lang="en-US" dirty="0" smtClean="0"/>
              <a:t>Difference </a:t>
            </a:r>
            <a:endParaRPr lang="en-US" dirty="0"/>
          </a:p>
        </p:txBody>
      </p:sp>
      <p:graphicFrame>
        <p:nvGraphicFramePr>
          <p:cNvPr id="4" name="Content Placeholder 3"/>
          <p:cNvGraphicFramePr>
            <a:graphicFrameLocks noGrp="1"/>
          </p:cNvGraphicFramePr>
          <p:nvPr>
            <p:ph idx="1"/>
          </p:nvPr>
        </p:nvGraphicFramePr>
        <p:xfrm>
          <a:off x="0" y="533400"/>
          <a:ext cx="9144000" cy="6898640"/>
        </p:xfrm>
        <a:graphic>
          <a:graphicData uri="http://schemas.openxmlformats.org/drawingml/2006/table">
            <a:tbl>
              <a:tblPr firstRow="1" bandRow="1">
                <a:tableStyleId>{5C22544A-7EE6-4342-B048-85BDC9FD1C3A}</a:tableStyleId>
              </a:tblPr>
              <a:tblGrid>
                <a:gridCol w="4572000"/>
                <a:gridCol w="4572000"/>
              </a:tblGrid>
              <a:tr h="370840">
                <a:tc>
                  <a:txBody>
                    <a:bodyPr/>
                    <a:lstStyle/>
                    <a:p>
                      <a:r>
                        <a:rPr lang="en-US" dirty="0" smtClean="0"/>
                        <a:t>Prototype</a:t>
                      </a:r>
                      <a:endParaRPr lang="en-US" dirty="0"/>
                    </a:p>
                  </a:txBody>
                  <a:tcPr/>
                </a:tc>
                <a:tc>
                  <a:txBody>
                    <a:bodyPr/>
                    <a:lstStyle/>
                    <a:p>
                      <a:r>
                        <a:rPr lang="en-US" dirty="0" smtClean="0"/>
                        <a:t>Life cycle</a:t>
                      </a:r>
                      <a:endParaRPr lang="en-US" dirty="0"/>
                    </a:p>
                  </a:txBody>
                  <a:tcPr/>
                </a:tc>
              </a:tr>
              <a:tr h="370840">
                <a:tc>
                  <a:txBody>
                    <a:bodyPr/>
                    <a:lstStyle/>
                    <a:p>
                      <a:r>
                        <a:rPr lang="en-US" sz="1600" kern="1200" dirty="0" smtClean="0">
                          <a:solidFill>
                            <a:schemeClr val="dk1"/>
                          </a:solidFill>
                          <a:latin typeface="+mn-lt"/>
                          <a:ea typeface="+mn-ea"/>
                          <a:cs typeface="+mn-cs"/>
                        </a:rPr>
                        <a:t>Open system with a high degree of</a:t>
                      </a:r>
                    </a:p>
                    <a:p>
                      <a:r>
                        <a:rPr lang="en-US" sz="1600" kern="1200" dirty="0" smtClean="0">
                          <a:solidFill>
                            <a:schemeClr val="dk1"/>
                          </a:solidFill>
                          <a:latin typeface="+mn-lt"/>
                          <a:ea typeface="+mn-ea"/>
                          <a:cs typeface="+mn-cs"/>
                        </a:rPr>
                        <a:t>uncertainty about the information</a:t>
                      </a:r>
                    </a:p>
                    <a:p>
                      <a:r>
                        <a:rPr lang="en-US" sz="1600" kern="1200" dirty="0" smtClean="0">
                          <a:solidFill>
                            <a:schemeClr val="dk1"/>
                          </a:solidFill>
                          <a:latin typeface="+mn-lt"/>
                          <a:ea typeface="+mn-ea"/>
                          <a:cs typeface="+mn-cs"/>
                        </a:rPr>
                        <a:t>needs.</a:t>
                      </a:r>
                    </a:p>
                    <a:p>
                      <a:endParaRPr lang="en-US" sz="1600" dirty="0"/>
                    </a:p>
                  </a:txBody>
                  <a:tcPr/>
                </a:tc>
                <a:tc>
                  <a:txBody>
                    <a:bodyPr/>
                    <a:lstStyle/>
                    <a:p>
                      <a:r>
                        <a:rPr lang="en-US" sz="1600" kern="1200" dirty="0" smtClean="0">
                          <a:solidFill>
                            <a:schemeClr val="dk1"/>
                          </a:solidFill>
                          <a:latin typeface="+mn-lt"/>
                          <a:ea typeface="+mn-ea"/>
                          <a:cs typeface="+mn-cs"/>
                        </a:rPr>
                        <a:t>Closed system with little or no</a:t>
                      </a:r>
                    </a:p>
                    <a:p>
                      <a:r>
                        <a:rPr lang="en-US" sz="1600" kern="1200" dirty="0" smtClean="0">
                          <a:solidFill>
                            <a:schemeClr val="dk1"/>
                          </a:solidFill>
                          <a:latin typeface="+mn-lt"/>
                          <a:ea typeface="+mn-ea"/>
                          <a:cs typeface="+mn-cs"/>
                        </a:rPr>
                        <a:t>uncertainty about the information</a:t>
                      </a:r>
                    </a:p>
                    <a:p>
                      <a:r>
                        <a:rPr lang="en-US" sz="1600" kern="1200" dirty="0" smtClean="0">
                          <a:solidFill>
                            <a:schemeClr val="dk1"/>
                          </a:solidFill>
                          <a:latin typeface="+mn-lt"/>
                          <a:ea typeface="+mn-ea"/>
                          <a:cs typeface="+mn-cs"/>
                        </a:rPr>
                        <a:t>needs.</a:t>
                      </a:r>
                    </a:p>
                    <a:p>
                      <a:endParaRPr lang="en-US" sz="1600" dirty="0"/>
                    </a:p>
                  </a:txBody>
                  <a:tcPr/>
                </a:tc>
              </a:tr>
              <a:tr h="370840">
                <a:tc>
                  <a:txBody>
                    <a:bodyPr/>
                    <a:lstStyle/>
                    <a:p>
                      <a:r>
                        <a:rPr lang="en-US" sz="1600" kern="1200" dirty="0" smtClean="0">
                          <a:solidFill>
                            <a:schemeClr val="dk1"/>
                          </a:solidFill>
                          <a:latin typeface="+mn-lt"/>
                          <a:ea typeface="+mn-ea"/>
                          <a:cs typeface="+mn-cs"/>
                        </a:rPr>
                        <a:t>Necessary to try out the ideas,</a:t>
                      </a:r>
                    </a:p>
                    <a:p>
                      <a:r>
                        <a:rPr lang="en-US" sz="1600" kern="1200" dirty="0" smtClean="0">
                          <a:solidFill>
                            <a:schemeClr val="dk1"/>
                          </a:solidFill>
                          <a:latin typeface="+mn-lt"/>
                          <a:ea typeface="+mn-ea"/>
                          <a:cs typeface="+mn-cs"/>
                        </a:rPr>
                        <a:t>application and efficiency of the</a:t>
                      </a:r>
                    </a:p>
                    <a:p>
                      <a:r>
                        <a:rPr lang="en-US" sz="1600" kern="1200" dirty="0" smtClean="0">
                          <a:solidFill>
                            <a:schemeClr val="dk1"/>
                          </a:solidFill>
                          <a:latin typeface="+mn-lt"/>
                          <a:ea typeface="+mn-ea"/>
                          <a:cs typeface="+mn-cs"/>
                        </a:rPr>
                        <a:t>information as a decision support</a:t>
                      </a:r>
                      <a:endParaRPr lang="en-US" sz="1600" dirty="0"/>
                    </a:p>
                  </a:txBody>
                  <a:tcPr/>
                </a:tc>
                <a:tc>
                  <a:txBody>
                    <a:bodyPr/>
                    <a:lstStyle/>
                    <a:p>
                      <a:r>
                        <a:rPr lang="en-US" sz="1600" kern="1200" dirty="0" smtClean="0">
                          <a:solidFill>
                            <a:schemeClr val="dk1"/>
                          </a:solidFill>
                          <a:latin typeface="+mn-lt"/>
                          <a:ea typeface="+mn-ea"/>
                          <a:cs typeface="+mn-cs"/>
                        </a:rPr>
                        <a:t>No need to try out the application or the</a:t>
                      </a:r>
                    </a:p>
                    <a:p>
                      <a:r>
                        <a:rPr lang="en-US" sz="1600" kern="1200" dirty="0" smtClean="0">
                          <a:solidFill>
                            <a:schemeClr val="dk1"/>
                          </a:solidFill>
                          <a:latin typeface="+mn-lt"/>
                          <a:ea typeface="+mn-ea"/>
                          <a:cs typeface="+mn-cs"/>
                        </a:rPr>
                        <a:t>information as it is already proven</a:t>
                      </a:r>
                      <a:endParaRPr lang="en-US" sz="1600" dirty="0"/>
                    </a:p>
                  </a:txBody>
                  <a:tcPr/>
                </a:tc>
              </a:tr>
              <a:tr h="802640">
                <a:tc>
                  <a:txBody>
                    <a:bodyPr/>
                    <a:lstStyle/>
                    <a:p>
                      <a:r>
                        <a:rPr lang="en-US" sz="1600" kern="1200" dirty="0" smtClean="0">
                          <a:solidFill>
                            <a:schemeClr val="dk1"/>
                          </a:solidFill>
                          <a:latin typeface="+mn-lt"/>
                          <a:ea typeface="+mn-ea"/>
                          <a:cs typeface="+mn-cs"/>
                        </a:rPr>
                        <a:t>It is prototyping based so</a:t>
                      </a:r>
                    </a:p>
                    <a:p>
                      <a:r>
                        <a:rPr lang="en-US" sz="1600" kern="1200" dirty="0" smtClean="0">
                          <a:solidFill>
                            <a:schemeClr val="dk1"/>
                          </a:solidFill>
                          <a:latin typeface="+mn-lt"/>
                          <a:ea typeface="+mn-ea"/>
                          <a:cs typeface="+mn-cs"/>
                        </a:rPr>
                        <a:t>Experimentation is necessary.</a:t>
                      </a:r>
                    </a:p>
                    <a:p>
                      <a:endParaRPr lang="en-US" sz="1600" dirty="0"/>
                    </a:p>
                  </a:txBody>
                  <a:tcPr/>
                </a:tc>
                <a:tc>
                  <a:txBody>
                    <a:bodyPr/>
                    <a:lstStyle/>
                    <a:p>
                      <a:r>
                        <a:rPr lang="en-US" sz="1600" kern="1200" dirty="0" smtClean="0">
                          <a:solidFill>
                            <a:schemeClr val="dk1"/>
                          </a:solidFill>
                          <a:latin typeface="+mn-lt"/>
                          <a:ea typeface="+mn-ea"/>
                          <a:cs typeface="+mn-cs"/>
                        </a:rPr>
                        <a:t>Scope of the design and the application is</a:t>
                      </a:r>
                    </a:p>
                    <a:p>
                      <a:r>
                        <a:rPr lang="en-US" sz="1600" kern="1200" dirty="0" smtClean="0">
                          <a:solidFill>
                            <a:schemeClr val="dk1"/>
                          </a:solidFill>
                          <a:latin typeface="+mn-lt"/>
                          <a:ea typeface="+mn-ea"/>
                          <a:cs typeface="+mn-cs"/>
                        </a:rPr>
                        <a:t>fully determined with clarity and</a:t>
                      </a:r>
                    </a:p>
                    <a:p>
                      <a:r>
                        <a:rPr lang="en-US" sz="1600" kern="1200" dirty="0" smtClean="0">
                          <a:solidFill>
                            <a:schemeClr val="dk1"/>
                          </a:solidFill>
                          <a:latin typeface="+mn-lt"/>
                          <a:ea typeface="+mn-ea"/>
                          <a:cs typeface="+mn-cs"/>
                        </a:rPr>
                        <a:t>experimentation is not necessary.</a:t>
                      </a:r>
                    </a:p>
                    <a:p>
                      <a:endParaRPr lang="en-US" sz="1600" dirty="0"/>
                    </a:p>
                  </a:txBody>
                  <a:tcPr/>
                </a:tc>
              </a:tr>
              <a:tr h="370840">
                <a:tc>
                  <a:txBody>
                    <a:bodyPr/>
                    <a:lstStyle/>
                    <a:p>
                      <a:r>
                        <a:rPr lang="en-US" sz="1600" kern="1200" dirty="0" smtClean="0">
                          <a:solidFill>
                            <a:schemeClr val="dk1"/>
                          </a:solidFill>
                          <a:latin typeface="+mn-lt"/>
                          <a:ea typeface="+mn-ea"/>
                          <a:cs typeface="+mn-cs"/>
                        </a:rPr>
                        <a:t>User of the system wants to tryout the</a:t>
                      </a:r>
                    </a:p>
                    <a:p>
                      <a:r>
                        <a:rPr lang="en-US" sz="1600" kern="1200" dirty="0" smtClean="0">
                          <a:solidFill>
                            <a:schemeClr val="dk1"/>
                          </a:solidFill>
                          <a:latin typeface="+mn-lt"/>
                          <a:ea typeface="+mn-ea"/>
                          <a:cs typeface="+mn-cs"/>
                        </a:rPr>
                        <a:t>system before he commits the</a:t>
                      </a:r>
                    </a:p>
                    <a:p>
                      <a:r>
                        <a:rPr lang="en-US" sz="1600" kern="1200" dirty="0" smtClean="0">
                          <a:solidFill>
                            <a:schemeClr val="dk1"/>
                          </a:solidFill>
                          <a:latin typeface="+mn-lt"/>
                          <a:ea typeface="+mn-ea"/>
                          <a:cs typeface="+mn-cs"/>
                        </a:rPr>
                        <a:t>specification and the information</a:t>
                      </a:r>
                    </a:p>
                    <a:p>
                      <a:r>
                        <a:rPr lang="en-US" sz="1600" kern="1200" dirty="0" smtClean="0">
                          <a:solidFill>
                            <a:schemeClr val="dk1"/>
                          </a:solidFill>
                          <a:latin typeface="+mn-lt"/>
                          <a:ea typeface="+mn-ea"/>
                          <a:cs typeface="+mn-cs"/>
                        </a:rPr>
                        <a:t>requirements so user can not predict</a:t>
                      </a:r>
                    </a:p>
                    <a:p>
                      <a:r>
                        <a:rPr lang="en-US" sz="1600" kern="1200" dirty="0" smtClean="0">
                          <a:solidFill>
                            <a:schemeClr val="dk1"/>
                          </a:solidFill>
                          <a:latin typeface="+mn-lt"/>
                          <a:ea typeface="+mn-ea"/>
                          <a:cs typeface="+mn-cs"/>
                        </a:rPr>
                        <a:t>overall system</a:t>
                      </a:r>
                      <a:endParaRPr lang="en-US" sz="1600" dirty="0"/>
                    </a:p>
                  </a:txBody>
                  <a:tcPr/>
                </a:tc>
                <a:tc>
                  <a:txBody>
                    <a:bodyPr/>
                    <a:lstStyle/>
                    <a:p>
                      <a:r>
                        <a:rPr lang="en-US" sz="1600" kern="1200" dirty="0" smtClean="0">
                          <a:solidFill>
                            <a:schemeClr val="dk1"/>
                          </a:solidFill>
                          <a:latin typeface="+mn-lt"/>
                          <a:ea typeface="+mn-ea"/>
                          <a:cs typeface="+mn-cs"/>
                        </a:rPr>
                        <a:t>The user is confident and confirms the</a:t>
                      </a:r>
                    </a:p>
                    <a:p>
                      <a:r>
                        <a:rPr lang="en-US" sz="1600" kern="1200" dirty="0" smtClean="0">
                          <a:solidFill>
                            <a:schemeClr val="dk1"/>
                          </a:solidFill>
                          <a:latin typeface="+mn-lt"/>
                          <a:ea typeface="+mn-ea"/>
                          <a:cs typeface="+mn-cs"/>
                        </a:rPr>
                        <a:t>specifications and the information</a:t>
                      </a:r>
                    </a:p>
                    <a:p>
                      <a:r>
                        <a:rPr lang="en-US" sz="1600" kern="1200" dirty="0" smtClean="0">
                          <a:solidFill>
                            <a:schemeClr val="dk1"/>
                          </a:solidFill>
                          <a:latin typeface="+mn-lt"/>
                          <a:ea typeface="+mn-ea"/>
                          <a:cs typeface="+mn-cs"/>
                        </a:rPr>
                        <a:t>needs so user can predict overall</a:t>
                      </a:r>
                    </a:p>
                    <a:p>
                      <a:r>
                        <a:rPr lang="en-US" sz="1600" kern="1200" dirty="0" smtClean="0">
                          <a:solidFill>
                            <a:schemeClr val="dk1"/>
                          </a:solidFill>
                          <a:latin typeface="+mn-lt"/>
                          <a:ea typeface="+mn-ea"/>
                          <a:cs typeface="+mn-cs"/>
                        </a:rPr>
                        <a:t>system.</a:t>
                      </a:r>
                    </a:p>
                    <a:p>
                      <a:endParaRPr lang="en-US" sz="1600" dirty="0"/>
                    </a:p>
                  </a:txBody>
                  <a:tcPr/>
                </a:tc>
              </a:tr>
              <a:tr h="370840">
                <a:tc>
                  <a:txBody>
                    <a:bodyPr/>
                    <a:lstStyle/>
                    <a:p>
                      <a:r>
                        <a:rPr lang="en-US" sz="1600" kern="1200" dirty="0" smtClean="0">
                          <a:solidFill>
                            <a:schemeClr val="dk1"/>
                          </a:solidFill>
                          <a:latin typeface="+mn-lt"/>
                          <a:ea typeface="+mn-ea"/>
                          <a:cs typeface="+mn-cs"/>
                        </a:rPr>
                        <a:t>The system and applications is highly</a:t>
                      </a:r>
                    </a:p>
                    <a:p>
                      <a:r>
                        <a:rPr lang="en-US" sz="1600" kern="1200" dirty="0" smtClean="0">
                          <a:solidFill>
                            <a:schemeClr val="dk1"/>
                          </a:solidFill>
                          <a:latin typeface="+mn-lt"/>
                          <a:ea typeface="+mn-ea"/>
                          <a:cs typeface="+mn-cs"/>
                        </a:rPr>
                        <a:t>custom oriented.</a:t>
                      </a:r>
                    </a:p>
                    <a:p>
                      <a:endParaRPr lang="en-US" sz="1600" dirty="0"/>
                    </a:p>
                  </a:txBody>
                  <a:tcPr/>
                </a:tc>
                <a:tc>
                  <a:txBody>
                    <a:bodyPr/>
                    <a:lstStyle/>
                    <a:p>
                      <a:r>
                        <a:rPr lang="en-US" sz="1600" kern="1200" dirty="0" smtClean="0">
                          <a:solidFill>
                            <a:schemeClr val="dk1"/>
                          </a:solidFill>
                          <a:latin typeface="+mn-lt"/>
                          <a:ea typeface="+mn-ea"/>
                          <a:cs typeface="+mn-cs"/>
                        </a:rPr>
                        <a:t>The system and application is universal</a:t>
                      </a:r>
                    </a:p>
                    <a:p>
                      <a:r>
                        <a:rPr lang="en-US" sz="1600" kern="1200" dirty="0" smtClean="0">
                          <a:solidFill>
                            <a:schemeClr val="dk1"/>
                          </a:solidFill>
                          <a:latin typeface="+mn-lt"/>
                          <a:ea typeface="+mn-ea"/>
                          <a:cs typeface="+mn-cs"/>
                        </a:rPr>
                        <a:t>and governed by the principles and</a:t>
                      </a:r>
                    </a:p>
                    <a:p>
                      <a:r>
                        <a:rPr lang="en-US" sz="1600" kern="1200" dirty="0" smtClean="0">
                          <a:solidFill>
                            <a:schemeClr val="dk1"/>
                          </a:solidFill>
                          <a:latin typeface="+mn-lt"/>
                          <a:ea typeface="+mn-ea"/>
                          <a:cs typeface="+mn-cs"/>
                        </a:rPr>
                        <a:t>practices.</a:t>
                      </a:r>
                    </a:p>
                    <a:p>
                      <a:endParaRPr lang="en-US" sz="1600" dirty="0"/>
                    </a:p>
                  </a:txBody>
                  <a:tcPr/>
                </a:tc>
              </a:tr>
              <a:tr h="370840">
                <a:tc>
                  <a:txBody>
                    <a:bodyPr/>
                    <a:lstStyle/>
                    <a:p>
                      <a:r>
                        <a:rPr lang="en-US" sz="1600" kern="1200" dirty="0" smtClean="0">
                          <a:solidFill>
                            <a:schemeClr val="dk1"/>
                          </a:solidFill>
                          <a:latin typeface="+mn-lt"/>
                          <a:ea typeface="+mn-ea"/>
                          <a:cs typeface="+mn-cs"/>
                        </a:rPr>
                        <a:t>Testing and training are done before</a:t>
                      </a:r>
                    </a:p>
                    <a:p>
                      <a:r>
                        <a:rPr lang="en-US" sz="1600" kern="1200" dirty="0" smtClean="0">
                          <a:solidFill>
                            <a:schemeClr val="dk1"/>
                          </a:solidFill>
                          <a:latin typeface="+mn-lt"/>
                          <a:ea typeface="+mn-ea"/>
                          <a:cs typeface="+mn-cs"/>
                        </a:rPr>
                        <a:t>implementation of the system.</a:t>
                      </a:r>
                      <a:endParaRPr lang="en-US" sz="1600" kern="1200" dirty="0">
                        <a:solidFill>
                          <a:schemeClr val="dk1"/>
                        </a:solidFill>
                        <a:latin typeface="+mn-lt"/>
                        <a:ea typeface="+mn-ea"/>
                        <a:cs typeface="+mn-cs"/>
                      </a:endParaRPr>
                    </a:p>
                  </a:txBody>
                  <a:tcPr/>
                </a:tc>
                <a:tc>
                  <a:txBody>
                    <a:bodyPr/>
                    <a:lstStyle/>
                    <a:p>
                      <a:r>
                        <a:rPr lang="en-US" sz="1600" kern="1200" dirty="0" smtClean="0">
                          <a:solidFill>
                            <a:schemeClr val="dk1"/>
                          </a:solidFill>
                          <a:latin typeface="+mn-lt"/>
                          <a:ea typeface="+mn-ea"/>
                          <a:cs typeface="+mn-cs"/>
                        </a:rPr>
                        <a:t>Testing and training done after</a:t>
                      </a:r>
                    </a:p>
                    <a:p>
                      <a:r>
                        <a:rPr lang="en-US" sz="1600" kern="1200" dirty="0" smtClean="0">
                          <a:solidFill>
                            <a:schemeClr val="dk1"/>
                          </a:solidFill>
                          <a:latin typeface="+mn-lt"/>
                          <a:ea typeface="+mn-ea"/>
                          <a:cs typeface="+mn-cs"/>
                        </a:rPr>
                        <a:t>implementation of the system</a:t>
                      </a:r>
                    </a:p>
                    <a:p>
                      <a:endParaRPr lang="en-US" sz="1600" dirty="0"/>
                    </a:p>
                  </a:txBody>
                  <a:tcPr/>
                </a:tc>
              </a:tr>
              <a:tr h="370840">
                <a:tc>
                  <a:txBody>
                    <a:bodyPr/>
                    <a:lstStyle/>
                    <a:p>
                      <a:endParaRPr lang="en-US" sz="1600" dirty="0"/>
                    </a:p>
                  </a:txBody>
                  <a:tcPr/>
                </a:tc>
                <a:tc>
                  <a:txBody>
                    <a:bodyPr/>
                    <a:lstStyle/>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lstStyle/>
          <a:p>
            <a:r>
              <a:rPr lang="en-US" dirty="0" smtClean="0"/>
              <a:t>Business VS MIS</a:t>
            </a:r>
            <a:endParaRPr lang="en-US" dirty="0"/>
          </a:p>
        </p:txBody>
      </p:sp>
      <p:graphicFrame>
        <p:nvGraphicFramePr>
          <p:cNvPr id="4" name="Table 3"/>
          <p:cNvGraphicFramePr>
            <a:graphicFrameLocks noGrp="1"/>
          </p:cNvGraphicFramePr>
          <p:nvPr/>
        </p:nvGraphicFramePr>
        <p:xfrm>
          <a:off x="228600" y="1371600"/>
          <a:ext cx="8610600" cy="5305762"/>
        </p:xfrm>
        <a:graphic>
          <a:graphicData uri="http://schemas.openxmlformats.org/drawingml/2006/table">
            <a:tbl>
              <a:tblPr/>
              <a:tblGrid>
                <a:gridCol w="4305300"/>
                <a:gridCol w="4305300"/>
              </a:tblGrid>
              <a:tr h="295546">
                <a:tc>
                  <a:txBody>
                    <a:bodyPr/>
                    <a:lstStyle/>
                    <a:p>
                      <a:pPr algn="ctr"/>
                      <a:r>
                        <a:rPr lang="en-US" sz="2000" b="1" dirty="0">
                          <a:solidFill>
                            <a:schemeClr val="bg1">
                              <a:lumMod val="95000"/>
                            </a:schemeClr>
                          </a:solidFill>
                        </a:rPr>
                        <a:t>Business Plan</a:t>
                      </a:r>
                      <a:endParaRPr lang="en-US" sz="2000" dirty="0">
                        <a:solidFill>
                          <a:schemeClr val="bg1">
                            <a:lumMod val="95000"/>
                          </a:schemeClr>
                        </a:solidFill>
                      </a:endParaRP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ctr"/>
                      <a:r>
                        <a:rPr lang="en-US" sz="2000" b="1">
                          <a:solidFill>
                            <a:schemeClr val="bg1">
                              <a:lumMod val="95000"/>
                            </a:schemeClr>
                          </a:solidFill>
                        </a:rPr>
                        <a:t>MIS Plan</a:t>
                      </a:r>
                      <a:endParaRPr lang="en-US" sz="2000">
                        <a:solidFill>
                          <a:schemeClr val="bg1">
                            <a:lumMod val="95000"/>
                          </a:schemeClr>
                        </a:solidFill>
                      </a:endParaRP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r>
              <a:tr h="1167589">
                <a:tc>
                  <a:txBody>
                    <a:bodyPr/>
                    <a:lstStyle/>
                    <a:p>
                      <a:pPr algn="l"/>
                      <a:r>
                        <a:rPr lang="en-US" sz="2000">
                          <a:solidFill>
                            <a:schemeClr val="bg1">
                              <a:lumMod val="95000"/>
                            </a:schemeClr>
                          </a:solidFill>
                        </a:rPr>
                        <a:t>Business goals and objectives.</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l"/>
                      <a:r>
                        <a:rPr lang="en-US" sz="2000">
                          <a:solidFill>
                            <a:schemeClr val="bg1">
                              <a:lumMod val="95000"/>
                            </a:schemeClr>
                          </a:solidFill>
                        </a:rPr>
                        <a:t>Management information system, objectives, consistent to the business goals and objectives.</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r>
              <a:tr h="1167589">
                <a:tc>
                  <a:txBody>
                    <a:bodyPr/>
                    <a:lstStyle/>
                    <a:p>
                      <a:pPr algn="l"/>
                      <a:r>
                        <a:rPr lang="en-US" sz="2000" dirty="0">
                          <a:solidFill>
                            <a:schemeClr val="bg1">
                              <a:lumMod val="95000"/>
                            </a:schemeClr>
                          </a:solidFill>
                        </a:rPr>
                        <a:t>Business plan and strategy</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l"/>
                      <a:r>
                        <a:rPr lang="en-US" sz="2000" dirty="0">
                          <a:solidFill>
                            <a:schemeClr val="bg1">
                              <a:lumMod val="95000"/>
                            </a:schemeClr>
                          </a:solidFill>
                        </a:rPr>
                        <a:t>Information strategy for the business plan implementation playing a supportive role.</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r>
              <a:tr h="875692">
                <a:tc>
                  <a:txBody>
                    <a:bodyPr/>
                    <a:lstStyle/>
                    <a:p>
                      <a:pPr algn="l"/>
                      <a:r>
                        <a:rPr lang="en-US" sz="2000" dirty="0">
                          <a:solidFill>
                            <a:schemeClr val="bg1">
                              <a:lumMod val="95000"/>
                            </a:schemeClr>
                          </a:solidFill>
                        </a:rPr>
                        <a:t>Strategy planning and decisions.</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l"/>
                      <a:r>
                        <a:rPr lang="en-US" sz="2000">
                          <a:solidFill>
                            <a:schemeClr val="bg1">
                              <a:lumMod val="95000"/>
                            </a:schemeClr>
                          </a:solidFill>
                        </a:rPr>
                        <a:t>Architecture of the Management Information system to support decisions.</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r>
              <a:tr h="875692">
                <a:tc>
                  <a:txBody>
                    <a:bodyPr/>
                    <a:lstStyle/>
                    <a:p>
                      <a:pPr algn="l"/>
                      <a:r>
                        <a:rPr lang="en-US" sz="2000">
                          <a:solidFill>
                            <a:schemeClr val="bg1">
                              <a:lumMod val="95000"/>
                            </a:schemeClr>
                          </a:solidFill>
                        </a:rPr>
                        <a:t>Management Plan for execution and control.</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l"/>
                      <a:r>
                        <a:rPr lang="en-US" sz="2000" u="none" dirty="0">
                          <a:solidFill>
                            <a:schemeClr val="bg1">
                              <a:lumMod val="95000"/>
                            </a:schemeClr>
                          </a:solidFill>
                          <a:latin typeface="inherit"/>
                        </a:rPr>
                        <a:t>System development</a:t>
                      </a:r>
                      <a:r>
                        <a:rPr lang="en-US" sz="2000" u="none" dirty="0">
                          <a:solidFill>
                            <a:schemeClr val="bg1">
                              <a:lumMod val="95000"/>
                            </a:schemeClr>
                          </a:solidFill>
                        </a:rPr>
                        <a:t> schedule, matching the plan execution.</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r>
              <a:tr h="875692">
                <a:tc>
                  <a:txBody>
                    <a:bodyPr/>
                    <a:lstStyle/>
                    <a:p>
                      <a:pPr algn="l"/>
                      <a:r>
                        <a:rPr lang="en-US" sz="2000" dirty="0">
                          <a:solidFill>
                            <a:schemeClr val="bg1">
                              <a:lumMod val="95000"/>
                            </a:schemeClr>
                          </a:solidFill>
                        </a:rPr>
                        <a:t>Operation plan for the execution.</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c>
                  <a:txBody>
                    <a:bodyPr/>
                    <a:lstStyle/>
                    <a:p>
                      <a:pPr algn="l"/>
                      <a:r>
                        <a:rPr lang="en-US" sz="2000" dirty="0">
                          <a:solidFill>
                            <a:schemeClr val="bg1">
                              <a:lumMod val="95000"/>
                            </a:schemeClr>
                          </a:solidFill>
                        </a:rPr>
                        <a:t>Hardware and software plan for the </a:t>
                      </a:r>
                      <a:r>
                        <a:rPr lang="en-US" sz="2000" u="none" dirty="0">
                          <a:solidFill>
                            <a:schemeClr val="bg1">
                              <a:lumMod val="95000"/>
                            </a:schemeClr>
                          </a:solidFill>
                          <a:latin typeface="inherit"/>
                        </a:rPr>
                        <a:t>procurement</a:t>
                      </a:r>
                      <a:r>
                        <a:rPr lang="en-US" sz="2000" u="none" dirty="0">
                          <a:solidFill>
                            <a:schemeClr val="bg1">
                              <a:lumMod val="95000"/>
                            </a:schemeClr>
                          </a:solidFill>
                        </a:rPr>
                        <a:t> and the implementation</a:t>
                      </a:r>
                    </a:p>
                  </a:txBody>
                  <a:tcPr marL="56444" marR="56444"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FF9900"/>
                    </a:solidFill>
                  </a:tcPr>
                </a:tc>
              </a:tr>
            </a:tbl>
          </a:graphicData>
        </a:graphic>
      </p:graphicFrame>
      <p:sp>
        <p:nvSpPr>
          <p:cNvPr id="1228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pitchFamily="34"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Strategy Planning</a:t>
            </a:r>
            <a:endParaRPr lang="en-US" dirty="0"/>
          </a:p>
        </p:txBody>
      </p:sp>
      <p:sp>
        <p:nvSpPr>
          <p:cNvPr id="3" name="Content Placeholder 2"/>
          <p:cNvSpPr>
            <a:spLocks noGrp="1"/>
          </p:cNvSpPr>
          <p:nvPr>
            <p:ph idx="1"/>
          </p:nvPr>
        </p:nvSpPr>
        <p:spPr/>
        <p:txBody>
          <a:bodyPr>
            <a:normAutofit fontScale="92500" lnSpcReduction="20000"/>
          </a:bodyPr>
          <a:lstStyle/>
          <a:p>
            <a:pPr lvl="0"/>
            <a:r>
              <a:rPr lang="en-US" dirty="0"/>
              <a:t>  </a:t>
            </a:r>
            <a:r>
              <a:rPr lang="en-US" dirty="0" smtClean="0"/>
              <a:t>Development strategy: An online, a batch, a real time.</a:t>
            </a:r>
          </a:p>
          <a:p>
            <a:pPr lvl="0"/>
            <a:r>
              <a:rPr lang="en-US" dirty="0" smtClean="0"/>
              <a:t> System Development Strategy: An approach to the system development – Operational versus Functional; Accounting versus Analysis; Database versus Conventional Approach; Distributed versus Decentralized processing; one Database versus Multiple </a:t>
            </a:r>
            <a:r>
              <a:rPr lang="en-US" u="sng" dirty="0" smtClean="0"/>
              <a:t>databases.</a:t>
            </a:r>
            <a:endParaRPr lang="en-US" dirty="0" smtClean="0"/>
          </a:p>
          <a:p>
            <a:r>
              <a:rPr lang="en-US" dirty="0" smtClean="0"/>
              <a:t> Resource for System Development: In-house versus external, customized development versus the use of packages</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Vision/Mission / Goals/ Objective</a:t>
            </a:r>
            <a:endParaRPr lang="en-US" dirty="0"/>
          </a:p>
        </p:txBody>
      </p:sp>
      <p:sp>
        <p:nvSpPr>
          <p:cNvPr id="3" name="Content Placeholder 2"/>
          <p:cNvSpPr>
            <a:spLocks noGrp="1"/>
          </p:cNvSpPr>
          <p:nvPr>
            <p:ph idx="1"/>
          </p:nvPr>
        </p:nvSpPr>
        <p:spPr/>
        <p:txBody>
          <a:bodyPr>
            <a:normAutofit fontScale="92500"/>
          </a:bodyPr>
          <a:lstStyle/>
          <a:p>
            <a:r>
              <a:rPr lang="en-US" b="1" dirty="0" smtClean="0"/>
              <a:t>Vision</a:t>
            </a:r>
            <a:r>
              <a:rPr lang="en-US" dirty="0" smtClean="0"/>
              <a:t> - A vision statement is a mental picture of what you want to accomplish or achieve. For example, you may want to develop a profitable winery or a successful organic dairy business.</a:t>
            </a:r>
          </a:p>
          <a:p>
            <a:r>
              <a:rPr lang="en-US" b="1" dirty="0" smtClean="0"/>
              <a:t>Mission</a:t>
            </a:r>
            <a:r>
              <a:rPr lang="en-US" dirty="0" smtClean="0"/>
              <a:t> - A statement of mission is a general statement of how you will achieve your vision. There is a very close relationship between the vision and mission. The mission is an action statement that usually begins with the word “to”.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endParaRPr lang="en-US" dirty="0"/>
          </a:p>
        </p:txBody>
      </p:sp>
      <p:graphicFrame>
        <p:nvGraphicFramePr>
          <p:cNvPr id="4" name="Content Placeholder 3"/>
          <p:cNvGraphicFramePr>
            <a:graphicFrameLocks noGrp="1"/>
          </p:cNvGraphicFramePr>
          <p:nvPr>
            <p:ph idx="1"/>
          </p:nvPr>
        </p:nvGraphicFramePr>
        <p:xfrm>
          <a:off x="0" y="0"/>
          <a:ext cx="9144000" cy="7614290"/>
        </p:xfrm>
        <a:graphic>
          <a:graphicData uri="http://schemas.openxmlformats.org/drawingml/2006/table">
            <a:tbl>
              <a:tblPr firstRow="1" bandRow="1">
                <a:tableStyleId>{5C22544A-7EE6-4342-B048-85BDC9FD1C3A}</a:tableStyleId>
              </a:tblPr>
              <a:tblGrid>
                <a:gridCol w="1693334"/>
                <a:gridCol w="1608666"/>
                <a:gridCol w="2489200"/>
                <a:gridCol w="3352800"/>
              </a:tblGrid>
              <a:tr h="423611">
                <a:tc>
                  <a:txBody>
                    <a:bodyPr/>
                    <a:lstStyle/>
                    <a:p>
                      <a:r>
                        <a:rPr lang="en-US" sz="1400" dirty="0" smtClean="0"/>
                        <a:t>Vision</a:t>
                      </a:r>
                      <a:endParaRPr lang="en-US" sz="1400" dirty="0"/>
                    </a:p>
                  </a:txBody>
                  <a:tcPr/>
                </a:tc>
                <a:tc>
                  <a:txBody>
                    <a:bodyPr/>
                    <a:lstStyle/>
                    <a:p>
                      <a:r>
                        <a:rPr lang="en-US" sz="1400" dirty="0" smtClean="0"/>
                        <a:t>Mission</a:t>
                      </a:r>
                      <a:endParaRPr lang="en-US" sz="1400" dirty="0"/>
                    </a:p>
                  </a:txBody>
                  <a:tcPr/>
                </a:tc>
                <a:tc>
                  <a:txBody>
                    <a:bodyPr/>
                    <a:lstStyle/>
                    <a:p>
                      <a:r>
                        <a:rPr lang="en-US" sz="1400" dirty="0" smtClean="0"/>
                        <a:t>Goal</a:t>
                      </a:r>
                      <a:endParaRPr lang="en-US" sz="1400" dirty="0"/>
                    </a:p>
                  </a:txBody>
                  <a:tcPr/>
                </a:tc>
                <a:tc>
                  <a:txBody>
                    <a:bodyPr/>
                    <a:lstStyle/>
                    <a:p>
                      <a:r>
                        <a:rPr lang="en-US" sz="1400" dirty="0" smtClean="0"/>
                        <a:t>Objectives</a:t>
                      </a:r>
                      <a:endParaRPr lang="en-US" sz="1400" dirty="0"/>
                    </a:p>
                  </a:txBody>
                  <a:tcPr/>
                </a:tc>
              </a:tr>
              <a:tr h="7190679">
                <a:tc>
                  <a:txBody>
                    <a:bodyPr/>
                    <a:lstStyle/>
                    <a:p>
                      <a:r>
                        <a:rPr lang="en-US" sz="1600" i="1" dirty="0" smtClean="0"/>
                        <a:t>A vibrant rural economy driven </a:t>
                      </a:r>
                      <a:br>
                        <a:rPr lang="en-US" sz="1600" i="1" dirty="0" smtClean="0"/>
                      </a:br>
                      <a:r>
                        <a:rPr lang="en-US" sz="1600" i="1" dirty="0" smtClean="0"/>
                        <a:t>by value-added agriculture</a:t>
                      </a:r>
                      <a:endParaRPr lang="en-US" sz="1600" dirty="0"/>
                    </a:p>
                  </a:txBody>
                  <a:tcPr/>
                </a:tc>
                <a:tc>
                  <a:txBody>
                    <a:bodyPr/>
                    <a:lstStyle/>
                    <a:p>
                      <a:r>
                        <a:rPr lang="en-US" sz="1600" i="1" dirty="0" smtClean="0"/>
                        <a:t>To create and facilitate the </a:t>
                      </a:r>
                      <a:r>
                        <a:rPr lang="en-US" sz="1600" dirty="0" smtClean="0"/>
                        <a:t/>
                      </a:r>
                      <a:br>
                        <a:rPr lang="en-US" sz="1600" dirty="0" smtClean="0"/>
                      </a:br>
                      <a:r>
                        <a:rPr lang="en-US" sz="1600" i="1" dirty="0" smtClean="0"/>
                        <a:t>development of value-added agricultural businesses.</a:t>
                      </a:r>
                      <a:endParaRPr lang="en-US" sz="1600" dirty="0"/>
                    </a:p>
                  </a:txBody>
                  <a:tcPr/>
                </a:tc>
                <a:tc>
                  <a:txBody>
                    <a:bodyPr/>
                    <a:lstStyle/>
                    <a:p>
                      <a:r>
                        <a:rPr lang="en-US" sz="1600" dirty="0" smtClean="0"/>
                        <a:t>to improve profitability</a:t>
                      </a:r>
                    </a:p>
                    <a:p>
                      <a:r>
                        <a:rPr lang="en-US" sz="1600" dirty="0" smtClean="0"/>
                        <a:t>To increase efficiency</a:t>
                      </a:r>
                    </a:p>
                    <a:p>
                      <a:r>
                        <a:rPr lang="en-US" sz="1600" dirty="0" smtClean="0"/>
                        <a:t>To capture a bigger market share</a:t>
                      </a:r>
                    </a:p>
                    <a:p>
                      <a:r>
                        <a:rPr lang="en-US" sz="1600" dirty="0" smtClean="0"/>
                        <a:t>To provide better customer service</a:t>
                      </a:r>
                    </a:p>
                    <a:p>
                      <a:r>
                        <a:rPr lang="en-US" sz="1600" dirty="0" smtClean="0"/>
                        <a:t>To improve employee training</a:t>
                      </a:r>
                    </a:p>
                    <a:p>
                      <a:r>
                        <a:rPr lang="en-US" sz="1600" dirty="0" smtClean="0"/>
                        <a:t>To reduce carbon emissions</a:t>
                      </a:r>
                    </a:p>
                    <a:p>
                      <a:endParaRPr lang="en-US" sz="1600" dirty="0" smtClean="0"/>
                    </a:p>
                    <a:p>
                      <a:r>
                        <a:rPr lang="en-US" sz="1600" b="1" dirty="0" smtClean="0"/>
                        <a:t>A goal should meet the following criteria:</a:t>
                      </a:r>
                    </a:p>
                    <a:p>
                      <a:r>
                        <a:rPr lang="en-US" sz="1600" dirty="0" smtClean="0"/>
                        <a:t>Suitable: Does it fit with the vision and mission? </a:t>
                      </a:r>
                    </a:p>
                    <a:p>
                      <a:r>
                        <a:rPr lang="en-US" sz="1600" dirty="0" smtClean="0"/>
                        <a:t>Acceptable: Does it fit with the values of the company and the employees?  </a:t>
                      </a:r>
                    </a:p>
                    <a:p>
                      <a:r>
                        <a:rPr lang="en-US" sz="1600" dirty="0" smtClean="0"/>
                        <a:t>Understandable: Is it stated simply and easy to understand?</a:t>
                      </a:r>
                    </a:p>
                    <a:p>
                      <a:r>
                        <a:rPr lang="en-US" sz="1600" dirty="0" smtClean="0"/>
                        <a:t>Flexible: Can it be adapted and changed as needed? </a:t>
                      </a:r>
                    </a:p>
                    <a:p>
                      <a:endParaRPr lang="en-US" sz="1600" dirty="0"/>
                    </a:p>
                  </a:txBody>
                  <a:tcPr/>
                </a:tc>
                <a:tc>
                  <a:txBody>
                    <a:bodyPr/>
                    <a:lstStyle/>
                    <a:p>
                      <a:r>
                        <a:rPr lang="en-US" sz="1600" dirty="0" smtClean="0"/>
                        <a:t>To earn at least a 20 percent after-tax rate of return on our net investment during the next fiscal year.</a:t>
                      </a:r>
                    </a:p>
                    <a:p>
                      <a:r>
                        <a:rPr lang="en-US" sz="1600" dirty="0" smtClean="0"/>
                        <a:t> To increase market share by 10 percent over the next three years.</a:t>
                      </a:r>
                    </a:p>
                    <a:p>
                      <a:r>
                        <a:rPr lang="en-US" sz="1600" dirty="0" smtClean="0"/>
                        <a:t> To lower operating costs by 15 percent over the next two years by improving the efficiency of the  manufacturing process. </a:t>
                      </a:r>
                    </a:p>
                    <a:p>
                      <a:r>
                        <a:rPr lang="en-US" sz="1600" dirty="0" smtClean="0"/>
                        <a:t>To reduce the call-back time of customers inquiries and questions to no more than four hour.</a:t>
                      </a:r>
                      <a:endParaRPr lang="en-US" sz="1600" b="1" dirty="0" smtClean="0"/>
                    </a:p>
                    <a:p>
                      <a:r>
                        <a:rPr lang="en-US" sz="1600" b="1" dirty="0" smtClean="0"/>
                        <a:t>Objectives should meet the following criteria:</a:t>
                      </a:r>
                    </a:p>
                    <a:p>
                      <a:r>
                        <a:rPr lang="en-US" sz="1600" i="1" dirty="0" smtClean="0"/>
                        <a:t>Measurable</a:t>
                      </a:r>
                      <a:r>
                        <a:rPr lang="en-US" sz="1600" dirty="0" smtClean="0"/>
                        <a:t>: What will happen and when?</a:t>
                      </a:r>
                    </a:p>
                    <a:p>
                      <a:r>
                        <a:rPr lang="en-US" sz="1600" i="1" dirty="0" smtClean="0"/>
                        <a:t>Suitable</a:t>
                      </a:r>
                      <a:r>
                        <a:rPr lang="en-US" sz="1600" dirty="0" smtClean="0"/>
                        <a:t>: Does it fit as a measurement for achieving the goal?</a:t>
                      </a:r>
                    </a:p>
                    <a:p>
                      <a:r>
                        <a:rPr lang="en-US" sz="1600" i="1" dirty="0" smtClean="0"/>
                        <a:t>Feasible</a:t>
                      </a:r>
                      <a:r>
                        <a:rPr lang="en-US" sz="1600" dirty="0" smtClean="0"/>
                        <a:t>: Is it possible to achieve?</a:t>
                      </a:r>
                    </a:p>
                    <a:p>
                      <a:r>
                        <a:rPr lang="en-US" sz="1600" i="1" dirty="0" smtClean="0"/>
                        <a:t>Commitment</a:t>
                      </a:r>
                      <a:r>
                        <a:rPr lang="en-US" sz="1600" dirty="0" smtClean="0"/>
                        <a:t>: Are people committed to achieving the objective?</a:t>
                      </a:r>
                    </a:p>
                    <a:p>
                      <a:r>
                        <a:rPr lang="en-US" sz="1600" i="1" dirty="0" smtClean="0"/>
                        <a:t>Ownership</a:t>
                      </a:r>
                      <a:r>
                        <a:rPr lang="en-US" sz="1600" dirty="0" smtClean="0"/>
                        <a:t>: Are the people responsible for achieving the objective included in the objective-setting process?</a:t>
                      </a:r>
                    </a:p>
                    <a:p>
                      <a:endParaRPr lang="en-US" sz="160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Mission / Goals /Objectives</a:t>
            </a:r>
            <a:endParaRPr lang="en-US" dirty="0"/>
          </a:p>
        </p:txBody>
      </p:sp>
      <p:graphicFrame>
        <p:nvGraphicFramePr>
          <p:cNvPr id="5" name="Content Placeholder 4"/>
          <p:cNvGraphicFramePr>
            <a:graphicFrameLocks noGrp="1"/>
          </p:cNvGraphicFramePr>
          <p:nvPr>
            <p:ph idx="1"/>
          </p:nvPr>
        </p:nvGraphicFramePr>
        <p:xfrm>
          <a:off x="0" y="838200"/>
          <a:ext cx="9144000" cy="6308610"/>
        </p:xfrm>
        <a:graphic>
          <a:graphicData uri="http://schemas.openxmlformats.org/drawingml/2006/table">
            <a:tbl>
              <a:tblPr firstRow="1" bandRow="1">
                <a:tableStyleId>{5C22544A-7EE6-4342-B048-85BDC9FD1C3A}</a:tableStyleId>
              </a:tblPr>
              <a:tblGrid>
                <a:gridCol w="3048000"/>
                <a:gridCol w="3048000"/>
                <a:gridCol w="3048000"/>
              </a:tblGrid>
              <a:tr h="425970">
                <a:tc>
                  <a:txBody>
                    <a:bodyPr/>
                    <a:lstStyle/>
                    <a:p>
                      <a:r>
                        <a:rPr lang="en-US" dirty="0" smtClean="0"/>
                        <a:t>Mission</a:t>
                      </a:r>
                      <a:endParaRPr lang="en-US" dirty="0"/>
                    </a:p>
                  </a:txBody>
                  <a:tcPr/>
                </a:tc>
                <a:tc>
                  <a:txBody>
                    <a:bodyPr/>
                    <a:lstStyle/>
                    <a:p>
                      <a:r>
                        <a:rPr lang="en-US" dirty="0" smtClean="0"/>
                        <a:t>Goal</a:t>
                      </a:r>
                      <a:endParaRPr lang="en-US" dirty="0"/>
                    </a:p>
                  </a:txBody>
                  <a:tcPr/>
                </a:tc>
                <a:tc>
                  <a:txBody>
                    <a:bodyPr/>
                    <a:lstStyle/>
                    <a:p>
                      <a:r>
                        <a:rPr lang="en-US" dirty="0" smtClean="0"/>
                        <a:t>Objectives</a:t>
                      </a:r>
                      <a:endParaRPr lang="en-US" dirty="0"/>
                    </a:p>
                  </a:txBody>
                  <a:tcPr/>
                </a:tc>
              </a:tr>
              <a:tr h="5461750">
                <a:tc>
                  <a:txBody>
                    <a:bodyPr/>
                    <a:lstStyle/>
                    <a:p>
                      <a:r>
                        <a:rPr lang="en-US" sz="2000" dirty="0" smtClean="0"/>
                        <a:t>"Provide to our valued customers prompt and high quality food and service in a friendly and courteous manner."</a:t>
                      </a:r>
                      <a:endParaRPr lang="en-US" sz="2000" dirty="0"/>
                    </a:p>
                  </a:txBody>
                  <a:tcPr/>
                </a:tc>
                <a:tc>
                  <a:txBody>
                    <a:bodyPr/>
                    <a:lstStyle/>
                    <a:p>
                      <a:pPr>
                        <a:buFont typeface="Arial" pitchFamily="34" charset="0"/>
                        <a:buChar char="•"/>
                      </a:pPr>
                      <a:r>
                        <a:rPr lang="en-US" sz="2000" dirty="0" smtClean="0"/>
                        <a:t>Reduce the average customer waiting time by 10 minutes"</a:t>
                      </a:r>
                      <a:br>
                        <a:rPr lang="en-US" sz="2000" dirty="0" smtClean="0"/>
                      </a:br>
                      <a:r>
                        <a:rPr lang="en-US" sz="2000" dirty="0" smtClean="0"/>
                        <a:t>(addresses "prompt" service) </a:t>
                      </a:r>
                    </a:p>
                    <a:p>
                      <a:pPr>
                        <a:buFont typeface="Arial" pitchFamily="34" charset="0"/>
                        <a:buChar char="•"/>
                      </a:pPr>
                      <a:endParaRPr lang="en-US" sz="2000" dirty="0" smtClean="0"/>
                    </a:p>
                    <a:p>
                      <a:pPr>
                        <a:buFont typeface="Arial" pitchFamily="34" charset="0"/>
                        <a:buChar char="•"/>
                      </a:pPr>
                      <a:endParaRPr lang="en-US" sz="2000" dirty="0" smtClean="0"/>
                    </a:p>
                    <a:p>
                      <a:pPr>
                        <a:buFont typeface="Arial" pitchFamily="34" charset="0"/>
                        <a:buChar char="•"/>
                      </a:pPr>
                      <a:r>
                        <a:rPr lang="en-US" sz="2000" dirty="0" smtClean="0"/>
                        <a:t>"Reduce cholesterol in food by 10% within a year"</a:t>
                      </a:r>
                      <a:br>
                        <a:rPr lang="en-US" sz="2000" dirty="0" smtClean="0"/>
                      </a:br>
                      <a:r>
                        <a:rPr lang="en-US" sz="2000" dirty="0" smtClean="0"/>
                        <a:t>(addresses "high quality food")</a:t>
                      </a:r>
                    </a:p>
                    <a:p>
                      <a:pPr>
                        <a:buFont typeface="Arial" pitchFamily="34" charset="0"/>
                        <a:buChar char="•"/>
                      </a:pPr>
                      <a:endParaRPr lang="en-US" sz="2000" dirty="0" smtClean="0"/>
                    </a:p>
                    <a:p>
                      <a:pPr>
                        <a:buFont typeface="Arial" pitchFamily="34" charset="0"/>
                        <a:buChar char="•"/>
                      </a:pPr>
                      <a:r>
                        <a:rPr lang="en-US" sz="2000" dirty="0" smtClean="0"/>
                        <a:t> "Improve customer perception of courtesy within a year"</a:t>
                      </a:r>
                      <a:br>
                        <a:rPr lang="en-US" sz="2000" dirty="0" smtClean="0"/>
                      </a:br>
                      <a:r>
                        <a:rPr lang="en-US" sz="2000" dirty="0" smtClean="0"/>
                        <a:t>(addresses "friendly and courteous manner")</a:t>
                      </a:r>
                      <a:endParaRPr lang="en-US" sz="2000" dirty="0"/>
                    </a:p>
                  </a:txBody>
                  <a:tcPr/>
                </a:tc>
                <a:tc>
                  <a:txBody>
                    <a:bodyPr/>
                    <a:lstStyle/>
                    <a:p>
                      <a:r>
                        <a:rPr lang="en-US" sz="2000" dirty="0" smtClean="0"/>
                        <a:t>"Add five more tables to the dining room by (date)"</a:t>
                      </a:r>
                    </a:p>
                    <a:p>
                      <a:r>
                        <a:rPr lang="en-US" sz="2000" dirty="0" smtClean="0"/>
                        <a:t>"Add one cook to the staff during peak periods by (date)“</a:t>
                      </a:r>
                    </a:p>
                    <a:p>
                      <a:endParaRPr lang="en-US" sz="2000" dirty="0" smtClean="0"/>
                    </a:p>
                    <a:p>
                      <a:r>
                        <a:rPr lang="en-US" sz="2000" dirty="0" smtClean="0"/>
                        <a:t>"Begin using unsaturated fats by (date)"</a:t>
                      </a:r>
                    </a:p>
                    <a:p>
                      <a:r>
                        <a:rPr lang="en-US" sz="2000" dirty="0" smtClean="0"/>
                        <a:t>"Begin using low fat salad dressing by (date)"</a:t>
                      </a:r>
                    </a:p>
                    <a:p>
                      <a:endParaRPr lang="en-US" sz="2000" dirty="0" smtClean="0"/>
                    </a:p>
                    <a:p>
                      <a:r>
                        <a:rPr lang="en-US" sz="2000" dirty="0" smtClean="0"/>
                        <a:t>"Provide eight hours of customer service training to all team members by (date)"</a:t>
                      </a:r>
                    </a:p>
                    <a:p>
                      <a:r>
                        <a:rPr lang="en-US" sz="2000" dirty="0" smtClean="0"/>
                        <a:t>"Establish awards for courteous service and begin by (date)"</a:t>
                      </a:r>
                    </a:p>
                    <a:p>
                      <a:endParaRPr lang="en-US" sz="2000" dirty="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381000"/>
          </a:xfrm>
        </p:spPr>
        <p:txBody>
          <a:bodyPr>
            <a:normAutofit fontScale="90000"/>
          </a:bodyPr>
          <a:lstStyle/>
          <a:p>
            <a:r>
              <a:rPr lang="en-US" dirty="0" smtClean="0"/>
              <a:t>Model of MIS plan</a:t>
            </a:r>
            <a:endParaRPr lang="en-US" dirty="0"/>
          </a:p>
        </p:txBody>
      </p:sp>
      <p:graphicFrame>
        <p:nvGraphicFramePr>
          <p:cNvPr id="4" name="Content Placeholder 3"/>
          <p:cNvGraphicFramePr>
            <a:graphicFrameLocks noGrp="1"/>
          </p:cNvGraphicFramePr>
          <p:nvPr>
            <p:ph idx="1"/>
          </p:nvPr>
        </p:nvGraphicFramePr>
        <p:xfrm>
          <a:off x="0" y="381000"/>
          <a:ext cx="9144000" cy="6389082"/>
        </p:xfrm>
        <a:graphic>
          <a:graphicData uri="http://schemas.openxmlformats.org/drawingml/2006/table">
            <a:tbl>
              <a:tblPr firstRow="1" bandRow="1">
                <a:tableStyleId>{5C22544A-7EE6-4342-B048-85BDC9FD1C3A}</a:tableStyleId>
              </a:tblPr>
              <a:tblGrid>
                <a:gridCol w="2286000"/>
                <a:gridCol w="3810000"/>
                <a:gridCol w="3048000"/>
              </a:tblGrid>
              <a:tr h="451341">
                <a:tc>
                  <a:txBody>
                    <a:bodyPr/>
                    <a:lstStyle/>
                    <a:p>
                      <a:r>
                        <a:rPr lang="en-US" dirty="0" smtClean="0"/>
                        <a:t>Contents</a:t>
                      </a:r>
                      <a:endParaRPr lang="en-US" dirty="0"/>
                    </a:p>
                  </a:txBody>
                  <a:tcPr/>
                </a:tc>
                <a:tc>
                  <a:txBody>
                    <a:bodyPr/>
                    <a:lstStyle/>
                    <a:p>
                      <a:r>
                        <a:rPr lang="en-US" dirty="0" smtClean="0"/>
                        <a:t>Particulars</a:t>
                      </a:r>
                      <a:endParaRPr lang="en-US" dirty="0"/>
                    </a:p>
                  </a:txBody>
                  <a:tcPr/>
                </a:tc>
                <a:tc>
                  <a:txBody>
                    <a:bodyPr/>
                    <a:lstStyle/>
                    <a:p>
                      <a:r>
                        <a:rPr lang="en-US" dirty="0" smtClean="0"/>
                        <a:t>Focus</a:t>
                      </a:r>
                      <a:endParaRPr lang="en-US" dirty="0"/>
                    </a:p>
                  </a:txBody>
                  <a:tcPr/>
                </a:tc>
              </a:tr>
              <a:tr h="920259">
                <a:tc>
                  <a:txBody>
                    <a:bodyPr/>
                    <a:lstStyle/>
                    <a:p>
                      <a:r>
                        <a:rPr lang="en-US" dirty="0" smtClean="0"/>
                        <a:t>Corporate Information</a:t>
                      </a:r>
                      <a:endParaRPr lang="en-US" dirty="0"/>
                    </a:p>
                  </a:txBody>
                  <a:tcPr/>
                </a:tc>
                <a:tc>
                  <a:txBody>
                    <a:bodyPr/>
                    <a:lstStyle/>
                    <a:p>
                      <a:r>
                        <a:rPr lang="en-US" dirty="0" smtClean="0"/>
                        <a:t>Business</a:t>
                      </a:r>
                      <a:r>
                        <a:rPr lang="en-US" baseline="0" dirty="0" smtClean="0"/>
                        <a:t> and current operations. Information on Key Responsibility Area</a:t>
                      </a:r>
                      <a:endParaRPr lang="en-US" dirty="0"/>
                    </a:p>
                  </a:txBody>
                  <a:tcPr/>
                </a:tc>
                <a:tc>
                  <a:txBody>
                    <a:bodyPr/>
                    <a:lstStyle/>
                    <a:p>
                      <a:r>
                        <a:rPr lang="en-US" dirty="0" smtClean="0"/>
                        <a:t>Where do we stand?</a:t>
                      </a:r>
                      <a:endParaRPr lang="en-US" dirty="0"/>
                    </a:p>
                  </a:txBody>
                  <a:tcPr/>
                </a:tc>
              </a:tr>
              <a:tr h="451341">
                <a:tc>
                  <a:txBody>
                    <a:bodyPr/>
                    <a:lstStyle/>
                    <a:p>
                      <a:r>
                        <a:rPr lang="en-US" dirty="0" smtClean="0"/>
                        <a:t>Mission/</a:t>
                      </a:r>
                      <a:r>
                        <a:rPr lang="en-US" baseline="0" dirty="0" smtClean="0"/>
                        <a:t> Goals/ Objectives</a:t>
                      </a:r>
                      <a:endParaRPr lang="en-US" dirty="0"/>
                    </a:p>
                  </a:txBody>
                  <a:tcPr/>
                </a:tc>
                <a:tc>
                  <a:txBody>
                    <a:bodyPr/>
                    <a:lstStyle/>
                    <a:p>
                      <a:r>
                        <a:rPr lang="en-US" dirty="0" smtClean="0"/>
                        <a:t>Current and new</a:t>
                      </a:r>
                      <a:endParaRPr lang="en-US" dirty="0"/>
                    </a:p>
                  </a:txBody>
                  <a:tcPr/>
                </a:tc>
                <a:tc>
                  <a:txBody>
                    <a:bodyPr/>
                    <a:lstStyle/>
                    <a:p>
                      <a:r>
                        <a:rPr lang="en-US" dirty="0" smtClean="0"/>
                        <a:t>Where do we want to reach</a:t>
                      </a:r>
                      <a:endParaRPr lang="en-US" dirty="0"/>
                    </a:p>
                  </a:txBody>
                  <a:tcPr/>
                </a:tc>
              </a:tr>
              <a:tr h="451341">
                <a:tc>
                  <a:txBody>
                    <a:bodyPr/>
                    <a:lstStyle/>
                    <a:p>
                      <a:r>
                        <a:rPr lang="en-US" dirty="0" smtClean="0"/>
                        <a:t>Business Risk and rewards</a:t>
                      </a:r>
                      <a:endParaRPr lang="en-US" dirty="0"/>
                    </a:p>
                  </a:txBody>
                  <a:tcPr/>
                </a:tc>
                <a:tc>
                  <a:txBody>
                    <a:bodyPr/>
                    <a:lstStyle/>
                    <a:p>
                      <a:r>
                        <a:rPr lang="en-US" dirty="0" smtClean="0"/>
                        <a:t>Clear quantitative statements on these factors showing a trade off between</a:t>
                      </a:r>
                      <a:r>
                        <a:rPr lang="en-US" baseline="0" dirty="0" smtClean="0"/>
                        <a:t> risks and rewards</a:t>
                      </a:r>
                      <a:endParaRPr lang="en-US" dirty="0"/>
                    </a:p>
                  </a:txBody>
                  <a:tcPr/>
                </a:tc>
                <a:tc>
                  <a:txBody>
                    <a:bodyPr/>
                    <a:lstStyle/>
                    <a:p>
                      <a:r>
                        <a:rPr lang="en-US" dirty="0" smtClean="0"/>
                        <a:t>What are the risks</a:t>
                      </a:r>
                      <a:r>
                        <a:rPr lang="en-US" baseline="0" dirty="0" smtClean="0"/>
                        <a:t> and how to resolve</a:t>
                      </a:r>
                      <a:endParaRPr lang="en-US" dirty="0"/>
                    </a:p>
                  </a:txBody>
                  <a:tcPr/>
                </a:tc>
              </a:tr>
              <a:tr h="451341">
                <a:tc>
                  <a:txBody>
                    <a:bodyPr/>
                    <a:lstStyle/>
                    <a:p>
                      <a:r>
                        <a:rPr lang="en-US" dirty="0" smtClean="0"/>
                        <a:t>Business Policy and Strategy</a:t>
                      </a:r>
                      <a:endParaRPr lang="en-US" dirty="0"/>
                    </a:p>
                  </a:txBody>
                  <a:tcPr/>
                </a:tc>
                <a:tc>
                  <a:txBody>
                    <a:bodyPr/>
                    <a:lstStyle/>
                    <a:p>
                      <a:r>
                        <a:rPr lang="en-US" dirty="0" smtClean="0"/>
                        <a:t>Details</a:t>
                      </a:r>
                      <a:r>
                        <a:rPr lang="en-US" baseline="0" dirty="0" smtClean="0"/>
                        <a:t> of strategic and policy decisions</a:t>
                      </a:r>
                      <a:endParaRPr lang="en-US" dirty="0"/>
                    </a:p>
                  </a:txBody>
                  <a:tcPr/>
                </a:tc>
                <a:tc>
                  <a:txBody>
                    <a:bodyPr/>
                    <a:lstStyle/>
                    <a:p>
                      <a:r>
                        <a:rPr lang="en-US" dirty="0" smtClean="0"/>
                        <a:t>How we will achieve the goals and objectives</a:t>
                      </a:r>
                      <a:endParaRPr lang="en-US" dirty="0"/>
                    </a:p>
                  </a:txBody>
                  <a:tcPr/>
                </a:tc>
              </a:tr>
              <a:tr h="451341">
                <a:tc>
                  <a:txBody>
                    <a:bodyPr/>
                    <a:lstStyle/>
                    <a:p>
                      <a:r>
                        <a:rPr lang="en-US" dirty="0" smtClean="0"/>
                        <a:t>Information Need</a:t>
                      </a:r>
                      <a:endParaRPr lang="en-US" dirty="0"/>
                    </a:p>
                  </a:txBody>
                  <a:tcPr/>
                </a:tc>
                <a:tc>
                  <a:txBody>
                    <a:bodyPr/>
                    <a:lstStyle/>
                    <a:p>
                      <a:r>
                        <a:rPr lang="en-US" dirty="0" smtClean="0"/>
                        <a:t>Strategic</a:t>
                      </a:r>
                      <a:r>
                        <a:rPr lang="en-US" baseline="0" dirty="0" smtClean="0"/>
                        <a:t> Planning : managerial and operational</a:t>
                      </a:r>
                      <a:endParaRPr lang="en-US" dirty="0"/>
                    </a:p>
                  </a:txBody>
                  <a:tcPr/>
                </a:tc>
                <a:tc>
                  <a:txBody>
                    <a:bodyPr/>
                    <a:lstStyle/>
                    <a:p>
                      <a:r>
                        <a:rPr lang="en-US" dirty="0" smtClean="0"/>
                        <a:t>What is key information</a:t>
                      </a:r>
                      <a:endParaRPr lang="en-US" dirty="0"/>
                    </a:p>
                  </a:txBody>
                  <a:tcPr/>
                </a:tc>
              </a:tr>
              <a:tr h="451341">
                <a:tc>
                  <a:txBody>
                    <a:bodyPr/>
                    <a:lstStyle/>
                    <a:p>
                      <a:r>
                        <a:rPr lang="en-US" dirty="0" smtClean="0"/>
                        <a:t>Architecture</a:t>
                      </a:r>
                      <a:endParaRPr lang="en-US" dirty="0"/>
                    </a:p>
                  </a:txBody>
                  <a:tcPr/>
                </a:tc>
                <a:tc>
                  <a:txBody>
                    <a:bodyPr/>
                    <a:lstStyle/>
                    <a:p>
                      <a:r>
                        <a:rPr lang="en-US" dirty="0" smtClean="0"/>
                        <a:t>IT details</a:t>
                      </a:r>
                      <a:endParaRPr lang="en-US" dirty="0"/>
                    </a:p>
                  </a:txBody>
                  <a:tcPr/>
                </a:tc>
                <a:tc>
                  <a:txBody>
                    <a:bodyPr/>
                    <a:lstStyle/>
                    <a:p>
                      <a:r>
                        <a:rPr lang="en-US" dirty="0" smtClean="0"/>
                        <a:t>Tools and technology </a:t>
                      </a:r>
                      <a:endParaRPr lang="en-US" dirty="0"/>
                    </a:p>
                  </a:txBody>
                  <a:tcPr/>
                </a:tc>
              </a:tr>
              <a:tr h="451341">
                <a:tc>
                  <a:txBody>
                    <a:bodyPr/>
                    <a:lstStyle/>
                    <a:p>
                      <a:r>
                        <a:rPr lang="en-US" dirty="0" smtClean="0"/>
                        <a:t>Schedule of development</a:t>
                      </a:r>
                      <a:endParaRPr lang="en-US" dirty="0"/>
                    </a:p>
                  </a:txBody>
                  <a:tcPr/>
                </a:tc>
                <a:tc>
                  <a:txBody>
                    <a:bodyPr/>
                    <a:lstStyle/>
                    <a:p>
                      <a:r>
                        <a:rPr lang="en-US" dirty="0" smtClean="0"/>
                        <a:t>Details</a:t>
                      </a:r>
                      <a:r>
                        <a:rPr lang="en-US" baseline="0" dirty="0" smtClean="0"/>
                        <a:t> of systems and subsystem</a:t>
                      </a:r>
                      <a:endParaRPr lang="en-US" dirty="0"/>
                    </a:p>
                  </a:txBody>
                  <a:tcPr/>
                </a:tc>
                <a:tc>
                  <a:txBody>
                    <a:bodyPr/>
                    <a:lstStyle/>
                    <a:p>
                      <a:r>
                        <a:rPr lang="en-US" dirty="0" smtClean="0"/>
                        <a:t>When and how will be it achieved</a:t>
                      </a:r>
                      <a:endParaRPr lang="en-US" dirty="0"/>
                    </a:p>
                  </a:txBody>
                  <a:tcPr/>
                </a:tc>
              </a:tr>
              <a:tr h="451341">
                <a:tc>
                  <a:txBody>
                    <a:bodyPr/>
                    <a:lstStyle/>
                    <a:p>
                      <a:r>
                        <a:rPr lang="en-US" dirty="0" smtClean="0"/>
                        <a:t>Organization ad execution plan</a:t>
                      </a:r>
                      <a:endParaRPr lang="en-US" dirty="0"/>
                    </a:p>
                  </a:txBody>
                  <a:tcPr/>
                </a:tc>
                <a:tc>
                  <a:txBody>
                    <a:bodyPr/>
                    <a:lstStyle/>
                    <a:p>
                      <a:r>
                        <a:rPr lang="en-US" dirty="0" smtClean="0"/>
                        <a:t>Manpower and delegation details Internal and external sources</a:t>
                      </a:r>
                      <a:endParaRPr lang="en-US" dirty="0"/>
                    </a:p>
                  </a:txBody>
                  <a:tcPr/>
                </a:tc>
                <a:tc>
                  <a:txBody>
                    <a:bodyPr/>
                    <a:lstStyle/>
                    <a:p>
                      <a:r>
                        <a:rPr lang="en-US" dirty="0" smtClean="0"/>
                        <a:t>Who will</a:t>
                      </a:r>
                      <a:r>
                        <a:rPr lang="en-US" baseline="0" dirty="0" smtClean="0"/>
                        <a:t> achieve</a:t>
                      </a:r>
                      <a:endParaRPr lang="en-US" dirty="0"/>
                    </a:p>
                  </a:txBody>
                  <a:tcPr/>
                </a:tc>
              </a:tr>
              <a:tr h="451341">
                <a:tc>
                  <a:txBody>
                    <a:bodyPr/>
                    <a:lstStyle/>
                    <a:p>
                      <a:r>
                        <a:rPr lang="en-US" dirty="0" smtClean="0"/>
                        <a:t>Budget</a:t>
                      </a:r>
                      <a:r>
                        <a:rPr lang="en-US" baseline="0" dirty="0" smtClean="0"/>
                        <a:t> and ROI</a:t>
                      </a:r>
                      <a:endParaRPr lang="en-US" dirty="0"/>
                    </a:p>
                  </a:txBody>
                  <a:tcPr/>
                </a:tc>
                <a:tc>
                  <a:txBody>
                    <a:bodyPr/>
                    <a:lstStyle/>
                    <a:p>
                      <a:r>
                        <a:rPr lang="en-US" dirty="0" smtClean="0"/>
                        <a:t>Investment schedule and benefits</a:t>
                      </a:r>
                      <a:endParaRPr lang="en-US" dirty="0"/>
                    </a:p>
                  </a:txBody>
                  <a:tcPr/>
                </a:tc>
                <a:tc>
                  <a:txBody>
                    <a:bodyPr/>
                    <a:lstStyle/>
                    <a:p>
                      <a:r>
                        <a:rPr lang="en-US" dirty="0" smtClean="0"/>
                        <a:t>How much will it cost</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of Information	</a:t>
            </a:r>
            <a:endParaRPr lang="en-US" dirty="0"/>
          </a:p>
        </p:txBody>
      </p:sp>
      <p:sp>
        <p:nvSpPr>
          <p:cNvPr id="3" name="Content Placeholder 2"/>
          <p:cNvSpPr>
            <a:spLocks noGrp="1"/>
          </p:cNvSpPr>
          <p:nvPr>
            <p:ph idx="1"/>
          </p:nvPr>
        </p:nvSpPr>
        <p:spPr/>
        <p:txBody>
          <a:bodyPr/>
          <a:lstStyle/>
          <a:p>
            <a:r>
              <a:rPr lang="en-US" dirty="0" smtClean="0"/>
              <a:t>Information need by the management for business execution is complex task. </a:t>
            </a:r>
          </a:p>
          <a:p>
            <a:r>
              <a:rPr lang="en-US" dirty="0" smtClean="0"/>
              <a:t>Complexity is classified on basis of its application and user</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251</TotalTime>
  <Words>2026</Words>
  <Application>Microsoft Office PowerPoint</Application>
  <PresentationFormat>On-screen Show (4:3)</PresentationFormat>
  <Paragraphs>318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inherit</vt:lpstr>
      <vt:lpstr>Wingdings</vt:lpstr>
      <vt:lpstr>Office Theme</vt:lpstr>
      <vt:lpstr>Development Process of MIS</vt:lpstr>
      <vt:lpstr>MIS Plan</vt:lpstr>
      <vt:lpstr>Business VS MIS</vt:lpstr>
      <vt:lpstr>Strategy Planning</vt:lpstr>
      <vt:lpstr>Vision/Mission / Goals/ Objective</vt:lpstr>
      <vt:lpstr>PowerPoint Presentation</vt:lpstr>
      <vt:lpstr>Mission / Goals /Objectives</vt:lpstr>
      <vt:lpstr>Model of MIS plan</vt:lpstr>
      <vt:lpstr>Class of Information </vt:lpstr>
      <vt:lpstr>Classes of Information</vt:lpstr>
      <vt:lpstr>Classes of information</vt:lpstr>
      <vt:lpstr>Example</vt:lpstr>
      <vt:lpstr>Assessment of functional Information</vt:lpstr>
      <vt:lpstr>Knowledge information</vt:lpstr>
      <vt:lpstr>Classes of information</vt:lpstr>
      <vt:lpstr>Classes of Information</vt:lpstr>
      <vt:lpstr>Information Requirement</vt:lpstr>
      <vt:lpstr>Methods of determining information requirement</vt:lpstr>
      <vt:lpstr>Development and Implementation of the MIS</vt:lpstr>
      <vt:lpstr>Prototyping approach</vt:lpstr>
      <vt:lpstr>PowerPoint Presentation</vt:lpstr>
      <vt:lpstr>Life Cycle Approach</vt:lpstr>
      <vt:lpstr>The system development life cycle consist of 5 major stages:</vt:lpstr>
      <vt:lpstr>PowerPoint Presentation</vt:lpstr>
      <vt:lpstr>Difference </vt:lpstr>
    </vt:vector>
  </TitlesOfParts>
  <Company>eiilm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Process of MIS</dc:title>
  <dc:creator>placement</dc:creator>
  <cp:lastModifiedBy>Windows User</cp:lastModifiedBy>
  <cp:revision>66</cp:revision>
  <dcterms:created xsi:type="dcterms:W3CDTF">2011-03-17T04:10:14Z</dcterms:created>
  <dcterms:modified xsi:type="dcterms:W3CDTF">2018-09-04T05:55:52Z</dcterms:modified>
</cp:coreProperties>
</file>