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81"/>
  </p:notesMasterIdLst>
  <p:sldIdLst>
    <p:sldId id="256" r:id="rId2"/>
    <p:sldId id="257" r:id="rId3"/>
    <p:sldId id="330" r:id="rId4"/>
    <p:sldId id="331" r:id="rId5"/>
    <p:sldId id="332" r:id="rId6"/>
    <p:sldId id="336" r:id="rId7"/>
    <p:sldId id="258" r:id="rId8"/>
    <p:sldId id="333" r:id="rId9"/>
    <p:sldId id="262" r:id="rId10"/>
    <p:sldId id="261" r:id="rId11"/>
    <p:sldId id="259" r:id="rId12"/>
    <p:sldId id="335" r:id="rId13"/>
    <p:sldId id="263" r:id="rId14"/>
    <p:sldId id="260" r:id="rId15"/>
    <p:sldId id="266" r:id="rId16"/>
    <p:sldId id="265" r:id="rId17"/>
    <p:sldId id="267" r:id="rId18"/>
    <p:sldId id="264" r:id="rId19"/>
    <p:sldId id="338" r:id="rId20"/>
    <p:sldId id="268" r:id="rId21"/>
    <p:sldId id="275" r:id="rId22"/>
    <p:sldId id="269" r:id="rId23"/>
    <p:sldId id="270" r:id="rId24"/>
    <p:sldId id="276" r:id="rId25"/>
    <p:sldId id="271" r:id="rId26"/>
    <p:sldId id="272" r:id="rId27"/>
    <p:sldId id="277" r:id="rId28"/>
    <p:sldId id="273" r:id="rId29"/>
    <p:sldId id="279" r:id="rId30"/>
    <p:sldId id="278" r:id="rId31"/>
    <p:sldId id="281" r:id="rId32"/>
    <p:sldId id="280" r:id="rId33"/>
    <p:sldId id="274" r:id="rId34"/>
    <p:sldId id="283" r:id="rId35"/>
    <p:sldId id="282" r:id="rId36"/>
    <p:sldId id="284" r:id="rId37"/>
    <p:sldId id="285" r:id="rId38"/>
    <p:sldId id="286" r:id="rId39"/>
    <p:sldId id="287" r:id="rId40"/>
    <p:sldId id="288" r:id="rId41"/>
    <p:sldId id="289" r:id="rId42"/>
    <p:sldId id="290" r:id="rId43"/>
    <p:sldId id="291" r:id="rId44"/>
    <p:sldId id="328" r:id="rId45"/>
    <p:sldId id="292" r:id="rId46"/>
    <p:sldId id="293" r:id="rId47"/>
    <p:sldId id="294" r:id="rId48"/>
    <p:sldId id="297" r:id="rId49"/>
    <p:sldId id="296" r:id="rId50"/>
    <p:sldId id="298" r:id="rId51"/>
    <p:sldId id="299" r:id="rId52"/>
    <p:sldId id="295" r:id="rId53"/>
    <p:sldId id="302" r:id="rId54"/>
    <p:sldId id="303" r:id="rId55"/>
    <p:sldId id="301" r:id="rId56"/>
    <p:sldId id="300" r:id="rId57"/>
    <p:sldId id="304" r:id="rId58"/>
    <p:sldId id="306" r:id="rId59"/>
    <p:sldId id="307" r:id="rId60"/>
    <p:sldId id="308" r:id="rId61"/>
    <p:sldId id="309" r:id="rId62"/>
    <p:sldId id="310" r:id="rId63"/>
    <p:sldId id="311" r:id="rId64"/>
    <p:sldId id="312" r:id="rId65"/>
    <p:sldId id="313" r:id="rId66"/>
    <p:sldId id="314" r:id="rId67"/>
    <p:sldId id="315" r:id="rId68"/>
    <p:sldId id="319" r:id="rId69"/>
    <p:sldId id="316" r:id="rId70"/>
    <p:sldId id="317" r:id="rId71"/>
    <p:sldId id="318" r:id="rId72"/>
    <p:sldId id="320" r:id="rId73"/>
    <p:sldId id="321" r:id="rId74"/>
    <p:sldId id="323" r:id="rId75"/>
    <p:sldId id="322" r:id="rId76"/>
    <p:sldId id="325" r:id="rId77"/>
    <p:sldId id="324" r:id="rId78"/>
    <p:sldId id="326" r:id="rId79"/>
    <p:sldId id="329"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91667" autoAdjust="0"/>
  </p:normalViewPr>
  <p:slideViewPr>
    <p:cSldViewPr snapToGrid="0">
      <p:cViewPr varScale="1">
        <p:scale>
          <a:sx n="62" d="100"/>
          <a:sy n="62" d="100"/>
        </p:scale>
        <p:origin x="714" y="102"/>
      </p:cViewPr>
      <p:guideLst/>
    </p:cSldViewPr>
  </p:slideViewPr>
  <p:notesTextViewPr>
    <p:cViewPr>
      <p:scale>
        <a:sx n="1" d="1"/>
        <a:sy n="1" d="1"/>
      </p:scale>
      <p:origin x="0" y="0"/>
    </p:cViewPr>
  </p:notesTextViewPr>
  <p:sorterViewPr>
    <p:cViewPr>
      <p:scale>
        <a:sx n="100" d="100"/>
        <a:sy n="100" d="100"/>
      </p:scale>
      <p:origin x="0" y="-339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35D62-6BD4-4B09-9DED-143D172D450A}" type="datetimeFigureOut">
              <a:rPr lang="en-US" smtClean="0"/>
              <a:t>3/14/2018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DCA95-69AC-405C-9BC8-60062DFDA471}" type="slidenum">
              <a:rPr lang="en-US" smtClean="0"/>
              <a:t>‹#›</a:t>
            </a:fld>
            <a:endParaRPr lang="en-US" dirty="0"/>
          </a:p>
        </p:txBody>
      </p:sp>
    </p:spTree>
    <p:extLst>
      <p:ext uri="{BB962C8B-B14F-4D97-AF65-F5344CB8AC3E}">
        <p14:creationId xmlns:p14="http://schemas.microsoft.com/office/powerpoint/2010/main" val="248442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DCA95-69AC-405C-9BC8-60062DFDA471}" type="slidenum">
              <a:rPr lang="en-US" smtClean="0"/>
              <a:t>9</a:t>
            </a:fld>
            <a:endParaRPr lang="en-US" dirty="0"/>
          </a:p>
        </p:txBody>
      </p:sp>
    </p:spTree>
    <p:extLst>
      <p:ext uri="{BB962C8B-B14F-4D97-AF65-F5344CB8AC3E}">
        <p14:creationId xmlns:p14="http://schemas.microsoft.com/office/powerpoint/2010/main" val="416384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DCA95-69AC-405C-9BC8-60062DFDA471}" type="slidenum">
              <a:rPr lang="en-US" smtClean="0"/>
              <a:t>10</a:t>
            </a:fld>
            <a:endParaRPr lang="en-US" dirty="0"/>
          </a:p>
        </p:txBody>
      </p:sp>
    </p:spTree>
    <p:extLst>
      <p:ext uri="{BB962C8B-B14F-4D97-AF65-F5344CB8AC3E}">
        <p14:creationId xmlns:p14="http://schemas.microsoft.com/office/powerpoint/2010/main" val="144200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DCA95-69AC-405C-9BC8-60062DFDA471}" type="slidenum">
              <a:rPr lang="en-US" smtClean="0"/>
              <a:t>19</a:t>
            </a:fld>
            <a:endParaRPr lang="en-US" dirty="0"/>
          </a:p>
        </p:txBody>
      </p:sp>
    </p:spTree>
    <p:extLst>
      <p:ext uri="{BB962C8B-B14F-4D97-AF65-F5344CB8AC3E}">
        <p14:creationId xmlns:p14="http://schemas.microsoft.com/office/powerpoint/2010/main" val="151733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DCA95-69AC-405C-9BC8-60062DFDA471}" type="slidenum">
              <a:rPr lang="en-US" smtClean="0"/>
              <a:t>38</a:t>
            </a:fld>
            <a:endParaRPr lang="en-US" dirty="0"/>
          </a:p>
        </p:txBody>
      </p:sp>
    </p:spTree>
    <p:extLst>
      <p:ext uri="{BB962C8B-B14F-4D97-AF65-F5344CB8AC3E}">
        <p14:creationId xmlns:p14="http://schemas.microsoft.com/office/powerpoint/2010/main" val="344655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kumimoji="1">
                <a:solidFill>
                  <a:schemeClr val="tx1"/>
                </a:solidFill>
                <a:latin typeface="굴림" panose="020B0600000101010101" pitchFamily="34" charset="-127"/>
                <a:ea typeface="굴림" panose="020B0600000101010101" pitchFamily="34" charset="-127"/>
              </a:defRPr>
            </a:lvl1pPr>
            <a:lvl2pPr marL="742950" indent="-285750" algn="ctr" eaLnBrk="0" hangingPunct="0">
              <a:defRPr kumimoji="1">
                <a:solidFill>
                  <a:schemeClr val="tx1"/>
                </a:solidFill>
                <a:latin typeface="굴림" panose="020B0600000101010101" pitchFamily="34" charset="-127"/>
                <a:ea typeface="굴림" panose="020B0600000101010101" pitchFamily="34" charset="-127"/>
              </a:defRPr>
            </a:lvl2pPr>
            <a:lvl3pPr marL="1143000" indent="-228600" algn="ctr" eaLnBrk="0" hangingPunct="0">
              <a:defRPr kumimoji="1">
                <a:solidFill>
                  <a:schemeClr val="tx1"/>
                </a:solidFill>
                <a:latin typeface="굴림" panose="020B0600000101010101" pitchFamily="34" charset="-127"/>
                <a:ea typeface="굴림" panose="020B0600000101010101" pitchFamily="34" charset="-127"/>
              </a:defRPr>
            </a:lvl3pPr>
            <a:lvl4pPr marL="1600200" indent="-228600" algn="ctr" eaLnBrk="0" hangingPunct="0">
              <a:defRPr kumimoji="1">
                <a:solidFill>
                  <a:schemeClr val="tx1"/>
                </a:solidFill>
                <a:latin typeface="굴림" panose="020B0600000101010101" pitchFamily="34" charset="-127"/>
                <a:ea typeface="굴림" panose="020B0600000101010101" pitchFamily="34" charset="-127"/>
              </a:defRPr>
            </a:lvl4pPr>
            <a:lvl5pPr marL="2057400" indent="-228600" algn="ctr" eaLnBrk="0" hangingPunct="0">
              <a:defRPr kumimoji="1">
                <a:solidFill>
                  <a:schemeClr val="tx1"/>
                </a:solidFill>
                <a:latin typeface="굴림" panose="020B0600000101010101" pitchFamily="34" charset="-127"/>
                <a:ea typeface="굴림" panose="020B0600000101010101" pitchFamily="34" charset="-127"/>
              </a:defRPr>
            </a:lvl5pPr>
            <a:lvl6pPr marL="25146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algn="r" eaLnBrk="1" hangingPunct="1"/>
            <a:fld id="{AF65FE02-D197-4177-B1D3-D4F674451AD4}" type="slidenum">
              <a:rPr kumimoji="0" lang="en-US" altLang="ko-KR">
                <a:latin typeface="Arial" panose="020B0604020202020204" pitchFamily="34" charset="0"/>
              </a:rPr>
              <a:pPr algn="r" eaLnBrk="1" hangingPunct="1"/>
              <a:t>48</a:t>
            </a:fld>
            <a:endParaRPr kumimoji="0" lang="en-US" altLang="ko-KR" dirty="0">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dirty="0" smtClean="0">
                <a:latin typeface="Arial" panose="020B0604020202020204" pitchFamily="34" charset="0"/>
                <a:ea typeface="굴림" panose="020B0600000101010101" pitchFamily="34" charset="-127"/>
              </a:rPr>
              <a:t>In any etch process, we must look at certain key areas to characterize its performance. The etch rate, often given in angstroms/minute, indicates how quickly the process proceeds. In determining throughput, this is a key indicator. The uniformity of the etch at different sites on the wafer is checked to ensure that all devices on a wafer will be processed in the same way. A non-uniform etch could </a:t>
            </a:r>
            <a:r>
              <a:rPr lang="en-US" altLang="ko-KR" dirty="0" err="1" smtClean="0">
                <a:latin typeface="Arial" panose="020B0604020202020204" pitchFamily="34" charset="0"/>
                <a:ea typeface="굴림" panose="020B0600000101010101" pitchFamily="34" charset="-127"/>
              </a:rPr>
              <a:t>overetch</a:t>
            </a:r>
            <a:r>
              <a:rPr lang="en-US" altLang="ko-KR" dirty="0" smtClean="0">
                <a:latin typeface="Arial" panose="020B0604020202020204" pitchFamily="34" charset="0"/>
                <a:ea typeface="굴림" panose="020B0600000101010101" pitchFamily="34" charset="-127"/>
              </a:rPr>
              <a:t> certain areas of the wafer, removing protective masking or more of a layer than necessary, while leaving other areas correctly processed. In test wafers, measurements are typically made at different points to identify the uniformity.</a:t>
            </a:r>
          </a:p>
        </p:txBody>
      </p:sp>
    </p:spTree>
    <p:extLst>
      <p:ext uri="{BB962C8B-B14F-4D97-AF65-F5344CB8AC3E}">
        <p14:creationId xmlns:p14="http://schemas.microsoft.com/office/powerpoint/2010/main" val="326276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kumimoji="1">
                <a:solidFill>
                  <a:schemeClr val="tx1"/>
                </a:solidFill>
                <a:latin typeface="굴림" panose="020B0600000101010101" pitchFamily="34" charset="-127"/>
                <a:ea typeface="굴림" panose="020B0600000101010101" pitchFamily="34" charset="-127"/>
              </a:defRPr>
            </a:lvl1pPr>
            <a:lvl2pPr marL="742950" indent="-285750" algn="ctr" eaLnBrk="0" hangingPunct="0">
              <a:defRPr kumimoji="1">
                <a:solidFill>
                  <a:schemeClr val="tx1"/>
                </a:solidFill>
                <a:latin typeface="굴림" panose="020B0600000101010101" pitchFamily="34" charset="-127"/>
                <a:ea typeface="굴림" panose="020B0600000101010101" pitchFamily="34" charset="-127"/>
              </a:defRPr>
            </a:lvl2pPr>
            <a:lvl3pPr marL="1143000" indent="-228600" algn="ctr" eaLnBrk="0" hangingPunct="0">
              <a:defRPr kumimoji="1">
                <a:solidFill>
                  <a:schemeClr val="tx1"/>
                </a:solidFill>
                <a:latin typeface="굴림" panose="020B0600000101010101" pitchFamily="34" charset="-127"/>
                <a:ea typeface="굴림" panose="020B0600000101010101" pitchFamily="34" charset="-127"/>
              </a:defRPr>
            </a:lvl3pPr>
            <a:lvl4pPr marL="1600200" indent="-228600" algn="ctr" eaLnBrk="0" hangingPunct="0">
              <a:defRPr kumimoji="1">
                <a:solidFill>
                  <a:schemeClr val="tx1"/>
                </a:solidFill>
                <a:latin typeface="굴림" panose="020B0600000101010101" pitchFamily="34" charset="-127"/>
                <a:ea typeface="굴림" panose="020B0600000101010101" pitchFamily="34" charset="-127"/>
              </a:defRPr>
            </a:lvl4pPr>
            <a:lvl5pPr marL="2057400" indent="-228600" algn="ctr" eaLnBrk="0" hangingPunct="0">
              <a:defRPr kumimoji="1">
                <a:solidFill>
                  <a:schemeClr val="tx1"/>
                </a:solidFill>
                <a:latin typeface="굴림" panose="020B0600000101010101" pitchFamily="34" charset="-127"/>
                <a:ea typeface="굴림" panose="020B0600000101010101" pitchFamily="34" charset="-127"/>
              </a:defRPr>
            </a:lvl5pPr>
            <a:lvl6pPr marL="25146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algn="r" eaLnBrk="1" hangingPunct="1"/>
            <a:fld id="{8E02B3D8-1B17-4CBB-AD55-4BAACADA86B8}" type="slidenum">
              <a:rPr kumimoji="0" lang="en-US" altLang="ko-KR">
                <a:latin typeface="Arial" panose="020B0604020202020204" pitchFamily="34" charset="0"/>
              </a:rPr>
              <a:pPr algn="r" eaLnBrk="1" hangingPunct="1"/>
              <a:t>49</a:t>
            </a:fld>
            <a:endParaRPr kumimoji="0" lang="en-US" altLang="ko-KR">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Arial" panose="020B0604020202020204" pitchFamily="34" charset="0"/>
                <a:ea typeface="굴림" panose="020B0600000101010101" pitchFamily="34" charset="-127"/>
              </a:rPr>
              <a:t>The profile of the etch process defines what features may be created by a given process. Isotropic etching proceeds in all directions. This is sometimes undesirable if tall, narrow features, such as gratings or combs are desired. Anisotropic etch processes remove more material in one direction, generally in the vertical direction, than in the other. So-called vertical sidewalls characterize a commonly defined anisotropic etch process.</a:t>
            </a:r>
          </a:p>
        </p:txBody>
      </p:sp>
    </p:spTree>
    <p:extLst>
      <p:ext uri="{BB962C8B-B14F-4D97-AF65-F5344CB8AC3E}">
        <p14:creationId xmlns:p14="http://schemas.microsoft.com/office/powerpoint/2010/main" val="256715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kumimoji="1">
                <a:solidFill>
                  <a:schemeClr val="tx1"/>
                </a:solidFill>
                <a:latin typeface="굴림" panose="020B0600000101010101" pitchFamily="34" charset="-127"/>
                <a:ea typeface="굴림" panose="020B0600000101010101" pitchFamily="34" charset="-127"/>
              </a:defRPr>
            </a:lvl1pPr>
            <a:lvl2pPr marL="742950" indent="-285750" algn="ctr" eaLnBrk="0" hangingPunct="0">
              <a:defRPr kumimoji="1">
                <a:solidFill>
                  <a:schemeClr val="tx1"/>
                </a:solidFill>
                <a:latin typeface="굴림" panose="020B0600000101010101" pitchFamily="34" charset="-127"/>
                <a:ea typeface="굴림" panose="020B0600000101010101" pitchFamily="34" charset="-127"/>
              </a:defRPr>
            </a:lvl2pPr>
            <a:lvl3pPr marL="1143000" indent="-228600" algn="ctr" eaLnBrk="0" hangingPunct="0">
              <a:defRPr kumimoji="1">
                <a:solidFill>
                  <a:schemeClr val="tx1"/>
                </a:solidFill>
                <a:latin typeface="굴림" panose="020B0600000101010101" pitchFamily="34" charset="-127"/>
                <a:ea typeface="굴림" panose="020B0600000101010101" pitchFamily="34" charset="-127"/>
              </a:defRPr>
            </a:lvl3pPr>
            <a:lvl4pPr marL="1600200" indent="-228600" algn="ctr" eaLnBrk="0" hangingPunct="0">
              <a:defRPr kumimoji="1">
                <a:solidFill>
                  <a:schemeClr val="tx1"/>
                </a:solidFill>
                <a:latin typeface="굴림" panose="020B0600000101010101" pitchFamily="34" charset="-127"/>
                <a:ea typeface="굴림" panose="020B0600000101010101" pitchFamily="34" charset="-127"/>
              </a:defRPr>
            </a:lvl4pPr>
            <a:lvl5pPr marL="2057400" indent="-228600" algn="ctr" eaLnBrk="0" hangingPunct="0">
              <a:defRPr kumimoji="1">
                <a:solidFill>
                  <a:schemeClr val="tx1"/>
                </a:solidFill>
                <a:latin typeface="굴림" panose="020B0600000101010101" pitchFamily="34" charset="-127"/>
                <a:ea typeface="굴림" panose="020B0600000101010101" pitchFamily="34" charset="-127"/>
              </a:defRPr>
            </a:lvl5pPr>
            <a:lvl6pPr marL="25146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algn="r" eaLnBrk="1" hangingPunct="1"/>
            <a:fld id="{D182DBA1-24F1-48B3-8EB5-D2D06D9C28D1}" type="slidenum">
              <a:rPr kumimoji="0" lang="en-US" altLang="ko-KR">
                <a:latin typeface="Arial" panose="020B0604020202020204" pitchFamily="34" charset="0"/>
              </a:rPr>
              <a:pPr algn="r" eaLnBrk="1" hangingPunct="1"/>
              <a:t>50</a:t>
            </a:fld>
            <a:endParaRPr kumimoji="0" lang="en-US" altLang="ko-KR">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Arial" panose="020B0604020202020204" pitchFamily="34" charset="0"/>
                <a:ea typeface="굴림" panose="020B0600000101010101" pitchFamily="34" charset="-127"/>
              </a:rPr>
              <a:t>The isotropic etch profile on the left shows that etching of the sidewalls has occurred at a similar rate to the vertical etch. The round undercut shown is commonly found in wet etching. This can actually be used to advantage in creating some features, such as aluminum contacts. The anisotropic etch profile on the right shows that the sidewalls of the feature are nearly vertical or perpendicular to the plane.</a:t>
            </a:r>
          </a:p>
        </p:txBody>
      </p:sp>
    </p:spTree>
    <p:extLst>
      <p:ext uri="{BB962C8B-B14F-4D97-AF65-F5344CB8AC3E}">
        <p14:creationId xmlns:p14="http://schemas.microsoft.com/office/powerpoint/2010/main" val="330854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kumimoji="1">
                <a:solidFill>
                  <a:schemeClr val="tx1"/>
                </a:solidFill>
                <a:latin typeface="굴림" panose="020B0600000101010101" pitchFamily="34" charset="-127"/>
                <a:ea typeface="굴림" panose="020B0600000101010101" pitchFamily="34" charset="-127"/>
              </a:defRPr>
            </a:lvl1pPr>
            <a:lvl2pPr marL="742950" indent="-285750" algn="ctr" eaLnBrk="0" hangingPunct="0">
              <a:defRPr kumimoji="1">
                <a:solidFill>
                  <a:schemeClr val="tx1"/>
                </a:solidFill>
                <a:latin typeface="굴림" panose="020B0600000101010101" pitchFamily="34" charset="-127"/>
                <a:ea typeface="굴림" panose="020B0600000101010101" pitchFamily="34" charset="-127"/>
              </a:defRPr>
            </a:lvl2pPr>
            <a:lvl3pPr marL="1143000" indent="-228600" algn="ctr" eaLnBrk="0" hangingPunct="0">
              <a:defRPr kumimoji="1">
                <a:solidFill>
                  <a:schemeClr val="tx1"/>
                </a:solidFill>
                <a:latin typeface="굴림" panose="020B0600000101010101" pitchFamily="34" charset="-127"/>
                <a:ea typeface="굴림" panose="020B0600000101010101" pitchFamily="34" charset="-127"/>
              </a:defRPr>
            </a:lvl3pPr>
            <a:lvl4pPr marL="1600200" indent="-228600" algn="ctr" eaLnBrk="0" hangingPunct="0">
              <a:defRPr kumimoji="1">
                <a:solidFill>
                  <a:schemeClr val="tx1"/>
                </a:solidFill>
                <a:latin typeface="굴림" panose="020B0600000101010101" pitchFamily="34" charset="-127"/>
                <a:ea typeface="굴림" panose="020B0600000101010101" pitchFamily="34" charset="-127"/>
              </a:defRPr>
            </a:lvl4pPr>
            <a:lvl5pPr marL="2057400" indent="-228600" algn="ctr" eaLnBrk="0" hangingPunct="0">
              <a:defRPr kumimoji="1">
                <a:solidFill>
                  <a:schemeClr val="tx1"/>
                </a:solidFill>
                <a:latin typeface="굴림" panose="020B0600000101010101" pitchFamily="34" charset="-127"/>
                <a:ea typeface="굴림" panose="020B0600000101010101" pitchFamily="34" charset="-127"/>
              </a:defRPr>
            </a:lvl5pPr>
            <a:lvl6pPr marL="25146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algn="r" eaLnBrk="1" hangingPunct="1"/>
            <a:fld id="{5CF34CA8-2CB9-4ED0-ADF4-E4ED62523892}" type="slidenum">
              <a:rPr kumimoji="0" lang="en-US" altLang="ko-KR">
                <a:latin typeface="Arial" panose="020B0604020202020204" pitchFamily="34" charset="0"/>
              </a:rPr>
              <a:pPr algn="r" eaLnBrk="1" hangingPunct="1"/>
              <a:t>51</a:t>
            </a:fld>
            <a:endParaRPr kumimoji="0" lang="en-US" altLang="ko-KR">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Arial" panose="020B0604020202020204" pitchFamily="34" charset="0"/>
                <a:ea typeface="굴림" panose="020B0600000101010101" pitchFamily="34" charset="-127"/>
              </a:rPr>
              <a:t>Wet etching is the oldest method of material removal still in use. The entire wafer, or often a boatload of wafers, is immersed in a liquid etchant solution, rinsed to remove traces of the etch solution, and dried to remove water.</a:t>
            </a:r>
          </a:p>
        </p:txBody>
      </p:sp>
    </p:spTree>
    <p:extLst>
      <p:ext uri="{BB962C8B-B14F-4D97-AF65-F5344CB8AC3E}">
        <p14:creationId xmlns:p14="http://schemas.microsoft.com/office/powerpoint/2010/main" val="98042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DCA95-69AC-405C-9BC8-60062DFDA471}" type="slidenum">
              <a:rPr lang="en-US" smtClean="0"/>
              <a:t>52</a:t>
            </a:fld>
            <a:endParaRPr lang="en-US" dirty="0"/>
          </a:p>
        </p:txBody>
      </p:sp>
    </p:spTree>
    <p:extLst>
      <p:ext uri="{BB962C8B-B14F-4D97-AF65-F5344CB8AC3E}">
        <p14:creationId xmlns:p14="http://schemas.microsoft.com/office/powerpoint/2010/main" val="138713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136008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290740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397649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9881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2006738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420923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391029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365569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350496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72347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119995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235604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396573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230480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309803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80418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6EFA3-A611-4C17-BFDA-BD903A3D561A}" type="datetimeFigureOut">
              <a:rPr lang="en-US" smtClean="0"/>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FB7FB3-C213-46EE-A574-C7561279424B}" type="slidenum">
              <a:rPr lang="en-US" smtClean="0"/>
              <a:t>‹#›</a:t>
            </a:fld>
            <a:endParaRPr lang="en-US" dirty="0"/>
          </a:p>
        </p:txBody>
      </p:sp>
    </p:spTree>
    <p:extLst>
      <p:ext uri="{BB962C8B-B14F-4D97-AF65-F5344CB8AC3E}">
        <p14:creationId xmlns:p14="http://schemas.microsoft.com/office/powerpoint/2010/main" val="7159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D16EFA3-A611-4C17-BFDA-BD903A3D561A}" type="datetimeFigureOut">
              <a:rPr lang="en-US" smtClean="0"/>
              <a:t>3/14/2018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9FB7FB3-C213-46EE-A574-C7561279424B}" type="slidenum">
              <a:rPr lang="en-US" smtClean="0"/>
              <a:t>‹#›</a:t>
            </a:fld>
            <a:endParaRPr lang="en-US" dirty="0"/>
          </a:p>
        </p:txBody>
      </p:sp>
    </p:spTree>
    <p:extLst>
      <p:ext uri="{BB962C8B-B14F-4D97-AF65-F5344CB8AC3E}">
        <p14:creationId xmlns:p14="http://schemas.microsoft.com/office/powerpoint/2010/main" val="3265943121"/>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5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image" Target="../media/image61.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Integrating circuits manufacturing techniques for sensors</a:t>
            </a:r>
            <a:endParaRPr lang="en-US" dirty="0"/>
          </a:p>
        </p:txBody>
      </p:sp>
    </p:spTree>
    <p:extLst>
      <p:ext uri="{BB962C8B-B14F-4D97-AF65-F5344CB8AC3E}">
        <p14:creationId xmlns:p14="http://schemas.microsoft.com/office/powerpoint/2010/main" val="25222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1999" cy="6857999"/>
          </a:xfrm>
          <a:prstGeom prst="rect">
            <a:avLst/>
          </a:prstGeom>
        </p:spPr>
      </p:pic>
    </p:spTree>
    <p:extLst>
      <p:ext uri="{BB962C8B-B14F-4D97-AF65-F5344CB8AC3E}">
        <p14:creationId xmlns:p14="http://schemas.microsoft.com/office/powerpoint/2010/main" val="314400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4557"/>
          </a:xfrm>
        </p:spPr>
        <p:txBody>
          <a:bodyPr/>
          <a:lstStyle/>
          <a:p>
            <a:r>
              <a:rPr lang="en-US" dirty="0" smtClean="0"/>
              <a:t>Layout  </a:t>
            </a:r>
            <a:endParaRPr lang="en-US" dirty="0"/>
          </a:p>
        </p:txBody>
      </p:sp>
      <p:sp>
        <p:nvSpPr>
          <p:cNvPr id="3" name="Content Placeholder 2"/>
          <p:cNvSpPr>
            <a:spLocks noGrp="1"/>
          </p:cNvSpPr>
          <p:nvPr>
            <p:ph idx="1"/>
          </p:nvPr>
        </p:nvSpPr>
        <p:spPr>
          <a:xfrm>
            <a:off x="0" y="674558"/>
            <a:ext cx="12192000" cy="6183442"/>
          </a:xfrm>
        </p:spPr>
        <p:txBody>
          <a:bodyPr>
            <a:normAutofit/>
          </a:bodyPr>
          <a:lstStyle/>
          <a:p>
            <a:r>
              <a:rPr lang="en-US" sz="2800" dirty="0" smtClean="0"/>
              <a:t>Layout: the layout will be the file in the </a:t>
            </a:r>
            <a:r>
              <a:rPr lang="en-US" sz="2800" dirty="0" smtClean="0"/>
              <a:t>computer, the </a:t>
            </a:r>
            <a:r>
              <a:rPr lang="en-US" sz="2800" dirty="0" smtClean="0"/>
              <a:t>information will be used to generate mask  or this is the process where the patterns that will be transferred to the mask are defined and such will define the geometry of the device</a:t>
            </a:r>
          </a:p>
          <a:p>
            <a:r>
              <a:rPr lang="en-US" sz="2800" dirty="0" smtClean="0"/>
              <a:t>the layout  is typically performed in a graphical editing tool such as   C-Edit ,cadence , Auto (AD or any CAD program) </a:t>
            </a:r>
          </a:p>
          <a:p>
            <a:r>
              <a:rPr lang="en-US" sz="2800" dirty="0" smtClean="0"/>
              <a:t>The important thing is that it supports CIF (Caltech intermediate file format) or CDSII file format because this is the format that is needed when the mask is ordered from a manufacturer</a:t>
            </a:r>
          </a:p>
          <a:p>
            <a:pPr marL="0" indent="0">
              <a:buNone/>
            </a:pPr>
            <a:endParaRPr lang="en-US" sz="2800" dirty="0"/>
          </a:p>
        </p:txBody>
      </p:sp>
    </p:spTree>
    <p:extLst>
      <p:ext uri="{BB962C8B-B14F-4D97-AF65-F5344CB8AC3E}">
        <p14:creationId xmlns:p14="http://schemas.microsoft.com/office/powerpoint/2010/main" val="950424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02" y="242855"/>
            <a:ext cx="9404723" cy="1400530"/>
          </a:xfrm>
        </p:spPr>
        <p:txBody>
          <a:bodyPr/>
          <a:lstStyle/>
          <a:p>
            <a:r>
              <a:rPr lang="en-US" dirty="0" smtClean="0"/>
              <a:t>Layout </a:t>
            </a:r>
            <a:endParaRPr lang="en-US" dirty="0"/>
          </a:p>
        </p:txBody>
      </p:sp>
      <p:pic>
        <p:nvPicPr>
          <p:cNvPr id="4" name="Content Placeholder 3"/>
          <p:cNvPicPr>
            <a:picLocks noGrp="1" noChangeAspect="1"/>
          </p:cNvPicPr>
          <p:nvPr>
            <p:ph idx="1"/>
          </p:nvPr>
        </p:nvPicPr>
        <p:blipFill>
          <a:blip r:embed="rId2"/>
          <a:stretch>
            <a:fillRect/>
          </a:stretch>
        </p:blipFill>
        <p:spPr>
          <a:xfrm>
            <a:off x="389744" y="1853248"/>
            <a:ext cx="11197653" cy="4517572"/>
          </a:xfrm>
          <a:prstGeom prst="rect">
            <a:avLst/>
          </a:prstGeom>
        </p:spPr>
      </p:pic>
    </p:spTree>
    <p:extLst>
      <p:ext uri="{BB962C8B-B14F-4D97-AF65-F5344CB8AC3E}">
        <p14:creationId xmlns:p14="http://schemas.microsoft.com/office/powerpoint/2010/main" val="3276643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 y="0"/>
            <a:ext cx="12186066" cy="6858000"/>
          </a:xfrm>
          <a:prstGeom prst="rect">
            <a:avLst/>
          </a:prstGeom>
        </p:spPr>
      </p:pic>
    </p:spTree>
    <p:extLst>
      <p:ext uri="{BB962C8B-B14F-4D97-AF65-F5344CB8AC3E}">
        <p14:creationId xmlns:p14="http://schemas.microsoft.com/office/powerpoint/2010/main" val="1595049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9390"/>
          </a:xfrm>
        </p:spPr>
        <p:txBody>
          <a:bodyPr/>
          <a:lstStyle/>
          <a:p>
            <a:r>
              <a:rPr lang="en-US" dirty="0" smtClean="0"/>
              <a:t>Mask</a:t>
            </a:r>
            <a:endParaRPr lang="en-US" dirty="0"/>
          </a:p>
        </p:txBody>
      </p:sp>
      <p:sp>
        <p:nvSpPr>
          <p:cNvPr id="3" name="Content Placeholder 2"/>
          <p:cNvSpPr>
            <a:spLocks noGrp="1"/>
          </p:cNvSpPr>
          <p:nvPr>
            <p:ph idx="1"/>
          </p:nvPr>
        </p:nvSpPr>
        <p:spPr>
          <a:xfrm>
            <a:off x="0" y="719528"/>
            <a:ext cx="12336905" cy="6138472"/>
          </a:xfrm>
        </p:spPr>
        <p:txBody>
          <a:bodyPr>
            <a:normAutofit/>
          </a:bodyPr>
          <a:lstStyle/>
          <a:p>
            <a:r>
              <a:rPr lang="en-US" sz="2800" dirty="0" smtClean="0"/>
              <a:t>Mask is a stencil, where a flat plate is taken and holes of desired shapes or letters are cut in it</a:t>
            </a:r>
          </a:p>
          <a:p>
            <a:r>
              <a:rPr lang="en-US" sz="2800" dirty="0" smtClean="0"/>
              <a:t>If we place the stencil on top of a paper and paint it, the shapes or letters are come nicely and this can be done over number of papers to get identical results</a:t>
            </a:r>
          </a:p>
          <a:p>
            <a:r>
              <a:rPr lang="en-US" sz="2800" dirty="0" smtClean="0"/>
              <a:t>Here instead of cutting holes the mask has transparent areas which allows the light and blocks the light </a:t>
            </a:r>
          </a:p>
          <a:p>
            <a:r>
              <a:rPr lang="en-US" sz="2800" dirty="0" smtClean="0"/>
              <a:t>The mask can be created for each layer </a:t>
            </a:r>
            <a:endParaRPr lang="en-US" sz="2800" dirty="0"/>
          </a:p>
        </p:txBody>
      </p:sp>
    </p:spTree>
    <p:extLst>
      <p:ext uri="{BB962C8B-B14F-4D97-AF65-F5344CB8AC3E}">
        <p14:creationId xmlns:p14="http://schemas.microsoft.com/office/powerpoint/2010/main" val="2555078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1" y="526473"/>
            <a:ext cx="8575963" cy="5791200"/>
          </a:xfrm>
        </p:spPr>
      </p:pic>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51613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575" y="239845"/>
            <a:ext cx="3772379" cy="32515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5" y="257205"/>
            <a:ext cx="3491345" cy="3054031"/>
          </a:xfrm>
          <a:prstGeom prst="rect">
            <a:avLst/>
          </a:prstGeom>
        </p:spPr>
      </p:pic>
      <p:sp>
        <p:nvSpPr>
          <p:cNvPr id="10" name="AutoShape 2" descr="Image result for mask in photolithography"/>
          <p:cNvSpPr>
            <a:spLocks noChangeAspect="1" noChangeArrowheads="1"/>
          </p:cNvSpPr>
          <p:nvPr/>
        </p:nvSpPr>
        <p:spPr bwMode="auto">
          <a:xfrm>
            <a:off x="6182303" y="2255837"/>
            <a:ext cx="4762500" cy="3248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descr="Image result for mask in photolithography"/>
          <p:cNvSpPr>
            <a:spLocks noChangeAspect="1" noChangeArrowheads="1"/>
          </p:cNvSpPr>
          <p:nvPr/>
        </p:nvSpPr>
        <p:spPr bwMode="auto">
          <a:xfrm>
            <a:off x="307975" y="-1401763"/>
            <a:ext cx="4762500" cy="3248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975" y="239845"/>
            <a:ext cx="3842168" cy="307139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79850"/>
            <a:ext cx="3836027" cy="278418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8127" y="3688485"/>
            <a:ext cx="3311235" cy="2784186"/>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0975" y="3710421"/>
            <a:ext cx="3842168" cy="2762250"/>
          </a:xfrm>
          <a:prstGeom prst="rect">
            <a:avLst/>
          </a:prstGeom>
        </p:spPr>
      </p:pic>
    </p:spTree>
    <p:extLst>
      <p:ext uri="{BB962C8B-B14F-4D97-AF65-F5344CB8AC3E}">
        <p14:creationId xmlns:p14="http://schemas.microsoft.com/office/powerpoint/2010/main" val="978296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599606"/>
          </a:xfrm>
        </p:spPr>
        <p:txBody>
          <a:bodyPr/>
          <a:lstStyle/>
          <a:p>
            <a:r>
              <a:rPr lang="en-US" dirty="0" smtClean="0"/>
              <a:t>Mask alignment</a:t>
            </a:r>
            <a:endParaRPr lang="en-US" dirty="0"/>
          </a:p>
        </p:txBody>
      </p:sp>
      <p:sp>
        <p:nvSpPr>
          <p:cNvPr id="3" name="Content Placeholder 2"/>
          <p:cNvSpPr>
            <a:spLocks noGrp="1"/>
          </p:cNvSpPr>
          <p:nvPr>
            <p:ph idx="1"/>
          </p:nvPr>
        </p:nvSpPr>
        <p:spPr>
          <a:xfrm>
            <a:off x="0" y="599606"/>
            <a:ext cx="12192000" cy="6258393"/>
          </a:xfrm>
        </p:spPr>
        <p:txBody>
          <a:bodyPr>
            <a:noAutofit/>
          </a:bodyPr>
          <a:lstStyle/>
          <a:p>
            <a:r>
              <a:rPr lang="en-US" sz="2800" dirty="0" smtClean="0"/>
              <a:t>One of the </a:t>
            </a:r>
            <a:r>
              <a:rPr lang="en-US" sz="2800" dirty="0"/>
              <a:t>m</a:t>
            </a:r>
            <a:r>
              <a:rPr lang="en-US" sz="2800" dirty="0" smtClean="0"/>
              <a:t>ost important step in the photolithography is mask alignment </a:t>
            </a:r>
          </a:p>
          <a:p>
            <a:r>
              <a:rPr lang="en-US" sz="2800" dirty="0" smtClean="0"/>
              <a:t>In this step the mask is aligned with the wafer so that the pattern can be transferred onto the wafer surface </a:t>
            </a:r>
          </a:p>
          <a:p>
            <a:r>
              <a:rPr lang="en-US" sz="2800" dirty="0" smtClean="0"/>
              <a:t>Once the mask has been accurately aligned with the pattern on the wafer  surface the photoresist is exposed through the mask pattern</a:t>
            </a:r>
          </a:p>
          <a:p>
            <a:r>
              <a:rPr lang="en-US" sz="2800" dirty="0" smtClean="0"/>
              <a:t>The mask contain hard copy of the pattern that has to transferred to the different wafers during lithography </a:t>
            </a:r>
          </a:p>
          <a:p>
            <a:r>
              <a:rPr lang="en-US" sz="2800" dirty="0" smtClean="0"/>
              <a:t>For the given integrated circuits there are multiple masks, which have to be aligned for proper device fabrication </a:t>
            </a:r>
          </a:p>
          <a:p>
            <a:r>
              <a:rPr lang="en-US" sz="2800" dirty="0" smtClean="0"/>
              <a:t>Mask have alignment markers included with the pattern which can be used for this purpose </a:t>
            </a:r>
          </a:p>
          <a:p>
            <a:pPr marL="514350" indent="-514350">
              <a:buAutoNum type="arabicParenR"/>
            </a:pPr>
            <a:endParaRPr lang="en-US" sz="2800" dirty="0" smtClean="0"/>
          </a:p>
          <a:p>
            <a:pPr marL="514350" indent="-514350">
              <a:buAutoNum type="arabicParenR"/>
            </a:pPr>
            <a:endParaRPr lang="en-US" sz="2800" dirty="0"/>
          </a:p>
        </p:txBody>
      </p:sp>
    </p:spTree>
    <p:extLst>
      <p:ext uri="{BB962C8B-B14F-4D97-AF65-F5344CB8AC3E}">
        <p14:creationId xmlns:p14="http://schemas.microsoft.com/office/powerpoint/2010/main" val="1635983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37590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1089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5998"/>
          </a:xfrm>
        </p:spPr>
        <p:txBody>
          <a:bodyPr/>
          <a:lstStyle/>
          <a:p>
            <a:r>
              <a:rPr lang="en-US" dirty="0" smtClean="0"/>
              <a:t>Introduction </a:t>
            </a:r>
            <a:endParaRPr lang="en-US" dirty="0"/>
          </a:p>
        </p:txBody>
      </p:sp>
      <p:sp>
        <p:nvSpPr>
          <p:cNvPr id="5" name="Content Placeholder 4"/>
          <p:cNvSpPr>
            <a:spLocks noGrp="1"/>
          </p:cNvSpPr>
          <p:nvPr>
            <p:ph idx="1"/>
          </p:nvPr>
        </p:nvSpPr>
        <p:spPr>
          <a:xfrm>
            <a:off x="0" y="665998"/>
            <a:ext cx="12192000" cy="6192002"/>
          </a:xfrm>
        </p:spPr>
        <p:txBody>
          <a:bodyPr>
            <a:noAutofit/>
          </a:bodyPr>
          <a:lstStyle/>
          <a:p>
            <a:r>
              <a:rPr lang="en-US" sz="2400" dirty="0" smtClean="0"/>
              <a:t>The chapter concern with the integrated circuits manufacturing techniques for sensors </a:t>
            </a:r>
          </a:p>
          <a:p>
            <a:r>
              <a:rPr lang="en-US" sz="2400" dirty="0" smtClean="0"/>
              <a:t>Manufacturing : In simple term manufacturing can be defined as the process by which raw material are converted into finished product </a:t>
            </a:r>
          </a:p>
          <a:p>
            <a:r>
              <a:rPr lang="en-US" sz="2400" dirty="0" smtClean="0"/>
              <a:t>In semiconductor manufacturing input material includes dopant, metals, and insulator the corresponding output include integrated circuits (ICs), IC packages, printed circuit boards, and ultimately various commercial electronic systems</a:t>
            </a:r>
          </a:p>
          <a:p>
            <a:r>
              <a:rPr lang="en-US" sz="2400" dirty="0" smtClean="0"/>
              <a:t>The types of system arises in the IC manufacturing includes </a:t>
            </a:r>
          </a:p>
          <a:p>
            <a:r>
              <a:rPr lang="en-US" sz="2400" dirty="0" smtClean="0"/>
              <a:t>Crystal growth, oxidation, photolithography, etching, diffusion, ion implantation, planarization and deposition process</a:t>
            </a:r>
          </a:p>
          <a:p>
            <a:r>
              <a:rPr lang="en-US" sz="2400" dirty="0" smtClean="0"/>
              <a:t>In this chapter we are focusing on the photolithography and the etching techniques for fabrication of the sensors   </a:t>
            </a:r>
            <a:endParaRPr lang="en-US" sz="2400" dirty="0"/>
          </a:p>
        </p:txBody>
      </p:sp>
    </p:spTree>
    <p:extLst>
      <p:ext uri="{BB962C8B-B14F-4D97-AF65-F5344CB8AC3E}">
        <p14:creationId xmlns:p14="http://schemas.microsoft.com/office/powerpoint/2010/main" val="355642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00530"/>
          </a:xfrm>
        </p:spPr>
        <p:txBody>
          <a:bodyPr>
            <a:normAutofit/>
          </a:bodyPr>
          <a:lstStyle/>
          <a:p>
            <a:r>
              <a:rPr lang="en-US" sz="5400" dirty="0" smtClean="0"/>
              <a:t>Contact printing </a:t>
            </a:r>
            <a:endParaRPr lang="en-US" sz="5400" dirty="0"/>
          </a:p>
        </p:txBody>
      </p:sp>
      <p:sp>
        <p:nvSpPr>
          <p:cNvPr id="8" name="Content Placeholder 7"/>
          <p:cNvSpPr>
            <a:spLocks noGrp="1"/>
          </p:cNvSpPr>
          <p:nvPr>
            <p:ph idx="1"/>
          </p:nvPr>
        </p:nvSpPr>
        <p:spPr>
          <a:xfrm>
            <a:off x="0" y="1244184"/>
            <a:ext cx="12192000" cy="5741232"/>
          </a:xfrm>
        </p:spPr>
        <p:txBody>
          <a:bodyPr>
            <a:normAutofit/>
          </a:bodyPr>
          <a:lstStyle/>
          <a:p>
            <a:r>
              <a:rPr lang="en-US" sz="2800" dirty="0" smtClean="0"/>
              <a:t>There are two operating modes are mask aligner: contact for modes and separate for alignment </a:t>
            </a:r>
          </a:p>
          <a:p>
            <a:r>
              <a:rPr lang="en-US" sz="2800" dirty="0" smtClean="0"/>
              <a:t>In contact aligners, the resist coated silicon wafer is brought in to physical contact with the photomask the wafer on the vacuum chuck, and the whole assembly rises until the wafer and mask contact each other the photoresist is exposed with UV light while the wafer is contact with the mask because of the contact of resist and mask  very high resolution is possible in contact printing (e.g. 1µm features in 0.5</a:t>
            </a:r>
            <a:r>
              <a:rPr lang="en-US" sz="2800" dirty="0"/>
              <a:t>µm</a:t>
            </a:r>
            <a:r>
              <a:rPr lang="en-US" sz="2800" dirty="0" smtClean="0"/>
              <a:t> of positive resist) </a:t>
            </a:r>
            <a:endParaRPr lang="en-US" sz="2800" dirty="0"/>
          </a:p>
        </p:txBody>
      </p:sp>
    </p:spTree>
    <p:extLst>
      <p:ext uri="{BB962C8B-B14F-4D97-AF65-F5344CB8AC3E}">
        <p14:creationId xmlns:p14="http://schemas.microsoft.com/office/powerpoint/2010/main" val="1491185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95018" cy="6858000"/>
          </a:xfrm>
        </p:spPr>
      </p:pic>
    </p:spTree>
    <p:extLst>
      <p:ext uri="{BB962C8B-B14F-4D97-AF65-F5344CB8AC3E}">
        <p14:creationId xmlns:p14="http://schemas.microsoft.com/office/powerpoint/2010/main" val="3613770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 y="0"/>
            <a:ext cx="12205854" cy="6857999"/>
          </a:xfrm>
        </p:spPr>
      </p:pic>
    </p:spTree>
    <p:extLst>
      <p:ext uri="{BB962C8B-B14F-4D97-AF65-F5344CB8AC3E}">
        <p14:creationId xmlns:p14="http://schemas.microsoft.com/office/powerpoint/2010/main" val="3439869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Proximity printing </a:t>
            </a:r>
            <a:endParaRPr lang="en-US" sz="5400" dirty="0"/>
          </a:p>
        </p:txBody>
      </p:sp>
      <p:sp>
        <p:nvSpPr>
          <p:cNvPr id="3" name="Content Placeholder 2"/>
          <p:cNvSpPr>
            <a:spLocks noGrp="1"/>
          </p:cNvSpPr>
          <p:nvPr>
            <p:ph idx="1"/>
          </p:nvPr>
        </p:nvSpPr>
        <p:spPr/>
        <p:txBody>
          <a:bodyPr>
            <a:normAutofit fontScale="92500" lnSpcReduction="20000"/>
          </a:bodyPr>
          <a:lstStyle/>
          <a:p>
            <a:r>
              <a:rPr lang="en-US" sz="3600" dirty="0" smtClean="0"/>
              <a:t>The proximity method is similar to contact printing except that a small gap 10-20µm wide, is maintained between the wafer and the mask during exposure </a:t>
            </a:r>
          </a:p>
          <a:p>
            <a:r>
              <a:rPr lang="en-US" sz="3600" dirty="0" smtClean="0"/>
              <a:t>This gap minimizes (may not be eliminated) mask damage, but it gives the poorer image than contact aligners,</a:t>
            </a:r>
          </a:p>
          <a:p>
            <a:r>
              <a:rPr lang="en-US" sz="3600" dirty="0" smtClean="0"/>
              <a:t>Approximately 2-4µm resolution is possible with proximity printing </a:t>
            </a:r>
          </a:p>
        </p:txBody>
      </p:sp>
    </p:spTree>
    <p:extLst>
      <p:ext uri="{BB962C8B-B14F-4D97-AF65-F5344CB8AC3E}">
        <p14:creationId xmlns:p14="http://schemas.microsoft.com/office/powerpoint/2010/main" val="1834935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39600" cy="6858000"/>
          </a:xfrm>
        </p:spPr>
      </p:pic>
    </p:spTree>
    <p:extLst>
      <p:ext uri="{BB962C8B-B14F-4D97-AF65-F5344CB8AC3E}">
        <p14:creationId xmlns:p14="http://schemas.microsoft.com/office/powerpoint/2010/main" val="1460650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8655"/>
            <a:ext cx="12427527" cy="7176655"/>
          </a:xfrm>
        </p:spPr>
      </p:pic>
    </p:spTree>
    <p:extLst>
      <p:ext uri="{BB962C8B-B14F-4D97-AF65-F5344CB8AC3E}">
        <p14:creationId xmlns:p14="http://schemas.microsoft.com/office/powerpoint/2010/main" val="306925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44"/>
            <a:ext cx="12192000" cy="881407"/>
          </a:xfrm>
        </p:spPr>
        <p:txBody>
          <a:bodyPr/>
          <a:lstStyle/>
          <a:p>
            <a:r>
              <a:rPr lang="en-US" dirty="0" smtClean="0"/>
              <a:t>Projection printing </a:t>
            </a:r>
            <a:endParaRPr lang="en-US" dirty="0"/>
          </a:p>
        </p:txBody>
      </p:sp>
      <p:sp>
        <p:nvSpPr>
          <p:cNvPr id="3" name="Content Placeholder 2"/>
          <p:cNvSpPr>
            <a:spLocks noGrp="1"/>
          </p:cNvSpPr>
          <p:nvPr>
            <p:ph idx="1"/>
          </p:nvPr>
        </p:nvSpPr>
        <p:spPr>
          <a:xfrm>
            <a:off x="0" y="989352"/>
            <a:ext cx="12192000" cy="5868648"/>
          </a:xfrm>
        </p:spPr>
        <p:txBody>
          <a:bodyPr>
            <a:normAutofit/>
          </a:bodyPr>
          <a:lstStyle/>
          <a:p>
            <a:r>
              <a:rPr lang="en-US" sz="2800" dirty="0" smtClean="0"/>
              <a:t>Projection aligners avoids mask damage entirely </a:t>
            </a:r>
          </a:p>
          <a:p>
            <a:r>
              <a:rPr lang="en-US" sz="2800" dirty="0" smtClean="0"/>
              <a:t>An image of the pattern on the mask is projected onto the resist-coated wafer which is several centimeters away </a:t>
            </a:r>
          </a:p>
          <a:p>
            <a:r>
              <a:rPr lang="en-US" sz="2800" dirty="0" smtClean="0"/>
              <a:t>In order to achieve the high resolution only a small portion of the mask is imaged this image scanned or stepped over the surface of the wafer  </a:t>
            </a:r>
          </a:p>
          <a:p>
            <a:r>
              <a:rPr lang="en-US" sz="2800" dirty="0" smtClean="0"/>
              <a:t>Projection printers that steps the mask image over the wafer surface are called step-and-</a:t>
            </a:r>
            <a:r>
              <a:rPr lang="en-US" sz="2800" dirty="0"/>
              <a:t>r</a:t>
            </a:r>
            <a:r>
              <a:rPr lang="en-US" sz="2800" dirty="0" smtClean="0"/>
              <a:t>epeat systems</a:t>
            </a:r>
          </a:p>
          <a:p>
            <a:r>
              <a:rPr lang="en-US" sz="2800" dirty="0" smtClean="0"/>
              <a:t>Step-and-repeat projection printers are capable of approximately 1µm resolution </a:t>
            </a:r>
            <a:endParaRPr lang="en-US" sz="2800" dirty="0"/>
          </a:p>
        </p:txBody>
      </p:sp>
    </p:spTree>
    <p:extLst>
      <p:ext uri="{BB962C8B-B14F-4D97-AF65-F5344CB8AC3E}">
        <p14:creationId xmlns:p14="http://schemas.microsoft.com/office/powerpoint/2010/main" val="1547817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1727867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29655" cy="6858000"/>
          </a:xfrm>
        </p:spPr>
      </p:pic>
    </p:spTree>
    <p:extLst>
      <p:ext uri="{BB962C8B-B14F-4D97-AF65-F5344CB8AC3E}">
        <p14:creationId xmlns:p14="http://schemas.microsoft.com/office/powerpoint/2010/main" val="1063457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txBody>
          <a:bodyPr>
            <a:noAutofit/>
          </a:bodyPr>
          <a:lstStyle/>
          <a:p>
            <a:r>
              <a:rPr lang="en-US" sz="2800" dirty="0" smtClean="0"/>
              <a:t> resist : resist is an viscous liquid which has a solid form when solvent are driven out </a:t>
            </a:r>
          </a:p>
          <a:p>
            <a:r>
              <a:rPr lang="en-US" sz="2800" dirty="0" smtClean="0"/>
              <a:t>There are some important parameters for resist </a:t>
            </a:r>
          </a:p>
          <a:p>
            <a:r>
              <a:rPr lang="en-US" sz="2800" dirty="0" smtClean="0"/>
              <a:t>Polymer (base resin) : changes structure when exposed to radiation </a:t>
            </a:r>
          </a:p>
          <a:p>
            <a:r>
              <a:rPr lang="en-US" sz="2800" dirty="0" smtClean="0"/>
              <a:t> Sensitizer                   :   controls photochemical reactions </a:t>
            </a:r>
          </a:p>
          <a:p>
            <a:r>
              <a:rPr lang="en-US" sz="2800" dirty="0" smtClean="0"/>
              <a:t>Casting solvent          :  allows spin application or this layer on the </a:t>
            </a:r>
            <a:r>
              <a:rPr lang="en-US" sz="2800" dirty="0" smtClean="0"/>
              <a:t>      wafer </a:t>
            </a:r>
            <a:endParaRPr lang="en-US" sz="2800" dirty="0" smtClean="0"/>
          </a:p>
          <a:p>
            <a:r>
              <a:rPr lang="en-US" sz="2800" dirty="0" smtClean="0"/>
              <a:t>Adhesive                     : it must be adhesive (able stick on substrate)</a:t>
            </a:r>
          </a:p>
          <a:p>
            <a:r>
              <a:rPr lang="en-US" sz="2800" dirty="0" smtClean="0"/>
              <a:t>Photoresist : photoresist is the radiation sensitive (organic material) material changes its chemical structure when the UV light exposed on it </a:t>
            </a:r>
          </a:p>
          <a:p>
            <a:r>
              <a:rPr lang="en-US" sz="2800" dirty="0" smtClean="0"/>
              <a:t>It contains a light-sensitive substance whose properties allows image to  transfer onto the printed circuit board  </a:t>
            </a:r>
            <a:endParaRPr lang="en-US" sz="2800" dirty="0"/>
          </a:p>
        </p:txBody>
      </p:sp>
    </p:spTree>
    <p:extLst>
      <p:ext uri="{BB962C8B-B14F-4D97-AF65-F5344CB8AC3E}">
        <p14:creationId xmlns:p14="http://schemas.microsoft.com/office/powerpoint/2010/main" val="3873305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16768"/>
            <a:ext cx="12192000" cy="5741232"/>
          </a:xfrm>
        </p:spPr>
      </p:pic>
    </p:spTree>
    <p:extLst>
      <p:ext uri="{BB962C8B-B14F-4D97-AF65-F5344CB8AC3E}">
        <p14:creationId xmlns:p14="http://schemas.microsoft.com/office/powerpoint/2010/main" val="3245525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2" y="122934"/>
            <a:ext cx="12087068" cy="1400530"/>
          </a:xfrm>
        </p:spPr>
        <p:txBody>
          <a:bodyPr/>
          <a:lstStyle/>
          <a:p>
            <a:r>
              <a:rPr lang="en-US" dirty="0" smtClean="0"/>
              <a:t>Spinning resist (or spin coating)</a:t>
            </a:r>
            <a:endParaRPr lang="en-US" dirty="0"/>
          </a:p>
        </p:txBody>
      </p:sp>
      <p:sp>
        <p:nvSpPr>
          <p:cNvPr id="3" name="Content Placeholder 2"/>
          <p:cNvSpPr>
            <a:spLocks noGrp="1"/>
          </p:cNvSpPr>
          <p:nvPr>
            <p:ph idx="1"/>
          </p:nvPr>
        </p:nvSpPr>
        <p:spPr>
          <a:xfrm>
            <a:off x="104932" y="1064302"/>
            <a:ext cx="12087068" cy="5651291"/>
          </a:xfrm>
        </p:spPr>
        <p:txBody>
          <a:bodyPr>
            <a:normAutofit/>
          </a:bodyPr>
          <a:lstStyle/>
          <a:p>
            <a:r>
              <a:rPr lang="en-US" sz="2800" dirty="0" smtClean="0"/>
              <a:t>A resist is applied to the surface using a spin coating machine this device holds the wafer of semiconductor using a vacuum, and spin it at high-speed (3000-6000 rpm) for a period of 15-30sec </a:t>
            </a:r>
          </a:p>
          <a:p>
            <a:r>
              <a:rPr lang="en-US" sz="2800" dirty="0" smtClean="0"/>
              <a:t>A small quantity resist is dispensed in the center of the wafer rotation causes the resist be speared across the surface of the wafer with excess being thrown spun off</a:t>
            </a:r>
          </a:p>
          <a:p>
            <a:r>
              <a:rPr lang="en-US" sz="2800" dirty="0" smtClean="0"/>
              <a:t>Close to the center of the wafer the variation in the thickness of resist is around 30nm </a:t>
            </a:r>
          </a:p>
          <a:p>
            <a:r>
              <a:rPr lang="en-US" sz="2800" dirty="0" smtClean="0"/>
              <a:t>Preparation of the resist is concluded by the soft baking, where the wafer is gently heated  in a convection oven and then a hotplate to evaporate the resist solvent and a partially to solidify the resist </a:t>
            </a:r>
            <a:endParaRPr lang="en-US" sz="2800" dirty="0"/>
          </a:p>
        </p:txBody>
      </p:sp>
    </p:spTree>
    <p:extLst>
      <p:ext uri="{BB962C8B-B14F-4D97-AF65-F5344CB8AC3E}">
        <p14:creationId xmlns:p14="http://schemas.microsoft.com/office/powerpoint/2010/main" val="1792596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9841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18" y="0"/>
            <a:ext cx="12081164" cy="6830796"/>
          </a:xfrm>
        </p:spPr>
      </p:pic>
    </p:spTree>
    <p:extLst>
      <p:ext uri="{BB962C8B-B14F-4D97-AF65-F5344CB8AC3E}">
        <p14:creationId xmlns:p14="http://schemas.microsoft.com/office/powerpoint/2010/main" val="4022863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1" y="180110"/>
            <a:ext cx="11857219" cy="824232"/>
          </a:xfrm>
        </p:spPr>
        <p:txBody>
          <a:bodyPr/>
          <a:lstStyle/>
          <a:p>
            <a:r>
              <a:rPr lang="en-US" dirty="0" smtClean="0"/>
              <a:t>Exposure and development </a:t>
            </a:r>
            <a:endParaRPr lang="en-US" dirty="0"/>
          </a:p>
        </p:txBody>
      </p:sp>
      <p:sp>
        <p:nvSpPr>
          <p:cNvPr id="5" name="Content Placeholder 4"/>
          <p:cNvSpPr>
            <a:spLocks noGrp="1"/>
          </p:cNvSpPr>
          <p:nvPr>
            <p:ph idx="1"/>
          </p:nvPr>
        </p:nvSpPr>
        <p:spPr>
          <a:xfrm>
            <a:off x="164891" y="1004343"/>
            <a:ext cx="11857219" cy="5715112"/>
          </a:xfrm>
        </p:spPr>
        <p:txBody>
          <a:bodyPr>
            <a:noAutofit/>
          </a:bodyPr>
          <a:lstStyle/>
          <a:p>
            <a:r>
              <a:rPr lang="en-US" sz="2800" dirty="0" smtClean="0"/>
              <a:t>Exposure : after the precise alignment mask to the wafer it exposed to the UV light(incident UV radiation) </a:t>
            </a:r>
          </a:p>
          <a:p>
            <a:r>
              <a:rPr lang="en-US" sz="2800" dirty="0" smtClean="0"/>
              <a:t>The expose of resist using a specific wavelength of ultraviolet light causes a chemical reaction the photoresist to become soluble in base solution </a:t>
            </a:r>
          </a:p>
          <a:p>
            <a:r>
              <a:rPr lang="en-US" sz="2800" dirty="0" smtClean="0"/>
              <a:t>Transparent areas on the photomask correspond to the areas of the PR (photoresist)  being removed for positive photoresist and apposite for negative resist </a:t>
            </a:r>
          </a:p>
          <a:p>
            <a:r>
              <a:rPr lang="en-US" sz="2800" dirty="0" smtClean="0"/>
              <a:t>The light exposure time is the function of the resist material and the power of density of the mask aligner UV light source</a:t>
            </a:r>
          </a:p>
          <a:p>
            <a:r>
              <a:rPr lang="en-US" sz="2800" dirty="0" smtClean="0"/>
              <a:t>This spectral sensitivity is matched to the emission spectrum of the Hg lamp in mask aligner  </a:t>
            </a:r>
          </a:p>
          <a:p>
            <a:endParaRPr lang="en-US" sz="2800" dirty="0"/>
          </a:p>
        </p:txBody>
      </p:sp>
    </p:spTree>
    <p:extLst>
      <p:ext uri="{BB962C8B-B14F-4D97-AF65-F5344CB8AC3E}">
        <p14:creationId xmlns:p14="http://schemas.microsoft.com/office/powerpoint/2010/main" val="2952867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82" y="0"/>
            <a:ext cx="12288982" cy="6858000"/>
          </a:xfrm>
        </p:spPr>
      </p:pic>
    </p:spTree>
    <p:extLst>
      <p:ext uri="{BB962C8B-B14F-4D97-AF65-F5344CB8AC3E}">
        <p14:creationId xmlns:p14="http://schemas.microsoft.com/office/powerpoint/2010/main" val="1629920352"/>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1862610543"/>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93964"/>
            <a:ext cx="11707090" cy="6470072"/>
          </a:xfrm>
        </p:spPr>
        <p:txBody>
          <a:bodyPr>
            <a:normAutofit/>
          </a:bodyPr>
          <a:lstStyle/>
          <a:p>
            <a:r>
              <a:rPr lang="en-US" sz="2800" dirty="0" smtClean="0"/>
              <a:t>Development : wafer development is the removal of unpolymarized resist </a:t>
            </a:r>
          </a:p>
          <a:p>
            <a:r>
              <a:rPr lang="en-US" sz="2800" dirty="0" smtClean="0"/>
              <a:t>Wafers are placed in the alkaline solution in the base/solvent hood which removes the resist that are not exposed to the UV light only the desired features remains </a:t>
            </a:r>
          </a:p>
          <a:p>
            <a:r>
              <a:rPr lang="en-US" sz="2800" dirty="0" smtClean="0"/>
              <a:t>In the photolithography bay Tetraethyl ammonium hydroxide is developer </a:t>
            </a:r>
          </a:p>
          <a:p>
            <a:r>
              <a:rPr lang="en-US" sz="2800" dirty="0" smtClean="0"/>
              <a:t>For S1800 series photoresist, where a typical development time is 60second at room temperature </a:t>
            </a:r>
            <a:endParaRPr lang="en-US" sz="2800" dirty="0"/>
          </a:p>
        </p:txBody>
      </p:sp>
    </p:spTree>
    <p:extLst>
      <p:ext uri="{BB962C8B-B14F-4D97-AF65-F5344CB8AC3E}">
        <p14:creationId xmlns:p14="http://schemas.microsoft.com/office/powerpoint/2010/main" val="3361374302"/>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836" y="0"/>
            <a:ext cx="12302836" cy="6858000"/>
          </a:xfrm>
        </p:spPr>
      </p:pic>
    </p:spTree>
    <p:extLst>
      <p:ext uri="{BB962C8B-B14F-4D97-AF65-F5344CB8AC3E}">
        <p14:creationId xmlns:p14="http://schemas.microsoft.com/office/powerpoint/2010/main" val="3754742610"/>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101889"/>
            <a:ext cx="11887200" cy="784802"/>
          </a:xfrm>
        </p:spPr>
        <p:txBody>
          <a:bodyPr/>
          <a:lstStyle/>
          <a:p>
            <a:r>
              <a:rPr lang="en-US" dirty="0" smtClean="0"/>
              <a:t>Resist tone </a:t>
            </a:r>
            <a:endParaRPr lang="en-US" dirty="0"/>
          </a:p>
        </p:txBody>
      </p:sp>
      <p:sp>
        <p:nvSpPr>
          <p:cNvPr id="3" name="Content Placeholder 2"/>
          <p:cNvSpPr>
            <a:spLocks noGrp="1"/>
          </p:cNvSpPr>
          <p:nvPr>
            <p:ph idx="1"/>
          </p:nvPr>
        </p:nvSpPr>
        <p:spPr>
          <a:xfrm>
            <a:off x="149902" y="886690"/>
            <a:ext cx="11887200" cy="5971310"/>
          </a:xfrm>
        </p:spPr>
        <p:txBody>
          <a:bodyPr>
            <a:noAutofit/>
          </a:bodyPr>
          <a:lstStyle/>
          <a:p>
            <a:r>
              <a:rPr lang="en-US" sz="2400" dirty="0" smtClean="0"/>
              <a:t>There is two resist tone, first positive tone resist and negative tone resist </a:t>
            </a:r>
          </a:p>
          <a:p>
            <a:r>
              <a:rPr lang="en-US" sz="2400" dirty="0" smtClean="0"/>
              <a:t>Positive tone resist : the resist is exposed with UV light where the underlying material is to be removed “in these resist, exposure to the UV light changes the chemical structure of the resist so that it becomes more soluble in the developer </a:t>
            </a:r>
          </a:p>
          <a:p>
            <a:r>
              <a:rPr lang="en-US" sz="2400" dirty="0" smtClean="0"/>
              <a:t>The exposed resist is then washed away by the developer solution, leaving windows of the  underlying materials the mask therefore, contains an exact copy of the pattern which  is to remain on the wafer, as stencil for the subsequent processing </a:t>
            </a:r>
          </a:p>
          <a:p>
            <a:r>
              <a:rPr lang="en-US" sz="2400" dirty="0" smtClean="0"/>
              <a:t>Negative tone resist : negative tone resist behaves in the opposite manner. When exposed to the UV light negative resist becomes crosslinked/polymerized, and more difficult to dissolve in the developer </a:t>
            </a:r>
          </a:p>
        </p:txBody>
      </p:sp>
    </p:spTree>
    <p:extLst>
      <p:ext uri="{BB962C8B-B14F-4D97-AF65-F5344CB8AC3E}">
        <p14:creationId xmlns:p14="http://schemas.microsoft.com/office/powerpoint/2010/main" val="4255747276"/>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2" y="134911"/>
            <a:ext cx="11797259" cy="1453312"/>
          </a:xfrm>
        </p:spPr>
        <p:txBody>
          <a:bodyPr/>
          <a:lstStyle/>
          <a:p>
            <a:r>
              <a:rPr lang="en-US" dirty="0" smtClean="0"/>
              <a:t>Resist tone </a:t>
            </a:r>
            <a:endParaRPr lang="en-US" dirty="0"/>
          </a:p>
        </p:txBody>
      </p:sp>
      <p:sp>
        <p:nvSpPr>
          <p:cNvPr id="3" name="Content Placeholder 2"/>
          <p:cNvSpPr>
            <a:spLocks noGrp="1"/>
          </p:cNvSpPr>
          <p:nvPr>
            <p:ph idx="1"/>
          </p:nvPr>
        </p:nvSpPr>
        <p:spPr>
          <a:xfrm>
            <a:off x="179882" y="1588223"/>
            <a:ext cx="11797259" cy="4962479"/>
          </a:xfrm>
        </p:spPr>
        <p:txBody>
          <a:bodyPr>
            <a:normAutofit/>
          </a:bodyPr>
          <a:lstStyle/>
          <a:p>
            <a:r>
              <a:rPr lang="en-US" sz="2800" dirty="0" smtClean="0"/>
              <a:t>Therefore, the negative resist remains on the surface of the substrate where it is exposed, and the developer solution removes only the unexposed areas, mask used for negative photoresist therefore, contains the inverse or photographic ‘negative’ of the pattern to be transferred </a:t>
            </a:r>
            <a:endParaRPr lang="en-US" sz="2800" dirty="0"/>
          </a:p>
        </p:txBody>
      </p:sp>
    </p:spTree>
    <p:extLst>
      <p:ext uri="{BB962C8B-B14F-4D97-AF65-F5344CB8AC3E}">
        <p14:creationId xmlns:p14="http://schemas.microsoft.com/office/powerpoint/2010/main" val="2339738329"/>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256464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24459"/>
          </a:xfrm>
        </p:spPr>
        <p:txBody>
          <a:bodyPr/>
          <a:lstStyle/>
          <a:p>
            <a:r>
              <a:rPr lang="en-US" dirty="0" smtClean="0"/>
              <a:t>Critical dimension (CD)</a:t>
            </a:r>
            <a:endParaRPr lang="en-US" dirty="0"/>
          </a:p>
        </p:txBody>
      </p:sp>
      <p:sp>
        <p:nvSpPr>
          <p:cNvPr id="3" name="Content Placeholder 2"/>
          <p:cNvSpPr>
            <a:spLocks noGrp="1"/>
          </p:cNvSpPr>
          <p:nvPr>
            <p:ph idx="1"/>
          </p:nvPr>
        </p:nvSpPr>
        <p:spPr>
          <a:xfrm>
            <a:off x="0" y="824458"/>
            <a:ext cx="12192000" cy="6033541"/>
          </a:xfrm>
        </p:spPr>
        <p:txBody>
          <a:bodyPr>
            <a:normAutofit/>
          </a:bodyPr>
          <a:lstStyle/>
          <a:p>
            <a:r>
              <a:rPr lang="en-US" sz="2800" dirty="0" smtClean="0"/>
              <a:t>The critical dimension (CD) of wafer in photolithography is the important parameter that determines the final performance of the device </a:t>
            </a:r>
          </a:p>
          <a:p>
            <a:r>
              <a:rPr lang="en-US" sz="2800" dirty="0" smtClean="0"/>
              <a:t>In  photolithography, the pattern printed on a wafer is not an exact replica of the mask pattern in practice “critical dimension” or CD is defined as the linewidth of the photoresist printed on a wafer and reflects whether the exposure and development are proper to produce geometries of the correct size </a:t>
            </a:r>
          </a:p>
          <a:p>
            <a:r>
              <a:rPr lang="en-US" sz="2800" dirty="0" smtClean="0"/>
              <a:t>CD controls is the critical for maintaining a high level of yield in wafer fabrication </a:t>
            </a:r>
            <a:endParaRPr lang="en-US" sz="2800" dirty="0"/>
          </a:p>
        </p:txBody>
      </p:sp>
    </p:spTree>
    <p:extLst>
      <p:ext uri="{BB962C8B-B14F-4D97-AF65-F5344CB8AC3E}">
        <p14:creationId xmlns:p14="http://schemas.microsoft.com/office/powerpoint/2010/main" val="103809182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4518"/>
          </a:xfrm>
        </p:spPr>
        <p:txBody>
          <a:bodyPr>
            <a:normAutofit/>
          </a:bodyPr>
          <a:lstStyle/>
          <a:p>
            <a:r>
              <a:rPr lang="en-US" dirty="0" smtClean="0"/>
              <a:t>Resolution </a:t>
            </a:r>
            <a:endParaRPr lang="en-US" dirty="0"/>
          </a:p>
        </p:txBody>
      </p:sp>
      <p:sp>
        <p:nvSpPr>
          <p:cNvPr id="3" name="Content Placeholder 2"/>
          <p:cNvSpPr>
            <a:spLocks noGrp="1"/>
          </p:cNvSpPr>
          <p:nvPr>
            <p:ph idx="1"/>
          </p:nvPr>
        </p:nvSpPr>
        <p:spPr>
          <a:xfrm>
            <a:off x="0" y="1379095"/>
            <a:ext cx="12192000" cy="6123482"/>
          </a:xfrm>
        </p:spPr>
        <p:txBody>
          <a:bodyPr>
            <a:normAutofit/>
          </a:bodyPr>
          <a:lstStyle/>
          <a:p>
            <a:r>
              <a:rPr lang="en-US" sz="2800" dirty="0" smtClean="0"/>
              <a:t>DOF (depth of focus): the range of focus which keeps the resist profile of a given feature within all specification specifications (linewidth, sidewall angle and, resist loss) over a specified exposure range </a:t>
            </a:r>
          </a:p>
          <a:p>
            <a:r>
              <a:rPr lang="en-US" sz="2800" dirty="0" smtClean="0"/>
              <a:t>Resolution : the simple definition of the resolution could be </a:t>
            </a:r>
          </a:p>
          <a:p>
            <a:pPr marL="0" indent="0">
              <a:buNone/>
            </a:pPr>
            <a:r>
              <a:rPr lang="en-US" sz="2800" dirty="0" smtClean="0"/>
              <a:t>“resolution emerges the smallest feature of a given type which can be printed with specified depth of focus” </a:t>
            </a:r>
            <a:endParaRPr lang="en-US" sz="2800" dirty="0"/>
          </a:p>
        </p:txBody>
      </p:sp>
    </p:spTree>
    <p:extLst>
      <p:ext uri="{BB962C8B-B14F-4D97-AF65-F5344CB8AC3E}">
        <p14:creationId xmlns:p14="http://schemas.microsoft.com/office/powerpoint/2010/main" val="57872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9449"/>
          </a:xfrm>
        </p:spPr>
        <p:txBody>
          <a:bodyPr/>
          <a:lstStyle/>
          <a:p>
            <a:r>
              <a:rPr lang="en-US" dirty="0" smtClean="0"/>
              <a:t>Resist striping (removal of photoresist)</a:t>
            </a:r>
            <a:endParaRPr lang="en-US" dirty="0"/>
          </a:p>
        </p:txBody>
      </p:sp>
      <p:sp>
        <p:nvSpPr>
          <p:cNvPr id="3" name="Content Placeholder 2"/>
          <p:cNvSpPr>
            <a:spLocks noGrp="1"/>
          </p:cNvSpPr>
          <p:nvPr>
            <p:ph idx="1"/>
          </p:nvPr>
        </p:nvSpPr>
        <p:spPr>
          <a:xfrm>
            <a:off x="0" y="839448"/>
            <a:ext cx="12192000" cy="6018551"/>
          </a:xfrm>
        </p:spPr>
        <p:txBody>
          <a:bodyPr>
            <a:normAutofit/>
          </a:bodyPr>
          <a:lstStyle/>
          <a:p>
            <a:r>
              <a:rPr lang="en-US" sz="2800" dirty="0" smtClean="0"/>
              <a:t>After the imaged wafer has been transferred, the remaining photoresist must be get removed from the wafer in this process </a:t>
            </a:r>
          </a:p>
          <a:p>
            <a:r>
              <a:rPr lang="en-US" sz="2800" dirty="0" smtClean="0"/>
              <a:t>There is two classes of resist stripping</a:t>
            </a:r>
          </a:p>
          <a:p>
            <a:r>
              <a:rPr lang="en-US" sz="2800" dirty="0" smtClean="0"/>
              <a:t>1) wet stripping : wet stripping using organic or inorganic solutions to get removed the remaining </a:t>
            </a:r>
            <a:r>
              <a:rPr lang="en-US" sz="2800" dirty="0"/>
              <a:t>p</a:t>
            </a:r>
            <a:r>
              <a:rPr lang="en-US" sz="2800" dirty="0" smtClean="0"/>
              <a:t>hotoresist  from the surface of the wafer</a:t>
            </a:r>
          </a:p>
          <a:p>
            <a:r>
              <a:rPr lang="en-US" sz="2800" dirty="0" smtClean="0"/>
              <a:t>2) dry stripping : in dry stripping the remaining photoresist is removed by using reactive plasma striping with oxygen, gaseous chemical reactant ozone radiations (UV)  </a:t>
            </a:r>
          </a:p>
        </p:txBody>
      </p:sp>
    </p:spTree>
    <p:extLst>
      <p:ext uri="{BB962C8B-B14F-4D97-AF65-F5344CB8AC3E}">
        <p14:creationId xmlns:p14="http://schemas.microsoft.com/office/powerpoint/2010/main" val="1871519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4498"/>
          </a:xfrm>
        </p:spPr>
        <p:txBody>
          <a:bodyPr/>
          <a:lstStyle/>
          <a:p>
            <a:r>
              <a:rPr lang="en-US" dirty="0" smtClean="0"/>
              <a:t>Subtractive techniques(Etching)</a:t>
            </a:r>
            <a:endParaRPr lang="en-US" dirty="0"/>
          </a:p>
        </p:txBody>
      </p:sp>
      <p:sp>
        <p:nvSpPr>
          <p:cNvPr id="3" name="Content Placeholder 2"/>
          <p:cNvSpPr>
            <a:spLocks noGrp="1"/>
          </p:cNvSpPr>
          <p:nvPr>
            <p:ph idx="1"/>
          </p:nvPr>
        </p:nvSpPr>
        <p:spPr>
          <a:xfrm>
            <a:off x="0" y="764500"/>
            <a:ext cx="12192000" cy="6093500"/>
          </a:xfrm>
        </p:spPr>
        <p:txBody>
          <a:bodyPr>
            <a:normAutofit/>
          </a:bodyPr>
          <a:lstStyle/>
          <a:p>
            <a:r>
              <a:rPr lang="en-US" sz="2400" dirty="0" smtClean="0"/>
              <a:t>Overview : for microfabrication etch is a process that removes selected material from </a:t>
            </a:r>
          </a:p>
          <a:p>
            <a:pPr>
              <a:buFontTx/>
              <a:buChar char="-"/>
            </a:pPr>
            <a:r>
              <a:rPr lang="en-US" sz="2400" dirty="0" smtClean="0"/>
              <a:t>The wafers surface </a:t>
            </a:r>
          </a:p>
          <a:p>
            <a:pPr>
              <a:buFontTx/>
              <a:buChar char="-"/>
            </a:pPr>
            <a:r>
              <a:rPr lang="en-US" sz="2400" dirty="0" smtClean="0"/>
              <a:t>Below the wafers surface or </a:t>
            </a:r>
          </a:p>
          <a:p>
            <a:pPr>
              <a:buFontTx/>
              <a:buChar char="-"/>
            </a:pPr>
            <a:r>
              <a:rPr lang="en-US" sz="2400" dirty="0" smtClean="0"/>
              <a:t>From within the wafer surface </a:t>
            </a:r>
          </a:p>
          <a:p>
            <a:pPr marL="0" indent="0">
              <a:buNone/>
            </a:pPr>
            <a:r>
              <a:rPr lang="en-US" sz="2400" dirty="0" smtClean="0"/>
              <a:t>The etch process follows photolithography or deposition during which a protected masking layer is applied to the wafer surface </a:t>
            </a:r>
          </a:p>
          <a:p>
            <a:pPr marL="0" indent="0">
              <a:buNone/>
            </a:pPr>
            <a:r>
              <a:rPr lang="en-US" sz="2400" dirty="0" smtClean="0"/>
              <a:t>The protective masking layer is used to identify the material to be etched and to protect that is remain </a:t>
            </a:r>
          </a:p>
          <a:p>
            <a:pPr marL="0" indent="0">
              <a:buNone/>
            </a:pPr>
            <a:r>
              <a:rPr lang="en-US" sz="2400" dirty="0" smtClean="0"/>
              <a:t>The figure labeled “pattern transfer” illustrate a mask pattern transferred into photoresistive layer shown in red on the wafer surface during etching process (right) that pattern is transferred into the surface layer removing surface areas of the surface layer and leaving in the underlying layer open to a subsequent process step </a:t>
            </a:r>
          </a:p>
        </p:txBody>
      </p:sp>
    </p:spTree>
    <p:extLst>
      <p:ext uri="{BB962C8B-B14F-4D97-AF65-F5344CB8AC3E}">
        <p14:creationId xmlns:p14="http://schemas.microsoft.com/office/powerpoint/2010/main" val="16617112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705858"/>
          </a:xfrm>
        </p:spPr>
        <p:txBody>
          <a:bodyPr/>
          <a:lstStyle/>
          <a:p>
            <a:r>
              <a:rPr lang="en-US" dirty="0" smtClean="0"/>
              <a:t>Isotropic and Anisotropic etching</a:t>
            </a:r>
            <a:endParaRPr lang="en-US" dirty="0"/>
          </a:p>
        </p:txBody>
      </p:sp>
      <p:sp>
        <p:nvSpPr>
          <p:cNvPr id="5" name="Content Placeholder 4"/>
          <p:cNvSpPr>
            <a:spLocks noGrp="1"/>
          </p:cNvSpPr>
          <p:nvPr>
            <p:ph idx="1"/>
          </p:nvPr>
        </p:nvSpPr>
        <p:spPr>
          <a:xfrm>
            <a:off x="0" y="1034323"/>
            <a:ext cx="7644984" cy="5714403"/>
          </a:xfrm>
        </p:spPr>
        <p:txBody>
          <a:bodyPr>
            <a:normAutofit/>
          </a:bodyPr>
          <a:lstStyle/>
          <a:p>
            <a:pPr marL="0" indent="0">
              <a:buNone/>
            </a:pPr>
            <a:r>
              <a:rPr lang="en-US" sz="2800" dirty="0" smtClean="0"/>
              <a:t>When </a:t>
            </a:r>
            <a:r>
              <a:rPr lang="en-US" sz="2800" dirty="0"/>
              <a:t>a material is attacked by a liquid or vapor etchant, it is removed </a:t>
            </a:r>
            <a:r>
              <a:rPr lang="en-US" sz="2800" dirty="0" smtClean="0"/>
              <a:t>isotopically </a:t>
            </a:r>
            <a:r>
              <a:rPr lang="en-US" sz="2800" dirty="0"/>
              <a:t>(uniformly in all directions) or anisotropic etching (uniformity in vertical direction). The difference between isotropic etching and anisotropic etching is shown in </a:t>
            </a:r>
            <a:r>
              <a:rPr lang="en-US" sz="2800" dirty="0" smtClean="0"/>
              <a:t>Figure. </a:t>
            </a:r>
            <a:r>
              <a:rPr lang="en-US" sz="2800" dirty="0"/>
              <a:t>Material removal rate for wet-etching is usually faster than the rates for many dry etching processes and can easily be changed by varying temperature or the concentration of active </a:t>
            </a:r>
            <a:r>
              <a:rPr lang="en-US" sz="2800" dirty="0" smtClean="0"/>
              <a:t>species.</a:t>
            </a:r>
            <a:endParaRPr lang="en-US" sz="2800" dirty="0"/>
          </a:p>
        </p:txBody>
      </p:sp>
      <p:pic>
        <p:nvPicPr>
          <p:cNvPr id="6" name="Picture 5"/>
          <p:cNvPicPr>
            <a:picLocks noChangeAspect="1"/>
          </p:cNvPicPr>
          <p:nvPr/>
        </p:nvPicPr>
        <p:blipFill>
          <a:blip r:embed="rId2"/>
          <a:stretch>
            <a:fillRect/>
          </a:stretch>
        </p:blipFill>
        <p:spPr>
          <a:xfrm>
            <a:off x="7982260" y="778377"/>
            <a:ext cx="4209739" cy="1394086"/>
          </a:xfrm>
          <a:prstGeom prst="rect">
            <a:avLst/>
          </a:prstGeom>
        </p:spPr>
      </p:pic>
      <p:sp>
        <p:nvSpPr>
          <p:cNvPr id="7" name="Rectangle 6"/>
          <p:cNvSpPr/>
          <p:nvPr/>
        </p:nvSpPr>
        <p:spPr>
          <a:xfrm>
            <a:off x="7982259" y="2177330"/>
            <a:ext cx="4209739" cy="4197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smtClean="0"/>
              <a:t>(</a:t>
            </a:r>
            <a:r>
              <a:rPr lang="en-US" dirty="0"/>
              <a:t>a) Completely anisotropic </a:t>
            </a:r>
          </a:p>
        </p:txBody>
      </p:sp>
      <p:pic>
        <p:nvPicPr>
          <p:cNvPr id="9" name="Picture 8"/>
          <p:cNvPicPr>
            <a:picLocks noChangeAspect="1"/>
          </p:cNvPicPr>
          <p:nvPr/>
        </p:nvPicPr>
        <p:blipFill>
          <a:blip r:embed="rId3"/>
          <a:stretch>
            <a:fillRect/>
          </a:stretch>
        </p:blipFill>
        <p:spPr>
          <a:xfrm>
            <a:off x="7982262" y="2814068"/>
            <a:ext cx="4209738" cy="1412618"/>
          </a:xfrm>
          <a:prstGeom prst="rect">
            <a:avLst/>
          </a:prstGeom>
        </p:spPr>
      </p:pic>
      <p:sp>
        <p:nvSpPr>
          <p:cNvPr id="10" name="Rectangle 9"/>
          <p:cNvSpPr/>
          <p:nvPr/>
        </p:nvSpPr>
        <p:spPr>
          <a:xfrm>
            <a:off x="7982261" y="4228708"/>
            <a:ext cx="4209739" cy="341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smtClean="0"/>
              <a:t>(</a:t>
            </a:r>
            <a:r>
              <a:rPr lang="en-US" dirty="0"/>
              <a:t>b) Partially anisotropic and </a:t>
            </a:r>
          </a:p>
        </p:txBody>
      </p:sp>
      <p:pic>
        <p:nvPicPr>
          <p:cNvPr id="11" name="Picture 10"/>
          <p:cNvPicPr>
            <a:picLocks noChangeAspect="1"/>
          </p:cNvPicPr>
          <p:nvPr/>
        </p:nvPicPr>
        <p:blipFill>
          <a:blip r:embed="rId4"/>
          <a:stretch>
            <a:fillRect/>
          </a:stretch>
        </p:blipFill>
        <p:spPr>
          <a:xfrm>
            <a:off x="7982258" y="4783701"/>
            <a:ext cx="4209739" cy="1485339"/>
          </a:xfrm>
          <a:prstGeom prst="rect">
            <a:avLst/>
          </a:prstGeom>
        </p:spPr>
      </p:pic>
      <p:sp>
        <p:nvSpPr>
          <p:cNvPr id="12" name="Rectangle 11"/>
          <p:cNvSpPr/>
          <p:nvPr/>
        </p:nvSpPr>
        <p:spPr>
          <a:xfrm>
            <a:off x="7982261" y="6269040"/>
            <a:ext cx="4209739" cy="4796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smtClean="0"/>
              <a:t>(</a:t>
            </a:r>
            <a:r>
              <a:rPr lang="en-US" dirty="0"/>
              <a:t>c) Isotropic etching of silicon </a:t>
            </a:r>
          </a:p>
        </p:txBody>
      </p:sp>
    </p:spTree>
    <p:extLst>
      <p:ext uri="{BB962C8B-B14F-4D97-AF65-F5344CB8AC3E}">
        <p14:creationId xmlns:p14="http://schemas.microsoft.com/office/powerpoint/2010/main" val="1318925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 y="121294"/>
            <a:ext cx="12192000" cy="6580900"/>
          </a:xfrm>
          <a:prstGeom prst="rect">
            <a:avLst/>
          </a:prstGeom>
        </p:spPr>
      </p:pic>
    </p:spTree>
    <p:extLst>
      <p:ext uri="{BB962C8B-B14F-4D97-AF65-F5344CB8AC3E}">
        <p14:creationId xmlns:p14="http://schemas.microsoft.com/office/powerpoint/2010/main" val="4037446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3" y="263236"/>
            <a:ext cx="11665527" cy="6386946"/>
          </a:xfrm>
        </p:spPr>
        <p:txBody>
          <a:bodyPr>
            <a:normAutofit/>
          </a:bodyPr>
          <a:lstStyle/>
          <a:p>
            <a:r>
              <a:rPr lang="en-US" sz="2800" dirty="0" smtClean="0"/>
              <a:t>In microfabrication the etching process is also used to remove the material from underneath a layer or from the backside of the wafer </a:t>
            </a:r>
          </a:p>
          <a:p>
            <a:r>
              <a:rPr lang="en-US" sz="2800" dirty="0" smtClean="0"/>
              <a:t>The graphic below illustrate both of these etch process the top graphic (bulk-back-etch) the silicon substrate has been selectively removed from the wafers backside </a:t>
            </a:r>
          </a:p>
          <a:p>
            <a:r>
              <a:rPr lang="en-US" sz="2800" dirty="0" smtClean="0"/>
              <a:t>In bottom graphic (bulk-front-etch) silicon substrate has been removed from underneath a film on the wafers surface </a:t>
            </a:r>
          </a:p>
          <a:p>
            <a:r>
              <a:rPr lang="en-US" sz="2800" dirty="0" smtClean="0"/>
              <a:t>A combination of these etch process allow for the construction of electronics and mechanical devices on the same microchip</a:t>
            </a:r>
          </a:p>
        </p:txBody>
      </p:sp>
    </p:spTree>
    <p:extLst>
      <p:ext uri="{BB962C8B-B14F-4D97-AF65-F5344CB8AC3E}">
        <p14:creationId xmlns:p14="http://schemas.microsoft.com/office/powerpoint/2010/main" val="2087496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 y="116435"/>
            <a:ext cx="11554691" cy="6741565"/>
          </a:xfrm>
          <a:prstGeom prst="rect">
            <a:avLst/>
          </a:prstGeom>
        </p:spPr>
      </p:pic>
    </p:spTree>
    <p:extLst>
      <p:ext uri="{BB962C8B-B14F-4D97-AF65-F5344CB8AC3E}">
        <p14:creationId xmlns:p14="http://schemas.microsoft.com/office/powerpoint/2010/main" val="3514984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12191999" cy="1400530"/>
          </a:xfrm>
        </p:spPr>
        <p:txBody>
          <a:bodyPr/>
          <a:lstStyle/>
          <a:p>
            <a:r>
              <a:rPr lang="en-US" altLang="ko-KR" dirty="0" smtClean="0"/>
              <a:t>Etch Process Properties</a:t>
            </a:r>
          </a:p>
        </p:txBody>
      </p:sp>
      <p:sp>
        <p:nvSpPr>
          <p:cNvPr id="7171" name="Rectangle 3"/>
          <p:cNvSpPr>
            <a:spLocks noGrp="1" noChangeArrowheads="1"/>
          </p:cNvSpPr>
          <p:nvPr>
            <p:ph idx="1"/>
          </p:nvPr>
        </p:nvSpPr>
        <p:spPr>
          <a:xfrm>
            <a:off x="0" y="2052918"/>
            <a:ext cx="12192000" cy="4917508"/>
          </a:xfrm>
        </p:spPr>
        <p:txBody>
          <a:bodyPr>
            <a:normAutofit/>
          </a:bodyPr>
          <a:lstStyle/>
          <a:p>
            <a:r>
              <a:rPr lang="en-US" altLang="ko-KR" sz="2800" dirty="0" smtClean="0"/>
              <a:t>Any etch process is characterized by certain properties</a:t>
            </a:r>
          </a:p>
          <a:p>
            <a:pPr lvl="1"/>
            <a:r>
              <a:rPr lang="en-US" altLang="ko-KR" sz="2800" dirty="0" smtClean="0"/>
              <a:t>Etch Rate</a:t>
            </a:r>
          </a:p>
          <a:p>
            <a:pPr lvl="2"/>
            <a:r>
              <a:rPr lang="en-US" altLang="ko-KR" sz="2800" dirty="0" smtClean="0"/>
              <a:t>The amount of material removed from the wafer over a defined period of time</a:t>
            </a:r>
          </a:p>
          <a:p>
            <a:pPr lvl="1"/>
            <a:r>
              <a:rPr lang="en-US" altLang="ko-KR" sz="2800" dirty="0" smtClean="0"/>
              <a:t>Uniformity</a:t>
            </a:r>
          </a:p>
          <a:p>
            <a:pPr lvl="2"/>
            <a:r>
              <a:rPr lang="en-US" altLang="ko-KR" sz="2800" dirty="0" smtClean="0"/>
              <a:t>The evenness of the removal over the entire surface of  the wafer</a:t>
            </a:r>
          </a:p>
        </p:txBody>
      </p:sp>
    </p:spTree>
    <p:extLst>
      <p:ext uri="{BB962C8B-B14F-4D97-AF65-F5344CB8AC3E}">
        <p14:creationId xmlns:p14="http://schemas.microsoft.com/office/powerpoint/2010/main" val="37061082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12192000" cy="974361"/>
          </a:xfrm>
        </p:spPr>
        <p:txBody>
          <a:bodyPr/>
          <a:lstStyle/>
          <a:p>
            <a:r>
              <a:rPr lang="en-US" altLang="ko-KR" dirty="0" smtClean="0"/>
              <a:t>Etch Process Properties </a:t>
            </a:r>
          </a:p>
        </p:txBody>
      </p:sp>
      <p:sp>
        <p:nvSpPr>
          <p:cNvPr id="8195" name="Rectangle 3"/>
          <p:cNvSpPr>
            <a:spLocks noGrp="1" noChangeArrowheads="1"/>
          </p:cNvSpPr>
          <p:nvPr>
            <p:ph idx="1"/>
          </p:nvPr>
        </p:nvSpPr>
        <p:spPr>
          <a:xfrm>
            <a:off x="0" y="974361"/>
            <a:ext cx="12192000" cy="5681272"/>
          </a:xfrm>
        </p:spPr>
        <p:txBody>
          <a:bodyPr>
            <a:normAutofit/>
          </a:bodyPr>
          <a:lstStyle/>
          <a:p>
            <a:pPr>
              <a:lnSpc>
                <a:spcPct val="90000"/>
              </a:lnSpc>
            </a:pPr>
            <a:r>
              <a:rPr lang="en-US" altLang="ko-KR" sz="2800" dirty="0" smtClean="0"/>
              <a:t>Any etch process is characterized by certain properties</a:t>
            </a:r>
          </a:p>
          <a:p>
            <a:pPr lvl="1">
              <a:lnSpc>
                <a:spcPct val="90000"/>
              </a:lnSpc>
            </a:pPr>
            <a:r>
              <a:rPr lang="en-US" altLang="ko-KR" sz="2800" dirty="0" smtClean="0"/>
              <a:t>Profile</a:t>
            </a:r>
          </a:p>
          <a:p>
            <a:pPr lvl="2">
              <a:lnSpc>
                <a:spcPct val="90000"/>
              </a:lnSpc>
            </a:pPr>
            <a:r>
              <a:rPr lang="en-US" altLang="ko-KR" sz="2800" dirty="0" smtClean="0"/>
              <a:t>Isotropic – Etching proceeds at equal rates in both horizontal and vertical direction</a:t>
            </a:r>
          </a:p>
          <a:p>
            <a:pPr lvl="2">
              <a:lnSpc>
                <a:spcPct val="90000"/>
              </a:lnSpc>
            </a:pPr>
            <a:r>
              <a:rPr lang="en-US" altLang="ko-KR" sz="2800" dirty="0" smtClean="0"/>
              <a:t>Anisotropic – Etching proceeds faster in one plane than in another</a:t>
            </a:r>
          </a:p>
          <a:p>
            <a:pPr lvl="1">
              <a:lnSpc>
                <a:spcPct val="90000"/>
              </a:lnSpc>
            </a:pPr>
            <a:r>
              <a:rPr lang="en-US" altLang="ko-KR" sz="2800" dirty="0" smtClean="0"/>
              <a:t>Selectivity</a:t>
            </a:r>
          </a:p>
          <a:p>
            <a:pPr lvl="2">
              <a:lnSpc>
                <a:spcPct val="90000"/>
              </a:lnSpc>
            </a:pPr>
            <a:r>
              <a:rPr lang="en-US" altLang="ko-KR" sz="2800" dirty="0" smtClean="0"/>
              <a:t>The ability of the etch process to distinguish between   the layer to be etched and the material not to be etched</a:t>
            </a:r>
          </a:p>
        </p:txBody>
      </p:sp>
    </p:spTree>
    <p:extLst>
      <p:ext uri="{BB962C8B-B14F-4D97-AF65-F5344CB8AC3E}">
        <p14:creationId xmlns:p14="http://schemas.microsoft.com/office/powerpoint/2010/main" val="4239526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1"/>
          </a:xfrm>
        </p:spPr>
      </p:pic>
    </p:spTree>
    <p:extLst>
      <p:ext uri="{BB962C8B-B14F-4D97-AF65-F5344CB8AC3E}">
        <p14:creationId xmlns:p14="http://schemas.microsoft.com/office/powerpoint/2010/main" val="2329495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713510" y="794"/>
            <a:ext cx="10515600" cy="1325563"/>
          </a:xfrm>
        </p:spPr>
        <p:txBody>
          <a:bodyPr/>
          <a:lstStyle/>
          <a:p>
            <a:r>
              <a:rPr lang="en-US" altLang="ko-KR" dirty="0" smtClean="0"/>
              <a:t>Etch Profiles</a:t>
            </a:r>
          </a:p>
        </p:txBody>
      </p:sp>
      <p:pic>
        <p:nvPicPr>
          <p:cNvPr id="9219" name="Picture 7" descr="006752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19339"/>
          <a:stretch>
            <a:fillRect/>
          </a:stretch>
        </p:blipFill>
        <p:spPr>
          <a:xfrm>
            <a:off x="498764" y="1600199"/>
            <a:ext cx="5254336" cy="4786745"/>
          </a:xfrm>
        </p:spPr>
      </p:pic>
      <p:pic>
        <p:nvPicPr>
          <p:cNvPr id="9220" name="Picture 8" descr="0064320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22395"/>
          <a:stretch>
            <a:fillRect/>
          </a:stretch>
        </p:blipFill>
        <p:spPr>
          <a:xfrm>
            <a:off x="6266007" y="1600199"/>
            <a:ext cx="5288684" cy="4648202"/>
          </a:xfrm>
        </p:spPr>
      </p:pic>
      <p:sp>
        <p:nvSpPr>
          <p:cNvPr id="9221" name="Text Box 9"/>
          <p:cNvSpPr txBox="1">
            <a:spLocks noChangeArrowheads="1"/>
          </p:cNvSpPr>
          <p:nvPr/>
        </p:nvSpPr>
        <p:spPr bwMode="auto">
          <a:xfrm>
            <a:off x="1868632" y="6421149"/>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a:solidFill>
                  <a:schemeClr val="tx1"/>
                </a:solidFill>
                <a:latin typeface="굴림" panose="020B0600000101010101" pitchFamily="34" charset="-127"/>
                <a:ea typeface="굴림" panose="020B0600000101010101" pitchFamily="34" charset="-127"/>
              </a:defRPr>
            </a:lvl1pPr>
            <a:lvl2pPr marL="742950" indent="-285750" algn="ctr" eaLnBrk="0" hangingPunct="0">
              <a:defRPr kumimoji="1">
                <a:solidFill>
                  <a:schemeClr val="tx1"/>
                </a:solidFill>
                <a:latin typeface="굴림" panose="020B0600000101010101" pitchFamily="34" charset="-127"/>
                <a:ea typeface="굴림" panose="020B0600000101010101" pitchFamily="34" charset="-127"/>
              </a:defRPr>
            </a:lvl2pPr>
            <a:lvl3pPr marL="1143000" indent="-228600" algn="ctr" eaLnBrk="0" hangingPunct="0">
              <a:defRPr kumimoji="1">
                <a:solidFill>
                  <a:schemeClr val="tx1"/>
                </a:solidFill>
                <a:latin typeface="굴림" panose="020B0600000101010101" pitchFamily="34" charset="-127"/>
                <a:ea typeface="굴림" panose="020B0600000101010101" pitchFamily="34" charset="-127"/>
              </a:defRPr>
            </a:lvl3pPr>
            <a:lvl4pPr marL="1600200" indent="-228600" algn="ctr" eaLnBrk="0" hangingPunct="0">
              <a:defRPr kumimoji="1">
                <a:solidFill>
                  <a:schemeClr val="tx1"/>
                </a:solidFill>
                <a:latin typeface="굴림" panose="020B0600000101010101" pitchFamily="34" charset="-127"/>
                <a:ea typeface="굴림" panose="020B0600000101010101" pitchFamily="34" charset="-127"/>
              </a:defRPr>
            </a:lvl4pPr>
            <a:lvl5pPr marL="2057400" indent="-228600" algn="ctr" eaLnBrk="0" hangingPunct="0">
              <a:defRPr kumimoji="1">
                <a:solidFill>
                  <a:schemeClr val="tx1"/>
                </a:solidFill>
                <a:latin typeface="굴림" panose="020B0600000101010101" pitchFamily="34" charset="-127"/>
                <a:ea typeface="굴림" panose="020B0600000101010101" pitchFamily="34" charset="-127"/>
              </a:defRPr>
            </a:lvl5pPr>
            <a:lvl6pPr marL="25146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algn="l" eaLnBrk="1" latinLnBrk="0" hangingPunct="1">
              <a:spcBef>
                <a:spcPct val="50000"/>
              </a:spcBef>
            </a:pPr>
            <a:r>
              <a:rPr kumimoji="0" lang="en-US" altLang="ko-KR" dirty="0">
                <a:latin typeface="Arial" panose="020B0604020202020204" pitchFamily="34" charset="0"/>
              </a:rPr>
              <a:t>Isotropic Etch Profile</a:t>
            </a:r>
          </a:p>
        </p:txBody>
      </p:sp>
      <p:sp>
        <p:nvSpPr>
          <p:cNvPr id="9222" name="Text Box 10"/>
          <p:cNvSpPr txBox="1">
            <a:spLocks noChangeArrowheads="1"/>
          </p:cNvSpPr>
          <p:nvPr/>
        </p:nvSpPr>
        <p:spPr bwMode="auto">
          <a:xfrm>
            <a:off x="7640782" y="6334774"/>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kumimoji="1">
                <a:solidFill>
                  <a:schemeClr val="tx1"/>
                </a:solidFill>
                <a:latin typeface="굴림" panose="020B0600000101010101" pitchFamily="34" charset="-127"/>
                <a:ea typeface="굴림" panose="020B0600000101010101" pitchFamily="34" charset="-127"/>
              </a:defRPr>
            </a:lvl1pPr>
            <a:lvl2pPr marL="742950" indent="-285750" algn="ctr" eaLnBrk="0" hangingPunct="0">
              <a:defRPr kumimoji="1">
                <a:solidFill>
                  <a:schemeClr val="tx1"/>
                </a:solidFill>
                <a:latin typeface="굴림" panose="020B0600000101010101" pitchFamily="34" charset="-127"/>
                <a:ea typeface="굴림" panose="020B0600000101010101" pitchFamily="34" charset="-127"/>
              </a:defRPr>
            </a:lvl2pPr>
            <a:lvl3pPr marL="1143000" indent="-228600" algn="ctr" eaLnBrk="0" hangingPunct="0">
              <a:defRPr kumimoji="1">
                <a:solidFill>
                  <a:schemeClr val="tx1"/>
                </a:solidFill>
                <a:latin typeface="굴림" panose="020B0600000101010101" pitchFamily="34" charset="-127"/>
                <a:ea typeface="굴림" panose="020B0600000101010101" pitchFamily="34" charset="-127"/>
              </a:defRPr>
            </a:lvl3pPr>
            <a:lvl4pPr marL="1600200" indent="-228600" algn="ctr" eaLnBrk="0" hangingPunct="0">
              <a:defRPr kumimoji="1">
                <a:solidFill>
                  <a:schemeClr val="tx1"/>
                </a:solidFill>
                <a:latin typeface="굴림" panose="020B0600000101010101" pitchFamily="34" charset="-127"/>
                <a:ea typeface="굴림" panose="020B0600000101010101" pitchFamily="34" charset="-127"/>
              </a:defRPr>
            </a:lvl4pPr>
            <a:lvl5pPr marL="2057400" indent="-228600" algn="ctr" eaLnBrk="0" hangingPunct="0">
              <a:defRPr kumimoji="1">
                <a:solidFill>
                  <a:schemeClr val="tx1"/>
                </a:solidFill>
                <a:latin typeface="굴림" panose="020B0600000101010101" pitchFamily="34" charset="-127"/>
                <a:ea typeface="굴림" panose="020B0600000101010101" pitchFamily="34" charset="-127"/>
              </a:defRPr>
            </a:lvl5pPr>
            <a:lvl6pPr marL="25146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algn="ctr"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algn="l" eaLnBrk="1" latinLnBrk="0" hangingPunct="1">
              <a:spcBef>
                <a:spcPct val="50000"/>
              </a:spcBef>
            </a:pPr>
            <a:r>
              <a:rPr kumimoji="0" lang="en-US" altLang="ko-KR" dirty="0">
                <a:latin typeface="Arial" panose="020B0604020202020204" pitchFamily="34" charset="0"/>
              </a:rPr>
              <a:t>Anisotropic Etch Profile</a:t>
            </a:r>
          </a:p>
        </p:txBody>
      </p:sp>
    </p:spTree>
    <p:extLst>
      <p:ext uri="{BB962C8B-B14F-4D97-AF65-F5344CB8AC3E}">
        <p14:creationId xmlns:p14="http://schemas.microsoft.com/office/powerpoint/2010/main" val="6182071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 y="122935"/>
            <a:ext cx="12192000" cy="1001327"/>
          </a:xfrm>
        </p:spPr>
        <p:txBody>
          <a:bodyPr/>
          <a:lstStyle/>
          <a:p>
            <a:r>
              <a:rPr lang="en-US" altLang="ko-KR" dirty="0" smtClean="0"/>
              <a:t>Etching –Dry</a:t>
            </a:r>
            <a:r>
              <a:rPr lang="en-US" altLang="ko-KR" dirty="0"/>
              <a:t> and</a:t>
            </a:r>
            <a:r>
              <a:rPr lang="en-US" altLang="ko-KR" dirty="0" smtClean="0"/>
              <a:t> </a:t>
            </a:r>
            <a:r>
              <a:rPr lang="en-US" altLang="ko-KR" dirty="0"/>
              <a:t>Wet </a:t>
            </a:r>
            <a:endParaRPr lang="en-US" altLang="ko-KR" dirty="0" smtClean="0"/>
          </a:p>
        </p:txBody>
      </p:sp>
      <p:sp>
        <p:nvSpPr>
          <p:cNvPr id="10243" name="Rectangle 3"/>
          <p:cNvSpPr>
            <a:spLocks noGrp="1" noChangeArrowheads="1"/>
          </p:cNvSpPr>
          <p:nvPr>
            <p:ph idx="1"/>
          </p:nvPr>
        </p:nvSpPr>
        <p:spPr>
          <a:xfrm>
            <a:off x="0" y="1124262"/>
            <a:ext cx="12192000" cy="5733738"/>
          </a:xfrm>
        </p:spPr>
        <p:txBody>
          <a:bodyPr>
            <a:normAutofit/>
          </a:bodyPr>
          <a:lstStyle/>
          <a:p>
            <a:r>
              <a:rPr lang="en-US" altLang="ko-KR" sz="2800" dirty="0" smtClean="0"/>
              <a:t>Dry </a:t>
            </a:r>
            <a:r>
              <a:rPr lang="en-US" altLang="ko-KR" sz="2800" dirty="0"/>
              <a:t>etching is performed by placing the wafer in a  chamber and pumping in chemical vapors or using plasma</a:t>
            </a:r>
          </a:p>
          <a:p>
            <a:r>
              <a:rPr lang="en-US" altLang="ko-KR" sz="2800" dirty="0"/>
              <a:t>Dry etching can be chemical, physical, or both in its etch</a:t>
            </a:r>
            <a:r>
              <a:rPr lang="en-US" altLang="ko-KR" sz="2800" dirty="0" smtClean="0"/>
              <a:t>.</a:t>
            </a:r>
          </a:p>
          <a:p>
            <a:r>
              <a:rPr lang="en-US" altLang="ko-KR" sz="2800" dirty="0"/>
              <a:t>Wet Etch is performed by immersing entire wafers   in liquid etchant solutions.</a:t>
            </a:r>
          </a:p>
          <a:p>
            <a:pPr lvl="1"/>
            <a:r>
              <a:rPr lang="en-US" altLang="ko-KR" sz="2800" dirty="0"/>
              <a:t>Reaction is between surface layer exposed and etchant</a:t>
            </a:r>
          </a:p>
          <a:p>
            <a:pPr lvl="1"/>
            <a:r>
              <a:rPr lang="en-US" altLang="ko-KR" sz="2800" dirty="0"/>
              <a:t>Purely a chemical process</a:t>
            </a:r>
          </a:p>
          <a:p>
            <a:endParaRPr lang="en-US" altLang="ko-KR" sz="2800" dirty="0"/>
          </a:p>
        </p:txBody>
      </p:sp>
    </p:spTree>
    <p:extLst>
      <p:ext uri="{BB962C8B-B14F-4D97-AF65-F5344CB8AC3E}">
        <p14:creationId xmlns:p14="http://schemas.microsoft.com/office/powerpoint/2010/main" val="21185309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Dry physical etching </a:t>
            </a:r>
            <a:br>
              <a:rPr lang="en-US" dirty="0" smtClean="0"/>
            </a:br>
            <a:r>
              <a:rPr lang="en-US" dirty="0" smtClean="0"/>
              <a:t>(sputtering or ion etching)</a:t>
            </a:r>
            <a:endParaRPr lang="en-US" dirty="0"/>
          </a:p>
        </p:txBody>
      </p:sp>
      <p:pic>
        <p:nvPicPr>
          <p:cNvPr id="11" name="Content Placeholder 10"/>
          <p:cNvPicPr>
            <a:picLocks noGrp="1" noChangeAspect="1"/>
          </p:cNvPicPr>
          <p:nvPr>
            <p:ph idx="1"/>
          </p:nvPr>
        </p:nvPicPr>
        <p:blipFill>
          <a:blip r:embed="rId3"/>
          <a:stretch>
            <a:fillRect/>
          </a:stretch>
        </p:blipFill>
        <p:spPr>
          <a:xfrm>
            <a:off x="6205928" y="1563179"/>
            <a:ext cx="5986072" cy="3856037"/>
          </a:xfrm>
          <a:prstGeom prst="rect">
            <a:avLst/>
          </a:prstGeom>
        </p:spPr>
      </p:pic>
      <p:pic>
        <p:nvPicPr>
          <p:cNvPr id="10" name="Picture 9"/>
          <p:cNvPicPr>
            <a:picLocks noChangeAspect="1"/>
          </p:cNvPicPr>
          <p:nvPr/>
        </p:nvPicPr>
        <p:blipFill>
          <a:blip r:embed="rId4"/>
          <a:stretch>
            <a:fillRect/>
          </a:stretch>
        </p:blipFill>
        <p:spPr>
          <a:xfrm>
            <a:off x="0" y="1563179"/>
            <a:ext cx="6205928" cy="3856037"/>
          </a:xfrm>
          <a:prstGeom prst="rect">
            <a:avLst/>
          </a:prstGeom>
        </p:spPr>
      </p:pic>
      <p:sp>
        <p:nvSpPr>
          <p:cNvPr id="12" name="Rectangle 11"/>
          <p:cNvSpPr/>
          <p:nvPr/>
        </p:nvSpPr>
        <p:spPr>
          <a:xfrm>
            <a:off x="0" y="5419216"/>
            <a:ext cx="12192000" cy="14387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Figure 3. </a:t>
            </a:r>
            <a:r>
              <a:rPr lang="en-US" dirty="0"/>
              <a:t>The plasma hits the silicon wafer with high energy to knock-off the Si atoms on the surface. (a) The plasma atoms hitting the surface. (b) The silicon atoms being evaporated off from the surface</a:t>
            </a:r>
          </a:p>
        </p:txBody>
      </p:sp>
    </p:spTree>
    <p:extLst>
      <p:ext uri="{BB962C8B-B14F-4D97-AF65-F5344CB8AC3E}">
        <p14:creationId xmlns:p14="http://schemas.microsoft.com/office/powerpoint/2010/main" val="2363690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9390"/>
          </a:xfrm>
        </p:spPr>
        <p:txBody>
          <a:bodyPr/>
          <a:lstStyle/>
          <a:p>
            <a:r>
              <a:rPr lang="en-US" dirty="0" smtClean="0"/>
              <a:t>Etching profile</a:t>
            </a:r>
            <a:endParaRPr lang="en-US" dirty="0"/>
          </a:p>
        </p:txBody>
      </p:sp>
      <p:sp>
        <p:nvSpPr>
          <p:cNvPr id="3" name="Content Placeholder 2"/>
          <p:cNvSpPr>
            <a:spLocks noGrp="1"/>
          </p:cNvSpPr>
          <p:nvPr>
            <p:ph idx="1"/>
          </p:nvPr>
        </p:nvSpPr>
        <p:spPr>
          <a:xfrm>
            <a:off x="0" y="929391"/>
            <a:ext cx="12192000" cy="5928609"/>
          </a:xfrm>
        </p:spPr>
        <p:txBody>
          <a:bodyPr>
            <a:normAutofit/>
          </a:bodyPr>
          <a:lstStyle/>
          <a:p>
            <a:r>
              <a:rPr lang="en-US" sz="2800" dirty="0" smtClean="0"/>
              <a:t>The shape of etching sidewalls usually depends orientation of the etched materials and etching condition figure below shows the three types of etching sidewall shapes  </a:t>
            </a:r>
          </a:p>
          <a:p>
            <a:r>
              <a:rPr lang="en-US" sz="2800" dirty="0" smtClean="0"/>
              <a:t>Rectangular- shaped, positive sloping and negative sloping for example</a:t>
            </a:r>
          </a:p>
          <a:p>
            <a:r>
              <a:rPr lang="en-US" sz="2800" dirty="0" smtClean="0"/>
              <a:t>Gradually positive slopes are more desirable, which allows continuous interconnection beam deposited over the positive slope means rectangular-shaped sidewall can be lead to reduced conformal thickness  and causes a discontinuous film  </a:t>
            </a:r>
          </a:p>
          <a:p>
            <a:r>
              <a:rPr lang="en-US" sz="2800" dirty="0" smtClean="0"/>
              <a:t>On film with negative slopping sidewalls, one is also unable to deposit continuous interconnection metallization </a:t>
            </a:r>
            <a:endParaRPr lang="en-US" sz="2800" dirty="0"/>
          </a:p>
        </p:txBody>
      </p:sp>
    </p:spTree>
    <p:extLst>
      <p:ext uri="{BB962C8B-B14F-4D97-AF65-F5344CB8AC3E}">
        <p14:creationId xmlns:p14="http://schemas.microsoft.com/office/powerpoint/2010/main" val="2211930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Etching profile</a:t>
            </a:r>
            <a:endParaRPr lang="en-US" dirty="0"/>
          </a:p>
        </p:txBody>
      </p:sp>
      <p:pic>
        <p:nvPicPr>
          <p:cNvPr id="4" name="Content Placeholder 3"/>
          <p:cNvPicPr>
            <a:picLocks noGrp="1" noChangeAspect="1"/>
          </p:cNvPicPr>
          <p:nvPr>
            <p:ph idx="1"/>
          </p:nvPr>
        </p:nvPicPr>
        <p:blipFill>
          <a:blip r:embed="rId2"/>
          <a:stretch>
            <a:fillRect/>
          </a:stretch>
        </p:blipFill>
        <p:spPr>
          <a:xfrm>
            <a:off x="285211" y="2053652"/>
            <a:ext cx="3888000" cy="3072984"/>
          </a:xfrm>
          <a:prstGeom prst="rect">
            <a:avLst/>
          </a:prstGeom>
        </p:spPr>
      </p:pic>
      <p:pic>
        <p:nvPicPr>
          <p:cNvPr id="5" name="Picture 4"/>
          <p:cNvPicPr>
            <a:picLocks noChangeAspect="1"/>
          </p:cNvPicPr>
          <p:nvPr/>
        </p:nvPicPr>
        <p:blipFill>
          <a:blip r:embed="rId3"/>
          <a:stretch>
            <a:fillRect/>
          </a:stretch>
        </p:blipFill>
        <p:spPr>
          <a:xfrm>
            <a:off x="4173211" y="2053652"/>
            <a:ext cx="3780000" cy="3072984"/>
          </a:xfrm>
          <a:prstGeom prst="rect">
            <a:avLst/>
          </a:prstGeom>
        </p:spPr>
      </p:pic>
      <p:pic>
        <p:nvPicPr>
          <p:cNvPr id="6" name="Picture 5"/>
          <p:cNvPicPr>
            <a:picLocks noChangeAspect="1"/>
          </p:cNvPicPr>
          <p:nvPr/>
        </p:nvPicPr>
        <p:blipFill>
          <a:blip r:embed="rId4"/>
          <a:stretch>
            <a:fillRect/>
          </a:stretch>
        </p:blipFill>
        <p:spPr>
          <a:xfrm>
            <a:off x="7927851" y="2053652"/>
            <a:ext cx="4032000" cy="3072984"/>
          </a:xfrm>
          <a:prstGeom prst="rect">
            <a:avLst/>
          </a:prstGeom>
        </p:spPr>
      </p:pic>
      <p:sp>
        <p:nvSpPr>
          <p:cNvPr id="7" name="Rectangle 6"/>
          <p:cNvSpPr/>
          <p:nvPr/>
        </p:nvSpPr>
        <p:spPr>
          <a:xfrm>
            <a:off x="285211" y="5370314"/>
            <a:ext cx="11674640" cy="764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r>
              <a:rPr lang="en-US" dirty="0" smtClean="0"/>
              <a:t>figure. </a:t>
            </a:r>
            <a:r>
              <a:rPr lang="en-US" dirty="0"/>
              <a:t>Etching sidewall shapes: (a) rectangular-shaped, (b) positive sloping, and (c) negative sloping </a:t>
            </a:r>
          </a:p>
        </p:txBody>
      </p:sp>
    </p:spTree>
    <p:extLst>
      <p:ext uri="{BB962C8B-B14F-4D97-AF65-F5344CB8AC3E}">
        <p14:creationId xmlns:p14="http://schemas.microsoft.com/office/powerpoint/2010/main" val="1678880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452244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117476"/>
            <a:ext cx="10515600" cy="981076"/>
          </a:xfrm>
        </p:spPr>
        <p:txBody>
          <a:bodyPr/>
          <a:lstStyle/>
          <a:p>
            <a:pPr algn="l"/>
            <a:r>
              <a:rPr lang="fi-FI" altLang="en-US" sz="3200" dirty="0" smtClean="0"/>
              <a:t>Plasma etched </a:t>
            </a:r>
            <a:r>
              <a:rPr lang="fi-FI" altLang="en-US" sz="3200" dirty="0"/>
              <a:t>profiles</a:t>
            </a:r>
            <a:endParaRPr lang="en-US" altLang="en-US" sz="3200"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75040"/>
            <a:ext cx="4392612"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582" y="4364038"/>
            <a:ext cx="3603625" cy="229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723" y="1175040"/>
            <a:ext cx="40544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1904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p>
            <a:r>
              <a:rPr lang="en-US" dirty="0" smtClean="0"/>
              <a:t>Dry chemical etching </a:t>
            </a:r>
            <a:endParaRPr lang="en-US" dirty="0"/>
          </a:p>
        </p:txBody>
      </p:sp>
      <p:sp>
        <p:nvSpPr>
          <p:cNvPr id="3" name="Content Placeholder 2"/>
          <p:cNvSpPr>
            <a:spLocks noGrp="1"/>
          </p:cNvSpPr>
          <p:nvPr>
            <p:ph idx="1"/>
          </p:nvPr>
        </p:nvSpPr>
        <p:spPr>
          <a:xfrm>
            <a:off x="0" y="779490"/>
            <a:ext cx="12192000" cy="6078510"/>
          </a:xfrm>
        </p:spPr>
        <p:txBody>
          <a:bodyPr/>
          <a:lstStyle/>
          <a:p>
            <a:r>
              <a:rPr lang="en-US" sz="2800" dirty="0" smtClean="0"/>
              <a:t>Dry chemical etching (also called as vapor phase etching) does not use liquid chemicals or etchants. </a:t>
            </a:r>
          </a:p>
          <a:p>
            <a:r>
              <a:rPr lang="en-US" sz="2800" dirty="0" smtClean="0"/>
              <a:t>This process involves the chemical reaction between etchant gas to attack the silicon surface </a:t>
            </a:r>
          </a:p>
          <a:p>
            <a:r>
              <a:rPr lang="en-US" sz="2800" dirty="0" smtClean="0"/>
              <a:t>The chemical dry etching process is usually isotropic and exhibits high selectivity </a:t>
            </a:r>
          </a:p>
          <a:p>
            <a:r>
              <a:rPr lang="en-US" sz="2800" dirty="0" smtClean="0"/>
              <a:t>Anisotropic dry etching ability to etch with finer resolution and higher aspects ratio than isotropic etching due to the directional nature of the dry etching undercutting can be avoided </a:t>
            </a:r>
          </a:p>
          <a:p>
            <a:endParaRPr lang="en-US" dirty="0"/>
          </a:p>
        </p:txBody>
      </p:sp>
    </p:spTree>
    <p:extLst>
      <p:ext uri="{BB962C8B-B14F-4D97-AF65-F5344CB8AC3E}">
        <p14:creationId xmlns:p14="http://schemas.microsoft.com/office/powerpoint/2010/main" val="2557123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9469"/>
          </a:xfrm>
        </p:spPr>
        <p:txBody>
          <a:bodyPr/>
          <a:lstStyle/>
          <a:p>
            <a:r>
              <a:rPr lang="en-US" dirty="0" smtClean="0"/>
              <a:t>Dry chemical etching</a:t>
            </a:r>
            <a:endParaRPr lang="en-US" dirty="0"/>
          </a:p>
        </p:txBody>
      </p:sp>
      <p:sp>
        <p:nvSpPr>
          <p:cNvPr id="3" name="Content Placeholder 2"/>
          <p:cNvSpPr>
            <a:spLocks noGrp="1"/>
          </p:cNvSpPr>
          <p:nvPr>
            <p:ph idx="1"/>
          </p:nvPr>
        </p:nvSpPr>
        <p:spPr>
          <a:xfrm>
            <a:off x="-1" y="1104045"/>
            <a:ext cx="6927381" cy="5753955"/>
          </a:xfrm>
        </p:spPr>
        <p:txBody>
          <a:bodyPr>
            <a:normAutofit/>
          </a:bodyPr>
          <a:lstStyle/>
          <a:p>
            <a:r>
              <a:rPr lang="en-US" sz="2800" dirty="0" smtClean="0"/>
              <a:t>Figure shows the condition of the reaction that takes place in the chemical dry etching some of the ions that are used in chemical dry etching is of </a:t>
            </a:r>
          </a:p>
          <a:p>
            <a:pPr marL="0" indent="0">
              <a:buNone/>
            </a:pPr>
            <a:r>
              <a:rPr lang="en-US" sz="2800" dirty="0" smtClean="0"/>
              <a:t>Tetraflouromethane (CH</a:t>
            </a:r>
            <a:r>
              <a:rPr lang="en-US" sz="2800" baseline="-25000" dirty="0" smtClean="0"/>
              <a:t>4</a:t>
            </a:r>
            <a:r>
              <a:rPr lang="en-US" sz="2800" dirty="0" smtClean="0"/>
              <a:t>), sulfur hexafluoride (SF</a:t>
            </a:r>
            <a:r>
              <a:rPr lang="en-US" sz="2800" baseline="-25000" dirty="0" smtClean="0"/>
              <a:t>6</a:t>
            </a:r>
            <a:r>
              <a:rPr lang="en-US" sz="2800" dirty="0" smtClean="0"/>
              <a:t>),Nitrogen  trifluoride(NF</a:t>
            </a:r>
            <a:r>
              <a:rPr lang="en-US" sz="2800" baseline="-25000" dirty="0" smtClean="0"/>
              <a:t>3</a:t>
            </a:r>
            <a:r>
              <a:rPr lang="en-US" sz="2800" dirty="0" smtClean="0"/>
              <a:t>), chlorine gas (CL</a:t>
            </a:r>
            <a:r>
              <a:rPr lang="en-US" sz="2800" baseline="-25000" dirty="0" smtClean="0"/>
              <a:t>2</a:t>
            </a:r>
            <a:r>
              <a:rPr lang="en-US" sz="2800" dirty="0" smtClean="0"/>
              <a:t>), or fluorine (F</a:t>
            </a:r>
            <a:r>
              <a:rPr lang="en-US" sz="2800" baseline="-25000" dirty="0" smtClean="0"/>
              <a:t>2</a:t>
            </a:r>
            <a:r>
              <a:rPr lang="en-US" sz="2800" dirty="0" smtClean="0"/>
              <a:t>)</a:t>
            </a:r>
            <a:endParaRPr lang="en-US" sz="2800" dirty="0"/>
          </a:p>
        </p:txBody>
      </p:sp>
      <p:pic>
        <p:nvPicPr>
          <p:cNvPr id="4" name="Content Placeholder 3"/>
          <p:cNvPicPr>
            <a:picLocks noChangeAspect="1"/>
          </p:cNvPicPr>
          <p:nvPr/>
        </p:nvPicPr>
        <p:blipFill>
          <a:blip r:embed="rId2"/>
          <a:stretch>
            <a:fillRect/>
          </a:stretch>
        </p:blipFill>
        <p:spPr>
          <a:xfrm>
            <a:off x="6927381" y="1104045"/>
            <a:ext cx="5264619" cy="2720674"/>
          </a:xfrm>
          <a:prstGeom prst="rect">
            <a:avLst/>
          </a:prstGeom>
        </p:spPr>
      </p:pic>
      <p:pic>
        <p:nvPicPr>
          <p:cNvPr id="5" name="Picture 4"/>
          <p:cNvPicPr>
            <a:picLocks noChangeAspect="1"/>
          </p:cNvPicPr>
          <p:nvPr/>
        </p:nvPicPr>
        <p:blipFill>
          <a:blip r:embed="rId3"/>
          <a:stretch>
            <a:fillRect/>
          </a:stretch>
        </p:blipFill>
        <p:spPr>
          <a:xfrm>
            <a:off x="6927381" y="3824718"/>
            <a:ext cx="5264619" cy="3033281"/>
          </a:xfrm>
          <a:prstGeom prst="rect">
            <a:avLst/>
          </a:prstGeom>
        </p:spPr>
      </p:pic>
    </p:spTree>
    <p:extLst>
      <p:ext uri="{BB962C8B-B14F-4D97-AF65-F5344CB8AC3E}">
        <p14:creationId xmlns:p14="http://schemas.microsoft.com/office/powerpoint/2010/main" val="36066594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82072" cy="1124262"/>
          </a:xfrm>
        </p:spPr>
        <p:txBody>
          <a:bodyPr>
            <a:normAutofit fontScale="90000"/>
          </a:bodyPr>
          <a:lstStyle/>
          <a:p>
            <a:r>
              <a:rPr lang="en-US" dirty="0" smtClean="0"/>
              <a:t>Physical-chemical dry etching(reactive ion etching)</a:t>
            </a:r>
            <a:endParaRPr lang="en-US" dirty="0"/>
          </a:p>
        </p:txBody>
      </p:sp>
      <p:sp>
        <p:nvSpPr>
          <p:cNvPr id="3" name="Content Placeholder 2"/>
          <p:cNvSpPr>
            <a:spLocks noGrp="1"/>
          </p:cNvSpPr>
          <p:nvPr>
            <p:ph idx="1"/>
          </p:nvPr>
        </p:nvSpPr>
        <p:spPr>
          <a:xfrm>
            <a:off x="0" y="1241348"/>
            <a:ext cx="12082072" cy="5616651"/>
          </a:xfrm>
        </p:spPr>
        <p:txBody>
          <a:bodyPr>
            <a:normAutofit/>
          </a:bodyPr>
          <a:lstStyle/>
          <a:p>
            <a:r>
              <a:rPr lang="en-US" sz="2800" dirty="0" smtClean="0"/>
              <a:t>Reactive ion etching uses both physical and chemical mechanism to achieve high level of resolution </a:t>
            </a:r>
          </a:p>
          <a:p>
            <a:r>
              <a:rPr lang="en-US" sz="2800" dirty="0" smtClean="0"/>
              <a:t>The process is one of the most diverse and most widely used in the industry and research </a:t>
            </a:r>
          </a:p>
          <a:p>
            <a:r>
              <a:rPr lang="en-US" sz="2800" dirty="0" smtClean="0"/>
              <a:t>Since the process combines both the physical and chemical interactions the process is much faster </a:t>
            </a:r>
          </a:p>
          <a:p>
            <a:r>
              <a:rPr lang="en-US" sz="2800" dirty="0" smtClean="0"/>
              <a:t>The high energy collisions from the ionization helps to dissociate the etchant molecule into more reactive species </a:t>
            </a:r>
            <a:endParaRPr lang="en-US" sz="2800" dirty="0"/>
          </a:p>
        </p:txBody>
      </p:sp>
    </p:spTree>
    <p:extLst>
      <p:ext uri="{BB962C8B-B14F-4D97-AF65-F5344CB8AC3E}">
        <p14:creationId xmlns:p14="http://schemas.microsoft.com/office/powerpoint/2010/main" val="3066018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121880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11"/>
            <a:ext cx="12192001" cy="1191302"/>
          </a:xfrm>
        </p:spPr>
        <p:txBody>
          <a:bodyPr>
            <a:normAutofit fontScale="90000"/>
          </a:bodyPr>
          <a:lstStyle/>
          <a:p>
            <a:r>
              <a:rPr lang="en-US" dirty="0"/>
              <a:t>Physical-chemical dry etching(reactive ion etching)</a:t>
            </a:r>
          </a:p>
        </p:txBody>
      </p:sp>
      <p:sp>
        <p:nvSpPr>
          <p:cNvPr id="3" name="Content Placeholder 2"/>
          <p:cNvSpPr>
            <a:spLocks noGrp="1"/>
          </p:cNvSpPr>
          <p:nvPr>
            <p:ph idx="1"/>
          </p:nvPr>
        </p:nvSpPr>
        <p:spPr>
          <a:xfrm>
            <a:off x="1" y="1334124"/>
            <a:ext cx="6771500" cy="5523875"/>
          </a:xfrm>
        </p:spPr>
        <p:txBody>
          <a:bodyPr>
            <a:normAutofit/>
          </a:bodyPr>
          <a:lstStyle/>
          <a:p>
            <a:r>
              <a:rPr lang="en-US" sz="2800" dirty="0" smtClean="0"/>
              <a:t>In the physical-chemical etching process, cations are produced from the reactive gases which are accelerated with high energy to the substrate and chemically reacts with the silicon the typical reactive ion gases for Si are (F4), SF6, and BCl+Cl2, as seen in figure  both physical and chemical reactions are takes place </a:t>
            </a:r>
          </a:p>
        </p:txBody>
      </p:sp>
      <p:pic>
        <p:nvPicPr>
          <p:cNvPr id="4" name="Picture 3"/>
          <p:cNvPicPr>
            <a:picLocks noChangeAspect="1"/>
          </p:cNvPicPr>
          <p:nvPr/>
        </p:nvPicPr>
        <p:blipFill>
          <a:blip r:embed="rId2"/>
          <a:stretch>
            <a:fillRect/>
          </a:stretch>
        </p:blipFill>
        <p:spPr>
          <a:xfrm>
            <a:off x="6771502" y="1334125"/>
            <a:ext cx="5420497" cy="2667169"/>
          </a:xfrm>
          <a:prstGeom prst="rect">
            <a:avLst/>
          </a:prstGeom>
        </p:spPr>
      </p:pic>
      <p:pic>
        <p:nvPicPr>
          <p:cNvPr id="5" name="Picture 4"/>
          <p:cNvPicPr>
            <a:picLocks noChangeAspect="1"/>
          </p:cNvPicPr>
          <p:nvPr/>
        </p:nvPicPr>
        <p:blipFill>
          <a:blip r:embed="rId3"/>
          <a:stretch>
            <a:fillRect/>
          </a:stretch>
        </p:blipFill>
        <p:spPr>
          <a:xfrm>
            <a:off x="6771503" y="4001294"/>
            <a:ext cx="5420497" cy="2856706"/>
          </a:xfrm>
          <a:prstGeom prst="rect">
            <a:avLst/>
          </a:prstGeom>
        </p:spPr>
      </p:pic>
    </p:spTree>
    <p:extLst>
      <p:ext uri="{BB962C8B-B14F-4D97-AF65-F5344CB8AC3E}">
        <p14:creationId xmlns:p14="http://schemas.microsoft.com/office/powerpoint/2010/main" val="37253203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81666"/>
            <a:ext cx="12192000" cy="1776334"/>
          </a:xfrm>
        </p:spPr>
        <p:txBody>
          <a:bodyPr>
            <a:normAutofit/>
          </a:bodyPr>
          <a:lstStyle/>
          <a:p>
            <a:r>
              <a:rPr lang="en-US" sz="2800" dirty="0" smtClean="0"/>
              <a:t>The figure above shows the some micro and nano structures with high aspect ratio etched using RIE (reactive ion etching)</a:t>
            </a:r>
            <a:endParaRPr lang="en-US" sz="2800" dirty="0"/>
          </a:p>
        </p:txBody>
      </p:sp>
      <p:pic>
        <p:nvPicPr>
          <p:cNvPr id="4" name="Picture 3"/>
          <p:cNvPicPr>
            <a:picLocks noChangeAspect="1"/>
          </p:cNvPicPr>
          <p:nvPr/>
        </p:nvPicPr>
        <p:blipFill>
          <a:blip r:embed="rId2"/>
          <a:stretch>
            <a:fillRect/>
          </a:stretch>
        </p:blipFill>
        <p:spPr>
          <a:xfrm>
            <a:off x="0" y="-1"/>
            <a:ext cx="4522573" cy="4955059"/>
          </a:xfrm>
          <a:prstGeom prst="rect">
            <a:avLst/>
          </a:prstGeom>
        </p:spPr>
      </p:pic>
      <p:pic>
        <p:nvPicPr>
          <p:cNvPr id="5" name="Picture 4"/>
          <p:cNvPicPr>
            <a:picLocks noChangeAspect="1"/>
          </p:cNvPicPr>
          <p:nvPr/>
        </p:nvPicPr>
        <p:blipFill>
          <a:blip r:embed="rId3"/>
          <a:stretch>
            <a:fillRect/>
          </a:stretch>
        </p:blipFill>
        <p:spPr>
          <a:xfrm>
            <a:off x="4522573" y="0"/>
            <a:ext cx="3620530" cy="4955060"/>
          </a:xfrm>
          <a:prstGeom prst="rect">
            <a:avLst/>
          </a:prstGeom>
        </p:spPr>
      </p:pic>
      <p:pic>
        <p:nvPicPr>
          <p:cNvPr id="6" name="Picture 5"/>
          <p:cNvPicPr>
            <a:picLocks noChangeAspect="1"/>
          </p:cNvPicPr>
          <p:nvPr/>
        </p:nvPicPr>
        <p:blipFill>
          <a:blip r:embed="rId4"/>
          <a:stretch>
            <a:fillRect/>
          </a:stretch>
        </p:blipFill>
        <p:spPr>
          <a:xfrm>
            <a:off x="8143102" y="0"/>
            <a:ext cx="4048897" cy="4955059"/>
          </a:xfrm>
          <a:prstGeom prst="rect">
            <a:avLst/>
          </a:prstGeom>
        </p:spPr>
      </p:pic>
    </p:spTree>
    <p:extLst>
      <p:ext uri="{BB962C8B-B14F-4D97-AF65-F5344CB8AC3E}">
        <p14:creationId xmlns:p14="http://schemas.microsoft.com/office/powerpoint/2010/main" val="42072631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9528"/>
          </a:xfrm>
        </p:spPr>
        <p:txBody>
          <a:bodyPr/>
          <a:lstStyle/>
          <a:p>
            <a:r>
              <a:rPr lang="en-US" dirty="0" smtClean="0"/>
              <a:t>Wet etching </a:t>
            </a:r>
            <a:endParaRPr lang="en-US" dirty="0"/>
          </a:p>
        </p:txBody>
      </p:sp>
      <p:sp>
        <p:nvSpPr>
          <p:cNvPr id="3" name="Content Placeholder 2"/>
          <p:cNvSpPr>
            <a:spLocks noGrp="1"/>
          </p:cNvSpPr>
          <p:nvPr>
            <p:ph idx="1"/>
          </p:nvPr>
        </p:nvSpPr>
        <p:spPr>
          <a:xfrm>
            <a:off x="0" y="1499019"/>
            <a:ext cx="12192000" cy="5186596"/>
          </a:xfrm>
        </p:spPr>
        <p:txBody>
          <a:bodyPr>
            <a:noAutofit/>
          </a:bodyPr>
          <a:lstStyle/>
          <a:p>
            <a:pPr marL="0" indent="0">
              <a:buNone/>
            </a:pPr>
            <a:r>
              <a:rPr lang="en-US" sz="2400" dirty="0" smtClean="0"/>
              <a:t>-Wet </a:t>
            </a:r>
            <a:r>
              <a:rPr lang="en-US" sz="2400" dirty="0"/>
              <a:t>etching is a material removal process that uses liquid chemicals </a:t>
            </a:r>
            <a:r>
              <a:rPr lang="en-US" sz="2400" dirty="0" smtClean="0"/>
              <a:t>or etchants </a:t>
            </a:r>
            <a:r>
              <a:rPr lang="en-US" sz="2400" dirty="0"/>
              <a:t>to remove materials from a wafer. The specific patters are defined by masks on the wafer. Materials that are not protected by the masks are etched away by liquid chemicals. These masks are deposited and patterned on the wafers in a prior fabrication step using lithography </a:t>
            </a:r>
            <a:endParaRPr lang="en-US" sz="2400" dirty="0" smtClean="0"/>
          </a:p>
          <a:p>
            <a:pPr marL="0" indent="0">
              <a:buNone/>
            </a:pPr>
            <a:r>
              <a:rPr lang="en-US" sz="2400" dirty="0" smtClean="0"/>
              <a:t>-A </a:t>
            </a:r>
            <a:r>
              <a:rPr lang="en-US" sz="2400" dirty="0"/>
              <a:t>wet etching process involves multiple chemical reactions that consume the original reactants and produce new reactants. The wet etch process can be described by three basic steps. (1) Diffusion of the liquid etchant to the structure that is to be removed. (2) The reaction between the liquid etchant and the material being etched away. A reduction-oxidation (redox) reaction usually occurs. This reaction entails the oxidation of the material then dissolving the oxidized material. (3) Diffusion of the byproducts in the reaction from the reacted surface </a:t>
            </a:r>
          </a:p>
        </p:txBody>
      </p:sp>
    </p:spTree>
    <p:extLst>
      <p:ext uri="{BB962C8B-B14F-4D97-AF65-F5344CB8AC3E}">
        <p14:creationId xmlns:p14="http://schemas.microsoft.com/office/powerpoint/2010/main" val="30986310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9390"/>
          </a:xfrm>
        </p:spPr>
        <p:txBody>
          <a:bodyPr/>
          <a:lstStyle/>
          <a:p>
            <a:r>
              <a:rPr lang="en-US" dirty="0" smtClean="0"/>
              <a:t>Anisotropic wet etching </a:t>
            </a:r>
            <a:endParaRPr lang="en-US" dirty="0"/>
          </a:p>
        </p:txBody>
      </p:sp>
      <p:sp>
        <p:nvSpPr>
          <p:cNvPr id="3" name="Content Placeholder 2"/>
          <p:cNvSpPr>
            <a:spLocks noGrp="1"/>
          </p:cNvSpPr>
          <p:nvPr>
            <p:ph idx="1"/>
          </p:nvPr>
        </p:nvSpPr>
        <p:spPr>
          <a:xfrm>
            <a:off x="0" y="929390"/>
            <a:ext cx="12192000" cy="5928610"/>
          </a:xfrm>
        </p:spPr>
        <p:txBody>
          <a:bodyPr>
            <a:noAutofit/>
          </a:bodyPr>
          <a:lstStyle/>
          <a:p>
            <a:r>
              <a:rPr lang="en-US" sz="2400" dirty="0" smtClean="0"/>
              <a:t>Liquid </a:t>
            </a:r>
            <a:r>
              <a:rPr lang="en-US" sz="2400" dirty="0"/>
              <a:t>etchants etch crystalline materials at different rates depending upon which crystal face is exposed to the etchant. There is a large difference in the etch rate depending on the silicon </a:t>
            </a:r>
            <a:r>
              <a:rPr lang="en-US" sz="2400" dirty="0" smtClean="0"/>
              <a:t>crystalline </a:t>
            </a:r>
            <a:r>
              <a:rPr lang="en-US" sz="2400" dirty="0"/>
              <a:t>plane</a:t>
            </a:r>
            <a:r>
              <a:rPr lang="en-US" sz="2400" dirty="0" smtClean="0"/>
              <a:t>.</a:t>
            </a:r>
          </a:p>
          <a:p>
            <a:r>
              <a:rPr lang="en-US" sz="2400" dirty="0" smtClean="0"/>
              <a:t> </a:t>
            </a:r>
            <a:r>
              <a:rPr lang="en-US" sz="2400" dirty="0"/>
              <a:t>In materials such as silicon, this effect can allow for very high anisotropy. Some of the anisotropic wet etching agents for silicon are potassium hydroxide (KOH), ethylenediamine pyrocatechol (EDP), or tetramethylammonium hydroxide (TMAH) </a:t>
            </a:r>
          </a:p>
          <a:p>
            <a:r>
              <a:rPr lang="en-US" sz="2400" dirty="0"/>
              <a:t>Etching a (100) silicon wafer would result in a pyramid shaped etch pit as shown in Figure 2a. The etched wall will be flat and angled. The angle to the surface of the wafer is 54.7</a:t>
            </a:r>
            <a:r>
              <a:rPr lang="en-US" sz="2400" baseline="30000" dirty="0"/>
              <a:t>o</a:t>
            </a:r>
            <a:r>
              <a:rPr lang="en-US" sz="2400" dirty="0"/>
              <a:t>. Figure </a:t>
            </a:r>
            <a:r>
              <a:rPr lang="en-US" sz="2400" dirty="0" smtClean="0"/>
              <a:t>c-d </a:t>
            </a:r>
            <a:r>
              <a:rPr lang="en-US" sz="2400" dirty="0"/>
              <a:t>depicts scanning electron micrographs of (110)-oriented two-dimensional silicon walls with micro and nanoscale dimensions generated </a:t>
            </a:r>
            <a:r>
              <a:rPr lang="en-US" sz="2800" dirty="0"/>
              <a:t>based on KOH based wet </a:t>
            </a:r>
            <a:r>
              <a:rPr lang="en-US" sz="2800" dirty="0" smtClean="0"/>
              <a:t>etching</a:t>
            </a:r>
            <a:endParaRPr lang="en-US" sz="2800" dirty="0"/>
          </a:p>
        </p:txBody>
      </p:sp>
    </p:spTree>
    <p:extLst>
      <p:ext uri="{BB962C8B-B14F-4D97-AF65-F5344CB8AC3E}">
        <p14:creationId xmlns:p14="http://schemas.microsoft.com/office/powerpoint/2010/main" val="1210361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Anisotropic wet etching</a:t>
            </a:r>
            <a:endParaRPr lang="en-US" dirty="0"/>
          </a:p>
        </p:txBody>
      </p:sp>
      <p:pic>
        <p:nvPicPr>
          <p:cNvPr id="4" name="Picture 3"/>
          <p:cNvPicPr>
            <a:picLocks noChangeAspect="1"/>
          </p:cNvPicPr>
          <p:nvPr/>
        </p:nvPicPr>
        <p:blipFill>
          <a:blip r:embed="rId2"/>
          <a:stretch>
            <a:fillRect/>
          </a:stretch>
        </p:blipFill>
        <p:spPr>
          <a:xfrm>
            <a:off x="838200" y="1385362"/>
            <a:ext cx="3644537" cy="2456437"/>
          </a:xfrm>
          <a:prstGeom prst="rect">
            <a:avLst/>
          </a:prstGeom>
        </p:spPr>
      </p:pic>
      <p:pic>
        <p:nvPicPr>
          <p:cNvPr id="5" name="Picture 4"/>
          <p:cNvPicPr>
            <a:picLocks noChangeAspect="1"/>
          </p:cNvPicPr>
          <p:nvPr/>
        </p:nvPicPr>
        <p:blipFill>
          <a:blip r:embed="rId3"/>
          <a:stretch>
            <a:fillRect/>
          </a:stretch>
        </p:blipFill>
        <p:spPr>
          <a:xfrm>
            <a:off x="4659206" y="1435952"/>
            <a:ext cx="3259062" cy="2151111"/>
          </a:xfrm>
          <a:prstGeom prst="rect">
            <a:avLst/>
          </a:prstGeom>
        </p:spPr>
      </p:pic>
      <p:pic>
        <p:nvPicPr>
          <p:cNvPr id="6" name="Picture 5"/>
          <p:cNvPicPr>
            <a:picLocks noChangeAspect="1"/>
          </p:cNvPicPr>
          <p:nvPr/>
        </p:nvPicPr>
        <p:blipFill>
          <a:blip r:embed="rId4"/>
          <a:stretch>
            <a:fillRect/>
          </a:stretch>
        </p:blipFill>
        <p:spPr>
          <a:xfrm>
            <a:off x="8443080" y="1246760"/>
            <a:ext cx="3148149" cy="2395207"/>
          </a:xfrm>
          <a:prstGeom prst="rect">
            <a:avLst/>
          </a:prstGeom>
        </p:spPr>
      </p:pic>
      <p:pic>
        <p:nvPicPr>
          <p:cNvPr id="7" name="Picture 6"/>
          <p:cNvPicPr>
            <a:picLocks noChangeAspect="1"/>
          </p:cNvPicPr>
          <p:nvPr/>
        </p:nvPicPr>
        <p:blipFill>
          <a:blip r:embed="rId5"/>
          <a:stretch>
            <a:fillRect/>
          </a:stretch>
        </p:blipFill>
        <p:spPr>
          <a:xfrm>
            <a:off x="1030937" y="4202061"/>
            <a:ext cx="3259062" cy="2281821"/>
          </a:xfrm>
          <a:prstGeom prst="rect">
            <a:avLst/>
          </a:prstGeom>
        </p:spPr>
      </p:pic>
      <p:sp>
        <p:nvSpPr>
          <p:cNvPr id="10" name="Rectangle 9"/>
          <p:cNvSpPr/>
          <p:nvPr/>
        </p:nvSpPr>
        <p:spPr>
          <a:xfrm>
            <a:off x="4637555" y="4202061"/>
            <a:ext cx="6492240" cy="2281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Figure </a:t>
            </a:r>
            <a:r>
              <a:rPr lang="en-US" b="1" dirty="0" smtClean="0"/>
              <a:t>. </a:t>
            </a:r>
            <a:r>
              <a:rPr lang="en-US" dirty="0"/>
              <a:t>Schematics of an etch profile in (a) an anisotropic and (b) an isotropic etch of a (100) oriented silicon surface. (c-d) KOH based wet etching of (110)-oriented Si surfaces with micro and nanoscale two-dimensional walls. </a:t>
            </a:r>
          </a:p>
        </p:txBody>
      </p:sp>
    </p:spTree>
    <p:extLst>
      <p:ext uri="{BB962C8B-B14F-4D97-AF65-F5344CB8AC3E}">
        <p14:creationId xmlns:p14="http://schemas.microsoft.com/office/powerpoint/2010/main" val="28009414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9528"/>
          </a:xfrm>
        </p:spPr>
        <p:txBody>
          <a:bodyPr/>
          <a:lstStyle/>
          <a:p>
            <a:r>
              <a:rPr lang="en-US" dirty="0" smtClean="0"/>
              <a:t>Isotropic wet etching </a:t>
            </a:r>
            <a:endParaRPr lang="en-US" dirty="0"/>
          </a:p>
        </p:txBody>
      </p:sp>
      <p:sp>
        <p:nvSpPr>
          <p:cNvPr id="3" name="Content Placeholder 2"/>
          <p:cNvSpPr>
            <a:spLocks noGrp="1"/>
          </p:cNvSpPr>
          <p:nvPr>
            <p:ph idx="1"/>
          </p:nvPr>
        </p:nvSpPr>
        <p:spPr>
          <a:xfrm>
            <a:off x="0" y="1161739"/>
            <a:ext cx="12192000" cy="5696261"/>
          </a:xfrm>
        </p:spPr>
        <p:txBody>
          <a:bodyPr>
            <a:normAutofit/>
          </a:bodyPr>
          <a:lstStyle/>
          <a:p>
            <a:r>
              <a:rPr lang="en-US" sz="2400" dirty="0"/>
              <a:t>For isotropic wet etching, a mixture of hydrofluoric acid, nitric acid, and acetic acid (HNA) is the most common etchant solvent for silicon. </a:t>
            </a:r>
            <a:endParaRPr lang="en-US" sz="2400" dirty="0" smtClean="0"/>
          </a:p>
          <a:p>
            <a:r>
              <a:rPr lang="en-US" sz="2400" dirty="0" smtClean="0"/>
              <a:t>The </a:t>
            </a:r>
            <a:r>
              <a:rPr lang="en-US" sz="2400" dirty="0"/>
              <a:t>concentrations of each etchant determines the etch rate. </a:t>
            </a:r>
            <a:endParaRPr lang="en-US" sz="2400" dirty="0" smtClean="0"/>
          </a:p>
          <a:p>
            <a:r>
              <a:rPr lang="en-US" sz="2400" dirty="0" smtClean="0"/>
              <a:t>Silicon </a:t>
            </a:r>
            <a:r>
              <a:rPr lang="en-US" sz="2400" dirty="0"/>
              <a:t>dioxide or silicon nitride is usually used as a masking material against HNA. As the reaction takes place, the material is removed laterally at a rate similar to the speed of etching downward</a:t>
            </a:r>
            <a:r>
              <a:rPr lang="en-US" sz="2400" dirty="0" smtClean="0"/>
              <a:t>.</a:t>
            </a:r>
          </a:p>
          <a:p>
            <a:r>
              <a:rPr lang="en-US" sz="2400" dirty="0" smtClean="0"/>
              <a:t>This </a:t>
            </a:r>
            <a:r>
              <a:rPr lang="en-US" sz="2400" dirty="0"/>
              <a:t>lateral and downward etching process takes places even with isotropic dry etching which is described in the dry etch section </a:t>
            </a:r>
            <a:endParaRPr lang="en-US" sz="2400" dirty="0" smtClean="0"/>
          </a:p>
          <a:p>
            <a:r>
              <a:rPr lang="en-US" sz="2400" dirty="0"/>
              <a:t>Wet chemical etching is generally isotropic even though a mask is present since the liquid etchant can penetrate underneath the mask (Figure </a:t>
            </a:r>
            <a:r>
              <a:rPr lang="en-US" sz="2400" dirty="0" smtClean="0"/>
              <a:t>b</a:t>
            </a:r>
            <a:r>
              <a:rPr lang="en-US" sz="2400" dirty="0"/>
              <a:t>). </a:t>
            </a:r>
            <a:endParaRPr lang="en-US" sz="2400" dirty="0" smtClean="0"/>
          </a:p>
          <a:p>
            <a:r>
              <a:rPr lang="en-US" sz="2400" dirty="0" smtClean="0"/>
              <a:t>If </a:t>
            </a:r>
            <a:r>
              <a:rPr lang="en-US" sz="2400" dirty="0"/>
              <a:t>directionality is very important for high-resolution pattern transfer, wet chemical etching is normally not used </a:t>
            </a:r>
          </a:p>
        </p:txBody>
      </p:sp>
    </p:spTree>
    <p:extLst>
      <p:ext uri="{BB962C8B-B14F-4D97-AF65-F5344CB8AC3E}">
        <p14:creationId xmlns:p14="http://schemas.microsoft.com/office/powerpoint/2010/main" val="23514720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9430"/>
          </a:xfrm>
        </p:spPr>
        <p:txBody>
          <a:bodyPr/>
          <a:lstStyle/>
          <a:p>
            <a:r>
              <a:rPr lang="en-US" dirty="0" smtClean="0"/>
              <a:t>Etch stop techniques</a:t>
            </a:r>
            <a:endParaRPr lang="en-US" dirty="0"/>
          </a:p>
        </p:txBody>
      </p:sp>
      <p:sp>
        <p:nvSpPr>
          <p:cNvPr id="5" name="Content Placeholder 4"/>
          <p:cNvSpPr>
            <a:spLocks noGrp="1"/>
          </p:cNvSpPr>
          <p:nvPr>
            <p:ph idx="1"/>
          </p:nvPr>
        </p:nvSpPr>
        <p:spPr>
          <a:xfrm>
            <a:off x="0" y="869430"/>
            <a:ext cx="12192000" cy="5988570"/>
          </a:xfrm>
        </p:spPr>
        <p:txBody>
          <a:bodyPr>
            <a:normAutofit/>
          </a:bodyPr>
          <a:lstStyle/>
          <a:p>
            <a:r>
              <a:rPr lang="en-US" sz="2400" dirty="0"/>
              <a:t>In microfabrication, it is often the case that a precise control over the etching process is desired. </a:t>
            </a:r>
            <a:endParaRPr lang="en-US" sz="2400" dirty="0" smtClean="0"/>
          </a:p>
          <a:p>
            <a:r>
              <a:rPr lang="en-US" sz="2400" dirty="0" smtClean="0"/>
              <a:t>This means </a:t>
            </a:r>
            <a:r>
              <a:rPr lang="en-US" sz="2400" dirty="0"/>
              <a:t>control over the direction and depth of the etch is </a:t>
            </a:r>
            <a:r>
              <a:rPr lang="en-US" sz="2400" dirty="0" smtClean="0"/>
              <a:t>critical.</a:t>
            </a:r>
          </a:p>
          <a:p>
            <a:r>
              <a:rPr lang="en-US" sz="2400" dirty="0" smtClean="0"/>
              <a:t> </a:t>
            </a:r>
            <a:r>
              <a:rPr lang="en-US" sz="2400" dirty="0"/>
              <a:t>The most important characteristic of </a:t>
            </a:r>
            <a:r>
              <a:rPr lang="en-US" sz="2400" dirty="0" smtClean="0"/>
              <a:t>an etch </a:t>
            </a:r>
            <a:r>
              <a:rPr lang="en-US" sz="2400" dirty="0"/>
              <a:t>stop is its selectivity</a:t>
            </a:r>
            <a:r>
              <a:rPr lang="en-US" sz="2400" dirty="0" smtClean="0"/>
              <a:t>.</a:t>
            </a:r>
          </a:p>
          <a:p>
            <a:r>
              <a:rPr lang="en-US" sz="2400" dirty="0" smtClean="0"/>
              <a:t> </a:t>
            </a:r>
            <a:r>
              <a:rPr lang="en-US" sz="2400" dirty="0"/>
              <a:t>Etch stop would not be possible if there was no difference in etch rates.</a:t>
            </a:r>
          </a:p>
          <a:p>
            <a:r>
              <a:rPr lang="en-US" sz="2400" dirty="0"/>
              <a:t>Selectivity is defined as the etch rate of the fast etching material divided by the etch rate of the etch stop.</a:t>
            </a:r>
          </a:p>
          <a:p>
            <a:r>
              <a:rPr lang="en-US" sz="2400" dirty="0"/>
              <a:t>Also, the roughness of the respected layers are correlated to their etch rates. </a:t>
            </a:r>
            <a:endParaRPr lang="en-US" sz="2400" dirty="0" smtClean="0"/>
          </a:p>
          <a:p>
            <a:r>
              <a:rPr lang="en-US" sz="2400" dirty="0" smtClean="0"/>
              <a:t>Various </a:t>
            </a:r>
            <a:r>
              <a:rPr lang="en-US" sz="2400" dirty="0"/>
              <a:t>etch stop </a:t>
            </a:r>
            <a:r>
              <a:rPr lang="en-US" sz="2400" dirty="0" smtClean="0"/>
              <a:t>techniques used </a:t>
            </a:r>
            <a:r>
              <a:rPr lang="en-US" sz="2400" dirty="0"/>
              <a:t>to achieve this end are timing, boron or p+, and electrochemical etch stop techniques.</a:t>
            </a:r>
          </a:p>
        </p:txBody>
      </p:sp>
    </p:spTree>
    <p:extLst>
      <p:ext uri="{BB962C8B-B14F-4D97-AF65-F5344CB8AC3E}">
        <p14:creationId xmlns:p14="http://schemas.microsoft.com/office/powerpoint/2010/main" val="24829594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9449"/>
          </a:xfrm>
        </p:spPr>
        <p:txBody>
          <a:bodyPr/>
          <a:lstStyle/>
          <a:p>
            <a:r>
              <a:rPr lang="en-US" dirty="0" smtClean="0"/>
              <a:t>Timing etch stop technique </a:t>
            </a:r>
            <a:endParaRPr lang="en-US" dirty="0"/>
          </a:p>
        </p:txBody>
      </p:sp>
      <p:sp>
        <p:nvSpPr>
          <p:cNvPr id="3" name="Content Placeholder 2"/>
          <p:cNvSpPr>
            <a:spLocks noGrp="1"/>
          </p:cNvSpPr>
          <p:nvPr>
            <p:ph idx="1"/>
          </p:nvPr>
        </p:nvSpPr>
        <p:spPr>
          <a:xfrm>
            <a:off x="0" y="1521502"/>
            <a:ext cx="12192000" cy="5336498"/>
          </a:xfrm>
        </p:spPr>
        <p:txBody>
          <a:bodyPr>
            <a:normAutofit/>
          </a:bodyPr>
          <a:lstStyle/>
          <a:p>
            <a:r>
              <a:rPr lang="en-US" sz="2400" dirty="0"/>
              <a:t>The simplest type of etch stop is the timing technique. With this technique, the etch rate </a:t>
            </a:r>
            <a:r>
              <a:rPr lang="en-US" sz="2400" dirty="0" smtClean="0"/>
              <a:t>must approximated </a:t>
            </a:r>
            <a:r>
              <a:rPr lang="en-US" sz="2400" dirty="0"/>
              <a:t>as a function of certain variables, such as temperature and concentration of etchant. </a:t>
            </a:r>
            <a:endParaRPr lang="en-US" sz="2400" dirty="0" smtClean="0"/>
          </a:p>
          <a:p>
            <a:r>
              <a:rPr lang="en-US" sz="2400" dirty="0" smtClean="0"/>
              <a:t>The etch </a:t>
            </a:r>
            <a:r>
              <a:rPr lang="en-US" sz="2400" dirty="0"/>
              <a:t>stop ‘mechanism’ is that the etching process is interrupted by rinsing away the etchant after </a:t>
            </a:r>
            <a:r>
              <a:rPr lang="en-US" sz="2400" dirty="0" smtClean="0"/>
              <a:t>an amount </a:t>
            </a:r>
            <a:r>
              <a:rPr lang="en-US" sz="2400" dirty="0"/>
              <a:t>of time determined by the etch </a:t>
            </a:r>
            <a:r>
              <a:rPr lang="en-US" sz="2400" dirty="0" smtClean="0"/>
              <a:t>rate</a:t>
            </a:r>
          </a:p>
          <a:p>
            <a:r>
              <a:rPr lang="en-US" sz="2400" dirty="0"/>
              <a:t>There are a couple key disadvantages of this </a:t>
            </a:r>
            <a:r>
              <a:rPr lang="en-US" sz="2400" dirty="0" smtClean="0"/>
              <a:t>technique. </a:t>
            </a:r>
          </a:p>
          <a:p>
            <a:r>
              <a:rPr lang="en-US" sz="2400" dirty="0" smtClean="0"/>
              <a:t>One </a:t>
            </a:r>
            <a:r>
              <a:rPr lang="en-US" sz="2400" dirty="0"/>
              <a:t>is </a:t>
            </a:r>
            <a:r>
              <a:rPr lang="en-US" sz="2400" dirty="0" smtClean="0"/>
              <a:t>accuracy. For </a:t>
            </a:r>
            <a:r>
              <a:rPr lang="en-US" sz="2400" dirty="0"/>
              <a:t>some processes the etch rate may vary considerably with a small change </a:t>
            </a:r>
            <a:r>
              <a:rPr lang="en-US" sz="2400" dirty="0" smtClean="0"/>
              <a:t>in temperature</a:t>
            </a:r>
            <a:r>
              <a:rPr lang="en-US" sz="2400" dirty="0"/>
              <a:t>, so it may be very difficult to produce structures when the sizes are very small. </a:t>
            </a:r>
            <a:endParaRPr lang="en-US" sz="2400" dirty="0" smtClean="0"/>
          </a:p>
          <a:p>
            <a:r>
              <a:rPr lang="en-US" sz="2400" dirty="0" smtClean="0"/>
              <a:t>Another disadvantage </a:t>
            </a:r>
            <a:r>
              <a:rPr lang="en-US" sz="2400" dirty="0"/>
              <a:t>is reliability and reproducibility. The variables that affect the etch rate are very difficult </a:t>
            </a:r>
            <a:r>
              <a:rPr lang="en-US" sz="2400" dirty="0" smtClean="0"/>
              <a:t>to keep </a:t>
            </a:r>
            <a:r>
              <a:rPr lang="en-US" sz="2400" dirty="0"/>
              <a:t>constant, so the result may be </a:t>
            </a:r>
            <a:r>
              <a:rPr lang="en-US" sz="2400" dirty="0" smtClean="0"/>
              <a:t>different each </a:t>
            </a:r>
            <a:r>
              <a:rPr lang="en-US" sz="2400" dirty="0"/>
              <a:t>time.</a:t>
            </a:r>
          </a:p>
        </p:txBody>
      </p:sp>
    </p:spTree>
    <p:extLst>
      <p:ext uri="{BB962C8B-B14F-4D97-AF65-F5344CB8AC3E}">
        <p14:creationId xmlns:p14="http://schemas.microsoft.com/office/powerpoint/2010/main" val="4061751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944380"/>
          </a:xfrm>
        </p:spPr>
        <p:txBody>
          <a:bodyPr/>
          <a:lstStyle/>
          <a:p>
            <a:r>
              <a:rPr lang="en-US" dirty="0" smtClean="0"/>
              <a:t>Timing etch-stop technique</a:t>
            </a:r>
            <a:endParaRPr lang="en-US" dirty="0"/>
          </a:p>
        </p:txBody>
      </p:sp>
      <p:sp>
        <p:nvSpPr>
          <p:cNvPr id="3" name="Content Placeholder 2"/>
          <p:cNvSpPr>
            <a:spLocks noGrp="1"/>
          </p:cNvSpPr>
          <p:nvPr>
            <p:ph idx="1"/>
          </p:nvPr>
        </p:nvSpPr>
        <p:spPr>
          <a:xfrm>
            <a:off x="0" y="1439056"/>
            <a:ext cx="12192000" cy="5418944"/>
          </a:xfrm>
        </p:spPr>
        <p:txBody>
          <a:bodyPr>
            <a:normAutofit/>
          </a:bodyPr>
          <a:lstStyle/>
          <a:p>
            <a:pPr marL="0" indent="0">
              <a:buNone/>
            </a:pPr>
            <a:r>
              <a:rPr lang="en-US" sz="2800" dirty="0" smtClean="0"/>
              <a:t>Advantages</a:t>
            </a:r>
            <a:endParaRPr lang="en-US" sz="2800" dirty="0"/>
          </a:p>
          <a:p>
            <a:r>
              <a:rPr lang="en-US" sz="2800" dirty="0" smtClean="0"/>
              <a:t>Simplest </a:t>
            </a:r>
            <a:r>
              <a:rPr lang="en-US" sz="2800" dirty="0"/>
              <a:t>of all etch-stops</a:t>
            </a:r>
          </a:p>
          <a:p>
            <a:r>
              <a:rPr lang="en-US" sz="2800" dirty="0" smtClean="0"/>
              <a:t> </a:t>
            </a:r>
            <a:r>
              <a:rPr lang="en-US" sz="2800" dirty="0"/>
              <a:t>Cheap</a:t>
            </a:r>
          </a:p>
          <a:p>
            <a:pPr marL="0" indent="0">
              <a:buNone/>
            </a:pPr>
            <a:r>
              <a:rPr lang="en-US" sz="2800" dirty="0" smtClean="0"/>
              <a:t>Disadvantages</a:t>
            </a:r>
            <a:endParaRPr lang="en-US" sz="2800" dirty="0"/>
          </a:p>
          <a:p>
            <a:r>
              <a:rPr lang="en-US" sz="2800" dirty="0" smtClean="0"/>
              <a:t>Low </a:t>
            </a:r>
            <a:r>
              <a:rPr lang="en-US" sz="2800" dirty="0"/>
              <a:t>Accuracy</a:t>
            </a:r>
          </a:p>
          <a:p>
            <a:r>
              <a:rPr lang="en-US" sz="2800" dirty="0" smtClean="0"/>
              <a:t>Not </a:t>
            </a:r>
            <a:r>
              <a:rPr lang="en-US" sz="2800" dirty="0"/>
              <a:t>very reliable</a:t>
            </a:r>
          </a:p>
        </p:txBody>
      </p:sp>
    </p:spTree>
    <p:extLst>
      <p:ext uri="{BB962C8B-B14F-4D97-AF65-F5344CB8AC3E}">
        <p14:creationId xmlns:p14="http://schemas.microsoft.com/office/powerpoint/2010/main" val="32303399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4420"/>
          </a:xfrm>
        </p:spPr>
        <p:txBody>
          <a:bodyPr/>
          <a:lstStyle/>
          <a:p>
            <a:r>
              <a:rPr lang="en-US" dirty="0" smtClean="0"/>
              <a:t>Boron etch-stop technique</a:t>
            </a:r>
            <a:endParaRPr lang="en-US" dirty="0"/>
          </a:p>
        </p:txBody>
      </p:sp>
      <p:sp>
        <p:nvSpPr>
          <p:cNvPr id="3" name="Content Placeholder 2"/>
          <p:cNvSpPr>
            <a:spLocks noGrp="1"/>
          </p:cNvSpPr>
          <p:nvPr>
            <p:ph idx="1"/>
          </p:nvPr>
        </p:nvSpPr>
        <p:spPr>
          <a:xfrm>
            <a:off x="0" y="1169232"/>
            <a:ext cx="12192000" cy="5688767"/>
          </a:xfrm>
        </p:spPr>
        <p:txBody>
          <a:bodyPr>
            <a:normAutofit/>
          </a:bodyPr>
          <a:lstStyle/>
          <a:p>
            <a:r>
              <a:rPr lang="en-US" sz="2400" dirty="0"/>
              <a:t>This is one of </a:t>
            </a:r>
            <a:r>
              <a:rPr lang="en-US" sz="2400" dirty="0" smtClean="0"/>
              <a:t>the most </a:t>
            </a:r>
            <a:r>
              <a:rPr lang="en-US" sz="2400" dirty="0"/>
              <a:t>widely used techniques due to its </a:t>
            </a:r>
            <a:r>
              <a:rPr lang="en-US" sz="2400" dirty="0" smtClean="0"/>
              <a:t>relative simplicity</a:t>
            </a:r>
            <a:r>
              <a:rPr lang="en-US" sz="2400" dirty="0"/>
              <a:t>. The technique relies on the fact </a:t>
            </a:r>
            <a:r>
              <a:rPr lang="en-US" sz="2400" dirty="0" smtClean="0"/>
              <a:t>that anisotropic </a:t>
            </a:r>
            <a:r>
              <a:rPr lang="en-US" sz="2400" dirty="0"/>
              <a:t>etchants, such as KOH and EDP, </a:t>
            </a:r>
            <a:r>
              <a:rPr lang="en-US" sz="2400" dirty="0" smtClean="0"/>
              <a:t>do not </a:t>
            </a:r>
            <a:r>
              <a:rPr lang="en-US" sz="2400" dirty="0"/>
              <a:t>etch heavily boron-doped silicon </a:t>
            </a:r>
            <a:r>
              <a:rPr lang="en-US" sz="2400" dirty="0" smtClean="0"/>
              <a:t>very quickly</a:t>
            </a:r>
          </a:p>
          <a:p>
            <a:r>
              <a:rPr lang="en-US" sz="2400" dirty="0"/>
              <a:t>In fact, a silicon substrate </a:t>
            </a:r>
            <a:r>
              <a:rPr lang="en-US" sz="2400" dirty="0" smtClean="0"/>
              <a:t>with a </a:t>
            </a:r>
            <a:r>
              <a:rPr lang="en-US" sz="2400" dirty="0"/>
              <a:t>dopant concentration of 10^20 </a:t>
            </a:r>
            <a:r>
              <a:rPr lang="en-US" sz="2400" dirty="0" smtClean="0"/>
              <a:t>boron atoms/cm</a:t>
            </a:r>
            <a:r>
              <a:rPr lang="en-US" sz="2400" baseline="30000" dirty="0" smtClean="0"/>
              <a:t>3</a:t>
            </a:r>
            <a:r>
              <a:rPr lang="en-US" sz="2400" dirty="0" smtClean="0"/>
              <a:t> </a:t>
            </a:r>
            <a:r>
              <a:rPr lang="en-US" sz="2400" dirty="0"/>
              <a:t>only has the etch rate of 1% of that </a:t>
            </a:r>
            <a:r>
              <a:rPr lang="en-US" sz="2400" dirty="0" smtClean="0"/>
              <a:t>of intrinsic silicon</a:t>
            </a:r>
          </a:p>
          <a:p>
            <a:r>
              <a:rPr lang="en-US" sz="2400" dirty="0"/>
              <a:t>Another etch stop method </a:t>
            </a:r>
            <a:r>
              <a:rPr lang="en-US" sz="2400" dirty="0" smtClean="0"/>
              <a:t>is called </a:t>
            </a:r>
            <a:r>
              <a:rPr lang="en-US" sz="2400" dirty="0"/>
              <a:t>‘buried etch stop’. </a:t>
            </a:r>
            <a:endParaRPr lang="en-US" sz="2400" dirty="0" smtClean="0"/>
          </a:p>
          <a:p>
            <a:r>
              <a:rPr lang="en-US" sz="2400" dirty="0" smtClean="0"/>
              <a:t>This </a:t>
            </a:r>
            <a:r>
              <a:rPr lang="en-US" sz="2400" dirty="0"/>
              <a:t>method, like before, relies </a:t>
            </a:r>
            <a:r>
              <a:rPr lang="en-US" sz="2400" dirty="0" smtClean="0"/>
              <a:t>on heavy </a:t>
            </a:r>
            <a:r>
              <a:rPr lang="en-US" sz="2400" dirty="0"/>
              <a:t>boron doping, but instead of doping the surface of </a:t>
            </a:r>
            <a:r>
              <a:rPr lang="en-US" sz="2400" dirty="0" smtClean="0"/>
              <a:t>the substrate</a:t>
            </a:r>
            <a:r>
              <a:rPr lang="en-US" sz="2400" dirty="0"/>
              <a:t>, boron ions are bombarded with high energy. </a:t>
            </a:r>
            <a:endParaRPr lang="en-US" sz="2400" dirty="0" smtClean="0"/>
          </a:p>
          <a:p>
            <a:r>
              <a:rPr lang="en-US" sz="2400" dirty="0" smtClean="0"/>
              <a:t>Since penetration </a:t>
            </a:r>
            <a:r>
              <a:rPr lang="en-US" sz="2400" dirty="0"/>
              <a:t>depends on the kinetic energy of the ions, controlling the energy of the ions can control </a:t>
            </a:r>
            <a:r>
              <a:rPr lang="en-US" sz="2400" dirty="0" smtClean="0"/>
              <a:t>the depth </a:t>
            </a:r>
            <a:r>
              <a:rPr lang="en-US" sz="2400" dirty="0"/>
              <a:t>of the doped layer. Which then results in an etch stop layer buried in undoped, </a:t>
            </a:r>
            <a:r>
              <a:rPr lang="en-US" sz="2400" dirty="0" smtClean="0"/>
              <a:t>etchable silicon.</a:t>
            </a:r>
            <a:endParaRPr lang="en-US" sz="2400" dirty="0"/>
          </a:p>
        </p:txBody>
      </p:sp>
    </p:spTree>
    <p:extLst>
      <p:ext uri="{BB962C8B-B14F-4D97-AF65-F5344CB8AC3E}">
        <p14:creationId xmlns:p14="http://schemas.microsoft.com/office/powerpoint/2010/main" val="383530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4479"/>
          </a:xfrm>
        </p:spPr>
        <p:txBody>
          <a:bodyPr/>
          <a:lstStyle/>
          <a:p>
            <a:r>
              <a:rPr lang="en-US" dirty="0" smtClean="0"/>
              <a:t>Photolithography </a:t>
            </a:r>
            <a:endParaRPr lang="en-US" dirty="0"/>
          </a:p>
        </p:txBody>
      </p:sp>
      <p:sp>
        <p:nvSpPr>
          <p:cNvPr id="3" name="Content Placeholder 2"/>
          <p:cNvSpPr>
            <a:spLocks noGrp="1"/>
          </p:cNvSpPr>
          <p:nvPr>
            <p:ph idx="1"/>
          </p:nvPr>
        </p:nvSpPr>
        <p:spPr>
          <a:xfrm>
            <a:off x="0" y="689548"/>
            <a:ext cx="12192000" cy="6168452"/>
          </a:xfrm>
        </p:spPr>
        <p:txBody>
          <a:bodyPr>
            <a:normAutofit/>
          </a:bodyPr>
          <a:lstStyle/>
          <a:p>
            <a:r>
              <a:rPr lang="en-US" sz="2800" b="1" dirty="0" smtClean="0"/>
              <a:t>Lithography</a:t>
            </a:r>
            <a:r>
              <a:rPr lang="en-US" sz="2800" dirty="0" smtClean="0"/>
              <a:t> : it consist of patterning substrate by employing the interaction of beams of photons or particles with materials </a:t>
            </a:r>
            <a:endParaRPr lang="en-US" sz="2800" b="1" dirty="0"/>
          </a:p>
          <a:p>
            <a:r>
              <a:rPr lang="en-US" altLang="zh-TW" sz="2800" b="1" dirty="0" smtClean="0"/>
              <a:t>Photolithography: </a:t>
            </a:r>
            <a:r>
              <a:rPr lang="en-US" altLang="zh-TW" sz="2800" dirty="0" smtClean="0"/>
              <a:t>in photolithography pattern of the required structure ( for example sensor ) is initially machined into a mask ultraviolet light (or other appropriate radiation source ) can penetrate through mask  in the desired section</a:t>
            </a:r>
          </a:p>
          <a:p>
            <a:r>
              <a:rPr lang="en-US" altLang="zh-TW" sz="2800" dirty="0" smtClean="0"/>
              <a:t>Subsequently pattern of the mask is transferred onto a photosensitive material by using an appropriate exposure source above the mask </a:t>
            </a:r>
          </a:p>
          <a:p>
            <a:r>
              <a:rPr lang="en-US" altLang="zh-TW" sz="2800" dirty="0" smtClean="0"/>
              <a:t>A photosensitive material is a material that experiences a change in its physical properties when it is exposed to a radiation </a:t>
            </a:r>
          </a:p>
        </p:txBody>
      </p:sp>
    </p:spTree>
    <p:extLst>
      <p:ext uri="{BB962C8B-B14F-4D97-AF65-F5344CB8AC3E}">
        <p14:creationId xmlns:p14="http://schemas.microsoft.com/office/powerpoint/2010/main" val="3676586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4321"/>
          </a:xfrm>
        </p:spPr>
        <p:txBody>
          <a:bodyPr/>
          <a:lstStyle/>
          <a:p>
            <a:r>
              <a:rPr lang="en-US" dirty="0" smtClean="0"/>
              <a:t>Boron etch-stop technique</a:t>
            </a:r>
            <a:endParaRPr lang="en-US" dirty="0"/>
          </a:p>
        </p:txBody>
      </p:sp>
      <p:sp>
        <p:nvSpPr>
          <p:cNvPr id="3" name="Content Placeholder 2"/>
          <p:cNvSpPr>
            <a:spLocks noGrp="1"/>
          </p:cNvSpPr>
          <p:nvPr>
            <p:ph idx="1"/>
          </p:nvPr>
        </p:nvSpPr>
        <p:spPr>
          <a:xfrm>
            <a:off x="0" y="1034321"/>
            <a:ext cx="12192000" cy="5696263"/>
          </a:xfrm>
        </p:spPr>
        <p:txBody>
          <a:bodyPr>
            <a:normAutofit/>
          </a:bodyPr>
          <a:lstStyle/>
          <a:p>
            <a:pPr marL="0" indent="0">
              <a:buNone/>
            </a:pPr>
            <a:r>
              <a:rPr lang="en-US" sz="2800" dirty="0" smtClean="0"/>
              <a:t>Advantages</a:t>
            </a:r>
            <a:endParaRPr lang="en-US" sz="2800" dirty="0"/>
          </a:p>
          <a:p>
            <a:r>
              <a:rPr lang="en-US" sz="2800" dirty="0" smtClean="0"/>
              <a:t>Relatively </a:t>
            </a:r>
            <a:r>
              <a:rPr lang="en-US" sz="2800" dirty="0"/>
              <a:t>simple process</a:t>
            </a:r>
          </a:p>
          <a:p>
            <a:r>
              <a:rPr lang="en-US" sz="2800" dirty="0" smtClean="0"/>
              <a:t>High </a:t>
            </a:r>
            <a:r>
              <a:rPr lang="en-US" sz="2800" dirty="0"/>
              <a:t>selectivity and reliability</a:t>
            </a:r>
          </a:p>
          <a:p>
            <a:pPr marL="0" indent="0">
              <a:buNone/>
            </a:pPr>
            <a:r>
              <a:rPr lang="en-US" sz="2800" dirty="0" smtClean="0"/>
              <a:t>Disadvantages</a:t>
            </a:r>
            <a:endParaRPr lang="en-US" sz="2800" dirty="0"/>
          </a:p>
          <a:p>
            <a:r>
              <a:rPr lang="en-US" sz="2800" dirty="0" smtClean="0"/>
              <a:t>Microstructures </a:t>
            </a:r>
            <a:r>
              <a:rPr lang="en-US" sz="2800" dirty="0"/>
              <a:t>subjected to high tensile stress</a:t>
            </a:r>
          </a:p>
          <a:p>
            <a:r>
              <a:rPr lang="en-US" sz="2800" dirty="0" smtClean="0"/>
              <a:t>Not </a:t>
            </a:r>
            <a:r>
              <a:rPr lang="en-US" sz="2800" dirty="0"/>
              <a:t>compatible with CMOS process</a:t>
            </a:r>
          </a:p>
        </p:txBody>
      </p:sp>
    </p:spTree>
    <p:extLst>
      <p:ext uri="{BB962C8B-B14F-4D97-AF65-F5344CB8AC3E}">
        <p14:creationId xmlns:p14="http://schemas.microsoft.com/office/powerpoint/2010/main" val="31461360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9430"/>
          </a:xfrm>
        </p:spPr>
        <p:txBody>
          <a:bodyPr/>
          <a:lstStyle/>
          <a:p>
            <a:r>
              <a:rPr lang="en-US" dirty="0" smtClean="0"/>
              <a:t>Electrochemical etch-stop technique</a:t>
            </a:r>
            <a:endParaRPr lang="en-US" dirty="0"/>
          </a:p>
        </p:txBody>
      </p:sp>
      <p:sp>
        <p:nvSpPr>
          <p:cNvPr id="3" name="Content Placeholder 2"/>
          <p:cNvSpPr>
            <a:spLocks noGrp="1"/>
          </p:cNvSpPr>
          <p:nvPr>
            <p:ph idx="1"/>
          </p:nvPr>
        </p:nvSpPr>
        <p:spPr>
          <a:xfrm>
            <a:off x="0" y="1124262"/>
            <a:ext cx="12192000" cy="5606322"/>
          </a:xfrm>
        </p:spPr>
        <p:txBody>
          <a:bodyPr>
            <a:normAutofit/>
          </a:bodyPr>
          <a:lstStyle/>
          <a:p>
            <a:r>
              <a:rPr lang="en-US" sz="2800" dirty="0"/>
              <a:t>The electrochemical etch-stop technique is essentially how it sounds, an etch stop achieved by a </a:t>
            </a:r>
            <a:r>
              <a:rPr lang="en-US" sz="2800" dirty="0" smtClean="0"/>
              <a:t>voltage potential </a:t>
            </a:r>
            <a:r>
              <a:rPr lang="en-US" sz="2800" dirty="0"/>
              <a:t>(electro) and the use of different </a:t>
            </a:r>
            <a:r>
              <a:rPr lang="en-US" sz="2800" dirty="0" smtClean="0"/>
              <a:t>chemicals </a:t>
            </a:r>
            <a:r>
              <a:rPr lang="en-US" sz="2800" dirty="0"/>
              <a:t>(chemical</a:t>
            </a:r>
            <a:r>
              <a:rPr lang="en-US" sz="2800" dirty="0" smtClean="0"/>
              <a:t>).</a:t>
            </a:r>
          </a:p>
          <a:p>
            <a:r>
              <a:rPr lang="en-US" sz="2800" dirty="0"/>
              <a:t>Two of the electrochemical </a:t>
            </a:r>
            <a:r>
              <a:rPr lang="en-US" sz="2800" dirty="0" smtClean="0"/>
              <a:t>etch-stop techniques</a:t>
            </a:r>
            <a:r>
              <a:rPr lang="en-US" sz="2800" dirty="0"/>
              <a:t>, used today, involve electrodes and one doesn’t. </a:t>
            </a:r>
            <a:endParaRPr lang="en-US" sz="2800" dirty="0" smtClean="0"/>
          </a:p>
          <a:p>
            <a:r>
              <a:rPr lang="en-US" sz="2800" dirty="0" smtClean="0"/>
              <a:t>An </a:t>
            </a:r>
            <a:r>
              <a:rPr lang="en-US" sz="2800" dirty="0"/>
              <a:t>electrode is the contact to either </a:t>
            </a:r>
            <a:r>
              <a:rPr lang="en-US" sz="2800" dirty="0" smtClean="0"/>
              <a:t>the silicon </a:t>
            </a:r>
            <a:r>
              <a:rPr lang="en-US" sz="2800" dirty="0"/>
              <a:t>wafer or the doped wells, where electrons are either released or accepted. </a:t>
            </a:r>
            <a:endParaRPr lang="en-US" sz="2800" dirty="0" smtClean="0"/>
          </a:p>
          <a:p>
            <a:r>
              <a:rPr lang="en-US" sz="2800" dirty="0" smtClean="0"/>
              <a:t>In </a:t>
            </a:r>
            <a:r>
              <a:rPr lang="en-US" sz="2800" dirty="0"/>
              <a:t>addition to </a:t>
            </a:r>
            <a:r>
              <a:rPr lang="en-US" sz="2800" dirty="0" smtClean="0"/>
              <a:t>the contact </a:t>
            </a:r>
            <a:r>
              <a:rPr lang="en-US" sz="2800" dirty="0"/>
              <a:t>electrodes a reference electrode is often used as seen in </a:t>
            </a:r>
            <a:r>
              <a:rPr lang="en-US" sz="2800" dirty="0" smtClean="0"/>
              <a:t>figure below</a:t>
            </a:r>
            <a:endParaRPr lang="en-US" sz="2800" dirty="0"/>
          </a:p>
        </p:txBody>
      </p:sp>
    </p:spTree>
    <p:extLst>
      <p:ext uri="{BB962C8B-B14F-4D97-AF65-F5344CB8AC3E}">
        <p14:creationId xmlns:p14="http://schemas.microsoft.com/office/powerpoint/2010/main" val="1559606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04142"/>
          </a:xfrm>
        </p:spPr>
        <p:txBody>
          <a:bodyPr/>
          <a:lstStyle/>
          <a:p>
            <a:r>
              <a:rPr lang="en-US" dirty="0"/>
              <a:t>Electrochemical </a:t>
            </a:r>
            <a:r>
              <a:rPr lang="en-US" dirty="0" smtClean="0"/>
              <a:t>Etch-Stop </a:t>
            </a:r>
            <a:br>
              <a:rPr lang="en-US" dirty="0" smtClean="0"/>
            </a:br>
            <a:r>
              <a:rPr lang="en-US" dirty="0" smtClean="0"/>
              <a:t>(P-N junction etch stop) </a:t>
            </a:r>
            <a:endParaRPr lang="en-US" dirty="0"/>
          </a:p>
        </p:txBody>
      </p:sp>
      <p:sp>
        <p:nvSpPr>
          <p:cNvPr id="3" name="Content Placeholder 2"/>
          <p:cNvSpPr>
            <a:spLocks noGrp="1"/>
          </p:cNvSpPr>
          <p:nvPr>
            <p:ph idx="1"/>
          </p:nvPr>
        </p:nvSpPr>
        <p:spPr>
          <a:xfrm>
            <a:off x="0" y="1304142"/>
            <a:ext cx="6385810" cy="5553858"/>
          </a:xfrm>
        </p:spPr>
        <p:txBody>
          <a:bodyPr>
            <a:normAutofit/>
          </a:bodyPr>
          <a:lstStyle/>
          <a:p>
            <a:r>
              <a:rPr lang="en-US" sz="2800" dirty="0"/>
              <a:t>Reverse biased</a:t>
            </a:r>
          </a:p>
          <a:p>
            <a:r>
              <a:rPr lang="en-US" sz="2800" dirty="0" smtClean="0"/>
              <a:t>Anisotropic </a:t>
            </a:r>
            <a:r>
              <a:rPr lang="en-US" sz="2800" dirty="0"/>
              <a:t>etch</a:t>
            </a:r>
          </a:p>
          <a:p>
            <a:r>
              <a:rPr lang="en-US" sz="2800" dirty="0" smtClean="0"/>
              <a:t>High </a:t>
            </a:r>
            <a:r>
              <a:rPr lang="en-US" sz="2800" dirty="0"/>
              <a:t>selectivity</a:t>
            </a:r>
          </a:p>
          <a:p>
            <a:r>
              <a:rPr lang="en-US" sz="2800" dirty="0" smtClean="0"/>
              <a:t>passivation potential </a:t>
            </a:r>
          </a:p>
          <a:p>
            <a:pPr marL="0" indent="0">
              <a:buNone/>
            </a:pPr>
            <a:r>
              <a:rPr lang="en-US" sz="2800" dirty="0" smtClean="0"/>
              <a:t>(</a:t>
            </a:r>
            <a:r>
              <a:rPr lang="en-US" sz="2800" dirty="0"/>
              <a:t>The passivation potential is </a:t>
            </a:r>
            <a:r>
              <a:rPr lang="en-US" sz="2800" dirty="0" smtClean="0"/>
              <a:t>the potential </a:t>
            </a:r>
            <a:r>
              <a:rPr lang="en-US" sz="2800" dirty="0"/>
              <a:t>at which the n-type material becomes an </a:t>
            </a:r>
            <a:r>
              <a:rPr lang="en-US" sz="2800" dirty="0" smtClean="0"/>
              <a:t>etch stop)</a:t>
            </a:r>
            <a:endParaRPr lang="en-US" sz="2800" dirty="0"/>
          </a:p>
          <a:p>
            <a:r>
              <a:rPr lang="en-US" sz="2800" dirty="0" smtClean="0"/>
              <a:t>TMAH/KOH</a:t>
            </a:r>
            <a:endParaRPr lang="en-US" sz="2800" dirty="0"/>
          </a:p>
          <a:p>
            <a:r>
              <a:rPr lang="en-US" sz="2800" dirty="0" smtClean="0"/>
              <a:t>Three </a:t>
            </a:r>
            <a:r>
              <a:rPr lang="en-US" sz="2800" dirty="0"/>
              <a:t>electrode vs. four</a:t>
            </a:r>
          </a:p>
          <a:p>
            <a:r>
              <a:rPr lang="en-US" sz="2800" dirty="0"/>
              <a:t>electrode system</a:t>
            </a:r>
          </a:p>
        </p:txBody>
      </p:sp>
      <p:pic>
        <p:nvPicPr>
          <p:cNvPr id="5" name="Picture 4"/>
          <p:cNvPicPr>
            <a:picLocks noChangeAspect="1"/>
          </p:cNvPicPr>
          <p:nvPr/>
        </p:nvPicPr>
        <p:blipFill>
          <a:blip r:embed="rId2"/>
          <a:stretch>
            <a:fillRect/>
          </a:stretch>
        </p:blipFill>
        <p:spPr>
          <a:xfrm>
            <a:off x="6385810" y="1304142"/>
            <a:ext cx="5806190" cy="5553858"/>
          </a:xfrm>
          <a:prstGeom prst="rect">
            <a:avLst/>
          </a:prstGeom>
        </p:spPr>
      </p:pic>
    </p:spTree>
    <p:extLst>
      <p:ext uri="{BB962C8B-B14F-4D97-AF65-F5344CB8AC3E}">
        <p14:creationId xmlns:p14="http://schemas.microsoft.com/office/powerpoint/2010/main" val="9187515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394084"/>
          </a:xfrm>
        </p:spPr>
        <p:txBody>
          <a:bodyPr/>
          <a:lstStyle/>
          <a:p>
            <a:r>
              <a:rPr lang="en-US" dirty="0"/>
              <a:t>Electrochemical Etch-Stop</a:t>
            </a:r>
            <a:r>
              <a:rPr lang="en-US" dirty="0" smtClean="0"/>
              <a:t/>
            </a:r>
            <a:br>
              <a:rPr lang="en-US" dirty="0" smtClean="0"/>
            </a:br>
            <a:r>
              <a:rPr lang="en-US" dirty="0" smtClean="0"/>
              <a:t>(P-N junction etch stop)</a:t>
            </a:r>
            <a:endParaRPr lang="en-US" dirty="0"/>
          </a:p>
        </p:txBody>
      </p:sp>
      <p:sp>
        <p:nvSpPr>
          <p:cNvPr id="3" name="Content Placeholder 2"/>
          <p:cNvSpPr>
            <a:spLocks noGrp="1"/>
          </p:cNvSpPr>
          <p:nvPr>
            <p:ph idx="1"/>
          </p:nvPr>
        </p:nvSpPr>
        <p:spPr>
          <a:xfrm>
            <a:off x="0" y="1394085"/>
            <a:ext cx="12191999" cy="5463915"/>
          </a:xfrm>
        </p:spPr>
        <p:txBody>
          <a:bodyPr>
            <a:normAutofit/>
          </a:bodyPr>
          <a:lstStyle/>
          <a:p>
            <a:r>
              <a:rPr lang="en-US" sz="2400" dirty="0"/>
              <a:t>A p-n junction etch-stop </a:t>
            </a:r>
            <a:r>
              <a:rPr lang="en-US" sz="2400" dirty="0" smtClean="0"/>
              <a:t>is created </a:t>
            </a:r>
            <a:r>
              <a:rPr lang="en-US" sz="2400" dirty="0"/>
              <a:t>by reverse biasing the junction and applying </a:t>
            </a:r>
            <a:r>
              <a:rPr lang="en-US" sz="2400" dirty="0" smtClean="0"/>
              <a:t>a positive </a:t>
            </a:r>
            <a:r>
              <a:rPr lang="en-US" sz="2400" dirty="0"/>
              <a:t>voltage to the n-type, which is greater than </a:t>
            </a:r>
            <a:r>
              <a:rPr lang="en-US" sz="2400" dirty="0" smtClean="0"/>
              <a:t>the passivation </a:t>
            </a:r>
            <a:r>
              <a:rPr lang="en-US" sz="2400" dirty="0"/>
              <a:t>potential. The passivation potential is </a:t>
            </a:r>
            <a:r>
              <a:rPr lang="en-US" sz="2400" dirty="0" smtClean="0"/>
              <a:t>the potential </a:t>
            </a:r>
            <a:r>
              <a:rPr lang="en-US" sz="2400" dirty="0"/>
              <a:t>at which the n-type material becomes an </a:t>
            </a:r>
            <a:r>
              <a:rPr lang="en-US" sz="2400" dirty="0" smtClean="0"/>
              <a:t>etch stop.</a:t>
            </a:r>
          </a:p>
          <a:p>
            <a:r>
              <a:rPr lang="en-US" sz="2400" dirty="0"/>
              <a:t>The p-type material is held at the open </a:t>
            </a:r>
            <a:r>
              <a:rPr lang="en-US" sz="2400" dirty="0" smtClean="0"/>
              <a:t>circuit potential </a:t>
            </a:r>
            <a:r>
              <a:rPr lang="en-US" sz="2400" dirty="0"/>
              <a:t>(OCP), where there is very little current, </a:t>
            </a:r>
            <a:r>
              <a:rPr lang="en-US" sz="2400" dirty="0" smtClean="0"/>
              <a:t>and completely </a:t>
            </a:r>
            <a:r>
              <a:rPr lang="en-US" sz="2400" dirty="0"/>
              <a:t>etched away</a:t>
            </a:r>
            <a:r>
              <a:rPr lang="en-US" sz="2400" dirty="0" smtClean="0"/>
              <a:t>.</a:t>
            </a:r>
            <a:endParaRPr lang="en-US" sz="2400" dirty="0"/>
          </a:p>
          <a:p>
            <a:r>
              <a:rPr lang="en-US" sz="2400" dirty="0" smtClean="0"/>
              <a:t>A figure shows three electrode</a:t>
            </a:r>
            <a:r>
              <a:rPr lang="en-US" sz="2400" dirty="0"/>
              <a:t> </a:t>
            </a:r>
            <a:r>
              <a:rPr lang="en-US" sz="2400" dirty="0" smtClean="0"/>
              <a:t>system , </a:t>
            </a:r>
            <a:r>
              <a:rPr lang="en-US" sz="2400" dirty="0"/>
              <a:t>a four-electrode is the </a:t>
            </a:r>
            <a:r>
              <a:rPr lang="en-US" sz="2400" dirty="0" smtClean="0"/>
              <a:t>same configuration </a:t>
            </a:r>
            <a:r>
              <a:rPr lang="en-US" sz="2400" dirty="0"/>
              <a:t>with an additional electrode on the </a:t>
            </a:r>
            <a:r>
              <a:rPr lang="en-US" sz="2400" dirty="0" smtClean="0"/>
              <a:t>p-type, with </a:t>
            </a:r>
            <a:r>
              <a:rPr lang="en-US" sz="2400" dirty="0"/>
              <a:t>a negative voltage, to create a larger </a:t>
            </a:r>
            <a:r>
              <a:rPr lang="en-US" sz="2400" dirty="0" smtClean="0"/>
              <a:t>potential difference </a:t>
            </a:r>
            <a:r>
              <a:rPr lang="en-US" sz="2400" dirty="0"/>
              <a:t>between the junction. </a:t>
            </a:r>
            <a:endParaRPr lang="en-US" sz="2400" dirty="0" smtClean="0"/>
          </a:p>
          <a:p>
            <a:r>
              <a:rPr lang="en-US" sz="2400" dirty="0" smtClean="0"/>
              <a:t>The three-electrode system </a:t>
            </a:r>
            <a:r>
              <a:rPr lang="en-US" sz="2400" dirty="0"/>
              <a:t>has a higher current density at the </a:t>
            </a:r>
            <a:r>
              <a:rPr lang="en-US" sz="2400" dirty="0" smtClean="0"/>
              <a:t>corners due </a:t>
            </a:r>
            <a:r>
              <a:rPr lang="en-US" sz="2400" dirty="0"/>
              <a:t>to the increase of the electric field, which </a:t>
            </a:r>
            <a:r>
              <a:rPr lang="en-US" sz="2400" dirty="0" smtClean="0"/>
              <a:t>may create </a:t>
            </a:r>
            <a:r>
              <a:rPr lang="en-US" sz="2400" dirty="0"/>
              <a:t>a passivation of the p-type material. </a:t>
            </a:r>
            <a:endParaRPr lang="en-US" sz="2400" dirty="0" smtClean="0"/>
          </a:p>
        </p:txBody>
      </p:sp>
    </p:spTree>
    <p:extLst>
      <p:ext uri="{BB962C8B-B14F-4D97-AF65-F5344CB8AC3E}">
        <p14:creationId xmlns:p14="http://schemas.microsoft.com/office/powerpoint/2010/main" val="13406673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00530"/>
          </a:xfrm>
        </p:spPr>
        <p:txBody>
          <a:bodyPr/>
          <a:lstStyle/>
          <a:p>
            <a:r>
              <a:rPr lang="en-US" dirty="0"/>
              <a:t>Electrochemical Etch-Stop</a:t>
            </a:r>
            <a:r>
              <a:rPr lang="en-US" dirty="0" smtClean="0"/>
              <a:t/>
            </a:r>
            <a:br>
              <a:rPr lang="en-US" dirty="0" smtClean="0"/>
            </a:br>
            <a:r>
              <a:rPr lang="en-US" dirty="0" smtClean="0"/>
              <a:t>(P-N </a:t>
            </a:r>
            <a:r>
              <a:rPr lang="en-US" dirty="0"/>
              <a:t>junction etch </a:t>
            </a:r>
            <a:r>
              <a:rPr lang="en-US" dirty="0" smtClean="0"/>
              <a:t>stop)</a:t>
            </a:r>
            <a:endParaRPr lang="en-US" dirty="0"/>
          </a:p>
        </p:txBody>
      </p:sp>
      <p:sp>
        <p:nvSpPr>
          <p:cNvPr id="3" name="Content Placeholder 2"/>
          <p:cNvSpPr>
            <a:spLocks noGrp="1"/>
          </p:cNvSpPr>
          <p:nvPr>
            <p:ph idx="1"/>
          </p:nvPr>
        </p:nvSpPr>
        <p:spPr>
          <a:xfrm>
            <a:off x="0" y="1400530"/>
            <a:ext cx="12192000" cy="5457470"/>
          </a:xfrm>
        </p:spPr>
        <p:txBody>
          <a:bodyPr>
            <a:normAutofit/>
          </a:bodyPr>
          <a:lstStyle/>
          <a:p>
            <a:r>
              <a:rPr lang="en-US" sz="2800" dirty="0"/>
              <a:t>A voltage potential is applied between the silicon wafer and the etch solution, the etch rate is proportional to the voltage </a:t>
            </a:r>
            <a:r>
              <a:rPr lang="en-US" sz="2800" dirty="0" smtClean="0"/>
              <a:t>potential.</a:t>
            </a:r>
          </a:p>
          <a:p>
            <a:r>
              <a:rPr lang="en-US" sz="2800" dirty="0" smtClean="0"/>
              <a:t>As </a:t>
            </a:r>
            <a:r>
              <a:rPr lang="en-US" sz="2800" dirty="0"/>
              <a:t>the voltage is increased more holes are placed near the silicon surface, the passivation potential is eventually reached and silicon dioxide is formed, which creates a temporary etch stop but if KOH or TMAH is used the silicon dioxide can be etched off</a:t>
            </a:r>
            <a:r>
              <a:rPr lang="en-US" sz="2800" dirty="0" smtClean="0"/>
              <a:t>.</a:t>
            </a:r>
          </a:p>
          <a:p>
            <a:r>
              <a:rPr lang="en-US" sz="2800" dirty="0"/>
              <a:t>Porous silicon can be created if a highly concentrated HF solution is used with the absence of OH- and an anodic </a:t>
            </a:r>
            <a:r>
              <a:rPr lang="en-US" sz="2800" dirty="0" smtClean="0"/>
              <a:t>bias. </a:t>
            </a:r>
            <a:r>
              <a:rPr lang="en-US" sz="2800" dirty="0"/>
              <a:t>In figure electrochemical TMAH etch modulation was </a:t>
            </a:r>
            <a:r>
              <a:rPr lang="en-US" sz="2800" dirty="0" smtClean="0"/>
              <a:t>used</a:t>
            </a:r>
            <a:endParaRPr lang="en-US" sz="2800" dirty="0"/>
          </a:p>
        </p:txBody>
      </p:sp>
    </p:spTree>
    <p:extLst>
      <p:ext uri="{BB962C8B-B14F-4D97-AF65-F5344CB8AC3E}">
        <p14:creationId xmlns:p14="http://schemas.microsoft.com/office/powerpoint/2010/main" val="27021921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Electrochemical Etch-Stop</a:t>
            </a:r>
            <a:r>
              <a:rPr lang="en-US" dirty="0" smtClean="0"/>
              <a:t/>
            </a:r>
            <a:br>
              <a:rPr lang="en-US" dirty="0" smtClean="0"/>
            </a:br>
            <a:r>
              <a:rPr lang="en-US" dirty="0" smtClean="0"/>
              <a:t>(P-N </a:t>
            </a:r>
            <a:r>
              <a:rPr lang="en-US" dirty="0"/>
              <a:t>junction etch </a:t>
            </a:r>
            <a:r>
              <a:rPr lang="en-US" dirty="0" smtClean="0"/>
              <a:t>stop)</a:t>
            </a:r>
            <a:endParaRPr lang="en-US" dirty="0"/>
          </a:p>
        </p:txBody>
      </p:sp>
      <p:sp>
        <p:nvSpPr>
          <p:cNvPr id="3" name="Content Placeholder 2"/>
          <p:cNvSpPr>
            <a:spLocks noGrp="1"/>
          </p:cNvSpPr>
          <p:nvPr>
            <p:ph idx="1"/>
          </p:nvPr>
        </p:nvSpPr>
        <p:spPr>
          <a:xfrm>
            <a:off x="0" y="1325563"/>
            <a:ext cx="7122634" cy="5532436"/>
          </a:xfrm>
        </p:spPr>
        <p:txBody>
          <a:bodyPr>
            <a:normAutofit/>
          </a:bodyPr>
          <a:lstStyle/>
          <a:p>
            <a:r>
              <a:rPr lang="en-US" sz="2800" dirty="0"/>
              <a:t>As a result, the four-electrode system can be used to obtain greater precision because the negative potential applied to the p-type decreases the current effect and allows for thinner bulk silicon </a:t>
            </a:r>
            <a:r>
              <a:rPr lang="en-US" sz="2800" dirty="0" smtClean="0"/>
              <a:t>lines </a:t>
            </a:r>
          </a:p>
          <a:p>
            <a:r>
              <a:rPr lang="en-US" sz="2800" dirty="0" smtClean="0"/>
              <a:t>Electrochemical </a:t>
            </a:r>
            <a:r>
              <a:rPr lang="en-US" sz="2800" dirty="0"/>
              <a:t>etch rate modulation is possible </a:t>
            </a:r>
            <a:r>
              <a:rPr lang="en-US" sz="2800" dirty="0" smtClean="0"/>
              <a:t>for either </a:t>
            </a:r>
            <a:r>
              <a:rPr lang="en-US" sz="2800" dirty="0"/>
              <a:t>p- or n-type doping. </a:t>
            </a:r>
            <a:endParaRPr lang="en-US" sz="2800" dirty="0" smtClean="0"/>
          </a:p>
        </p:txBody>
      </p:sp>
      <p:pic>
        <p:nvPicPr>
          <p:cNvPr id="4" name="Picture 3"/>
          <p:cNvPicPr>
            <a:picLocks noChangeAspect="1"/>
          </p:cNvPicPr>
          <p:nvPr/>
        </p:nvPicPr>
        <p:blipFill>
          <a:blip r:embed="rId2"/>
          <a:stretch>
            <a:fillRect/>
          </a:stretch>
        </p:blipFill>
        <p:spPr>
          <a:xfrm>
            <a:off x="7122634" y="1325562"/>
            <a:ext cx="5069366" cy="5532437"/>
          </a:xfrm>
          <a:prstGeom prst="rect">
            <a:avLst/>
          </a:prstGeom>
        </p:spPr>
      </p:pic>
    </p:spTree>
    <p:extLst>
      <p:ext uri="{BB962C8B-B14F-4D97-AF65-F5344CB8AC3E}">
        <p14:creationId xmlns:p14="http://schemas.microsoft.com/office/powerpoint/2010/main" val="5426200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Electrochemical etch-stop</a:t>
            </a:r>
            <a:br>
              <a:rPr lang="en-US" dirty="0" smtClean="0"/>
            </a:br>
            <a:r>
              <a:rPr lang="en-US" dirty="0" smtClean="0"/>
              <a:t>(Electrodeless)</a:t>
            </a:r>
            <a:endParaRPr lang="en-US" dirty="0"/>
          </a:p>
        </p:txBody>
      </p:sp>
      <p:sp>
        <p:nvSpPr>
          <p:cNvPr id="3" name="Content Placeholder 2"/>
          <p:cNvSpPr>
            <a:spLocks noGrp="1"/>
          </p:cNvSpPr>
          <p:nvPr>
            <p:ph idx="1"/>
          </p:nvPr>
        </p:nvSpPr>
        <p:spPr>
          <a:xfrm>
            <a:off x="0" y="1325563"/>
            <a:ext cx="7629994" cy="5532437"/>
          </a:xfrm>
        </p:spPr>
        <p:txBody>
          <a:bodyPr>
            <a:normAutofit/>
          </a:bodyPr>
          <a:lstStyle/>
          <a:p>
            <a:r>
              <a:rPr lang="en-US" dirty="0" smtClean="0"/>
              <a:t>Electrodeless </a:t>
            </a:r>
            <a:r>
              <a:rPr lang="en-US" dirty="0"/>
              <a:t>electrochemical etch stops are </a:t>
            </a:r>
            <a:r>
              <a:rPr lang="en-US" dirty="0" smtClean="0"/>
              <a:t>more desirable </a:t>
            </a:r>
            <a:r>
              <a:rPr lang="en-US" dirty="0"/>
              <a:t>because batch fabrication is easier </a:t>
            </a:r>
            <a:r>
              <a:rPr lang="en-US" dirty="0" smtClean="0"/>
              <a:t>and there </a:t>
            </a:r>
            <a:r>
              <a:rPr lang="en-US" dirty="0"/>
              <a:t>is less stress on the wafer. </a:t>
            </a:r>
            <a:endParaRPr lang="en-US" dirty="0" smtClean="0"/>
          </a:p>
          <a:p>
            <a:r>
              <a:rPr lang="en-US" dirty="0" smtClean="0"/>
              <a:t>A Au/Cr/n Si/TMAH </a:t>
            </a:r>
            <a:r>
              <a:rPr lang="en-US" dirty="0"/>
              <a:t>cell is deposited on the wafer </a:t>
            </a:r>
            <a:r>
              <a:rPr lang="en-US" dirty="0" smtClean="0"/>
              <a:t>using evaporation </a:t>
            </a:r>
            <a:r>
              <a:rPr lang="en-US" dirty="0"/>
              <a:t>of a gold/chrome layer on the </a:t>
            </a:r>
            <a:r>
              <a:rPr lang="en-US" dirty="0" smtClean="0"/>
              <a:t>silicon. </a:t>
            </a:r>
          </a:p>
          <a:p>
            <a:r>
              <a:rPr lang="en-US" dirty="0" smtClean="0"/>
              <a:t>The </a:t>
            </a:r>
            <a:r>
              <a:rPr lang="en-US" dirty="0"/>
              <a:t>cell creates a passivation voltage </a:t>
            </a:r>
            <a:r>
              <a:rPr lang="en-US" dirty="0" smtClean="0"/>
              <a:t>internally, which </a:t>
            </a:r>
            <a:r>
              <a:rPr lang="en-US" dirty="0"/>
              <a:t>creates an anodic oxide on the surface of </a:t>
            </a:r>
            <a:r>
              <a:rPr lang="en-US" dirty="0" smtClean="0"/>
              <a:t>the silicon </a:t>
            </a:r>
            <a:r>
              <a:rPr lang="en-US" dirty="0"/>
              <a:t>wafer. </a:t>
            </a:r>
            <a:endParaRPr lang="en-US" dirty="0" smtClean="0"/>
          </a:p>
          <a:p>
            <a:r>
              <a:rPr lang="en-US" dirty="0" smtClean="0"/>
              <a:t>The </a:t>
            </a:r>
            <a:r>
              <a:rPr lang="en-US" dirty="0"/>
              <a:t>process needs to take </a:t>
            </a:r>
            <a:r>
              <a:rPr lang="en-US" dirty="0" smtClean="0"/>
              <a:t>place below </a:t>
            </a:r>
            <a:r>
              <a:rPr lang="en-US" dirty="0"/>
              <a:t>a critical value for the oxide to </a:t>
            </a:r>
            <a:r>
              <a:rPr lang="en-US" dirty="0" smtClean="0"/>
              <a:t>implemented as </a:t>
            </a:r>
            <a:r>
              <a:rPr lang="en-US" dirty="0"/>
              <a:t>a etch stop. </a:t>
            </a:r>
            <a:endParaRPr lang="en-US" dirty="0" smtClean="0"/>
          </a:p>
          <a:p>
            <a:r>
              <a:rPr lang="en-US" dirty="0" smtClean="0"/>
              <a:t>An </a:t>
            </a:r>
            <a:r>
              <a:rPr lang="en-US" dirty="0"/>
              <a:t>example of the </a:t>
            </a:r>
            <a:r>
              <a:rPr lang="en-US" dirty="0" smtClean="0"/>
              <a:t>electrodeless electrochemical </a:t>
            </a:r>
            <a:r>
              <a:rPr lang="en-US" dirty="0"/>
              <a:t>etch stop can be seen in figure</a:t>
            </a:r>
          </a:p>
        </p:txBody>
      </p:sp>
      <p:pic>
        <p:nvPicPr>
          <p:cNvPr id="4" name="Picture 3"/>
          <p:cNvPicPr>
            <a:picLocks noChangeAspect="1"/>
          </p:cNvPicPr>
          <p:nvPr/>
        </p:nvPicPr>
        <p:blipFill>
          <a:blip r:embed="rId2"/>
          <a:stretch>
            <a:fillRect/>
          </a:stretch>
        </p:blipFill>
        <p:spPr>
          <a:xfrm>
            <a:off x="7629994" y="1325563"/>
            <a:ext cx="4562006" cy="5532437"/>
          </a:xfrm>
          <a:prstGeom prst="rect">
            <a:avLst/>
          </a:prstGeom>
        </p:spPr>
      </p:pic>
    </p:spTree>
    <p:extLst>
      <p:ext uri="{BB962C8B-B14F-4D97-AF65-F5344CB8AC3E}">
        <p14:creationId xmlns:p14="http://schemas.microsoft.com/office/powerpoint/2010/main" val="8488546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00530"/>
          </a:xfrm>
        </p:spPr>
        <p:txBody>
          <a:bodyPr/>
          <a:lstStyle/>
          <a:p>
            <a:r>
              <a:rPr lang="en-US" dirty="0"/>
              <a:t>Electrochemical </a:t>
            </a:r>
            <a:r>
              <a:rPr lang="en-US" dirty="0" smtClean="0"/>
              <a:t>Etch-Stop</a:t>
            </a:r>
            <a:br>
              <a:rPr lang="en-US" dirty="0" smtClean="0"/>
            </a:br>
            <a:r>
              <a:rPr lang="en-US" dirty="0" smtClean="0"/>
              <a:t>(</a:t>
            </a:r>
            <a:r>
              <a:rPr lang="en-US" dirty="0"/>
              <a:t>P-N junction etch </a:t>
            </a:r>
            <a:r>
              <a:rPr lang="en-US" dirty="0" smtClean="0"/>
              <a:t>stop)</a:t>
            </a:r>
            <a:endParaRPr lang="en-US" dirty="0"/>
          </a:p>
        </p:txBody>
      </p:sp>
      <p:sp>
        <p:nvSpPr>
          <p:cNvPr id="3" name="Content Placeholder 2"/>
          <p:cNvSpPr>
            <a:spLocks noGrp="1"/>
          </p:cNvSpPr>
          <p:nvPr>
            <p:ph idx="1"/>
          </p:nvPr>
        </p:nvSpPr>
        <p:spPr>
          <a:xfrm>
            <a:off x="0" y="1400530"/>
            <a:ext cx="12192000" cy="5457470"/>
          </a:xfrm>
        </p:spPr>
        <p:txBody>
          <a:bodyPr>
            <a:normAutofit/>
          </a:bodyPr>
          <a:lstStyle/>
          <a:p>
            <a:pPr marL="0" indent="0">
              <a:buNone/>
            </a:pPr>
            <a:r>
              <a:rPr lang="en-US" sz="2800" dirty="0"/>
              <a:t>Advantages</a:t>
            </a:r>
          </a:p>
          <a:p>
            <a:r>
              <a:rPr lang="en-US" sz="2800" dirty="0" smtClean="0"/>
              <a:t>Doesn’t </a:t>
            </a:r>
            <a:r>
              <a:rPr lang="en-US" sz="2800" dirty="0"/>
              <a:t>require as high doping level as boron</a:t>
            </a:r>
          </a:p>
          <a:p>
            <a:r>
              <a:rPr lang="en-US" sz="2800" dirty="0" smtClean="0"/>
              <a:t> </a:t>
            </a:r>
            <a:r>
              <a:rPr lang="en-US" sz="2800" dirty="0"/>
              <a:t>Better thickness control</a:t>
            </a:r>
          </a:p>
          <a:p>
            <a:r>
              <a:rPr lang="en-US" sz="2800" dirty="0" smtClean="0"/>
              <a:t>Less </a:t>
            </a:r>
            <a:r>
              <a:rPr lang="en-US" sz="2800" dirty="0"/>
              <a:t>stress on wafer</a:t>
            </a:r>
          </a:p>
          <a:p>
            <a:r>
              <a:rPr lang="en-US" sz="2800" dirty="0" smtClean="0"/>
              <a:t>Batch </a:t>
            </a:r>
            <a:r>
              <a:rPr lang="en-US" sz="2800" dirty="0"/>
              <a:t>fabrication </a:t>
            </a:r>
            <a:r>
              <a:rPr lang="en-US" sz="2800" dirty="0" smtClean="0"/>
              <a:t>*(Electrodeless)</a:t>
            </a:r>
            <a:endParaRPr lang="en-US" sz="2800" dirty="0"/>
          </a:p>
          <a:p>
            <a:pPr marL="0" indent="0">
              <a:buNone/>
            </a:pPr>
            <a:r>
              <a:rPr lang="en-US" sz="2800" dirty="0" smtClean="0"/>
              <a:t>Disadvantages</a:t>
            </a:r>
            <a:endParaRPr lang="en-US" sz="2800" dirty="0"/>
          </a:p>
          <a:p>
            <a:r>
              <a:rPr lang="en-US" sz="2800" dirty="0" smtClean="0"/>
              <a:t>Requires </a:t>
            </a:r>
            <a:r>
              <a:rPr lang="en-US" sz="2800" dirty="0"/>
              <a:t>cumbersome fixtures to insulate electrical </a:t>
            </a:r>
            <a:r>
              <a:rPr lang="en-US" sz="2800" dirty="0" smtClean="0"/>
              <a:t>wiring from </a:t>
            </a:r>
            <a:r>
              <a:rPr lang="en-US" sz="2800" dirty="0"/>
              <a:t>etchant</a:t>
            </a:r>
          </a:p>
        </p:txBody>
      </p:sp>
    </p:spTree>
    <p:extLst>
      <p:ext uri="{BB962C8B-B14F-4D97-AF65-F5344CB8AC3E}">
        <p14:creationId xmlns:p14="http://schemas.microsoft.com/office/powerpoint/2010/main" val="15603358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57637"/>
          </a:xfrm>
        </p:spPr>
        <p:txBody>
          <a:bodyPr>
            <a:normAutofit/>
          </a:bodyPr>
          <a:lstStyle/>
          <a:p>
            <a:r>
              <a:rPr lang="en-US" dirty="0" smtClean="0"/>
              <a:t>Comparison of dry and wet-etch techniques</a:t>
            </a:r>
            <a:endParaRPr lang="en-US" dirty="0"/>
          </a:p>
        </p:txBody>
      </p:sp>
      <p:sp>
        <p:nvSpPr>
          <p:cNvPr id="3" name="Text Placeholder 2"/>
          <p:cNvSpPr>
            <a:spLocks noGrp="1"/>
          </p:cNvSpPr>
          <p:nvPr>
            <p:ph type="body" idx="1"/>
          </p:nvPr>
        </p:nvSpPr>
        <p:spPr>
          <a:xfrm>
            <a:off x="0" y="1157636"/>
            <a:ext cx="5876144" cy="433583"/>
          </a:xfrm>
        </p:spPr>
        <p:txBody>
          <a:bodyPr/>
          <a:lstStyle/>
          <a:p>
            <a:r>
              <a:rPr lang="en-US" sz="3200" dirty="0" smtClean="0"/>
              <a:t>Dry etching </a:t>
            </a:r>
            <a:endParaRPr lang="en-US" sz="3200" dirty="0"/>
          </a:p>
        </p:txBody>
      </p:sp>
      <p:sp>
        <p:nvSpPr>
          <p:cNvPr id="4" name="Content Placeholder 3"/>
          <p:cNvSpPr>
            <a:spLocks noGrp="1"/>
          </p:cNvSpPr>
          <p:nvPr>
            <p:ph sz="half" idx="2"/>
          </p:nvPr>
        </p:nvSpPr>
        <p:spPr>
          <a:xfrm>
            <a:off x="0" y="1829930"/>
            <a:ext cx="5876144" cy="5028069"/>
          </a:xfrm>
        </p:spPr>
        <p:txBody>
          <a:bodyPr>
            <a:normAutofit/>
          </a:bodyPr>
          <a:lstStyle/>
          <a:p>
            <a:pPr marL="514350" indent="-514350">
              <a:buAutoNum type="arabicParenR"/>
            </a:pPr>
            <a:r>
              <a:rPr lang="en-US" sz="2400" dirty="0" smtClean="0"/>
              <a:t>Dry etching is the process of etching done at plasma phase</a:t>
            </a:r>
          </a:p>
          <a:p>
            <a:pPr marL="514350" indent="-514350">
              <a:buAutoNum type="arabicParenR"/>
            </a:pPr>
            <a:r>
              <a:rPr lang="en-US" sz="2400" dirty="0" smtClean="0"/>
              <a:t>Uses gaseous phase chemicals</a:t>
            </a:r>
          </a:p>
          <a:p>
            <a:pPr marL="514350" indent="-514350">
              <a:buAutoNum type="arabicParenR"/>
            </a:pPr>
            <a:r>
              <a:rPr lang="en-US" sz="2400" dirty="0" smtClean="0"/>
              <a:t>Much safer than wet etching because the chemicals used are in gases form </a:t>
            </a:r>
          </a:p>
          <a:p>
            <a:pPr marL="514350" indent="-514350">
              <a:buFont typeface="Arial" panose="020B0604020202020204" pitchFamily="34" charset="0"/>
              <a:buAutoNum type="arabicParenR"/>
            </a:pPr>
            <a:r>
              <a:rPr lang="en-US" sz="2400" dirty="0"/>
              <a:t>More </a:t>
            </a:r>
            <a:r>
              <a:rPr lang="en-US" sz="2400" dirty="0" smtClean="0"/>
              <a:t>precise</a:t>
            </a:r>
          </a:p>
          <a:p>
            <a:pPr marL="514350" indent="-514350">
              <a:buFont typeface="Arial" panose="020B0604020202020204" pitchFamily="34" charset="0"/>
              <a:buAutoNum type="arabicParenR"/>
            </a:pPr>
            <a:r>
              <a:rPr lang="en-US" sz="2400" dirty="0" smtClean="0"/>
              <a:t>Uses few chemicals </a:t>
            </a:r>
          </a:p>
          <a:p>
            <a:pPr marL="514350" indent="-514350">
              <a:buFont typeface="Arial" panose="020B0604020202020204" pitchFamily="34" charset="0"/>
              <a:buAutoNum type="arabicParenR"/>
            </a:pPr>
            <a:r>
              <a:rPr lang="en-US" sz="2400" dirty="0" smtClean="0"/>
              <a:t>Expensive because specialize equipment is required  </a:t>
            </a:r>
            <a:endParaRPr lang="en-US" sz="2400" dirty="0"/>
          </a:p>
        </p:txBody>
      </p:sp>
      <p:sp>
        <p:nvSpPr>
          <p:cNvPr id="5" name="Text Placeholder 4"/>
          <p:cNvSpPr>
            <a:spLocks noGrp="1"/>
          </p:cNvSpPr>
          <p:nvPr>
            <p:ph type="body" sz="quarter" idx="3"/>
          </p:nvPr>
        </p:nvSpPr>
        <p:spPr>
          <a:xfrm>
            <a:off x="6096000" y="1157636"/>
            <a:ext cx="6096000" cy="672294"/>
          </a:xfrm>
        </p:spPr>
        <p:txBody>
          <a:bodyPr/>
          <a:lstStyle/>
          <a:p>
            <a:r>
              <a:rPr lang="en-US" sz="3200" dirty="0" smtClean="0"/>
              <a:t>Wet etching </a:t>
            </a:r>
            <a:endParaRPr lang="en-US" sz="3200" dirty="0"/>
          </a:p>
        </p:txBody>
      </p:sp>
      <p:sp>
        <p:nvSpPr>
          <p:cNvPr id="6" name="Content Placeholder 5"/>
          <p:cNvSpPr>
            <a:spLocks noGrp="1"/>
          </p:cNvSpPr>
          <p:nvPr>
            <p:ph sz="quarter" idx="4"/>
          </p:nvPr>
        </p:nvSpPr>
        <p:spPr>
          <a:xfrm>
            <a:off x="6096000" y="1829930"/>
            <a:ext cx="6096000" cy="5028069"/>
          </a:xfrm>
        </p:spPr>
        <p:txBody>
          <a:bodyPr>
            <a:normAutofit/>
          </a:bodyPr>
          <a:lstStyle/>
          <a:p>
            <a:pPr marL="514350" indent="-514350">
              <a:buAutoNum type="arabicParenR"/>
            </a:pPr>
            <a:r>
              <a:rPr lang="en-US" sz="2400" dirty="0" smtClean="0"/>
              <a:t>Wet etching is the process of etching done at liquid phase </a:t>
            </a:r>
          </a:p>
          <a:p>
            <a:pPr marL="514350" indent="-514350">
              <a:buAutoNum type="arabicParenR"/>
            </a:pPr>
            <a:r>
              <a:rPr lang="en-US" sz="2400" dirty="0" smtClean="0"/>
              <a:t>Uses liquid phase chemicals </a:t>
            </a:r>
          </a:p>
          <a:p>
            <a:pPr marL="514350" indent="-514350">
              <a:buAutoNum type="arabicParenR"/>
            </a:pPr>
            <a:r>
              <a:rPr lang="en-US" sz="2400" dirty="0" smtClean="0"/>
              <a:t>Not safe since disposing of hazardous chemicals causes wafer contamination </a:t>
            </a:r>
          </a:p>
          <a:p>
            <a:pPr marL="514350" indent="-514350">
              <a:buAutoNum type="arabicParenR"/>
            </a:pPr>
            <a:r>
              <a:rPr lang="en-US" sz="2400" dirty="0" smtClean="0"/>
              <a:t>Less precise</a:t>
            </a:r>
          </a:p>
          <a:p>
            <a:pPr marL="514350" indent="-514350">
              <a:buAutoNum type="arabicParenR"/>
            </a:pPr>
            <a:r>
              <a:rPr lang="en-US" sz="2400" dirty="0" smtClean="0"/>
              <a:t>Uses many chemicals </a:t>
            </a:r>
          </a:p>
          <a:p>
            <a:pPr marL="514350" indent="-514350">
              <a:buAutoNum type="arabicParenR"/>
            </a:pPr>
            <a:r>
              <a:rPr lang="en-US" sz="2400" dirty="0" smtClean="0"/>
              <a:t>Not very expensive because it needs only a chemical bath</a:t>
            </a:r>
          </a:p>
        </p:txBody>
      </p:sp>
    </p:spTree>
    <p:extLst>
      <p:ext uri="{BB962C8B-B14F-4D97-AF65-F5344CB8AC3E}">
        <p14:creationId xmlns:p14="http://schemas.microsoft.com/office/powerpoint/2010/main" val="4272002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8167" y="0"/>
            <a:ext cx="12200167" cy="6985415"/>
          </a:xfrm>
          <a:prstGeom prst="rect">
            <a:avLst/>
          </a:prstGeom>
        </p:spPr>
      </p:pic>
    </p:spTree>
    <p:extLst>
      <p:ext uri="{BB962C8B-B14F-4D97-AF65-F5344CB8AC3E}">
        <p14:creationId xmlns:p14="http://schemas.microsoft.com/office/powerpoint/2010/main" val="89314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321915" cy="6858000"/>
          </a:xfrm>
          <a:prstGeom prst="rect">
            <a:avLst/>
          </a:prstGeom>
        </p:spPr>
      </p:pic>
    </p:spTree>
    <p:extLst>
      <p:ext uri="{BB962C8B-B14F-4D97-AF65-F5344CB8AC3E}">
        <p14:creationId xmlns:p14="http://schemas.microsoft.com/office/powerpoint/2010/main" val="29955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726829"/>
            <a:ext cx="11647357" cy="1325563"/>
          </a:xfrm>
        </p:spPr>
        <p:txBody>
          <a:bodyPr/>
          <a:lstStyle/>
          <a:p>
            <a:r>
              <a:rPr lang="en-US" dirty="0" smtClean="0"/>
              <a:t>Photolithography </a:t>
            </a:r>
            <a:endParaRPr lang="en-US" dirty="0"/>
          </a:p>
        </p:txBody>
      </p:sp>
      <p:pic>
        <p:nvPicPr>
          <p:cNvPr id="10" name="Picture 9"/>
          <p:cNvPicPr>
            <a:picLocks noChangeAspect="1"/>
          </p:cNvPicPr>
          <p:nvPr/>
        </p:nvPicPr>
        <p:blipFill>
          <a:blip r:embed="rId3"/>
          <a:stretch>
            <a:fillRect/>
          </a:stretch>
        </p:blipFill>
        <p:spPr>
          <a:xfrm>
            <a:off x="0" y="77490"/>
            <a:ext cx="12192000" cy="6858000"/>
          </a:xfrm>
          <a:prstGeom prst="rect">
            <a:avLst/>
          </a:prstGeom>
        </p:spPr>
      </p:pic>
    </p:spTree>
    <p:extLst>
      <p:ext uri="{BB962C8B-B14F-4D97-AF65-F5344CB8AC3E}">
        <p14:creationId xmlns:p14="http://schemas.microsoft.com/office/powerpoint/2010/main" val="252357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1465</TotalTime>
  <Words>4431</Words>
  <Application>Microsoft Office PowerPoint</Application>
  <PresentationFormat>Widescreen</PresentationFormat>
  <Paragraphs>271</Paragraphs>
  <Slides>79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맑은 고딕</vt:lpstr>
      <vt:lpstr>Arial</vt:lpstr>
      <vt:lpstr>Calibri</vt:lpstr>
      <vt:lpstr>Century Gothic</vt:lpstr>
      <vt:lpstr>굴림</vt:lpstr>
      <vt:lpstr>新細明體</vt:lpstr>
      <vt:lpstr>Wingdings 3</vt:lpstr>
      <vt:lpstr>Ion</vt:lpstr>
      <vt:lpstr>Integrating circuits manufacturing techniques for sensors</vt:lpstr>
      <vt:lpstr>Introduction </vt:lpstr>
      <vt:lpstr>PowerPoint Presentation</vt:lpstr>
      <vt:lpstr>PowerPoint Presentation</vt:lpstr>
      <vt:lpstr>PowerPoint Presentation</vt:lpstr>
      <vt:lpstr>PowerPoint Presentation</vt:lpstr>
      <vt:lpstr>Photolithography </vt:lpstr>
      <vt:lpstr>PowerPoint Presentation</vt:lpstr>
      <vt:lpstr>Photolithography </vt:lpstr>
      <vt:lpstr>PowerPoint Presentation</vt:lpstr>
      <vt:lpstr>Layout  </vt:lpstr>
      <vt:lpstr>Layout </vt:lpstr>
      <vt:lpstr>PowerPoint Presentation</vt:lpstr>
      <vt:lpstr>Mask</vt:lpstr>
      <vt:lpstr>PowerPoint Presentation</vt:lpstr>
      <vt:lpstr>PowerPoint Presentation</vt:lpstr>
      <vt:lpstr>Mask alignment</vt:lpstr>
      <vt:lpstr>PowerPoint Presentation</vt:lpstr>
      <vt:lpstr>PowerPoint Presentation</vt:lpstr>
      <vt:lpstr>Contact printing </vt:lpstr>
      <vt:lpstr>PowerPoint Presentation</vt:lpstr>
      <vt:lpstr>PowerPoint Presentation</vt:lpstr>
      <vt:lpstr>Proximity printing </vt:lpstr>
      <vt:lpstr>PowerPoint Presentation</vt:lpstr>
      <vt:lpstr>PowerPoint Presentation</vt:lpstr>
      <vt:lpstr>Projection printing </vt:lpstr>
      <vt:lpstr>PowerPoint Presentation</vt:lpstr>
      <vt:lpstr>PowerPoint Presentation</vt:lpstr>
      <vt:lpstr>PowerPoint Presentation</vt:lpstr>
      <vt:lpstr>Spinning resist (or spin coating)</vt:lpstr>
      <vt:lpstr>PowerPoint Presentation</vt:lpstr>
      <vt:lpstr>PowerPoint Presentation</vt:lpstr>
      <vt:lpstr>Exposure and development </vt:lpstr>
      <vt:lpstr>PowerPoint Presentation</vt:lpstr>
      <vt:lpstr>PowerPoint Presentation</vt:lpstr>
      <vt:lpstr>PowerPoint Presentation</vt:lpstr>
      <vt:lpstr>PowerPoint Presentation</vt:lpstr>
      <vt:lpstr>Resist tone </vt:lpstr>
      <vt:lpstr>Resist tone </vt:lpstr>
      <vt:lpstr>Critical dimension (CD)</vt:lpstr>
      <vt:lpstr>Resolution </vt:lpstr>
      <vt:lpstr>Resist striping (removal of photoresist)</vt:lpstr>
      <vt:lpstr>Subtractive techniques(Etching)</vt:lpstr>
      <vt:lpstr>Isotropic and Anisotropic etching</vt:lpstr>
      <vt:lpstr>PowerPoint Presentation</vt:lpstr>
      <vt:lpstr>PowerPoint Presentation</vt:lpstr>
      <vt:lpstr>PowerPoint Presentation</vt:lpstr>
      <vt:lpstr>Etch Process Properties</vt:lpstr>
      <vt:lpstr>Etch Process Properties </vt:lpstr>
      <vt:lpstr>Etch Profiles</vt:lpstr>
      <vt:lpstr>Etching –Dry and Wet </vt:lpstr>
      <vt:lpstr>Dry physical etching  (sputtering or ion etching)</vt:lpstr>
      <vt:lpstr>Etching profile</vt:lpstr>
      <vt:lpstr>Etching profile</vt:lpstr>
      <vt:lpstr>PowerPoint Presentation</vt:lpstr>
      <vt:lpstr>Plasma etched profiles</vt:lpstr>
      <vt:lpstr>Dry chemical etching </vt:lpstr>
      <vt:lpstr>Dry chemical etching</vt:lpstr>
      <vt:lpstr>Physical-chemical dry etching(reactive ion etching)</vt:lpstr>
      <vt:lpstr>Physical-chemical dry etching(reactive ion etching)</vt:lpstr>
      <vt:lpstr>PowerPoint Presentation</vt:lpstr>
      <vt:lpstr>Wet etching </vt:lpstr>
      <vt:lpstr>Anisotropic wet etching </vt:lpstr>
      <vt:lpstr>Anisotropic wet etching</vt:lpstr>
      <vt:lpstr>Isotropic wet etching </vt:lpstr>
      <vt:lpstr>Etch stop techniques</vt:lpstr>
      <vt:lpstr>Timing etch stop technique </vt:lpstr>
      <vt:lpstr>Timing etch-stop technique</vt:lpstr>
      <vt:lpstr>Boron etch-stop technique</vt:lpstr>
      <vt:lpstr>Boron etch-stop technique</vt:lpstr>
      <vt:lpstr>Electrochemical etch-stop technique</vt:lpstr>
      <vt:lpstr>Electrochemical Etch-Stop  (P-N junction etch stop) </vt:lpstr>
      <vt:lpstr>Electrochemical Etch-Stop (P-N junction etch stop)</vt:lpstr>
      <vt:lpstr>Electrochemical Etch-Stop (P-N junction etch stop)</vt:lpstr>
      <vt:lpstr>Electrochemical Etch-Stop (P-N junction etch stop)</vt:lpstr>
      <vt:lpstr>Electrochemical etch-stop (Electrodeless)</vt:lpstr>
      <vt:lpstr>Electrochemical Etch-Stop (P-N junction etch stop)</vt:lpstr>
      <vt:lpstr>Comparison of dry and wet-etch techniques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circuits manufacturing techniques for sensors</dc:title>
  <dc:creator>user</dc:creator>
  <cp:lastModifiedBy>DELL</cp:lastModifiedBy>
  <cp:revision>106</cp:revision>
  <dcterms:created xsi:type="dcterms:W3CDTF">2018-02-25T15:30:39Z</dcterms:created>
  <dcterms:modified xsi:type="dcterms:W3CDTF">2018-03-13T21:02:57Z</dcterms:modified>
</cp:coreProperties>
</file>