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5"/>
  </p:sldMasterIdLst>
  <p:notesMasterIdLst>
    <p:notesMasterId r:id="rId23"/>
  </p:notesMasterIdLst>
  <p:sldIdLst>
    <p:sldId id="277" r:id="rId6"/>
    <p:sldId id="278" r:id="rId7"/>
    <p:sldId id="279" r:id="rId8"/>
    <p:sldId id="271" r:id="rId9"/>
    <p:sldId id="272" r:id="rId10"/>
    <p:sldId id="273" r:id="rId11"/>
    <p:sldId id="274" r:id="rId12"/>
    <p:sldId id="275" r:id="rId13"/>
    <p:sldId id="281" r:id="rId14"/>
    <p:sldId id="282" r:id="rId15"/>
    <p:sldId id="283" r:id="rId16"/>
    <p:sldId id="284" r:id="rId17"/>
    <p:sldId id="285" r:id="rId18"/>
    <p:sldId id="286" r:id="rId19"/>
    <p:sldId id="287" r:id="rId20"/>
    <p:sldId id="288" r:id="rId21"/>
    <p:sldId id="276" r:id="rId2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3" autoAdjust="0"/>
    <p:restoredTop sz="94660"/>
  </p:normalViewPr>
  <p:slideViewPr>
    <p:cSldViewPr>
      <p:cViewPr>
        <p:scale>
          <a:sx n="75" d="100"/>
          <a:sy n="75" d="100"/>
        </p:scale>
        <p:origin x="-124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C90FAC-5977-4C4B-AA36-9C14883DDEBC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64B1420E-603E-422B-8215-159456C13821}">
      <dgm:prSet phldrT="[Text]" custT="1"/>
      <dgm:spPr/>
      <dgm:t>
        <a:bodyPr/>
        <a:lstStyle/>
        <a:p>
          <a:r>
            <a:rPr lang="en-US" sz="1600" dirty="0" smtClean="0"/>
            <a:t>Strategic </a:t>
          </a:r>
        </a:p>
        <a:p>
          <a:r>
            <a:rPr lang="en-US" sz="1600" dirty="0" smtClean="0"/>
            <a:t>planning</a:t>
          </a:r>
          <a:endParaRPr lang="en-IN" sz="1600" dirty="0"/>
        </a:p>
      </dgm:t>
    </dgm:pt>
    <dgm:pt modelId="{64C1FF46-F705-45E1-B759-57744B53444B}" type="parTrans" cxnId="{DB6C5EBC-5F19-4FF4-A44D-2D4DE98AAB33}">
      <dgm:prSet/>
      <dgm:spPr/>
      <dgm:t>
        <a:bodyPr/>
        <a:lstStyle/>
        <a:p>
          <a:endParaRPr lang="en-IN" sz="1600"/>
        </a:p>
      </dgm:t>
    </dgm:pt>
    <dgm:pt modelId="{375EFA7E-989C-4633-9665-0BF679DBAB98}" type="sibTrans" cxnId="{DB6C5EBC-5F19-4FF4-A44D-2D4DE98AAB33}">
      <dgm:prSet/>
      <dgm:spPr/>
      <dgm:t>
        <a:bodyPr/>
        <a:lstStyle/>
        <a:p>
          <a:endParaRPr lang="en-IN" sz="1600"/>
        </a:p>
      </dgm:t>
    </dgm:pt>
    <dgm:pt modelId="{2308CC34-9F8B-4D57-9274-5F5287FF2AC3}">
      <dgm:prSet phldrT="[Text]" custT="1"/>
      <dgm:spPr/>
      <dgm:t>
        <a:bodyPr/>
        <a:lstStyle/>
        <a:p>
          <a:r>
            <a:rPr lang="en-US" sz="1600" dirty="0" smtClean="0"/>
            <a:t>Management Control</a:t>
          </a:r>
          <a:endParaRPr lang="en-IN" sz="1600" dirty="0"/>
        </a:p>
      </dgm:t>
    </dgm:pt>
    <dgm:pt modelId="{1D270CF8-C510-4A8A-A217-72F286921165}" type="parTrans" cxnId="{A89CBEBA-2B06-463C-8102-77A707EDF3C8}">
      <dgm:prSet/>
      <dgm:spPr/>
      <dgm:t>
        <a:bodyPr/>
        <a:lstStyle/>
        <a:p>
          <a:endParaRPr lang="en-IN" sz="1600"/>
        </a:p>
      </dgm:t>
    </dgm:pt>
    <dgm:pt modelId="{6B497895-3BEC-4C78-BCA8-542407164143}" type="sibTrans" cxnId="{A89CBEBA-2B06-463C-8102-77A707EDF3C8}">
      <dgm:prSet/>
      <dgm:spPr/>
      <dgm:t>
        <a:bodyPr/>
        <a:lstStyle/>
        <a:p>
          <a:endParaRPr lang="en-IN" sz="1600"/>
        </a:p>
      </dgm:t>
    </dgm:pt>
    <dgm:pt modelId="{530B68D0-68D0-49AE-936C-FB25B8914FDC}">
      <dgm:prSet phldrT="[Text]" custT="1"/>
      <dgm:spPr/>
      <dgm:t>
        <a:bodyPr/>
        <a:lstStyle/>
        <a:p>
          <a:r>
            <a:rPr lang="en-US" sz="1600" dirty="0" smtClean="0"/>
            <a:t>Operational control</a:t>
          </a:r>
          <a:endParaRPr lang="en-IN" sz="1600" dirty="0"/>
        </a:p>
      </dgm:t>
    </dgm:pt>
    <dgm:pt modelId="{B762008E-AD90-4128-A01E-14592AD61A0C}" type="parTrans" cxnId="{C986EADB-A7E4-4563-8E26-B2971783BCCF}">
      <dgm:prSet/>
      <dgm:spPr/>
      <dgm:t>
        <a:bodyPr/>
        <a:lstStyle/>
        <a:p>
          <a:endParaRPr lang="en-IN" sz="1600"/>
        </a:p>
      </dgm:t>
    </dgm:pt>
    <dgm:pt modelId="{BB6C6449-910E-48DA-B1D9-594BAD01FB22}" type="sibTrans" cxnId="{C986EADB-A7E4-4563-8E26-B2971783BCCF}">
      <dgm:prSet/>
      <dgm:spPr/>
      <dgm:t>
        <a:bodyPr/>
        <a:lstStyle/>
        <a:p>
          <a:endParaRPr lang="en-IN" sz="1600"/>
        </a:p>
      </dgm:t>
    </dgm:pt>
    <dgm:pt modelId="{8AEC62F0-64ED-462E-9466-90A5658DE92B}">
      <dgm:prSet phldrT="[Text]" custT="1"/>
      <dgm:spPr/>
      <dgm:t>
        <a:bodyPr/>
        <a:lstStyle/>
        <a:p>
          <a:r>
            <a:rPr lang="en-US" sz="1600" dirty="0" smtClean="0"/>
            <a:t>Transaction processing</a:t>
          </a:r>
          <a:endParaRPr lang="en-IN" sz="1600" dirty="0"/>
        </a:p>
      </dgm:t>
    </dgm:pt>
    <dgm:pt modelId="{D0E1980F-2E70-451F-8BA9-39CF4DB78352}" type="parTrans" cxnId="{289E91F3-0EB4-4335-8DC4-35921AC7823C}">
      <dgm:prSet/>
      <dgm:spPr/>
      <dgm:t>
        <a:bodyPr/>
        <a:lstStyle/>
        <a:p>
          <a:endParaRPr lang="en-IN" sz="1600"/>
        </a:p>
      </dgm:t>
    </dgm:pt>
    <dgm:pt modelId="{342F0FDB-6857-4D9C-9315-85D728131778}" type="sibTrans" cxnId="{289E91F3-0EB4-4335-8DC4-35921AC7823C}">
      <dgm:prSet/>
      <dgm:spPr/>
      <dgm:t>
        <a:bodyPr/>
        <a:lstStyle/>
        <a:p>
          <a:endParaRPr lang="en-IN" sz="1600"/>
        </a:p>
      </dgm:t>
    </dgm:pt>
    <dgm:pt modelId="{C190FED6-7BCF-4710-A15E-8A95C1DA6EA1}" type="pres">
      <dgm:prSet presAssocID="{A0C90FAC-5977-4C4B-AA36-9C14883DDEBC}" presName="Name0" presStyleCnt="0">
        <dgm:presLayoutVars>
          <dgm:dir/>
          <dgm:animLvl val="lvl"/>
          <dgm:resizeHandles val="exact"/>
        </dgm:presLayoutVars>
      </dgm:prSet>
      <dgm:spPr/>
    </dgm:pt>
    <dgm:pt modelId="{C04BB46E-6483-4F26-8E71-546E16AACC23}" type="pres">
      <dgm:prSet presAssocID="{64B1420E-603E-422B-8215-159456C13821}" presName="Name8" presStyleCnt="0"/>
      <dgm:spPr/>
    </dgm:pt>
    <dgm:pt modelId="{2AFBFF10-A583-4401-B164-27377C403489}" type="pres">
      <dgm:prSet presAssocID="{64B1420E-603E-422B-8215-159456C13821}" presName="level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9643C7C7-881B-4C2D-B8E2-0B65823FEB13}" type="pres">
      <dgm:prSet presAssocID="{64B1420E-603E-422B-8215-159456C13821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41E469A-2648-46E3-91ED-35623BB848A8}" type="pres">
      <dgm:prSet presAssocID="{2308CC34-9F8B-4D57-9274-5F5287FF2AC3}" presName="Name8" presStyleCnt="0"/>
      <dgm:spPr/>
    </dgm:pt>
    <dgm:pt modelId="{41C3D62A-375E-44D4-B972-552DF490B96E}" type="pres">
      <dgm:prSet presAssocID="{2308CC34-9F8B-4D57-9274-5F5287FF2AC3}" presName="level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1C35D727-12F7-47AC-8B7E-A8FC77F1A1E0}" type="pres">
      <dgm:prSet presAssocID="{2308CC34-9F8B-4D57-9274-5F5287FF2AC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IN"/>
        </a:p>
      </dgm:t>
    </dgm:pt>
    <dgm:pt modelId="{0A49F693-2FA0-4518-A83B-6DB340028E64}" type="pres">
      <dgm:prSet presAssocID="{530B68D0-68D0-49AE-936C-FB25B8914FDC}" presName="Name8" presStyleCnt="0"/>
      <dgm:spPr/>
    </dgm:pt>
    <dgm:pt modelId="{1EDB8F0B-8A76-4F1E-A124-5FE56CEB81D6}" type="pres">
      <dgm:prSet presAssocID="{530B68D0-68D0-49AE-936C-FB25B8914FDC}" presName="level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427E85C-D1B1-487A-85F5-BD3DBC1CD0F3}" type="pres">
      <dgm:prSet presAssocID="{530B68D0-68D0-49AE-936C-FB25B8914FD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A5873F5-A8E7-4285-8B57-BDBD4A8942D5}" type="pres">
      <dgm:prSet presAssocID="{8AEC62F0-64ED-462E-9466-90A5658DE92B}" presName="Name8" presStyleCnt="0"/>
      <dgm:spPr/>
    </dgm:pt>
    <dgm:pt modelId="{BE08F273-5CE0-4792-BA6F-926179955BD1}" type="pres">
      <dgm:prSet presAssocID="{8AEC62F0-64ED-462E-9466-90A5658DE92B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F48931F-0A40-43E6-9F21-1DD73137C0E1}" type="pres">
      <dgm:prSet presAssocID="{8AEC62F0-64ED-462E-9466-90A5658DE92B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1C53826D-B24B-4D2F-A036-2761662E093C}" type="presOf" srcId="{8AEC62F0-64ED-462E-9466-90A5658DE92B}" destId="{DF48931F-0A40-43E6-9F21-1DD73137C0E1}" srcOrd="1" destOrd="0" presId="urn:microsoft.com/office/officeart/2005/8/layout/pyramid1"/>
    <dgm:cxn modelId="{33D6B1D2-2AA2-44FF-BF53-D0653EFD1ADB}" type="presOf" srcId="{2308CC34-9F8B-4D57-9274-5F5287FF2AC3}" destId="{1C35D727-12F7-47AC-8B7E-A8FC77F1A1E0}" srcOrd="1" destOrd="0" presId="urn:microsoft.com/office/officeart/2005/8/layout/pyramid1"/>
    <dgm:cxn modelId="{289E91F3-0EB4-4335-8DC4-35921AC7823C}" srcId="{A0C90FAC-5977-4C4B-AA36-9C14883DDEBC}" destId="{8AEC62F0-64ED-462E-9466-90A5658DE92B}" srcOrd="3" destOrd="0" parTransId="{D0E1980F-2E70-451F-8BA9-39CF4DB78352}" sibTransId="{342F0FDB-6857-4D9C-9315-85D728131778}"/>
    <dgm:cxn modelId="{D6E12EB4-604A-4769-B613-265BB2611C97}" type="presOf" srcId="{530B68D0-68D0-49AE-936C-FB25B8914FDC}" destId="{1EDB8F0B-8A76-4F1E-A124-5FE56CEB81D6}" srcOrd="0" destOrd="0" presId="urn:microsoft.com/office/officeart/2005/8/layout/pyramid1"/>
    <dgm:cxn modelId="{C986EADB-A7E4-4563-8E26-B2971783BCCF}" srcId="{A0C90FAC-5977-4C4B-AA36-9C14883DDEBC}" destId="{530B68D0-68D0-49AE-936C-FB25B8914FDC}" srcOrd="2" destOrd="0" parTransId="{B762008E-AD90-4128-A01E-14592AD61A0C}" sibTransId="{BB6C6449-910E-48DA-B1D9-594BAD01FB22}"/>
    <dgm:cxn modelId="{E1CC7CD4-A728-4C30-BE5A-B674A7DD9B49}" type="presOf" srcId="{8AEC62F0-64ED-462E-9466-90A5658DE92B}" destId="{BE08F273-5CE0-4792-BA6F-926179955BD1}" srcOrd="0" destOrd="0" presId="urn:microsoft.com/office/officeart/2005/8/layout/pyramid1"/>
    <dgm:cxn modelId="{DB6C5EBC-5F19-4FF4-A44D-2D4DE98AAB33}" srcId="{A0C90FAC-5977-4C4B-AA36-9C14883DDEBC}" destId="{64B1420E-603E-422B-8215-159456C13821}" srcOrd="0" destOrd="0" parTransId="{64C1FF46-F705-45E1-B759-57744B53444B}" sibTransId="{375EFA7E-989C-4633-9665-0BF679DBAB98}"/>
    <dgm:cxn modelId="{ECB1ADCF-7050-48DB-B582-75670256DC59}" type="presOf" srcId="{64B1420E-603E-422B-8215-159456C13821}" destId="{2AFBFF10-A583-4401-B164-27377C403489}" srcOrd="0" destOrd="0" presId="urn:microsoft.com/office/officeart/2005/8/layout/pyramid1"/>
    <dgm:cxn modelId="{CD50FA22-DD04-4375-BFB2-91FC0C311AAD}" type="presOf" srcId="{2308CC34-9F8B-4D57-9274-5F5287FF2AC3}" destId="{41C3D62A-375E-44D4-B972-552DF490B96E}" srcOrd="0" destOrd="0" presId="urn:microsoft.com/office/officeart/2005/8/layout/pyramid1"/>
    <dgm:cxn modelId="{748EC1A6-CB27-4956-972D-7807F565E604}" type="presOf" srcId="{A0C90FAC-5977-4C4B-AA36-9C14883DDEBC}" destId="{C190FED6-7BCF-4710-A15E-8A95C1DA6EA1}" srcOrd="0" destOrd="0" presId="urn:microsoft.com/office/officeart/2005/8/layout/pyramid1"/>
    <dgm:cxn modelId="{75B033BB-5B21-41C0-A645-29BDA0FEEFDB}" type="presOf" srcId="{64B1420E-603E-422B-8215-159456C13821}" destId="{9643C7C7-881B-4C2D-B8E2-0B65823FEB13}" srcOrd="1" destOrd="0" presId="urn:microsoft.com/office/officeart/2005/8/layout/pyramid1"/>
    <dgm:cxn modelId="{A89CBEBA-2B06-463C-8102-77A707EDF3C8}" srcId="{A0C90FAC-5977-4C4B-AA36-9C14883DDEBC}" destId="{2308CC34-9F8B-4D57-9274-5F5287FF2AC3}" srcOrd="1" destOrd="0" parTransId="{1D270CF8-C510-4A8A-A217-72F286921165}" sibTransId="{6B497895-3BEC-4C78-BCA8-542407164143}"/>
    <dgm:cxn modelId="{7B929CBE-1E39-4522-A935-6DE2AC0A1D12}" type="presOf" srcId="{530B68D0-68D0-49AE-936C-FB25B8914FDC}" destId="{8427E85C-D1B1-487A-85F5-BD3DBC1CD0F3}" srcOrd="1" destOrd="0" presId="urn:microsoft.com/office/officeart/2005/8/layout/pyramid1"/>
    <dgm:cxn modelId="{F0D97226-B445-4810-984E-6CD6B79D036C}" type="presParOf" srcId="{C190FED6-7BCF-4710-A15E-8A95C1DA6EA1}" destId="{C04BB46E-6483-4F26-8E71-546E16AACC23}" srcOrd="0" destOrd="0" presId="urn:microsoft.com/office/officeart/2005/8/layout/pyramid1"/>
    <dgm:cxn modelId="{5D076A41-60F4-4E97-ABCF-83703CD5496E}" type="presParOf" srcId="{C04BB46E-6483-4F26-8E71-546E16AACC23}" destId="{2AFBFF10-A583-4401-B164-27377C403489}" srcOrd="0" destOrd="0" presId="urn:microsoft.com/office/officeart/2005/8/layout/pyramid1"/>
    <dgm:cxn modelId="{0BA59075-650F-401B-8B43-4E6E32603991}" type="presParOf" srcId="{C04BB46E-6483-4F26-8E71-546E16AACC23}" destId="{9643C7C7-881B-4C2D-B8E2-0B65823FEB13}" srcOrd="1" destOrd="0" presId="urn:microsoft.com/office/officeart/2005/8/layout/pyramid1"/>
    <dgm:cxn modelId="{785D3B86-4152-4EA1-AFEB-7A1A7687E1B1}" type="presParOf" srcId="{C190FED6-7BCF-4710-A15E-8A95C1DA6EA1}" destId="{041E469A-2648-46E3-91ED-35623BB848A8}" srcOrd="1" destOrd="0" presId="urn:microsoft.com/office/officeart/2005/8/layout/pyramid1"/>
    <dgm:cxn modelId="{18CC9DCC-B40F-4C3B-957F-3CF02DA3612E}" type="presParOf" srcId="{041E469A-2648-46E3-91ED-35623BB848A8}" destId="{41C3D62A-375E-44D4-B972-552DF490B96E}" srcOrd="0" destOrd="0" presId="urn:microsoft.com/office/officeart/2005/8/layout/pyramid1"/>
    <dgm:cxn modelId="{D29AB14B-8A75-48E2-AA2B-E1F665699AC0}" type="presParOf" srcId="{041E469A-2648-46E3-91ED-35623BB848A8}" destId="{1C35D727-12F7-47AC-8B7E-A8FC77F1A1E0}" srcOrd="1" destOrd="0" presId="urn:microsoft.com/office/officeart/2005/8/layout/pyramid1"/>
    <dgm:cxn modelId="{A81E6E82-4C35-405A-8136-AF9421EF2F6B}" type="presParOf" srcId="{C190FED6-7BCF-4710-A15E-8A95C1DA6EA1}" destId="{0A49F693-2FA0-4518-A83B-6DB340028E64}" srcOrd="2" destOrd="0" presId="urn:microsoft.com/office/officeart/2005/8/layout/pyramid1"/>
    <dgm:cxn modelId="{B008E6B1-792E-4779-BF09-17C7A4F12456}" type="presParOf" srcId="{0A49F693-2FA0-4518-A83B-6DB340028E64}" destId="{1EDB8F0B-8A76-4F1E-A124-5FE56CEB81D6}" srcOrd="0" destOrd="0" presId="urn:microsoft.com/office/officeart/2005/8/layout/pyramid1"/>
    <dgm:cxn modelId="{6771F993-2726-4FAA-9E5F-715D38909DD7}" type="presParOf" srcId="{0A49F693-2FA0-4518-A83B-6DB340028E64}" destId="{8427E85C-D1B1-487A-85F5-BD3DBC1CD0F3}" srcOrd="1" destOrd="0" presId="urn:microsoft.com/office/officeart/2005/8/layout/pyramid1"/>
    <dgm:cxn modelId="{84AA63C7-D5B2-47D2-98E6-7C106587D68D}" type="presParOf" srcId="{C190FED6-7BCF-4710-A15E-8A95C1DA6EA1}" destId="{4A5873F5-A8E7-4285-8B57-BDBD4A8942D5}" srcOrd="3" destOrd="0" presId="urn:microsoft.com/office/officeart/2005/8/layout/pyramid1"/>
    <dgm:cxn modelId="{484693A6-4BD7-44E1-B77D-5830A3583314}" type="presParOf" srcId="{4A5873F5-A8E7-4285-8B57-BDBD4A8942D5}" destId="{BE08F273-5CE0-4792-BA6F-926179955BD1}" srcOrd="0" destOrd="0" presId="urn:microsoft.com/office/officeart/2005/8/layout/pyramid1"/>
    <dgm:cxn modelId="{25C76C43-7867-4974-8E30-CCECAF8DA674}" type="presParOf" srcId="{4A5873F5-A8E7-4285-8B57-BDBD4A8942D5}" destId="{DF48931F-0A40-43E6-9F21-1DD73137C0E1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FBFF10-A583-4401-B164-27377C403489}">
      <dsp:nvSpPr>
        <dsp:cNvPr id="0" name=""/>
        <dsp:cNvSpPr/>
      </dsp:nvSpPr>
      <dsp:spPr>
        <a:xfrm>
          <a:off x="2286000" y="0"/>
          <a:ext cx="1524000" cy="1016000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Strategic 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planning</a:t>
          </a:r>
          <a:endParaRPr lang="en-IN" sz="1600" kern="1200" dirty="0"/>
        </a:p>
      </dsp:txBody>
      <dsp:txXfrm>
        <a:off x="2286000" y="0"/>
        <a:ext cx="1524000" cy="1016000"/>
      </dsp:txXfrm>
    </dsp:sp>
    <dsp:sp modelId="{41C3D62A-375E-44D4-B972-552DF490B96E}">
      <dsp:nvSpPr>
        <dsp:cNvPr id="0" name=""/>
        <dsp:cNvSpPr/>
      </dsp:nvSpPr>
      <dsp:spPr>
        <a:xfrm>
          <a:off x="1524000" y="1015999"/>
          <a:ext cx="3048000" cy="1016000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Management Control</a:t>
          </a:r>
          <a:endParaRPr lang="en-IN" sz="1600" kern="1200" dirty="0"/>
        </a:p>
      </dsp:txBody>
      <dsp:txXfrm>
        <a:off x="2057400" y="1015999"/>
        <a:ext cx="1981200" cy="1016000"/>
      </dsp:txXfrm>
    </dsp:sp>
    <dsp:sp modelId="{1EDB8F0B-8A76-4F1E-A124-5FE56CEB81D6}">
      <dsp:nvSpPr>
        <dsp:cNvPr id="0" name=""/>
        <dsp:cNvSpPr/>
      </dsp:nvSpPr>
      <dsp:spPr>
        <a:xfrm>
          <a:off x="762000" y="2031999"/>
          <a:ext cx="4572000" cy="1016000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Operational control</a:t>
          </a:r>
          <a:endParaRPr lang="en-IN" sz="1600" kern="1200" dirty="0"/>
        </a:p>
      </dsp:txBody>
      <dsp:txXfrm>
        <a:off x="1562100" y="2031999"/>
        <a:ext cx="2971800" cy="1016000"/>
      </dsp:txXfrm>
    </dsp:sp>
    <dsp:sp modelId="{BE08F273-5CE0-4792-BA6F-926179955BD1}">
      <dsp:nvSpPr>
        <dsp:cNvPr id="0" name=""/>
        <dsp:cNvSpPr/>
      </dsp:nvSpPr>
      <dsp:spPr>
        <a:xfrm>
          <a:off x="0" y="3047999"/>
          <a:ext cx="6096000" cy="1016000"/>
        </a:xfrm>
        <a:prstGeom prst="trapezoid">
          <a:avLst>
            <a:gd name="adj" fmla="val 7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320" tIns="20320" rIns="20320" bIns="2032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Transaction processing</a:t>
          </a:r>
          <a:endParaRPr lang="en-IN" sz="1600" kern="1200" dirty="0"/>
        </a:p>
      </dsp:txBody>
      <dsp:txXfrm>
        <a:off x="1066799" y="3047999"/>
        <a:ext cx="3962400" cy="1016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5F08EFF0-4435-403C-BBDF-920FB30CB6D1}" type="datetimeFigureOut">
              <a:rPr lang="en-US"/>
              <a:pPr>
                <a:defRPr/>
              </a:pPr>
              <a:t>9/4/2018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359B4EC6-531A-4C16-A727-FB3276B622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100461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59FF8AEC-7114-449B-851E-648AA2DCCDE4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Beginning course details and/or books/materials needed for a class/project.</a:t>
            </a:r>
          </a:p>
        </p:txBody>
      </p:sp>
      <p:sp>
        <p:nvSpPr>
          <p:cNvPr id="2765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C6AFD185-1B82-4944-B7A4-F06EAD195E2F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867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58BEDB8-BD58-44AF-8BEE-B3AA6A1AEDF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smtClean="0"/>
              <a:t>Relative vocabulary list. </a:t>
            </a:r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53774BB-D9AC-4F9D-848A-B4C97C74E48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lum/>
          </a:blip>
          <a:srcRect/>
          <a:stretch>
            <a:fillRect r="-2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BEA7182-C6B4-4DE9-A0C0-3F27AA07B0E3}" type="datetime8">
              <a:rPr lang="en-US"/>
              <a:pPr>
                <a:defRPr/>
              </a:pPr>
              <a:t>9/4/2018 12:39 PM</a:t>
            </a:fld>
            <a:endParaRPr lang="en-US" dirty="0"/>
          </a:p>
        </p:txBody>
      </p:sp>
      <p:sp>
        <p:nvSpPr>
          <p:cNvPr id="10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975" y="236538"/>
            <a:ext cx="5867400" cy="365125"/>
          </a:xfrm>
        </p:spPr>
        <p:txBody>
          <a:bodyPr/>
          <a:lstStyle>
            <a:lvl1pPr algn="r">
              <a:defRPr dirty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841BCE66-39F3-4BB2-B895-67BC376E8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E13EB-0E20-4C63-AEB1-52B147A3C714}" type="datetime8">
              <a:rPr lang="en-US"/>
              <a:pPr>
                <a:defRPr/>
              </a:pPr>
              <a:t>9/4/2018 12:39 PM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ABDA6-6C6C-4939-BBFE-FEB0E95FC7C8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CF82A7-97A0-408C-9E6B-CC808F767A2C}" type="datetime8">
              <a:rPr lang="en-US"/>
              <a:pPr>
                <a:defRPr/>
              </a:pPr>
              <a:t>9/4/2018 12:39 PM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EEAD4-CAD9-4063-B6B2-92CA6D2AAAC4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044685-22E2-4665-88BE-D568B64CE58C}" type="datetime8">
              <a:rPr lang="en-US"/>
              <a:pPr>
                <a:defRPr/>
              </a:pPr>
              <a:t>9/4/2018 12:39 PM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85C9E8D-FADE-468F-A0FC-E7F1CEED989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F593E-BA99-47B8-92F2-C84D8430530C}" type="datetime8">
              <a:rPr lang="en-US"/>
              <a:pPr>
                <a:defRPr/>
              </a:pPr>
              <a:t>9/4/2018 12:39 PM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9E5A260-EE6B-446D-ADFC-3298B7FB3B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918745B7-2D76-4FC1-882F-34E6F312E94B}" type="datetime8">
              <a:rPr lang="en-US"/>
              <a:pPr>
                <a:defRPr/>
              </a:pPr>
              <a:t>9/4/2018 12:39 PM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32A1CCA-906C-4D51-A850-2BB94882A6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266A062B-DA3D-4DD3-9F6B-6246DFE3D25B}" type="datetime8">
              <a:rPr lang="en-US"/>
              <a:pPr>
                <a:defRPr/>
              </a:pPr>
              <a:t>9/4/2018 12:39 PM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1A6AFFC6-4466-4F3D-B5B7-5E910D69DA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FB6E5-12FA-4F04-859A-0134DF6205F0}" type="datetime8">
              <a:rPr lang="en-US"/>
              <a:pPr>
                <a:defRPr/>
              </a:pPr>
              <a:t>9/4/2018 12:39 PM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4FA3FD8-198F-49C4-BA8B-8AF117243B1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EB3DDB-946E-48D4-983C-983D2E6F2D74}" type="datetime8">
              <a:rPr lang="en-US"/>
              <a:pPr>
                <a:defRPr/>
              </a:pPr>
              <a:t>9/4/2018 12:39 PM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 smtClean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3399DA05-4558-46A2-A878-AA3CB837B0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sm_book.png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612775" y="1755775"/>
            <a:ext cx="1614488" cy="1689100"/>
          </a:xfrm>
          <a:prstGeom prst="rect">
            <a:avLst/>
          </a:prstGeom>
          <a:noFill/>
          <a:ln w="50800" cap="sq" cmpd="dbl">
            <a:solidFill>
              <a:schemeClr val="accent2"/>
            </a:solidFill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45F615-365C-4F0E-9B56-CA0F34109AB8}" type="datetime8">
              <a:rPr lang="en-US"/>
              <a:pPr>
                <a:defRPr/>
              </a:pPr>
              <a:t>9/4/2018 12:39 PM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71BF05E-178F-4FAF-9F81-E9B85A1103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fld id="{7B61F46F-6DED-4A5C-AC27-B5EC798E9FC0}" type="datetime8">
              <a:rPr lang="en-US"/>
              <a:pPr>
                <a:defRPr/>
              </a:pPr>
              <a:t>9/4/2018 12:39 PM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 smtClean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EF7ED11-B354-46F8-BC7C-C87FCC08F71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609600" y="228600"/>
            <a:ext cx="81534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0BEDDB32-2379-4CBE-A63D-28223CD1C4E3}" type="datetime8">
              <a:rPr lang="en-US"/>
              <a:pPr>
                <a:defRPr/>
              </a:pPr>
              <a:t>9/4/2018 12:39 PM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 dirty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 smtClean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F5510993-FAC4-4546-AABD-6DC0A40AB7F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16" r:id="rId10"/>
    <p:sldLayoutId id="2147483726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itchFamily="34" charset="0"/>
        </a:defRPr>
      </a:lvl9pPr>
    </p:titleStyle>
    <p:bodyStyle>
      <a:lvl1pPr marL="319088" indent="-319088" algn="l" rtl="0" fontAlgn="base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fontAlgn="base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fontAlgn="base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fontAlgn="base">
        <a:spcBef>
          <a:spcPts val="400"/>
        </a:spcBef>
        <a:spcAft>
          <a:spcPct val="0"/>
        </a:spcAft>
        <a:buClr>
          <a:srgbClr val="E7BC2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fontAlgn="base">
        <a:spcBef>
          <a:spcPts val="400"/>
        </a:spcBef>
        <a:spcAft>
          <a:spcPct val="0"/>
        </a:spcAft>
        <a:buClr>
          <a:srgbClr val="D092A7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>
          <a:xfrm>
            <a:off x="2819400" y="4572000"/>
            <a:ext cx="6172200" cy="1143000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MANAGEMENT SUPPORT SYSTEMS</a:t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1">
                    <a:lumMod val="75000"/>
                  </a:schemeClr>
                </a:solidFill>
              </a:rPr>
              <a:t>3. Management Information                      	systems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Lecturer – Yashwant Waykar</a:t>
            </a:r>
            <a:br>
              <a:rPr lang="en-US" dirty="0" smtClean="0"/>
            </a:br>
            <a:r>
              <a:rPr lang="en-US" dirty="0" smtClean="0"/>
              <a:t>Course - MCA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3.5 Structure of MIS based on Management activity &amp; functions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Functional subsystems- 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1700" dirty="0" smtClean="0"/>
              <a:t>- Each of these subsystems will have a certain degree of autonomy or independence in its functioning but they must operate within the overall corporate goal.</a:t>
            </a:r>
          </a:p>
        </p:txBody>
      </p:sp>
      <p:sp>
        <p:nvSpPr>
          <p:cNvPr id="8" name="Rectangle 7"/>
          <p:cNvSpPr/>
          <p:nvPr/>
        </p:nvSpPr>
        <p:spPr>
          <a:xfrm>
            <a:off x="1752600" y="5532120"/>
            <a:ext cx="4724400" cy="7162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2600324" y="5593080"/>
            <a:ext cx="3038476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Database Management System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2838529" y="4090114"/>
            <a:ext cx="2438400" cy="4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1606629" y="4090114"/>
            <a:ext cx="2438400" cy="4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Manufacturing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2216229" y="4090114"/>
            <a:ext cx="2438400" cy="4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997029" y="4090114"/>
            <a:ext cx="2438400" cy="4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6200000">
            <a:off x="3473529" y="4090114"/>
            <a:ext cx="2438400" cy="4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 &amp; Accounting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16200000">
            <a:off x="4121229" y="4090114"/>
            <a:ext cx="2438400" cy="4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Information Processing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16200000">
            <a:off x="4743529" y="4090114"/>
            <a:ext cx="2438400" cy="4557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Management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514600" y="6400800"/>
            <a:ext cx="3733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Fig. structure of MIS based on Management Functions</a:t>
            </a:r>
            <a:endParaRPr lang="en-IN" sz="11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819400" y="3474720"/>
            <a:ext cx="487680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/>
          <p:cNvSpPr/>
          <p:nvPr/>
        </p:nvSpPr>
        <p:spPr>
          <a:xfrm>
            <a:off x="2819400" y="4084320"/>
            <a:ext cx="487680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2819400" y="4693920"/>
            <a:ext cx="487680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2" name="Rectangle 21"/>
          <p:cNvSpPr/>
          <p:nvPr/>
        </p:nvSpPr>
        <p:spPr>
          <a:xfrm>
            <a:off x="2819400" y="5227320"/>
            <a:ext cx="487680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3.5 Structure of MIS based on Management activity &amp; functions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Activities subsystems- </a:t>
            </a:r>
          </a:p>
        </p:txBody>
      </p:sp>
      <p:sp>
        <p:nvSpPr>
          <p:cNvPr id="8" name="Rectangle 7"/>
          <p:cNvSpPr/>
          <p:nvPr/>
        </p:nvSpPr>
        <p:spPr>
          <a:xfrm>
            <a:off x="2819400" y="5913120"/>
            <a:ext cx="4876800" cy="792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endParaRPr lang="en-US" dirty="0" smtClean="0"/>
          </a:p>
          <a:p>
            <a:pPr algn="ctr"/>
            <a:r>
              <a:rPr lang="en-US" dirty="0" smtClean="0"/>
              <a:t>Database</a:t>
            </a: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3848100" y="5943599"/>
            <a:ext cx="3048000" cy="4267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Database Management System</a:t>
            </a:r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 rot="16200000">
            <a:off x="4127500" y="431292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Personnel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 rot="16200000">
            <a:off x="2895600" y="431292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Manufacturing</a:t>
            </a:r>
            <a:endParaRPr lang="en-US" dirty="0"/>
          </a:p>
        </p:txBody>
      </p:sp>
      <p:sp>
        <p:nvSpPr>
          <p:cNvPr id="12" name="Rectangle 11"/>
          <p:cNvSpPr/>
          <p:nvPr/>
        </p:nvSpPr>
        <p:spPr>
          <a:xfrm rot="16200000">
            <a:off x="3505200" y="431292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Logistics</a:t>
            </a:r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 rot="16200000">
            <a:off x="2286000" y="431292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Marketing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6200000">
            <a:off x="4762500" y="431292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Finance &amp; Accounting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 rot="16200000">
            <a:off x="5410200" y="431292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Information Processing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 rot="16200000">
            <a:off x="6032500" y="4312920"/>
            <a:ext cx="2438400" cy="457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Top Management</a:t>
            </a:r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2895600" y="1676400"/>
          <a:ext cx="60960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86000"/>
                <a:gridCol w="3810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Transaction Processing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Processing of orders, shipments &amp; receipts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Operational</a:t>
                      </a:r>
                      <a:r>
                        <a:rPr lang="en-US" sz="1600" baseline="0" dirty="0" smtClean="0"/>
                        <a:t> control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Scheduling of activities &amp; performance reports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Management control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Formulation of budgets &amp; resource</a:t>
                      </a:r>
                      <a:r>
                        <a:rPr lang="en-US" sz="1400" baseline="0" dirty="0" smtClean="0"/>
                        <a:t> allocation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Strategic planning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Formulation of activities &amp; strategic plans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838200" y="530352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Transaction  Processing</a:t>
            </a:r>
            <a:endParaRPr lang="en-IN" sz="1400" dirty="0">
              <a:latin typeface="Cambria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838200" y="4690943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Operational Control</a:t>
            </a:r>
            <a:endParaRPr lang="en-IN" sz="1400" dirty="0">
              <a:latin typeface="Cambria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38200" y="408432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Management Control</a:t>
            </a:r>
            <a:endParaRPr lang="en-IN" sz="1400" dirty="0">
              <a:latin typeface="Cambria" pitchFamily="18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838200" y="355092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Strategic Planning</a:t>
            </a:r>
            <a:endParaRPr lang="en-IN" sz="1400" dirty="0">
              <a:latin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3.5 Structure of MIS based on Management activity &amp; functions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10600" cy="5105400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Hierarchy of Management Activity –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en-US" sz="2000" dirty="0" smtClean="0"/>
              <a:t>1)Information Systems for Operational Control –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- operational control is the process of ensuring that operational activities are carried out effectively &amp; efficiently. processing support for operational control consists of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 	</a:t>
            </a:r>
            <a:r>
              <a:rPr lang="en-US" sz="1800" dirty="0" err="1" smtClean="0"/>
              <a:t>i</a:t>
            </a:r>
            <a:r>
              <a:rPr lang="en-US" sz="1800" dirty="0" smtClean="0"/>
              <a:t>) Transaction Processing - </a:t>
            </a:r>
            <a:endParaRPr lang="en-US" sz="2000" dirty="0" smtClean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/>
        </p:nvGraphicFramePr>
        <p:xfrm>
          <a:off x="304800" y="1905000"/>
          <a:ext cx="8610600" cy="2199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28975"/>
                <a:gridCol w="538162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Level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Comments</a:t>
                      </a:r>
                      <a:endParaRPr lang="en-US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Strategic planning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Definition of goals, policies &amp; general guidelines charting course for organization.</a:t>
                      </a:r>
                    </a:p>
                    <a:p>
                      <a:r>
                        <a:rPr lang="en-US" sz="1400" dirty="0" smtClean="0"/>
                        <a:t>Determination</a:t>
                      </a:r>
                      <a:r>
                        <a:rPr lang="en-US" sz="1400" baseline="0" dirty="0" smtClean="0"/>
                        <a:t> of organizational objectives.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Management control &amp; Tactical planning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Acquisition of resources,</a:t>
                      </a:r>
                      <a:r>
                        <a:rPr lang="en-US" sz="1400" baseline="0" dirty="0" smtClean="0"/>
                        <a:t> acquisition tactics, plant location, new products.</a:t>
                      </a:r>
                    </a:p>
                    <a:p>
                      <a:r>
                        <a:rPr lang="en-US" sz="1400" baseline="0" dirty="0" smtClean="0"/>
                        <a:t>Establishment &amp; monitoring of budgets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Operational</a:t>
                      </a:r>
                      <a:r>
                        <a:rPr lang="en-US" sz="1600" baseline="0" dirty="0" smtClean="0"/>
                        <a:t> planning &amp; control</a:t>
                      </a:r>
                      <a:endParaRPr 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Effective &amp; efficient use</a:t>
                      </a:r>
                      <a:r>
                        <a:rPr lang="en-US" sz="1400" baseline="0" dirty="0" smtClean="0"/>
                        <a:t> of existing facilities &amp; resources to carry out activities within budget constraints.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7" name="Parallelogram 26"/>
          <p:cNvSpPr/>
          <p:nvPr/>
        </p:nvSpPr>
        <p:spPr>
          <a:xfrm>
            <a:off x="3810000" y="5334000"/>
            <a:ext cx="914400" cy="381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3429000" y="5943600"/>
            <a:ext cx="16764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Transaction Processing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7" idx="4"/>
            <a:endCxn id="28" idx="0"/>
          </p:cNvCxnSpPr>
          <p:nvPr/>
        </p:nvCxnSpPr>
        <p:spPr>
          <a:xfrm rot="5400000">
            <a:off x="4152900" y="58293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2819400" y="6172200"/>
            <a:ext cx="6223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5105400" y="6172200"/>
            <a:ext cx="6223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676400" y="6007100"/>
            <a:ext cx="1295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Transactions</a:t>
            </a:r>
            <a:endParaRPr lang="en-IN" sz="1400" dirty="0">
              <a:latin typeface="Cambria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5715000" y="6019800"/>
            <a:ext cx="1676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Cambria" pitchFamily="18" charset="0"/>
              </a:rPr>
              <a:t>Transaction output</a:t>
            </a:r>
            <a:endParaRPr lang="en-IN" sz="1400" dirty="0">
              <a:latin typeface="Cambria" pitchFamily="18" charset="0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3124200" y="6550223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Fig. Transaction Processing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5791200" y="2133600"/>
            <a:ext cx="1066800" cy="609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3.5 Structure of MIS based on Management activity &amp; functions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10600" cy="51054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ii) Report Processing - </a:t>
            </a:r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0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en-US" sz="2000" dirty="0" smtClean="0"/>
              <a:t>iii) Inquiry Processing - </a:t>
            </a:r>
            <a:endParaRPr lang="en-US" sz="24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000" dirty="0" smtClean="0"/>
          </a:p>
        </p:txBody>
      </p:sp>
      <p:sp>
        <p:nvSpPr>
          <p:cNvPr id="27" name="Parallelogram 26"/>
          <p:cNvSpPr/>
          <p:nvPr/>
        </p:nvSpPr>
        <p:spPr>
          <a:xfrm>
            <a:off x="3124200" y="1752600"/>
            <a:ext cx="1066800" cy="381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2667000" y="2362200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Operational  Report Processing</a:t>
            </a:r>
            <a:endParaRPr lang="en-US" dirty="0"/>
          </a:p>
        </p:txBody>
      </p:sp>
      <p:cxnSp>
        <p:nvCxnSpPr>
          <p:cNvPr id="30" name="Straight Arrow Connector 29"/>
          <p:cNvCxnSpPr>
            <a:stCxn id="27" idx="4"/>
            <a:endCxn id="28" idx="0"/>
          </p:cNvCxnSpPr>
          <p:nvPr/>
        </p:nvCxnSpPr>
        <p:spPr>
          <a:xfrm rot="5400000">
            <a:off x="3543300" y="22479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4648200" y="2590800"/>
            <a:ext cx="6223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3429000" y="29996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Fig. Report Processing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Flowchart: Document 15"/>
          <p:cNvSpPr/>
          <p:nvPr/>
        </p:nvSpPr>
        <p:spPr>
          <a:xfrm>
            <a:off x="5257800" y="2362200"/>
            <a:ext cx="1447800" cy="609600"/>
          </a:xfrm>
          <a:prstGeom prst="flowChart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Operational control Reports</a:t>
            </a:r>
            <a:endParaRPr lang="en-US" sz="1600" dirty="0"/>
          </a:p>
        </p:txBody>
      </p:sp>
      <p:sp>
        <p:nvSpPr>
          <p:cNvPr id="18" name="Parallelogram 17"/>
          <p:cNvSpPr/>
          <p:nvPr/>
        </p:nvSpPr>
        <p:spPr>
          <a:xfrm>
            <a:off x="3505200" y="4419600"/>
            <a:ext cx="1066800" cy="3810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Files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3048000" y="5029200"/>
            <a:ext cx="1981200" cy="533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inquiry Processing</a:t>
            </a:r>
            <a:endParaRPr lang="en-US" dirty="0"/>
          </a:p>
        </p:txBody>
      </p:sp>
      <p:cxnSp>
        <p:nvCxnSpPr>
          <p:cNvPr id="20" name="Straight Arrow Connector 19"/>
          <p:cNvCxnSpPr>
            <a:stCxn id="18" idx="4"/>
            <a:endCxn id="19" idx="0"/>
          </p:cNvCxnSpPr>
          <p:nvPr/>
        </p:nvCxnSpPr>
        <p:spPr>
          <a:xfrm rot="5400000">
            <a:off x="3924300" y="4914900"/>
            <a:ext cx="2286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5029200" y="5257800"/>
            <a:ext cx="6223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3810000" y="5666601"/>
            <a:ext cx="2438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Fig. inquiry Processing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Parallelogram 22"/>
          <p:cNvSpPr/>
          <p:nvPr/>
        </p:nvSpPr>
        <p:spPr>
          <a:xfrm>
            <a:off x="5562600" y="5029200"/>
            <a:ext cx="1600200" cy="533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inquiry Responses</a:t>
            </a:r>
            <a:endParaRPr lang="en-US" dirty="0"/>
          </a:p>
        </p:txBody>
      </p:sp>
      <p:sp>
        <p:nvSpPr>
          <p:cNvPr id="24" name="Parallelogram 23"/>
          <p:cNvSpPr/>
          <p:nvPr/>
        </p:nvSpPr>
        <p:spPr>
          <a:xfrm>
            <a:off x="1295400" y="5029200"/>
            <a:ext cx="1295400" cy="533400"/>
          </a:xfrm>
          <a:prstGeom prst="parallelogram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inquiry</a:t>
            </a:r>
            <a:endParaRPr lang="en-US" dirty="0"/>
          </a:p>
        </p:txBody>
      </p:sp>
      <p:cxnSp>
        <p:nvCxnSpPr>
          <p:cNvPr id="25" name="Straight Arrow Connector 24"/>
          <p:cNvCxnSpPr>
            <a:stCxn id="24" idx="2"/>
            <a:endCxn id="19" idx="1"/>
          </p:cNvCxnSpPr>
          <p:nvPr/>
        </p:nvCxnSpPr>
        <p:spPr>
          <a:xfrm>
            <a:off x="2524125" y="5295900"/>
            <a:ext cx="523875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3.5 Structure of MIS based on Management activity &amp; functions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10600" cy="51054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2) Information system for Management Control -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- It is required by managers of departments to measure performance, decide on control action, formulate new decision rules to be applied by operational personnel &amp; allocate resources.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- control process requires following information: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	</a:t>
            </a:r>
            <a:r>
              <a:rPr lang="en-US" sz="1600" dirty="0" smtClean="0"/>
              <a:t>1. Planned performance(standard, expected)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 smtClean="0"/>
              <a:t>		2.variences from planned performance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 smtClean="0"/>
              <a:t>		3. Reasons for variances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 smtClean="0"/>
              <a:t>		4. Analysis of possible decisions or courses of action</a:t>
            </a:r>
          </a:p>
          <a:p>
            <a:pPr marL="457200" indent="-457200">
              <a:spcBef>
                <a:spcPts val="0"/>
              </a:spcBef>
              <a:buNone/>
            </a:pPr>
            <a:endParaRPr lang="en-US" sz="16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3) Information system for Strategic Planning - 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- The purpose of strategic planning to develop strategies by which an organization will be able to achieve its objectives.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- The time horizon for strategic planning tens to be fairly long.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- Data requirements for strategic planning are generally processed, summarized data from a variety sources. There is need for considerable external data.</a:t>
            </a:r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8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0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0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en-US" sz="2000" dirty="0" smtClean="0"/>
              <a:t> </a:t>
            </a:r>
            <a:endParaRPr lang="en-US" sz="24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3.6 Systems Concepts to MIS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10600" cy="51054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System concept to MIS is described in following terms :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1) Information System as a system -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</a:t>
            </a:r>
            <a:r>
              <a:rPr lang="en-US" sz="1600" dirty="0" smtClean="0"/>
              <a:t>- it receives the input of data, process the data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 according to instructions &amp; output the result.</a:t>
            </a:r>
          </a:p>
          <a:p>
            <a:pPr marL="457200" indent="-457200">
              <a:spcBef>
                <a:spcPts val="0"/>
              </a:spcBef>
              <a:buNone/>
            </a:pPr>
            <a:endParaRPr lang="en-US" sz="1600" dirty="0" smtClean="0"/>
          </a:p>
          <a:p>
            <a:pPr marL="457200" indent="-457200">
              <a:spcBef>
                <a:spcPts val="0"/>
              </a:spcBef>
              <a:buNone/>
            </a:pPr>
            <a:endParaRPr lang="en-US" sz="16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 	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- information system can be divided into five major subsystems</a:t>
            </a:r>
          </a:p>
        </p:txBody>
      </p:sp>
      <p:sp>
        <p:nvSpPr>
          <p:cNvPr id="4" name="Rectangle 3"/>
          <p:cNvSpPr/>
          <p:nvPr/>
        </p:nvSpPr>
        <p:spPr>
          <a:xfrm>
            <a:off x="5334000" y="2590800"/>
            <a:ext cx="914400" cy="381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Input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629400" y="2590800"/>
            <a:ext cx="914400" cy="381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Process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8001000" y="2590800"/>
            <a:ext cx="914400" cy="381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output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4" idx="3"/>
            <a:endCxn id="5" idx="1"/>
          </p:cNvCxnSpPr>
          <p:nvPr/>
        </p:nvCxnSpPr>
        <p:spPr>
          <a:xfrm>
            <a:off x="6248400" y="2781300"/>
            <a:ext cx="3810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>
            <a:stCxn id="5" idx="3"/>
            <a:endCxn id="6" idx="1"/>
          </p:cNvCxnSpPr>
          <p:nvPr/>
        </p:nvCxnSpPr>
        <p:spPr>
          <a:xfrm>
            <a:off x="7543800" y="27813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248400" y="1905000"/>
            <a:ext cx="1752600" cy="381000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Data storage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" name="Straight Arrow Connector 2"/>
          <p:cNvCxnSpPr>
            <a:stCxn id="9" idx="2"/>
          </p:cNvCxnSpPr>
          <p:nvPr/>
        </p:nvCxnSpPr>
        <p:spPr>
          <a:xfrm rot="5400000">
            <a:off x="6972300" y="2438400"/>
            <a:ext cx="304800" cy="1588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5867400" y="2971800"/>
            <a:ext cx="2667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latin typeface="Arial" pitchFamily="34" charset="0"/>
                <a:cs typeface="Arial" pitchFamily="34" charset="0"/>
              </a:rPr>
              <a:t>Fig. Basic model with data storage</a:t>
            </a:r>
            <a:endParaRPr lang="en-IN" sz="1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/>
          </p:nvPr>
        </p:nvGraphicFramePr>
        <p:xfrm>
          <a:off x="381000" y="3647440"/>
          <a:ext cx="8458200" cy="305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9000"/>
                <a:gridCol w="5029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Subsystem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Description</a:t>
                      </a:r>
                      <a:endParaRPr lang="en-IN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Hardware &amp; system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The computer h/w &amp; system s/w necessary for operations</a:t>
                      </a:r>
                      <a:endParaRPr lang="en-IN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Software management &amp; administration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Planning, budgeting, staffing, training</a:t>
                      </a:r>
                      <a:r>
                        <a:rPr lang="en-US" sz="1600" baseline="0" dirty="0" smtClean="0"/>
                        <a:t> evaluation &amp; related management function</a:t>
                      </a:r>
                      <a:endParaRPr lang="en-IN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Operation is the computer</a:t>
                      </a:r>
                      <a:r>
                        <a:rPr lang="en-US" sz="1600" baseline="0" dirty="0" smtClean="0"/>
                        <a:t> facilities in processing applications</a:t>
                      </a:r>
                      <a:endParaRPr lang="en-IN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Application system development &amp; maintenance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development of new application system &amp; maintenance of existing</a:t>
                      </a:r>
                      <a:r>
                        <a:rPr lang="en-US" sz="1600" baseline="0" dirty="0" smtClean="0"/>
                        <a:t> systems</a:t>
                      </a:r>
                      <a:endParaRPr lang="en-IN" sz="16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Application system</a:t>
                      </a:r>
                      <a:endParaRPr lang="en-IN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smtClean="0"/>
                        <a:t>The system which performs activities necessary to process transactions, update data,</a:t>
                      </a:r>
                      <a:r>
                        <a:rPr lang="en-US" sz="1600" baseline="0" dirty="0" smtClean="0"/>
                        <a:t> produce output etc.</a:t>
                      </a:r>
                      <a:endParaRPr lang="en-IN" sz="16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3.6 Systems Concepts to MIS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610600" cy="5105400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None/>
            </a:pPr>
            <a:r>
              <a:rPr lang="en-US" sz="1800" dirty="0"/>
              <a:t>2</a:t>
            </a:r>
            <a:r>
              <a:rPr lang="en-US" sz="1800" dirty="0" smtClean="0"/>
              <a:t>) System analysis and design -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	</a:t>
            </a:r>
            <a:r>
              <a:rPr lang="en-US" sz="1600" dirty="0" smtClean="0"/>
              <a:t>- system analysis is the study of existing system to understand its functioning with reference to its objective.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- it seeks to understand the criteria for system effectiveness, as well as various subsystems &amp; their interactions.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- it gives details about the desired features of the proposed system.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- system design refers to designing new system to replace existing system.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- new system must fulfill the objectives of the old system, as well as new objectives that has defined in analysis phase.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3) Use of subsystems in information system design -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 smtClean="0"/>
              <a:t>	- information system can be describe as hierarchy of subsystems.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- at each level of hierarchy the interface between the lower level subsystems are clearly defined.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4) Decoupling of information system –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600" dirty="0" smtClean="0"/>
              <a:t>- decoupling of subsystems  helps in independent working this enhances the adaptability of system by permitting isolation of the impact of potential changes on the system.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- more decoupled the system, the easier it is to modify a subsystem without affecting the rest of the system.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 smtClean="0"/>
              <a:t> 	- decoupling can be achieved by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800" dirty="0"/>
              <a:t>	</a:t>
            </a:r>
            <a:r>
              <a:rPr lang="en-US" sz="1800" dirty="0" smtClean="0"/>
              <a:t>	</a:t>
            </a:r>
            <a:r>
              <a:rPr lang="en-US" sz="1400" dirty="0" smtClean="0"/>
              <a:t>- </a:t>
            </a:r>
            <a:r>
              <a:rPr lang="en-US" sz="1600" dirty="0" smtClean="0"/>
              <a:t>defining subsystems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600" dirty="0"/>
              <a:t>	</a:t>
            </a:r>
            <a:r>
              <a:rPr lang="en-US" sz="1600" dirty="0" smtClean="0"/>
              <a:t>	- minimizing the degree of interconnections.</a:t>
            </a:r>
            <a:endParaRPr lang="en-US" sz="2000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Assignment No.3	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Q1. Define &amp; explain the concept of MIS.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Q2. Explain how MIS relates to other academic disciplines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Q3. Explain structure on MIS based on management activity &amp; functions in 	detail.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Q4. what is the systems concept to MIS ?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Q3. write short notes on –</a:t>
            </a:r>
          </a:p>
          <a:p>
            <a:pPr lvl="2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- Integrated system</a:t>
            </a:r>
          </a:p>
          <a:p>
            <a:pPr lvl="2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- MIS Vs. Data processing</a:t>
            </a:r>
          </a:p>
          <a:p>
            <a:pPr marL="685800" lvl="2" indent="0">
              <a:spcBef>
                <a:spcPts val="0"/>
              </a:spcBef>
              <a:buNone/>
            </a:pPr>
            <a:endParaRPr lang="en-US" sz="2000" dirty="0" smtClean="0"/>
          </a:p>
          <a:p>
            <a:pPr lvl="2">
              <a:spcBef>
                <a:spcPts val="0"/>
              </a:spcBef>
              <a:buFontTx/>
              <a:buChar char="-"/>
            </a:pPr>
            <a:endParaRPr lang="en-US" sz="2000" dirty="0"/>
          </a:p>
          <a:p>
            <a:pPr lvl="2"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 marL="685800" lvl="2" indent="0">
              <a:spcBef>
                <a:spcPts val="0"/>
              </a:spcBef>
              <a:buNone/>
            </a:pPr>
            <a:endParaRPr lang="en-US" sz="2000" dirty="0" smtClean="0"/>
          </a:p>
          <a:p>
            <a:pPr lvl="2">
              <a:spcBef>
                <a:spcPts val="0"/>
              </a:spcBef>
              <a:buFontTx/>
              <a:buChar char="-"/>
            </a:pPr>
            <a:endParaRPr lang="en-US" sz="1400" dirty="0" smtClean="0"/>
          </a:p>
        </p:txBody>
      </p:sp>
    </p:spTree>
    <p:extLst/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 Information Systems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533400" y="2286000"/>
            <a:ext cx="7924800" cy="4114800"/>
          </a:xfrm>
          <a:ln w="19050" cmpd="dbl">
            <a:solidFill>
              <a:schemeClr val="accent2">
                <a:lumMod val="75000"/>
              </a:schemeClr>
            </a:solidFill>
          </a:ln>
        </p:spPr>
        <p:txBody>
          <a:bodyPr>
            <a:normAutofit/>
          </a:bodyPr>
          <a:lstStyle/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Definition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Integrated System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MIS Vs Data Processing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MIS &amp; other academic disciplines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Structure of MIS based on management activity and functions</a:t>
            </a:r>
          </a:p>
          <a:p>
            <a:pPr marL="320040" indent="-320040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400" dirty="0" smtClean="0"/>
              <a:t>Systems Concepts to MIS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09600" y="1752600"/>
            <a:ext cx="2057400" cy="523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2800" dirty="0">
                <a:solidFill>
                  <a:schemeClr val="accent1">
                    <a:lumMod val="75000"/>
                  </a:schemeClr>
                </a:solidFill>
                <a:latin typeface="+mn-lt"/>
              </a:rPr>
              <a:t>Contents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683000" y="4584700"/>
            <a:ext cx="12192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Intelligence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339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3.1Definition of MIS</a:t>
            </a:r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228600" y="1573213"/>
            <a:ext cx="8305800" cy="5132387"/>
          </a:xfrm>
        </p:spPr>
        <p:txBody>
          <a:bodyPr>
            <a:normAutofit/>
          </a:bodyPr>
          <a:lstStyle/>
          <a:p>
            <a:pPr marL="320040" indent="-320040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000" dirty="0" smtClean="0"/>
              <a:t>Definition of MIS –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800" dirty="0" smtClean="0"/>
              <a:t> 				Simply  , MIS is the system which makes available 	the right information to the right person, at the right place , at the right time, in the right form and at the right cost.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800" dirty="0" smtClean="0"/>
              <a:t>	Davis and Olson define it as :“MIS is an integrated user-machine system for providing information to support operations , management and decision making function in an organization. The system utilizes computer hardware and software , manual procedures/models for analysis, planning ,control and decision making and a database.”</a:t>
            </a:r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8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8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8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8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800" dirty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r>
              <a:rPr lang="en-US" sz="1800" dirty="0" smtClean="0"/>
              <a:t>	</a:t>
            </a:r>
            <a:r>
              <a:rPr lang="en-US" sz="1800" dirty="0"/>
              <a:t>	</a:t>
            </a:r>
            <a:endParaRPr lang="en-US" sz="1800" dirty="0" smtClean="0"/>
          </a:p>
          <a:p>
            <a:pPr marL="320040" indent="-320040" algn="just" fontAlgn="auto">
              <a:spcAft>
                <a:spcPts val="0"/>
              </a:spcAft>
              <a:buFont typeface="Wingdings"/>
              <a:buNone/>
              <a:defRPr/>
            </a:pPr>
            <a:endParaRPr lang="en-US" sz="1800" dirty="0" smtClean="0"/>
          </a:p>
          <a:p>
            <a:pPr marL="640080" lvl="1" indent="-274320" algn="just" fontAlgn="auto">
              <a:spcAft>
                <a:spcPts val="0"/>
              </a:spcAft>
              <a:buFont typeface="Wingdings 2"/>
              <a:buNone/>
              <a:defRPr/>
            </a:pPr>
            <a:endParaRPr lang="en-US" sz="1800" dirty="0" smtClean="0"/>
          </a:p>
          <a:p>
            <a:pPr lvl="4" algn="just" fontAlgn="auto">
              <a:spcAft>
                <a:spcPts val="0"/>
              </a:spcAft>
              <a:buClr>
                <a:schemeClr val="accent4"/>
              </a:buClr>
              <a:buFont typeface="Wingdings"/>
              <a:buNone/>
              <a:defRPr/>
            </a:pPr>
            <a:endParaRPr lang="en-US" sz="1050" dirty="0" smtClean="0"/>
          </a:p>
        </p:txBody>
      </p:sp>
      <p:sp>
        <p:nvSpPr>
          <p:cNvPr id="19" name="Rectangle 18"/>
          <p:cNvSpPr/>
          <p:nvPr/>
        </p:nvSpPr>
        <p:spPr>
          <a:xfrm>
            <a:off x="6426200" y="4584700"/>
            <a:ext cx="838200" cy="3055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Choice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5207000" y="4584700"/>
            <a:ext cx="874712" cy="305594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Design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endCxn id="24" idx="1"/>
          </p:cNvCxnSpPr>
          <p:nvPr/>
        </p:nvCxnSpPr>
        <p:spPr>
          <a:xfrm>
            <a:off x="4902200" y="4737100"/>
            <a:ext cx="304800" cy="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endCxn id="19" idx="1"/>
          </p:cNvCxnSpPr>
          <p:nvPr/>
        </p:nvCxnSpPr>
        <p:spPr>
          <a:xfrm>
            <a:off x="6045200" y="4737100"/>
            <a:ext cx="381000" cy="3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3124200" y="6400800"/>
            <a:ext cx="194389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Fig. The Concept of MIS</a:t>
            </a:r>
            <a:endParaRPr lang="en-IN" sz="1100" dirty="0"/>
          </a:p>
        </p:txBody>
      </p:sp>
      <p:sp>
        <p:nvSpPr>
          <p:cNvPr id="35" name="Rectangle 34"/>
          <p:cNvSpPr/>
          <p:nvPr/>
        </p:nvSpPr>
        <p:spPr>
          <a:xfrm>
            <a:off x="3606800" y="4508500"/>
            <a:ext cx="3810000" cy="457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400"/>
          </a:p>
        </p:txBody>
      </p:sp>
      <p:cxnSp>
        <p:nvCxnSpPr>
          <p:cNvPr id="37" name="Elbow Connector 36"/>
          <p:cNvCxnSpPr>
            <a:stCxn id="35" idx="3"/>
          </p:cNvCxnSpPr>
          <p:nvPr/>
        </p:nvCxnSpPr>
        <p:spPr>
          <a:xfrm>
            <a:off x="7416800" y="4737100"/>
            <a:ext cx="330200" cy="6604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ectangle 40"/>
          <p:cNvSpPr/>
          <p:nvPr/>
        </p:nvSpPr>
        <p:spPr>
          <a:xfrm>
            <a:off x="6464300" y="5943600"/>
            <a:ext cx="13716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Performance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1905000" y="4648200"/>
            <a:ext cx="1295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Computers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1905000" y="5410200"/>
            <a:ext cx="1295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Database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1905000" y="5029200"/>
            <a:ext cx="1295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Human Beings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1905000" y="4267200"/>
            <a:ext cx="1295400" cy="304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dirty="0" smtClean="0">
                <a:solidFill>
                  <a:schemeClr val="tx1"/>
                </a:solidFill>
              </a:rPr>
              <a:t>Processing logic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1752600" y="4191000"/>
            <a:ext cx="1600200" cy="1600200"/>
          </a:xfrm>
          <a:prstGeom prst="rect">
            <a:avLst/>
          </a:prstGeom>
          <a:solidFill>
            <a:schemeClr val="accent1">
              <a:alpha val="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8" name="Straight Arrow Connector 47"/>
          <p:cNvCxnSpPr>
            <a:endCxn id="35" idx="1"/>
          </p:cNvCxnSpPr>
          <p:nvPr/>
        </p:nvCxnSpPr>
        <p:spPr>
          <a:xfrm>
            <a:off x="3352800" y="4724400"/>
            <a:ext cx="25400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/>
          <p:nvPr/>
        </p:nvCxnSpPr>
        <p:spPr>
          <a:xfrm>
            <a:off x="1295400" y="45720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/>
          <p:cNvCxnSpPr/>
          <p:nvPr/>
        </p:nvCxnSpPr>
        <p:spPr>
          <a:xfrm>
            <a:off x="1282700" y="49911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Arrow Connector 52"/>
          <p:cNvCxnSpPr/>
          <p:nvPr/>
        </p:nvCxnSpPr>
        <p:spPr>
          <a:xfrm>
            <a:off x="1270000" y="5408612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TextBox 56"/>
          <p:cNvSpPr txBox="1"/>
          <p:nvPr/>
        </p:nvSpPr>
        <p:spPr>
          <a:xfrm>
            <a:off x="2717800" y="6108700"/>
            <a:ext cx="1752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Monitoring /  Feedback</a:t>
            </a:r>
            <a:endParaRPr lang="en-IN" sz="1100" dirty="0"/>
          </a:p>
        </p:txBody>
      </p:sp>
      <p:sp>
        <p:nvSpPr>
          <p:cNvPr id="58" name="TextBox 57"/>
          <p:cNvSpPr txBox="1"/>
          <p:nvPr/>
        </p:nvSpPr>
        <p:spPr>
          <a:xfrm>
            <a:off x="3733800" y="4114800"/>
            <a:ext cx="8382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Judgment Intuition</a:t>
            </a:r>
            <a:endParaRPr lang="en-IN" sz="1100" dirty="0"/>
          </a:p>
        </p:txBody>
      </p:sp>
      <p:sp>
        <p:nvSpPr>
          <p:cNvPr id="59" name="TextBox 58"/>
          <p:cNvSpPr txBox="1"/>
          <p:nvPr/>
        </p:nvSpPr>
        <p:spPr>
          <a:xfrm>
            <a:off x="5105400" y="4114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Skill</a:t>
            </a:r>
          </a:p>
          <a:p>
            <a:r>
              <a:rPr lang="en-US" sz="1100" dirty="0" smtClean="0"/>
              <a:t>Experience</a:t>
            </a:r>
            <a:endParaRPr lang="en-IN" sz="1100" dirty="0"/>
          </a:p>
        </p:txBody>
      </p:sp>
      <p:sp>
        <p:nvSpPr>
          <p:cNvPr id="60" name="TextBox 59"/>
          <p:cNvSpPr txBox="1"/>
          <p:nvPr/>
        </p:nvSpPr>
        <p:spPr>
          <a:xfrm>
            <a:off x="6400800" y="4114800"/>
            <a:ext cx="990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External </a:t>
            </a:r>
          </a:p>
          <a:p>
            <a:r>
              <a:rPr lang="en-US" sz="1100" dirty="0" smtClean="0"/>
              <a:t>Environment</a:t>
            </a:r>
            <a:endParaRPr lang="en-IN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7467600" y="4495800"/>
            <a:ext cx="8382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Decision</a:t>
            </a:r>
            <a:endParaRPr lang="en-IN" sz="1100" dirty="0"/>
          </a:p>
        </p:txBody>
      </p:sp>
      <p:sp>
        <p:nvSpPr>
          <p:cNvPr id="62" name="TextBox 61"/>
          <p:cNvSpPr txBox="1"/>
          <p:nvPr/>
        </p:nvSpPr>
        <p:spPr>
          <a:xfrm>
            <a:off x="6223000" y="5384800"/>
            <a:ext cx="18288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Decision Implementations</a:t>
            </a:r>
            <a:endParaRPr lang="en-IN" sz="1100" dirty="0"/>
          </a:p>
        </p:txBody>
      </p:sp>
      <p:cxnSp>
        <p:nvCxnSpPr>
          <p:cNvPr id="64" name="Straight Arrow Connector 63"/>
          <p:cNvCxnSpPr>
            <a:stCxn id="62" idx="2"/>
            <a:endCxn id="41" idx="0"/>
          </p:cNvCxnSpPr>
          <p:nvPr/>
        </p:nvCxnSpPr>
        <p:spPr>
          <a:xfrm rot="16200000" flipH="1">
            <a:off x="6995155" y="5788655"/>
            <a:ext cx="297190" cy="127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1219200" y="4538990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</a:t>
            </a:r>
            <a:endParaRPr lang="en-IN" sz="1100" dirty="0"/>
          </a:p>
        </p:txBody>
      </p:sp>
      <p:sp>
        <p:nvSpPr>
          <p:cNvPr id="71" name="TextBox 70"/>
          <p:cNvSpPr txBox="1"/>
          <p:nvPr/>
        </p:nvSpPr>
        <p:spPr>
          <a:xfrm>
            <a:off x="1219200" y="4953000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</a:t>
            </a:r>
            <a:endParaRPr lang="en-IN" sz="1100" dirty="0"/>
          </a:p>
        </p:txBody>
      </p:sp>
      <p:sp>
        <p:nvSpPr>
          <p:cNvPr id="72" name="TextBox 71"/>
          <p:cNvSpPr txBox="1"/>
          <p:nvPr/>
        </p:nvSpPr>
        <p:spPr>
          <a:xfrm>
            <a:off x="1219200" y="5410200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Data</a:t>
            </a:r>
            <a:endParaRPr lang="en-IN" sz="1100" dirty="0"/>
          </a:p>
        </p:txBody>
      </p:sp>
      <p:sp>
        <p:nvSpPr>
          <p:cNvPr id="73" name="TextBox 72"/>
          <p:cNvSpPr txBox="1"/>
          <p:nvPr/>
        </p:nvSpPr>
        <p:spPr>
          <a:xfrm>
            <a:off x="3429000" y="5029200"/>
            <a:ext cx="6096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Information</a:t>
            </a:r>
            <a:endParaRPr lang="en-IN" sz="1100" dirty="0"/>
          </a:p>
        </p:txBody>
      </p:sp>
      <p:sp>
        <p:nvSpPr>
          <p:cNvPr id="74" name="TextBox 73"/>
          <p:cNvSpPr txBox="1"/>
          <p:nvPr/>
        </p:nvSpPr>
        <p:spPr>
          <a:xfrm>
            <a:off x="2209800" y="5867400"/>
            <a:ext cx="533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MIS</a:t>
            </a:r>
            <a:endParaRPr lang="en-IN" sz="1100" dirty="0"/>
          </a:p>
        </p:txBody>
      </p:sp>
      <p:sp>
        <p:nvSpPr>
          <p:cNvPr id="119" name="TextBox 118"/>
          <p:cNvSpPr txBox="1"/>
          <p:nvPr/>
        </p:nvSpPr>
        <p:spPr>
          <a:xfrm>
            <a:off x="5410200" y="4953000"/>
            <a:ext cx="1295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/>
              <a:t>Decision Making</a:t>
            </a:r>
            <a:endParaRPr lang="en-IN" sz="1100" dirty="0"/>
          </a:p>
        </p:txBody>
      </p:sp>
      <p:cxnSp>
        <p:nvCxnSpPr>
          <p:cNvPr id="121" name="Shape 120"/>
          <p:cNvCxnSpPr>
            <a:stCxn id="41" idx="2"/>
            <a:endCxn id="72" idx="2"/>
          </p:cNvCxnSpPr>
          <p:nvPr/>
        </p:nvCxnSpPr>
        <p:spPr>
          <a:xfrm rot="5400000" flipH="1">
            <a:off x="4029705" y="3128005"/>
            <a:ext cx="576590" cy="5664200"/>
          </a:xfrm>
          <a:prstGeom prst="bentConnector3">
            <a:avLst>
              <a:gd name="adj1" fmla="val -2202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3.1 Introduction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381000" y="1460669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MIS As Pyramid –</a:t>
            </a:r>
          </a:p>
          <a:p>
            <a:pPr>
              <a:spcBef>
                <a:spcPts val="0"/>
              </a:spcBef>
              <a:buFont typeface="Wingdings" pitchFamily="2" charset="2"/>
              <a:buNone/>
            </a:pPr>
            <a:r>
              <a:rPr lang="en-US" sz="2000" dirty="0" smtClean="0"/>
              <a:t>	</a:t>
            </a:r>
          </a:p>
        </p:txBody>
      </p:sp>
      <p:graphicFrame>
        <p:nvGraphicFramePr>
          <p:cNvPr id="2" name="Diagram 1"/>
          <p:cNvGraphicFramePr/>
          <p:nvPr>
            <p:extLst/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3505200" y="5701099"/>
            <a:ext cx="190261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Fig. MIS as a pyramid</a:t>
            </a:r>
            <a:endParaRPr lang="en-IN" sz="1200" dirty="0"/>
          </a:p>
        </p:txBody>
      </p:sp>
      <p:sp>
        <p:nvSpPr>
          <p:cNvPr id="6" name="TextBox 5"/>
          <p:cNvSpPr txBox="1"/>
          <p:nvPr/>
        </p:nvSpPr>
        <p:spPr>
          <a:xfrm rot="3087716">
            <a:off x="4961518" y="2458044"/>
            <a:ext cx="174241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Unstructured decision</a:t>
            </a:r>
            <a:endParaRPr lang="en-IN" sz="1200" dirty="0"/>
          </a:p>
        </p:txBody>
      </p:sp>
      <p:sp>
        <p:nvSpPr>
          <p:cNvPr id="7" name="TextBox 6"/>
          <p:cNvSpPr txBox="1"/>
          <p:nvPr/>
        </p:nvSpPr>
        <p:spPr>
          <a:xfrm rot="3282829">
            <a:off x="6339167" y="4231284"/>
            <a:ext cx="15489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Structured decision</a:t>
            </a:r>
            <a:endParaRPr lang="en-IN" sz="1200" dirty="0"/>
          </a:p>
        </p:txBody>
      </p:sp>
      <p:cxnSp>
        <p:nvCxnSpPr>
          <p:cNvPr id="4" name="Straight Arrow Connector 3"/>
          <p:cNvCxnSpPr/>
          <p:nvPr/>
        </p:nvCxnSpPr>
        <p:spPr>
          <a:xfrm rot="16200000" flipV="1">
            <a:off x="4838700" y="1485900"/>
            <a:ext cx="381000" cy="30479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6200000" flipH="1">
            <a:off x="7464514" y="4949914"/>
            <a:ext cx="419098" cy="3490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/>
              <a:t>3</a:t>
            </a:r>
            <a:r>
              <a:rPr lang="en-US" sz="2800" dirty="0" smtClean="0"/>
              <a:t>.2 Integrated System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381000" y="1460669"/>
            <a:ext cx="8458200" cy="5056187"/>
          </a:xfrm>
        </p:spPr>
        <p:txBody>
          <a:bodyPr/>
          <a:lstStyle/>
          <a:p>
            <a:pPr marL="609600" indent="-342900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A system in which members of various department work together in a unified manner.</a:t>
            </a:r>
          </a:p>
          <a:p>
            <a:pPr marL="609600" indent="-342900"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 marL="609600" indent="-342900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If there are no integrating processes and mechanisms, individual applications may inconsistent and incompatible.</a:t>
            </a:r>
          </a:p>
          <a:p>
            <a:pPr marL="609600" indent="-342900"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 marL="609600" indent="-342900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There may be redundant development of separate applications when actually a single application could serve better.</a:t>
            </a:r>
          </a:p>
          <a:p>
            <a:pPr marL="609600" indent="-342900"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 marL="609600" indent="-342900">
              <a:spcBef>
                <a:spcPts val="0"/>
              </a:spcBef>
              <a:buFontTx/>
              <a:buChar char="-"/>
            </a:pPr>
            <a:r>
              <a:rPr lang="en-US" sz="2000" dirty="0" smtClean="0"/>
              <a:t>System integration can be achieved through standard guidelines and procedures set by MIS function.</a:t>
            </a:r>
          </a:p>
          <a:p>
            <a:pPr marL="609600" indent="-342900"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 marL="609600" indent="-342900"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en-US" sz="2000" dirty="0" smtClean="0"/>
          </a:p>
          <a:p>
            <a:pPr>
              <a:spcBef>
                <a:spcPts val="0"/>
              </a:spcBef>
              <a:buFont typeface="Wingdings" pitchFamily="2" charset="2"/>
              <a:buChar char="Ø"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/>
              <a:t>3</a:t>
            </a:r>
            <a:r>
              <a:rPr lang="en-US" sz="2800" dirty="0" smtClean="0"/>
              <a:t>.3 MIS Vs. Data Processing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A data processing system processes transactions and produces reports.it represents the automation of fundamental, routine processing to support operations.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20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MIS encompasses processing in support of a wider range of organizational functions and management.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20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MIS includes transaction processing as one of its functions.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2000" dirty="0"/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One important aspect of the difference between routine data processing is the capability to provide analysis, planning and decision making support.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2000" dirty="0" smtClean="0"/>
          </a:p>
          <a:p>
            <a:pPr marL="0" indent="0">
              <a:spcBef>
                <a:spcPts val="0"/>
              </a:spcBef>
              <a:buNone/>
            </a:pPr>
            <a:endParaRPr lang="en-US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/>
              <a:t>3</a:t>
            </a:r>
            <a:r>
              <a:rPr lang="en-US" sz="2800" dirty="0" smtClean="0"/>
              <a:t>.4 MIS and other academic disciplines	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 marL="457200" indent="-457200">
              <a:spcBef>
                <a:spcPts val="0"/>
              </a:spcBef>
              <a:buNone/>
            </a:pPr>
            <a:r>
              <a:rPr lang="en-US" sz="2000" dirty="0" smtClean="0"/>
              <a:t>Four major academic are significant to MIS concept :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2000" dirty="0" smtClean="0"/>
              <a:t>1) Managerial Accounting –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1700" dirty="0" smtClean="0"/>
              <a:t>Field of accounting is having two major areas-</a:t>
            </a:r>
          </a:p>
          <a:p>
            <a:pPr lvl="1">
              <a:spcBef>
                <a:spcPts val="0"/>
              </a:spcBef>
              <a:buFontTx/>
              <a:buChar char="-"/>
            </a:pPr>
            <a:r>
              <a:rPr lang="en-US" sz="1700" dirty="0" smtClean="0"/>
              <a:t>1) financial Accounting – </a:t>
            </a:r>
          </a:p>
          <a:p>
            <a:pPr lvl="2">
              <a:spcBef>
                <a:spcPts val="0"/>
              </a:spcBef>
              <a:buNone/>
            </a:pPr>
            <a:r>
              <a:rPr lang="en-US" sz="1400" dirty="0" smtClean="0"/>
              <a:t>	</a:t>
            </a:r>
            <a:r>
              <a:rPr lang="en-US" sz="1600" dirty="0" smtClean="0"/>
              <a:t>It is concerned with the measurement of income for specific periods of time such as a month or a year &amp; reporting of financial status at the end of the period.</a:t>
            </a:r>
          </a:p>
          <a:p>
            <a:pPr lvl="2">
              <a:spcBef>
                <a:spcPts val="0"/>
              </a:spcBef>
              <a:buNone/>
            </a:pPr>
            <a:r>
              <a:rPr lang="en-US" sz="1600" dirty="0" smtClean="0"/>
              <a:t>	</a:t>
            </a:r>
          </a:p>
          <a:p>
            <a:pPr lvl="2">
              <a:spcBef>
                <a:spcPts val="0"/>
              </a:spcBef>
              <a:buNone/>
            </a:pPr>
            <a:r>
              <a:rPr lang="en-US" sz="1600" dirty="0" smtClean="0"/>
              <a:t>	financial accounting has limited usefulness for managerial decision making.</a:t>
            </a:r>
          </a:p>
          <a:p>
            <a:pPr lvl="2">
              <a:spcBef>
                <a:spcPts val="0"/>
              </a:spcBef>
              <a:buNone/>
            </a:pPr>
            <a:r>
              <a:rPr lang="en-US" sz="1600" dirty="0" smtClean="0"/>
              <a:t>2) Managerial Accounting –</a:t>
            </a:r>
          </a:p>
          <a:p>
            <a:pPr lvl="2">
              <a:spcBef>
                <a:spcPts val="0"/>
              </a:spcBef>
              <a:buNone/>
            </a:pPr>
            <a:r>
              <a:rPr lang="en-US" sz="1600" dirty="0" smtClean="0"/>
              <a:t>	it is concerned with determining relevant costs and performing other analysis useful for managerial decision making.</a:t>
            </a:r>
          </a:p>
          <a:p>
            <a:pPr lvl="2">
              <a:spcBef>
                <a:spcPts val="0"/>
              </a:spcBef>
              <a:buNone/>
            </a:pPr>
            <a:endParaRPr lang="en-US" sz="1400" dirty="0" smtClean="0"/>
          </a:p>
          <a:p>
            <a:pPr marL="457200" indent="-457200">
              <a:spcBef>
                <a:spcPts val="0"/>
              </a:spcBef>
              <a:buNone/>
            </a:pPr>
            <a:r>
              <a:rPr lang="en-US" sz="2000" dirty="0" smtClean="0"/>
              <a:t>2) Operations Research –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2000" dirty="0" smtClean="0"/>
              <a:t>	- </a:t>
            </a:r>
            <a:r>
              <a:rPr lang="en-US" sz="1700" dirty="0" smtClean="0"/>
              <a:t>it is application of the scientific method and quantitative analysis technique to  management problems.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700" dirty="0" smtClean="0"/>
              <a:t>	- it uses mathematical models and mathematical &amp; statistical procedures in analysis.</a:t>
            </a:r>
          </a:p>
          <a:p>
            <a:pPr marL="457200" indent="-457200">
              <a:spcBef>
                <a:spcPts val="0"/>
              </a:spcBef>
              <a:buNone/>
            </a:pPr>
            <a:r>
              <a:rPr lang="en-US" sz="1700" dirty="0" smtClean="0"/>
              <a:t>	- it helps in seeking optimal decisions or optimal policy.(i.e. maximization of profit &amp; minimization of the product cost)</a:t>
            </a:r>
          </a:p>
          <a:p>
            <a:pPr>
              <a:spcBef>
                <a:spcPts val="0"/>
              </a:spcBef>
              <a:buNone/>
            </a:pP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3.4 MIS and other academic disciplines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3) Management &amp; organization Theory –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				</a:t>
            </a:r>
            <a:r>
              <a:rPr lang="en-US" sz="1800" dirty="0" smtClean="0"/>
              <a:t>it provide several important concept which are key to understanding a function of an MIS in an organization.</a:t>
            </a:r>
          </a:p>
          <a:p>
            <a:pPr>
              <a:spcBef>
                <a:spcPts val="0"/>
              </a:spcBef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</a:t>
            </a:r>
            <a:r>
              <a:rPr lang="en-US" sz="1800" dirty="0" err="1" smtClean="0"/>
              <a:t>i</a:t>
            </a:r>
            <a:r>
              <a:rPr lang="en-US" sz="1800" dirty="0" smtClean="0"/>
              <a:t>) behavioral theory of organizational &amp; individual decision making.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	ii) Individual motivation.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	iii) Group processes &amp; group decision making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	iv) Leadership techniques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	v) Organizational change processes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	vi) Organizational structure &amp; design</a:t>
            </a:r>
          </a:p>
          <a:p>
            <a:pPr>
              <a:spcBef>
                <a:spcPts val="0"/>
              </a:spcBef>
              <a:buNone/>
            </a:pPr>
            <a:endParaRPr lang="en-US" sz="1800" dirty="0" smtClean="0"/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4) Computer Science –</a:t>
            </a:r>
          </a:p>
          <a:p>
            <a:pPr>
              <a:spcBef>
                <a:spcPts val="0"/>
              </a:spcBef>
              <a:buNone/>
            </a:pPr>
            <a:r>
              <a:rPr lang="en-US" sz="2000" dirty="0" smtClean="0"/>
              <a:t>	- </a:t>
            </a:r>
            <a:r>
              <a:rPr lang="en-US" sz="1800" dirty="0" smtClean="0"/>
              <a:t>it covers topics such as algorithms, computation, software &amp; data structures.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	- MIS are more related to organizational processes and organization effectiveness than computational algorithms.</a:t>
            </a:r>
          </a:p>
          <a:p>
            <a:pPr>
              <a:spcBef>
                <a:spcPts val="0"/>
              </a:spcBef>
              <a:buNone/>
            </a:pPr>
            <a:r>
              <a:rPr lang="en-US" sz="1800" dirty="0" smtClean="0"/>
              <a:t>	- The emphasis in MIS is on the application to the technical capabilities computer science has made possible.</a:t>
            </a:r>
            <a:endParaRPr lang="en-US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1"/>
          <p:cNvSpPr>
            <a:spLocks noGrp="1"/>
          </p:cNvSpPr>
          <p:nvPr>
            <p:ph type="title"/>
          </p:nvPr>
        </p:nvSpPr>
        <p:spPr>
          <a:xfrm>
            <a:off x="584200" y="228600"/>
            <a:ext cx="8153400" cy="762000"/>
          </a:xfrm>
        </p:spPr>
        <p:txBody>
          <a:bodyPr/>
          <a:lstStyle/>
          <a:p>
            <a:r>
              <a:rPr lang="en-US" sz="2800" dirty="0" smtClean="0"/>
              <a:t>3.5 Structure of MIS based on Management activity &amp; functions	 </a:t>
            </a:r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228600" y="1524000"/>
            <a:ext cx="8458200" cy="5056187"/>
          </a:xfrm>
        </p:spPr>
        <p:txBody>
          <a:bodyPr/>
          <a:lstStyle/>
          <a:p>
            <a:pPr>
              <a:spcBef>
                <a:spcPts val="0"/>
              </a:spcBef>
              <a:buNone/>
            </a:pPr>
            <a:r>
              <a:rPr lang="en-US" sz="2000" dirty="0" smtClean="0"/>
              <a:t>MIS is divided among subsystems like functional subsystem &amp; Activities subsystem</a:t>
            </a:r>
          </a:p>
          <a:p>
            <a:pPr>
              <a:spcBef>
                <a:spcPts val="0"/>
              </a:spcBef>
              <a:buFontTx/>
              <a:buChar char="-"/>
            </a:pPr>
            <a:r>
              <a:rPr lang="en-US" sz="2000" dirty="0" smtClean="0"/>
              <a:t>Functional Sub-system</a:t>
            </a:r>
          </a:p>
          <a:p>
            <a:pPr>
              <a:spcBef>
                <a:spcPts val="0"/>
              </a:spcBef>
              <a:buFontTx/>
              <a:buChar char="-"/>
            </a:pPr>
            <a:endParaRPr lang="en-US" sz="20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09600" y="2286000"/>
          <a:ext cx="7696200" cy="423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43200"/>
                <a:gridCol w="4953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Marketing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Sales forecasting, sales planning, customer</a:t>
                      </a:r>
                      <a:r>
                        <a:rPr lang="en-US" sz="1800" baseline="0" dirty="0" smtClean="0"/>
                        <a:t> and sales analysis</a:t>
                      </a:r>
                      <a:endParaRPr lang="en-US" sz="18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Manufacturing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Production planning</a:t>
                      </a:r>
                      <a:r>
                        <a:rPr lang="en-US" baseline="0" dirty="0" smtClean="0"/>
                        <a:t> &amp; scheduling, cost control analysis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Logistics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</a:t>
                      </a:r>
                      <a:r>
                        <a:rPr lang="en-US" baseline="0" dirty="0" smtClean="0"/>
                        <a:t> &amp; control of purchasing, inventories, distribution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Personnel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Planning</a:t>
                      </a:r>
                      <a:r>
                        <a:rPr lang="en-US" baseline="0" dirty="0" smtClean="0"/>
                        <a:t> personnel requirements, analyzing performance, salary administration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Finance</a:t>
                      </a:r>
                      <a:r>
                        <a:rPr lang="en-US" sz="2000" baseline="0" dirty="0" smtClean="0"/>
                        <a:t> &amp; Accounting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Financial</a:t>
                      </a:r>
                      <a:r>
                        <a:rPr lang="en-US" baseline="0" dirty="0" smtClean="0"/>
                        <a:t> analysis, cost analysis, capital requirements planning, income measurement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Information Processing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Information system planning, cost-effectiveness analysis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Top Management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Strategic</a:t>
                      </a:r>
                      <a:r>
                        <a:rPr lang="en-US" baseline="0" dirty="0" smtClean="0"/>
                        <a:t> planning, resource allocation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cademicPresentation2">
  <a:themeElements>
    <a:clrScheme name="Pape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33" ma:contentTypeDescription="Create a new document." ma:contentTypeScope="" ma:versionID="37d3ec2b48d53e45b233ad8f52fe1b11"/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4.xml><?xml version="1.0" encoding="utf-8"?>
<outs:outSpaceData xmlns:outs="http://schemas.microsoft.com/office/2009/outspace/metadata">
  <outs:relatedDates/>
  <outs:relatedDocuments/>
  <outs:relatedPeople>
    <outs:relatedPeopleItem>
      <outs:category>Author</outs:category>
      <outs:people/>
      <outs:source>0</outs:source>
      <outs:isPinned>true</outs:isPinned>
    </outs:relatedPeopleItem>
    <outs:relatedPeopleItem>
      <outs:category>Last modified by</outs:category>
      <outs:people/>
      <outs:source>0</outs:source>
      <outs:isPinned>true</outs:isPinned>
    </outs:relatedPeopleItem>
    <outs:relatedPeopleItem>
      <outs:category>Manager</outs:category>
      <outs:people/>
      <outs:source>0</outs:source>
      <outs:isPinned>false</outs:isPinned>
    </outs:relatedPeopleItem>
  </outs:relatedPeople>
  <outs:propertyMetadataList/>
  <outs:corruptMetadataWasLost/>
</outs:outSpaceData>
</file>

<file path=customXml/itemProps1.xml><?xml version="1.0" encoding="utf-8"?>
<ds:datastoreItem xmlns:ds="http://schemas.openxmlformats.org/officeDocument/2006/customXml" ds:itemID="{91F24D6E-C39E-4C3D-AED6-A0053B7CFF9F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CE635598-73DD-4E7B-99C4-C3309DB01F4F}">
  <ds:schemaRefs>
    <ds:schemaRef ds:uri="http://schemas.microsoft.com/office/2006/metadata/contentType"/>
    <ds:schemaRef ds:uri="http://schemas.microsoft.com/office/2006/metadata/properties/metaAttributes"/>
  </ds:schemaRefs>
</ds:datastoreItem>
</file>

<file path=customXml/itemProps3.xml><?xml version="1.0" encoding="utf-8"?>
<ds:datastoreItem xmlns:ds="http://schemas.openxmlformats.org/officeDocument/2006/customXml" ds:itemID="{3534D3FD-D06A-455F-9219-F6CA2F50DB6C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2106CC8-30F0-4E61-96AA-DC38E98C5DAE}">
  <ds:schemaRefs>
    <ds:schemaRef ds:uri="http://schemas.microsoft.com/office/2009/outspace/metadat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AcademicPresentation2</Template>
  <TotalTime>0</TotalTime>
  <Words>913</Words>
  <Application>Microsoft Office PowerPoint</Application>
  <PresentationFormat>On-screen Show (4:3)</PresentationFormat>
  <Paragraphs>316</Paragraphs>
  <Slides>17</Slides>
  <Notes>17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AcademicPresentation2</vt:lpstr>
      <vt:lpstr>MANAGEMENT SUPPORT SYSTEMS    3. Management Information                       systems</vt:lpstr>
      <vt:lpstr>Management Information Systems</vt:lpstr>
      <vt:lpstr>3.1Definition of MIS</vt:lpstr>
      <vt:lpstr>3.1 Introduction </vt:lpstr>
      <vt:lpstr>3.2 Integrated System</vt:lpstr>
      <vt:lpstr>3.3 MIS Vs. Data Processing </vt:lpstr>
      <vt:lpstr>3.4 MIS and other academic disciplines   </vt:lpstr>
      <vt:lpstr>3.4 MIS and other academic disciplines  </vt:lpstr>
      <vt:lpstr>3.5 Structure of MIS based on Management activity &amp; functions  </vt:lpstr>
      <vt:lpstr>3.5 Structure of MIS based on Management activity &amp; functions  </vt:lpstr>
      <vt:lpstr>3.5 Structure of MIS based on Management activity &amp; functions  </vt:lpstr>
      <vt:lpstr>3.5 Structure of MIS based on Management activity &amp; functions  </vt:lpstr>
      <vt:lpstr>3.5 Structure of MIS based on Management activity &amp; functions  </vt:lpstr>
      <vt:lpstr>3.5 Structure of MIS based on Management activity &amp; functions  </vt:lpstr>
      <vt:lpstr>3.6 Systems Concepts to MIS  </vt:lpstr>
      <vt:lpstr>3.6 Systems Concepts to MIS  </vt:lpstr>
      <vt:lpstr>Assignment No.3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2010-08-06T04:32:29Z</dcterms:created>
  <dcterms:modified xsi:type="dcterms:W3CDTF">2018-09-04T19:41:17Z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TC103524809990</vt:lpwstr>
  </property>
</Properties>
</file>