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4" r:id="rId5"/>
  </p:sldMasterIdLst>
  <p:notesMasterIdLst>
    <p:notesMasterId r:id="rId24"/>
  </p:notesMasterIdLst>
  <p:sldIdLst>
    <p:sldId id="277" r:id="rId6"/>
    <p:sldId id="278" r:id="rId7"/>
    <p:sldId id="279"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84"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660"/>
  </p:normalViewPr>
  <p:slideViewPr>
    <p:cSldViewPr>
      <p:cViewPr>
        <p:scale>
          <a:sx n="75" d="100"/>
          <a:sy n="75" d="100"/>
        </p:scale>
        <p:origin x="-124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fontAlgn="auto">
              <a:spcBef>
                <a:spcPts val="0"/>
              </a:spcBef>
              <a:spcAft>
                <a:spcPts val="0"/>
              </a:spcAft>
              <a:defRPr sz="1200" smtClean="0">
                <a:latin typeface="+mn-lt"/>
              </a:defRPr>
            </a:lvl1pPr>
          </a:lstStyle>
          <a:p>
            <a:pPr>
              <a:defRPr/>
            </a:pPr>
            <a:fld id="{5F08EFF0-4435-403C-BBDF-920FB30CB6D1}" type="datetimeFigureOut">
              <a:rPr lang="en-US"/>
              <a:pPr>
                <a:defRPr/>
              </a:pPr>
              <a:t>9/4/2018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fontAlgn="auto">
              <a:spcBef>
                <a:spcPts val="0"/>
              </a:spcBef>
              <a:spcAft>
                <a:spcPts val="0"/>
              </a:spcAft>
              <a:defRPr sz="1200" smtClean="0">
                <a:latin typeface="+mn-lt"/>
              </a:defRPr>
            </a:lvl1pPr>
          </a:lstStyle>
          <a:p>
            <a:pPr>
              <a:defRPr/>
            </a:pPr>
            <a:fld id="{359B4EC6-531A-4C16-A727-FB3276B622E8}" type="slidenum">
              <a:rPr lang="en-US"/>
              <a:pPr>
                <a:defRPr/>
              </a:pPr>
              <a:t>‹#›</a:t>
            </a:fld>
            <a:endParaRPr lang="en-US"/>
          </a:p>
        </p:txBody>
      </p:sp>
    </p:spTree>
    <p:extLst>
      <p:ext uri="{BB962C8B-B14F-4D97-AF65-F5344CB8AC3E}">
        <p14:creationId xmlns:p14="http://schemas.microsoft.com/office/powerpoint/2010/main" val="42578309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59FF8AEC-7114-449B-851E-648AA2DCCDE4}"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Relative vocabulary list. </a:t>
            </a:r>
          </a:p>
        </p:txBody>
      </p:sp>
      <p:sp>
        <p:nvSpPr>
          <p:cNvPr id="28676"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58BEDB8-BD58-44AF-8BEE-B3AA6A1AEDF6}"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Relative vocabulary list. </a:t>
            </a:r>
          </a:p>
        </p:txBody>
      </p:sp>
      <p:sp>
        <p:nvSpPr>
          <p:cNvPr id="28676"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58BEDB8-BD58-44AF-8BEE-B3AA6A1AEDF6}"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Relative vocabulary list. </a:t>
            </a:r>
          </a:p>
        </p:txBody>
      </p:sp>
      <p:sp>
        <p:nvSpPr>
          <p:cNvPr id="28676"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58BEDB8-BD58-44AF-8BEE-B3AA6A1AEDF6}"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Relative vocabulary list. </a:t>
            </a:r>
          </a:p>
        </p:txBody>
      </p:sp>
      <p:sp>
        <p:nvSpPr>
          <p:cNvPr id="28676"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58BEDB8-BD58-44AF-8BEE-B3AA6A1AEDF6}"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Relative vocabulary list. </a:t>
            </a:r>
          </a:p>
        </p:txBody>
      </p:sp>
      <p:sp>
        <p:nvSpPr>
          <p:cNvPr id="28676"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58BEDB8-BD58-44AF-8BEE-B3AA6A1AEDF6}"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Relative vocabulary list. </a:t>
            </a:r>
          </a:p>
        </p:txBody>
      </p:sp>
      <p:sp>
        <p:nvSpPr>
          <p:cNvPr id="28676"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58BEDB8-BD58-44AF-8BEE-B3AA6A1AEDF6}"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Relative vocabulary list. </a:t>
            </a:r>
          </a:p>
        </p:txBody>
      </p:sp>
      <p:sp>
        <p:nvSpPr>
          <p:cNvPr id="28676"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58BEDB8-BD58-44AF-8BEE-B3AA6A1AEDF6}" type="slidenum">
              <a:rPr lang="en-US"/>
              <a:pPr fontAlgn="base">
                <a:spcBef>
                  <a:spcPct val="0"/>
                </a:spcBef>
                <a:spcAft>
                  <a:spcPct val="0"/>
                </a:spcAft>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Relative vocabulary list. </a:t>
            </a:r>
          </a:p>
        </p:txBody>
      </p:sp>
      <p:sp>
        <p:nvSpPr>
          <p:cNvPr id="28676"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58BEDB8-BD58-44AF-8BEE-B3AA6A1AEDF6}" type="slidenum">
              <a:rPr lang="en-US"/>
              <a:pPr fontAlgn="base">
                <a:spcBef>
                  <a:spcPct val="0"/>
                </a:spcBef>
                <a:spcAft>
                  <a:spcPct val="0"/>
                </a:spcAft>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Relative vocabulary list. </a:t>
            </a:r>
          </a:p>
        </p:txBody>
      </p:sp>
      <p:sp>
        <p:nvSpPr>
          <p:cNvPr id="29700"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D53774BB-D9AC-4F9D-848A-B4C97C74E48C}" type="slidenum">
              <a:rPr lang="en-US"/>
              <a:pPr fontAlgn="base">
                <a:spcBef>
                  <a:spcPct val="0"/>
                </a:spcBef>
                <a:spcAft>
                  <a:spcPct val="0"/>
                </a:spcAft>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Beginning course details and/or books/materials needed for a class/project.</a:t>
            </a:r>
          </a:p>
        </p:txBody>
      </p:sp>
      <p:sp>
        <p:nvSpPr>
          <p:cNvPr id="27652"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C6AFD185-1B82-4944-B7A4-F06EAD195E2F}"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Relative vocabulary list. </a:t>
            </a:r>
          </a:p>
        </p:txBody>
      </p:sp>
      <p:sp>
        <p:nvSpPr>
          <p:cNvPr id="28676"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58BEDB8-BD58-44AF-8BEE-B3AA6A1AEDF6}"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Relative vocabulary list. </a:t>
            </a:r>
          </a:p>
        </p:txBody>
      </p:sp>
      <p:sp>
        <p:nvSpPr>
          <p:cNvPr id="28676"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58BEDB8-BD58-44AF-8BEE-B3AA6A1AEDF6}"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Relative vocabulary list. </a:t>
            </a:r>
          </a:p>
        </p:txBody>
      </p:sp>
      <p:sp>
        <p:nvSpPr>
          <p:cNvPr id="28676"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58BEDB8-BD58-44AF-8BEE-B3AA6A1AEDF6}"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Relative vocabulary list. </a:t>
            </a:r>
          </a:p>
        </p:txBody>
      </p:sp>
      <p:sp>
        <p:nvSpPr>
          <p:cNvPr id="28676"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58BEDB8-BD58-44AF-8BEE-B3AA6A1AEDF6}"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Relative vocabulary list. </a:t>
            </a:r>
          </a:p>
        </p:txBody>
      </p:sp>
      <p:sp>
        <p:nvSpPr>
          <p:cNvPr id="28676"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58BEDB8-BD58-44AF-8BEE-B3AA6A1AEDF6}"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Relative vocabulary list. </a:t>
            </a:r>
          </a:p>
        </p:txBody>
      </p:sp>
      <p:sp>
        <p:nvSpPr>
          <p:cNvPr id="28676"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58BEDB8-BD58-44AF-8BEE-B3AA6A1AEDF6}"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Relative vocabulary list. </a:t>
            </a:r>
          </a:p>
        </p:txBody>
      </p:sp>
      <p:sp>
        <p:nvSpPr>
          <p:cNvPr id="28676"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58BEDB8-BD58-44AF-8BEE-B3AA6A1AEDF6}"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duotone>
              <a:schemeClr val="bg2">
                <a:shade val="45000"/>
                <a:satMod val="135000"/>
              </a:schemeClr>
              <a:prstClr val="white"/>
            </a:duotone>
            <a:lum/>
          </a:blip>
          <a:srcRect/>
          <a:stretch>
            <a:fillRect r="-20000"/>
          </a:stretch>
        </a:blipFill>
        <a:effectLst/>
      </p:bgPr>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smtClean="0">
                <a:solidFill>
                  <a:srgbClr val="FFFFFF"/>
                </a:solidFill>
              </a:defRPr>
            </a:lvl1pPr>
          </a:lstStyle>
          <a:p>
            <a:pPr>
              <a:defRPr/>
            </a:pPr>
            <a:fld id="{3BEA7182-C6B4-4DE9-A0C0-3F27AA07B0E3}" type="datetime8">
              <a:rPr lang="en-US"/>
              <a:pPr>
                <a:defRPr/>
              </a:pPr>
              <a:t>9/4/2018 12:42 PM</a:t>
            </a:fld>
            <a:endParaRPr lang="en-US" dirty="0"/>
          </a:p>
        </p:txBody>
      </p:sp>
      <p:sp>
        <p:nvSpPr>
          <p:cNvPr id="10" name="Footer Placeholder 16"/>
          <p:cNvSpPr>
            <a:spLocks noGrp="1"/>
          </p:cNvSpPr>
          <p:nvPr>
            <p:ph type="ftr" sz="quarter" idx="11"/>
          </p:nvPr>
        </p:nvSpPr>
        <p:spPr>
          <a:xfrm>
            <a:off x="2085975" y="236538"/>
            <a:ext cx="5867400" cy="365125"/>
          </a:xfrm>
        </p:spPr>
        <p:txBody>
          <a:bodyPr/>
          <a:lstStyle>
            <a:lvl1pPr algn="r">
              <a:defRPr dirty="0">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sz="1400" smtClean="0">
                <a:solidFill>
                  <a:schemeClr val="tx2"/>
                </a:solidFill>
              </a:defRPr>
            </a:lvl1pPr>
          </a:lstStyle>
          <a:p>
            <a:pPr>
              <a:defRPr/>
            </a:pPr>
            <a:fld id="{841BCE66-39F3-4BB2-B895-67BC376E82E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8DE13EB-0E20-4C63-AEB1-52B147A3C714}" type="datetime8">
              <a:rPr lang="en-US"/>
              <a:pPr>
                <a:defRPr/>
              </a:pPr>
              <a:t>9/4/2018 12:42 PM</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11ABDA6-6C6C-4939-BBFE-FEB0E95FC7C8}" type="slidenum">
              <a:rPr lang="en-US"/>
              <a:pPr>
                <a:defRPr/>
              </a:pPr>
              <a:t>‹#›</a:t>
            </a:fld>
            <a:endParaRPr lang="en-US" sz="1400" dirty="0">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9ECF82A7-97A0-408C-9E6B-CC808F767A2C}" type="datetime8">
              <a:rPr lang="en-US"/>
              <a:pPr>
                <a:defRPr/>
              </a:pPr>
              <a:t>9/4/2018 12:42 PM</a:t>
            </a:fld>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CEAEEAD4-CAD9-4063-B6B2-92CA6D2AAAC4}" type="slidenum">
              <a:rPr lang="en-US"/>
              <a:pPr>
                <a:defRPr/>
              </a:pPr>
              <a:t>‹#›</a:t>
            </a:fld>
            <a:endParaRPr lang="en-US" sz="1400" dirty="0">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dirty="0"/>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D044685-22E2-4665-88BE-D568B64CE58C}" type="datetime8">
              <a:rPr lang="en-US"/>
              <a:pPr>
                <a:defRPr/>
              </a:pPr>
              <a:t>9/4/2018 12:42 PM</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z="1400" smtClean="0">
                <a:solidFill>
                  <a:srgbClr val="FFFFFF"/>
                </a:solidFill>
              </a:defRPr>
            </a:lvl1pPr>
          </a:lstStyle>
          <a:p>
            <a:pPr>
              <a:defRPr/>
            </a:pPr>
            <a:fld id="{185C9E8D-FADE-468F-A0FC-E7F1CEED989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dirty="0"/>
          </a:p>
        </p:txBody>
      </p:sp>
      <p:sp>
        <p:nvSpPr>
          <p:cNvPr id="7" name="Date Placeholder 11"/>
          <p:cNvSpPr>
            <a:spLocks noGrp="1"/>
          </p:cNvSpPr>
          <p:nvPr>
            <p:ph type="dt" sz="half" idx="10"/>
          </p:nvPr>
        </p:nvSpPr>
        <p:spPr/>
        <p:txBody>
          <a:bodyPr/>
          <a:lstStyle>
            <a:lvl1pPr>
              <a:defRPr/>
            </a:lvl1pPr>
          </a:lstStyle>
          <a:p>
            <a:pPr>
              <a:defRPr/>
            </a:pPr>
            <a:fld id="{B94F593E-BA99-47B8-92F2-C84D8430530C}" type="datetime8">
              <a:rPr lang="en-US"/>
              <a:pPr>
                <a:defRPr/>
              </a:pPr>
              <a:t>9/4/2018 12:42 PM</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49E5A260-EE6B-446D-ADFC-3298B7FB3BE7}" type="slidenum">
              <a:rPr lang="en-US"/>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7"/>
          <p:cNvSpPr>
            <a:spLocks noGrp="1"/>
          </p:cNvSpPr>
          <p:nvPr>
            <p:ph type="dt" sz="half" idx="10"/>
          </p:nvPr>
        </p:nvSpPr>
        <p:spPr/>
        <p:txBody>
          <a:bodyPr rtlCol="0"/>
          <a:lstStyle>
            <a:lvl1pPr>
              <a:defRPr/>
            </a:lvl1pPr>
          </a:lstStyle>
          <a:p>
            <a:pPr>
              <a:defRPr/>
            </a:pPr>
            <a:fld id="{918745B7-2D76-4FC1-882F-34E6F312E94B}" type="datetime8">
              <a:rPr lang="en-US"/>
              <a:pPr>
                <a:defRPr/>
              </a:pPr>
              <a:t>9/4/2018 12:42 PM</a:t>
            </a:fld>
            <a:endParaRPr lang="en-US"/>
          </a:p>
        </p:txBody>
      </p:sp>
      <p:sp>
        <p:nvSpPr>
          <p:cNvPr id="6" name="Slide Number Placeholder 9"/>
          <p:cNvSpPr>
            <a:spLocks noGrp="1"/>
          </p:cNvSpPr>
          <p:nvPr>
            <p:ph type="sldNum" sz="quarter" idx="11"/>
          </p:nvPr>
        </p:nvSpPr>
        <p:spPr/>
        <p:txBody>
          <a:bodyPr rtlCol="0"/>
          <a:lstStyle>
            <a:lvl1pPr>
              <a:defRPr sz="1400">
                <a:solidFill>
                  <a:srgbClr val="FFFFFF"/>
                </a:solidFill>
              </a:defRPr>
            </a:lvl1pPr>
          </a:lstStyle>
          <a:p>
            <a:pPr>
              <a:defRPr/>
            </a:pPr>
            <a:fld id="{332A1CCA-906C-4D51-A850-2BB94882A644}"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66A062B-DA3D-4DD3-9F6B-6246DFE3D25B}" type="datetime8">
              <a:rPr lang="en-US"/>
              <a:pPr>
                <a:defRPr/>
              </a:pPr>
              <a:t>9/4/2018 12:42 PM</a:t>
            </a:fld>
            <a:endParaRPr lang="en-US"/>
          </a:p>
        </p:txBody>
      </p:sp>
      <p:sp>
        <p:nvSpPr>
          <p:cNvPr id="8" name="Slide Number Placeholder 11"/>
          <p:cNvSpPr>
            <a:spLocks noGrp="1"/>
          </p:cNvSpPr>
          <p:nvPr>
            <p:ph type="sldNum" sz="quarter" idx="11"/>
          </p:nvPr>
        </p:nvSpPr>
        <p:spPr/>
        <p:txBody>
          <a:bodyPr rtlCol="0"/>
          <a:lstStyle>
            <a:lvl1pPr>
              <a:defRPr sz="1400">
                <a:solidFill>
                  <a:srgbClr val="FFFFFF"/>
                </a:solidFill>
              </a:defRPr>
            </a:lvl1pPr>
          </a:lstStyle>
          <a:p>
            <a:pPr>
              <a:defRPr/>
            </a:pPr>
            <a:fld id="{1A6AFFC6-4466-4F3D-B5B7-5E910D69DA5E}"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1C8FB6E5-12FA-4F04-859A-0134DF6205F0}" type="datetime8">
              <a:rPr lang="en-US"/>
              <a:pPr>
                <a:defRPr/>
              </a:pPr>
              <a:t>9/4/2018 12:42 PM</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sz="1400" smtClean="0">
                <a:solidFill>
                  <a:srgbClr val="FFFFFF"/>
                </a:solidFill>
              </a:defRPr>
            </a:lvl1pPr>
          </a:lstStyle>
          <a:p>
            <a:pPr>
              <a:defRPr/>
            </a:pPr>
            <a:fld id="{94FA3FD8-198F-49C4-BA8B-8AF117243B1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E0EB3DDB-946E-48D4-983C-983D2E6F2D74}" type="datetime8">
              <a:rPr lang="en-US"/>
              <a:pPr>
                <a:defRPr/>
              </a:pPr>
              <a:t>9/4/2018 12:42 PM</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sz="1400" smtClean="0">
                <a:solidFill>
                  <a:schemeClr val="tx2"/>
                </a:solidFill>
              </a:defRPr>
            </a:lvl1pPr>
          </a:lstStyle>
          <a:p>
            <a:pPr>
              <a:defRPr/>
            </a:pPr>
            <a:fld id="{3399DA05-4558-46A2-A878-AA3CB837B08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4" name="Picture 9" descr="sm_book.png"/>
          <p:cNvPicPr>
            <a:picLocks noChangeAspect="1"/>
          </p:cNvPicPr>
          <p:nvPr userDrawn="1"/>
        </p:nvPicPr>
        <p:blipFill>
          <a:blip r:embed="rId2"/>
          <a:srcRect/>
          <a:stretch>
            <a:fillRect/>
          </a:stretch>
        </p:blipFill>
        <p:spPr bwMode="auto">
          <a:xfrm>
            <a:off x="612775" y="1755775"/>
            <a:ext cx="1614488" cy="1689100"/>
          </a:xfrm>
          <a:prstGeom prst="rect">
            <a:avLst/>
          </a:prstGeom>
          <a:noFill/>
          <a:ln w="50800" cap="sq" cmpd="dbl">
            <a:solidFill>
              <a:schemeClr val="accent2"/>
            </a:solidFill>
            <a:miter lim="800000"/>
            <a:headEnd/>
            <a:tailEnd/>
          </a:ln>
        </p:spPr>
      </p:pic>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dirty="0"/>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BC45F615-365C-4F0E-9B56-CA0F34109AB8}" type="datetime8">
              <a:rPr lang="en-US"/>
              <a:pPr>
                <a:defRPr/>
              </a:pPr>
              <a:t>9/4/2018 12:42 PM</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z="1400" smtClean="0">
                <a:solidFill>
                  <a:srgbClr val="FFFFFF"/>
                </a:solidFill>
              </a:defRPr>
            </a:lvl1pPr>
          </a:lstStyle>
          <a:p>
            <a:pPr>
              <a:defRPr/>
            </a:pPr>
            <a:fld id="{D71BF05E-178F-4FAF-9F81-E9B85A1103E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7B61F46F-6DED-4A5C-AC27-B5EC798E9FC0}" type="datetime8">
              <a:rPr lang="en-US"/>
              <a:pPr>
                <a:defRPr/>
              </a:pPr>
              <a:t>9/4/2018 12:42 PM</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smtClean="0">
                <a:solidFill>
                  <a:srgbClr val="FFFFFF"/>
                </a:solidFill>
              </a:defRPr>
            </a:lvl1pPr>
          </a:lstStyle>
          <a:p>
            <a:pPr>
              <a:defRPr/>
            </a:pPr>
            <a:fld id="{2EF7ED11-B354-46F8-BC7C-C87FCC08F712}" type="slidenum">
              <a:rPr lang="en-US"/>
              <a:pPr>
                <a:defRPr/>
              </a:pPr>
              <a:t>‹#›</a:t>
            </a:fld>
            <a:endParaRPr lang="en-US"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fontAlgn="auto">
              <a:spcBef>
                <a:spcPts val="0"/>
              </a:spcBef>
              <a:spcAft>
                <a:spcPts val="0"/>
              </a:spcAft>
              <a:defRPr sz="1400" smtClean="0">
                <a:solidFill>
                  <a:schemeClr val="tx2"/>
                </a:solidFill>
                <a:latin typeface="+mn-lt"/>
              </a:defRPr>
            </a:lvl1pPr>
          </a:lstStyle>
          <a:p>
            <a:pPr>
              <a:defRPr/>
            </a:pPr>
            <a:fld id="{0BEDDB32-2379-4CBE-A63D-28223CD1C4E3}" type="datetime8">
              <a:rPr lang="en-US"/>
              <a:pPr>
                <a:defRPr/>
              </a:pPr>
              <a:t>9/4/2018 12:42 PM</a:t>
            </a:fld>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fontAlgn="auto">
              <a:spcBef>
                <a:spcPts val="0"/>
              </a:spcBef>
              <a:spcAft>
                <a:spcPts val="0"/>
              </a:spcAft>
              <a:defRPr sz="1400" dirty="0">
                <a:solidFill>
                  <a:schemeClr val="tx2"/>
                </a:solidFill>
                <a:latin typeface="+mn-lt"/>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fontAlgn="auto">
              <a:spcBef>
                <a:spcPts val="0"/>
              </a:spcBef>
              <a:spcAft>
                <a:spcPts val="0"/>
              </a:spcAft>
              <a:defRPr sz="1200" b="1" smtClean="0">
                <a:solidFill>
                  <a:schemeClr val="tx2"/>
                </a:solidFill>
                <a:latin typeface="+mn-lt"/>
              </a:defRPr>
            </a:lvl1pPr>
          </a:lstStyle>
          <a:p>
            <a:pPr>
              <a:defRPr/>
            </a:pPr>
            <a:fld id="{F5510993-FAC4-4546-AABD-6DC0A40AB7FE}"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16" r:id="rId10"/>
    <p:sldLayoutId id="2147483726" r:id="rId11"/>
  </p:sldLayoutIdLst>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w Cen MT" pitchFamily="34" charset="0"/>
        </a:defRPr>
      </a:lvl2pPr>
      <a:lvl3pPr algn="l" rtl="0" fontAlgn="base">
        <a:spcBef>
          <a:spcPct val="0"/>
        </a:spcBef>
        <a:spcAft>
          <a:spcPct val="0"/>
        </a:spcAft>
        <a:defRPr sz="4400">
          <a:solidFill>
            <a:schemeClr val="tx2"/>
          </a:solidFill>
          <a:latin typeface="Tw Cen MT" pitchFamily="34" charset="0"/>
        </a:defRPr>
      </a:lvl3pPr>
      <a:lvl4pPr algn="l" rtl="0" fontAlgn="base">
        <a:spcBef>
          <a:spcPct val="0"/>
        </a:spcBef>
        <a:spcAft>
          <a:spcPct val="0"/>
        </a:spcAft>
        <a:defRPr sz="4400">
          <a:solidFill>
            <a:schemeClr val="tx2"/>
          </a:solidFill>
          <a:latin typeface="Tw Cen MT" pitchFamily="34" charset="0"/>
        </a:defRPr>
      </a:lvl4pPr>
      <a:lvl5pPr algn="l" rtl="0" fontAlgn="base">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E7BC29"/>
        </a:buClr>
        <a:buSzPct val="75000"/>
        <a:buFont typeface="Wingdings"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D092A7"/>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2819400" y="4572000"/>
            <a:ext cx="6172200" cy="1143000"/>
          </a:xfrm>
        </p:spPr>
        <p:txBody>
          <a:bodyPr>
            <a:normAutofit fontScale="90000"/>
          </a:bodyPr>
          <a:lstStyle/>
          <a:p>
            <a:pPr fontAlgn="auto">
              <a:spcAft>
                <a:spcPts val="0"/>
              </a:spcAft>
              <a:defRPr/>
            </a:pPr>
            <a:r>
              <a:rPr lang="en-US" dirty="0" smtClean="0">
                <a:solidFill>
                  <a:schemeClr val="accent1">
                    <a:lumMod val="75000"/>
                  </a:schemeClr>
                </a:solidFill>
              </a:rPr>
              <a:t>MANAGEMENT SUPPORT SYSTEMS</a:t>
            </a:r>
            <a:br>
              <a:rPr lang="en-US" dirty="0" smtClean="0">
                <a:solidFill>
                  <a:schemeClr val="accent1">
                    <a:lumMod val="75000"/>
                  </a:schemeClr>
                </a:solidFill>
              </a:rPr>
            </a:br>
            <a:r>
              <a:rPr lang="en-US" dirty="0" smtClean="0">
                <a:solidFill>
                  <a:schemeClr val="accent1">
                    <a:lumMod val="75000"/>
                  </a:schemeClr>
                </a:solidFill>
              </a:rPr>
              <a:t/>
            </a:r>
            <a:br>
              <a:rPr lang="en-US" dirty="0" smtClean="0">
                <a:solidFill>
                  <a:schemeClr val="accent1">
                    <a:lumMod val="75000"/>
                  </a:schemeClr>
                </a:solidFill>
              </a:rPr>
            </a:br>
            <a:r>
              <a:rPr lang="en-US" dirty="0" smtClean="0">
                <a:solidFill>
                  <a:schemeClr val="accent1">
                    <a:lumMod val="75000"/>
                  </a:schemeClr>
                </a:solidFill>
              </a:rPr>
              <a:t/>
            </a:r>
            <a:br>
              <a:rPr lang="en-US" dirty="0" smtClean="0">
                <a:solidFill>
                  <a:schemeClr val="accent1">
                    <a:lumMod val="75000"/>
                  </a:schemeClr>
                </a:solidFill>
              </a:rPr>
            </a:br>
            <a:r>
              <a:rPr lang="en-US" sz="3600" dirty="0" smtClean="0">
                <a:solidFill>
                  <a:schemeClr val="accent1">
                    <a:lumMod val="75000"/>
                  </a:schemeClr>
                </a:solidFill>
              </a:rPr>
              <a:t/>
            </a:r>
            <a:br>
              <a:rPr lang="en-US" sz="3600" dirty="0" smtClean="0">
                <a:solidFill>
                  <a:schemeClr val="accent1">
                    <a:lumMod val="75000"/>
                  </a:schemeClr>
                </a:solidFill>
              </a:rPr>
            </a:br>
            <a:r>
              <a:rPr lang="en-US" sz="3600" dirty="0" smtClean="0">
                <a:solidFill>
                  <a:schemeClr val="accent1">
                    <a:lumMod val="75000"/>
                  </a:schemeClr>
                </a:solidFill>
              </a:rPr>
              <a:t>5.information Systems for functional areas</a:t>
            </a:r>
            <a:endParaRPr lang="en-US" dirty="0">
              <a:solidFill>
                <a:schemeClr val="accent1">
                  <a:lumMod val="75000"/>
                </a:schemeClr>
              </a:solidFill>
            </a:endParaRPr>
          </a:p>
        </p:txBody>
      </p:sp>
      <p:sp>
        <p:nvSpPr>
          <p:cNvPr id="3" name="Rectangle 2"/>
          <p:cNvSpPr>
            <a:spLocks noGrp="1"/>
          </p:cNvSpPr>
          <p:nvPr>
            <p:ph type="subTitle" idx="1"/>
          </p:nvPr>
        </p:nvSpPr>
        <p:spPr>
          <a:xfrm>
            <a:off x="2362200" y="6049963"/>
            <a:ext cx="6705600" cy="685800"/>
          </a:xfrm>
        </p:spPr>
        <p:txBody>
          <a:bodyPr>
            <a:normAutofit fontScale="92500" lnSpcReduction="20000"/>
          </a:bodyPr>
          <a:lstStyle/>
          <a:p>
            <a:pPr fontAlgn="auto">
              <a:spcAft>
                <a:spcPts val="0"/>
              </a:spcAft>
              <a:buFont typeface="Wingdings"/>
              <a:buNone/>
              <a:defRPr/>
            </a:pPr>
            <a:r>
              <a:rPr lang="en-US" dirty="0" smtClean="0"/>
              <a:t>Lecturer – Yashwant Waykar</a:t>
            </a:r>
            <a:br>
              <a:rPr lang="en-US" dirty="0" smtClean="0"/>
            </a:br>
            <a:r>
              <a:rPr lang="en-US" dirty="0" smtClean="0"/>
              <a:t>Course - MCA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p:cNvSpPr>
            <a:spLocks noGrp="1"/>
          </p:cNvSpPr>
          <p:nvPr>
            <p:ph type="title"/>
          </p:nvPr>
        </p:nvSpPr>
        <p:spPr>
          <a:xfrm>
            <a:off x="584200" y="228600"/>
            <a:ext cx="8153400" cy="762000"/>
          </a:xfrm>
        </p:spPr>
        <p:txBody>
          <a:bodyPr/>
          <a:lstStyle/>
          <a:p>
            <a:r>
              <a:rPr lang="en-US" sz="2800" dirty="0" smtClean="0"/>
              <a:t>5.3 Information For Inventory Control Function</a:t>
            </a:r>
          </a:p>
        </p:txBody>
      </p:sp>
      <p:sp>
        <p:nvSpPr>
          <p:cNvPr id="3" name="Rectangle 2"/>
          <p:cNvSpPr>
            <a:spLocks noGrp="1"/>
          </p:cNvSpPr>
          <p:nvPr>
            <p:ph sz="quarter" idx="1"/>
          </p:nvPr>
        </p:nvSpPr>
        <p:spPr>
          <a:xfrm>
            <a:off x="228600" y="1573213"/>
            <a:ext cx="8610600" cy="5132387"/>
          </a:xfrm>
        </p:spPr>
        <p:txBody>
          <a:bodyPr>
            <a:noAutofit/>
          </a:bodyPr>
          <a:lstStyle/>
          <a:p>
            <a:pPr marL="320040" indent="-320040" algn="just" fontAlgn="auto">
              <a:spcBef>
                <a:spcPts val="0"/>
              </a:spcBef>
              <a:spcAft>
                <a:spcPts val="0"/>
              </a:spcAft>
              <a:buNone/>
              <a:defRPr/>
            </a:pPr>
            <a:r>
              <a:rPr lang="en-US" sz="1600" dirty="0" smtClean="0"/>
              <a:t>- The main goal of materials management is to have readily available materials needed by the organization &amp; to keep optimal levels of stock of items.</a:t>
            </a:r>
            <a:endParaRPr lang="en-US" sz="200" dirty="0" smtClean="0"/>
          </a:p>
          <a:p>
            <a:pPr marL="320040" indent="-320040" algn="just" fontAlgn="auto">
              <a:spcBef>
                <a:spcPts val="0"/>
              </a:spcBef>
              <a:spcAft>
                <a:spcPts val="0"/>
              </a:spcAft>
              <a:buNone/>
              <a:defRPr/>
            </a:pPr>
            <a:endParaRPr lang="en-US" sz="14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r>
              <a:rPr lang="en-US" sz="200" dirty="0" smtClean="0"/>
              <a:t>	</a:t>
            </a:r>
            <a:endParaRPr lang="en-US" sz="1600" dirty="0" smtClean="0"/>
          </a:p>
          <a:p>
            <a:pPr marL="320040" indent="-320040" algn="just" fontAlgn="auto">
              <a:spcAft>
                <a:spcPts val="0"/>
              </a:spcAft>
              <a:buFont typeface="Wingdings"/>
              <a:buNone/>
              <a:defRPr/>
            </a:pPr>
            <a:r>
              <a:rPr lang="en-US" sz="200" dirty="0" smtClean="0"/>
              <a:t> 				</a:t>
            </a:r>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r>
              <a:rPr lang="en-US" sz="200" dirty="0" smtClean="0"/>
              <a:t>	</a:t>
            </a:r>
            <a:r>
              <a:rPr lang="en-US" sz="200" dirty="0"/>
              <a:t>	</a:t>
            </a:r>
            <a:endParaRPr lang="en-US" sz="200" dirty="0" smtClean="0"/>
          </a:p>
          <a:p>
            <a:pPr marL="320040" indent="-320040" algn="just" fontAlgn="auto">
              <a:spcAft>
                <a:spcPts val="0"/>
              </a:spcAft>
              <a:buFont typeface="Wingdings"/>
              <a:buNone/>
              <a:defRPr/>
            </a:pPr>
            <a:endParaRPr lang="en-US" sz="200" dirty="0" smtClean="0"/>
          </a:p>
          <a:p>
            <a:pPr marL="640080" lvl="1" indent="-274320" algn="just" fontAlgn="auto">
              <a:spcAft>
                <a:spcPts val="0"/>
              </a:spcAft>
              <a:buFont typeface="Wingdings 2"/>
              <a:buNone/>
              <a:defRPr/>
            </a:pPr>
            <a:endParaRPr lang="en-US" sz="200" dirty="0" smtClean="0"/>
          </a:p>
          <a:p>
            <a:pPr lvl="4" algn="just" fontAlgn="auto">
              <a:spcAft>
                <a:spcPts val="0"/>
              </a:spcAft>
              <a:buClr>
                <a:schemeClr val="accent4"/>
              </a:buClr>
              <a:buFont typeface="Wingdings"/>
              <a:buNone/>
              <a:defRPr/>
            </a:pPr>
            <a:endParaRPr lang="en-US" sz="100" dirty="0" smtClean="0"/>
          </a:p>
        </p:txBody>
      </p:sp>
      <p:sp>
        <p:nvSpPr>
          <p:cNvPr id="4" name="Rectangle 3"/>
          <p:cNvSpPr/>
          <p:nvPr/>
        </p:nvSpPr>
        <p:spPr>
          <a:xfrm>
            <a:off x="1143000" y="2819400"/>
            <a:ext cx="2057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Purchasing manufacturing cost per unit</a:t>
            </a:r>
            <a:endParaRPr lang="en-US" sz="1400" dirty="0"/>
          </a:p>
        </p:txBody>
      </p:sp>
      <p:sp>
        <p:nvSpPr>
          <p:cNvPr id="5" name="Rectangle 4"/>
          <p:cNvSpPr/>
          <p:nvPr/>
        </p:nvSpPr>
        <p:spPr>
          <a:xfrm>
            <a:off x="1143000" y="3352800"/>
            <a:ext cx="2057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Inventory cost per unit</a:t>
            </a:r>
            <a:endParaRPr lang="en-US" sz="1400" dirty="0"/>
          </a:p>
        </p:txBody>
      </p:sp>
      <p:sp>
        <p:nvSpPr>
          <p:cNvPr id="6" name="Rectangle 5"/>
          <p:cNvSpPr/>
          <p:nvPr/>
        </p:nvSpPr>
        <p:spPr>
          <a:xfrm>
            <a:off x="1143000" y="3886200"/>
            <a:ext cx="2057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Demand for Product</a:t>
            </a:r>
            <a:endParaRPr lang="en-US" sz="1400" dirty="0"/>
          </a:p>
        </p:txBody>
      </p:sp>
      <p:sp>
        <p:nvSpPr>
          <p:cNvPr id="7" name="Rectangle 6"/>
          <p:cNvSpPr/>
          <p:nvPr/>
        </p:nvSpPr>
        <p:spPr>
          <a:xfrm>
            <a:off x="1143000" y="4419600"/>
            <a:ext cx="2057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Distributions of product </a:t>
            </a:r>
            <a:endParaRPr lang="en-US" sz="1400" dirty="0"/>
          </a:p>
        </p:txBody>
      </p:sp>
      <p:sp>
        <p:nvSpPr>
          <p:cNvPr id="8" name="Rectangle 7"/>
          <p:cNvSpPr/>
          <p:nvPr/>
        </p:nvSpPr>
        <p:spPr>
          <a:xfrm>
            <a:off x="1143000" y="4953000"/>
            <a:ext cx="2057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Shipping cost &amp; lead time</a:t>
            </a:r>
            <a:endParaRPr lang="en-US" sz="1400" dirty="0"/>
          </a:p>
        </p:txBody>
      </p:sp>
      <p:sp>
        <p:nvSpPr>
          <p:cNvPr id="10" name="Rectangle 9"/>
          <p:cNvSpPr/>
          <p:nvPr/>
        </p:nvSpPr>
        <p:spPr>
          <a:xfrm>
            <a:off x="5791200" y="3048000"/>
            <a:ext cx="2057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Purchasing or manufacturing schedule</a:t>
            </a:r>
            <a:endParaRPr lang="en-US" sz="1400" dirty="0"/>
          </a:p>
        </p:txBody>
      </p:sp>
      <p:sp>
        <p:nvSpPr>
          <p:cNvPr id="11" name="Rectangle 10"/>
          <p:cNvSpPr/>
          <p:nvPr/>
        </p:nvSpPr>
        <p:spPr>
          <a:xfrm>
            <a:off x="5791200" y="3581400"/>
            <a:ext cx="2057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Shipping schedule</a:t>
            </a:r>
            <a:endParaRPr lang="en-US" sz="1400" dirty="0"/>
          </a:p>
        </p:txBody>
      </p:sp>
      <p:sp>
        <p:nvSpPr>
          <p:cNvPr id="12" name="Rectangle 11"/>
          <p:cNvSpPr/>
          <p:nvPr/>
        </p:nvSpPr>
        <p:spPr>
          <a:xfrm>
            <a:off x="5791200" y="4114800"/>
            <a:ext cx="2057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Inventory Schedule</a:t>
            </a:r>
            <a:endParaRPr lang="en-US" sz="1400" dirty="0"/>
          </a:p>
        </p:txBody>
      </p:sp>
      <p:sp>
        <p:nvSpPr>
          <p:cNvPr id="13" name="Rectangle 12"/>
          <p:cNvSpPr/>
          <p:nvPr/>
        </p:nvSpPr>
        <p:spPr>
          <a:xfrm>
            <a:off x="5791200" y="4648200"/>
            <a:ext cx="2057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Shortage Probabilities </a:t>
            </a:r>
            <a:endParaRPr lang="en-US" sz="1400" dirty="0"/>
          </a:p>
        </p:txBody>
      </p:sp>
      <p:sp>
        <p:nvSpPr>
          <p:cNvPr id="14" name="Rectangle 13"/>
          <p:cNvSpPr/>
          <p:nvPr/>
        </p:nvSpPr>
        <p:spPr>
          <a:xfrm>
            <a:off x="3810000" y="3733800"/>
            <a:ext cx="1295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INVENTORY MODEL</a:t>
            </a:r>
            <a:endParaRPr lang="en-US" dirty="0"/>
          </a:p>
        </p:txBody>
      </p:sp>
      <p:cxnSp>
        <p:nvCxnSpPr>
          <p:cNvPr id="16" name="Elbow Connector 15"/>
          <p:cNvCxnSpPr>
            <a:stCxn id="4" idx="3"/>
            <a:endCxn id="8" idx="3"/>
          </p:cNvCxnSpPr>
          <p:nvPr/>
        </p:nvCxnSpPr>
        <p:spPr>
          <a:xfrm>
            <a:off x="3200400" y="3086100"/>
            <a:ext cx="1588" cy="2133600"/>
          </a:xfrm>
          <a:prstGeom prst="bentConnector3">
            <a:avLst>
              <a:gd name="adj1" fmla="val 19193961"/>
            </a:avLst>
          </a:prstGeom>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10" idx="1"/>
            <a:endCxn id="13" idx="1"/>
          </p:cNvCxnSpPr>
          <p:nvPr/>
        </p:nvCxnSpPr>
        <p:spPr>
          <a:xfrm rot="10800000" flipV="1">
            <a:off x="5791200" y="3314700"/>
            <a:ext cx="1588" cy="1600200"/>
          </a:xfrm>
          <a:prstGeom prst="bentConnector3">
            <a:avLst>
              <a:gd name="adj1" fmla="val 22392954"/>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endCxn id="11" idx="1"/>
          </p:cNvCxnSpPr>
          <p:nvPr/>
        </p:nvCxnSpPr>
        <p:spPr>
          <a:xfrm flipV="1">
            <a:off x="5410200" y="3848100"/>
            <a:ext cx="381000" cy="12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endCxn id="12" idx="1"/>
          </p:cNvCxnSpPr>
          <p:nvPr/>
        </p:nvCxnSpPr>
        <p:spPr>
          <a:xfrm>
            <a:off x="5435600" y="4381500"/>
            <a:ext cx="355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5" idx="3"/>
          </p:cNvCxnSpPr>
          <p:nvPr/>
        </p:nvCxnSpPr>
        <p:spPr>
          <a:xfrm>
            <a:off x="3200400" y="3619500"/>
            <a:ext cx="3048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6" idx="3"/>
          </p:cNvCxnSpPr>
          <p:nvPr/>
        </p:nvCxnSpPr>
        <p:spPr>
          <a:xfrm>
            <a:off x="3200400" y="4152900"/>
            <a:ext cx="3175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187700" y="4646612"/>
            <a:ext cx="3175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105400" y="4114800"/>
            <a:ext cx="3175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3454400" y="4151312"/>
            <a:ext cx="355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5400000">
            <a:off x="3886994" y="3199606"/>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rot="5400000" flipH="1" flipV="1">
            <a:off x="4153694" y="3161506"/>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4191000" y="2286000"/>
            <a:ext cx="685800" cy="307777"/>
          </a:xfrm>
          <a:prstGeom prst="rect">
            <a:avLst/>
          </a:prstGeom>
          <a:noFill/>
        </p:spPr>
        <p:txBody>
          <a:bodyPr wrap="square" rtlCol="0">
            <a:spAutoFit/>
          </a:bodyPr>
          <a:lstStyle/>
          <a:p>
            <a:r>
              <a:rPr lang="en-US" sz="1400" dirty="0" smtClean="0"/>
              <a:t>GOAL</a:t>
            </a:r>
            <a:endParaRPr lang="en-US" sz="1400" dirty="0"/>
          </a:p>
        </p:txBody>
      </p:sp>
      <p:sp>
        <p:nvSpPr>
          <p:cNvPr id="56" name="TextBox 55"/>
          <p:cNvSpPr txBox="1"/>
          <p:nvPr/>
        </p:nvSpPr>
        <p:spPr>
          <a:xfrm>
            <a:off x="4495800" y="2895600"/>
            <a:ext cx="838200" cy="430887"/>
          </a:xfrm>
          <a:prstGeom prst="rect">
            <a:avLst/>
          </a:prstGeom>
          <a:noFill/>
        </p:spPr>
        <p:txBody>
          <a:bodyPr wrap="square" rtlCol="0">
            <a:spAutoFit/>
          </a:bodyPr>
          <a:lstStyle/>
          <a:p>
            <a:r>
              <a:rPr lang="en-US" sz="1100" dirty="0" smtClean="0"/>
              <a:t>Feedback measures</a:t>
            </a:r>
            <a:endParaRPr lang="en-US" sz="1100" dirty="0"/>
          </a:p>
        </p:txBody>
      </p:sp>
      <p:sp>
        <p:nvSpPr>
          <p:cNvPr id="57" name="TextBox 56"/>
          <p:cNvSpPr txBox="1"/>
          <p:nvPr/>
        </p:nvSpPr>
        <p:spPr>
          <a:xfrm>
            <a:off x="3733800" y="3048000"/>
            <a:ext cx="609600" cy="430887"/>
          </a:xfrm>
          <a:prstGeom prst="rect">
            <a:avLst/>
          </a:prstGeom>
          <a:noFill/>
        </p:spPr>
        <p:txBody>
          <a:bodyPr wrap="square" rtlCol="0">
            <a:spAutoFit/>
          </a:bodyPr>
          <a:lstStyle/>
          <a:p>
            <a:r>
              <a:rPr lang="en-US" sz="1100" dirty="0" smtClean="0"/>
              <a:t>Goal inputs</a:t>
            </a:r>
            <a:endParaRPr lang="en-US" sz="1100" dirty="0"/>
          </a:p>
        </p:txBody>
      </p:sp>
      <p:sp>
        <p:nvSpPr>
          <p:cNvPr id="58" name="TextBox 57"/>
          <p:cNvSpPr txBox="1"/>
          <p:nvPr/>
        </p:nvSpPr>
        <p:spPr>
          <a:xfrm>
            <a:off x="1752600" y="2362200"/>
            <a:ext cx="609600" cy="261610"/>
          </a:xfrm>
          <a:prstGeom prst="rect">
            <a:avLst/>
          </a:prstGeom>
          <a:noFill/>
        </p:spPr>
        <p:txBody>
          <a:bodyPr wrap="square" rtlCol="0">
            <a:spAutoFit/>
          </a:bodyPr>
          <a:lstStyle/>
          <a:p>
            <a:r>
              <a:rPr lang="en-US" sz="1100" dirty="0" smtClean="0"/>
              <a:t>inputs</a:t>
            </a:r>
            <a:endParaRPr lang="en-US" sz="1100" dirty="0"/>
          </a:p>
        </p:txBody>
      </p:sp>
      <p:sp>
        <p:nvSpPr>
          <p:cNvPr id="59" name="TextBox 58"/>
          <p:cNvSpPr txBox="1"/>
          <p:nvPr/>
        </p:nvSpPr>
        <p:spPr>
          <a:xfrm>
            <a:off x="6553200" y="2514600"/>
            <a:ext cx="762000" cy="261610"/>
          </a:xfrm>
          <a:prstGeom prst="rect">
            <a:avLst/>
          </a:prstGeom>
          <a:noFill/>
        </p:spPr>
        <p:txBody>
          <a:bodyPr wrap="square" rtlCol="0">
            <a:spAutoFit/>
          </a:bodyPr>
          <a:lstStyle/>
          <a:p>
            <a:r>
              <a:rPr lang="en-US" sz="1100" dirty="0" smtClean="0"/>
              <a:t>outputs</a:t>
            </a:r>
            <a:endParaRPr lang="en-US" sz="1100" dirty="0"/>
          </a:p>
        </p:txBody>
      </p:sp>
      <p:sp>
        <p:nvSpPr>
          <p:cNvPr id="60" name="TextBox 59"/>
          <p:cNvSpPr txBox="1"/>
          <p:nvPr/>
        </p:nvSpPr>
        <p:spPr>
          <a:xfrm>
            <a:off x="2971800" y="5638800"/>
            <a:ext cx="2819400" cy="261610"/>
          </a:xfrm>
          <a:prstGeom prst="rect">
            <a:avLst/>
          </a:prstGeom>
          <a:noFill/>
        </p:spPr>
        <p:txBody>
          <a:bodyPr wrap="square" rtlCol="0">
            <a:spAutoFit/>
          </a:bodyPr>
          <a:lstStyle/>
          <a:p>
            <a:r>
              <a:rPr lang="en-US" sz="1100" dirty="0" smtClean="0"/>
              <a:t>Fig. Inventory Control Model</a:t>
            </a:r>
            <a:endParaRPr lang="en-US" sz="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p:cNvSpPr>
            <a:spLocks noGrp="1"/>
          </p:cNvSpPr>
          <p:nvPr>
            <p:ph type="title"/>
          </p:nvPr>
        </p:nvSpPr>
        <p:spPr>
          <a:xfrm>
            <a:off x="584200" y="228600"/>
            <a:ext cx="8153400" cy="762000"/>
          </a:xfrm>
        </p:spPr>
        <p:txBody>
          <a:bodyPr/>
          <a:lstStyle/>
          <a:p>
            <a:r>
              <a:rPr lang="en-US" sz="2800" dirty="0" smtClean="0"/>
              <a:t>5.3 Information For Inventory Control Function</a:t>
            </a:r>
          </a:p>
        </p:txBody>
      </p:sp>
      <p:sp>
        <p:nvSpPr>
          <p:cNvPr id="3" name="Rectangle 2"/>
          <p:cNvSpPr>
            <a:spLocks noGrp="1"/>
          </p:cNvSpPr>
          <p:nvPr>
            <p:ph sz="quarter" idx="1"/>
          </p:nvPr>
        </p:nvSpPr>
        <p:spPr>
          <a:xfrm>
            <a:off x="228600" y="1573213"/>
            <a:ext cx="8610600" cy="5132387"/>
          </a:xfrm>
        </p:spPr>
        <p:txBody>
          <a:bodyPr>
            <a:noAutofit/>
          </a:bodyPr>
          <a:lstStyle/>
          <a:p>
            <a:pPr marL="320040" indent="-320040" algn="just" fontAlgn="auto">
              <a:spcBef>
                <a:spcPts val="0"/>
              </a:spcBef>
              <a:spcAft>
                <a:spcPts val="0"/>
              </a:spcAft>
              <a:buNone/>
              <a:defRPr/>
            </a:pPr>
            <a:r>
              <a:rPr lang="en-US" sz="1600" dirty="0" smtClean="0"/>
              <a:t>- To achieve goal following information would be needed: </a:t>
            </a:r>
          </a:p>
          <a:p>
            <a:pPr marL="320040" indent="-320040" algn="just" fontAlgn="auto">
              <a:spcBef>
                <a:spcPts val="0"/>
              </a:spcBef>
              <a:spcAft>
                <a:spcPts val="0"/>
              </a:spcAft>
              <a:buNone/>
              <a:defRPr/>
            </a:pPr>
            <a:r>
              <a:rPr lang="en-US" sz="1600" dirty="0" smtClean="0"/>
              <a:t>1.Strategic</a:t>
            </a:r>
            <a:endParaRPr lang="en-US" sz="200" dirty="0" smtClean="0"/>
          </a:p>
          <a:p>
            <a:pPr marL="320040" indent="-320040" algn="just" fontAlgn="auto">
              <a:spcBef>
                <a:spcPts val="0"/>
              </a:spcBef>
              <a:spcAft>
                <a:spcPts val="0"/>
              </a:spcAft>
              <a:buNone/>
              <a:defRPr/>
            </a:pPr>
            <a:r>
              <a:rPr lang="en-US" sz="1400" dirty="0" smtClean="0"/>
              <a:t>	</a:t>
            </a:r>
            <a:r>
              <a:rPr lang="en-US" sz="1200" dirty="0" smtClean="0"/>
              <a:t>- </a:t>
            </a:r>
            <a:r>
              <a:rPr lang="en-US" sz="1400" dirty="0" smtClean="0"/>
              <a:t>Developing vendors for critical items</a:t>
            </a:r>
          </a:p>
          <a:p>
            <a:pPr marL="320040" indent="-320040" algn="just" fontAlgn="auto">
              <a:spcBef>
                <a:spcPts val="0"/>
              </a:spcBef>
              <a:spcAft>
                <a:spcPts val="0"/>
              </a:spcAft>
              <a:buNone/>
              <a:defRPr/>
            </a:pPr>
            <a:r>
              <a:rPr lang="en-US" sz="1400" dirty="0" smtClean="0"/>
              <a:t>	- Determining optimal levels of inventory</a:t>
            </a:r>
          </a:p>
          <a:p>
            <a:pPr marL="320040" indent="-320040" algn="just" fontAlgn="auto">
              <a:spcBef>
                <a:spcPts val="0"/>
              </a:spcBef>
              <a:spcAft>
                <a:spcPts val="0"/>
              </a:spcAft>
              <a:buNone/>
              <a:defRPr/>
            </a:pPr>
            <a:r>
              <a:rPr lang="en-US" sz="1400" dirty="0" smtClean="0"/>
              <a:t>	- Determining proportion of material to be ordered from different vendors</a:t>
            </a:r>
          </a:p>
          <a:p>
            <a:pPr marL="320040" indent="-320040" algn="just" fontAlgn="auto">
              <a:spcBef>
                <a:spcPts val="0"/>
              </a:spcBef>
              <a:spcAft>
                <a:spcPts val="0"/>
              </a:spcAft>
              <a:buNone/>
              <a:defRPr/>
            </a:pPr>
            <a:r>
              <a:rPr lang="en-US" sz="1400" dirty="0" smtClean="0"/>
              <a:t>	</a:t>
            </a:r>
          </a:p>
          <a:p>
            <a:pPr marL="320040" indent="-320040" algn="just" fontAlgn="auto">
              <a:spcBef>
                <a:spcPts val="0"/>
              </a:spcBef>
              <a:spcAft>
                <a:spcPts val="0"/>
              </a:spcAft>
              <a:buNone/>
              <a:defRPr/>
            </a:pPr>
            <a:r>
              <a:rPr lang="en-US" sz="1400" dirty="0" smtClean="0"/>
              <a:t>2.</a:t>
            </a:r>
            <a:r>
              <a:rPr lang="en-US" sz="1600" dirty="0" smtClean="0"/>
              <a:t>Tactical</a:t>
            </a:r>
          </a:p>
          <a:p>
            <a:pPr marL="320040" indent="-320040" algn="just" fontAlgn="auto">
              <a:spcBef>
                <a:spcPts val="0"/>
              </a:spcBef>
              <a:spcAft>
                <a:spcPts val="0"/>
              </a:spcAft>
              <a:buNone/>
              <a:defRPr/>
            </a:pPr>
            <a:r>
              <a:rPr lang="en-US" sz="1600" dirty="0" smtClean="0"/>
              <a:t>	</a:t>
            </a:r>
            <a:r>
              <a:rPr lang="en-US" sz="1400" dirty="0" smtClean="0"/>
              <a:t>- Developing vendor performance measures</a:t>
            </a:r>
          </a:p>
          <a:p>
            <a:pPr marL="320040" indent="-320040" algn="just" fontAlgn="auto">
              <a:spcBef>
                <a:spcPts val="0"/>
              </a:spcBef>
              <a:spcAft>
                <a:spcPts val="0"/>
              </a:spcAft>
              <a:buNone/>
              <a:defRPr/>
            </a:pPr>
            <a:r>
              <a:rPr lang="en-US" sz="1400" dirty="0" smtClean="0"/>
              <a:t>	- Determining the impact on material cost, availability</a:t>
            </a:r>
          </a:p>
          <a:p>
            <a:pPr marL="320040" indent="-320040" algn="just" fontAlgn="auto">
              <a:spcBef>
                <a:spcPts val="0"/>
              </a:spcBef>
              <a:spcAft>
                <a:spcPts val="0"/>
              </a:spcAft>
              <a:buNone/>
              <a:defRPr/>
            </a:pPr>
            <a:r>
              <a:rPr lang="en-US" sz="1400" dirty="0" smtClean="0"/>
              <a:t>	- Determining issues of items to shops versus standard need</a:t>
            </a:r>
          </a:p>
          <a:p>
            <a:pPr marL="320040" indent="-320040" algn="just" fontAlgn="auto">
              <a:spcBef>
                <a:spcPts val="0"/>
              </a:spcBef>
              <a:spcAft>
                <a:spcPts val="0"/>
              </a:spcAft>
              <a:buNone/>
              <a:defRPr/>
            </a:pPr>
            <a:r>
              <a:rPr lang="en-US" sz="1400" dirty="0" smtClean="0"/>
              <a:t>	</a:t>
            </a:r>
          </a:p>
          <a:p>
            <a:pPr marL="320040" indent="-320040" algn="just" fontAlgn="auto">
              <a:spcBef>
                <a:spcPts val="0"/>
              </a:spcBef>
              <a:spcAft>
                <a:spcPts val="0"/>
              </a:spcAft>
              <a:buNone/>
              <a:defRPr/>
            </a:pPr>
            <a:r>
              <a:rPr lang="en-US" sz="1400" dirty="0" smtClean="0"/>
              <a:t>3.</a:t>
            </a:r>
            <a:r>
              <a:rPr lang="en-US" sz="1600" dirty="0" smtClean="0"/>
              <a:t>Operational</a:t>
            </a:r>
            <a:endParaRPr lang="en-US" sz="1400" dirty="0" smtClean="0"/>
          </a:p>
          <a:p>
            <a:pPr marL="320040" indent="-320040" algn="just" fontAlgn="auto">
              <a:spcBef>
                <a:spcPts val="0"/>
              </a:spcBef>
              <a:spcAft>
                <a:spcPts val="0"/>
              </a:spcAft>
              <a:buNone/>
              <a:defRPr/>
            </a:pPr>
            <a:r>
              <a:rPr lang="en-US" sz="1400" dirty="0" smtClean="0"/>
              <a:t>	- list of excess &amp; deficient items received</a:t>
            </a:r>
          </a:p>
          <a:p>
            <a:pPr marL="320040" indent="-320040" algn="just" fontAlgn="auto">
              <a:spcBef>
                <a:spcPts val="0"/>
              </a:spcBef>
              <a:spcAft>
                <a:spcPts val="0"/>
              </a:spcAft>
              <a:buNone/>
              <a:defRPr/>
            </a:pPr>
            <a:r>
              <a:rPr lang="en-US" sz="1400" dirty="0" smtClean="0"/>
              <a:t>	- list of items rejected</a:t>
            </a:r>
          </a:p>
          <a:p>
            <a:pPr marL="320040" indent="-320040" algn="just" fontAlgn="auto">
              <a:spcBef>
                <a:spcPts val="0"/>
              </a:spcBef>
              <a:spcAft>
                <a:spcPts val="0"/>
              </a:spcAft>
              <a:buNone/>
              <a:defRPr/>
            </a:pPr>
            <a:r>
              <a:rPr lang="en-US" sz="1400" dirty="0" smtClean="0"/>
              <a:t>	- critical items received</a:t>
            </a:r>
          </a:p>
          <a:p>
            <a:pPr marL="320040" indent="-320040" algn="just" fontAlgn="auto">
              <a:spcBef>
                <a:spcPts val="0"/>
              </a:spcBef>
              <a:spcAft>
                <a:spcPts val="0"/>
              </a:spcAft>
              <a:buNone/>
              <a:defRPr/>
            </a:pPr>
            <a:r>
              <a:rPr lang="en-US" sz="1400" dirty="0" smtClean="0"/>
              <a:t>	- backlog of supplies</a:t>
            </a:r>
          </a:p>
          <a:p>
            <a:pPr marL="320040" indent="-320040" algn="just" fontAlgn="auto">
              <a:spcBef>
                <a:spcPts val="0"/>
              </a:spcBef>
              <a:spcAft>
                <a:spcPts val="0"/>
              </a:spcAft>
              <a:buNone/>
              <a:defRPr/>
            </a:pPr>
            <a:r>
              <a:rPr lang="en-US" sz="1400" dirty="0" smtClean="0"/>
              <a:t>	- value of inventory in hand</a:t>
            </a:r>
          </a:p>
          <a:p>
            <a:pPr marL="320040" indent="-320040" algn="just" fontAlgn="auto">
              <a:spcBef>
                <a:spcPts val="0"/>
              </a:spcBef>
              <a:spcAft>
                <a:spcPts val="0"/>
              </a:spcAft>
              <a:buNone/>
              <a:defRPr/>
            </a:pPr>
            <a:r>
              <a:rPr lang="en-US" sz="1400" dirty="0" smtClean="0"/>
              <a:t>	- goods received, rejected &amp; issued</a:t>
            </a:r>
          </a:p>
          <a:p>
            <a:pPr marL="320040" indent="-320040" algn="just" fontAlgn="auto">
              <a:spcBef>
                <a:spcPts val="0"/>
              </a:spcBef>
              <a:spcAft>
                <a:spcPts val="0"/>
              </a:spcAft>
              <a:buNone/>
              <a:defRPr/>
            </a:pPr>
            <a:endParaRPr lang="en-US" sz="1400" dirty="0" smtClean="0"/>
          </a:p>
          <a:p>
            <a:pPr marL="320040" indent="-320040" algn="just" fontAlgn="auto">
              <a:spcBef>
                <a:spcPts val="0"/>
              </a:spcBef>
              <a:spcAft>
                <a:spcPts val="0"/>
              </a:spcAft>
              <a:buFontTx/>
              <a:buChar char="-"/>
              <a:defRPr/>
            </a:pPr>
            <a:r>
              <a:rPr lang="en-US" sz="1600" dirty="0" smtClean="0"/>
              <a:t>The transaction processing layer of material MIS deals with receipts, storage &amp; issue of materials.</a:t>
            </a:r>
          </a:p>
          <a:p>
            <a:pPr marL="320040" indent="-320040" algn="just" fontAlgn="auto">
              <a:spcBef>
                <a:spcPts val="0"/>
              </a:spcBef>
              <a:spcAft>
                <a:spcPts val="0"/>
              </a:spcAft>
              <a:buFontTx/>
              <a:buChar char="-"/>
              <a:defRPr/>
            </a:pPr>
            <a:r>
              <a:rPr lang="en-US" sz="1600" dirty="0" smtClean="0"/>
              <a:t>MIS produces information or reports such as:</a:t>
            </a:r>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r>
              <a:rPr lang="en-US" sz="200" dirty="0" smtClean="0"/>
              <a:t>	</a:t>
            </a:r>
            <a:endParaRPr lang="en-US" sz="1600" dirty="0" smtClean="0"/>
          </a:p>
          <a:p>
            <a:pPr marL="320040" indent="-320040" algn="just" fontAlgn="auto">
              <a:spcAft>
                <a:spcPts val="0"/>
              </a:spcAft>
              <a:buFont typeface="Wingdings"/>
              <a:buNone/>
              <a:defRPr/>
            </a:pPr>
            <a:r>
              <a:rPr lang="en-US" sz="200" dirty="0" smtClean="0"/>
              <a:t> 				</a:t>
            </a:r>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r>
              <a:rPr lang="en-US" sz="200" dirty="0" smtClean="0"/>
              <a:t>	</a:t>
            </a:r>
            <a:r>
              <a:rPr lang="en-US" sz="200" dirty="0"/>
              <a:t>	</a:t>
            </a:r>
            <a:endParaRPr lang="en-US" sz="200" dirty="0" smtClean="0"/>
          </a:p>
          <a:p>
            <a:pPr marL="320040" indent="-320040" algn="just" fontAlgn="auto">
              <a:spcAft>
                <a:spcPts val="0"/>
              </a:spcAft>
              <a:buFont typeface="Wingdings"/>
              <a:buNone/>
              <a:defRPr/>
            </a:pPr>
            <a:endParaRPr lang="en-US" sz="200" dirty="0" smtClean="0"/>
          </a:p>
          <a:p>
            <a:pPr marL="640080" lvl="1" indent="-274320" algn="just" fontAlgn="auto">
              <a:spcAft>
                <a:spcPts val="0"/>
              </a:spcAft>
              <a:buFont typeface="Wingdings 2"/>
              <a:buNone/>
              <a:defRPr/>
            </a:pPr>
            <a:endParaRPr lang="en-US" sz="200" dirty="0" smtClean="0"/>
          </a:p>
          <a:p>
            <a:pPr lvl="4" algn="just" fontAlgn="auto">
              <a:spcAft>
                <a:spcPts val="0"/>
              </a:spcAft>
              <a:buClr>
                <a:schemeClr val="accent4"/>
              </a:buClr>
              <a:buFont typeface="Wingdings"/>
              <a:buNone/>
              <a:defRPr/>
            </a:pPr>
            <a:endParaRPr lang="en-US" sz="1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p:cNvSpPr>
            <a:spLocks noGrp="1"/>
          </p:cNvSpPr>
          <p:nvPr>
            <p:ph type="title"/>
          </p:nvPr>
        </p:nvSpPr>
        <p:spPr>
          <a:xfrm>
            <a:off x="584200" y="228600"/>
            <a:ext cx="8153400" cy="762000"/>
          </a:xfrm>
        </p:spPr>
        <p:txBody>
          <a:bodyPr/>
          <a:lstStyle/>
          <a:p>
            <a:r>
              <a:rPr lang="en-US" sz="2800" dirty="0" smtClean="0"/>
              <a:t>5.3 Information For Inventory Control Function</a:t>
            </a:r>
          </a:p>
        </p:txBody>
      </p:sp>
      <p:sp>
        <p:nvSpPr>
          <p:cNvPr id="3" name="Rectangle 2"/>
          <p:cNvSpPr>
            <a:spLocks noGrp="1"/>
          </p:cNvSpPr>
          <p:nvPr>
            <p:ph sz="quarter" idx="1"/>
          </p:nvPr>
        </p:nvSpPr>
        <p:spPr>
          <a:xfrm>
            <a:off x="228600" y="1573213"/>
            <a:ext cx="8610600" cy="5132387"/>
          </a:xfrm>
        </p:spPr>
        <p:txBody>
          <a:bodyPr>
            <a:noAutofit/>
          </a:bodyPr>
          <a:lstStyle/>
          <a:p>
            <a:pPr marL="320040" indent="-320040" algn="just" fontAlgn="auto">
              <a:spcBef>
                <a:spcPts val="0"/>
              </a:spcBef>
              <a:spcAft>
                <a:spcPts val="0"/>
              </a:spcAft>
              <a:buNone/>
              <a:defRPr/>
            </a:pPr>
            <a:r>
              <a:rPr lang="en-US" sz="1400" dirty="0" smtClean="0"/>
              <a:t>	</a:t>
            </a:r>
            <a:r>
              <a:rPr lang="en-US" sz="1200" dirty="0" smtClean="0"/>
              <a:t>- </a:t>
            </a:r>
            <a:r>
              <a:rPr lang="en-US" sz="1400" dirty="0" smtClean="0"/>
              <a:t>Raw material inventory report</a:t>
            </a:r>
          </a:p>
          <a:p>
            <a:pPr marL="320040" indent="-320040" algn="just" fontAlgn="auto">
              <a:spcBef>
                <a:spcPts val="0"/>
              </a:spcBef>
              <a:spcAft>
                <a:spcPts val="0"/>
              </a:spcAft>
              <a:buNone/>
              <a:defRPr/>
            </a:pPr>
            <a:r>
              <a:rPr lang="en-US" sz="1400" dirty="0" smtClean="0"/>
              <a:t>	- Raw material consumption report</a:t>
            </a:r>
          </a:p>
          <a:p>
            <a:pPr marL="320040" indent="-320040" algn="just" fontAlgn="auto">
              <a:spcBef>
                <a:spcPts val="0"/>
              </a:spcBef>
              <a:spcAft>
                <a:spcPts val="0"/>
              </a:spcAft>
              <a:buNone/>
              <a:defRPr/>
            </a:pPr>
            <a:r>
              <a:rPr lang="en-US" sz="1400" dirty="0" smtClean="0"/>
              <a:t>	- Raw material Costing report</a:t>
            </a:r>
          </a:p>
          <a:p>
            <a:pPr marL="320040" indent="-320040" algn="just" fontAlgn="auto">
              <a:spcBef>
                <a:spcPts val="0"/>
              </a:spcBef>
              <a:spcAft>
                <a:spcPts val="0"/>
              </a:spcAft>
              <a:buNone/>
              <a:defRPr/>
            </a:pPr>
            <a:endParaRPr lang="en-US" sz="1400" dirty="0" smtClean="0"/>
          </a:p>
          <a:p>
            <a:pPr marL="320040" indent="-320040" algn="just" fontAlgn="auto">
              <a:spcBef>
                <a:spcPts val="0"/>
              </a:spcBef>
              <a:spcAft>
                <a:spcPts val="0"/>
              </a:spcAft>
              <a:buNone/>
              <a:defRPr/>
            </a:pPr>
            <a:r>
              <a:rPr lang="en-US" sz="1600" dirty="0" smtClean="0"/>
              <a:t>- The operational control layer of materials MIS deals with comparison of actual inventory with inventory norms. This layer produces information or reports such as:</a:t>
            </a:r>
          </a:p>
          <a:p>
            <a:pPr marL="320040" indent="-320040" algn="just" fontAlgn="auto">
              <a:spcBef>
                <a:spcPts val="0"/>
              </a:spcBef>
              <a:spcAft>
                <a:spcPts val="0"/>
              </a:spcAft>
              <a:buFontTx/>
              <a:buChar char="-"/>
              <a:defRPr/>
            </a:pPr>
            <a:r>
              <a:rPr lang="en-US" sz="1600" dirty="0" smtClean="0"/>
              <a:t>-</a:t>
            </a:r>
            <a:r>
              <a:rPr lang="en-US" sz="1400" dirty="0" smtClean="0"/>
              <a:t> Excess inventory reports</a:t>
            </a:r>
          </a:p>
          <a:p>
            <a:pPr marL="640715" lvl="1" indent="-320040" algn="just" fontAlgn="auto">
              <a:spcBef>
                <a:spcPts val="0"/>
              </a:spcBef>
              <a:spcAft>
                <a:spcPts val="0"/>
              </a:spcAft>
              <a:buNone/>
              <a:defRPr/>
            </a:pPr>
            <a:r>
              <a:rPr lang="en-US" sz="1100" dirty="0" smtClean="0"/>
              <a:t>- </a:t>
            </a:r>
            <a:r>
              <a:rPr lang="en-US" sz="1400" dirty="0" smtClean="0"/>
              <a:t>Reports on slow moving items</a:t>
            </a:r>
          </a:p>
          <a:p>
            <a:pPr marL="640715" lvl="1" indent="-320040" algn="just" fontAlgn="auto">
              <a:spcBef>
                <a:spcPts val="0"/>
              </a:spcBef>
              <a:spcAft>
                <a:spcPts val="0"/>
              </a:spcAft>
              <a:buNone/>
              <a:defRPr/>
            </a:pPr>
            <a:r>
              <a:rPr lang="en-US" sz="1400" dirty="0" smtClean="0"/>
              <a:t>- Reports on non moving items.</a:t>
            </a:r>
          </a:p>
          <a:p>
            <a:pPr marL="640715" lvl="1" indent="-320040" algn="just" fontAlgn="auto">
              <a:spcBef>
                <a:spcPts val="0"/>
              </a:spcBef>
              <a:spcAft>
                <a:spcPts val="0"/>
              </a:spcAft>
              <a:buNone/>
              <a:defRPr/>
            </a:pPr>
            <a:endParaRPr lang="en-US" sz="1400" dirty="0" smtClean="0"/>
          </a:p>
          <a:p>
            <a:pPr marL="320040" indent="-320040" algn="just" fontAlgn="auto">
              <a:spcBef>
                <a:spcPts val="0"/>
              </a:spcBef>
              <a:spcAft>
                <a:spcPts val="0"/>
              </a:spcAft>
              <a:buNone/>
              <a:defRPr/>
            </a:pPr>
            <a:r>
              <a:rPr lang="en-US" sz="1600" dirty="0" smtClean="0"/>
              <a:t>- The managerial control layer of materials MIS deals with materials requirements &amp; availability. This layer produces information or reports such as:</a:t>
            </a:r>
          </a:p>
          <a:p>
            <a:pPr marL="320040" indent="-320040" algn="just" fontAlgn="auto">
              <a:spcBef>
                <a:spcPts val="0"/>
              </a:spcBef>
              <a:spcAft>
                <a:spcPts val="0"/>
              </a:spcAft>
              <a:buNone/>
              <a:defRPr/>
            </a:pPr>
            <a:r>
              <a:rPr lang="en-US" sz="1600" dirty="0" smtClean="0"/>
              <a:t>	-</a:t>
            </a:r>
            <a:r>
              <a:rPr lang="en-US" sz="1400" dirty="0" smtClean="0"/>
              <a:t> materials requirements &amp; availability report</a:t>
            </a:r>
          </a:p>
          <a:p>
            <a:pPr marL="320040" indent="-320040" algn="just" fontAlgn="auto">
              <a:spcBef>
                <a:spcPts val="0"/>
              </a:spcBef>
              <a:spcAft>
                <a:spcPts val="0"/>
              </a:spcAft>
              <a:buNone/>
              <a:defRPr/>
            </a:pPr>
            <a:r>
              <a:rPr lang="en-US" sz="1400" dirty="0" smtClean="0"/>
              <a:t>	- anticipated shortages report</a:t>
            </a:r>
            <a:endParaRPr lang="en-US" sz="16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r>
              <a:rPr lang="en-US" sz="200" dirty="0" smtClean="0"/>
              <a:t>	</a:t>
            </a:r>
            <a:endParaRPr lang="en-US" sz="1600" dirty="0" smtClean="0"/>
          </a:p>
          <a:p>
            <a:pPr marL="320040" indent="-320040" algn="just" fontAlgn="auto">
              <a:spcAft>
                <a:spcPts val="0"/>
              </a:spcAft>
              <a:buFont typeface="Wingdings"/>
              <a:buNone/>
              <a:defRPr/>
            </a:pPr>
            <a:r>
              <a:rPr lang="en-US" sz="200" dirty="0" smtClean="0"/>
              <a:t> 				</a:t>
            </a:r>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r>
              <a:rPr lang="en-US" sz="200" dirty="0" smtClean="0"/>
              <a:t>	</a:t>
            </a:r>
            <a:r>
              <a:rPr lang="en-US" sz="200" dirty="0"/>
              <a:t>	</a:t>
            </a:r>
            <a:endParaRPr lang="en-US" sz="200" dirty="0" smtClean="0"/>
          </a:p>
          <a:p>
            <a:pPr marL="320040" indent="-320040" algn="just" fontAlgn="auto">
              <a:spcAft>
                <a:spcPts val="0"/>
              </a:spcAft>
              <a:buFont typeface="Wingdings"/>
              <a:buNone/>
              <a:defRPr/>
            </a:pPr>
            <a:endParaRPr lang="en-US" sz="200" dirty="0" smtClean="0"/>
          </a:p>
          <a:p>
            <a:pPr marL="640080" lvl="1" indent="-274320" algn="just" fontAlgn="auto">
              <a:spcAft>
                <a:spcPts val="0"/>
              </a:spcAft>
              <a:buFont typeface="Wingdings 2"/>
              <a:buNone/>
              <a:defRPr/>
            </a:pPr>
            <a:endParaRPr lang="en-US" sz="200" dirty="0" smtClean="0"/>
          </a:p>
          <a:p>
            <a:pPr lvl="4" algn="just" fontAlgn="auto">
              <a:spcAft>
                <a:spcPts val="0"/>
              </a:spcAft>
              <a:buClr>
                <a:schemeClr val="accent4"/>
              </a:buClr>
              <a:buFont typeface="Wingdings"/>
              <a:buNone/>
              <a:defRPr/>
            </a:pPr>
            <a:endParaRPr lang="en-US" sz="1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p:cNvSpPr>
            <a:spLocks noGrp="1"/>
          </p:cNvSpPr>
          <p:nvPr>
            <p:ph type="title"/>
          </p:nvPr>
        </p:nvSpPr>
        <p:spPr>
          <a:xfrm>
            <a:off x="584200" y="228600"/>
            <a:ext cx="8153400" cy="762000"/>
          </a:xfrm>
        </p:spPr>
        <p:txBody>
          <a:bodyPr/>
          <a:lstStyle/>
          <a:p>
            <a:r>
              <a:rPr lang="en-US" sz="2800" dirty="0" smtClean="0"/>
              <a:t>5.4 Information For Production Function</a:t>
            </a:r>
          </a:p>
        </p:txBody>
      </p:sp>
      <p:sp>
        <p:nvSpPr>
          <p:cNvPr id="3" name="Rectangle 2"/>
          <p:cNvSpPr>
            <a:spLocks noGrp="1"/>
          </p:cNvSpPr>
          <p:nvPr>
            <p:ph sz="quarter" idx="1"/>
          </p:nvPr>
        </p:nvSpPr>
        <p:spPr>
          <a:xfrm>
            <a:off x="228600" y="1573213"/>
            <a:ext cx="8305800" cy="5132387"/>
          </a:xfrm>
        </p:spPr>
        <p:txBody>
          <a:bodyPr>
            <a:noAutofit/>
          </a:bodyPr>
          <a:lstStyle/>
          <a:p>
            <a:pPr marL="320040" indent="-320040" algn="just" fontAlgn="auto">
              <a:spcAft>
                <a:spcPts val="0"/>
              </a:spcAft>
              <a:buNone/>
              <a:defRPr/>
            </a:pPr>
            <a:r>
              <a:rPr lang="en-US" sz="300" dirty="0" smtClean="0"/>
              <a:t>	</a:t>
            </a:r>
            <a:r>
              <a:rPr lang="en-US" sz="1600" dirty="0" smtClean="0"/>
              <a:t>-The main goal of this function is to optimally deploy human resources, machines &amp; materials to  maximize  production of goods by the organization.</a:t>
            </a:r>
          </a:p>
          <a:p>
            <a:pPr marL="320040" indent="-320040" algn="just" fontAlgn="auto">
              <a:spcAft>
                <a:spcPts val="0"/>
              </a:spcAft>
              <a:buNone/>
              <a:defRPr/>
            </a:pPr>
            <a:r>
              <a:rPr lang="en-US" sz="1600" dirty="0" smtClean="0"/>
              <a:t>		</a:t>
            </a:r>
            <a:endParaRPr lang="en-US" sz="105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r>
              <a:rPr lang="en-US" sz="200" dirty="0" smtClean="0"/>
              <a:t>	</a:t>
            </a:r>
            <a:endParaRPr lang="en-US" sz="1600" dirty="0" smtClean="0"/>
          </a:p>
          <a:p>
            <a:pPr marL="320040" indent="-320040" algn="just" fontAlgn="auto">
              <a:spcAft>
                <a:spcPts val="0"/>
              </a:spcAft>
              <a:buFont typeface="Wingdings"/>
              <a:buNone/>
              <a:defRPr/>
            </a:pPr>
            <a:r>
              <a:rPr lang="en-US" sz="200" dirty="0" smtClean="0"/>
              <a:t> 				</a:t>
            </a:r>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r>
              <a:rPr lang="en-US" sz="200" dirty="0" smtClean="0"/>
              <a:t>	</a:t>
            </a:r>
            <a:r>
              <a:rPr lang="en-US" sz="200" dirty="0"/>
              <a:t>	</a:t>
            </a:r>
            <a:endParaRPr lang="en-US" sz="200" dirty="0" smtClean="0"/>
          </a:p>
          <a:p>
            <a:pPr marL="320040" indent="-320040" algn="just" fontAlgn="auto">
              <a:spcAft>
                <a:spcPts val="0"/>
              </a:spcAft>
              <a:buFont typeface="Wingdings"/>
              <a:buNone/>
              <a:defRPr/>
            </a:pPr>
            <a:endParaRPr lang="en-US" sz="200" dirty="0" smtClean="0"/>
          </a:p>
          <a:p>
            <a:pPr marL="640080" lvl="1" indent="-274320" algn="just" fontAlgn="auto">
              <a:spcAft>
                <a:spcPts val="0"/>
              </a:spcAft>
              <a:buFont typeface="Wingdings 2"/>
              <a:buNone/>
              <a:defRPr/>
            </a:pPr>
            <a:endParaRPr lang="en-US" sz="200" dirty="0" smtClean="0"/>
          </a:p>
          <a:p>
            <a:pPr lvl="4" algn="just" fontAlgn="auto">
              <a:spcAft>
                <a:spcPts val="0"/>
              </a:spcAft>
              <a:buClr>
                <a:schemeClr val="accent4"/>
              </a:buClr>
              <a:buFont typeface="Wingdings"/>
              <a:buNone/>
              <a:defRPr/>
            </a:pPr>
            <a:endParaRPr lang="en-US" sz="100" dirty="0" smtClean="0"/>
          </a:p>
        </p:txBody>
      </p:sp>
      <p:sp>
        <p:nvSpPr>
          <p:cNvPr id="137" name="TextBox 136"/>
          <p:cNvSpPr txBox="1"/>
          <p:nvPr/>
        </p:nvSpPr>
        <p:spPr>
          <a:xfrm>
            <a:off x="2819400" y="6248401"/>
            <a:ext cx="3352800" cy="276999"/>
          </a:xfrm>
          <a:prstGeom prst="rect">
            <a:avLst/>
          </a:prstGeom>
          <a:noFill/>
        </p:spPr>
        <p:txBody>
          <a:bodyPr wrap="square" rtlCol="0">
            <a:spAutoFit/>
          </a:bodyPr>
          <a:lstStyle/>
          <a:p>
            <a:r>
              <a:rPr lang="en-US" sz="1200" dirty="0" smtClean="0">
                <a:latin typeface="Arial" pitchFamily="34" charset="0"/>
                <a:cs typeface="Arial" pitchFamily="34" charset="0"/>
              </a:rPr>
              <a:t>Fig. A Model of Production  Information system</a:t>
            </a:r>
            <a:endParaRPr lang="en-IN" sz="1200" dirty="0">
              <a:latin typeface="Arial" pitchFamily="34" charset="0"/>
              <a:cs typeface="Arial" pitchFamily="34" charset="0"/>
            </a:endParaRPr>
          </a:p>
        </p:txBody>
      </p:sp>
      <p:sp>
        <p:nvSpPr>
          <p:cNvPr id="25" name="Flowchart: Magnetic Disk 24"/>
          <p:cNvSpPr/>
          <p:nvPr/>
        </p:nvSpPr>
        <p:spPr>
          <a:xfrm>
            <a:off x="3733800" y="2819400"/>
            <a:ext cx="1219200" cy="32004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Database</a:t>
            </a:r>
            <a:endParaRPr lang="en-US" sz="1400" dirty="0"/>
          </a:p>
        </p:txBody>
      </p:sp>
      <p:sp>
        <p:nvSpPr>
          <p:cNvPr id="26" name="Rectangle 25"/>
          <p:cNvSpPr/>
          <p:nvPr/>
        </p:nvSpPr>
        <p:spPr>
          <a:xfrm>
            <a:off x="1828800" y="3124200"/>
            <a:ext cx="1219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Accounting information system</a:t>
            </a:r>
            <a:endParaRPr lang="en-US" sz="1400" dirty="0"/>
          </a:p>
        </p:txBody>
      </p:sp>
      <p:sp>
        <p:nvSpPr>
          <p:cNvPr id="27" name="Rectangle 26"/>
          <p:cNvSpPr/>
          <p:nvPr/>
        </p:nvSpPr>
        <p:spPr>
          <a:xfrm>
            <a:off x="1828800" y="4038600"/>
            <a:ext cx="1219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Industrial engineering  subsystem</a:t>
            </a:r>
            <a:endParaRPr lang="en-US" sz="1400" dirty="0"/>
          </a:p>
        </p:txBody>
      </p:sp>
      <p:sp>
        <p:nvSpPr>
          <p:cNvPr id="28" name="Rectangle 27"/>
          <p:cNvSpPr/>
          <p:nvPr/>
        </p:nvSpPr>
        <p:spPr>
          <a:xfrm>
            <a:off x="1828800" y="4953000"/>
            <a:ext cx="1219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Manufacturing intelligence subsystem</a:t>
            </a:r>
            <a:endParaRPr lang="en-US" sz="1400" dirty="0"/>
          </a:p>
        </p:txBody>
      </p:sp>
      <p:sp>
        <p:nvSpPr>
          <p:cNvPr id="29" name="Rectangle 28"/>
          <p:cNvSpPr/>
          <p:nvPr/>
        </p:nvSpPr>
        <p:spPr>
          <a:xfrm>
            <a:off x="5638800" y="2895600"/>
            <a:ext cx="1371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Production subsystem</a:t>
            </a:r>
            <a:endParaRPr lang="en-US" sz="1400" dirty="0"/>
          </a:p>
        </p:txBody>
      </p:sp>
      <p:cxnSp>
        <p:nvCxnSpPr>
          <p:cNvPr id="33" name="Elbow Connector 32"/>
          <p:cNvCxnSpPr>
            <a:stCxn id="26" idx="1"/>
            <a:endCxn id="28" idx="1"/>
          </p:cNvCxnSpPr>
          <p:nvPr/>
        </p:nvCxnSpPr>
        <p:spPr>
          <a:xfrm rot="10800000" flipV="1">
            <a:off x="1828800" y="3505200"/>
            <a:ext cx="1588" cy="1828800"/>
          </a:xfrm>
          <a:prstGeom prst="bentConnector3">
            <a:avLst>
              <a:gd name="adj1" fmla="val 49584398"/>
            </a:avLst>
          </a:prstGeom>
        </p:spPr>
        <p:style>
          <a:lnRef idx="1">
            <a:schemeClr val="accent1"/>
          </a:lnRef>
          <a:fillRef idx="0">
            <a:schemeClr val="accent1"/>
          </a:fillRef>
          <a:effectRef idx="0">
            <a:schemeClr val="accent1"/>
          </a:effectRef>
          <a:fontRef idx="minor">
            <a:schemeClr val="tx1"/>
          </a:fontRef>
        </p:style>
      </p:cxnSp>
      <p:cxnSp>
        <p:nvCxnSpPr>
          <p:cNvPr id="61" name="Elbow Connector 60"/>
          <p:cNvCxnSpPr/>
          <p:nvPr/>
        </p:nvCxnSpPr>
        <p:spPr>
          <a:xfrm rot="10800000" flipV="1">
            <a:off x="1828800" y="3657600"/>
            <a:ext cx="1588" cy="914400"/>
          </a:xfrm>
          <a:prstGeom prst="bentConnector3">
            <a:avLst>
              <a:gd name="adj1" fmla="val 14395466"/>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26" idx="3"/>
          </p:cNvCxnSpPr>
          <p:nvPr/>
        </p:nvCxnSpPr>
        <p:spPr>
          <a:xfrm>
            <a:off x="3048000" y="35052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3048000" y="43434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3048000" y="52578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4876800" y="3808412"/>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4953000" y="4799012"/>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4953000" y="5484812"/>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7848600" y="4267200"/>
            <a:ext cx="838200" cy="381000"/>
          </a:xfrm>
          <a:prstGeom prst="rect">
            <a:avLst/>
          </a:prstGeom>
          <a:noFill/>
        </p:spPr>
        <p:txBody>
          <a:bodyPr wrap="square" rtlCol="0">
            <a:spAutoFit/>
          </a:bodyPr>
          <a:lstStyle/>
          <a:p>
            <a:r>
              <a:rPr lang="en-US" dirty="0" smtClean="0">
                <a:latin typeface="Cambria" pitchFamily="18" charset="0"/>
              </a:rPr>
              <a:t>Users</a:t>
            </a:r>
            <a:endParaRPr lang="en-US" dirty="0">
              <a:latin typeface="Cambria" pitchFamily="18" charset="0"/>
            </a:endParaRPr>
          </a:p>
        </p:txBody>
      </p:sp>
      <p:cxnSp>
        <p:nvCxnSpPr>
          <p:cNvPr id="71" name="Shape 70"/>
          <p:cNvCxnSpPr>
            <a:stCxn id="29" idx="3"/>
            <a:endCxn id="69" idx="0"/>
          </p:cNvCxnSpPr>
          <p:nvPr/>
        </p:nvCxnSpPr>
        <p:spPr>
          <a:xfrm>
            <a:off x="7010400" y="3200400"/>
            <a:ext cx="1257300" cy="1066800"/>
          </a:xfrm>
          <a:prstGeom prst="bentConnector2">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73" name="Shape 72"/>
          <p:cNvCxnSpPr>
            <a:stCxn id="39" idx="3"/>
            <a:endCxn id="69" idx="2"/>
          </p:cNvCxnSpPr>
          <p:nvPr/>
        </p:nvCxnSpPr>
        <p:spPr>
          <a:xfrm flipV="1">
            <a:off x="7010400" y="4648200"/>
            <a:ext cx="1257300" cy="838200"/>
          </a:xfrm>
          <a:prstGeom prst="bentConnector2">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1143000" y="3886200"/>
            <a:ext cx="838200" cy="461665"/>
          </a:xfrm>
          <a:prstGeom prst="rect">
            <a:avLst/>
          </a:prstGeom>
          <a:noFill/>
        </p:spPr>
        <p:txBody>
          <a:bodyPr wrap="square" rtlCol="0">
            <a:spAutoFit/>
          </a:bodyPr>
          <a:lstStyle/>
          <a:p>
            <a:r>
              <a:rPr lang="en-US" sz="1200" dirty="0" smtClean="0">
                <a:latin typeface="Cambria" pitchFamily="18" charset="0"/>
              </a:rPr>
              <a:t>Internal sources</a:t>
            </a:r>
            <a:endParaRPr lang="en-US" sz="1200" dirty="0">
              <a:latin typeface="Cambria" pitchFamily="18" charset="0"/>
            </a:endParaRPr>
          </a:p>
        </p:txBody>
      </p:sp>
      <p:sp>
        <p:nvSpPr>
          <p:cNvPr id="79" name="TextBox 78"/>
          <p:cNvSpPr txBox="1"/>
          <p:nvPr/>
        </p:nvSpPr>
        <p:spPr>
          <a:xfrm>
            <a:off x="304800" y="4572000"/>
            <a:ext cx="1219200" cy="461665"/>
          </a:xfrm>
          <a:prstGeom prst="rect">
            <a:avLst/>
          </a:prstGeom>
          <a:noFill/>
        </p:spPr>
        <p:txBody>
          <a:bodyPr wrap="square" rtlCol="0">
            <a:spAutoFit/>
          </a:bodyPr>
          <a:lstStyle/>
          <a:p>
            <a:r>
              <a:rPr lang="en-US" sz="1200" dirty="0" smtClean="0">
                <a:latin typeface="Cambria" pitchFamily="18" charset="0"/>
              </a:rPr>
              <a:t>Environmental sources</a:t>
            </a:r>
            <a:endParaRPr lang="en-US" sz="1200" dirty="0">
              <a:latin typeface="Cambria" pitchFamily="18" charset="0"/>
            </a:endParaRPr>
          </a:p>
        </p:txBody>
      </p:sp>
      <p:sp>
        <p:nvSpPr>
          <p:cNvPr id="80" name="TextBox 79"/>
          <p:cNvSpPr txBox="1"/>
          <p:nvPr/>
        </p:nvSpPr>
        <p:spPr>
          <a:xfrm>
            <a:off x="1905000" y="2514600"/>
            <a:ext cx="1066800" cy="461665"/>
          </a:xfrm>
          <a:prstGeom prst="rect">
            <a:avLst/>
          </a:prstGeom>
          <a:noFill/>
        </p:spPr>
        <p:txBody>
          <a:bodyPr wrap="square" rtlCol="0">
            <a:spAutoFit/>
          </a:bodyPr>
          <a:lstStyle/>
          <a:p>
            <a:r>
              <a:rPr lang="en-US" sz="1200" dirty="0" smtClean="0">
                <a:latin typeface="Cambria" pitchFamily="18" charset="0"/>
              </a:rPr>
              <a:t>Input Subsystem</a:t>
            </a:r>
            <a:endParaRPr lang="en-US" sz="1200" dirty="0">
              <a:latin typeface="Cambria" pitchFamily="18" charset="0"/>
            </a:endParaRPr>
          </a:p>
        </p:txBody>
      </p:sp>
      <p:sp>
        <p:nvSpPr>
          <p:cNvPr id="81" name="TextBox 80"/>
          <p:cNvSpPr txBox="1"/>
          <p:nvPr/>
        </p:nvSpPr>
        <p:spPr>
          <a:xfrm>
            <a:off x="5715000" y="2286000"/>
            <a:ext cx="990600" cy="430887"/>
          </a:xfrm>
          <a:prstGeom prst="rect">
            <a:avLst/>
          </a:prstGeom>
          <a:noFill/>
        </p:spPr>
        <p:txBody>
          <a:bodyPr wrap="square" rtlCol="0">
            <a:spAutoFit/>
          </a:bodyPr>
          <a:lstStyle/>
          <a:p>
            <a:r>
              <a:rPr lang="en-US" sz="1100" dirty="0" smtClean="0">
                <a:latin typeface="Cambria" pitchFamily="18" charset="0"/>
              </a:rPr>
              <a:t>Output</a:t>
            </a:r>
          </a:p>
          <a:p>
            <a:r>
              <a:rPr lang="en-US" sz="1100" dirty="0" smtClean="0">
                <a:latin typeface="Cambria" pitchFamily="18" charset="0"/>
              </a:rPr>
              <a:t>Subsystem</a:t>
            </a:r>
            <a:endParaRPr lang="en-US" sz="1100" dirty="0">
              <a:latin typeface="Cambria" pitchFamily="18" charset="0"/>
            </a:endParaRPr>
          </a:p>
        </p:txBody>
      </p:sp>
      <p:cxnSp>
        <p:nvCxnSpPr>
          <p:cNvPr id="34" name="Straight Arrow Connector 33"/>
          <p:cNvCxnSpPr/>
          <p:nvPr/>
        </p:nvCxnSpPr>
        <p:spPr>
          <a:xfrm>
            <a:off x="1066800" y="43434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5638800" y="3581400"/>
            <a:ext cx="1371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Inventory subsystem</a:t>
            </a:r>
            <a:endParaRPr lang="en-US" sz="1400" dirty="0"/>
          </a:p>
        </p:txBody>
      </p:sp>
      <p:sp>
        <p:nvSpPr>
          <p:cNvPr id="38" name="Rectangle 37"/>
          <p:cNvSpPr/>
          <p:nvPr/>
        </p:nvSpPr>
        <p:spPr>
          <a:xfrm>
            <a:off x="5638800" y="4495800"/>
            <a:ext cx="1371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Quality subsystem</a:t>
            </a:r>
            <a:endParaRPr lang="en-US" sz="1400" dirty="0"/>
          </a:p>
        </p:txBody>
      </p:sp>
      <p:sp>
        <p:nvSpPr>
          <p:cNvPr id="39" name="Rectangle 38"/>
          <p:cNvSpPr/>
          <p:nvPr/>
        </p:nvSpPr>
        <p:spPr>
          <a:xfrm>
            <a:off x="5638800" y="5181600"/>
            <a:ext cx="1371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Cost subsystem</a:t>
            </a:r>
            <a:endParaRPr lang="en-US" sz="1400" dirty="0"/>
          </a:p>
        </p:txBody>
      </p:sp>
      <p:cxnSp>
        <p:nvCxnSpPr>
          <p:cNvPr id="43" name="Straight Arrow Connector 42"/>
          <p:cNvCxnSpPr/>
          <p:nvPr/>
        </p:nvCxnSpPr>
        <p:spPr>
          <a:xfrm>
            <a:off x="4876800" y="3198812"/>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hape 45"/>
          <p:cNvCxnSpPr/>
          <p:nvPr/>
        </p:nvCxnSpPr>
        <p:spPr>
          <a:xfrm>
            <a:off x="6934200" y="3657600"/>
            <a:ext cx="1066800" cy="609600"/>
          </a:xfrm>
          <a:prstGeom prst="bentConnector3">
            <a:avLst>
              <a:gd name="adj1" fmla="val 100000"/>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49" name="Shape 72"/>
          <p:cNvCxnSpPr/>
          <p:nvPr/>
        </p:nvCxnSpPr>
        <p:spPr>
          <a:xfrm flipV="1">
            <a:off x="7010400" y="4648200"/>
            <a:ext cx="1066800" cy="304800"/>
          </a:xfrm>
          <a:prstGeom prst="bentConnector3">
            <a:avLst>
              <a:gd name="adj1" fmla="val 100000"/>
            </a:avLst>
          </a:prstGeom>
          <a:ln>
            <a:prstDash val="sys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p:cNvSpPr>
            <a:spLocks noGrp="1"/>
          </p:cNvSpPr>
          <p:nvPr>
            <p:ph type="title"/>
          </p:nvPr>
        </p:nvSpPr>
        <p:spPr>
          <a:xfrm>
            <a:off x="584200" y="228600"/>
            <a:ext cx="8153400" cy="762000"/>
          </a:xfrm>
        </p:spPr>
        <p:txBody>
          <a:bodyPr/>
          <a:lstStyle/>
          <a:p>
            <a:r>
              <a:rPr lang="en-US" sz="2800" dirty="0" smtClean="0"/>
              <a:t>5.4 Information For Production Function</a:t>
            </a:r>
          </a:p>
        </p:txBody>
      </p:sp>
      <p:sp>
        <p:nvSpPr>
          <p:cNvPr id="3" name="Rectangle 2"/>
          <p:cNvSpPr>
            <a:spLocks noGrp="1"/>
          </p:cNvSpPr>
          <p:nvPr>
            <p:ph sz="quarter" idx="1"/>
          </p:nvPr>
        </p:nvSpPr>
        <p:spPr>
          <a:xfrm>
            <a:off x="228600" y="1573213"/>
            <a:ext cx="8610600" cy="5132387"/>
          </a:xfrm>
        </p:spPr>
        <p:txBody>
          <a:bodyPr>
            <a:noAutofit/>
          </a:bodyPr>
          <a:lstStyle/>
          <a:p>
            <a:pPr marL="320040" indent="-320040" algn="just" fontAlgn="auto">
              <a:spcAft>
                <a:spcPts val="0"/>
              </a:spcAft>
              <a:buNone/>
              <a:defRPr/>
            </a:pPr>
            <a:r>
              <a:rPr lang="en-US" sz="300" dirty="0" smtClean="0"/>
              <a:t>	</a:t>
            </a:r>
            <a:r>
              <a:rPr lang="en-US" sz="1600" dirty="0" smtClean="0"/>
              <a:t>Information Required:</a:t>
            </a:r>
          </a:p>
          <a:p>
            <a:pPr marL="320040" indent="-320040" algn="just" fontAlgn="auto">
              <a:spcBef>
                <a:spcPts val="0"/>
              </a:spcBef>
              <a:spcAft>
                <a:spcPts val="0"/>
              </a:spcAft>
              <a:buNone/>
              <a:defRPr/>
            </a:pPr>
            <a:r>
              <a:rPr lang="en-US" sz="1600" dirty="0" smtClean="0"/>
              <a:t>	1. Strategic </a:t>
            </a:r>
          </a:p>
          <a:p>
            <a:pPr marL="320040" indent="-320040" algn="just" fontAlgn="auto">
              <a:spcBef>
                <a:spcPts val="0"/>
              </a:spcBef>
              <a:spcAft>
                <a:spcPts val="0"/>
              </a:spcAft>
              <a:buNone/>
              <a:defRPr/>
            </a:pPr>
            <a:r>
              <a:rPr lang="en-US" sz="1400" dirty="0" smtClean="0"/>
              <a:t>		- information on the introduction of new production technologies</a:t>
            </a:r>
          </a:p>
          <a:p>
            <a:pPr marL="320040" indent="-320040" algn="just" fontAlgn="auto">
              <a:spcBef>
                <a:spcPts val="0"/>
              </a:spcBef>
              <a:spcAft>
                <a:spcPts val="0"/>
              </a:spcAft>
              <a:buNone/>
              <a:defRPr/>
            </a:pPr>
            <a:r>
              <a:rPr lang="en-US" sz="1400" dirty="0" smtClean="0"/>
              <a:t>		-  identify best product mix</a:t>
            </a:r>
          </a:p>
          <a:p>
            <a:pPr marL="320040" indent="-320040" algn="just" fontAlgn="auto">
              <a:spcBef>
                <a:spcPts val="0"/>
              </a:spcBef>
              <a:spcAft>
                <a:spcPts val="0"/>
              </a:spcAft>
              <a:buNone/>
              <a:defRPr/>
            </a:pPr>
            <a:r>
              <a:rPr lang="en-US" sz="1400" dirty="0" smtClean="0"/>
              <a:t>		- policies on machine replacement, modernization</a:t>
            </a:r>
          </a:p>
          <a:p>
            <a:pPr marL="320040" indent="-320040" algn="just" fontAlgn="auto">
              <a:spcBef>
                <a:spcPts val="0"/>
              </a:spcBef>
              <a:spcAft>
                <a:spcPts val="0"/>
              </a:spcAft>
              <a:buNone/>
              <a:defRPr/>
            </a:pPr>
            <a:r>
              <a:rPr lang="en-US" sz="1400" dirty="0" smtClean="0"/>
              <a:t>		- yearly &amp; monthly production</a:t>
            </a:r>
          </a:p>
          <a:p>
            <a:pPr marL="320040" indent="-320040" algn="just" fontAlgn="auto">
              <a:spcBef>
                <a:spcPts val="0"/>
              </a:spcBef>
              <a:spcAft>
                <a:spcPts val="0"/>
              </a:spcAft>
              <a:buNone/>
              <a:defRPr/>
            </a:pPr>
            <a:r>
              <a:rPr lang="en-US" sz="1400" dirty="0" smtClean="0"/>
              <a:t>	</a:t>
            </a:r>
            <a:r>
              <a:rPr lang="en-US" sz="1600" dirty="0" smtClean="0"/>
              <a:t>2. Tactical</a:t>
            </a:r>
          </a:p>
          <a:p>
            <a:pPr marL="320040" indent="-320040" algn="just" fontAlgn="auto">
              <a:spcBef>
                <a:spcPts val="0"/>
              </a:spcBef>
              <a:spcAft>
                <a:spcPts val="0"/>
              </a:spcAft>
              <a:buNone/>
              <a:defRPr/>
            </a:pPr>
            <a:r>
              <a:rPr lang="en-US" sz="1600" dirty="0" smtClean="0"/>
              <a:t>		- </a:t>
            </a:r>
            <a:r>
              <a:rPr lang="en-US" sz="1400" dirty="0" smtClean="0"/>
              <a:t>performance measures of machines to decide on replacement</a:t>
            </a:r>
          </a:p>
          <a:p>
            <a:pPr marL="320040" indent="-320040" algn="just" fontAlgn="auto">
              <a:spcBef>
                <a:spcPts val="0"/>
              </a:spcBef>
              <a:spcAft>
                <a:spcPts val="0"/>
              </a:spcAft>
              <a:buNone/>
              <a:defRPr/>
            </a:pPr>
            <a:r>
              <a:rPr lang="en-US" sz="1400" dirty="0" smtClean="0"/>
              <a:t>		- identifying alternate production schedules based on tools, machines, material &amp; personnel </a:t>
            </a:r>
            <a:r>
              <a:rPr lang="en-US" sz="1400" dirty="0" err="1" smtClean="0"/>
              <a:t>avaliability</a:t>
            </a:r>
            <a:endParaRPr lang="en-US" sz="1400" dirty="0" smtClean="0"/>
          </a:p>
          <a:p>
            <a:pPr marL="320040" indent="-320040" algn="just" fontAlgn="auto">
              <a:spcBef>
                <a:spcPts val="0"/>
              </a:spcBef>
              <a:spcAft>
                <a:spcPts val="0"/>
              </a:spcAft>
              <a:buNone/>
              <a:defRPr/>
            </a:pPr>
            <a:r>
              <a:rPr lang="en-US" sz="1400" dirty="0" smtClean="0"/>
              <a:t>		-identifying critical issues</a:t>
            </a:r>
          </a:p>
          <a:p>
            <a:pPr marL="320040" indent="-320040" algn="just" fontAlgn="auto">
              <a:spcBef>
                <a:spcPts val="0"/>
              </a:spcBef>
              <a:spcAft>
                <a:spcPts val="0"/>
              </a:spcAft>
              <a:buNone/>
              <a:defRPr/>
            </a:pPr>
            <a:r>
              <a:rPr lang="en-US" sz="1400" dirty="0" smtClean="0"/>
              <a:t>	3.</a:t>
            </a:r>
            <a:r>
              <a:rPr lang="en-US" sz="1600" dirty="0" smtClean="0"/>
              <a:t>Operational</a:t>
            </a:r>
          </a:p>
          <a:p>
            <a:pPr marL="320040" indent="-320040" algn="just" fontAlgn="auto">
              <a:spcBef>
                <a:spcPts val="0"/>
              </a:spcBef>
              <a:spcAft>
                <a:spcPts val="0"/>
              </a:spcAft>
              <a:buNone/>
              <a:defRPr/>
            </a:pPr>
            <a:r>
              <a:rPr lang="en-US" sz="1600" dirty="0" smtClean="0"/>
              <a:t>		- </a:t>
            </a:r>
            <a:r>
              <a:rPr lang="en-US" sz="1400" dirty="0" smtClean="0"/>
              <a:t>monitoring tool, machine &amp; personnel availability</a:t>
            </a:r>
          </a:p>
          <a:p>
            <a:pPr marL="320040" indent="-320040" algn="just" fontAlgn="auto">
              <a:spcBef>
                <a:spcPts val="0"/>
              </a:spcBef>
              <a:spcAft>
                <a:spcPts val="0"/>
              </a:spcAft>
              <a:buNone/>
              <a:defRPr/>
            </a:pPr>
            <a:r>
              <a:rPr lang="en-US" sz="1400" dirty="0" smtClean="0"/>
              <a:t>		- preventive maintenance schedules of machines</a:t>
            </a:r>
          </a:p>
          <a:p>
            <a:pPr marL="320040" indent="-320040" algn="just" fontAlgn="auto">
              <a:spcBef>
                <a:spcPts val="0"/>
              </a:spcBef>
              <a:spcAft>
                <a:spcPts val="0"/>
              </a:spcAft>
              <a:buNone/>
              <a:defRPr/>
            </a:pPr>
            <a:r>
              <a:rPr lang="en-US" sz="1400" dirty="0" smtClean="0"/>
              <a:t>-</a:t>
            </a:r>
            <a:r>
              <a:rPr lang="en-US" sz="1600" dirty="0" smtClean="0"/>
              <a:t> The transaction processing layer of MIS in manufacturing deals with production reporting by plants, units, operation &amp; assembly lines.</a:t>
            </a:r>
          </a:p>
          <a:p>
            <a:pPr marL="320040" indent="-320040" algn="just" fontAlgn="auto">
              <a:spcBef>
                <a:spcPts val="0"/>
              </a:spcBef>
              <a:spcAft>
                <a:spcPts val="0"/>
              </a:spcAft>
              <a:buFontTx/>
              <a:buChar char="-"/>
              <a:defRPr/>
            </a:pPr>
            <a:r>
              <a:rPr lang="en-US" sz="1600" dirty="0" smtClean="0"/>
              <a:t>The operational control layer would provide a comparison between planned &amp; actual production. It include information or reports such as:</a:t>
            </a:r>
          </a:p>
          <a:p>
            <a:pPr marL="915352" lvl="2" indent="-320040" algn="just" fontAlgn="auto">
              <a:spcBef>
                <a:spcPts val="0"/>
              </a:spcBef>
              <a:spcAft>
                <a:spcPts val="0"/>
              </a:spcAft>
              <a:buFontTx/>
              <a:buChar char="-"/>
              <a:defRPr/>
            </a:pPr>
            <a:r>
              <a:rPr lang="en-US" sz="1000" dirty="0" smtClean="0"/>
              <a:t>-</a:t>
            </a:r>
            <a:r>
              <a:rPr lang="en-US" sz="1400" dirty="0" smtClean="0"/>
              <a:t>daily production report</a:t>
            </a:r>
          </a:p>
          <a:p>
            <a:pPr marL="915352" lvl="2" indent="-320040" algn="just" fontAlgn="auto">
              <a:spcBef>
                <a:spcPts val="0"/>
              </a:spcBef>
              <a:spcAft>
                <a:spcPts val="0"/>
              </a:spcAft>
              <a:buFontTx/>
              <a:buChar char="-"/>
              <a:defRPr/>
            </a:pPr>
            <a:r>
              <a:rPr lang="en-US" sz="1400" dirty="0" smtClean="0"/>
              <a:t>- quality control report</a:t>
            </a:r>
          </a:p>
          <a:p>
            <a:pPr marL="915352" lvl="2" indent="-320040" algn="just" fontAlgn="auto">
              <a:spcBef>
                <a:spcPts val="0"/>
              </a:spcBef>
              <a:spcAft>
                <a:spcPts val="0"/>
              </a:spcAft>
              <a:buFontTx/>
              <a:buChar char="-"/>
              <a:defRPr/>
            </a:pPr>
            <a:r>
              <a:rPr lang="en-US" sz="1400" dirty="0" smtClean="0"/>
              <a:t>- maintenance status report</a:t>
            </a:r>
          </a:p>
          <a:p>
            <a:pPr marL="915352" lvl="2" indent="-320040" algn="just" fontAlgn="auto">
              <a:spcBef>
                <a:spcPts val="0"/>
              </a:spcBef>
              <a:spcAft>
                <a:spcPts val="0"/>
              </a:spcAft>
              <a:buFontTx/>
              <a:buChar char="-"/>
              <a:defRPr/>
            </a:pPr>
            <a:r>
              <a:rPr lang="en-US" sz="1400" dirty="0" smtClean="0"/>
              <a:t>- equipment breakdown report</a:t>
            </a:r>
            <a:endParaRPr lang="en-US" sz="700" dirty="0" smtClean="0"/>
          </a:p>
          <a:p>
            <a:pPr marL="320040" indent="-320040" algn="just" fontAlgn="auto">
              <a:spcBef>
                <a:spcPts val="0"/>
              </a:spcBef>
              <a:spcAft>
                <a:spcPts val="0"/>
              </a:spcAft>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r>
              <a:rPr lang="en-US" sz="200" dirty="0" smtClean="0"/>
              <a:t>	</a:t>
            </a:r>
            <a:endParaRPr lang="en-US" sz="1600" dirty="0" smtClean="0"/>
          </a:p>
          <a:p>
            <a:pPr marL="320040" indent="-320040" algn="just" fontAlgn="auto">
              <a:spcAft>
                <a:spcPts val="0"/>
              </a:spcAft>
              <a:buFont typeface="Wingdings"/>
              <a:buNone/>
              <a:defRPr/>
            </a:pPr>
            <a:r>
              <a:rPr lang="en-US" sz="200" dirty="0" smtClean="0"/>
              <a:t> 				</a:t>
            </a:r>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r>
              <a:rPr lang="en-US" sz="200" dirty="0" smtClean="0"/>
              <a:t>	</a:t>
            </a:r>
            <a:r>
              <a:rPr lang="en-US" sz="200" dirty="0"/>
              <a:t>	</a:t>
            </a:r>
            <a:endParaRPr lang="en-US" sz="200" dirty="0" smtClean="0"/>
          </a:p>
          <a:p>
            <a:pPr marL="320040" indent="-320040" algn="just" fontAlgn="auto">
              <a:spcAft>
                <a:spcPts val="0"/>
              </a:spcAft>
              <a:buFont typeface="Wingdings"/>
              <a:buNone/>
              <a:defRPr/>
            </a:pPr>
            <a:endParaRPr lang="en-US" sz="200" dirty="0" smtClean="0"/>
          </a:p>
          <a:p>
            <a:pPr marL="640080" lvl="1" indent="-274320" algn="just" fontAlgn="auto">
              <a:spcAft>
                <a:spcPts val="0"/>
              </a:spcAft>
              <a:buFont typeface="Wingdings 2"/>
              <a:buNone/>
              <a:defRPr/>
            </a:pPr>
            <a:endParaRPr lang="en-US" sz="200" dirty="0" smtClean="0"/>
          </a:p>
          <a:p>
            <a:pPr lvl="4" algn="just" fontAlgn="auto">
              <a:spcAft>
                <a:spcPts val="0"/>
              </a:spcAft>
              <a:buClr>
                <a:schemeClr val="accent4"/>
              </a:buClr>
              <a:buFont typeface="Wingdings"/>
              <a:buNone/>
              <a:defRPr/>
            </a:pPr>
            <a:endParaRPr lang="en-US" sz="1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p:cNvSpPr>
            <a:spLocks noGrp="1"/>
          </p:cNvSpPr>
          <p:nvPr>
            <p:ph type="title"/>
          </p:nvPr>
        </p:nvSpPr>
        <p:spPr>
          <a:xfrm>
            <a:off x="584200" y="228600"/>
            <a:ext cx="8153400" cy="762000"/>
          </a:xfrm>
        </p:spPr>
        <p:txBody>
          <a:bodyPr/>
          <a:lstStyle/>
          <a:p>
            <a:r>
              <a:rPr lang="en-US" sz="2800" dirty="0" smtClean="0"/>
              <a:t>5.4 Information For Production Function</a:t>
            </a:r>
          </a:p>
        </p:txBody>
      </p:sp>
      <p:sp>
        <p:nvSpPr>
          <p:cNvPr id="3" name="Rectangle 2"/>
          <p:cNvSpPr>
            <a:spLocks noGrp="1"/>
          </p:cNvSpPr>
          <p:nvPr>
            <p:ph sz="quarter" idx="1"/>
          </p:nvPr>
        </p:nvSpPr>
        <p:spPr>
          <a:xfrm>
            <a:off x="228600" y="1573213"/>
            <a:ext cx="8610600" cy="5132387"/>
          </a:xfrm>
        </p:spPr>
        <p:txBody>
          <a:bodyPr>
            <a:noAutofit/>
          </a:bodyPr>
          <a:lstStyle/>
          <a:p>
            <a:pPr marL="320040" indent="-320040" algn="just" fontAlgn="auto">
              <a:spcAft>
                <a:spcPts val="0"/>
              </a:spcAft>
              <a:buNone/>
              <a:defRPr/>
            </a:pPr>
            <a:r>
              <a:rPr lang="en-US" sz="1400" dirty="0" smtClean="0"/>
              <a:t>-</a:t>
            </a:r>
            <a:r>
              <a:rPr lang="en-US" sz="1600" dirty="0" smtClean="0"/>
              <a:t> The managerial control layer would provide information support for ensuring effective managerial control over the manufacturing operations. It include information or reports such as:</a:t>
            </a:r>
          </a:p>
          <a:p>
            <a:pPr marL="915352" lvl="2" indent="-320040" algn="just" fontAlgn="auto">
              <a:spcBef>
                <a:spcPts val="0"/>
              </a:spcBef>
              <a:spcAft>
                <a:spcPts val="0"/>
              </a:spcAft>
              <a:buFontTx/>
              <a:buChar char="-"/>
              <a:defRPr/>
            </a:pPr>
            <a:r>
              <a:rPr lang="en-US" sz="1000" dirty="0" smtClean="0"/>
              <a:t>-</a:t>
            </a:r>
            <a:r>
              <a:rPr lang="en-US" sz="1400" dirty="0" smtClean="0"/>
              <a:t> capacity utilization report</a:t>
            </a:r>
          </a:p>
          <a:p>
            <a:pPr marL="915352" lvl="2" indent="-320040" algn="just" fontAlgn="auto">
              <a:spcBef>
                <a:spcPts val="0"/>
              </a:spcBef>
              <a:spcAft>
                <a:spcPts val="0"/>
              </a:spcAft>
              <a:buFontTx/>
              <a:buChar char="-"/>
              <a:defRPr/>
            </a:pPr>
            <a:r>
              <a:rPr lang="en-US" sz="1400" dirty="0" smtClean="0"/>
              <a:t>- production cost report</a:t>
            </a:r>
          </a:p>
          <a:p>
            <a:pPr marL="915352" lvl="2" indent="-320040" algn="just" fontAlgn="auto">
              <a:spcBef>
                <a:spcPts val="0"/>
              </a:spcBef>
              <a:spcAft>
                <a:spcPts val="0"/>
              </a:spcAft>
              <a:buFontTx/>
              <a:buChar char="-"/>
              <a:defRPr/>
            </a:pPr>
            <a:r>
              <a:rPr lang="en-US" sz="1400" dirty="0" smtClean="0"/>
              <a:t>- targets &amp; actual production comparison report</a:t>
            </a:r>
          </a:p>
          <a:p>
            <a:pPr marL="915352" lvl="2" indent="-320040" algn="just" fontAlgn="auto">
              <a:spcBef>
                <a:spcPts val="0"/>
              </a:spcBef>
              <a:spcAft>
                <a:spcPts val="0"/>
              </a:spcAft>
              <a:buFontTx/>
              <a:buChar char="-"/>
              <a:defRPr/>
            </a:pPr>
            <a:endParaRPr lang="en-US" sz="1400" dirty="0" smtClean="0"/>
          </a:p>
          <a:p>
            <a:pPr marL="0" lvl="2" indent="0" algn="just" fontAlgn="auto">
              <a:spcBef>
                <a:spcPts val="0"/>
              </a:spcBef>
              <a:spcAft>
                <a:spcPts val="0"/>
              </a:spcAft>
              <a:buFontTx/>
              <a:buChar char="-"/>
              <a:defRPr/>
            </a:pPr>
            <a:r>
              <a:rPr lang="en-US" sz="1400" dirty="0" smtClean="0"/>
              <a:t>-</a:t>
            </a:r>
            <a:r>
              <a:rPr lang="en-US" sz="1600" dirty="0" smtClean="0"/>
              <a:t> The strategic planning layer would provide information support for production planning &amp; scheduling activities like planning to maximize capacity utilization, planning for reduction in manufacturing costs etc.</a:t>
            </a:r>
            <a:endParaRPr lang="en-US" sz="1400" dirty="0" smtClean="0"/>
          </a:p>
          <a:p>
            <a:pPr marL="319088" lvl="2" indent="-319088" algn="just" fontAlgn="auto">
              <a:spcBef>
                <a:spcPts val="0"/>
              </a:spcBef>
              <a:spcAft>
                <a:spcPts val="0"/>
              </a:spcAft>
              <a:buFontTx/>
              <a:buChar char="-"/>
              <a:defRPr/>
            </a:pPr>
            <a:endParaRPr lang="en-US" sz="1600" dirty="0" smtClean="0"/>
          </a:p>
          <a:p>
            <a:pPr marL="915352" lvl="2" indent="-320040" algn="just" fontAlgn="auto">
              <a:spcBef>
                <a:spcPts val="0"/>
              </a:spcBef>
              <a:spcAft>
                <a:spcPts val="0"/>
              </a:spcAft>
              <a:buNone/>
              <a:defRPr/>
            </a:pPr>
            <a:endParaRPr lang="en-US" sz="700" dirty="0" smtClean="0"/>
          </a:p>
          <a:p>
            <a:pPr marL="320040" indent="-320040" algn="just" fontAlgn="auto">
              <a:spcBef>
                <a:spcPts val="0"/>
              </a:spcBef>
              <a:spcAft>
                <a:spcPts val="0"/>
              </a:spcAft>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r>
              <a:rPr lang="en-US" sz="200" dirty="0" smtClean="0"/>
              <a:t>	</a:t>
            </a:r>
            <a:endParaRPr lang="en-US" sz="1600" dirty="0" smtClean="0"/>
          </a:p>
          <a:p>
            <a:pPr marL="320040" indent="-320040" algn="just" fontAlgn="auto">
              <a:spcAft>
                <a:spcPts val="0"/>
              </a:spcAft>
              <a:buFont typeface="Wingdings"/>
              <a:buNone/>
              <a:defRPr/>
            </a:pPr>
            <a:r>
              <a:rPr lang="en-US" sz="200" dirty="0" smtClean="0"/>
              <a:t> 				</a:t>
            </a:r>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r>
              <a:rPr lang="en-US" sz="200" dirty="0" smtClean="0"/>
              <a:t>	</a:t>
            </a:r>
            <a:r>
              <a:rPr lang="en-US" sz="200" dirty="0"/>
              <a:t>	</a:t>
            </a:r>
            <a:endParaRPr lang="en-US" sz="200" dirty="0" smtClean="0"/>
          </a:p>
          <a:p>
            <a:pPr marL="320040" indent="-320040" algn="just" fontAlgn="auto">
              <a:spcAft>
                <a:spcPts val="0"/>
              </a:spcAft>
              <a:buFont typeface="Wingdings"/>
              <a:buNone/>
              <a:defRPr/>
            </a:pPr>
            <a:endParaRPr lang="en-US" sz="200" dirty="0" smtClean="0"/>
          </a:p>
          <a:p>
            <a:pPr marL="640080" lvl="1" indent="-274320" algn="just" fontAlgn="auto">
              <a:spcAft>
                <a:spcPts val="0"/>
              </a:spcAft>
              <a:buFont typeface="Wingdings 2"/>
              <a:buNone/>
              <a:defRPr/>
            </a:pPr>
            <a:endParaRPr lang="en-US" sz="200" dirty="0" smtClean="0"/>
          </a:p>
          <a:p>
            <a:pPr lvl="4" algn="just" fontAlgn="auto">
              <a:spcAft>
                <a:spcPts val="0"/>
              </a:spcAft>
              <a:buClr>
                <a:schemeClr val="accent4"/>
              </a:buClr>
              <a:buFont typeface="Wingdings"/>
              <a:buNone/>
              <a:defRPr/>
            </a:pPr>
            <a:endParaRPr lang="en-US" sz="1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p:cNvSpPr>
            <a:spLocks noGrp="1"/>
          </p:cNvSpPr>
          <p:nvPr>
            <p:ph type="title"/>
          </p:nvPr>
        </p:nvSpPr>
        <p:spPr>
          <a:xfrm>
            <a:off x="584200" y="228600"/>
            <a:ext cx="8153400" cy="762000"/>
          </a:xfrm>
        </p:spPr>
        <p:txBody>
          <a:bodyPr/>
          <a:lstStyle/>
          <a:p>
            <a:r>
              <a:rPr lang="en-US" sz="2800" dirty="0" smtClean="0"/>
              <a:t>5.5 Information For Personnel Function</a:t>
            </a:r>
          </a:p>
        </p:txBody>
      </p:sp>
      <p:sp>
        <p:nvSpPr>
          <p:cNvPr id="3" name="Rectangle 2"/>
          <p:cNvSpPr>
            <a:spLocks noGrp="1"/>
          </p:cNvSpPr>
          <p:nvPr>
            <p:ph sz="quarter" idx="1"/>
          </p:nvPr>
        </p:nvSpPr>
        <p:spPr>
          <a:xfrm>
            <a:off x="228600" y="1573213"/>
            <a:ext cx="8305800" cy="5132387"/>
          </a:xfrm>
        </p:spPr>
        <p:txBody>
          <a:bodyPr>
            <a:noAutofit/>
          </a:bodyPr>
          <a:lstStyle/>
          <a:p>
            <a:pPr marL="320040" indent="-320040" algn="just" fontAlgn="auto">
              <a:spcAft>
                <a:spcPts val="0"/>
              </a:spcAft>
              <a:buNone/>
              <a:defRPr/>
            </a:pPr>
            <a:r>
              <a:rPr lang="en-US" sz="300" dirty="0" smtClean="0"/>
              <a:t>	</a:t>
            </a:r>
            <a:r>
              <a:rPr lang="en-US" sz="1600" dirty="0" smtClean="0"/>
              <a:t>-The main goal of this function is make best use of the available human resources in the organization.</a:t>
            </a:r>
          </a:p>
          <a:p>
            <a:pPr marL="320040" indent="-320040" algn="just" fontAlgn="auto">
              <a:spcAft>
                <a:spcPts val="0"/>
              </a:spcAft>
              <a:buNone/>
              <a:defRPr/>
            </a:pPr>
            <a:r>
              <a:rPr lang="en-US" sz="1600" dirty="0" smtClean="0"/>
              <a:t>		</a:t>
            </a:r>
            <a:endParaRPr lang="en-US" sz="105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r>
              <a:rPr lang="en-US" sz="200" dirty="0" smtClean="0"/>
              <a:t>	</a:t>
            </a:r>
            <a:endParaRPr lang="en-US" sz="1600" dirty="0" smtClean="0"/>
          </a:p>
          <a:p>
            <a:pPr marL="320040" indent="-320040" algn="just" fontAlgn="auto">
              <a:spcAft>
                <a:spcPts val="0"/>
              </a:spcAft>
              <a:buFont typeface="Wingdings"/>
              <a:buNone/>
              <a:defRPr/>
            </a:pPr>
            <a:r>
              <a:rPr lang="en-US" sz="200" dirty="0" smtClean="0"/>
              <a:t> 				</a:t>
            </a:r>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r>
              <a:rPr lang="en-US" sz="200" dirty="0" smtClean="0"/>
              <a:t>	</a:t>
            </a:r>
            <a:r>
              <a:rPr lang="en-US" sz="200" dirty="0"/>
              <a:t>	</a:t>
            </a:r>
            <a:endParaRPr lang="en-US" sz="200" dirty="0" smtClean="0"/>
          </a:p>
          <a:p>
            <a:pPr marL="320040" indent="-320040" algn="just" fontAlgn="auto">
              <a:spcAft>
                <a:spcPts val="0"/>
              </a:spcAft>
              <a:buFont typeface="Wingdings"/>
              <a:buNone/>
              <a:defRPr/>
            </a:pPr>
            <a:endParaRPr lang="en-US" sz="200" dirty="0" smtClean="0"/>
          </a:p>
          <a:p>
            <a:pPr marL="640080" lvl="1" indent="-274320" algn="just" fontAlgn="auto">
              <a:spcAft>
                <a:spcPts val="0"/>
              </a:spcAft>
              <a:buFont typeface="Wingdings 2"/>
              <a:buNone/>
              <a:defRPr/>
            </a:pPr>
            <a:endParaRPr lang="en-US" sz="200" dirty="0" smtClean="0"/>
          </a:p>
          <a:p>
            <a:pPr lvl="4" algn="just" fontAlgn="auto">
              <a:spcAft>
                <a:spcPts val="0"/>
              </a:spcAft>
              <a:buClr>
                <a:schemeClr val="accent4"/>
              </a:buClr>
              <a:buFont typeface="Wingdings"/>
              <a:buNone/>
              <a:defRPr/>
            </a:pPr>
            <a:endParaRPr lang="en-US" sz="100" dirty="0" smtClean="0"/>
          </a:p>
        </p:txBody>
      </p:sp>
      <p:sp>
        <p:nvSpPr>
          <p:cNvPr id="137" name="TextBox 136"/>
          <p:cNvSpPr txBox="1"/>
          <p:nvPr/>
        </p:nvSpPr>
        <p:spPr>
          <a:xfrm>
            <a:off x="2667000" y="6324600"/>
            <a:ext cx="4419600" cy="276999"/>
          </a:xfrm>
          <a:prstGeom prst="rect">
            <a:avLst/>
          </a:prstGeom>
          <a:noFill/>
        </p:spPr>
        <p:txBody>
          <a:bodyPr wrap="square" rtlCol="0">
            <a:spAutoFit/>
          </a:bodyPr>
          <a:lstStyle/>
          <a:p>
            <a:r>
              <a:rPr lang="en-US" sz="1200" dirty="0" smtClean="0">
                <a:latin typeface="Arial" pitchFamily="34" charset="0"/>
                <a:cs typeface="Arial" pitchFamily="34" charset="0"/>
              </a:rPr>
              <a:t>Fig. Integrated Computer-Based Personnel information system</a:t>
            </a:r>
            <a:endParaRPr lang="en-IN" sz="1200" dirty="0">
              <a:latin typeface="Arial" pitchFamily="34" charset="0"/>
              <a:cs typeface="Arial" pitchFamily="34" charset="0"/>
            </a:endParaRPr>
          </a:p>
        </p:txBody>
      </p:sp>
      <p:sp>
        <p:nvSpPr>
          <p:cNvPr id="25" name="Flowchart: Magnetic Disk 24"/>
          <p:cNvSpPr/>
          <p:nvPr/>
        </p:nvSpPr>
        <p:spPr>
          <a:xfrm>
            <a:off x="4495800" y="2667000"/>
            <a:ext cx="1066800" cy="11430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Computer programs</a:t>
            </a:r>
            <a:endParaRPr lang="en-US" sz="1400" dirty="0"/>
          </a:p>
        </p:txBody>
      </p:sp>
      <p:sp>
        <p:nvSpPr>
          <p:cNvPr id="26" name="Rectangle 25"/>
          <p:cNvSpPr/>
          <p:nvPr/>
        </p:nvSpPr>
        <p:spPr>
          <a:xfrm>
            <a:off x="609600" y="2438400"/>
            <a:ext cx="1219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Demographic system</a:t>
            </a:r>
            <a:endParaRPr lang="en-US" sz="1400" dirty="0"/>
          </a:p>
        </p:txBody>
      </p:sp>
      <p:sp>
        <p:nvSpPr>
          <p:cNvPr id="27" name="Rectangle 26"/>
          <p:cNvSpPr/>
          <p:nvPr/>
        </p:nvSpPr>
        <p:spPr>
          <a:xfrm>
            <a:off x="609600" y="3352800"/>
            <a:ext cx="1219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Budget  system</a:t>
            </a:r>
            <a:endParaRPr lang="en-US" sz="1400" dirty="0"/>
          </a:p>
        </p:txBody>
      </p:sp>
      <p:sp>
        <p:nvSpPr>
          <p:cNvPr id="28" name="Rectangle 27"/>
          <p:cNvSpPr/>
          <p:nvPr/>
        </p:nvSpPr>
        <p:spPr>
          <a:xfrm>
            <a:off x="609600" y="4267200"/>
            <a:ext cx="1219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Financial system</a:t>
            </a:r>
            <a:endParaRPr lang="en-US" sz="1400" dirty="0"/>
          </a:p>
        </p:txBody>
      </p:sp>
      <p:sp>
        <p:nvSpPr>
          <p:cNvPr id="29" name="Rectangle 28"/>
          <p:cNvSpPr/>
          <p:nvPr/>
        </p:nvSpPr>
        <p:spPr>
          <a:xfrm>
            <a:off x="609600" y="5486400"/>
            <a:ext cx="1219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Payroll system</a:t>
            </a:r>
            <a:endParaRPr lang="en-US" sz="1400" dirty="0"/>
          </a:p>
        </p:txBody>
      </p:sp>
      <p:sp>
        <p:nvSpPr>
          <p:cNvPr id="38" name="Rectangle 37"/>
          <p:cNvSpPr/>
          <p:nvPr/>
        </p:nvSpPr>
        <p:spPr>
          <a:xfrm>
            <a:off x="4343400" y="1981200"/>
            <a:ext cx="1371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inputs</a:t>
            </a:r>
            <a:endParaRPr lang="en-US" sz="1400" dirty="0"/>
          </a:p>
        </p:txBody>
      </p:sp>
      <p:sp>
        <p:nvSpPr>
          <p:cNvPr id="39" name="Rectangle 38"/>
          <p:cNvSpPr/>
          <p:nvPr/>
        </p:nvSpPr>
        <p:spPr>
          <a:xfrm>
            <a:off x="4572000" y="5791200"/>
            <a:ext cx="1371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Inquiry  retrieval</a:t>
            </a:r>
            <a:endParaRPr lang="en-US" sz="1400" dirty="0"/>
          </a:p>
        </p:txBody>
      </p:sp>
      <p:sp>
        <p:nvSpPr>
          <p:cNvPr id="32" name="Rectangle 31"/>
          <p:cNvSpPr/>
          <p:nvPr/>
        </p:nvSpPr>
        <p:spPr>
          <a:xfrm>
            <a:off x="6248400" y="5791200"/>
            <a:ext cx="1371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output</a:t>
            </a:r>
            <a:endParaRPr lang="en-US" sz="1400" dirty="0"/>
          </a:p>
        </p:txBody>
      </p:sp>
      <p:sp>
        <p:nvSpPr>
          <p:cNvPr id="41" name="Flowchart: Magnetic Disk 40"/>
          <p:cNvSpPr/>
          <p:nvPr/>
        </p:nvSpPr>
        <p:spPr>
          <a:xfrm>
            <a:off x="2514600" y="4191000"/>
            <a:ext cx="1066800" cy="11430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Employee Data</a:t>
            </a:r>
            <a:endParaRPr lang="en-US" sz="1400" dirty="0"/>
          </a:p>
        </p:txBody>
      </p:sp>
      <p:sp>
        <p:nvSpPr>
          <p:cNvPr id="42" name="Flowchart: Magnetic Disk 41"/>
          <p:cNvSpPr/>
          <p:nvPr/>
        </p:nvSpPr>
        <p:spPr>
          <a:xfrm>
            <a:off x="3810000" y="4191000"/>
            <a:ext cx="1066800" cy="11430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Administration Data</a:t>
            </a:r>
            <a:endParaRPr lang="en-US" sz="1400" dirty="0"/>
          </a:p>
        </p:txBody>
      </p:sp>
      <p:sp>
        <p:nvSpPr>
          <p:cNvPr id="44" name="Flowchart: Magnetic Disk 43"/>
          <p:cNvSpPr/>
          <p:nvPr/>
        </p:nvSpPr>
        <p:spPr>
          <a:xfrm>
            <a:off x="5181600" y="4191000"/>
            <a:ext cx="1066800" cy="11430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Recruitment Data</a:t>
            </a:r>
            <a:endParaRPr lang="en-US" sz="1400" dirty="0"/>
          </a:p>
        </p:txBody>
      </p:sp>
      <p:sp>
        <p:nvSpPr>
          <p:cNvPr id="45" name="Flowchart: Magnetic Disk 44"/>
          <p:cNvSpPr/>
          <p:nvPr/>
        </p:nvSpPr>
        <p:spPr>
          <a:xfrm>
            <a:off x="6477000" y="4191000"/>
            <a:ext cx="1066800" cy="11430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Training Data</a:t>
            </a:r>
            <a:endParaRPr lang="en-US" sz="1400" dirty="0"/>
          </a:p>
        </p:txBody>
      </p:sp>
      <p:cxnSp>
        <p:nvCxnSpPr>
          <p:cNvPr id="48" name="Elbow Connector 47"/>
          <p:cNvCxnSpPr>
            <a:stCxn id="26" idx="3"/>
            <a:endCxn id="27" idx="3"/>
          </p:cNvCxnSpPr>
          <p:nvPr/>
        </p:nvCxnSpPr>
        <p:spPr>
          <a:xfrm>
            <a:off x="1828800" y="2667000"/>
            <a:ext cx="1588" cy="914400"/>
          </a:xfrm>
          <a:prstGeom prst="bentConnector3">
            <a:avLst>
              <a:gd name="adj1" fmla="val 14395466"/>
            </a:avLst>
          </a:prstGeom>
        </p:spPr>
        <p:style>
          <a:lnRef idx="1">
            <a:schemeClr val="accent1"/>
          </a:lnRef>
          <a:fillRef idx="0">
            <a:schemeClr val="accent1"/>
          </a:fillRef>
          <a:effectRef idx="0">
            <a:schemeClr val="accent1"/>
          </a:effectRef>
          <a:fontRef idx="minor">
            <a:schemeClr val="tx1"/>
          </a:fontRef>
        </p:style>
      </p:cxnSp>
      <p:cxnSp>
        <p:nvCxnSpPr>
          <p:cNvPr id="51" name="Elbow Connector 50"/>
          <p:cNvCxnSpPr>
            <a:stCxn id="27" idx="3"/>
            <a:endCxn id="28" idx="3"/>
          </p:cNvCxnSpPr>
          <p:nvPr/>
        </p:nvCxnSpPr>
        <p:spPr>
          <a:xfrm>
            <a:off x="1828800" y="3581400"/>
            <a:ext cx="1588" cy="914400"/>
          </a:xfrm>
          <a:prstGeom prst="bentConnector3">
            <a:avLst>
              <a:gd name="adj1" fmla="val 14395466"/>
            </a:avLst>
          </a:prstGeom>
        </p:spPr>
        <p:style>
          <a:lnRef idx="1">
            <a:schemeClr val="accent1"/>
          </a:lnRef>
          <a:fillRef idx="0">
            <a:schemeClr val="accent1"/>
          </a:fillRef>
          <a:effectRef idx="0">
            <a:schemeClr val="accent1"/>
          </a:effectRef>
          <a:fontRef idx="minor">
            <a:schemeClr val="tx1"/>
          </a:fontRef>
        </p:style>
      </p:cxnSp>
      <p:cxnSp>
        <p:nvCxnSpPr>
          <p:cNvPr id="53" name="Elbow Connector 52"/>
          <p:cNvCxnSpPr>
            <a:stCxn id="28" idx="3"/>
            <a:endCxn id="29" idx="3"/>
          </p:cNvCxnSpPr>
          <p:nvPr/>
        </p:nvCxnSpPr>
        <p:spPr>
          <a:xfrm>
            <a:off x="1828800" y="4495800"/>
            <a:ext cx="1588" cy="1219200"/>
          </a:xfrm>
          <a:prstGeom prst="bentConnector3">
            <a:avLst>
              <a:gd name="adj1" fmla="val 14395466"/>
            </a:avLst>
          </a:prstGeom>
        </p:spPr>
        <p:style>
          <a:lnRef idx="1">
            <a:schemeClr val="accent1"/>
          </a:lnRef>
          <a:fillRef idx="0">
            <a:schemeClr val="accent1"/>
          </a:fillRef>
          <a:effectRef idx="0">
            <a:schemeClr val="accent1"/>
          </a:effectRef>
          <a:fontRef idx="minor">
            <a:schemeClr val="tx1"/>
          </a:fontRef>
        </p:style>
      </p:cxnSp>
      <p:cxnSp>
        <p:nvCxnSpPr>
          <p:cNvPr id="55" name="Shape 54"/>
          <p:cNvCxnSpPr>
            <a:endCxn id="41" idx="1"/>
          </p:cNvCxnSpPr>
          <p:nvPr/>
        </p:nvCxnSpPr>
        <p:spPr>
          <a:xfrm>
            <a:off x="2057400" y="3962400"/>
            <a:ext cx="990600" cy="2286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hape 56"/>
          <p:cNvCxnSpPr>
            <a:endCxn id="42" idx="1"/>
          </p:cNvCxnSpPr>
          <p:nvPr/>
        </p:nvCxnSpPr>
        <p:spPr>
          <a:xfrm>
            <a:off x="3048000" y="3962400"/>
            <a:ext cx="1295400" cy="2286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Shape 69"/>
          <p:cNvCxnSpPr>
            <a:endCxn id="44" idx="1"/>
          </p:cNvCxnSpPr>
          <p:nvPr/>
        </p:nvCxnSpPr>
        <p:spPr>
          <a:xfrm>
            <a:off x="4343400" y="3962400"/>
            <a:ext cx="1371600" cy="2286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Shape 73"/>
          <p:cNvCxnSpPr>
            <a:endCxn id="45" idx="1"/>
          </p:cNvCxnSpPr>
          <p:nvPr/>
        </p:nvCxnSpPr>
        <p:spPr>
          <a:xfrm>
            <a:off x="5715000" y="3962400"/>
            <a:ext cx="1295400" cy="2286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Elbow Connector 75"/>
          <p:cNvCxnSpPr>
            <a:stCxn id="45" idx="3"/>
            <a:endCxn id="44" idx="3"/>
          </p:cNvCxnSpPr>
          <p:nvPr/>
        </p:nvCxnSpPr>
        <p:spPr>
          <a:xfrm rot="5400000">
            <a:off x="6362700" y="4686300"/>
            <a:ext cx="1588" cy="1295400"/>
          </a:xfrm>
          <a:prstGeom prst="bentConnector3">
            <a:avLst>
              <a:gd name="adj1" fmla="val 14395466"/>
            </a:avLst>
          </a:prstGeom>
        </p:spPr>
        <p:style>
          <a:lnRef idx="1">
            <a:schemeClr val="accent1"/>
          </a:lnRef>
          <a:fillRef idx="0">
            <a:schemeClr val="accent1"/>
          </a:fillRef>
          <a:effectRef idx="0">
            <a:schemeClr val="accent1"/>
          </a:effectRef>
          <a:fontRef idx="minor">
            <a:schemeClr val="tx1"/>
          </a:fontRef>
        </p:style>
      </p:cxnSp>
      <p:cxnSp>
        <p:nvCxnSpPr>
          <p:cNvPr id="82" name="Elbow Connector 81"/>
          <p:cNvCxnSpPr>
            <a:stCxn id="44" idx="3"/>
            <a:endCxn id="42" idx="3"/>
          </p:cNvCxnSpPr>
          <p:nvPr/>
        </p:nvCxnSpPr>
        <p:spPr>
          <a:xfrm rot="5400000">
            <a:off x="5029200" y="4648200"/>
            <a:ext cx="1588" cy="1371600"/>
          </a:xfrm>
          <a:prstGeom prst="bentConnector3">
            <a:avLst>
              <a:gd name="adj1" fmla="val 14395466"/>
            </a:avLst>
          </a:prstGeom>
        </p:spPr>
        <p:style>
          <a:lnRef idx="1">
            <a:schemeClr val="accent1"/>
          </a:lnRef>
          <a:fillRef idx="0">
            <a:schemeClr val="accent1"/>
          </a:fillRef>
          <a:effectRef idx="0">
            <a:schemeClr val="accent1"/>
          </a:effectRef>
          <a:fontRef idx="minor">
            <a:schemeClr val="tx1"/>
          </a:fontRef>
        </p:style>
      </p:cxnSp>
      <p:cxnSp>
        <p:nvCxnSpPr>
          <p:cNvPr id="84" name="Elbow Connector 83"/>
          <p:cNvCxnSpPr>
            <a:stCxn id="42" idx="3"/>
            <a:endCxn id="41" idx="3"/>
          </p:cNvCxnSpPr>
          <p:nvPr/>
        </p:nvCxnSpPr>
        <p:spPr>
          <a:xfrm rot="5400000">
            <a:off x="3695700" y="4686300"/>
            <a:ext cx="1588" cy="1295400"/>
          </a:xfrm>
          <a:prstGeom prst="bentConnector3">
            <a:avLst>
              <a:gd name="adj1" fmla="val 14395466"/>
            </a:avLst>
          </a:prstGeom>
        </p:spPr>
        <p:style>
          <a:lnRef idx="1">
            <a:schemeClr val="accent1"/>
          </a:lnRef>
          <a:fillRef idx="0">
            <a:schemeClr val="accent1"/>
          </a:fillRef>
          <a:effectRef idx="0">
            <a:schemeClr val="accent1"/>
          </a:effectRef>
          <a:fontRef idx="minor">
            <a:schemeClr val="tx1"/>
          </a:fontRef>
        </p:style>
      </p:cxnSp>
      <p:cxnSp>
        <p:nvCxnSpPr>
          <p:cNvPr id="86" name="Shape 85"/>
          <p:cNvCxnSpPr>
            <a:stCxn id="41" idx="3"/>
            <a:endCxn id="29" idx="3"/>
          </p:cNvCxnSpPr>
          <p:nvPr/>
        </p:nvCxnSpPr>
        <p:spPr>
          <a:xfrm rot="5400000">
            <a:off x="2247900" y="4914900"/>
            <a:ext cx="381000" cy="1219200"/>
          </a:xfrm>
          <a:prstGeom prst="bentConnector2">
            <a:avLst/>
          </a:prstGeom>
          <a:ln>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stCxn id="25" idx="3"/>
          </p:cNvCxnSpPr>
          <p:nvPr/>
        </p:nvCxnSpPr>
        <p:spPr>
          <a:xfrm rot="5400000">
            <a:off x="4953000" y="38862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a:stCxn id="38" idx="2"/>
            <a:endCxn id="25" idx="1"/>
          </p:cNvCxnSpPr>
          <p:nvPr/>
        </p:nvCxnSpPr>
        <p:spPr>
          <a:xfrm rot="5400000">
            <a:off x="4914900" y="25527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a:endCxn id="38" idx="3"/>
          </p:cNvCxnSpPr>
          <p:nvPr/>
        </p:nvCxnSpPr>
        <p:spPr>
          <a:xfrm rot="10800000">
            <a:off x="5689600" y="2197100"/>
            <a:ext cx="939800" cy="12700"/>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96" name="Shape 95"/>
          <p:cNvCxnSpPr>
            <a:endCxn id="28" idx="3"/>
          </p:cNvCxnSpPr>
          <p:nvPr/>
        </p:nvCxnSpPr>
        <p:spPr>
          <a:xfrm rot="16200000" flipV="1">
            <a:off x="1409700" y="4914900"/>
            <a:ext cx="1219200" cy="381000"/>
          </a:xfrm>
          <a:prstGeom prst="bentConnector2">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99" name="Shape 98"/>
          <p:cNvCxnSpPr>
            <a:endCxn id="27" idx="3"/>
          </p:cNvCxnSpPr>
          <p:nvPr/>
        </p:nvCxnSpPr>
        <p:spPr>
          <a:xfrm rot="16200000" flipV="1">
            <a:off x="1562100" y="3848100"/>
            <a:ext cx="914400" cy="381000"/>
          </a:xfrm>
          <a:prstGeom prst="bentConnector2">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01" name="Shape 100"/>
          <p:cNvCxnSpPr>
            <a:endCxn id="26" idx="3"/>
          </p:cNvCxnSpPr>
          <p:nvPr/>
        </p:nvCxnSpPr>
        <p:spPr>
          <a:xfrm rot="16200000" flipV="1">
            <a:off x="1562100" y="2933700"/>
            <a:ext cx="914400" cy="381000"/>
          </a:xfrm>
          <a:prstGeom prst="bentConnector2">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03" name="Elbow Connector 102"/>
          <p:cNvCxnSpPr>
            <a:endCxn id="39" idx="0"/>
          </p:cNvCxnSpPr>
          <p:nvPr/>
        </p:nvCxnSpPr>
        <p:spPr>
          <a:xfrm rot="5400000">
            <a:off x="5143500" y="5676900"/>
            <a:ext cx="228600" cy="1588"/>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5" name="Shape 104"/>
          <p:cNvCxnSpPr>
            <a:endCxn id="32" idx="1"/>
          </p:cNvCxnSpPr>
          <p:nvPr/>
        </p:nvCxnSpPr>
        <p:spPr>
          <a:xfrm rot="16200000" flipH="1">
            <a:off x="5943600" y="5715000"/>
            <a:ext cx="457200" cy="1524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p:cNvSpPr>
            <a:spLocks noGrp="1"/>
          </p:cNvSpPr>
          <p:nvPr>
            <p:ph type="title"/>
          </p:nvPr>
        </p:nvSpPr>
        <p:spPr>
          <a:xfrm>
            <a:off x="584200" y="228600"/>
            <a:ext cx="8153400" cy="762000"/>
          </a:xfrm>
        </p:spPr>
        <p:txBody>
          <a:bodyPr/>
          <a:lstStyle/>
          <a:p>
            <a:r>
              <a:rPr lang="en-US" sz="2800" dirty="0" smtClean="0"/>
              <a:t>5.5 Information For Personnel Function</a:t>
            </a:r>
          </a:p>
        </p:txBody>
      </p:sp>
      <p:sp>
        <p:nvSpPr>
          <p:cNvPr id="3" name="Rectangle 2"/>
          <p:cNvSpPr>
            <a:spLocks noGrp="1"/>
          </p:cNvSpPr>
          <p:nvPr>
            <p:ph sz="quarter" idx="1"/>
          </p:nvPr>
        </p:nvSpPr>
        <p:spPr>
          <a:xfrm>
            <a:off x="228600" y="1573213"/>
            <a:ext cx="8610600" cy="5132387"/>
          </a:xfrm>
        </p:spPr>
        <p:txBody>
          <a:bodyPr>
            <a:noAutofit/>
          </a:bodyPr>
          <a:lstStyle/>
          <a:p>
            <a:pPr marL="320040" indent="-320040" algn="just" fontAlgn="auto">
              <a:spcAft>
                <a:spcPts val="0"/>
              </a:spcAft>
              <a:buNone/>
              <a:defRPr/>
            </a:pPr>
            <a:r>
              <a:rPr lang="en-US" sz="300" dirty="0" smtClean="0"/>
              <a:t>	</a:t>
            </a:r>
            <a:r>
              <a:rPr lang="en-US" sz="1600" dirty="0" smtClean="0"/>
              <a:t>Information Required:</a:t>
            </a:r>
          </a:p>
          <a:p>
            <a:pPr marL="320040" indent="-320040" algn="just" fontAlgn="auto">
              <a:spcBef>
                <a:spcPts val="0"/>
              </a:spcBef>
              <a:spcAft>
                <a:spcPts val="0"/>
              </a:spcAft>
              <a:buNone/>
              <a:defRPr/>
            </a:pPr>
            <a:r>
              <a:rPr lang="en-US" sz="1600" dirty="0" smtClean="0"/>
              <a:t>	1. Strategic </a:t>
            </a:r>
          </a:p>
          <a:p>
            <a:pPr marL="320040" indent="-320040" algn="just" fontAlgn="auto">
              <a:spcBef>
                <a:spcPts val="0"/>
              </a:spcBef>
              <a:spcAft>
                <a:spcPts val="0"/>
              </a:spcAft>
              <a:buNone/>
              <a:defRPr/>
            </a:pPr>
            <a:r>
              <a:rPr lang="en-US" sz="1400" dirty="0" smtClean="0"/>
              <a:t>		- long range human resource requirements at different levels</a:t>
            </a:r>
          </a:p>
          <a:p>
            <a:pPr marL="320040" indent="-320040" algn="just" fontAlgn="auto">
              <a:spcBef>
                <a:spcPts val="0"/>
              </a:spcBef>
              <a:spcAft>
                <a:spcPts val="0"/>
              </a:spcAft>
              <a:buNone/>
              <a:defRPr/>
            </a:pPr>
            <a:r>
              <a:rPr lang="en-US" sz="1400" dirty="0" smtClean="0"/>
              <a:t>		- policies on wages and incentive</a:t>
            </a:r>
          </a:p>
          <a:p>
            <a:pPr marL="320040" indent="-320040" algn="just" fontAlgn="auto">
              <a:spcBef>
                <a:spcPts val="0"/>
              </a:spcBef>
              <a:spcAft>
                <a:spcPts val="0"/>
              </a:spcAft>
              <a:buNone/>
              <a:defRPr/>
            </a:pPr>
            <a:r>
              <a:rPr lang="en-US" sz="1400" dirty="0" smtClean="0"/>
              <a:t>		- policies on human resource development and training</a:t>
            </a:r>
          </a:p>
          <a:p>
            <a:pPr marL="320040" indent="-320040" algn="just" fontAlgn="auto">
              <a:spcBef>
                <a:spcPts val="0"/>
              </a:spcBef>
              <a:spcAft>
                <a:spcPts val="0"/>
              </a:spcAft>
              <a:buNone/>
              <a:defRPr/>
            </a:pPr>
            <a:r>
              <a:rPr lang="en-US" sz="1400" dirty="0" smtClean="0"/>
              <a:t>		- policies on personnel welfare and facilities</a:t>
            </a:r>
          </a:p>
          <a:p>
            <a:pPr marL="320040" indent="-320040" algn="just" fontAlgn="auto">
              <a:spcBef>
                <a:spcPts val="0"/>
              </a:spcBef>
              <a:spcAft>
                <a:spcPts val="0"/>
              </a:spcAft>
              <a:buNone/>
              <a:defRPr/>
            </a:pPr>
            <a:r>
              <a:rPr lang="en-US" sz="1400" dirty="0" smtClean="0"/>
              <a:t>	</a:t>
            </a:r>
            <a:r>
              <a:rPr lang="en-US" sz="1600" dirty="0" smtClean="0"/>
              <a:t>2. Tactical</a:t>
            </a:r>
          </a:p>
          <a:p>
            <a:pPr marL="320040" indent="-320040" algn="just" fontAlgn="auto">
              <a:spcBef>
                <a:spcPts val="0"/>
              </a:spcBef>
              <a:spcAft>
                <a:spcPts val="0"/>
              </a:spcAft>
              <a:buNone/>
              <a:defRPr/>
            </a:pPr>
            <a:r>
              <a:rPr lang="en-US" sz="1600" dirty="0" smtClean="0"/>
              <a:t>		- </a:t>
            </a:r>
            <a:r>
              <a:rPr lang="en-US" sz="1400" dirty="0" smtClean="0"/>
              <a:t>performance appraisal</a:t>
            </a:r>
          </a:p>
          <a:p>
            <a:pPr marL="320040" indent="-320040" algn="just" fontAlgn="auto">
              <a:spcBef>
                <a:spcPts val="0"/>
              </a:spcBef>
              <a:spcAft>
                <a:spcPts val="0"/>
              </a:spcAft>
              <a:buNone/>
              <a:defRPr/>
            </a:pPr>
            <a:r>
              <a:rPr lang="en-US" sz="1400" dirty="0" smtClean="0"/>
              <a:t>		- production incentives and relation to productivity</a:t>
            </a:r>
          </a:p>
          <a:p>
            <a:pPr marL="320040" indent="-320040" algn="just" fontAlgn="auto">
              <a:spcBef>
                <a:spcPts val="0"/>
              </a:spcBef>
              <a:spcAft>
                <a:spcPts val="0"/>
              </a:spcAft>
              <a:buNone/>
              <a:defRPr/>
            </a:pPr>
            <a:r>
              <a:rPr lang="en-US" sz="1400" dirty="0" smtClean="0"/>
              <a:t>		- absentee reduction</a:t>
            </a:r>
          </a:p>
          <a:p>
            <a:pPr marL="320040" indent="-320040" algn="just" fontAlgn="auto">
              <a:spcBef>
                <a:spcPts val="0"/>
              </a:spcBef>
              <a:spcAft>
                <a:spcPts val="0"/>
              </a:spcAft>
              <a:buNone/>
              <a:defRPr/>
            </a:pPr>
            <a:r>
              <a:rPr lang="en-US" sz="1400" dirty="0" smtClean="0"/>
              <a:t>		- leave &amp; overtime policies</a:t>
            </a:r>
          </a:p>
          <a:p>
            <a:pPr marL="320040" indent="-320040" algn="just" fontAlgn="auto">
              <a:spcBef>
                <a:spcPts val="0"/>
              </a:spcBef>
              <a:spcAft>
                <a:spcPts val="0"/>
              </a:spcAft>
              <a:buNone/>
              <a:defRPr/>
            </a:pPr>
            <a:r>
              <a:rPr lang="en-US" sz="1400" dirty="0" smtClean="0"/>
              <a:t>	3.</a:t>
            </a:r>
            <a:r>
              <a:rPr lang="en-US" sz="1600" dirty="0" smtClean="0"/>
              <a:t>Operational</a:t>
            </a:r>
          </a:p>
          <a:p>
            <a:pPr marL="320040" indent="-320040" algn="just" fontAlgn="auto">
              <a:spcBef>
                <a:spcPts val="0"/>
              </a:spcBef>
              <a:spcAft>
                <a:spcPts val="0"/>
              </a:spcAft>
              <a:buNone/>
              <a:defRPr/>
            </a:pPr>
            <a:r>
              <a:rPr lang="en-US" sz="1600" dirty="0" smtClean="0"/>
              <a:t>		- </a:t>
            </a:r>
            <a:r>
              <a:rPr lang="en-US" sz="1400" dirty="0" smtClean="0"/>
              <a:t>routine assessment</a:t>
            </a:r>
          </a:p>
          <a:p>
            <a:pPr marL="320040" indent="-320040" algn="just" fontAlgn="auto">
              <a:spcBef>
                <a:spcPts val="0"/>
              </a:spcBef>
              <a:spcAft>
                <a:spcPts val="0"/>
              </a:spcAft>
              <a:buNone/>
              <a:defRPr/>
            </a:pPr>
            <a:r>
              <a:rPr lang="en-US" sz="1400" dirty="0" smtClean="0"/>
              <a:t>		- loan/advances and recoveries</a:t>
            </a:r>
          </a:p>
          <a:p>
            <a:pPr marL="320040" indent="-320040" algn="just" fontAlgn="auto">
              <a:spcBef>
                <a:spcPts val="0"/>
              </a:spcBef>
              <a:spcAft>
                <a:spcPts val="0"/>
              </a:spcAft>
              <a:buNone/>
              <a:defRPr/>
            </a:pPr>
            <a:r>
              <a:rPr lang="en-US" sz="1400" dirty="0" smtClean="0"/>
              <a:t>		- leave record.</a:t>
            </a:r>
          </a:p>
          <a:p>
            <a:pPr marL="320040" indent="-320040" algn="just" fontAlgn="auto">
              <a:spcBef>
                <a:spcPts val="0"/>
              </a:spcBef>
              <a:spcAft>
                <a:spcPts val="0"/>
              </a:spcAft>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r>
              <a:rPr lang="en-US" sz="200" dirty="0" smtClean="0"/>
              <a:t>	</a:t>
            </a:r>
            <a:endParaRPr lang="en-US" sz="1600" dirty="0" smtClean="0"/>
          </a:p>
          <a:p>
            <a:pPr marL="320040" indent="-320040" algn="just" fontAlgn="auto">
              <a:spcAft>
                <a:spcPts val="0"/>
              </a:spcAft>
              <a:buFont typeface="Wingdings"/>
              <a:buNone/>
              <a:defRPr/>
            </a:pPr>
            <a:r>
              <a:rPr lang="en-US" sz="200" dirty="0" smtClean="0"/>
              <a:t> 				</a:t>
            </a:r>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r>
              <a:rPr lang="en-US" sz="200" dirty="0" smtClean="0"/>
              <a:t>	</a:t>
            </a:r>
            <a:r>
              <a:rPr lang="en-US" sz="200" dirty="0"/>
              <a:t>	</a:t>
            </a:r>
            <a:endParaRPr lang="en-US" sz="200" dirty="0" smtClean="0"/>
          </a:p>
          <a:p>
            <a:pPr marL="320040" indent="-320040" algn="just" fontAlgn="auto">
              <a:spcAft>
                <a:spcPts val="0"/>
              </a:spcAft>
              <a:buFont typeface="Wingdings"/>
              <a:buNone/>
              <a:defRPr/>
            </a:pPr>
            <a:endParaRPr lang="en-US" sz="200" dirty="0" smtClean="0"/>
          </a:p>
          <a:p>
            <a:pPr marL="640080" lvl="1" indent="-274320" algn="just" fontAlgn="auto">
              <a:spcAft>
                <a:spcPts val="0"/>
              </a:spcAft>
              <a:buFont typeface="Wingdings 2"/>
              <a:buNone/>
              <a:defRPr/>
            </a:pPr>
            <a:endParaRPr lang="en-US" sz="200" dirty="0" smtClean="0"/>
          </a:p>
          <a:p>
            <a:pPr lvl="4" algn="just" fontAlgn="auto">
              <a:spcAft>
                <a:spcPts val="0"/>
              </a:spcAft>
              <a:buClr>
                <a:schemeClr val="accent4"/>
              </a:buClr>
              <a:buFont typeface="Wingdings"/>
              <a:buNone/>
              <a:defRPr/>
            </a:pPr>
            <a:endParaRPr lang="en-US" sz="1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p:cNvSpPr>
          <p:nvPr>
            <p:ph type="title"/>
          </p:nvPr>
        </p:nvSpPr>
        <p:spPr>
          <a:xfrm>
            <a:off x="584200" y="228600"/>
            <a:ext cx="8153400" cy="762000"/>
          </a:xfrm>
        </p:spPr>
        <p:txBody>
          <a:bodyPr/>
          <a:lstStyle/>
          <a:p>
            <a:r>
              <a:rPr lang="en-US" sz="2800" dirty="0" smtClean="0"/>
              <a:t>Assignment No.5				 </a:t>
            </a:r>
          </a:p>
        </p:txBody>
      </p:sp>
      <p:sp>
        <p:nvSpPr>
          <p:cNvPr id="15363" name="Rectangle 2"/>
          <p:cNvSpPr>
            <a:spLocks noGrp="1"/>
          </p:cNvSpPr>
          <p:nvPr>
            <p:ph sz="quarter" idx="1"/>
          </p:nvPr>
        </p:nvSpPr>
        <p:spPr>
          <a:xfrm>
            <a:off x="228600" y="1524000"/>
            <a:ext cx="8458200" cy="5056187"/>
          </a:xfrm>
        </p:spPr>
        <p:txBody>
          <a:bodyPr/>
          <a:lstStyle/>
          <a:p>
            <a:pPr>
              <a:spcBef>
                <a:spcPts val="0"/>
              </a:spcBef>
              <a:buFontTx/>
              <a:buChar char="-"/>
            </a:pPr>
            <a:r>
              <a:rPr lang="en-US" sz="2000" dirty="0" smtClean="0"/>
              <a:t>Q1.Explain the following.</a:t>
            </a:r>
          </a:p>
          <a:p>
            <a:pPr>
              <a:spcBef>
                <a:spcPts val="0"/>
              </a:spcBef>
              <a:buFontTx/>
              <a:buChar char="-"/>
            </a:pPr>
            <a:endParaRPr lang="en-US" sz="2000" dirty="0" smtClean="0"/>
          </a:p>
          <a:p>
            <a:pPr indent="315913" fontAlgn="auto">
              <a:spcAft>
                <a:spcPts val="0"/>
              </a:spcAft>
              <a:buNone/>
              <a:defRPr/>
            </a:pPr>
            <a:r>
              <a:rPr lang="en-US" sz="2000" dirty="0" smtClean="0"/>
              <a:t>1] Information for Financial Function</a:t>
            </a:r>
          </a:p>
          <a:p>
            <a:pPr indent="315913" fontAlgn="auto">
              <a:spcAft>
                <a:spcPts val="0"/>
              </a:spcAft>
              <a:buNone/>
              <a:defRPr/>
            </a:pPr>
            <a:r>
              <a:rPr lang="en-US" sz="2000" dirty="0" smtClean="0"/>
              <a:t>2] Information for Marketing Function</a:t>
            </a:r>
          </a:p>
          <a:p>
            <a:pPr indent="315913" fontAlgn="auto">
              <a:spcAft>
                <a:spcPts val="0"/>
              </a:spcAft>
              <a:buNone/>
              <a:defRPr/>
            </a:pPr>
            <a:r>
              <a:rPr lang="en-US" sz="2000" dirty="0" smtClean="0"/>
              <a:t>3] Information for Inventory Control Function</a:t>
            </a:r>
          </a:p>
          <a:p>
            <a:pPr indent="315913" fontAlgn="auto">
              <a:spcAft>
                <a:spcPts val="0"/>
              </a:spcAft>
              <a:buNone/>
              <a:defRPr/>
            </a:pPr>
            <a:r>
              <a:rPr lang="en-US" sz="2000" dirty="0" smtClean="0"/>
              <a:t>4] Information for Production Function</a:t>
            </a:r>
          </a:p>
          <a:p>
            <a:pPr indent="315913" fontAlgn="auto">
              <a:spcAft>
                <a:spcPts val="0"/>
              </a:spcAft>
              <a:buNone/>
              <a:defRPr/>
            </a:pPr>
            <a:r>
              <a:rPr lang="en-US" sz="2000" dirty="0" smtClean="0"/>
              <a:t>5] Information for Personnel Function</a:t>
            </a:r>
          </a:p>
          <a:p>
            <a:pPr marL="685800" lvl="2" indent="0">
              <a:spcBef>
                <a:spcPts val="0"/>
              </a:spcBef>
              <a:buNone/>
            </a:pPr>
            <a:endParaRPr lang="en-US" sz="2000" dirty="0" smtClean="0"/>
          </a:p>
          <a:p>
            <a:pPr marL="685800" lvl="2" indent="0">
              <a:spcBef>
                <a:spcPts val="0"/>
              </a:spcBef>
              <a:buNone/>
            </a:pPr>
            <a:endParaRPr lang="en-US" sz="2000" dirty="0"/>
          </a:p>
          <a:p>
            <a:pPr marL="685800" lvl="2" indent="0">
              <a:spcBef>
                <a:spcPts val="0"/>
              </a:spcBef>
              <a:buNone/>
            </a:pPr>
            <a:endParaRPr lang="en-US" sz="2000" dirty="0" smtClean="0"/>
          </a:p>
          <a:p>
            <a:pPr lvl="2">
              <a:spcBef>
                <a:spcPts val="0"/>
              </a:spcBef>
              <a:buFontTx/>
              <a:buChar char="-"/>
            </a:pPr>
            <a:endParaRPr lang="en-US" sz="2000" dirty="0"/>
          </a:p>
          <a:p>
            <a:pPr lvl="2">
              <a:spcBef>
                <a:spcPts val="0"/>
              </a:spcBef>
              <a:buFontTx/>
              <a:buChar char="-"/>
            </a:pPr>
            <a:endParaRPr lang="en-US" sz="2000" dirty="0" smtClean="0"/>
          </a:p>
          <a:p>
            <a:pPr marL="685800" lvl="2" indent="0">
              <a:spcBef>
                <a:spcPts val="0"/>
              </a:spcBef>
              <a:buNone/>
            </a:pPr>
            <a:endParaRPr lang="en-US" sz="2000" dirty="0" smtClean="0"/>
          </a:p>
          <a:p>
            <a:pPr marL="685800" lvl="2" indent="0">
              <a:spcBef>
                <a:spcPts val="0"/>
              </a:spcBef>
              <a:buNone/>
            </a:pPr>
            <a:endParaRPr lang="en-US" sz="2000" dirty="0"/>
          </a:p>
          <a:p>
            <a:pPr lvl="2">
              <a:spcBef>
                <a:spcPts val="0"/>
              </a:spcBef>
              <a:buFontTx/>
              <a:buChar char="-"/>
            </a:pPr>
            <a:endParaRPr lang="en-US" sz="1400" dirty="0" smtClean="0"/>
          </a:p>
        </p:txBody>
      </p:sp>
    </p:spTree>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p:cNvSpPr>
          <p:nvPr>
            <p:ph type="title"/>
          </p:nvPr>
        </p:nvSpPr>
        <p:spPr/>
        <p:txBody>
          <a:bodyPr/>
          <a:lstStyle/>
          <a:p>
            <a:r>
              <a:rPr lang="en-US" sz="3600" dirty="0" smtClean="0"/>
              <a:t>Information Systems for Functional Areas</a:t>
            </a:r>
          </a:p>
        </p:txBody>
      </p:sp>
      <p:sp>
        <p:nvSpPr>
          <p:cNvPr id="3" name="Rectangle 2"/>
          <p:cNvSpPr>
            <a:spLocks noGrp="1"/>
          </p:cNvSpPr>
          <p:nvPr>
            <p:ph sz="quarter" idx="1"/>
          </p:nvPr>
        </p:nvSpPr>
        <p:spPr>
          <a:xfrm>
            <a:off x="533400" y="2286000"/>
            <a:ext cx="7924800" cy="4114800"/>
          </a:xfrm>
          <a:ln w="19050" cmpd="dbl">
            <a:solidFill>
              <a:schemeClr val="accent2">
                <a:lumMod val="75000"/>
              </a:schemeClr>
            </a:solidFill>
          </a:ln>
        </p:spPr>
        <p:txBody>
          <a:bodyPr>
            <a:normAutofit/>
          </a:bodyPr>
          <a:lstStyle/>
          <a:p>
            <a:pPr marL="320040" indent="-320040" fontAlgn="auto">
              <a:spcAft>
                <a:spcPts val="0"/>
              </a:spcAft>
              <a:buFont typeface="Wingdings" pitchFamily="2" charset="2"/>
              <a:buChar char="Ø"/>
              <a:defRPr/>
            </a:pPr>
            <a:endParaRPr lang="en-US" sz="2400" dirty="0" smtClean="0"/>
          </a:p>
          <a:p>
            <a:pPr marL="320040" indent="-320040" fontAlgn="auto">
              <a:spcAft>
                <a:spcPts val="0"/>
              </a:spcAft>
              <a:buFont typeface="Wingdings" pitchFamily="2" charset="2"/>
              <a:buChar char="Ø"/>
              <a:defRPr/>
            </a:pPr>
            <a:r>
              <a:rPr lang="en-US" sz="2400" dirty="0" smtClean="0"/>
              <a:t>Information for Financial Function</a:t>
            </a:r>
          </a:p>
          <a:p>
            <a:pPr marL="320040" indent="-320040" fontAlgn="auto">
              <a:spcAft>
                <a:spcPts val="0"/>
              </a:spcAft>
              <a:buFont typeface="Wingdings" pitchFamily="2" charset="2"/>
              <a:buChar char="Ø"/>
              <a:defRPr/>
            </a:pPr>
            <a:r>
              <a:rPr lang="en-US" sz="2400" dirty="0" smtClean="0"/>
              <a:t>Information for Marketing Function</a:t>
            </a:r>
          </a:p>
          <a:p>
            <a:pPr marL="320040" indent="-320040" fontAlgn="auto">
              <a:spcAft>
                <a:spcPts val="0"/>
              </a:spcAft>
              <a:buFont typeface="Wingdings" pitchFamily="2" charset="2"/>
              <a:buChar char="Ø"/>
              <a:defRPr/>
            </a:pPr>
            <a:r>
              <a:rPr lang="en-US" sz="2400" dirty="0" smtClean="0"/>
              <a:t>Information for Inventory Control Function</a:t>
            </a:r>
          </a:p>
          <a:p>
            <a:pPr marL="320040" indent="-320040" fontAlgn="auto">
              <a:spcAft>
                <a:spcPts val="0"/>
              </a:spcAft>
              <a:buFont typeface="Wingdings" pitchFamily="2" charset="2"/>
              <a:buChar char="Ø"/>
              <a:defRPr/>
            </a:pPr>
            <a:r>
              <a:rPr lang="en-US" sz="2400" dirty="0" smtClean="0"/>
              <a:t>Information for Production Function</a:t>
            </a:r>
          </a:p>
          <a:p>
            <a:pPr marL="320040" indent="-320040" fontAlgn="auto">
              <a:spcAft>
                <a:spcPts val="0"/>
              </a:spcAft>
              <a:buFont typeface="Wingdings" pitchFamily="2" charset="2"/>
              <a:buChar char="Ø"/>
              <a:defRPr/>
            </a:pPr>
            <a:r>
              <a:rPr lang="en-US" sz="2400" dirty="0" smtClean="0"/>
              <a:t>Information for Personnel Function</a:t>
            </a:r>
          </a:p>
        </p:txBody>
      </p:sp>
      <p:sp>
        <p:nvSpPr>
          <p:cNvPr id="6" name="TextBox 5"/>
          <p:cNvSpPr txBox="1"/>
          <p:nvPr/>
        </p:nvSpPr>
        <p:spPr>
          <a:xfrm>
            <a:off x="609600" y="1752600"/>
            <a:ext cx="2057400" cy="523875"/>
          </a:xfrm>
          <a:prstGeom prst="rect">
            <a:avLst/>
          </a:prstGeom>
          <a:noFill/>
        </p:spPr>
        <p:txBody>
          <a:bodyPr>
            <a:spAutoFit/>
          </a:bodyPr>
          <a:lstStyle/>
          <a:p>
            <a:pPr fontAlgn="auto">
              <a:spcBef>
                <a:spcPts val="0"/>
              </a:spcBef>
              <a:spcAft>
                <a:spcPts val="0"/>
              </a:spcAft>
              <a:defRPr/>
            </a:pPr>
            <a:r>
              <a:rPr lang="en-US" sz="2800" dirty="0">
                <a:solidFill>
                  <a:schemeClr val="accent1">
                    <a:lumMod val="75000"/>
                  </a:schemeClr>
                </a:solidFill>
                <a:latin typeface="+mn-lt"/>
              </a:rPr>
              <a:t>Contents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p:cNvSpPr>
            <a:spLocks noGrp="1"/>
          </p:cNvSpPr>
          <p:nvPr>
            <p:ph type="title"/>
          </p:nvPr>
        </p:nvSpPr>
        <p:spPr>
          <a:xfrm>
            <a:off x="584200" y="228600"/>
            <a:ext cx="8153400" cy="762000"/>
          </a:xfrm>
        </p:spPr>
        <p:txBody>
          <a:bodyPr/>
          <a:lstStyle/>
          <a:p>
            <a:r>
              <a:rPr lang="en-US" sz="2800" dirty="0" smtClean="0"/>
              <a:t>5.1Information For Financial Function</a:t>
            </a:r>
          </a:p>
        </p:txBody>
      </p:sp>
      <p:sp>
        <p:nvSpPr>
          <p:cNvPr id="3" name="Rectangle 2"/>
          <p:cNvSpPr>
            <a:spLocks noGrp="1"/>
          </p:cNvSpPr>
          <p:nvPr>
            <p:ph sz="quarter" idx="1"/>
          </p:nvPr>
        </p:nvSpPr>
        <p:spPr>
          <a:xfrm>
            <a:off x="228600" y="1573213"/>
            <a:ext cx="8305800" cy="5132387"/>
          </a:xfrm>
        </p:spPr>
        <p:txBody>
          <a:bodyPr>
            <a:noAutofit/>
          </a:bodyPr>
          <a:lstStyle/>
          <a:p>
            <a:pPr marL="320040" indent="-320040" algn="just" fontAlgn="auto">
              <a:spcAft>
                <a:spcPts val="0"/>
              </a:spcAft>
              <a:buNone/>
              <a:defRPr/>
            </a:pPr>
            <a:r>
              <a:rPr lang="en-US" sz="300" dirty="0" smtClean="0"/>
              <a:t>	</a:t>
            </a:r>
            <a:r>
              <a:rPr lang="en-US" sz="1600" dirty="0" smtClean="0"/>
              <a:t>-The main goal of this function is to ensure financial viability of the organization , enforce financial discipline and plan and monitor the financial budget.</a:t>
            </a:r>
          </a:p>
          <a:p>
            <a:pPr marL="320040" indent="-320040" algn="just" fontAlgn="auto">
              <a:spcAft>
                <a:spcPts val="0"/>
              </a:spcAft>
              <a:buNone/>
              <a:defRPr/>
            </a:pPr>
            <a:r>
              <a:rPr lang="en-US" sz="1600" dirty="0" smtClean="0"/>
              <a:t>	- finance is first functions to get computerized information system.</a:t>
            </a:r>
          </a:p>
          <a:p>
            <a:pPr marL="320040" indent="-320040" algn="just" fontAlgn="auto">
              <a:spcAft>
                <a:spcPts val="0"/>
              </a:spcAft>
              <a:buNone/>
              <a:defRPr/>
            </a:pPr>
            <a:r>
              <a:rPr lang="en-US" sz="1600" dirty="0" smtClean="0"/>
              <a:t>	- Advantage lies in the quick &amp; accurate handling of financial data. management needs a financial information system to maintain control over budgets, expenditure &amp; follow up on cash inflow.</a:t>
            </a:r>
          </a:p>
          <a:p>
            <a:pPr marL="320040" indent="-320040" algn="just" fontAlgn="auto">
              <a:spcAft>
                <a:spcPts val="0"/>
              </a:spcAft>
              <a:buNone/>
              <a:defRPr/>
            </a:pPr>
            <a:r>
              <a:rPr lang="en-US" sz="1600" dirty="0" smtClean="0"/>
              <a:t>	</a:t>
            </a:r>
            <a:endParaRPr lang="en-US" sz="105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r>
              <a:rPr lang="en-US" sz="200" dirty="0" smtClean="0"/>
              <a:t>	</a:t>
            </a:r>
            <a:endParaRPr lang="en-US" sz="1600" dirty="0" smtClean="0"/>
          </a:p>
          <a:p>
            <a:pPr marL="320040" indent="-320040" algn="just" fontAlgn="auto">
              <a:spcAft>
                <a:spcPts val="0"/>
              </a:spcAft>
              <a:buFont typeface="Wingdings"/>
              <a:buNone/>
              <a:defRPr/>
            </a:pPr>
            <a:r>
              <a:rPr lang="en-US" sz="200" dirty="0" smtClean="0"/>
              <a:t> 				</a:t>
            </a:r>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r>
              <a:rPr lang="en-US" sz="200" dirty="0" smtClean="0"/>
              <a:t>	</a:t>
            </a:r>
            <a:r>
              <a:rPr lang="en-US" sz="200" dirty="0"/>
              <a:t>	</a:t>
            </a:r>
            <a:endParaRPr lang="en-US" sz="200" dirty="0" smtClean="0"/>
          </a:p>
          <a:p>
            <a:pPr marL="320040" indent="-320040" algn="just" fontAlgn="auto">
              <a:spcAft>
                <a:spcPts val="0"/>
              </a:spcAft>
              <a:buFont typeface="Wingdings"/>
              <a:buNone/>
              <a:defRPr/>
            </a:pPr>
            <a:endParaRPr lang="en-US" sz="200" dirty="0" smtClean="0"/>
          </a:p>
          <a:p>
            <a:pPr marL="640080" lvl="1" indent="-274320" algn="just" fontAlgn="auto">
              <a:spcAft>
                <a:spcPts val="0"/>
              </a:spcAft>
              <a:buFont typeface="Wingdings 2"/>
              <a:buNone/>
              <a:defRPr/>
            </a:pPr>
            <a:endParaRPr lang="en-US" sz="200" dirty="0" smtClean="0"/>
          </a:p>
          <a:p>
            <a:pPr lvl="4" algn="just" fontAlgn="auto">
              <a:spcAft>
                <a:spcPts val="0"/>
              </a:spcAft>
              <a:buClr>
                <a:schemeClr val="accent4"/>
              </a:buClr>
              <a:buFont typeface="Wingdings"/>
              <a:buNone/>
              <a:defRPr/>
            </a:pPr>
            <a:endParaRPr lang="en-US" sz="100" dirty="0" smtClean="0"/>
          </a:p>
        </p:txBody>
      </p:sp>
      <p:sp>
        <p:nvSpPr>
          <p:cNvPr id="137" name="TextBox 136"/>
          <p:cNvSpPr txBox="1"/>
          <p:nvPr/>
        </p:nvSpPr>
        <p:spPr>
          <a:xfrm>
            <a:off x="2819400" y="6504801"/>
            <a:ext cx="3200400" cy="276999"/>
          </a:xfrm>
          <a:prstGeom prst="rect">
            <a:avLst/>
          </a:prstGeom>
          <a:noFill/>
        </p:spPr>
        <p:txBody>
          <a:bodyPr wrap="square" rtlCol="0">
            <a:spAutoFit/>
          </a:bodyPr>
          <a:lstStyle/>
          <a:p>
            <a:r>
              <a:rPr lang="en-US" sz="1200" dirty="0" smtClean="0">
                <a:latin typeface="Arial" pitchFamily="34" charset="0"/>
                <a:cs typeface="Arial" pitchFamily="34" charset="0"/>
              </a:rPr>
              <a:t>Fig. A Model of financial Information system</a:t>
            </a:r>
            <a:endParaRPr lang="en-IN" sz="1200" dirty="0">
              <a:latin typeface="Arial" pitchFamily="34" charset="0"/>
              <a:cs typeface="Arial" pitchFamily="34" charset="0"/>
            </a:endParaRPr>
          </a:p>
        </p:txBody>
      </p:sp>
      <p:sp>
        <p:nvSpPr>
          <p:cNvPr id="25" name="Flowchart: Magnetic Disk 24"/>
          <p:cNvSpPr/>
          <p:nvPr/>
        </p:nvSpPr>
        <p:spPr>
          <a:xfrm>
            <a:off x="3733800" y="3837801"/>
            <a:ext cx="1219200" cy="25146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Database</a:t>
            </a:r>
            <a:endParaRPr lang="en-US" dirty="0"/>
          </a:p>
        </p:txBody>
      </p:sp>
      <p:sp>
        <p:nvSpPr>
          <p:cNvPr id="26" name="Rectangle 25"/>
          <p:cNvSpPr/>
          <p:nvPr/>
        </p:nvSpPr>
        <p:spPr>
          <a:xfrm>
            <a:off x="1828800" y="3761601"/>
            <a:ext cx="1219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Accounting Information System</a:t>
            </a:r>
            <a:endParaRPr lang="en-US" dirty="0"/>
          </a:p>
        </p:txBody>
      </p:sp>
      <p:sp>
        <p:nvSpPr>
          <p:cNvPr id="27" name="Rectangle 26"/>
          <p:cNvSpPr/>
          <p:nvPr/>
        </p:nvSpPr>
        <p:spPr>
          <a:xfrm>
            <a:off x="1828800" y="4676001"/>
            <a:ext cx="1219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Industrial audit subsystem</a:t>
            </a:r>
            <a:endParaRPr lang="en-US" dirty="0"/>
          </a:p>
        </p:txBody>
      </p:sp>
      <p:sp>
        <p:nvSpPr>
          <p:cNvPr id="28" name="Rectangle 27"/>
          <p:cNvSpPr/>
          <p:nvPr/>
        </p:nvSpPr>
        <p:spPr>
          <a:xfrm>
            <a:off x="1828800" y="5590401"/>
            <a:ext cx="1219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Financial intelligence subsystem</a:t>
            </a:r>
            <a:endParaRPr lang="en-US" dirty="0"/>
          </a:p>
        </p:txBody>
      </p:sp>
      <p:sp>
        <p:nvSpPr>
          <p:cNvPr id="29" name="Rectangle 28"/>
          <p:cNvSpPr/>
          <p:nvPr/>
        </p:nvSpPr>
        <p:spPr>
          <a:xfrm>
            <a:off x="5562600" y="3761601"/>
            <a:ext cx="1371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Forecasting subsystem</a:t>
            </a:r>
            <a:endParaRPr lang="en-US" dirty="0"/>
          </a:p>
        </p:txBody>
      </p:sp>
      <p:sp>
        <p:nvSpPr>
          <p:cNvPr id="30" name="Rectangle 29"/>
          <p:cNvSpPr/>
          <p:nvPr/>
        </p:nvSpPr>
        <p:spPr>
          <a:xfrm>
            <a:off x="5562600" y="4676001"/>
            <a:ext cx="1371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Funds management subsystem</a:t>
            </a:r>
            <a:endParaRPr lang="en-US" dirty="0"/>
          </a:p>
        </p:txBody>
      </p:sp>
      <p:sp>
        <p:nvSpPr>
          <p:cNvPr id="31" name="Rectangle 30"/>
          <p:cNvSpPr/>
          <p:nvPr/>
        </p:nvSpPr>
        <p:spPr>
          <a:xfrm>
            <a:off x="5562600" y="5590401"/>
            <a:ext cx="1371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Cost subsystem</a:t>
            </a:r>
            <a:endParaRPr lang="en-US" dirty="0"/>
          </a:p>
        </p:txBody>
      </p:sp>
      <p:cxnSp>
        <p:nvCxnSpPr>
          <p:cNvPr id="33" name="Elbow Connector 32"/>
          <p:cNvCxnSpPr>
            <a:stCxn id="26" idx="1"/>
            <a:endCxn id="28" idx="1"/>
          </p:cNvCxnSpPr>
          <p:nvPr/>
        </p:nvCxnSpPr>
        <p:spPr>
          <a:xfrm rot="10800000" flipV="1">
            <a:off x="1828800" y="4142601"/>
            <a:ext cx="1588" cy="1828800"/>
          </a:xfrm>
          <a:prstGeom prst="bentConnector3">
            <a:avLst>
              <a:gd name="adj1" fmla="val 49584398"/>
            </a:avLst>
          </a:prstGeom>
        </p:spPr>
        <p:style>
          <a:lnRef idx="1">
            <a:schemeClr val="accent1"/>
          </a:lnRef>
          <a:fillRef idx="0">
            <a:schemeClr val="accent1"/>
          </a:fillRef>
          <a:effectRef idx="0">
            <a:schemeClr val="accent1"/>
          </a:effectRef>
          <a:fontRef idx="minor">
            <a:schemeClr val="tx1"/>
          </a:fontRef>
        </p:style>
      </p:cxnSp>
      <p:cxnSp>
        <p:nvCxnSpPr>
          <p:cNvPr id="61" name="Elbow Connector 60"/>
          <p:cNvCxnSpPr/>
          <p:nvPr/>
        </p:nvCxnSpPr>
        <p:spPr>
          <a:xfrm rot="10800000" flipV="1">
            <a:off x="1828800" y="4295001"/>
            <a:ext cx="1588" cy="914400"/>
          </a:xfrm>
          <a:prstGeom prst="bentConnector3">
            <a:avLst>
              <a:gd name="adj1" fmla="val 14395466"/>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26" idx="3"/>
          </p:cNvCxnSpPr>
          <p:nvPr/>
        </p:nvCxnSpPr>
        <p:spPr>
          <a:xfrm>
            <a:off x="3048000" y="4142601"/>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3048000" y="4980801"/>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3048000" y="5895201"/>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4876800" y="4142601"/>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4876800" y="4980801"/>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4876800" y="5895201"/>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7772400" y="4752201"/>
            <a:ext cx="838200" cy="381000"/>
          </a:xfrm>
          <a:prstGeom prst="rect">
            <a:avLst/>
          </a:prstGeom>
          <a:noFill/>
        </p:spPr>
        <p:txBody>
          <a:bodyPr wrap="square" rtlCol="0">
            <a:spAutoFit/>
          </a:bodyPr>
          <a:lstStyle/>
          <a:p>
            <a:r>
              <a:rPr lang="en-US" dirty="0" smtClean="0">
                <a:latin typeface="Cambria" pitchFamily="18" charset="0"/>
              </a:rPr>
              <a:t>Users</a:t>
            </a:r>
            <a:endParaRPr lang="en-US" dirty="0">
              <a:latin typeface="Cambria" pitchFamily="18" charset="0"/>
            </a:endParaRPr>
          </a:p>
        </p:txBody>
      </p:sp>
      <p:cxnSp>
        <p:nvCxnSpPr>
          <p:cNvPr id="71" name="Shape 70"/>
          <p:cNvCxnSpPr>
            <a:stCxn id="29" idx="3"/>
            <a:endCxn id="69" idx="0"/>
          </p:cNvCxnSpPr>
          <p:nvPr/>
        </p:nvCxnSpPr>
        <p:spPr>
          <a:xfrm>
            <a:off x="6934200" y="4142601"/>
            <a:ext cx="1257300" cy="609600"/>
          </a:xfrm>
          <a:prstGeom prst="bentConnector2">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73" name="Shape 72"/>
          <p:cNvCxnSpPr>
            <a:stCxn id="31" idx="3"/>
            <a:endCxn id="69" idx="2"/>
          </p:cNvCxnSpPr>
          <p:nvPr/>
        </p:nvCxnSpPr>
        <p:spPr>
          <a:xfrm flipV="1">
            <a:off x="6934200" y="5133201"/>
            <a:ext cx="1257300" cy="838200"/>
          </a:xfrm>
          <a:prstGeom prst="bentConnector2">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endCxn id="69" idx="1"/>
          </p:cNvCxnSpPr>
          <p:nvPr/>
        </p:nvCxnSpPr>
        <p:spPr>
          <a:xfrm>
            <a:off x="6934200" y="4942701"/>
            <a:ext cx="838200" cy="1588"/>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1143000" y="4523601"/>
            <a:ext cx="838200" cy="461665"/>
          </a:xfrm>
          <a:prstGeom prst="rect">
            <a:avLst/>
          </a:prstGeom>
          <a:noFill/>
        </p:spPr>
        <p:txBody>
          <a:bodyPr wrap="square" rtlCol="0">
            <a:spAutoFit/>
          </a:bodyPr>
          <a:lstStyle/>
          <a:p>
            <a:r>
              <a:rPr lang="en-US" sz="1200" dirty="0" smtClean="0">
                <a:latin typeface="Cambria" pitchFamily="18" charset="0"/>
              </a:rPr>
              <a:t>Internal sources</a:t>
            </a:r>
            <a:endParaRPr lang="en-US" sz="1200" dirty="0">
              <a:latin typeface="Cambria" pitchFamily="18" charset="0"/>
            </a:endParaRPr>
          </a:p>
        </p:txBody>
      </p:sp>
      <p:sp>
        <p:nvSpPr>
          <p:cNvPr id="79" name="TextBox 78"/>
          <p:cNvSpPr txBox="1"/>
          <p:nvPr/>
        </p:nvSpPr>
        <p:spPr>
          <a:xfrm>
            <a:off x="304800" y="5209401"/>
            <a:ext cx="1219200" cy="461665"/>
          </a:xfrm>
          <a:prstGeom prst="rect">
            <a:avLst/>
          </a:prstGeom>
          <a:noFill/>
        </p:spPr>
        <p:txBody>
          <a:bodyPr wrap="square" rtlCol="0">
            <a:spAutoFit/>
          </a:bodyPr>
          <a:lstStyle/>
          <a:p>
            <a:r>
              <a:rPr lang="en-US" sz="1200" dirty="0" smtClean="0">
                <a:latin typeface="Cambria" pitchFamily="18" charset="0"/>
              </a:rPr>
              <a:t>Environmental sources</a:t>
            </a:r>
            <a:endParaRPr lang="en-US" sz="1200" dirty="0">
              <a:latin typeface="Cambria" pitchFamily="18" charset="0"/>
            </a:endParaRPr>
          </a:p>
        </p:txBody>
      </p:sp>
      <p:sp>
        <p:nvSpPr>
          <p:cNvPr id="80" name="TextBox 79"/>
          <p:cNvSpPr txBox="1"/>
          <p:nvPr/>
        </p:nvSpPr>
        <p:spPr>
          <a:xfrm>
            <a:off x="1905000" y="3228201"/>
            <a:ext cx="990600" cy="461665"/>
          </a:xfrm>
          <a:prstGeom prst="rect">
            <a:avLst/>
          </a:prstGeom>
          <a:noFill/>
        </p:spPr>
        <p:txBody>
          <a:bodyPr wrap="square" rtlCol="0">
            <a:spAutoFit/>
          </a:bodyPr>
          <a:lstStyle/>
          <a:p>
            <a:r>
              <a:rPr lang="en-US" sz="1200" dirty="0" smtClean="0">
                <a:latin typeface="Cambria" pitchFamily="18" charset="0"/>
              </a:rPr>
              <a:t>Input Subsystem</a:t>
            </a:r>
            <a:endParaRPr lang="en-US" sz="1200" dirty="0">
              <a:latin typeface="Cambria" pitchFamily="18" charset="0"/>
            </a:endParaRPr>
          </a:p>
        </p:txBody>
      </p:sp>
      <p:sp>
        <p:nvSpPr>
          <p:cNvPr id="81" name="TextBox 80"/>
          <p:cNvSpPr txBox="1"/>
          <p:nvPr/>
        </p:nvSpPr>
        <p:spPr>
          <a:xfrm>
            <a:off x="5715000" y="3228201"/>
            <a:ext cx="990600" cy="461665"/>
          </a:xfrm>
          <a:prstGeom prst="rect">
            <a:avLst/>
          </a:prstGeom>
          <a:noFill/>
        </p:spPr>
        <p:txBody>
          <a:bodyPr wrap="square" rtlCol="0">
            <a:spAutoFit/>
          </a:bodyPr>
          <a:lstStyle/>
          <a:p>
            <a:r>
              <a:rPr lang="en-US" sz="1200" dirty="0" smtClean="0">
                <a:latin typeface="Cambria" pitchFamily="18" charset="0"/>
              </a:rPr>
              <a:t>Output</a:t>
            </a:r>
          </a:p>
          <a:p>
            <a:r>
              <a:rPr lang="en-US" sz="1200" dirty="0" smtClean="0">
                <a:latin typeface="Cambria" pitchFamily="18" charset="0"/>
              </a:rPr>
              <a:t>Subsystem</a:t>
            </a:r>
            <a:endParaRPr lang="en-US" sz="1200" dirty="0">
              <a:latin typeface="Cambri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p:cNvSpPr>
            <a:spLocks noGrp="1"/>
          </p:cNvSpPr>
          <p:nvPr>
            <p:ph type="title"/>
          </p:nvPr>
        </p:nvSpPr>
        <p:spPr>
          <a:xfrm>
            <a:off x="584200" y="228600"/>
            <a:ext cx="8153400" cy="762000"/>
          </a:xfrm>
        </p:spPr>
        <p:txBody>
          <a:bodyPr/>
          <a:lstStyle/>
          <a:p>
            <a:r>
              <a:rPr lang="en-US" sz="2800" dirty="0" smtClean="0"/>
              <a:t>5.1Information For Financial Function</a:t>
            </a:r>
          </a:p>
        </p:txBody>
      </p:sp>
      <p:sp>
        <p:nvSpPr>
          <p:cNvPr id="3" name="Rectangle 2"/>
          <p:cNvSpPr>
            <a:spLocks noGrp="1"/>
          </p:cNvSpPr>
          <p:nvPr>
            <p:ph sz="quarter" idx="1"/>
          </p:nvPr>
        </p:nvSpPr>
        <p:spPr>
          <a:xfrm>
            <a:off x="228600" y="1573213"/>
            <a:ext cx="8305800" cy="5132387"/>
          </a:xfrm>
        </p:spPr>
        <p:txBody>
          <a:bodyPr>
            <a:noAutofit/>
          </a:bodyPr>
          <a:lstStyle/>
          <a:p>
            <a:pPr marL="320040" indent="-320040" algn="just" fontAlgn="auto">
              <a:spcAft>
                <a:spcPts val="0"/>
              </a:spcAft>
              <a:buNone/>
              <a:defRPr/>
            </a:pPr>
            <a:r>
              <a:rPr lang="en-US" sz="300" dirty="0" smtClean="0"/>
              <a:t>	</a:t>
            </a:r>
            <a:r>
              <a:rPr lang="en-US" sz="1600" dirty="0" smtClean="0"/>
              <a:t>- A computerized financial information system will generally consists of modules:</a:t>
            </a:r>
          </a:p>
          <a:p>
            <a:pPr marL="320040" indent="-320040" algn="just" fontAlgn="auto">
              <a:spcBef>
                <a:spcPts val="0"/>
              </a:spcBef>
              <a:spcAft>
                <a:spcPts val="0"/>
              </a:spcAft>
              <a:buNone/>
              <a:defRPr/>
            </a:pPr>
            <a:r>
              <a:rPr lang="en-US" sz="1600" dirty="0" smtClean="0"/>
              <a:t>	</a:t>
            </a:r>
            <a:r>
              <a:rPr lang="en-US" sz="1400" dirty="0" smtClean="0"/>
              <a:t>	1.financial planning</a:t>
            </a:r>
          </a:p>
          <a:p>
            <a:pPr marL="320040" indent="-320040" algn="just" fontAlgn="auto">
              <a:spcBef>
                <a:spcPts val="0"/>
              </a:spcBef>
              <a:spcAft>
                <a:spcPts val="0"/>
              </a:spcAft>
              <a:buNone/>
              <a:defRPr/>
            </a:pPr>
            <a:r>
              <a:rPr lang="en-US" sz="1400" dirty="0" smtClean="0"/>
              <a:t>		2. cost accounting</a:t>
            </a:r>
          </a:p>
          <a:p>
            <a:pPr marL="320040" indent="-320040" algn="just" fontAlgn="auto">
              <a:spcBef>
                <a:spcPts val="0"/>
              </a:spcBef>
              <a:spcAft>
                <a:spcPts val="0"/>
              </a:spcAft>
              <a:buNone/>
              <a:defRPr/>
            </a:pPr>
            <a:r>
              <a:rPr lang="en-US" sz="1400" dirty="0" smtClean="0"/>
              <a:t>		3. general ledger</a:t>
            </a:r>
          </a:p>
          <a:p>
            <a:pPr marL="320040" indent="-320040" algn="just" fontAlgn="auto">
              <a:spcBef>
                <a:spcPts val="0"/>
              </a:spcBef>
              <a:spcAft>
                <a:spcPts val="0"/>
              </a:spcAft>
              <a:buNone/>
              <a:defRPr/>
            </a:pPr>
            <a:r>
              <a:rPr lang="en-US" sz="1400" dirty="0" smtClean="0"/>
              <a:t>		4. Asset Management</a:t>
            </a:r>
          </a:p>
          <a:p>
            <a:pPr marL="320040" indent="-320040" algn="just" fontAlgn="auto">
              <a:spcBef>
                <a:spcPts val="0"/>
              </a:spcBef>
              <a:spcAft>
                <a:spcPts val="0"/>
              </a:spcAft>
              <a:buNone/>
              <a:defRPr/>
            </a:pPr>
            <a:r>
              <a:rPr lang="en-US" sz="1400" dirty="0" smtClean="0"/>
              <a:t>		5.Budgeting</a:t>
            </a:r>
          </a:p>
          <a:p>
            <a:pPr marL="320040" indent="-320040" algn="just" fontAlgn="auto">
              <a:spcBef>
                <a:spcPts val="0"/>
              </a:spcBef>
              <a:spcAft>
                <a:spcPts val="0"/>
              </a:spcAft>
              <a:buNone/>
              <a:defRPr/>
            </a:pPr>
            <a:r>
              <a:rPr lang="en-US" sz="1400" dirty="0" smtClean="0"/>
              <a:t>		6. Accounts Receivable</a:t>
            </a:r>
          </a:p>
          <a:p>
            <a:pPr marL="320040" indent="-320040" algn="just" fontAlgn="auto">
              <a:spcBef>
                <a:spcPts val="0"/>
              </a:spcBef>
              <a:spcAft>
                <a:spcPts val="0"/>
              </a:spcAft>
              <a:buNone/>
              <a:defRPr/>
            </a:pPr>
            <a:r>
              <a:rPr lang="en-US" sz="1400" dirty="0" smtClean="0"/>
              <a:t>		7.Payroll</a:t>
            </a:r>
          </a:p>
          <a:p>
            <a:pPr marL="320040" indent="-320040" algn="just" fontAlgn="auto">
              <a:spcBef>
                <a:spcPts val="0"/>
              </a:spcBef>
              <a:spcAft>
                <a:spcPts val="0"/>
              </a:spcAft>
              <a:buNone/>
              <a:defRPr/>
            </a:pPr>
            <a:r>
              <a:rPr lang="en-US" sz="1400" dirty="0" smtClean="0"/>
              <a:t>	</a:t>
            </a:r>
          </a:p>
          <a:p>
            <a:pPr marL="320040" indent="-320040" algn="just" fontAlgn="auto">
              <a:spcBef>
                <a:spcPts val="0"/>
              </a:spcBef>
              <a:spcAft>
                <a:spcPts val="0"/>
              </a:spcAft>
              <a:buNone/>
              <a:defRPr/>
            </a:pPr>
            <a:r>
              <a:rPr lang="en-US" sz="1600" dirty="0" smtClean="0"/>
              <a:t>- Information Required:</a:t>
            </a:r>
          </a:p>
          <a:p>
            <a:pPr marL="320040" indent="-320040" algn="just" fontAlgn="auto">
              <a:spcBef>
                <a:spcPts val="0"/>
              </a:spcBef>
              <a:spcAft>
                <a:spcPts val="0"/>
              </a:spcAft>
              <a:buNone/>
              <a:defRPr/>
            </a:pPr>
            <a:r>
              <a:rPr lang="en-US" sz="1600" dirty="0" smtClean="0"/>
              <a:t>	1. Strategic </a:t>
            </a:r>
          </a:p>
          <a:p>
            <a:pPr marL="320040" indent="-320040" algn="just" fontAlgn="auto">
              <a:spcBef>
                <a:spcPts val="0"/>
              </a:spcBef>
              <a:spcAft>
                <a:spcPts val="0"/>
              </a:spcAft>
              <a:buNone/>
              <a:defRPr/>
            </a:pPr>
            <a:r>
              <a:rPr lang="en-US" sz="1400" dirty="0" smtClean="0"/>
              <a:t>		- methods of financing</a:t>
            </a:r>
          </a:p>
          <a:p>
            <a:pPr marL="320040" indent="-320040" algn="just" fontAlgn="auto">
              <a:spcBef>
                <a:spcPts val="0"/>
              </a:spcBef>
              <a:spcAft>
                <a:spcPts val="0"/>
              </a:spcAft>
              <a:buNone/>
              <a:defRPr/>
            </a:pPr>
            <a:r>
              <a:rPr lang="en-US" sz="1400" dirty="0" smtClean="0"/>
              <a:t>		- pricing policies</a:t>
            </a:r>
          </a:p>
          <a:p>
            <a:pPr marL="320040" indent="-320040" algn="just" fontAlgn="auto">
              <a:spcBef>
                <a:spcPts val="0"/>
              </a:spcBef>
              <a:spcAft>
                <a:spcPts val="0"/>
              </a:spcAft>
              <a:buNone/>
              <a:defRPr/>
            </a:pPr>
            <a:r>
              <a:rPr lang="en-US" sz="1400" dirty="0" smtClean="0"/>
              <a:t>		- Tax Planning</a:t>
            </a:r>
          </a:p>
          <a:p>
            <a:pPr marL="320040" indent="-320040" algn="just" fontAlgn="auto">
              <a:spcBef>
                <a:spcPts val="0"/>
              </a:spcBef>
              <a:spcAft>
                <a:spcPts val="0"/>
              </a:spcAft>
              <a:buNone/>
              <a:defRPr/>
            </a:pPr>
            <a:r>
              <a:rPr lang="en-US" sz="1400" dirty="0" smtClean="0"/>
              <a:t>	</a:t>
            </a:r>
            <a:r>
              <a:rPr lang="en-US" sz="1600" dirty="0" smtClean="0"/>
              <a:t>2. Tactical</a:t>
            </a:r>
          </a:p>
          <a:p>
            <a:pPr marL="320040" indent="-320040" algn="just" fontAlgn="auto">
              <a:spcBef>
                <a:spcPts val="0"/>
              </a:spcBef>
              <a:spcAft>
                <a:spcPts val="0"/>
              </a:spcAft>
              <a:buNone/>
              <a:defRPr/>
            </a:pPr>
            <a:r>
              <a:rPr lang="en-US" sz="1600" dirty="0" smtClean="0"/>
              <a:t>		-</a:t>
            </a:r>
            <a:r>
              <a:rPr lang="en-US" sz="1400" dirty="0" smtClean="0"/>
              <a:t> variance between budget &amp; expenses</a:t>
            </a:r>
          </a:p>
          <a:p>
            <a:pPr marL="320040" indent="-320040" algn="just" fontAlgn="auto">
              <a:spcBef>
                <a:spcPts val="0"/>
              </a:spcBef>
              <a:spcAft>
                <a:spcPts val="0"/>
              </a:spcAft>
              <a:buNone/>
              <a:defRPr/>
            </a:pPr>
            <a:r>
              <a:rPr lang="en-US" sz="1400" dirty="0" smtClean="0"/>
              <a:t>		- large outstanding payments/receipts</a:t>
            </a:r>
          </a:p>
          <a:p>
            <a:pPr marL="320040" indent="-320040" algn="just" fontAlgn="auto">
              <a:spcBef>
                <a:spcPts val="0"/>
              </a:spcBef>
              <a:spcAft>
                <a:spcPts val="0"/>
              </a:spcAft>
              <a:buNone/>
              <a:defRPr/>
            </a:pPr>
            <a:r>
              <a:rPr lang="en-US" sz="1400" dirty="0" smtClean="0"/>
              <a:t>		- credit &amp; payment status</a:t>
            </a:r>
          </a:p>
          <a:p>
            <a:pPr marL="320040" indent="-320040" algn="just" fontAlgn="auto">
              <a:spcBef>
                <a:spcPts val="0"/>
              </a:spcBef>
              <a:spcAft>
                <a:spcPts val="0"/>
              </a:spcAft>
              <a:buNone/>
              <a:defRPr/>
            </a:pPr>
            <a:r>
              <a:rPr lang="en-US" sz="1400" dirty="0" smtClean="0"/>
              <a:t>		- cost increases &amp; pricing</a:t>
            </a:r>
          </a:p>
          <a:p>
            <a:pPr marL="320040" indent="-320040" algn="just" fontAlgn="auto">
              <a:spcBef>
                <a:spcPts val="0"/>
              </a:spcBef>
              <a:spcAft>
                <a:spcPts val="0"/>
              </a:spcAft>
              <a:buNone/>
              <a:defRPr/>
            </a:pPr>
            <a:r>
              <a:rPr lang="en-US" sz="1400" dirty="0" smtClean="0"/>
              <a:t>		- impact of taxation on pricing</a:t>
            </a:r>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r>
              <a:rPr lang="en-US" sz="200" dirty="0" smtClean="0"/>
              <a:t>	</a:t>
            </a:r>
            <a:endParaRPr lang="en-US" sz="1600" dirty="0" smtClean="0"/>
          </a:p>
          <a:p>
            <a:pPr marL="320040" indent="-320040" algn="just" fontAlgn="auto">
              <a:spcAft>
                <a:spcPts val="0"/>
              </a:spcAft>
              <a:buFont typeface="Wingdings"/>
              <a:buNone/>
              <a:defRPr/>
            </a:pPr>
            <a:r>
              <a:rPr lang="en-US" sz="200" dirty="0" smtClean="0"/>
              <a:t> 				</a:t>
            </a:r>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r>
              <a:rPr lang="en-US" sz="200" dirty="0" smtClean="0"/>
              <a:t>	</a:t>
            </a:r>
            <a:r>
              <a:rPr lang="en-US" sz="200" dirty="0"/>
              <a:t>	</a:t>
            </a:r>
            <a:endParaRPr lang="en-US" sz="200" dirty="0" smtClean="0"/>
          </a:p>
          <a:p>
            <a:pPr marL="320040" indent="-320040" algn="just" fontAlgn="auto">
              <a:spcAft>
                <a:spcPts val="0"/>
              </a:spcAft>
              <a:buFont typeface="Wingdings"/>
              <a:buNone/>
              <a:defRPr/>
            </a:pPr>
            <a:endParaRPr lang="en-US" sz="200" dirty="0" smtClean="0"/>
          </a:p>
          <a:p>
            <a:pPr marL="640080" lvl="1" indent="-274320" algn="just" fontAlgn="auto">
              <a:spcAft>
                <a:spcPts val="0"/>
              </a:spcAft>
              <a:buFont typeface="Wingdings 2"/>
              <a:buNone/>
              <a:defRPr/>
            </a:pPr>
            <a:endParaRPr lang="en-US" sz="200" dirty="0" smtClean="0"/>
          </a:p>
          <a:p>
            <a:pPr lvl="4" algn="just" fontAlgn="auto">
              <a:spcAft>
                <a:spcPts val="0"/>
              </a:spcAft>
              <a:buClr>
                <a:schemeClr val="accent4"/>
              </a:buClr>
              <a:buFont typeface="Wingdings"/>
              <a:buNone/>
              <a:defRPr/>
            </a:pPr>
            <a:endParaRPr lang="en-US" sz="1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p:cNvSpPr>
            <a:spLocks noGrp="1"/>
          </p:cNvSpPr>
          <p:nvPr>
            <p:ph type="title"/>
          </p:nvPr>
        </p:nvSpPr>
        <p:spPr>
          <a:xfrm>
            <a:off x="584200" y="228600"/>
            <a:ext cx="8153400" cy="762000"/>
          </a:xfrm>
        </p:spPr>
        <p:txBody>
          <a:bodyPr/>
          <a:lstStyle/>
          <a:p>
            <a:r>
              <a:rPr lang="en-US" sz="2800" dirty="0" smtClean="0"/>
              <a:t>5.1Information For Financial Function</a:t>
            </a:r>
          </a:p>
        </p:txBody>
      </p:sp>
      <p:sp>
        <p:nvSpPr>
          <p:cNvPr id="3" name="Rectangle 2"/>
          <p:cNvSpPr>
            <a:spLocks noGrp="1"/>
          </p:cNvSpPr>
          <p:nvPr>
            <p:ph sz="quarter" idx="1"/>
          </p:nvPr>
        </p:nvSpPr>
        <p:spPr>
          <a:xfrm>
            <a:off x="228600" y="1420813"/>
            <a:ext cx="8534400" cy="5132387"/>
          </a:xfrm>
        </p:spPr>
        <p:txBody>
          <a:bodyPr>
            <a:noAutofit/>
          </a:bodyPr>
          <a:lstStyle/>
          <a:p>
            <a:pPr marL="320040" indent="-320040" algn="just" fontAlgn="auto">
              <a:spcBef>
                <a:spcPts val="0"/>
              </a:spcBef>
              <a:spcAft>
                <a:spcPts val="0"/>
              </a:spcAft>
              <a:buNone/>
              <a:defRPr/>
            </a:pPr>
            <a:r>
              <a:rPr lang="en-US" sz="300" dirty="0" smtClean="0"/>
              <a:t>	</a:t>
            </a:r>
            <a:r>
              <a:rPr lang="en-US" sz="1600" dirty="0" smtClean="0"/>
              <a:t>3. Operational –</a:t>
            </a:r>
          </a:p>
          <a:p>
            <a:pPr marL="320040" indent="-320040" algn="just" fontAlgn="auto">
              <a:spcBef>
                <a:spcPts val="0"/>
              </a:spcBef>
              <a:spcAft>
                <a:spcPts val="0"/>
              </a:spcAft>
              <a:buNone/>
              <a:defRPr/>
            </a:pPr>
            <a:r>
              <a:rPr lang="en-US" sz="1600" dirty="0" smtClean="0"/>
              <a:t>		</a:t>
            </a:r>
            <a:r>
              <a:rPr lang="en-US" sz="1400" dirty="0" smtClean="0"/>
              <a:t>- periodic financial reports</a:t>
            </a:r>
          </a:p>
          <a:p>
            <a:pPr marL="320040" indent="-320040" algn="just" fontAlgn="auto">
              <a:spcBef>
                <a:spcPts val="0"/>
              </a:spcBef>
              <a:spcAft>
                <a:spcPts val="0"/>
              </a:spcAft>
              <a:buNone/>
              <a:defRPr/>
            </a:pPr>
            <a:r>
              <a:rPr lang="en-US" sz="1400" dirty="0" smtClean="0"/>
              <a:t>		- budget status to all functional managers</a:t>
            </a:r>
          </a:p>
          <a:p>
            <a:pPr marL="320040" indent="-320040" algn="just" fontAlgn="auto">
              <a:spcBef>
                <a:spcPts val="0"/>
              </a:spcBef>
              <a:spcAft>
                <a:spcPts val="0"/>
              </a:spcAft>
              <a:buNone/>
              <a:defRPr/>
            </a:pPr>
            <a:r>
              <a:rPr lang="en-US" sz="1400" dirty="0" smtClean="0"/>
              <a:t>		- tax returns</a:t>
            </a:r>
          </a:p>
          <a:p>
            <a:pPr marL="320040" indent="-320040" algn="just" fontAlgn="auto">
              <a:spcBef>
                <a:spcPts val="0"/>
              </a:spcBef>
              <a:spcAft>
                <a:spcPts val="0"/>
              </a:spcAft>
              <a:buNone/>
              <a:defRPr/>
            </a:pPr>
            <a:r>
              <a:rPr lang="en-US" sz="1400" dirty="0" smtClean="0"/>
              <a:t>		- share transfers</a:t>
            </a:r>
          </a:p>
          <a:p>
            <a:pPr marL="320040" indent="-320040" algn="just" fontAlgn="auto">
              <a:spcBef>
                <a:spcPts val="0"/>
              </a:spcBef>
              <a:spcAft>
                <a:spcPts val="0"/>
              </a:spcAft>
              <a:buNone/>
              <a:defRPr/>
            </a:pPr>
            <a:r>
              <a:rPr lang="en-US" sz="1400" dirty="0" smtClean="0"/>
              <a:t>		- profit &amp; loss account</a:t>
            </a:r>
          </a:p>
          <a:p>
            <a:pPr marL="320040" indent="-320040" algn="just" fontAlgn="auto">
              <a:spcBef>
                <a:spcPts val="0"/>
              </a:spcBef>
              <a:spcAft>
                <a:spcPts val="0"/>
              </a:spcAft>
              <a:buNone/>
              <a:defRPr/>
            </a:pPr>
            <a:r>
              <a:rPr lang="en-US" sz="1400" dirty="0" smtClean="0"/>
              <a:t>		- payments &amp; receipts</a:t>
            </a:r>
          </a:p>
          <a:p>
            <a:pPr marL="320040" indent="-320040" algn="just" fontAlgn="auto">
              <a:spcBef>
                <a:spcPts val="0"/>
              </a:spcBef>
              <a:spcAft>
                <a:spcPts val="0"/>
              </a:spcAft>
              <a:buNone/>
              <a:defRPr/>
            </a:pPr>
            <a:r>
              <a:rPr lang="en-US" sz="1400" dirty="0" smtClean="0"/>
              <a:t>		- payroll , provident fund accounts</a:t>
            </a:r>
          </a:p>
          <a:p>
            <a:pPr marL="320040" indent="-320040" algn="just" fontAlgn="auto">
              <a:spcBef>
                <a:spcPts val="0"/>
              </a:spcBef>
              <a:spcAft>
                <a:spcPts val="0"/>
              </a:spcAft>
              <a:buNone/>
              <a:defRPr/>
            </a:pPr>
            <a:r>
              <a:rPr lang="en-US" sz="1400" dirty="0" smtClean="0"/>
              <a:t>		- calculation of direct costs-overhead-standard cost</a:t>
            </a:r>
          </a:p>
          <a:p>
            <a:pPr marL="114300" indent="-114300" algn="just" fontAlgn="auto">
              <a:spcBef>
                <a:spcPts val="0"/>
              </a:spcBef>
              <a:spcAft>
                <a:spcPts val="0"/>
              </a:spcAft>
              <a:buNone/>
              <a:defRPr/>
            </a:pPr>
            <a:r>
              <a:rPr lang="en-US" sz="1600" dirty="0" smtClean="0"/>
              <a:t>-The </a:t>
            </a:r>
            <a:r>
              <a:rPr lang="en-US" sz="1600" b="1" dirty="0" smtClean="0"/>
              <a:t>Transaction processing layer </a:t>
            </a:r>
            <a:r>
              <a:rPr lang="en-US" sz="1600" dirty="0" smtClean="0"/>
              <a:t>in finance &amp; Accounting MIS deals with data processing activities that result in the form of reports such as ledgers , subsidiary ledgers, cash book , bank book etc.</a:t>
            </a:r>
          </a:p>
          <a:p>
            <a:pPr marL="114300" indent="-114300" algn="just" fontAlgn="auto">
              <a:spcBef>
                <a:spcPts val="1200"/>
              </a:spcBef>
              <a:spcAft>
                <a:spcPts val="1200"/>
              </a:spcAft>
              <a:buNone/>
              <a:defRPr/>
            </a:pPr>
            <a:r>
              <a:rPr lang="en-US" sz="1600" dirty="0" smtClean="0"/>
              <a:t>-Large investments are made in computer equipments to support the financial accounting transaction processing. for medium &amp; small scale organizations several ready made software packages are available to meet financial requirements.</a:t>
            </a:r>
          </a:p>
          <a:p>
            <a:pPr marL="114300" indent="-114300" algn="just" fontAlgn="auto">
              <a:spcBef>
                <a:spcPts val="0"/>
              </a:spcBef>
              <a:spcAft>
                <a:spcPts val="1200"/>
              </a:spcAft>
              <a:buNone/>
              <a:defRPr/>
            </a:pPr>
            <a:r>
              <a:rPr lang="en-US" sz="1600" dirty="0" smtClean="0"/>
              <a:t>-The </a:t>
            </a:r>
            <a:r>
              <a:rPr lang="en-US" sz="1600" b="1" dirty="0" smtClean="0"/>
              <a:t>operational control layer </a:t>
            </a:r>
            <a:r>
              <a:rPr lang="en-US" sz="1600" dirty="0" smtClean="0"/>
              <a:t>deals with activities such as budgetary control, cost control etc.</a:t>
            </a:r>
          </a:p>
          <a:p>
            <a:pPr marL="114300" indent="-114300" algn="just" fontAlgn="auto">
              <a:spcBef>
                <a:spcPts val="0"/>
              </a:spcBef>
              <a:spcAft>
                <a:spcPts val="1200"/>
              </a:spcAft>
              <a:buNone/>
              <a:defRPr/>
            </a:pPr>
            <a:r>
              <a:rPr lang="en-US" sz="1600" dirty="0" smtClean="0"/>
              <a:t>-The </a:t>
            </a:r>
            <a:r>
              <a:rPr lang="en-US" sz="1600" b="1" dirty="0" smtClean="0"/>
              <a:t>managerial control layer </a:t>
            </a:r>
            <a:r>
              <a:rPr lang="en-US" sz="1600" dirty="0" smtClean="0"/>
              <a:t>deals with activities such as capital expenditure against plans financial &amp; profitability ratio analysis, cost analysis etc.</a:t>
            </a:r>
          </a:p>
          <a:p>
            <a:pPr marL="114300" indent="-114300" algn="just" fontAlgn="auto">
              <a:spcBef>
                <a:spcPts val="0"/>
              </a:spcBef>
              <a:spcAft>
                <a:spcPts val="0"/>
              </a:spcAft>
              <a:buNone/>
              <a:defRPr/>
            </a:pPr>
            <a:r>
              <a:rPr lang="en-US" sz="1600" dirty="0" smtClean="0"/>
              <a:t>-The </a:t>
            </a:r>
            <a:r>
              <a:rPr lang="en-US" sz="1600" b="1" dirty="0" smtClean="0"/>
              <a:t>Strategic Planning layer </a:t>
            </a:r>
            <a:r>
              <a:rPr lang="en-US" sz="1600" dirty="0" smtClean="0"/>
              <a:t>deals with capital resource planning, sourcing of funds, applications of funds, financial projections, profit projections, tax planning etc.</a:t>
            </a:r>
            <a:endParaRPr lang="en-US" sz="1800" dirty="0" smtClean="0"/>
          </a:p>
          <a:p>
            <a:pPr marL="320040" indent="-320040" algn="just" fontAlgn="auto">
              <a:spcBef>
                <a:spcPts val="0"/>
              </a:spcBef>
              <a:spcAft>
                <a:spcPts val="0"/>
              </a:spcAft>
              <a:buNone/>
              <a:defRPr/>
            </a:pPr>
            <a:r>
              <a:rPr lang="en-US" sz="1600" dirty="0" smtClean="0"/>
              <a:t>	</a:t>
            </a:r>
            <a:r>
              <a:rPr lang="en-US" sz="1400" dirty="0" smtClean="0"/>
              <a:t>	</a:t>
            </a: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r>
              <a:rPr lang="en-US" sz="200" dirty="0" smtClean="0"/>
              <a:t>	</a:t>
            </a:r>
            <a:endParaRPr lang="en-US" sz="1600" dirty="0" smtClean="0"/>
          </a:p>
          <a:p>
            <a:pPr marL="320040" indent="-320040" algn="just" fontAlgn="auto">
              <a:spcAft>
                <a:spcPts val="0"/>
              </a:spcAft>
              <a:buFont typeface="Wingdings"/>
              <a:buNone/>
              <a:defRPr/>
            </a:pPr>
            <a:r>
              <a:rPr lang="en-US" sz="200" dirty="0" smtClean="0"/>
              <a:t> 				</a:t>
            </a:r>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r>
              <a:rPr lang="en-US" sz="200" dirty="0" smtClean="0"/>
              <a:t>	</a:t>
            </a:r>
            <a:r>
              <a:rPr lang="en-US" sz="200" dirty="0"/>
              <a:t>	</a:t>
            </a:r>
            <a:endParaRPr lang="en-US" sz="200" dirty="0" smtClean="0"/>
          </a:p>
          <a:p>
            <a:pPr marL="320040" indent="-320040" algn="just" fontAlgn="auto">
              <a:spcAft>
                <a:spcPts val="0"/>
              </a:spcAft>
              <a:buFont typeface="Wingdings"/>
              <a:buNone/>
              <a:defRPr/>
            </a:pPr>
            <a:endParaRPr lang="en-US" sz="200" dirty="0" smtClean="0"/>
          </a:p>
          <a:p>
            <a:pPr marL="640080" lvl="1" indent="-274320" algn="just" fontAlgn="auto">
              <a:spcAft>
                <a:spcPts val="0"/>
              </a:spcAft>
              <a:buFont typeface="Wingdings 2"/>
              <a:buNone/>
              <a:defRPr/>
            </a:pPr>
            <a:endParaRPr lang="en-US" sz="200" dirty="0" smtClean="0"/>
          </a:p>
          <a:p>
            <a:pPr lvl="4" algn="just" fontAlgn="auto">
              <a:spcAft>
                <a:spcPts val="0"/>
              </a:spcAft>
              <a:buClr>
                <a:schemeClr val="accent4"/>
              </a:buClr>
              <a:buFont typeface="Wingdings"/>
              <a:buNone/>
              <a:defRPr/>
            </a:pPr>
            <a:endParaRPr lang="en-US" sz="1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p:cNvSpPr>
            <a:spLocks noGrp="1"/>
          </p:cNvSpPr>
          <p:nvPr>
            <p:ph type="title"/>
          </p:nvPr>
        </p:nvSpPr>
        <p:spPr>
          <a:xfrm>
            <a:off x="584200" y="228600"/>
            <a:ext cx="8153400" cy="762000"/>
          </a:xfrm>
        </p:spPr>
        <p:txBody>
          <a:bodyPr/>
          <a:lstStyle/>
          <a:p>
            <a:r>
              <a:rPr lang="en-US" sz="2800" dirty="0" smtClean="0"/>
              <a:t>5.2 Information For marketing Function</a:t>
            </a:r>
          </a:p>
        </p:txBody>
      </p:sp>
      <p:sp>
        <p:nvSpPr>
          <p:cNvPr id="3" name="Rectangle 2"/>
          <p:cNvSpPr>
            <a:spLocks noGrp="1"/>
          </p:cNvSpPr>
          <p:nvPr>
            <p:ph sz="quarter" idx="1"/>
          </p:nvPr>
        </p:nvSpPr>
        <p:spPr>
          <a:xfrm>
            <a:off x="228600" y="1573213"/>
            <a:ext cx="8305800" cy="5132387"/>
          </a:xfrm>
        </p:spPr>
        <p:txBody>
          <a:bodyPr>
            <a:noAutofit/>
          </a:bodyPr>
          <a:lstStyle/>
          <a:p>
            <a:pPr marL="320040" indent="-320040" algn="just" fontAlgn="auto">
              <a:spcAft>
                <a:spcPts val="0"/>
              </a:spcAft>
              <a:buNone/>
              <a:defRPr/>
            </a:pPr>
            <a:r>
              <a:rPr lang="en-US" sz="300" dirty="0" smtClean="0"/>
              <a:t>	</a:t>
            </a:r>
            <a:r>
              <a:rPr lang="en-US" sz="1600" dirty="0" smtClean="0"/>
              <a:t>-The main goal of this function is to maximize sales and ensure customer satisfaction.</a:t>
            </a:r>
          </a:p>
          <a:p>
            <a:pPr marL="320040" indent="-320040" algn="just" fontAlgn="auto">
              <a:spcAft>
                <a:spcPts val="0"/>
              </a:spcAft>
              <a:buNone/>
              <a:defRPr/>
            </a:pPr>
            <a:r>
              <a:rPr lang="en-US" sz="1600" dirty="0" smtClean="0"/>
              <a:t>		</a:t>
            </a:r>
            <a:endParaRPr lang="en-US" sz="105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r>
              <a:rPr lang="en-US" sz="200" dirty="0" smtClean="0"/>
              <a:t>	</a:t>
            </a:r>
            <a:endParaRPr lang="en-US" sz="1600" dirty="0" smtClean="0"/>
          </a:p>
          <a:p>
            <a:pPr marL="320040" indent="-320040" algn="just" fontAlgn="auto">
              <a:spcAft>
                <a:spcPts val="0"/>
              </a:spcAft>
              <a:buFont typeface="Wingdings"/>
              <a:buNone/>
              <a:defRPr/>
            </a:pPr>
            <a:r>
              <a:rPr lang="en-US" sz="200" dirty="0" smtClean="0"/>
              <a:t> 				</a:t>
            </a:r>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r>
              <a:rPr lang="en-US" sz="200" dirty="0" smtClean="0"/>
              <a:t>	</a:t>
            </a:r>
            <a:r>
              <a:rPr lang="en-US" sz="200" dirty="0"/>
              <a:t>	</a:t>
            </a:r>
            <a:endParaRPr lang="en-US" sz="200" dirty="0" smtClean="0"/>
          </a:p>
          <a:p>
            <a:pPr marL="320040" indent="-320040" algn="just" fontAlgn="auto">
              <a:spcAft>
                <a:spcPts val="0"/>
              </a:spcAft>
              <a:buFont typeface="Wingdings"/>
              <a:buNone/>
              <a:defRPr/>
            </a:pPr>
            <a:endParaRPr lang="en-US" sz="200" dirty="0" smtClean="0"/>
          </a:p>
          <a:p>
            <a:pPr marL="640080" lvl="1" indent="-274320" algn="just" fontAlgn="auto">
              <a:spcAft>
                <a:spcPts val="0"/>
              </a:spcAft>
              <a:buFont typeface="Wingdings 2"/>
              <a:buNone/>
              <a:defRPr/>
            </a:pPr>
            <a:endParaRPr lang="en-US" sz="200" dirty="0" smtClean="0"/>
          </a:p>
          <a:p>
            <a:pPr lvl="4" algn="just" fontAlgn="auto">
              <a:spcAft>
                <a:spcPts val="0"/>
              </a:spcAft>
              <a:buClr>
                <a:schemeClr val="accent4"/>
              </a:buClr>
              <a:buFont typeface="Wingdings"/>
              <a:buNone/>
              <a:defRPr/>
            </a:pPr>
            <a:endParaRPr lang="en-US" sz="100" dirty="0" smtClean="0"/>
          </a:p>
        </p:txBody>
      </p:sp>
      <p:sp>
        <p:nvSpPr>
          <p:cNvPr id="137" name="TextBox 136"/>
          <p:cNvSpPr txBox="1"/>
          <p:nvPr/>
        </p:nvSpPr>
        <p:spPr>
          <a:xfrm>
            <a:off x="2819400" y="6248401"/>
            <a:ext cx="3352800" cy="276999"/>
          </a:xfrm>
          <a:prstGeom prst="rect">
            <a:avLst/>
          </a:prstGeom>
          <a:noFill/>
        </p:spPr>
        <p:txBody>
          <a:bodyPr wrap="square" rtlCol="0">
            <a:spAutoFit/>
          </a:bodyPr>
          <a:lstStyle/>
          <a:p>
            <a:r>
              <a:rPr lang="en-US" sz="1200" dirty="0" smtClean="0">
                <a:latin typeface="Arial" pitchFamily="34" charset="0"/>
                <a:cs typeface="Arial" pitchFamily="34" charset="0"/>
              </a:rPr>
              <a:t>Fig. A Model of Marketing  Information system</a:t>
            </a:r>
            <a:endParaRPr lang="en-IN" sz="1200" dirty="0">
              <a:latin typeface="Arial" pitchFamily="34" charset="0"/>
              <a:cs typeface="Arial" pitchFamily="34" charset="0"/>
            </a:endParaRPr>
          </a:p>
        </p:txBody>
      </p:sp>
      <p:sp>
        <p:nvSpPr>
          <p:cNvPr id="25" name="Flowchart: Magnetic Disk 24"/>
          <p:cNvSpPr/>
          <p:nvPr/>
        </p:nvSpPr>
        <p:spPr>
          <a:xfrm>
            <a:off x="3733800" y="2819400"/>
            <a:ext cx="1219200" cy="32004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Database</a:t>
            </a:r>
            <a:endParaRPr lang="en-US" dirty="0"/>
          </a:p>
        </p:txBody>
      </p:sp>
      <p:sp>
        <p:nvSpPr>
          <p:cNvPr id="26" name="Rectangle 25"/>
          <p:cNvSpPr/>
          <p:nvPr/>
        </p:nvSpPr>
        <p:spPr>
          <a:xfrm>
            <a:off x="1828800" y="3124200"/>
            <a:ext cx="1219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Product Subsystem</a:t>
            </a:r>
            <a:endParaRPr lang="en-US" dirty="0"/>
          </a:p>
        </p:txBody>
      </p:sp>
      <p:sp>
        <p:nvSpPr>
          <p:cNvPr id="27" name="Rectangle 26"/>
          <p:cNvSpPr/>
          <p:nvPr/>
        </p:nvSpPr>
        <p:spPr>
          <a:xfrm>
            <a:off x="1828800" y="4038600"/>
            <a:ext cx="1219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Marketing Research subsystem</a:t>
            </a:r>
            <a:endParaRPr lang="en-US" dirty="0"/>
          </a:p>
        </p:txBody>
      </p:sp>
      <p:sp>
        <p:nvSpPr>
          <p:cNvPr id="28" name="Rectangle 27"/>
          <p:cNvSpPr/>
          <p:nvPr/>
        </p:nvSpPr>
        <p:spPr>
          <a:xfrm>
            <a:off x="1828800" y="4953000"/>
            <a:ext cx="1219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Marketing intelligence subsystem</a:t>
            </a:r>
            <a:endParaRPr lang="en-US" dirty="0"/>
          </a:p>
        </p:txBody>
      </p:sp>
      <p:sp>
        <p:nvSpPr>
          <p:cNvPr id="29" name="Rectangle 28"/>
          <p:cNvSpPr/>
          <p:nvPr/>
        </p:nvSpPr>
        <p:spPr>
          <a:xfrm>
            <a:off x="5562600" y="2819400"/>
            <a:ext cx="1371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Product subsystem</a:t>
            </a:r>
            <a:endParaRPr lang="en-US" dirty="0"/>
          </a:p>
        </p:txBody>
      </p:sp>
      <p:cxnSp>
        <p:nvCxnSpPr>
          <p:cNvPr id="33" name="Elbow Connector 32"/>
          <p:cNvCxnSpPr>
            <a:stCxn id="26" idx="1"/>
            <a:endCxn id="28" idx="1"/>
          </p:cNvCxnSpPr>
          <p:nvPr/>
        </p:nvCxnSpPr>
        <p:spPr>
          <a:xfrm rot="10800000" flipV="1">
            <a:off x="1828800" y="3505200"/>
            <a:ext cx="1588" cy="1828800"/>
          </a:xfrm>
          <a:prstGeom prst="bentConnector3">
            <a:avLst>
              <a:gd name="adj1" fmla="val 49584398"/>
            </a:avLst>
          </a:prstGeom>
        </p:spPr>
        <p:style>
          <a:lnRef idx="1">
            <a:schemeClr val="accent1"/>
          </a:lnRef>
          <a:fillRef idx="0">
            <a:schemeClr val="accent1"/>
          </a:fillRef>
          <a:effectRef idx="0">
            <a:schemeClr val="accent1"/>
          </a:effectRef>
          <a:fontRef idx="minor">
            <a:schemeClr val="tx1"/>
          </a:fontRef>
        </p:style>
      </p:cxnSp>
      <p:cxnSp>
        <p:nvCxnSpPr>
          <p:cNvPr id="61" name="Elbow Connector 60"/>
          <p:cNvCxnSpPr/>
          <p:nvPr/>
        </p:nvCxnSpPr>
        <p:spPr>
          <a:xfrm rot="10800000" flipV="1">
            <a:off x="1828800" y="3657600"/>
            <a:ext cx="1588" cy="914400"/>
          </a:xfrm>
          <a:prstGeom prst="bentConnector3">
            <a:avLst>
              <a:gd name="adj1" fmla="val 14395466"/>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26" idx="3"/>
          </p:cNvCxnSpPr>
          <p:nvPr/>
        </p:nvCxnSpPr>
        <p:spPr>
          <a:xfrm>
            <a:off x="3048000" y="35052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3048000" y="43434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3048000" y="52578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4876800" y="3808412"/>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4876800" y="4494212"/>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4876800" y="52578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7772400" y="4343400"/>
            <a:ext cx="838200" cy="381000"/>
          </a:xfrm>
          <a:prstGeom prst="rect">
            <a:avLst/>
          </a:prstGeom>
          <a:noFill/>
        </p:spPr>
        <p:txBody>
          <a:bodyPr wrap="square" rtlCol="0">
            <a:spAutoFit/>
          </a:bodyPr>
          <a:lstStyle/>
          <a:p>
            <a:r>
              <a:rPr lang="en-US" dirty="0" smtClean="0">
                <a:latin typeface="Cambria" pitchFamily="18" charset="0"/>
              </a:rPr>
              <a:t>Users</a:t>
            </a:r>
            <a:endParaRPr lang="en-US" dirty="0">
              <a:latin typeface="Cambria" pitchFamily="18" charset="0"/>
            </a:endParaRPr>
          </a:p>
        </p:txBody>
      </p:sp>
      <p:cxnSp>
        <p:nvCxnSpPr>
          <p:cNvPr id="71" name="Shape 70"/>
          <p:cNvCxnSpPr>
            <a:stCxn id="29" idx="3"/>
            <a:endCxn id="69" idx="0"/>
          </p:cNvCxnSpPr>
          <p:nvPr/>
        </p:nvCxnSpPr>
        <p:spPr>
          <a:xfrm>
            <a:off x="6934200" y="3124200"/>
            <a:ext cx="1257300" cy="1219200"/>
          </a:xfrm>
          <a:prstGeom prst="bentConnector2">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73" name="Shape 72"/>
          <p:cNvCxnSpPr>
            <a:endCxn id="69" idx="2"/>
          </p:cNvCxnSpPr>
          <p:nvPr/>
        </p:nvCxnSpPr>
        <p:spPr>
          <a:xfrm rot="5400000" flipH="1" flipV="1">
            <a:off x="6972300" y="4724400"/>
            <a:ext cx="1219200" cy="1219200"/>
          </a:xfrm>
          <a:prstGeom prst="bentConnector3">
            <a:avLst>
              <a:gd name="adj1" fmla="val -4167"/>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endCxn id="69" idx="1"/>
          </p:cNvCxnSpPr>
          <p:nvPr/>
        </p:nvCxnSpPr>
        <p:spPr>
          <a:xfrm>
            <a:off x="6934200" y="4533900"/>
            <a:ext cx="838200" cy="1588"/>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1143000" y="3886200"/>
            <a:ext cx="838200" cy="461665"/>
          </a:xfrm>
          <a:prstGeom prst="rect">
            <a:avLst/>
          </a:prstGeom>
          <a:noFill/>
        </p:spPr>
        <p:txBody>
          <a:bodyPr wrap="square" rtlCol="0">
            <a:spAutoFit/>
          </a:bodyPr>
          <a:lstStyle/>
          <a:p>
            <a:r>
              <a:rPr lang="en-US" sz="1200" dirty="0" smtClean="0">
                <a:latin typeface="Cambria" pitchFamily="18" charset="0"/>
              </a:rPr>
              <a:t>Internal sources</a:t>
            </a:r>
            <a:endParaRPr lang="en-US" sz="1200" dirty="0">
              <a:latin typeface="Cambria" pitchFamily="18" charset="0"/>
            </a:endParaRPr>
          </a:p>
        </p:txBody>
      </p:sp>
      <p:sp>
        <p:nvSpPr>
          <p:cNvPr id="79" name="TextBox 78"/>
          <p:cNvSpPr txBox="1"/>
          <p:nvPr/>
        </p:nvSpPr>
        <p:spPr>
          <a:xfrm>
            <a:off x="304800" y="4572000"/>
            <a:ext cx="1219200" cy="461665"/>
          </a:xfrm>
          <a:prstGeom prst="rect">
            <a:avLst/>
          </a:prstGeom>
          <a:noFill/>
        </p:spPr>
        <p:txBody>
          <a:bodyPr wrap="square" rtlCol="0">
            <a:spAutoFit/>
          </a:bodyPr>
          <a:lstStyle/>
          <a:p>
            <a:r>
              <a:rPr lang="en-US" sz="1200" dirty="0" smtClean="0">
                <a:latin typeface="Cambria" pitchFamily="18" charset="0"/>
              </a:rPr>
              <a:t>Environmental sources</a:t>
            </a:r>
            <a:endParaRPr lang="en-US" sz="1200" dirty="0">
              <a:latin typeface="Cambria" pitchFamily="18" charset="0"/>
            </a:endParaRPr>
          </a:p>
        </p:txBody>
      </p:sp>
      <p:sp>
        <p:nvSpPr>
          <p:cNvPr id="80" name="TextBox 79"/>
          <p:cNvSpPr txBox="1"/>
          <p:nvPr/>
        </p:nvSpPr>
        <p:spPr>
          <a:xfrm>
            <a:off x="1905000" y="2590800"/>
            <a:ext cx="990600" cy="461665"/>
          </a:xfrm>
          <a:prstGeom prst="rect">
            <a:avLst/>
          </a:prstGeom>
          <a:noFill/>
        </p:spPr>
        <p:txBody>
          <a:bodyPr wrap="square" rtlCol="0">
            <a:spAutoFit/>
          </a:bodyPr>
          <a:lstStyle/>
          <a:p>
            <a:r>
              <a:rPr lang="en-US" sz="1200" dirty="0" smtClean="0">
                <a:latin typeface="Cambria" pitchFamily="18" charset="0"/>
              </a:rPr>
              <a:t>Input Subsystem</a:t>
            </a:r>
            <a:endParaRPr lang="en-US" sz="1200" dirty="0">
              <a:latin typeface="Cambria" pitchFamily="18" charset="0"/>
            </a:endParaRPr>
          </a:p>
        </p:txBody>
      </p:sp>
      <p:sp>
        <p:nvSpPr>
          <p:cNvPr id="81" name="TextBox 80"/>
          <p:cNvSpPr txBox="1"/>
          <p:nvPr/>
        </p:nvSpPr>
        <p:spPr>
          <a:xfrm>
            <a:off x="5715000" y="2286000"/>
            <a:ext cx="990600" cy="461665"/>
          </a:xfrm>
          <a:prstGeom prst="rect">
            <a:avLst/>
          </a:prstGeom>
          <a:noFill/>
        </p:spPr>
        <p:txBody>
          <a:bodyPr wrap="square" rtlCol="0">
            <a:spAutoFit/>
          </a:bodyPr>
          <a:lstStyle/>
          <a:p>
            <a:r>
              <a:rPr lang="en-US" sz="1200" dirty="0" smtClean="0">
                <a:latin typeface="Cambria" pitchFamily="18" charset="0"/>
              </a:rPr>
              <a:t>Output</a:t>
            </a:r>
          </a:p>
          <a:p>
            <a:r>
              <a:rPr lang="en-US" sz="1200" dirty="0" smtClean="0">
                <a:latin typeface="Cambria" pitchFamily="18" charset="0"/>
              </a:rPr>
              <a:t>Subsystem</a:t>
            </a:r>
            <a:endParaRPr lang="en-US" sz="1200" dirty="0">
              <a:latin typeface="Cambria" pitchFamily="18" charset="0"/>
            </a:endParaRPr>
          </a:p>
        </p:txBody>
      </p:sp>
      <p:cxnSp>
        <p:nvCxnSpPr>
          <p:cNvPr id="34" name="Straight Arrow Connector 33"/>
          <p:cNvCxnSpPr/>
          <p:nvPr/>
        </p:nvCxnSpPr>
        <p:spPr>
          <a:xfrm>
            <a:off x="1066800" y="43434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5562600" y="3505200"/>
            <a:ext cx="1371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Place subsystem</a:t>
            </a:r>
            <a:endParaRPr lang="en-US" dirty="0"/>
          </a:p>
        </p:txBody>
      </p:sp>
      <p:sp>
        <p:nvSpPr>
          <p:cNvPr id="38" name="Rectangle 37"/>
          <p:cNvSpPr/>
          <p:nvPr/>
        </p:nvSpPr>
        <p:spPr>
          <a:xfrm>
            <a:off x="5562600" y="4191000"/>
            <a:ext cx="1371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Promotion subsystem</a:t>
            </a:r>
            <a:endParaRPr lang="en-US" dirty="0"/>
          </a:p>
        </p:txBody>
      </p:sp>
      <p:sp>
        <p:nvSpPr>
          <p:cNvPr id="39" name="Rectangle 38"/>
          <p:cNvSpPr/>
          <p:nvPr/>
        </p:nvSpPr>
        <p:spPr>
          <a:xfrm>
            <a:off x="5562600" y="4876800"/>
            <a:ext cx="1371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Price subsystem</a:t>
            </a:r>
            <a:endParaRPr lang="en-US" dirty="0"/>
          </a:p>
        </p:txBody>
      </p:sp>
      <p:sp>
        <p:nvSpPr>
          <p:cNvPr id="40" name="Rectangle 39"/>
          <p:cNvSpPr/>
          <p:nvPr/>
        </p:nvSpPr>
        <p:spPr>
          <a:xfrm>
            <a:off x="5562600" y="5562600"/>
            <a:ext cx="1371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Integrated-mix subsystem</a:t>
            </a:r>
            <a:endParaRPr lang="en-US" dirty="0"/>
          </a:p>
        </p:txBody>
      </p:sp>
      <p:cxnSp>
        <p:nvCxnSpPr>
          <p:cNvPr id="41" name="Straight Arrow Connector 40"/>
          <p:cNvCxnSpPr/>
          <p:nvPr/>
        </p:nvCxnSpPr>
        <p:spPr>
          <a:xfrm>
            <a:off x="4800600" y="57912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4800600" y="29718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hape 45"/>
          <p:cNvCxnSpPr/>
          <p:nvPr/>
        </p:nvCxnSpPr>
        <p:spPr>
          <a:xfrm>
            <a:off x="6934200" y="3810000"/>
            <a:ext cx="1066800" cy="609600"/>
          </a:xfrm>
          <a:prstGeom prst="bentConnector3">
            <a:avLst>
              <a:gd name="adj1" fmla="val 100000"/>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49" name="Shape 72"/>
          <p:cNvCxnSpPr>
            <a:stCxn id="39" idx="3"/>
          </p:cNvCxnSpPr>
          <p:nvPr/>
        </p:nvCxnSpPr>
        <p:spPr>
          <a:xfrm flipV="1">
            <a:off x="6934200" y="4648200"/>
            <a:ext cx="1066800" cy="533400"/>
          </a:xfrm>
          <a:prstGeom prst="bentConnector3">
            <a:avLst>
              <a:gd name="adj1" fmla="val 100000"/>
            </a:avLst>
          </a:prstGeom>
          <a:ln>
            <a:prstDash val="sys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p:cNvSpPr>
            <a:spLocks noGrp="1"/>
          </p:cNvSpPr>
          <p:nvPr>
            <p:ph type="title"/>
          </p:nvPr>
        </p:nvSpPr>
        <p:spPr>
          <a:xfrm>
            <a:off x="584200" y="228600"/>
            <a:ext cx="8153400" cy="762000"/>
          </a:xfrm>
        </p:spPr>
        <p:txBody>
          <a:bodyPr/>
          <a:lstStyle/>
          <a:p>
            <a:r>
              <a:rPr lang="en-US" sz="2800" dirty="0" smtClean="0"/>
              <a:t>5.2 Information For Marketing Function</a:t>
            </a:r>
          </a:p>
        </p:txBody>
      </p:sp>
      <p:sp>
        <p:nvSpPr>
          <p:cNvPr id="3" name="Rectangle 2"/>
          <p:cNvSpPr>
            <a:spLocks noGrp="1"/>
          </p:cNvSpPr>
          <p:nvPr>
            <p:ph sz="quarter" idx="1"/>
          </p:nvPr>
        </p:nvSpPr>
        <p:spPr>
          <a:xfrm>
            <a:off x="228600" y="1573213"/>
            <a:ext cx="8610600" cy="5132387"/>
          </a:xfrm>
        </p:spPr>
        <p:txBody>
          <a:bodyPr>
            <a:noAutofit/>
          </a:bodyPr>
          <a:lstStyle/>
          <a:p>
            <a:pPr marL="320040" indent="-320040" algn="just" fontAlgn="auto">
              <a:spcAft>
                <a:spcPts val="0"/>
              </a:spcAft>
              <a:buNone/>
              <a:defRPr/>
            </a:pPr>
            <a:r>
              <a:rPr lang="en-US" sz="300" dirty="0" smtClean="0"/>
              <a:t>	</a:t>
            </a:r>
            <a:r>
              <a:rPr lang="en-US" sz="1600" dirty="0" smtClean="0"/>
              <a:t>- An effective information system can be designed to give marketing managers information on the following:</a:t>
            </a:r>
          </a:p>
          <a:p>
            <a:pPr marL="320040" indent="-320040" algn="just" fontAlgn="auto">
              <a:spcBef>
                <a:spcPts val="0"/>
              </a:spcBef>
              <a:spcAft>
                <a:spcPts val="0"/>
              </a:spcAft>
              <a:buNone/>
              <a:defRPr/>
            </a:pPr>
            <a:r>
              <a:rPr lang="en-US" sz="1600" dirty="0" smtClean="0"/>
              <a:t>	</a:t>
            </a:r>
            <a:r>
              <a:rPr lang="en-US" sz="1400" dirty="0" smtClean="0"/>
              <a:t>	1.Pricing</a:t>
            </a:r>
          </a:p>
          <a:p>
            <a:pPr marL="320040" indent="-320040" algn="just" fontAlgn="auto">
              <a:spcBef>
                <a:spcPts val="0"/>
              </a:spcBef>
              <a:spcAft>
                <a:spcPts val="0"/>
              </a:spcAft>
              <a:buNone/>
              <a:defRPr/>
            </a:pPr>
            <a:r>
              <a:rPr lang="en-US" sz="1400" dirty="0" smtClean="0"/>
              <a:t>		2. Advertising</a:t>
            </a:r>
          </a:p>
          <a:p>
            <a:pPr marL="320040" indent="-320040" algn="just" fontAlgn="auto">
              <a:spcBef>
                <a:spcPts val="0"/>
              </a:spcBef>
              <a:spcAft>
                <a:spcPts val="0"/>
              </a:spcAft>
              <a:buNone/>
              <a:defRPr/>
            </a:pPr>
            <a:r>
              <a:rPr lang="en-US" sz="1400" dirty="0" smtClean="0"/>
              <a:t>		3. Product Promotion</a:t>
            </a:r>
          </a:p>
          <a:p>
            <a:pPr marL="320040" indent="-320040" algn="just" fontAlgn="auto">
              <a:spcBef>
                <a:spcPts val="0"/>
              </a:spcBef>
              <a:spcAft>
                <a:spcPts val="0"/>
              </a:spcAft>
              <a:buNone/>
              <a:defRPr/>
            </a:pPr>
            <a:r>
              <a:rPr lang="en-US" sz="1400" dirty="0" smtClean="0"/>
              <a:t>		4. Sales force effectiveness</a:t>
            </a:r>
          </a:p>
          <a:p>
            <a:pPr marL="320040" indent="-320040" algn="just" fontAlgn="auto">
              <a:spcBef>
                <a:spcPts val="0"/>
              </a:spcBef>
              <a:spcAft>
                <a:spcPts val="0"/>
              </a:spcAft>
              <a:buNone/>
              <a:defRPr/>
            </a:pPr>
            <a:r>
              <a:rPr lang="en-US" sz="1400" dirty="0" smtClean="0"/>
              <a:t>		5.Competitor activity</a:t>
            </a:r>
          </a:p>
          <a:p>
            <a:pPr marL="320040" indent="-320040" algn="just" fontAlgn="auto">
              <a:spcBef>
                <a:spcPts val="0"/>
              </a:spcBef>
              <a:spcAft>
                <a:spcPts val="0"/>
              </a:spcAft>
              <a:buNone/>
              <a:defRPr/>
            </a:pPr>
            <a:r>
              <a:rPr lang="en-US" sz="1400" dirty="0" smtClean="0"/>
              <a:t>	</a:t>
            </a:r>
          </a:p>
          <a:p>
            <a:pPr marL="320040" indent="-320040" algn="just" fontAlgn="auto">
              <a:spcBef>
                <a:spcPts val="0"/>
              </a:spcBef>
              <a:spcAft>
                <a:spcPts val="0"/>
              </a:spcAft>
              <a:buNone/>
              <a:defRPr/>
            </a:pPr>
            <a:r>
              <a:rPr lang="en-US" sz="1600" dirty="0" smtClean="0"/>
              <a:t>- Information Required:</a:t>
            </a:r>
          </a:p>
          <a:p>
            <a:pPr marL="320040" indent="-320040" algn="just" fontAlgn="auto">
              <a:spcBef>
                <a:spcPts val="0"/>
              </a:spcBef>
              <a:spcAft>
                <a:spcPts val="0"/>
              </a:spcAft>
              <a:buNone/>
              <a:defRPr/>
            </a:pPr>
            <a:r>
              <a:rPr lang="en-US" sz="1600" dirty="0" smtClean="0"/>
              <a:t>	1. Strategic </a:t>
            </a:r>
          </a:p>
          <a:p>
            <a:pPr marL="320040" indent="-320040" algn="just" fontAlgn="auto">
              <a:spcBef>
                <a:spcPts val="0"/>
              </a:spcBef>
              <a:spcAft>
                <a:spcPts val="0"/>
              </a:spcAft>
              <a:buNone/>
              <a:defRPr/>
            </a:pPr>
            <a:r>
              <a:rPr lang="en-US" sz="1400" dirty="0" smtClean="0"/>
              <a:t>		- search for new markets &amp; marketing strategies</a:t>
            </a:r>
          </a:p>
          <a:p>
            <a:pPr marL="320040" indent="-320040" algn="just" fontAlgn="auto">
              <a:spcBef>
                <a:spcPts val="0"/>
              </a:spcBef>
              <a:spcAft>
                <a:spcPts val="0"/>
              </a:spcAft>
              <a:buNone/>
              <a:defRPr/>
            </a:pPr>
            <a:r>
              <a:rPr lang="en-US" sz="1400" dirty="0" smtClean="0"/>
              <a:t>		- Analysis of competitors strategy</a:t>
            </a:r>
          </a:p>
          <a:p>
            <a:pPr marL="320040" indent="-320040" algn="just" fontAlgn="auto">
              <a:spcBef>
                <a:spcPts val="0"/>
              </a:spcBef>
              <a:spcAft>
                <a:spcPts val="0"/>
              </a:spcAft>
              <a:buNone/>
              <a:defRPr/>
            </a:pPr>
            <a:r>
              <a:rPr lang="en-US" sz="1400" dirty="0" smtClean="0"/>
              <a:t>		- Technology &amp; demographic forecasts &amp; product changes</a:t>
            </a:r>
          </a:p>
          <a:p>
            <a:pPr marL="320040" indent="-320040" algn="just" fontAlgn="auto">
              <a:spcBef>
                <a:spcPts val="0"/>
              </a:spcBef>
              <a:spcAft>
                <a:spcPts val="0"/>
              </a:spcAft>
              <a:buNone/>
              <a:defRPr/>
            </a:pPr>
            <a:r>
              <a:rPr lang="en-US" sz="1400" dirty="0" smtClean="0"/>
              <a:t>	</a:t>
            </a:r>
            <a:r>
              <a:rPr lang="en-US" sz="1600" dirty="0" smtClean="0"/>
              <a:t>2. Tactical</a:t>
            </a:r>
          </a:p>
          <a:p>
            <a:pPr marL="320040" indent="-320040" algn="just" fontAlgn="auto">
              <a:spcBef>
                <a:spcPts val="0"/>
              </a:spcBef>
              <a:spcAft>
                <a:spcPts val="0"/>
              </a:spcAft>
              <a:buNone/>
              <a:defRPr/>
            </a:pPr>
            <a:r>
              <a:rPr lang="en-US" sz="1600" dirty="0" smtClean="0"/>
              <a:t>		-</a:t>
            </a:r>
            <a:r>
              <a:rPr lang="en-US" sz="1400" dirty="0" smtClean="0"/>
              <a:t> Advertising techniques &amp; analysis of their impact</a:t>
            </a:r>
          </a:p>
          <a:p>
            <a:pPr marL="320040" indent="-320040" algn="just" fontAlgn="auto">
              <a:spcBef>
                <a:spcPts val="0"/>
              </a:spcBef>
              <a:spcAft>
                <a:spcPts val="0"/>
              </a:spcAft>
              <a:buNone/>
              <a:defRPr/>
            </a:pPr>
            <a:r>
              <a:rPr lang="en-US" sz="1400" dirty="0" smtClean="0"/>
              <a:t>		- customer preference surveys</a:t>
            </a:r>
          </a:p>
          <a:p>
            <a:pPr marL="320040" indent="-320040" algn="just" fontAlgn="auto">
              <a:spcBef>
                <a:spcPts val="0"/>
              </a:spcBef>
              <a:spcAft>
                <a:spcPts val="0"/>
              </a:spcAft>
              <a:buNone/>
              <a:defRPr/>
            </a:pPr>
            <a:r>
              <a:rPr lang="en-US" sz="1400" dirty="0" smtClean="0"/>
              <a:t>		- correlation of prices &amp; sales</a:t>
            </a:r>
          </a:p>
          <a:p>
            <a:pPr marL="320040" indent="-320040" algn="just" fontAlgn="auto">
              <a:spcBef>
                <a:spcPts val="0"/>
              </a:spcBef>
              <a:spcAft>
                <a:spcPts val="0"/>
              </a:spcAft>
              <a:buNone/>
              <a:defRPr/>
            </a:pPr>
            <a:r>
              <a:rPr lang="en-US" sz="1400" dirty="0" smtClean="0"/>
              <a:t>		- sales force deployment &amp; targets</a:t>
            </a:r>
          </a:p>
          <a:p>
            <a:pPr marL="320040" indent="-320040" algn="just" fontAlgn="auto">
              <a:spcBef>
                <a:spcPts val="0"/>
              </a:spcBef>
              <a:spcAft>
                <a:spcPts val="0"/>
              </a:spcAft>
              <a:buNone/>
              <a:defRPr/>
            </a:pPr>
            <a:r>
              <a:rPr lang="en-US" sz="1400" dirty="0" smtClean="0"/>
              <a:t>		- exploring alternate marketing channels</a:t>
            </a:r>
          </a:p>
          <a:p>
            <a:pPr marL="320040" indent="-320040" algn="just" fontAlgn="auto">
              <a:spcBef>
                <a:spcPts val="0"/>
              </a:spcBef>
              <a:spcAft>
                <a:spcPts val="0"/>
              </a:spcAft>
              <a:buNone/>
              <a:defRPr/>
            </a:pPr>
            <a:r>
              <a:rPr lang="en-US" sz="1400" dirty="0" smtClean="0"/>
              <a:t>		- timing of special sales campaigns</a:t>
            </a:r>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r>
              <a:rPr lang="en-US" sz="200" dirty="0" smtClean="0"/>
              <a:t>	</a:t>
            </a:r>
            <a:endParaRPr lang="en-US" sz="1600" dirty="0" smtClean="0"/>
          </a:p>
          <a:p>
            <a:pPr marL="320040" indent="-320040" algn="just" fontAlgn="auto">
              <a:spcAft>
                <a:spcPts val="0"/>
              </a:spcAft>
              <a:buFont typeface="Wingdings"/>
              <a:buNone/>
              <a:defRPr/>
            </a:pPr>
            <a:r>
              <a:rPr lang="en-US" sz="200" dirty="0" smtClean="0"/>
              <a:t> 				</a:t>
            </a:r>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r>
              <a:rPr lang="en-US" sz="200" dirty="0" smtClean="0"/>
              <a:t>	</a:t>
            </a:r>
            <a:r>
              <a:rPr lang="en-US" sz="200" dirty="0"/>
              <a:t>	</a:t>
            </a:r>
            <a:endParaRPr lang="en-US" sz="200" dirty="0" smtClean="0"/>
          </a:p>
          <a:p>
            <a:pPr marL="320040" indent="-320040" algn="just" fontAlgn="auto">
              <a:spcAft>
                <a:spcPts val="0"/>
              </a:spcAft>
              <a:buFont typeface="Wingdings"/>
              <a:buNone/>
              <a:defRPr/>
            </a:pPr>
            <a:endParaRPr lang="en-US" sz="200" dirty="0" smtClean="0"/>
          </a:p>
          <a:p>
            <a:pPr marL="640080" lvl="1" indent="-274320" algn="just" fontAlgn="auto">
              <a:spcAft>
                <a:spcPts val="0"/>
              </a:spcAft>
              <a:buFont typeface="Wingdings 2"/>
              <a:buNone/>
              <a:defRPr/>
            </a:pPr>
            <a:endParaRPr lang="en-US" sz="200" dirty="0" smtClean="0"/>
          </a:p>
          <a:p>
            <a:pPr lvl="4" algn="just" fontAlgn="auto">
              <a:spcAft>
                <a:spcPts val="0"/>
              </a:spcAft>
              <a:buClr>
                <a:schemeClr val="accent4"/>
              </a:buClr>
              <a:buFont typeface="Wingdings"/>
              <a:buNone/>
              <a:defRPr/>
            </a:pPr>
            <a:endParaRPr lang="en-US" sz="1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p:cNvSpPr>
            <a:spLocks noGrp="1"/>
          </p:cNvSpPr>
          <p:nvPr>
            <p:ph type="title"/>
          </p:nvPr>
        </p:nvSpPr>
        <p:spPr>
          <a:xfrm>
            <a:off x="584200" y="228600"/>
            <a:ext cx="8153400" cy="762000"/>
          </a:xfrm>
        </p:spPr>
        <p:txBody>
          <a:bodyPr/>
          <a:lstStyle/>
          <a:p>
            <a:r>
              <a:rPr lang="en-US" sz="2800" dirty="0" smtClean="0"/>
              <a:t>5.2 Information For Marketing Function</a:t>
            </a:r>
          </a:p>
        </p:txBody>
      </p:sp>
      <p:sp>
        <p:nvSpPr>
          <p:cNvPr id="3" name="Rectangle 2"/>
          <p:cNvSpPr>
            <a:spLocks noGrp="1"/>
          </p:cNvSpPr>
          <p:nvPr>
            <p:ph sz="quarter" idx="1"/>
          </p:nvPr>
        </p:nvSpPr>
        <p:spPr>
          <a:xfrm>
            <a:off x="228600" y="1573213"/>
            <a:ext cx="8610600" cy="5132387"/>
          </a:xfrm>
        </p:spPr>
        <p:txBody>
          <a:bodyPr>
            <a:noAutofit/>
          </a:bodyPr>
          <a:lstStyle/>
          <a:p>
            <a:pPr marL="320040" indent="-320040" algn="just" fontAlgn="auto">
              <a:spcAft>
                <a:spcPts val="0"/>
              </a:spcAft>
              <a:buNone/>
              <a:defRPr/>
            </a:pPr>
            <a:r>
              <a:rPr lang="en-US" sz="300" dirty="0" smtClean="0"/>
              <a:t>	</a:t>
            </a:r>
            <a:r>
              <a:rPr lang="en-US" sz="1400" dirty="0" smtClean="0"/>
              <a:t>3</a:t>
            </a:r>
            <a:r>
              <a:rPr lang="en-US" sz="1600" dirty="0" smtClean="0"/>
              <a:t>. Operational</a:t>
            </a:r>
          </a:p>
          <a:p>
            <a:pPr marL="320040" indent="-320040" algn="just" fontAlgn="auto">
              <a:spcBef>
                <a:spcPts val="0"/>
              </a:spcBef>
              <a:spcAft>
                <a:spcPts val="0"/>
              </a:spcAft>
              <a:buNone/>
              <a:defRPr/>
            </a:pPr>
            <a:r>
              <a:rPr lang="en-US" sz="1600" dirty="0" smtClean="0"/>
              <a:t>		-</a:t>
            </a:r>
            <a:r>
              <a:rPr lang="en-US" sz="1400" dirty="0" smtClean="0"/>
              <a:t> effect of model changes</a:t>
            </a:r>
          </a:p>
          <a:p>
            <a:pPr marL="320040" indent="-320040" algn="just" fontAlgn="auto">
              <a:spcBef>
                <a:spcPts val="0"/>
              </a:spcBef>
              <a:spcAft>
                <a:spcPts val="0"/>
              </a:spcAft>
              <a:buNone/>
              <a:defRPr/>
            </a:pPr>
            <a:r>
              <a:rPr lang="en-US" sz="1400" dirty="0" smtClean="0"/>
              <a:t>		- performance of sales outlets</a:t>
            </a:r>
          </a:p>
          <a:p>
            <a:pPr marL="320040" indent="-320040" algn="just" fontAlgn="auto">
              <a:spcBef>
                <a:spcPts val="0"/>
              </a:spcBef>
              <a:spcAft>
                <a:spcPts val="0"/>
              </a:spcAft>
              <a:buNone/>
              <a:defRPr/>
            </a:pPr>
            <a:r>
              <a:rPr lang="en-US" sz="1400" dirty="0" smtClean="0"/>
              <a:t>		- costs of sales campaigns and benefits</a:t>
            </a:r>
          </a:p>
          <a:p>
            <a:pPr marL="320040" indent="-320040" algn="just" fontAlgn="auto">
              <a:spcBef>
                <a:spcPts val="0"/>
              </a:spcBef>
              <a:spcAft>
                <a:spcPts val="0"/>
              </a:spcAft>
              <a:buNone/>
              <a:defRPr/>
            </a:pPr>
            <a:r>
              <a:rPr lang="en-US" sz="1400" dirty="0" smtClean="0"/>
              <a:t>		- sales analysis by regions, customer class, sales persons</a:t>
            </a:r>
          </a:p>
          <a:p>
            <a:pPr marL="320040" indent="-320040" algn="just" fontAlgn="auto">
              <a:spcBef>
                <a:spcPts val="0"/>
              </a:spcBef>
              <a:spcAft>
                <a:spcPts val="0"/>
              </a:spcAft>
              <a:buNone/>
              <a:defRPr/>
            </a:pPr>
            <a:r>
              <a:rPr lang="en-US" sz="1400" dirty="0" smtClean="0"/>
              <a:t>		- sales target versus achievements</a:t>
            </a:r>
          </a:p>
          <a:p>
            <a:pPr marL="320040" indent="-320040" algn="just" fontAlgn="auto">
              <a:spcBef>
                <a:spcPts val="0"/>
              </a:spcBef>
              <a:spcAft>
                <a:spcPts val="0"/>
              </a:spcAft>
              <a:buNone/>
              <a:defRPr/>
            </a:pPr>
            <a:r>
              <a:rPr lang="en-US" sz="1400" dirty="0" smtClean="0"/>
              <a:t>		- market share and trends</a:t>
            </a:r>
          </a:p>
          <a:p>
            <a:pPr marL="320040" indent="-320040" algn="just" fontAlgn="auto">
              <a:spcBef>
                <a:spcPts val="0"/>
              </a:spcBef>
              <a:spcAft>
                <a:spcPts val="0"/>
              </a:spcAft>
              <a:buNone/>
              <a:defRPr/>
            </a:pPr>
            <a:r>
              <a:rPr lang="en-US" sz="1400" dirty="0" smtClean="0"/>
              <a:t>		- seasonal variations</a:t>
            </a:r>
          </a:p>
          <a:p>
            <a:pPr marL="114300" indent="-114300" algn="just" fontAlgn="auto">
              <a:spcBef>
                <a:spcPts val="0"/>
              </a:spcBef>
              <a:spcAft>
                <a:spcPts val="0"/>
              </a:spcAft>
              <a:buNone/>
              <a:defRPr/>
            </a:pPr>
            <a:r>
              <a:rPr lang="en-US" sz="1600" dirty="0" smtClean="0"/>
              <a:t>- The transaction processing layer in marketing MIS deals with the data about sales calls, orders ,invoice transaction, market research data etc. information support provided by this module includes reports such as.</a:t>
            </a:r>
          </a:p>
          <a:p>
            <a:pPr marL="915352" lvl="2" indent="-320040" algn="just" fontAlgn="auto">
              <a:spcBef>
                <a:spcPts val="0"/>
              </a:spcBef>
              <a:spcAft>
                <a:spcPts val="0"/>
              </a:spcAft>
              <a:buFontTx/>
              <a:buChar char="-"/>
              <a:defRPr/>
            </a:pPr>
            <a:r>
              <a:rPr lang="en-US" sz="800" dirty="0" smtClean="0"/>
              <a:t>-</a:t>
            </a:r>
            <a:r>
              <a:rPr lang="en-US" sz="1400" dirty="0" smtClean="0"/>
              <a:t> order booking reports</a:t>
            </a:r>
          </a:p>
          <a:p>
            <a:pPr marL="915352" lvl="2" indent="-320040" algn="just" fontAlgn="auto">
              <a:spcBef>
                <a:spcPts val="0"/>
              </a:spcBef>
              <a:spcAft>
                <a:spcPts val="0"/>
              </a:spcAft>
              <a:buFontTx/>
              <a:buChar char="-"/>
              <a:defRPr/>
            </a:pPr>
            <a:r>
              <a:rPr lang="en-US" sz="1400" dirty="0" smtClean="0"/>
              <a:t>- area wise &amp; product wise orders booked</a:t>
            </a:r>
          </a:p>
          <a:p>
            <a:pPr marL="915352" lvl="2" indent="-320040" algn="just" fontAlgn="auto">
              <a:spcBef>
                <a:spcPts val="0"/>
              </a:spcBef>
              <a:spcAft>
                <a:spcPts val="0"/>
              </a:spcAft>
              <a:buFontTx/>
              <a:buChar char="-"/>
              <a:defRPr/>
            </a:pPr>
            <a:r>
              <a:rPr lang="en-US" sz="1400" dirty="0" smtClean="0"/>
              <a:t>- orders awaiting execution &amp; dispatch</a:t>
            </a:r>
          </a:p>
          <a:p>
            <a:pPr marL="915352" lvl="2" indent="-320040" algn="just" fontAlgn="auto">
              <a:spcBef>
                <a:spcPts val="0"/>
              </a:spcBef>
              <a:spcAft>
                <a:spcPts val="0"/>
              </a:spcAft>
              <a:buFontTx/>
              <a:buChar char="-"/>
              <a:defRPr/>
            </a:pPr>
            <a:r>
              <a:rPr lang="en-US" sz="1400" dirty="0" smtClean="0"/>
              <a:t>- sales analysis</a:t>
            </a:r>
          </a:p>
          <a:p>
            <a:pPr marL="915352" lvl="2" indent="-320040" algn="just" fontAlgn="auto">
              <a:spcBef>
                <a:spcPts val="0"/>
              </a:spcBef>
              <a:spcAft>
                <a:spcPts val="0"/>
              </a:spcAft>
              <a:buFontTx/>
              <a:buChar char="-"/>
              <a:defRPr/>
            </a:pPr>
            <a:r>
              <a:rPr lang="en-US" sz="1400" dirty="0" smtClean="0"/>
              <a:t>- area wise sales reports</a:t>
            </a:r>
          </a:p>
          <a:p>
            <a:pPr marL="915352" lvl="2" indent="-320040" algn="just" fontAlgn="auto">
              <a:spcBef>
                <a:spcPts val="0"/>
              </a:spcBef>
              <a:spcAft>
                <a:spcPts val="0"/>
              </a:spcAft>
              <a:buFontTx/>
              <a:buChar char="-"/>
              <a:defRPr/>
            </a:pPr>
            <a:r>
              <a:rPr lang="en-US" sz="1400" dirty="0" smtClean="0"/>
              <a:t>- salespersons wise sales reports</a:t>
            </a:r>
          </a:p>
          <a:p>
            <a:pPr marL="915352" lvl="2" indent="-320040" algn="just" fontAlgn="auto">
              <a:spcBef>
                <a:spcPts val="0"/>
              </a:spcBef>
              <a:spcAft>
                <a:spcPts val="0"/>
              </a:spcAft>
              <a:buFontTx/>
              <a:buChar char="-"/>
              <a:defRPr/>
            </a:pPr>
            <a:r>
              <a:rPr lang="en-US" sz="1400" dirty="0" smtClean="0"/>
              <a:t>- product wise sales reports</a:t>
            </a:r>
          </a:p>
          <a:p>
            <a:pPr marL="63500" lvl="2" indent="0" algn="just" fontAlgn="auto">
              <a:spcBef>
                <a:spcPts val="0"/>
              </a:spcBef>
              <a:spcAft>
                <a:spcPts val="0"/>
              </a:spcAft>
              <a:buNone/>
              <a:defRPr/>
            </a:pPr>
            <a:r>
              <a:rPr lang="en-US" sz="1400" dirty="0" smtClean="0"/>
              <a:t>-</a:t>
            </a:r>
            <a:r>
              <a:rPr lang="en-US" sz="1600" dirty="0" smtClean="0"/>
              <a:t>The operational control layer in marketing MIS deals with the operational control activities like compare the actual performance with the planned performances &amp; highlights the </a:t>
            </a:r>
            <a:r>
              <a:rPr lang="en-US" sz="1600" dirty="0" err="1" smtClean="0"/>
              <a:t>variance.The</a:t>
            </a:r>
            <a:r>
              <a:rPr lang="en-US" sz="1600" dirty="0" smtClean="0"/>
              <a:t> information support provided by this module includes reports such as:</a:t>
            </a:r>
            <a:endParaRPr lang="en-US" sz="1400" dirty="0" smtClean="0"/>
          </a:p>
          <a:p>
            <a:pPr marL="1372552" lvl="3" indent="-320040" algn="just" fontAlgn="auto">
              <a:spcBef>
                <a:spcPts val="0"/>
              </a:spcBef>
              <a:spcAft>
                <a:spcPts val="0"/>
              </a:spcAft>
              <a:buFontTx/>
              <a:buChar char="-"/>
              <a:defRPr/>
            </a:pPr>
            <a:endParaRPr lang="en-US" sz="200" dirty="0" smtClean="0"/>
          </a:p>
          <a:p>
            <a:pPr marL="1372552" lvl="3" indent="-320040" algn="just" fontAlgn="auto">
              <a:spcBef>
                <a:spcPts val="0"/>
              </a:spcBef>
              <a:spcAft>
                <a:spcPts val="0"/>
              </a:spcAft>
              <a:buFontTx/>
              <a:buChar char="-"/>
              <a:defRPr/>
            </a:pPr>
            <a:endParaRPr lang="en-US" sz="200" dirty="0" smtClean="0"/>
          </a:p>
          <a:p>
            <a:pPr marL="1372552" lvl="3" indent="-320040" algn="just" fontAlgn="auto">
              <a:spcBef>
                <a:spcPts val="0"/>
              </a:spcBef>
              <a:spcAft>
                <a:spcPts val="0"/>
              </a:spcAft>
              <a:buFontTx/>
              <a:buChar char="-"/>
              <a:defRPr/>
            </a:pPr>
            <a:endParaRPr lang="en-US" sz="200" dirty="0" smtClean="0"/>
          </a:p>
          <a:p>
            <a:pPr marL="320040" indent="-320040" algn="just" fontAlgn="auto">
              <a:spcBef>
                <a:spcPts val="0"/>
              </a:spcBef>
              <a:spcAft>
                <a:spcPts val="0"/>
              </a:spcAft>
              <a:buNone/>
              <a:defRPr/>
            </a:pPr>
            <a:r>
              <a:rPr lang="en-US" sz="1400" dirty="0" smtClean="0"/>
              <a:t>- </a:t>
            </a:r>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r>
              <a:rPr lang="en-US" sz="200" dirty="0" smtClean="0"/>
              <a:t>	</a:t>
            </a:r>
            <a:endParaRPr lang="en-US" sz="1600" dirty="0" smtClean="0"/>
          </a:p>
          <a:p>
            <a:pPr marL="320040" indent="-320040" algn="just" fontAlgn="auto">
              <a:spcAft>
                <a:spcPts val="0"/>
              </a:spcAft>
              <a:buFont typeface="Wingdings"/>
              <a:buNone/>
              <a:defRPr/>
            </a:pPr>
            <a:r>
              <a:rPr lang="en-US" sz="200" dirty="0" smtClean="0"/>
              <a:t> 				</a:t>
            </a:r>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r>
              <a:rPr lang="en-US" sz="200" dirty="0" smtClean="0"/>
              <a:t>	</a:t>
            </a:r>
            <a:r>
              <a:rPr lang="en-US" sz="200" dirty="0"/>
              <a:t>	</a:t>
            </a:r>
            <a:endParaRPr lang="en-US" sz="200" dirty="0" smtClean="0"/>
          </a:p>
          <a:p>
            <a:pPr marL="320040" indent="-320040" algn="just" fontAlgn="auto">
              <a:spcAft>
                <a:spcPts val="0"/>
              </a:spcAft>
              <a:buFont typeface="Wingdings"/>
              <a:buNone/>
              <a:defRPr/>
            </a:pPr>
            <a:endParaRPr lang="en-US" sz="200" dirty="0" smtClean="0"/>
          </a:p>
          <a:p>
            <a:pPr marL="640080" lvl="1" indent="-274320" algn="just" fontAlgn="auto">
              <a:spcAft>
                <a:spcPts val="0"/>
              </a:spcAft>
              <a:buFont typeface="Wingdings 2"/>
              <a:buNone/>
              <a:defRPr/>
            </a:pPr>
            <a:endParaRPr lang="en-US" sz="200" dirty="0" smtClean="0"/>
          </a:p>
          <a:p>
            <a:pPr lvl="4" algn="just" fontAlgn="auto">
              <a:spcAft>
                <a:spcPts val="0"/>
              </a:spcAft>
              <a:buClr>
                <a:schemeClr val="accent4"/>
              </a:buClr>
              <a:buFont typeface="Wingdings"/>
              <a:buNone/>
              <a:defRPr/>
            </a:pPr>
            <a:endParaRPr lang="en-US" sz="1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p:cNvSpPr>
            <a:spLocks noGrp="1"/>
          </p:cNvSpPr>
          <p:nvPr>
            <p:ph type="title"/>
          </p:nvPr>
        </p:nvSpPr>
        <p:spPr>
          <a:xfrm>
            <a:off x="584200" y="228600"/>
            <a:ext cx="8153400" cy="762000"/>
          </a:xfrm>
        </p:spPr>
        <p:txBody>
          <a:bodyPr/>
          <a:lstStyle/>
          <a:p>
            <a:r>
              <a:rPr lang="en-US" sz="2800" dirty="0" smtClean="0"/>
              <a:t>5.2 Information For Marketing Function</a:t>
            </a:r>
          </a:p>
        </p:txBody>
      </p:sp>
      <p:sp>
        <p:nvSpPr>
          <p:cNvPr id="3" name="Rectangle 2"/>
          <p:cNvSpPr>
            <a:spLocks noGrp="1"/>
          </p:cNvSpPr>
          <p:nvPr>
            <p:ph sz="quarter" idx="1"/>
          </p:nvPr>
        </p:nvSpPr>
        <p:spPr>
          <a:xfrm>
            <a:off x="228600" y="1573213"/>
            <a:ext cx="8610600" cy="5132387"/>
          </a:xfrm>
        </p:spPr>
        <p:txBody>
          <a:bodyPr>
            <a:noAutofit/>
          </a:bodyPr>
          <a:lstStyle/>
          <a:p>
            <a:pPr marL="320040" indent="-320040" algn="just" fontAlgn="auto">
              <a:spcBef>
                <a:spcPts val="0"/>
              </a:spcBef>
              <a:spcAft>
                <a:spcPts val="0"/>
              </a:spcAft>
              <a:buNone/>
              <a:defRPr/>
            </a:pPr>
            <a:r>
              <a:rPr lang="en-US" sz="1600" dirty="0" smtClean="0"/>
              <a:t>		-</a:t>
            </a:r>
            <a:r>
              <a:rPr lang="en-US" sz="1400" dirty="0" smtClean="0"/>
              <a:t> forecast &amp; actual order booking comparison</a:t>
            </a:r>
          </a:p>
          <a:p>
            <a:pPr marL="320040" indent="-320040" algn="just" fontAlgn="auto">
              <a:spcBef>
                <a:spcPts val="0"/>
              </a:spcBef>
              <a:spcAft>
                <a:spcPts val="0"/>
              </a:spcAft>
              <a:buNone/>
              <a:defRPr/>
            </a:pPr>
            <a:r>
              <a:rPr lang="en-US" sz="1400" dirty="0" smtClean="0"/>
              <a:t>		- sales targets &amp; actual sales comparison</a:t>
            </a:r>
          </a:p>
          <a:p>
            <a:pPr marL="320040" indent="-320040" algn="just" fontAlgn="auto">
              <a:spcBef>
                <a:spcPts val="0"/>
              </a:spcBef>
              <a:spcAft>
                <a:spcPts val="0"/>
              </a:spcAft>
              <a:buNone/>
              <a:defRPr/>
            </a:pPr>
            <a:r>
              <a:rPr lang="en-US" sz="1400" dirty="0" smtClean="0"/>
              <a:t>		- sales trends reports</a:t>
            </a:r>
          </a:p>
          <a:p>
            <a:pPr marL="320040" indent="-320040" algn="just" fontAlgn="auto">
              <a:spcBef>
                <a:spcPts val="0"/>
              </a:spcBef>
              <a:spcAft>
                <a:spcPts val="0"/>
              </a:spcAft>
              <a:buNone/>
              <a:defRPr/>
            </a:pPr>
            <a:r>
              <a:rPr lang="en-US" sz="1400" dirty="0" smtClean="0"/>
              <a:t>		- capacity utilization status reports</a:t>
            </a:r>
          </a:p>
          <a:p>
            <a:pPr marL="320040" indent="-320040" algn="just" fontAlgn="auto">
              <a:spcBef>
                <a:spcPts val="0"/>
              </a:spcBef>
              <a:spcAft>
                <a:spcPts val="0"/>
              </a:spcAft>
              <a:buNone/>
              <a:defRPr/>
            </a:pPr>
            <a:r>
              <a:rPr lang="en-US" sz="1400" dirty="0" smtClean="0"/>
              <a:t>		</a:t>
            </a:r>
          </a:p>
          <a:p>
            <a:pPr marL="114300" indent="-114300" algn="just" fontAlgn="auto">
              <a:spcBef>
                <a:spcPts val="0"/>
              </a:spcBef>
              <a:spcAft>
                <a:spcPts val="0"/>
              </a:spcAft>
              <a:buFontTx/>
              <a:buChar char="-"/>
              <a:defRPr/>
            </a:pPr>
            <a:r>
              <a:rPr lang="en-US" sz="1600" dirty="0" smtClean="0"/>
              <a:t>The managerial control layer in marketing MIS deals with a different level of control like  knowing the products where sales are increasing &amp; decreasing. Focusing only on the exceptional things.</a:t>
            </a:r>
          </a:p>
          <a:p>
            <a:pPr marL="114300" indent="-114300" algn="just" fontAlgn="auto">
              <a:spcBef>
                <a:spcPts val="0"/>
              </a:spcBef>
              <a:spcAft>
                <a:spcPts val="0"/>
              </a:spcAft>
              <a:buFontTx/>
              <a:buChar char="-"/>
              <a:defRPr/>
            </a:pPr>
            <a:endParaRPr lang="en-US" sz="1600" dirty="0" smtClean="0"/>
          </a:p>
          <a:p>
            <a:pPr marL="114300" indent="-114300" algn="just" fontAlgn="auto">
              <a:spcBef>
                <a:spcPts val="0"/>
              </a:spcBef>
              <a:spcAft>
                <a:spcPts val="0"/>
              </a:spcAft>
              <a:buFontTx/>
              <a:buChar char="-"/>
              <a:defRPr/>
            </a:pPr>
            <a:r>
              <a:rPr lang="en-US" sz="1600" dirty="0" smtClean="0"/>
              <a:t>- The strategic planning layer in marketing MIS provides information support through forecasting models, marketing planning, sales projections &amp; estimations etc.</a:t>
            </a:r>
          </a:p>
          <a:p>
            <a:pPr marL="1372552" lvl="3" indent="-320040" algn="just" fontAlgn="auto">
              <a:spcBef>
                <a:spcPts val="0"/>
              </a:spcBef>
              <a:spcAft>
                <a:spcPts val="0"/>
              </a:spcAft>
              <a:buFontTx/>
              <a:buChar char="-"/>
              <a:defRPr/>
            </a:pPr>
            <a:endParaRPr lang="en-US" sz="200" dirty="0" smtClean="0"/>
          </a:p>
          <a:p>
            <a:pPr marL="1372552" lvl="3" indent="-320040" algn="just" fontAlgn="auto">
              <a:spcBef>
                <a:spcPts val="0"/>
              </a:spcBef>
              <a:spcAft>
                <a:spcPts val="0"/>
              </a:spcAft>
              <a:buFontTx/>
              <a:buChar char="-"/>
              <a:defRPr/>
            </a:pPr>
            <a:endParaRPr lang="en-US" sz="200" dirty="0" smtClean="0"/>
          </a:p>
          <a:p>
            <a:pPr marL="1372552" lvl="3" indent="-320040" algn="just" fontAlgn="auto">
              <a:spcBef>
                <a:spcPts val="0"/>
              </a:spcBef>
              <a:spcAft>
                <a:spcPts val="0"/>
              </a:spcAft>
              <a:buFontTx/>
              <a:buChar char="-"/>
              <a:defRPr/>
            </a:pPr>
            <a:endParaRPr lang="en-US" sz="200" dirty="0" smtClean="0"/>
          </a:p>
          <a:p>
            <a:pPr marL="320040" indent="-320040" algn="just" fontAlgn="auto">
              <a:spcBef>
                <a:spcPts val="0"/>
              </a:spcBef>
              <a:spcAft>
                <a:spcPts val="0"/>
              </a:spcAft>
              <a:buNone/>
              <a:defRPr/>
            </a:pPr>
            <a:endParaRPr lang="en-US" sz="14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r>
              <a:rPr lang="en-US" sz="200" dirty="0" smtClean="0"/>
              <a:t>	</a:t>
            </a:r>
            <a:endParaRPr lang="en-US" sz="1600" dirty="0" smtClean="0"/>
          </a:p>
          <a:p>
            <a:pPr marL="320040" indent="-320040" algn="just" fontAlgn="auto">
              <a:spcAft>
                <a:spcPts val="0"/>
              </a:spcAft>
              <a:buFont typeface="Wingdings"/>
              <a:buNone/>
              <a:defRPr/>
            </a:pPr>
            <a:r>
              <a:rPr lang="en-US" sz="200" dirty="0" smtClean="0"/>
              <a:t> 				</a:t>
            </a:r>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endParaRPr lang="en-US" sz="200" dirty="0" smtClean="0"/>
          </a:p>
          <a:p>
            <a:pPr marL="320040" indent="-320040" algn="just" fontAlgn="auto">
              <a:spcAft>
                <a:spcPts val="0"/>
              </a:spcAft>
              <a:buFont typeface="Wingdings"/>
              <a:buNone/>
              <a:defRPr/>
            </a:pPr>
            <a:endParaRPr lang="en-US" sz="200" dirty="0"/>
          </a:p>
          <a:p>
            <a:pPr marL="320040" indent="-320040" algn="just" fontAlgn="auto">
              <a:spcAft>
                <a:spcPts val="0"/>
              </a:spcAft>
              <a:buFont typeface="Wingdings"/>
              <a:buNone/>
              <a:defRPr/>
            </a:pPr>
            <a:r>
              <a:rPr lang="en-US" sz="200" dirty="0" smtClean="0"/>
              <a:t>	</a:t>
            </a:r>
            <a:r>
              <a:rPr lang="en-US" sz="200" dirty="0"/>
              <a:t>	</a:t>
            </a:r>
            <a:endParaRPr lang="en-US" sz="200" dirty="0" smtClean="0"/>
          </a:p>
          <a:p>
            <a:pPr marL="320040" indent="-320040" algn="just" fontAlgn="auto">
              <a:spcAft>
                <a:spcPts val="0"/>
              </a:spcAft>
              <a:buFont typeface="Wingdings"/>
              <a:buNone/>
              <a:defRPr/>
            </a:pPr>
            <a:endParaRPr lang="en-US" sz="200" dirty="0" smtClean="0"/>
          </a:p>
          <a:p>
            <a:pPr marL="640080" lvl="1" indent="-274320" algn="just" fontAlgn="auto">
              <a:spcAft>
                <a:spcPts val="0"/>
              </a:spcAft>
              <a:buFont typeface="Wingdings 2"/>
              <a:buNone/>
              <a:defRPr/>
            </a:pPr>
            <a:endParaRPr lang="en-US" sz="200" dirty="0" smtClean="0"/>
          </a:p>
          <a:p>
            <a:pPr lvl="4" algn="just" fontAlgn="auto">
              <a:spcAft>
                <a:spcPts val="0"/>
              </a:spcAft>
              <a:buClr>
                <a:schemeClr val="accent4"/>
              </a:buClr>
              <a:buFont typeface="Wingdings"/>
              <a:buNone/>
              <a:defRPr/>
            </a:pPr>
            <a:endParaRPr lang="en-US" sz="1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cademicPresentation2">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3.xml><?xml version="1.0" encoding="utf-8"?>
<p:properties xmlns:p="http://schemas.microsoft.com/office/2006/metadata/properties" xmlns:xsi="http://www.w3.org/2001/XMLSchema-instance" xmlns:pc="http://schemas.microsoft.com/office/infopath/2007/PartnerControls"/>
</file>

<file path=customXml/item4.xml><?xml version="1.0" encoding="utf-8"?>
<outs:outSpaceData xmlns:outs="http://schemas.microsoft.com/office/2009/outspace/metadata">
  <outs:relatedDates/>
  <outs:relatedDocuments/>
  <outs:relatedPeople>
    <outs:relatedPeopleItem>
      <outs:category>Author</outs:category>
      <outs:people/>
      <outs:source>0</outs:source>
      <outs:isPinned>true</outs:isPinned>
    </outs:relatedPeopleItem>
    <outs:relatedPeopleItem>
      <outs:category>Last modified by</outs:category>
      <outs:people/>
      <outs:source>0</outs:source>
      <outs:isPinned>true</outs:isPinned>
    </outs:relatedPeopleItem>
    <outs:relatedPeopleItem>
      <outs:category>Manager</outs:category>
      <outs:people/>
      <outs:source>0</outs:source>
      <outs:isPinned>false</outs:isPinned>
    </outs:relatedPeopleItem>
  </outs:relatedPeople>
  <outs:propertyMetadataList/>
  <outs:corruptMetadataWasLost/>
</outs:outSpaceData>
</file>

<file path=customXml/itemProps1.xml><?xml version="1.0" encoding="utf-8"?>
<ds:datastoreItem xmlns:ds="http://schemas.openxmlformats.org/officeDocument/2006/customXml" ds:itemID="{3534D3FD-D06A-455F-9219-F6CA2F50DB6C}">
  <ds:schemaRefs>
    <ds:schemaRef ds:uri="http://schemas.microsoft.com/sharepoint/v3/contenttype/forms"/>
  </ds:schemaRefs>
</ds:datastoreItem>
</file>

<file path=customXml/itemProps2.xml><?xml version="1.0" encoding="utf-8"?>
<ds:datastoreItem xmlns:ds="http://schemas.openxmlformats.org/officeDocument/2006/customXml" ds:itemID="{CE635598-73DD-4E7B-99C4-C3309DB01F4F}">
  <ds:schemaRefs>
    <ds:schemaRef ds:uri="http://schemas.microsoft.com/office/2006/metadata/contentType"/>
    <ds:schemaRef ds:uri="http://schemas.microsoft.com/office/2006/metadata/properties/metaAttributes"/>
  </ds:schemaRefs>
</ds:datastoreItem>
</file>

<file path=customXml/itemProps3.xml><?xml version="1.0" encoding="utf-8"?>
<ds:datastoreItem xmlns:ds="http://schemas.openxmlformats.org/officeDocument/2006/customXml" ds:itemID="{91F24D6E-C39E-4C3D-AED6-A0053B7CFF9F}">
  <ds:schemaRefs>
    <ds:schemaRef ds:uri="http://schemas.microsoft.com/office/2006/metadata/properties"/>
    <ds:schemaRef ds:uri="http://schemas.microsoft.com/office/infopath/2007/PartnerControls"/>
  </ds:schemaRefs>
</ds:datastoreItem>
</file>

<file path=customXml/itemProps4.xml><?xml version="1.0" encoding="utf-8"?>
<ds:datastoreItem xmlns:ds="http://schemas.openxmlformats.org/officeDocument/2006/customXml" ds:itemID="{E2106CC8-30F0-4E61-96AA-DC38E98C5DAE}">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emplate>AcademicPresentation2</Template>
  <TotalTime>0</TotalTime>
  <Words>526</Words>
  <Application>Microsoft Office PowerPoint</Application>
  <PresentationFormat>On-screen Show (4:3)</PresentationFormat>
  <Paragraphs>563</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AcademicPresentation2</vt:lpstr>
      <vt:lpstr>MANAGEMENT SUPPORT SYSTEMS    5.information Systems for functional areas</vt:lpstr>
      <vt:lpstr>Information Systems for Functional Areas</vt:lpstr>
      <vt:lpstr>5.1Information For Financial Function</vt:lpstr>
      <vt:lpstr>5.1Information For Financial Function</vt:lpstr>
      <vt:lpstr>5.1Information For Financial Function</vt:lpstr>
      <vt:lpstr>5.2 Information For marketing Function</vt:lpstr>
      <vt:lpstr>5.2 Information For Marketing Function</vt:lpstr>
      <vt:lpstr>5.2 Information For Marketing Function</vt:lpstr>
      <vt:lpstr>5.2 Information For Marketing Function</vt:lpstr>
      <vt:lpstr>5.3 Information For Inventory Control Function</vt:lpstr>
      <vt:lpstr>5.3 Information For Inventory Control Function</vt:lpstr>
      <vt:lpstr>5.3 Information For Inventory Control Function</vt:lpstr>
      <vt:lpstr>5.4 Information For Production Function</vt:lpstr>
      <vt:lpstr>5.4 Information For Production Function</vt:lpstr>
      <vt:lpstr>5.4 Information For Production Function</vt:lpstr>
      <vt:lpstr>5.5 Information For Personnel Function</vt:lpstr>
      <vt:lpstr>5.5 Information For Personnel Function</vt:lpstr>
      <vt:lpstr>Assignment No.5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2010-08-06T04:32:29Z</dcterms:created>
  <dcterms:modified xsi:type="dcterms:W3CDTF">2018-09-04T19:44:06Z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TC103524809990</vt:lpwstr>
  </property>
</Properties>
</file>