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5"/>
  </p:sldMasterIdLst>
  <p:notesMasterIdLst>
    <p:notesMasterId r:id="rId16"/>
  </p:notesMasterIdLst>
  <p:sldIdLst>
    <p:sldId id="277" r:id="rId6"/>
    <p:sldId id="278" r:id="rId7"/>
    <p:sldId id="279" r:id="rId8"/>
    <p:sldId id="271" r:id="rId9"/>
    <p:sldId id="272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75" d="100"/>
          <a:sy n="75" d="100"/>
        </p:scale>
        <p:origin x="-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08EFF0-4435-403C-BBDF-920FB30CB6D1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9B4EC6-531A-4C16-A727-FB3276B62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2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FF8AEC-7114-449B-851E-648AA2DCCD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Beginning course details and/or books/materials needed for a class/project.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AFD185-1B82-4944-B7A4-F06EAD195E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EA7182-C6B4-4DE9-A0C0-3F27AA07B0E3}" type="datetime8">
              <a:rPr lang="en-US"/>
              <a:pPr>
                <a:defRPr/>
              </a:pPr>
              <a:t>9/4/2018 12:41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1BCE66-39F3-4BB2-B895-67BC376E8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13EB-0E20-4C63-AEB1-52B147A3C714}" type="datetime8">
              <a:rPr lang="en-US"/>
              <a:pPr>
                <a:defRPr/>
              </a:pPr>
              <a:t>9/4/2018 12:41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BDA6-6C6C-4939-BBFE-FEB0E95FC7C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F82A7-97A0-408C-9E6B-CC808F767A2C}" type="datetime8">
              <a:rPr lang="en-US"/>
              <a:pPr>
                <a:defRPr/>
              </a:pPr>
              <a:t>9/4/2018 12:41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EAD4-CAD9-4063-B6B2-92CA6D2AAAC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4685-22E2-4665-88BE-D568B64CE58C}" type="datetime8">
              <a:rPr lang="en-US"/>
              <a:pPr>
                <a:defRPr/>
              </a:pPr>
              <a:t>9/4/2018 12:41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5C9E8D-FADE-468F-A0FC-E7F1CEED9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593E-BA99-47B8-92F2-C84D8430530C}" type="datetime8">
              <a:rPr lang="en-US"/>
              <a:pPr>
                <a:defRPr/>
              </a:pPr>
              <a:t>9/4/2018 12:41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E5A260-EE6B-446D-ADFC-3298B7FB3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8745B7-2D76-4FC1-882F-34E6F312E94B}" type="datetime8">
              <a:rPr lang="en-US"/>
              <a:pPr>
                <a:defRPr/>
              </a:pPr>
              <a:t>9/4/2018 12:41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2A1CCA-906C-4D51-A850-2BB94882A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6A062B-DA3D-4DD3-9F6B-6246DFE3D25B}" type="datetime8">
              <a:rPr lang="en-US"/>
              <a:pPr>
                <a:defRPr/>
              </a:pPr>
              <a:t>9/4/2018 12:41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6AFFC6-4466-4F3D-B5B7-5E910D69D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B6E5-12FA-4F04-859A-0134DF6205F0}" type="datetime8">
              <a:rPr lang="en-US"/>
              <a:pPr>
                <a:defRPr/>
              </a:pPr>
              <a:t>9/4/2018 12:41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A3FD8-198F-49C4-BA8B-8AF117243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3DDB-946E-48D4-983C-983D2E6F2D74}" type="datetime8">
              <a:rPr lang="en-US"/>
              <a:pPr>
                <a:defRPr/>
              </a:pPr>
              <a:t>9/4/2018 12:41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99DA05-4558-46A2-A878-AA3CB837B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F615-365C-4F0E-9B56-CA0F34109AB8}" type="datetime8">
              <a:rPr lang="en-US"/>
              <a:pPr>
                <a:defRPr/>
              </a:pPr>
              <a:t>9/4/2018 12:41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1BF05E-178F-4FAF-9F81-E9B85A110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61F46F-6DED-4A5C-AC27-B5EC798E9FC0}" type="datetime8">
              <a:rPr lang="en-US"/>
              <a:pPr>
                <a:defRPr/>
              </a:pPr>
              <a:t>9/4/2018 12:41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7ED11-B354-46F8-BC7C-C87FCC08F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EDDB32-2379-4CBE-A63D-28223CD1C4E3}" type="datetime8">
              <a:rPr lang="en-US"/>
              <a:pPr>
                <a:defRPr/>
              </a:pPr>
              <a:t>9/4/2018 12:41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5510993-FAC4-4546-AABD-6DC0A40AB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819400" y="4572000"/>
            <a:ext cx="6172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 SUPPORT SYSTEMS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4. human as information processors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Lecturer – Yashwant Waykar</a:t>
            </a:r>
            <a:br>
              <a:rPr lang="en-US" dirty="0" smtClean="0"/>
            </a:br>
            <a:r>
              <a:rPr lang="en-US" dirty="0" smtClean="0"/>
              <a:t>Course - MCA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Assignment No.4	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/>
              <a:t>Q1. Describe the Newell-Simon model of the human as an information       	processors.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/>
              <a:t>Q2. What are the Limitations of Human Information Processing?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/>
              <a:t>Q3. Explain characteristics of Human Information Processing performance.</a:t>
            </a:r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lvl="2"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lvl="2">
              <a:spcBef>
                <a:spcPts val="0"/>
              </a:spcBef>
              <a:buFontTx/>
              <a:buChar char="-"/>
            </a:pPr>
            <a:endParaRPr lang="en-US" sz="2000" dirty="0" smtClean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lvl="2">
              <a:spcBef>
                <a:spcPts val="0"/>
              </a:spcBef>
              <a:buFontTx/>
              <a:buChar char="-"/>
            </a:pPr>
            <a:endParaRPr lang="en-US" sz="140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As Information Processers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7924800" cy="41148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The Newell-Simon Model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The Limits on Human Information Processing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Characteristics of Human Information Processing Performance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205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4.1The Newell-Simon Model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573213"/>
            <a:ext cx="8305800" cy="5132387"/>
          </a:xfrm>
        </p:spPr>
        <p:txBody>
          <a:bodyPr>
            <a:normAutofit fontScale="25000" lnSpcReduction="20000"/>
          </a:bodyPr>
          <a:lstStyle/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000" dirty="0" smtClean="0"/>
              <a:t>	</a:t>
            </a:r>
            <a:r>
              <a:rPr lang="en-US" sz="7200" dirty="0" smtClean="0"/>
              <a:t>- Allen Newell and Herbert Simon proposed a model of human problem solving which makes use of the analogy between computer processing &amp; human information processing.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7200" dirty="0" smtClean="0"/>
              <a:t>	- The human information processing system consists of a processor , sensory input, output &amp; three different memories: long-term memory , short-term memory &amp; external memory.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7200" dirty="0" smtClean="0"/>
              <a:t>	- Human can perform only one information processing task at a time, whereas a computer may operate in either serial or parallel design. 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7200" dirty="0" smtClean="0"/>
              <a:t>	N.S.Model :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44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	</a:t>
            </a:r>
            <a:r>
              <a:rPr lang="en-US" sz="7200" dirty="0" smtClean="0"/>
              <a:t>Computer Model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	</a:t>
            </a:r>
            <a:r>
              <a:rPr lang="en-US" sz="1800" dirty="0"/>
              <a:t>	</a:t>
            </a:r>
            <a:endParaRPr lang="en-US" sz="18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05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609600" y="3975100"/>
            <a:ext cx="7543800" cy="1143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Rectangle 37"/>
          <p:cNvSpPr/>
          <p:nvPr/>
        </p:nvSpPr>
        <p:spPr>
          <a:xfrm>
            <a:off x="4267200" y="4089400"/>
            <a:ext cx="1828800" cy="8763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Processors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6705600" y="4051300"/>
            <a:ext cx="1219200" cy="990600"/>
          </a:xfrm>
          <a:prstGeom prst="flowChartConnector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Memory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11400" y="4089400"/>
            <a:ext cx="1066800" cy="381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Receptors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11400" y="4622800"/>
            <a:ext cx="1066800" cy="381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Effectors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1296194" y="4507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9600" y="44323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Environment</a:t>
            </a:r>
            <a:endParaRPr lang="en-US" sz="11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6096000" y="42799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096000" y="47371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40" idx="3"/>
          </p:cNvCxnSpPr>
          <p:nvPr/>
        </p:nvCxnSpPr>
        <p:spPr>
          <a:xfrm>
            <a:off x="3378200" y="4279900"/>
            <a:ext cx="88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7" idx="3"/>
          </p:cNvCxnSpPr>
          <p:nvPr/>
        </p:nvCxnSpPr>
        <p:spPr>
          <a:xfrm>
            <a:off x="3378200" y="4813300"/>
            <a:ext cx="88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endCxn id="40" idx="1"/>
          </p:cNvCxnSpPr>
          <p:nvPr/>
        </p:nvCxnSpPr>
        <p:spPr>
          <a:xfrm>
            <a:off x="1524000" y="4279900"/>
            <a:ext cx="78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47" idx="1"/>
          </p:cNvCxnSpPr>
          <p:nvPr/>
        </p:nvCxnSpPr>
        <p:spPr>
          <a:xfrm rot="10800000">
            <a:off x="1447800" y="4813300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Parallelogram 132"/>
          <p:cNvSpPr/>
          <p:nvPr/>
        </p:nvSpPr>
        <p:spPr>
          <a:xfrm>
            <a:off x="3810000" y="5334000"/>
            <a:ext cx="1219200" cy="381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3429000" y="59436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cxnSp>
        <p:nvCxnSpPr>
          <p:cNvPr id="135" name="Straight Arrow Connector 134"/>
          <p:cNvCxnSpPr>
            <a:stCxn id="133" idx="4"/>
            <a:endCxn id="134" idx="0"/>
          </p:cNvCxnSpPr>
          <p:nvPr/>
        </p:nvCxnSpPr>
        <p:spPr>
          <a:xfrm rot="5400000">
            <a:off x="4305300" y="58293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5410200" y="6172200"/>
            <a:ext cx="62230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2743200" y="65532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Fig. Comparison of Newell-Simon model &amp; computer model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Parallelogram 137"/>
          <p:cNvSpPr/>
          <p:nvPr/>
        </p:nvSpPr>
        <p:spPr>
          <a:xfrm>
            <a:off x="5943600" y="5943600"/>
            <a:ext cx="1600200" cy="533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39" name="Parallelogram 138"/>
          <p:cNvSpPr/>
          <p:nvPr/>
        </p:nvSpPr>
        <p:spPr>
          <a:xfrm>
            <a:off x="1676400" y="5943600"/>
            <a:ext cx="1295400" cy="533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140" name="Straight Arrow Connector 139"/>
          <p:cNvCxnSpPr>
            <a:stCxn id="139" idx="2"/>
            <a:endCxn id="134" idx="1"/>
          </p:cNvCxnSpPr>
          <p:nvPr/>
        </p:nvCxnSpPr>
        <p:spPr>
          <a:xfrm>
            <a:off x="2905125" y="6210300"/>
            <a:ext cx="523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4.1 Newell-Simon Model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54864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Fig. The three memories of the Newell-Simon Model</a:t>
            </a:r>
            <a:endParaRPr lang="en-IN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352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Input</a:t>
            </a:r>
            <a:endParaRPr lang="en-IN" sz="1200" dirty="0"/>
          </a:p>
        </p:txBody>
      </p:sp>
      <p:sp>
        <p:nvSpPr>
          <p:cNvPr id="11" name="Rectangle 10"/>
          <p:cNvSpPr/>
          <p:nvPr/>
        </p:nvSpPr>
        <p:spPr>
          <a:xfrm>
            <a:off x="2667000" y="1905000"/>
            <a:ext cx="3581400" cy="2438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33700" y="2857500"/>
            <a:ext cx="3060469" cy="135466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84946" y="3009900"/>
            <a:ext cx="2734888" cy="10837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25800" y="3162300"/>
            <a:ext cx="2463569" cy="2709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Short-term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5800" y="3721100"/>
            <a:ext cx="2463569" cy="2709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25800" y="3441700"/>
            <a:ext cx="2463569" cy="2709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52833" y="2057400"/>
            <a:ext cx="2463569" cy="2709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Long-term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3352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Output</a:t>
            </a:r>
            <a:endParaRPr lang="en-IN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514600"/>
            <a:ext cx="118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Processors</a:t>
            </a:r>
            <a:endParaRPr lang="en-IN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1600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Internal</a:t>
            </a:r>
            <a:endParaRPr lang="en-IN" sz="12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114800" y="25908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2" idx="1"/>
          </p:cNvCxnSpPr>
          <p:nvPr/>
        </p:nvCxnSpPr>
        <p:spPr>
          <a:xfrm>
            <a:off x="2286000" y="3505200"/>
            <a:ext cx="647700" cy="29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</p:cNvCxnSpPr>
          <p:nvPr/>
        </p:nvCxnSpPr>
        <p:spPr>
          <a:xfrm flipV="1">
            <a:off x="5994169" y="3505200"/>
            <a:ext cx="711431" cy="29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667000" y="4648200"/>
            <a:ext cx="3581400" cy="762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667000" y="4343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External Memory</a:t>
            </a:r>
            <a:endParaRPr lang="en-IN" sz="1200" dirty="0"/>
          </a:p>
        </p:txBody>
      </p:sp>
      <p:cxnSp>
        <p:nvCxnSpPr>
          <p:cNvPr id="35" name="Straight Arrow Connector 34"/>
          <p:cNvCxnSpPr>
            <a:stCxn id="12" idx="2"/>
            <a:endCxn id="32" idx="0"/>
          </p:cNvCxnSpPr>
          <p:nvPr/>
        </p:nvCxnSpPr>
        <p:spPr>
          <a:xfrm rot="5400000">
            <a:off x="4242802" y="4427066"/>
            <a:ext cx="436033" cy="62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ocument 35"/>
          <p:cNvSpPr/>
          <p:nvPr/>
        </p:nvSpPr>
        <p:spPr>
          <a:xfrm>
            <a:off x="2717800" y="4800600"/>
            <a:ext cx="939800" cy="5334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810000" y="48006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Chalkboard</a:t>
            </a:r>
            <a:endParaRPr lang="en-US" dirty="0"/>
          </a:p>
        </p:txBody>
      </p:sp>
      <p:sp>
        <p:nvSpPr>
          <p:cNvPr id="26" name="Flowchart: Display 25"/>
          <p:cNvSpPr/>
          <p:nvPr/>
        </p:nvSpPr>
        <p:spPr>
          <a:xfrm>
            <a:off x="5257800" y="4800600"/>
            <a:ext cx="914400" cy="38100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4.1 The Newell-Simon Model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1) Long Term Memory –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 	-	 Has essentially unlimited capacity. Its contents consists of symbols &amp; structures of chunks. A chunk is a unit of stored information. It can be digit, word &amp; image etc.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	- it requires only a few hundred milliseconds to read but the write time is fairly long.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2) Short Term Memory –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	- it is a part of processor &amp; is quite small. It holds only 5 to 7 symbols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	- used for input &amp; output processing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	- read &amp; write time is very fast.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3) External Memory-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	- it consists of external media such as paper , chalk board etc.</a:t>
            </a:r>
          </a:p>
          <a:p>
            <a:pPr marL="723900" indent="-457200">
              <a:spcBef>
                <a:spcPts val="0"/>
              </a:spcBef>
              <a:buNone/>
            </a:pPr>
            <a:r>
              <a:rPr lang="en-US" sz="2000" dirty="0" smtClean="0"/>
              <a:t>	- The access time for eye to locate the symbols at a known location is </a:t>
            </a:r>
            <a:r>
              <a:rPr lang="en-US" sz="2000" smtClean="0"/>
              <a:t>quite fast. </a:t>
            </a:r>
            <a:endParaRPr lang="en-US" sz="2000" dirty="0" smtClean="0"/>
          </a:p>
          <a:p>
            <a:pPr marL="723900" indent="-457200">
              <a:spcBef>
                <a:spcPts val="0"/>
              </a:spcBef>
              <a:buNone/>
            </a:pPr>
            <a:endParaRPr lang="en-US" sz="2000" dirty="0" smtClean="0"/>
          </a:p>
          <a:p>
            <a:pPr marL="609600" indent="-342900">
              <a:spcBef>
                <a:spcPts val="0"/>
              </a:spcBef>
              <a:buFontTx/>
              <a:buChar char="-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4.2 Limits on Human Information Processing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 marL="266700" indent="0" algn="just">
              <a:spcBef>
                <a:spcPts val="0"/>
              </a:spcBef>
              <a:buNone/>
            </a:pPr>
            <a:r>
              <a:rPr lang="en-US" sz="1700" dirty="0" smtClean="0"/>
              <a:t>- Human beings make mistakes. The reason for this is that humans do not follow a completely rational method of processing. They use past experience, judgment &amp; intuition to reduce a situation to a simple model &amp; develop a strategy to deal with the simplified model.	 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700" dirty="0" smtClean="0"/>
              <a:t>- Limitations</a:t>
            </a:r>
          </a:p>
          <a:p>
            <a:pPr marL="88900" indent="-88900" algn="just">
              <a:spcBef>
                <a:spcPts val="0"/>
              </a:spcBef>
              <a:buNone/>
            </a:pPr>
            <a:r>
              <a:rPr lang="en-US" sz="1700" dirty="0" smtClean="0"/>
              <a:t>1) Limitations on Short-Term Memory-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700" dirty="0" smtClean="0"/>
              <a:t>- Human beings can hold 7+/-2 chunks in short-term memory.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700" dirty="0" smtClean="0"/>
              <a:t>- Any code longer than seven digits is usually broken up into smaller chunks usually 3 to 5 digits long. This makes the code easier to grasp &amp; remember.</a:t>
            </a:r>
          </a:p>
          <a:p>
            <a:pPr marL="266700" indent="0" algn="just">
              <a:spcBef>
                <a:spcPts val="0"/>
              </a:spcBef>
              <a:buNone/>
            </a:pPr>
            <a:endParaRPr lang="en-US" sz="1700" dirty="0" smtClean="0"/>
          </a:p>
          <a:p>
            <a:pPr marL="723900" indent="-457200" algn="just">
              <a:spcBef>
                <a:spcPts val="0"/>
              </a:spcBef>
              <a:buNone/>
            </a:pPr>
            <a:endParaRPr lang="en-US" sz="1700" dirty="0" smtClean="0"/>
          </a:p>
          <a:p>
            <a:pPr marL="609600" indent="-342900" algn="just">
              <a:spcBef>
                <a:spcPts val="0"/>
              </a:spcBef>
              <a:buFontTx/>
              <a:buChar char="-"/>
            </a:pPr>
            <a:endParaRPr lang="en-US" sz="17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n-US" sz="17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4800" y="3657600"/>
          <a:ext cx="8534400" cy="310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867400"/>
              </a:tblGrid>
              <a:tr h="3499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Experts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 and results</a:t>
                      </a:r>
                      <a:endParaRPr lang="en-IN" sz="1600" dirty="0"/>
                    </a:p>
                  </a:txBody>
                  <a:tcPr/>
                </a:tc>
              </a:tr>
              <a:tr h="34990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C.W.Crannell</a:t>
                      </a:r>
                      <a:r>
                        <a:rPr lang="en-US" sz="1600" baseline="0" dirty="0" smtClean="0"/>
                        <a:t> &amp; J.M.Parrish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recall of numbers better than 7</a:t>
                      </a:r>
                      <a:endParaRPr lang="en-IN" sz="1400" dirty="0"/>
                    </a:p>
                  </a:txBody>
                  <a:tcPr/>
                </a:tc>
              </a:tr>
              <a:tr h="10928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R.Conard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Telephone operators memorizing numbers &amp; recalling</a:t>
                      </a:r>
                    </a:p>
                    <a:p>
                      <a:r>
                        <a:rPr lang="en-US" sz="1400" dirty="0" smtClean="0"/>
                        <a:t>Digit length               % error</a:t>
                      </a:r>
                    </a:p>
                    <a:p>
                      <a:r>
                        <a:rPr lang="en-US" sz="1400" dirty="0" smtClean="0"/>
                        <a:t>08                              30</a:t>
                      </a:r>
                    </a:p>
                    <a:p>
                      <a:r>
                        <a:rPr lang="en-US" sz="1400" dirty="0" smtClean="0"/>
                        <a:t>09                              44</a:t>
                      </a:r>
                    </a:p>
                    <a:p>
                      <a:pPr>
                        <a:buAutoNum type="arabicPlain" startAt="10"/>
                      </a:pPr>
                      <a:r>
                        <a:rPr lang="en-US" sz="1400" dirty="0" smtClean="0"/>
                        <a:t>                              54</a:t>
                      </a:r>
                      <a:endParaRPr lang="en-IN" sz="1400" dirty="0"/>
                    </a:p>
                  </a:txBody>
                  <a:tcPr/>
                </a:tc>
              </a:tr>
              <a:tr h="488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P.A.Chapdelain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Error</a:t>
                      </a:r>
                      <a:r>
                        <a:rPr lang="en-US" sz="1400" baseline="0" dirty="0" smtClean="0"/>
                        <a:t> rate for transcribing coded data from one sheet to another, error rates from lowest to highest were 5,6,7,8,10,11,13,9,14,12,15</a:t>
                      </a:r>
                      <a:endParaRPr lang="en-IN" sz="1400" dirty="0"/>
                    </a:p>
                  </a:txBody>
                  <a:tcPr/>
                </a:tc>
              </a:tr>
              <a:tr h="6902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S.Owsowitz</a:t>
                      </a:r>
                      <a:r>
                        <a:rPr lang="en-US" sz="1600" baseline="0" dirty="0" smtClean="0"/>
                        <a:t> &amp; A.Sweetland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Error</a:t>
                      </a:r>
                      <a:r>
                        <a:rPr lang="en-US" sz="1400" baseline="0" dirty="0" smtClean="0"/>
                        <a:t> rates for alphabets mixed with numbers found more as compare to codes composed of set of alphabets followed by set of numbers.</a:t>
                      </a:r>
                    </a:p>
                    <a:p>
                      <a:r>
                        <a:rPr lang="en-US" sz="1400" baseline="0" dirty="0" smtClean="0"/>
                        <a:t>e.g. abcde12345 show fewer errors than 1a2b3c45de.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4.2 Limits on Human Information Processing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 marL="266700" indent="0" algn="just">
              <a:spcBef>
                <a:spcPts val="0"/>
              </a:spcBef>
              <a:buNone/>
            </a:pPr>
            <a:r>
              <a:rPr lang="en-US" sz="1700" dirty="0" smtClean="0"/>
              <a:t>- Human processing is more efficient when data is presented as graphic.so use graphs, bar charts etc. while presenting information on trends &amp; patterns of behavior.</a:t>
            </a:r>
          </a:p>
          <a:p>
            <a:pPr marL="552450" indent="-285750" algn="just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1700" dirty="0" smtClean="0"/>
              <a:t>Studies show that the stronger the visual elements used to remember words, the more easily &amp; accurately are the words recalled.</a:t>
            </a:r>
          </a:p>
          <a:p>
            <a:pPr marL="177800" indent="88900" algn="just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sz="1800" dirty="0" smtClean="0"/>
              <a:t>2) Errors in Handling Probabilistic data –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700" dirty="0" smtClean="0"/>
              <a:t> i) Inability to grasp the effect of sample size on reliability of data -</a:t>
            </a:r>
          </a:p>
          <a:p>
            <a:pPr marL="723900" indent="-4572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700" dirty="0" smtClean="0"/>
              <a:t>			</a:t>
            </a:r>
            <a:r>
              <a:rPr lang="en-US" sz="1600" dirty="0" smtClean="0"/>
              <a:t>if 2 defects are found in 10 sample size, it does not mean that 20 defects will be found in 100. The small sample size of 10 is unreliable.</a:t>
            </a:r>
            <a:endParaRPr lang="en-US" sz="1700" dirty="0"/>
          </a:p>
          <a:p>
            <a:pPr marL="723900" indent="-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 smtClean="0"/>
              <a:t>ii) Inability to identify correlation &amp; causality –</a:t>
            </a:r>
          </a:p>
          <a:p>
            <a:pPr marL="723900" indent="-4572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700" dirty="0"/>
              <a:t>	</a:t>
            </a:r>
            <a:r>
              <a:rPr lang="en-US" sz="1700" dirty="0" smtClean="0"/>
              <a:t>		</a:t>
            </a:r>
            <a:r>
              <a:rPr lang="en-US" sz="1600" dirty="0" smtClean="0"/>
              <a:t>individual differences</a:t>
            </a:r>
            <a:endParaRPr lang="en-US" sz="1700" dirty="0"/>
          </a:p>
          <a:p>
            <a:pPr marL="723900" indent="-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 smtClean="0"/>
              <a:t>iii) Biasing heuristics for probability estimation –</a:t>
            </a:r>
          </a:p>
          <a:p>
            <a:pPr marL="723900" indent="-4572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700" dirty="0"/>
              <a:t>	</a:t>
            </a:r>
            <a:r>
              <a:rPr lang="en-US" sz="1700" dirty="0" smtClean="0"/>
              <a:t>		</a:t>
            </a:r>
            <a:r>
              <a:rPr lang="en-US" sz="1600" dirty="0" smtClean="0"/>
              <a:t>Events that are easily remembered or current events given higher probability.</a:t>
            </a:r>
            <a:endParaRPr lang="en-US" sz="1700" dirty="0" smtClean="0"/>
          </a:p>
          <a:p>
            <a:pPr marL="723900" indent="-457200" algn="just">
              <a:spcBef>
                <a:spcPts val="0"/>
              </a:spcBef>
              <a:buNone/>
            </a:pPr>
            <a:r>
              <a:rPr lang="en-US" sz="1700" dirty="0" smtClean="0"/>
              <a:t>iv) Inability to integrate information –</a:t>
            </a:r>
          </a:p>
          <a:p>
            <a:pPr marL="723900" indent="-457200" algn="just">
              <a:spcBef>
                <a:spcPts val="0"/>
              </a:spcBef>
              <a:buNone/>
            </a:pPr>
            <a:r>
              <a:rPr lang="en-US" sz="1700" dirty="0"/>
              <a:t>	</a:t>
            </a:r>
            <a:r>
              <a:rPr lang="en-US" sz="1700" dirty="0" smtClean="0"/>
              <a:t>		</a:t>
            </a:r>
            <a:r>
              <a:rPr lang="en-US" sz="1600" dirty="0" smtClean="0"/>
              <a:t>humans tend to react to information according to the way it is presented rather than on the value of the information itself.</a:t>
            </a:r>
          </a:p>
          <a:p>
            <a:pPr marL="930275" lvl="1" indent="-342900" algn="just">
              <a:spcBef>
                <a:spcPts val="0"/>
              </a:spcBef>
              <a:buFontTx/>
              <a:buChar char="-"/>
            </a:pPr>
            <a:r>
              <a:rPr lang="en-US" sz="1600" dirty="0" smtClean="0"/>
              <a:t>Ex. Toothpaste A – “reduces cavities by 50%”	B- “ save all your teeth”</a:t>
            </a:r>
          </a:p>
          <a:p>
            <a:pPr marL="930275" lvl="1" indent="-342900" algn="just">
              <a:spcBef>
                <a:spcPts val="0"/>
              </a:spcBef>
              <a:buFontTx/>
              <a:buChar char="-"/>
            </a:pPr>
            <a:r>
              <a:rPr lang="en-US" sz="1600" dirty="0" smtClean="0"/>
              <a:t>Most buyer’s choose brand B, although brand A’s slogan gives more concrete information.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n-US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n-US" sz="16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4.3 Characteristics of Human Information Processing performance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 marL="266700" indent="0" algn="just">
              <a:spcBef>
                <a:spcPts val="0"/>
              </a:spcBef>
              <a:buNone/>
            </a:pPr>
            <a:r>
              <a:rPr lang="en-US" sz="1800" dirty="0" smtClean="0"/>
              <a:t>1) Need for Feedback - </a:t>
            </a:r>
          </a:p>
          <a:p>
            <a:pPr marL="266700" indent="0" algn="just" defTabSz="622300">
              <a:spcBef>
                <a:spcPts val="0"/>
              </a:spcBef>
              <a:buNone/>
            </a:pPr>
            <a:r>
              <a:rPr lang="en-US" sz="1600" dirty="0" smtClean="0"/>
              <a:t>	- assurance that desired output received. </a:t>
            </a:r>
          </a:p>
          <a:p>
            <a:pPr marL="266700" indent="0" algn="just" defTabSz="62230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- Response time in online computer system.</a:t>
            </a:r>
          </a:p>
          <a:p>
            <a:pPr marL="266700" indent="0" algn="just" defTabSz="6223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/>
              <a:t>	</a:t>
            </a:r>
            <a:r>
              <a:rPr lang="en-US" sz="1600" dirty="0" smtClean="0"/>
              <a:t>- generate alert if information entered is incorrect.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800" dirty="0" smtClean="0"/>
              <a:t>2) Unused data –</a:t>
            </a:r>
          </a:p>
          <a:p>
            <a:pPr marL="266700" indent="0" algn="just" defTabSz="62230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- a common phenomenon in organizations is the accumulation &amp; storage of data that has 	very little probability of being used.</a:t>
            </a:r>
          </a:p>
          <a:p>
            <a:pPr marL="266700" indent="0" algn="just" defTabSz="62230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- Theory of unused opportunities : the theory is that people attach a significant value to 	opportunities even though they are not used.</a:t>
            </a:r>
          </a:p>
          <a:p>
            <a:pPr marL="266700" indent="0" algn="just" defTabSz="62230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Ex. People of city proposed museum, theaters etc. even when these people do 			not use them.</a:t>
            </a:r>
          </a:p>
          <a:p>
            <a:pPr marL="685800" lvl="2" indent="0" algn="just" defTabSz="6223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/>
              <a:t>- organization culture, having information available is symbol of competence &amp; inspires confidence in decision making abilities, regardless of whether the information is used.</a:t>
            </a:r>
          </a:p>
          <a:p>
            <a:pPr marL="266700" lvl="2" indent="0" algn="just" defTabSz="622300">
              <a:spcBef>
                <a:spcPts val="0"/>
              </a:spcBef>
              <a:buNone/>
            </a:pPr>
            <a:r>
              <a:rPr lang="en-US" sz="1800" dirty="0" smtClean="0"/>
              <a:t>3) Information Overload -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700" dirty="0" smtClean="0"/>
              <a:t>		- </a:t>
            </a:r>
            <a:r>
              <a:rPr lang="en-US" sz="1600" dirty="0" smtClean="0"/>
              <a:t>human capacity to accept inputs from the environment is limited. In addition , human have built –in filtering or selection process to handle information overload.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	- use computer storages &amp; use of technology.</a:t>
            </a: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4.3 Characteristics of Human Information Processing performance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381000" y="1460669"/>
            <a:ext cx="8458200" cy="5056187"/>
          </a:xfrm>
        </p:spPr>
        <p:txBody>
          <a:bodyPr/>
          <a:lstStyle/>
          <a:p>
            <a:pPr marL="266700" indent="0" algn="just">
              <a:spcBef>
                <a:spcPts val="0"/>
              </a:spcBef>
              <a:buNone/>
            </a:pPr>
            <a:r>
              <a:rPr lang="en-US" sz="1800" dirty="0"/>
              <a:t>4</a:t>
            </a:r>
            <a:r>
              <a:rPr lang="en-US" sz="1800" dirty="0" smtClean="0"/>
              <a:t>) Individual differences - </a:t>
            </a:r>
          </a:p>
          <a:p>
            <a:pPr marL="266700" indent="0" algn="just" defTabSz="6223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/>
              <a:t>	- even though many individual differences affect information system use &amp; satisfaction. It is frequently not possible to design individually tailored systems. The systems have to be general enough to cover more than one user.</a:t>
            </a:r>
          </a:p>
          <a:p>
            <a:pPr marL="266700" indent="0" algn="just" defTabSz="622300">
              <a:spcBef>
                <a:spcPts val="0"/>
              </a:spcBef>
              <a:buNone/>
            </a:pPr>
            <a:r>
              <a:rPr lang="en-US" sz="1800" dirty="0" smtClean="0"/>
              <a:t>5) Nonverbal information input –</a:t>
            </a:r>
          </a:p>
          <a:p>
            <a:pPr marL="266700" indent="0" algn="just" defTabSz="6223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	</a:t>
            </a:r>
            <a:r>
              <a:rPr lang="en-US" sz="1600" dirty="0" smtClean="0"/>
              <a:t>- information input to human processing is usually described in terms of written or verbal input.</a:t>
            </a:r>
          </a:p>
          <a:p>
            <a:pPr marL="266700" indent="0" algn="just" defTabSz="622300"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 smtClean="0"/>
              <a:t>- in face-to-face communication , more than half of the information may be communicated by nonverbal body language. Body language may alter or reinforce, the verbal meaning which accompanies it.</a:t>
            </a:r>
            <a:endParaRPr lang="en-US" sz="1700" dirty="0" smtClean="0"/>
          </a:p>
          <a:p>
            <a:pPr algn="just">
              <a:spcBef>
                <a:spcPts val="0"/>
              </a:spcBef>
              <a:buNone/>
            </a:pPr>
            <a:endParaRPr lang="en-US" sz="170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4.xml><?xml version="1.0" encoding="utf-8"?>
<outs:outSpaceData xmlns:outs="http://schemas.microsoft.com/office/2009/outspace/metadata">
  <outs:relatedDates/>
  <outs:relatedDocuments/>
  <outs:relatedPeople>
    <outs:relatedPeopleItem>
      <outs:category>Author</outs:category>
      <outs:people/>
      <outs:source>0</outs:source>
      <outs:isPinned>true</outs:isPinned>
    </outs:relatedPeopleItem>
    <outs:relatedPeopleItem>
      <outs:category>Last modified by</outs:category>
      <outs:people/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outs:propertyMetadataList/>
  <outs:corruptMetadataWasLost/>
</outs:outSpaceData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E2106CC8-30F0-4E61-96AA-DC38E98C5DAE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403</Words>
  <Application>Microsoft Office PowerPoint</Application>
  <PresentationFormat>On-screen Show (4:3)</PresentationFormat>
  <Paragraphs>165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AcademicPresentation2</vt:lpstr>
      <vt:lpstr>MANAGEMENT SUPPORT SYSTEMS    4. human as information processors</vt:lpstr>
      <vt:lpstr>Human As Information Processers</vt:lpstr>
      <vt:lpstr>4.1The Newell-Simon Model</vt:lpstr>
      <vt:lpstr>4.1 Newell-Simon Model </vt:lpstr>
      <vt:lpstr>4.1 The Newell-Simon Model</vt:lpstr>
      <vt:lpstr>4.2 Limits on Human Information Processing</vt:lpstr>
      <vt:lpstr>4.2 Limits on Human Information Processing</vt:lpstr>
      <vt:lpstr>4.3 Characteristics of Human Information Processing performance</vt:lpstr>
      <vt:lpstr>4.3 Characteristics of Human Information Processing performance</vt:lpstr>
      <vt:lpstr>Assignment No.4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2010-08-06T04:32:29Z</dcterms:created>
  <dcterms:modified xsi:type="dcterms:W3CDTF">2018-09-04T19:42:44Z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