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5"/>
  </p:sldMasterIdLst>
  <p:notesMasterIdLst>
    <p:notesMasterId r:id="rId16"/>
  </p:notesMasterIdLst>
  <p:sldIdLst>
    <p:sldId id="277" r:id="rId6"/>
    <p:sldId id="278" r:id="rId7"/>
    <p:sldId id="279" r:id="rId8"/>
    <p:sldId id="292" r:id="rId9"/>
    <p:sldId id="285" r:id="rId10"/>
    <p:sldId id="286" r:id="rId11"/>
    <p:sldId id="287" r:id="rId12"/>
    <p:sldId id="288" r:id="rId13"/>
    <p:sldId id="289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>
        <p:scale>
          <a:sx n="75" d="100"/>
          <a:sy n="75" d="100"/>
        </p:scale>
        <p:origin x="-12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08EFF0-4435-403C-BBDF-920FB30CB6D1}" type="datetimeFigureOut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9B4EC6-531A-4C16-A727-FB3276B62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63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FF8AEC-7114-449B-851E-648AA2DCCDE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Beginning course details and/or books/materials needed for a class/project.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AFD185-1B82-4944-B7A4-F06EAD195E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EA7182-C6B4-4DE9-A0C0-3F27AA07B0E3}" type="datetime8">
              <a:rPr lang="en-US"/>
              <a:pPr>
                <a:defRPr/>
              </a:pPr>
              <a:t>9/4/2018 12:44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41BCE66-39F3-4BB2-B895-67BC376E8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13EB-0E20-4C63-AEB1-52B147A3C714}" type="datetime8">
              <a:rPr lang="en-US"/>
              <a:pPr>
                <a:defRPr/>
              </a:pPr>
              <a:t>9/4/2018 12:44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ABDA6-6C6C-4939-BBFE-FEB0E95FC7C8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F82A7-97A0-408C-9E6B-CC808F767A2C}" type="datetime8">
              <a:rPr lang="en-US"/>
              <a:pPr>
                <a:defRPr/>
              </a:pPr>
              <a:t>9/4/2018 12:44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EEAD4-CAD9-4063-B6B2-92CA6D2AAAC4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4685-22E2-4665-88BE-D568B64CE58C}" type="datetime8">
              <a:rPr lang="en-US"/>
              <a:pPr>
                <a:defRPr/>
              </a:pPr>
              <a:t>9/4/2018 12:44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5C9E8D-FADE-468F-A0FC-E7F1CEED9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593E-BA99-47B8-92F2-C84D8430530C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E5A260-EE6B-446D-ADFC-3298B7FB3B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8745B7-2D76-4FC1-882F-34E6F312E94B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32A1CCA-906C-4D51-A850-2BB94882A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6A062B-DA3D-4DD3-9F6B-6246DFE3D25B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6AFFC6-4466-4F3D-B5B7-5E910D69D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B6E5-12FA-4F04-859A-0134DF6205F0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FA3FD8-198F-49C4-BA8B-8AF117243B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3DDB-946E-48D4-983C-983D2E6F2D74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99DA05-4558-46A2-A878-AA3CB837B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5F615-365C-4F0E-9B56-CA0F34109AB8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1BF05E-178F-4FAF-9F81-E9B85A1103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61F46F-6DED-4A5C-AC27-B5EC798E9FC0}" type="datetime8">
              <a:rPr lang="en-US"/>
              <a:pPr>
                <a:defRPr/>
              </a:pPr>
              <a:t>9/4/2018 12:44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F7ED11-B354-46F8-BC7C-C87FCC08F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BEDDB32-2379-4CBE-A63D-28223CD1C4E3}" type="datetime8">
              <a:rPr lang="en-US"/>
              <a:pPr>
                <a:defRPr/>
              </a:pPr>
              <a:t>9/4/2018 12:44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5510993-FAC4-4546-AABD-6DC0A40AB7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819400" y="4572000"/>
            <a:ext cx="61722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MANAGEMENT SUPPORT SYSTEMS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6.DECISION MAKING SYSTEMS AND MODELING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Lecturer – Yashwant Waykar</a:t>
            </a:r>
            <a:br>
              <a:rPr lang="en-US" dirty="0" smtClean="0"/>
            </a:br>
            <a:r>
              <a:rPr lang="en-US" dirty="0" smtClean="0"/>
              <a:t>Course - MCA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Assignment No.6			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Q1. Explain modeling process.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Q2. what is the information needed for the different phases of decision making?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Q3. write short notes on :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1800" dirty="0" smtClean="0"/>
              <a:t>- Operational Research technique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dirty="0" smtClean="0"/>
              <a:t>- Sensitivity analysis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dirty="0" smtClean="0"/>
              <a:t>- Static &amp; dynamic models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dirty="0" smtClean="0"/>
              <a:t>- Simulation</a:t>
            </a:r>
          </a:p>
          <a:p>
            <a:pPr lvl="2">
              <a:spcBef>
                <a:spcPts val="0"/>
              </a:spcBef>
              <a:buNone/>
            </a:pPr>
            <a:r>
              <a:rPr lang="en-US" sz="1800" dirty="0" smtClean="0"/>
              <a:t>- Heuristic Programming</a:t>
            </a:r>
            <a:endParaRPr lang="en-US" sz="1800" dirty="0"/>
          </a:p>
          <a:p>
            <a:pPr lvl="2">
              <a:spcBef>
                <a:spcPts val="0"/>
              </a:spcBef>
              <a:buFontTx/>
              <a:buChar char="-"/>
            </a:pPr>
            <a:endParaRPr lang="en-US" sz="1800" dirty="0" smtClean="0"/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lvl="2">
              <a:spcBef>
                <a:spcPts val="0"/>
              </a:spcBef>
              <a:buFontTx/>
              <a:buChar char="-"/>
            </a:pPr>
            <a:endParaRPr lang="en-US" sz="1400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Decision Making Systems And Modeling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533400" y="2286000"/>
            <a:ext cx="7924800" cy="4114800"/>
          </a:xfrm>
          <a:ln w="1905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Modeling Process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Information Needed for Different Phases &amp; Decision Making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Sensitivity Analysis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Static And Dynamic Models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Simulation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Operations Research Techniques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Heuristics Programming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2057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6.1Modeling Process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573213"/>
            <a:ext cx="8686800" cy="4979987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- The real world situation in step 1 represents the environment in which the analyst is working. At this point the problem to be solved must be defined and essential variables related to the problem abstracted.	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/>
              <a:t>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/>
              <a:t>	</a:t>
            </a:r>
            <a:r>
              <a:rPr lang="en-US" sz="1600" dirty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600" dirty="0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3124200" y="39624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Fig. Modeling Process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1828800"/>
            <a:ext cx="1676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Observe or Conceptualize the real world situation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2743200" y="19050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Formulate the Model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4419600" y="19050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Test the Model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620000" y="19050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Implement the Model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4419600" y="31242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Revise the Model</a:t>
            </a:r>
            <a:endParaRPr lang="en-US" sz="1400" dirty="0"/>
          </a:p>
        </p:txBody>
      </p:sp>
      <p:sp>
        <p:nvSpPr>
          <p:cNvPr id="17" name="Diamond 16"/>
          <p:cNvSpPr/>
          <p:nvPr/>
        </p:nvSpPr>
        <p:spPr>
          <a:xfrm>
            <a:off x="5943600" y="1714500"/>
            <a:ext cx="1371600" cy="9906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Model Acceptance</a:t>
            </a:r>
            <a:endParaRPr lang="en-US" sz="1400" dirty="0"/>
          </a:p>
        </p:txBody>
      </p: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>
          <a:xfrm>
            <a:off x="2133600" y="2209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3"/>
            <a:endCxn id="14" idx="1"/>
          </p:cNvCxnSpPr>
          <p:nvPr/>
        </p:nvCxnSpPr>
        <p:spPr>
          <a:xfrm>
            <a:off x="3962400" y="2209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3"/>
            <a:endCxn id="17" idx="1"/>
          </p:cNvCxnSpPr>
          <p:nvPr/>
        </p:nvCxnSpPr>
        <p:spPr>
          <a:xfrm>
            <a:off x="5638800" y="2209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3"/>
            <a:endCxn id="15" idx="1"/>
          </p:cNvCxnSpPr>
          <p:nvPr/>
        </p:nvCxnSpPr>
        <p:spPr>
          <a:xfrm>
            <a:off x="7315200" y="2209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  <a:endCxn id="14" idx="2"/>
          </p:cNvCxnSpPr>
          <p:nvPr/>
        </p:nvCxnSpPr>
        <p:spPr>
          <a:xfrm rot="5400000" flipH="1" flipV="1">
            <a:off x="4724400" y="2819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7" idx="2"/>
            <a:endCxn id="16" idx="3"/>
          </p:cNvCxnSpPr>
          <p:nvPr/>
        </p:nvCxnSpPr>
        <p:spPr>
          <a:xfrm rot="5400000">
            <a:off x="5772150" y="2571750"/>
            <a:ext cx="723900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400" dirty="0" smtClean="0"/>
              <a:t>6.2 Information Needed for Different Phases &amp; Decision Making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573213"/>
            <a:ext cx="8686800" cy="4979987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b="1" dirty="0" smtClean="0"/>
              <a:t>A) Intelligence Phase –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- finding problems</a:t>
            </a:r>
          </a:p>
          <a:p>
            <a:pPr marL="640715" lvl="1" indent="-320040" algn="just" fontAlgn="auto">
              <a:spcAft>
                <a:spcPts val="0"/>
              </a:spcAft>
              <a:buNone/>
              <a:defRPr/>
            </a:pPr>
            <a:r>
              <a:rPr lang="en-US" sz="1300" dirty="0" smtClean="0"/>
              <a:t>-</a:t>
            </a:r>
            <a:r>
              <a:rPr lang="en-US" sz="1600" dirty="0" smtClean="0"/>
              <a:t> Classification of problem		(programmed &amp; non programmed)</a:t>
            </a:r>
          </a:p>
          <a:p>
            <a:pPr marL="640715" lvl="1" indent="-320040" algn="just" fontAlgn="auto">
              <a:spcAft>
                <a:spcPts val="0"/>
              </a:spcAft>
              <a:buNone/>
              <a:defRPr/>
            </a:pPr>
            <a:r>
              <a:rPr lang="en-US" sz="1400" dirty="0" smtClean="0"/>
              <a:t>- </a:t>
            </a:r>
            <a:r>
              <a:rPr lang="en-US" sz="1600" dirty="0" smtClean="0"/>
              <a:t>Decomposition of problem</a:t>
            </a:r>
          </a:p>
          <a:p>
            <a:pPr marL="640715" lvl="1" indent="-320040" algn="just" fontAlgn="auto">
              <a:spcAft>
                <a:spcPts val="0"/>
              </a:spcAft>
              <a:buNone/>
              <a:defRPr/>
            </a:pPr>
            <a:r>
              <a:rPr lang="en-US" sz="1400" dirty="0" smtClean="0"/>
              <a:t>- </a:t>
            </a:r>
            <a:r>
              <a:rPr lang="en-US" sz="1600" dirty="0" smtClean="0"/>
              <a:t>To whom problem belongs</a:t>
            </a:r>
          </a:p>
          <a:p>
            <a:pPr marL="640715" lvl="1" indent="-320040" algn="just" fontAlgn="auto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b="1" dirty="0" smtClean="0"/>
              <a:t>B) Design Phase –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- designing the different models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- predicting the outcome of each alternatives.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b="1" dirty="0" smtClean="0"/>
              <a:t>C) Choice Phase –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r>
              <a:rPr lang="en-US" sz="1600" dirty="0" smtClean="0"/>
              <a:t>- select correct alternative by checking all available information &amp; resources.</a:t>
            </a:r>
          </a:p>
          <a:p>
            <a:pPr marL="320040" indent="-320040" algn="just" fontAlgn="auto">
              <a:spcAft>
                <a:spcPts val="0"/>
              </a:spcAft>
              <a:buFontTx/>
              <a:buChar char="-"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/>
              <a:t>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/>
              <a:t>	</a:t>
            </a:r>
            <a:r>
              <a:rPr lang="en-US" sz="1600" dirty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6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6.3 Sensitivity Analysis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153400" cy="5132387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300" dirty="0" smtClean="0"/>
              <a:t>	</a:t>
            </a:r>
            <a:r>
              <a:rPr lang="en-US" sz="1600" dirty="0" smtClean="0"/>
              <a:t>- A study of an effect of a change in one or more input variables on a proposed solution.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Sensitivity analysis is extremely important in MSS because it allows flexibility and adaption to changing-conditions and to the requirements of different decision-making situations.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It provides a better understanding of the model and the decision-making situation it attempts to describe and it permits the manager to input his or her data so that confidence in the model increases.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1600" b="1" dirty="0" smtClean="0"/>
              <a:t>Types of Sensitivity Analysis</a:t>
            </a:r>
            <a:r>
              <a:rPr lang="en-US" sz="1600" dirty="0" smtClean="0"/>
              <a:t>	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1) Automatic Sensitivity Analysis –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	The kind of analysis is provided with some standard quantitative models such as linear programming.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2) Trial &amp; Error –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	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r>
              <a:rPr lang="en-US" sz="200" dirty="0"/>
              <a:t>	</a:t>
            </a: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2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295400" y="3733800"/>
            <a:ext cx="152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Types of sensitivity Analysis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86200" y="3352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Automatic  Sensitivity Analysis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2133600" y="4648200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Fig. Types of Sensitivity Analysis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62400" y="4343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Trial &amp; Error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12" idx="3"/>
            <a:endCxn id="47" idx="1"/>
          </p:cNvCxnSpPr>
          <p:nvPr/>
        </p:nvCxnSpPr>
        <p:spPr>
          <a:xfrm flipV="1">
            <a:off x="2819400" y="3583633"/>
            <a:ext cx="1066800" cy="378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3"/>
            <a:endCxn id="28" idx="1"/>
          </p:cNvCxnSpPr>
          <p:nvPr/>
        </p:nvCxnSpPr>
        <p:spPr>
          <a:xfrm>
            <a:off x="2819400" y="3962400"/>
            <a:ext cx="1143000" cy="51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6.4 Static &amp; Dynamic Model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573213"/>
            <a:ext cx="8305800" cy="5132387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300" dirty="0" smtClean="0"/>
              <a:t>	</a:t>
            </a:r>
            <a:r>
              <a:rPr lang="en-US" sz="1600" b="1" dirty="0" smtClean="0"/>
              <a:t>1.Static Model :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b="1" dirty="0" smtClean="0"/>
              <a:t>	</a:t>
            </a:r>
            <a:r>
              <a:rPr lang="en-US" sz="1600" dirty="0" smtClean="0"/>
              <a:t>- The physical models are models, which does not change over a time. static  model take a single snapshot of a situation during this snapshot everything occurs in a single instance.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b="1" dirty="0" smtClean="0"/>
              <a:t>	Ex. </a:t>
            </a:r>
            <a:r>
              <a:rPr lang="en-US" sz="1600" dirty="0" smtClean="0"/>
              <a:t>A decision on whether to make or buy a product.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b="1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b="1" dirty="0" smtClean="0"/>
              <a:t>	2.Dynamic Model :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b="1" dirty="0" smtClean="0"/>
              <a:t>	</a:t>
            </a:r>
            <a:r>
              <a:rPr lang="en-US" sz="1600" dirty="0" smtClean="0"/>
              <a:t>- The dynamic model change over time period. All the planning models and all the forecasting models are dynamic models. Time is major concern in this model.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1600" b="1" dirty="0" smtClean="0"/>
              <a:t>Ex.</a:t>
            </a:r>
            <a:r>
              <a:rPr lang="en-US" sz="1600" dirty="0" smtClean="0"/>
              <a:t> A 5-year profit &amp; loss projection in which the input data such as costs, prices &amp; quantities change from year to year.</a:t>
            </a:r>
            <a:endParaRPr lang="en-US" sz="1600" b="1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200" dirty="0" smtClean="0"/>
              <a:t>-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r>
              <a:rPr lang="en-US" sz="200" dirty="0"/>
              <a:t>	</a:t>
            </a: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2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6.5 Simulation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10600" cy="5105400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300" dirty="0" smtClean="0"/>
              <a:t>	</a:t>
            </a:r>
            <a:r>
              <a:rPr lang="en-US" sz="1600" dirty="0" smtClean="0"/>
              <a:t>- simulation is used mainly to choose a new system, but it can also be used to study the effects of proposed changes or additions to existing systems.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simulation refers to the use of mathematical &amp; computer models to simulate the effects of a real life system.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simulation is useful, once a problem has been identified, in analyzing various alternative solutions.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b="1" dirty="0" smtClean="0"/>
              <a:t>	Advantages-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it allows the testing of a system to foresee probable outcomes before the system is implemented.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it is cheaper to use than building the actual system.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modifications in the proposed system can be made based on the outcome of the simulation. Thus, problems can be eliminated before they occur.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1600" b="1" dirty="0" smtClean="0"/>
              <a:t>Drawbacks -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simulation is only as good as the mathematical &amp; computer model it uses. If the model is erroneous, the results can not be depended on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some circumstances simply can not be foreseen and thus cannot be included in the model.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endParaRPr lang="en-US" sz="14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200" dirty="0" smtClean="0"/>
              <a:t>-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r>
              <a:rPr lang="en-US" sz="200" dirty="0"/>
              <a:t>	</a:t>
            </a: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2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6.6 Operational Research Techniques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305800" cy="5257800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300" dirty="0" smtClean="0"/>
              <a:t>	</a:t>
            </a:r>
            <a:endParaRPr lang="en-US" sz="1600" dirty="0" smtClean="0"/>
          </a:p>
          <a:p>
            <a:pPr indent="-26988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- The application of the scientific approach and mathematical models to the analysis &amp; solution of managerial decision problems.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operation research techniques focus on the optimum / effective utilization of all available resources.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It uses certain mathematical models which has certain variables that decide the optimal utilization of resources.</a:t>
            </a:r>
            <a:endParaRPr lang="en-US" sz="14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200" dirty="0" smtClean="0"/>
              <a:t>-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r>
              <a:rPr lang="en-US" sz="200" dirty="0"/>
              <a:t>	</a:t>
            </a: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2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6.7  Heuristic Programming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305800" cy="5257800"/>
          </a:xfrm>
        </p:spPr>
        <p:txBody>
          <a:bodyPr>
            <a:noAutofit/>
          </a:bodyPr>
          <a:lstStyle/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300" dirty="0" smtClean="0"/>
              <a:t>	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300" dirty="0" smtClean="0"/>
              <a:t>	</a:t>
            </a:r>
            <a:r>
              <a:rPr lang="en-US" sz="1600" dirty="0" smtClean="0"/>
              <a:t>- Heuristics, informal,judgemental knowledge of an application area that constitutes the “rules of good judgment” in the field.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Heuristics also encompasses the knowledge of how to solve problems efficiently and effectively, how to plan steps in solving a complex problem, how to improve performance and so forth.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Heuristic thinking involves searching , learning , evaluating , judging  and then again searching relearning and reappraising .Knowledge gained from success or failure is fed back and modifies the search process.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it helps in training people to be creative &amp; come up with heuristics for other problems.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- it is much similar like prototyping.</a:t>
            </a:r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None/>
              <a:defRPr/>
            </a:pPr>
            <a:r>
              <a:rPr lang="en-US" sz="1600" dirty="0" smtClean="0"/>
              <a:t>	</a:t>
            </a:r>
            <a:r>
              <a:rPr lang="en-US" sz="200" dirty="0" smtClean="0"/>
              <a:t>-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endParaRPr lang="en-US" sz="16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 				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00" dirty="0" smtClean="0"/>
              <a:t>	</a:t>
            </a:r>
            <a:r>
              <a:rPr lang="en-US" sz="200" dirty="0"/>
              <a:t>	</a:t>
            </a:r>
            <a:endParaRPr lang="en-US" sz="2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2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2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4.xml><?xml version="1.0" encoding="utf-8"?>
<outs:outSpaceData xmlns:outs="http://schemas.microsoft.com/office/2009/outspace/metadata">
  <outs:relatedDates/>
  <outs:relatedDocuments/>
  <outs:relatedPeople>
    <outs:relatedPeopleItem>
      <outs:category>Author</outs:category>
      <outs:people/>
      <outs:source>0</outs:source>
      <outs:isPinned>true</outs:isPinned>
    </outs:relatedPeopleItem>
    <outs:relatedPeopleItem>
      <outs:category>Last modified by</outs:category>
      <outs:people/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outs:propertyMetadataList/>
  <outs:corruptMetadataWasLost/>
</outs:outSpaceData>
</file>

<file path=customXml/itemProps1.xml><?xml version="1.0" encoding="utf-8"?>
<ds:datastoreItem xmlns:ds="http://schemas.openxmlformats.org/officeDocument/2006/customXml" ds:itemID="{91F24D6E-C39E-4C3D-AED6-A0053B7CFF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635598-73DD-4E7B-99C4-C3309DB01F4F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2106CC8-30F0-4E61-96AA-DC38E98C5DAE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253</Words>
  <Application>Microsoft Office PowerPoint</Application>
  <PresentationFormat>On-screen Show (4:3)</PresentationFormat>
  <Paragraphs>214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AcademicPresentation2</vt:lpstr>
      <vt:lpstr>MANAGEMENT SUPPORT SYSTEMS    6.DECISION MAKING SYSTEMS AND MODELING</vt:lpstr>
      <vt:lpstr>Decision Making Systems And Modeling</vt:lpstr>
      <vt:lpstr>6.1Modeling Process</vt:lpstr>
      <vt:lpstr>6.2 Information Needed for Different Phases &amp; Decision Making</vt:lpstr>
      <vt:lpstr>6.3 Sensitivity Analysis</vt:lpstr>
      <vt:lpstr>6.4 Static &amp; Dynamic Model</vt:lpstr>
      <vt:lpstr>6.5 Simulation</vt:lpstr>
      <vt:lpstr>6.6 Operational Research Techniques</vt:lpstr>
      <vt:lpstr>6.7  Heuristic Programming</vt:lpstr>
      <vt:lpstr>Assignment No.6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2010-08-06T04:32:29Z</dcterms:created>
  <dcterms:modified xsi:type="dcterms:W3CDTF">2018-09-04T19:45:16Z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