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4"/>
  </p:sldMasterIdLst>
  <p:notesMasterIdLst>
    <p:notesMasterId r:id="rId31"/>
  </p:notesMasterIdLst>
  <p:sldIdLst>
    <p:sldId id="256" r:id="rId5"/>
    <p:sldId id="270" r:id="rId6"/>
    <p:sldId id="306" r:id="rId7"/>
    <p:sldId id="310" r:id="rId8"/>
    <p:sldId id="311" r:id="rId9"/>
    <p:sldId id="312" r:id="rId10"/>
    <p:sldId id="307" r:id="rId11"/>
    <p:sldId id="308" r:id="rId12"/>
    <p:sldId id="317" r:id="rId13"/>
    <p:sldId id="313" r:id="rId14"/>
    <p:sldId id="314" r:id="rId15"/>
    <p:sldId id="315" r:id="rId16"/>
    <p:sldId id="316" r:id="rId17"/>
    <p:sldId id="318" r:id="rId18"/>
    <p:sldId id="319" r:id="rId19"/>
    <p:sldId id="320" r:id="rId20"/>
    <p:sldId id="321" r:id="rId21"/>
    <p:sldId id="322" r:id="rId22"/>
    <p:sldId id="324" r:id="rId23"/>
    <p:sldId id="327" r:id="rId24"/>
    <p:sldId id="326" r:id="rId25"/>
    <p:sldId id="332" r:id="rId26"/>
    <p:sldId id="328" r:id="rId27"/>
    <p:sldId id="330" r:id="rId28"/>
    <p:sldId id="329" r:id="rId29"/>
    <p:sldId id="331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08EFF0-4435-403C-BBDF-920FB30CB6D1}" type="datetimeFigureOut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9B4EC6-531A-4C16-A727-FB3276B62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16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FF8AEC-7114-449B-851E-648AA2DCCDE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8BEDB8-BD58-44AF-8BEE-B3AA6A1AED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8BEDB8-BD58-44AF-8BEE-B3AA6A1AED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8BEDB8-BD58-44AF-8BEE-B3AA6A1AED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8BEDB8-BD58-44AF-8BEE-B3AA6A1AED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EA7182-C6B4-4DE9-A0C0-3F27AA07B0E3}" type="datetime8">
              <a:rPr lang="en-US"/>
              <a:pPr>
                <a:defRPr/>
              </a:pPr>
              <a:t>9/4/2018 12:04 PM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1BCE66-39F3-4BB2-B895-67BC376E8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E13EB-0E20-4C63-AEB1-52B147A3C714}" type="datetime8">
              <a:rPr lang="en-US"/>
              <a:pPr>
                <a:defRPr/>
              </a:pPr>
              <a:t>9/4/2018 12:04 PM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ABDA6-6C6C-4939-BBFE-FEB0E95FC7C8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F82A7-97A0-408C-9E6B-CC808F767A2C}" type="datetime8">
              <a:rPr lang="en-US"/>
              <a:pPr>
                <a:defRPr/>
              </a:pPr>
              <a:t>9/4/2018 12:04 PM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EAD4-CAD9-4063-B6B2-92CA6D2AAAC4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44685-22E2-4665-88BE-D568B64CE58C}" type="datetime8">
              <a:rPr lang="en-US"/>
              <a:pPr>
                <a:defRPr/>
              </a:pPr>
              <a:t>9/4/2018 12:04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5C9E8D-FADE-468F-A0FC-E7F1CEED9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F593E-BA99-47B8-92F2-C84D8430530C}" type="datetime8">
              <a:rPr lang="en-US"/>
              <a:pPr>
                <a:defRPr/>
              </a:pPr>
              <a:t>9/4/2018 12:04 PM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E5A260-EE6B-446D-ADFC-3298B7FB3B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8745B7-2D76-4FC1-882F-34E6F312E94B}" type="datetime8">
              <a:rPr lang="en-US"/>
              <a:pPr>
                <a:defRPr/>
              </a:pPr>
              <a:t>9/4/2018 12:04 PM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32A1CCA-906C-4D51-A850-2BB94882A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6A062B-DA3D-4DD3-9F6B-6246DFE3D25B}" type="datetime8">
              <a:rPr lang="en-US"/>
              <a:pPr>
                <a:defRPr/>
              </a:pPr>
              <a:t>9/4/2018 12:04 PM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6AFFC6-4466-4F3D-B5B7-5E910D69D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FB6E5-12FA-4F04-859A-0134DF6205F0}" type="datetime8">
              <a:rPr lang="en-US"/>
              <a:pPr>
                <a:defRPr/>
              </a:pPr>
              <a:t>9/4/2018 12:04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FA3FD8-198F-49C4-BA8B-8AF117243B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B3DDB-946E-48D4-983C-983D2E6F2D74}" type="datetime8">
              <a:rPr lang="en-US"/>
              <a:pPr>
                <a:defRPr/>
              </a:pPr>
              <a:t>9/4/2018 12:04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99DA05-4558-46A2-A878-AA3CB837B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5F615-365C-4F0E-9B56-CA0F34109AB8}" type="datetime8">
              <a:rPr lang="en-US"/>
              <a:pPr>
                <a:defRPr/>
              </a:pPr>
              <a:t>9/4/2018 12:04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1BF05E-178F-4FAF-9F81-E9B85A1103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61F46F-6DED-4A5C-AC27-B5EC798E9FC0}" type="datetime8">
              <a:rPr lang="en-US"/>
              <a:pPr>
                <a:defRPr/>
              </a:pPr>
              <a:t>9/4/2018 12:04 PM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F7ED11-B354-46F8-BC7C-C87FCC08F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BEDDB32-2379-4CBE-A63D-28223CD1C4E3}" type="datetime8">
              <a:rPr lang="en-US"/>
              <a:pPr>
                <a:defRPr/>
              </a:pPr>
              <a:t>9/4/2018 12:04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5510993-FAC4-4546-AABD-6DC0A40AB7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514600" y="4267200"/>
            <a:ext cx="6477000" cy="1447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Advanced internet technology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		4.SERVLETS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Lecturer – Yashwant Waykar</a:t>
            </a:r>
            <a:br>
              <a:rPr lang="en-US" dirty="0" smtClean="0"/>
            </a:br>
            <a:r>
              <a:rPr lang="en-US" dirty="0" smtClean="0"/>
              <a:t>Course - MCA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Servlet </a:t>
            </a:r>
            <a:r>
              <a:rPr lang="en-US" sz="4000" dirty="0"/>
              <a:t>Lifecycle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(Creation</a:t>
            </a:r>
            <a:r>
              <a:rPr lang="en-US" sz="3200" b="1" dirty="0" smtClean="0"/>
              <a:t>) –</a:t>
            </a:r>
          </a:p>
          <a:p>
            <a:pPr marL="0" indent="0">
              <a:buNone/>
            </a:pPr>
            <a:endParaRPr lang="en-US" b="1" dirty="0" smtClean="0">
              <a:effectLst/>
            </a:endParaRPr>
          </a:p>
          <a:p>
            <a:r>
              <a:rPr lang="en-US" dirty="0" smtClean="0">
                <a:effectLst/>
              </a:rPr>
              <a:t>Single </a:t>
            </a:r>
            <a:r>
              <a:rPr lang="en-US" dirty="0">
                <a:effectLst/>
              </a:rPr>
              <a:t>instance created</a:t>
            </a:r>
          </a:p>
          <a:p>
            <a:r>
              <a:rPr lang="en-US" dirty="0" err="1">
                <a:effectLst/>
              </a:rPr>
              <a:t>init</a:t>
            </a:r>
            <a:r>
              <a:rPr lang="en-US" dirty="0">
                <a:effectLst/>
              </a:rPr>
              <a:t>() method called</a:t>
            </a:r>
          </a:p>
          <a:p>
            <a:r>
              <a:rPr lang="en-US" dirty="0">
                <a:effectLst/>
              </a:rPr>
              <a:t>You can override </a:t>
            </a:r>
            <a:r>
              <a:rPr lang="en-US" dirty="0" err="1">
                <a:effectLst/>
              </a:rPr>
              <a:t>init</a:t>
            </a:r>
            <a:r>
              <a:rPr lang="en-US" dirty="0">
                <a:effectLst/>
              </a:rPr>
              <a:t>() in your subclass of </a:t>
            </a:r>
            <a:r>
              <a:rPr lang="en-US" dirty="0" err="1">
                <a:effectLst/>
              </a:rPr>
              <a:t>HttpServlet</a:t>
            </a:r>
            <a:r>
              <a:rPr lang="en-US" dirty="0">
                <a:effectLst/>
              </a:rPr>
              <a:t> to do some initial code....</a:t>
            </a:r>
          </a:p>
          <a:p>
            <a:r>
              <a:rPr lang="en-US" dirty="0" err="1">
                <a:effectLst/>
              </a:rPr>
              <a:t>init</a:t>
            </a:r>
            <a:r>
              <a:rPr lang="en-US" dirty="0">
                <a:effectLst/>
              </a:rPr>
              <a:t>() is NOT called again on further requests</a:t>
            </a:r>
          </a:p>
          <a:p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Servlet </a:t>
            </a:r>
            <a:r>
              <a:rPr lang="en-US" sz="4000" dirty="0"/>
              <a:t>Lifecycle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(Service Method</a:t>
            </a:r>
            <a:r>
              <a:rPr lang="en-US" sz="3200" b="1" dirty="0" smtClean="0"/>
              <a:t>) -</a:t>
            </a:r>
            <a:endParaRPr lang="en-US" dirty="0"/>
          </a:p>
          <a:p>
            <a:r>
              <a:rPr lang="en-US" dirty="0" smtClean="0">
                <a:effectLst/>
              </a:rPr>
              <a:t>On </a:t>
            </a:r>
            <a:r>
              <a:rPr lang="en-US" dirty="0">
                <a:effectLst/>
              </a:rPr>
              <a:t>each request, the server spawns a new thread and calls service()</a:t>
            </a:r>
          </a:p>
          <a:p>
            <a:r>
              <a:rPr lang="en-US" dirty="0">
                <a:effectLst/>
              </a:rPr>
              <a:t>service() checks HTTP request type and calls appropriate </a:t>
            </a:r>
            <a:r>
              <a:rPr lang="en-US" dirty="0" err="1">
                <a:effectLst/>
              </a:rPr>
              <a:t>doXXXX</a:t>
            </a:r>
            <a:r>
              <a:rPr lang="en-US" dirty="0">
                <a:effectLst/>
              </a:rPr>
              <a:t> (Get, Post, Put...)</a:t>
            </a:r>
          </a:p>
          <a:p>
            <a:r>
              <a:rPr lang="en-US" dirty="0">
                <a:effectLst/>
              </a:rPr>
              <a:t>don't override service (unless you really know what you're doing)</a:t>
            </a:r>
          </a:p>
          <a:p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Servlet </a:t>
            </a:r>
            <a:r>
              <a:rPr lang="en-US" sz="4000" dirty="0"/>
              <a:t>Lifecycle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(</a:t>
            </a:r>
            <a:r>
              <a:rPr lang="en-US" sz="3200" b="1" dirty="0" err="1"/>
              <a:t>doGet</a:t>
            </a:r>
            <a:r>
              <a:rPr lang="en-US" sz="3200" b="1" dirty="0"/>
              <a:t>(), </a:t>
            </a:r>
            <a:r>
              <a:rPr lang="en-US" sz="3200" b="1" dirty="0" err="1"/>
              <a:t>doPost</a:t>
            </a:r>
            <a:r>
              <a:rPr lang="en-US" sz="3200" b="1" dirty="0" smtClean="0"/>
              <a:t>()) -</a:t>
            </a:r>
            <a:endParaRPr lang="en-US" b="1" dirty="0" smtClean="0">
              <a:effectLst/>
            </a:endParaRPr>
          </a:p>
          <a:p>
            <a:endParaRPr lang="en-US" dirty="0"/>
          </a:p>
          <a:p>
            <a:r>
              <a:rPr lang="en-US" dirty="0" err="1" smtClean="0">
                <a:effectLst/>
              </a:rPr>
              <a:t>doPost</a:t>
            </a:r>
            <a:r>
              <a:rPr lang="en-US" dirty="0">
                <a:effectLst/>
              </a:rPr>
              <a:t>() can call </a:t>
            </a:r>
            <a:r>
              <a:rPr lang="en-US" dirty="0" err="1">
                <a:effectLst/>
              </a:rPr>
              <a:t>doGet</a:t>
            </a:r>
            <a:r>
              <a:rPr lang="en-US" dirty="0">
                <a:effectLst/>
              </a:rPr>
              <a:t>(), or </a:t>
            </a:r>
            <a:r>
              <a:rPr lang="en-US" dirty="0" err="1">
                <a:effectLst/>
              </a:rPr>
              <a:t>viceversa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Servlet </a:t>
            </a:r>
            <a:r>
              <a:rPr lang="en-US" sz="4000" dirty="0"/>
              <a:t>Lifecycle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(destroy</a:t>
            </a:r>
            <a:r>
              <a:rPr lang="en-US" sz="3200" b="1" dirty="0" smtClean="0"/>
              <a:t>()) -</a:t>
            </a:r>
            <a:endParaRPr lang="en-US" b="1" dirty="0" smtClean="0">
              <a:effectLst/>
            </a:endParaRPr>
          </a:p>
          <a:p>
            <a:endParaRPr lang="en-US" dirty="0"/>
          </a:p>
          <a:p>
            <a:r>
              <a:rPr lang="en-US" dirty="0" smtClean="0">
                <a:effectLst/>
              </a:rPr>
              <a:t>For </a:t>
            </a:r>
            <a:r>
              <a:rPr lang="en-US" dirty="0">
                <a:effectLst/>
              </a:rPr>
              <a:t>some reason (servlet idle, </a:t>
            </a:r>
            <a:r>
              <a:rPr lang="en-US" dirty="0" err="1">
                <a:effectLst/>
              </a:rPr>
              <a:t>etc</a:t>
            </a:r>
            <a:r>
              <a:rPr lang="en-US" dirty="0">
                <a:effectLst/>
              </a:rPr>
              <a:t>) the server may want to remove the servlet from memory</a:t>
            </a:r>
          </a:p>
          <a:p>
            <a:r>
              <a:rPr lang="en-US" dirty="0">
                <a:effectLst/>
              </a:rPr>
              <a:t>destroy() allows you to close DB connections, wrap up, etc...</a:t>
            </a:r>
          </a:p>
          <a:p>
            <a:r>
              <a:rPr lang="en-US" dirty="0">
                <a:effectLst/>
              </a:rPr>
              <a:t>Don't count on destroy to write persistent state (server may crash before you ever get here!)</a:t>
            </a:r>
          </a:p>
          <a:p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1600200"/>
            <a:ext cx="2438400" cy="457200"/>
          </a:xfrm>
          <a:extLst/>
        </p:spPr>
        <p:txBody>
          <a:bodyPr/>
          <a:lstStyle/>
          <a:p>
            <a:r>
              <a:rPr lang="en-US" sz="2000" dirty="0"/>
              <a:t>Hello World Example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029200"/>
          </a:xfrm>
          <a:extLst/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dirty="0">
                <a:cs typeface="Courier New" pitchFamily="49" charset="0"/>
              </a:rPr>
              <a:t>import java.io.*;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dirty="0">
                <a:cs typeface="Courier New" pitchFamily="49" charset="0"/>
              </a:rPr>
              <a:t>import </a:t>
            </a:r>
            <a:r>
              <a:rPr lang="en-US" sz="1600" dirty="0" err="1">
                <a:cs typeface="Courier New" pitchFamily="49" charset="0"/>
              </a:rPr>
              <a:t>javax.servlet</a:t>
            </a:r>
            <a:r>
              <a:rPr lang="en-US" sz="1600" dirty="0">
                <a:cs typeface="Courier New" pitchFamily="49" charset="0"/>
              </a:rPr>
              <a:t>.*;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dirty="0">
                <a:cs typeface="Courier New" pitchFamily="49" charset="0"/>
              </a:rPr>
              <a:t>import </a:t>
            </a:r>
            <a:r>
              <a:rPr lang="en-US" sz="1600" dirty="0" err="1">
                <a:cs typeface="Courier New" pitchFamily="49" charset="0"/>
              </a:rPr>
              <a:t>javax.servlet.http</a:t>
            </a:r>
            <a:r>
              <a:rPr lang="en-US" sz="1600" dirty="0">
                <a:cs typeface="Courier New" pitchFamily="49" charset="0"/>
              </a:rPr>
              <a:t>.*;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6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dirty="0">
                <a:cs typeface="Courier New" pitchFamily="49" charset="0"/>
              </a:rPr>
              <a:t>public class </a:t>
            </a:r>
            <a:r>
              <a:rPr lang="en-US" sz="1600" dirty="0" err="1">
                <a:cs typeface="Courier New" pitchFamily="49" charset="0"/>
              </a:rPr>
              <a:t>HelloWorld</a:t>
            </a:r>
            <a:r>
              <a:rPr lang="en-US" sz="1600" dirty="0">
                <a:cs typeface="Courier New" pitchFamily="49" charset="0"/>
              </a:rPr>
              <a:t> extends </a:t>
            </a:r>
            <a:r>
              <a:rPr lang="en-US" sz="1600" dirty="0" err="1">
                <a:solidFill>
                  <a:schemeClr val="accent2"/>
                </a:solidFill>
                <a:cs typeface="Courier New" pitchFamily="49" charset="0"/>
              </a:rPr>
              <a:t>HttpServlet</a:t>
            </a:r>
            <a:endParaRPr lang="en-US" sz="1600" dirty="0">
              <a:solidFill>
                <a:schemeClr val="accent2"/>
              </a:solidFill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dirty="0"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dirty="0">
                <a:cs typeface="Courier New" pitchFamily="49" charset="0"/>
              </a:rPr>
              <a:t>	public void </a:t>
            </a:r>
            <a:r>
              <a:rPr lang="en-US" sz="1600" dirty="0" err="1">
                <a:solidFill>
                  <a:schemeClr val="accent2"/>
                </a:solidFill>
                <a:cs typeface="Courier New" pitchFamily="49" charset="0"/>
              </a:rPr>
              <a:t>doGet</a:t>
            </a:r>
            <a:r>
              <a:rPr lang="en-US" sz="1600" dirty="0">
                <a:cs typeface="Courier New" pitchFamily="49" charset="0"/>
              </a:rPr>
              <a:t>(</a:t>
            </a:r>
            <a:r>
              <a:rPr lang="en-US" sz="1600" dirty="0" err="1">
                <a:solidFill>
                  <a:schemeClr val="accent2"/>
                </a:solidFill>
                <a:cs typeface="Courier New" pitchFamily="49" charset="0"/>
              </a:rPr>
              <a:t>HttpServletRequest</a:t>
            </a:r>
            <a:r>
              <a:rPr lang="en-US" sz="1600" dirty="0">
                <a:cs typeface="Courier New" pitchFamily="49" charset="0"/>
              </a:rPr>
              <a:t> </a:t>
            </a:r>
            <a:r>
              <a:rPr lang="en-US" sz="1600" dirty="0" err="1">
                <a:cs typeface="Courier New" pitchFamily="49" charset="0"/>
              </a:rPr>
              <a:t>req</a:t>
            </a:r>
            <a:r>
              <a:rPr lang="en-US" sz="1600" dirty="0">
                <a:cs typeface="Courier New" pitchFamily="49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cs typeface="Courier New" pitchFamily="49" charset="0"/>
              </a:rPr>
              <a:t>HttpServletResponse</a:t>
            </a:r>
            <a:r>
              <a:rPr lang="en-US" sz="1600" dirty="0">
                <a:cs typeface="Courier New" pitchFamily="49" charset="0"/>
              </a:rPr>
              <a:t> res) throws </a:t>
            </a:r>
            <a:r>
              <a:rPr lang="en-US" sz="1600" dirty="0" err="1">
                <a:cs typeface="Courier New" pitchFamily="49" charset="0"/>
              </a:rPr>
              <a:t>ServletException</a:t>
            </a:r>
            <a:r>
              <a:rPr lang="en-US" sz="1600" dirty="0">
                <a:cs typeface="Courier New" pitchFamily="49" charset="0"/>
              </a:rPr>
              <a:t>, </a:t>
            </a:r>
            <a:r>
              <a:rPr lang="en-US" sz="1600" dirty="0" smtClean="0">
                <a:cs typeface="Courier New" pitchFamily="49" charset="0"/>
              </a:rPr>
              <a:t>	</a:t>
            </a:r>
            <a:r>
              <a:rPr lang="en-US" sz="1600" dirty="0" err="1" smtClean="0">
                <a:cs typeface="Courier New" pitchFamily="49" charset="0"/>
              </a:rPr>
              <a:t>IOException</a:t>
            </a:r>
            <a:endParaRPr lang="en-US" sz="16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dirty="0">
                <a:cs typeface="Courier New" pitchFamily="49" charset="0"/>
              </a:rPr>
              <a:t>	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dirty="0">
                <a:cs typeface="Courier New" pitchFamily="49" charset="0"/>
              </a:rPr>
              <a:t>		</a:t>
            </a:r>
            <a:r>
              <a:rPr lang="en-US" sz="1600" b="1" dirty="0" err="1">
                <a:cs typeface="Courier New" pitchFamily="49" charset="0"/>
              </a:rPr>
              <a:t>res</a:t>
            </a:r>
            <a:r>
              <a:rPr lang="en-US" sz="1600" dirty="0" err="1">
                <a:cs typeface="Courier New" pitchFamily="49" charset="0"/>
              </a:rPr>
              <a:t>.setContentType</a:t>
            </a:r>
            <a:r>
              <a:rPr lang="en-US" sz="1600" dirty="0">
                <a:cs typeface="Courier New" pitchFamily="49" charset="0"/>
              </a:rPr>
              <a:t>("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text/html</a:t>
            </a:r>
            <a:r>
              <a:rPr lang="en-US" sz="1600" dirty="0">
                <a:cs typeface="Courier New" pitchFamily="49" charset="0"/>
              </a:rPr>
              <a:t>");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dirty="0">
                <a:cs typeface="Courier New" pitchFamily="49" charset="0"/>
              </a:rPr>
              <a:t>		</a:t>
            </a:r>
            <a:r>
              <a:rPr lang="en-US" sz="1600" dirty="0" err="1">
                <a:cs typeface="Courier New" pitchFamily="49" charset="0"/>
              </a:rPr>
              <a:t>PrintWriter</a:t>
            </a:r>
            <a:r>
              <a:rPr lang="en-US" sz="1600" dirty="0">
                <a:cs typeface="Courier New" pitchFamily="49" charset="0"/>
              </a:rPr>
              <a:t> out = </a:t>
            </a:r>
            <a:r>
              <a:rPr lang="en-US" sz="1600" b="1" dirty="0" err="1">
                <a:cs typeface="Courier New" pitchFamily="49" charset="0"/>
              </a:rPr>
              <a:t>res</a:t>
            </a:r>
            <a:r>
              <a:rPr lang="en-US" sz="1600" dirty="0" err="1">
                <a:cs typeface="Courier New" pitchFamily="49" charset="0"/>
              </a:rPr>
              <a:t>.getWriter</a:t>
            </a:r>
            <a:r>
              <a:rPr lang="en-US" sz="1600" dirty="0">
                <a:cs typeface="Courier New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6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dirty="0">
                <a:cs typeface="Courier New" pitchFamily="49" charset="0"/>
              </a:rPr>
              <a:t>		</a:t>
            </a:r>
            <a:r>
              <a:rPr lang="en-US" sz="1600" dirty="0" err="1" smtClean="0">
                <a:cs typeface="Courier New" pitchFamily="49" charset="0"/>
              </a:rPr>
              <a:t>out.println</a:t>
            </a:r>
            <a:r>
              <a:rPr lang="en-US" sz="1600" dirty="0">
                <a:cs typeface="Courier New" pitchFamily="49" charset="0"/>
              </a:rPr>
              <a:t>("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&lt;HTML&gt;&lt;HEAD&gt;&lt;TITLE&gt;Hello</a:t>
            </a:r>
            <a:r>
              <a:rPr lang="en-US" sz="1600" dirty="0">
                <a:solidFill>
                  <a:schemeClr val="accent2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cs typeface="Courier New" pitchFamily="49" charset="0"/>
              </a:rPr>
              <a:t>World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&lt;/TITLE&gt;&lt;/HEAD&gt;</a:t>
            </a:r>
            <a:r>
              <a:rPr lang="en-US" sz="1600" dirty="0">
                <a:cs typeface="Courier New" pitchFamily="49" charset="0"/>
              </a:rPr>
              <a:t>");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dirty="0">
                <a:cs typeface="Courier New" pitchFamily="49" charset="0"/>
              </a:rPr>
              <a:t>		</a:t>
            </a:r>
            <a:r>
              <a:rPr lang="en-US" sz="1600" dirty="0" err="1">
                <a:cs typeface="Courier New" pitchFamily="49" charset="0"/>
              </a:rPr>
              <a:t>out.println</a:t>
            </a:r>
            <a:r>
              <a:rPr lang="en-US" sz="1600" dirty="0">
                <a:cs typeface="Courier New" pitchFamily="49" charset="0"/>
              </a:rPr>
              <a:t>(“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&lt;BODY&gt;&lt;BIG&gt;</a:t>
            </a:r>
            <a:r>
              <a:rPr lang="en-US" sz="1600" dirty="0">
                <a:solidFill>
                  <a:srgbClr val="CC0000"/>
                </a:solidFill>
                <a:cs typeface="Courier New" pitchFamily="49" charset="0"/>
              </a:rPr>
              <a:t>Hello </a:t>
            </a:r>
            <a:r>
              <a:rPr lang="en-US" sz="1600" dirty="0" smtClean="0">
                <a:solidFill>
                  <a:srgbClr val="CC0000"/>
                </a:solidFill>
                <a:cs typeface="Courier New" pitchFamily="49" charset="0"/>
              </a:rPr>
              <a:t>World </a:t>
            </a:r>
            <a:r>
              <a:rPr lang="en-US" sz="1600" dirty="0" smtClean="0">
                <a:solidFill>
                  <a:srgbClr val="008000"/>
                </a:solidFill>
                <a:cs typeface="Courier New" pitchFamily="49" charset="0"/>
              </a:rPr>
              <a:t>&lt;/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BIG&gt;&lt;/BODY&gt;&lt;/HTML&gt;</a:t>
            </a:r>
            <a:r>
              <a:rPr lang="en-US" sz="1600" dirty="0">
                <a:cs typeface="Courier New" pitchFamily="49" charset="0"/>
              </a:rPr>
              <a:t>");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dirty="0">
                <a:cs typeface="Courier New" pitchFamily="49" charset="0"/>
              </a:rPr>
              <a:t>		</a:t>
            </a:r>
            <a:r>
              <a:rPr lang="en-US" sz="1600" dirty="0" err="1">
                <a:cs typeface="Courier New" pitchFamily="49" charset="0"/>
              </a:rPr>
              <a:t>out.close</a:t>
            </a:r>
            <a:r>
              <a:rPr lang="en-US" sz="1600" dirty="0">
                <a:cs typeface="Courier New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dirty="0">
                <a:cs typeface="Courier New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dirty="0">
                <a:cs typeface="Courier New" pitchFamily="49" charset="0"/>
              </a:rPr>
              <a:t>}</a:t>
            </a:r>
          </a:p>
        </p:txBody>
      </p:sp>
      <p:sp>
        <p:nvSpPr>
          <p:cNvPr id="5" name="Rectangle 1"/>
          <p:cNvSpPr txBox="1">
            <a:spLocks/>
          </p:cNvSpPr>
          <p:nvPr/>
        </p:nvSpPr>
        <p:spPr bwMode="auto">
          <a:xfrm>
            <a:off x="584200" y="2286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r>
              <a:rPr lang="en-US" sz="4000" dirty="0" smtClean="0"/>
              <a:t>HTTP Servlet </a:t>
            </a:r>
            <a:endParaRPr lang="en-US" sz="4000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extLst/>
        </p:spPr>
        <p:txBody>
          <a:bodyPr/>
          <a:lstStyle/>
          <a:p>
            <a:r>
              <a:rPr lang="en-US" dirty="0" smtClean="0"/>
              <a:t>Handling GET &amp; POST Methods</a:t>
            </a:r>
            <a:endParaRPr lang="en-US" dirty="0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686800" cy="3454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/>
          <a:p>
            <a:pPr rtl="0"/>
            <a:r>
              <a:rPr lang="en-US" sz="2000">
                <a:solidFill>
                  <a:schemeClr val="tx2"/>
                </a:solidFill>
                <a:latin typeface="+mn-lt"/>
                <a:cs typeface="Courier New" pitchFamily="49" charset="0"/>
              </a:rPr>
              <a:t>&lt;HTML&gt;</a:t>
            </a:r>
          </a:p>
          <a:p>
            <a:pPr rtl="0"/>
            <a:r>
              <a:rPr lang="en-US" sz="2000">
                <a:solidFill>
                  <a:schemeClr val="tx2"/>
                </a:solidFill>
                <a:latin typeface="+mn-lt"/>
                <a:cs typeface="Courier New" pitchFamily="49" charset="0"/>
              </a:rPr>
              <a:t>…</a:t>
            </a:r>
          </a:p>
          <a:p>
            <a:pPr rtl="0"/>
            <a:r>
              <a:rPr lang="en-US" sz="2000">
                <a:solidFill>
                  <a:schemeClr val="tx2"/>
                </a:solidFill>
                <a:latin typeface="+mn-lt"/>
                <a:cs typeface="Courier New" pitchFamily="49" charset="0"/>
              </a:rPr>
              <a:t>&lt;form  method=“</a:t>
            </a:r>
            <a:r>
              <a:rPr lang="en-US" sz="2000">
                <a:solidFill>
                  <a:schemeClr val="hlink"/>
                </a:solidFill>
                <a:latin typeface="+mn-lt"/>
                <a:cs typeface="Courier New" pitchFamily="49" charset="0"/>
              </a:rPr>
              <a:t>GET</a:t>
            </a:r>
            <a:r>
              <a:rPr lang="en-US" sz="2000">
                <a:solidFill>
                  <a:schemeClr val="tx2"/>
                </a:solidFill>
                <a:latin typeface="+mn-lt"/>
                <a:cs typeface="Courier New" pitchFamily="49" charset="0"/>
              </a:rPr>
              <a:t>” </a:t>
            </a:r>
          </a:p>
          <a:p>
            <a:pPr rtl="0"/>
            <a:r>
              <a:rPr lang="en-US" sz="2000">
                <a:solidFill>
                  <a:schemeClr val="tx2"/>
                </a:solidFill>
                <a:latin typeface="+mn-lt"/>
                <a:cs typeface="Courier New" pitchFamily="49" charset="0"/>
              </a:rPr>
              <a:t>action=“</a:t>
            </a:r>
            <a:r>
              <a:rPr lang="en-US" sz="2000">
                <a:solidFill>
                  <a:schemeClr val="hlink"/>
                </a:solidFill>
                <a:latin typeface="+mn-lt"/>
                <a:cs typeface="Courier New" pitchFamily="49" charset="0"/>
              </a:rPr>
              <a:t>http://pita.cs.huji.ac.il:8090/servlet/update</a:t>
            </a:r>
            <a:r>
              <a:rPr lang="en-US" sz="2000">
                <a:solidFill>
                  <a:schemeClr val="tx2"/>
                </a:solidFill>
                <a:latin typeface="+mn-lt"/>
                <a:cs typeface="Courier New" pitchFamily="49" charset="0"/>
              </a:rPr>
              <a:t>”&gt;</a:t>
            </a:r>
          </a:p>
          <a:p>
            <a:pPr rtl="0"/>
            <a:r>
              <a:rPr lang="en-US" sz="2000">
                <a:solidFill>
                  <a:schemeClr val="tx2"/>
                </a:solidFill>
                <a:latin typeface="+mn-lt"/>
                <a:cs typeface="Courier New" pitchFamily="49" charset="0"/>
              </a:rPr>
              <a:t>	…</a:t>
            </a:r>
          </a:p>
          <a:p>
            <a:pPr rtl="0"/>
            <a:r>
              <a:rPr lang="en-US" sz="2000">
                <a:solidFill>
                  <a:schemeClr val="tx2"/>
                </a:solidFill>
                <a:latin typeface="+mn-lt"/>
                <a:cs typeface="Courier New" pitchFamily="49" charset="0"/>
              </a:rPr>
              <a:t>&lt;INPUT name=“</a:t>
            </a:r>
            <a:r>
              <a:rPr lang="en-US" sz="2000">
                <a:solidFill>
                  <a:schemeClr val="hlink"/>
                </a:solidFill>
                <a:latin typeface="+mn-lt"/>
                <a:cs typeface="Courier New" pitchFamily="49" charset="0"/>
              </a:rPr>
              <a:t>x</a:t>
            </a:r>
            <a:r>
              <a:rPr lang="en-US" sz="2000">
                <a:solidFill>
                  <a:schemeClr val="tx2"/>
                </a:solidFill>
                <a:latin typeface="+mn-lt"/>
                <a:cs typeface="Courier New" pitchFamily="49" charset="0"/>
              </a:rPr>
              <a:t>” type=“text”&gt;</a:t>
            </a:r>
          </a:p>
          <a:p>
            <a:pPr rtl="0"/>
            <a:r>
              <a:rPr lang="en-US" sz="2000">
                <a:solidFill>
                  <a:schemeClr val="tx2"/>
                </a:solidFill>
                <a:latin typeface="+mn-lt"/>
                <a:cs typeface="Courier New" pitchFamily="49" charset="0"/>
              </a:rPr>
              <a:t>&lt;INPUT name=“</a:t>
            </a:r>
            <a:r>
              <a:rPr lang="en-US" sz="2000">
                <a:solidFill>
                  <a:schemeClr val="hlink"/>
                </a:solidFill>
                <a:latin typeface="+mn-lt"/>
                <a:cs typeface="Courier New" pitchFamily="49" charset="0"/>
              </a:rPr>
              <a:t>y</a:t>
            </a:r>
            <a:r>
              <a:rPr lang="en-US" sz="2000">
                <a:solidFill>
                  <a:schemeClr val="tx2"/>
                </a:solidFill>
                <a:latin typeface="+mn-lt"/>
                <a:cs typeface="Courier New" pitchFamily="49" charset="0"/>
              </a:rPr>
              <a:t>” type=“text”&gt;</a:t>
            </a:r>
          </a:p>
          <a:p>
            <a:pPr rtl="0"/>
            <a:r>
              <a:rPr lang="en-US" sz="2000">
                <a:solidFill>
                  <a:schemeClr val="tx2"/>
                </a:solidFill>
                <a:latin typeface="+mn-lt"/>
                <a:cs typeface="Courier New" pitchFamily="49" charset="0"/>
              </a:rPr>
              <a:t>&lt;INPUT type=“submit”&gt; &lt;INPUT type=“reset”&gt;</a:t>
            </a:r>
          </a:p>
          <a:p>
            <a:pPr rtl="0"/>
            <a:r>
              <a:rPr lang="en-US" sz="2000">
                <a:solidFill>
                  <a:schemeClr val="tx2"/>
                </a:solidFill>
                <a:latin typeface="+mn-lt"/>
                <a:cs typeface="Courier New" pitchFamily="49" charset="0"/>
              </a:rPr>
              <a:t>&lt;/form&gt;</a:t>
            </a:r>
          </a:p>
          <a:p>
            <a:pPr rtl="0"/>
            <a:r>
              <a:rPr lang="en-US" sz="2000">
                <a:solidFill>
                  <a:schemeClr val="tx2"/>
                </a:solidFill>
                <a:latin typeface="+mn-lt"/>
                <a:cs typeface="Courier New" pitchFamily="49" charset="0"/>
              </a:rPr>
              <a:t>…</a:t>
            </a:r>
          </a:p>
          <a:p>
            <a:pPr rtl="0"/>
            <a:r>
              <a:rPr lang="en-US" sz="2000">
                <a:solidFill>
                  <a:schemeClr val="tx2"/>
                </a:solidFill>
                <a:latin typeface="+mn-lt"/>
                <a:cs typeface="Courier New" pitchFamily="49" charset="0"/>
              </a:rPr>
              <a:t>&lt;/HTML&gt;</a:t>
            </a:r>
          </a:p>
        </p:txBody>
      </p:sp>
      <p:grpSp>
        <p:nvGrpSpPr>
          <p:cNvPr id="60424" name="Group 8"/>
          <p:cNvGrpSpPr>
            <a:grpSpLocks/>
          </p:cNvGrpSpPr>
          <p:nvPr/>
        </p:nvGrpSpPr>
        <p:grpSpPr bwMode="auto">
          <a:xfrm>
            <a:off x="609600" y="5029200"/>
            <a:ext cx="7924800" cy="1371600"/>
            <a:chOff x="480" y="3120"/>
            <a:chExt cx="4992" cy="864"/>
          </a:xfrm>
        </p:grpSpPr>
        <p:sp>
          <p:nvSpPr>
            <p:cNvPr id="60422" name="Rectangle 6"/>
            <p:cNvSpPr>
              <a:spLocks noChangeArrowheads="1"/>
            </p:cNvSpPr>
            <p:nvPr/>
          </p:nvSpPr>
          <p:spPr bwMode="auto">
            <a:xfrm>
              <a:off x="480" y="3456"/>
              <a:ext cx="4992" cy="52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0420" name="Text Box 4"/>
            <p:cNvSpPr txBox="1">
              <a:spLocks noChangeArrowheads="1"/>
            </p:cNvSpPr>
            <p:nvPr/>
          </p:nvSpPr>
          <p:spPr bwMode="auto">
            <a:xfrm>
              <a:off x="624" y="3600"/>
              <a:ext cx="4473" cy="288"/>
            </a:xfrm>
            <a:prstGeom prst="rect">
              <a:avLst/>
            </a:prstGeom>
            <a:noFill/>
            <a:extLst/>
          </p:spPr>
          <p:txBody>
            <a:bodyPr wrap="none">
              <a:spAutoFit/>
            </a:bodyPr>
            <a:lstStyle/>
            <a:p>
              <a:pPr algn="ctr" rtl="0"/>
              <a:r>
                <a:rPr lang="en-US"/>
                <a:t>http://pita.cs.huji.ac.il:8090/servlet/update?x=19&amp;y=104</a:t>
              </a:r>
            </a:p>
          </p:txBody>
        </p:sp>
        <p:sp>
          <p:nvSpPr>
            <p:cNvPr id="60423" name="AutoShape 7"/>
            <p:cNvSpPr>
              <a:spLocks noChangeArrowheads="1"/>
            </p:cNvSpPr>
            <p:nvPr/>
          </p:nvSpPr>
          <p:spPr bwMode="auto">
            <a:xfrm>
              <a:off x="2256" y="3120"/>
              <a:ext cx="864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IN"/>
            </a:p>
          </p:txBody>
        </p:sp>
      </p:grpSp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extLst/>
        </p:spPr>
        <p:txBody>
          <a:bodyPr/>
          <a:lstStyle/>
          <a:p>
            <a:r>
              <a:rPr lang="en-US"/>
              <a:t>Getting the Parameters Values</a:t>
            </a:r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2133600" y="2362200"/>
            <a:ext cx="487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rtl="0"/>
            <a:r>
              <a:rPr lang="en-US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request.getParameter(“x”);</a:t>
            </a: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2133600" y="3200400"/>
            <a:ext cx="487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rtl="0"/>
            <a:r>
              <a:rPr lang="en-US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request.getParameter(“y”);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E2F7-DE6D-4FF3-BA95-254CD887F29D}" type="slidenum">
              <a:rPr lang="en-US"/>
              <a:pPr/>
              <a:t>17</a:t>
            </a:fld>
            <a:endParaRPr lang="en-US"/>
          </a:p>
        </p:txBody>
      </p:sp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381000" y="228600"/>
            <a:ext cx="8153400" cy="632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rtl="0"/>
            <a:r>
              <a:rPr lang="en-US" sz="1600" dirty="0" smtClean="0">
                <a:latin typeface="+mn-lt"/>
                <a:cs typeface="Courier New" pitchFamily="49" charset="0"/>
              </a:rPr>
              <a:t>&lt;</a:t>
            </a:r>
            <a:r>
              <a:rPr lang="en-US" sz="1600" dirty="0">
                <a:latin typeface="+mn-lt"/>
                <a:cs typeface="Courier New" pitchFamily="49" charset="0"/>
              </a:rPr>
              <a:t>HTML&gt;</a:t>
            </a: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&lt;HEAD&gt;</a:t>
            </a: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  &lt;TITLE&gt;Sending Parameters&lt;/TITLE&gt;</a:t>
            </a: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&lt;/HEAD&gt;</a:t>
            </a: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&lt;BODY BGCOLOR="#CC90E0"&gt;</a:t>
            </a: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&lt;H1 ALIGN="LEFT"&gt;</a:t>
            </a:r>
            <a:r>
              <a:rPr lang="en-US" sz="1600" dirty="0">
                <a:solidFill>
                  <a:srgbClr val="008000"/>
                </a:solidFill>
                <a:latin typeface="+mn-lt"/>
                <a:cs typeface="Courier New" pitchFamily="49" charset="0"/>
              </a:rPr>
              <a:t>Please enter the parameters</a:t>
            </a:r>
            <a:r>
              <a:rPr lang="en-US" sz="1600" dirty="0">
                <a:latin typeface="+mn-lt"/>
                <a:cs typeface="Courier New" pitchFamily="49" charset="0"/>
              </a:rPr>
              <a:t>&lt;/H1&gt;</a:t>
            </a:r>
          </a:p>
          <a:p>
            <a:pPr rtl="0"/>
            <a:endParaRPr lang="en-US" sz="1600" dirty="0">
              <a:latin typeface="+mn-lt"/>
              <a:cs typeface="Courier New" pitchFamily="49" charset="0"/>
            </a:endParaRP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&lt;FORM </a:t>
            </a:r>
            <a:r>
              <a:rPr lang="en-US" sz="1600" dirty="0">
                <a:solidFill>
                  <a:srgbClr val="FF6600"/>
                </a:solidFill>
                <a:latin typeface="+mn-lt"/>
                <a:cs typeface="Courier New" pitchFamily="49" charset="0"/>
              </a:rPr>
              <a:t>ACTION=“</a:t>
            </a:r>
            <a:r>
              <a:rPr lang="en-US" sz="1600" dirty="0" err="1">
                <a:solidFill>
                  <a:schemeClr val="hlink"/>
                </a:solidFill>
                <a:latin typeface="+mn-lt"/>
                <a:cs typeface="Courier New" pitchFamily="49" charset="0"/>
              </a:rPr>
              <a:t>dbi</a:t>
            </a:r>
            <a:r>
              <a:rPr lang="en-US" sz="1600" dirty="0">
                <a:solidFill>
                  <a:schemeClr val="hlink"/>
                </a:solidFill>
                <a:latin typeface="+mn-lt"/>
                <a:cs typeface="Courier New" pitchFamily="49" charset="0"/>
              </a:rPr>
              <a:t>/</a:t>
            </a:r>
            <a:r>
              <a:rPr lang="en-US" sz="1600" dirty="0" err="1">
                <a:solidFill>
                  <a:schemeClr val="hlink"/>
                </a:solidFill>
                <a:latin typeface="+mn-lt"/>
                <a:cs typeface="Courier New" pitchFamily="49" charset="0"/>
              </a:rPr>
              <a:t>servlet</a:t>
            </a:r>
            <a:r>
              <a:rPr lang="en-US" sz="1600" dirty="0">
                <a:solidFill>
                  <a:schemeClr val="hlink"/>
                </a:solidFill>
                <a:latin typeface="+mn-lt"/>
                <a:cs typeface="Courier New" pitchFamily="49" charset="0"/>
              </a:rPr>
              <a:t>/</a:t>
            </a:r>
            <a:r>
              <a:rPr lang="en-US" sz="1600" dirty="0" err="1">
                <a:solidFill>
                  <a:schemeClr val="hlink"/>
                </a:solidFill>
                <a:latin typeface="+mn-lt"/>
                <a:cs typeface="Courier New" pitchFamily="49" charset="0"/>
              </a:rPr>
              <a:t>SetColors</a:t>
            </a:r>
            <a:r>
              <a:rPr lang="en-US" sz="1600" dirty="0">
                <a:solidFill>
                  <a:srgbClr val="FF6600"/>
                </a:solidFill>
                <a:latin typeface="+mn-lt"/>
                <a:cs typeface="Courier New" pitchFamily="49" charset="0"/>
              </a:rPr>
              <a:t>” METHOD=“</a:t>
            </a:r>
            <a:r>
              <a:rPr lang="en-US" sz="1600" dirty="0">
                <a:solidFill>
                  <a:schemeClr val="hlink"/>
                </a:solidFill>
                <a:latin typeface="+mn-lt"/>
                <a:cs typeface="Courier New" pitchFamily="49" charset="0"/>
              </a:rPr>
              <a:t>GET</a:t>
            </a:r>
            <a:r>
              <a:rPr lang="en-US" sz="1600" dirty="0">
                <a:solidFill>
                  <a:srgbClr val="FF6600"/>
                </a:solidFill>
                <a:latin typeface="+mn-lt"/>
                <a:cs typeface="Courier New" pitchFamily="49" charset="0"/>
              </a:rPr>
              <a:t>”</a:t>
            </a:r>
            <a:r>
              <a:rPr lang="en-US" sz="1600" dirty="0">
                <a:latin typeface="+mn-lt"/>
                <a:cs typeface="Courier New" pitchFamily="49" charset="0"/>
              </a:rPr>
              <a:t>&gt;</a:t>
            </a: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  &lt;TABLE&gt;</a:t>
            </a: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  &lt;TR&gt;&lt;TD&gt;</a:t>
            </a:r>
            <a:r>
              <a:rPr lang="en-US" sz="1600" dirty="0">
                <a:solidFill>
                  <a:srgbClr val="008000"/>
                </a:solidFill>
                <a:latin typeface="+mn-lt"/>
                <a:cs typeface="Courier New" pitchFamily="49" charset="0"/>
              </a:rPr>
              <a:t>Background color</a:t>
            </a:r>
            <a:r>
              <a:rPr lang="en-US" sz="1600" dirty="0">
                <a:latin typeface="+mn-lt"/>
                <a:cs typeface="Courier New" pitchFamily="49" charset="0"/>
              </a:rPr>
              <a:t>:&lt;/TD&gt;</a:t>
            </a: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  &lt;TD&gt;&lt;INPUT TYPE="TEXT" NAME="</a:t>
            </a:r>
            <a:r>
              <a:rPr lang="en-US" sz="1600" dirty="0" err="1">
                <a:solidFill>
                  <a:srgbClr val="CC0000"/>
                </a:solidFill>
                <a:latin typeface="+mn-lt"/>
                <a:cs typeface="Courier New" pitchFamily="49" charset="0"/>
              </a:rPr>
              <a:t>bgcolor</a:t>
            </a:r>
            <a:r>
              <a:rPr lang="en-US" sz="1600" dirty="0">
                <a:latin typeface="+mn-lt"/>
                <a:cs typeface="Courier New" pitchFamily="49" charset="0"/>
              </a:rPr>
              <a:t>"&gt;&lt;/TD&gt;&lt;/TR&gt;</a:t>
            </a: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  &lt;TR&gt;&lt;TD&gt;</a:t>
            </a:r>
            <a:r>
              <a:rPr lang="en-US" sz="1600" dirty="0">
                <a:solidFill>
                  <a:srgbClr val="008000"/>
                </a:solidFill>
                <a:latin typeface="+mn-lt"/>
                <a:cs typeface="Courier New" pitchFamily="49" charset="0"/>
              </a:rPr>
              <a:t>Font color</a:t>
            </a:r>
            <a:r>
              <a:rPr lang="en-US" sz="1600" dirty="0">
                <a:latin typeface="+mn-lt"/>
                <a:cs typeface="Courier New" pitchFamily="49" charset="0"/>
              </a:rPr>
              <a:t>:&lt;/TD&gt;</a:t>
            </a: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  &lt;TD&gt;&lt;INPUT TYPE="TEXT" NAME="</a:t>
            </a:r>
            <a:r>
              <a:rPr lang="en-US" sz="1600" dirty="0" err="1">
                <a:solidFill>
                  <a:srgbClr val="CC0000"/>
                </a:solidFill>
                <a:latin typeface="+mn-lt"/>
                <a:cs typeface="Courier New" pitchFamily="49" charset="0"/>
              </a:rPr>
              <a:t>fgcolor</a:t>
            </a:r>
            <a:r>
              <a:rPr lang="en-US" sz="1600" dirty="0">
                <a:latin typeface="+mn-lt"/>
                <a:cs typeface="Courier New" pitchFamily="49" charset="0"/>
              </a:rPr>
              <a:t>"&gt;&lt;/TD&gt;&lt;/TR&gt;</a:t>
            </a: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  &lt;TR&gt;&lt;TD&gt;</a:t>
            </a:r>
            <a:r>
              <a:rPr lang="en-US" sz="1600" dirty="0">
                <a:solidFill>
                  <a:srgbClr val="008000"/>
                </a:solidFill>
                <a:latin typeface="+mn-lt"/>
                <a:cs typeface="Courier New" pitchFamily="49" charset="0"/>
              </a:rPr>
              <a:t>Font size</a:t>
            </a:r>
            <a:r>
              <a:rPr lang="en-US" sz="1600" dirty="0">
                <a:latin typeface="+mn-lt"/>
                <a:cs typeface="Courier New" pitchFamily="49" charset="0"/>
              </a:rPr>
              <a:t>:&lt;/TD&gt;</a:t>
            </a: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  &lt;TD&gt;&lt;INPUT TYPE="TEXT" NAME="</a:t>
            </a:r>
            <a:r>
              <a:rPr lang="en-US" sz="1600" dirty="0">
                <a:solidFill>
                  <a:srgbClr val="CC0000"/>
                </a:solidFill>
                <a:latin typeface="+mn-lt"/>
                <a:cs typeface="Courier New" pitchFamily="49" charset="0"/>
              </a:rPr>
              <a:t>size</a:t>
            </a:r>
            <a:r>
              <a:rPr lang="en-US" sz="1600" dirty="0">
                <a:latin typeface="+mn-lt"/>
                <a:cs typeface="Courier New" pitchFamily="49" charset="0"/>
              </a:rPr>
              <a:t>"&gt;&lt;/TD&gt;&lt;/TR&gt;</a:t>
            </a: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  &lt;/TABLE&gt;</a:t>
            </a: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  &lt;BR&gt;</a:t>
            </a: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  &lt;INPUT TYPE="SUBMIT" VALUE="</a:t>
            </a:r>
            <a:r>
              <a:rPr lang="en-US" sz="1600" dirty="0">
                <a:solidFill>
                  <a:srgbClr val="008000"/>
                </a:solidFill>
                <a:latin typeface="+mn-lt"/>
                <a:cs typeface="Courier New" pitchFamily="49" charset="0"/>
              </a:rPr>
              <a:t>Show Page</a:t>
            </a:r>
            <a:r>
              <a:rPr lang="en-US" sz="1600" dirty="0">
                <a:latin typeface="+mn-lt"/>
                <a:cs typeface="Courier New" pitchFamily="49" charset="0"/>
              </a:rPr>
              <a:t>"&gt;</a:t>
            </a: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&lt;/FORM&gt;</a:t>
            </a:r>
          </a:p>
          <a:p>
            <a:pPr rtl="0"/>
            <a:endParaRPr lang="en-US" sz="1600" dirty="0">
              <a:latin typeface="+mn-lt"/>
              <a:cs typeface="Courier New" pitchFamily="49" charset="0"/>
            </a:endParaRP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&lt;/BODY&gt;</a:t>
            </a:r>
          </a:p>
          <a:p>
            <a:pPr rtl="0"/>
            <a:r>
              <a:rPr lang="en-US" sz="1600" dirty="0">
                <a:latin typeface="+mn-lt"/>
                <a:cs typeface="Courier New" pitchFamily="49" charset="0"/>
              </a:rPr>
              <a:t>&lt;/HTML&gt;</a:t>
            </a:r>
          </a:p>
        </p:txBody>
      </p:sp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2590800" y="5943600"/>
            <a:ext cx="59436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rtl="0"/>
            <a:r>
              <a:rPr lang="en-US" sz="2000" b="1" i="1">
                <a:latin typeface="Courier New" pitchFamily="49" charset="0"/>
                <a:cs typeface="Courier New" pitchFamily="49" charset="0"/>
              </a:rPr>
              <a:t>tomcat_home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webapps/ROOT/colors.html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0C4F-6316-4934-8B7A-CB47F89F7A76}" type="slidenum">
              <a:rPr lang="en-US"/>
              <a:pPr/>
              <a:t>18</a:t>
            </a:fld>
            <a:endParaRPr lang="en-US"/>
          </a:p>
        </p:txBody>
      </p:sp>
      <p:pic>
        <p:nvPicPr>
          <p:cNvPr id="236546" name="Picture 2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1762125" y="290513"/>
            <a:ext cx="5619750" cy="6276975"/>
          </a:xfrm>
          <a:prstGeom prst="rect">
            <a:avLst/>
          </a:prstGeom>
          <a:noFill/>
          <a:extLst/>
        </p:spPr>
      </p:pic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304800" y="4800600"/>
            <a:ext cx="6858000" cy="533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rtl="0"/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http://pita.cs.huji.ac.il:8080/colors.html</a:t>
            </a:r>
          </a:p>
        </p:txBody>
      </p:sp>
      <p:sp>
        <p:nvSpPr>
          <p:cNvPr id="236548" name="Line 4"/>
          <p:cNvSpPr>
            <a:spLocks noChangeShapeType="1"/>
          </p:cNvSpPr>
          <p:nvPr/>
        </p:nvSpPr>
        <p:spPr bwMode="auto">
          <a:xfrm flipV="1">
            <a:off x="1143000" y="1295400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endParaRPr lang="en-IN"/>
          </a:p>
        </p:txBody>
      </p:sp>
      <p:sp>
        <p:nvSpPr>
          <p:cNvPr id="236549" name="Line 5"/>
          <p:cNvSpPr>
            <a:spLocks noChangeShapeType="1"/>
          </p:cNvSpPr>
          <p:nvPr/>
        </p:nvSpPr>
        <p:spPr bwMode="auto">
          <a:xfrm>
            <a:off x="1143000" y="12954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endParaRPr lang="en-IN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ChangeArrowheads="1"/>
          </p:cNvSpPr>
          <p:nvPr/>
        </p:nvSpPr>
        <p:spPr bwMode="auto">
          <a:xfrm>
            <a:off x="304800" y="152400"/>
            <a:ext cx="8610600" cy="6477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rtl="0"/>
            <a:endParaRPr lang="en-US" dirty="0" smtClean="0">
              <a:solidFill>
                <a:schemeClr val="tx2"/>
              </a:solidFill>
              <a:latin typeface="+mn-lt"/>
              <a:cs typeface="Courier New" pitchFamily="49" charset="0"/>
            </a:endParaRPr>
          </a:p>
          <a:p>
            <a:pPr rtl="0"/>
            <a:endParaRPr lang="en-US" dirty="0">
              <a:solidFill>
                <a:schemeClr val="tx2"/>
              </a:solidFill>
              <a:latin typeface="+mn-lt"/>
              <a:cs typeface="Courier New" pitchFamily="49" charset="0"/>
            </a:endParaRPr>
          </a:p>
          <a:p>
            <a:pPr rtl="0"/>
            <a:endParaRPr lang="en-US" dirty="0" smtClean="0">
              <a:solidFill>
                <a:schemeClr val="tx2"/>
              </a:solidFill>
              <a:latin typeface="+mn-lt"/>
              <a:cs typeface="Courier New" pitchFamily="49" charset="0"/>
            </a:endParaRPr>
          </a:p>
          <a:p>
            <a:pPr rtl="0"/>
            <a:endParaRPr lang="en-US" dirty="0">
              <a:solidFill>
                <a:schemeClr val="tx2"/>
              </a:solidFill>
              <a:latin typeface="+mn-lt"/>
              <a:cs typeface="Courier New" pitchFamily="49" charset="0"/>
            </a:endParaRPr>
          </a:p>
          <a:p>
            <a:pPr rtl="0"/>
            <a:endParaRPr lang="en-US" dirty="0" smtClean="0">
              <a:solidFill>
                <a:schemeClr val="tx2"/>
              </a:solidFill>
              <a:latin typeface="+mn-lt"/>
              <a:cs typeface="Courier New" pitchFamily="49" charset="0"/>
            </a:endParaRPr>
          </a:p>
          <a:p>
            <a:pPr rtl="0"/>
            <a:endParaRPr lang="en-US" dirty="0">
              <a:solidFill>
                <a:schemeClr val="tx2"/>
              </a:solidFill>
              <a:latin typeface="+mn-lt"/>
              <a:cs typeface="Courier New" pitchFamily="49" charset="0"/>
            </a:endParaRPr>
          </a:p>
          <a:p>
            <a:pPr rtl="0"/>
            <a:endParaRPr lang="en-US" dirty="0" smtClean="0">
              <a:solidFill>
                <a:schemeClr val="tx2"/>
              </a:solidFill>
              <a:latin typeface="+mn-lt"/>
              <a:cs typeface="Courier New" pitchFamily="49" charset="0"/>
            </a:endParaRPr>
          </a:p>
          <a:p>
            <a:pPr rtl="0"/>
            <a:r>
              <a:rPr lang="en-US" dirty="0" smtClean="0">
                <a:solidFill>
                  <a:schemeClr val="tx2"/>
                </a:solidFill>
                <a:latin typeface="+mn-lt"/>
                <a:cs typeface="Courier New" pitchFamily="49" charset="0"/>
              </a:rPr>
              <a:t>import 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java.io.*;</a:t>
            </a:r>
          </a:p>
          <a:p>
            <a:pPr rtl="0"/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import </a:t>
            </a:r>
            <a:r>
              <a:rPr lang="en-US" dirty="0" err="1">
                <a:solidFill>
                  <a:schemeClr val="tx2"/>
                </a:solidFill>
                <a:latin typeface="+mn-lt"/>
                <a:cs typeface="Courier New" pitchFamily="49" charset="0"/>
              </a:rPr>
              <a:t>javax.servlet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.*;</a:t>
            </a:r>
          </a:p>
          <a:p>
            <a:pPr rtl="0"/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import </a:t>
            </a:r>
            <a:r>
              <a:rPr lang="en-US" dirty="0" err="1">
                <a:solidFill>
                  <a:schemeClr val="tx2"/>
                </a:solidFill>
                <a:latin typeface="+mn-lt"/>
                <a:cs typeface="Courier New" pitchFamily="49" charset="0"/>
              </a:rPr>
              <a:t>javax.servlet.http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.*;</a:t>
            </a:r>
          </a:p>
          <a:p>
            <a:pPr rtl="0"/>
            <a:endParaRPr lang="en-US" dirty="0">
              <a:solidFill>
                <a:schemeClr val="tx2"/>
              </a:solidFill>
              <a:latin typeface="+mn-lt"/>
              <a:cs typeface="Courier New" pitchFamily="49" charset="0"/>
            </a:endParaRPr>
          </a:p>
          <a:p>
            <a:pPr rtl="0"/>
            <a:r>
              <a:rPr lang="en-US" dirty="0" smtClean="0">
                <a:solidFill>
                  <a:schemeClr val="tx2"/>
                </a:solidFill>
                <a:latin typeface="+mn-lt"/>
                <a:cs typeface="Courier New" pitchFamily="49" charset="0"/>
              </a:rPr>
              <a:t>public 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class </a:t>
            </a:r>
            <a:r>
              <a:rPr lang="en-US" dirty="0" err="1">
                <a:solidFill>
                  <a:schemeClr val="accent2"/>
                </a:solidFill>
                <a:latin typeface="+mn-lt"/>
                <a:cs typeface="Courier New" pitchFamily="49" charset="0"/>
              </a:rPr>
              <a:t>SetColors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 extends </a:t>
            </a:r>
            <a:r>
              <a:rPr lang="en-US" dirty="0" err="1">
                <a:solidFill>
                  <a:schemeClr val="tx2"/>
                </a:solidFill>
                <a:latin typeface="+mn-lt"/>
                <a:cs typeface="Courier New" pitchFamily="49" charset="0"/>
              </a:rPr>
              <a:t>HttpServlet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 {</a:t>
            </a:r>
          </a:p>
          <a:p>
            <a:pPr rtl="0"/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    public void </a:t>
            </a:r>
            <a:r>
              <a:rPr lang="en-US" dirty="0" err="1">
                <a:solidFill>
                  <a:schemeClr val="tx2"/>
                </a:solidFill>
                <a:latin typeface="+mn-lt"/>
                <a:cs typeface="Courier New" pitchFamily="49" charset="0"/>
              </a:rPr>
              <a:t>doGet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+mn-lt"/>
                <a:cs typeface="Courier New" pitchFamily="49" charset="0"/>
              </a:rPr>
              <a:t>HttpServletRequest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  <a:cs typeface="Courier New" pitchFamily="49" charset="0"/>
              </a:rPr>
              <a:t>request,HttpServletResponse</a:t>
            </a:r>
            <a:r>
              <a:rPr lang="en-US" dirty="0" smtClean="0">
                <a:solidFill>
                  <a:schemeClr val="tx2"/>
                </a:solidFill>
                <a:latin typeface="+mn-lt"/>
                <a:cs typeface="Courier New" pitchFamily="49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response)</a:t>
            </a:r>
          </a:p>
          <a:p>
            <a:pPr rtl="0"/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	throws </a:t>
            </a:r>
            <a:r>
              <a:rPr lang="en-US" dirty="0" err="1">
                <a:solidFill>
                  <a:schemeClr val="tx2"/>
                </a:solidFill>
                <a:latin typeface="+mn-lt"/>
                <a:cs typeface="Courier New" pitchFamily="49" charset="0"/>
              </a:rPr>
              <a:t>ServletException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chemeClr val="tx2"/>
                </a:solidFill>
                <a:latin typeface="+mn-lt"/>
                <a:cs typeface="Courier New" pitchFamily="49" charset="0"/>
              </a:rPr>
              <a:t>IOException</a:t>
            </a:r>
            <a:endParaRPr lang="en-US" dirty="0" smtClean="0">
              <a:solidFill>
                <a:schemeClr val="tx2"/>
              </a:solidFill>
              <a:latin typeface="+mn-lt"/>
              <a:cs typeface="Courier New" pitchFamily="49" charset="0"/>
            </a:endParaRPr>
          </a:p>
          <a:p>
            <a:pPr rtl="0"/>
            <a:r>
              <a:rPr lang="en-US" dirty="0" smtClean="0">
                <a:solidFill>
                  <a:schemeClr val="tx2"/>
                </a:solidFill>
                <a:latin typeface="+mn-lt"/>
                <a:cs typeface="Courier New" pitchFamily="49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{</a:t>
            </a:r>
          </a:p>
          <a:p>
            <a:pPr rtl="0"/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	  String title = "Set Colors Example";</a:t>
            </a:r>
          </a:p>
          <a:p>
            <a:pPr rtl="0"/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	  </a:t>
            </a:r>
            <a:r>
              <a:rPr lang="en-US" dirty="0" err="1">
                <a:solidFill>
                  <a:schemeClr val="tx2"/>
                </a:solidFill>
                <a:latin typeface="+mn-lt"/>
                <a:cs typeface="Courier New" pitchFamily="49" charset="0"/>
              </a:rPr>
              <a:t>response.setContentType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("text/html");</a:t>
            </a:r>
          </a:p>
          <a:p>
            <a:pPr rtl="0"/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	  </a:t>
            </a:r>
            <a:r>
              <a:rPr lang="en-US" dirty="0" err="1">
                <a:solidFill>
                  <a:schemeClr val="tx2"/>
                </a:solidFill>
                <a:latin typeface="+mn-lt"/>
                <a:cs typeface="Courier New" pitchFamily="49" charset="0"/>
              </a:rPr>
              <a:t>PrintWriter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 out = </a:t>
            </a:r>
            <a:r>
              <a:rPr lang="en-US" dirty="0" err="1">
                <a:solidFill>
                  <a:schemeClr val="tx2"/>
                </a:solidFill>
                <a:latin typeface="+mn-lt"/>
                <a:cs typeface="Courier New" pitchFamily="49" charset="0"/>
              </a:rPr>
              <a:t>response.getWriter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();</a:t>
            </a:r>
          </a:p>
          <a:p>
            <a:pPr rtl="0"/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	  </a:t>
            </a:r>
            <a:r>
              <a:rPr lang="en-US" dirty="0">
                <a:solidFill>
                  <a:srgbClr val="CC0000"/>
                </a:solidFill>
                <a:latin typeface="+mn-lt"/>
                <a:cs typeface="Courier New" pitchFamily="49" charset="0"/>
              </a:rPr>
              <a:t>String </a:t>
            </a:r>
            <a:r>
              <a:rPr lang="en-US" dirty="0" err="1">
                <a:solidFill>
                  <a:srgbClr val="CC0000"/>
                </a:solidFill>
                <a:latin typeface="+mn-lt"/>
                <a:cs typeface="Courier New" pitchFamily="49" charset="0"/>
              </a:rPr>
              <a:t>bg</a:t>
            </a:r>
            <a:r>
              <a:rPr lang="en-US" dirty="0">
                <a:solidFill>
                  <a:srgbClr val="CC0000"/>
                </a:solidFill>
                <a:latin typeface="+mn-lt"/>
                <a:cs typeface="Courier New" pitchFamily="49" charset="0"/>
              </a:rPr>
              <a:t> = </a:t>
            </a:r>
            <a:r>
              <a:rPr lang="en-US" dirty="0" err="1">
                <a:solidFill>
                  <a:srgbClr val="CC0000"/>
                </a:solidFill>
                <a:latin typeface="+mn-lt"/>
                <a:cs typeface="Courier New" pitchFamily="49" charset="0"/>
              </a:rPr>
              <a:t>request.getParameter</a:t>
            </a:r>
            <a:r>
              <a:rPr lang="en-US" dirty="0">
                <a:solidFill>
                  <a:srgbClr val="CC0000"/>
                </a:solidFill>
                <a:latin typeface="+mn-lt"/>
                <a:cs typeface="Courier New" pitchFamily="49" charset="0"/>
              </a:rPr>
              <a:t>("</a:t>
            </a:r>
            <a:r>
              <a:rPr lang="en-US" dirty="0" err="1">
                <a:solidFill>
                  <a:srgbClr val="CC0000"/>
                </a:solidFill>
                <a:latin typeface="+mn-lt"/>
                <a:cs typeface="Courier New" pitchFamily="49" charset="0"/>
              </a:rPr>
              <a:t>bgcolor</a:t>
            </a:r>
            <a:r>
              <a:rPr lang="en-US" dirty="0">
                <a:solidFill>
                  <a:srgbClr val="CC0000"/>
                </a:solidFill>
                <a:latin typeface="+mn-lt"/>
                <a:cs typeface="Courier New" pitchFamily="49" charset="0"/>
              </a:rPr>
              <a:t>");</a:t>
            </a:r>
          </a:p>
          <a:p>
            <a:pPr rtl="0"/>
            <a:r>
              <a:rPr lang="en-US" dirty="0">
                <a:solidFill>
                  <a:srgbClr val="CC0000"/>
                </a:solidFill>
                <a:latin typeface="+mn-lt"/>
                <a:cs typeface="Courier New" pitchFamily="49" charset="0"/>
              </a:rPr>
              <a:t>	  String </a:t>
            </a:r>
            <a:r>
              <a:rPr lang="en-US" dirty="0" err="1">
                <a:solidFill>
                  <a:srgbClr val="CC0000"/>
                </a:solidFill>
                <a:latin typeface="+mn-lt"/>
                <a:cs typeface="Courier New" pitchFamily="49" charset="0"/>
              </a:rPr>
              <a:t>fg</a:t>
            </a:r>
            <a:r>
              <a:rPr lang="en-US" dirty="0">
                <a:solidFill>
                  <a:srgbClr val="CC0000"/>
                </a:solidFill>
                <a:latin typeface="+mn-lt"/>
                <a:cs typeface="Courier New" pitchFamily="49" charset="0"/>
              </a:rPr>
              <a:t> = </a:t>
            </a:r>
            <a:r>
              <a:rPr lang="en-US" dirty="0" err="1">
                <a:solidFill>
                  <a:srgbClr val="CC0000"/>
                </a:solidFill>
                <a:latin typeface="+mn-lt"/>
                <a:cs typeface="Courier New" pitchFamily="49" charset="0"/>
              </a:rPr>
              <a:t>request.getParameter</a:t>
            </a:r>
            <a:r>
              <a:rPr lang="en-US" dirty="0">
                <a:solidFill>
                  <a:srgbClr val="CC0000"/>
                </a:solidFill>
                <a:latin typeface="+mn-lt"/>
                <a:cs typeface="Courier New" pitchFamily="49" charset="0"/>
              </a:rPr>
              <a:t>("</a:t>
            </a:r>
            <a:r>
              <a:rPr lang="en-US" dirty="0" err="1">
                <a:solidFill>
                  <a:srgbClr val="CC0000"/>
                </a:solidFill>
                <a:latin typeface="+mn-lt"/>
                <a:cs typeface="Courier New" pitchFamily="49" charset="0"/>
              </a:rPr>
              <a:t>fgcolor</a:t>
            </a:r>
            <a:r>
              <a:rPr lang="en-US" dirty="0">
                <a:solidFill>
                  <a:srgbClr val="CC0000"/>
                </a:solidFill>
                <a:latin typeface="+mn-lt"/>
                <a:cs typeface="Courier New" pitchFamily="49" charset="0"/>
              </a:rPr>
              <a:t>");</a:t>
            </a:r>
          </a:p>
          <a:p>
            <a:pPr rtl="0"/>
            <a:r>
              <a:rPr lang="en-US" dirty="0">
                <a:solidFill>
                  <a:srgbClr val="CC0000"/>
                </a:solidFill>
                <a:latin typeface="+mn-lt"/>
                <a:cs typeface="Courier New" pitchFamily="49" charset="0"/>
              </a:rPr>
              <a:t>	  String size = </a:t>
            </a:r>
            <a:r>
              <a:rPr lang="en-US" dirty="0" err="1">
                <a:solidFill>
                  <a:srgbClr val="CC0000"/>
                </a:solidFill>
                <a:latin typeface="+mn-lt"/>
                <a:cs typeface="Courier New" pitchFamily="49" charset="0"/>
              </a:rPr>
              <a:t>request.getParameter</a:t>
            </a:r>
            <a:r>
              <a:rPr lang="en-US" dirty="0">
                <a:solidFill>
                  <a:srgbClr val="CC0000"/>
                </a:solidFill>
                <a:latin typeface="+mn-lt"/>
                <a:cs typeface="Courier New" pitchFamily="49" charset="0"/>
              </a:rPr>
              <a:t>("size</a:t>
            </a:r>
            <a:r>
              <a:rPr lang="en-US" dirty="0" smtClean="0">
                <a:solidFill>
                  <a:srgbClr val="CC0000"/>
                </a:solidFill>
                <a:latin typeface="+mn-lt"/>
                <a:cs typeface="Courier New" pitchFamily="49" charset="0"/>
              </a:rPr>
              <a:t>");</a:t>
            </a:r>
          </a:p>
          <a:p>
            <a:r>
              <a:rPr lang="en-US" dirty="0" smtClean="0">
                <a:solidFill>
                  <a:schemeClr val="tx2"/>
                </a:solidFill>
                <a:latin typeface="+mn-lt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2"/>
                </a:solidFill>
                <a:latin typeface="+mn-lt"/>
                <a:cs typeface="Courier New" pitchFamily="49" charset="0"/>
              </a:rPr>
              <a:t>out.println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("&lt;HTML&gt;&lt;HEAD&gt;&lt;TITLE&gt;" + title + </a:t>
            </a:r>
            <a:r>
              <a:rPr lang="en-US" dirty="0" smtClean="0">
                <a:solidFill>
                  <a:schemeClr val="tx2"/>
                </a:solidFill>
                <a:latin typeface="+mn-lt"/>
                <a:cs typeface="Courier New" pitchFamily="49" charset="0"/>
              </a:rPr>
              <a:t>"&lt;/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TITLE&gt;&lt;/HEAD&gt;");</a:t>
            </a:r>
          </a:p>
          <a:p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	</a:t>
            </a:r>
            <a:r>
              <a:rPr lang="en-US" dirty="0" err="1">
                <a:solidFill>
                  <a:schemeClr val="tx2"/>
                </a:solidFill>
                <a:latin typeface="+mn-lt"/>
                <a:cs typeface="Courier New" pitchFamily="49" charset="0"/>
              </a:rPr>
              <a:t>out.println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("&lt;BODY </a:t>
            </a:r>
            <a:r>
              <a:rPr lang="en-US" dirty="0">
                <a:solidFill>
                  <a:srgbClr val="008000"/>
                </a:solidFill>
                <a:latin typeface="+mn-lt"/>
                <a:cs typeface="Courier New" pitchFamily="49" charset="0"/>
              </a:rPr>
              <a:t>text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='" + </a:t>
            </a:r>
            <a:r>
              <a:rPr lang="en-US" dirty="0" err="1">
                <a:solidFill>
                  <a:srgbClr val="CC0000"/>
                </a:solidFill>
                <a:latin typeface="+mn-lt"/>
                <a:cs typeface="Courier New" pitchFamily="49" charset="0"/>
              </a:rPr>
              <a:t>fg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 + "' </a:t>
            </a:r>
            <a:r>
              <a:rPr lang="en-US" dirty="0" err="1">
                <a:solidFill>
                  <a:srgbClr val="008000"/>
                </a:solidFill>
                <a:latin typeface="+mn-lt"/>
                <a:cs typeface="Courier New" pitchFamily="49" charset="0"/>
              </a:rPr>
              <a:t>bgcolor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='" + </a:t>
            </a:r>
            <a:r>
              <a:rPr lang="en-US" dirty="0" err="1">
                <a:solidFill>
                  <a:srgbClr val="CC0000"/>
                </a:solidFill>
                <a:latin typeface="+mn-lt"/>
                <a:cs typeface="Courier New" pitchFamily="49" charset="0"/>
              </a:rPr>
              <a:t>bg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 + "'&gt;");</a:t>
            </a:r>
          </a:p>
          <a:p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	</a:t>
            </a:r>
            <a:r>
              <a:rPr lang="en-US" dirty="0" err="1">
                <a:solidFill>
                  <a:schemeClr val="tx2"/>
                </a:solidFill>
                <a:latin typeface="+mn-lt"/>
                <a:cs typeface="Courier New" pitchFamily="49" charset="0"/>
              </a:rPr>
              <a:t>out.println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("&lt;H1&gt;" + title + "&lt;/H1&gt;");</a:t>
            </a:r>
          </a:p>
          <a:p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	</a:t>
            </a:r>
            <a:r>
              <a:rPr lang="en-US" dirty="0" err="1">
                <a:solidFill>
                  <a:schemeClr val="tx2"/>
                </a:solidFill>
                <a:latin typeface="+mn-lt"/>
                <a:cs typeface="Courier New" pitchFamily="49" charset="0"/>
              </a:rPr>
              <a:t>out.println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("&lt;FONT </a:t>
            </a:r>
            <a:r>
              <a:rPr lang="en-US" dirty="0">
                <a:solidFill>
                  <a:srgbClr val="008000"/>
                </a:solidFill>
                <a:latin typeface="+mn-lt"/>
                <a:cs typeface="Courier New" pitchFamily="49" charset="0"/>
              </a:rPr>
              <a:t>size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='" + </a:t>
            </a:r>
            <a:r>
              <a:rPr lang="en-US" dirty="0">
                <a:solidFill>
                  <a:srgbClr val="CC0000"/>
                </a:solidFill>
                <a:latin typeface="+mn-lt"/>
                <a:cs typeface="Courier New" pitchFamily="49" charset="0"/>
              </a:rPr>
              <a:t>size 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+ "'&gt;");</a:t>
            </a:r>
          </a:p>
          <a:p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	</a:t>
            </a:r>
            <a:r>
              <a:rPr lang="en-US" dirty="0" err="1">
                <a:solidFill>
                  <a:schemeClr val="tx2"/>
                </a:solidFill>
                <a:latin typeface="+mn-lt"/>
                <a:cs typeface="Courier New" pitchFamily="49" charset="0"/>
              </a:rPr>
              <a:t>out.println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("You requested a background color " + </a:t>
            </a:r>
            <a:r>
              <a:rPr lang="en-US" dirty="0" err="1">
                <a:solidFill>
                  <a:srgbClr val="CC0000"/>
                </a:solidFill>
                <a:latin typeface="+mn-lt"/>
                <a:cs typeface="Courier New" pitchFamily="49" charset="0"/>
              </a:rPr>
              <a:t>bg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 + "&lt;P&gt;");</a:t>
            </a:r>
          </a:p>
          <a:p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	</a:t>
            </a:r>
            <a:r>
              <a:rPr lang="en-US" dirty="0" err="1">
                <a:solidFill>
                  <a:schemeClr val="tx2"/>
                </a:solidFill>
                <a:latin typeface="+mn-lt"/>
                <a:cs typeface="Courier New" pitchFamily="49" charset="0"/>
              </a:rPr>
              <a:t>out.println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("You requested a font color " + </a:t>
            </a:r>
            <a:r>
              <a:rPr lang="en-US" dirty="0" err="1">
                <a:solidFill>
                  <a:srgbClr val="CC0000"/>
                </a:solidFill>
                <a:latin typeface="+mn-lt"/>
                <a:cs typeface="Courier New" pitchFamily="49" charset="0"/>
              </a:rPr>
              <a:t>fg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 + "&lt;P&gt;");</a:t>
            </a:r>
          </a:p>
          <a:p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	</a:t>
            </a:r>
            <a:r>
              <a:rPr lang="en-US" dirty="0" err="1">
                <a:solidFill>
                  <a:schemeClr val="tx2"/>
                </a:solidFill>
                <a:latin typeface="+mn-lt"/>
                <a:cs typeface="Courier New" pitchFamily="49" charset="0"/>
              </a:rPr>
              <a:t>out.println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("You requested a font size " + </a:t>
            </a:r>
            <a:r>
              <a:rPr lang="en-US" dirty="0">
                <a:solidFill>
                  <a:srgbClr val="CC0000"/>
                </a:solidFill>
                <a:latin typeface="+mn-lt"/>
                <a:cs typeface="Courier New" pitchFamily="49" charset="0"/>
              </a:rPr>
              <a:t>size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 + "&lt;P&gt;");</a:t>
            </a:r>
          </a:p>
          <a:p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	</a:t>
            </a:r>
            <a:r>
              <a:rPr lang="en-US" dirty="0" err="1">
                <a:solidFill>
                  <a:schemeClr val="tx2"/>
                </a:solidFill>
                <a:latin typeface="+mn-lt"/>
                <a:cs typeface="Courier New" pitchFamily="49" charset="0"/>
              </a:rPr>
              <a:t>out.println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("&lt;/FONT&gt;&lt;/BODY&gt;&lt;/HTML&gt;");</a:t>
            </a:r>
          </a:p>
          <a:p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    }</a:t>
            </a:r>
          </a:p>
          <a:p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}</a:t>
            </a:r>
            <a:endParaRPr lang="en-IN" dirty="0">
              <a:latin typeface="+mn-lt"/>
            </a:endParaRPr>
          </a:p>
          <a:p>
            <a:pPr rtl="0"/>
            <a:endParaRPr lang="en-US" dirty="0" smtClean="0">
              <a:solidFill>
                <a:srgbClr val="CC0000"/>
              </a:solidFill>
              <a:latin typeface="+mn-lt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+mn-lt"/>
                <a:cs typeface="Courier New" pitchFamily="49" charset="0"/>
              </a:rPr>
              <a:t>	</a:t>
            </a:r>
            <a:endParaRPr lang="en-US" dirty="0">
              <a:solidFill>
                <a:srgbClr val="CC0000"/>
              </a:solidFill>
              <a:latin typeface="+mn-lt"/>
              <a:cs typeface="Courier New" pitchFamily="49" charset="0"/>
            </a:endParaRPr>
          </a:p>
          <a:p>
            <a:pPr rtl="0"/>
            <a:endParaRPr lang="en-US" dirty="0" smtClean="0">
              <a:solidFill>
                <a:srgbClr val="CC0000"/>
              </a:solidFill>
              <a:latin typeface="+mn-lt"/>
              <a:cs typeface="Courier New" pitchFamily="49" charset="0"/>
            </a:endParaRPr>
          </a:p>
          <a:p>
            <a:pPr rtl="0"/>
            <a:endParaRPr lang="en-US" dirty="0">
              <a:solidFill>
                <a:srgbClr val="CC0000"/>
              </a:solidFill>
              <a:latin typeface="+mn-lt"/>
              <a:cs typeface="Courier New" pitchFamily="49" charset="0"/>
            </a:endParaRPr>
          </a:p>
          <a:p>
            <a:pPr rtl="0"/>
            <a:endParaRPr lang="en-US" dirty="0" smtClean="0">
              <a:solidFill>
                <a:srgbClr val="CC0000"/>
              </a:solidFill>
              <a:latin typeface="+mn-lt"/>
              <a:cs typeface="Courier New" pitchFamily="49" charset="0"/>
            </a:endParaRPr>
          </a:p>
          <a:p>
            <a:pPr rtl="0"/>
            <a:endParaRPr lang="en-US" dirty="0">
              <a:solidFill>
                <a:srgbClr val="CC0000"/>
              </a:solidFill>
              <a:latin typeface="+mn-lt"/>
              <a:cs typeface="Courier New" pitchFamily="49" charset="0"/>
            </a:endParaRPr>
          </a:p>
          <a:p>
            <a:pPr rtl="0"/>
            <a:endParaRPr lang="en-US" dirty="0">
              <a:solidFill>
                <a:schemeClr val="tx2"/>
              </a:solidFill>
              <a:latin typeface="+mn-lt"/>
              <a:cs typeface="Courier New" pitchFamily="49" charset="0"/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SERVLETS VS CGI</a:t>
            </a:r>
            <a:endParaRPr lang="en-US" sz="28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381000" y="1573213"/>
            <a:ext cx="8458200" cy="51323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b="1" dirty="0" smtClean="0"/>
              <a:t>Efficient –</a:t>
            </a:r>
          </a:p>
          <a:p>
            <a:pPr>
              <a:spcBef>
                <a:spcPts val="0"/>
              </a:spcBef>
              <a:buNone/>
            </a:pP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- 	With traditional CGI a new process is started for each HTTP request. With servlets each request is handled by a lightweight java thread, not a heavyweight operating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	system process.</a:t>
            </a:r>
            <a:endParaRPr lang="en-US" sz="1800" dirty="0"/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1800" dirty="0" smtClean="0"/>
              <a:t>If there are N simultaneous request to the CGI program, then the code for the CGI program is loaded into memory N times.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1800" dirty="0" smtClean="0"/>
              <a:t>With servlets there are N threads but only a single copy of the servlet class.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Convenient –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- use of familiar language like java rather than Perl.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1800" dirty="0" smtClean="0"/>
              <a:t>Servlet have an extensive infrastructure for automatically  parsing &amp; decoding HTML form data, reading and setting HTTP headers, handling cookies, tracking sessions etc.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/>
              <a:t>Powerful -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1800" dirty="0" smtClean="0"/>
              <a:t>Servlet can talk directly to the web server.(regular CGI program can’t)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1800" dirty="0" smtClean="0"/>
              <a:t>This simplifies operations that need to look up images &amp; other data stored in standard places.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E5A2-DB16-48C7-A160-5A3A255AFCB5}" type="slidenum">
              <a:rPr lang="en-US"/>
              <a:pPr/>
              <a:t>20</a:t>
            </a:fld>
            <a:endParaRPr lang="en-US"/>
          </a:p>
        </p:txBody>
      </p:sp>
      <p:pic>
        <p:nvPicPr>
          <p:cNvPr id="237570" name="Picture 2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1762125" y="290513"/>
            <a:ext cx="5619750" cy="6276975"/>
          </a:xfrm>
          <a:prstGeom prst="rect">
            <a:avLst/>
          </a:prstGeom>
          <a:noFill/>
          <a:extLst/>
        </p:spPr>
      </p:pic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533400" y="4724400"/>
            <a:ext cx="8229600" cy="990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rtl="0"/>
            <a:r>
              <a:rPr lang="en-US" b="1">
                <a:latin typeface="Courier New" pitchFamily="49" charset="0"/>
                <a:cs typeface="Courier New" pitchFamily="49" charset="0"/>
              </a:rPr>
              <a:t>http://pita.cs.huji.ac.il:8080/dbi/servlet/</a:t>
            </a:r>
          </a:p>
          <a:p>
            <a:pPr rtl="0"/>
            <a:r>
              <a:rPr lang="en-US" b="1">
                <a:latin typeface="Courier New" pitchFamily="49" charset="0"/>
                <a:cs typeface="Courier New" pitchFamily="49" charset="0"/>
              </a:rPr>
              <a:t>SetColors?bgcolor=wheat&amp;fgcolor=blue&amp;size=5</a:t>
            </a:r>
          </a:p>
        </p:txBody>
      </p:sp>
      <p:sp>
        <p:nvSpPr>
          <p:cNvPr id="237572" name="Line 4"/>
          <p:cNvSpPr>
            <a:spLocks noChangeShapeType="1"/>
          </p:cNvSpPr>
          <p:nvPr/>
        </p:nvSpPr>
        <p:spPr bwMode="auto">
          <a:xfrm flipV="1">
            <a:off x="990600" y="12954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endParaRPr lang="en-IN"/>
          </a:p>
        </p:txBody>
      </p:sp>
      <p:sp>
        <p:nvSpPr>
          <p:cNvPr id="237573" name="Line 5"/>
          <p:cNvSpPr>
            <a:spLocks noChangeShapeType="1"/>
          </p:cNvSpPr>
          <p:nvPr/>
        </p:nvSpPr>
        <p:spPr bwMode="auto">
          <a:xfrm flipV="1">
            <a:off x="990600" y="129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endParaRPr lang="en-IN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990600" y="2438400"/>
            <a:ext cx="7162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rtl="0"/>
            <a:r>
              <a:rPr lang="en-US">
                <a:solidFill>
                  <a:schemeClr val="tx2"/>
                </a:solidFill>
                <a:latin typeface="+mn-lt"/>
                <a:cs typeface="Courier New" pitchFamily="49" charset="0"/>
              </a:rPr>
              <a:t>&lt;FORM ACTION=“dbi/servlet/SetColors” METHOD=“</a:t>
            </a:r>
            <a:r>
              <a:rPr lang="en-US">
                <a:solidFill>
                  <a:srgbClr val="CC0000"/>
                </a:solidFill>
                <a:latin typeface="+mn-lt"/>
                <a:cs typeface="Courier New" pitchFamily="49" charset="0"/>
              </a:rPr>
              <a:t>POST</a:t>
            </a:r>
            <a:r>
              <a:rPr lang="en-US">
                <a:solidFill>
                  <a:schemeClr val="tx2"/>
                </a:solidFill>
                <a:latin typeface="+mn-lt"/>
                <a:cs typeface="Courier New" pitchFamily="49" charset="0"/>
              </a:rPr>
              <a:t>”&gt;</a:t>
            </a:r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914400" y="3505200"/>
            <a:ext cx="73914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rtl="0"/>
            <a:r>
              <a:rPr lang="en-US" dirty="0">
                <a:latin typeface="+mn-lt"/>
                <a:cs typeface="Courier New" pitchFamily="49" charset="0"/>
              </a:rPr>
              <a:t> public void </a:t>
            </a:r>
            <a:r>
              <a:rPr lang="en-US" dirty="0" err="1">
                <a:solidFill>
                  <a:srgbClr val="CC0000"/>
                </a:solidFill>
                <a:latin typeface="+mn-lt"/>
                <a:cs typeface="Courier New" pitchFamily="49" charset="0"/>
              </a:rPr>
              <a:t>doPost</a:t>
            </a:r>
            <a:r>
              <a:rPr lang="en-US" dirty="0">
                <a:latin typeface="+mn-lt"/>
                <a:cs typeface="Courier New" pitchFamily="49" charset="0"/>
              </a:rPr>
              <a:t>(</a:t>
            </a:r>
            <a:r>
              <a:rPr lang="en-US" dirty="0" err="1">
                <a:latin typeface="+mn-lt"/>
                <a:cs typeface="Courier New" pitchFamily="49" charset="0"/>
              </a:rPr>
              <a:t>HttpServletRequest</a:t>
            </a:r>
            <a:r>
              <a:rPr lang="en-US" dirty="0">
                <a:latin typeface="+mn-lt"/>
                <a:cs typeface="Courier New" pitchFamily="49" charset="0"/>
              </a:rPr>
              <a:t> request,</a:t>
            </a:r>
          </a:p>
          <a:p>
            <a:pPr rtl="0"/>
            <a:r>
              <a:rPr lang="en-US" dirty="0">
                <a:latin typeface="+mn-lt"/>
                <a:cs typeface="Courier New" pitchFamily="49" charset="0"/>
              </a:rPr>
              <a:t>		      </a:t>
            </a:r>
            <a:r>
              <a:rPr lang="en-US" dirty="0" err="1">
                <a:latin typeface="+mn-lt"/>
                <a:cs typeface="Courier New" pitchFamily="49" charset="0"/>
              </a:rPr>
              <a:t>HttpServletResponse</a:t>
            </a:r>
            <a:r>
              <a:rPr lang="en-US" dirty="0">
                <a:latin typeface="+mn-lt"/>
                <a:cs typeface="Courier New" pitchFamily="49" charset="0"/>
              </a:rPr>
              <a:t> response)</a:t>
            </a:r>
          </a:p>
          <a:p>
            <a:pPr rtl="0"/>
            <a:r>
              <a:rPr lang="en-US" dirty="0">
                <a:latin typeface="+mn-lt"/>
                <a:cs typeface="Courier New" pitchFamily="49" charset="0"/>
              </a:rPr>
              <a:t>	throws </a:t>
            </a:r>
            <a:r>
              <a:rPr lang="en-US" dirty="0" err="1">
                <a:latin typeface="+mn-lt"/>
                <a:cs typeface="Courier New" pitchFamily="49" charset="0"/>
              </a:rPr>
              <a:t>ServletException</a:t>
            </a:r>
            <a:r>
              <a:rPr lang="en-US" dirty="0">
                <a:latin typeface="+mn-lt"/>
                <a:cs typeface="Courier New" pitchFamily="49" charset="0"/>
              </a:rPr>
              <a:t>, </a:t>
            </a:r>
            <a:r>
              <a:rPr lang="en-US" dirty="0" err="1">
                <a:latin typeface="+mn-lt"/>
                <a:cs typeface="Courier New" pitchFamily="49" charset="0"/>
              </a:rPr>
              <a:t>IOException</a:t>
            </a:r>
            <a:r>
              <a:rPr lang="en-US" dirty="0">
                <a:latin typeface="+mn-lt"/>
                <a:cs typeface="Courier New" pitchFamily="49" charset="0"/>
              </a:rPr>
              <a:t> {</a:t>
            </a:r>
          </a:p>
          <a:p>
            <a:pPr rtl="0"/>
            <a:endParaRPr lang="en-US" dirty="0">
              <a:latin typeface="+mn-lt"/>
              <a:cs typeface="Courier New" pitchFamily="49" charset="0"/>
            </a:endParaRPr>
          </a:p>
          <a:p>
            <a:pPr rtl="0"/>
            <a:r>
              <a:rPr lang="en-US" dirty="0">
                <a:latin typeface="+mn-lt"/>
                <a:cs typeface="Courier New" pitchFamily="49" charset="0"/>
              </a:rPr>
              <a:t>	</a:t>
            </a:r>
            <a:r>
              <a:rPr lang="en-US" dirty="0" smtClean="0">
                <a:latin typeface="+mn-lt"/>
                <a:cs typeface="Courier New" pitchFamily="49" charset="0"/>
              </a:rPr>
              <a:t>//</a:t>
            </a:r>
            <a:endParaRPr lang="en-US" dirty="0">
              <a:solidFill>
                <a:schemeClr val="hlink"/>
              </a:solidFill>
              <a:latin typeface="+mn-lt"/>
              <a:cs typeface="Courier New" pitchFamily="49" charset="0"/>
            </a:endParaRPr>
          </a:p>
          <a:p>
            <a:pPr rtl="0"/>
            <a:r>
              <a:rPr lang="en-US" dirty="0">
                <a:latin typeface="+mn-lt"/>
                <a:cs typeface="Courier New" pitchFamily="49" charset="0"/>
              </a:rPr>
              <a:t>}</a:t>
            </a:r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>
          <a:extLst/>
        </p:spPr>
        <p:txBody>
          <a:bodyPr/>
          <a:lstStyle/>
          <a:p>
            <a:r>
              <a:rPr lang="en-US"/>
              <a:t>Handling Post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0"/>
            <a:ext cx="4419600" cy="990600"/>
          </a:xfrm>
        </p:spPr>
        <p:txBody>
          <a:bodyPr/>
          <a:lstStyle/>
          <a:p>
            <a:r>
              <a:rPr lang="en-US" sz="4800" dirty="0" smtClean="0">
                <a:latin typeface="Algerian" pitchFamily="82" charset="0"/>
              </a:rPr>
              <a:t>DATABASE</a:t>
            </a:r>
            <a:endParaRPr lang="en-IN" sz="4800" dirty="0">
              <a:latin typeface="Algerian" pitchFamily="82" charset="0"/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81000"/>
            <a:ext cx="838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latin typeface="+mn-lt"/>
              </a:rPr>
              <a:t>import java.io.*;</a:t>
            </a:r>
            <a:br>
              <a:rPr lang="en-IN" sz="1600" dirty="0">
                <a:latin typeface="+mn-lt"/>
              </a:rPr>
            </a:br>
            <a:r>
              <a:rPr lang="en-IN" sz="1600" dirty="0">
                <a:latin typeface="+mn-lt"/>
              </a:rPr>
              <a:t>import </a:t>
            </a:r>
            <a:r>
              <a:rPr lang="en-IN" sz="1600" dirty="0" err="1">
                <a:latin typeface="+mn-lt"/>
              </a:rPr>
              <a:t>java.util.Enumeration</a:t>
            </a:r>
            <a:r>
              <a:rPr lang="en-IN" sz="1600" dirty="0">
                <a:latin typeface="+mn-lt"/>
              </a:rPr>
              <a:t>;</a:t>
            </a:r>
            <a:br>
              <a:rPr lang="en-IN" sz="1600" dirty="0">
                <a:latin typeface="+mn-lt"/>
              </a:rPr>
            </a:br>
            <a:r>
              <a:rPr lang="en-IN" sz="1600" dirty="0">
                <a:latin typeface="+mn-lt"/>
              </a:rPr>
              <a:t>import </a:t>
            </a:r>
            <a:r>
              <a:rPr lang="en-IN" sz="1600" dirty="0" err="1">
                <a:latin typeface="+mn-lt"/>
              </a:rPr>
              <a:t>javax.servlet</a:t>
            </a:r>
            <a:r>
              <a:rPr lang="en-IN" sz="1600" dirty="0">
                <a:latin typeface="+mn-lt"/>
              </a:rPr>
              <a:t>.*;</a:t>
            </a:r>
            <a:br>
              <a:rPr lang="en-IN" sz="1600" dirty="0">
                <a:latin typeface="+mn-lt"/>
              </a:rPr>
            </a:br>
            <a:r>
              <a:rPr lang="en-IN" sz="1600" dirty="0">
                <a:latin typeface="+mn-lt"/>
              </a:rPr>
              <a:t>import </a:t>
            </a:r>
            <a:r>
              <a:rPr lang="en-IN" sz="1600" dirty="0" err="1">
                <a:latin typeface="+mn-lt"/>
              </a:rPr>
              <a:t>javax.servlet.http</a:t>
            </a:r>
            <a:r>
              <a:rPr lang="en-IN" sz="1600" dirty="0">
                <a:latin typeface="+mn-lt"/>
              </a:rPr>
              <a:t>.*;</a:t>
            </a:r>
            <a:br>
              <a:rPr lang="en-IN" sz="1600" dirty="0">
                <a:latin typeface="+mn-lt"/>
              </a:rPr>
            </a:br>
            <a:r>
              <a:rPr lang="en-IN" sz="1600" dirty="0">
                <a:latin typeface="+mn-lt"/>
              </a:rPr>
              <a:t>import </a:t>
            </a:r>
            <a:r>
              <a:rPr lang="en-IN" sz="1600" dirty="0" err="1">
                <a:latin typeface="+mn-lt"/>
              </a:rPr>
              <a:t>java.sql</a:t>
            </a:r>
            <a:r>
              <a:rPr lang="en-IN" sz="1600" dirty="0">
                <a:latin typeface="+mn-lt"/>
              </a:rPr>
              <a:t>.*;</a:t>
            </a:r>
            <a:br>
              <a:rPr lang="en-IN" sz="1600" dirty="0">
                <a:latin typeface="+mn-lt"/>
              </a:rPr>
            </a:br>
            <a:r>
              <a:rPr lang="en-IN" sz="1600" dirty="0">
                <a:latin typeface="+mn-lt"/>
              </a:rPr>
              <a:t>import java.net.*; public class </a:t>
            </a:r>
            <a:r>
              <a:rPr lang="en-IN" sz="1600" dirty="0" err="1">
                <a:latin typeface="+mn-lt"/>
              </a:rPr>
              <a:t>emaildb</a:t>
            </a:r>
            <a:r>
              <a:rPr lang="en-IN" sz="1600" dirty="0">
                <a:latin typeface="+mn-lt"/>
              </a:rPr>
              <a:t> extends </a:t>
            </a:r>
            <a:r>
              <a:rPr lang="en-IN" sz="1600" dirty="0" err="1">
                <a:latin typeface="+mn-lt"/>
              </a:rPr>
              <a:t>HttpServlet</a:t>
            </a:r>
            <a:r>
              <a:rPr lang="en-IN" sz="1600" dirty="0">
                <a:latin typeface="+mn-lt"/>
              </a:rPr>
              <a:t>{</a:t>
            </a:r>
            <a:br>
              <a:rPr lang="en-IN" sz="1600" dirty="0">
                <a:latin typeface="+mn-lt"/>
              </a:rPr>
            </a:br>
            <a:r>
              <a:rPr lang="en-IN" sz="1600" dirty="0">
                <a:latin typeface="+mn-lt"/>
              </a:rPr>
              <a:t>     Connection </a:t>
            </a:r>
            <a:r>
              <a:rPr lang="en-IN" sz="1600" dirty="0" err="1">
                <a:latin typeface="+mn-lt"/>
              </a:rPr>
              <a:t>theConnection</a:t>
            </a:r>
            <a:r>
              <a:rPr lang="en-IN" sz="1600" dirty="0">
                <a:latin typeface="+mn-lt"/>
              </a:rPr>
              <a:t>;</a:t>
            </a:r>
            <a:br>
              <a:rPr lang="en-IN" sz="1600" dirty="0">
                <a:latin typeface="+mn-lt"/>
              </a:rPr>
            </a:br>
            <a:r>
              <a:rPr lang="en-IN" sz="1600" dirty="0">
                <a:latin typeface="+mn-lt"/>
              </a:rPr>
              <a:t>     private </a:t>
            </a:r>
            <a:r>
              <a:rPr lang="en-IN" sz="1600" dirty="0" err="1">
                <a:latin typeface="+mn-lt"/>
              </a:rPr>
              <a:t>ServletConfig</a:t>
            </a:r>
            <a:r>
              <a:rPr lang="en-IN" sz="1600" dirty="0">
                <a:latin typeface="+mn-lt"/>
              </a:rPr>
              <a:t> </a:t>
            </a:r>
            <a:r>
              <a:rPr lang="en-IN" sz="1600" dirty="0" err="1">
                <a:latin typeface="+mn-lt"/>
              </a:rPr>
              <a:t>config</a:t>
            </a:r>
            <a:r>
              <a:rPr lang="en-IN" sz="1600" dirty="0">
                <a:latin typeface="+mn-lt"/>
              </a:rPr>
              <a:t>;</a:t>
            </a:r>
            <a:br>
              <a:rPr lang="en-IN" sz="1600" dirty="0">
                <a:latin typeface="+mn-lt"/>
              </a:rPr>
            </a:br>
            <a:endParaRPr lang="en-IN" sz="1600" dirty="0">
              <a:latin typeface="+mn-lt"/>
            </a:endParaRPr>
          </a:p>
          <a:p>
            <a:r>
              <a:rPr lang="en-IN" sz="1600" dirty="0">
                <a:latin typeface="+mn-lt"/>
              </a:rPr>
              <a:t>public void </a:t>
            </a:r>
            <a:r>
              <a:rPr lang="en-IN" sz="1600" dirty="0" err="1">
                <a:latin typeface="+mn-lt"/>
              </a:rPr>
              <a:t>init</a:t>
            </a:r>
            <a:r>
              <a:rPr lang="en-IN" sz="1600" dirty="0">
                <a:latin typeface="+mn-lt"/>
              </a:rPr>
              <a:t>(</a:t>
            </a:r>
            <a:r>
              <a:rPr lang="en-IN" sz="1600" dirty="0" err="1">
                <a:latin typeface="+mn-lt"/>
              </a:rPr>
              <a:t>ServletConfig</a:t>
            </a:r>
            <a:r>
              <a:rPr lang="en-IN" sz="1600" dirty="0">
                <a:latin typeface="+mn-lt"/>
              </a:rPr>
              <a:t> </a:t>
            </a:r>
            <a:r>
              <a:rPr lang="en-IN" sz="1600" dirty="0" err="1">
                <a:latin typeface="+mn-lt"/>
              </a:rPr>
              <a:t>config</a:t>
            </a:r>
            <a:r>
              <a:rPr lang="en-IN" sz="1600" dirty="0">
                <a:latin typeface="+mn-lt"/>
              </a:rPr>
              <a:t>)</a:t>
            </a:r>
            <a:br>
              <a:rPr lang="en-IN" sz="1600" dirty="0">
                <a:latin typeface="+mn-lt"/>
              </a:rPr>
            </a:br>
            <a:r>
              <a:rPr lang="en-IN" sz="1600" dirty="0">
                <a:latin typeface="+mn-lt"/>
              </a:rPr>
              <a:t>  throws </a:t>
            </a:r>
            <a:r>
              <a:rPr lang="en-IN" sz="1600" dirty="0" err="1">
                <a:latin typeface="+mn-lt"/>
              </a:rPr>
              <a:t>ServletException</a:t>
            </a:r>
            <a:r>
              <a:rPr lang="en-IN" sz="1600" dirty="0">
                <a:latin typeface="+mn-lt"/>
              </a:rPr>
              <a:t>{</a:t>
            </a:r>
            <a:br>
              <a:rPr lang="en-IN" sz="1600" dirty="0">
                <a:latin typeface="+mn-lt"/>
              </a:rPr>
            </a:br>
            <a:r>
              <a:rPr lang="en-IN" sz="1600" dirty="0">
                <a:latin typeface="+mn-lt"/>
              </a:rPr>
              <a:t>     </a:t>
            </a:r>
            <a:r>
              <a:rPr lang="en-IN" sz="1600" dirty="0" err="1">
                <a:latin typeface="+mn-lt"/>
              </a:rPr>
              <a:t>this.config</a:t>
            </a:r>
            <a:r>
              <a:rPr lang="en-IN" sz="1600" dirty="0">
                <a:latin typeface="+mn-lt"/>
              </a:rPr>
              <a:t>=</a:t>
            </a:r>
            <a:r>
              <a:rPr lang="en-IN" sz="1600" dirty="0" err="1">
                <a:latin typeface="+mn-lt"/>
              </a:rPr>
              <a:t>config</a:t>
            </a:r>
            <a:r>
              <a:rPr lang="en-IN" sz="1600" dirty="0">
                <a:latin typeface="+mn-lt"/>
              </a:rPr>
              <a:t>;</a:t>
            </a:r>
            <a:br>
              <a:rPr lang="en-IN" sz="1600" dirty="0">
                <a:latin typeface="+mn-lt"/>
              </a:rPr>
            </a:br>
            <a:r>
              <a:rPr lang="en-IN" sz="1600" dirty="0">
                <a:latin typeface="+mn-lt"/>
              </a:rPr>
              <a:t>   }</a:t>
            </a:r>
          </a:p>
          <a:p>
            <a:r>
              <a:rPr lang="en-IN" sz="1600" dirty="0">
                <a:latin typeface="+mn-lt"/>
              </a:rPr>
              <a:t>public void service (</a:t>
            </a:r>
            <a:r>
              <a:rPr lang="en-IN" sz="1600" dirty="0" err="1">
                <a:latin typeface="+mn-lt"/>
              </a:rPr>
              <a:t>HttpServletRequest</a:t>
            </a:r>
            <a:r>
              <a:rPr lang="en-IN" sz="1600" dirty="0">
                <a:latin typeface="+mn-lt"/>
              </a:rPr>
              <a:t> </a:t>
            </a:r>
            <a:r>
              <a:rPr lang="en-IN" sz="1600" dirty="0" err="1">
                <a:latin typeface="+mn-lt"/>
              </a:rPr>
              <a:t>req</a:t>
            </a:r>
            <a:r>
              <a:rPr lang="en-IN" sz="1600" dirty="0">
                <a:latin typeface="+mn-lt"/>
              </a:rPr>
              <a:t>, </a:t>
            </a:r>
            <a:r>
              <a:rPr lang="en-IN" sz="1600" dirty="0" err="1">
                <a:latin typeface="+mn-lt"/>
              </a:rPr>
              <a:t>HttpServletResponse</a:t>
            </a:r>
            <a:r>
              <a:rPr lang="en-IN" sz="1600" dirty="0">
                <a:latin typeface="+mn-lt"/>
              </a:rPr>
              <a:t> res)</a:t>
            </a:r>
            <a:br>
              <a:rPr lang="en-IN" sz="1600" dirty="0">
                <a:latin typeface="+mn-lt"/>
              </a:rPr>
            </a:br>
            <a:r>
              <a:rPr lang="en-IN" sz="1600" dirty="0">
                <a:latin typeface="+mn-lt"/>
              </a:rPr>
              <a:t>throws </a:t>
            </a:r>
            <a:r>
              <a:rPr lang="en-IN" sz="1600" dirty="0" err="1">
                <a:latin typeface="+mn-lt"/>
              </a:rPr>
              <a:t>ServletException</a:t>
            </a:r>
            <a:r>
              <a:rPr lang="en-IN" sz="1600" dirty="0">
                <a:latin typeface="+mn-lt"/>
              </a:rPr>
              <a:t>, </a:t>
            </a:r>
            <a:r>
              <a:rPr lang="en-IN" sz="1600" dirty="0" err="1">
                <a:latin typeface="+mn-lt"/>
              </a:rPr>
              <a:t>IOException</a:t>
            </a:r>
            <a:r>
              <a:rPr lang="en-IN" sz="1600" dirty="0">
                <a:latin typeface="+mn-lt"/>
              </a:rPr>
              <a:t> {</a:t>
            </a:r>
          </a:p>
          <a:p>
            <a:r>
              <a:rPr lang="en-IN" sz="1600" dirty="0">
                <a:latin typeface="+mn-lt"/>
              </a:rPr>
              <a:t>   </a:t>
            </a:r>
            <a:r>
              <a:rPr lang="en-IN" sz="1600" dirty="0" err="1" smtClean="0">
                <a:latin typeface="+mn-lt"/>
              </a:rPr>
              <a:t>res.setContentType</a:t>
            </a:r>
            <a:r>
              <a:rPr lang="en-IN" sz="1600" dirty="0">
                <a:latin typeface="+mn-lt"/>
              </a:rPr>
              <a:t>("text/html");</a:t>
            </a:r>
          </a:p>
          <a:p>
            <a:r>
              <a:rPr lang="en-IN" sz="1600" dirty="0">
                <a:latin typeface="+mn-lt"/>
              </a:rPr>
              <a:t>   </a:t>
            </a:r>
            <a:r>
              <a:rPr lang="en-IN" sz="1600" dirty="0" err="1">
                <a:latin typeface="+mn-lt"/>
              </a:rPr>
              <a:t>PrintWriter</a:t>
            </a:r>
            <a:r>
              <a:rPr lang="en-IN" sz="1600" dirty="0">
                <a:latin typeface="+mn-lt"/>
              </a:rPr>
              <a:t> out = </a:t>
            </a:r>
            <a:r>
              <a:rPr lang="en-IN" sz="1600" dirty="0" err="1">
                <a:latin typeface="+mn-lt"/>
              </a:rPr>
              <a:t>res.getWriter</a:t>
            </a:r>
            <a:r>
              <a:rPr lang="en-IN" sz="1600" dirty="0">
                <a:latin typeface="+mn-lt"/>
              </a:rPr>
              <a:t>();</a:t>
            </a:r>
          </a:p>
          <a:p>
            <a:r>
              <a:rPr lang="en-IN" sz="1600" dirty="0">
                <a:latin typeface="+mn-lt"/>
              </a:rPr>
              <a:t>   </a:t>
            </a:r>
            <a:r>
              <a:rPr lang="en-IN" sz="1600" dirty="0" err="1">
                <a:latin typeface="+mn-lt"/>
              </a:rPr>
              <a:t>out.println</a:t>
            </a:r>
            <a:r>
              <a:rPr lang="en-IN" sz="1600" dirty="0">
                <a:latin typeface="+mn-lt"/>
              </a:rPr>
              <a:t>("&lt;HTML&gt;&lt;HEAD&gt;&lt;TITLE&gt;</a:t>
            </a:r>
            <a:r>
              <a:rPr lang="en-IN" sz="1600" dirty="0" err="1">
                <a:latin typeface="+mn-lt"/>
              </a:rPr>
              <a:t>Emai</a:t>
            </a:r>
            <a:r>
              <a:rPr lang="en-IN" sz="1600" dirty="0">
                <a:latin typeface="+mn-lt"/>
              </a:rPr>
              <a:t> List.&lt;/TITLE&gt;");</a:t>
            </a:r>
          </a:p>
          <a:p>
            <a:r>
              <a:rPr lang="en-IN" sz="1600" dirty="0">
                <a:latin typeface="+mn-lt"/>
              </a:rPr>
              <a:t>   </a:t>
            </a:r>
            <a:r>
              <a:rPr lang="en-IN" sz="1600" dirty="0" err="1">
                <a:latin typeface="+mn-lt"/>
              </a:rPr>
              <a:t>out.println</a:t>
            </a:r>
            <a:r>
              <a:rPr lang="en-IN" sz="1600" dirty="0">
                <a:latin typeface="+mn-lt"/>
              </a:rPr>
              <a:t>("&lt;/HEAD&gt;");</a:t>
            </a:r>
          </a:p>
          <a:p>
            <a:r>
              <a:rPr lang="en-IN" sz="1600" dirty="0">
                <a:latin typeface="+mn-lt"/>
              </a:rPr>
              <a:t>   </a:t>
            </a:r>
            <a:r>
              <a:rPr lang="en-IN" sz="1600" dirty="0" err="1">
                <a:latin typeface="+mn-lt"/>
              </a:rPr>
              <a:t>out.println</a:t>
            </a:r>
            <a:r>
              <a:rPr lang="en-IN" sz="1600" dirty="0">
                <a:latin typeface="+mn-lt"/>
              </a:rPr>
              <a:t>("&lt;BODY </a:t>
            </a:r>
            <a:r>
              <a:rPr lang="en-IN" sz="1600" dirty="0" err="1">
                <a:latin typeface="+mn-lt"/>
              </a:rPr>
              <a:t>bgColor</a:t>
            </a:r>
            <a:r>
              <a:rPr lang="en-IN" sz="1600" dirty="0">
                <a:latin typeface="+mn-lt"/>
              </a:rPr>
              <a:t>=</a:t>
            </a:r>
            <a:r>
              <a:rPr lang="en-IN" sz="1600" dirty="0" err="1">
                <a:latin typeface="+mn-lt"/>
              </a:rPr>
              <a:t>blanchedalmond</a:t>
            </a:r>
            <a:r>
              <a:rPr lang="en-IN" sz="1600" dirty="0">
                <a:latin typeface="+mn-lt"/>
              </a:rPr>
              <a:t> text=#008000 </a:t>
            </a:r>
            <a:r>
              <a:rPr lang="en-IN" sz="1600" dirty="0" err="1">
                <a:latin typeface="+mn-lt"/>
              </a:rPr>
              <a:t>topMargin</a:t>
            </a:r>
            <a:r>
              <a:rPr lang="en-IN" sz="1600" dirty="0">
                <a:latin typeface="+mn-lt"/>
              </a:rPr>
              <a:t>=0&gt;");</a:t>
            </a:r>
          </a:p>
          <a:p>
            <a:r>
              <a:rPr lang="en-IN" sz="1600" dirty="0">
                <a:latin typeface="+mn-lt"/>
              </a:rPr>
              <a:t>   </a:t>
            </a:r>
            <a:r>
              <a:rPr lang="en-IN" sz="1600" dirty="0" err="1">
                <a:latin typeface="+mn-lt"/>
              </a:rPr>
              <a:t>out.println</a:t>
            </a:r>
            <a:r>
              <a:rPr lang="en-IN" sz="1600" dirty="0">
                <a:latin typeface="+mn-lt"/>
              </a:rPr>
              <a:t>("&lt;P align=</a:t>
            </a:r>
            <a:r>
              <a:rPr lang="en-IN" sz="1600" dirty="0" err="1">
                <a:latin typeface="+mn-lt"/>
              </a:rPr>
              <a:t>center</a:t>
            </a:r>
            <a:r>
              <a:rPr lang="en-IN" sz="1600" dirty="0">
                <a:latin typeface="+mn-lt"/>
              </a:rPr>
              <a:t>&gt;&lt;FONT face=Helvetica&gt;&lt;FONT </a:t>
            </a:r>
            <a:r>
              <a:rPr lang="en-IN" sz="1600" dirty="0" err="1">
                <a:latin typeface="+mn-lt"/>
              </a:rPr>
              <a:t>color</a:t>
            </a:r>
            <a:r>
              <a:rPr lang="en-IN" sz="1600" dirty="0">
                <a:latin typeface="+mn-lt"/>
              </a:rPr>
              <a:t>=fuchsia style=\"BACKGROUND-COLOR: white\"&gt;&lt;BIG&gt;&lt;BIG&gt;List of E-mail addresses.&lt;/BIG&gt;&lt;/BIG&gt;&lt;/FONT&gt;&lt;/P&gt;");</a:t>
            </a:r>
          </a:p>
          <a:p>
            <a:r>
              <a:rPr lang="en-IN" sz="1600" dirty="0">
                <a:latin typeface="+mn-lt"/>
              </a:rPr>
              <a:t>    </a:t>
            </a:r>
            <a:r>
              <a:rPr lang="en-IN" sz="1600" dirty="0" err="1">
                <a:latin typeface="+mn-lt"/>
              </a:rPr>
              <a:t>out.println</a:t>
            </a:r>
            <a:r>
              <a:rPr lang="en-IN" sz="1600" dirty="0">
                <a:latin typeface="+mn-lt"/>
              </a:rPr>
              <a:t>("&lt;P align=</a:t>
            </a:r>
            <a:r>
              <a:rPr lang="en-IN" sz="1600" dirty="0" err="1">
                <a:latin typeface="+mn-lt"/>
              </a:rPr>
              <a:t>center</a:t>
            </a:r>
            <a:r>
              <a:rPr lang="en-IN" sz="1600" dirty="0" smtClean="0">
                <a:latin typeface="+mn-lt"/>
              </a:rPr>
              <a:t>&gt;");</a:t>
            </a:r>
            <a:endParaRPr lang="en-IN" sz="1600" dirty="0">
              <a:latin typeface="+mn-lt"/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381000" y="1676400"/>
            <a:ext cx="8382000" cy="4836809"/>
          </a:xfrm>
          <a:prstGeom prst="rect">
            <a:avLst/>
          </a:prstGeom>
          <a:noFill/>
          <a:extLst/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533400" y="1401220"/>
            <a:ext cx="8153399" cy="5121817"/>
          </a:xfrm>
          <a:prstGeom prst="rect">
            <a:avLst/>
          </a:prstGeom>
          <a:noFill/>
          <a:extLst/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http://www.roseindia.net/jdbc/detail.gif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381000" y="2209800"/>
            <a:ext cx="7869836" cy="3200400"/>
          </a:xfrm>
          <a:prstGeom prst="rect">
            <a:avLst/>
          </a:prstGeom>
          <a:noFill/>
          <a:extLst/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SERVLETS VS CGI</a:t>
            </a:r>
            <a:endParaRPr lang="en-US" sz="28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381000" y="1573213"/>
            <a:ext cx="8458200" cy="51323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Portable –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1600" dirty="0" smtClean="0"/>
              <a:t>Servlets are written in java and follow a well-standardized API.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1600" dirty="0" smtClean="0"/>
              <a:t>Servlets are supported directly or via a plugin on almost every major web server.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/>
              <a:t>Inexpensive -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 </a:t>
            </a:r>
            <a:endParaRPr lang="en-US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- There are number of free or very inexpensive web servers available that are good for personal use.</a:t>
            </a:r>
          </a:p>
          <a:p>
            <a:pPr>
              <a:spcBef>
                <a:spcPts val="0"/>
              </a:spcBef>
              <a:buNone/>
            </a:pPr>
            <a:endParaRPr lang="en-US" sz="1600" b="1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Servlet Structure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Java Servlet Objects on Server Side</a:t>
            </a:r>
          </a:p>
          <a:p>
            <a:r>
              <a:rPr lang="en-US" dirty="0">
                <a:effectLst/>
              </a:rPr>
              <a:t>Managed by Servlet Container</a:t>
            </a:r>
          </a:p>
          <a:p>
            <a:pPr lvl="1"/>
            <a:r>
              <a:rPr lang="en-US" dirty="0">
                <a:effectLst/>
              </a:rPr>
              <a:t>Loads/unloads servlets</a:t>
            </a:r>
          </a:p>
          <a:p>
            <a:pPr lvl="1"/>
            <a:r>
              <a:rPr lang="en-US" dirty="0">
                <a:effectLst/>
              </a:rPr>
              <a:t>Directs requests to servlets</a:t>
            </a:r>
          </a:p>
          <a:p>
            <a:r>
              <a:rPr lang="en-US" dirty="0">
                <a:effectLst/>
              </a:rPr>
              <a:t>Request → </a:t>
            </a:r>
            <a:r>
              <a:rPr lang="en-US" dirty="0" err="1">
                <a:effectLst/>
              </a:rPr>
              <a:t>doGet</a:t>
            </a:r>
            <a:r>
              <a:rPr lang="en-US" dirty="0">
                <a:effectLst/>
              </a:rPr>
              <a:t>()</a:t>
            </a:r>
          </a:p>
          <a:p>
            <a:r>
              <a:rPr lang="en-US" dirty="0">
                <a:effectLst/>
              </a:rPr>
              <a:t>Each request is run as its own thread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 App with Servlets</a:t>
            </a:r>
          </a:p>
        </p:txBody>
      </p:sp>
      <p:pic>
        <p:nvPicPr>
          <p:cNvPr id="807940" name="Picture 4" descr="index_rack_01060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3597275" y="2514600"/>
            <a:ext cx="1127125" cy="2590800"/>
          </a:xfrm>
          <a:noFill/>
          <a:extLst/>
        </p:spPr>
      </p:pic>
      <p:pic>
        <p:nvPicPr>
          <p:cNvPr id="807942" name="Picture 6" descr="images-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/>
          </a:blip>
          <a:srcRect/>
          <a:stretch>
            <a:fillRect/>
          </a:stretch>
        </p:blipFill>
        <p:spPr>
          <a:xfrm>
            <a:off x="457200" y="3124200"/>
            <a:ext cx="1333500" cy="1041400"/>
          </a:xfrm>
          <a:noFill/>
          <a:extLst/>
        </p:spPr>
      </p:pic>
      <p:grpSp>
        <p:nvGrpSpPr>
          <p:cNvPr id="807947" name="Group 11"/>
          <p:cNvGrpSpPr>
            <a:grpSpLocks/>
          </p:cNvGrpSpPr>
          <p:nvPr/>
        </p:nvGrpSpPr>
        <p:grpSpPr bwMode="auto">
          <a:xfrm>
            <a:off x="1905000" y="4572000"/>
            <a:ext cx="1371600" cy="990600"/>
            <a:chOff x="1632" y="2784"/>
            <a:chExt cx="864" cy="624"/>
          </a:xfrm>
          <a:solidFill>
            <a:schemeClr val="accent1">
              <a:lumMod val="75000"/>
            </a:schemeClr>
          </a:solidFill>
        </p:grpSpPr>
        <p:sp>
          <p:nvSpPr>
            <p:cNvPr id="807944" name="Rectangle 8"/>
            <p:cNvSpPr>
              <a:spLocks noChangeArrowheads="1"/>
            </p:cNvSpPr>
            <p:nvPr/>
          </p:nvSpPr>
          <p:spPr bwMode="auto">
            <a:xfrm>
              <a:off x="1632" y="2784"/>
              <a:ext cx="864" cy="624"/>
            </a:xfrm>
            <a:prstGeom prst="rect">
              <a:avLst/>
            </a:prstGeom>
            <a:grpFill/>
            <a:ln w="9525">
              <a:solidFill>
                <a:srgbClr val="FFFF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07946" name="Text Box 10"/>
            <p:cNvSpPr txBox="1">
              <a:spLocks noChangeArrowheads="1"/>
            </p:cNvSpPr>
            <p:nvPr/>
          </p:nvSpPr>
          <p:spPr bwMode="auto">
            <a:xfrm>
              <a:off x="1632" y="2830"/>
              <a:ext cx="820" cy="577"/>
            </a:xfrm>
            <a:prstGeom prst="rect">
              <a:avLst/>
            </a:prstGeom>
            <a:grpFill/>
            <a:ex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2"/>
                  </a:solidFill>
                  <a:latin typeface="Arial" charset="0"/>
                </a:rPr>
                <a:t>HEADERS</a:t>
              </a:r>
            </a:p>
            <a:p>
              <a:endParaRPr lang="en-US" b="1" dirty="0">
                <a:solidFill>
                  <a:schemeClr val="bg2"/>
                </a:solidFill>
                <a:latin typeface="Arial" charset="0"/>
              </a:endParaRPr>
            </a:p>
            <a:p>
              <a:r>
                <a:rPr lang="en-US" b="1" dirty="0">
                  <a:solidFill>
                    <a:schemeClr val="bg2"/>
                  </a:solidFill>
                  <a:latin typeface="Arial" charset="0"/>
                </a:rPr>
                <a:t>BODY</a:t>
              </a:r>
            </a:p>
          </p:txBody>
        </p:sp>
      </p:grpSp>
      <p:sp>
        <p:nvSpPr>
          <p:cNvPr id="807948" name="Rectangle 12"/>
          <p:cNvSpPr>
            <a:spLocks noChangeArrowheads="1"/>
          </p:cNvSpPr>
          <p:nvPr/>
        </p:nvSpPr>
        <p:spPr bwMode="auto">
          <a:xfrm>
            <a:off x="5410200" y="1752600"/>
            <a:ext cx="3200400" cy="3962400"/>
          </a:xfrm>
          <a:prstGeom prst="rect">
            <a:avLst/>
          </a:prstGeom>
          <a:solidFill>
            <a:schemeClr val="accent1"/>
          </a:solidFill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07949" name="Oval 13"/>
          <p:cNvSpPr>
            <a:spLocks noChangeArrowheads="1"/>
          </p:cNvSpPr>
          <p:nvPr/>
        </p:nvSpPr>
        <p:spPr bwMode="auto">
          <a:xfrm>
            <a:off x="5486400" y="2076450"/>
            <a:ext cx="914400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none" anchor="ctr"/>
          <a:lstStyle/>
          <a:p>
            <a:endParaRPr lang="en-IN"/>
          </a:p>
        </p:txBody>
      </p:sp>
      <p:sp>
        <p:nvSpPr>
          <p:cNvPr id="807954" name="Oval 18"/>
          <p:cNvSpPr>
            <a:spLocks noChangeArrowheads="1"/>
          </p:cNvSpPr>
          <p:nvPr/>
        </p:nvSpPr>
        <p:spPr bwMode="auto">
          <a:xfrm>
            <a:off x="6553200" y="2076450"/>
            <a:ext cx="914400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none" anchor="ctr"/>
          <a:lstStyle/>
          <a:p>
            <a:endParaRPr lang="en-IN"/>
          </a:p>
        </p:txBody>
      </p:sp>
      <p:sp>
        <p:nvSpPr>
          <p:cNvPr id="807955" name="Oval 19"/>
          <p:cNvSpPr>
            <a:spLocks noChangeArrowheads="1"/>
          </p:cNvSpPr>
          <p:nvPr/>
        </p:nvSpPr>
        <p:spPr bwMode="auto">
          <a:xfrm>
            <a:off x="7620000" y="2076450"/>
            <a:ext cx="914400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none" anchor="ctr"/>
          <a:lstStyle/>
          <a:p>
            <a:endParaRPr lang="en-IN"/>
          </a:p>
        </p:txBody>
      </p:sp>
      <p:sp>
        <p:nvSpPr>
          <p:cNvPr id="807956" name="Oval 20"/>
          <p:cNvSpPr>
            <a:spLocks noChangeArrowheads="1"/>
          </p:cNvSpPr>
          <p:nvPr/>
        </p:nvSpPr>
        <p:spPr bwMode="auto">
          <a:xfrm>
            <a:off x="5486400" y="3200400"/>
            <a:ext cx="914400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none" anchor="ctr"/>
          <a:lstStyle/>
          <a:p>
            <a:endParaRPr lang="en-IN"/>
          </a:p>
        </p:txBody>
      </p:sp>
      <p:sp>
        <p:nvSpPr>
          <p:cNvPr id="807957" name="Oval 21"/>
          <p:cNvSpPr>
            <a:spLocks noChangeArrowheads="1"/>
          </p:cNvSpPr>
          <p:nvPr/>
        </p:nvSpPr>
        <p:spPr bwMode="auto">
          <a:xfrm>
            <a:off x="6553200" y="3200400"/>
            <a:ext cx="914400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none" anchor="ctr"/>
          <a:lstStyle/>
          <a:p>
            <a:endParaRPr lang="en-IN"/>
          </a:p>
        </p:txBody>
      </p:sp>
      <p:sp>
        <p:nvSpPr>
          <p:cNvPr id="807958" name="Text Box 22"/>
          <p:cNvSpPr txBox="1">
            <a:spLocks noChangeArrowheads="1"/>
          </p:cNvSpPr>
          <p:nvPr/>
        </p:nvSpPr>
        <p:spPr bwMode="auto">
          <a:xfrm>
            <a:off x="5486400" y="3443288"/>
            <a:ext cx="996950" cy="1465262"/>
          </a:xfrm>
          <a:prstGeom prst="rect">
            <a:avLst/>
          </a:prstGeom>
          <a:noFill/>
          <a:ex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Arial" charset="0"/>
              </a:rPr>
              <a:t>Servlet</a:t>
            </a:r>
          </a:p>
          <a:p>
            <a:endParaRPr lang="en-US" b="1" dirty="0">
              <a:solidFill>
                <a:schemeClr val="bg2"/>
              </a:solidFill>
              <a:latin typeface="Arial" charset="0"/>
            </a:endParaRPr>
          </a:p>
          <a:p>
            <a:r>
              <a:rPr lang="en-US" b="1" dirty="0" err="1">
                <a:solidFill>
                  <a:schemeClr val="bg2"/>
                </a:solidFill>
                <a:latin typeface="Arial" charset="0"/>
              </a:rPr>
              <a:t>doGet</a:t>
            </a:r>
            <a:r>
              <a:rPr lang="en-US" b="1" dirty="0">
                <a:solidFill>
                  <a:schemeClr val="bg2"/>
                </a:solidFill>
                <a:latin typeface="Arial" charset="0"/>
              </a:rPr>
              <a:t>()</a:t>
            </a:r>
          </a:p>
          <a:p>
            <a:r>
              <a:rPr lang="en-US" b="1" dirty="0">
                <a:solidFill>
                  <a:schemeClr val="bg2"/>
                </a:solidFill>
                <a:latin typeface="Arial" charset="0"/>
              </a:rPr>
              <a:t>…</a:t>
            </a:r>
          </a:p>
          <a:p>
            <a:r>
              <a:rPr lang="en-US" b="1" dirty="0">
                <a:solidFill>
                  <a:schemeClr val="bg2"/>
                </a:solidFill>
                <a:latin typeface="Arial" charset="0"/>
              </a:rPr>
              <a:t>…</a:t>
            </a:r>
          </a:p>
        </p:txBody>
      </p:sp>
      <p:sp>
        <p:nvSpPr>
          <p:cNvPr id="807959" name="Line 23"/>
          <p:cNvSpPr>
            <a:spLocks noChangeShapeType="1"/>
          </p:cNvSpPr>
          <p:nvPr/>
        </p:nvSpPr>
        <p:spPr bwMode="auto">
          <a:xfrm flipV="1">
            <a:off x="1676400" y="2895600"/>
            <a:ext cx="17526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endParaRPr lang="en-IN"/>
          </a:p>
        </p:txBody>
      </p:sp>
      <p:sp>
        <p:nvSpPr>
          <p:cNvPr id="807960" name="Line 24"/>
          <p:cNvSpPr>
            <a:spLocks noChangeShapeType="1"/>
          </p:cNvSpPr>
          <p:nvPr/>
        </p:nvSpPr>
        <p:spPr bwMode="auto">
          <a:xfrm flipH="1" flipV="1">
            <a:off x="1828800" y="4191000"/>
            <a:ext cx="16764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endParaRPr lang="en-IN"/>
          </a:p>
        </p:txBody>
      </p:sp>
      <p:sp>
        <p:nvSpPr>
          <p:cNvPr id="807961" name="Line 25"/>
          <p:cNvSpPr>
            <a:spLocks noChangeShapeType="1"/>
          </p:cNvSpPr>
          <p:nvPr/>
        </p:nvSpPr>
        <p:spPr bwMode="auto">
          <a:xfrm>
            <a:off x="4724400" y="2819400"/>
            <a:ext cx="76200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endParaRPr lang="en-IN"/>
          </a:p>
        </p:txBody>
      </p:sp>
      <p:sp>
        <p:nvSpPr>
          <p:cNvPr id="807962" name="Line 26"/>
          <p:cNvSpPr>
            <a:spLocks noChangeShapeType="1"/>
          </p:cNvSpPr>
          <p:nvPr/>
        </p:nvSpPr>
        <p:spPr bwMode="auto">
          <a:xfrm flipH="1">
            <a:off x="4800600" y="3962400"/>
            <a:ext cx="6858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endParaRPr lang="en-IN"/>
          </a:p>
        </p:txBody>
      </p:sp>
      <p:sp>
        <p:nvSpPr>
          <p:cNvPr id="807963" name="Text Box 27"/>
          <p:cNvSpPr txBox="1">
            <a:spLocks noChangeArrowheads="1"/>
          </p:cNvSpPr>
          <p:nvPr/>
        </p:nvSpPr>
        <p:spPr bwMode="auto">
          <a:xfrm>
            <a:off x="2041525" y="2474913"/>
            <a:ext cx="946150" cy="366712"/>
          </a:xfrm>
          <a:prstGeom prst="rect">
            <a:avLst/>
          </a:prstGeom>
          <a:noFill/>
          <a:ex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GET …</a:t>
            </a:r>
          </a:p>
        </p:txBody>
      </p:sp>
      <p:sp>
        <p:nvSpPr>
          <p:cNvPr id="807965" name="Text Box 29"/>
          <p:cNvSpPr txBox="1">
            <a:spLocks noChangeArrowheads="1"/>
          </p:cNvSpPr>
          <p:nvPr/>
        </p:nvSpPr>
        <p:spPr bwMode="auto">
          <a:xfrm>
            <a:off x="5715000" y="5181600"/>
            <a:ext cx="2708275" cy="457200"/>
          </a:xfrm>
          <a:prstGeom prst="rect">
            <a:avLst/>
          </a:prstGeom>
          <a:noFill/>
          <a:ex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2"/>
                </a:solidFill>
                <a:latin typeface="Arial" charset="0"/>
              </a:rPr>
              <a:t>Servlet Container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/>
              <a:t>Steps for Java Servlets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>
                <a:effectLst/>
              </a:rPr>
              <a:t>1. Subclass off </a:t>
            </a:r>
            <a:r>
              <a:rPr lang="en-US" sz="2800" dirty="0" err="1">
                <a:effectLst/>
              </a:rPr>
              <a:t>HttpServlet</a:t>
            </a:r>
            <a:endParaRPr lang="en-US" sz="2800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800" dirty="0">
                <a:effectLst/>
              </a:rPr>
              <a:t>2. Override </a:t>
            </a:r>
            <a:r>
              <a:rPr lang="en-US" sz="2800" dirty="0" err="1">
                <a:effectLst/>
              </a:rPr>
              <a:t>doGet</a:t>
            </a:r>
            <a:r>
              <a:rPr lang="en-US" sz="2800" dirty="0">
                <a:effectLst/>
              </a:rPr>
              <a:t>(....) method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effectLst/>
              </a:rPr>
              <a:t>3. </a:t>
            </a:r>
            <a:r>
              <a:rPr lang="en-US" sz="2800" dirty="0" err="1">
                <a:effectLst/>
              </a:rPr>
              <a:t>HttpServletRequest</a:t>
            </a:r>
            <a:endParaRPr lang="en-US" sz="28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getParameter</a:t>
            </a:r>
            <a:r>
              <a:rPr lang="en-US" sz="2400" dirty="0">
                <a:effectLst/>
              </a:rPr>
              <a:t>("</a:t>
            </a:r>
            <a:r>
              <a:rPr lang="en-US" sz="2400" dirty="0" err="1">
                <a:effectLst/>
              </a:rPr>
              <a:t>paramName</a:t>
            </a:r>
            <a:r>
              <a:rPr lang="en-US" sz="2400" dirty="0">
                <a:effectLst/>
              </a:rPr>
              <a:t>")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effectLst/>
              </a:rPr>
              <a:t>4. </a:t>
            </a:r>
            <a:r>
              <a:rPr lang="en-US" sz="2800" dirty="0" err="1">
                <a:effectLst/>
              </a:rPr>
              <a:t>HttpServletResponse</a:t>
            </a:r>
            <a:endParaRPr lang="en-US" sz="28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set Content Type</a:t>
            </a:r>
          </a:p>
          <a:p>
            <a:pPr lvl="1"/>
            <a:r>
              <a:rPr lang="en-US" sz="2400" dirty="0">
                <a:effectLst/>
              </a:rPr>
              <a:t>get </a:t>
            </a:r>
            <a:r>
              <a:rPr lang="en-US" sz="2400" dirty="0" err="1">
                <a:effectLst/>
              </a:rPr>
              <a:t>PrintWriter</a:t>
            </a:r>
            <a:endParaRPr lang="en-US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send text to client via </a:t>
            </a:r>
            <a:r>
              <a:rPr lang="en-US" sz="2400" dirty="0" err="1">
                <a:effectLst/>
              </a:rPr>
              <a:t>PrintWriter</a:t>
            </a:r>
            <a:endParaRPr lang="en-US" sz="2400" dirty="0">
              <a:effectLst/>
            </a:endParaRPr>
          </a:p>
          <a:p>
            <a:endParaRPr lang="en-US" sz="2800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SERVLET API OVERVIEW</a:t>
            </a:r>
            <a:endParaRPr lang="en-US" sz="28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381000" y="1573213"/>
            <a:ext cx="8458200" cy="51323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1600" dirty="0"/>
              <a:t>Servlets use classes and interfaces from</a:t>
            </a:r>
          </a:p>
          <a:p>
            <a:pPr marL="0" indent="0">
              <a:buNone/>
            </a:pPr>
            <a:r>
              <a:rPr lang="en-IN" sz="1600" dirty="0"/>
              <a:t>two packages:</a:t>
            </a:r>
          </a:p>
          <a:p>
            <a:pPr marL="0" indent="0">
              <a:buNone/>
            </a:pPr>
            <a:r>
              <a:rPr lang="en-IN" sz="1600" dirty="0" smtClean="0"/>
              <a:t>	</a:t>
            </a:r>
            <a:r>
              <a:rPr lang="en-IN" sz="1600" b="1" dirty="0" smtClean="0"/>
              <a:t> </a:t>
            </a:r>
            <a:r>
              <a:rPr lang="en-IN" sz="1600" b="1" dirty="0" err="1"/>
              <a:t>javax.servlet</a:t>
            </a:r>
            <a:r>
              <a:rPr lang="en-IN" sz="1600" b="1" dirty="0"/>
              <a:t> </a:t>
            </a:r>
            <a:r>
              <a:rPr lang="en-IN" sz="1600" dirty="0"/>
              <a:t>: Contains classes to </a:t>
            </a:r>
            <a:r>
              <a:rPr lang="en-IN" sz="1600" dirty="0" smtClean="0"/>
              <a:t>support generic</a:t>
            </a:r>
            <a:r>
              <a:rPr lang="en-IN" sz="1600" dirty="0"/>
              <a:t>, protocol-independent servlets.</a:t>
            </a:r>
          </a:p>
          <a:p>
            <a:pPr marL="0" indent="0">
              <a:buNone/>
            </a:pPr>
            <a:r>
              <a:rPr lang="en-IN" sz="1600" dirty="0" smtClean="0"/>
              <a:t>	</a:t>
            </a:r>
            <a:r>
              <a:rPr lang="en-IN" sz="1600" b="1" dirty="0" smtClean="0"/>
              <a:t> </a:t>
            </a:r>
            <a:r>
              <a:rPr lang="en-IN" sz="1600" b="1" dirty="0" err="1"/>
              <a:t>javax.servlet.http</a:t>
            </a:r>
            <a:r>
              <a:rPr lang="en-IN" sz="1600" dirty="0"/>
              <a:t>: Contains classes </a:t>
            </a:r>
            <a:r>
              <a:rPr lang="en-IN" sz="1600" dirty="0" smtClean="0"/>
              <a:t>to support </a:t>
            </a:r>
            <a:r>
              <a:rPr lang="en-IN" sz="1600" dirty="0"/>
              <a:t>HTTP-specific functionality</a:t>
            </a:r>
            <a:r>
              <a:rPr lang="en-IN" sz="1600" dirty="0" smtClean="0"/>
              <a:t>.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IN" sz="1600" dirty="0"/>
              <a:t>Every servlet must implement </a:t>
            </a:r>
            <a:r>
              <a:rPr lang="en-IN" sz="1600" dirty="0" smtClean="0"/>
              <a:t>the </a:t>
            </a:r>
            <a:r>
              <a:rPr lang="en-IN" sz="1600" b="1" dirty="0" err="1" smtClean="0"/>
              <a:t>javax.servlet.Servlet</a:t>
            </a:r>
            <a:r>
              <a:rPr lang="en-IN" sz="1600" b="1" dirty="0" smtClean="0"/>
              <a:t> </a:t>
            </a:r>
            <a:r>
              <a:rPr lang="en-IN" sz="1600" dirty="0"/>
              <a:t>interface</a:t>
            </a:r>
            <a:r>
              <a:rPr lang="en-IN" sz="1600" dirty="0" smtClean="0"/>
              <a:t>.</a:t>
            </a:r>
          </a:p>
          <a:p>
            <a:pPr marL="0" indent="0">
              <a:buNone/>
            </a:pPr>
            <a:endParaRPr lang="en-IN" sz="16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n-IN" sz="1600" dirty="0" smtClean="0"/>
              <a:t> </a:t>
            </a:r>
            <a:r>
              <a:rPr lang="en-IN" sz="1600" dirty="0"/>
              <a:t>The servlet packages define two </a:t>
            </a:r>
            <a:r>
              <a:rPr lang="en-IN" sz="1600" b="1" dirty="0"/>
              <a:t>abstract </a:t>
            </a:r>
            <a:r>
              <a:rPr lang="en-IN" sz="1600" dirty="0" smtClean="0"/>
              <a:t>classes that </a:t>
            </a:r>
            <a:r>
              <a:rPr lang="en-IN" sz="1600" dirty="0"/>
              <a:t>implement the interface Servlet – </a:t>
            </a:r>
            <a:r>
              <a:rPr lang="en-IN" sz="1600" dirty="0" smtClean="0"/>
              <a:t>class </a:t>
            </a:r>
            <a:r>
              <a:rPr lang="en-IN" sz="1600" b="1" dirty="0" err="1" smtClean="0"/>
              <a:t>GenericServlet</a:t>
            </a:r>
            <a:r>
              <a:rPr lang="en-IN" sz="1600" b="1" dirty="0" smtClean="0"/>
              <a:t> </a:t>
            </a:r>
            <a:r>
              <a:rPr lang="en-IN" sz="1600" dirty="0"/>
              <a:t>(from the </a:t>
            </a:r>
            <a:r>
              <a:rPr lang="en-IN" sz="1600" dirty="0" smtClean="0"/>
              <a:t>package </a:t>
            </a:r>
            <a:r>
              <a:rPr lang="en-IN" sz="1600" b="1" dirty="0" err="1" smtClean="0"/>
              <a:t>javax.servlet</a:t>
            </a:r>
            <a:r>
              <a:rPr lang="en-IN" sz="1600" dirty="0"/>
              <a:t>) and class </a:t>
            </a:r>
            <a:r>
              <a:rPr lang="en-IN" sz="1600" b="1" dirty="0" err="1"/>
              <a:t>HttpServlet</a:t>
            </a:r>
            <a:r>
              <a:rPr lang="en-IN" sz="1600" b="1" dirty="0"/>
              <a:t> </a:t>
            </a:r>
            <a:r>
              <a:rPr lang="en-IN" sz="1600" dirty="0"/>
              <a:t>(from </a:t>
            </a:r>
            <a:r>
              <a:rPr lang="en-IN" sz="1600" dirty="0" smtClean="0"/>
              <a:t>the package </a:t>
            </a:r>
            <a:r>
              <a:rPr lang="en-IN" sz="1600" b="1" dirty="0" err="1"/>
              <a:t>javax.servlet.http</a:t>
            </a:r>
            <a:r>
              <a:rPr lang="en-IN" sz="1600" dirty="0"/>
              <a:t>). A </a:t>
            </a:r>
            <a:r>
              <a:rPr lang="en-IN" sz="1600" dirty="0" smtClean="0"/>
              <a:t>protocol independent servlet </a:t>
            </a:r>
            <a:r>
              <a:rPr lang="en-IN" sz="1600" dirty="0"/>
              <a:t>should </a:t>
            </a:r>
            <a:r>
              <a:rPr lang="en-IN" sz="1600" dirty="0" smtClean="0"/>
              <a:t>subclass </a:t>
            </a:r>
            <a:r>
              <a:rPr lang="en-IN" sz="1600" b="1" dirty="0" err="1" smtClean="0"/>
              <a:t>GenericServlet</a:t>
            </a:r>
            <a:r>
              <a:rPr lang="en-IN" sz="1600" dirty="0"/>
              <a:t>, while an HTTP servlet </a:t>
            </a:r>
            <a:r>
              <a:rPr lang="en-IN" sz="1600" dirty="0" smtClean="0"/>
              <a:t>should subclass </a:t>
            </a:r>
            <a:r>
              <a:rPr lang="en-IN" sz="1600" b="1" dirty="0" err="1"/>
              <a:t>HttpServlet</a:t>
            </a:r>
            <a:r>
              <a:rPr lang="en-IN" sz="1600" dirty="0"/>
              <a:t>, which itself a subclass </a:t>
            </a:r>
            <a:r>
              <a:rPr lang="en-IN" sz="1600" dirty="0" smtClean="0"/>
              <a:t>of </a:t>
            </a:r>
            <a:r>
              <a:rPr lang="en-IN" sz="1600" b="1" dirty="0" err="1" smtClean="0"/>
              <a:t>GenericServlet</a:t>
            </a:r>
            <a:r>
              <a:rPr lang="en-IN" sz="1600" b="1" dirty="0" smtClean="0"/>
              <a:t> </a:t>
            </a:r>
            <a:r>
              <a:rPr lang="en-IN" sz="1600" dirty="0"/>
              <a:t>and added HTTP-specific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IN" sz="1600" dirty="0"/>
              <a:t>functionality.</a:t>
            </a:r>
            <a:endParaRPr lang="en-US" sz="1600" b="1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SERVLET API OVERVIEW</a:t>
            </a:r>
            <a:endParaRPr lang="en-US" sz="28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381000" y="1573213"/>
            <a:ext cx="8458200" cy="513238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1600" dirty="0"/>
              <a:t>An HTTP servlet usually overrides </a:t>
            </a:r>
            <a:r>
              <a:rPr lang="en-IN" sz="1600" b="1" dirty="0" err="1"/>
              <a:t>doGet</a:t>
            </a:r>
            <a:r>
              <a:rPr lang="en-IN" sz="1600" b="1" dirty="0"/>
              <a:t>() </a:t>
            </a:r>
            <a:r>
              <a:rPr lang="en-IN" sz="1600" dirty="0"/>
              <a:t>to handle </a:t>
            </a:r>
            <a:r>
              <a:rPr lang="en-IN" sz="1600" dirty="0" smtClean="0"/>
              <a:t>GET requests </a:t>
            </a:r>
            <a:r>
              <a:rPr lang="en-IN" sz="1600" dirty="0"/>
              <a:t>and </a:t>
            </a:r>
            <a:r>
              <a:rPr lang="en-IN" sz="1600" b="1" dirty="0" err="1"/>
              <a:t>doPost</a:t>
            </a:r>
            <a:r>
              <a:rPr lang="en-IN" sz="1600" b="1" dirty="0"/>
              <a:t>() </a:t>
            </a:r>
            <a:r>
              <a:rPr lang="en-IN" sz="1600" dirty="0"/>
              <a:t>to handle POST request. </a:t>
            </a:r>
            <a:r>
              <a:rPr lang="en-IN" sz="1600" dirty="0" smtClean="0"/>
              <a:t>The service</a:t>
            </a:r>
            <a:r>
              <a:rPr lang="en-IN" sz="1600" dirty="0"/>
              <a:t>() method of </a:t>
            </a:r>
            <a:r>
              <a:rPr lang="en-IN" sz="1600" dirty="0" err="1"/>
              <a:t>HttpServlet</a:t>
            </a:r>
            <a:r>
              <a:rPr lang="en-IN" sz="1600" dirty="0"/>
              <a:t> handles the setup </a:t>
            </a:r>
            <a:r>
              <a:rPr lang="en-IN" sz="1600" dirty="0" smtClean="0"/>
              <a:t>and dispatching </a:t>
            </a:r>
            <a:r>
              <a:rPr lang="en-IN" sz="1600" dirty="0"/>
              <a:t>to all the </a:t>
            </a:r>
            <a:r>
              <a:rPr lang="en-IN" sz="1600" dirty="0" err="1"/>
              <a:t>doXXX</a:t>
            </a:r>
            <a:r>
              <a:rPr lang="en-IN" sz="1600" dirty="0"/>
              <a:t>() methods, which is why </a:t>
            </a:r>
            <a:r>
              <a:rPr lang="en-IN" sz="1600" dirty="0" smtClean="0"/>
              <a:t>it usually </a:t>
            </a:r>
            <a:r>
              <a:rPr lang="en-IN" sz="1600" dirty="0"/>
              <a:t>should not be overridden.</a:t>
            </a:r>
            <a:endParaRPr lang="en-US" sz="1600" b="1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F43CB8B-28F8-462C-ADA5-00C98050F70D}" type="slidenum">
              <a:rPr lang="en-US"/>
              <a:pPr/>
              <a:t>9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extLst/>
        </p:spPr>
        <p:txBody>
          <a:bodyPr/>
          <a:lstStyle/>
          <a:p>
            <a:r>
              <a:rPr lang="en-US"/>
              <a:t>Servlet Life Cycle</a:t>
            </a: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609600" y="5943600"/>
            <a:ext cx="1828800" cy="6096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/>
        </p:spPr>
        <p:txBody>
          <a:bodyPr wrap="none" anchor="ctr">
            <a:flatTx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Servlet</a:t>
            </a:r>
            <a:r>
              <a:rPr lang="en-US">
                <a:solidFill>
                  <a:schemeClr val="tx2"/>
                </a:solidFill>
              </a:rPr>
              <a:t> Class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457200" y="4343400"/>
            <a:ext cx="2209800" cy="9144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/>
        </p:spPr>
        <p:txBody>
          <a:bodyPr wrap="none" anchor="ctr">
            <a:flatTx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Initialization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and Loading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533400" y="2819400"/>
            <a:ext cx="2209800" cy="9144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/>
        </p:spPr>
        <p:txBody>
          <a:bodyPr wrap="none" anchor="ctr">
            <a:flatTx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Calling the </a:t>
            </a:r>
          </a:p>
          <a:p>
            <a:pPr algn="ctr"/>
            <a:r>
              <a:rPr lang="en-US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>
                <a:solidFill>
                  <a:schemeClr val="tx2"/>
                </a:solidFill>
              </a:rPr>
              <a:t> method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3200400" y="1828800"/>
            <a:ext cx="2895600" cy="12954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/>
        </p:spPr>
        <p:txBody>
          <a:bodyPr wrap="none" anchor="ctr">
            <a:flatTx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Servicing requests by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calling the </a:t>
            </a:r>
          </a:p>
          <a:p>
            <a:pPr algn="ctr"/>
            <a:r>
              <a:rPr lang="en-US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service</a:t>
            </a:r>
            <a:r>
              <a:rPr lang="en-US">
                <a:solidFill>
                  <a:schemeClr val="tx2"/>
                </a:solidFill>
              </a:rPr>
              <a:t> method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5715000" y="3581400"/>
            <a:ext cx="2895600" cy="12954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/>
        </p:spPr>
        <p:txBody>
          <a:bodyPr wrap="none" anchor="ctr">
            <a:flatTx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Destroying the servlet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 by calling the </a:t>
            </a:r>
          </a:p>
          <a:p>
            <a:pPr algn="ctr"/>
            <a:r>
              <a:rPr lang="en-US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destroy</a:t>
            </a:r>
            <a:r>
              <a:rPr lang="en-US">
                <a:solidFill>
                  <a:schemeClr val="tx2"/>
                </a:solidFill>
              </a:rPr>
              <a:t> method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6096000" y="5638800"/>
            <a:ext cx="2362200" cy="9144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/>
        </p:spPr>
        <p:txBody>
          <a:bodyPr wrap="none" anchor="ctr">
            <a:flatTx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Garbage 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Collection</a:t>
            </a: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 flipV="1">
            <a:off x="1600200" y="53340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endParaRPr lang="en-IN"/>
          </a:p>
        </p:txBody>
      </p:sp>
      <p:sp>
        <p:nvSpPr>
          <p:cNvPr id="224267" name="Line 11"/>
          <p:cNvSpPr>
            <a:spLocks noChangeShapeType="1"/>
          </p:cNvSpPr>
          <p:nvPr/>
        </p:nvSpPr>
        <p:spPr bwMode="auto">
          <a:xfrm flipV="1">
            <a:off x="1600200" y="38100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endParaRPr lang="en-IN"/>
          </a:p>
        </p:txBody>
      </p:sp>
      <p:sp>
        <p:nvSpPr>
          <p:cNvPr id="224268" name="Line 12"/>
          <p:cNvSpPr>
            <a:spLocks noChangeShapeType="1"/>
          </p:cNvSpPr>
          <p:nvPr/>
        </p:nvSpPr>
        <p:spPr bwMode="auto">
          <a:xfrm>
            <a:off x="7239000" y="502920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endParaRPr lang="en-IN"/>
          </a:p>
        </p:txBody>
      </p:sp>
      <p:sp>
        <p:nvSpPr>
          <p:cNvPr id="224269" name="Freeform 13"/>
          <p:cNvSpPr>
            <a:spLocks/>
          </p:cNvSpPr>
          <p:nvPr/>
        </p:nvSpPr>
        <p:spPr bwMode="auto">
          <a:xfrm>
            <a:off x="1358900" y="2209800"/>
            <a:ext cx="1689100" cy="533400"/>
          </a:xfrm>
          <a:custGeom>
            <a:avLst/>
            <a:gdLst/>
            <a:ahLst/>
            <a:cxnLst>
              <a:cxn ang="0">
                <a:pos x="152" y="336"/>
              </a:cxn>
              <a:cxn ang="0">
                <a:pos x="152" y="48"/>
              </a:cxn>
              <a:cxn ang="0">
                <a:pos x="1064" y="48"/>
              </a:cxn>
            </a:cxnLst>
            <a:rect l="0" t="0" r="r" b="b"/>
            <a:pathLst>
              <a:path w="1064" h="336">
                <a:moveTo>
                  <a:pt x="152" y="336"/>
                </a:moveTo>
                <a:cubicBezTo>
                  <a:pt x="76" y="216"/>
                  <a:pt x="0" y="96"/>
                  <a:pt x="152" y="48"/>
                </a:cubicBezTo>
                <a:cubicBezTo>
                  <a:pt x="304" y="0"/>
                  <a:pt x="684" y="24"/>
                  <a:pt x="1064" y="48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/>
        </p:spPr>
        <p:txBody>
          <a:bodyPr/>
          <a:lstStyle/>
          <a:p>
            <a:endParaRPr lang="en-IN"/>
          </a:p>
        </p:txBody>
      </p:sp>
      <p:sp>
        <p:nvSpPr>
          <p:cNvPr id="224271" name="Freeform 15"/>
          <p:cNvSpPr>
            <a:spLocks/>
          </p:cNvSpPr>
          <p:nvPr/>
        </p:nvSpPr>
        <p:spPr bwMode="auto">
          <a:xfrm>
            <a:off x="6172200" y="2184400"/>
            <a:ext cx="1092200" cy="13208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576" y="112"/>
              </a:cxn>
              <a:cxn ang="0">
                <a:pos x="672" y="832"/>
              </a:cxn>
            </a:cxnLst>
            <a:rect l="0" t="0" r="r" b="b"/>
            <a:pathLst>
              <a:path w="688" h="832">
                <a:moveTo>
                  <a:pt x="0" y="160"/>
                </a:moveTo>
                <a:cubicBezTo>
                  <a:pt x="232" y="80"/>
                  <a:pt x="464" y="0"/>
                  <a:pt x="576" y="112"/>
                </a:cubicBezTo>
                <a:cubicBezTo>
                  <a:pt x="688" y="224"/>
                  <a:pt x="680" y="528"/>
                  <a:pt x="672" y="832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/>
        </p:spPr>
        <p:txBody>
          <a:bodyPr/>
          <a:lstStyle/>
          <a:p>
            <a:endParaRPr lang="en-IN"/>
          </a:p>
        </p:txBody>
      </p:sp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3352800" y="3886200"/>
            <a:ext cx="1905000" cy="533400"/>
          </a:xfrm>
          <a:prstGeom prst="rect">
            <a:avLst/>
          </a:prstGeom>
          <a:solidFill>
            <a:srgbClr val="FFFFFF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/>
        </p:spPr>
        <p:txBody>
          <a:bodyPr wrap="none" anchor="ctr">
            <a:flatTx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ServletConfig</a:t>
            </a:r>
          </a:p>
        </p:txBody>
      </p:sp>
      <p:sp>
        <p:nvSpPr>
          <p:cNvPr id="224273" name="Line 17"/>
          <p:cNvSpPr>
            <a:spLocks noChangeShapeType="1"/>
          </p:cNvSpPr>
          <p:nvPr/>
        </p:nvSpPr>
        <p:spPr bwMode="auto">
          <a:xfrm flipV="1">
            <a:off x="4267200" y="3352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endParaRPr lang="en-IN"/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 flipH="1" flipV="1">
            <a:off x="2819400" y="3352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endParaRPr lang="en-IN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665</Words>
  <Application>Microsoft Office PowerPoint</Application>
  <PresentationFormat>On-screen Show (4:3)</PresentationFormat>
  <Paragraphs>227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AcademicPresentation2</vt:lpstr>
      <vt:lpstr>Advanced internet technology      4.SERVLETS</vt:lpstr>
      <vt:lpstr>SERVLETS VS CGI</vt:lpstr>
      <vt:lpstr>SERVLETS VS CGI</vt:lpstr>
      <vt:lpstr>Servlet Structure</vt:lpstr>
      <vt:lpstr>Web App with Servlets</vt:lpstr>
      <vt:lpstr>Simple Steps for Java Servlets</vt:lpstr>
      <vt:lpstr>SERVLET API OVERVIEW</vt:lpstr>
      <vt:lpstr>SERVLET API OVERVIEW</vt:lpstr>
      <vt:lpstr>Servlet Life Cycle</vt:lpstr>
      <vt:lpstr> Servlet Lifecycle </vt:lpstr>
      <vt:lpstr> Servlet Lifecycle </vt:lpstr>
      <vt:lpstr> Servlet Lifecycle </vt:lpstr>
      <vt:lpstr> Servlet Lifecycle </vt:lpstr>
      <vt:lpstr>Hello World Example</vt:lpstr>
      <vt:lpstr>Handling GET &amp; POST Methods</vt:lpstr>
      <vt:lpstr>Getting the Parameters Values</vt:lpstr>
      <vt:lpstr>PowerPoint Presentation</vt:lpstr>
      <vt:lpstr>PowerPoint Presentation</vt:lpstr>
      <vt:lpstr>PowerPoint Presentation</vt:lpstr>
      <vt:lpstr>PowerPoint Presentation</vt:lpstr>
      <vt:lpstr>Handling Post</vt:lpstr>
      <vt:lpstr>DATABASE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2010-08-06T04:32:29Z</dcterms:created>
  <dcterms:modified xsi:type="dcterms:W3CDTF">2018-09-04T19:05:54Z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